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1" r:id="rId5"/>
    <p:sldId id="273" r:id="rId6"/>
    <p:sldId id="264" r:id="rId7"/>
    <p:sldId id="275" r:id="rId8"/>
    <p:sldId id="277" r:id="rId9"/>
    <p:sldId id="265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9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78755-76A1-B980-EF6D-909278EF5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472448C-5530-F903-4B15-E5B08479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BEA05E-0EF1-A620-4CD4-04C54361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687D5A-4E96-DAC9-003F-D2005A4D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019254-A1E2-BA30-E0DC-C3D3432C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65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2DEFD-972D-8756-1D85-7214183F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3D7E45A-1CDC-BB42-7D95-56AAC243D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F7A81C-3521-E7E0-20C7-04561115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55CBC1-BC77-2789-31FD-13D302A4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17AADC-6239-5012-E0C5-144C6B24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60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4C140E6-159E-8EAB-57FE-A20E0C68F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37346A0-62A5-2263-FC2B-F2C176450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64E8BC-41B2-2AA1-1CB1-DAE9C7E5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D4CAF2-E088-A5BD-0E69-62AEDD9E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26A92E-8BD0-D1DF-27AD-3669B92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894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78FD7-54BD-AC46-9FE6-8FAF6FAD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20B28F-0B83-B526-D9D4-D2E75818C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65D825-BF8D-A0FA-B8C6-5A09E728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4C7D76-F63F-AEA3-D056-296F2BF1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1967B4-5D55-F0BE-4CE7-8456D61F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718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717B1-89C8-3B1B-7F44-DEE13BED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07BA08-73DB-26EA-8955-40DEBEFA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5A18C9-5B3B-7806-B0F5-B9985F44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013640-F289-0D40-ED6F-DEE616A0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AF821C-018F-0F62-D902-A927B816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0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BBC59-844A-D29D-0292-B6CD6981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DCDD34-6C27-D9A8-7315-3CDBE95FE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BAF20DD-1E16-73EA-CE75-B48E2EE4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7BDFEF-7400-945D-7074-751342DF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A1560E-1825-D4B0-AE9C-A9F2B881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776213-948E-27B3-EF6A-7DF3A0FA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897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EBE51-A62C-F6B3-55B1-893C3F26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8081C4B-4C16-01B9-C009-784722DF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F6C49D-EF40-7268-24DD-1BCB22DC9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E9A6EAF-3822-DFA7-C269-8619D8437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8E60E43-0146-0B2A-1719-66F30F33F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78E5DCD-ED73-BB86-0C15-2ABEF64B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A4B7A15-CC96-6572-D202-F9E38898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4BFE65C-3427-8121-EEC5-499B9C92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34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CC793-FF02-580F-B187-1D4D587A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C18BC-29CF-9B39-DC27-278A11A6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029CA18-35D4-AB0F-CA5B-037900D2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3DCEE5E-E33D-C774-04F0-5B073EDC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19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2B2E5CC-CB08-B22D-F240-A56DC2C4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8F07BF6-40DB-45CF-2DA9-93E926B9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96BC6D4-45F9-E49B-DCBA-8786B56F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432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D0AC8-08A6-68C1-547B-E0E61F8C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7C6484-2BB5-FF49-03A2-F60A03F6F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FAB0D6-3303-C0ED-90D1-770190C0E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07F6A1-D3E7-FAA2-A8BB-DB2FD900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8CE197-BD2D-398A-3EC3-733F637E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05AB902-5FB8-AE91-C735-9F18BCBD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29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04BC1-2D8F-9891-2F06-4987C0A0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8DE70BF-AFDE-3AE9-C8B8-6D993F757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6BFEC8-F71D-1C97-9979-2535876AB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B53214-3FBD-8A6C-7142-1E4ADCA7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8CCC94-975D-6928-4B29-026F8EAD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AB8D5F-3681-6FDC-55D3-5AD415DC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531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9198F4C-22AD-B065-476C-A1BA3FE6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DB05FD-59B8-A197-3E9A-BD7D266E4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3C12C4-486B-EE0E-C57D-B3D0FD1D6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DACDE7-47CC-4EEE-31BC-C6037100F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1F163C-B41D-C2D2-EE82-337CA9AEE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3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C3D2873-2194-4FB0-BFBA-7E7EEB984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8BBA976B-59C1-4EEC-C8C9-8509DEEDE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2" r="22642" b="-3"/>
          <a:stretch/>
        </p:blipFill>
        <p:spPr>
          <a:xfrm>
            <a:off x="8529321" y="10"/>
            <a:ext cx="3662680" cy="3401558"/>
          </a:xfrm>
          <a:custGeom>
            <a:avLst/>
            <a:gdLst/>
            <a:ahLst/>
            <a:cxnLst/>
            <a:rect l="l" t="t" r="r" b="b"/>
            <a:pathLst>
              <a:path w="3662680" h="3401568">
                <a:moveTo>
                  <a:pt x="0" y="0"/>
                </a:moveTo>
                <a:lnTo>
                  <a:pt x="3662680" y="0"/>
                </a:lnTo>
                <a:lnTo>
                  <a:pt x="3662680" y="3401568"/>
                </a:lnTo>
                <a:lnTo>
                  <a:pt x="774527" y="3401568"/>
                </a:lnTo>
                <a:lnTo>
                  <a:pt x="769892" y="3133175"/>
                </a:lnTo>
                <a:cubicBezTo>
                  <a:pt x="732577" y="2055441"/>
                  <a:pt x="492520" y="1056020"/>
                  <a:pt x="104445" y="215033"/>
                </a:cubicBezTo>
                <a:close/>
              </a:path>
            </a:pathLst>
          </a:custGeom>
        </p:spPr>
      </p:pic>
      <p:pic>
        <p:nvPicPr>
          <p:cNvPr id="14" name="Afbeelding 13" descr="Afbeelding met schermopname, handschrift, Lettertype, lijn&#10;&#10;Automatisch gegenereerde beschrijving">
            <a:extLst>
              <a:ext uri="{FF2B5EF4-FFF2-40B4-BE49-F238E27FC236}">
                <a16:creationId xmlns:a16="http://schemas.microsoft.com/office/drawing/2014/main" id="{EE5129EA-BF7E-487D-AC1A-A39976B64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09" r="18555" b="-1"/>
          <a:stretch/>
        </p:blipFill>
        <p:spPr>
          <a:xfrm>
            <a:off x="5115314" y="10"/>
            <a:ext cx="4118110" cy="3401558"/>
          </a:xfrm>
          <a:custGeom>
            <a:avLst/>
            <a:gdLst/>
            <a:ahLst/>
            <a:cxnLst/>
            <a:rect l="l" t="t" r="r" b="b"/>
            <a:pathLst>
              <a:path w="4118110" h="3401568">
                <a:moveTo>
                  <a:pt x="0" y="0"/>
                </a:moveTo>
                <a:lnTo>
                  <a:pt x="3343575" y="0"/>
                </a:lnTo>
                <a:lnTo>
                  <a:pt x="3448028" y="215050"/>
                </a:lnTo>
                <a:cubicBezTo>
                  <a:pt x="3836103" y="1056037"/>
                  <a:pt x="4076161" y="2055458"/>
                  <a:pt x="4113475" y="3133192"/>
                </a:cubicBezTo>
                <a:lnTo>
                  <a:pt x="4118110" y="3401568"/>
                </a:lnTo>
                <a:lnTo>
                  <a:pt x="801224" y="3401568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16" name="Tijdelijke aanduiding voor inhoud 44">
            <a:extLst>
              <a:ext uri="{FF2B5EF4-FFF2-40B4-BE49-F238E27FC236}">
                <a16:creationId xmlns:a16="http://schemas.microsoft.com/office/drawing/2014/main" id="{3910EEFE-26EB-B55E-3DBF-2EE2D46A31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" r="-1" b="-1"/>
          <a:stretch/>
        </p:blipFill>
        <p:spPr>
          <a:xfrm>
            <a:off x="5168353" y="3456432"/>
            <a:ext cx="7023646" cy="3401568"/>
          </a:xfrm>
          <a:custGeom>
            <a:avLst/>
            <a:gdLst/>
            <a:ahLst/>
            <a:cxnLst/>
            <a:rect l="l" t="t" r="r" b="b"/>
            <a:pathLst>
              <a:path w="7023646" h="3401568">
                <a:moveTo>
                  <a:pt x="749132" y="0"/>
                </a:moveTo>
                <a:lnTo>
                  <a:pt x="7023646" y="0"/>
                </a:lnTo>
                <a:lnTo>
                  <a:pt x="7023646" y="3401568"/>
                </a:lnTo>
                <a:lnTo>
                  <a:pt x="0" y="3401568"/>
                </a:lnTo>
                <a:lnTo>
                  <a:pt x="79008" y="3238906"/>
                </a:lnTo>
                <a:cubicBezTo>
                  <a:pt x="502362" y="2321466"/>
                  <a:pt x="749563" y="1215476"/>
                  <a:pt x="749563" y="24956"/>
                </a:cubicBezTo>
                <a:close/>
              </a:path>
            </a:pathLst>
          </a:custGeom>
        </p:spPr>
      </p:pic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B228652A-FD81-4A3C-B164-2012BF4EE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7943" cy="6858000"/>
          </a:xfrm>
          <a:custGeom>
            <a:avLst/>
            <a:gdLst>
              <a:gd name="connsiteX0" fmla="*/ 0 w 5927943"/>
              <a:gd name="connsiteY0" fmla="*/ 0 h 6858000"/>
              <a:gd name="connsiteX1" fmla="*/ 5129522 w 5927943"/>
              <a:gd name="connsiteY1" fmla="*/ 0 h 6858000"/>
              <a:gd name="connsiteX2" fmla="*/ 5289639 w 5927943"/>
              <a:gd name="connsiteY2" fmla="*/ 323150 h 6858000"/>
              <a:gd name="connsiteX3" fmla="*/ 5927943 w 5927943"/>
              <a:gd name="connsiteY3" fmla="*/ 3476847 h 6858000"/>
              <a:gd name="connsiteX4" fmla="*/ 5289639 w 5927943"/>
              <a:gd name="connsiteY4" fmla="*/ 6630545 h 6858000"/>
              <a:gd name="connsiteX5" fmla="*/ 5176937 w 5927943"/>
              <a:gd name="connsiteY5" fmla="*/ 6858000 h 6858000"/>
              <a:gd name="connsiteX6" fmla="*/ 0 w 592794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7943" h="6858000">
                <a:moveTo>
                  <a:pt x="0" y="0"/>
                </a:moveTo>
                <a:lnTo>
                  <a:pt x="5129522" y="0"/>
                </a:lnTo>
                <a:lnTo>
                  <a:pt x="5289639" y="323150"/>
                </a:lnTo>
                <a:cubicBezTo>
                  <a:pt x="5692631" y="1223391"/>
                  <a:pt x="5927943" y="2308646"/>
                  <a:pt x="5927943" y="3476847"/>
                </a:cubicBezTo>
                <a:cubicBezTo>
                  <a:pt x="5927943" y="4645048"/>
                  <a:pt x="5692631" y="5730304"/>
                  <a:pt x="5289639" y="6630545"/>
                </a:cubicBezTo>
                <a:lnTo>
                  <a:pt x="517693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FE8F25D8-4980-4C67-9E0C-7BE94C9CB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17310" cy="6858000"/>
          </a:xfrm>
          <a:custGeom>
            <a:avLst/>
            <a:gdLst>
              <a:gd name="connsiteX0" fmla="*/ 0 w 5917310"/>
              <a:gd name="connsiteY0" fmla="*/ 0 h 6858000"/>
              <a:gd name="connsiteX1" fmla="*/ 5118889 w 5917310"/>
              <a:gd name="connsiteY1" fmla="*/ 0 h 6858000"/>
              <a:gd name="connsiteX2" fmla="*/ 5279006 w 5917310"/>
              <a:gd name="connsiteY2" fmla="*/ 323150 h 6858000"/>
              <a:gd name="connsiteX3" fmla="*/ 5917310 w 5917310"/>
              <a:gd name="connsiteY3" fmla="*/ 3476847 h 6858000"/>
              <a:gd name="connsiteX4" fmla="*/ 5279006 w 5917310"/>
              <a:gd name="connsiteY4" fmla="*/ 6630545 h 6858000"/>
              <a:gd name="connsiteX5" fmla="*/ 5166304 w 5917310"/>
              <a:gd name="connsiteY5" fmla="*/ 6858000 h 6858000"/>
              <a:gd name="connsiteX6" fmla="*/ 0 w 591731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7310" h="6858000">
                <a:moveTo>
                  <a:pt x="0" y="0"/>
                </a:moveTo>
                <a:lnTo>
                  <a:pt x="5118889" y="0"/>
                </a:lnTo>
                <a:lnTo>
                  <a:pt x="5279006" y="323150"/>
                </a:lnTo>
                <a:cubicBezTo>
                  <a:pt x="5681998" y="1223391"/>
                  <a:pt x="5917310" y="2308646"/>
                  <a:pt x="5917310" y="3476847"/>
                </a:cubicBezTo>
                <a:cubicBezTo>
                  <a:pt x="5917310" y="4645048"/>
                  <a:pt x="5681998" y="5730304"/>
                  <a:pt x="5279006" y="6630545"/>
                </a:cubicBezTo>
                <a:lnTo>
                  <a:pt x="516630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ADB536-A11C-ECB0-DBEB-5804E595B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7048"/>
            <a:ext cx="5020056" cy="2770632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Halfway presentation:</a:t>
            </a:r>
            <a:br>
              <a:rPr lang="en-US" sz="4200" dirty="0"/>
            </a:br>
            <a:r>
              <a:rPr lang="en-US" sz="4200" dirty="0"/>
              <a:t>Fourier Analysis in Optical Coherence Tomography</a:t>
            </a:r>
            <a:endParaRPr lang="nl-NL" sz="4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2A76CB1-5AB8-F12D-C7B3-4F72F29A7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90872"/>
            <a:ext cx="4919472" cy="1335024"/>
          </a:xfrm>
        </p:spPr>
        <p:txBody>
          <a:bodyPr>
            <a:normAutofit/>
          </a:bodyPr>
          <a:lstStyle/>
          <a:p>
            <a:pPr algn="l"/>
            <a:r>
              <a:rPr lang="nl-NL" sz="2800" dirty="0"/>
              <a:t>Saban Caliskan</a:t>
            </a:r>
          </a:p>
          <a:p>
            <a:pPr algn="l"/>
            <a:r>
              <a:rPr lang="nl-NL" sz="2800" dirty="0"/>
              <a:t>Research </a:t>
            </a:r>
            <a:r>
              <a:rPr lang="en-GB" sz="2800" dirty="0"/>
              <a:t>Internship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214C69-1234-4E5D-91CD-BEA002042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6E49C8-40C0-4E80-BAC0-9A66298F1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7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916548"/>
            <a:ext cx="5040285" cy="1169585"/>
          </a:xfrm>
        </p:spPr>
        <p:txBody>
          <a:bodyPr anchor="b">
            <a:normAutofit/>
          </a:bodyPr>
          <a:lstStyle/>
          <a:p>
            <a:r>
              <a:rPr lang="en-GB" sz="4000" dirty="0"/>
              <a:t>Fourier</a:t>
            </a:r>
            <a:r>
              <a:rPr lang="nl-NL" sz="4000" dirty="0"/>
              <a:t> </a:t>
            </a:r>
            <a:r>
              <a:rPr lang="nl-NL" sz="4000" dirty="0" err="1"/>
              <a:t>Transform</a:t>
            </a:r>
            <a:endParaRPr lang="nl-NL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5714" y="2263365"/>
                <a:ext cx="5435656" cy="3437623"/>
              </a:xfrm>
            </p:spPr>
            <p:txBody>
              <a:bodyPr anchor="ctr">
                <a:normAutofit/>
              </a:bodyPr>
              <a:lstStyle/>
              <a:p>
                <a:r>
                  <a:rPr lang="nl-NL" sz="2000" dirty="0"/>
                  <a:t>Linear </a:t>
                </a:r>
                <a:r>
                  <a:rPr lang="en-GB" sz="2000" dirty="0"/>
                  <a:t>Transformation</a:t>
                </a:r>
                <a:endParaRPr lang="nl-NL" sz="20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nl-NL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−ⅈ2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𝜋𝜉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nl-NL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d>
                      <m:dPr>
                        <m:ctrlPr>
                          <a:rPr lang="nl-NL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sz="16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nl-NL" sz="16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nl-NL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nl-NL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ⅈ2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𝜋𝜉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nl-NL" sz="1600" b="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sz="16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nl-NL" sz="16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nl-NL" sz="16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nl-N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nl-N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func>
                      <m:funcPr>
                        <m:ctrlP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nl-NL" sz="1600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nl-NL" sz="1600" b="0" dirty="0">
                  <a:ea typeface="Cambria Math" panose="02040503050406030204" pitchFamily="18" charset="0"/>
                </a:endParaRPr>
              </a:p>
              <a:p>
                <a:r>
                  <a:rPr lang="nl-NL" sz="2000" dirty="0" err="1"/>
                  <a:t>Periodicity</a:t>
                </a:r>
                <a:r>
                  <a:rPr lang="nl-NL" sz="2000" dirty="0"/>
                  <a:t> </a:t>
                </a:r>
                <a:r>
                  <a:rPr lang="nl-NL" sz="2000" dirty="0" err="1"/>
                  <a:t>and</a:t>
                </a:r>
                <a:r>
                  <a:rPr lang="nl-NL" sz="2000" dirty="0"/>
                  <a:t> </a:t>
                </a:r>
                <a:r>
                  <a:rPr lang="nl-NL" sz="2000" dirty="0" err="1"/>
                  <a:t>Shape</a:t>
                </a:r>
                <a:endParaRPr lang="nl-NL" sz="2000" dirty="0"/>
              </a:p>
              <a:p>
                <a:endParaRPr lang="nl-NL" sz="2000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714" y="2263365"/>
                <a:ext cx="5435656" cy="3437623"/>
              </a:xfrm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0B28E043-D3FE-D542-7A37-AA0C4ADBC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5968" y="311007"/>
            <a:ext cx="3565289" cy="285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0C75F3C3-9BC9-CFB4-8D1F-9C24F80262BF}"/>
              </a:ext>
            </a:extLst>
          </p:cNvPr>
          <p:cNvSpPr txBox="1"/>
          <p:nvPr/>
        </p:nvSpPr>
        <p:spPr>
          <a:xfrm>
            <a:off x="8125968" y="3370128"/>
            <a:ext cx="3486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/>
              <a:t>Source: https://en.wikipedia.org/wiki/Fourier_Transform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15D8E7B-6FBE-4B5A-5484-9B7E56CAC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832" y="4408862"/>
            <a:ext cx="3124772" cy="8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73E5C4E2-46C3-59E3-D457-D4D33AF1AFA0}"/>
              </a:ext>
            </a:extLst>
          </p:cNvPr>
          <p:cNvSpPr txBox="1"/>
          <p:nvPr/>
        </p:nvSpPr>
        <p:spPr>
          <a:xfrm>
            <a:off x="8125968" y="5417628"/>
            <a:ext cx="34865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/>
              <a:t>Source: https://en.wikipedia.org/wiki/Fourier_Series</a:t>
            </a:r>
          </a:p>
        </p:txBody>
      </p:sp>
    </p:spTree>
    <p:extLst>
      <p:ext uri="{BB962C8B-B14F-4D97-AF65-F5344CB8AC3E}">
        <p14:creationId xmlns:p14="http://schemas.microsoft.com/office/powerpoint/2010/main" val="16449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112B4A7-3559-4D03-BE94-7DA52DBD6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683" y="349664"/>
            <a:ext cx="7124671" cy="1638377"/>
          </a:xfrm>
        </p:spPr>
        <p:txBody>
          <a:bodyPr anchor="b">
            <a:normAutofit/>
          </a:bodyPr>
          <a:lstStyle/>
          <a:p>
            <a:r>
              <a:rPr lang="nl-NL" sz="4800"/>
              <a:t>Discrete </a:t>
            </a:r>
            <a:br>
              <a:rPr lang="nl-NL" sz="4800"/>
            </a:br>
            <a:r>
              <a:rPr lang="nl-NL" sz="4800"/>
              <a:t>Fourier Transform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336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252538"/>
            <a:ext cx="3494670" cy="63529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C4CEBCC-958D-8B4F-CA60-311F99B8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03" y="393681"/>
            <a:ext cx="2777450" cy="137483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C4D7D893-B4B6-E9CA-9AC8-5A11B8955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03" y="1943317"/>
            <a:ext cx="2777450" cy="137483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BE35D83-2E9F-99FA-6F76-E98225584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3" y="5008156"/>
            <a:ext cx="2777450" cy="137483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8097AE8-D0E1-F8A4-4007-173065666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341" y="3484861"/>
            <a:ext cx="2777450" cy="13748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88873" y="2262293"/>
                <a:ext cx="7115139" cy="3683662"/>
              </a:xfrm>
            </p:spPr>
            <p:txBody>
              <a:bodyPr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400" dirty="0"/>
                  <a:t>Discrete data</a:t>
                </a:r>
                <a:endParaRPr lang="nl-NL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14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box>
                              <m:box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m:rPr>
                                    <m:brk m:alnAt="63"/>
                                  </m:rPr>
                                  <a:rPr lang="nl-NL" sz="1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l-NL" sz="1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nl-NL" sz="1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nl-NL" sz="1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nl-NL" sz="1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𝑘𝑛</m:t>
                                </m:r>
                              </m:e>
                            </m:box>
                          </m:sup>
                        </m:sSup>
                      </m:e>
                    </m:nary>
                  </m:oMath>
                </a14:m>
                <a:endParaRPr lang="nl-NL" sz="1400" dirty="0"/>
              </a:p>
              <a:p>
                <a:pPr>
                  <a:lnSpc>
                    <a:spcPct val="150000"/>
                  </a:lnSpc>
                </a:pPr>
                <a:r>
                  <a:rPr lang="nl-NL" sz="1400" dirty="0" err="1"/>
                  <a:t>All</a:t>
                </a:r>
                <a:r>
                  <a:rPr lang="nl-NL" sz="1400" dirty="0"/>
                  <a:t> </a:t>
                </a:r>
                <a:r>
                  <a:rPr lang="nl-NL" sz="1400" dirty="0" err="1"/>
                  <a:t>possible</a:t>
                </a:r>
                <a:r>
                  <a:rPr lang="nl-NL" sz="1400" dirty="0"/>
                  <a:t> </a:t>
                </a:r>
                <a:r>
                  <a:rPr lang="nl-NL" sz="1400" dirty="0" err="1"/>
                  <a:t>frequencies</a:t>
                </a:r>
                <a:r>
                  <a:rPr lang="nl-NL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l-NL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nl-NL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1400" i="1">
                        <a:latin typeface="Cambria Math" panose="02040503050406030204" pitchFamily="18" charset="0"/>
                      </a:rPr>
                      <m:t>𝑛</m:t>
                    </m:r>
                    <m:f>
                      <m:fPr>
                        <m:ctrlPr>
                          <a:rPr lang="nl-NL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sz="1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nl-NL" sz="1400" b="0" i="1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nl-NL" sz="1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r>
                      <a:rPr lang="nl-NL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nl-NL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nl-NL" sz="1400" dirty="0"/>
              </a:p>
              <a:p>
                <a:pPr>
                  <a:lnSpc>
                    <a:spcPct val="150000"/>
                  </a:lnSpc>
                </a:pPr>
                <a:r>
                  <a:rPr lang="nl-NL" sz="1400" dirty="0" err="1"/>
                  <a:t>Nyguist</a:t>
                </a:r>
                <a:r>
                  <a:rPr lang="nl-NL" sz="1400" dirty="0"/>
                  <a:t> </a:t>
                </a:r>
                <a:r>
                  <a:rPr lang="nl-NL" sz="1400" dirty="0" err="1"/>
                  <a:t>Frequency</a:t>
                </a:r>
                <a:endParaRPr lang="nl-NL" sz="14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1400" dirty="0"/>
                  <a:t>‘the Nyquist frequency is the frequency whose cycle-length is twice the interval between samples’ </a:t>
                </a:r>
                <a:endParaRPr lang="nl-NL" sz="14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nl-NL" sz="1400" dirty="0"/>
                  <a:t>     </a:t>
                </a:r>
                <a:r>
                  <a:rPr lang="nl-NL" sz="1400" dirty="0" err="1"/>
                  <a:t>i.e</a:t>
                </a:r>
                <a:r>
                  <a:rPr lang="nl-NL" sz="1400" dirty="0"/>
                  <a:t>: at </a:t>
                </a:r>
                <a:r>
                  <a:rPr lang="nl-NL" sz="1400" dirty="0" err="1"/>
                  <a:t>least</a:t>
                </a:r>
                <a:r>
                  <a:rPr lang="nl-NL" sz="1400" dirty="0"/>
                  <a:t> 2 samples, </a:t>
                </a:r>
                <a:r>
                  <a:rPr lang="nl-NL" sz="1400" dirty="0" err="1"/>
                  <a:t>thus</a:t>
                </a:r>
                <a:r>
                  <a:rPr lang="nl-NL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nl-NL" sz="1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1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nl-NL" sz="1400" dirty="0"/>
              </a:p>
              <a:p>
                <a:pPr>
                  <a:lnSpc>
                    <a:spcPct val="150000"/>
                  </a:lnSpc>
                </a:pPr>
                <a:r>
                  <a:rPr lang="nl-NL" sz="1400" dirty="0" err="1"/>
                  <a:t>Computation</a:t>
                </a:r>
                <a:r>
                  <a:rPr lang="nl-NL" sz="1400" dirty="0"/>
                  <a:t> </a:t>
                </a:r>
                <a14:m>
                  <m:oMath xmlns:m="http://schemas.openxmlformats.org/officeDocument/2006/math">
                    <m:r>
                      <a:rPr lang="nl-NL" sz="1400" b="0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nl-NL" sz="14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nl-NL" sz="1400" b="0" i="1">
                        <a:latin typeface="Cambria Math" panose="02040503050406030204" pitchFamily="18" charset="0"/>
                      </a:rPr>
                      <m:t>^2</m:t>
                    </m:r>
                  </m:oMath>
                </a14:m>
                <a:endParaRPr lang="nl-NL" sz="1400" dirty="0"/>
              </a:p>
              <a:p>
                <a:endParaRPr lang="nl-NL" sz="900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8873" y="2262293"/>
                <a:ext cx="7115139" cy="3683662"/>
              </a:xfrm>
              <a:blipFill>
                <a:blip r:embed="rId6"/>
                <a:stretch>
                  <a:fillRect l="-86" b="-6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112B4A7-3559-4D03-BE94-7DA52DBD6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683" y="349664"/>
            <a:ext cx="7124671" cy="1638377"/>
          </a:xfrm>
        </p:spPr>
        <p:txBody>
          <a:bodyPr anchor="b">
            <a:normAutofit/>
          </a:bodyPr>
          <a:lstStyle/>
          <a:p>
            <a:r>
              <a:rPr lang="en-GB" sz="4800"/>
              <a:t>What</a:t>
            </a:r>
            <a:r>
              <a:rPr lang="nl-NL" sz="4800"/>
              <a:t> is our goal?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336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252538"/>
            <a:ext cx="3494670" cy="63529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3BE4D3C-2BC0-7671-B428-4E47F651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48" y="1882653"/>
            <a:ext cx="2639833" cy="1610299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68EB98D9-7350-4A18-7ADF-6D457A967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04" y="253051"/>
            <a:ext cx="2871677" cy="169429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B84245B-DA22-9800-99FA-D1E1FE2AB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21" y="3492952"/>
            <a:ext cx="2775616" cy="137483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97F8D60-8991-7AB6-23EC-2F8103B3B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21" y="5042588"/>
            <a:ext cx="2775616" cy="1374838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3" y="2620641"/>
            <a:ext cx="7115139" cy="3023702"/>
          </a:xfrm>
        </p:spPr>
        <p:txBody>
          <a:bodyPr anchor="t">
            <a:normAutofit/>
          </a:bodyPr>
          <a:lstStyle/>
          <a:p>
            <a:r>
              <a:rPr lang="en-US" sz="2000" dirty="0"/>
              <a:t>Reflected spectrum of OCT</a:t>
            </a:r>
          </a:p>
          <a:p>
            <a:endParaRPr lang="en-US" sz="2000" dirty="0"/>
          </a:p>
          <a:p>
            <a:r>
              <a:rPr lang="en-US" sz="2000" dirty="0"/>
              <a:t>frequencies</a:t>
            </a:r>
          </a:p>
          <a:p>
            <a:endParaRPr lang="en-US" sz="2000" dirty="0"/>
          </a:p>
          <a:p>
            <a:r>
              <a:rPr lang="en-US" sz="2000" dirty="0"/>
              <a:t>Finding the exact location of the peak in FFT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 err="1"/>
              <a:t>What</a:t>
            </a:r>
            <a:r>
              <a:rPr lang="nl-NL" sz="2000" dirty="0"/>
              <a:t>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exact </a:t>
            </a:r>
            <a:r>
              <a:rPr lang="nl-NL" sz="2000" dirty="0" err="1"/>
              <a:t>frequency</a:t>
            </a:r>
            <a:r>
              <a:rPr lang="nl-NL" sz="2000" dirty="0"/>
              <a:t> is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exactly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centre</a:t>
            </a:r>
            <a:r>
              <a:rPr lang="nl-NL" sz="2000" dirty="0"/>
              <a:t> of a bin?</a:t>
            </a:r>
          </a:p>
        </p:txBody>
      </p:sp>
    </p:spTree>
    <p:extLst>
      <p:ext uri="{BB962C8B-B14F-4D97-AF65-F5344CB8AC3E}">
        <p14:creationId xmlns:p14="http://schemas.microsoft.com/office/powerpoint/2010/main" val="297225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904356"/>
            <a:ext cx="5040285" cy="1169585"/>
          </a:xfrm>
        </p:spPr>
        <p:txBody>
          <a:bodyPr anchor="b">
            <a:normAutofit/>
          </a:bodyPr>
          <a:lstStyle/>
          <a:p>
            <a:r>
              <a:rPr lang="nl-NL" sz="4000" dirty="0"/>
              <a:t>Peak Fitting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3" y="2263365"/>
            <a:ext cx="5040285" cy="34376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jdelijke aanduiding voor inhoud 2">
                <a:extLst>
                  <a:ext uri="{FF2B5EF4-FFF2-40B4-BE49-F238E27FC236}">
                    <a16:creationId xmlns:a16="http://schemas.microsoft.com/office/drawing/2014/main" id="{87530AD8-0C60-8E85-E653-7429402FED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192" y="2038369"/>
                <a:ext cx="5997864" cy="41612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000" dirty="0"/>
                  <a:t>2 Methods to interpolate the exact frequency</a:t>
                </a:r>
              </a:p>
              <a:p>
                <a:pPr marL="0" indent="0">
                  <a:buNone/>
                </a:pPr>
                <a:r>
                  <a:rPr lang="en-GB" sz="2000" dirty="0"/>
                  <a:t>To determine an offset:</a:t>
                </a:r>
              </a:p>
              <a:p>
                <a:pPr marL="0" indent="0">
                  <a:buNone/>
                </a:pPr>
                <a:endParaRPr lang="nl-NL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ES" sz="2000" dirty="0"/>
                  <a:t>Quadratic approach:</a:t>
                </a:r>
              </a:p>
              <a:p>
                <a:pPr marL="457200" lvl="1" indent="0">
                  <a:buNone/>
                </a:pPr>
                <a:r>
                  <a:rPr lang="es-ES" sz="1600" dirty="0"/>
                  <a:t> </a:t>
                </a:r>
                <a14:m>
                  <m:oMath xmlns:m="http://schemas.openxmlformats.org/officeDocument/2006/math"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NL" sz="16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s-ES" sz="1600" dirty="0"/>
                  <a:t>             </a:t>
                </a:r>
                <a14:m>
                  <m:oMath xmlns:m="http://schemas.openxmlformats.org/officeDocument/2006/math">
                    <m:r>
                      <a:rPr lang="nl-NL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1600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nl-NL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nl-NL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r>
                          <a:rPr lang="nl-NL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nl-NL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nl-NL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1600" i="1" dirty="0">
                            <a:latin typeface="Cambria Math" panose="02040503050406030204" pitchFamily="18" charset="0"/>
                          </a:rPr>
                          <m:t>(1)</m:t>
                        </m:r>
                      </m:den>
                    </m:f>
                  </m:oMath>
                </a14:m>
                <a:endParaRPr lang="es-ES" sz="1600" dirty="0"/>
              </a:p>
              <a:p>
                <a:pPr marL="0" indent="0">
                  <a:buNone/>
                </a:pPr>
                <a:endParaRPr lang="es-E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ES" sz="2000" b="0" i="0" dirty="0">
                    <a:effectLst/>
                  </a:rPr>
                  <a:t>Barycentric approach:</a:t>
                </a:r>
              </a:p>
              <a:p>
                <a:pPr marL="457200" lvl="1" indent="0">
                  <a:buNone/>
                </a:pPr>
                <a:r>
                  <a:rPr lang="es-ES" sz="1600" dirty="0"/>
                  <a:t>Weighted average                       </a:t>
                </a:r>
                <a14:m>
                  <m:oMath xmlns:m="http://schemas.openxmlformats.org/officeDocument/2006/math"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sSub>
                          <m:sSubPr>
                            <m:ctrlP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s-ES" sz="1600" dirty="0"/>
              </a:p>
              <a:p>
                <a:pPr marL="457200" indent="-457200">
                  <a:buFont typeface="+mj-lt"/>
                  <a:buAutoNum type="arabicPeriod"/>
                </a:pPr>
                <a:endParaRPr lang="nl-NL" sz="2000" dirty="0"/>
              </a:p>
            </p:txBody>
          </p:sp>
        </mc:Choice>
        <mc:Fallback>
          <p:sp>
            <p:nvSpPr>
              <p:cNvPr id="4" name="Tijdelijke aanduiding voor inhoud 2">
                <a:extLst>
                  <a:ext uri="{FF2B5EF4-FFF2-40B4-BE49-F238E27FC236}">
                    <a16:creationId xmlns:a16="http://schemas.microsoft.com/office/drawing/2014/main" id="{87530AD8-0C60-8E85-E653-7429402FE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2" y="2038369"/>
                <a:ext cx="5997864" cy="4161264"/>
              </a:xfrm>
              <a:prstGeom prst="rect">
                <a:avLst/>
              </a:prstGeom>
              <a:blipFill>
                <a:blip r:embed="rId2"/>
                <a:stretch>
                  <a:fillRect l="-1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 descr="Quadratic Interpolation of Spectral Peaks">
            <a:extLst>
              <a:ext uri="{FF2B5EF4-FFF2-40B4-BE49-F238E27FC236}">
                <a16:creationId xmlns:a16="http://schemas.microsoft.com/office/drawing/2014/main" id="{3E7B1EBB-606D-B031-0590-86155507B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2" b="2872"/>
          <a:stretch/>
        </p:blipFill>
        <p:spPr bwMode="auto">
          <a:xfrm>
            <a:off x="8318630" y="517897"/>
            <a:ext cx="3221942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4C16DA8-98E8-9D26-AD9B-F8DD1162CF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9" r="51003"/>
          <a:stretch/>
        </p:blipFill>
        <p:spPr>
          <a:xfrm>
            <a:off x="8455920" y="2937267"/>
            <a:ext cx="3084652" cy="3084410"/>
          </a:xfrm>
          <a:prstGeom prst="rect">
            <a:avLst/>
          </a:prstGeom>
        </p:spPr>
      </p:pic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59940BEC-BA73-5958-146A-6712440D1985}"/>
              </a:ext>
            </a:extLst>
          </p:cNvPr>
          <p:cNvCxnSpPr>
            <a:cxnSpLocks/>
          </p:cNvCxnSpPr>
          <p:nvPr/>
        </p:nvCxnSpPr>
        <p:spPr>
          <a:xfrm>
            <a:off x="3714805" y="4151376"/>
            <a:ext cx="33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74F502A5-E729-D614-E35F-D9D586294B8B}"/>
              </a:ext>
            </a:extLst>
          </p:cNvPr>
          <p:cNvCxnSpPr>
            <a:cxnSpLocks/>
          </p:cNvCxnSpPr>
          <p:nvPr/>
        </p:nvCxnSpPr>
        <p:spPr>
          <a:xfrm>
            <a:off x="3381866" y="5309616"/>
            <a:ext cx="33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18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GB" sz="4000" dirty="0"/>
              <a:t>Result of First 2 Methods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F6904D8-684F-0EE6-CCF8-E66D9EE41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73"/>
          <a:stretch/>
        </p:blipFill>
        <p:spPr>
          <a:xfrm>
            <a:off x="6914448" y="3803276"/>
            <a:ext cx="4715966" cy="231736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CFF63B-A2B8-1EB8-0FEB-DCBCEE433F51}"/>
              </a:ext>
            </a:extLst>
          </p:cNvPr>
          <p:cNvSpPr txBox="1">
            <a:spLocks/>
          </p:cNvSpPr>
          <p:nvPr/>
        </p:nvSpPr>
        <p:spPr>
          <a:xfrm>
            <a:off x="665085" y="2267802"/>
            <a:ext cx="5997864" cy="4161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Result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en-US" sz="2000" dirty="0"/>
              <a:t>pure sine of 99 different frequencies between 8.4 and 9.6 delta f = 1/700, N = 70. 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es-ES" sz="2000" dirty="0"/>
              <a:t>Quadratic approach:</a:t>
            </a:r>
          </a:p>
          <a:p>
            <a:pPr marL="457200" lvl="1" indent="0">
              <a:buNone/>
            </a:pPr>
            <a:r>
              <a:rPr lang="es-ES" sz="1600" dirty="0"/>
              <a:t> Continous</a:t>
            </a:r>
          </a:p>
          <a:p>
            <a:pPr marL="457200" lvl="1" indent="0">
              <a:buNone/>
            </a:pPr>
            <a:r>
              <a:rPr lang="es-ES" sz="1600" dirty="0"/>
              <a:t>Large misfits</a:t>
            </a:r>
          </a:p>
          <a:p>
            <a:pPr lvl="1"/>
            <a:endParaRPr lang="es-ES" sz="2000" dirty="0"/>
          </a:p>
          <a:p>
            <a:pPr lvl="1"/>
            <a:endParaRPr lang="es-ES" sz="2000" dirty="0"/>
          </a:p>
          <a:p>
            <a:pPr lvl="1"/>
            <a:endParaRPr lang="es-ES" sz="2000" dirty="0"/>
          </a:p>
          <a:p>
            <a:r>
              <a:rPr lang="es-ES" sz="2000" b="0" i="0" dirty="0">
                <a:effectLst/>
              </a:rPr>
              <a:t>Barycentric approach:</a:t>
            </a:r>
          </a:p>
          <a:p>
            <a:pPr marL="457200" lvl="1" indent="0">
              <a:buNone/>
            </a:pPr>
            <a:r>
              <a:rPr lang="es-ES" sz="1600" dirty="0"/>
              <a:t>not continous.</a:t>
            </a:r>
          </a:p>
          <a:p>
            <a:pPr marL="457200" lvl="1" indent="0">
              <a:buNone/>
            </a:pPr>
            <a:r>
              <a:rPr lang="es-ES" sz="1600" b="0" i="0" dirty="0">
                <a:effectLst/>
              </a:rPr>
              <a:t>Large misfits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7C389CC-8043-C04E-B4E9-DEF636DF7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7" t="-267" r="197" b="49140"/>
          <a:stretch/>
        </p:blipFill>
        <p:spPr>
          <a:xfrm>
            <a:off x="6849504" y="752947"/>
            <a:ext cx="4782247" cy="23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904356"/>
            <a:ext cx="5040285" cy="1169585"/>
          </a:xfrm>
        </p:spPr>
        <p:txBody>
          <a:bodyPr anchor="b">
            <a:normAutofit fontScale="90000"/>
          </a:bodyPr>
          <a:lstStyle/>
          <a:p>
            <a:r>
              <a:rPr lang="nl-NL" sz="4000" dirty="0"/>
              <a:t>More Advanced </a:t>
            </a:r>
            <a:r>
              <a:rPr lang="nl-NL" sz="4000" dirty="0" err="1"/>
              <a:t>Methods</a:t>
            </a:r>
            <a:endParaRPr lang="nl-NL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3" y="2263365"/>
            <a:ext cx="5040285" cy="34376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87530AD8-0C60-8E85-E653-7429402FED46}"/>
              </a:ext>
            </a:extLst>
          </p:cNvPr>
          <p:cNvSpPr txBox="1">
            <a:spLocks/>
          </p:cNvSpPr>
          <p:nvPr/>
        </p:nvSpPr>
        <p:spPr>
          <a:xfrm>
            <a:off x="1036185" y="2422441"/>
            <a:ext cx="5040285" cy="3437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s-ES" sz="2000" dirty="0"/>
              <a:t>3. Jain’s </a:t>
            </a:r>
            <a:r>
              <a:rPr lang="en-US" sz="2000" dirty="0"/>
              <a:t>method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4</a:t>
            </a:r>
            <a:r>
              <a:rPr lang="es-ES" sz="2000" b="0" i="0" dirty="0">
                <a:effectLst/>
              </a:rPr>
              <a:t>. Quinn’s (2nd) method</a:t>
            </a:r>
            <a:endParaRPr lang="nl-NL" sz="20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86FEABD-FAB1-B8DA-9A72-CC74E29B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733" y="340127"/>
            <a:ext cx="3731524" cy="31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6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nl-NL" sz="4000" dirty="0" err="1"/>
              <a:t>Result</a:t>
            </a:r>
            <a:r>
              <a:rPr lang="nl-NL" sz="4000" dirty="0"/>
              <a:t> </a:t>
            </a:r>
            <a:r>
              <a:rPr lang="nl-NL" sz="4000" dirty="0" err="1"/>
              <a:t>Jain’s</a:t>
            </a:r>
            <a:r>
              <a:rPr lang="nl-NL" sz="4000" dirty="0"/>
              <a:t> </a:t>
            </a:r>
            <a:r>
              <a:rPr lang="nl-NL" sz="4000" dirty="0" err="1"/>
              <a:t>and</a:t>
            </a:r>
            <a:r>
              <a:rPr lang="nl-NL" sz="4000" dirty="0"/>
              <a:t> </a:t>
            </a:r>
            <a:r>
              <a:rPr lang="nl-NL" sz="4000" dirty="0" err="1"/>
              <a:t>Quinn’s</a:t>
            </a:r>
            <a:endParaRPr lang="nl-NL" sz="4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888" y="2151253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000" dirty="0"/>
              <a:t>Maximum </a:t>
            </a:r>
            <a:r>
              <a:rPr lang="nl-NL" sz="2000" dirty="0" err="1"/>
              <a:t>deviation</a:t>
            </a:r>
            <a:r>
              <a:rPr lang="nl-NL" sz="2000" dirty="0"/>
              <a:t>: </a:t>
            </a:r>
          </a:p>
          <a:p>
            <a:r>
              <a:rPr lang="nl-NL" sz="2000" dirty="0"/>
              <a:t>Generally </a:t>
            </a:r>
            <a:r>
              <a:rPr lang="nl-NL" sz="2000" dirty="0" err="1"/>
              <a:t>Better</a:t>
            </a:r>
            <a:endParaRPr lang="nl-NL" sz="2000" dirty="0"/>
          </a:p>
          <a:p>
            <a:endParaRPr lang="nl-NL" sz="2000" dirty="0"/>
          </a:p>
          <a:p>
            <a:endParaRPr lang="en-GB" sz="2000" dirty="0"/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 err="1"/>
              <a:t>Neither</a:t>
            </a:r>
            <a:r>
              <a:rPr lang="nl-NL" sz="2000" dirty="0"/>
              <a:t> is </a:t>
            </a:r>
            <a:r>
              <a:rPr lang="nl-NL" sz="2000" dirty="0" err="1"/>
              <a:t>Continous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B5914E4-E400-59FA-8CB6-7D65B21BB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3903" y="356812"/>
            <a:ext cx="3076421" cy="292358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D1A1DB7-06E2-0F57-F31A-984F62D001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" t="51306" r="176" b="-638"/>
          <a:stretch/>
        </p:blipFill>
        <p:spPr>
          <a:xfrm>
            <a:off x="1200559" y="5094283"/>
            <a:ext cx="2785251" cy="1504211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1E2E6812-196C-5836-AE57-3640EF38B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37" t="72873" r="63274" b="7986"/>
          <a:stretch/>
        </p:blipFill>
        <p:spPr>
          <a:xfrm>
            <a:off x="3203600" y="3505479"/>
            <a:ext cx="1393733" cy="1077325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3ED298E9-D715-87F5-BCEA-1C0691B3911A}"/>
              </a:ext>
            </a:extLst>
          </p:cNvPr>
          <p:cNvSpPr/>
          <p:nvPr/>
        </p:nvSpPr>
        <p:spPr>
          <a:xfrm>
            <a:off x="3157329" y="3399214"/>
            <a:ext cx="1195607" cy="1199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B8686083-9118-A038-9040-58C7331EA5A7}"/>
              </a:ext>
            </a:extLst>
          </p:cNvPr>
          <p:cNvSpPr/>
          <p:nvPr/>
        </p:nvSpPr>
        <p:spPr>
          <a:xfrm>
            <a:off x="3627839" y="4351105"/>
            <a:ext cx="392541" cy="3962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84D0A9AE-682A-6CC1-0661-57EE74E06979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3666463" y="4747386"/>
            <a:ext cx="157647" cy="1355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E1D7FBD2-2F0C-8B66-4B5A-FF7431C7C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006" y="3505479"/>
            <a:ext cx="3041911" cy="2923587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5F82071E-7146-FFC5-3CF0-E939150E24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188"/>
          <a:stretch/>
        </p:blipFill>
        <p:spPr>
          <a:xfrm>
            <a:off x="4156230" y="5031616"/>
            <a:ext cx="2423499" cy="1355929"/>
          </a:xfrm>
          <a:prstGeom prst="rect">
            <a:avLst/>
          </a:prstGeom>
        </p:spPr>
      </p:pic>
      <p:sp>
        <p:nvSpPr>
          <p:cNvPr id="18" name="Ovaal 17">
            <a:extLst>
              <a:ext uri="{FF2B5EF4-FFF2-40B4-BE49-F238E27FC236}">
                <a16:creationId xmlns:a16="http://schemas.microsoft.com/office/drawing/2014/main" id="{9C1BA0FB-2D71-DC18-1574-F8ECB225D437}"/>
              </a:ext>
            </a:extLst>
          </p:cNvPr>
          <p:cNvSpPr/>
          <p:nvPr/>
        </p:nvSpPr>
        <p:spPr>
          <a:xfrm>
            <a:off x="4971213" y="4992624"/>
            <a:ext cx="853285" cy="14192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901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48" name="Rectangle 309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00CC9F-72E0-F580-259A-93E952BD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NL" sz="5400"/>
              <a:t>Our code</a:t>
            </a:r>
          </a:p>
        </p:txBody>
      </p:sp>
      <p:sp>
        <p:nvSpPr>
          <p:cNvPr id="314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F1D820-94ED-BA3B-2A52-E25D47F7B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2200" dirty="0"/>
              <a:t>Currently:</a:t>
            </a:r>
          </a:p>
          <a:p>
            <a:pPr marL="0" indent="0">
              <a:buNone/>
            </a:pPr>
            <a:endParaRPr lang="nl-NL" sz="2200" dirty="0"/>
          </a:p>
          <a:p>
            <a:r>
              <a:rPr lang="nl-NL" sz="2200" dirty="0"/>
              <a:t>Outlook: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92D261F-10C6-DFF8-6159-16415BBA7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5" r="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805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276</Words>
  <Application>Microsoft Office PowerPoint</Application>
  <PresentationFormat>Breedbeeld</PresentationFormat>
  <Paragraphs>73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Kantoorthema</vt:lpstr>
      <vt:lpstr>Halfway presentation: Fourier Analysis in Optical Coherence Tomography</vt:lpstr>
      <vt:lpstr>Fourier Transform</vt:lpstr>
      <vt:lpstr>Discrete  Fourier Transform</vt:lpstr>
      <vt:lpstr>What is our goal?</vt:lpstr>
      <vt:lpstr>Peak Fitting</vt:lpstr>
      <vt:lpstr>Result of First 2 Methods</vt:lpstr>
      <vt:lpstr>More Advanced Methods</vt:lpstr>
      <vt:lpstr>Result Jain’s and Quinn’s</vt:lpstr>
      <vt:lpstr>Our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Halfway presentation: Fourier Analysis in Optical Coherence Tomography</dc:title>
  <dc:creator>Caliskan, S. (Saban)</dc:creator>
  <cp:lastModifiedBy>Caliskan, S. (Saban)</cp:lastModifiedBy>
  <cp:revision>10</cp:revision>
  <dcterms:created xsi:type="dcterms:W3CDTF">2023-05-21T23:07:57Z</dcterms:created>
  <dcterms:modified xsi:type="dcterms:W3CDTF">2023-05-23T12:59:32Z</dcterms:modified>
</cp:coreProperties>
</file>