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3FC416-3E8F-4F6B-982E-9E5A6A1130B5}">
  <a:tblStyle styleId="{283FC416-3E8F-4F6B-982E-9E5A6A1130B5}"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A"/>
          </a:solidFill>
        </a:fill>
      </a:tcStyle>
    </a:wholeTbl>
    <a:band1H>
      <a:tcTxStyle b="off" i="off"/>
      <a:tcStyle>
        <a:fill>
          <a:solidFill>
            <a:srgbClr val="CACCD1"/>
          </a:solidFill>
        </a:fill>
      </a:tcStyle>
    </a:band1H>
    <a:band2H>
      <a:tcTxStyle b="off" i="off"/>
    </a:band2H>
    <a:band1V>
      <a:tcTxStyle b="off" i="off"/>
      <a:tcStyle>
        <a:fill>
          <a:solidFill>
            <a:srgbClr val="CACCD1"/>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8" name="Google Shape;32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4" name="Google Shape;1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1" name="Google Shape;2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4" name="Google Shape;2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1"/>
              </a:buClr>
              <a:buSzPts val="4800"/>
              <a:buFont typeface="Century Gothic"/>
              <a:buNone/>
              <a:defRPr b="0" i="0" sz="48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lstStyle>
            <a:lvl1pPr lvl="0" marR="0" rtl="0" algn="l">
              <a:lnSpc>
                <a:spcPct val="100000"/>
              </a:lnSpc>
              <a:spcBef>
                <a:spcPts val="420"/>
              </a:spcBef>
              <a:spcAft>
                <a:spcPts val="0"/>
              </a:spcAft>
              <a:buClr>
                <a:schemeClr val="lt1"/>
              </a:buClr>
              <a:buSzPts val="1680"/>
              <a:buFont typeface="Noto Sans Symbols"/>
              <a:buNone/>
              <a:defRPr b="0" i="0" sz="2100" u="none" cap="none" strike="noStrike">
                <a:solidFill>
                  <a:srgbClr val="0F486F"/>
                </a:solidFill>
                <a:latin typeface="Century Gothic"/>
                <a:ea typeface="Century Gothic"/>
                <a:cs typeface="Century Gothic"/>
                <a:sym typeface="Century Gothic"/>
              </a:defRPr>
            </a:lvl1pPr>
            <a:lvl2pPr lvl="1" marR="0" rtl="0" algn="ctr">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ctr">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lvl="5" marR="0" rtl="0" algn="ctr">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lvl="6" marR="0" rtl="0" algn="ctr">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lvl="7" marR="0" rtl="0" algn="ctr">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lvl="8" marR="0" rtl="0" algn="ctr">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panoramica con didascalia">
  <p:cSld name="Immagine panoramica con didascalia">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sottotitolo">
  <p:cSld name="Titolo e sottotitolo">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zione con didascalia">
  <p:cSld name="Citazione con didascalia">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it-IT"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p:cSld name="Scheda nome">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citazione">
  <p:cSld name="Scheda nome citazione">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80"/>
              </a:spcBef>
              <a:spcAft>
                <a:spcPts val="0"/>
              </a:spcAft>
              <a:buClr>
                <a:schemeClr val="lt1"/>
              </a:buClr>
              <a:buSzPts val="1920"/>
              <a:buFont typeface="Noto Sans Symbols"/>
              <a:buNone/>
              <a:defRPr b="0" i="0" sz="24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it-IT"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o o falso">
  <p:cSld name="Vero o falso">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80"/>
              </a:spcBef>
              <a:spcAft>
                <a:spcPts val="0"/>
              </a:spcAft>
              <a:buClr>
                <a:schemeClr val="lt1"/>
              </a:buClr>
              <a:buSzPts val="1920"/>
              <a:buFont typeface="Noto Sans Symbols"/>
              <a:buNone/>
              <a:defRPr b="0" i="0" sz="24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5" name="Google Shape;125;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560"/>
              </a:spcBef>
              <a:spcAft>
                <a:spcPts val="0"/>
              </a:spcAft>
              <a:buClr>
                <a:schemeClr val="lt1"/>
              </a:buClr>
              <a:buSzPts val="2240"/>
              <a:buFont typeface="Noto Sans Symbols"/>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600"/>
              <a:buFont typeface="Noto Sans Symbols"/>
              <a:buNone/>
              <a:defRPr b="1" i="0" sz="2000" u="none" cap="none" strike="noStrike">
                <a:solidFill>
                  <a:srgbClr val="0F486F"/>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440"/>
              <a:buFont typeface="Noto Sans Symbols"/>
              <a:buNone/>
              <a:defRPr b="1" i="0" sz="1800" u="none" cap="none" strike="noStrike">
                <a:solidFill>
                  <a:srgbClr val="0F486F"/>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560"/>
              </a:spcBef>
              <a:spcAft>
                <a:spcPts val="0"/>
              </a:spcAft>
              <a:buClr>
                <a:schemeClr val="lt1"/>
              </a:buClr>
              <a:buSzPts val="2240"/>
              <a:buFont typeface="Noto Sans Symbols"/>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1600"/>
              <a:buFont typeface="Noto Sans Symbols"/>
              <a:buNone/>
              <a:defRPr b="1" i="0" sz="2000" u="none" cap="none" strike="noStrike">
                <a:solidFill>
                  <a:srgbClr val="0F486F"/>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1440"/>
              <a:buFont typeface="Noto Sans Symbols"/>
              <a:buNone/>
              <a:defRPr b="1" i="0" sz="1800" u="none" cap="none" strike="noStrike">
                <a:solidFill>
                  <a:srgbClr val="0F486F"/>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960"/>
              <a:buFont typeface="Noto Sans Symbols"/>
              <a:buNone/>
              <a:defRPr b="0" i="0" sz="1200" u="none" cap="none" strike="noStrike">
                <a:solidFill>
                  <a:srgbClr val="0F486F"/>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800"/>
              <a:buFont typeface="Noto Sans Symbols"/>
              <a:buNone/>
              <a:defRPr b="0" i="0" sz="1000" u="none" cap="none" strike="noStrike">
                <a:solidFill>
                  <a:srgbClr val="0F486F"/>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lt1"/>
              </a:buClr>
              <a:buSzPts val="960"/>
              <a:buFont typeface="Noto Sans Symbols"/>
              <a:buNone/>
              <a:defRPr b="0" i="0" sz="1200" u="none" cap="none" strike="noStrike">
                <a:solidFill>
                  <a:srgbClr val="0F486F"/>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lt1"/>
              </a:buClr>
              <a:buSzPts val="800"/>
              <a:buFont typeface="Noto Sans Symbols"/>
              <a:buNone/>
              <a:defRPr b="0" i="0" sz="1000" u="none" cap="none" strike="noStrike">
                <a:solidFill>
                  <a:srgbClr val="0F486F"/>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3">
            <a:alphaModFix/>
          </a:blip>
          <a:srcRect b="0" l="0" r="0" t="0"/>
          <a:stretch/>
        </p:blipFill>
        <p:spPr>
          <a:xfrm>
            <a:off x="8685212" y="3178629"/>
            <a:ext cx="2008602" cy="2008602"/>
          </a:xfrm>
          <a:prstGeom prst="rect">
            <a:avLst/>
          </a:prstGeom>
          <a:noFill/>
          <a:ln>
            <a:noFill/>
          </a:ln>
        </p:spPr>
      </p:pic>
      <p:sp>
        <p:nvSpPr>
          <p:cNvPr id="140" name="Google Shape;140;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4320"/>
              <a:buFont typeface="Century Gothic"/>
              <a:buNone/>
            </a:pPr>
            <a:r>
              <a:rPr b="0" i="0" lang="it-IT" sz="4320" u="none" cap="none" strike="noStrike">
                <a:solidFill>
                  <a:schemeClr val="lt1"/>
                </a:solidFill>
                <a:latin typeface="Century Gothic"/>
                <a:ea typeface="Century Gothic"/>
                <a:cs typeface="Century Gothic"/>
                <a:sym typeface="Century Gothic"/>
              </a:rPr>
              <a:t>SISTEMA DI RILEVAMENTO DELLA PRESENZA DI PEDONI SULLA CARREGGIATA</a:t>
            </a:r>
            <a:endParaRPr b="0" i="0" sz="4320" u="none" cap="none" strike="noStrike">
              <a:solidFill>
                <a:schemeClr val="lt1"/>
              </a:solidFill>
              <a:latin typeface="Century Gothic"/>
              <a:ea typeface="Century Gothic"/>
              <a:cs typeface="Century Gothic"/>
              <a:sym typeface="Century Gothic"/>
            </a:endParaRPr>
          </a:p>
        </p:txBody>
      </p:sp>
      <p:sp>
        <p:nvSpPr>
          <p:cNvPr id="141" name="Google Shape;141;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554"/>
              <a:buFont typeface="Noto Sans Symbols"/>
              <a:buNone/>
            </a:pPr>
            <a:r>
              <a:t/>
            </a:r>
            <a:endParaRPr b="0" i="0" sz="1942" u="none" cap="none" strike="noStrike">
              <a:solidFill>
                <a:srgbClr val="ACE9F8"/>
              </a:solidFill>
              <a:latin typeface="Century Gothic"/>
              <a:ea typeface="Century Gothic"/>
              <a:cs typeface="Century Gothic"/>
              <a:sym typeface="Century Gothic"/>
            </a:endParaRPr>
          </a:p>
          <a:p>
            <a:pPr indent="0" lvl="0" marL="0" marR="0" rtl="0" algn="l">
              <a:lnSpc>
                <a:spcPct val="90000"/>
              </a:lnSpc>
              <a:spcBef>
                <a:spcPts val="988"/>
              </a:spcBef>
              <a:spcAft>
                <a:spcPts val="0"/>
              </a:spcAft>
              <a:buClr>
                <a:schemeClr val="lt1"/>
              </a:buClr>
              <a:buSzPts val="1554"/>
              <a:buFont typeface="Noto Sans Symbols"/>
              <a:buNone/>
            </a:pPr>
            <a:r>
              <a:rPr b="0" i="0" lang="it-IT" sz="1942" u="none" cap="none" strike="noStrike">
                <a:solidFill>
                  <a:srgbClr val="ACE9F8"/>
                </a:solidFill>
                <a:latin typeface="Century Gothic"/>
                <a:ea typeface="Century Gothic"/>
                <a:cs typeface="Century Gothic"/>
                <a:sym typeface="Century Gothic"/>
              </a:rPr>
              <a:t>A cura di</a:t>
            </a:r>
            <a:endParaRPr b="0" i="0" sz="2100" u="none" cap="none" strike="noStrike">
              <a:solidFill>
                <a:srgbClr val="0F486F"/>
              </a:solidFill>
              <a:latin typeface="Century Gothic"/>
              <a:ea typeface="Century Gothic"/>
              <a:cs typeface="Century Gothic"/>
              <a:sym typeface="Century Gothic"/>
            </a:endParaRPr>
          </a:p>
          <a:p>
            <a:pPr indent="0" lvl="0" marL="0" marR="0" rtl="0" algn="l">
              <a:lnSpc>
                <a:spcPct val="90000"/>
              </a:lnSpc>
              <a:spcBef>
                <a:spcPts val="988"/>
              </a:spcBef>
              <a:spcAft>
                <a:spcPts val="0"/>
              </a:spcAft>
              <a:buClr>
                <a:schemeClr val="lt1"/>
              </a:buClr>
              <a:buSzPts val="1554"/>
              <a:buFont typeface="Noto Sans Symbols"/>
              <a:buNone/>
            </a:pPr>
            <a:r>
              <a:t/>
            </a:r>
            <a:endParaRPr b="0" i="0" sz="1942" u="none" cap="none" strike="noStrike">
              <a:solidFill>
                <a:srgbClr val="ACE9F8"/>
              </a:solidFill>
              <a:latin typeface="Century Gothic"/>
              <a:ea typeface="Century Gothic"/>
              <a:cs typeface="Century Gothic"/>
              <a:sym typeface="Century Gothic"/>
            </a:endParaRPr>
          </a:p>
          <a:p>
            <a:pPr indent="0" lvl="0" marL="0" marR="0" rtl="0" algn="l">
              <a:lnSpc>
                <a:spcPct val="90000"/>
              </a:lnSpc>
              <a:spcBef>
                <a:spcPts val="988"/>
              </a:spcBef>
              <a:spcAft>
                <a:spcPts val="0"/>
              </a:spcAft>
              <a:buClr>
                <a:schemeClr val="lt1"/>
              </a:buClr>
              <a:buSzPts val="1554"/>
              <a:buFont typeface="Noto Sans Symbols"/>
              <a:buNone/>
            </a:pPr>
            <a:r>
              <a:rPr b="0" i="0" lang="it-IT" sz="1942" u="none" cap="none" strike="noStrike">
                <a:solidFill>
                  <a:srgbClr val="ACE9F8"/>
                </a:solidFill>
                <a:latin typeface="Century Gothic"/>
                <a:ea typeface="Century Gothic"/>
                <a:cs typeface="Century Gothic"/>
                <a:sym typeface="Century Gothic"/>
              </a:rPr>
              <a:t>Simone Bertolini</a:t>
            </a:r>
            <a:endParaRPr b="0" i="0" sz="2100" u="none" cap="none" strike="noStrike">
              <a:solidFill>
                <a:srgbClr val="0F486F"/>
              </a:solidFill>
              <a:latin typeface="Century Gothic"/>
              <a:ea typeface="Century Gothic"/>
              <a:cs typeface="Century Gothic"/>
              <a:sym typeface="Century Gothic"/>
            </a:endParaRPr>
          </a:p>
          <a:p>
            <a:pPr indent="0" lvl="0" marL="0" marR="0" rtl="0" algn="l">
              <a:lnSpc>
                <a:spcPct val="90000"/>
              </a:lnSpc>
              <a:spcBef>
                <a:spcPts val="988"/>
              </a:spcBef>
              <a:spcAft>
                <a:spcPts val="0"/>
              </a:spcAft>
              <a:buClr>
                <a:schemeClr val="lt1"/>
              </a:buClr>
              <a:buSzPts val="1554"/>
              <a:buFont typeface="Noto Sans Symbols"/>
              <a:buNone/>
            </a:pPr>
            <a:r>
              <a:rPr b="0" i="0" lang="it-IT" sz="1942" u="none" cap="none" strike="noStrike">
                <a:solidFill>
                  <a:srgbClr val="ACE9F8"/>
                </a:solidFill>
                <a:latin typeface="Century Gothic"/>
                <a:ea typeface="Century Gothic"/>
                <a:cs typeface="Century Gothic"/>
                <a:sym typeface="Century Gothic"/>
              </a:rPr>
              <a:t>Gianmarco Santini</a:t>
            </a:r>
            <a:endParaRPr b="0" i="0" sz="1942" u="none" cap="none" strike="noStrike">
              <a:solidFill>
                <a:srgbClr val="ACE9F8"/>
              </a:solidFill>
              <a:latin typeface="Century Gothic"/>
              <a:ea typeface="Century Gothic"/>
              <a:cs typeface="Century Gothic"/>
              <a:sym typeface="Century Gothic"/>
            </a:endParaRPr>
          </a:p>
        </p:txBody>
      </p:sp>
      <p:pic>
        <p:nvPicPr>
          <p:cNvPr id="142" name="Google Shape;142;p19"/>
          <p:cNvPicPr preferRelativeResize="0"/>
          <p:nvPr/>
        </p:nvPicPr>
        <p:blipFill rotWithShape="1">
          <a:blip r:embed="rId4">
            <a:alphaModFix/>
          </a:blip>
          <a:srcRect b="0" l="0" r="0" t="0"/>
          <a:stretch/>
        </p:blipFill>
        <p:spPr>
          <a:xfrm>
            <a:off x="9273041" y="3843867"/>
            <a:ext cx="2918959" cy="2918959"/>
          </a:xfrm>
          <a:prstGeom prst="rect">
            <a:avLst/>
          </a:prstGeom>
          <a:noFill/>
          <a:ln>
            <a:noFill/>
          </a:ln>
        </p:spPr>
      </p:pic>
      <p:pic>
        <p:nvPicPr>
          <p:cNvPr id="143" name="Google Shape;143;p19"/>
          <p:cNvPicPr preferRelativeResize="0"/>
          <p:nvPr/>
        </p:nvPicPr>
        <p:blipFill rotWithShape="1">
          <a:blip r:embed="rId5">
            <a:alphaModFix/>
          </a:blip>
          <a:srcRect b="0" l="0" r="0" t="0"/>
          <a:stretch/>
        </p:blipFill>
        <p:spPr>
          <a:xfrm>
            <a:off x="9606588" y="3127224"/>
            <a:ext cx="678338" cy="67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79" name="Google Shape;279;p28"/>
          <p:cNvPicPr preferRelativeResize="0"/>
          <p:nvPr/>
        </p:nvPicPr>
        <p:blipFill rotWithShape="1">
          <a:blip r:embed="rId3">
            <a:alphaModFix/>
          </a:blip>
          <a:srcRect b="0" l="0" r="0" t="0"/>
          <a:stretch/>
        </p:blipFill>
        <p:spPr>
          <a:xfrm>
            <a:off x="679903" y="0"/>
            <a:ext cx="4937125" cy="4937126"/>
          </a:xfrm>
          <a:prstGeom prst="rect">
            <a:avLst/>
          </a:prstGeom>
          <a:noFill/>
          <a:ln>
            <a:noFill/>
          </a:ln>
        </p:spPr>
      </p:pic>
      <p:cxnSp>
        <p:nvCxnSpPr>
          <p:cNvPr id="280" name="Google Shape;280;p28"/>
          <p:cNvCxnSpPr/>
          <p:nvPr/>
        </p:nvCxnSpPr>
        <p:spPr>
          <a:xfrm flipH="1" rot="10800000">
            <a:off x="1756229" y="2061029"/>
            <a:ext cx="1973942" cy="595086"/>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81" name="Google Shape;281;p28"/>
          <p:cNvCxnSpPr/>
          <p:nvPr/>
        </p:nvCxnSpPr>
        <p:spPr>
          <a:xfrm flipH="1" rot="10800000">
            <a:off x="3730172" y="1451429"/>
            <a:ext cx="827314" cy="609600"/>
          </a:xfrm>
          <a:prstGeom prst="straightConnector1">
            <a:avLst/>
          </a:prstGeom>
          <a:noFill/>
          <a:ln cap="flat" cmpd="sng" w="38100">
            <a:solidFill>
              <a:srgbClr val="FFFF00">
                <a:alpha val="60000"/>
              </a:srgbClr>
            </a:solidFill>
            <a:prstDash val="solid"/>
            <a:round/>
            <a:headEnd len="sm" w="sm" type="none"/>
            <a:tailEnd len="sm" w="sm" type="none"/>
          </a:ln>
        </p:spPr>
      </p:cxnSp>
      <p:cxnSp>
        <p:nvCxnSpPr>
          <p:cNvPr id="282" name="Google Shape;282;p28"/>
          <p:cNvCxnSpPr/>
          <p:nvPr/>
        </p:nvCxnSpPr>
        <p:spPr>
          <a:xfrm rot="10800000">
            <a:off x="4557486" y="1074057"/>
            <a:ext cx="1" cy="377373"/>
          </a:xfrm>
          <a:prstGeom prst="straightConnector1">
            <a:avLst/>
          </a:prstGeom>
          <a:noFill/>
          <a:ln cap="flat" cmpd="sng" w="38100">
            <a:solidFill>
              <a:srgbClr val="FF0000">
                <a:alpha val="60000"/>
              </a:srgbClr>
            </a:solidFill>
            <a:prstDash val="solid"/>
            <a:round/>
            <a:headEnd len="sm" w="sm" type="none"/>
            <a:tailEnd len="sm" w="sm" type="none"/>
          </a:ln>
        </p:spPr>
      </p:cxnSp>
      <p:sp>
        <p:nvSpPr>
          <p:cNvPr id="283" name="Google Shape;283;p28"/>
          <p:cNvSpPr/>
          <p:nvPr/>
        </p:nvSpPr>
        <p:spPr>
          <a:xfrm>
            <a:off x="4143829" y="2468563"/>
            <a:ext cx="187552" cy="187552"/>
          </a:xfrm>
          <a:prstGeom prst="ellipse">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84" name="Google Shape;284;p28"/>
          <p:cNvSpPr txBox="1"/>
          <p:nvPr/>
        </p:nvSpPr>
        <p:spPr>
          <a:xfrm>
            <a:off x="7126513" y="172052"/>
            <a:ext cx="4760686"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entury Gothic"/>
                <a:ea typeface="Century Gothic"/>
                <a:cs typeface="Century Gothic"/>
                <a:sym typeface="Century Gothic"/>
              </a:rPr>
              <a:t>PREVISIONE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Calcolo il punto più distante che l’umano riuscirebbe a raggiungere proseguendo a velocità costante per un tempo pari a range massimo del Wi-Fi su velocità del veicolo.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Per ogni segmento della polylinea estratto precedentemente, verifico se questo interseziona il segmento BA.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Nel caso questo avvenga parte la segnalazione al veicolo.</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3399081" y="980281"/>
            <a:ext cx="187552" cy="187552"/>
          </a:xfrm>
          <a:prstGeom prst="ellipse">
            <a:avLst/>
          </a:prstGeom>
          <a:solidFill>
            <a:schemeClr val="accent5"/>
          </a:solidFill>
          <a:ln cap="rnd" cmpd="sng" w="15875">
            <a:solidFill>
              <a:srgbClr val="A9572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286" name="Google Shape;286;p28"/>
          <p:cNvCxnSpPr>
            <a:stCxn id="285" idx="5"/>
            <a:endCxn id="283" idx="1"/>
          </p:cNvCxnSpPr>
          <p:nvPr/>
        </p:nvCxnSpPr>
        <p:spPr>
          <a:xfrm>
            <a:off x="3559166" y="1140367"/>
            <a:ext cx="612000" cy="1355700"/>
          </a:xfrm>
          <a:prstGeom prst="straightConnector1">
            <a:avLst/>
          </a:prstGeom>
          <a:noFill/>
          <a:ln cap="flat" cmpd="sng" w="38100">
            <a:solidFill>
              <a:srgbClr val="7030A0">
                <a:alpha val="60000"/>
              </a:srgbClr>
            </a:solidFill>
            <a:prstDash val="solid"/>
            <a:round/>
            <a:headEnd len="sm" w="sm" type="none"/>
            <a:tailEnd len="sm" w="sm" type="none"/>
          </a:ln>
        </p:spPr>
      </p:cxnSp>
      <p:sp>
        <p:nvSpPr>
          <p:cNvPr id="287" name="Google Shape;287;p28"/>
          <p:cNvSpPr txBox="1"/>
          <p:nvPr/>
        </p:nvSpPr>
        <p:spPr>
          <a:xfrm>
            <a:off x="4331381" y="2283897"/>
            <a:ext cx="3561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A</a:t>
            </a:r>
            <a:endParaRPr b="0" i="0" sz="1800" u="none" cap="none" strike="noStrike">
              <a:solidFill>
                <a:schemeClr val="lt1"/>
              </a:solidFill>
              <a:latin typeface="Century Gothic"/>
              <a:ea typeface="Century Gothic"/>
              <a:cs typeface="Century Gothic"/>
              <a:sym typeface="Century Gothic"/>
            </a:endParaRPr>
          </a:p>
        </p:txBody>
      </p:sp>
      <p:sp>
        <p:nvSpPr>
          <p:cNvPr id="288" name="Google Shape;288;p28"/>
          <p:cNvSpPr txBox="1"/>
          <p:nvPr/>
        </p:nvSpPr>
        <p:spPr>
          <a:xfrm>
            <a:off x="3125920" y="637698"/>
            <a:ext cx="31771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B</a:t>
            </a:r>
            <a:endParaRPr b="0" i="0" sz="1800" u="none" cap="none" strike="noStrike">
              <a:solidFill>
                <a:schemeClr val="lt1"/>
              </a:solidFill>
              <a:latin typeface="Century Gothic"/>
              <a:ea typeface="Century Gothic"/>
              <a:cs typeface="Century Gothic"/>
              <a:sym typeface="Century Gothic"/>
            </a:endParaRPr>
          </a:p>
        </p:txBody>
      </p:sp>
      <p:pic>
        <p:nvPicPr>
          <p:cNvPr descr="Immagine correlata" id="289" name="Google Shape;289;p28"/>
          <p:cNvPicPr preferRelativeResize="0"/>
          <p:nvPr/>
        </p:nvPicPr>
        <p:blipFill rotWithShape="1">
          <a:blip r:embed="rId4">
            <a:alphaModFix/>
          </a:blip>
          <a:srcRect b="0" l="0" r="0" t="0"/>
          <a:stretch/>
        </p:blipFill>
        <p:spPr>
          <a:xfrm>
            <a:off x="3237610" y="1335711"/>
            <a:ext cx="698045" cy="6980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LOCALIZZAZIONE</a:t>
            </a:r>
            <a:endParaRPr b="0" i="0" sz="3600" u="none" cap="none" strike="noStrike">
              <a:solidFill>
                <a:schemeClr val="lt1"/>
              </a:solidFill>
              <a:latin typeface="Century Gothic"/>
              <a:ea typeface="Century Gothic"/>
              <a:cs typeface="Century Gothic"/>
              <a:sym typeface="Century Gothic"/>
            </a:endParaRPr>
          </a:p>
        </p:txBody>
      </p:sp>
      <p:pic>
        <p:nvPicPr>
          <p:cNvPr id="295" name="Google Shape;295;p29"/>
          <p:cNvPicPr preferRelativeResize="0"/>
          <p:nvPr/>
        </p:nvPicPr>
        <p:blipFill rotWithShape="1">
          <a:blip r:embed="rId3">
            <a:alphaModFix/>
          </a:blip>
          <a:srcRect b="0" l="0" r="0" t="0"/>
          <a:stretch/>
        </p:blipFill>
        <p:spPr>
          <a:xfrm>
            <a:off x="1039200" y="855250"/>
            <a:ext cx="2356951" cy="2356951"/>
          </a:xfrm>
          <a:prstGeom prst="rect">
            <a:avLst/>
          </a:prstGeom>
          <a:noFill/>
          <a:ln>
            <a:noFill/>
          </a:ln>
        </p:spPr>
      </p:pic>
      <p:sp>
        <p:nvSpPr>
          <p:cNvPr id="296" name="Google Shape;296;p29"/>
          <p:cNvSpPr txBox="1"/>
          <p:nvPr/>
        </p:nvSpPr>
        <p:spPr>
          <a:xfrm>
            <a:off x="3954550" y="1351025"/>
            <a:ext cx="7173300" cy="2529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it-IT" sz="1800" u="none" cap="none" strike="noStrike">
                <a:solidFill>
                  <a:srgbClr val="FFFFFF"/>
                </a:solidFill>
                <a:latin typeface="Century Gothic"/>
                <a:ea typeface="Century Gothic"/>
                <a:cs typeface="Century Gothic"/>
                <a:sym typeface="Century Gothic"/>
              </a:rPr>
              <a:t>La localizzazione del pedone viene fatta tenendo conto della principale problematica degli smartphone, la batteria. Il segnale GPS pertanto viene usato insieme ai sensori dello smartphone in modo da cercare di ridurre i consumi. I sensori utilizzati sono l’accelerometro, magnetometro, giroscopio  e lo step detector.</a:t>
            </a:r>
            <a:r>
              <a:rPr b="0" i="0" lang="it-IT"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0"/>
          <p:cNvSpPr txBox="1"/>
          <p:nvPr>
            <p:ph idx="1" type="body"/>
          </p:nvPr>
        </p:nvSpPr>
        <p:spPr>
          <a:xfrm>
            <a:off x="3934801" y="580700"/>
            <a:ext cx="7563300" cy="3615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00"/>
              </a:spcBef>
              <a:spcAft>
                <a:spcPts val="0"/>
              </a:spcAft>
              <a:buClr>
                <a:schemeClr val="lt1"/>
              </a:buClr>
              <a:buSzPts val="1600"/>
              <a:buFont typeface="Noto Sans Symbols"/>
              <a:buNone/>
            </a:pPr>
            <a:r>
              <a:rPr b="0" i="0" lang="it-IT" sz="1800" u="none" cap="none" strike="noStrike">
                <a:solidFill>
                  <a:srgbClr val="FFFFFF"/>
                </a:solidFill>
                <a:latin typeface="Century Gothic"/>
                <a:ea typeface="Century Gothic"/>
                <a:cs typeface="Century Gothic"/>
                <a:sym typeface="Century Gothic"/>
              </a:rPr>
              <a:t>La localizzazione del  pedone inizia chiedendo le coordinate reali al GPS, una volta ottenute si aggiornano quelle attuali a quelle reali e si aspetta che lo step detector segnali la presenza di un passo.</a:t>
            </a:r>
            <a:endParaRPr b="0" i="0" sz="1800" u="none" cap="none" strike="noStrike">
              <a:solidFill>
                <a:srgbClr val="FFFFFF"/>
              </a:solidFill>
              <a:latin typeface="Century Gothic"/>
              <a:ea typeface="Century Gothic"/>
              <a:cs typeface="Century Gothic"/>
              <a:sym typeface="Century Gothic"/>
            </a:endParaRPr>
          </a:p>
          <a:p>
            <a:pPr indent="0" lvl="0" marL="0" marR="0" rtl="0" algn="just">
              <a:lnSpc>
                <a:spcPct val="100000"/>
              </a:lnSpc>
              <a:spcBef>
                <a:spcPts val="600"/>
              </a:spcBef>
              <a:spcAft>
                <a:spcPts val="600"/>
              </a:spcAft>
              <a:buClr>
                <a:schemeClr val="lt1"/>
              </a:buClr>
              <a:buSzPts val="1600"/>
              <a:buFont typeface="Noto Sans Symbols"/>
              <a:buNone/>
            </a:pPr>
            <a:r>
              <a:rPr b="0" i="0" lang="it-IT" sz="1800" u="none" cap="none" strike="noStrike">
                <a:solidFill>
                  <a:srgbClr val="FFFFFF"/>
                </a:solidFill>
                <a:latin typeface="Century Gothic"/>
                <a:ea typeface="Century Gothic"/>
                <a:cs typeface="Century Gothic"/>
                <a:sym typeface="Century Gothic"/>
              </a:rPr>
              <a:t>All’avvenire di un passo si usa l’azimuth, angolo rispetto al nord magnetico, ottenuto dal rotation vector sensor e si aggiunge la distanza percorsa alle coordinate attuali.</a:t>
            </a:r>
            <a:endParaRPr b="0" i="0" sz="1800" u="none" cap="none" strike="noStrike">
              <a:solidFill>
                <a:srgbClr val="FFFFFF"/>
              </a:solidFill>
              <a:latin typeface="Century Gothic"/>
              <a:ea typeface="Century Gothic"/>
              <a:cs typeface="Century Gothic"/>
              <a:sym typeface="Century Gothic"/>
            </a:endParaRPr>
          </a:p>
        </p:txBody>
      </p:sp>
      <p:sp>
        <p:nvSpPr>
          <p:cNvPr id="302" name="Google Shape;302;p30"/>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LOCALIZZAZIONE</a:t>
            </a:r>
            <a:endParaRPr b="0" i="0" sz="3600" u="none" cap="none" strike="noStrike">
              <a:solidFill>
                <a:schemeClr val="lt1"/>
              </a:solidFill>
              <a:latin typeface="Century Gothic"/>
              <a:ea typeface="Century Gothic"/>
              <a:cs typeface="Century Gothic"/>
              <a:sym typeface="Century Gothic"/>
            </a:endParaRPr>
          </a:p>
        </p:txBody>
      </p:sp>
      <p:pic>
        <p:nvPicPr>
          <p:cNvPr id="303" name="Google Shape;303;p30"/>
          <p:cNvPicPr preferRelativeResize="0"/>
          <p:nvPr/>
        </p:nvPicPr>
        <p:blipFill rotWithShape="1">
          <a:blip r:embed="rId3">
            <a:alphaModFix/>
          </a:blip>
          <a:srcRect b="0" l="0" r="0" t="0"/>
          <a:stretch/>
        </p:blipFill>
        <p:spPr>
          <a:xfrm>
            <a:off x="-361300" y="986675"/>
            <a:ext cx="3636576" cy="2727432"/>
          </a:xfrm>
          <a:prstGeom prst="rect">
            <a:avLst/>
          </a:prstGeom>
          <a:noFill/>
          <a:ln>
            <a:noFill/>
          </a:ln>
        </p:spPr>
      </p:pic>
      <p:cxnSp>
        <p:nvCxnSpPr>
          <p:cNvPr id="304" name="Google Shape;304;p30"/>
          <p:cNvCxnSpPr/>
          <p:nvPr/>
        </p:nvCxnSpPr>
        <p:spPr>
          <a:xfrm flipH="1" rot="10800000">
            <a:off x="2246600" y="1081650"/>
            <a:ext cx="302100" cy="308700"/>
          </a:xfrm>
          <a:prstGeom prst="straightConnector1">
            <a:avLst/>
          </a:prstGeom>
          <a:noFill/>
          <a:ln cap="flat" cmpd="sng" w="9525">
            <a:solidFill>
              <a:srgbClr val="000000"/>
            </a:solidFill>
            <a:prstDash val="solid"/>
            <a:round/>
            <a:headEnd len="sm" w="sm" type="none"/>
            <a:tailEnd len="med" w="med" type="triangle"/>
          </a:ln>
        </p:spPr>
      </p:cxnSp>
      <p:sp>
        <p:nvSpPr>
          <p:cNvPr id="305" name="Google Shape;305;p30"/>
          <p:cNvSpPr txBox="1"/>
          <p:nvPr/>
        </p:nvSpPr>
        <p:spPr>
          <a:xfrm>
            <a:off x="2483000" y="772950"/>
            <a:ext cx="693600" cy="3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FFFFFF"/>
                </a:solidFill>
                <a:latin typeface="Century Gothic"/>
                <a:ea typeface="Century Gothic"/>
                <a:cs typeface="Century Gothic"/>
                <a:sym typeface="Century Gothic"/>
              </a:rPr>
              <a:t>GPS</a:t>
            </a:r>
            <a:endParaRPr b="0" i="0" sz="1400" u="none" cap="none" strike="noStrike">
              <a:solidFill>
                <a:srgbClr val="FFFFFF"/>
              </a:solidFill>
              <a:latin typeface="Century Gothic"/>
              <a:ea typeface="Century Gothic"/>
              <a:cs typeface="Century Gothic"/>
              <a:sym typeface="Century Gothic"/>
            </a:endParaRPr>
          </a:p>
        </p:txBody>
      </p:sp>
      <p:cxnSp>
        <p:nvCxnSpPr>
          <p:cNvPr id="306" name="Google Shape;306;p30"/>
          <p:cNvCxnSpPr/>
          <p:nvPr/>
        </p:nvCxnSpPr>
        <p:spPr>
          <a:xfrm flipH="1" rot="10800000">
            <a:off x="2280750" y="1707000"/>
            <a:ext cx="302100" cy="308700"/>
          </a:xfrm>
          <a:prstGeom prst="straightConnector1">
            <a:avLst/>
          </a:prstGeom>
          <a:noFill/>
          <a:ln cap="flat" cmpd="sng" w="9525">
            <a:solidFill>
              <a:srgbClr val="000000"/>
            </a:solidFill>
            <a:prstDash val="solid"/>
            <a:round/>
            <a:headEnd len="sm" w="sm" type="none"/>
            <a:tailEnd len="med" w="med" type="triangle"/>
          </a:ln>
        </p:spPr>
      </p:cxnSp>
      <p:cxnSp>
        <p:nvCxnSpPr>
          <p:cNvPr id="307" name="Google Shape;307;p30"/>
          <p:cNvCxnSpPr/>
          <p:nvPr/>
        </p:nvCxnSpPr>
        <p:spPr>
          <a:xfrm flipH="1" rot="10800000">
            <a:off x="2308350" y="2444050"/>
            <a:ext cx="302100" cy="308700"/>
          </a:xfrm>
          <a:prstGeom prst="straightConnector1">
            <a:avLst/>
          </a:prstGeom>
          <a:noFill/>
          <a:ln cap="flat" cmpd="sng" w="9525">
            <a:solidFill>
              <a:srgbClr val="000000"/>
            </a:solidFill>
            <a:prstDash val="solid"/>
            <a:round/>
            <a:headEnd len="sm" w="sm" type="none"/>
            <a:tailEnd len="med" w="med" type="triangle"/>
          </a:ln>
        </p:spPr>
      </p:cxnSp>
      <p:sp>
        <p:nvSpPr>
          <p:cNvPr id="308" name="Google Shape;308;p30"/>
          <p:cNvSpPr txBox="1"/>
          <p:nvPr/>
        </p:nvSpPr>
        <p:spPr>
          <a:xfrm>
            <a:off x="2582850" y="1319475"/>
            <a:ext cx="990600" cy="3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FFFFFF"/>
                </a:solidFill>
                <a:latin typeface="Century Gothic"/>
                <a:ea typeface="Century Gothic"/>
                <a:cs typeface="Century Gothic"/>
                <a:sym typeface="Century Gothic"/>
              </a:rPr>
              <a:t>Rotation Vector</a:t>
            </a:r>
            <a:endParaRPr b="0" i="0" sz="1400" u="none" cap="none" strike="noStrike">
              <a:solidFill>
                <a:srgbClr val="FFFFFF"/>
              </a:solidFill>
              <a:latin typeface="Century Gothic"/>
              <a:ea typeface="Century Gothic"/>
              <a:cs typeface="Century Gothic"/>
              <a:sym typeface="Century Gothic"/>
            </a:endParaRPr>
          </a:p>
        </p:txBody>
      </p:sp>
      <p:sp>
        <p:nvSpPr>
          <p:cNvPr id="309" name="Google Shape;309;p30"/>
          <p:cNvSpPr txBox="1"/>
          <p:nvPr/>
        </p:nvSpPr>
        <p:spPr>
          <a:xfrm>
            <a:off x="2610450" y="2135350"/>
            <a:ext cx="910500" cy="3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FFFFFF"/>
                </a:solidFill>
                <a:latin typeface="Century Gothic"/>
                <a:ea typeface="Century Gothic"/>
                <a:cs typeface="Century Gothic"/>
                <a:sym typeface="Century Gothic"/>
              </a:rPr>
              <a:t>Step Counter</a:t>
            </a:r>
            <a:endParaRPr b="0" i="0" sz="14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1"/>
          <p:cNvSpPr txBox="1"/>
          <p:nvPr>
            <p:ph idx="1" type="body"/>
          </p:nvPr>
        </p:nvSpPr>
        <p:spPr>
          <a:xfrm>
            <a:off x="3284500" y="577975"/>
            <a:ext cx="8272800" cy="3615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00"/>
              </a:spcBef>
              <a:spcAft>
                <a:spcPts val="600"/>
              </a:spcAft>
              <a:buClr>
                <a:schemeClr val="lt1"/>
              </a:buClr>
              <a:buSzPts val="1600"/>
              <a:buFont typeface="Noto Sans Symbols"/>
              <a:buNone/>
            </a:pPr>
            <a:r>
              <a:rPr b="0" i="0" lang="it-IT" sz="1800" u="none" cap="none" strike="noStrike">
                <a:solidFill>
                  <a:srgbClr val="FFFFFF"/>
                </a:solidFill>
                <a:latin typeface="Century Gothic"/>
                <a:ea typeface="Century Gothic"/>
                <a:cs typeface="Century Gothic"/>
                <a:sym typeface="Century Gothic"/>
              </a:rPr>
              <a:t>Ogni 30 passi o in alternativa ogni 25 secondi viene effettuata una nuova richiesta al gps, si aggiornano le coordinate attuali e si calcola l’accuratezza come la distanza in metri tra la posizione calcolata e quella del GPS. Richiedendo la posizione reale in questo modo si cerca di mantenere la posizione precisa riducendo i consumi. La velocità è calcolata su una media di 5 passi, in quanto risulta più corretta, e viene fornito un valore minimo di 1 m/s. </a:t>
            </a:r>
            <a:endParaRPr b="0" i="0" sz="1800" u="none" cap="none" strike="noStrike">
              <a:solidFill>
                <a:srgbClr val="FFFFFF"/>
              </a:solidFill>
              <a:latin typeface="Century Gothic"/>
              <a:ea typeface="Century Gothic"/>
              <a:cs typeface="Century Gothic"/>
              <a:sym typeface="Century Gothic"/>
            </a:endParaRPr>
          </a:p>
        </p:txBody>
      </p:sp>
      <p:sp>
        <p:nvSpPr>
          <p:cNvPr id="315" name="Google Shape;315;p31"/>
          <p:cNvSpPr txBox="1"/>
          <p:nvPr>
            <p:ph type="title"/>
          </p:nvPr>
        </p:nvSpPr>
        <p:spPr>
          <a:xfrm>
            <a:off x="836612" y="4639732"/>
            <a:ext cx="8534400" cy="150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LOCALIZZAZIONE</a:t>
            </a:r>
            <a:endParaRPr b="0" i="0" sz="3600" u="none" cap="none" strike="noStrike">
              <a:solidFill>
                <a:schemeClr val="lt1"/>
              </a:solidFill>
              <a:latin typeface="Century Gothic"/>
              <a:ea typeface="Century Gothic"/>
              <a:cs typeface="Century Gothic"/>
              <a:sym typeface="Century Gothic"/>
            </a:endParaRPr>
          </a:p>
        </p:txBody>
      </p:sp>
      <p:pic>
        <p:nvPicPr>
          <p:cNvPr id="316" name="Google Shape;316;p31"/>
          <p:cNvPicPr preferRelativeResize="0"/>
          <p:nvPr/>
        </p:nvPicPr>
        <p:blipFill rotWithShape="1">
          <a:blip r:embed="rId3">
            <a:alphaModFix/>
          </a:blip>
          <a:srcRect b="0" l="0" r="0" t="0"/>
          <a:stretch/>
        </p:blipFill>
        <p:spPr>
          <a:xfrm>
            <a:off x="762000" y="1272200"/>
            <a:ext cx="2160900" cy="222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COMUNICAZIONE VEICOLO - UMANO</a:t>
            </a:r>
            <a:endParaRPr b="0" i="0" sz="3600" u="none" cap="none" strike="noStrike">
              <a:solidFill>
                <a:schemeClr val="lt1"/>
              </a:solidFill>
              <a:latin typeface="Century Gothic"/>
              <a:ea typeface="Century Gothic"/>
              <a:cs typeface="Century Gothic"/>
              <a:sym typeface="Century Gothic"/>
            </a:endParaRPr>
          </a:p>
        </p:txBody>
      </p:sp>
      <p:pic>
        <p:nvPicPr>
          <p:cNvPr descr="Risultati immagini per walking man icon png" id="322" name="Google Shape;322;p32"/>
          <p:cNvPicPr preferRelativeResize="0"/>
          <p:nvPr/>
        </p:nvPicPr>
        <p:blipFill rotWithShape="1">
          <a:blip r:embed="rId3">
            <a:alphaModFix/>
          </a:blip>
          <a:srcRect b="0" l="0" r="0" t="0"/>
          <a:stretch/>
        </p:blipFill>
        <p:spPr>
          <a:xfrm>
            <a:off x="3146747" y="4049086"/>
            <a:ext cx="575946" cy="726849"/>
          </a:xfrm>
          <a:prstGeom prst="rect">
            <a:avLst/>
          </a:prstGeom>
          <a:noFill/>
          <a:ln>
            <a:noFill/>
          </a:ln>
        </p:spPr>
      </p:pic>
      <p:pic>
        <p:nvPicPr>
          <p:cNvPr descr="Risultati immagini per wifi icon png" id="323" name="Google Shape;323;p32"/>
          <p:cNvPicPr preferRelativeResize="0"/>
          <p:nvPr/>
        </p:nvPicPr>
        <p:blipFill rotWithShape="1">
          <a:blip r:embed="rId4">
            <a:alphaModFix/>
          </a:blip>
          <a:srcRect b="0" l="0" r="0" t="0"/>
          <a:stretch/>
        </p:blipFill>
        <p:spPr>
          <a:xfrm>
            <a:off x="1544678" y="202919"/>
            <a:ext cx="715282" cy="715282"/>
          </a:xfrm>
          <a:prstGeom prst="rect">
            <a:avLst/>
          </a:prstGeom>
          <a:noFill/>
          <a:ln>
            <a:noFill/>
          </a:ln>
        </p:spPr>
      </p:pic>
      <p:graphicFrame>
        <p:nvGraphicFramePr>
          <p:cNvPr id="324" name="Google Shape;324;p32"/>
          <p:cNvGraphicFramePr/>
          <p:nvPr/>
        </p:nvGraphicFramePr>
        <p:xfrm>
          <a:off x="1019615" y="915335"/>
          <a:ext cx="3000000" cy="3000000"/>
        </p:xfrm>
        <a:graphic>
          <a:graphicData uri="http://schemas.openxmlformats.org/drawingml/2006/table">
            <a:tbl>
              <a:tblPr bandRow="1" firstRow="1">
                <a:noFill/>
                <a:tableStyleId>{283FC416-3E8F-4F6B-982E-9E5A6A1130B5}</a:tableStyleId>
              </a:tblPr>
              <a:tblGrid>
                <a:gridCol w="2348650"/>
                <a:gridCol w="2348650"/>
              </a:tblGrid>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KEY</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VALUE</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Latitudine</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Longitudine</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Velocità</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Timestamp</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u="none" cap="none" strike="noStrike"/>
                        <a:t>#########</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Timestamp Pos</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u="none" cap="none" strike="noStrike"/>
                        <a:t>#########</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Accuratezza</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u="none" cap="none" strike="noStrike"/>
                        <a:t>#########</a:t>
                      </a:r>
                      <a:endParaRPr sz="18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it-IT" sz="1800" u="none" cap="none" strike="noStrike"/>
                        <a:t>Bearing</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u="none" cap="none" strike="noStrike"/>
                        <a:t>#########</a:t>
                      </a:r>
                      <a:endParaRPr sz="1800" u="none" cap="none" strike="noStrike"/>
                    </a:p>
                  </a:txBody>
                  <a:tcPr marT="45725" marB="45725" marR="91450" marL="91450"/>
                </a:tc>
              </a:tr>
            </a:tbl>
          </a:graphicData>
        </a:graphic>
      </p:graphicFrame>
      <p:sp>
        <p:nvSpPr>
          <p:cNvPr id="325" name="Google Shape;325;p32"/>
          <p:cNvSpPr txBox="1"/>
          <p:nvPr/>
        </p:nvSpPr>
        <p:spPr>
          <a:xfrm>
            <a:off x="6418301" y="560560"/>
            <a:ext cx="4760686"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entury Gothic"/>
                <a:ea typeface="Century Gothic"/>
                <a:cs typeface="Century Gothic"/>
                <a:sym typeface="Century Gothic"/>
              </a:rPr>
              <a:t>INVIO DATI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I dati relativi alla posizione utente vengono inseriti dal suo dispositivo all’interno del record sd ed aggiornati ogni 10 secondi.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Successivamente il veicolo li riceve e li elabora secondo le proprie necessità.</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E’ facile che capiti che un </a:t>
            </a:r>
            <a:r>
              <a:rPr b="0" i="0" lang="it-IT" sz="1800" u="sng" cap="none" strike="noStrike">
                <a:solidFill>
                  <a:schemeClr val="lt1"/>
                </a:solidFill>
                <a:latin typeface="Century Gothic"/>
                <a:ea typeface="Century Gothic"/>
                <a:cs typeface="Century Gothic"/>
                <a:sym typeface="Century Gothic"/>
              </a:rPr>
              <a:t>veicolo</a:t>
            </a:r>
            <a:r>
              <a:rPr b="0" i="0" lang="it-IT" sz="1800" u="none" cap="none" strike="noStrike">
                <a:solidFill>
                  <a:schemeClr val="lt1"/>
                </a:solidFill>
                <a:latin typeface="Century Gothic"/>
                <a:ea typeface="Century Gothic"/>
                <a:cs typeface="Century Gothic"/>
                <a:sym typeface="Century Gothic"/>
              </a:rPr>
              <a:t> riceva anche un aggiornamento dei dati utente.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RISULTATI</a:t>
            </a:r>
            <a:endParaRPr b="0" i="0" sz="3600" u="none" cap="none" strike="noStrike">
              <a:solidFill>
                <a:schemeClr val="lt1"/>
              </a:solidFill>
              <a:latin typeface="Century Gothic"/>
              <a:ea typeface="Century Gothic"/>
              <a:cs typeface="Century Gothic"/>
              <a:sym typeface="Century Gothic"/>
            </a:endParaRPr>
          </a:p>
        </p:txBody>
      </p:sp>
      <p:graphicFrame>
        <p:nvGraphicFramePr>
          <p:cNvPr id="331" name="Google Shape;331;p33"/>
          <p:cNvGraphicFramePr/>
          <p:nvPr/>
        </p:nvGraphicFramePr>
        <p:xfrm>
          <a:off x="1385455" y="1606357"/>
          <a:ext cx="3000000" cy="3000000"/>
        </p:xfrm>
        <a:graphic>
          <a:graphicData uri="http://schemas.openxmlformats.org/drawingml/2006/table">
            <a:tbl>
              <a:tblPr bandRow="1" firstCol="1" firstRow="1">
                <a:noFill/>
                <a:tableStyleId>{283FC416-3E8F-4F6B-982E-9E5A6A1130B5}</a:tableStyleId>
              </a:tblPr>
              <a:tblGrid>
                <a:gridCol w="2911000"/>
                <a:gridCol w="2911000"/>
                <a:gridCol w="2911000"/>
              </a:tblGrid>
              <a:tr h="370850">
                <a:tc>
                  <a:txBody>
                    <a:bodyPr>
                      <a:noAutofit/>
                    </a:bodyPr>
                    <a:lstStyle/>
                    <a:p>
                      <a:pPr indent="0" lvl="0" marL="0" marR="0" rtl="0" algn="l">
                        <a:lnSpc>
                          <a:spcPct val="100000"/>
                        </a:lnSpc>
                        <a:spcBef>
                          <a:spcPts val="0"/>
                        </a:spcBef>
                        <a:spcAft>
                          <a:spcPts val="0"/>
                        </a:spcAft>
                        <a:buNone/>
                      </a:pPr>
                      <a:r>
                        <a:rPr lang="it-IT" sz="1400" u="none" cap="none" strike="noStrike"/>
                        <a:t>Velocità veicolo ~ 50 Km/h</a:t>
                      </a:r>
                      <a:endParaRPr/>
                    </a:p>
                    <a:p>
                      <a:pPr indent="0" lvl="0" marL="0" marR="0" rtl="0" algn="l">
                        <a:lnSpc>
                          <a:spcPct val="100000"/>
                        </a:lnSpc>
                        <a:spcBef>
                          <a:spcPts val="0"/>
                        </a:spcBef>
                        <a:spcAft>
                          <a:spcPts val="0"/>
                        </a:spcAft>
                        <a:buNone/>
                      </a:pPr>
                      <a:r>
                        <a:rPr lang="it-IT" sz="1400" u="none" cap="none" strike="noStrike"/>
                        <a:t>Velocità pedone ~ 5 Km/h</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lang="it-IT" sz="3600" u="none" cap="none" strike="noStrike"/>
                        <a:t>┴</a:t>
                      </a:r>
                      <a:endParaRPr sz="36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None/>
                      </a:pPr>
                      <a:r>
                        <a:rPr b="1" lang="it-IT" sz="2400" u="none" cap="none" strike="noStrike"/>
                        <a:t>//</a:t>
                      </a:r>
                      <a:endParaRPr b="1" sz="2400" u="none" cap="none" strike="noStrike"/>
                    </a:p>
                  </a:txBody>
                  <a:tcPr marT="45725" marB="45725" marR="91450" marL="91450"/>
                </a:tc>
              </a:tr>
              <a:tr h="370850">
                <a:tc>
                  <a:txBody>
                    <a:bodyPr>
                      <a:noAutofit/>
                    </a:bodyPr>
                    <a:lstStyle/>
                    <a:p>
                      <a:pPr indent="0" lvl="0" marL="0" marR="0" rtl="0" algn="l">
                        <a:lnSpc>
                          <a:spcPct val="100000"/>
                        </a:lnSpc>
                        <a:spcBef>
                          <a:spcPts val="0"/>
                        </a:spcBef>
                        <a:spcAft>
                          <a:spcPts val="0"/>
                        </a:spcAft>
                        <a:buNone/>
                      </a:pPr>
                      <a:r>
                        <a:rPr lang="it-IT" sz="1400" u="none" cap="none" strike="noStrike"/>
                        <a:t>Campo aperto</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it-IT" sz="1800" u="none" cap="none" strike="noStrike"/>
                        <a:t>Sole: 120m</a:t>
                      </a:r>
                      <a:endParaRPr sz="1800"/>
                    </a:p>
                    <a:p>
                      <a:pPr indent="0" lvl="0" marL="0" marR="0" rtl="0" algn="l">
                        <a:lnSpc>
                          <a:spcPct val="100000"/>
                        </a:lnSpc>
                        <a:spcBef>
                          <a:spcPts val="0"/>
                        </a:spcBef>
                        <a:spcAft>
                          <a:spcPts val="0"/>
                        </a:spcAft>
                        <a:buNone/>
                      </a:pPr>
                      <a:r>
                        <a:rPr lang="it-IT" sz="1800" u="none" cap="none" strike="noStrike"/>
                        <a:t>Pioggia: 80m</a:t>
                      </a:r>
                      <a:endParaRPr sz="1800"/>
                    </a:p>
                  </a:txBody>
                  <a:tcPr marT="45725" marB="45725" marR="91450" marL="91450"/>
                </a:tc>
                <a:tc>
                  <a:txBody>
                    <a:bodyPr>
                      <a:noAutofit/>
                    </a:bodyPr>
                    <a:lstStyle/>
                    <a:p>
                      <a:pPr indent="0" lvl="0" marL="0" marR="0" rtl="0" algn="l">
                        <a:lnSpc>
                          <a:spcPct val="100000"/>
                        </a:lnSpc>
                        <a:spcBef>
                          <a:spcPts val="0"/>
                        </a:spcBef>
                        <a:spcAft>
                          <a:spcPts val="0"/>
                        </a:spcAft>
                        <a:buNone/>
                      </a:pPr>
                      <a:r>
                        <a:rPr lang="it-IT" sz="1800" u="none" cap="none" strike="noStrike"/>
                        <a:t>X</a:t>
                      </a:r>
                      <a:endParaRPr sz="1800"/>
                    </a:p>
                  </a:txBody>
                  <a:tcPr marT="45725" marB="45725" marR="91450" marL="91450"/>
                </a:tc>
              </a:tr>
              <a:tr h="370850">
                <a:tc>
                  <a:txBody>
                    <a:bodyPr>
                      <a:noAutofit/>
                    </a:bodyPr>
                    <a:lstStyle/>
                    <a:p>
                      <a:pPr indent="0" lvl="0" marL="0" marR="0" rtl="0" algn="l">
                        <a:lnSpc>
                          <a:spcPct val="100000"/>
                        </a:lnSpc>
                        <a:spcBef>
                          <a:spcPts val="0"/>
                        </a:spcBef>
                        <a:spcAft>
                          <a:spcPts val="0"/>
                        </a:spcAft>
                        <a:buNone/>
                      </a:pPr>
                      <a:r>
                        <a:rPr lang="it-IT" sz="1400" u="none" cap="none" strike="noStrike"/>
                        <a:t>Curva</a:t>
                      </a:r>
                      <a:r>
                        <a:rPr lang="it-IT" sz="1400" u="none" cap="none" strike="noStrike"/>
                        <a:t> con ostacoli</a:t>
                      </a:r>
                      <a:endParaRPr sz="1400" u="none" cap="none" strike="noStrike"/>
                    </a:p>
                  </a:txBody>
                  <a:tcPr marT="45725" marB="45725" marR="91450" marL="91450"/>
                </a:tc>
                <a:tc>
                  <a:txBody>
                    <a:bodyPr>
                      <a:noAutofit/>
                    </a:bodyPr>
                    <a:lstStyle/>
                    <a:p>
                      <a:pPr indent="0" lvl="0" marL="0" marR="0" rtl="0" algn="l">
                        <a:lnSpc>
                          <a:spcPct val="100000"/>
                        </a:lnSpc>
                        <a:spcBef>
                          <a:spcPts val="0"/>
                        </a:spcBef>
                        <a:spcAft>
                          <a:spcPts val="0"/>
                        </a:spcAft>
                        <a:buNone/>
                      </a:pPr>
                      <a:r>
                        <a:rPr lang="it-IT" sz="1800" u="none" cap="none" strike="noStrike"/>
                        <a:t>Sole: 50m</a:t>
                      </a:r>
                      <a:endParaRPr sz="1800"/>
                    </a:p>
                    <a:p>
                      <a:pPr indent="0" lvl="0" marL="0" marR="0" rtl="0" algn="l">
                        <a:lnSpc>
                          <a:spcPct val="100000"/>
                        </a:lnSpc>
                        <a:spcBef>
                          <a:spcPts val="0"/>
                        </a:spcBef>
                        <a:spcAft>
                          <a:spcPts val="0"/>
                        </a:spcAft>
                        <a:buNone/>
                      </a:pPr>
                      <a:r>
                        <a:rPr lang="it-IT" sz="1800" u="none" cap="none" strike="noStrike"/>
                        <a:t>Pioggia: 30m</a:t>
                      </a:r>
                      <a:endParaRPr sz="1800"/>
                    </a:p>
                  </a:txBody>
                  <a:tcPr marT="45725" marB="45725" marR="91450" marL="91450"/>
                </a:tc>
                <a:tc>
                  <a:txBody>
                    <a:bodyPr>
                      <a:noAutofit/>
                    </a:bodyPr>
                    <a:lstStyle/>
                    <a:p>
                      <a:pPr indent="0" lvl="0" marL="0" marR="0" rtl="0" algn="l">
                        <a:lnSpc>
                          <a:spcPct val="100000"/>
                        </a:lnSpc>
                        <a:spcBef>
                          <a:spcPts val="0"/>
                        </a:spcBef>
                        <a:spcAft>
                          <a:spcPts val="0"/>
                        </a:spcAft>
                        <a:buNone/>
                      </a:pPr>
                      <a:r>
                        <a:rPr lang="it-IT" sz="1800" u="none" cap="none" strike="noStrike"/>
                        <a:t>X</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CONCLUSIONI</a:t>
            </a:r>
            <a:endParaRPr b="0" i="0" sz="3600" u="none" cap="none" strike="noStrike">
              <a:solidFill>
                <a:schemeClr val="lt1"/>
              </a:solidFill>
              <a:latin typeface="Century Gothic"/>
              <a:ea typeface="Century Gothic"/>
              <a:cs typeface="Century Gothic"/>
              <a:sym typeface="Century Gothic"/>
            </a:endParaRPr>
          </a:p>
        </p:txBody>
      </p:sp>
      <p:sp>
        <p:nvSpPr>
          <p:cNvPr id="337" name="Google Shape;337;p34"/>
          <p:cNvSpPr txBox="1"/>
          <p:nvPr/>
        </p:nvSpPr>
        <p:spPr>
          <a:xfrm>
            <a:off x="767261" y="1584938"/>
            <a:ext cx="9962465" cy="316952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it-IT" sz="2000" u="none" cap="none" strike="noStrike">
                <a:solidFill>
                  <a:srgbClr val="FFFFFF"/>
                </a:solidFill>
                <a:latin typeface="Century Gothic"/>
                <a:ea typeface="Century Gothic"/>
                <a:cs typeface="Century Gothic"/>
                <a:sym typeface="Century Gothic"/>
              </a:rPr>
              <a:t>Il progetto ha chiaramente delle limitazioni riguardanti falsi</a:t>
            </a:r>
            <a:r>
              <a:rPr lang="it-IT" sz="2000">
                <a:solidFill>
                  <a:srgbClr val="FFFFFF"/>
                </a:solidFill>
                <a:latin typeface="Century Gothic"/>
                <a:ea typeface="Century Gothic"/>
                <a:cs typeface="Century Gothic"/>
                <a:sym typeface="Century Gothic"/>
              </a:rPr>
              <a:t> </a:t>
            </a:r>
            <a:r>
              <a:rPr b="0" i="0" lang="it-IT" sz="2000" u="none" cap="none" strike="noStrike">
                <a:solidFill>
                  <a:srgbClr val="FFFFFF"/>
                </a:solidFill>
                <a:latin typeface="Century Gothic"/>
                <a:ea typeface="Century Gothic"/>
                <a:cs typeface="Century Gothic"/>
                <a:sym typeface="Century Gothic"/>
              </a:rPr>
              <a:t>positivi e/o falsi negativi. Attualmente</a:t>
            </a:r>
            <a:r>
              <a:rPr lang="it-IT" sz="2000">
                <a:solidFill>
                  <a:srgbClr val="FFFFFF"/>
                </a:solidFill>
                <a:latin typeface="Century Gothic"/>
                <a:ea typeface="Century Gothic"/>
                <a:cs typeface="Century Gothic"/>
                <a:sym typeface="Century Gothic"/>
              </a:rPr>
              <a:t> </a:t>
            </a:r>
            <a:r>
              <a:rPr b="0" i="0" lang="it-IT" sz="2000" u="none" cap="none" strike="noStrike">
                <a:solidFill>
                  <a:srgbClr val="FFFFFF"/>
                </a:solidFill>
                <a:latin typeface="Century Gothic"/>
                <a:ea typeface="Century Gothic"/>
                <a:cs typeface="Century Gothic"/>
                <a:sym typeface="Century Gothic"/>
              </a:rPr>
              <a:t>non vi ´e una soluzione a questo problema se non il provare a velocizzare l’update sul record di discovery, questo però potrebbe causare diversi problemi al driver del modulo WiFi contenuto nel dispositivo. Concludendo, il sistema da noi presentato può essere</a:t>
            </a:r>
            <a:r>
              <a:rPr lang="it-IT" sz="2000">
                <a:solidFill>
                  <a:srgbClr val="FFFFFF"/>
                </a:solidFill>
                <a:latin typeface="Century Gothic"/>
                <a:ea typeface="Century Gothic"/>
                <a:cs typeface="Century Gothic"/>
                <a:sym typeface="Century Gothic"/>
              </a:rPr>
              <a:t> </a:t>
            </a:r>
            <a:r>
              <a:rPr b="0" i="0" lang="it-IT" sz="2000" u="none" cap="none" strike="noStrike">
                <a:solidFill>
                  <a:srgbClr val="FFFFFF"/>
                </a:solidFill>
                <a:latin typeface="Century Gothic"/>
                <a:ea typeface="Century Gothic"/>
                <a:cs typeface="Century Gothic"/>
                <a:sym typeface="Century Gothic"/>
              </a:rPr>
              <a:t>considerato un punto di partenza per lo sviluppo di un sistema di rilevamento pedoni completo.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OBIETTIVI</a:t>
            </a:r>
            <a:endParaRPr b="0" i="0" sz="3600" u="none" cap="none" strike="noStrike">
              <a:solidFill>
                <a:schemeClr val="lt1"/>
              </a:solidFill>
              <a:latin typeface="Century Gothic"/>
              <a:ea typeface="Century Gothic"/>
              <a:cs typeface="Century Gothic"/>
              <a:sym typeface="Century Gothic"/>
            </a:endParaRPr>
          </a:p>
        </p:txBody>
      </p:sp>
      <p:sp>
        <p:nvSpPr>
          <p:cNvPr id="149" name="Google Shape;149;p20"/>
          <p:cNvSpPr txBox="1"/>
          <p:nvPr/>
        </p:nvSpPr>
        <p:spPr>
          <a:xfrm>
            <a:off x="2394855" y="566056"/>
            <a:ext cx="7053943"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it-IT" sz="2400" u="none" cap="none" strike="noStrike">
                <a:solidFill>
                  <a:schemeClr val="lt1"/>
                </a:solidFill>
                <a:latin typeface="Century Gothic"/>
                <a:ea typeface="Century Gothic"/>
                <a:cs typeface="Century Gothic"/>
                <a:sym typeface="Century Gothic"/>
              </a:rPr>
              <a:t>Avvertire il conducente di un veicolo della presenza di pedoni sulla carreggiata</a:t>
            </a:r>
            <a:endParaRPr b="0" i="0" sz="2400" u="none" cap="none" strike="noStrike">
              <a:solidFill>
                <a:schemeClr val="lt1"/>
              </a:solidFill>
              <a:latin typeface="Century Gothic"/>
              <a:ea typeface="Century Gothic"/>
              <a:cs typeface="Century Gothic"/>
              <a:sym typeface="Century Gothic"/>
            </a:endParaRPr>
          </a:p>
        </p:txBody>
      </p:sp>
      <p:sp>
        <p:nvSpPr>
          <p:cNvPr id="150" name="Google Shape;150;p20"/>
          <p:cNvSpPr txBox="1"/>
          <p:nvPr/>
        </p:nvSpPr>
        <p:spPr>
          <a:xfrm>
            <a:off x="754743" y="2685143"/>
            <a:ext cx="2365829"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Preavviso necessario proporzionato alla velocità del mezzo</a:t>
            </a:r>
            <a:endParaRPr b="0" i="0" sz="1800" u="none" cap="none" strike="noStrike">
              <a:solidFill>
                <a:schemeClr val="lt1"/>
              </a:solidFill>
              <a:latin typeface="Century Gothic"/>
              <a:ea typeface="Century Gothic"/>
              <a:cs typeface="Century Gothic"/>
              <a:sym typeface="Century Gothic"/>
            </a:endParaRPr>
          </a:p>
        </p:txBody>
      </p:sp>
      <p:sp>
        <p:nvSpPr>
          <p:cNvPr id="151" name="Google Shape;151;p20"/>
          <p:cNvSpPr txBox="1"/>
          <p:nvPr/>
        </p:nvSpPr>
        <p:spPr>
          <a:xfrm>
            <a:off x="4738914" y="2685142"/>
            <a:ext cx="2365829"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Effettuare previsioni limitando i falsi positivi  e negativi</a:t>
            </a:r>
            <a:endParaRPr b="0" i="0" sz="1800" u="none" cap="none" strike="noStrike">
              <a:solidFill>
                <a:schemeClr val="lt1"/>
              </a:solidFill>
              <a:latin typeface="Century Gothic"/>
              <a:ea typeface="Century Gothic"/>
              <a:cs typeface="Century Gothic"/>
              <a:sym typeface="Century Gothic"/>
            </a:endParaRPr>
          </a:p>
        </p:txBody>
      </p:sp>
      <p:sp>
        <p:nvSpPr>
          <p:cNvPr id="152" name="Google Shape;152;p20"/>
          <p:cNvSpPr txBox="1"/>
          <p:nvPr/>
        </p:nvSpPr>
        <p:spPr>
          <a:xfrm>
            <a:off x="8469086" y="2685143"/>
            <a:ext cx="2365829"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Century Gothic"/>
                <a:ea typeface="Century Gothic"/>
                <a:cs typeface="Century Gothic"/>
                <a:sym typeface="Century Gothic"/>
              </a:rPr>
              <a:t>Occhio di riguardo per i consumi energetici</a:t>
            </a:r>
            <a:endParaRPr b="0" i="0" sz="1800" u="none" cap="none" strike="noStrike">
              <a:solidFill>
                <a:schemeClr val="lt1"/>
              </a:solidFill>
              <a:latin typeface="Century Gothic"/>
              <a:ea typeface="Century Gothic"/>
              <a:cs typeface="Century Gothic"/>
              <a:sym typeface="Century Gothic"/>
            </a:endParaRPr>
          </a:p>
        </p:txBody>
      </p:sp>
      <p:pic>
        <p:nvPicPr>
          <p:cNvPr descr="Risultati immagini per question mark png" id="153" name="Google Shape;153;p20"/>
          <p:cNvPicPr preferRelativeResize="0"/>
          <p:nvPr/>
        </p:nvPicPr>
        <p:blipFill rotWithShape="1">
          <a:blip r:embed="rId3">
            <a:alphaModFix/>
          </a:blip>
          <a:srcRect b="0" l="0" r="0" t="0"/>
          <a:stretch/>
        </p:blipFill>
        <p:spPr>
          <a:xfrm>
            <a:off x="5304641" y="3608473"/>
            <a:ext cx="1234374" cy="1141549"/>
          </a:xfrm>
          <a:prstGeom prst="rect">
            <a:avLst/>
          </a:prstGeom>
          <a:noFill/>
          <a:ln>
            <a:noFill/>
          </a:ln>
        </p:spPr>
      </p:pic>
      <p:pic>
        <p:nvPicPr>
          <p:cNvPr descr="Risultati immagini per speed png" id="154" name="Google Shape;154;p20"/>
          <p:cNvPicPr preferRelativeResize="0"/>
          <p:nvPr/>
        </p:nvPicPr>
        <p:blipFill rotWithShape="1">
          <a:blip r:embed="rId4">
            <a:alphaModFix/>
          </a:blip>
          <a:srcRect b="0" l="0" r="0" t="0"/>
          <a:stretch/>
        </p:blipFill>
        <p:spPr>
          <a:xfrm>
            <a:off x="754743" y="3396343"/>
            <a:ext cx="1905000" cy="1905000"/>
          </a:xfrm>
          <a:prstGeom prst="rect">
            <a:avLst/>
          </a:prstGeom>
          <a:noFill/>
          <a:ln>
            <a:noFill/>
          </a:ln>
        </p:spPr>
      </p:pic>
      <p:sp>
        <p:nvSpPr>
          <p:cNvPr descr="Risultati immagini per battery png" id="155" name="Google Shape;155;p20"/>
          <p:cNvSpPr/>
          <p:nvPr/>
        </p:nvSpPr>
        <p:spPr>
          <a:xfrm>
            <a:off x="155575" y="-1165225"/>
            <a:ext cx="2438400" cy="24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descr="Risultati immagini per battery png" id="156" name="Google Shape;156;p20"/>
          <p:cNvSpPr/>
          <p:nvPr/>
        </p:nvSpPr>
        <p:spPr>
          <a:xfrm>
            <a:off x="307975" y="-1012825"/>
            <a:ext cx="2438400" cy="24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descr="Risultati immagini per battery png" id="157" name="Google Shape;157;p20"/>
          <p:cNvSpPr/>
          <p:nvPr/>
        </p:nvSpPr>
        <p:spPr>
          <a:xfrm>
            <a:off x="460375" y="-860425"/>
            <a:ext cx="2438400" cy="24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Immagine correlata" id="158" name="Google Shape;158;p20"/>
          <p:cNvPicPr preferRelativeResize="0"/>
          <p:nvPr/>
        </p:nvPicPr>
        <p:blipFill rotWithShape="1">
          <a:blip r:embed="rId5">
            <a:alphaModFix/>
          </a:blip>
          <a:srcRect b="0" l="0" r="0" t="0"/>
          <a:stretch/>
        </p:blipFill>
        <p:spPr>
          <a:xfrm>
            <a:off x="8584916" y="3608472"/>
            <a:ext cx="1524567" cy="1524567"/>
          </a:xfrm>
          <a:prstGeom prst="rect">
            <a:avLst/>
          </a:prstGeom>
          <a:noFill/>
          <a:ln>
            <a:noFill/>
          </a:ln>
        </p:spPr>
      </p:pic>
      <p:cxnSp>
        <p:nvCxnSpPr>
          <p:cNvPr id="159" name="Google Shape;159;p20"/>
          <p:cNvCxnSpPr>
            <a:stCxn id="149" idx="2"/>
            <a:endCxn id="150" idx="0"/>
          </p:cNvCxnSpPr>
          <p:nvPr/>
        </p:nvCxnSpPr>
        <p:spPr>
          <a:xfrm flipH="1">
            <a:off x="1937527" y="1397053"/>
            <a:ext cx="3984300" cy="1288200"/>
          </a:xfrm>
          <a:prstGeom prst="straightConnector1">
            <a:avLst/>
          </a:prstGeom>
          <a:noFill/>
          <a:ln cap="rnd" cmpd="sng" w="15875">
            <a:solidFill>
              <a:srgbClr val="044261"/>
            </a:solidFill>
            <a:prstDash val="solid"/>
            <a:round/>
            <a:headEnd len="sm" w="sm" type="none"/>
            <a:tailEnd len="sm" w="sm" type="none"/>
          </a:ln>
        </p:spPr>
      </p:cxnSp>
      <p:cxnSp>
        <p:nvCxnSpPr>
          <p:cNvPr id="160" name="Google Shape;160;p20"/>
          <p:cNvCxnSpPr>
            <a:stCxn id="149" idx="2"/>
            <a:endCxn id="151" idx="0"/>
          </p:cNvCxnSpPr>
          <p:nvPr/>
        </p:nvCxnSpPr>
        <p:spPr>
          <a:xfrm>
            <a:off x="5921827" y="1397053"/>
            <a:ext cx="0" cy="1288200"/>
          </a:xfrm>
          <a:prstGeom prst="straightConnector1">
            <a:avLst/>
          </a:prstGeom>
          <a:noFill/>
          <a:ln cap="rnd" cmpd="sng" w="15875">
            <a:solidFill>
              <a:srgbClr val="044261"/>
            </a:solidFill>
            <a:prstDash val="solid"/>
            <a:round/>
            <a:headEnd len="sm" w="sm" type="none"/>
            <a:tailEnd len="sm" w="sm" type="none"/>
          </a:ln>
        </p:spPr>
      </p:cxnSp>
      <p:cxnSp>
        <p:nvCxnSpPr>
          <p:cNvPr id="161" name="Google Shape;161;p20"/>
          <p:cNvCxnSpPr>
            <a:stCxn id="149" idx="2"/>
            <a:endCxn id="152" idx="0"/>
          </p:cNvCxnSpPr>
          <p:nvPr/>
        </p:nvCxnSpPr>
        <p:spPr>
          <a:xfrm>
            <a:off x="5921827" y="1397053"/>
            <a:ext cx="3730200" cy="1288200"/>
          </a:xfrm>
          <a:prstGeom prst="straightConnector1">
            <a:avLst/>
          </a:prstGeom>
          <a:noFill/>
          <a:ln cap="rnd" cmpd="sng" w="15875">
            <a:solidFill>
              <a:srgbClr val="04426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SOLUZIONI IPOTIZZATE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1.png" id="167" name="Google Shape;167;p21"/>
          <p:cNvPicPr preferRelativeResize="0"/>
          <p:nvPr/>
        </p:nvPicPr>
        <p:blipFill rotWithShape="1">
          <a:blip r:embed="rId3">
            <a:alphaModFix/>
          </a:blip>
          <a:srcRect b="0" l="0" r="0" t="0"/>
          <a:stretch/>
        </p:blipFill>
        <p:spPr>
          <a:xfrm>
            <a:off x="1175658" y="674132"/>
            <a:ext cx="638628" cy="602479"/>
          </a:xfrm>
          <a:prstGeom prst="rect">
            <a:avLst/>
          </a:prstGeom>
          <a:noFill/>
          <a:ln>
            <a:noFill/>
          </a:ln>
        </p:spPr>
      </p:pic>
      <p:sp>
        <p:nvSpPr>
          <p:cNvPr id="168" name="Google Shape;168;p21"/>
          <p:cNvSpPr txBox="1"/>
          <p:nvPr/>
        </p:nvSpPr>
        <p:spPr>
          <a:xfrm>
            <a:off x="841829"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BLUETOOTH</a:t>
            </a:r>
            <a:endParaRPr b="0" i="0" sz="1400" u="none" cap="none" strike="noStrike">
              <a:solidFill>
                <a:srgbClr val="000000"/>
              </a:solidFill>
              <a:latin typeface="Arial"/>
              <a:ea typeface="Arial"/>
              <a:cs typeface="Arial"/>
              <a:sym typeface="Arial"/>
            </a:endParaRPr>
          </a:p>
        </p:txBody>
      </p:sp>
      <p:sp>
        <p:nvSpPr>
          <p:cNvPr id="169" name="Google Shape;169;p21"/>
          <p:cNvSpPr txBox="1"/>
          <p:nvPr/>
        </p:nvSpPr>
        <p:spPr>
          <a:xfrm>
            <a:off x="357776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WIFI</a:t>
            </a:r>
            <a:endParaRPr b="0" i="0" sz="1400" u="none" cap="none" strike="noStrike">
              <a:solidFill>
                <a:srgbClr val="000000"/>
              </a:solidFill>
              <a:latin typeface="Arial"/>
              <a:ea typeface="Arial"/>
              <a:cs typeface="Arial"/>
              <a:sym typeface="Arial"/>
            </a:endParaRPr>
          </a:p>
        </p:txBody>
      </p:sp>
      <p:sp>
        <p:nvSpPr>
          <p:cNvPr id="170" name="Google Shape;170;p21"/>
          <p:cNvSpPr txBox="1"/>
          <p:nvPr/>
        </p:nvSpPr>
        <p:spPr>
          <a:xfrm>
            <a:off x="6081486" y="274022"/>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LTE</a:t>
            </a:r>
            <a:endParaRPr b="0" i="0" sz="2000" u="none" cap="none" strike="noStrike">
              <a:solidFill>
                <a:srgbClr val="0F486F"/>
              </a:solidFill>
              <a:latin typeface="Century Gothic"/>
              <a:ea typeface="Century Gothic"/>
              <a:cs typeface="Century Gothic"/>
              <a:sym typeface="Century Gothic"/>
            </a:endParaRPr>
          </a:p>
        </p:txBody>
      </p:sp>
      <p:sp>
        <p:nvSpPr>
          <p:cNvPr id="171" name="Google Shape;171;p21"/>
          <p:cNvSpPr txBox="1"/>
          <p:nvPr/>
        </p:nvSpPr>
        <p:spPr>
          <a:xfrm>
            <a:off x="862147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WIFI P2P</a:t>
            </a:r>
            <a:endParaRPr b="0" i="0" sz="1400" u="none" cap="none" strike="noStrike">
              <a:solidFill>
                <a:srgbClr val="000000"/>
              </a:solidFill>
              <a:latin typeface="Arial"/>
              <a:ea typeface="Arial"/>
              <a:cs typeface="Arial"/>
              <a:sym typeface="Arial"/>
            </a:endParaRPr>
          </a:p>
        </p:txBody>
      </p:sp>
      <p:pic>
        <p:nvPicPr>
          <p:cNvPr descr="Risultati immagini per wifi icon png" id="172" name="Google Shape;172;p21"/>
          <p:cNvPicPr preferRelativeResize="0"/>
          <p:nvPr/>
        </p:nvPicPr>
        <p:blipFill rotWithShape="1">
          <a:blip r:embed="rId4">
            <a:alphaModFix/>
          </a:blip>
          <a:srcRect b="0" l="0" r="0" t="0"/>
          <a:stretch/>
        </p:blipFill>
        <p:spPr>
          <a:xfrm>
            <a:off x="3454388" y="674133"/>
            <a:ext cx="943441" cy="658586"/>
          </a:xfrm>
          <a:prstGeom prst="rect">
            <a:avLst/>
          </a:prstGeom>
          <a:noFill/>
          <a:ln>
            <a:noFill/>
          </a:ln>
        </p:spPr>
      </p:pic>
      <p:pic>
        <p:nvPicPr>
          <p:cNvPr descr="Risultati immagini per wifi direct icon png" id="173" name="Google Shape;173;p21"/>
          <p:cNvPicPr preferRelativeResize="0"/>
          <p:nvPr/>
        </p:nvPicPr>
        <p:blipFill rotWithShape="1">
          <a:blip r:embed="rId5">
            <a:alphaModFix/>
          </a:blip>
          <a:srcRect b="0" l="0" r="0" t="0"/>
          <a:stretch/>
        </p:blipFill>
        <p:spPr>
          <a:xfrm>
            <a:off x="8707663" y="674132"/>
            <a:ext cx="949719" cy="949719"/>
          </a:xfrm>
          <a:prstGeom prst="rect">
            <a:avLst/>
          </a:prstGeom>
          <a:noFill/>
          <a:ln>
            <a:noFill/>
          </a:ln>
        </p:spPr>
      </p:pic>
      <p:pic>
        <p:nvPicPr>
          <p:cNvPr descr="C:\Users\Simone\Desktop\dsf.png" id="174" name="Google Shape;174;p21"/>
          <p:cNvPicPr preferRelativeResize="0"/>
          <p:nvPr/>
        </p:nvPicPr>
        <p:blipFill rotWithShape="1">
          <a:blip r:embed="rId6">
            <a:alphaModFix/>
          </a:blip>
          <a:srcRect b="0" l="0" r="0" t="0"/>
          <a:stretch/>
        </p:blipFill>
        <p:spPr>
          <a:xfrm>
            <a:off x="5754910" y="691182"/>
            <a:ext cx="1313547" cy="641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TEST EFFETTUATI</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1.png" id="180" name="Google Shape;180;p22"/>
          <p:cNvPicPr preferRelativeResize="0"/>
          <p:nvPr/>
        </p:nvPicPr>
        <p:blipFill rotWithShape="1">
          <a:blip r:embed="rId3">
            <a:alphaModFix/>
          </a:blip>
          <a:srcRect b="0" l="0" r="0" t="0"/>
          <a:stretch/>
        </p:blipFill>
        <p:spPr>
          <a:xfrm>
            <a:off x="1175658" y="674132"/>
            <a:ext cx="638628" cy="602479"/>
          </a:xfrm>
          <a:prstGeom prst="rect">
            <a:avLst/>
          </a:prstGeom>
          <a:noFill/>
          <a:ln>
            <a:noFill/>
          </a:ln>
        </p:spPr>
      </p:pic>
      <p:sp>
        <p:nvSpPr>
          <p:cNvPr id="181" name="Google Shape;181;p22"/>
          <p:cNvSpPr txBox="1"/>
          <p:nvPr/>
        </p:nvSpPr>
        <p:spPr>
          <a:xfrm>
            <a:off x="841829"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BLUETOOTH</a:t>
            </a:r>
            <a:endParaRPr b="0" i="0" sz="1400" u="none" cap="none" strike="noStrike">
              <a:solidFill>
                <a:srgbClr val="000000"/>
              </a:solidFill>
              <a:latin typeface="Arial"/>
              <a:ea typeface="Arial"/>
              <a:cs typeface="Arial"/>
              <a:sym typeface="Arial"/>
            </a:endParaRPr>
          </a:p>
        </p:txBody>
      </p:sp>
      <p:sp>
        <p:nvSpPr>
          <p:cNvPr id="182" name="Google Shape;182;p22"/>
          <p:cNvSpPr txBox="1"/>
          <p:nvPr/>
        </p:nvSpPr>
        <p:spPr>
          <a:xfrm>
            <a:off x="357776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WIFI</a:t>
            </a:r>
            <a:endParaRPr b="0" i="0" sz="1400" u="none" cap="none" strike="noStrike">
              <a:solidFill>
                <a:srgbClr val="000000"/>
              </a:solidFill>
              <a:latin typeface="Arial"/>
              <a:ea typeface="Arial"/>
              <a:cs typeface="Arial"/>
              <a:sym typeface="Arial"/>
            </a:endParaRPr>
          </a:p>
        </p:txBody>
      </p:sp>
      <p:sp>
        <p:nvSpPr>
          <p:cNvPr id="183" name="Google Shape;183;p22"/>
          <p:cNvSpPr txBox="1"/>
          <p:nvPr/>
        </p:nvSpPr>
        <p:spPr>
          <a:xfrm>
            <a:off x="6081486" y="274022"/>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LTE</a:t>
            </a:r>
            <a:endParaRPr b="0" i="0" sz="2000" u="none" cap="none" strike="noStrike">
              <a:solidFill>
                <a:srgbClr val="0F486F"/>
              </a:solidFill>
              <a:latin typeface="Century Gothic"/>
              <a:ea typeface="Century Gothic"/>
              <a:cs typeface="Century Gothic"/>
              <a:sym typeface="Century Gothic"/>
            </a:endParaRPr>
          </a:p>
        </p:txBody>
      </p:sp>
      <p:sp>
        <p:nvSpPr>
          <p:cNvPr id="184" name="Google Shape;184;p22"/>
          <p:cNvSpPr txBox="1"/>
          <p:nvPr/>
        </p:nvSpPr>
        <p:spPr>
          <a:xfrm>
            <a:off x="862147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WIFI P2P</a:t>
            </a:r>
            <a:endParaRPr b="0" i="0" sz="1400" u="none" cap="none" strike="noStrike">
              <a:solidFill>
                <a:srgbClr val="000000"/>
              </a:solidFill>
              <a:latin typeface="Arial"/>
              <a:ea typeface="Arial"/>
              <a:cs typeface="Arial"/>
              <a:sym typeface="Arial"/>
            </a:endParaRPr>
          </a:p>
        </p:txBody>
      </p:sp>
      <p:pic>
        <p:nvPicPr>
          <p:cNvPr descr="Risultati immagini per wifi icon png" id="185" name="Google Shape;185;p22"/>
          <p:cNvPicPr preferRelativeResize="0"/>
          <p:nvPr/>
        </p:nvPicPr>
        <p:blipFill rotWithShape="1">
          <a:blip r:embed="rId4">
            <a:alphaModFix/>
          </a:blip>
          <a:srcRect b="0" l="0" r="0" t="0"/>
          <a:stretch/>
        </p:blipFill>
        <p:spPr>
          <a:xfrm>
            <a:off x="3454388" y="674133"/>
            <a:ext cx="943441" cy="658586"/>
          </a:xfrm>
          <a:prstGeom prst="rect">
            <a:avLst/>
          </a:prstGeom>
          <a:noFill/>
          <a:ln>
            <a:noFill/>
          </a:ln>
        </p:spPr>
      </p:pic>
      <p:pic>
        <p:nvPicPr>
          <p:cNvPr descr="Risultati immagini per wifi direct icon png" id="186" name="Google Shape;186;p22"/>
          <p:cNvPicPr preferRelativeResize="0"/>
          <p:nvPr/>
        </p:nvPicPr>
        <p:blipFill rotWithShape="1">
          <a:blip r:embed="rId5">
            <a:alphaModFix/>
          </a:blip>
          <a:srcRect b="0" l="0" r="0" t="0"/>
          <a:stretch/>
        </p:blipFill>
        <p:spPr>
          <a:xfrm>
            <a:off x="8707663" y="674132"/>
            <a:ext cx="949719" cy="949719"/>
          </a:xfrm>
          <a:prstGeom prst="rect">
            <a:avLst/>
          </a:prstGeom>
          <a:noFill/>
          <a:ln>
            <a:noFill/>
          </a:ln>
        </p:spPr>
      </p:pic>
      <p:pic>
        <p:nvPicPr>
          <p:cNvPr descr="C:\Users\Simone\Desktop\dsf.png" id="187" name="Google Shape;187;p22"/>
          <p:cNvPicPr preferRelativeResize="0"/>
          <p:nvPr/>
        </p:nvPicPr>
        <p:blipFill rotWithShape="1">
          <a:blip r:embed="rId6">
            <a:alphaModFix/>
          </a:blip>
          <a:srcRect b="0" l="0" r="0" t="0"/>
          <a:stretch/>
        </p:blipFill>
        <p:spPr>
          <a:xfrm>
            <a:off x="5754910" y="691182"/>
            <a:ext cx="1313547" cy="641537"/>
          </a:xfrm>
          <a:prstGeom prst="rect">
            <a:avLst/>
          </a:prstGeom>
          <a:noFill/>
          <a:ln>
            <a:noFill/>
          </a:ln>
        </p:spPr>
      </p:pic>
      <p:sp>
        <p:nvSpPr>
          <p:cNvPr id="188" name="Google Shape;188;p22"/>
          <p:cNvSpPr txBox="1"/>
          <p:nvPr/>
        </p:nvSpPr>
        <p:spPr>
          <a:xfrm>
            <a:off x="1045028" y="1959440"/>
            <a:ext cx="1988457"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AADF5C"/>
                </a:solidFill>
                <a:latin typeface="Century Gothic"/>
                <a:ea typeface="Century Gothic"/>
                <a:cs typeface="Century Gothic"/>
                <a:sym typeface="Century Gothic"/>
              </a:rPr>
              <a:t>NESSUNA CONNESSIONE NECESSARIA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RANGE ESTREMAMENTE LIMITATO</a:t>
            </a:r>
            <a:endParaRPr b="1" i="0" sz="1800" u="none" cap="none" strike="noStrike">
              <a:solidFill>
                <a:schemeClr val="accent6"/>
              </a:solidFill>
              <a:latin typeface="Century Gothic"/>
              <a:ea typeface="Century Gothic"/>
              <a:cs typeface="Century Gothic"/>
              <a:sym typeface="Century Gothic"/>
            </a:endParaRPr>
          </a:p>
        </p:txBody>
      </p:sp>
      <p:sp>
        <p:nvSpPr>
          <p:cNvPr id="189" name="Google Shape;189;p22"/>
          <p:cNvSpPr txBox="1"/>
          <p:nvPr/>
        </p:nvSpPr>
        <p:spPr>
          <a:xfrm>
            <a:off x="3251188" y="1988467"/>
            <a:ext cx="1901383"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TEMPO DI CONNESSIONE FUORI SCALA</a:t>
            </a:r>
            <a:endParaRPr b="1" i="0" sz="1800" u="none" cap="none" strike="noStrike">
              <a:solidFill>
                <a:schemeClr val="accent6"/>
              </a:solidFill>
              <a:latin typeface="Century Gothic"/>
              <a:ea typeface="Century Gothic"/>
              <a:cs typeface="Century Gothic"/>
              <a:sym typeface="Century Gothic"/>
            </a:endParaRPr>
          </a:p>
        </p:txBody>
      </p:sp>
      <p:sp>
        <p:nvSpPr>
          <p:cNvPr id="190" name="Google Shape;190;p22"/>
          <p:cNvSpPr txBox="1"/>
          <p:nvPr/>
        </p:nvSpPr>
        <p:spPr>
          <a:xfrm>
            <a:off x="5754909" y="1938284"/>
            <a:ext cx="2082805"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CONNESSIONE LTE RICHIESTA (COSTI, LIMITAZIONI GEOGRAFICHE)</a:t>
            </a:r>
            <a:endParaRPr b="1" i="0" sz="1800" u="none" cap="none" strike="noStrike">
              <a:solidFill>
                <a:schemeClr val="accent6"/>
              </a:solidFill>
              <a:latin typeface="Century Gothic"/>
              <a:ea typeface="Century Gothic"/>
              <a:cs typeface="Century Gothic"/>
              <a:sym typeface="Century Gothic"/>
            </a:endParaRPr>
          </a:p>
        </p:txBody>
      </p:sp>
      <p:sp>
        <p:nvSpPr>
          <p:cNvPr id="191" name="Google Shape;191;p22"/>
          <p:cNvSpPr txBox="1"/>
          <p:nvPr/>
        </p:nvSpPr>
        <p:spPr>
          <a:xfrm>
            <a:off x="8643242" y="1959440"/>
            <a:ext cx="1901383"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AADF5C"/>
                </a:solidFill>
                <a:latin typeface="Century Gothic"/>
                <a:ea typeface="Century Gothic"/>
                <a:cs typeface="Century Gothic"/>
                <a:sym typeface="Century Gothic"/>
              </a:rPr>
              <a:t>DISCOVERY IMMEDIATO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TEMPO DI CONNESSIONE FUORI SCALA</a:t>
            </a:r>
            <a:endParaRPr b="1" i="0" sz="1800" u="none" cap="none" strike="noStrike">
              <a:solidFill>
                <a:srgbClr val="AADF5C"/>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SOLUZIONE DEFINITIVA</a:t>
            </a:r>
            <a:endParaRPr b="0" i="0" sz="3600" u="none" cap="none" strike="noStrike">
              <a:solidFill>
                <a:schemeClr val="lt1"/>
              </a:solidFill>
              <a:latin typeface="Century Gothic"/>
              <a:ea typeface="Century Gothic"/>
              <a:cs typeface="Century Gothic"/>
              <a:sym typeface="Century Gothic"/>
            </a:endParaRPr>
          </a:p>
        </p:txBody>
      </p:sp>
      <p:sp>
        <p:nvSpPr>
          <p:cNvPr id="197" name="Google Shape;197;p23"/>
          <p:cNvSpPr/>
          <p:nvPr/>
        </p:nvSpPr>
        <p:spPr>
          <a:xfrm>
            <a:off x="8331200" y="274022"/>
            <a:ext cx="2191651" cy="3906092"/>
          </a:xfrm>
          <a:prstGeom prst="rect">
            <a:avLst/>
          </a:prstGeom>
          <a:solidFill>
            <a:srgbClr val="E3F4C9">
              <a:alpha val="14509"/>
            </a:srgbClr>
          </a:solidFill>
          <a:ln cap="rnd" cmpd="sng" w="15875">
            <a:solidFill>
              <a:srgbClr val="C6EA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C:\Users\Simone\Desktop\Senza titolo-1.png" id="198" name="Google Shape;198;p23"/>
          <p:cNvPicPr preferRelativeResize="0"/>
          <p:nvPr/>
        </p:nvPicPr>
        <p:blipFill rotWithShape="1">
          <a:blip r:embed="rId3">
            <a:alphaModFix/>
          </a:blip>
          <a:srcRect b="0" l="0" r="0" t="0"/>
          <a:stretch/>
        </p:blipFill>
        <p:spPr>
          <a:xfrm>
            <a:off x="1175658" y="674132"/>
            <a:ext cx="638628" cy="602479"/>
          </a:xfrm>
          <a:prstGeom prst="rect">
            <a:avLst/>
          </a:prstGeom>
          <a:noFill/>
          <a:ln>
            <a:noFill/>
          </a:ln>
        </p:spPr>
      </p:pic>
      <p:sp>
        <p:nvSpPr>
          <p:cNvPr id="199" name="Google Shape;199;p23"/>
          <p:cNvSpPr txBox="1"/>
          <p:nvPr/>
        </p:nvSpPr>
        <p:spPr>
          <a:xfrm>
            <a:off x="841829"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BLUETOOTH</a:t>
            </a:r>
            <a:endParaRPr b="0" i="0" sz="1400" u="none" cap="none" strike="noStrike">
              <a:solidFill>
                <a:srgbClr val="000000"/>
              </a:solidFill>
              <a:latin typeface="Arial"/>
              <a:ea typeface="Arial"/>
              <a:cs typeface="Arial"/>
              <a:sym typeface="Arial"/>
            </a:endParaRPr>
          </a:p>
        </p:txBody>
      </p:sp>
      <p:sp>
        <p:nvSpPr>
          <p:cNvPr id="200" name="Google Shape;200;p23"/>
          <p:cNvSpPr txBox="1"/>
          <p:nvPr/>
        </p:nvSpPr>
        <p:spPr>
          <a:xfrm>
            <a:off x="357776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WIFI</a:t>
            </a:r>
            <a:endParaRPr b="0" i="0" sz="1400" u="none" cap="none" strike="noStrike">
              <a:solidFill>
                <a:srgbClr val="000000"/>
              </a:solidFill>
              <a:latin typeface="Arial"/>
              <a:ea typeface="Arial"/>
              <a:cs typeface="Arial"/>
              <a:sym typeface="Arial"/>
            </a:endParaRPr>
          </a:p>
        </p:txBody>
      </p:sp>
      <p:sp>
        <p:nvSpPr>
          <p:cNvPr id="201" name="Google Shape;201;p23"/>
          <p:cNvSpPr txBox="1"/>
          <p:nvPr/>
        </p:nvSpPr>
        <p:spPr>
          <a:xfrm>
            <a:off x="6081486" y="274022"/>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LTE</a:t>
            </a:r>
            <a:endParaRPr b="0" i="0" sz="2000" u="none" cap="none" strike="noStrike">
              <a:solidFill>
                <a:srgbClr val="0F486F"/>
              </a:solidFill>
              <a:latin typeface="Century Gothic"/>
              <a:ea typeface="Century Gothic"/>
              <a:cs typeface="Century Gothic"/>
              <a:sym typeface="Century Gothic"/>
            </a:endParaRPr>
          </a:p>
        </p:txBody>
      </p:sp>
      <p:sp>
        <p:nvSpPr>
          <p:cNvPr id="202" name="Google Shape;202;p23"/>
          <p:cNvSpPr txBox="1"/>
          <p:nvPr/>
        </p:nvSpPr>
        <p:spPr>
          <a:xfrm>
            <a:off x="862147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it-IT" sz="2000" u="none" cap="none" strike="noStrike">
                <a:solidFill>
                  <a:srgbClr val="0F486F"/>
                </a:solidFill>
                <a:latin typeface="Century Gothic"/>
                <a:ea typeface="Century Gothic"/>
                <a:cs typeface="Century Gothic"/>
                <a:sym typeface="Century Gothic"/>
              </a:rPr>
              <a:t>WIFI P2P</a:t>
            </a:r>
            <a:endParaRPr b="0" i="0" sz="1400" u="none" cap="none" strike="noStrike">
              <a:solidFill>
                <a:srgbClr val="000000"/>
              </a:solidFill>
              <a:latin typeface="Arial"/>
              <a:ea typeface="Arial"/>
              <a:cs typeface="Arial"/>
              <a:sym typeface="Arial"/>
            </a:endParaRPr>
          </a:p>
        </p:txBody>
      </p:sp>
      <p:pic>
        <p:nvPicPr>
          <p:cNvPr descr="Risultati immagini per wifi icon png" id="203" name="Google Shape;203;p23"/>
          <p:cNvPicPr preferRelativeResize="0"/>
          <p:nvPr/>
        </p:nvPicPr>
        <p:blipFill rotWithShape="1">
          <a:blip r:embed="rId4">
            <a:alphaModFix/>
          </a:blip>
          <a:srcRect b="0" l="0" r="0" t="0"/>
          <a:stretch/>
        </p:blipFill>
        <p:spPr>
          <a:xfrm>
            <a:off x="3454388" y="674133"/>
            <a:ext cx="943441" cy="658586"/>
          </a:xfrm>
          <a:prstGeom prst="rect">
            <a:avLst/>
          </a:prstGeom>
          <a:noFill/>
          <a:ln>
            <a:noFill/>
          </a:ln>
        </p:spPr>
      </p:pic>
      <p:pic>
        <p:nvPicPr>
          <p:cNvPr descr="Risultati immagini per wifi direct icon png" id="204" name="Google Shape;204;p23"/>
          <p:cNvPicPr preferRelativeResize="0"/>
          <p:nvPr/>
        </p:nvPicPr>
        <p:blipFill rotWithShape="1">
          <a:blip r:embed="rId5">
            <a:alphaModFix/>
          </a:blip>
          <a:srcRect b="0" l="0" r="0" t="0"/>
          <a:stretch/>
        </p:blipFill>
        <p:spPr>
          <a:xfrm>
            <a:off x="8707663" y="674132"/>
            <a:ext cx="949719" cy="949719"/>
          </a:xfrm>
          <a:prstGeom prst="rect">
            <a:avLst/>
          </a:prstGeom>
          <a:noFill/>
          <a:ln>
            <a:noFill/>
          </a:ln>
        </p:spPr>
      </p:pic>
      <p:pic>
        <p:nvPicPr>
          <p:cNvPr descr="C:\Users\Simone\Desktop\dsf.png" id="205" name="Google Shape;205;p23"/>
          <p:cNvPicPr preferRelativeResize="0"/>
          <p:nvPr/>
        </p:nvPicPr>
        <p:blipFill rotWithShape="1">
          <a:blip r:embed="rId6">
            <a:alphaModFix/>
          </a:blip>
          <a:srcRect b="0" l="0" r="0" t="0"/>
          <a:stretch/>
        </p:blipFill>
        <p:spPr>
          <a:xfrm>
            <a:off x="5754910" y="691182"/>
            <a:ext cx="1313547" cy="641537"/>
          </a:xfrm>
          <a:prstGeom prst="rect">
            <a:avLst/>
          </a:prstGeom>
          <a:noFill/>
          <a:ln>
            <a:noFill/>
          </a:ln>
        </p:spPr>
      </p:pic>
      <p:sp>
        <p:nvSpPr>
          <p:cNvPr id="206" name="Google Shape;206;p23"/>
          <p:cNvSpPr txBox="1"/>
          <p:nvPr/>
        </p:nvSpPr>
        <p:spPr>
          <a:xfrm>
            <a:off x="1045028" y="1959440"/>
            <a:ext cx="1988457"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AADF5C"/>
                </a:solidFill>
                <a:latin typeface="Century Gothic"/>
                <a:ea typeface="Century Gothic"/>
                <a:cs typeface="Century Gothic"/>
                <a:sym typeface="Century Gothic"/>
              </a:rPr>
              <a:t>NESSUNA CONNESSIONE NECESSARIA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RANGE ESTREMAMENTE LIMITATO</a:t>
            </a:r>
            <a:endParaRPr b="1" i="0" sz="1800" u="none" cap="none" strike="noStrike">
              <a:solidFill>
                <a:schemeClr val="accent6"/>
              </a:solidFill>
              <a:latin typeface="Century Gothic"/>
              <a:ea typeface="Century Gothic"/>
              <a:cs typeface="Century Gothic"/>
              <a:sym typeface="Century Gothic"/>
            </a:endParaRPr>
          </a:p>
        </p:txBody>
      </p:sp>
      <p:sp>
        <p:nvSpPr>
          <p:cNvPr id="207" name="Google Shape;207;p23"/>
          <p:cNvSpPr txBox="1"/>
          <p:nvPr/>
        </p:nvSpPr>
        <p:spPr>
          <a:xfrm>
            <a:off x="3251188" y="1988467"/>
            <a:ext cx="1901383"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TEMPO DI CONNESSIONE FUORI SCALA</a:t>
            </a:r>
            <a:endParaRPr b="1" i="0" sz="1800" u="none" cap="none" strike="noStrike">
              <a:solidFill>
                <a:schemeClr val="accent6"/>
              </a:solidFill>
              <a:latin typeface="Century Gothic"/>
              <a:ea typeface="Century Gothic"/>
              <a:cs typeface="Century Gothic"/>
              <a:sym typeface="Century Gothic"/>
            </a:endParaRPr>
          </a:p>
        </p:txBody>
      </p:sp>
      <p:sp>
        <p:nvSpPr>
          <p:cNvPr id="208" name="Google Shape;208;p23"/>
          <p:cNvSpPr txBox="1"/>
          <p:nvPr/>
        </p:nvSpPr>
        <p:spPr>
          <a:xfrm>
            <a:off x="5754909" y="1938284"/>
            <a:ext cx="2082805"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CONNESISONE LTE RICHIESTA (COSTI, LIMITAZIONI GEOGRAFICHE)</a:t>
            </a:r>
            <a:endParaRPr b="1" i="0" sz="1800" u="none" cap="none" strike="noStrike">
              <a:solidFill>
                <a:schemeClr val="accent6"/>
              </a:solidFill>
              <a:latin typeface="Century Gothic"/>
              <a:ea typeface="Century Gothic"/>
              <a:cs typeface="Century Gothic"/>
              <a:sym typeface="Century Gothic"/>
            </a:endParaRPr>
          </a:p>
        </p:txBody>
      </p:sp>
      <p:sp>
        <p:nvSpPr>
          <p:cNvPr id="209" name="Google Shape;209;p23"/>
          <p:cNvSpPr txBox="1"/>
          <p:nvPr/>
        </p:nvSpPr>
        <p:spPr>
          <a:xfrm>
            <a:off x="8643242" y="1959440"/>
            <a:ext cx="1901383"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AADF5C"/>
                </a:solidFill>
                <a:latin typeface="Century Gothic"/>
                <a:ea typeface="Century Gothic"/>
                <a:cs typeface="Century Gothic"/>
                <a:sym typeface="Century Gothic"/>
              </a:rPr>
              <a:t>DISCOVERY IMMEDIATO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accent6"/>
                </a:solidFill>
                <a:latin typeface="Century Gothic"/>
                <a:ea typeface="Century Gothic"/>
                <a:cs typeface="Century Gothic"/>
                <a:sym typeface="Century Gothic"/>
              </a:rPr>
              <a:t>TEMPO DI CONNESSIONE FUORI SCALA</a:t>
            </a:r>
            <a:endParaRPr b="1" i="0" sz="1800" u="none" cap="none" strike="noStrike">
              <a:solidFill>
                <a:srgbClr val="AADF5C"/>
              </a:solidFill>
              <a:latin typeface="Century Gothic"/>
              <a:ea typeface="Century Gothic"/>
              <a:cs typeface="Century Gothic"/>
              <a:sym typeface="Century Gothic"/>
            </a:endParaRPr>
          </a:p>
        </p:txBody>
      </p:sp>
      <p:cxnSp>
        <p:nvCxnSpPr>
          <p:cNvPr id="210" name="Google Shape;210;p23"/>
          <p:cNvCxnSpPr/>
          <p:nvPr/>
        </p:nvCxnSpPr>
        <p:spPr>
          <a:xfrm flipH="1" rot="-5400000">
            <a:off x="8523142" y="3704268"/>
            <a:ext cx="3927000" cy="972600"/>
          </a:xfrm>
          <a:prstGeom prst="bentConnector3">
            <a:avLst>
              <a:gd fmla="val 104" name="adj1"/>
            </a:avLst>
          </a:prstGeom>
          <a:noFill/>
          <a:ln cap="flat" cmpd="sng" w="38100">
            <a:solidFill>
              <a:srgbClr val="980DA5"/>
            </a:solidFill>
            <a:prstDash val="solid"/>
            <a:round/>
            <a:headEnd len="sm" w="sm" type="none"/>
            <a:tailEnd len="med" w="med" type="stealth"/>
          </a:ln>
        </p:spPr>
      </p:cxnSp>
      <p:sp>
        <p:nvSpPr>
          <p:cNvPr id="211" name="Google Shape;211;p23"/>
          <p:cNvSpPr txBox="1"/>
          <p:nvPr/>
        </p:nvSpPr>
        <p:spPr>
          <a:xfrm>
            <a:off x="9129485" y="6158077"/>
            <a:ext cx="2714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lt1"/>
                </a:solidFill>
                <a:latin typeface="Century Gothic"/>
                <a:ea typeface="Century Gothic"/>
                <a:cs typeface="Century Gothic"/>
                <a:sym typeface="Century Gothic"/>
              </a:rPr>
              <a:t>≈ NO CONNESSIONE</a:t>
            </a:r>
            <a:endParaRPr b="1"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17" name="Google Shape;217;p24"/>
          <p:cNvPicPr preferRelativeResize="0"/>
          <p:nvPr/>
        </p:nvPicPr>
        <p:blipFill rotWithShape="1">
          <a:blip r:embed="rId3">
            <a:alphaModFix/>
          </a:blip>
          <a:srcRect b="0" l="0" r="0" t="0"/>
          <a:stretch/>
        </p:blipFill>
        <p:spPr>
          <a:xfrm>
            <a:off x="679903" y="0"/>
            <a:ext cx="4937125" cy="4937126"/>
          </a:xfrm>
          <a:prstGeom prst="rect">
            <a:avLst/>
          </a:prstGeom>
          <a:noFill/>
          <a:ln>
            <a:noFill/>
          </a:ln>
        </p:spPr>
      </p:pic>
      <p:sp>
        <p:nvSpPr>
          <p:cNvPr id="218" name="Google Shape;218;p24"/>
          <p:cNvSpPr txBox="1"/>
          <p:nvPr/>
        </p:nvSpPr>
        <p:spPr>
          <a:xfrm>
            <a:off x="7750629" y="1275017"/>
            <a:ext cx="3964547" cy="3693319"/>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it-IT" sz="2400" u="none" cap="none" strike="noStrike">
                <a:solidFill>
                  <a:schemeClr val="dk2"/>
                </a:solidFill>
                <a:latin typeface="Century Gothic"/>
                <a:ea typeface="Century Gothic"/>
                <a:cs typeface="Century Gothic"/>
                <a:sym typeface="Century Gothic"/>
              </a:rPr>
              <a:t>Dati Veicolo Richiesti</a:t>
            </a:r>
            <a:endParaRPr b="1" i="0" sz="2400" u="none" cap="none" strike="noStrike">
              <a:solidFill>
                <a:schemeClr val="dk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AADF5C"/>
              </a:buClr>
              <a:buSzPts val="2400"/>
              <a:buFont typeface="Noto Sans Symbols"/>
              <a:buChar char="❖"/>
            </a:pPr>
            <a:r>
              <a:rPr b="0" i="0" lang="it-IT" sz="2400" u="none" cap="none" strike="noStrike">
                <a:solidFill>
                  <a:srgbClr val="AADF5C"/>
                </a:solidFill>
                <a:latin typeface="Century Gothic"/>
                <a:ea typeface="Century Gothic"/>
                <a:cs typeface="Century Gothic"/>
                <a:sym typeface="Century Gothic"/>
              </a:rPr>
              <a:t>Velocità (GPS 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it-IT" sz="2400" u="none" cap="none" strike="noStrike">
                <a:solidFill>
                  <a:srgbClr val="AADF5C"/>
                </a:solidFill>
                <a:latin typeface="Century Gothic"/>
                <a:ea typeface="Century Gothic"/>
                <a:cs typeface="Century Gothic"/>
                <a:sym typeface="Century Gothic"/>
              </a:rPr>
              <a:t>calcolata manualmente)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AADF5C"/>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C00000"/>
              </a:buClr>
              <a:buSzPts val="2400"/>
              <a:buFont typeface="Noto Sans Symbols"/>
              <a:buChar char="❖"/>
            </a:pPr>
            <a:r>
              <a:rPr b="0" i="0" lang="it-IT" sz="2400" u="none" cap="none" strike="noStrike">
                <a:solidFill>
                  <a:srgbClr val="C00000"/>
                </a:solidFill>
                <a:latin typeface="Century Gothic"/>
                <a:ea typeface="Century Gothic"/>
                <a:cs typeface="Century Gothic"/>
                <a:sym typeface="Century Gothic"/>
              </a:rPr>
              <a:t>Polylinea del tragitto</a:t>
            </a:r>
            <a:endParaRPr b="0" i="0" sz="2400" u="none" cap="none" strike="noStrike">
              <a:solidFill>
                <a:srgbClr val="C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400"/>
              <a:buFont typeface="Arial"/>
              <a:buNone/>
            </a:pPr>
            <a:r>
              <a:rPr b="0" i="0" lang="it-IT" sz="2400" u="none" cap="none" strike="noStrike">
                <a:solidFill>
                  <a:srgbClr val="C00000"/>
                </a:solidFill>
                <a:latin typeface="Century Gothic"/>
                <a:ea typeface="Century Gothic"/>
                <a:cs typeface="Century Gothic"/>
                <a:sym typeface="Century Gothic"/>
              </a:rPr>
              <a:t>(Google API)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002060"/>
              </a:buClr>
              <a:buSzPts val="2400"/>
              <a:buFont typeface="Noto Sans Symbols"/>
              <a:buChar char="❖"/>
            </a:pPr>
            <a:r>
              <a:rPr b="0" i="0" lang="it-IT" sz="2400" u="none" cap="none" strike="noStrike">
                <a:solidFill>
                  <a:srgbClr val="002060"/>
                </a:solidFill>
                <a:latin typeface="Century Gothic"/>
                <a:ea typeface="Century Gothic"/>
                <a:cs typeface="Century Gothic"/>
                <a:sym typeface="Century Gothic"/>
              </a:rPr>
              <a:t>Posizione</a:t>
            </a:r>
            <a:endParaRPr b="0" i="0" sz="2400" u="none" cap="none" strike="noStrike">
              <a:solidFill>
                <a:srgbClr val="00206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219" name="Google Shape;219;p24"/>
          <p:cNvCxnSpPr/>
          <p:nvPr/>
        </p:nvCxnSpPr>
        <p:spPr>
          <a:xfrm rot="10800000">
            <a:off x="3468914" y="3788229"/>
            <a:ext cx="522515" cy="783771"/>
          </a:xfrm>
          <a:prstGeom prst="straightConnector1">
            <a:avLst/>
          </a:prstGeom>
          <a:noFill/>
          <a:ln cap="flat" cmpd="sng" w="38100">
            <a:solidFill>
              <a:srgbClr val="92D050"/>
            </a:solidFill>
            <a:prstDash val="solid"/>
            <a:round/>
            <a:headEnd len="sm" w="sm" type="none"/>
            <a:tailEnd len="med" w="med" type="stealth"/>
          </a:ln>
        </p:spPr>
      </p:cxnSp>
      <p:sp>
        <p:nvSpPr>
          <p:cNvPr id="220" name="Google Shape;220;p24"/>
          <p:cNvSpPr txBox="1"/>
          <p:nvPr/>
        </p:nvSpPr>
        <p:spPr>
          <a:xfrm>
            <a:off x="3875314" y="3995448"/>
            <a:ext cx="56605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AADF5C"/>
                </a:solidFill>
                <a:latin typeface="Century Gothic"/>
                <a:ea typeface="Century Gothic"/>
                <a:cs typeface="Century Gothic"/>
                <a:sym typeface="Century Gothic"/>
              </a:rPr>
              <a:t>V</a:t>
            </a:r>
            <a:endParaRPr b="0" i="0" sz="1400" u="none" cap="none" strike="noStrike">
              <a:solidFill>
                <a:srgbClr val="000000"/>
              </a:solidFill>
              <a:latin typeface="Arial"/>
              <a:ea typeface="Arial"/>
              <a:cs typeface="Arial"/>
              <a:sym typeface="Arial"/>
            </a:endParaRPr>
          </a:p>
        </p:txBody>
      </p:sp>
      <p:cxnSp>
        <p:nvCxnSpPr>
          <p:cNvPr id="221" name="Google Shape;221;p24"/>
          <p:cNvCxnSpPr/>
          <p:nvPr/>
        </p:nvCxnSpPr>
        <p:spPr>
          <a:xfrm rot="10800000">
            <a:off x="1756229" y="2656115"/>
            <a:ext cx="769258" cy="133933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2" name="Google Shape;222;p24"/>
          <p:cNvCxnSpPr/>
          <p:nvPr/>
        </p:nvCxnSpPr>
        <p:spPr>
          <a:xfrm flipH="1" rot="10800000">
            <a:off x="1756229" y="2061029"/>
            <a:ext cx="1973942" cy="595086"/>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3" name="Google Shape;223;p24"/>
          <p:cNvCxnSpPr/>
          <p:nvPr/>
        </p:nvCxnSpPr>
        <p:spPr>
          <a:xfrm flipH="1" rot="10800000">
            <a:off x="3730172" y="1451429"/>
            <a:ext cx="827314" cy="609600"/>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4" name="Google Shape;224;p24"/>
          <p:cNvCxnSpPr/>
          <p:nvPr/>
        </p:nvCxnSpPr>
        <p:spPr>
          <a:xfrm rot="10800000">
            <a:off x="4557486" y="1074057"/>
            <a:ext cx="1" cy="37737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5" name="Google Shape;225;p24"/>
          <p:cNvCxnSpPr/>
          <p:nvPr/>
        </p:nvCxnSpPr>
        <p:spPr>
          <a:xfrm rot="10800000">
            <a:off x="4325257" y="711200"/>
            <a:ext cx="232229" cy="362857"/>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6" name="Google Shape;226;p24"/>
          <p:cNvCxnSpPr/>
          <p:nvPr/>
        </p:nvCxnSpPr>
        <p:spPr>
          <a:xfrm rot="10800000">
            <a:off x="3614057" y="391886"/>
            <a:ext cx="711201" cy="319314"/>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7" name="Google Shape;227;p24"/>
          <p:cNvCxnSpPr/>
          <p:nvPr/>
        </p:nvCxnSpPr>
        <p:spPr>
          <a:xfrm rot="10800000">
            <a:off x="3367314" y="145143"/>
            <a:ext cx="246744" cy="24674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8" name="Google Shape;228;p24"/>
          <p:cNvCxnSpPr/>
          <p:nvPr/>
        </p:nvCxnSpPr>
        <p:spPr>
          <a:xfrm flipH="1" rot="10800000">
            <a:off x="3367314" y="0"/>
            <a:ext cx="123372" cy="145143"/>
          </a:xfrm>
          <a:prstGeom prst="straightConnector1">
            <a:avLst/>
          </a:prstGeom>
          <a:noFill/>
          <a:ln cap="flat" cmpd="sng" w="38100">
            <a:solidFill>
              <a:srgbClr val="FF0000">
                <a:alpha val="60000"/>
              </a:srgbClr>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34" name="Google Shape;234;p25"/>
          <p:cNvPicPr preferRelativeResize="0"/>
          <p:nvPr/>
        </p:nvPicPr>
        <p:blipFill rotWithShape="1">
          <a:blip r:embed="rId3">
            <a:alphaModFix/>
          </a:blip>
          <a:srcRect b="0" l="0" r="0" t="0"/>
          <a:stretch/>
        </p:blipFill>
        <p:spPr>
          <a:xfrm>
            <a:off x="679903" y="0"/>
            <a:ext cx="4937125" cy="4937126"/>
          </a:xfrm>
          <a:prstGeom prst="rect">
            <a:avLst/>
          </a:prstGeom>
          <a:noFill/>
          <a:ln>
            <a:noFill/>
          </a:ln>
        </p:spPr>
      </p:pic>
      <p:pic>
        <p:nvPicPr>
          <p:cNvPr descr="Risultati immagini per walking man icon png" id="235" name="Google Shape;235;p25"/>
          <p:cNvPicPr preferRelativeResize="0"/>
          <p:nvPr/>
        </p:nvPicPr>
        <p:blipFill rotWithShape="1">
          <a:blip r:embed="rId4">
            <a:alphaModFix/>
          </a:blip>
          <a:srcRect b="0" l="0" r="0" t="0"/>
          <a:stretch/>
        </p:blipFill>
        <p:spPr>
          <a:xfrm>
            <a:off x="3813176" y="1741713"/>
            <a:ext cx="575946" cy="726849"/>
          </a:xfrm>
          <a:prstGeom prst="rect">
            <a:avLst/>
          </a:prstGeom>
          <a:noFill/>
          <a:ln>
            <a:noFill/>
          </a:ln>
        </p:spPr>
      </p:pic>
      <p:sp>
        <p:nvSpPr>
          <p:cNvPr id="236" name="Google Shape;236;p25"/>
          <p:cNvSpPr txBox="1"/>
          <p:nvPr/>
        </p:nvSpPr>
        <p:spPr>
          <a:xfrm>
            <a:off x="7750629" y="1275017"/>
            <a:ext cx="3219151" cy="37856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it-IT" sz="2400" u="none" cap="none" strike="noStrike">
                <a:solidFill>
                  <a:schemeClr val="dk2"/>
                </a:solidFill>
                <a:latin typeface="Century Gothic"/>
                <a:ea typeface="Century Gothic"/>
                <a:cs typeface="Century Gothic"/>
                <a:sym typeface="Century Gothic"/>
              </a:rPr>
              <a:t>Dati Umano Richiesti</a:t>
            </a:r>
            <a:endParaRPr b="1" i="0" sz="2400" u="none" cap="none" strike="noStrike">
              <a:solidFill>
                <a:schemeClr val="dk2"/>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AADF5C"/>
              </a:buClr>
              <a:buSzPts val="2400"/>
              <a:buFont typeface="Noto Sans Symbols"/>
              <a:buChar char="❖"/>
            </a:pPr>
            <a:r>
              <a:rPr b="0" i="0" lang="it-IT" sz="2400" u="none" cap="none" strike="noStrike">
                <a:solidFill>
                  <a:srgbClr val="AADF5C"/>
                </a:solidFill>
                <a:latin typeface="Century Gothic"/>
                <a:ea typeface="Century Gothic"/>
                <a:cs typeface="Century Gothic"/>
                <a:sym typeface="Century Gothic"/>
              </a:rPr>
              <a:t>Velocità (Mai 0)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lt1"/>
              </a:buClr>
              <a:buSzPts val="2400"/>
              <a:buFont typeface="Noto Sans Symbols"/>
              <a:buNone/>
            </a:pPr>
            <a:r>
              <a:t/>
            </a:r>
            <a:endParaRPr b="0" i="0" sz="2400" u="none" cap="none" strike="noStrike">
              <a:solidFill>
                <a:srgbClr val="AADF5C"/>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dk2"/>
              </a:buClr>
              <a:buSzPts val="2400"/>
              <a:buFont typeface="Noto Sans Symbols"/>
              <a:buChar char="❖"/>
            </a:pPr>
            <a:r>
              <a:rPr b="0" i="0" lang="it-IT" sz="2400" u="none" cap="none" strike="noStrike">
                <a:solidFill>
                  <a:schemeClr val="dk2"/>
                </a:solidFill>
                <a:latin typeface="Century Gothic"/>
                <a:ea typeface="Century Gothic"/>
                <a:cs typeface="Century Gothic"/>
                <a:sym typeface="Century Gothic"/>
              </a:rPr>
              <a:t>Posizione</a:t>
            </a:r>
            <a:endParaRPr b="0" i="0" sz="2400" u="none" cap="none" strike="noStrike">
              <a:solidFill>
                <a:schemeClr val="dk2"/>
              </a:solidFill>
              <a:latin typeface="Century Gothic"/>
              <a:ea typeface="Century Gothic"/>
              <a:cs typeface="Century Gothic"/>
              <a:sym typeface="Century Gothic"/>
            </a:endParaRPr>
          </a:p>
          <a:p>
            <a:pPr indent="-190500" lvl="0" marL="342900" marR="0" rtl="0" algn="l">
              <a:lnSpc>
                <a:spcPct val="100000"/>
              </a:lnSpc>
              <a:spcBef>
                <a:spcPts val="0"/>
              </a:spcBef>
              <a:spcAft>
                <a:spcPts val="0"/>
              </a:spcAft>
              <a:buClr>
                <a:schemeClr val="lt1"/>
              </a:buClr>
              <a:buSzPts val="2400"/>
              <a:buFont typeface="Noto Sans Symbols"/>
              <a:buNone/>
            </a:pPr>
            <a:r>
              <a:t/>
            </a:r>
            <a:endParaRPr b="0" i="0" sz="2400" u="none" cap="none" strike="noStrike">
              <a:solidFill>
                <a:srgbClr val="AADF5C"/>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rgbClr val="C00000"/>
              </a:buClr>
              <a:buSzPts val="2400"/>
              <a:buFont typeface="Noto Sans Symbols"/>
              <a:buChar char="❖"/>
            </a:pPr>
            <a:r>
              <a:rPr b="0" i="0" lang="it-IT" sz="2400" u="none" cap="none" strike="noStrike">
                <a:solidFill>
                  <a:srgbClr val="C00000"/>
                </a:solidFill>
                <a:latin typeface="Century Gothic"/>
                <a:ea typeface="Century Gothic"/>
                <a:cs typeface="Century Gothic"/>
                <a:sym typeface="Century Gothic"/>
              </a:rPr>
              <a:t>Bearing</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lt1"/>
              </a:buClr>
              <a:buSzPts val="2400"/>
              <a:buFont typeface="Noto Sans Symbols"/>
              <a:buNone/>
            </a:pPr>
            <a:r>
              <a:t/>
            </a:r>
            <a:endParaRPr b="0" i="0" sz="2400" u="none" cap="none" strike="noStrike">
              <a:solidFill>
                <a:srgbClr val="AADF5C"/>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dk2"/>
              </a:buClr>
              <a:buSzPts val="2400"/>
              <a:buFont typeface="Noto Sans Symbols"/>
              <a:buChar char="❖"/>
            </a:pPr>
            <a:r>
              <a:rPr b="0" i="0" lang="it-IT" sz="2400" u="none" cap="none" strike="noStrike">
                <a:solidFill>
                  <a:schemeClr val="dk2"/>
                </a:solidFill>
                <a:latin typeface="Century Gothic"/>
                <a:ea typeface="Century Gothic"/>
                <a:cs typeface="Century Gothic"/>
                <a:sym typeface="Century Gothic"/>
              </a:rPr>
              <a:t>Timestamp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it-IT" sz="2400" u="none" cap="none" strike="noStrike">
                <a:solidFill>
                  <a:schemeClr val="dk2"/>
                </a:solidFill>
                <a:latin typeface="Century Gothic"/>
                <a:ea typeface="Century Gothic"/>
                <a:cs typeface="Century Gothic"/>
                <a:sym typeface="Century Gothic"/>
              </a:rPr>
              <a:t>Posizione</a:t>
            </a:r>
            <a:endParaRPr b="0" i="0" sz="2400" u="none" cap="none" strike="noStrike">
              <a:solidFill>
                <a:schemeClr val="dk2"/>
              </a:solidFill>
              <a:latin typeface="Century Gothic"/>
              <a:ea typeface="Century Gothic"/>
              <a:cs typeface="Century Gothic"/>
              <a:sym typeface="Century Gothic"/>
            </a:endParaRPr>
          </a:p>
        </p:txBody>
      </p:sp>
      <p:cxnSp>
        <p:nvCxnSpPr>
          <p:cNvPr id="237" name="Google Shape;237;p25"/>
          <p:cNvCxnSpPr/>
          <p:nvPr/>
        </p:nvCxnSpPr>
        <p:spPr>
          <a:xfrm rot="10800000">
            <a:off x="3585029" y="2725231"/>
            <a:ext cx="522516" cy="207221"/>
          </a:xfrm>
          <a:prstGeom prst="straightConnector1">
            <a:avLst/>
          </a:prstGeom>
          <a:noFill/>
          <a:ln cap="flat" cmpd="sng" w="38100">
            <a:solidFill>
              <a:srgbClr val="92D050"/>
            </a:solidFill>
            <a:prstDash val="solid"/>
            <a:round/>
            <a:headEnd len="sm" w="sm" type="none"/>
            <a:tailEnd len="med" w="med" type="stealth"/>
          </a:ln>
        </p:spPr>
      </p:cxnSp>
      <p:sp>
        <p:nvSpPr>
          <p:cNvPr id="238" name="Google Shape;238;p25"/>
          <p:cNvSpPr txBox="1"/>
          <p:nvPr/>
        </p:nvSpPr>
        <p:spPr>
          <a:xfrm>
            <a:off x="3991428" y="2483642"/>
            <a:ext cx="56605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AADF5C"/>
                </a:solidFill>
                <a:latin typeface="Century Gothic"/>
                <a:ea typeface="Century Gothic"/>
                <a:cs typeface="Century Gothic"/>
                <a:sym typeface="Century Gothic"/>
              </a:rPr>
              <a:t>V</a:t>
            </a:r>
            <a:endParaRPr b="0" i="0" sz="1400" u="none" cap="none" strike="noStrike">
              <a:solidFill>
                <a:srgbClr val="000000"/>
              </a:solidFill>
              <a:latin typeface="Arial"/>
              <a:ea typeface="Arial"/>
              <a:cs typeface="Arial"/>
              <a:sym typeface="Arial"/>
            </a:endParaRPr>
          </a:p>
        </p:txBody>
      </p:sp>
      <p:cxnSp>
        <p:nvCxnSpPr>
          <p:cNvPr id="239" name="Google Shape;239;p25"/>
          <p:cNvCxnSpPr/>
          <p:nvPr/>
        </p:nvCxnSpPr>
        <p:spPr>
          <a:xfrm rot="10800000">
            <a:off x="2525486" y="1524000"/>
            <a:ext cx="1320801" cy="788359"/>
          </a:xfrm>
          <a:prstGeom prst="straightConnector1">
            <a:avLst/>
          </a:prstGeom>
          <a:noFill/>
          <a:ln cap="flat" cmpd="sng" w="38100">
            <a:solidFill>
              <a:srgbClr val="C00000"/>
            </a:solidFill>
            <a:prstDash val="solid"/>
            <a:round/>
            <a:headEnd len="sm" w="sm" type="none"/>
            <a:tailEnd len="med" w="med" type="stealth"/>
          </a:ln>
        </p:spPr>
      </p:cxnSp>
      <p:sp>
        <p:nvSpPr>
          <p:cNvPr id="240" name="Google Shape;240;p25"/>
          <p:cNvSpPr txBox="1"/>
          <p:nvPr/>
        </p:nvSpPr>
        <p:spPr>
          <a:xfrm>
            <a:off x="3265715" y="1557047"/>
            <a:ext cx="56605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rgbClr val="C00000"/>
                </a:solidFill>
                <a:latin typeface="Century Gothic"/>
                <a:ea typeface="Century Gothic"/>
                <a:cs typeface="Century Gothic"/>
                <a:sym typeface="Century Gothic"/>
              </a:rPr>
              <a:t>B</a:t>
            </a:r>
            <a:endParaRPr b="1" i="0" sz="1800" u="none" cap="none" strike="noStrike">
              <a:solidFill>
                <a:srgbClr val="C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6"/>
          <p:cNvSpPr/>
          <p:nvPr/>
        </p:nvSpPr>
        <p:spPr>
          <a:xfrm>
            <a:off x="316412" y="292553"/>
            <a:ext cx="6244043" cy="4644573"/>
          </a:xfrm>
          <a:prstGeom prst="ellipse">
            <a:avLst/>
          </a:prstGeom>
          <a:solidFill>
            <a:srgbClr val="052F61">
              <a:alpha val="34509"/>
            </a:srgbClr>
          </a:solidFill>
          <a:ln cap="rnd" cmpd="sng" w="15875">
            <a:solidFill>
              <a:srgbClr val="032E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46" name="Google Shape;246;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47" name="Google Shape;247;p26"/>
          <p:cNvPicPr preferRelativeResize="0"/>
          <p:nvPr/>
        </p:nvPicPr>
        <p:blipFill rotWithShape="1">
          <a:blip r:embed="rId3">
            <a:alphaModFix/>
          </a:blip>
          <a:srcRect b="0" l="0" r="0" t="0"/>
          <a:stretch/>
        </p:blipFill>
        <p:spPr>
          <a:xfrm>
            <a:off x="679903" y="0"/>
            <a:ext cx="4937125" cy="4937126"/>
          </a:xfrm>
          <a:prstGeom prst="rect">
            <a:avLst/>
          </a:prstGeom>
          <a:noFill/>
          <a:ln>
            <a:noFill/>
          </a:ln>
        </p:spPr>
      </p:pic>
      <p:pic>
        <p:nvPicPr>
          <p:cNvPr descr="Risultati immagini per walking man icon png" id="248" name="Google Shape;248;p26"/>
          <p:cNvPicPr preferRelativeResize="0"/>
          <p:nvPr/>
        </p:nvPicPr>
        <p:blipFill rotWithShape="1">
          <a:blip r:embed="rId4">
            <a:alphaModFix/>
          </a:blip>
          <a:srcRect b="0" l="0" r="0" t="0"/>
          <a:stretch/>
        </p:blipFill>
        <p:spPr>
          <a:xfrm>
            <a:off x="3813176" y="1741713"/>
            <a:ext cx="575946" cy="726849"/>
          </a:xfrm>
          <a:prstGeom prst="rect">
            <a:avLst/>
          </a:prstGeom>
          <a:noFill/>
          <a:ln>
            <a:noFill/>
          </a:ln>
        </p:spPr>
      </p:pic>
      <p:pic>
        <p:nvPicPr>
          <p:cNvPr descr="Risultati immagini per wifi icon png" id="249" name="Google Shape;249;p26"/>
          <p:cNvPicPr preferRelativeResize="0"/>
          <p:nvPr/>
        </p:nvPicPr>
        <p:blipFill rotWithShape="1">
          <a:blip r:embed="rId5">
            <a:alphaModFix/>
          </a:blip>
          <a:srcRect b="0" l="0" r="0" t="0"/>
          <a:stretch/>
        </p:blipFill>
        <p:spPr>
          <a:xfrm>
            <a:off x="3929290" y="1203099"/>
            <a:ext cx="715282" cy="715282"/>
          </a:xfrm>
          <a:prstGeom prst="rect">
            <a:avLst/>
          </a:prstGeom>
          <a:noFill/>
          <a:ln>
            <a:noFill/>
          </a:ln>
        </p:spPr>
      </p:pic>
      <p:pic>
        <p:nvPicPr>
          <p:cNvPr id="250" name="Google Shape;250;p26"/>
          <p:cNvPicPr preferRelativeResize="0"/>
          <p:nvPr/>
        </p:nvPicPr>
        <p:blipFill rotWithShape="1">
          <a:blip r:embed="rId6">
            <a:alphaModFix/>
          </a:blip>
          <a:srcRect b="0" l="0" r="0" t="0"/>
          <a:stretch/>
        </p:blipFill>
        <p:spPr>
          <a:xfrm>
            <a:off x="2988074" y="3576805"/>
            <a:ext cx="567926" cy="567926"/>
          </a:xfrm>
          <a:prstGeom prst="rect">
            <a:avLst/>
          </a:prstGeom>
          <a:noFill/>
          <a:ln>
            <a:noFill/>
          </a:ln>
        </p:spPr>
      </p:pic>
      <p:sp>
        <p:nvSpPr>
          <p:cNvPr id="251" name="Google Shape;251;p26"/>
          <p:cNvSpPr txBox="1"/>
          <p:nvPr/>
        </p:nvSpPr>
        <p:spPr>
          <a:xfrm>
            <a:off x="7126513" y="172052"/>
            <a:ext cx="4760686"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entury Gothic"/>
                <a:ea typeface="Century Gothic"/>
                <a:cs typeface="Century Gothic"/>
                <a:sym typeface="Century Gothic"/>
              </a:rPr>
              <a:t>DISCOVERY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Il dispositivo umano inserisce i dati necessari all’interno del record di service discovery.</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lt1"/>
              </a:buClr>
              <a:buSzPts val="1800"/>
              <a:buFont typeface="Century Gothic"/>
              <a:buNone/>
            </a:pPr>
            <a:r>
              <a:t/>
            </a:r>
            <a:endParaRPr b="0" i="0" sz="1800" u="none" cap="none" strike="noStrike">
              <a:solidFill>
                <a:schemeClr val="lt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Questi dati vengono aggiornati ogni 10 secondi (limitazione livello fisico di alcuni dispositivi).</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lt1"/>
              </a:buClr>
              <a:buSzPts val="1800"/>
              <a:buFont typeface="Century Gothic"/>
              <a:buNone/>
            </a:pPr>
            <a:r>
              <a:t/>
            </a:r>
            <a:endParaRPr b="0" i="0" sz="1800" u="none" cap="none" strike="noStrike">
              <a:solidFill>
                <a:schemeClr val="lt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Il veicolo nel momento in cui entra all’interno del range Wi-Fi dell’umano inizia la previsione di collisione.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57" name="Google Shape;257;p27"/>
          <p:cNvPicPr preferRelativeResize="0"/>
          <p:nvPr/>
        </p:nvPicPr>
        <p:blipFill rotWithShape="1">
          <a:blip r:embed="rId3">
            <a:alphaModFix/>
          </a:blip>
          <a:srcRect b="0" l="0" r="0" t="0"/>
          <a:stretch/>
        </p:blipFill>
        <p:spPr>
          <a:xfrm>
            <a:off x="679903" y="0"/>
            <a:ext cx="4937125" cy="4937126"/>
          </a:xfrm>
          <a:prstGeom prst="rect">
            <a:avLst/>
          </a:prstGeom>
          <a:noFill/>
          <a:ln>
            <a:noFill/>
          </a:ln>
        </p:spPr>
      </p:pic>
      <p:cxnSp>
        <p:nvCxnSpPr>
          <p:cNvPr id="258" name="Google Shape;258;p27"/>
          <p:cNvCxnSpPr/>
          <p:nvPr/>
        </p:nvCxnSpPr>
        <p:spPr>
          <a:xfrm rot="10800000">
            <a:off x="1756229" y="2656115"/>
            <a:ext cx="769258" cy="133933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59" name="Google Shape;259;p27"/>
          <p:cNvCxnSpPr/>
          <p:nvPr/>
        </p:nvCxnSpPr>
        <p:spPr>
          <a:xfrm flipH="1" rot="10800000">
            <a:off x="1756229" y="2061029"/>
            <a:ext cx="1973942" cy="595086"/>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0" name="Google Shape;260;p27"/>
          <p:cNvCxnSpPr/>
          <p:nvPr/>
        </p:nvCxnSpPr>
        <p:spPr>
          <a:xfrm flipH="1" rot="10800000">
            <a:off x="3730172" y="1451429"/>
            <a:ext cx="827314" cy="609600"/>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1" name="Google Shape;261;p27"/>
          <p:cNvCxnSpPr/>
          <p:nvPr/>
        </p:nvCxnSpPr>
        <p:spPr>
          <a:xfrm rot="10800000">
            <a:off x="4557486" y="1074057"/>
            <a:ext cx="1" cy="37737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2" name="Google Shape;262;p27"/>
          <p:cNvCxnSpPr/>
          <p:nvPr/>
        </p:nvCxnSpPr>
        <p:spPr>
          <a:xfrm rot="10800000">
            <a:off x="4325257" y="711200"/>
            <a:ext cx="232229" cy="362857"/>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3" name="Google Shape;263;p27"/>
          <p:cNvCxnSpPr/>
          <p:nvPr/>
        </p:nvCxnSpPr>
        <p:spPr>
          <a:xfrm rot="10800000">
            <a:off x="3614057" y="391886"/>
            <a:ext cx="711201" cy="319314"/>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4" name="Google Shape;264;p27"/>
          <p:cNvCxnSpPr/>
          <p:nvPr/>
        </p:nvCxnSpPr>
        <p:spPr>
          <a:xfrm rot="10800000">
            <a:off x="3367314" y="145143"/>
            <a:ext cx="246744" cy="24674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5" name="Google Shape;265;p27"/>
          <p:cNvCxnSpPr/>
          <p:nvPr/>
        </p:nvCxnSpPr>
        <p:spPr>
          <a:xfrm flipH="1" rot="10800000">
            <a:off x="3367314" y="0"/>
            <a:ext cx="123372" cy="14514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6" name="Google Shape;266;p27"/>
          <p:cNvCxnSpPr>
            <a:stCxn id="267" idx="3"/>
          </p:cNvCxnSpPr>
          <p:nvPr/>
        </p:nvCxnSpPr>
        <p:spPr>
          <a:xfrm flipH="1">
            <a:off x="2140895" y="2628649"/>
            <a:ext cx="2030400" cy="6972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68" name="Google Shape;268;p27"/>
          <p:cNvCxnSpPr>
            <a:stCxn id="267" idx="4"/>
          </p:cNvCxnSpPr>
          <p:nvPr/>
        </p:nvCxnSpPr>
        <p:spPr>
          <a:xfrm rot="10800000">
            <a:off x="3730305" y="2105015"/>
            <a:ext cx="507300" cy="5511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69" name="Google Shape;269;p27"/>
          <p:cNvCxnSpPr>
            <a:stCxn id="267" idx="5"/>
          </p:cNvCxnSpPr>
          <p:nvPr/>
        </p:nvCxnSpPr>
        <p:spPr>
          <a:xfrm flipH="1" rot="10800000">
            <a:off x="4303915" y="1451449"/>
            <a:ext cx="253500" cy="11772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70" name="Google Shape;270;p27"/>
          <p:cNvCxnSpPr>
            <a:stCxn id="267" idx="4"/>
          </p:cNvCxnSpPr>
          <p:nvPr/>
        </p:nvCxnSpPr>
        <p:spPr>
          <a:xfrm flipH="1" rot="10800000">
            <a:off x="4237605" y="1073915"/>
            <a:ext cx="319800" cy="15822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71" name="Google Shape;271;p27"/>
          <p:cNvCxnSpPr/>
          <p:nvPr/>
        </p:nvCxnSpPr>
        <p:spPr>
          <a:xfrm flipH="1" rot="10800000">
            <a:off x="4171295" y="711201"/>
            <a:ext cx="132620" cy="1757362"/>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72" name="Google Shape;272;p27"/>
          <p:cNvCxnSpPr>
            <a:stCxn id="267" idx="5"/>
          </p:cNvCxnSpPr>
          <p:nvPr/>
        </p:nvCxnSpPr>
        <p:spPr>
          <a:xfrm rot="10800000">
            <a:off x="3613915" y="391849"/>
            <a:ext cx="690000" cy="2236800"/>
          </a:xfrm>
          <a:prstGeom prst="straightConnector1">
            <a:avLst/>
          </a:prstGeom>
          <a:noFill/>
          <a:ln cap="flat" cmpd="sng" w="57150">
            <a:solidFill>
              <a:srgbClr val="FFFF00">
                <a:alpha val="60000"/>
              </a:srgbClr>
            </a:solidFill>
            <a:prstDash val="dash"/>
            <a:round/>
            <a:headEnd len="sm" w="sm" type="none"/>
            <a:tailEnd len="sm" w="sm" type="none"/>
          </a:ln>
        </p:spPr>
      </p:cxnSp>
      <p:sp>
        <p:nvSpPr>
          <p:cNvPr id="267" name="Google Shape;267;p27"/>
          <p:cNvSpPr/>
          <p:nvPr/>
        </p:nvSpPr>
        <p:spPr>
          <a:xfrm>
            <a:off x="4143829" y="2468563"/>
            <a:ext cx="187552" cy="187552"/>
          </a:xfrm>
          <a:prstGeom prst="ellipse">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73" name="Google Shape;273;p27"/>
          <p:cNvSpPr txBox="1"/>
          <p:nvPr/>
        </p:nvSpPr>
        <p:spPr>
          <a:xfrm>
            <a:off x="7126513" y="172052"/>
            <a:ext cx="4760686" cy="39703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it-IT" sz="1800" u="none" cap="none" strike="noStrike">
                <a:solidFill>
                  <a:schemeClr val="dk2"/>
                </a:solidFill>
                <a:latin typeface="Century Gothic"/>
                <a:ea typeface="Century Gothic"/>
                <a:cs typeface="Century Gothic"/>
                <a:sym typeface="Century Gothic"/>
              </a:rPr>
              <a:t>PREVISIONE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Per ogni segmento a della polylinea, a partire dal segmento in cui si trova attualmente il veicolo, calcolo la distanza minima punto-segmento (┴ se possibile altrimenti l’estremo più vicino).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Calcolo fino a che la distanza risultante punto-segmento non supera il range del Wi-Fi.</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1800"/>
              <a:buFont typeface="Century Gothic"/>
              <a:buAutoNum type="arabicPeriod"/>
            </a:pPr>
            <a:r>
              <a:rPr b="0" i="0" lang="it-IT" sz="1800" u="none" cap="none" strike="noStrike">
                <a:solidFill>
                  <a:schemeClr val="lt1"/>
                </a:solidFill>
                <a:latin typeface="Century Gothic"/>
                <a:ea typeface="Century Gothic"/>
                <a:cs typeface="Century Gothic"/>
                <a:sym typeface="Century Gothic"/>
              </a:rPr>
              <a:t>Ottengo dunque un tratto della polylinea all’interno del quale potrebbe avvenire la collisione.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zione">
  <a:themeElements>
    <a:clrScheme name="Sezion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