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1" r:id="rId8"/>
    <p:sldId id="270" r:id="rId9"/>
    <p:sldId id="269" r:id="rId10"/>
    <p:sldId id="26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032E45"/>
    <a:srgbClr val="E3F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3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39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90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1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318F55-CE4A-4A48-9385-9E29E7693AA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2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3178629"/>
            <a:ext cx="2008602" cy="200860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Sistema di rilevamento della presenza di pedoni sulla carreggiata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it-IT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cura di</a:t>
            </a:r>
          </a:p>
          <a:p>
            <a:endParaRPr lang="it-IT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Simone Bertolini</a:t>
            </a:r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Gianmarco Santini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lum brigh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41" y="3843867"/>
            <a:ext cx="2918959" cy="291895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88" y="3127224"/>
            <a:ext cx="678338" cy="6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previsione</a:t>
            </a:r>
            <a:endParaRPr lang="en-US" dirty="0"/>
          </a:p>
        </p:txBody>
      </p:sp>
      <p:pic>
        <p:nvPicPr>
          <p:cNvPr id="3" name="Picture 2" descr="C:\Users\Simone\Desktop\Senza tito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3" y="0"/>
            <a:ext cx="4937125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 flipV="1">
            <a:off x="1756229" y="2061029"/>
            <a:ext cx="1973942" cy="595086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 flipV="1">
            <a:off x="3730172" y="1451429"/>
            <a:ext cx="827314" cy="609600"/>
          </a:xfrm>
          <a:prstGeom prst="line">
            <a:avLst/>
          </a:prstGeom>
          <a:ln w="381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 flipH="1" flipV="1">
            <a:off x="4557486" y="1074057"/>
            <a:ext cx="1" cy="37737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4143829" y="2468563"/>
            <a:ext cx="187552" cy="18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126513" y="172052"/>
            <a:ext cx="4760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2"/>
                </a:solidFill>
              </a:rPr>
              <a:t>PREVISIONE 2</a:t>
            </a:r>
          </a:p>
          <a:p>
            <a:endParaRPr lang="it-IT" b="1" dirty="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it-IT" dirty="0" smtClean="0"/>
              <a:t>Calcolo il punto più distante che l’umano riuscirebbe a raggiungere proseguendo a velocità costante per un tempo pari a </a:t>
            </a:r>
            <a:r>
              <a:rPr lang="it-IT" dirty="0" err="1" smtClean="0"/>
              <a:t>range</a:t>
            </a:r>
            <a:r>
              <a:rPr lang="it-IT" dirty="0" smtClean="0"/>
              <a:t> massimo del Wi-Fi su velocità del veicolo.</a:t>
            </a:r>
          </a:p>
          <a:p>
            <a:pPr marL="342900" indent="-342900">
              <a:buAutoNum type="arabicPeriod"/>
            </a:pPr>
            <a:r>
              <a:rPr lang="it-IT" dirty="0" smtClean="0"/>
              <a:t>Per ogni segmento della </a:t>
            </a:r>
            <a:r>
              <a:rPr lang="it-IT" dirty="0" err="1" smtClean="0"/>
              <a:t>polylinea</a:t>
            </a:r>
            <a:r>
              <a:rPr lang="it-IT" dirty="0" smtClean="0"/>
              <a:t> estratto precedentemente, verifico se questo </a:t>
            </a:r>
            <a:r>
              <a:rPr lang="it-IT" dirty="0" err="1" smtClean="0"/>
              <a:t>interseziona</a:t>
            </a:r>
            <a:r>
              <a:rPr lang="it-IT" dirty="0" smtClean="0"/>
              <a:t> il segmento BA.</a:t>
            </a:r>
          </a:p>
          <a:p>
            <a:pPr marL="342900" indent="-342900">
              <a:buAutoNum type="arabicPeriod"/>
            </a:pPr>
            <a:r>
              <a:rPr lang="it-IT" dirty="0" smtClean="0"/>
              <a:t>Nel caso questo avvenga parte la segnalazione al veicolo.</a:t>
            </a:r>
          </a:p>
        </p:txBody>
      </p:sp>
      <p:sp>
        <p:nvSpPr>
          <p:cNvPr id="9" name="Ovale 8"/>
          <p:cNvSpPr/>
          <p:nvPr/>
        </p:nvSpPr>
        <p:spPr>
          <a:xfrm>
            <a:off x="3399081" y="980281"/>
            <a:ext cx="187552" cy="18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1 9"/>
          <p:cNvCxnSpPr>
            <a:stCxn id="9" idx="5"/>
            <a:endCxn id="7" idx="1"/>
          </p:cNvCxnSpPr>
          <p:nvPr/>
        </p:nvCxnSpPr>
        <p:spPr>
          <a:xfrm>
            <a:off x="3559167" y="1140367"/>
            <a:ext cx="612128" cy="1355662"/>
          </a:xfrm>
          <a:prstGeom prst="line">
            <a:avLst/>
          </a:prstGeom>
          <a:ln w="38100">
            <a:solidFill>
              <a:srgbClr val="7030A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331381" y="228389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125920" y="6376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  <p:pic>
        <p:nvPicPr>
          <p:cNvPr id="8194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10" y="1335711"/>
            <a:ext cx="698045" cy="69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localizzazione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VEICOLO - umano</a:t>
            </a:r>
            <a:endParaRPr lang="en-US" dirty="0"/>
          </a:p>
        </p:txBody>
      </p:sp>
      <p:pic>
        <p:nvPicPr>
          <p:cNvPr id="4" name="Picture 2" descr="Risultati immagini per walking ma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47" y="4049086"/>
            <a:ext cx="575946" cy="72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isultati immagini per wifi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78" y="202919"/>
            <a:ext cx="715282" cy="7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12190"/>
              </p:ext>
            </p:extLst>
          </p:nvPr>
        </p:nvGraphicFramePr>
        <p:xfrm>
          <a:off x="1019615" y="915335"/>
          <a:ext cx="469731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59"/>
                <a:gridCol w="2348659"/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Latitudine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#########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Longitudine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#########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Velocità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#########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#########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Timestamp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#########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Accuratezza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#########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#########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418301" y="560560"/>
            <a:ext cx="4760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2"/>
                </a:solidFill>
              </a:rPr>
              <a:t>INVIO DATI</a:t>
            </a:r>
          </a:p>
          <a:p>
            <a:endParaRPr lang="it-IT" b="1" dirty="0" smtClean="0">
              <a:solidFill>
                <a:schemeClr val="bg2"/>
              </a:solidFill>
            </a:endParaRPr>
          </a:p>
          <a:p>
            <a:r>
              <a:rPr lang="it-IT" dirty="0" smtClean="0"/>
              <a:t>I dati relativi alla posizione utente vengono inseriti dal suo dispositivo all’interno del record </a:t>
            </a:r>
            <a:r>
              <a:rPr lang="it-IT" dirty="0" err="1" smtClean="0"/>
              <a:t>sd</a:t>
            </a:r>
            <a:r>
              <a:rPr lang="it-IT" dirty="0"/>
              <a:t> </a:t>
            </a:r>
            <a:r>
              <a:rPr lang="it-IT" dirty="0" smtClean="0"/>
              <a:t>ed aggiornati ogni 10 secondi.</a:t>
            </a:r>
          </a:p>
          <a:p>
            <a:endParaRPr lang="it-IT" dirty="0"/>
          </a:p>
          <a:p>
            <a:r>
              <a:rPr lang="it-IT" dirty="0" smtClean="0"/>
              <a:t>Successivamente il veicolo li riceve e li elabora secondo le proprie necessità.</a:t>
            </a:r>
          </a:p>
          <a:p>
            <a:r>
              <a:rPr lang="it-IT" dirty="0" smtClean="0"/>
              <a:t>E’ facile che capiti he un </a:t>
            </a:r>
            <a:r>
              <a:rPr lang="it-IT" u="sng" dirty="0" smtClean="0"/>
              <a:t>veicolo</a:t>
            </a:r>
            <a:r>
              <a:rPr lang="it-IT" dirty="0" smtClean="0"/>
              <a:t> riceva anche un aggiornamento dei dati utente.</a:t>
            </a:r>
          </a:p>
        </p:txBody>
      </p:sp>
    </p:spTree>
    <p:extLst>
      <p:ext uri="{BB962C8B-B14F-4D97-AF65-F5344CB8AC3E}">
        <p14:creationId xmlns:p14="http://schemas.microsoft.com/office/powerpoint/2010/main" val="12394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Obiettivi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394855" y="566056"/>
            <a:ext cx="7053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Avvertire il conducente di un veicolo della presenza di pedoni sulla carreggiata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4743" y="2685143"/>
            <a:ext cx="2365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Preavviso necessario proporzionato alla velocità del mezzo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738914" y="2685142"/>
            <a:ext cx="236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Effettuare previsioni limitando i falsi positivi  e negativi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469086" y="2685143"/>
            <a:ext cx="236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Occhio di riguardo per i consumi energetici</a:t>
            </a:r>
            <a:endParaRPr lang="it-IT" dirty="0"/>
          </a:p>
        </p:txBody>
      </p:sp>
      <p:pic>
        <p:nvPicPr>
          <p:cNvPr id="1026" name="Picture 2" descr="Risultati immagini per question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41" y="3608473"/>
            <a:ext cx="1234374" cy="114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spee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3" y="33963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Risultati immagini per battery png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AutoShape 10" descr="Risultati immagini per battery png"/>
          <p:cNvSpPr>
            <a:spLocks noChangeAspect="1" noChangeArrowheads="1"/>
          </p:cNvSpPr>
          <p:nvPr/>
        </p:nvSpPr>
        <p:spPr bwMode="auto">
          <a:xfrm>
            <a:off x="307975" y="-10128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AutoShape 12" descr="Risultati immagini per battery png"/>
          <p:cNvSpPr>
            <a:spLocks noChangeAspect="1" noChangeArrowheads="1"/>
          </p:cNvSpPr>
          <p:nvPr/>
        </p:nvSpPr>
        <p:spPr bwMode="auto">
          <a:xfrm>
            <a:off x="460375" y="-8604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40" name="Picture 16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916" y="3608472"/>
            <a:ext cx="1524567" cy="152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ttore 1 12"/>
          <p:cNvCxnSpPr>
            <a:stCxn id="4" idx="2"/>
            <a:endCxn id="5" idx="0"/>
          </p:cNvCxnSpPr>
          <p:nvPr/>
        </p:nvCxnSpPr>
        <p:spPr>
          <a:xfrm flipH="1">
            <a:off x="1937658" y="1397053"/>
            <a:ext cx="3984169" cy="1288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4" idx="2"/>
            <a:endCxn id="6" idx="0"/>
          </p:cNvCxnSpPr>
          <p:nvPr/>
        </p:nvCxnSpPr>
        <p:spPr>
          <a:xfrm>
            <a:off x="5921827" y="1397053"/>
            <a:ext cx="2" cy="1288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4" idx="2"/>
            <a:endCxn id="7" idx="0"/>
          </p:cNvCxnSpPr>
          <p:nvPr/>
        </p:nvCxnSpPr>
        <p:spPr>
          <a:xfrm>
            <a:off x="5921827" y="1397053"/>
            <a:ext cx="3730174" cy="1288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 ipotizzate</a:t>
            </a:r>
            <a:endParaRPr lang="en-US" dirty="0"/>
          </a:p>
        </p:txBody>
      </p:sp>
      <p:pic>
        <p:nvPicPr>
          <p:cNvPr id="2050" name="Picture 2" descr="C:\Users\Simone\Desktop\Senza titolo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8" y="674132"/>
            <a:ext cx="638628" cy="6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841829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BLUETOOTH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57776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081486" y="274022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2">
                    <a:lumMod val="75000"/>
                  </a:schemeClr>
                </a:solidFill>
              </a:rPr>
              <a:t>LTE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62147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 P2P</a:t>
            </a:r>
          </a:p>
        </p:txBody>
      </p:sp>
      <p:pic>
        <p:nvPicPr>
          <p:cNvPr id="2052" name="Picture 4" descr="Risultati immagini per wifi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88" y="674133"/>
            <a:ext cx="943441" cy="6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wifi direct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663" y="674132"/>
            <a:ext cx="949719" cy="9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imone\Desktop\ds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910" y="691182"/>
            <a:ext cx="1313547" cy="6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effettuati</a:t>
            </a:r>
            <a:endParaRPr lang="en-US" dirty="0"/>
          </a:p>
        </p:txBody>
      </p:sp>
      <p:pic>
        <p:nvPicPr>
          <p:cNvPr id="5" name="Picture 2" descr="C:\Users\Simone\Desktop\Senza titolo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8" y="674132"/>
            <a:ext cx="638628" cy="6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841829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BLUETOOTH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57776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081486" y="274022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2">
                    <a:lumMod val="75000"/>
                  </a:schemeClr>
                </a:solidFill>
              </a:rPr>
              <a:t>LTE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62147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 P2P</a:t>
            </a:r>
          </a:p>
        </p:txBody>
      </p:sp>
      <p:pic>
        <p:nvPicPr>
          <p:cNvPr id="10" name="Picture 4" descr="Risultati immagini per wifi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88" y="674133"/>
            <a:ext cx="943441" cy="6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isultati immagini per wifi direct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663" y="674132"/>
            <a:ext cx="949719" cy="9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Simone\Desktop\ds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910" y="691182"/>
            <a:ext cx="1313547" cy="6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/>
          <p:cNvSpPr txBox="1"/>
          <p:nvPr/>
        </p:nvSpPr>
        <p:spPr>
          <a:xfrm>
            <a:off x="1045028" y="1959440"/>
            <a:ext cx="1988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NESSUNA CONNESSIONE NECESSARIA</a:t>
            </a:r>
          </a:p>
          <a:p>
            <a:endParaRPr lang="it-IT" b="1" dirty="0" smtClean="0">
              <a:solidFill>
                <a:schemeClr val="accent6"/>
              </a:solidFill>
            </a:endParaRPr>
          </a:p>
          <a:p>
            <a:r>
              <a:rPr lang="it-IT" b="1" dirty="0" smtClean="0">
                <a:solidFill>
                  <a:schemeClr val="accent6"/>
                </a:solidFill>
              </a:rPr>
              <a:t>RANGE ESTREMAMENTE LIMITATO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3251188" y="1988467"/>
            <a:ext cx="190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6"/>
                </a:solidFill>
              </a:rPr>
              <a:t>TEMPO DI CONNESSIONE FUORI SCALA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754909" y="1938284"/>
            <a:ext cx="208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6"/>
                </a:solidFill>
              </a:rPr>
              <a:t>CONNESISONE LTE RICHIESTA (COSTI, LIMITAZIONI GEOGRAFICHE)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8643242" y="1959440"/>
            <a:ext cx="1901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DISCOVERY IMMEDIATO</a:t>
            </a:r>
          </a:p>
          <a:p>
            <a:endParaRPr lang="it-IT" b="1" dirty="0" smtClean="0">
              <a:solidFill>
                <a:schemeClr val="accent6"/>
              </a:solidFill>
            </a:endParaRPr>
          </a:p>
          <a:p>
            <a:r>
              <a:rPr lang="it-IT" b="1" dirty="0" smtClean="0">
                <a:solidFill>
                  <a:schemeClr val="accent6"/>
                </a:solidFill>
              </a:rPr>
              <a:t>TEMPO DI CONNESSIONE FUORI SCALA</a:t>
            </a:r>
            <a:endParaRPr lang="it-I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definitiva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8331200" y="274022"/>
            <a:ext cx="2191651" cy="3906092"/>
          </a:xfrm>
          <a:prstGeom prst="rect">
            <a:avLst/>
          </a:prstGeom>
          <a:solidFill>
            <a:srgbClr val="E3F4C9">
              <a:alpha val="14902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2" descr="C:\Users\Simone\Desktop\Senza titolo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8" y="674132"/>
            <a:ext cx="638628" cy="6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841829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BLUETOOTH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57776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081486" y="274022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2">
                    <a:lumMod val="75000"/>
                  </a:schemeClr>
                </a:solidFill>
              </a:rPr>
              <a:t>LTE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62147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 P2P</a:t>
            </a:r>
          </a:p>
        </p:txBody>
      </p:sp>
      <p:pic>
        <p:nvPicPr>
          <p:cNvPr id="10" name="Picture 4" descr="Risultati immagini per wifi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88" y="674133"/>
            <a:ext cx="943441" cy="6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isultati immagini per wifi direct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663" y="674132"/>
            <a:ext cx="949719" cy="9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Simone\Desktop\ds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910" y="691182"/>
            <a:ext cx="1313547" cy="6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/>
          <p:cNvSpPr txBox="1"/>
          <p:nvPr/>
        </p:nvSpPr>
        <p:spPr>
          <a:xfrm>
            <a:off x="1045028" y="1959440"/>
            <a:ext cx="1988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NESSUNA CONNESSIONE NECESSARIA</a:t>
            </a:r>
          </a:p>
          <a:p>
            <a:endParaRPr lang="it-IT" b="1" dirty="0" smtClean="0">
              <a:solidFill>
                <a:schemeClr val="accent6"/>
              </a:solidFill>
            </a:endParaRPr>
          </a:p>
          <a:p>
            <a:r>
              <a:rPr lang="it-IT" b="1" dirty="0" smtClean="0">
                <a:solidFill>
                  <a:schemeClr val="accent6"/>
                </a:solidFill>
              </a:rPr>
              <a:t>RANGE ESTREMAMENTE LIMITATO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3251188" y="1988467"/>
            <a:ext cx="190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6"/>
                </a:solidFill>
              </a:rPr>
              <a:t>TEMPO DI CONNESSIONE FUORI SCALA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754909" y="1938284"/>
            <a:ext cx="208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6"/>
                </a:solidFill>
              </a:rPr>
              <a:t>CONNESISONE LTE RICHIESTA (COSTI, LIMITAZIONI GEOGRAFICHE)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8643242" y="1959440"/>
            <a:ext cx="1901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DISCOVERY IMMEDIATO</a:t>
            </a:r>
          </a:p>
          <a:p>
            <a:endParaRPr lang="it-IT" b="1" dirty="0" smtClean="0">
              <a:solidFill>
                <a:schemeClr val="accent6"/>
              </a:solidFill>
            </a:endParaRPr>
          </a:p>
          <a:p>
            <a:r>
              <a:rPr lang="it-IT" b="1" dirty="0" smtClean="0">
                <a:solidFill>
                  <a:schemeClr val="accent6"/>
                </a:solidFill>
              </a:rPr>
              <a:t>TEMPO DI CONNESSIONE FUORI SCALA</a:t>
            </a:r>
            <a:endParaRPr lang="it-I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4" name="Connettore 4 33"/>
          <p:cNvCxnSpPr/>
          <p:nvPr/>
        </p:nvCxnSpPr>
        <p:spPr>
          <a:xfrm rot="16200000" flipH="1">
            <a:off x="8523075" y="3704335"/>
            <a:ext cx="3926992" cy="972458"/>
          </a:xfrm>
          <a:prstGeom prst="bentConnector3">
            <a:avLst>
              <a:gd name="adj1" fmla="val 104"/>
            </a:avLst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129485" y="6158077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≈ NO CONNESSIONE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941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previsione</a:t>
            </a:r>
            <a:endParaRPr lang="en-US" dirty="0"/>
          </a:p>
        </p:txBody>
      </p:sp>
      <p:pic>
        <p:nvPicPr>
          <p:cNvPr id="3074" name="Picture 2" descr="C:\Users\Simone\Desktop\Senza tito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3" y="0"/>
            <a:ext cx="4937125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7750629" y="1275017"/>
            <a:ext cx="3964547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/>
                </a:solidFill>
              </a:rPr>
              <a:t>Dati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</a:rPr>
              <a:t>Veicolo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>
                <a:solidFill>
                  <a:schemeClr val="bg2"/>
                </a:solidFill>
              </a:rPr>
              <a:t>R</a:t>
            </a:r>
            <a:r>
              <a:rPr lang="en-US" sz="2400" b="1" dirty="0" err="1" smtClean="0">
                <a:solidFill>
                  <a:schemeClr val="bg2"/>
                </a:solidFill>
              </a:rPr>
              <a:t>ichiesti</a:t>
            </a:r>
            <a:endParaRPr lang="en-US" sz="2400" b="1" dirty="0" smtClean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Velocità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(GPS o </a:t>
            </a:r>
          </a:p>
          <a:p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calcolata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manualmente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C00000"/>
                </a:solidFill>
              </a:rPr>
              <a:t>Polylinea</a:t>
            </a:r>
            <a:r>
              <a:rPr lang="en-US" sz="2400" dirty="0" smtClean="0">
                <a:solidFill>
                  <a:srgbClr val="C00000"/>
                </a:solidFill>
              </a:rPr>
              <a:t> del </a:t>
            </a:r>
            <a:r>
              <a:rPr lang="en-US" sz="2400" dirty="0" err="1" smtClean="0">
                <a:solidFill>
                  <a:srgbClr val="C00000"/>
                </a:solidFill>
              </a:rPr>
              <a:t>tragitto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(Google API) 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002060"/>
                </a:solidFill>
              </a:rPr>
              <a:t>Posizione</a:t>
            </a:r>
            <a:endParaRPr lang="en-US" sz="2400" dirty="0">
              <a:solidFill>
                <a:srgbClr val="002060"/>
              </a:solidFill>
            </a:endParaRPr>
          </a:p>
          <a:p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 flipH="1" flipV="1">
            <a:off x="3468914" y="3788229"/>
            <a:ext cx="522515" cy="78377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3875314" y="399544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</a:t>
            </a:r>
          </a:p>
        </p:txBody>
      </p:sp>
      <p:cxnSp>
        <p:nvCxnSpPr>
          <p:cNvPr id="9" name="Connettore 1 8"/>
          <p:cNvCxnSpPr/>
          <p:nvPr/>
        </p:nvCxnSpPr>
        <p:spPr>
          <a:xfrm flipH="1" flipV="1">
            <a:off x="1756229" y="2656115"/>
            <a:ext cx="769258" cy="133933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V="1">
            <a:off x="1756229" y="2061029"/>
            <a:ext cx="1973942" cy="595086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V="1">
            <a:off x="3730172" y="1451429"/>
            <a:ext cx="827314" cy="60960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H="1" flipV="1">
            <a:off x="4557486" y="1074057"/>
            <a:ext cx="1" cy="37737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 flipH="1" flipV="1">
            <a:off x="4325257" y="711200"/>
            <a:ext cx="232229" cy="362857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flipH="1" flipV="1">
            <a:off x="3614057" y="391886"/>
            <a:ext cx="711201" cy="319314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H="1" flipV="1">
            <a:off x="3367314" y="145143"/>
            <a:ext cx="246744" cy="24674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 flipV="1">
            <a:off x="3367314" y="0"/>
            <a:ext cx="123372" cy="14514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0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previsione</a:t>
            </a:r>
            <a:endParaRPr lang="en-US" dirty="0"/>
          </a:p>
        </p:txBody>
      </p:sp>
      <p:pic>
        <p:nvPicPr>
          <p:cNvPr id="3" name="Picture 2" descr="C:\Users\Simone\Desktop\Senza tito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3" y="0"/>
            <a:ext cx="4937125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isultati immagini per walking man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6" y="1741713"/>
            <a:ext cx="575946" cy="72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7750629" y="1275017"/>
            <a:ext cx="32191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/>
                </a:solidFill>
              </a:rPr>
              <a:t>Dati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</a:rPr>
              <a:t>Umano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>
                <a:solidFill>
                  <a:schemeClr val="bg2"/>
                </a:solidFill>
              </a:rPr>
              <a:t>R</a:t>
            </a:r>
            <a:r>
              <a:rPr lang="en-US" sz="2400" b="1" dirty="0" err="1" smtClean="0">
                <a:solidFill>
                  <a:schemeClr val="bg2"/>
                </a:solidFill>
              </a:rPr>
              <a:t>ichiesti</a:t>
            </a:r>
            <a:endParaRPr lang="en-US" sz="2400" b="1" dirty="0" smtClean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Velocità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(Mai 0)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bg2"/>
                </a:solidFill>
              </a:rPr>
              <a:t>Posizione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C00000"/>
                </a:solidFill>
              </a:rPr>
              <a:t>Bearing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2"/>
                </a:solidFill>
              </a:rPr>
              <a:t>Timestamp </a:t>
            </a:r>
          </a:p>
          <a:p>
            <a:r>
              <a:rPr lang="en-US" sz="2400" dirty="0" err="1" smtClean="0">
                <a:solidFill>
                  <a:schemeClr val="bg2"/>
                </a:solidFill>
              </a:rPr>
              <a:t>Posizione</a:t>
            </a:r>
            <a:endParaRPr 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Connettore 2 5"/>
          <p:cNvCxnSpPr/>
          <p:nvPr/>
        </p:nvCxnSpPr>
        <p:spPr>
          <a:xfrm flipH="1" flipV="1">
            <a:off x="3585029" y="2725231"/>
            <a:ext cx="522516" cy="20722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3991428" y="248364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</a:t>
            </a:r>
          </a:p>
        </p:txBody>
      </p:sp>
      <p:cxnSp>
        <p:nvCxnSpPr>
          <p:cNvPr id="9" name="Connettore 2 8"/>
          <p:cNvCxnSpPr/>
          <p:nvPr/>
        </p:nvCxnSpPr>
        <p:spPr>
          <a:xfrm flipH="1" flipV="1">
            <a:off x="2525486" y="1524000"/>
            <a:ext cx="1320801" cy="78835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3265715" y="155704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B</a:t>
            </a:r>
            <a:endParaRPr lang="it-IT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316412" y="292553"/>
            <a:ext cx="6244043" cy="4644573"/>
          </a:xfrm>
          <a:prstGeom prst="ellipse">
            <a:avLst/>
          </a:prstGeom>
          <a:solidFill>
            <a:srgbClr val="052F61">
              <a:alpha val="34902"/>
            </a:srgbClr>
          </a:solidFill>
          <a:ln>
            <a:solidFill>
              <a:srgbClr val="032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previsione</a:t>
            </a:r>
            <a:endParaRPr lang="en-US" dirty="0"/>
          </a:p>
        </p:txBody>
      </p:sp>
      <p:pic>
        <p:nvPicPr>
          <p:cNvPr id="3" name="Picture 2" descr="C:\Users\Simone\Desktop\Senza tito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3" y="0"/>
            <a:ext cx="4937125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isultati immagini per walking man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6" y="1741713"/>
            <a:ext cx="575946" cy="72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isultati immagini per wifi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90" y="1203099"/>
            <a:ext cx="715282" cy="7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74" y="3576805"/>
            <a:ext cx="567926" cy="56792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126513" y="172052"/>
            <a:ext cx="4760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2"/>
                </a:solidFill>
              </a:rPr>
              <a:t>DISCOVERY</a:t>
            </a:r>
          </a:p>
          <a:p>
            <a:endParaRPr lang="it-IT" b="1" dirty="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it-IT" dirty="0" smtClean="0"/>
              <a:t>Il dispositivo umano inserisce i dati necessari all’interno del record di service </a:t>
            </a:r>
            <a:r>
              <a:rPr lang="it-IT" dirty="0" err="1" smtClean="0"/>
              <a:t>discovery</a:t>
            </a:r>
            <a:r>
              <a:rPr lang="it-IT" dirty="0" smtClean="0"/>
              <a:t>.</a:t>
            </a:r>
          </a:p>
          <a:p>
            <a:pPr marL="342900" indent="-342900">
              <a:buAutoNum type="arabicPeriod"/>
            </a:pPr>
            <a:endParaRPr lang="it-IT" dirty="0" smtClean="0"/>
          </a:p>
          <a:p>
            <a:pPr marL="342900" indent="-342900">
              <a:buAutoNum type="arabicPeriod"/>
            </a:pPr>
            <a:r>
              <a:rPr lang="it-IT" dirty="0" smtClean="0"/>
              <a:t>Questi dati vengono aggiornati ogni 10 secondi (limitazione livello fisico di alcuni dispositivi).</a:t>
            </a:r>
          </a:p>
          <a:p>
            <a:pPr marL="342900" indent="-342900">
              <a:buAutoNum type="arabicPeriod"/>
            </a:pPr>
            <a:endParaRPr lang="it-IT" dirty="0" smtClean="0"/>
          </a:p>
          <a:p>
            <a:pPr marL="342900" indent="-342900">
              <a:buAutoNum type="arabicPeriod"/>
            </a:pPr>
            <a:r>
              <a:rPr lang="it-IT" dirty="0" smtClean="0"/>
              <a:t>Il veicolo nel momento in cui entra all’interno del </a:t>
            </a:r>
            <a:r>
              <a:rPr lang="it-IT" dirty="0" err="1" smtClean="0"/>
              <a:t>range</a:t>
            </a:r>
            <a:r>
              <a:rPr lang="it-IT" dirty="0" smtClean="0"/>
              <a:t> Wi-Fi dell’umano inizia la previsione di collisione.</a:t>
            </a:r>
          </a:p>
        </p:txBody>
      </p:sp>
    </p:spTree>
    <p:extLst>
      <p:ext uri="{BB962C8B-B14F-4D97-AF65-F5344CB8AC3E}">
        <p14:creationId xmlns:p14="http://schemas.microsoft.com/office/powerpoint/2010/main" val="1904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previsione</a:t>
            </a:r>
            <a:endParaRPr lang="en-US" dirty="0"/>
          </a:p>
        </p:txBody>
      </p:sp>
      <p:pic>
        <p:nvPicPr>
          <p:cNvPr id="3" name="Picture 2" descr="C:\Users\Simone\Desktop\Senza tito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3" y="0"/>
            <a:ext cx="4937125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 flipH="1" flipV="1">
            <a:off x="1756229" y="2656115"/>
            <a:ext cx="769258" cy="133933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 flipV="1">
            <a:off x="1756229" y="2061029"/>
            <a:ext cx="1973942" cy="595086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 flipV="1">
            <a:off x="3730172" y="1451429"/>
            <a:ext cx="827314" cy="60960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flipH="1" flipV="1">
            <a:off x="4557486" y="1074057"/>
            <a:ext cx="1" cy="37737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H="1" flipV="1">
            <a:off x="4325257" y="711200"/>
            <a:ext cx="232229" cy="362857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H="1" flipV="1">
            <a:off x="3614057" y="391886"/>
            <a:ext cx="711201" cy="319314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 flipV="1">
            <a:off x="3367314" y="145143"/>
            <a:ext cx="246744" cy="24674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V="1">
            <a:off x="3367314" y="0"/>
            <a:ext cx="123372" cy="14514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13" idx="3"/>
          </p:cNvCxnSpPr>
          <p:nvPr/>
        </p:nvCxnSpPr>
        <p:spPr>
          <a:xfrm flipH="1">
            <a:off x="2140858" y="2628649"/>
            <a:ext cx="2030437" cy="697132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13" idx="4"/>
          </p:cNvCxnSpPr>
          <p:nvPr/>
        </p:nvCxnSpPr>
        <p:spPr>
          <a:xfrm flipH="1" flipV="1">
            <a:off x="3730171" y="2105137"/>
            <a:ext cx="507434" cy="550978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13" idx="5"/>
          </p:cNvCxnSpPr>
          <p:nvPr/>
        </p:nvCxnSpPr>
        <p:spPr>
          <a:xfrm flipV="1">
            <a:off x="4303915" y="1451430"/>
            <a:ext cx="253571" cy="1177219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13" idx="4"/>
          </p:cNvCxnSpPr>
          <p:nvPr/>
        </p:nvCxnSpPr>
        <p:spPr>
          <a:xfrm flipV="1">
            <a:off x="4237605" y="1074057"/>
            <a:ext cx="319882" cy="1582058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V="1">
            <a:off x="4171295" y="711201"/>
            <a:ext cx="132620" cy="1757362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13" idx="5"/>
          </p:cNvCxnSpPr>
          <p:nvPr/>
        </p:nvCxnSpPr>
        <p:spPr>
          <a:xfrm flipH="1" flipV="1">
            <a:off x="3614058" y="391886"/>
            <a:ext cx="689857" cy="2236763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/>
          <p:cNvSpPr/>
          <p:nvPr/>
        </p:nvSpPr>
        <p:spPr>
          <a:xfrm>
            <a:off x="4143829" y="2468563"/>
            <a:ext cx="187552" cy="18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7126513" y="172052"/>
            <a:ext cx="4760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2"/>
                </a:solidFill>
              </a:rPr>
              <a:t>PREVISIONE 1</a:t>
            </a:r>
          </a:p>
          <a:p>
            <a:endParaRPr lang="it-IT" b="1" dirty="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it-IT" dirty="0" smtClean="0"/>
              <a:t>Per ogni segmento a della </a:t>
            </a:r>
            <a:r>
              <a:rPr lang="it-IT" dirty="0" err="1" smtClean="0"/>
              <a:t>polylinea</a:t>
            </a:r>
            <a:r>
              <a:rPr lang="it-IT" dirty="0" smtClean="0"/>
              <a:t>, a partire dal segmento in cui si trova attualmente il veicolo, calcolo la distanza minima punto-segmento (┴ se possibile altrimenti l’estremo più vicino).</a:t>
            </a:r>
          </a:p>
          <a:p>
            <a:pPr marL="342900" indent="-342900">
              <a:buAutoNum type="arabicPeriod"/>
            </a:pPr>
            <a:r>
              <a:rPr lang="it-IT" dirty="0" smtClean="0"/>
              <a:t>Calcolo fino a che la distanza risultante punto-segmento non supera il </a:t>
            </a:r>
            <a:r>
              <a:rPr lang="it-IT" dirty="0" err="1" smtClean="0"/>
              <a:t>range</a:t>
            </a:r>
            <a:r>
              <a:rPr lang="it-IT" dirty="0" smtClean="0"/>
              <a:t> del Wi-Fi.</a:t>
            </a:r>
          </a:p>
          <a:p>
            <a:pPr marL="342900" indent="-342900">
              <a:buAutoNum type="arabicPeriod"/>
            </a:pPr>
            <a:r>
              <a:rPr lang="it-IT" dirty="0" smtClean="0"/>
              <a:t>Ottengo dunque un tratto della </a:t>
            </a:r>
            <a:r>
              <a:rPr lang="it-IT" dirty="0" err="1" smtClean="0"/>
              <a:t>polylinea</a:t>
            </a:r>
            <a:r>
              <a:rPr lang="it-IT" dirty="0" smtClean="0"/>
              <a:t> all’interno del quale potrebbe avvenire la collisione.</a:t>
            </a:r>
          </a:p>
        </p:txBody>
      </p:sp>
    </p:spTree>
    <p:extLst>
      <p:ext uri="{BB962C8B-B14F-4D97-AF65-F5344CB8AC3E}">
        <p14:creationId xmlns:p14="http://schemas.microsoft.com/office/powerpoint/2010/main" val="2787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1297</TotalTime>
  <Words>425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Century Gothic</vt:lpstr>
      <vt:lpstr>Wingdings</vt:lpstr>
      <vt:lpstr>Wingdings 3</vt:lpstr>
      <vt:lpstr>Sezione</vt:lpstr>
      <vt:lpstr>Sistema di rilevamento della presenza di pedoni sulla carreggiata</vt:lpstr>
      <vt:lpstr>Obiettivi</vt:lpstr>
      <vt:lpstr>Soluzioni ipotizzate</vt:lpstr>
      <vt:lpstr>Test effettuati</vt:lpstr>
      <vt:lpstr>Soluzione definitiva</vt:lpstr>
      <vt:lpstr>MODELLO di previsione</vt:lpstr>
      <vt:lpstr>MODELLO di previsione</vt:lpstr>
      <vt:lpstr>MODELLO di previsione</vt:lpstr>
      <vt:lpstr>MODELLO di previsione</vt:lpstr>
      <vt:lpstr>MODELLO di previsione</vt:lpstr>
      <vt:lpstr>MODELLO di localizzazione</vt:lpstr>
      <vt:lpstr>Comunicazione VEICOLO - umano</vt:lpstr>
      <vt:lpstr>RISULATI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Bertolini</dc:creator>
  <cp:lastModifiedBy>Simone Bertolini</cp:lastModifiedBy>
  <cp:revision>26</cp:revision>
  <dcterms:created xsi:type="dcterms:W3CDTF">2018-09-25T11:52:42Z</dcterms:created>
  <dcterms:modified xsi:type="dcterms:W3CDTF">2018-10-01T06:36:19Z</dcterms:modified>
</cp:coreProperties>
</file>