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6400" cy="496887"/>
          </a:xfrm>
          <a:prstGeom prst="rect">
            <a:avLst/>
          </a:prstGeom>
          <a:noFill/>
          <a:ln>
            <a:noFill/>
          </a:ln>
        </p:spPr>
        <p:txBody>
          <a:bodyPr anchorCtr="0" anchor="t" bIns="91425" lIns="91425" spcFirstLastPara="1" rIns="91425" wrap="square" tIns="91425"/>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49687" y="0"/>
            <a:ext cx="2946400" cy="496887"/>
          </a:xfrm>
          <a:prstGeom prst="rect">
            <a:avLst/>
          </a:prstGeom>
          <a:noFill/>
          <a:ln>
            <a:noFill/>
          </a:ln>
        </p:spPr>
        <p:txBody>
          <a:bodyPr anchorCtr="0" anchor="t" bIns="91425" lIns="91425" spcFirstLastPara="1" rIns="91425" wrap="square" tIns="91425"/>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917575" y="744537"/>
            <a:ext cx="4964112" cy="372268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681037" y="4714875"/>
            <a:ext cx="5435600" cy="4467225"/>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Shape 7"/>
          <p:cNvSpPr txBox="1"/>
          <p:nvPr>
            <p:ph idx="11" type="ftr"/>
          </p:nvPr>
        </p:nvSpPr>
        <p:spPr>
          <a:xfrm>
            <a:off x="0" y="9428162"/>
            <a:ext cx="2946400" cy="496887"/>
          </a:xfrm>
          <a:prstGeom prst="rect">
            <a:avLst/>
          </a:prstGeom>
          <a:noFill/>
          <a:ln>
            <a:noFill/>
          </a:ln>
        </p:spPr>
        <p:txBody>
          <a:bodyPr anchorCtr="0" anchor="b" bIns="91425" lIns="91425" spcFirstLastPara="1" rIns="91425" wrap="square" tIns="91425"/>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49687" y="9428162"/>
            <a:ext cx="2946400" cy="496887"/>
          </a:xfrm>
          <a:prstGeom prst="rect">
            <a:avLst/>
          </a:prstGeom>
          <a:noFill/>
          <a:ln>
            <a:noFill/>
          </a:ln>
        </p:spPr>
        <p:txBody>
          <a:bodyPr anchorCtr="0" anchor="b" bIns="46350" lIns="92700" spcFirstLastPara="1" rIns="92700" wrap="square" tIns="4635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ph idx="2" type="sldImg"/>
          </p:nvPr>
        </p:nvSpPr>
        <p:spPr>
          <a:xfrm>
            <a:off x="917575" y="744537"/>
            <a:ext cx="4964112" cy="37226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ph idx="2" type="sldImg"/>
          </p:nvPr>
        </p:nvSpPr>
        <p:spPr>
          <a:xfrm>
            <a:off x="917575" y="744537"/>
            <a:ext cx="4964112" cy="3722687"/>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 name="Shape 45"/>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9" name="Shape 59"/>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6" name="Shape 66"/>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3" name="Shape 73"/>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917575" y="744537"/>
            <a:ext cx="4964100" cy="37227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Shape 14"/>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lstStyle>
            <a:lvl1pPr indent="-88900" lvl="0"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Shape 17"/>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18" name="Shape 18"/>
          <p:cNvSpPr txBox="1"/>
          <p:nvPr>
            <p:ph idx="1" type="body"/>
          </p:nvPr>
        </p:nvSpPr>
        <p:spPr>
          <a:xfrm>
            <a:off x="457200" y="980728"/>
            <a:ext cx="8229600" cy="5145435"/>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Font typeface="Noto Sans Symbols"/>
              <a:buChar char="▪"/>
              <a:defRPr sz="2800">
                <a:latin typeface="Arial"/>
                <a:ea typeface="Arial"/>
                <a:cs typeface="Arial"/>
                <a:sym typeface="Arial"/>
              </a:defRPr>
            </a:lvl1pPr>
            <a:lvl2pPr indent="-317500" lvl="1" marL="914400" rtl="0">
              <a:spcBef>
                <a:spcPts val="0"/>
              </a:spcBef>
              <a:spcAft>
                <a:spcPts val="0"/>
              </a:spcAft>
              <a:buSzPts val="1400"/>
              <a:buFont typeface="Noto Sans Symbols"/>
              <a:buChar char="▪"/>
              <a:defRPr sz="2400">
                <a:latin typeface="Arial"/>
                <a:ea typeface="Arial"/>
                <a:cs typeface="Arial"/>
                <a:sym typeface="Arial"/>
              </a:defRPr>
            </a:lvl2pPr>
            <a:lvl3pPr indent="-317500" lvl="2" marL="1371600" rtl="0">
              <a:spcBef>
                <a:spcPts val="0"/>
              </a:spcBef>
              <a:spcAft>
                <a:spcPts val="0"/>
              </a:spcAft>
              <a:buSzPts val="1400"/>
              <a:buFont typeface="Noto Sans Symbols"/>
              <a:buChar char="▪"/>
              <a:defRPr sz="2000">
                <a:latin typeface="Arial"/>
                <a:ea typeface="Arial"/>
                <a:cs typeface="Arial"/>
                <a:sym typeface="Arial"/>
              </a:defRPr>
            </a:lvl3pPr>
            <a:lvl4pPr indent="-317500" lvl="3" marL="1828800" rtl="0">
              <a:spcBef>
                <a:spcPts val="0"/>
              </a:spcBef>
              <a:spcAft>
                <a:spcPts val="0"/>
              </a:spcAft>
              <a:buSzPts val="1400"/>
              <a:buFont typeface="Noto Sans Symbols"/>
              <a:buChar char="▪"/>
              <a:defRPr sz="1800">
                <a:latin typeface="Arial"/>
                <a:ea typeface="Arial"/>
                <a:cs typeface="Arial"/>
                <a:sym typeface="Arial"/>
              </a:defRPr>
            </a:lvl4pPr>
            <a:lvl5pPr indent="-317500" lvl="4" marL="2286000" rtl="0">
              <a:spcBef>
                <a:spcPts val="0"/>
              </a:spcBef>
              <a:spcAft>
                <a:spcPts val="0"/>
              </a:spcAft>
              <a:buSzPts val="1400"/>
              <a:buFont typeface="Noto Sans Symbols"/>
              <a:buChar char="▪"/>
              <a:defRPr sz="1800">
                <a:latin typeface="Arial"/>
                <a:ea typeface="Arial"/>
                <a:cs typeface="Arial"/>
                <a:sym typeface="Arial"/>
              </a:defRPr>
            </a:lvl5pPr>
            <a:lvl6pPr indent="-317500" lvl="5" marL="2743200" rtl="0">
              <a:spcBef>
                <a:spcPts val="0"/>
              </a:spcBef>
              <a:spcAft>
                <a:spcPts val="0"/>
              </a:spcAft>
              <a:buSzPts val="1400"/>
              <a:buChar char="■"/>
              <a:defRPr sz="2000">
                <a:solidFill>
                  <a:schemeClr val="dk1"/>
                </a:solidFill>
                <a:latin typeface="Arial"/>
                <a:ea typeface="Arial"/>
                <a:cs typeface="Arial"/>
                <a:sym typeface="Arial"/>
              </a:defRPr>
            </a:lvl6pPr>
            <a:lvl7pPr indent="-317500" lvl="6" marL="3200400" rtl="0">
              <a:spcBef>
                <a:spcPts val="0"/>
              </a:spcBef>
              <a:spcAft>
                <a:spcPts val="0"/>
              </a:spcAft>
              <a:buSzPts val="1400"/>
              <a:buChar char="●"/>
              <a:defRPr sz="2000">
                <a:solidFill>
                  <a:schemeClr val="dk1"/>
                </a:solidFill>
                <a:latin typeface="Arial"/>
                <a:ea typeface="Arial"/>
                <a:cs typeface="Arial"/>
                <a:sym typeface="Arial"/>
              </a:defRPr>
            </a:lvl7pPr>
            <a:lvl8pPr indent="-317500" lvl="7" marL="3657600" rtl="0">
              <a:spcBef>
                <a:spcPts val="0"/>
              </a:spcBef>
              <a:spcAft>
                <a:spcPts val="0"/>
              </a:spcAft>
              <a:buSzPts val="1400"/>
              <a:buChar char="○"/>
              <a:defRPr sz="2000">
                <a:solidFill>
                  <a:schemeClr val="dk1"/>
                </a:solidFill>
                <a:latin typeface="Arial"/>
                <a:ea typeface="Arial"/>
                <a:cs typeface="Arial"/>
                <a:sym typeface="Arial"/>
              </a:defRPr>
            </a:lvl8pPr>
            <a:lvl9pPr indent="-317500" lvl="8" marL="4114800" rtl="0">
              <a:spcBef>
                <a:spcPts val="0"/>
              </a:spcBef>
              <a:spcAft>
                <a:spcPts val="0"/>
              </a:spcAft>
              <a:buSzPts val="1400"/>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9" name="Shape 19"/>
        <p:cNvGrpSpPr/>
        <p:nvPr/>
      </p:nvGrpSpPr>
      <p:grpSpPr>
        <a:xfrm>
          <a:off x="0" y="0"/>
          <a:ext cx="0" cy="0"/>
          <a:chOff x="0" y="0"/>
          <a:chExt cx="0" cy="0"/>
        </a:xfrm>
      </p:grpSpPr>
      <p:sp>
        <p:nvSpPr>
          <p:cNvPr id="20" name="Shape 20"/>
          <p:cNvSpPr txBox="1"/>
          <p:nvPr>
            <p:ph type="title"/>
          </p:nvPr>
        </p:nvSpPr>
        <p:spPr>
          <a:xfrm>
            <a:off x="1763688" y="4878486"/>
            <a:ext cx="5486400" cy="566738"/>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Char char="●"/>
              <a:defRPr b="1" sz="2000"/>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21" name="Shape 21"/>
          <p:cNvSpPr/>
          <p:nvPr>
            <p:ph idx="2" type="pic"/>
          </p:nvPr>
        </p:nvSpPr>
        <p:spPr>
          <a:xfrm>
            <a:off x="1763688" y="914597"/>
            <a:ext cx="5486400" cy="3890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1763688" y="5445224"/>
            <a:ext cx="5486400" cy="804862"/>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Font typeface="Arial"/>
              <a:buNone/>
              <a:defRPr sz="1400"/>
            </a:lvl1pPr>
            <a:lvl2pPr indent="-228600" lvl="1" marL="914400" rtl="0">
              <a:spcBef>
                <a:spcPts val="0"/>
              </a:spcBef>
              <a:spcAft>
                <a:spcPts val="0"/>
              </a:spcAft>
              <a:buSzPts val="1400"/>
              <a:buFont typeface="Arial"/>
              <a:buNone/>
              <a:defRPr sz="1200"/>
            </a:lvl2pPr>
            <a:lvl3pPr indent="-228600" lvl="2" marL="1371600" rtl="0">
              <a:spcBef>
                <a:spcPts val="0"/>
              </a:spcBef>
              <a:spcAft>
                <a:spcPts val="0"/>
              </a:spcAft>
              <a:buSzPts val="1400"/>
              <a:buFont typeface="Arial"/>
              <a:buNone/>
              <a:defRPr sz="1000"/>
            </a:lvl3pPr>
            <a:lvl4pPr indent="-228600" lvl="3" marL="1828800" rtl="0">
              <a:spcBef>
                <a:spcPts val="0"/>
              </a:spcBef>
              <a:spcAft>
                <a:spcPts val="0"/>
              </a:spcAft>
              <a:buSzPts val="1400"/>
              <a:buFont typeface="Arial"/>
              <a:buNone/>
              <a:defRPr sz="900"/>
            </a:lvl4pPr>
            <a:lvl5pPr indent="-228600" lvl="4" marL="2286000" rtl="0">
              <a:spcBef>
                <a:spcPts val="0"/>
              </a:spcBef>
              <a:spcAft>
                <a:spcPts val="0"/>
              </a:spcAft>
              <a:buSzPts val="1400"/>
              <a:buFont typeface="Arial"/>
              <a:buNone/>
              <a:defRPr sz="900"/>
            </a:lvl5pPr>
            <a:lvl6pPr indent="-228600" lvl="5" marL="2743200" rtl="0">
              <a:spcBef>
                <a:spcPts val="0"/>
              </a:spcBef>
              <a:spcAft>
                <a:spcPts val="0"/>
              </a:spcAft>
              <a:buSzPts val="1400"/>
              <a:buFont typeface="Arial"/>
              <a:buNone/>
              <a:defRPr sz="900"/>
            </a:lvl6pPr>
            <a:lvl7pPr indent="-228600" lvl="6" marL="3200400" rtl="0">
              <a:spcBef>
                <a:spcPts val="0"/>
              </a:spcBef>
              <a:spcAft>
                <a:spcPts val="0"/>
              </a:spcAft>
              <a:buSzPts val="1400"/>
              <a:buFont typeface="Arial"/>
              <a:buNone/>
              <a:defRPr sz="900"/>
            </a:lvl7pPr>
            <a:lvl8pPr indent="-228600" lvl="7" marL="3657600" rtl="0">
              <a:spcBef>
                <a:spcPts val="0"/>
              </a:spcBef>
              <a:spcAft>
                <a:spcPts val="0"/>
              </a:spcAft>
              <a:buSzPts val="1400"/>
              <a:buFont typeface="Arial"/>
              <a:buNone/>
              <a:defRPr sz="900"/>
            </a:lvl8pPr>
            <a:lvl9pPr indent="-228600" lvl="8" marL="4114800" rtl="0">
              <a:spcBef>
                <a:spcPts val="0"/>
              </a:spcBef>
              <a:spcAft>
                <a:spcPts val="0"/>
              </a:spcAft>
              <a:buSzPts val="14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6" name="Shape 26"/>
        <p:cNvGrpSpPr/>
        <p:nvPr/>
      </p:nvGrpSpPr>
      <p:grpSpPr>
        <a:xfrm>
          <a:off x="0" y="0"/>
          <a:ext cx="0" cy="0"/>
          <a:chOff x="0" y="0"/>
          <a:chExt cx="0" cy="0"/>
        </a:xfrm>
      </p:grpSpPr>
      <p:sp>
        <p:nvSpPr>
          <p:cNvPr id="27" name="Shape 27"/>
          <p:cNvSpPr txBox="1"/>
          <p:nvPr>
            <p:ph idx="1" type="body"/>
          </p:nvPr>
        </p:nvSpPr>
        <p:spPr>
          <a:xfrm>
            <a:off x="457200" y="1567333"/>
            <a:ext cx="4038600"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8" name="Shape 28"/>
          <p:cNvSpPr txBox="1"/>
          <p:nvPr>
            <p:ph idx="2" type="body"/>
          </p:nvPr>
        </p:nvSpPr>
        <p:spPr>
          <a:xfrm>
            <a:off x="4648200" y="1567333"/>
            <a:ext cx="4038600" cy="4525963"/>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9" name="Shape 29"/>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Alma-Mater TAGLIATO" id="10" name="Shape 10"/>
          <p:cNvPicPr preferRelativeResize="0"/>
          <p:nvPr/>
        </p:nvPicPr>
        <p:blipFill rotWithShape="1">
          <a:blip r:embed="rId1">
            <a:alphaModFix/>
          </a:blip>
          <a:srcRect b="0" l="0" r="0" t="0"/>
          <a:stretch/>
        </p:blipFill>
        <p:spPr>
          <a:xfrm>
            <a:off x="107950" y="69850"/>
            <a:ext cx="539750" cy="695325"/>
          </a:xfrm>
          <a:prstGeom prst="rect">
            <a:avLst/>
          </a:prstGeom>
          <a:noFill/>
          <a:ln>
            <a:noFill/>
          </a:ln>
        </p:spPr>
      </p:pic>
      <p:cxnSp>
        <p:nvCxnSpPr>
          <p:cNvPr id="11" name="Shape 11"/>
          <p:cNvCxnSpPr/>
          <p:nvPr/>
        </p:nvCxnSpPr>
        <p:spPr>
          <a:xfrm>
            <a:off x="82550" y="0"/>
            <a:ext cx="0" cy="765175"/>
          </a:xfrm>
          <a:prstGeom prst="straightConnector1">
            <a:avLst/>
          </a:prstGeom>
          <a:noFill/>
          <a:ln cap="flat" cmpd="sng" w="171450">
            <a:solidFill>
              <a:srgbClr val="CC0000"/>
            </a:solidFill>
            <a:prstDash val="solid"/>
            <a:miter lim="8000"/>
            <a:headEnd len="sm" w="sm" type="none"/>
            <a:tailEnd len="sm" w="sm" type="none"/>
          </a:ln>
        </p:spPr>
      </p:cxnSp>
      <p:cxnSp>
        <p:nvCxnSpPr>
          <p:cNvPr id="12" name="Shape 12"/>
          <p:cNvCxnSpPr/>
          <p:nvPr/>
        </p:nvCxnSpPr>
        <p:spPr>
          <a:xfrm>
            <a:off x="0" y="765175"/>
            <a:ext cx="8266112" cy="1587"/>
          </a:xfrm>
          <a:prstGeom prst="straightConnector1">
            <a:avLst/>
          </a:prstGeom>
          <a:noFill/>
          <a:ln cap="flat" cmpd="sng" w="19050">
            <a:solidFill>
              <a:srgbClr val="5F5F5F"/>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imone.bertolini@studio.unibo.it"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1079150"/>
            <a:ext cx="7772400" cy="147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Analisi Strutturale e Proposta d’Intervento       del seguente sito web	</a:t>
            </a:r>
            <a:endParaRPr b="1" sz="3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2"/>
              </a:buClr>
              <a:buFont typeface="Arial"/>
              <a:buNone/>
            </a:pPr>
            <a:r>
              <a:t/>
            </a:r>
            <a:endParaRPr b="1"/>
          </a:p>
        </p:txBody>
      </p:sp>
      <p:sp>
        <p:nvSpPr>
          <p:cNvPr id="35" name="Shape 35"/>
          <p:cNvSpPr txBox="1"/>
          <p:nvPr>
            <p:ph idx="1" type="subTitle"/>
          </p:nvPr>
        </p:nvSpPr>
        <p:spPr>
          <a:xfrm>
            <a:off x="1371600" y="3352800"/>
            <a:ext cx="6400800" cy="2279700"/>
          </a:xfrm>
          <a:prstGeom prst="rect">
            <a:avLst/>
          </a:prstGeom>
          <a:noFill/>
          <a:ln>
            <a:noFill/>
          </a:ln>
        </p:spPr>
        <p:txBody>
          <a:bodyPr anchorCtr="0" anchor="t" bIns="45700" lIns="91425" spcFirstLastPara="1" rIns="91425" wrap="square" tIns="45700">
            <a:noAutofit/>
          </a:bodyPr>
          <a:lstStyle/>
          <a:p>
            <a:pPr indent="457200" lvl="0" marL="914400" rtl="0" algn="l">
              <a:spcBef>
                <a:spcPts val="0"/>
              </a:spcBef>
              <a:spcAft>
                <a:spcPts val="0"/>
              </a:spcAft>
              <a:buClr>
                <a:schemeClr val="dk1"/>
              </a:buClr>
              <a:buSzPts val="1400"/>
              <a:buFont typeface="Arial"/>
              <a:buNone/>
            </a:pPr>
            <a:r>
              <a:rPr lang="en-US" sz="2400"/>
              <a:t>Alessio Francesconi</a:t>
            </a:r>
            <a:endParaRPr sz="2400"/>
          </a:p>
          <a:p>
            <a:pPr indent="0" lvl="0" marL="0" rtl="0">
              <a:spcBef>
                <a:spcPts val="640"/>
              </a:spcBef>
              <a:spcAft>
                <a:spcPts val="0"/>
              </a:spcAft>
              <a:buClr>
                <a:schemeClr val="dk1"/>
              </a:buClr>
              <a:buSzPts val="1400"/>
              <a:buFont typeface="Arial"/>
              <a:buNone/>
            </a:pPr>
            <a:r>
              <a:rPr i="1" lang="en-US" sz="2400"/>
              <a:t>alessio.francesconi4@studio.unibo.it</a:t>
            </a:r>
            <a:endParaRPr sz="2400"/>
          </a:p>
          <a:p>
            <a:pPr indent="0" lvl="0" marL="0" rtl="0">
              <a:spcBef>
                <a:spcPts val="560"/>
              </a:spcBef>
              <a:spcAft>
                <a:spcPts val="0"/>
              </a:spcAft>
              <a:buClr>
                <a:schemeClr val="dk1"/>
              </a:buClr>
              <a:buSzPts val="1400"/>
              <a:buFont typeface="Arial"/>
              <a:buNone/>
            </a:pPr>
            <a:r>
              <a:rPr lang="en-US" sz="2400"/>
              <a:t>Simone Bertolini</a:t>
            </a:r>
            <a:endParaRPr sz="2400"/>
          </a:p>
          <a:p>
            <a:pPr indent="0" lvl="0" marL="914400" rtl="0" algn="l">
              <a:spcBef>
                <a:spcPts val="560"/>
              </a:spcBef>
              <a:spcAft>
                <a:spcPts val="0"/>
              </a:spcAft>
              <a:buClr>
                <a:schemeClr val="dk1"/>
              </a:buClr>
              <a:buSzPts val="1400"/>
              <a:buFont typeface="Arial"/>
              <a:buNone/>
            </a:pPr>
            <a:r>
              <a:rPr lang="en-US" sz="2400" u="sng">
                <a:solidFill>
                  <a:schemeClr val="hlink"/>
                </a:solidFill>
                <a:hlinkClick r:id="rId3"/>
              </a:rPr>
              <a:t>simone.bertolini@studio.unibo.it</a:t>
            </a:r>
            <a:endParaRPr sz="2400"/>
          </a:p>
          <a:p>
            <a:pPr indent="0" lvl="0" marL="914400" rtl="0" algn="l">
              <a:spcBef>
                <a:spcPts val="560"/>
              </a:spcBef>
              <a:spcAft>
                <a:spcPts val="0"/>
              </a:spcAft>
              <a:buClr>
                <a:schemeClr val="dk1"/>
              </a:buClr>
              <a:buSzPts val="1400"/>
              <a:buFont typeface="Arial"/>
              <a:buNone/>
            </a:pPr>
            <a:r>
              <a:t/>
            </a:r>
            <a:endParaRPr sz="2400"/>
          </a:p>
          <a:p>
            <a:pPr indent="0" lvl="0" marL="0" rtl="0">
              <a:spcBef>
                <a:spcPts val="560"/>
              </a:spcBef>
              <a:spcAft>
                <a:spcPts val="0"/>
              </a:spcAft>
              <a:buClr>
                <a:schemeClr val="dk1"/>
              </a:buClr>
              <a:buFont typeface="Arial"/>
              <a:buNone/>
            </a:pPr>
            <a:r>
              <a:rPr lang="en-US" sz="2600"/>
              <a:t>Laurea Magistrale in Informatica</a:t>
            </a:r>
            <a:endParaRPr sz="3000"/>
          </a:p>
          <a:p>
            <a:pPr indent="0" lvl="0" marL="0" rtl="0">
              <a:spcBef>
                <a:spcPts val="560"/>
              </a:spcBef>
              <a:spcAft>
                <a:spcPts val="0"/>
              </a:spcAft>
              <a:buClr>
                <a:schemeClr val="dk1"/>
              </a:buClr>
              <a:buFont typeface="Arial"/>
              <a:buNone/>
            </a:pPr>
            <a:r>
              <a:rPr lang="en-US" sz="2600"/>
              <a:t>Anno Accademico 2017/2018</a:t>
            </a:r>
            <a:endParaRPr sz="3000"/>
          </a:p>
        </p:txBody>
      </p:sp>
      <p:pic>
        <p:nvPicPr>
          <p:cNvPr id="36" name="Shape 36"/>
          <p:cNvPicPr preferRelativeResize="0"/>
          <p:nvPr/>
        </p:nvPicPr>
        <p:blipFill>
          <a:blip r:embed="rId4">
            <a:alphaModFix/>
          </a:blip>
          <a:stretch>
            <a:fillRect/>
          </a:stretch>
        </p:blipFill>
        <p:spPr>
          <a:xfrm>
            <a:off x="3165525" y="2417650"/>
            <a:ext cx="2609850" cy="80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Identificazione Task</a:t>
            </a:r>
            <a:endParaRPr/>
          </a:p>
        </p:txBody>
      </p:sp>
      <p:sp>
        <p:nvSpPr>
          <p:cNvPr id="97" name="Shape 97"/>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Riguardanti i Service/Esperti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Possibilità di contatto diretto con azienda Cochlear</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Iscrizione a training/meeting</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Gestione pazienti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Visione cataloghi</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Riguardanti i Clienti finali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Richiesta di assistenza facilitata, numero per contattare l’assistenza, chat online</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Acquisti semplificati ed intuitivi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Prenotazione visita di controllo presso service convenzionato</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Test udito online sonoro</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Riguardanti i Parenti/Conoscenti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Registrazione per poi essere ricontattati da esperti/psicologi del settore, servizio di psicologia online</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Iscrizione di parenti/conoscenti a percorsi di comprensione del problema</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Test udito online verbale</a:t>
            </a:r>
            <a:endParaRPr sz="18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Vincoli culturali, ambientali e tecnici</a:t>
            </a:r>
            <a:endParaRPr/>
          </a:p>
        </p:txBody>
      </p:sp>
      <p:sp>
        <p:nvSpPr>
          <p:cNvPr id="104" name="Shape 104"/>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US" sz="1400">
                <a:solidFill>
                  <a:schemeClr val="dk1"/>
                </a:solidFill>
              </a:rPr>
              <a:t>Vincoli tecnici</a:t>
            </a:r>
            <a:endParaRPr b="1" sz="1400">
              <a:solidFill>
                <a:schemeClr val="dk1"/>
              </a:solidFill>
            </a:endParaRPr>
          </a:p>
          <a:p>
            <a:pPr indent="0" lvl="0" marL="0" rtl="0">
              <a:spcBef>
                <a:spcPts val="0"/>
              </a:spcBef>
              <a:spcAft>
                <a:spcPts val="0"/>
              </a:spcAft>
              <a:buClr>
                <a:schemeClr val="dk1"/>
              </a:buClr>
              <a:buSzPts val="1100"/>
              <a:buFont typeface="Arial"/>
              <a:buNone/>
            </a:pPr>
            <a:r>
              <a:t/>
            </a:r>
            <a:endParaRPr b="1"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Il sito web deve essere reso disponibile utilizzando un qualunque dispositivo ed utilizzando un qualunque browser.</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Può inoltre reso utilizzabile in modalità offline implementando la relativa app mobile.</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b="1" lang="en-US" sz="1400">
                <a:solidFill>
                  <a:schemeClr val="dk1"/>
                </a:solidFill>
              </a:rPr>
              <a:t>Vincoli ambientali</a:t>
            </a:r>
            <a:endParaRPr b="1" sz="1400">
              <a:solidFill>
                <a:schemeClr val="dk1"/>
              </a:solidFill>
            </a:endParaRPr>
          </a:p>
          <a:p>
            <a:pPr indent="0" lvl="0" marL="0" rtl="0">
              <a:spcBef>
                <a:spcPts val="0"/>
              </a:spcBef>
              <a:spcAft>
                <a:spcPts val="0"/>
              </a:spcAft>
              <a:buClr>
                <a:schemeClr val="dk1"/>
              </a:buClr>
              <a:buSzPts val="1100"/>
              <a:buFont typeface="Arial"/>
              <a:buNone/>
            </a:pPr>
            <a:r>
              <a:t/>
            </a:r>
            <a:endParaRPr b="1"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Nessun vincolo ambientale, è chiaramente consigliata la visitazione del sito web in un ambiente che consenta di concentrarsi. Deve essere però supportata anche la lettura in ambienti rumorosi, quindi è importante facilitarla utilizzando immagini significative ed evidenziando le parole chiave.</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spcBef>
                <a:spcPts val="0"/>
              </a:spcBef>
              <a:spcAft>
                <a:spcPts val="0"/>
              </a:spcAft>
              <a:buClr>
                <a:schemeClr val="dk1"/>
              </a:buClr>
              <a:buSzPts val="1100"/>
              <a:buFont typeface="Arial"/>
              <a:buNone/>
            </a:pPr>
            <a:r>
              <a:rPr b="1" lang="en-US" sz="1400">
                <a:solidFill>
                  <a:schemeClr val="dk1"/>
                </a:solidFill>
              </a:rPr>
              <a:t>Vincoli culturali</a:t>
            </a:r>
            <a:endParaRPr b="1" sz="1400">
              <a:solidFill>
                <a:schemeClr val="dk1"/>
              </a:solidFill>
            </a:endParaRPr>
          </a:p>
          <a:p>
            <a:pPr indent="0" lvl="0" marL="0" rtl="0">
              <a:spcBef>
                <a:spcPts val="0"/>
              </a:spcBef>
              <a:spcAft>
                <a:spcPts val="0"/>
              </a:spcAft>
              <a:buClr>
                <a:schemeClr val="dk1"/>
              </a:buClr>
              <a:buSzPts val="1100"/>
              <a:buFont typeface="Arial"/>
              <a:buNone/>
            </a:pPr>
            <a:r>
              <a:t/>
            </a:r>
            <a:endParaRPr b="1"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Essendo una piattaforma che tratta problemi di udito, bisogna considerare che le persone che fruiranno del servizio possono essere indispettite, possono avere una conoscenza approssimativa del loro problema e di conseguenza bisogna utilizzare termini “morbidi” che non vadano ad infastidire l’utenza.</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Il sito non presenta alcun vincolo culturale, poiché è rivolto a tutti coloro che ne hanno bisogno, senza considerare la loro residenza o nazionalità. La piattaforma è però stata sviluppata per il mercato italiano, può dunque risultare inutilizzabile per un utente straniero.</a:t>
            </a:r>
            <a:endParaRPr sz="1400">
              <a:solidFill>
                <a:schemeClr val="dk1"/>
              </a:solidFill>
            </a:endParaRPr>
          </a:p>
          <a:p>
            <a:pPr indent="0" lvl="0" marL="0" rtl="0">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US"/>
              <a:t> Scenari</a:t>
            </a:r>
            <a:endParaRPr/>
          </a:p>
        </p:txBody>
      </p:sp>
      <p:sp>
        <p:nvSpPr>
          <p:cNvPr id="111" name="Shape 111"/>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1800">
                <a:solidFill>
                  <a:schemeClr val="dk1"/>
                </a:solidFill>
              </a:rPr>
              <a:t>Iscrizione meeting Professionisti</a:t>
            </a:r>
            <a:endParaRPr b="1"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Lucio, Iscriversi ad un meeting che si terrà probabilmente in un paese straniero.</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Cambio di un Dispositivo</a:t>
            </a:r>
            <a:endParaRPr b="1"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Lucia, inizia a diventare grande ed a valutare anche la parte estetica dei suoi apparecchi uditivi. Senza farlo sapere a suoi genitori perché si vergogna, vuole informarsi riguardo a dispositivi meno visibili.</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Ricevere Informazioni</a:t>
            </a:r>
            <a:endParaRPr b="1" sz="1800">
              <a:solidFill>
                <a:schemeClr val="dk1"/>
              </a:solidFill>
            </a:endParaRPr>
          </a:p>
          <a:p>
            <a:pPr indent="0" lvl="0" marL="0" rtl="0" algn="just">
              <a:spcBef>
                <a:spcPts val="0"/>
              </a:spcBef>
              <a:spcAft>
                <a:spcPts val="0"/>
              </a:spcAft>
              <a:buNone/>
            </a:pPr>
            <a:r>
              <a:rPr lang="en-US" sz="1800">
                <a:solidFill>
                  <a:schemeClr val="dk1"/>
                </a:solidFill>
              </a:rPr>
              <a:t>Luca, Vuole informarsi riguardo ai problemi del suo amico Arturo e convincerlo ad effettuare un test uditivo e successivamente a provare uno di quegli apparecchi.</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Acquisto di un primo device</a:t>
            </a:r>
            <a:endParaRPr b="1"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Arturo, Verrà convinto da Luca ad acquistare e provare un apparecchio. Il miglioramento sarà da lui notato nel giro di poco. Lo utilizzerà tutti i giorni perché risulterà molto comodo. Ad un certo punto però l’usura costringe Arturo ad inviare il suo apparecchio in assistenza. Sappiamo però che la sua pazienza è molto limitata.</a:t>
            </a:r>
            <a:endParaRPr sz="1800">
              <a:solidFill>
                <a:schemeClr val="dk1"/>
              </a:solidFill>
            </a:endParaRPr>
          </a:p>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US"/>
              <a:t> Proposta d’ intervento</a:t>
            </a:r>
            <a:endParaRPr/>
          </a:p>
        </p:txBody>
      </p:sp>
      <p:sp>
        <p:nvSpPr>
          <p:cNvPr id="118" name="Shape 118"/>
          <p:cNvSpPr txBox="1"/>
          <p:nvPr>
            <p:ph idx="1" type="body"/>
          </p:nvPr>
        </p:nvSpPr>
        <p:spPr>
          <a:xfrm>
            <a:off x="457200" y="9493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400">
                <a:solidFill>
                  <a:schemeClr val="dk1"/>
                </a:solidFill>
              </a:rPr>
              <a:t>La scelta del modello di design è stata motivata dal fatto che era necessario utilizzare un modello che operasse a livello superficiale e che quindi consentisse di partire da un analisi non approfondita ed esperienza pressoché nulla.</a:t>
            </a:r>
            <a:endParaRPr sz="2400">
              <a:solidFill>
                <a:schemeClr val="dk1"/>
              </a:solidFill>
            </a:endParaRPr>
          </a:p>
          <a:p>
            <a:pPr indent="0" lvl="0" marL="0" rtl="0" algn="just">
              <a:spcBef>
                <a:spcPts val="0"/>
              </a:spcBef>
              <a:spcAft>
                <a:spcPts val="0"/>
              </a:spcAft>
              <a:buClr>
                <a:schemeClr val="dk1"/>
              </a:buClr>
              <a:buSzPts val="1100"/>
              <a:buFont typeface="Arial"/>
              <a:buNone/>
            </a:pPr>
            <a:r>
              <a:rPr lang="en-US" sz="2400">
                <a:solidFill>
                  <a:schemeClr val="dk1"/>
                </a:solidFill>
              </a:rPr>
              <a:t>Si è quindi optato per l’utilizzo del modello di design CAO=S, che consente di eliminare la maggior parte delle ambiguità permettendo una lettura e comprensione più semplificata e priva di errori superficiali.</a:t>
            </a:r>
            <a:endParaRPr sz="2400">
              <a:solidFill>
                <a:schemeClr val="dk1"/>
              </a:solidFill>
            </a:endParaRPr>
          </a:p>
          <a:p>
            <a:pPr indent="0" lvl="0" marL="0" rtl="0">
              <a:spcBef>
                <a:spcPts val="0"/>
              </a:spcBef>
              <a:spcAft>
                <a:spcPts val="0"/>
              </a:spcAft>
              <a:buClr>
                <a:schemeClr val="dk1"/>
              </a:buClr>
              <a:buSzPts val="1100"/>
              <a:buFont typeface="Arial"/>
              <a:buNone/>
            </a:pPr>
            <a:r>
              <a:t/>
            </a:r>
            <a:endParaRPr sz="2400">
              <a:solidFill>
                <a:schemeClr val="dk1"/>
              </a:solidFill>
            </a:endParaRPr>
          </a:p>
          <a:p>
            <a:pPr indent="0" lvl="0" marL="0" rtl="0">
              <a:spcBef>
                <a:spcPts val="0"/>
              </a:spcBef>
              <a:spcAft>
                <a:spcPts val="0"/>
              </a:spcAft>
              <a:buClr>
                <a:schemeClr val="dk1"/>
              </a:buClr>
              <a:buSzPts val="1100"/>
              <a:buFont typeface="Arial"/>
              <a:buNone/>
            </a:pPr>
            <a:r>
              <a:rPr b="1" lang="en-US" sz="2400">
                <a:solidFill>
                  <a:schemeClr val="dk1"/>
                </a:solidFill>
              </a:rPr>
              <a:t>Modello CAO=S</a:t>
            </a:r>
            <a:endParaRPr b="1" sz="2400">
              <a:solidFill>
                <a:schemeClr val="dk1"/>
              </a:solidFill>
            </a:endParaRPr>
          </a:p>
          <a:p>
            <a:pPr indent="0" lvl="0" marL="0" rtl="0">
              <a:spcBef>
                <a:spcPts val="0"/>
              </a:spcBef>
              <a:spcAft>
                <a:spcPts val="0"/>
              </a:spcAft>
              <a:buClr>
                <a:schemeClr val="dk1"/>
              </a:buClr>
              <a:buSzPts val="1100"/>
              <a:buFont typeface="Arial"/>
              <a:buNone/>
            </a:pPr>
            <a:r>
              <a:t/>
            </a:r>
            <a:endParaRPr b="1" sz="2400">
              <a:solidFill>
                <a:schemeClr val="dk1"/>
              </a:solidFill>
            </a:endParaRPr>
          </a:p>
          <a:p>
            <a:pPr indent="0" lvl="0" marL="0" rtl="0" algn="just">
              <a:spcBef>
                <a:spcPts val="0"/>
              </a:spcBef>
              <a:spcAft>
                <a:spcPts val="0"/>
              </a:spcAft>
              <a:buClr>
                <a:schemeClr val="dk1"/>
              </a:buClr>
              <a:buSzPts val="1100"/>
              <a:buFont typeface="Arial"/>
              <a:buNone/>
            </a:pPr>
            <a:r>
              <a:rPr lang="en-US" sz="2400">
                <a:solidFill>
                  <a:schemeClr val="dk1"/>
                </a:solidFill>
              </a:rPr>
              <a:t>Si tratta di un modello semplificato orientato agli obiettivi. L’analisi dell’utente target è costruita sulla base di poche caratteristiche ma ben dettagliate. Il modello CAO=S è suddiviso in 4 componenti: Concetti, Attori, Operazioni, Strutture.</a:t>
            </a:r>
            <a:endParaRPr sz="2400">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165100" lvl="0" marL="342900">
              <a:spcBef>
                <a:spcPts val="0"/>
              </a:spcBef>
              <a:spcAft>
                <a:spcPts val="0"/>
              </a:spcAft>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US"/>
              <a:t>Attori </a:t>
            </a:r>
            <a:endParaRPr/>
          </a:p>
        </p:txBody>
      </p:sp>
      <p:sp>
        <p:nvSpPr>
          <p:cNvPr id="125" name="Shape 125"/>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Gli attori sono Personas, utilizzatori e non del sistema in questione, il cui obiettivo è la progettazione e/o il miglioramento del sistema stesso.</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Esistono però due tipologie di Attori: Diretti ed Indiretti.</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Mentre i primi sono quelle persone che utilizzano il sistema e dal quale ottengono benefici direttamente, le seconde invece sono tutte quelle componenti che hanno avuto un ruolo nella stesura delle caratteristiche del progetto, ma che non utilizzano direttamente la sua interfaccia (oltre che a tecnici o assegnatari di progetto, in questa categoria posso essere incluse anche librerie utilizzate durante lo sviluppo).</a:t>
            </a:r>
            <a:endParaRPr sz="24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US"/>
              <a:t>   Concetti</a:t>
            </a:r>
            <a:endParaRPr/>
          </a:p>
        </p:txBody>
      </p:sp>
      <p:sp>
        <p:nvSpPr>
          <p:cNvPr id="132" name="Shape 13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US" sz="2400">
                <a:solidFill>
                  <a:schemeClr val="dk1"/>
                </a:solidFill>
              </a:rPr>
              <a:t>Novità nei dispositivi</a:t>
            </a:r>
            <a:r>
              <a:rPr lang="en-US" sz="2400">
                <a:solidFill>
                  <a:schemeClr val="dk1"/>
                </a:solidFill>
              </a:rPr>
              <a:t>: Possibilità di visualizzare le schede tecniche, video ed altro materiale informativo dei nuovi prodotti o comunque di apparecchi in uscita nei prossimi mesi.</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None/>
            </a:pPr>
            <a:r>
              <a:rPr i="1" lang="en-US" sz="2400">
                <a:solidFill>
                  <a:schemeClr val="dk1"/>
                </a:solidFill>
              </a:rPr>
              <a:t>Assistenza</a:t>
            </a:r>
            <a:r>
              <a:rPr lang="en-US" sz="2400">
                <a:solidFill>
                  <a:schemeClr val="dk1"/>
                </a:solidFill>
              </a:rPr>
              <a:t>: Possibilità di richiedere il ritiro di un prodotto per ricevere operazioni di assistenza. Effettuabile da qualunque tipologia di utente.</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None/>
            </a:pPr>
            <a:r>
              <a:rPr i="1" lang="en-US" sz="2400">
                <a:solidFill>
                  <a:schemeClr val="dk1"/>
                </a:solidFill>
              </a:rPr>
              <a:t>Database Cochlear</a:t>
            </a:r>
            <a:r>
              <a:rPr lang="en-US" sz="2400">
                <a:solidFill>
                  <a:schemeClr val="dk1"/>
                </a:solidFill>
              </a:rPr>
              <a:t>: Possibilità di aggiungere/gestire clienti nel database Cochlear.</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Store</a:t>
            </a:r>
            <a:r>
              <a:rPr lang="en-US" sz="2400">
                <a:solidFill>
                  <a:schemeClr val="dk1"/>
                </a:solidFill>
              </a:rPr>
              <a:t>: Acquisto diretto di dispositivi.</a:t>
            </a:r>
            <a:endParaRPr sz="2400">
              <a:solidFill>
                <a:schemeClr val="dk1"/>
              </a:solidFill>
            </a:endParaRPr>
          </a:p>
          <a:p>
            <a:pPr indent="0" lvl="0" marL="0" rtl="0">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Operazioni</a:t>
            </a:r>
            <a:endParaRPr/>
          </a:p>
        </p:txBody>
      </p:sp>
      <p:sp>
        <p:nvSpPr>
          <p:cNvPr id="139" name="Shape 139"/>
          <p:cNvSpPr txBox="1"/>
          <p:nvPr>
            <p:ph idx="1" type="body"/>
          </p:nvPr>
        </p:nvSpPr>
        <p:spPr>
          <a:xfrm>
            <a:off x="457200" y="933653"/>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Iscrizione</a:t>
            </a:r>
            <a:r>
              <a:rPr lang="en-US" sz="2400">
                <a:solidFill>
                  <a:schemeClr val="dk1"/>
                </a:solidFill>
              </a:rPr>
              <a:t>: Iscrizione al sito</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Sottoscrizione</a:t>
            </a:r>
            <a:r>
              <a:rPr lang="en-US" sz="2400">
                <a:solidFill>
                  <a:schemeClr val="dk1"/>
                </a:solidFill>
              </a:rPr>
              <a:t>: Sottoscrizione a newsletter settimanale, modellate per l’utente in questione.</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Acquisto</a:t>
            </a:r>
            <a:r>
              <a:rPr lang="en-US" sz="2400">
                <a:solidFill>
                  <a:schemeClr val="dk1"/>
                </a:solidFill>
              </a:rPr>
              <a:t>: Acquisto di apparecchiature online (vendita al dettaglio e non)</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Ricerca Clinica</a:t>
            </a:r>
            <a:r>
              <a:rPr lang="en-US" sz="2400">
                <a:solidFill>
                  <a:schemeClr val="dk1"/>
                </a:solidFill>
              </a:rPr>
              <a:t>: Possibilità di ricercare le cliniche più vicine all’utente in base alla geolocalizzazione.</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en-US" sz="2400">
                <a:solidFill>
                  <a:schemeClr val="dk1"/>
                </a:solidFill>
              </a:rPr>
              <a:t>Prenotazione Visita</a:t>
            </a:r>
            <a:r>
              <a:rPr lang="en-US" sz="2400">
                <a:solidFill>
                  <a:schemeClr val="dk1"/>
                </a:solidFill>
              </a:rPr>
              <a:t>: Possibilità di prenotare una visita di controllo gratuiti presso una delle cliniche convenzionate.</a:t>
            </a:r>
            <a:endParaRPr sz="2400">
              <a:solidFill>
                <a:schemeClr val="dk1"/>
              </a:solidFill>
            </a:endParaRPr>
          </a:p>
          <a:p>
            <a:pPr indent="-165100" lvl="0" marL="342900">
              <a:spcBef>
                <a:spcPts val="0"/>
              </a:spcBef>
              <a:spcAft>
                <a:spcPts val="0"/>
              </a:spcAft>
              <a:buClr>
                <a:schemeClr val="dk1"/>
              </a:buClr>
              <a:buSzPts val="1100"/>
              <a:buFont typeface="Arial"/>
              <a:buNone/>
            </a:pPr>
            <a:r>
              <a:t/>
            </a:r>
            <a:endParaRPr/>
          </a:p>
          <a:p>
            <a:pPr indent="-165100" lvl="0" marL="342900" rtl="0">
              <a:spcBef>
                <a:spcPts val="0"/>
              </a:spcBef>
              <a:spcAft>
                <a:spcPts val="0"/>
              </a:spcAft>
              <a:buClr>
                <a:schemeClr val="dk1"/>
              </a:buClr>
              <a:buSzPts val="1100"/>
              <a:buFont typeface="Arial"/>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Strutture</a:t>
            </a:r>
            <a:endParaRPr/>
          </a:p>
        </p:txBody>
      </p:sp>
      <p:pic>
        <p:nvPicPr>
          <p:cNvPr id="146" name="Shape 146"/>
          <p:cNvPicPr preferRelativeResize="0"/>
          <p:nvPr/>
        </p:nvPicPr>
        <p:blipFill>
          <a:blip r:embed="rId3">
            <a:alphaModFix/>
          </a:blip>
          <a:stretch>
            <a:fillRect/>
          </a:stretch>
        </p:blipFill>
        <p:spPr>
          <a:xfrm>
            <a:off x="1233500" y="1226925"/>
            <a:ext cx="6677025" cy="514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Strutture</a:t>
            </a:r>
            <a:endParaRPr/>
          </a:p>
        </p:txBody>
      </p:sp>
      <p:pic>
        <p:nvPicPr>
          <p:cNvPr id="153" name="Shape 153"/>
          <p:cNvPicPr preferRelativeResize="0"/>
          <p:nvPr/>
        </p:nvPicPr>
        <p:blipFill>
          <a:blip r:embed="rId3">
            <a:alphaModFix/>
          </a:blip>
          <a:stretch>
            <a:fillRect/>
          </a:stretch>
        </p:blipFill>
        <p:spPr>
          <a:xfrm>
            <a:off x="2132125" y="863150"/>
            <a:ext cx="4619625" cy="579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Blueprint sistema esistente</a:t>
            </a:r>
            <a:endParaRPr/>
          </a:p>
        </p:txBody>
      </p:sp>
      <p:pic>
        <p:nvPicPr>
          <p:cNvPr id="160" name="Shape 160"/>
          <p:cNvPicPr preferRelativeResize="0"/>
          <p:nvPr/>
        </p:nvPicPr>
        <p:blipFill>
          <a:blip r:embed="rId3">
            <a:alphaModFix/>
          </a:blip>
          <a:stretch>
            <a:fillRect/>
          </a:stretch>
        </p:blipFill>
        <p:spPr>
          <a:xfrm>
            <a:off x="1043000" y="1176998"/>
            <a:ext cx="7058025" cy="530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Introduction</a:t>
            </a:r>
            <a:endParaRPr/>
          </a:p>
        </p:txBody>
      </p:sp>
      <p:sp>
        <p:nvSpPr>
          <p:cNvPr id="42" name="Shape 42"/>
          <p:cNvSpPr txBox="1"/>
          <p:nvPr>
            <p:ph idx="1" type="body"/>
          </p:nvPr>
        </p:nvSpPr>
        <p:spPr>
          <a:xfrm>
            <a:off x="237500" y="981075"/>
            <a:ext cx="8229600" cy="5145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2400">
                <a:solidFill>
                  <a:schemeClr val="dk1"/>
                </a:solidFill>
              </a:rPr>
              <a:t>Cochlear è una multinazionale fondata nel 1981, leader mondiale nelle soluzioni impiantabili e innovative per l’udito.</a:t>
            </a:r>
            <a:endParaRPr sz="2400">
              <a:solidFill>
                <a:schemeClr val="dk1"/>
              </a:solidFill>
            </a:endParaRPr>
          </a:p>
          <a:p>
            <a:pPr indent="0" lvl="0" marL="0" rtl="0" algn="just">
              <a:spcBef>
                <a:spcPts val="0"/>
              </a:spcBef>
              <a:spcAft>
                <a:spcPts val="0"/>
              </a:spcAft>
              <a:buClr>
                <a:schemeClr val="dk1"/>
              </a:buClr>
              <a:buSzPts val="1100"/>
              <a:buFont typeface="Arial"/>
              <a:buNone/>
            </a:pPr>
            <a:r>
              <a:rPr lang="en-US" sz="2400">
                <a:solidFill>
                  <a:schemeClr val="dk1"/>
                </a:solidFill>
              </a:rPr>
              <a:t>L’applicativo web di questa azienda mira a fornire servizi sia per il professionista, ovvero il service, sia per il cliente finale in cerca di soluzioni ai propri problemi uditivi.</a:t>
            </a:r>
            <a:endParaRPr sz="2400">
              <a:solidFill>
                <a:schemeClr val="dk1"/>
              </a:solidFill>
            </a:endParaRPr>
          </a:p>
          <a:p>
            <a:pPr indent="0" lvl="0" marL="0" rtl="0" algn="just">
              <a:spcBef>
                <a:spcPts val="0"/>
              </a:spcBef>
              <a:spcAft>
                <a:spcPts val="0"/>
              </a:spcAft>
              <a:buClr>
                <a:schemeClr val="dk1"/>
              </a:buClr>
              <a:buSzPts val="1100"/>
              <a:buFont typeface="Arial"/>
              <a:buNone/>
            </a:pPr>
            <a:r>
              <a:rPr lang="en-US" sz="2400">
                <a:solidFill>
                  <a:schemeClr val="dk1"/>
                </a:solidFill>
              </a:rPr>
              <a:t>Questa compagnia ha intenzione, ipoteticamente, di espandere il target di utenza includendo anche i parenti di quelle persone con disabilità uditive che non vogliono farsi riconoscere.</a:t>
            </a:r>
            <a:endParaRPr sz="2400">
              <a:solidFill>
                <a:schemeClr val="dk1"/>
              </a:solidFill>
            </a:endParaRPr>
          </a:p>
          <a:p>
            <a:pPr indent="0" lvl="0" marL="0" rtl="0" algn="just">
              <a:spcBef>
                <a:spcPts val="0"/>
              </a:spcBef>
              <a:spcAft>
                <a:spcPts val="0"/>
              </a:spcAft>
              <a:buClr>
                <a:schemeClr val="dk1"/>
              </a:buClr>
              <a:buSzPts val="1100"/>
              <a:buFont typeface="Arial"/>
              <a:buNone/>
            </a:pPr>
            <a:r>
              <a:rPr lang="en-US" sz="2400">
                <a:solidFill>
                  <a:schemeClr val="dk1"/>
                </a:solidFill>
              </a:rPr>
              <a:t>Inoltre si vuole strutturare meglio la richiesta di assistenza semplificandone l’usabilità ed il processo stesso.</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Blueprint sistema rinnovato</a:t>
            </a:r>
            <a:endParaRPr/>
          </a:p>
        </p:txBody>
      </p:sp>
      <p:pic>
        <p:nvPicPr>
          <p:cNvPr id="167" name="Shape 167"/>
          <p:cNvPicPr preferRelativeResize="0"/>
          <p:nvPr/>
        </p:nvPicPr>
        <p:blipFill>
          <a:blip r:embed="rId3">
            <a:alphaModFix/>
          </a:blip>
          <a:stretch>
            <a:fillRect/>
          </a:stretch>
        </p:blipFill>
        <p:spPr>
          <a:xfrm>
            <a:off x="1474850" y="1004375"/>
            <a:ext cx="5911800" cy="572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174" name="Shape 174"/>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Pagina principale:</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sz="1800"/>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E’ importante inserire una pagina di breve presentazione iniziale, all’interno della quale un utente esterno possa immediatamente comprendere l’ambito di lavoro dell’azienda in questione.</a:t>
            </a:r>
            <a:endParaRPr sz="1800">
              <a:solidFill>
                <a:schemeClr val="dk1"/>
              </a:solidFill>
            </a:endParaRPr>
          </a:p>
          <a:p>
            <a:pPr indent="-165100" lvl="0" marL="342900">
              <a:spcBef>
                <a:spcPts val="0"/>
              </a:spcBef>
              <a:spcAft>
                <a:spcPts val="0"/>
              </a:spcAft>
              <a:buNone/>
            </a:pPr>
            <a:r>
              <a:t/>
            </a:r>
            <a:endParaRPr/>
          </a:p>
        </p:txBody>
      </p:sp>
      <p:pic>
        <p:nvPicPr>
          <p:cNvPr id="175" name="Shape 175"/>
          <p:cNvPicPr preferRelativeResize="0"/>
          <p:nvPr/>
        </p:nvPicPr>
        <p:blipFill>
          <a:blip r:embed="rId3">
            <a:alphaModFix/>
          </a:blip>
          <a:stretch>
            <a:fillRect/>
          </a:stretch>
        </p:blipFill>
        <p:spPr>
          <a:xfrm>
            <a:off x="1935500" y="1741950"/>
            <a:ext cx="5272975" cy="2903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182" name="Shape 18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Home page Utente:</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sz="1800"/>
          </a:p>
          <a:p>
            <a:pPr indent="0" lvl="0" marL="0" rtl="0">
              <a:lnSpc>
                <a:spcPct val="115000"/>
              </a:lnSpc>
              <a:spcBef>
                <a:spcPts val="0"/>
              </a:spcBef>
              <a:spcAft>
                <a:spcPts val="0"/>
              </a:spcAft>
              <a:buNone/>
            </a:pPr>
            <a:r>
              <a:rPr lang="en-US" sz="1800">
                <a:solidFill>
                  <a:schemeClr val="dk1"/>
                </a:solidFill>
              </a:rPr>
              <a:t>Il “concept” di rivisitazione di questa pagina è stato quello che semplificare la navigazione per l’utente mostrando ciò che egli vorrebbe trovare una volta aperta la pagina.Inoltre la ricerca è stata estesa, ma focalizzata su 3 principali argomenti: Eventi, Cliniche (convenzionate), sintomi.</a:t>
            </a:r>
            <a:endParaRPr sz="18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800">
              <a:solidFill>
                <a:schemeClr val="dk1"/>
              </a:solidFill>
            </a:endParaRPr>
          </a:p>
          <a:p>
            <a:pPr indent="-165100" lvl="0" marL="342900">
              <a:spcBef>
                <a:spcPts val="0"/>
              </a:spcBef>
              <a:spcAft>
                <a:spcPts val="0"/>
              </a:spcAft>
              <a:buNone/>
            </a:pPr>
            <a:r>
              <a:t/>
            </a:r>
            <a:endParaRPr/>
          </a:p>
        </p:txBody>
      </p:sp>
      <p:pic>
        <p:nvPicPr>
          <p:cNvPr id="183" name="Shape 183"/>
          <p:cNvPicPr preferRelativeResize="0"/>
          <p:nvPr/>
        </p:nvPicPr>
        <p:blipFill>
          <a:blip r:embed="rId3">
            <a:alphaModFix/>
          </a:blip>
          <a:stretch>
            <a:fillRect/>
          </a:stretch>
        </p:blipFill>
        <p:spPr>
          <a:xfrm>
            <a:off x="925900" y="1679075"/>
            <a:ext cx="7124800" cy="349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190" name="Shape 190"/>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Home page professionista:</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La pagina principale del professionista è rimasta pressoché invariata come struttura. Ciò che è cambiato sono le informazioni al suo interno, le quali mirano a coinvolgere il maggior numero di professionisti/cliniche a diventare partner Cochlear.</a:t>
            </a:r>
            <a:endParaRPr sz="1800">
              <a:solidFill>
                <a:schemeClr val="dk1"/>
              </a:solidFill>
            </a:endParaRPr>
          </a:p>
          <a:p>
            <a:pPr indent="-165100" lvl="0" marL="342900">
              <a:spcBef>
                <a:spcPts val="0"/>
              </a:spcBef>
              <a:spcAft>
                <a:spcPts val="0"/>
              </a:spcAft>
              <a:buNone/>
            </a:pPr>
            <a:r>
              <a:t/>
            </a:r>
            <a:endParaRPr/>
          </a:p>
        </p:txBody>
      </p:sp>
      <p:pic>
        <p:nvPicPr>
          <p:cNvPr id="191" name="Shape 191"/>
          <p:cNvPicPr preferRelativeResize="0"/>
          <p:nvPr/>
        </p:nvPicPr>
        <p:blipFill>
          <a:blip r:embed="rId3">
            <a:alphaModFix/>
          </a:blip>
          <a:stretch>
            <a:fillRect/>
          </a:stretch>
        </p:blipFill>
        <p:spPr>
          <a:xfrm>
            <a:off x="857250" y="1604963"/>
            <a:ext cx="7429500" cy="364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198" name="Shape 198"/>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Assistenza:</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Nella sezione di assistenza sono stati aggiunti form di contatto diretto in modo da agevolare la comunicazione tra servizio clienti e utenti.</a:t>
            </a:r>
            <a:endParaRPr sz="1800">
              <a:solidFill>
                <a:schemeClr val="dk1"/>
              </a:solidFill>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0" lvl="0" marL="177800">
              <a:spcBef>
                <a:spcPts val="0"/>
              </a:spcBef>
              <a:spcAft>
                <a:spcPts val="0"/>
              </a:spcAft>
              <a:buNone/>
            </a:pPr>
            <a:r>
              <a:t/>
            </a:r>
            <a:endParaRPr/>
          </a:p>
        </p:txBody>
      </p:sp>
      <p:pic>
        <p:nvPicPr>
          <p:cNvPr id="199" name="Shape 199"/>
          <p:cNvPicPr preferRelativeResize="0"/>
          <p:nvPr/>
        </p:nvPicPr>
        <p:blipFill>
          <a:blip r:embed="rId3">
            <a:alphaModFix/>
          </a:blip>
          <a:stretch>
            <a:fillRect/>
          </a:stretch>
        </p:blipFill>
        <p:spPr>
          <a:xfrm>
            <a:off x="762000" y="1528763"/>
            <a:ext cx="7620000" cy="3800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206" name="Shape 206"/>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Conoscere:</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sz="1800"/>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Nella sezione Conoscere è stato inserito Il test dell’udito online.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Questo prevede che l’utente ascolti l’audio e dia un feedback in base a quella che è stata la sua percezione uditiva. Il modo in cui l’utente deve lasciare il feedback è rappresentato graficamente in modo da non risultare troppo complicato.</a:t>
            </a:r>
            <a:endParaRPr sz="1800">
              <a:solidFill>
                <a:schemeClr val="dk1"/>
              </a:solidFill>
            </a:endParaRPr>
          </a:p>
          <a:p>
            <a:pPr indent="-165100" lvl="0" marL="342900">
              <a:spcBef>
                <a:spcPts val="0"/>
              </a:spcBef>
              <a:spcAft>
                <a:spcPts val="0"/>
              </a:spcAft>
              <a:buNone/>
            </a:pPr>
            <a:r>
              <a:t/>
            </a:r>
            <a:endParaRPr/>
          </a:p>
        </p:txBody>
      </p:sp>
      <p:pic>
        <p:nvPicPr>
          <p:cNvPr id="207" name="Shape 207"/>
          <p:cNvPicPr preferRelativeResize="0"/>
          <p:nvPr/>
        </p:nvPicPr>
        <p:blipFill>
          <a:blip r:embed="rId3">
            <a:alphaModFix/>
          </a:blip>
          <a:stretch>
            <a:fillRect/>
          </a:stretch>
        </p:blipFill>
        <p:spPr>
          <a:xfrm>
            <a:off x="882900" y="1632113"/>
            <a:ext cx="7670000" cy="3593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214" name="Shape 214"/>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400"/>
              <a:t>Negozio:</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165100" lvl="0" marL="342900">
              <a:spcBef>
                <a:spcPts val="0"/>
              </a:spcBef>
              <a:spcAft>
                <a:spcPts val="0"/>
              </a:spcAft>
              <a:buClr>
                <a:schemeClr val="dk1"/>
              </a:buClr>
              <a:buSzPts val="1100"/>
              <a:buFont typeface="Arial"/>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sz="2500"/>
          </a:p>
          <a:p>
            <a:pPr indent="-165100" lvl="0" marL="342900">
              <a:spcBef>
                <a:spcPts val="0"/>
              </a:spcBef>
              <a:spcAft>
                <a:spcPts val="0"/>
              </a:spcAft>
              <a:buClr>
                <a:schemeClr val="dk1"/>
              </a:buClr>
              <a:buSzPts val="1100"/>
              <a:buFont typeface="Arial"/>
              <a:buNone/>
            </a:pPr>
            <a:r>
              <a:t/>
            </a:r>
            <a:endParaRPr sz="2500"/>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La sezione prodotti, come abbiamo già anticipato prima, non esegue una vera e propria funzionalità di store, ma mostra tutti i possibili dispositivi e le loro funzionalità in modo da dare all’utente un’idea di cosa offre il mercato al giorno d’oggi.</a:t>
            </a:r>
            <a:endParaRPr sz="1800">
              <a:solidFill>
                <a:schemeClr val="dk1"/>
              </a:solidFill>
            </a:endParaRPr>
          </a:p>
          <a:p>
            <a:pPr indent="0" lvl="0" marL="177800">
              <a:spcBef>
                <a:spcPts val="0"/>
              </a:spcBef>
              <a:spcAft>
                <a:spcPts val="0"/>
              </a:spcAft>
              <a:buNone/>
            </a:pPr>
            <a:r>
              <a:t/>
            </a:r>
            <a:endParaRPr/>
          </a:p>
        </p:txBody>
      </p:sp>
      <p:pic>
        <p:nvPicPr>
          <p:cNvPr id="215" name="Shape 215"/>
          <p:cNvPicPr preferRelativeResize="0"/>
          <p:nvPr/>
        </p:nvPicPr>
        <p:blipFill>
          <a:blip r:embed="rId3">
            <a:alphaModFix/>
          </a:blip>
          <a:stretch>
            <a:fillRect/>
          </a:stretch>
        </p:blipFill>
        <p:spPr>
          <a:xfrm>
            <a:off x="753275" y="1602250"/>
            <a:ext cx="7705450" cy="3403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Wireframe</a:t>
            </a:r>
            <a:endParaRPr/>
          </a:p>
        </p:txBody>
      </p:sp>
      <p:sp>
        <p:nvSpPr>
          <p:cNvPr id="222" name="Shape 22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165100" lvl="0" marL="342900">
              <a:spcBef>
                <a:spcPts val="0"/>
              </a:spcBef>
              <a:spcAft>
                <a:spcPts val="0"/>
              </a:spcAft>
              <a:buNone/>
            </a:pPr>
            <a:r>
              <a:rPr lang="en-US"/>
              <a:t>Professionista:</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a:p>
            <a:pPr indent="-165100" lvl="0" marL="342900">
              <a:spcBef>
                <a:spcPts val="0"/>
              </a:spcBef>
              <a:spcAft>
                <a:spcPts val="0"/>
              </a:spcAft>
              <a:buNone/>
            </a:pPr>
            <a:r>
              <a:t/>
            </a:r>
            <a:endParaRPr/>
          </a:p>
        </p:txBody>
      </p:sp>
      <p:pic>
        <p:nvPicPr>
          <p:cNvPr id="223" name="Shape 223"/>
          <p:cNvPicPr preferRelativeResize="0"/>
          <p:nvPr/>
        </p:nvPicPr>
        <p:blipFill>
          <a:blip r:embed="rId3">
            <a:alphaModFix/>
          </a:blip>
          <a:stretch>
            <a:fillRect/>
          </a:stretch>
        </p:blipFill>
        <p:spPr>
          <a:xfrm>
            <a:off x="4314825" y="1569375"/>
            <a:ext cx="4371975" cy="2423075"/>
          </a:xfrm>
          <a:prstGeom prst="rect">
            <a:avLst/>
          </a:prstGeom>
          <a:noFill/>
          <a:ln>
            <a:noFill/>
          </a:ln>
        </p:spPr>
      </p:pic>
      <p:pic>
        <p:nvPicPr>
          <p:cNvPr id="224" name="Shape 224"/>
          <p:cNvPicPr preferRelativeResize="0"/>
          <p:nvPr/>
        </p:nvPicPr>
        <p:blipFill>
          <a:blip r:embed="rId4">
            <a:alphaModFix/>
          </a:blip>
          <a:stretch>
            <a:fillRect/>
          </a:stretch>
        </p:blipFill>
        <p:spPr>
          <a:xfrm>
            <a:off x="253175" y="1569375"/>
            <a:ext cx="3983174" cy="2336875"/>
          </a:xfrm>
          <a:prstGeom prst="rect">
            <a:avLst/>
          </a:prstGeom>
          <a:noFill/>
          <a:ln>
            <a:noFill/>
          </a:ln>
        </p:spPr>
      </p:pic>
      <p:pic>
        <p:nvPicPr>
          <p:cNvPr id="225" name="Shape 225"/>
          <p:cNvPicPr preferRelativeResize="0"/>
          <p:nvPr/>
        </p:nvPicPr>
        <p:blipFill>
          <a:blip r:embed="rId5">
            <a:alphaModFix/>
          </a:blip>
          <a:stretch>
            <a:fillRect/>
          </a:stretch>
        </p:blipFill>
        <p:spPr>
          <a:xfrm>
            <a:off x="2264700" y="3992450"/>
            <a:ext cx="4457700" cy="2567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Valutqazione d’ intervento</a:t>
            </a:r>
            <a:endParaRPr/>
          </a:p>
        </p:txBody>
      </p:sp>
      <p:sp>
        <p:nvSpPr>
          <p:cNvPr id="232" name="Shape 23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800">
                <a:solidFill>
                  <a:schemeClr val="dk1"/>
                </a:solidFill>
              </a:rPr>
              <a:t>Tra le tecniche di cui è possibile fare uso:	</a:t>
            </a:r>
            <a:endParaRPr sz="1800">
              <a:solidFill>
                <a:schemeClr val="dk1"/>
              </a:solidFill>
            </a:endParaRPr>
          </a:p>
          <a:p>
            <a:pPr indent="0" lvl="0" marL="0" rtl="0" algn="just">
              <a:lnSpc>
                <a:spcPct val="115000"/>
              </a:lnSpc>
              <a:spcBef>
                <a:spcPts val="0"/>
              </a:spcBef>
              <a:spcAft>
                <a:spcPts val="0"/>
              </a:spcAft>
              <a:buNone/>
            </a:pPr>
            <a:r>
              <a:rPr lang="en-US" sz="1800">
                <a:solidFill>
                  <a:schemeClr val="dk1"/>
                </a:solidFill>
              </a:rPr>
              <a:t>- </a:t>
            </a:r>
            <a:r>
              <a:rPr lang="en-US" sz="1800">
                <a:solidFill>
                  <a:schemeClr val="dk1"/>
                </a:solidFill>
              </a:rPr>
              <a:t>Cognitive walkthrough, 		</a:t>
            </a:r>
            <a:endParaRPr sz="1800">
              <a:solidFill>
                <a:schemeClr val="dk1"/>
              </a:solidFill>
            </a:endParaRPr>
          </a:p>
          <a:p>
            <a:pPr indent="0" lvl="0" marL="0" rtl="0" algn="just">
              <a:lnSpc>
                <a:spcPct val="115000"/>
              </a:lnSpc>
              <a:spcBef>
                <a:spcPts val="0"/>
              </a:spcBef>
              <a:spcAft>
                <a:spcPts val="0"/>
              </a:spcAft>
              <a:buNone/>
            </a:pPr>
            <a:r>
              <a:rPr lang="en-US" sz="1800">
                <a:solidFill>
                  <a:schemeClr val="dk1"/>
                </a:solidFill>
              </a:rPr>
              <a:t>- Action analysis, 		</a:t>
            </a:r>
            <a:endParaRPr sz="1800">
              <a:solidFill>
                <a:schemeClr val="dk1"/>
              </a:solidFill>
            </a:endParaRPr>
          </a:p>
          <a:p>
            <a:pPr indent="0" lvl="0" marL="0" rtl="0" algn="just">
              <a:lnSpc>
                <a:spcPct val="115000"/>
              </a:lnSpc>
              <a:spcBef>
                <a:spcPts val="0"/>
              </a:spcBef>
              <a:spcAft>
                <a:spcPts val="0"/>
              </a:spcAft>
              <a:buNone/>
            </a:pPr>
            <a:r>
              <a:rPr lang="en-US" sz="1800">
                <a:solidFill>
                  <a:schemeClr val="dk1"/>
                </a:solidFill>
              </a:rPr>
              <a:t>- Analisi delle euristiche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Si è deciso di optare per la prima, la quale permette di eseguire passo dopo passo un task e di valutare empiricamente le sue prestazioni.</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E’ stata preferita alle altre perché nel caso della Action analysis potrebbe essere troppo complessa la sua valutazione e soprattutto perché in questo contesto il fattore tempo assume un valore di contorno.</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Allo stesso tempo, la scelta di preferire questo metodo alla analisi delle euristiche, è stato dettato dal fatto che gli elementi di confronto con l’unica applicazione esterna visionata sono stati già mantenuti</a:t>
            </a:r>
            <a:endParaRPr sz="18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Cognitive Walktrough Esempio</a:t>
            </a:r>
            <a:endParaRPr/>
          </a:p>
        </p:txBody>
      </p:sp>
      <p:sp>
        <p:nvSpPr>
          <p:cNvPr id="239" name="Shape 239"/>
          <p:cNvSpPr txBox="1"/>
          <p:nvPr>
            <p:ph idx="1" type="body"/>
          </p:nvPr>
        </p:nvSpPr>
        <p:spPr>
          <a:xfrm>
            <a:off x="3075900" y="980725"/>
            <a:ext cx="56109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1800">
                <a:solidFill>
                  <a:schemeClr val="dk1"/>
                </a:solidFill>
              </a:rPr>
              <a:t>Interfaccia: </a:t>
            </a:r>
            <a:r>
              <a:rPr lang="en-US" sz="1800">
                <a:solidFill>
                  <a:schemeClr val="dk1"/>
                </a:solidFill>
              </a:rPr>
              <a:t>Vengono forniti l’immagine della Home Page che reindirizza al negozio, previo login, e l' immagine del catalogo.</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Utente</a:t>
            </a:r>
            <a:r>
              <a:rPr lang="en-US" sz="1800">
                <a:solidFill>
                  <a:schemeClr val="dk1"/>
                </a:solidFill>
              </a:rPr>
              <a:t>: La signora Giovanna, moglie dell’ingegnere Nicolini, ha deciso di regalare un nuovo device al marito ipoudente.</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Happy Path: </a:t>
            </a:r>
            <a:r>
              <a:rPr lang="en-US" sz="1800">
                <a:solidFill>
                  <a:schemeClr val="dk1"/>
                </a:solidFill>
              </a:rPr>
              <a:t>La signora Giovanna, effettua l’autenticazione al sistema inserendo le credenziali che gli sono state date dal marito; entra nella pagina principale e seleziona la sezione negozio, qui avrà un menu a tendina e la possibilità di ricercare il prodotto, trovato il prodotto d' interesse lo aggiungerà al “carrello”, per completare l' operazione dovrà fornire la zona di consegna e l'iban per il pagamento.</a:t>
            </a:r>
            <a:endParaRPr sz="1800">
              <a:solidFill>
                <a:schemeClr val="dk1"/>
              </a:solidFill>
            </a:endParaRPr>
          </a:p>
          <a:p>
            <a:pPr indent="-165100" lvl="0" marL="342900">
              <a:spcBef>
                <a:spcPts val="0"/>
              </a:spcBef>
              <a:spcAft>
                <a:spcPts val="0"/>
              </a:spcAft>
              <a:buNone/>
            </a:pPr>
            <a:r>
              <a:t/>
            </a:r>
            <a:endParaRPr/>
          </a:p>
        </p:txBody>
      </p:sp>
      <p:pic>
        <p:nvPicPr>
          <p:cNvPr id="240" name="Shape 240"/>
          <p:cNvPicPr preferRelativeResize="0"/>
          <p:nvPr/>
        </p:nvPicPr>
        <p:blipFill>
          <a:blip r:embed="rId3">
            <a:alphaModFix/>
          </a:blip>
          <a:stretch>
            <a:fillRect/>
          </a:stretch>
        </p:blipFill>
        <p:spPr>
          <a:xfrm>
            <a:off x="137675" y="1247500"/>
            <a:ext cx="2781300" cy="325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a:solidFill>
                  <a:schemeClr val="dk2"/>
                </a:solidFill>
              </a:rPr>
              <a:t>User Research</a:t>
            </a:r>
            <a:endParaRPr/>
          </a:p>
        </p:txBody>
      </p:sp>
      <p:sp>
        <p:nvSpPr>
          <p:cNvPr id="48" name="Shape 4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Questa azienda ha come “main target” di utenza soggetti affetti da problemi uditivi, che sono abituati a convivere con questo problema e che cercano di migliorare le proprie condizioni. Approcciandosi ora verso un numero più vasto di utenti, includendo quindi persone iniziano a riscontrare problemi d’udito o semplicemente sono intenzionati ad eseguire test anonimi, occorre tenere conto che la competenza di dominio può risultare molto bassa in svariati casi.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Un’altra categoria di utenti da tenere in considerazione sono i service, esperti che valutano i problemi di ogni paziente per poi consigliare la terapia/dispositivo adeguata.</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La probabilità che si presentino problemi uditivi aumenta con l’avanzamento dell’età, ciò non esclude però il verificarsi di qualche eccezione in giovane età o addirittura sin dalla nascita. Identificare un età media dei soggetti risulta quindi abbastanza complicato, ma per effettuare l’analisi tenderemo a considerare utenti di età compresa fra 25 e 60 anni con problemi uditivi accertati, conoscenti e quindi utilizzatori del sito web in questione per conto di terzi (ad esempio un genitore per il figlio/a), o service/professionisti.</a:t>
            </a:r>
            <a:endParaRPr sz="1800">
              <a:solidFill>
                <a:schemeClr val="dk1"/>
              </a:solidFill>
            </a:endParaRPr>
          </a:p>
          <a:p>
            <a:pPr indent="0" lvl="0" marL="0" marR="0" rtl="0" algn="l">
              <a:spcBef>
                <a:spcPts val="0"/>
              </a:spcBef>
              <a:spcAft>
                <a:spcPts val="0"/>
              </a:spcAft>
              <a:buNone/>
            </a:pPr>
            <a:r>
              <a:t/>
            </a:r>
            <a:endParaRPr sz="2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Nuovo User Testing</a:t>
            </a:r>
            <a:endParaRPr/>
          </a:p>
        </p:txBody>
      </p:sp>
      <p:pic>
        <p:nvPicPr>
          <p:cNvPr id="247" name="Shape 247"/>
          <p:cNvPicPr preferRelativeResize="0"/>
          <p:nvPr/>
        </p:nvPicPr>
        <p:blipFill>
          <a:blip r:embed="rId3">
            <a:alphaModFix/>
          </a:blip>
          <a:stretch>
            <a:fillRect/>
          </a:stretch>
        </p:blipFill>
        <p:spPr>
          <a:xfrm>
            <a:off x="1565538" y="1182450"/>
            <a:ext cx="6012926" cy="2314925"/>
          </a:xfrm>
          <a:prstGeom prst="rect">
            <a:avLst/>
          </a:prstGeom>
          <a:noFill/>
          <a:ln>
            <a:noFill/>
          </a:ln>
        </p:spPr>
      </p:pic>
      <p:pic>
        <p:nvPicPr>
          <p:cNvPr id="248" name="Shape 248"/>
          <p:cNvPicPr preferRelativeResize="0"/>
          <p:nvPr/>
        </p:nvPicPr>
        <p:blipFill>
          <a:blip r:embed="rId4">
            <a:alphaModFix/>
          </a:blip>
          <a:stretch>
            <a:fillRect/>
          </a:stretch>
        </p:blipFill>
        <p:spPr>
          <a:xfrm>
            <a:off x="1661125" y="4054350"/>
            <a:ext cx="5821761" cy="2314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Analisi Dati User Testing</a:t>
            </a:r>
            <a:endParaRPr/>
          </a:p>
        </p:txBody>
      </p:sp>
      <p:sp>
        <p:nvSpPr>
          <p:cNvPr id="255" name="Shape 255"/>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I risultati sono evidenti, entrambi i tester sono riusciti a svolgere i task con precisione e esattezza, senza un eccessivo sforzo.</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In particolar modo, la grande differenza è stata fatta mettendo i luce i dati più rilevanti e riorganizzando le varie sezioni utilizzando uno schema più dettagliato e coerente.I due utenti presi in considerazione si differenziavano per le loro competenze a livello tecnico.Nello specifico, Gaia è riuscita a portare a termine tutte le operazioni senza problemi, malgrado l’ inesperienza nell’applicativo, anche grazie alle sue grandi capacità tecniche, Stefano signore più anziano ha impiegato più tempo a causa di carenze nel campo tecnico ma anche esso è riuscito a portare a termine ogni operazione.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Malgrado le differenze tra i tester, i risultati e la loro esperienza fa notare come il nuovo sistema sia più semplice risultando cosi più efficace, utilizzabile e apprendibile.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A differenza della prima fase di test entrambi gli utenti sono riusciti a portare a termine tutti e tre i task, e sicuramente con meno problematiche.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A partire dai consigli dei primi tester, sono state apportate modifiche sulle organizzazioni, fornendo funzionalità maggiori e semplificando la fruizione di informazioni evidenziando quelle più importanti.</a:t>
            </a:r>
            <a:endParaRPr sz="18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Proposte per il futuro</a:t>
            </a:r>
            <a:endParaRPr/>
          </a:p>
        </p:txBody>
      </p:sp>
      <p:sp>
        <p:nvSpPr>
          <p:cNvPr id="262" name="Shape 26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Vi sono inoltre diversi aspetti che non sono stati menzionati in questa analisi, ma che potranno essere sviluppati in futuro, i quali andrebbero dunque ad attribuire quel valore aggiunto alla piattaforma in grado di allargare ulteriormente il target e la suite di funzionalità in essa integrate.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Una per esempio potrebbe essere lo sviluppo di un applicativo mobile con un breve riassunto di quanto menzionato sul sito, ma che consentirebbe agli utenti di utilizzare la propria area riservata anche in modalità smartphone e, volendo, offline.</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165100" lvl="0" marL="34290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Conclusioni</a:t>
            </a:r>
            <a:endParaRPr/>
          </a:p>
        </p:txBody>
      </p:sp>
      <p:sp>
        <p:nvSpPr>
          <p:cNvPr id="269" name="Shape 269"/>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La semplificazione di testi la rappresentazione dei contenuti attraverso una visione minimalista, aiuta l’utilizzare a focalizzare la propria attenzione solo ed unicamente sui propri task senza incorrere in possibili distrazioni frutto della rappresentazione dispersiva ed aleatoria della informazioni.</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L’introduzione di controlli di prevenzione agli errori e l’inserimento di limitazioni che indirizzano l’utente verso il corretto approccio di utilizzo, incrementano notevolmente la semplicità di compimento dei task.</a:t>
            </a:r>
            <a:endParaRPr sz="18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rPr>
              <a:t>Infine l’utilizzo di immagini pertinenti al testo, o alla area che si sta visualizzando, spesso agevola la mente umana nella lettura e comprensione di quanto viene riportato in forma scritta, innescando un meccanismo di auto-completamento dello scenario tramite la rappresentazione concettuale dell’immagine all’interno della stessa mente umana.</a:t>
            </a:r>
            <a:endParaRPr sz="18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Visione Singola</a:t>
            </a:r>
            <a:endParaRPr/>
          </a:p>
        </p:txBody>
      </p:sp>
      <p:sp>
        <p:nvSpPr>
          <p:cNvPr id="55" name="Shape 55"/>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Il corpo della pagina principale mostra uno slideshow contente le ultime notizie più importanti. Purtroppo di nota abbastanza il fatto che tendenzialmente la sezione notizie non venga spesso aggiornata.</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A seguire vi è un piccolo banner orizzontale contenente le notizie che l’azienda ritiene secondarie. La scelta di quali mettere in evidenza e quali no è stata probabilmente fatta in ottica commerciale e non informativa, questo fattore danneggia ulteriormente l’utilizzatore in cerca di semplici informazioni come potrebbe essere la data di un evento.</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Nella parte finale sono presenti le informazioni economiche relative alla società ed un secondo menù che elenca nuovamente tutte le pagine del sito in modalità espansa.</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Nella sezione Conoscere sono presenti tre aree principali relative alla conoscenza della ipoacusia a seconda della tipologia del soggetto: adulto, bambino, neonato, in ogni caso per ottenere informazioni bisogna selezionare la relativa voce di menù e successivamente clickare su “maggiori informazioni”, il quale reindirizza alla pagina informativa. Qui non vi è la possibilità di tornare alla pagina precedente, se non utilizzando il menu di navigazione principale.</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Nella sezione Comunità sono, anche qui, presenti tre aree Cochelar Family, Ricerca di una Clinica e Gruppi di Supporto.</a:t>
            </a:r>
            <a:endParaRPr sz="1800">
              <a:solidFill>
                <a:schemeClr val="dk1"/>
              </a:solidFill>
            </a:endParaRPr>
          </a:p>
          <a:p>
            <a:pPr indent="-165100" lvl="0" marL="34290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Visione Singola</a:t>
            </a:r>
            <a:endParaRPr/>
          </a:p>
        </p:txBody>
      </p:sp>
      <p:sp>
        <p:nvSpPr>
          <p:cNvPr id="62" name="Shape 62"/>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1600">
                <a:solidFill>
                  <a:schemeClr val="dk1"/>
                </a:solidFill>
              </a:rPr>
              <a:t>La presenza di doppi link rimane costante, si potrebbe quasi dire che l’utente debba farsene una ragione. Entrati in “Trova una Clinica” si attiverà una mappa priva di localizzazione.</a:t>
            </a:r>
            <a:endParaRPr sz="1600">
              <a:solidFill>
                <a:schemeClr val="dk1"/>
              </a:solidFill>
            </a:endParaRPr>
          </a:p>
          <a:p>
            <a:pPr indent="0" lvl="0" marL="0" rtl="0" algn="just">
              <a:spcBef>
                <a:spcPts val="0"/>
              </a:spcBef>
              <a:spcAft>
                <a:spcPts val="0"/>
              </a:spcAft>
              <a:buNone/>
            </a:pPr>
            <a:r>
              <a:rPr lang="en-US" sz="1600">
                <a:solidFill>
                  <a:schemeClr val="dk1"/>
                </a:solidFill>
              </a:rPr>
              <a:t>All’interno dei Gruppi di Supporto vengono elencate alcune delle cliniche convenzionate presso le quali recarsi per avere maggiori informazioni.</a:t>
            </a:r>
            <a:endParaRPr sz="1600">
              <a:solidFill>
                <a:schemeClr val="dk1"/>
              </a:solidFill>
            </a:endParaRPr>
          </a:p>
          <a:p>
            <a:pPr indent="0" lvl="0" marL="0" rtl="0" algn="just">
              <a:spcBef>
                <a:spcPts val="0"/>
              </a:spcBef>
              <a:spcAft>
                <a:spcPts val="0"/>
              </a:spcAft>
              <a:buNone/>
            </a:pPr>
            <a:r>
              <a:rPr lang="en-US" sz="1600">
                <a:solidFill>
                  <a:schemeClr val="dk1"/>
                </a:solidFill>
              </a:rPr>
              <a:t>.Infine in Family vi è un form di registrazione, nel complesso abbastanza dettagliato ma che prevede l’acquisto di uno dei dispositivi Cochlear. Un utente può qui registrarsi come utilizzatore oppure come accompagnatore.</a:t>
            </a:r>
            <a:endParaRPr sz="1600">
              <a:solidFill>
                <a:schemeClr val="dk1"/>
              </a:solidFill>
            </a:endParaRPr>
          </a:p>
          <a:p>
            <a:pPr indent="0" lvl="0" marL="0" rtl="0" algn="just">
              <a:spcBef>
                <a:spcPts val="0"/>
              </a:spcBef>
              <a:spcAft>
                <a:spcPts val="0"/>
              </a:spcAft>
              <a:buNone/>
            </a:pPr>
            <a:r>
              <a:rPr lang="en-US" sz="1600">
                <a:solidFill>
                  <a:schemeClr val="dk1"/>
                </a:solidFill>
              </a:rPr>
              <a:t>Nell’area dei corsi si nota come questa parte del sito venga notevolmente trascurata, lasciando la lista dei corsi priva di dettagli e mai aggiornata.</a:t>
            </a:r>
            <a:endParaRPr sz="1600">
              <a:solidFill>
                <a:schemeClr val="dk1"/>
              </a:solidFill>
            </a:endParaRPr>
          </a:p>
          <a:p>
            <a:pPr indent="0" lvl="0" marL="0" rtl="0" algn="just">
              <a:spcBef>
                <a:spcPts val="0"/>
              </a:spcBef>
              <a:spcAft>
                <a:spcPts val="0"/>
              </a:spcAft>
              <a:buNone/>
            </a:pPr>
            <a:r>
              <a:rPr lang="en-US" sz="1600">
                <a:solidFill>
                  <a:schemeClr val="dk1"/>
                </a:solidFill>
              </a:rPr>
              <a:t>Nella pagine principale di training vi è la possibilità di scaricare file audio per test uditivi, ma non si riesce a comprendere come effettuare una valutazione sul proprio udito in relazione ad ai file audio scaricati. I test sono suddivisi per categorie di persone: esempio adulti e bambini.</a:t>
            </a:r>
            <a:endParaRPr sz="1600">
              <a:solidFill>
                <a:schemeClr val="dk1"/>
              </a:solidFill>
            </a:endParaRPr>
          </a:p>
          <a:p>
            <a:pPr indent="0" lvl="0" marL="0" rtl="0" algn="just">
              <a:spcBef>
                <a:spcPts val="0"/>
              </a:spcBef>
              <a:spcAft>
                <a:spcPts val="0"/>
              </a:spcAft>
              <a:buNone/>
            </a:pPr>
            <a:r>
              <a:rPr lang="en-US" sz="1600">
                <a:solidFill>
                  <a:schemeClr val="dk1"/>
                </a:solidFill>
              </a:rPr>
              <a:t>Nella sezione “Sound Foundation for Babies” ci sono esercizi settimanali scaricabili e quindi non interattivi, e un elenco delle persone che hanno contribuito.</a:t>
            </a:r>
            <a:endParaRPr sz="1600">
              <a:solidFill>
                <a:schemeClr val="dk1"/>
              </a:solidFill>
            </a:endParaRPr>
          </a:p>
          <a:p>
            <a:pPr indent="0" lvl="0" marL="0" rtl="0" algn="just">
              <a:spcBef>
                <a:spcPts val="0"/>
              </a:spcBef>
              <a:spcAft>
                <a:spcPts val="0"/>
              </a:spcAft>
              <a:buNone/>
            </a:pPr>
            <a:r>
              <a:rPr lang="en-US" sz="1600">
                <a:solidFill>
                  <a:schemeClr val="dk1"/>
                </a:solidFill>
              </a:rPr>
              <a:t>Il pacchetto SmallTalk è stato ideato appositamente per le famiglie di quei bambini ai quali è stato diagnosticato un problema di udito nei primi mesi di vita. L’organizzazione di questi servizi però è un viene un po’ lasciata al caso e mai aggiornata in base quelle che sono le nuove scoperte in campo di ricerca. Il sito acquisisce così una forma statica ed, in un certo senso, anti-interattiva</a:t>
            </a:r>
            <a:endParaRPr sz="1600">
              <a:solidFill>
                <a:schemeClr val="dk1"/>
              </a:solidFill>
            </a:endParaRPr>
          </a:p>
          <a:p>
            <a:pPr indent="-165100" lvl="0" marL="342900" rtl="0">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sz="1800">
              <a:solidFill>
                <a:schemeClr val="dk1"/>
              </a:solidFill>
            </a:endParaRPr>
          </a:p>
          <a:p>
            <a:pPr indent="-165100" lvl="0" marL="342900" rt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Test Utenti Reali</a:t>
            </a:r>
            <a:endParaRPr/>
          </a:p>
        </p:txBody>
      </p:sp>
      <p:sp>
        <p:nvSpPr>
          <p:cNvPr id="69" name="Shape 69"/>
          <p:cNvSpPr txBox="1"/>
          <p:nvPr>
            <p:ph idx="1" type="body"/>
          </p:nvPr>
        </p:nvSpPr>
        <p:spPr>
          <a:xfrm>
            <a:off x="347375" y="996403"/>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rPr>
              <a:t>Sono stati quindi presi quattro utenti: un padre di famiglia impiegato, padre di famiglia impiegato in un'impresa petrolchimica, interessato più alla acquisizione di informazioni legate a presunti sintomi. Angela madre di famiglia, imprenditrice, già in possesso di un dispositivo acustico. Antonio, venditore di macchinari agricoli, ormai in pensione. Egli inizia a riscontrare i primi problemi uditivi, ma è disposto ad ammetterlo. Infine abbiamo Giulia, giovane ragazza e nipote di Antonio, intenzionata a convincerlo ad effettuare i dovuti accertamenti. Gli sono state date 6 operazioni da portare a termine e durante l’esecuzione sono stati osservati gli errori, i punti critici del sistema e le sue falle.</a:t>
            </a:r>
            <a:endParaRPr sz="2400">
              <a:solidFill>
                <a:schemeClr val="dk1"/>
              </a:solidFill>
            </a:endParaRPr>
          </a:p>
          <a:p>
            <a:pPr indent="0" lvl="0" marL="0" rtl="0" algn="just">
              <a:spcBef>
                <a:spcPts val="0"/>
              </a:spcBef>
              <a:spcAft>
                <a:spcPts val="0"/>
              </a:spcAft>
              <a:buNone/>
            </a:pPr>
            <a:r>
              <a:t/>
            </a:r>
            <a:endParaRPr sz="2400">
              <a:solidFill>
                <a:schemeClr val="dk1"/>
              </a:solidFill>
            </a:endParaRPr>
          </a:p>
          <a:p>
            <a:pPr indent="-165100" lvl="0" marL="342900" rtl="0">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sz="1800">
              <a:solidFill>
                <a:schemeClr val="dk1"/>
              </a:solidFill>
            </a:endParaRPr>
          </a:p>
          <a:p>
            <a:pPr indent="-165100" lvl="0" marL="34290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Esecuzione e Valutazione</a:t>
            </a:r>
            <a:r>
              <a:rPr lang="en-US"/>
              <a:t> </a:t>
            </a:r>
            <a:endParaRPr/>
          </a:p>
        </p:txBody>
      </p:sp>
      <p:sp>
        <p:nvSpPr>
          <p:cNvPr id="76" name="Shape 76"/>
          <p:cNvSpPr txBox="1"/>
          <p:nvPr>
            <p:ph idx="1" type="body"/>
          </p:nvPr>
        </p:nvSpPr>
        <p:spPr>
          <a:xfrm>
            <a:off x="347375" y="996403"/>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1800">
                <a:solidFill>
                  <a:schemeClr val="dk1"/>
                </a:solidFill>
              </a:rPr>
              <a:t>Prima di iniziare ad effettuare i test, sono state fornite a tutti gli utenti le informazioni essenziali per consentire lo svolgimento dei task. Sono inoltre stati informati del fatto che i seguenti test avrebbero avuto come finalità la valutazione della piattaforma in questione sulla base dell’efficienza, navigabilità ed apprendibilità. Una volta risolti i loro dubbi, è stata spiegato loro come avrebbero dovuto affrontare il test, ovvero in modalità “Thinking Aloud”, quindi evidenziando ad alta voce ogni loro ragionamento.</a:t>
            </a:r>
            <a:endParaRPr sz="1800">
              <a:solidFill>
                <a:schemeClr val="dk1"/>
              </a:solidFill>
            </a:endParaRPr>
          </a:p>
          <a:p>
            <a:pPr indent="0" lvl="0" marL="0" rtl="0" algn="just">
              <a:spcBef>
                <a:spcPts val="0"/>
              </a:spcBef>
              <a:spcAft>
                <a:spcPts val="0"/>
              </a:spcAft>
              <a:buNone/>
            </a:pPr>
            <a:r>
              <a:rPr lang="en-US" sz="1800">
                <a:solidFill>
                  <a:schemeClr val="dk1"/>
                </a:solidFill>
              </a:rPr>
              <a:t>Al fine di valutare i dati risultanti dal test si è scelto di seguire le metriche dell’usabilità quali successo, errori, efficienza e apprendibilità. Non è stato considerato il tempo di esecuzione di un task in quanto utilizzando questa metodologia di test esso è limitato dal ragionamento ad alta voce. Al fine di eseguire i test gli utenti hanno utilizzato il sistema partendo dalla pagina principale, senza averla mai vista prima.</a:t>
            </a:r>
            <a:endParaRPr sz="1800">
              <a:solidFill>
                <a:schemeClr val="dk1"/>
              </a:solidFill>
            </a:endParaRPr>
          </a:p>
          <a:p>
            <a:pPr indent="0" lvl="0" marL="0" rtl="0" algn="just">
              <a:spcBef>
                <a:spcPts val="0"/>
              </a:spcBef>
              <a:spcAft>
                <a:spcPts val="0"/>
              </a:spcAft>
              <a:buNone/>
            </a:pPr>
            <a:r>
              <a:t/>
            </a:r>
            <a:endParaRPr sz="2400">
              <a:solidFill>
                <a:schemeClr val="dk1"/>
              </a:solidFill>
            </a:endParaRPr>
          </a:p>
          <a:p>
            <a:pPr indent="-165100" lvl="0" marL="342900" rtl="0">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sz="1800">
              <a:solidFill>
                <a:schemeClr val="dk1"/>
              </a:solidFill>
            </a:endParaRPr>
          </a:p>
          <a:p>
            <a:pPr indent="-165100" lvl="0" marL="34290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Conclusioni e Indicazioni</a:t>
            </a:r>
            <a:endParaRPr/>
          </a:p>
        </p:txBody>
      </p:sp>
      <p:sp>
        <p:nvSpPr>
          <p:cNvPr id="83" name="Shape 83"/>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400">
                <a:solidFill>
                  <a:schemeClr val="dk1"/>
                </a:solidFill>
              </a:rPr>
              <a:t>Analizzando e confrontando i dati raccolti dall'esecuzione dei singoli task, sono state individuate diverse problematiche comuni a molti dei test effettuati.</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 </a:t>
            </a:r>
            <a:r>
              <a:rPr b="1" lang="en-US" sz="1400">
                <a:solidFill>
                  <a:schemeClr val="dk1"/>
                </a:solidFill>
              </a:rPr>
              <a:t>6.</a:t>
            </a:r>
            <a:r>
              <a:rPr lang="en-US" sz="1400">
                <a:solidFill>
                  <a:schemeClr val="dk1"/>
                </a:solidFill>
              </a:rPr>
              <a:t> “</a:t>
            </a:r>
            <a:r>
              <a:rPr b="1" lang="en-US" sz="1400">
                <a:solidFill>
                  <a:schemeClr val="dk1"/>
                </a:solidFill>
              </a:rPr>
              <a:t>Recognition” piuttosto che “Recall”, 18. Navigibilità e 11. Predicibilità</a:t>
            </a:r>
            <a:r>
              <a:rPr lang="en-US" sz="1400">
                <a:solidFill>
                  <a:schemeClr val="dk1"/>
                </a:solidFill>
              </a:rPr>
              <a:t>:</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3 utenti su 4 hanno riscontrato difficoltà nell’orientamento all’interno della piattaforma e nella ripetizione task già in precedenza svolti. L’apprendibilità del sito, infatti, risulta inaccurata e non intuitiva, essendo notevolmente influenzata dalla sua impredicibilità.</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 </a:t>
            </a:r>
            <a:r>
              <a:rPr b="1" lang="en-US" sz="1400">
                <a:solidFill>
                  <a:schemeClr val="dk1"/>
                </a:solidFill>
              </a:rPr>
              <a:t>10.</a:t>
            </a:r>
            <a:r>
              <a:rPr lang="en-US" sz="1400">
                <a:solidFill>
                  <a:schemeClr val="dk1"/>
                </a:solidFill>
              </a:rPr>
              <a:t> </a:t>
            </a:r>
            <a:r>
              <a:rPr b="1" lang="en-US" sz="1400">
                <a:solidFill>
                  <a:schemeClr val="dk1"/>
                </a:solidFill>
              </a:rPr>
              <a:t>Help e documentazione</a:t>
            </a:r>
            <a:r>
              <a:rPr lang="en-US" sz="1400">
                <a:solidFill>
                  <a:schemeClr val="dk1"/>
                </a:solidFill>
              </a:rPr>
              <a:t>:</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Assenza totale d’instradamento dell’utente verso il compimento dei task e delle sue necessità. Spesso può risultare utile consigliare l’utente tramite tooltip, oppure semplicemente cercando di comprendere cosa egli stia realmente cercando e proporglielo (analisi statistiche).</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 </a:t>
            </a:r>
            <a:r>
              <a:rPr b="1" lang="en-US" sz="1400">
                <a:solidFill>
                  <a:schemeClr val="dk1"/>
                </a:solidFill>
              </a:rPr>
              <a:t>23. Centralità dell’utente</a:t>
            </a:r>
            <a:r>
              <a:rPr lang="en-US" sz="1400">
                <a:solidFill>
                  <a:schemeClr val="dk1"/>
                </a:solidFill>
              </a:rPr>
              <a:t>:</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Gli utenti tendono a rimanere sorpresi (negativamente) ed disorientati durante la prima navigazione. Infatti Sono state fatte diverse osservazioni negative per quanto riguarda le informazioni presentate nella pagina principale. Le quali dovrebbero invogliare l’utente alla navigazione e semplificargli la vita, magari elencando le sezioni più ricercate oppure proponendo immediatamente per esempio news interessanti per l’utente.</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Purtroppo è stato notato che gli utenti tendevano a trascorrere molto tempo nella Home Page.</a:t>
            </a:r>
            <a:endParaRPr sz="1400">
              <a:solidFill>
                <a:schemeClr val="dk1"/>
              </a:solidFill>
            </a:endParaRPr>
          </a:p>
          <a:p>
            <a:pPr indent="0" lvl="0" marL="0" rtl="0">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 </a:t>
            </a:r>
            <a:r>
              <a:rPr b="1" lang="en-US" sz="1400">
                <a:solidFill>
                  <a:schemeClr val="dk1"/>
                </a:solidFill>
              </a:rPr>
              <a:t>4. Coerenza e standard</a:t>
            </a:r>
            <a:r>
              <a:rPr lang="en-US" sz="1400">
                <a:solidFill>
                  <a:schemeClr val="dk1"/>
                </a:solidFill>
              </a:rPr>
              <a:t>:</a:t>
            </a:r>
            <a:endParaRPr sz="1400">
              <a:solidFill>
                <a:schemeClr val="dk1"/>
              </a:solidFill>
            </a:endParaRPr>
          </a:p>
          <a:p>
            <a:pPr indent="0" lvl="0" marL="0" rtl="0" algn="just">
              <a:spcBef>
                <a:spcPts val="0"/>
              </a:spcBef>
              <a:spcAft>
                <a:spcPts val="0"/>
              </a:spcAft>
              <a:buClr>
                <a:schemeClr val="dk1"/>
              </a:buClr>
              <a:buSzPts val="1100"/>
              <a:buFont typeface="Arial"/>
              <a:buNone/>
            </a:pPr>
            <a:r>
              <a:rPr lang="en-US" sz="1400">
                <a:solidFill>
                  <a:schemeClr val="dk1"/>
                </a:solidFill>
              </a:rPr>
              <a:t>Gli standard più semplici vengono spesso rispettati, nonostante ciò però, basta semplicemente cambiare il comportamento di un elemento una sola volta per confondere criticamente l’utente. In alcune aree infatti, gli utenti si sono trovati a dover tornare alla pagina precedente tramite la navigazione del browser, in quanto l’effetto di alcune voci di navigazione non rispettava gli standard prefissati.</a:t>
            </a:r>
            <a:endParaRPr sz="1400">
              <a:solidFill>
                <a:schemeClr val="dk1"/>
              </a:solidFill>
            </a:endParaRPr>
          </a:p>
          <a:p>
            <a:pPr indent="0" lvl="0" marL="0" rtl="0">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165100" lvl="0" marL="34290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Identificazione Utenti</a:t>
            </a:r>
            <a:endParaRPr/>
          </a:p>
        </p:txBody>
      </p:sp>
      <p:sp>
        <p:nvSpPr>
          <p:cNvPr id="90" name="Shape 90"/>
          <p:cNvSpPr txBox="1"/>
          <p:nvPr>
            <p:ph idx="1" type="body"/>
          </p:nvPr>
        </p:nvSpPr>
        <p:spPr>
          <a:xfrm>
            <a:off x="457200" y="980728"/>
            <a:ext cx="8229600" cy="51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Service/Esperti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informazioni tecniche, confronti facilitati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Richiesta campioni, percorsi di formazione/informazione</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Eventuali agevolazioni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Disponibilità immediata, tempi di attesa</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Clienti finali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Effetto finale, risultati garantiti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Prove gratuite</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Test dell’udito</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Recensioni di altri clienti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Soluzioni commisurate al budget</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Parenti/Conoscenti</a:t>
            </a:r>
            <a:endParaRPr sz="1800">
              <a:solidFill>
                <a:schemeClr val="dk1"/>
              </a:solidFill>
            </a:endParaRPr>
          </a:p>
          <a:p>
            <a:pPr indent="0" lvl="0" marL="0" rtl="0" algn="just">
              <a:spcBef>
                <a:spcPts val="0"/>
              </a:spcBef>
              <a:spcAft>
                <a:spcPts val="0"/>
              </a:spcAft>
              <a:buClr>
                <a:schemeClr val="dk1"/>
              </a:buClr>
              <a:buSzPts val="1100"/>
              <a:buFont typeface="Arial"/>
              <a:buNone/>
            </a:pPr>
            <a:r>
              <a:rPr lang="en-US" sz="1800">
                <a:solidFill>
                  <a:schemeClr val="dk1"/>
                </a:solidFill>
              </a:rPr>
              <a:t>- Informazioni per confermare i problemi di udito dei parenti</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 </a:t>
            </a:r>
            <a:r>
              <a:rPr lang="en-US" sz="1800">
                <a:solidFill>
                  <a:schemeClr val="dk1"/>
                </a:solidFill>
              </a:rPr>
              <a:t>Consigli su come approcciarsi</a:t>
            </a:r>
            <a:endParaRPr sz="1800">
              <a:solidFill>
                <a:schemeClr val="dk1"/>
              </a:solidFill>
            </a:endParaRPr>
          </a:p>
          <a:p>
            <a:pPr indent="0" lvl="0" marL="0" rtl="0">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165100" lvl="0" marL="34290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