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2" r:id="rId5"/>
    <p:sldId id="265" r:id="rId6"/>
    <p:sldId id="267" r:id="rId7"/>
    <p:sldId id="268" r:id="rId8"/>
    <p:sldId id="270" r:id="rId9"/>
    <p:sldId id="272" r:id="rId10"/>
    <p:sldId id="273" r:id="rId11"/>
    <p:sldId id="274" r:id="rId12"/>
    <p:sldId id="275" r:id="rId13"/>
    <p:sldId id="276" r:id="rId14"/>
    <p:sldId id="278" r:id="rId15"/>
    <p:sldId id="277" r:id="rId16"/>
    <p:sldId id="279" r:id="rId17"/>
    <p:sldId id="287" r:id="rId18"/>
    <p:sldId id="282" r:id="rId19"/>
    <p:sldId id="302" r:id="rId20"/>
    <p:sldId id="285" r:id="rId21"/>
    <p:sldId id="295" r:id="rId22"/>
    <p:sldId id="294" r:id="rId23"/>
    <p:sldId id="300" r:id="rId24"/>
    <p:sldId id="296" r:id="rId25"/>
    <p:sldId id="299" r:id="rId26"/>
    <p:sldId id="293" r:id="rId27"/>
    <p:sldId id="297" r:id="rId28"/>
    <p:sldId id="288" r:id="rId29"/>
    <p:sldId id="291" r:id="rId30"/>
    <p:sldId id="318" r:id="rId31"/>
    <p:sldId id="320" r:id="rId32"/>
    <p:sldId id="32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为何今天要跟大家分享这个呢？</a:t>
            </a:r>
            <a:endParaRPr lang="zh-CN" altLang="en-US"/>
          </a:p>
          <a:p>
            <a:r>
              <a:rPr lang="zh-CN" altLang="en-US"/>
              <a:t>因为作为前端，近年来前端的发展突飞猛进，各种新概念噼里啪啦的出来，搞得我们做前端的简直是眼花缭乱，无所适从，特别在他们各种概念以及他们之间的关系，所以我想以点到面讲讲</a:t>
            </a:r>
            <a:r>
              <a:rPr lang="en-US" altLang="zh-CN"/>
              <a:t>Nodejs</a:t>
            </a:r>
            <a:r>
              <a:rPr lang="zh-CN" altLang="en-US"/>
              <a:t>与前端自动化构建工具，基于，基于这点概念以及他们的关系，做个尝试，当然单纯讲概念似乎没什么用，而且也太大了，太虚了；</a:t>
            </a:r>
            <a:endParaRPr lang="zh-CN" altLang="en-US"/>
          </a:p>
          <a:p>
            <a:r>
              <a:rPr lang="zh-CN" altLang="en-US"/>
              <a:t>所以我的第二考虑呢，是这些新的技术怎么结合升级应用到我们公司实际的技术开发当中，于是我就在想，</a:t>
            </a:r>
            <a:r>
              <a:rPr lang="zh-CN" altLang="en-US">
                <a:sym typeface="+mn-ea"/>
              </a:rPr>
              <a:t>那在</a:t>
            </a:r>
            <a:r>
              <a:rPr lang="en-US" altLang="zh-CN">
                <a:sym typeface="+mn-ea"/>
              </a:rPr>
              <a:t>Nodejs</a:t>
            </a:r>
            <a:r>
              <a:rPr lang="zh-CN" altLang="zh-CN">
                <a:sym typeface="+mn-ea"/>
              </a:rPr>
              <a:t>等</a:t>
            </a:r>
            <a:r>
              <a:rPr lang="zh-CN" altLang="en-US">
                <a:sym typeface="+mn-ea"/>
              </a:rPr>
              <a:t>中，有哪些东西可以在我们现在工作中应用，那基于上一节课蒋委员讲了性能优化，他从</a:t>
            </a:r>
            <a:r>
              <a:rPr lang="en-US" altLang="zh-CN">
                <a:sym typeface="+mn-ea"/>
              </a:rPr>
              <a:t>JavaScript</a:t>
            </a:r>
            <a:r>
              <a:rPr lang="zh-CN" altLang="en-US">
                <a:sym typeface="+mn-ea"/>
              </a:rPr>
              <a:t>语言级别讲了我们前端如何入手写代码让我们的页面性能更好，受益匪浅，于是我就想，除了讲讲概念以及他们的关系，要不我就接着蒋委员的衣钵，讲讲如何前端自动化构建工具去优化我们目前公司的前端代码，从而提高我们公司前端页面的总体性能，在于是我想到了基于</a:t>
            </a:r>
            <a:r>
              <a:rPr lang="en-US" altLang="zh-CN">
                <a:sym typeface="+mn-ea"/>
              </a:rPr>
              <a:t>Nodejs</a:t>
            </a:r>
            <a:r>
              <a:rPr lang="zh-CN" altLang="en-US">
                <a:sym typeface="+mn-ea"/>
              </a:rPr>
              <a:t>的前端自动化构建工具</a:t>
            </a:r>
            <a:r>
              <a:rPr lang="en-US" altLang="zh-CN">
                <a:sym typeface="+mn-ea"/>
              </a:rPr>
              <a:t>gulp</a:t>
            </a:r>
            <a:r>
              <a:rPr lang="zh-CN" altLang="en-US">
                <a:sym typeface="+mn-ea"/>
              </a:rPr>
              <a:t>，希望呢通过</a:t>
            </a:r>
            <a:r>
              <a:rPr lang="en-US" altLang="zh-CN">
                <a:sym typeface="+mn-ea"/>
              </a:rPr>
              <a:t>gulp</a:t>
            </a:r>
            <a:r>
              <a:rPr lang="zh-CN" altLang="en-US">
                <a:sym typeface="+mn-ea"/>
              </a:rPr>
              <a:t>这个工具，讲讲前端自动化构建的一些概念，二来抛砖引玉讲讲他的应用，希望以后大家更多的讨论以及应用一些能够提高我们技术开发的知识以及技术，无论是</a:t>
            </a:r>
            <a:r>
              <a:rPr lang="en-US" altLang="zh-CN">
                <a:sym typeface="+mn-ea"/>
              </a:rPr>
              <a:t>vuejs,nodejs,seajs,ES6</a:t>
            </a:r>
            <a:r>
              <a:rPr lang="zh-CN" altLang="en-US">
                <a:sym typeface="+mn-ea"/>
              </a:rPr>
              <a:t>等等，很多东西都可以应用，无论是性能优化也好，提高我们的开发效率也好，简化开发流程也好。</a:t>
            </a:r>
            <a:endParaRPr lang="zh-CN" altLang="en-US">
              <a:sym typeface="+mn-ea"/>
            </a:endParaRPr>
          </a:p>
          <a:p>
            <a:endParaRPr lang="zh-CN" altLang="en-US"/>
          </a:p>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切换进行演示，生成文件夹，</a:t>
            </a:r>
            <a:r>
              <a:rPr lang="en-US" altLang="zh-CN"/>
              <a:t>cnpm init;</a:t>
            </a:r>
            <a:endParaRPr lang="en-US" altLang="zh-CN"/>
          </a:p>
          <a:p>
            <a:r>
              <a:rPr lang="en-US" altLang="zh-CN"/>
              <a:t>cnpm install vue</a:t>
            </a:r>
            <a:endParaRPr lang="en-US" altLang="zh-CN"/>
          </a:p>
          <a:p>
            <a:r>
              <a:rPr lang="en-US" altLang="zh-CN"/>
              <a:t>vnpm npm run start</a:t>
            </a:r>
            <a:endParaRPr lang="en-US" altLang="zh-CN"/>
          </a:p>
          <a:p>
            <a:endParaRPr lang="en-US" altLang="zh-CN"/>
          </a:p>
          <a:p>
            <a:endParaRPr lang="en-US" altLang="zh-CN"/>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初始化环境之后以及下载相应的依赖模块就要开始写</a:t>
            </a:r>
            <a:r>
              <a:rPr lang="en-US" altLang="zh-CN"/>
              <a:t>Nodejs</a:t>
            </a:r>
            <a:r>
              <a:rPr lang="zh-CN" altLang="en-US"/>
              <a:t>应用，具体</a:t>
            </a:r>
            <a:r>
              <a:rPr lang="en-US" altLang="zh-CN"/>
              <a:t>Nodejs</a:t>
            </a:r>
            <a:r>
              <a:rPr lang="zh-CN" altLang="en-US"/>
              <a:t>应用，那在这之前，我们要了解一下</a:t>
            </a:r>
            <a:r>
              <a:rPr lang="en-US" altLang="zh-CN"/>
              <a:t>Nodejs</a:t>
            </a:r>
            <a:r>
              <a:rPr lang="zh-CN" altLang="en-US"/>
              <a:t>上的应用开发规范；也是在</a:t>
            </a:r>
            <a:r>
              <a:rPr lang="en-US" altLang="zh-CN"/>
              <a:t>nodejs</a:t>
            </a:r>
            <a:r>
              <a:rPr lang="zh-CN" altLang="en-US"/>
              <a:t>平台下必须掌握的开发方式，</a:t>
            </a:r>
            <a:r>
              <a:rPr lang="en-US" altLang="zh-CN"/>
              <a:t>Commonjs,</a:t>
            </a:r>
            <a:r>
              <a:rPr lang="zh-CN" altLang="en-US"/>
              <a:t>模块化开发</a:t>
            </a:r>
            <a:r>
              <a:rPr lang="en-US" altLang="zh-CN"/>
              <a:t>Commonjs;</a:t>
            </a:r>
            <a:r>
              <a:rPr lang="zh-CN" altLang="en-US"/>
              <a:t>类似于</a:t>
            </a:r>
            <a:r>
              <a:rPr lang="en-US" altLang="zh-CN"/>
              <a:t>seajs </a:t>
            </a:r>
            <a:r>
              <a:rPr lang="zh-CN" altLang="en-US"/>
              <a:t>以及</a:t>
            </a:r>
            <a:r>
              <a:rPr lang="en-US" altLang="zh-CN"/>
              <a:t>requirejs</a:t>
            </a:r>
            <a:endParaRPr lang="en-US" altLang="zh-CN"/>
          </a:p>
          <a:p>
            <a:endParaRPr lang="en-US" altLang="zh-CN"/>
          </a:p>
          <a:p>
            <a:r>
              <a:rPr lang="zh-CN" altLang="en-US"/>
              <a:t>在</a:t>
            </a:r>
            <a:r>
              <a:rPr lang="en-US" altLang="zh-CN"/>
              <a:t>Node</a:t>
            </a:r>
            <a:r>
              <a:rPr lang="zh-CN" altLang="en-US"/>
              <a:t>平台上，所有所有应用都有模块组成，什么意思呢？也就是一个文件是一个模块，每个文件有自己的作用域，对外不可见，当然如果你想要将变量等设置为全局，那跟</a:t>
            </a:r>
            <a:r>
              <a:rPr lang="en-US" altLang="zh-CN"/>
              <a:t>window</a:t>
            </a:r>
            <a:r>
              <a:rPr lang="zh-CN" altLang="en-US"/>
              <a:t>类似，我们需要将变量绑定在</a:t>
            </a:r>
            <a:r>
              <a:rPr lang="en-US" altLang="zh-CN"/>
              <a:t>Global</a:t>
            </a:r>
            <a:r>
              <a:rPr lang="zh-CN" altLang="en-US"/>
              <a:t>上。</a:t>
            </a:r>
            <a:endParaRPr lang="zh-CN" altLang="en-US"/>
          </a:p>
          <a:p>
            <a:r>
              <a:rPr lang="en-US" altLang="zh-CN"/>
              <a:t>Node</a:t>
            </a:r>
            <a:r>
              <a:rPr lang="zh-CN" altLang="en-US"/>
              <a:t>是通过在内部实现一个</a:t>
            </a:r>
            <a:r>
              <a:rPr lang="en-US" altLang="zh-CN"/>
              <a:t>Module</a:t>
            </a:r>
            <a:r>
              <a:rPr lang="zh-CN" altLang="en-US"/>
              <a:t>构建函数来实现这个机制，所有模块都是</a:t>
            </a:r>
            <a:r>
              <a:rPr lang="en-US" altLang="zh-CN"/>
              <a:t>Module</a:t>
            </a:r>
            <a:r>
              <a:rPr lang="zh-CN" altLang="en-US"/>
              <a:t>的实例，在构建函数内有下面几个属性，等一下我们对比完</a:t>
            </a:r>
            <a:r>
              <a:rPr lang="en-US" altLang="zh-CN"/>
              <a:t>Nodejs</a:t>
            </a:r>
            <a:r>
              <a:rPr lang="zh-CN" altLang="en-US"/>
              <a:t>下的模块化开发与浏览器端使用的</a:t>
            </a:r>
            <a:r>
              <a:rPr lang="en-US" altLang="zh-CN"/>
              <a:t>AMD</a:t>
            </a:r>
            <a:r>
              <a:rPr lang="zh-CN" altLang="en-US"/>
              <a:t>规范模块化开发有什么不同就演示一下</a:t>
            </a:r>
            <a:r>
              <a:rPr lang="en-US" altLang="zh-CN"/>
              <a:t>Node</a:t>
            </a:r>
            <a:r>
              <a:rPr lang="zh-CN" altLang="en-US"/>
              <a:t>平台下的模块化开发是怎么样的</a:t>
            </a:r>
            <a:endParaRPr lang="zh-CN" altLang="en-US"/>
          </a:p>
          <a:p>
            <a:r>
              <a:rPr lang="zh-CN" altLang="en-US"/>
              <a:t>演示</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也不复杂，就两个东西，</a:t>
            </a:r>
            <a:r>
              <a:rPr lang="en-US" altLang="zh-CN"/>
              <a:t>module.export;require;</a:t>
            </a:r>
            <a:r>
              <a:rPr lang="zh-CN" altLang="en-US"/>
              <a:t>当然如果你有兴趣可以去了解他的实现。</a:t>
            </a:r>
            <a:endParaRPr lang="zh-CN" altLang="en-US"/>
          </a:p>
          <a:p>
            <a:r>
              <a:rPr lang="zh-CN" altLang="en-US"/>
              <a:t>require()用来引入外部模块；exports对象用于导出当前模块的方法或变量，唯一的导出口；module对象就代表模块本身。</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切换演示</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这样设计的目的是，使得不同的模块可以将所依赖的模块本地化。</a:t>
            </a:r>
            <a:endParaRPr lang="zh-CN" altLang="en-US"/>
          </a:p>
          <a:p>
            <a:r>
              <a:rPr lang="zh-CN" altLang="en-US">
                <a:sym typeface="+mn-ea"/>
              </a:rPr>
              <a:t>（4）如果参数字符串不以“./“或”/“开头，而且是一个路径，比如require('example-module/path/to/file')，则将先找到example-module的位置，然后再以它为参数，找到后续路径。</a:t>
            </a:r>
            <a:endParaRPr lang="zh-CN" altLang="en-US"/>
          </a:p>
          <a:p>
            <a:endParaRPr lang="zh-CN" altLang="en-US"/>
          </a:p>
          <a:p>
            <a:r>
              <a:rPr lang="zh-CN" altLang="en-US">
                <a:sym typeface="+mn-ea"/>
              </a:rPr>
              <a:t>（5）如果指定的模块文件没有发现，Node会尝试为文件名添加.js、.json、.node后，再去搜索。.js件会以文本格式的JavaScript脚本文件解析，.json文件会以JSON格式的文本文件解析，.node文件会以编译后的二进制文件解析。</a:t>
            </a:r>
            <a:endParaRPr lang="zh-CN" altLang="en-US"/>
          </a:p>
          <a:p>
            <a:endParaRPr lang="zh-CN" altLang="en-US"/>
          </a:p>
          <a:p>
            <a:r>
              <a:rPr lang="zh-CN" altLang="en-US">
                <a:sym typeface="+mn-ea"/>
              </a:rPr>
              <a:t>（6）如果想得到require命令加载的确切文件名，使用require.resolve()方法。</a:t>
            </a:r>
            <a:endParaRPr lang="zh-CN" altLang="en-US">
              <a:sym typeface="+mn-ea"/>
            </a:endParaRPr>
          </a:p>
          <a:p>
            <a:endParaRPr lang="zh-CN" altLang="en-US">
              <a:sym typeface="+mn-ea"/>
            </a:endParaRPr>
          </a:p>
          <a:p>
            <a:r>
              <a:rPr lang="zh-CN" altLang="en-US">
                <a:sym typeface="+mn-ea"/>
              </a:rPr>
              <a:t>演示切换：演示模块化开发</a:t>
            </a:r>
            <a:r>
              <a:rPr lang="en-US" altLang="zh-CN">
                <a:sym typeface="+mn-ea"/>
              </a:rPr>
              <a:t>module.export,</a:t>
            </a:r>
            <a:r>
              <a:rPr lang="zh-CN" altLang="en-US">
                <a:sym typeface="+mn-ea"/>
              </a:rPr>
              <a:t>以及</a:t>
            </a:r>
            <a:r>
              <a:rPr lang="en-US" altLang="zh-CN">
                <a:sym typeface="+mn-ea"/>
              </a:rPr>
              <a:t>require</a:t>
            </a:r>
            <a:endParaRPr lang="en-US" altLang="zh-CN">
              <a:sym typeface="+mn-ea"/>
            </a:endParaRPr>
          </a:p>
          <a:p>
            <a:endParaRPr lang="zh-CN" altLang="en-US"/>
          </a:p>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讲</a:t>
            </a:r>
            <a:r>
              <a:rPr lang="en-US" altLang="zh-CN"/>
              <a:t>Nodejs</a:t>
            </a:r>
            <a:r>
              <a:rPr lang="zh-CN" altLang="en-US"/>
              <a:t>只是为了讲</a:t>
            </a:r>
            <a:r>
              <a:rPr lang="en-US" altLang="zh-CN"/>
              <a:t>gulp,</a:t>
            </a:r>
            <a:r>
              <a:rPr lang="zh-CN" altLang="en-US"/>
              <a:t>哈哈</a:t>
            </a:r>
            <a:endParaRPr lang="zh-CN" altLang="en-US"/>
          </a:p>
          <a:p>
            <a:endParaRPr lang="zh-CN" altLang="en-US"/>
          </a:p>
          <a:p>
            <a:r>
              <a:rPr lang="en-US" altLang="zh-CN"/>
              <a:t>Nodejs</a:t>
            </a:r>
            <a:r>
              <a:rPr lang="zh-CN" altLang="en-US"/>
              <a:t>环境安装以及基本的一些概念我们搞清楚了，那接下来就是</a:t>
            </a:r>
            <a:r>
              <a:rPr lang="en-US" altLang="zh-CN"/>
              <a:t>gulp</a:t>
            </a:r>
            <a:r>
              <a:rPr lang="zh-CN" altLang="en-US"/>
              <a:t>了。为什么讲</a:t>
            </a:r>
            <a:r>
              <a:rPr lang="en-US" altLang="zh-CN"/>
              <a:t>gulp ,</a:t>
            </a:r>
            <a:r>
              <a:rPr lang="zh-CN" altLang="en-US"/>
              <a:t>基于用自动化工具重新构建我们的代码达到其中一个性能优化的目的；如合并减少</a:t>
            </a:r>
            <a:r>
              <a:rPr lang="en-US" altLang="zh-CN"/>
              <a:t>http</a:t>
            </a:r>
            <a:r>
              <a:rPr lang="zh-CN" altLang="en-US"/>
              <a:t>请求。压缩减少静态文件大小，提高页面加载速度等，这些都是在环境层面上的性能优化，也就是我刚刚开头讲的环境层面上的性能优化，这些优化可以通过我们的</a:t>
            </a:r>
            <a:r>
              <a:rPr lang="en-US" altLang="zh-CN"/>
              <a:t>gulp</a:t>
            </a:r>
            <a:r>
              <a:rPr lang="zh-CN" altLang="en-US"/>
              <a:t>来实现，下面就一起看看</a:t>
            </a:r>
            <a:r>
              <a:rPr lang="en-US" altLang="zh-CN"/>
              <a:t>gulp</a:t>
            </a:r>
            <a:r>
              <a:rPr lang="zh-CN" altLang="en-US"/>
              <a:t>吧</a:t>
            </a:r>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LESS</a:t>
            </a:r>
            <a:r>
              <a:rPr lang="zh-CN" altLang="en-US"/>
              <a:t>这些我们很少用，所以只讲文件的压缩以及合并，提高性能这个方面</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那目前来说，基于</a:t>
            </a:r>
            <a:r>
              <a:rPr lang="en-US" altLang="zh-CN"/>
              <a:t>Nodejs</a:t>
            </a:r>
            <a:r>
              <a:rPr lang="zh-CN" altLang="en-US"/>
              <a:t>的前端自动化构建工具大概有这么，上面两种是同一个类型，主要完成的是代码压缩合并，打包，自动刷新页面、combo、编译less等等功能，侧重于前端工作的流程自动化管理；</a:t>
            </a:r>
            <a:endParaRPr lang="zh-CN" altLang="en-US"/>
          </a:p>
          <a:p>
            <a:endParaRPr lang="zh-CN" altLang="en-US"/>
          </a:p>
          <a:p>
            <a:r>
              <a:rPr lang="en-US" altLang="zh-CN"/>
              <a:t>webpack</a:t>
            </a:r>
            <a:r>
              <a:rPr lang="zh-CN" altLang="en-US"/>
              <a:t>与</a:t>
            </a:r>
            <a:r>
              <a:rPr lang="en-US" altLang="zh-CN"/>
              <a:t>browserify</a:t>
            </a:r>
            <a:r>
              <a:rPr lang="zh-CN" altLang="en-US"/>
              <a:t>是同一个类型，主要完成的是代码的模块预编译，打包，侧重前端资源的模块化管理以及打包等功能，</a:t>
            </a:r>
            <a:endParaRPr lang="zh-CN" altLang="en-US"/>
          </a:p>
          <a:p>
            <a:endParaRPr lang="zh-CN" altLang="en-US"/>
          </a:p>
          <a:p>
            <a:r>
              <a:rPr lang="zh-CN" altLang="en-US"/>
              <a:t>每一个的用途以及不同点，优缺点；</a:t>
            </a:r>
            <a:endParaRPr lang="zh-CN" altLang="en-US"/>
          </a:p>
          <a:p>
            <a:r>
              <a:rPr lang="zh-CN" altLang="en-US"/>
              <a:t>那在讲</a:t>
            </a:r>
            <a:r>
              <a:rPr lang="en-US" altLang="zh-CN"/>
              <a:t>gulp</a:t>
            </a:r>
            <a:r>
              <a:rPr lang="zh-CN" altLang="en-US"/>
              <a:t>之前，我们先讲讲</a:t>
            </a:r>
            <a:r>
              <a:rPr lang="en-US" altLang="zh-CN"/>
              <a:t>gulp</a:t>
            </a:r>
            <a:r>
              <a:rPr lang="zh-CN" altLang="en-US"/>
              <a:t>与</a:t>
            </a:r>
            <a:r>
              <a:rPr lang="en-US" altLang="zh-CN"/>
              <a:t>grunt</a:t>
            </a:r>
            <a:r>
              <a:rPr lang="zh-CN" altLang="en-US"/>
              <a:t>的差别以及为什么我要选择</a:t>
            </a:r>
            <a:r>
              <a:rPr lang="en-US" altLang="zh-CN"/>
              <a:t>gulp</a:t>
            </a:r>
            <a:r>
              <a:rPr lang="zh-CN" altLang="en-US"/>
              <a:t>而不选择</a:t>
            </a:r>
            <a:r>
              <a:rPr lang="en-US" altLang="zh-CN"/>
              <a:t>grunt</a:t>
            </a:r>
            <a:endParaRPr lang="en-US" altLang="zh-CN"/>
          </a:p>
          <a:p>
            <a:endParaRPr lang="en-US" altLang="zh-CN"/>
          </a:p>
          <a:p>
            <a:r>
              <a:rPr lang="en-US" altLang="zh-CN"/>
              <a:t>webpack</a:t>
            </a:r>
            <a:r>
              <a:rPr lang="zh-CN" altLang="en-US"/>
              <a:t>和</a:t>
            </a:r>
            <a:r>
              <a:rPr lang="en-US" altLang="zh-CN"/>
              <a:t>browserify</a:t>
            </a:r>
            <a:r>
              <a:rPr lang="zh-CN" altLang="en-US"/>
              <a:t>以后再展开讲</a:t>
            </a:r>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为何选择</a:t>
            </a:r>
            <a:r>
              <a:rPr lang="en-US" altLang="zh-CN"/>
              <a:t>gulp</a:t>
            </a:r>
            <a:r>
              <a:rPr lang="zh-CN" altLang="en-US"/>
              <a:t>而不是</a:t>
            </a:r>
            <a:r>
              <a:rPr lang="en-US" altLang="zh-CN"/>
              <a:t>grunt</a:t>
            </a:r>
            <a:r>
              <a:rPr lang="zh-CN" altLang="en-US"/>
              <a:t>？</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grunt 运用配置的思想来写打包脚本，一切皆配置，所以会出现比较多的配置项，诸如option,src,dest等等。而且不同的插件可能会有自己扩展字段，导致认知成本的提高，运用的时候要搞懂各种插件的配置规则。</a:t>
            </a:r>
            <a:endParaRPr lang="zh-CN" altLang="en-US"/>
          </a:p>
          <a:p>
            <a:r>
              <a:rPr lang="zh-CN" altLang="en-US"/>
              <a:t>uglify: {</a:t>
            </a:r>
            <a:endParaRPr lang="zh-CN" altLang="en-US"/>
          </a:p>
          <a:p>
            <a:r>
              <a:rPr lang="zh-CN" altLang="en-US"/>
              <a:t>    one: {</a:t>
            </a:r>
            <a:endParaRPr lang="zh-CN" altLang="en-US"/>
          </a:p>
          <a:p>
            <a:r>
              <a:rPr lang="zh-CN" altLang="en-US"/>
              <a:t>        src: 'src/a.js',</a:t>
            </a:r>
            <a:endParaRPr lang="zh-CN" altLang="en-US"/>
          </a:p>
          <a:p>
            <a:r>
              <a:rPr lang="zh-CN" altLang="en-US"/>
              <a:t>        dest: 'dest/a.min.js'</a:t>
            </a:r>
            <a:endParaRPr lang="zh-CN" altLang="en-US"/>
          </a:p>
          <a:p>
            <a:r>
              <a:rPr lang="zh-CN" altLang="en-US"/>
              <a:t>    },</a:t>
            </a:r>
            <a:endParaRPr lang="zh-CN" altLang="en-US"/>
          </a:p>
          <a:p>
            <a:r>
              <a:rPr lang="zh-CN" altLang="en-US"/>
              <a:t>    two: {</a:t>
            </a:r>
            <a:endParaRPr lang="zh-CN" altLang="en-US"/>
          </a:p>
          <a:p>
            <a:r>
              <a:rPr lang="zh-CN" altLang="en-US"/>
              <a:t>        src: 'tmp/b.js',</a:t>
            </a:r>
            <a:endParaRPr lang="zh-CN" altLang="en-US"/>
          </a:p>
          <a:p>
            <a:r>
              <a:rPr lang="zh-CN" altLang="en-US"/>
              <a:t>        dest: 'dist/b.min.js'</a:t>
            </a:r>
            <a:endParaRPr lang="zh-CN" altLang="en-US"/>
          </a:p>
          <a:p>
            <a:r>
              <a:rPr lang="zh-CN" altLang="en-US"/>
              <a:t>    }</a:t>
            </a:r>
            <a:endParaRPr lang="zh-CN" altLang="en-US"/>
          </a:p>
          <a:p>
            <a:r>
              <a:rPr lang="zh-CN" altLang="en-US"/>
              <a:t>}</a:t>
            </a:r>
            <a:endParaRPr lang="zh-CN" altLang="en-US"/>
          </a:p>
          <a:p>
            <a:r>
              <a:rPr lang="zh-CN" altLang="en-US"/>
              <a:t>因为相对于</a:t>
            </a:r>
            <a:r>
              <a:rPr lang="en-US" altLang="zh-CN"/>
              <a:t>grunt</a:t>
            </a:r>
            <a:r>
              <a:rPr lang="zh-CN" altLang="en-US"/>
              <a:t>需要进行一大堆配置，入门比较陡峭，</a:t>
            </a:r>
            <a:r>
              <a:rPr lang="en-US" altLang="zh-CN"/>
              <a:t>gulp</a:t>
            </a:r>
            <a:r>
              <a:rPr lang="zh-CN" altLang="en-US"/>
              <a:t>相对来说非常容易学习，而且构建功能以及完成质量方便也毫不逊色，所以就选择了</a:t>
            </a:r>
            <a:r>
              <a:rPr lang="en-US" altLang="zh-CN"/>
              <a:t>gulp</a:t>
            </a:r>
            <a:endParaRPr lang="en-US" altLang="zh-CN"/>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那基于这样的考虑，我今天分享的内容主要有两个，一个是</a:t>
            </a:r>
            <a:r>
              <a:rPr lang="en-US" altLang="zh-CN"/>
              <a:t>Nodejs</a:t>
            </a:r>
            <a:r>
              <a:rPr lang="zh-CN" altLang="en-US"/>
              <a:t>的基础概念第二个是基于</a:t>
            </a:r>
            <a:r>
              <a:rPr lang="en-US" altLang="zh-CN"/>
              <a:t>Nodejs</a:t>
            </a:r>
            <a:r>
              <a:rPr lang="zh-CN" altLang="en-US"/>
              <a:t>的前端自动化构建工具之一的</a:t>
            </a:r>
            <a:r>
              <a:rPr lang="en-US" altLang="zh-CN"/>
              <a:t>gulp</a:t>
            </a:r>
            <a:r>
              <a:rPr lang="zh-CN" altLang="en-US"/>
              <a:t>，最后做一个总结。</a:t>
            </a:r>
            <a:endParaRPr lang="zh-CN" altLang="en-US"/>
          </a:p>
          <a:p>
            <a:endParaRPr lang="zh-CN" altLang="en-US"/>
          </a:p>
          <a:p>
            <a:r>
              <a:rPr lang="zh-CN" altLang="en-US">
                <a:sym typeface="+mn-ea"/>
              </a:rPr>
              <a:t>这次只是抛砖引玉的作用，希望在等一下或者接下来工作中大家可以一起研究讨论，这些新东西可以怎样结合我们公司的情况去应用。</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因为</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常用配置参数：</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所谓“运行环境”有两层意思：首先，JavaScript语言通过Node在服务器运行，在这个意义上，Node有点像JavaScript虚拟机；其次，Node提供大量工具库，使得JavaScript语言与操作系统互动（比如读写文件、新建子进程），在这个意义上，Node又是JavaScript的工具库</a:t>
            </a:r>
            <a:endParaRPr lang="en-US" altLang="zh-CN"/>
          </a:p>
          <a:p>
            <a:r>
              <a:rPr lang="en-US" altLang="zh-CN"/>
              <a:t>Nodejs</a:t>
            </a:r>
            <a:r>
              <a:rPr lang="zh-CN" altLang="en-US"/>
              <a:t>是一个后台程序开发平台</a:t>
            </a:r>
            <a:endParaRPr lang="zh-CN" altLang="en-US"/>
          </a:p>
          <a:p>
            <a:endParaRPr lang="zh-CN" altLang="en-US"/>
          </a:p>
          <a:p>
            <a:endParaRPr lang="zh-CN" altLang="en-US"/>
          </a:p>
          <a:p>
            <a:r>
              <a:rPr lang="zh-CN" altLang="en-US"/>
              <a:t>异步非阻塞</a:t>
            </a:r>
            <a:r>
              <a:rPr lang="en-US" altLang="zh-CN"/>
              <a:t>I/O</a:t>
            </a:r>
            <a:endParaRPr lang="en-US" altLang="zh-CN"/>
          </a:p>
          <a:p>
            <a:endParaRPr lang="zh-CN" altLang="en-US"/>
          </a:p>
          <a:p>
            <a:r>
              <a:rPr lang="en-US" altLang="zh-CN"/>
              <a:t>Nodejs</a:t>
            </a:r>
            <a:r>
              <a:rPr lang="zh-CN" altLang="en-US"/>
              <a:t>是用来做后端的，但是不仅仅是，对于前端，他给前端带来的变化是前后端分离，</a:t>
            </a:r>
            <a:r>
              <a:rPr lang="zh-CN" altLang="en-US" b="1"/>
              <a:t>阿里那块</a:t>
            </a:r>
            <a:r>
              <a:rPr lang="zh-CN" altLang="en-US"/>
              <a:t>；另一个就是给我们带来了很多基于</a:t>
            </a:r>
            <a:r>
              <a:rPr lang="en-US" altLang="zh-CN"/>
              <a:t>Nodejs</a:t>
            </a:r>
            <a:r>
              <a:rPr lang="zh-CN" altLang="en-US"/>
              <a:t>的自动化开发工具，使我们前端的开发日渐趋于</a:t>
            </a:r>
            <a:r>
              <a:rPr lang="zh-CN" altLang="en-US" b="1"/>
              <a:t>自动化，工程化</a:t>
            </a:r>
            <a:r>
              <a:rPr lang="zh-CN" altLang="en-US"/>
              <a:t>。（这也是我今天着重要讲的）</a:t>
            </a:r>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那就出现一个问题。</a:t>
            </a:r>
            <a:endParaRPr lang="zh-CN" altLang="en-US"/>
          </a:p>
          <a:p>
            <a:endParaRPr lang="zh-CN" altLang="en-US"/>
          </a:p>
          <a:p>
            <a:endParaRPr lang="zh-CN" altLang="en-US"/>
          </a:p>
          <a:p>
            <a:r>
              <a:rPr lang="zh-CN" altLang="en-US"/>
              <a:t>这个分享会先以一个前端开发工程师的视角去分享</a:t>
            </a:r>
            <a:r>
              <a:rPr lang="en-US" altLang="zh-CN"/>
              <a:t>Nodejs</a:t>
            </a:r>
            <a:r>
              <a:rPr lang="zh-CN" altLang="en-US"/>
              <a:t>的一些简单概念。那对于要成为全栈的我们来说，</a:t>
            </a:r>
            <a:r>
              <a:rPr lang="en-US" altLang="zh-CN"/>
              <a:t>Nodejs</a:t>
            </a:r>
            <a:r>
              <a:rPr lang="zh-CN" altLang="en-US"/>
              <a:t>一些后台的开发的</a:t>
            </a:r>
            <a:r>
              <a:rPr lang="en-US" altLang="zh-CN"/>
              <a:t>API </a:t>
            </a:r>
            <a:r>
              <a:rPr lang="zh-CN" altLang="en-US"/>
              <a:t>如文件流</a:t>
            </a:r>
            <a:r>
              <a:rPr lang="en-US" altLang="zh-CN"/>
              <a:t>Buffer,Core</a:t>
            </a:r>
            <a:r>
              <a:rPr lang="zh-CN" altLang="en-US"/>
              <a:t>等的库，以及如何进行异步开发，就以后有机会再说了。</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Node -v</a:t>
            </a:r>
            <a:endParaRPr lang="en-US" altLang="zh-CN"/>
          </a:p>
          <a:p>
            <a:r>
              <a:rPr lang="en-US" altLang="zh-CN"/>
              <a:t>Node console.js</a:t>
            </a:r>
            <a:endParaRPr lang="en-US" altLang="zh-CN"/>
          </a:p>
          <a:p>
            <a:endParaRPr lang="en-US" altLang="zh-CN"/>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126BA-1E5A-48C7-951B-2ED672F409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某个命令的作用</a:t>
            </a:r>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724150" y="1827213"/>
            <a:ext cx="6991350" cy="2387600"/>
          </a:xfrm>
        </p:spPr>
        <p:txBody>
          <a:bodyPr anchor="b">
            <a:normAutofit/>
          </a:bodyPr>
          <a:lstStyle>
            <a:lvl1pPr algn="ctr">
              <a:defRPr sz="5400">
                <a:solidFill>
                  <a:schemeClr val="accent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724150" y="4306888"/>
            <a:ext cx="6991350" cy="1655762"/>
          </a:xfrm>
        </p:spPr>
        <p:txBody>
          <a:bodyPr/>
          <a:lstStyle>
            <a:lvl1pPr marL="0" indent="0" algn="ctr">
              <a:buNone/>
              <a:defRPr sz="2400">
                <a:solidFill>
                  <a:srgbClr val="A7A7A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1666741D-4164-42BF-B54F-AE9DDD075D47}" type="datetimeFigureOut">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
        <p:nvSpPr>
          <p:cNvPr id="8"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endParaRPr kumimoji="0" lang="zh-CN" altLang="en-US" b="0" i="0" kern="1200" cap="none" spc="0" normalizeH="0" baseline="0" noProof="0" smtClean="0">
              <a:latin typeface="+mn-lt"/>
              <a:ea typeface="+mn-ea"/>
              <a:cs typeface="+mn-cs"/>
            </a:endParaRPr>
          </a:p>
        </p:txBody>
      </p:sp>
      <p:sp>
        <p:nvSpPr>
          <p:cNvPr id="9"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79D7206D-A47F-4468-9F9F-505D05B69171}"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内容占位符 6"/>
          <p:cNvSpPr>
            <a:spLocks noGrp="1"/>
          </p:cNvSpPr>
          <p:nvPr>
            <p:ph sz="quarter" idx="13"/>
          </p:nvPr>
        </p:nvSpPr>
        <p:spPr>
          <a:xfrm>
            <a:off x="838800" y="363600"/>
            <a:ext cx="10515600" cy="5810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21600" y="1807200"/>
            <a:ext cx="6278400" cy="835200"/>
          </a:xfrm>
        </p:spPr>
        <p:txBody>
          <a:bodyPr>
            <a:normAutofit/>
          </a:bodyPr>
          <a:lstStyle>
            <a:lvl1pPr>
              <a:defRPr sz="3200">
                <a:solidFill>
                  <a:schemeClr val="accent1"/>
                </a:solidFill>
              </a:defRPr>
            </a:lvl1pPr>
          </a:lstStyle>
          <a:p>
            <a:r>
              <a:rPr lang="zh-CN" altLang="en-US" dirty="0" smtClean="0"/>
              <a:t>单击此处编辑标题</a:t>
            </a:r>
            <a:endParaRPr lang="zh-CN" altLang="en-US" dirty="0"/>
          </a:p>
        </p:txBody>
      </p:sp>
      <p:sp>
        <p:nvSpPr>
          <p:cNvPr id="3" name="内容占位符 2"/>
          <p:cNvSpPr>
            <a:spLocks noGrp="1"/>
          </p:cNvSpPr>
          <p:nvPr>
            <p:ph idx="1"/>
          </p:nvPr>
        </p:nvSpPr>
        <p:spPr>
          <a:xfrm>
            <a:off x="932400" y="2613600"/>
            <a:ext cx="9925200" cy="2916000"/>
          </a:xfrm>
        </p:spPr>
        <p:txBody>
          <a:bodyPr>
            <a:normAutofit/>
          </a:bodyPr>
          <a:lstStyle>
            <a:lvl1pPr marL="0" indent="0">
              <a:buFont typeface="Arial" panose="020B0604020202020204" pitchFamily="34" charset="0"/>
              <a:buNone/>
              <a:defRPr sz="2400"/>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2173288"/>
            <a:ext cx="1219200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0" fontAlgn="base" latinLnBrk="0" hangingPunct="0">
              <a:spcBef>
                <a:spcPct val="0"/>
              </a:spcBef>
              <a:spcAft>
                <a:spcPct val="0"/>
              </a:spcAft>
              <a:buClrTx/>
              <a:buSzTx/>
              <a:buFontTx/>
              <a:buNone/>
              <a:defRPr/>
            </a:pPr>
            <a:endParaRPr kumimoji="0" lang="zh-CN" altLang="en-US" sz="1735"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endParaRPr>
          </a:p>
        </p:txBody>
      </p:sp>
      <p:sp>
        <p:nvSpPr>
          <p:cNvPr id="8" name="矩形 7"/>
          <p:cNvSpPr/>
          <p:nvPr/>
        </p:nvSpPr>
        <p:spPr>
          <a:xfrm>
            <a:off x="0" y="4916488"/>
            <a:ext cx="12192000" cy="120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0" fontAlgn="base" latinLnBrk="0" hangingPunct="0">
              <a:spcBef>
                <a:spcPct val="0"/>
              </a:spcBef>
              <a:spcAft>
                <a:spcPct val="0"/>
              </a:spcAft>
              <a:buClrTx/>
              <a:buSzTx/>
              <a:buFontTx/>
              <a:buNone/>
              <a:defRPr/>
            </a:pPr>
            <a:endParaRPr kumimoji="0" lang="zh-CN" altLang="en-US" sz="1735"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endParaRPr>
          </a:p>
        </p:txBody>
      </p:sp>
      <p:sp>
        <p:nvSpPr>
          <p:cNvPr id="2" name="标题 1"/>
          <p:cNvSpPr>
            <a:spLocks noGrp="1"/>
          </p:cNvSpPr>
          <p:nvPr>
            <p:ph type="title" hasCustomPrompt="1"/>
          </p:nvPr>
        </p:nvSpPr>
        <p:spPr>
          <a:xfrm>
            <a:off x="6267600" y="3430800"/>
            <a:ext cx="5014800" cy="1256400"/>
          </a:xfrm>
        </p:spPr>
        <p:txBody>
          <a:bodyPr anchor="ctr" anchorCtr="0"/>
          <a:lstStyle>
            <a:lvl1pPr>
              <a:defRPr sz="5340"/>
            </a:lvl1pPr>
          </a:lstStyle>
          <a:p>
            <a:r>
              <a:rPr lang="zh-CN" altLang="en-US" dirty="0" smtClean="0"/>
              <a:t>编辑标题</a:t>
            </a:r>
            <a:endParaRPr lang="zh-CN" altLang="en-US" dirty="0"/>
          </a:p>
        </p:txBody>
      </p:sp>
      <p:sp>
        <p:nvSpPr>
          <p:cNvPr id="3" name="文本占位符 2"/>
          <p:cNvSpPr>
            <a:spLocks noGrp="1"/>
          </p:cNvSpPr>
          <p:nvPr>
            <p:ph type="body" idx="1" hasCustomPrompt="1"/>
          </p:nvPr>
        </p:nvSpPr>
        <p:spPr>
          <a:xfrm>
            <a:off x="6253200" y="2622996"/>
            <a:ext cx="4824000" cy="763200"/>
          </a:xfrm>
        </p:spPr>
        <p:txBody>
          <a:bodyPr/>
          <a:lstStyle>
            <a:lvl1pPr marL="0" indent="0">
              <a:buNone/>
              <a:defRPr sz="48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编辑文本</a:t>
            </a:r>
            <a:endParaRPr lang="zh-CN" altLang="en-US" dirty="0" smtClean="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cxnSp>
        <p:nvCxnSpPr>
          <p:cNvPr id="9" name="直接连接符 8"/>
          <p:cNvCxnSpPr/>
          <p:nvPr/>
        </p:nvCxnSpPr>
        <p:spPr>
          <a:xfrm>
            <a:off x="6400800" y="3429000"/>
            <a:ext cx="4673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21600" y="1807200"/>
            <a:ext cx="4924800" cy="835200"/>
          </a:xfrm>
        </p:spPr>
        <p:txBody>
          <a:bodyPr>
            <a:normAutofit/>
          </a:bodyPr>
          <a:lstStyle>
            <a:lvl1pPr>
              <a:defRPr sz="3200">
                <a:solidFill>
                  <a:schemeClr val="accent1"/>
                </a:solidFill>
              </a:defRPr>
            </a:lvl1pPr>
          </a:lstStyle>
          <a:p>
            <a:r>
              <a:rPr lang="zh-CN" altLang="en-US" dirty="0" smtClean="0"/>
              <a:t>单击此处编辑标题</a:t>
            </a:r>
            <a:endParaRPr lang="zh-CN" altLang="en-US" dirty="0"/>
          </a:p>
        </p:txBody>
      </p:sp>
      <p:sp>
        <p:nvSpPr>
          <p:cNvPr id="3" name="内容占位符 2"/>
          <p:cNvSpPr>
            <a:spLocks noGrp="1"/>
          </p:cNvSpPr>
          <p:nvPr>
            <p:ph sz="half" idx="1"/>
          </p:nvPr>
        </p:nvSpPr>
        <p:spPr>
          <a:xfrm>
            <a:off x="932400" y="2613600"/>
            <a:ext cx="4914000" cy="2916000"/>
          </a:xfrm>
        </p:spPr>
        <p:txBody>
          <a:bodyPr>
            <a:normAutofit/>
          </a:bodyPr>
          <a:lstStyle>
            <a:lvl1pPr marL="0" indent="0">
              <a:buFont typeface="Arial" panose="020B0604020202020204" pitchFamily="34" charset="0"/>
              <a:buNone/>
              <a:defRPr sz="2400"/>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850000" y="2613600"/>
            <a:ext cx="4914000" cy="2916000"/>
          </a:xfrm>
        </p:spPr>
        <p:txBody>
          <a:bodyPr>
            <a:normAutofit/>
          </a:bodyPr>
          <a:lstStyle>
            <a:lvl1pPr marL="0" indent="0">
              <a:buFont typeface="Arial" panose="020B0604020202020204" pitchFamily="34" charset="0"/>
              <a:buNone/>
              <a:defRPr sz="2400"/>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1313"/>
            <a:ext cx="10515600" cy="114935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873405"/>
            <a:ext cx="4981149" cy="6316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4981149" cy="3684588"/>
          </a:xfrm>
        </p:spPr>
        <p:txBody>
          <a:bodyPr/>
          <a:lstStyle>
            <a:lvl1pPr marL="342900" indent="-342900">
              <a:buFont typeface="Arial" panose="020B0604020202020204" pitchFamily="34" charset="0"/>
              <a:buChar char="•"/>
              <a:defRPr sz="24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371400" y="1873405"/>
            <a:ext cx="4982400" cy="6316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371400" y="2505075"/>
            <a:ext cx="4982400" cy="3684588"/>
          </a:xfrm>
        </p:spPr>
        <p:txBody>
          <a:bodyPr/>
          <a:lstStyle>
            <a:lvl1pPr marL="342900" indent="-342900">
              <a:buFont typeface="Arial" panose="020B0604020202020204" pitchFamily="34" charset="0"/>
              <a:buChar char="•"/>
              <a:defRPr sz="24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700" b="0" i="0" u="none" strike="noStrike" kern="1200" cap="none" spc="0" normalizeH="0" baseline="0" noProof="0" smtClean="0">
              <a:ln>
                <a:noFill/>
              </a:ln>
              <a:solidFill>
                <a:schemeClr val="lt1"/>
              </a:solidFill>
              <a:effectLst/>
              <a:uLnTx/>
              <a:uFillTx/>
              <a:latin typeface="+mn-lt"/>
              <a:ea typeface="+mn-ea"/>
              <a:cs typeface="+mn-cs"/>
            </a:endParaRPr>
          </a:p>
        </p:txBody>
      </p:sp>
      <p:sp>
        <p:nvSpPr>
          <p:cNvPr id="2" name="标题 1"/>
          <p:cNvSpPr>
            <a:spLocks noGrp="1"/>
          </p:cNvSpPr>
          <p:nvPr>
            <p:ph type="title" hasCustomPrompt="1"/>
          </p:nvPr>
        </p:nvSpPr>
        <p:spPr>
          <a:xfrm>
            <a:off x="5713200" y="4485600"/>
            <a:ext cx="6480000" cy="586800"/>
          </a:xfrm>
        </p:spPr>
        <p:txBody>
          <a:bodyPr>
            <a:normAutofit/>
          </a:bodyPr>
          <a:lstStyle>
            <a:lvl1pPr algn="ctr">
              <a:defRPr sz="3200"/>
            </a:lvl1pPr>
          </a:lstStyle>
          <a:p>
            <a:r>
              <a:rPr lang="zh-CN" altLang="en-US" dirty="0" smtClean="0"/>
              <a:t>单击此处编辑标题</a:t>
            </a:r>
            <a:endParaRPr lang="zh-CN" altLang="en-US" dirty="0"/>
          </a:p>
        </p:txBody>
      </p:sp>
      <p:sp>
        <p:nvSpPr>
          <p:cNvPr id="3" name="日期占位符 2"/>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1666741D-4164-42BF-B54F-AE9DDD075D47}" type="datetimeFigureOut">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
        <p:nvSpPr>
          <p:cNvPr id="8" name="页脚占位符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endParaRPr kumimoji="0" lang="zh-CN" altLang="en-US" b="0" i="0" kern="1200" cap="none" spc="0" normalizeH="0" baseline="0" noProof="0" smtClean="0">
              <a:latin typeface="+mn-lt"/>
              <a:ea typeface="+mn-ea"/>
              <a:cs typeface="+mn-cs"/>
            </a:endParaRPr>
          </a:p>
        </p:txBody>
      </p:sp>
      <p:sp>
        <p:nvSpPr>
          <p:cNvPr id="9" name="灯片编号占位符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79D7206D-A47F-4468-9F9F-505D05B69171}"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72800"/>
            <a:ext cx="10514012" cy="1238400"/>
          </a:xfrm>
        </p:spPr>
        <p:txBody>
          <a:bodyPr anchor="ctr" anchorCtr="0"/>
          <a:lstStyle>
            <a:lvl1pPr>
              <a:defRPr sz="44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2057400"/>
            <a:ext cx="6172200" cy="380365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120000"/>
              </a:lnSpc>
              <a:spcBef>
                <a:spcPts val="600"/>
              </a:spcBef>
              <a:spcAft>
                <a:spcPts val="60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rgbClr val="333333"/>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sz="3200">
                <a:solidFill>
                  <a:schemeClr val="accent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marL="0" indent="0">
              <a:buFont typeface="Arial" panose="020B0604020202020204" pitchFamily="34" charset="0"/>
              <a:buNone/>
              <a:defRPr sz="2400"/>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171450"/>
            <a:ext cx="10515600" cy="1238250"/>
          </a:xfrm>
          <a:prstGeom prst="rect">
            <a:avLst/>
          </a:prstGeom>
          <a:noFill/>
          <a:ln w="9525">
            <a:noFill/>
            <a:miter/>
          </a:ln>
        </p:spPr>
        <p:txBody>
          <a:bodyPr anchor="ctr">
            <a:normAutofit/>
          </a:bodyP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miter/>
          </a:ln>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baseline="0">
                <a:solidFill>
                  <a:schemeClr val="tx1">
                    <a:tint val="75000"/>
                  </a:schemeClr>
                </a:solidFill>
                <a:latin typeface="+mn-lt"/>
                <a:ea typeface="+mn-ea"/>
              </a:defRPr>
            </a:lvl1pPr>
          </a:lstStyle>
          <a:p>
            <a:pPr marL="0" marR="0" lvl="0" indent="0" algn="l" defTabSz="912495" rtl="0" eaLnBrk="0" fontAlgn="base" latinLnBrk="0" hangingPunct="0">
              <a:spcBef>
                <a:spcPct val="0"/>
              </a:spcBef>
              <a:spcAft>
                <a:spcPct val="0"/>
              </a:spcAft>
              <a:buClrTx/>
              <a:buSzTx/>
              <a:buFontTx/>
              <a:buNone/>
              <a:defRPr/>
            </a:pPr>
            <a:fld id="{1666741D-4164-42BF-B54F-AE9DDD075D47}" type="datetimeFigureOut">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baseline="0">
                <a:solidFill>
                  <a:schemeClr val="tx1">
                    <a:tint val="75000"/>
                  </a:schemeClr>
                </a:solidFill>
                <a:latin typeface="+mn-lt"/>
                <a:ea typeface="+mn-ea"/>
              </a:defRPr>
            </a:lvl1p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baseline="0">
                <a:solidFill>
                  <a:schemeClr val="tx1">
                    <a:tint val="75000"/>
                  </a:schemeClr>
                </a:solidFill>
                <a:latin typeface="+mn-lt"/>
                <a:ea typeface="+mn-ea"/>
              </a:defRPr>
            </a:lvl1pPr>
          </a:lstStyle>
          <a:p>
            <a:pPr marL="0" marR="0" lvl="0" indent="0" algn="r" defTabSz="912495" rtl="0" eaLnBrk="0" fontAlgn="base" latinLnBrk="0" hangingPunct="0">
              <a:spcBef>
                <a:spcPct val="0"/>
              </a:spcBef>
              <a:spcAft>
                <a:spcPct val="0"/>
              </a:spcAft>
              <a:buClrTx/>
              <a:buSzTx/>
              <a:buFontTx/>
              <a:buNone/>
              <a:defRPr/>
            </a:pPr>
            <a:fld id="{79D7206D-A47F-4468-9F9F-505D05B69171}" type="slidenum">
              <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b="1" kern="1200">
          <a:solidFill>
            <a:srgbClr val="FFFFFF"/>
          </a:solidFill>
          <a:latin typeface="+mj-lt"/>
          <a:ea typeface="+mj-ea"/>
          <a:cs typeface="+mj-cs"/>
        </a:defRPr>
      </a:lvl1pPr>
    </p:titleStyle>
    <p:bodyStyle>
      <a:lvl1pPr marL="342900" indent="-3429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800100" indent="-3429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257300" indent="-3429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57350" indent="-28575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114550" indent="-28575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2" Type="http://schemas.openxmlformats.org/officeDocument/2006/relationships/notesSlide" Target="../notesSlides/notesSlide10.xml"/><Relationship Id="rId21" Type="http://schemas.openxmlformats.org/officeDocument/2006/relationships/slideLayout" Target="../slideLayouts/slideLayout7.xml"/><Relationship Id="rId20" Type="http://schemas.openxmlformats.org/officeDocument/2006/relationships/tags" Target="../tags/tag130.xml"/><Relationship Id="rId2" Type="http://schemas.openxmlformats.org/officeDocument/2006/relationships/tags" Target="../tags/tag113.xml"/><Relationship Id="rId19" Type="http://schemas.openxmlformats.org/officeDocument/2006/relationships/image" Target="../media/image9.png"/><Relationship Id="rId18" Type="http://schemas.openxmlformats.org/officeDocument/2006/relationships/tags" Target="../tags/tag129.xml"/><Relationship Id="rId17" Type="http://schemas.openxmlformats.org/officeDocument/2006/relationships/tags" Target="../tags/tag128.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tags" Target="../tags/tag11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134.xml"/><Relationship Id="rId4" Type="http://schemas.openxmlformats.org/officeDocument/2006/relationships/image" Target="../media/image10.png"/><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tags" Target="../tags/tag13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13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13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5.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0" Type="http://schemas.openxmlformats.org/officeDocument/2006/relationships/notesSlide" Target="../notesSlides/notesSlide15.xml"/><Relationship Id="rId3" Type="http://schemas.openxmlformats.org/officeDocument/2006/relationships/tags" Target="../tags/tag144.xml"/><Relationship Id="rId29" Type="http://schemas.openxmlformats.org/officeDocument/2006/relationships/slideLayout" Target="../slideLayouts/slideLayout7.xml"/><Relationship Id="rId28" Type="http://schemas.openxmlformats.org/officeDocument/2006/relationships/tags" Target="../tags/tag169.xml"/><Relationship Id="rId27" Type="http://schemas.openxmlformats.org/officeDocument/2006/relationships/tags" Target="../tags/tag168.xml"/><Relationship Id="rId26" Type="http://schemas.openxmlformats.org/officeDocument/2006/relationships/tags" Target="../tags/tag167.xml"/><Relationship Id="rId25" Type="http://schemas.openxmlformats.org/officeDocument/2006/relationships/tags" Target="../tags/tag166.xml"/><Relationship Id="rId24" Type="http://schemas.openxmlformats.org/officeDocument/2006/relationships/tags" Target="../tags/tag165.xml"/><Relationship Id="rId23" Type="http://schemas.openxmlformats.org/officeDocument/2006/relationships/tags" Target="../tags/tag164.xml"/><Relationship Id="rId22" Type="http://schemas.openxmlformats.org/officeDocument/2006/relationships/tags" Target="../tags/tag163.xml"/><Relationship Id="rId21" Type="http://schemas.openxmlformats.org/officeDocument/2006/relationships/tags" Target="../tags/tag162.xml"/><Relationship Id="rId20" Type="http://schemas.openxmlformats.org/officeDocument/2006/relationships/tags" Target="../tags/tag161.xml"/><Relationship Id="rId2" Type="http://schemas.openxmlformats.org/officeDocument/2006/relationships/tags" Target="../tags/tag143.xml"/><Relationship Id="rId19" Type="http://schemas.openxmlformats.org/officeDocument/2006/relationships/tags" Target="../tags/tag160.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tags" Target="../tags/tag14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172.xml"/><Relationship Id="rId3" Type="http://schemas.openxmlformats.org/officeDocument/2006/relationships/image" Target="../media/image13.png"/><Relationship Id="rId2" Type="http://schemas.openxmlformats.org/officeDocument/2006/relationships/tags" Target="../tags/tag171.xml"/><Relationship Id="rId1" Type="http://schemas.openxmlformats.org/officeDocument/2006/relationships/tags" Target="../tags/tag170.xml"/></Relationships>
</file>

<file path=ppt/slides/_rels/slide17.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4" Type="http://schemas.openxmlformats.org/officeDocument/2006/relationships/notesSlide" Target="../notesSlides/notesSlide17.xml"/><Relationship Id="rId23" Type="http://schemas.openxmlformats.org/officeDocument/2006/relationships/slideLayout" Target="../slideLayouts/slideLayout8.xml"/><Relationship Id="rId22" Type="http://schemas.openxmlformats.org/officeDocument/2006/relationships/tags" Target="../tags/tag194.xml"/><Relationship Id="rId21" Type="http://schemas.openxmlformats.org/officeDocument/2006/relationships/tags" Target="../tags/tag193.xml"/><Relationship Id="rId20" Type="http://schemas.openxmlformats.org/officeDocument/2006/relationships/tags" Target="../tags/tag192.xml"/><Relationship Id="rId2" Type="http://schemas.openxmlformats.org/officeDocument/2006/relationships/tags" Target="../tags/tag174.xml"/><Relationship Id="rId19" Type="http://schemas.openxmlformats.org/officeDocument/2006/relationships/tags" Target="../tags/tag191.xml"/><Relationship Id="rId18" Type="http://schemas.openxmlformats.org/officeDocument/2006/relationships/tags" Target="../tags/tag190.xml"/><Relationship Id="rId17" Type="http://schemas.openxmlformats.org/officeDocument/2006/relationships/tags" Target="../tags/tag189.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tags" Target="../tags/tag17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7" Type="http://schemas.openxmlformats.org/officeDocument/2006/relationships/notesSlide" Target="../notesSlides/notesSlide2.xml"/><Relationship Id="rId16" Type="http://schemas.openxmlformats.org/officeDocument/2006/relationships/slideLayout" Target="../slideLayouts/slideLayout7.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tags" Target="../tags/tag212.xml"/><Relationship Id="rId3" Type="http://schemas.openxmlformats.org/officeDocument/2006/relationships/image" Target="../media/image14.png"/><Relationship Id="rId2" Type="http://schemas.openxmlformats.org/officeDocument/2006/relationships/tags" Target="../tags/tag211.xml"/><Relationship Id="rId1" Type="http://schemas.openxmlformats.org/officeDocument/2006/relationships/tags" Target="../tags/tag210.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215.xml"/><Relationship Id="rId3" Type="http://schemas.openxmlformats.org/officeDocument/2006/relationships/image" Target="../media/image15.png"/><Relationship Id="rId2" Type="http://schemas.openxmlformats.org/officeDocument/2006/relationships/tags" Target="../tags/tag214.xml"/><Relationship Id="rId1" Type="http://schemas.openxmlformats.org/officeDocument/2006/relationships/tags" Target="../tags/tag213.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218.xml"/><Relationship Id="rId3" Type="http://schemas.openxmlformats.org/officeDocument/2006/relationships/image" Target="../media/image16.png"/><Relationship Id="rId2" Type="http://schemas.openxmlformats.org/officeDocument/2006/relationships/tags" Target="../tags/tag217.xml"/><Relationship Id="rId1" Type="http://schemas.openxmlformats.org/officeDocument/2006/relationships/tags" Target="../tags/tag216.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25.xml"/><Relationship Id="rId7" Type="http://schemas.openxmlformats.org/officeDocument/2006/relationships/hyperlink" Target="https://www.npmjs.com/" TargetMode="Externa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0" Type="http://schemas.openxmlformats.org/officeDocument/2006/relationships/notesSlide" Target="../notesSlides/notesSlide26.xml"/><Relationship Id="rId1" Type="http://schemas.openxmlformats.org/officeDocument/2006/relationships/tags" Target="../tags/tag219.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6.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tags" Target="../tags/tag233.xml"/><Relationship Id="rId2" Type="http://schemas.openxmlformats.org/officeDocument/2006/relationships/image" Target="../media/image17.png"/><Relationship Id="rId1" Type="http://schemas.openxmlformats.org/officeDocument/2006/relationships/tags" Target="../tags/tag23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tags" Target="../tags/tag235.xml"/><Relationship Id="rId1" Type="http://schemas.openxmlformats.org/officeDocument/2006/relationships/tags" Target="../tags/tag234.xml"/></Relationships>
</file>

<file path=ppt/slides/_rels/slide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7" Type="http://schemas.openxmlformats.org/officeDocument/2006/relationships/notesSlide" Target="../notesSlides/notesSlide3.xml"/><Relationship Id="rId26" Type="http://schemas.openxmlformats.org/officeDocument/2006/relationships/slideLayout" Target="../slideLayouts/slideLayout7.xml"/><Relationship Id="rId25" Type="http://schemas.openxmlformats.org/officeDocument/2006/relationships/tags" Target="../tags/tag43.xml"/><Relationship Id="rId24" Type="http://schemas.openxmlformats.org/officeDocument/2006/relationships/tags" Target="../tags/tag42.xml"/><Relationship Id="rId23" Type="http://schemas.openxmlformats.org/officeDocument/2006/relationships/tags" Target="../tags/tag41.xml"/><Relationship Id="rId22" Type="http://schemas.openxmlformats.org/officeDocument/2006/relationships/tags" Target="../tags/tag40.xml"/><Relationship Id="rId21" Type="http://schemas.openxmlformats.org/officeDocument/2006/relationships/tags" Target="../tags/tag39.xml"/><Relationship Id="rId20" Type="http://schemas.openxmlformats.org/officeDocument/2006/relationships/tags" Target="../tags/tag38.xml"/><Relationship Id="rId2" Type="http://schemas.openxmlformats.org/officeDocument/2006/relationships/tags" Target="../tags/tag20.xml"/><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ags" Target="../tags/tag237.xml"/><Relationship Id="rId1" Type="http://schemas.openxmlformats.org/officeDocument/2006/relationships/tags" Target="../tags/tag236.xml"/></Relationships>
</file>

<file path=ppt/slides/_rels/slide4.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1" Type="http://schemas.openxmlformats.org/officeDocument/2006/relationships/notesSlide" Target="../notesSlides/notesSlide4.xml"/><Relationship Id="rId20" Type="http://schemas.openxmlformats.org/officeDocument/2006/relationships/slideLayout" Target="../slideLayouts/slideLayout7.xml"/><Relationship Id="rId2" Type="http://schemas.openxmlformats.org/officeDocument/2006/relationships/tags" Target="../tags/tag45.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4" Type="http://schemas.openxmlformats.org/officeDocument/2006/relationships/notesSlide" Target="../notesSlides/notesSlide5.xml"/><Relationship Id="rId23" Type="http://schemas.openxmlformats.org/officeDocument/2006/relationships/slideLayout" Target="../slideLayouts/slideLayout2.xml"/><Relationship Id="rId22" Type="http://schemas.openxmlformats.org/officeDocument/2006/relationships/tags" Target="../tags/tag83.xml"/><Relationship Id="rId21" Type="http://schemas.openxmlformats.org/officeDocument/2006/relationships/image" Target="../media/image3.png"/><Relationship Id="rId20" Type="http://schemas.openxmlformats.org/officeDocument/2006/relationships/tags" Target="../tags/tag82.xml"/><Relationship Id="rId2" Type="http://schemas.openxmlformats.org/officeDocument/2006/relationships/tags" Target="../tags/tag64.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86.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hyperlink" Target="https://nodejs.org/en/download/" TargetMode="External"/><Relationship Id="rId2" Type="http://schemas.openxmlformats.org/officeDocument/2006/relationships/tags" Target="../tags/tag85.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2" Type="http://schemas.openxmlformats.org/officeDocument/2006/relationships/notesSlide" Target="../notesSlides/notesSlide7.xml"/><Relationship Id="rId21" Type="http://schemas.openxmlformats.org/officeDocument/2006/relationships/slideLayout" Target="../slideLayouts/slideLayout7.xml"/><Relationship Id="rId20" Type="http://schemas.openxmlformats.org/officeDocument/2006/relationships/tags" Target="../tags/tag105.xml"/><Relationship Id="rId2" Type="http://schemas.openxmlformats.org/officeDocument/2006/relationships/tags" Target="../tags/tag88.xml"/><Relationship Id="rId19" Type="http://schemas.openxmlformats.org/officeDocument/2006/relationships/image" Target="../media/image6.png"/><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108.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hyperlink" Target="http://javascript.ruanyifeng.com/nodejs/npm.html" TargetMode="External"/><Relationship Id="rId2" Type="http://schemas.openxmlformats.org/officeDocument/2006/relationships/tags" Target="../tags/tag107.xml"/><Relationship Id="rId1" Type="http://schemas.openxmlformats.org/officeDocument/2006/relationships/tags" Target="../tags/tag10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ctrTitle"/>
            <p:custDataLst>
              <p:tags r:id="rId1"/>
            </p:custDataLst>
          </p:nvPr>
        </p:nvSpPr>
        <p:spPr>
          <a:xfrm>
            <a:off x="1544955" y="1690370"/>
            <a:ext cx="8738870" cy="2387600"/>
          </a:xfrm>
        </p:spPr>
        <p:txBody>
          <a:bodyPr vert="horz" wrap="square" lIns="91440" tIns="45720" rIns="91440" bIns="45720" anchor="b">
            <a:normAutofit/>
          </a:bodyPr>
          <a:p>
            <a:pPr defTabSz="914400">
              <a:buNone/>
            </a:pPr>
            <a:r>
              <a:rPr lang="en-US" altLang="zh-CN" sz="4800" kern="1200" dirty="0" smtClean="0"/>
              <a:t>Nodejs </a:t>
            </a:r>
            <a:r>
              <a:rPr lang="zh-CN" altLang="en-US" sz="4800" kern="1200" dirty="0" smtClean="0"/>
              <a:t>与前端自动化构建</a:t>
            </a:r>
            <a:endParaRPr lang="zh-CN" altLang="en-US" sz="4800" kern="1200" dirty="0" smtClean="0"/>
          </a:p>
        </p:txBody>
      </p:sp>
      <p:sp>
        <p:nvSpPr>
          <p:cNvPr id="9" name="副标题 4"/>
          <p:cNvSpPr>
            <a:spLocks noGrp="1"/>
          </p:cNvSpPr>
          <p:nvPr>
            <p:ph type="subTitle" idx="1"/>
            <p:custDataLst>
              <p:tags r:id="rId2"/>
            </p:custDataLst>
          </p:nvPr>
        </p:nvSpPr>
        <p:spPr/>
        <p:txBody>
          <a:bodyPr vert="horz" wrap="square" lIns="91440" tIns="45720" rIns="91440" bIns="45720" anchor="t">
            <a:normAutofit/>
          </a:bodyPr>
          <a:p>
            <a:pPr defTabSz="914400">
              <a:buFont typeface="Arial" panose="020B0604020202020204" pitchFamily="34" charset="0"/>
              <a:buNone/>
            </a:pPr>
            <a:r>
              <a:rPr lang="zh-CN" altLang="en-US" kern="1200" dirty="0" smtClean="0">
                <a:solidFill>
                  <a:srgbClr val="A7A7A7"/>
                </a:solidFill>
              </a:rPr>
              <a:t>马少滨</a:t>
            </a:r>
            <a:endParaRPr lang="zh-CN" altLang="en-US" kern="1200" dirty="0" smtClean="0">
              <a:solidFill>
                <a:srgbClr val="A7A7A7"/>
              </a:solidFill>
            </a:endParaRPr>
          </a:p>
          <a:p>
            <a:pPr defTabSz="914400">
              <a:buFont typeface="Arial" panose="020B0604020202020204" pitchFamily="34" charset="0"/>
              <a:buNone/>
            </a:pPr>
            <a:r>
              <a:rPr lang="en-US" altLang="zh-CN" kern="1200" dirty="0" smtClean="0">
                <a:solidFill>
                  <a:srgbClr val="A7A7A7"/>
                </a:solidFill>
              </a:rPr>
              <a:t>2017/03</a:t>
            </a:r>
            <a:endParaRPr lang="en-US" altLang="zh-CN" kern="1200" dirty="0" smtClean="0">
              <a:solidFill>
                <a:srgbClr val="A7A7A7"/>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bwMode="auto">
          <a:xfrm flipV="1">
            <a:off x="0" y="0"/>
            <a:ext cx="12192000" cy="1624013"/>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5" name="直角三角形 4"/>
          <p:cNvSpPr/>
          <p:nvPr>
            <p:custDataLst>
              <p:tags r:id="rId2"/>
            </p:custDataLst>
          </p:nvPr>
        </p:nvSpPr>
        <p:spPr bwMode="auto">
          <a:xfrm flipV="1">
            <a:off x="0" y="0"/>
            <a:ext cx="12192000" cy="14462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等腰三角形 21"/>
          <p:cNvSpPr/>
          <p:nvPr>
            <p:custDataLst>
              <p:tags r:id="rId3"/>
            </p:custDataLst>
          </p:nvPr>
        </p:nvSpPr>
        <p:spPr bwMode="auto">
          <a:xfrm rot="7338800">
            <a:off x="188119" y="1789906"/>
            <a:ext cx="252413" cy="4476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等腰三角形 17"/>
          <p:cNvSpPr/>
          <p:nvPr>
            <p:custDataLst>
              <p:tags r:id="rId4"/>
            </p:custDataLst>
          </p:nvPr>
        </p:nvSpPr>
        <p:spPr bwMode="auto">
          <a:xfrm rot="7338800">
            <a:off x="196850" y="1800225"/>
            <a:ext cx="244475" cy="4222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等腰三角形 17"/>
          <p:cNvSpPr/>
          <p:nvPr>
            <p:custDataLst>
              <p:tags r:id="rId5"/>
            </p:custDataLst>
          </p:nvPr>
        </p:nvSpPr>
        <p:spPr bwMode="auto">
          <a:xfrm rot="7689548">
            <a:off x="11152188" y="708025"/>
            <a:ext cx="466725" cy="3683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539425"/>
              <a:gd name="connsiteY0-122" fmla="*/ 859468 h 859468"/>
              <a:gd name="connsiteX1-123" fmla="*/ 218767 w 539425"/>
              <a:gd name="connsiteY1-124" fmla="*/ 231456 h 859468"/>
              <a:gd name="connsiteX2-125" fmla="*/ 539425 w 539425"/>
              <a:gd name="connsiteY2-126" fmla="*/ 0 h 859468"/>
              <a:gd name="connsiteX3-127" fmla="*/ 0 w 539425"/>
              <a:gd name="connsiteY3-128" fmla="*/ 859468 h 859468"/>
            </a:gdLst>
            <a:ahLst/>
            <a:cxnLst>
              <a:cxn ang="0">
                <a:pos x="connsiteX0-121" y="connsiteY0-122"/>
              </a:cxn>
              <a:cxn ang="0">
                <a:pos x="connsiteX1-123" y="connsiteY1-124"/>
              </a:cxn>
              <a:cxn ang="0">
                <a:pos x="connsiteX2-125" y="connsiteY2-126"/>
              </a:cxn>
              <a:cxn ang="0">
                <a:pos x="connsiteX3-127" y="connsiteY3-128"/>
              </a:cxn>
            </a:cxnLst>
            <a:rect l="l" t="t" r="r" b="b"/>
            <a:pathLst>
              <a:path w="539425" h="859468">
                <a:moveTo>
                  <a:pt x="0" y="859468"/>
                </a:moveTo>
                <a:lnTo>
                  <a:pt x="218767" y="231456"/>
                </a:lnTo>
                <a:lnTo>
                  <a:pt x="539425" y="0"/>
                </a:lnTo>
                <a:lnTo>
                  <a:pt x="0" y="8594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等腰三角形 17"/>
          <p:cNvSpPr/>
          <p:nvPr>
            <p:custDataLst>
              <p:tags r:id="rId6"/>
            </p:custDataLst>
          </p:nvPr>
        </p:nvSpPr>
        <p:spPr bwMode="auto">
          <a:xfrm rot="7689548">
            <a:off x="11156156" y="699294"/>
            <a:ext cx="460375" cy="3794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1022785"/>
              <a:gd name="connsiteY0-122" fmla="*/ 608030 h 608030"/>
              <a:gd name="connsiteX1-123" fmla="*/ 569047 w 1022785"/>
              <a:gd name="connsiteY1-124" fmla="*/ 222862 h 608030"/>
              <a:gd name="connsiteX2-125" fmla="*/ 1022785 w 1022785"/>
              <a:gd name="connsiteY2-126" fmla="*/ 0 h 608030"/>
              <a:gd name="connsiteX3-127" fmla="*/ 0 w 1022785"/>
              <a:gd name="connsiteY3-128" fmla="*/ 608030 h 608030"/>
              <a:gd name="connsiteX0-129" fmla="*/ 0 w 1022785"/>
              <a:gd name="connsiteY0-130" fmla="*/ 870399 h 870399"/>
              <a:gd name="connsiteX1-131" fmla="*/ 563793 w 1022785"/>
              <a:gd name="connsiteY1-132" fmla="*/ 0 h 870399"/>
              <a:gd name="connsiteX2-133" fmla="*/ 1022785 w 1022785"/>
              <a:gd name="connsiteY2-134" fmla="*/ 262369 h 870399"/>
              <a:gd name="connsiteX3-135" fmla="*/ 0 w 1022785"/>
              <a:gd name="connsiteY3-136" fmla="*/ 870399 h 870399"/>
              <a:gd name="connsiteX0-137" fmla="*/ 0 w 760090"/>
              <a:gd name="connsiteY0-138" fmla="*/ 870399 h 870399"/>
              <a:gd name="connsiteX1-139" fmla="*/ 563793 w 760090"/>
              <a:gd name="connsiteY1-140" fmla="*/ 0 h 870399"/>
              <a:gd name="connsiteX2-141" fmla="*/ 760090 w 760090"/>
              <a:gd name="connsiteY2-142" fmla="*/ 257958 h 870399"/>
              <a:gd name="connsiteX3-143" fmla="*/ 0 w 760090"/>
              <a:gd name="connsiteY3-144" fmla="*/ 870399 h 870399"/>
              <a:gd name="connsiteX0-145" fmla="*/ 0 w 760090"/>
              <a:gd name="connsiteY0-146" fmla="*/ 852755 h 852755"/>
              <a:gd name="connsiteX1-147" fmla="*/ 532271 w 760090"/>
              <a:gd name="connsiteY1-148" fmla="*/ 0 h 852755"/>
              <a:gd name="connsiteX2-149" fmla="*/ 760090 w 760090"/>
              <a:gd name="connsiteY2-150" fmla="*/ 240314 h 852755"/>
              <a:gd name="connsiteX3-151" fmla="*/ 0 w 760090"/>
              <a:gd name="connsiteY3-152" fmla="*/ 852755 h 852755"/>
              <a:gd name="connsiteX0-153" fmla="*/ 0 w 532271"/>
              <a:gd name="connsiteY0-154" fmla="*/ 852755 h 852755"/>
              <a:gd name="connsiteX1-155" fmla="*/ 532271 w 532271"/>
              <a:gd name="connsiteY1-156" fmla="*/ 0 h 852755"/>
              <a:gd name="connsiteX2-157" fmla="*/ 514416 w 532271"/>
              <a:gd name="connsiteY2-158" fmla="*/ 463775 h 852755"/>
              <a:gd name="connsiteX3-159" fmla="*/ 0 w 532271"/>
              <a:gd name="connsiteY3-160" fmla="*/ 852755 h 852755"/>
              <a:gd name="connsiteX0-161" fmla="*/ 0 w 545129"/>
              <a:gd name="connsiteY0-162" fmla="*/ 852755 h 852755"/>
              <a:gd name="connsiteX1-163" fmla="*/ 532271 w 545129"/>
              <a:gd name="connsiteY1-164" fmla="*/ 0 h 852755"/>
              <a:gd name="connsiteX2-165" fmla="*/ 545130 w 545129"/>
              <a:gd name="connsiteY2-166" fmla="*/ 661452 h 852755"/>
              <a:gd name="connsiteX3-167" fmla="*/ 0 w 545129"/>
              <a:gd name="connsiteY3-168" fmla="*/ 852755 h 852755"/>
              <a:gd name="connsiteX0-169" fmla="*/ 0 w 532271"/>
              <a:gd name="connsiteY0-170" fmla="*/ 852755 h 884913"/>
              <a:gd name="connsiteX1-171" fmla="*/ 532271 w 532271"/>
              <a:gd name="connsiteY1-172" fmla="*/ 0 h 884913"/>
              <a:gd name="connsiteX2-173" fmla="*/ 381348 w 532271"/>
              <a:gd name="connsiteY2-174" fmla="*/ 884913 h 884913"/>
              <a:gd name="connsiteX3-175" fmla="*/ 0 w 532271"/>
              <a:gd name="connsiteY3-176" fmla="*/ 852755 h 884913"/>
            </a:gdLst>
            <a:ahLst/>
            <a:cxnLst>
              <a:cxn ang="0">
                <a:pos x="connsiteX0-169" y="connsiteY0-170"/>
              </a:cxn>
              <a:cxn ang="0">
                <a:pos x="connsiteX1-171" y="connsiteY1-172"/>
              </a:cxn>
              <a:cxn ang="0">
                <a:pos x="connsiteX2-173" y="connsiteY2-174"/>
              </a:cxn>
              <a:cxn ang="0">
                <a:pos x="connsiteX3-175" y="connsiteY3-176"/>
              </a:cxn>
            </a:cxnLst>
            <a:rect l="l" t="t" r="r" b="b"/>
            <a:pathLst>
              <a:path w="532271" h="884913">
                <a:moveTo>
                  <a:pt x="0" y="852755"/>
                </a:moveTo>
                <a:lnTo>
                  <a:pt x="532271" y="0"/>
                </a:lnTo>
                <a:lnTo>
                  <a:pt x="381348" y="884913"/>
                </a:lnTo>
                <a:lnTo>
                  <a:pt x="0" y="85275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6" name="等腰三角形 21"/>
          <p:cNvSpPr/>
          <p:nvPr>
            <p:custDataLst>
              <p:tags r:id="rId7"/>
            </p:custDataLst>
          </p:nvPr>
        </p:nvSpPr>
        <p:spPr bwMode="auto">
          <a:xfrm rot="9481291">
            <a:off x="90488" y="3043238"/>
            <a:ext cx="488950" cy="58102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7" name="等腰三角形 17"/>
          <p:cNvSpPr/>
          <p:nvPr>
            <p:custDataLst>
              <p:tags r:id="rId8"/>
            </p:custDataLst>
          </p:nvPr>
        </p:nvSpPr>
        <p:spPr bwMode="auto">
          <a:xfrm rot="9481291">
            <a:off x="98425" y="3036888"/>
            <a:ext cx="482600" cy="57626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9" name="等腰三角形 21"/>
          <p:cNvSpPr/>
          <p:nvPr>
            <p:custDataLst>
              <p:tags r:id="rId9"/>
            </p:custDataLst>
          </p:nvPr>
        </p:nvSpPr>
        <p:spPr bwMode="auto">
          <a:xfrm rot="11062952">
            <a:off x="9666288" y="531813"/>
            <a:ext cx="368300" cy="4381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0" name="等腰三角形 17"/>
          <p:cNvSpPr/>
          <p:nvPr>
            <p:custDataLst>
              <p:tags r:id="rId10"/>
            </p:custDataLst>
          </p:nvPr>
        </p:nvSpPr>
        <p:spPr bwMode="auto">
          <a:xfrm rot="11062952">
            <a:off x="9661525" y="539750"/>
            <a:ext cx="363538" cy="43338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2" name="等腰三角形 21"/>
          <p:cNvSpPr/>
          <p:nvPr>
            <p:custDataLst>
              <p:tags r:id="rId11"/>
            </p:custDataLst>
          </p:nvPr>
        </p:nvSpPr>
        <p:spPr bwMode="auto">
          <a:xfrm rot="7334557">
            <a:off x="10347325" y="1135063"/>
            <a:ext cx="454025" cy="5365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3" name="等腰三角形 17"/>
          <p:cNvSpPr/>
          <p:nvPr>
            <p:custDataLst>
              <p:tags r:id="rId12"/>
            </p:custDataLst>
          </p:nvPr>
        </p:nvSpPr>
        <p:spPr bwMode="auto">
          <a:xfrm rot="7334557">
            <a:off x="10340975" y="1128713"/>
            <a:ext cx="449263" cy="5318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9" name="直角三角形 38"/>
          <p:cNvSpPr/>
          <p:nvPr>
            <p:custDataLst>
              <p:tags r:id="rId13"/>
            </p:custDataLst>
          </p:nvPr>
        </p:nvSpPr>
        <p:spPr bwMode="auto">
          <a:xfrm flipH="1">
            <a:off x="-20637" y="5243513"/>
            <a:ext cx="12212638" cy="16224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0" name="直角三角形 39"/>
          <p:cNvSpPr/>
          <p:nvPr>
            <p:custDataLst>
              <p:tags r:id="rId14"/>
            </p:custDataLst>
          </p:nvPr>
        </p:nvSpPr>
        <p:spPr bwMode="auto">
          <a:xfrm flipH="1">
            <a:off x="-20637" y="5421313"/>
            <a:ext cx="12212638" cy="14446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2" name="等腰三角形 21"/>
          <p:cNvSpPr/>
          <p:nvPr>
            <p:custDataLst>
              <p:tags r:id="rId15"/>
            </p:custDataLst>
          </p:nvPr>
        </p:nvSpPr>
        <p:spPr bwMode="auto">
          <a:xfrm rot="6238633">
            <a:off x="165100" y="2387600"/>
            <a:ext cx="228600" cy="4064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3" name="等腰三角形 17"/>
          <p:cNvSpPr/>
          <p:nvPr>
            <p:custDataLst>
              <p:tags r:id="rId16"/>
            </p:custDataLst>
          </p:nvPr>
        </p:nvSpPr>
        <p:spPr bwMode="auto">
          <a:xfrm rot="6238633">
            <a:off x="173038" y="2393950"/>
            <a:ext cx="222250" cy="3841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4" name="矩形 31"/>
          <p:cNvSpPr>
            <a:spLocks noChangeArrowheads="1"/>
          </p:cNvSpPr>
          <p:nvPr>
            <p:custDataLst>
              <p:tags r:id="rId17"/>
            </p:custDataLst>
          </p:nvPr>
        </p:nvSpPr>
        <p:spPr bwMode="auto">
          <a:xfrm>
            <a:off x="5295583" y="2629853"/>
            <a:ext cx="580072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每个项目的根目录下面，一般都有一个package.json文件，定义了这个项目所需要的各种模块，以及项目的配置信息（比如名称、版本、许可证等元数据）。npm install命令根据这个配置文件，自动下载所需的模块，也就是配置项目所需的运行和开发环境。</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p:txBody>
      </p:sp>
      <p:sp>
        <p:nvSpPr>
          <p:cNvPr id="27669" name="文本框 32"/>
          <p:cNvSpPr txBox="1"/>
          <p:nvPr>
            <p:custDataLst>
              <p:tags r:id="rId18"/>
            </p:custDataLst>
          </p:nvPr>
        </p:nvSpPr>
        <p:spPr>
          <a:xfrm>
            <a:off x="5294630" y="1795145"/>
            <a:ext cx="6276975" cy="8350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algn="just" defTabSz="684530">
              <a:spcBef>
                <a:spcPct val="0"/>
              </a:spcBef>
              <a:spcAft>
                <a:spcPct val="0"/>
              </a:spcAft>
              <a:buNone/>
            </a:pPr>
            <a:r>
              <a:rPr lang="en-US" altLang="zh-CN" sz="3200" b="1" dirty="0">
                <a:solidFill>
                  <a:schemeClr val="accent1"/>
                </a:solidFill>
                <a:latin typeface="+mj-lt"/>
                <a:ea typeface="+mj-ea"/>
                <a:cs typeface="+mj-cs"/>
                <a:sym typeface="Arial" panose="020B0604020202020204" pitchFamily="34" charset="0"/>
              </a:rPr>
              <a:t>package.json</a:t>
            </a:r>
            <a:endParaRPr lang="en-US" altLang="zh-CN" sz="3200" b="1" dirty="0">
              <a:solidFill>
                <a:schemeClr val="accent1"/>
              </a:solidFill>
              <a:latin typeface="+mj-lt"/>
              <a:ea typeface="+mj-ea"/>
              <a:cs typeface="+mj-cs"/>
              <a:sym typeface="Arial" panose="020B0604020202020204" pitchFamily="34" charset="0"/>
            </a:endParaRPr>
          </a:p>
        </p:txBody>
      </p:sp>
      <p:pic>
        <p:nvPicPr>
          <p:cNvPr id="2" name="图片 1"/>
          <p:cNvPicPr>
            <a:picLocks noChangeAspect="1"/>
          </p:cNvPicPr>
          <p:nvPr/>
        </p:nvPicPr>
        <p:blipFill>
          <a:blip r:embed="rId19"/>
          <a:stretch>
            <a:fillRect/>
          </a:stretch>
        </p:blipFill>
        <p:spPr>
          <a:xfrm>
            <a:off x="894715" y="1446530"/>
            <a:ext cx="4175760" cy="4681220"/>
          </a:xfrm>
          <a:prstGeom prst="rect">
            <a:avLst/>
          </a:prstGeom>
        </p:spPr>
      </p:pic>
    </p:spTree>
    <p:custDataLst>
      <p:tags r:id="rId20"/>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36360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Commonjs</a:t>
            </a:r>
            <a:r>
              <a:rPr lang="zh-CN" altLang="en-US" dirty="0">
                <a:solidFill>
                  <a:schemeClr val="accent1"/>
                </a:solidFill>
              </a:rPr>
              <a:t>规范</a:t>
            </a:r>
            <a:endParaRPr lang="zh-CN" altLang="en-US" dirty="0">
              <a:solidFill>
                <a:schemeClr val="accent1"/>
              </a:solidFill>
            </a:endParaRPr>
          </a:p>
        </p:txBody>
      </p:sp>
      <p:sp>
        <p:nvSpPr>
          <p:cNvPr id="6" name="文本框 5"/>
          <p:cNvSpPr txBox="1"/>
          <p:nvPr>
            <p:custDataLst>
              <p:tags r:id="rId2"/>
            </p:custDataLst>
          </p:nvPr>
        </p:nvSpPr>
        <p:spPr>
          <a:xfrm>
            <a:off x="838200" y="1825625"/>
            <a:ext cx="5180330" cy="11195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mn-lt"/>
                <a:ea typeface="+mn-ea"/>
                <a:cs typeface="+mn-cs"/>
              </a:rPr>
              <a:t>Node应用由模块组成，采用CommonJS模块规范。</a:t>
            </a:r>
            <a:endParaRPr lang="zh-CN" altLang="en-US" dirty="0">
              <a:latin typeface="+mn-lt"/>
              <a:ea typeface="+mn-ea"/>
              <a:cs typeface="+mn-cs"/>
            </a:endParaRPr>
          </a:p>
          <a:p>
            <a:endParaRPr lang="zh-CN" altLang="en-US" dirty="0">
              <a:latin typeface="+mn-lt"/>
              <a:ea typeface="+mn-ea"/>
              <a:cs typeface="+mn-cs"/>
            </a:endParaRPr>
          </a:p>
          <a:p>
            <a:pPr marL="0" indent="0">
              <a:buNone/>
            </a:pPr>
            <a:endParaRPr lang="zh-CN" altLang="en-US" dirty="0">
              <a:latin typeface="+mn-lt"/>
              <a:ea typeface="+mn-ea"/>
              <a:cs typeface="+mn-cs"/>
            </a:endParaRPr>
          </a:p>
        </p:txBody>
      </p:sp>
      <p:sp>
        <p:nvSpPr>
          <p:cNvPr id="7" name="文本框 6"/>
          <p:cNvSpPr txBox="1"/>
          <p:nvPr>
            <p:custDataLst>
              <p:tags r:id="rId3"/>
            </p:custDataLst>
          </p:nvPr>
        </p:nvSpPr>
        <p:spPr>
          <a:xfrm>
            <a:off x="6172200" y="1825625"/>
            <a:ext cx="5181600" cy="1120140"/>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mn-lt"/>
                <a:ea typeface="+mn-ea"/>
                <a:cs typeface="+mn-cs"/>
              </a:rPr>
              <a:t>AMD</a:t>
            </a:r>
            <a:r>
              <a:rPr lang="en-US" altLang="zh-CN" dirty="0">
                <a:latin typeface="+mn-lt"/>
                <a:ea typeface="+mn-ea"/>
                <a:cs typeface="+mn-cs"/>
              </a:rPr>
              <a:t>/CMD</a:t>
            </a:r>
            <a:r>
              <a:rPr lang="zh-CN" altLang="en-US" dirty="0">
                <a:latin typeface="+mn-lt"/>
                <a:ea typeface="+mn-ea"/>
                <a:cs typeface="+mn-cs"/>
              </a:rPr>
              <a:t>规范与CommonJS规范的兼容性</a:t>
            </a:r>
            <a:endParaRPr lang="zh-CN" altLang="en-US" dirty="0">
              <a:latin typeface="+mn-lt"/>
              <a:ea typeface="+mn-ea"/>
              <a:cs typeface="+mn-cs"/>
            </a:endParaRPr>
          </a:p>
          <a:p>
            <a:endParaRPr lang="zh-CN" altLang="en-US" dirty="0">
              <a:latin typeface="+mn-lt"/>
              <a:ea typeface="+mn-ea"/>
              <a:cs typeface="+mn-cs"/>
            </a:endParaRPr>
          </a:p>
        </p:txBody>
      </p:sp>
      <p:sp>
        <p:nvSpPr>
          <p:cNvPr id="2" name="文本框 1"/>
          <p:cNvSpPr txBox="1"/>
          <p:nvPr/>
        </p:nvSpPr>
        <p:spPr>
          <a:xfrm>
            <a:off x="838200" y="2676525"/>
            <a:ext cx="4052570" cy="1188720"/>
          </a:xfrm>
          <a:prstGeom prst="rect">
            <a:avLst/>
          </a:prstGeom>
          <a:noFill/>
        </p:spPr>
        <p:txBody>
          <a:bodyPr wrap="square" rtlCol="0">
            <a:spAutoFit/>
          </a:bodyPr>
          <a:p>
            <a:pPr marL="285750" indent="-285750">
              <a:buFont typeface="Arial" panose="020B0604020202020204" pitchFamily="34" charset="0"/>
              <a:buChar char="•"/>
            </a:pPr>
            <a:r>
              <a:rPr lang="zh-CN" altLang="en-US" dirty="0">
                <a:sym typeface="+mn-ea"/>
              </a:rPr>
              <a:t>根据这个规范，每个文件就是一个模块，有自己的作用域。在一个文件里面定义的变量、函数、类，都是私有的，对其他文件不可见。</a:t>
            </a:r>
            <a:endParaRPr lang="zh-CN" altLang="en-US"/>
          </a:p>
        </p:txBody>
      </p:sp>
      <p:sp>
        <p:nvSpPr>
          <p:cNvPr id="3" name="文本框 2"/>
          <p:cNvSpPr txBox="1"/>
          <p:nvPr/>
        </p:nvSpPr>
        <p:spPr>
          <a:xfrm>
            <a:off x="6313170" y="3185795"/>
            <a:ext cx="4538980" cy="3108960"/>
          </a:xfrm>
          <a:prstGeom prst="rect">
            <a:avLst/>
          </a:prstGeom>
          <a:noFill/>
        </p:spPr>
        <p:txBody>
          <a:bodyPr wrap="square" rtlCol="0">
            <a:spAutoFit/>
          </a:bodyPr>
          <a:p>
            <a:r>
              <a:rPr lang="zh-CN" altLang="en-US"/>
              <a:t>CommonJS规范加载模块是同步的，也就是说，只有加载完成，才能执行后面的操作。AMD规范则是非同步加载模块，允许指定回调函数。由于Node.js主要用于服务器编程，模块文件一般都已经存在于本地硬盘，所以加载起来比较快，不用考虑非同步加载的方式，所以CommonJS规范比较适用。但是，如果是浏览器环境，要从服务器端加载模块，这时就必须采用非同步模式，因此浏览器端一般采用AMD</a:t>
            </a:r>
            <a:r>
              <a:rPr lang="en-US" altLang="zh-CN"/>
              <a:t>(reuirejs)</a:t>
            </a:r>
            <a:r>
              <a:rPr lang="en-US" altLang="zh-CN"/>
              <a:t>/CMD(seajs)</a:t>
            </a:r>
            <a:r>
              <a:rPr lang="zh-CN" altLang="en-US"/>
              <a:t>规范。</a:t>
            </a:r>
            <a:endParaRPr lang="zh-CN" altLang="en-US"/>
          </a:p>
        </p:txBody>
      </p:sp>
      <p:sp>
        <p:nvSpPr>
          <p:cNvPr id="4" name="文本框 3"/>
          <p:cNvSpPr txBox="1"/>
          <p:nvPr/>
        </p:nvSpPr>
        <p:spPr>
          <a:xfrm>
            <a:off x="838200" y="3865245"/>
            <a:ext cx="3622675" cy="914400"/>
          </a:xfrm>
          <a:prstGeom prst="rect">
            <a:avLst/>
          </a:prstGeom>
          <a:noFill/>
        </p:spPr>
        <p:txBody>
          <a:bodyPr wrap="square" rtlCol="0" anchor="t">
            <a:spAutoFit/>
          </a:bodyPr>
          <a:p>
            <a:pPr marL="285750" indent="-285750">
              <a:buFont typeface="Arial" panose="020B0604020202020204" pitchFamily="34" charset="0"/>
              <a:buChar char="•"/>
            </a:pPr>
            <a:r>
              <a:rPr lang="zh-CN" altLang="en-US"/>
              <a:t>Node内部提供一个Module构建函数。所有模块都是Module的实例</a:t>
            </a:r>
            <a:endParaRPr lang="zh-CN" altLang="en-US"/>
          </a:p>
        </p:txBody>
      </p:sp>
      <p:pic>
        <p:nvPicPr>
          <p:cNvPr id="10" name="图片 9"/>
          <p:cNvPicPr>
            <a:picLocks noChangeAspect="1"/>
          </p:cNvPicPr>
          <p:nvPr/>
        </p:nvPicPr>
        <p:blipFill>
          <a:blip r:embed="rId4"/>
          <a:stretch>
            <a:fillRect/>
          </a:stretch>
        </p:blipFill>
        <p:spPr>
          <a:xfrm>
            <a:off x="838200" y="4995545"/>
            <a:ext cx="5028565" cy="1333500"/>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36360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module.export</a:t>
            </a:r>
            <a:endParaRPr lang="en-US" altLang="zh-CN" dirty="0">
              <a:solidFill>
                <a:schemeClr val="accent1"/>
              </a:solidFill>
            </a:endParaRPr>
          </a:p>
        </p:txBody>
      </p:sp>
      <p:sp>
        <p:nvSpPr>
          <p:cNvPr id="2" name="文本框 1"/>
          <p:cNvSpPr txBox="1"/>
          <p:nvPr/>
        </p:nvSpPr>
        <p:spPr>
          <a:xfrm>
            <a:off x="957580" y="1819275"/>
            <a:ext cx="10025380" cy="1188720"/>
          </a:xfrm>
          <a:prstGeom prst="rect">
            <a:avLst/>
          </a:prstGeom>
          <a:noFill/>
        </p:spPr>
        <p:txBody>
          <a:bodyPr wrap="square" rtlCol="0" anchor="t">
            <a:spAutoFit/>
          </a:bodyPr>
          <a:p>
            <a:r>
              <a:rPr lang="zh-CN" altLang="en-US"/>
              <a:t>module.exports属性表示当前模块对外输出的接口，其他文件加载该模块，实际上就是读取module.exports变量                </a:t>
            </a:r>
            <a:endParaRPr lang="zh-CN" altLang="en-US"/>
          </a:p>
          <a:p>
            <a:r>
              <a:rPr lang="zh-CN" altLang="en-US"/>
              <a:t>为了编程方便，</a:t>
            </a:r>
            <a:r>
              <a:rPr lang="en-US" altLang="zh-CN"/>
              <a:t>nodejs</a:t>
            </a:r>
            <a:r>
              <a:rPr lang="zh-CN" altLang="en-US"/>
              <a:t>在项目内每个模块文件内默认提供一个</a:t>
            </a:r>
            <a:r>
              <a:rPr lang="en-US" altLang="zh-CN"/>
              <a:t>export</a:t>
            </a:r>
            <a:r>
              <a:rPr lang="zh-CN" altLang="en-US"/>
              <a:t>变量指向</a:t>
            </a:r>
            <a:r>
              <a:rPr lang="en-US" altLang="zh-CN"/>
              <a:t>module.exports,</a:t>
            </a:r>
            <a:r>
              <a:rPr lang="zh-CN" altLang="en-US"/>
              <a:t>即</a:t>
            </a:r>
            <a:r>
              <a:rPr lang="en-US" altLang="zh-CN"/>
              <a:t>exports=module.export</a:t>
            </a:r>
            <a:endParaRPr lang="en-US" altLang="zh-CN"/>
          </a:p>
        </p:txBody>
      </p:sp>
      <p:sp>
        <p:nvSpPr>
          <p:cNvPr id="8" name="文本框 7"/>
          <p:cNvSpPr txBox="1"/>
          <p:nvPr/>
        </p:nvSpPr>
        <p:spPr>
          <a:xfrm>
            <a:off x="1122045" y="2984500"/>
            <a:ext cx="5476240" cy="365760"/>
          </a:xfrm>
          <a:prstGeom prst="rect">
            <a:avLst/>
          </a:prstGeom>
          <a:noFill/>
        </p:spPr>
        <p:txBody>
          <a:bodyPr wrap="square" rtlCol="0">
            <a:spAutoFit/>
          </a:bodyPr>
          <a:p>
            <a:r>
              <a:rPr lang="zh-CN" altLang="en-US"/>
              <a:t>输出一个函数模块</a:t>
            </a:r>
            <a:endParaRPr lang="zh-CN" altLang="en-US"/>
          </a:p>
        </p:txBody>
      </p:sp>
      <p:sp>
        <p:nvSpPr>
          <p:cNvPr id="9" name="文本框 8"/>
          <p:cNvSpPr txBox="1"/>
          <p:nvPr/>
        </p:nvSpPr>
        <p:spPr>
          <a:xfrm>
            <a:off x="7854315" y="3018155"/>
            <a:ext cx="3650615" cy="365760"/>
          </a:xfrm>
          <a:prstGeom prst="rect">
            <a:avLst/>
          </a:prstGeom>
          <a:noFill/>
        </p:spPr>
        <p:txBody>
          <a:bodyPr wrap="square" rtlCol="0">
            <a:spAutoFit/>
          </a:bodyPr>
          <a:p>
            <a:r>
              <a:rPr lang="zh-CN" altLang="en-US"/>
              <a:t>输出一个对象模块</a:t>
            </a:r>
            <a:endParaRPr lang="zh-CN" altLang="en-US"/>
          </a:p>
        </p:txBody>
      </p:sp>
      <p:sp>
        <p:nvSpPr>
          <p:cNvPr id="12" name="文本框 11"/>
          <p:cNvSpPr txBox="1"/>
          <p:nvPr/>
        </p:nvSpPr>
        <p:spPr>
          <a:xfrm>
            <a:off x="927735" y="3688080"/>
            <a:ext cx="4197350" cy="640080"/>
          </a:xfrm>
          <a:prstGeom prst="rect">
            <a:avLst/>
          </a:prstGeom>
          <a:noFill/>
        </p:spPr>
        <p:txBody>
          <a:bodyPr wrap="square" rtlCol="0">
            <a:spAutoFit/>
          </a:bodyPr>
          <a:p>
            <a:r>
              <a:rPr lang="zh-CN" altLang="en-US"/>
              <a:t>只能用</a:t>
            </a:r>
            <a:r>
              <a:rPr lang="en-US" altLang="zh-CN"/>
              <a:t>module.exports;</a:t>
            </a:r>
            <a:r>
              <a:rPr lang="zh-CN" altLang="en-US"/>
              <a:t>因为</a:t>
            </a:r>
            <a:r>
              <a:rPr lang="en-US" altLang="zh-CN"/>
              <a:t>exports</a:t>
            </a:r>
            <a:r>
              <a:rPr lang="zh-CN" altLang="en-US"/>
              <a:t>是一个变量指向</a:t>
            </a:r>
            <a:r>
              <a:rPr lang="en-US" altLang="zh-CN"/>
              <a:t>module.exports;</a:t>
            </a:r>
            <a:endParaRPr lang="en-US" altLang="zh-CN"/>
          </a:p>
        </p:txBody>
      </p:sp>
      <p:sp>
        <p:nvSpPr>
          <p:cNvPr id="13" name="文本框 12"/>
          <p:cNvSpPr txBox="1"/>
          <p:nvPr/>
        </p:nvSpPr>
        <p:spPr>
          <a:xfrm>
            <a:off x="7804150" y="3570605"/>
            <a:ext cx="3667125" cy="640080"/>
          </a:xfrm>
          <a:prstGeom prst="rect">
            <a:avLst/>
          </a:prstGeom>
          <a:noFill/>
        </p:spPr>
        <p:txBody>
          <a:bodyPr wrap="square" rtlCol="0">
            <a:spAutoFit/>
          </a:bodyPr>
          <a:p>
            <a:r>
              <a:rPr lang="en-US" altLang="zh-CN"/>
              <a:t>exports</a:t>
            </a:r>
            <a:r>
              <a:rPr lang="zh-CN" altLang="en-US"/>
              <a:t>也可以</a:t>
            </a:r>
            <a:endParaRPr lang="zh-CN" altLang="en-US"/>
          </a:p>
          <a:p>
            <a:r>
              <a:rPr lang="en-US" altLang="zh-CN"/>
              <a:t>module.exports</a:t>
            </a:r>
            <a:r>
              <a:rPr lang="zh-CN" altLang="en-US"/>
              <a:t>也可以</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require</a:t>
            </a:r>
            <a:endParaRPr lang="en-US" altLang="zh-CN" dirty="0">
              <a:solidFill>
                <a:schemeClr val="accent1"/>
              </a:solidFill>
            </a:endParaRPr>
          </a:p>
        </p:txBody>
      </p:sp>
      <p:pic>
        <p:nvPicPr>
          <p:cNvPr id="5" name="图片 4"/>
          <p:cNvPicPr>
            <a:picLocks noChangeAspect="1"/>
          </p:cNvPicPr>
          <p:nvPr/>
        </p:nvPicPr>
        <p:blipFill>
          <a:blip r:embed="rId2"/>
          <a:stretch>
            <a:fillRect/>
          </a:stretch>
        </p:blipFill>
        <p:spPr>
          <a:xfrm>
            <a:off x="4856480" y="1688465"/>
            <a:ext cx="4018915" cy="1352550"/>
          </a:xfrm>
          <a:prstGeom prst="rect">
            <a:avLst/>
          </a:prstGeom>
        </p:spPr>
      </p:pic>
      <p:pic>
        <p:nvPicPr>
          <p:cNvPr id="6" name="图片 5"/>
          <p:cNvPicPr>
            <a:picLocks noChangeAspect="1"/>
          </p:cNvPicPr>
          <p:nvPr/>
        </p:nvPicPr>
        <p:blipFill>
          <a:blip r:embed="rId3"/>
          <a:stretch>
            <a:fillRect/>
          </a:stretch>
        </p:blipFill>
        <p:spPr>
          <a:xfrm>
            <a:off x="988060" y="1429385"/>
            <a:ext cx="2990215" cy="2190750"/>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require</a:t>
            </a:r>
            <a:r>
              <a:rPr lang="zh-CN" altLang="en-US" dirty="0">
                <a:solidFill>
                  <a:schemeClr val="accent1"/>
                </a:solidFill>
              </a:rPr>
              <a:t>加载规则</a:t>
            </a:r>
            <a:endParaRPr lang="zh-CN" altLang="en-US" dirty="0">
              <a:solidFill>
                <a:schemeClr val="accent1"/>
              </a:solidFill>
            </a:endParaRPr>
          </a:p>
        </p:txBody>
      </p:sp>
      <p:sp>
        <p:nvSpPr>
          <p:cNvPr id="3" name="文本框 2"/>
          <p:cNvSpPr txBox="1"/>
          <p:nvPr>
            <p:custDataLst>
              <p:tags r:id="rId2"/>
            </p:custDataLst>
          </p:nvPr>
        </p:nvSpPr>
        <p:spPr>
          <a:xfrm>
            <a:off x="839470" y="1688465"/>
            <a:ext cx="10515600" cy="4921885"/>
          </a:xfrm>
          <a:prstGeom prst="rect">
            <a:avLst/>
          </a:prstGeom>
        </p:spPr>
        <p:txBody>
          <a:bodyPr>
            <a:normAutofit fontScale="6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a:sym typeface="+mn-ea"/>
              </a:rPr>
              <a:t>根据参数的不同格式，require命令去不同路径寻找模块文件。</a:t>
            </a:r>
            <a:endParaRPr lang="zh-CN" altLang="en-US"/>
          </a:p>
          <a:p>
            <a:r>
              <a:rPr lang="zh-CN" altLang="en-US">
                <a:sym typeface="+mn-ea"/>
              </a:rPr>
              <a:t>（1）如果参数字符串以“/”开头，则表示加载的是一个位于绝对路径的模块文件。比如，require('/home/marco/foo.js')将加载/home/marco/foo.js。</a:t>
            </a:r>
            <a:endParaRPr lang="zh-CN" altLang="en-US"/>
          </a:p>
          <a:p>
            <a:r>
              <a:rPr lang="zh-CN" altLang="en-US">
                <a:sym typeface="+mn-ea"/>
              </a:rPr>
              <a:t>（2）如果参数字符串以“./”开头，则表示加载的是一个位于相对路径（跟当前执行脚本的位置相比）的模块文件。比如，require('./circle')将加载当前脚本同一目录的circle.js。</a:t>
            </a:r>
            <a:endParaRPr lang="zh-CN" altLang="en-US"/>
          </a:p>
          <a:p>
            <a:r>
              <a:rPr lang="zh-CN" altLang="en-US">
                <a:sym typeface="+mn-ea"/>
              </a:rPr>
              <a:t>（3）如果参数字符串不以“./“或”/“开头，则表示加载的是一个默认提供的核心模块（位于Node的系统安装目录中），或者一个位于各级node_modules目录的已安装模块（全局安装或局部安装）。</a:t>
            </a:r>
            <a:endParaRPr lang="zh-CN" altLang="en-US"/>
          </a:p>
          <a:p>
            <a:r>
              <a:rPr lang="zh-CN" altLang="en-US">
                <a:sym typeface="+mn-ea"/>
              </a:rPr>
              <a:t>举例来说，脚本/home/user/projects/foo.js执行了require('bar.js')命令，Node会依次搜索以下文件。</a:t>
            </a:r>
            <a:endParaRPr lang="zh-CN" altLang="en-US"/>
          </a:p>
          <a:p>
            <a:r>
              <a:rPr lang="zh-CN" altLang="en-US">
                <a:sym typeface="+mn-ea"/>
              </a:rPr>
              <a:t>/usr/local/lib/node/bar.js</a:t>
            </a:r>
            <a:endParaRPr lang="zh-CN" altLang="en-US"/>
          </a:p>
          <a:p>
            <a:r>
              <a:rPr lang="zh-CN" altLang="en-US">
                <a:sym typeface="+mn-ea"/>
              </a:rPr>
              <a:t>/home/user/projects/node_modules/bar.js</a:t>
            </a:r>
            <a:endParaRPr lang="zh-CN" altLang="en-US"/>
          </a:p>
          <a:p>
            <a:r>
              <a:rPr lang="zh-CN" altLang="en-US">
                <a:sym typeface="+mn-ea"/>
              </a:rPr>
              <a:t>/home/user/node_modules/bar.js</a:t>
            </a:r>
            <a:endParaRPr lang="zh-CN" altLang="en-US"/>
          </a:p>
          <a:p>
            <a:r>
              <a:rPr lang="zh-CN" altLang="en-US">
                <a:sym typeface="+mn-ea"/>
              </a:rPr>
              <a:t>/home/node_modules/bar.js</a:t>
            </a:r>
            <a:endParaRPr lang="zh-CN" altLang="en-US"/>
          </a:p>
          <a:p>
            <a:r>
              <a:rPr lang="zh-CN" altLang="en-US">
                <a:sym typeface="+mn-ea"/>
              </a:rPr>
              <a:t>/node_modules/bar.js</a:t>
            </a:r>
            <a:endParaRPr lang="zh-CN" altLang="en-US" dirty="0">
              <a:latin typeface="+mn-lt"/>
              <a:ea typeface="+mn-ea"/>
              <a:cs typeface="+mn-cs"/>
            </a:endParaRPr>
          </a:p>
        </p:txBody>
      </p:sp>
      <p:sp>
        <p:nvSpPr>
          <p:cNvPr id="7" name="文本框 6"/>
          <p:cNvSpPr txBox="1"/>
          <p:nvPr/>
        </p:nvSpPr>
        <p:spPr>
          <a:xfrm>
            <a:off x="-631825" y="-1370965"/>
            <a:ext cx="13457555" cy="640080"/>
          </a:xfrm>
          <a:prstGeom prst="rect">
            <a:avLst/>
          </a:prstGeom>
          <a:noFill/>
        </p:spPr>
        <p:txBody>
          <a:bodyPr wrap="square" rtlCol="0" anchor="t">
            <a:spAutoFit/>
          </a:bodyPr>
          <a:p>
            <a:endParaRPr lang="zh-CN" altLang="en-US"/>
          </a:p>
          <a:p>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45783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7" name="直角三角形 6"/>
          <p:cNvSpPr/>
          <p:nvPr>
            <p:custDataLst>
              <p:tags r:id="rId2"/>
            </p:custDataLst>
          </p:nvPr>
        </p:nvSpPr>
        <p:spPr bwMode="auto">
          <a:xfrm rot="5400000" flipV="1">
            <a:off x="8619331" y="872331"/>
            <a:ext cx="4445000" cy="270033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8" name="直角三角形 7"/>
          <p:cNvSpPr/>
          <p:nvPr>
            <p:custDataLst>
              <p:tags r:id="rId3"/>
            </p:custDataLst>
          </p:nvPr>
        </p:nvSpPr>
        <p:spPr bwMode="auto">
          <a:xfrm rot="5400000" flipV="1">
            <a:off x="8778081" y="738981"/>
            <a:ext cx="4152900" cy="267493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2" name="矩形 11"/>
          <p:cNvSpPr/>
          <p:nvPr>
            <p:custDataLst>
              <p:tags r:id="rId4"/>
            </p:custDataLst>
          </p:nvPr>
        </p:nvSpPr>
        <p:spPr>
          <a:xfrm>
            <a:off x="4567238" y="0"/>
            <a:ext cx="6826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文本框 9"/>
          <p:cNvSpPr txBox="1"/>
          <p:nvPr>
            <p:custDataLst>
              <p:tags r:id="rId5"/>
            </p:custDataLst>
          </p:nvPr>
        </p:nvSpPr>
        <p:spPr>
          <a:xfrm>
            <a:off x="589756" y="2963863"/>
            <a:ext cx="3338513" cy="930275"/>
          </a:xfrm>
          <a:prstGeom prst="rect">
            <a:avLst/>
          </a:prstGeom>
          <a:noFill/>
          <a:ln w="9525">
            <a:noFill/>
            <a:miter/>
          </a:ln>
        </p:spPr>
        <p:txBody>
          <a:bodyPr anchor="ctr">
            <a:normAutofit/>
          </a:bodyPr>
          <a:lstStyle>
            <a:lvl1pPr marL="228600" indent="-228600" algn="just" rtl="0" fontAlgn="base">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just" rtl="0" fontAlgn="base">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just" rtl="0" fontAlgn="base">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4pPr>
            <a:lvl5pPr marL="20574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5pPr>
          </a:lstStyle>
          <a:p>
            <a:pPr marL="0" lvl="0" indent="0" algn="ctr" defTabSz="913130" eaLnBrk="1" hangingPunct="1">
              <a:spcBef>
                <a:spcPct val="0"/>
              </a:spcBef>
              <a:spcAft>
                <a:spcPct val="0"/>
              </a:spcAft>
              <a:buNone/>
            </a:pPr>
            <a:r>
              <a:rPr lang="en-US" altLang="zh-CN" sz="4400" b="1" smtClean="0">
                <a:solidFill>
                  <a:schemeClr val="bg1"/>
                </a:solidFill>
                <a:latin typeface="+mj-lt"/>
                <a:ea typeface="+mj-ea"/>
                <a:cs typeface="+mj-cs"/>
                <a:sym typeface="Arial" panose="020B0604020202020204" pitchFamily="34" charset="0"/>
              </a:rPr>
              <a:t>gulp</a:t>
            </a:r>
            <a:endParaRPr lang="en-US" altLang="zh-CN" sz="4400" b="1" smtClean="0">
              <a:solidFill>
                <a:schemeClr val="bg1"/>
              </a:solidFill>
              <a:latin typeface="+mj-lt"/>
              <a:ea typeface="+mj-ea"/>
              <a:cs typeface="+mj-cs"/>
              <a:sym typeface="Arial" panose="020B0604020202020204" pitchFamily="34" charset="0"/>
            </a:endParaRPr>
          </a:p>
        </p:txBody>
      </p:sp>
      <p:grpSp>
        <p:nvGrpSpPr>
          <p:cNvPr id="35" name="组合 34"/>
          <p:cNvGrpSpPr/>
          <p:nvPr/>
        </p:nvGrpSpPr>
        <p:grpSpPr>
          <a:xfrm rot="0">
            <a:off x="5013960" y="80645"/>
            <a:ext cx="716915" cy="668655"/>
            <a:chOff x="8054" y="364"/>
            <a:chExt cx="1129" cy="1056"/>
          </a:xfrm>
        </p:grpSpPr>
        <p:sp>
          <p:nvSpPr>
            <p:cNvPr id="10" name="等腰三角形 21"/>
            <p:cNvSpPr/>
            <p:nvPr>
              <p:custDataLst>
                <p:tags r:id="rId6"/>
              </p:custDataLst>
            </p:nvPr>
          </p:nvSpPr>
          <p:spPr bwMode="auto">
            <a:xfrm rot="5400000">
              <a:off x="8134" y="284"/>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1" name="等腰三角形 17"/>
            <p:cNvSpPr/>
            <p:nvPr>
              <p:custDataLst>
                <p:tags r:id="rId7"/>
              </p:custDataLst>
            </p:nvPr>
          </p:nvSpPr>
          <p:spPr bwMode="auto">
            <a:xfrm rot="5400000">
              <a:off x="8116" y="353"/>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48" name="文本框 32"/>
          <p:cNvSpPr txBox="1"/>
          <p:nvPr>
            <p:custDataLst>
              <p:tags r:id="rId8"/>
            </p:custDataLst>
          </p:nvPr>
        </p:nvSpPr>
        <p:spPr>
          <a:xfrm>
            <a:off x="5694680" y="125730"/>
            <a:ext cx="4390390" cy="623570"/>
          </a:xfrm>
          <a:prstGeom prst="rect">
            <a:avLst/>
          </a:prstGeom>
          <a:noFill/>
          <a:ln w="9525">
            <a:noFill/>
            <a:miter/>
          </a:ln>
        </p:spPr>
        <p:txBody>
          <a:bodyPr wrap="square" anchor="ctr">
            <a:normAutofit fontScale="800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zh-CN" altLang="en-US" sz="2400" dirty="0">
                <a:solidFill>
                  <a:schemeClr val="tx1"/>
                </a:solidFill>
                <a:sym typeface="Arial" panose="020B0604020202020204" pitchFamily="34" charset="0"/>
              </a:rPr>
              <a:t>基于</a:t>
            </a: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的前端自动化构建工具</a:t>
            </a:r>
            <a:endParaRPr lang="zh-CN" altLang="en-US" sz="2400" dirty="0">
              <a:solidFill>
                <a:schemeClr val="tx1"/>
              </a:solidFill>
              <a:sym typeface="Arial" panose="020B0604020202020204" pitchFamily="34" charset="0"/>
            </a:endParaRPr>
          </a:p>
        </p:txBody>
      </p:sp>
      <p:grpSp>
        <p:nvGrpSpPr>
          <p:cNvPr id="34" name="组合 33"/>
          <p:cNvGrpSpPr/>
          <p:nvPr/>
        </p:nvGrpSpPr>
        <p:grpSpPr>
          <a:xfrm rot="0">
            <a:off x="5013325" y="1140460"/>
            <a:ext cx="717550" cy="666115"/>
            <a:chOff x="8053" y="2038"/>
            <a:chExt cx="1130" cy="1052"/>
          </a:xfrm>
        </p:grpSpPr>
        <p:sp>
          <p:nvSpPr>
            <p:cNvPr id="9" name="等腰三角形 21"/>
            <p:cNvSpPr/>
            <p:nvPr>
              <p:custDataLst>
                <p:tags r:id="rId9"/>
              </p:custDataLst>
            </p:nvPr>
          </p:nvSpPr>
          <p:spPr bwMode="auto">
            <a:xfrm rot="5400000">
              <a:off x="8135" y="1956"/>
              <a:ext cx="725"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4" name="等腰三角形 17"/>
            <p:cNvSpPr/>
            <p:nvPr>
              <p:custDataLst>
                <p:tags r:id="rId10"/>
              </p:custDataLst>
            </p:nvPr>
          </p:nvSpPr>
          <p:spPr bwMode="auto">
            <a:xfrm rot="5400000">
              <a:off x="8118" y="2025"/>
              <a:ext cx="1053"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1" name="文本框 32"/>
          <p:cNvSpPr txBox="1"/>
          <p:nvPr>
            <p:custDataLst>
              <p:tags r:id="rId11"/>
            </p:custDataLst>
          </p:nvPr>
        </p:nvSpPr>
        <p:spPr>
          <a:xfrm>
            <a:off x="5694680" y="1302385"/>
            <a:ext cx="4726305" cy="62865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zh-CN" altLang="en-US" sz="2400" dirty="0">
                <a:solidFill>
                  <a:schemeClr val="tx1"/>
                </a:solidFill>
                <a:sym typeface="Arial" panose="020B0604020202020204" pitchFamily="34" charset="0"/>
              </a:rPr>
              <a:t>基于</a:t>
            </a: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的前端自动化工具</a:t>
            </a:r>
            <a:r>
              <a:rPr lang="en-US" altLang="zh-CN" sz="2400" dirty="0">
                <a:solidFill>
                  <a:schemeClr val="tx1"/>
                </a:solidFill>
                <a:sym typeface="Arial" panose="020B0604020202020204" pitchFamily="34" charset="0"/>
              </a:rPr>
              <a:t>gulp</a:t>
            </a:r>
            <a:endParaRPr lang="en-US" altLang="zh-CN" sz="2400" dirty="0">
              <a:solidFill>
                <a:schemeClr val="tx1"/>
              </a:solidFill>
              <a:sym typeface="Arial" panose="020B0604020202020204" pitchFamily="34" charset="0"/>
            </a:endParaRPr>
          </a:p>
        </p:txBody>
      </p:sp>
      <p:grpSp>
        <p:nvGrpSpPr>
          <p:cNvPr id="32" name="组合 31"/>
          <p:cNvGrpSpPr/>
          <p:nvPr/>
        </p:nvGrpSpPr>
        <p:grpSpPr>
          <a:xfrm rot="0">
            <a:off x="5013960" y="2198370"/>
            <a:ext cx="716915" cy="668655"/>
            <a:chOff x="8054" y="3708"/>
            <a:chExt cx="1129" cy="1056"/>
          </a:xfrm>
        </p:grpSpPr>
        <p:sp>
          <p:nvSpPr>
            <p:cNvPr id="16" name="等腰三角形 21"/>
            <p:cNvSpPr/>
            <p:nvPr>
              <p:custDataLst>
                <p:tags r:id="rId12"/>
              </p:custDataLst>
            </p:nvPr>
          </p:nvSpPr>
          <p:spPr bwMode="auto">
            <a:xfrm rot="5400000">
              <a:off x="8134" y="3628"/>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7" name="等腰三角形 17"/>
            <p:cNvSpPr/>
            <p:nvPr>
              <p:custDataLst>
                <p:tags r:id="rId13"/>
              </p:custDataLst>
            </p:nvPr>
          </p:nvSpPr>
          <p:spPr bwMode="auto">
            <a:xfrm rot="5400000">
              <a:off x="8116" y="3697"/>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4" name="文本框 32"/>
          <p:cNvSpPr txBox="1"/>
          <p:nvPr>
            <p:custDataLst>
              <p:tags r:id="rId14"/>
            </p:custDataLst>
          </p:nvPr>
        </p:nvSpPr>
        <p:spPr>
          <a:xfrm>
            <a:off x="5836920" y="2336800"/>
            <a:ext cx="3654425" cy="5302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特点；</a:t>
            </a:r>
            <a:r>
              <a:rPr lang="en-US" altLang="zh-CN" sz="2400" dirty="0">
                <a:solidFill>
                  <a:schemeClr val="tx1"/>
                </a:solidFill>
                <a:sym typeface="Arial" panose="020B0604020202020204" pitchFamily="34" charset="0"/>
              </a:rPr>
              <a:t>why gulp?</a:t>
            </a:r>
            <a:endParaRPr lang="en-US" altLang="zh-CN" sz="2400" dirty="0">
              <a:solidFill>
                <a:schemeClr val="tx1"/>
              </a:solidFill>
              <a:sym typeface="Arial" panose="020B0604020202020204" pitchFamily="34" charset="0"/>
            </a:endParaRPr>
          </a:p>
        </p:txBody>
      </p:sp>
      <p:grpSp>
        <p:nvGrpSpPr>
          <p:cNvPr id="33" name="组合 32"/>
          <p:cNvGrpSpPr/>
          <p:nvPr/>
        </p:nvGrpSpPr>
        <p:grpSpPr>
          <a:xfrm rot="0">
            <a:off x="5013960" y="3257550"/>
            <a:ext cx="716915" cy="669290"/>
            <a:chOff x="8054" y="5381"/>
            <a:chExt cx="1129" cy="1057"/>
          </a:xfrm>
        </p:grpSpPr>
        <p:sp>
          <p:nvSpPr>
            <p:cNvPr id="19" name="等腰三角形 21"/>
            <p:cNvSpPr/>
            <p:nvPr>
              <p:custDataLst>
                <p:tags r:id="rId15"/>
              </p:custDataLst>
            </p:nvPr>
          </p:nvSpPr>
          <p:spPr bwMode="auto">
            <a:xfrm rot="5400000">
              <a:off x="8134" y="5301"/>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20" name="等腰三角形 17"/>
            <p:cNvSpPr/>
            <p:nvPr>
              <p:custDataLst>
                <p:tags r:id="rId16"/>
              </p:custDataLst>
            </p:nvPr>
          </p:nvSpPr>
          <p:spPr bwMode="auto">
            <a:xfrm rot="5400000">
              <a:off x="8116" y="5371"/>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7" name="文本框 32"/>
          <p:cNvSpPr txBox="1"/>
          <p:nvPr>
            <p:custDataLst>
              <p:tags r:id="rId17"/>
            </p:custDataLst>
          </p:nvPr>
        </p:nvSpPr>
        <p:spPr>
          <a:xfrm>
            <a:off x="5836920" y="3396615"/>
            <a:ext cx="3654425" cy="5302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gulp </a:t>
            </a:r>
            <a:r>
              <a:rPr lang="zh-CN" altLang="en-US" sz="2400" dirty="0">
                <a:solidFill>
                  <a:schemeClr val="tx1"/>
                </a:solidFill>
                <a:sym typeface="Arial" panose="020B0604020202020204" pitchFamily="34" charset="0"/>
              </a:rPr>
              <a:t>安装</a:t>
            </a:r>
            <a:endParaRPr lang="zh-CN" altLang="en-US" sz="2400" dirty="0">
              <a:solidFill>
                <a:schemeClr val="tx1"/>
              </a:solidFill>
              <a:sym typeface="Arial" panose="020B0604020202020204" pitchFamily="34" charset="0"/>
            </a:endParaRPr>
          </a:p>
        </p:txBody>
      </p:sp>
      <p:sp>
        <p:nvSpPr>
          <p:cNvPr id="22" name="等腰三角形 21"/>
          <p:cNvSpPr/>
          <p:nvPr>
            <p:custDataLst>
              <p:tags r:id="rId18"/>
            </p:custDataLst>
          </p:nvPr>
        </p:nvSpPr>
        <p:spPr bwMode="auto">
          <a:xfrm rot="5400000">
            <a:off x="5065395" y="4265295"/>
            <a:ext cx="461010" cy="56451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0260" name="文本框 32"/>
          <p:cNvSpPr txBox="1"/>
          <p:nvPr>
            <p:custDataLst>
              <p:tags r:id="rId19"/>
            </p:custDataLst>
          </p:nvPr>
        </p:nvSpPr>
        <p:spPr>
          <a:xfrm>
            <a:off x="5731510" y="4445000"/>
            <a:ext cx="3654425" cy="52832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使用</a:t>
            </a:r>
            <a:endParaRPr lang="zh-CN" altLang="en-US" sz="2400" dirty="0">
              <a:solidFill>
                <a:schemeClr val="tx1"/>
              </a:solidFill>
              <a:sym typeface="Arial" panose="020B0604020202020204" pitchFamily="34" charset="0"/>
            </a:endParaRPr>
          </a:p>
        </p:txBody>
      </p:sp>
      <p:sp>
        <p:nvSpPr>
          <p:cNvPr id="10263" name="文本框 32"/>
          <p:cNvSpPr txBox="1"/>
          <p:nvPr>
            <p:custDataLst>
              <p:tags r:id="rId20"/>
            </p:custDataLst>
          </p:nvPr>
        </p:nvSpPr>
        <p:spPr>
          <a:xfrm>
            <a:off x="5862320" y="5262245"/>
            <a:ext cx="3654425" cy="52832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工作方式</a:t>
            </a:r>
            <a:endParaRPr lang="zh-CN" altLang="en-US" sz="2400" dirty="0">
              <a:solidFill>
                <a:schemeClr val="tx1"/>
              </a:solidFill>
              <a:sym typeface="Arial" panose="020B0604020202020204" pitchFamily="34" charset="0"/>
            </a:endParaRPr>
          </a:p>
        </p:txBody>
      </p:sp>
      <p:grpSp>
        <p:nvGrpSpPr>
          <p:cNvPr id="29" name="组合 28"/>
          <p:cNvGrpSpPr/>
          <p:nvPr/>
        </p:nvGrpSpPr>
        <p:grpSpPr>
          <a:xfrm rot="0">
            <a:off x="5005705" y="5097780"/>
            <a:ext cx="685165" cy="692785"/>
            <a:chOff x="8105" y="8724"/>
            <a:chExt cx="1079" cy="1094"/>
          </a:xfrm>
        </p:grpSpPr>
        <p:sp>
          <p:nvSpPr>
            <p:cNvPr id="27" name="等腰三角形 21"/>
            <p:cNvSpPr/>
            <p:nvPr>
              <p:custDataLst>
                <p:tags r:id="rId21"/>
              </p:custDataLst>
            </p:nvPr>
          </p:nvSpPr>
          <p:spPr bwMode="auto">
            <a:xfrm rot="5400000">
              <a:off x="8069" y="8760"/>
              <a:ext cx="908" cy="837"/>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p:spPr>
          <p:style>
            <a:lnRef idx="2">
              <a:schemeClr val="accent1"/>
            </a:lnRef>
            <a:fillRef idx="1">
              <a:schemeClr val="lt1"/>
            </a:fillRef>
            <a:effectRef idx="0">
              <a:schemeClr val="accent1"/>
            </a:effectRef>
            <a:fontRef idx="minor">
              <a:schemeClr val="dk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28" name="等腰三角形 17"/>
            <p:cNvSpPr/>
            <p:nvPr>
              <p:custDataLst>
                <p:tags r:id="rId22"/>
              </p:custDataLst>
            </p:nvPr>
          </p:nvSpPr>
          <p:spPr bwMode="auto">
            <a:xfrm rot="5400000">
              <a:off x="8099" y="8733"/>
              <a:ext cx="1092"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p:spPr>
          <p:style>
            <a:lnRef idx="2">
              <a:schemeClr val="accent1"/>
            </a:lnRef>
            <a:fillRef idx="1">
              <a:schemeClr val="lt1"/>
            </a:fillRef>
            <a:effectRef idx="0">
              <a:schemeClr val="accent1"/>
            </a:effectRef>
            <a:fontRef idx="minor">
              <a:schemeClr val="dk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grpSp>
        <p:nvGrpSpPr>
          <p:cNvPr id="31" name="组合 30"/>
          <p:cNvGrpSpPr/>
          <p:nvPr/>
        </p:nvGrpSpPr>
        <p:grpSpPr>
          <a:xfrm rot="0">
            <a:off x="5013325" y="4318000"/>
            <a:ext cx="717550" cy="666115"/>
            <a:chOff x="8053" y="7056"/>
            <a:chExt cx="1130" cy="1052"/>
          </a:xfrm>
        </p:grpSpPr>
        <p:sp>
          <p:nvSpPr>
            <p:cNvPr id="23" name="等腰三角形 17"/>
            <p:cNvSpPr/>
            <p:nvPr>
              <p:custDataLst>
                <p:tags r:id="rId23"/>
              </p:custDataLst>
            </p:nvPr>
          </p:nvSpPr>
          <p:spPr bwMode="auto">
            <a:xfrm rot="5400000">
              <a:off x="8118" y="7043"/>
              <a:ext cx="1053"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30" name="等腰三角形 21"/>
            <p:cNvSpPr/>
            <p:nvPr>
              <p:custDataLst>
                <p:tags r:id="rId24"/>
              </p:custDataLst>
            </p:nvPr>
          </p:nvSpPr>
          <p:spPr bwMode="auto">
            <a:xfrm rot="5400000">
              <a:off x="8133" y="7085"/>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36" name="文本框 32"/>
          <p:cNvSpPr txBox="1"/>
          <p:nvPr>
            <p:custDataLst>
              <p:tags r:id="rId25"/>
            </p:custDataLst>
          </p:nvPr>
        </p:nvSpPr>
        <p:spPr>
          <a:xfrm>
            <a:off x="5730875" y="6043930"/>
            <a:ext cx="3654425" cy="52832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文件匹配</a:t>
            </a:r>
            <a:endParaRPr lang="zh-CN" altLang="en-US" sz="2400" dirty="0">
              <a:solidFill>
                <a:schemeClr val="tx1"/>
              </a:solidFill>
              <a:sym typeface="Arial" panose="020B0604020202020204" pitchFamily="34" charset="0"/>
            </a:endParaRPr>
          </a:p>
        </p:txBody>
      </p:sp>
      <p:grpSp>
        <p:nvGrpSpPr>
          <p:cNvPr id="37" name="组合 36"/>
          <p:cNvGrpSpPr/>
          <p:nvPr/>
        </p:nvGrpSpPr>
        <p:grpSpPr>
          <a:xfrm rot="0">
            <a:off x="5005705" y="6020435"/>
            <a:ext cx="685165" cy="692785"/>
            <a:chOff x="8105" y="8724"/>
            <a:chExt cx="1079" cy="1094"/>
          </a:xfrm>
        </p:grpSpPr>
        <p:sp>
          <p:nvSpPr>
            <p:cNvPr id="38" name="等腰三角形 21"/>
            <p:cNvSpPr/>
            <p:nvPr>
              <p:custDataLst>
                <p:tags r:id="rId26"/>
              </p:custDataLst>
            </p:nvPr>
          </p:nvSpPr>
          <p:spPr bwMode="auto">
            <a:xfrm rot="5400000">
              <a:off x="8069" y="8760"/>
              <a:ext cx="908" cy="837"/>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39" name="等腰三角形 17"/>
            <p:cNvSpPr/>
            <p:nvPr>
              <p:custDataLst>
                <p:tags r:id="rId27"/>
              </p:custDataLst>
            </p:nvPr>
          </p:nvSpPr>
          <p:spPr bwMode="auto">
            <a:xfrm rot="5400000">
              <a:off x="8099" y="8733"/>
              <a:ext cx="1092"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Tree>
    <p:custDataLst>
      <p:tags r:id="rId2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基于</a:t>
            </a:r>
            <a:r>
              <a:rPr lang="en-US" altLang="zh-CN" dirty="0">
                <a:solidFill>
                  <a:schemeClr val="accent1"/>
                </a:solidFill>
              </a:rPr>
              <a:t>Nodejs</a:t>
            </a:r>
            <a:r>
              <a:rPr lang="zh-CN" altLang="en-US" dirty="0">
                <a:solidFill>
                  <a:schemeClr val="accent1"/>
                </a:solidFill>
              </a:rPr>
              <a:t>的前端自动化构建工具</a:t>
            </a:r>
            <a:endParaRPr lang="en-US" altLang="zh-CN" dirty="0">
              <a:solidFill>
                <a:schemeClr val="accent1"/>
              </a:solidFill>
            </a:endParaRPr>
          </a:p>
        </p:txBody>
      </p:sp>
      <p:sp>
        <p:nvSpPr>
          <p:cNvPr id="3" name="文本框 2"/>
          <p:cNvSpPr txBox="1"/>
          <p:nvPr>
            <p:custDataLst>
              <p:tags r:id="rId2"/>
            </p:custDataLst>
          </p:nvPr>
        </p:nvSpPr>
        <p:spPr>
          <a:xfrm>
            <a:off x="680085" y="1688465"/>
            <a:ext cx="10515600" cy="321881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mn-lt"/>
                <a:ea typeface="+mn-ea"/>
                <a:cs typeface="+mn-cs"/>
              </a:rPr>
              <a:t>为什么要用自动化构建工具？</a:t>
            </a:r>
            <a:endParaRPr lang="zh-CN" altLang="en-US" dirty="0">
              <a:latin typeface="+mn-lt"/>
              <a:ea typeface="+mn-ea"/>
              <a:cs typeface="+mn-cs"/>
            </a:endParaRPr>
          </a:p>
          <a:p>
            <a:pPr lvl="1"/>
            <a:r>
              <a:rPr lang="zh-CN" altLang="en-US" sz="2400" dirty="0">
                <a:latin typeface="+mn-lt"/>
                <a:ea typeface="+mn-ea"/>
                <a:cs typeface="+mn-cs"/>
              </a:rPr>
              <a:t>在前端的开发上线前我们可能会做一些事情</a:t>
            </a:r>
            <a:endParaRPr lang="zh-CN" altLang="en-US" sz="2400" dirty="0">
              <a:latin typeface="+mn-lt"/>
              <a:ea typeface="+mn-ea"/>
              <a:cs typeface="+mn-cs"/>
            </a:endParaRPr>
          </a:p>
          <a:p>
            <a:pPr lvl="2"/>
            <a:r>
              <a:rPr lang="zh-CN" altLang="en-US" sz="2000" dirty="0">
                <a:latin typeface="+mn-lt"/>
                <a:ea typeface="+mn-ea"/>
                <a:cs typeface="+mn-cs"/>
              </a:rPr>
              <a:t>静态资源</a:t>
            </a:r>
            <a:r>
              <a:rPr lang="en-US" altLang="zh-CN" sz="2000" dirty="0">
                <a:latin typeface="+mn-lt"/>
                <a:ea typeface="+mn-ea"/>
                <a:cs typeface="+mn-cs"/>
              </a:rPr>
              <a:t>HTML</a:t>
            </a:r>
            <a:r>
              <a:rPr lang="zh-CN" altLang="en-US" sz="2000" dirty="0">
                <a:latin typeface="+mn-lt"/>
                <a:ea typeface="+mn-ea"/>
                <a:cs typeface="+mn-cs"/>
              </a:rPr>
              <a:t>，</a:t>
            </a:r>
            <a:r>
              <a:rPr lang="en-US" altLang="zh-CN" sz="2000" dirty="0">
                <a:latin typeface="+mn-lt"/>
                <a:ea typeface="+mn-ea"/>
                <a:cs typeface="+mn-cs"/>
              </a:rPr>
              <a:t>CSS</a:t>
            </a:r>
            <a:r>
              <a:rPr lang="zh-CN" altLang="en-US" sz="2000" dirty="0">
                <a:latin typeface="+mn-lt"/>
                <a:ea typeface="+mn-ea"/>
                <a:cs typeface="+mn-cs"/>
              </a:rPr>
              <a:t>，</a:t>
            </a:r>
            <a:r>
              <a:rPr lang="en-US" altLang="zh-CN" sz="2000" dirty="0">
                <a:latin typeface="+mn-lt"/>
                <a:ea typeface="+mn-ea"/>
                <a:cs typeface="+mn-cs"/>
              </a:rPr>
              <a:t>JS</a:t>
            </a:r>
            <a:r>
              <a:rPr lang="zh-CN" altLang="en-US" sz="2000" dirty="0">
                <a:latin typeface="+mn-lt"/>
                <a:ea typeface="+mn-ea"/>
                <a:cs typeface="+mn-cs"/>
              </a:rPr>
              <a:t>，图片等文件的压缩以及合并，提高性能</a:t>
            </a:r>
            <a:endParaRPr lang="zh-CN" altLang="en-US" sz="2000" dirty="0">
              <a:latin typeface="+mn-lt"/>
              <a:ea typeface="+mn-ea"/>
              <a:cs typeface="+mn-cs"/>
            </a:endParaRPr>
          </a:p>
          <a:p>
            <a:pPr lvl="2"/>
            <a:r>
              <a:rPr lang="en-US" altLang="zh-CN" sz="2000" dirty="0">
                <a:latin typeface="+mn-lt"/>
                <a:ea typeface="+mn-ea"/>
                <a:cs typeface="+mn-cs"/>
              </a:rPr>
              <a:t>LESS</a:t>
            </a:r>
            <a:r>
              <a:rPr lang="zh-CN" altLang="en-US" sz="2000" dirty="0">
                <a:latin typeface="+mn-lt"/>
                <a:ea typeface="+mn-ea"/>
                <a:cs typeface="+mn-cs"/>
              </a:rPr>
              <a:t>，</a:t>
            </a:r>
            <a:r>
              <a:rPr lang="en-US" altLang="zh-CN" sz="2000" dirty="0">
                <a:latin typeface="+mn-lt"/>
                <a:ea typeface="+mn-ea"/>
                <a:cs typeface="+mn-cs"/>
              </a:rPr>
              <a:t>SASS</a:t>
            </a:r>
            <a:r>
              <a:rPr lang="zh-CN" altLang="en-US" sz="2000" dirty="0">
                <a:latin typeface="+mn-lt"/>
                <a:ea typeface="+mn-ea"/>
                <a:cs typeface="+mn-cs"/>
              </a:rPr>
              <a:t>，</a:t>
            </a:r>
            <a:r>
              <a:rPr lang="en-US" altLang="zh-CN" sz="2000" dirty="0">
                <a:latin typeface="+mn-lt"/>
                <a:ea typeface="+mn-ea"/>
                <a:cs typeface="+mn-cs"/>
              </a:rPr>
              <a:t>CoffeeScript</a:t>
            </a:r>
            <a:r>
              <a:rPr lang="zh-CN" altLang="en-US" sz="2000" dirty="0">
                <a:latin typeface="+mn-lt"/>
                <a:ea typeface="+mn-ea"/>
                <a:cs typeface="+mn-cs"/>
              </a:rPr>
              <a:t>，</a:t>
            </a:r>
            <a:r>
              <a:rPr lang="en-US" altLang="zh-CN" sz="2000" dirty="0">
                <a:latin typeface="+mn-lt"/>
                <a:ea typeface="+mn-ea"/>
                <a:cs typeface="+mn-cs"/>
              </a:rPr>
              <a:t>ES6</a:t>
            </a:r>
            <a:r>
              <a:rPr lang="zh-CN" altLang="en-US" sz="2000" dirty="0">
                <a:latin typeface="+mn-lt"/>
                <a:ea typeface="+mn-ea"/>
                <a:cs typeface="+mn-cs"/>
              </a:rPr>
              <a:t>等不同文件的编译以及打包</a:t>
            </a:r>
            <a:endParaRPr lang="zh-CN" altLang="en-US" sz="2000" dirty="0">
              <a:latin typeface="+mn-lt"/>
              <a:ea typeface="+mn-ea"/>
              <a:cs typeface="+mn-cs"/>
            </a:endParaRPr>
          </a:p>
          <a:p>
            <a:pPr lvl="2"/>
            <a:r>
              <a:rPr lang="en-US" altLang="zh-CN" sz="2000" dirty="0">
                <a:latin typeface="+mn-lt"/>
                <a:ea typeface="+mn-ea"/>
                <a:cs typeface="+mn-cs"/>
              </a:rPr>
              <a:t>JS</a:t>
            </a:r>
            <a:r>
              <a:rPr lang="zh-CN" altLang="en-US" sz="2000" dirty="0">
                <a:latin typeface="+mn-lt"/>
                <a:ea typeface="+mn-ea"/>
                <a:cs typeface="+mn-cs"/>
              </a:rPr>
              <a:t>，</a:t>
            </a:r>
            <a:r>
              <a:rPr lang="en-US" altLang="zh-CN" sz="2000" dirty="0">
                <a:latin typeface="+mn-lt"/>
                <a:ea typeface="+mn-ea"/>
                <a:cs typeface="+mn-cs"/>
              </a:rPr>
              <a:t>CSS</a:t>
            </a:r>
            <a:r>
              <a:rPr lang="zh-CN" altLang="en-US" sz="2000" dirty="0">
                <a:latin typeface="+mn-lt"/>
                <a:ea typeface="+mn-ea"/>
                <a:cs typeface="+mn-cs"/>
              </a:rPr>
              <a:t>等文件的语法检测</a:t>
            </a:r>
            <a:endParaRPr lang="zh-CN" altLang="en-US" sz="2000" dirty="0">
              <a:latin typeface="+mn-lt"/>
              <a:ea typeface="+mn-ea"/>
              <a:cs typeface="+mn-cs"/>
            </a:endParaRPr>
          </a:p>
          <a:p>
            <a:pPr lvl="2"/>
            <a:r>
              <a:rPr lang="zh-CN" altLang="en-US" sz="2000" dirty="0">
                <a:latin typeface="+mn-lt"/>
                <a:ea typeface="+mn-ea"/>
                <a:cs typeface="+mn-cs"/>
              </a:rPr>
              <a:t>。。。</a:t>
            </a:r>
            <a:endParaRPr lang="zh-CN" altLang="en-US" sz="2000" dirty="0">
              <a:latin typeface="+mn-lt"/>
              <a:ea typeface="+mn-ea"/>
              <a:cs typeface="+mn-cs"/>
            </a:endParaRPr>
          </a:p>
          <a:p>
            <a:pPr marL="0" lvl="0" indent="0">
              <a:buNone/>
            </a:pPr>
            <a:endParaRPr lang="zh-CN" altLang="en-US" sz="2800" dirty="0">
              <a:latin typeface="+mn-lt"/>
              <a:ea typeface="+mn-ea"/>
              <a:cs typeface="+mn-cs"/>
            </a:endParaRPr>
          </a:p>
          <a:p>
            <a:pPr marL="457200" lvl="1" indent="0">
              <a:buNone/>
            </a:pPr>
            <a:endParaRPr lang="zh-CN" altLang="en-US" dirty="0">
              <a:latin typeface="+mn-lt"/>
              <a:ea typeface="+mn-ea"/>
              <a:cs typeface="+mn-cs"/>
            </a:endParaRPr>
          </a:p>
        </p:txBody>
      </p:sp>
      <p:pic>
        <p:nvPicPr>
          <p:cNvPr id="7" name="图片 6" descr=")F(W9{95R7M%~Y`_1I3X%IR"/>
          <p:cNvPicPr>
            <a:picLocks noChangeAspect="1"/>
          </p:cNvPicPr>
          <p:nvPr/>
        </p:nvPicPr>
        <p:blipFill>
          <a:blip r:embed="rId3"/>
          <a:stretch>
            <a:fillRect/>
          </a:stretch>
        </p:blipFill>
        <p:spPr>
          <a:xfrm>
            <a:off x="838835" y="3962400"/>
            <a:ext cx="9504680" cy="1133475"/>
          </a:xfrm>
          <a:prstGeom prst="rect">
            <a:avLst/>
          </a:prstGeom>
        </p:spPr>
      </p:pic>
      <p:sp>
        <p:nvSpPr>
          <p:cNvPr id="8" name="文本框 7"/>
          <p:cNvSpPr txBox="1"/>
          <p:nvPr/>
        </p:nvSpPr>
        <p:spPr>
          <a:xfrm>
            <a:off x="945515" y="5605145"/>
            <a:ext cx="9102725" cy="64008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对于我们自己来说，通过此类工具改进我们前端工作中的流程，例如引入合并压缩，提高性能等等</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custDataLst>
              <p:tags r:id="rId1"/>
            </p:custDataLst>
          </p:nvPr>
        </p:nvSpPr>
        <p:spPr/>
        <p:txBody>
          <a:bodyPr vert="horz" wrap="square" lIns="91440" tIns="45720" rIns="91440" bIns="45720" anchor="ctr">
            <a:normAutofit/>
          </a:bodyPr>
          <a:lstStyle/>
          <a:p>
            <a:r>
              <a:rPr lang="zh-CN" altLang="en-US" dirty="0"/>
              <a:t>目前前端构建工具的种类</a:t>
            </a:r>
            <a:endParaRPr lang="zh-CN" altLang="en-US" dirty="0"/>
          </a:p>
        </p:txBody>
      </p:sp>
      <p:sp>
        <p:nvSpPr>
          <p:cNvPr id="6" name="椭圆 5"/>
          <p:cNvSpPr/>
          <p:nvPr>
            <p:custDataLst>
              <p:tags r:id="rId2"/>
            </p:custDataLst>
          </p:nvPr>
        </p:nvSpPr>
        <p:spPr bwMode="auto">
          <a:xfrm>
            <a:off x="1120444" y="2653877"/>
            <a:ext cx="1169287" cy="1169287"/>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a:outerShdw blurRad="127000" dist="63500" dir="2700000" algn="tl" rotWithShape="0">
              <a:prstClr val="black">
                <a:alpha val="30000"/>
              </a:prstClr>
            </a:outerShdw>
            <a:softEdge rad="63500"/>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7" name="椭圆 6"/>
          <p:cNvSpPr/>
          <p:nvPr>
            <p:custDataLst>
              <p:tags r:id="rId3"/>
            </p:custDataLst>
          </p:nvPr>
        </p:nvSpPr>
        <p:spPr bwMode="auto">
          <a:xfrm>
            <a:off x="1270441" y="2803874"/>
            <a:ext cx="869293" cy="869293"/>
          </a:xfrm>
          <a:prstGeom prst="ellipse">
            <a:avLst/>
          </a:prstGeom>
          <a:solidFill>
            <a:schemeClr val="accent1"/>
          </a:solidFill>
          <a:ln w="12700" cap="flat" cmpd="sng" algn="ctr">
            <a:noFill/>
            <a:prstDash val="solid"/>
            <a:miter lim="800000"/>
          </a:ln>
          <a:effectLst>
            <a:innerShdw blurRad="165100" dist="25400">
              <a:prstClr val="black">
                <a:alpha val="37000"/>
              </a:prstClr>
            </a:innerShdw>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8" name="椭圆 7"/>
          <p:cNvSpPr/>
          <p:nvPr>
            <p:custDataLst>
              <p:tags r:id="rId4"/>
            </p:custDataLst>
          </p:nvPr>
        </p:nvSpPr>
        <p:spPr bwMode="auto">
          <a:xfrm>
            <a:off x="1387475" y="2921000"/>
            <a:ext cx="635000" cy="635000"/>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p:spPr>
        <p:txBody>
          <a:bodyPr wrap="square" anchor="ctr">
            <a:normAutofit lnSpcReduction="10000"/>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5" name="Freeform 91"/>
          <p:cNvSpPr>
            <a:spLocks noEditPoints="1"/>
          </p:cNvSpPr>
          <p:nvPr>
            <p:custDataLst>
              <p:tags r:id="rId5"/>
            </p:custDataLst>
          </p:nvPr>
        </p:nvSpPr>
        <p:spPr bwMode="auto">
          <a:xfrm>
            <a:off x="1546225" y="3138488"/>
            <a:ext cx="317500" cy="252413"/>
          </a:xfrm>
          <a:custGeom>
            <a:avLst/>
            <a:gdLst>
              <a:gd name="T0" fmla="*/ 353 w 356"/>
              <a:gd name="T1" fmla="*/ 84 h 284"/>
              <a:gd name="T2" fmla="*/ 257 w 356"/>
              <a:gd name="T3" fmla="*/ 2 h 284"/>
              <a:gd name="T4" fmla="*/ 252 w 356"/>
              <a:gd name="T5" fmla="*/ 0 h 284"/>
              <a:gd name="T6" fmla="*/ 146 w 356"/>
              <a:gd name="T7" fmla="*/ 0 h 284"/>
              <a:gd name="T8" fmla="*/ 143 w 356"/>
              <a:gd name="T9" fmla="*/ 0 h 284"/>
              <a:gd name="T10" fmla="*/ 94 w 356"/>
              <a:gd name="T11" fmla="*/ 0 h 284"/>
              <a:gd name="T12" fmla="*/ 89 w 356"/>
              <a:gd name="T13" fmla="*/ 2 h 284"/>
              <a:gd name="T14" fmla="*/ 4 w 356"/>
              <a:gd name="T15" fmla="*/ 85 h 284"/>
              <a:gd name="T16" fmla="*/ 3 w 356"/>
              <a:gd name="T17" fmla="*/ 96 h 284"/>
              <a:gd name="T18" fmla="*/ 174 w 356"/>
              <a:gd name="T19" fmla="*/ 282 h 284"/>
              <a:gd name="T20" fmla="*/ 180 w 356"/>
              <a:gd name="T21" fmla="*/ 284 h 284"/>
              <a:gd name="T22" fmla="*/ 180 w 356"/>
              <a:gd name="T23" fmla="*/ 284 h 284"/>
              <a:gd name="T24" fmla="*/ 180 w 356"/>
              <a:gd name="T25" fmla="*/ 284 h 284"/>
              <a:gd name="T26" fmla="*/ 180 w 356"/>
              <a:gd name="T27" fmla="*/ 284 h 284"/>
              <a:gd name="T28" fmla="*/ 186 w 356"/>
              <a:gd name="T29" fmla="*/ 282 h 284"/>
              <a:gd name="T30" fmla="*/ 354 w 356"/>
              <a:gd name="T31" fmla="*/ 96 h 284"/>
              <a:gd name="T32" fmla="*/ 356 w 356"/>
              <a:gd name="T33" fmla="*/ 90 h 284"/>
              <a:gd name="T34" fmla="*/ 353 w 356"/>
              <a:gd name="T35" fmla="*/ 84 h 284"/>
              <a:gd name="T36" fmla="*/ 105 w 356"/>
              <a:gd name="T37" fmla="*/ 100 h 284"/>
              <a:gd name="T38" fmla="*/ 158 w 356"/>
              <a:gd name="T39" fmla="*/ 242 h 284"/>
              <a:gd name="T40" fmla="*/ 29 w 356"/>
              <a:gd name="T41" fmla="*/ 100 h 284"/>
              <a:gd name="T42" fmla="*/ 105 w 356"/>
              <a:gd name="T43" fmla="*/ 100 h 284"/>
              <a:gd name="T44" fmla="*/ 204 w 356"/>
              <a:gd name="T45" fmla="*/ 16 h 284"/>
              <a:gd name="T46" fmla="*/ 240 w 356"/>
              <a:gd name="T47" fmla="*/ 84 h 284"/>
              <a:gd name="T48" fmla="*/ 120 w 356"/>
              <a:gd name="T49" fmla="*/ 84 h 284"/>
              <a:gd name="T50" fmla="*/ 149 w 356"/>
              <a:gd name="T51" fmla="*/ 16 h 284"/>
              <a:gd name="T52" fmla="*/ 204 w 356"/>
              <a:gd name="T53" fmla="*/ 16 h 284"/>
              <a:gd name="T54" fmla="*/ 238 w 356"/>
              <a:gd name="T55" fmla="*/ 100 h 284"/>
              <a:gd name="T56" fmla="*/ 180 w 356"/>
              <a:gd name="T57" fmla="*/ 255 h 284"/>
              <a:gd name="T58" fmla="*/ 122 w 356"/>
              <a:gd name="T59" fmla="*/ 100 h 284"/>
              <a:gd name="T60" fmla="*/ 238 w 356"/>
              <a:gd name="T61" fmla="*/ 100 h 284"/>
              <a:gd name="T62" fmla="*/ 255 w 356"/>
              <a:gd name="T63" fmla="*/ 100 h 284"/>
              <a:gd name="T64" fmla="*/ 329 w 356"/>
              <a:gd name="T65" fmla="*/ 100 h 284"/>
              <a:gd name="T66" fmla="*/ 202 w 356"/>
              <a:gd name="T67" fmla="*/ 241 h 284"/>
              <a:gd name="T68" fmla="*/ 255 w 356"/>
              <a:gd name="T69" fmla="*/ 100 h 284"/>
              <a:gd name="T70" fmla="*/ 328 w 356"/>
              <a:gd name="T71" fmla="*/ 84 h 284"/>
              <a:gd name="T72" fmla="*/ 258 w 356"/>
              <a:gd name="T73" fmla="*/ 84 h 284"/>
              <a:gd name="T74" fmla="*/ 222 w 356"/>
              <a:gd name="T75" fmla="*/ 16 h 284"/>
              <a:gd name="T76" fmla="*/ 249 w 356"/>
              <a:gd name="T77" fmla="*/ 16 h 284"/>
              <a:gd name="T78" fmla="*/ 328 w 356"/>
              <a:gd name="T79" fmla="*/ 84 h 284"/>
              <a:gd name="T80" fmla="*/ 98 w 356"/>
              <a:gd name="T81" fmla="*/ 16 h 284"/>
              <a:gd name="T82" fmla="*/ 132 w 356"/>
              <a:gd name="T83" fmla="*/ 16 h 284"/>
              <a:gd name="T84" fmla="*/ 102 w 356"/>
              <a:gd name="T85" fmla="*/ 84 h 284"/>
              <a:gd name="T86" fmla="*/ 28 w 356"/>
              <a:gd name="T87" fmla="*/ 84 h 284"/>
              <a:gd name="T88" fmla="*/ 98 w 356"/>
              <a:gd name="T89" fmla="*/ 1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6" h="284">
                <a:moveTo>
                  <a:pt x="353" y="84"/>
                </a:moveTo>
                <a:cubicBezTo>
                  <a:pt x="257" y="2"/>
                  <a:pt x="257" y="2"/>
                  <a:pt x="257" y="2"/>
                </a:cubicBezTo>
                <a:cubicBezTo>
                  <a:pt x="256" y="1"/>
                  <a:pt x="254" y="0"/>
                  <a:pt x="252" y="0"/>
                </a:cubicBezTo>
                <a:cubicBezTo>
                  <a:pt x="146" y="0"/>
                  <a:pt x="146" y="0"/>
                  <a:pt x="146" y="0"/>
                </a:cubicBezTo>
                <a:cubicBezTo>
                  <a:pt x="145" y="0"/>
                  <a:pt x="144" y="0"/>
                  <a:pt x="143" y="0"/>
                </a:cubicBezTo>
                <a:cubicBezTo>
                  <a:pt x="94" y="0"/>
                  <a:pt x="94" y="0"/>
                  <a:pt x="94" y="0"/>
                </a:cubicBezTo>
                <a:cubicBezTo>
                  <a:pt x="92" y="0"/>
                  <a:pt x="90" y="1"/>
                  <a:pt x="89" y="2"/>
                </a:cubicBezTo>
                <a:cubicBezTo>
                  <a:pt x="4" y="85"/>
                  <a:pt x="4" y="85"/>
                  <a:pt x="4" y="85"/>
                </a:cubicBezTo>
                <a:cubicBezTo>
                  <a:pt x="0" y="88"/>
                  <a:pt x="0" y="92"/>
                  <a:pt x="3" y="96"/>
                </a:cubicBezTo>
                <a:cubicBezTo>
                  <a:pt x="174" y="282"/>
                  <a:pt x="174" y="282"/>
                  <a:pt x="174" y="282"/>
                </a:cubicBezTo>
                <a:cubicBezTo>
                  <a:pt x="175" y="284"/>
                  <a:pt x="178" y="284"/>
                  <a:pt x="180" y="284"/>
                </a:cubicBezTo>
                <a:cubicBezTo>
                  <a:pt x="180" y="284"/>
                  <a:pt x="180" y="284"/>
                  <a:pt x="180" y="284"/>
                </a:cubicBezTo>
                <a:cubicBezTo>
                  <a:pt x="180" y="284"/>
                  <a:pt x="180" y="284"/>
                  <a:pt x="180" y="284"/>
                </a:cubicBezTo>
                <a:cubicBezTo>
                  <a:pt x="180" y="284"/>
                  <a:pt x="180" y="284"/>
                  <a:pt x="180" y="284"/>
                </a:cubicBezTo>
                <a:cubicBezTo>
                  <a:pt x="182" y="284"/>
                  <a:pt x="184" y="284"/>
                  <a:pt x="186" y="282"/>
                </a:cubicBezTo>
                <a:cubicBezTo>
                  <a:pt x="354" y="96"/>
                  <a:pt x="354" y="96"/>
                  <a:pt x="354" y="96"/>
                </a:cubicBezTo>
                <a:cubicBezTo>
                  <a:pt x="355" y="94"/>
                  <a:pt x="356" y="92"/>
                  <a:pt x="356" y="90"/>
                </a:cubicBezTo>
                <a:cubicBezTo>
                  <a:pt x="356" y="88"/>
                  <a:pt x="355" y="86"/>
                  <a:pt x="353" y="84"/>
                </a:cubicBezTo>
                <a:moveTo>
                  <a:pt x="105" y="100"/>
                </a:moveTo>
                <a:cubicBezTo>
                  <a:pt x="158" y="242"/>
                  <a:pt x="158" y="242"/>
                  <a:pt x="158" y="242"/>
                </a:cubicBezTo>
                <a:cubicBezTo>
                  <a:pt x="29" y="100"/>
                  <a:pt x="29" y="100"/>
                  <a:pt x="29" y="100"/>
                </a:cubicBezTo>
                <a:lnTo>
                  <a:pt x="105" y="100"/>
                </a:lnTo>
                <a:close/>
                <a:moveTo>
                  <a:pt x="204" y="16"/>
                </a:moveTo>
                <a:cubicBezTo>
                  <a:pt x="240" y="84"/>
                  <a:pt x="240" y="84"/>
                  <a:pt x="240" y="84"/>
                </a:cubicBezTo>
                <a:cubicBezTo>
                  <a:pt x="120" y="84"/>
                  <a:pt x="120" y="84"/>
                  <a:pt x="120" y="84"/>
                </a:cubicBezTo>
                <a:cubicBezTo>
                  <a:pt x="149" y="16"/>
                  <a:pt x="149" y="16"/>
                  <a:pt x="149" y="16"/>
                </a:cubicBezTo>
                <a:lnTo>
                  <a:pt x="204" y="16"/>
                </a:lnTo>
                <a:close/>
                <a:moveTo>
                  <a:pt x="238" y="100"/>
                </a:moveTo>
                <a:cubicBezTo>
                  <a:pt x="180" y="255"/>
                  <a:pt x="180" y="255"/>
                  <a:pt x="180" y="255"/>
                </a:cubicBezTo>
                <a:cubicBezTo>
                  <a:pt x="122" y="100"/>
                  <a:pt x="122" y="100"/>
                  <a:pt x="122" y="100"/>
                </a:cubicBezTo>
                <a:lnTo>
                  <a:pt x="238" y="100"/>
                </a:lnTo>
                <a:close/>
                <a:moveTo>
                  <a:pt x="255" y="100"/>
                </a:moveTo>
                <a:cubicBezTo>
                  <a:pt x="329" y="100"/>
                  <a:pt x="329" y="100"/>
                  <a:pt x="329" y="100"/>
                </a:cubicBezTo>
                <a:cubicBezTo>
                  <a:pt x="202" y="241"/>
                  <a:pt x="202" y="241"/>
                  <a:pt x="202" y="241"/>
                </a:cubicBezTo>
                <a:lnTo>
                  <a:pt x="255" y="100"/>
                </a:lnTo>
                <a:close/>
                <a:moveTo>
                  <a:pt x="328" y="84"/>
                </a:moveTo>
                <a:cubicBezTo>
                  <a:pt x="258" y="84"/>
                  <a:pt x="258" y="84"/>
                  <a:pt x="258" y="84"/>
                </a:cubicBezTo>
                <a:cubicBezTo>
                  <a:pt x="222" y="16"/>
                  <a:pt x="222" y="16"/>
                  <a:pt x="222" y="16"/>
                </a:cubicBezTo>
                <a:cubicBezTo>
                  <a:pt x="249" y="16"/>
                  <a:pt x="249" y="16"/>
                  <a:pt x="249" y="16"/>
                </a:cubicBezTo>
                <a:lnTo>
                  <a:pt x="328" y="84"/>
                </a:lnTo>
                <a:close/>
                <a:moveTo>
                  <a:pt x="98" y="16"/>
                </a:moveTo>
                <a:cubicBezTo>
                  <a:pt x="132" y="16"/>
                  <a:pt x="132" y="16"/>
                  <a:pt x="132" y="16"/>
                </a:cubicBezTo>
                <a:cubicBezTo>
                  <a:pt x="102" y="84"/>
                  <a:pt x="102" y="84"/>
                  <a:pt x="102" y="84"/>
                </a:cubicBezTo>
                <a:cubicBezTo>
                  <a:pt x="28" y="84"/>
                  <a:pt x="28" y="84"/>
                  <a:pt x="28" y="84"/>
                </a:cubicBezTo>
                <a:lnTo>
                  <a:pt x="98" y="16"/>
                </a:lnTo>
                <a:close/>
              </a:path>
            </a:pathLst>
          </a:custGeom>
          <a:solidFill>
            <a:schemeClr val="accent1"/>
          </a:solidFill>
          <a:ln>
            <a:noFill/>
          </a:ln>
        </p:spPr>
        <p:txBody>
          <a:bodyPr wrap="square">
            <a:normAutofit fontScale="60000" lnSpcReduction="20000"/>
          </a:bodyPr>
          <a:lstStyle/>
          <a:p>
            <a:pPr marL="0" marR="0" lvl="0" indent="0" algn="l" defTabSz="913765"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cs"/>
              <a:sym typeface="Arial" panose="020B0604020202020204" pitchFamily="34" charset="0"/>
            </a:endParaRPr>
          </a:p>
        </p:txBody>
      </p:sp>
      <p:sp>
        <p:nvSpPr>
          <p:cNvPr id="15371" name="矩形 51"/>
          <p:cNvSpPr/>
          <p:nvPr>
            <p:custDataLst>
              <p:tags r:id="rId6"/>
            </p:custDataLst>
          </p:nvPr>
        </p:nvSpPr>
        <p:spPr>
          <a:xfrm>
            <a:off x="2447925" y="2654300"/>
            <a:ext cx="3324225" cy="1168400"/>
          </a:xfrm>
          <a:prstGeom prst="rect">
            <a:avLst/>
          </a:prstGeom>
          <a:noFill/>
          <a:ln w="9525">
            <a:noFill/>
            <a:miter/>
          </a:ln>
        </p:spPr>
        <p:txBody>
          <a:bodyPr wrap="square" anchor="ctr">
            <a:normAutofit/>
          </a:bodyPr>
          <a:lstStyle/>
          <a:p>
            <a:pPr lvl="0">
              <a:lnSpc>
                <a:spcPct val="120000"/>
              </a:lnSpc>
            </a:pPr>
            <a:r>
              <a:rPr lang="en-US" altLang="zh-CN" sz="1800" dirty="0">
                <a:latin typeface="+mn-lt"/>
                <a:ea typeface="+mn-ea"/>
                <a:cs typeface="+mn-cs"/>
              </a:rPr>
              <a:t>Gulp</a:t>
            </a:r>
            <a:endParaRPr lang="en-US" altLang="zh-CN" sz="1800" dirty="0">
              <a:latin typeface="+mn-lt"/>
              <a:ea typeface="+mn-ea"/>
              <a:cs typeface="+mn-cs"/>
            </a:endParaRPr>
          </a:p>
        </p:txBody>
      </p:sp>
      <p:sp>
        <p:nvSpPr>
          <p:cNvPr id="73" name="椭圆 72"/>
          <p:cNvSpPr/>
          <p:nvPr>
            <p:custDataLst>
              <p:tags r:id="rId7"/>
            </p:custDataLst>
          </p:nvPr>
        </p:nvSpPr>
        <p:spPr bwMode="auto">
          <a:xfrm>
            <a:off x="1120444" y="4648241"/>
            <a:ext cx="1169287" cy="1169287"/>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a:outerShdw blurRad="127000" dist="63500" dir="2700000" algn="tl" rotWithShape="0">
              <a:prstClr val="black">
                <a:alpha val="30000"/>
              </a:prstClr>
            </a:outerShdw>
            <a:softEdge rad="63500"/>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74" name="椭圆 73"/>
          <p:cNvSpPr/>
          <p:nvPr>
            <p:custDataLst>
              <p:tags r:id="rId8"/>
            </p:custDataLst>
          </p:nvPr>
        </p:nvSpPr>
        <p:spPr bwMode="auto">
          <a:xfrm>
            <a:off x="1270441" y="4798238"/>
            <a:ext cx="869293" cy="869293"/>
          </a:xfrm>
          <a:prstGeom prst="ellipse">
            <a:avLst/>
          </a:prstGeom>
          <a:solidFill>
            <a:schemeClr val="accent1"/>
          </a:solidFill>
          <a:ln w="12700" cap="flat" cmpd="sng" algn="ctr">
            <a:noFill/>
            <a:prstDash val="solid"/>
            <a:miter lim="800000"/>
          </a:ln>
          <a:effectLst>
            <a:innerShdw blurRad="165100" dist="25400">
              <a:prstClr val="black">
                <a:alpha val="37000"/>
              </a:prstClr>
            </a:innerShdw>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75" name="椭圆 74"/>
          <p:cNvSpPr/>
          <p:nvPr>
            <p:custDataLst>
              <p:tags r:id="rId9"/>
            </p:custDataLst>
          </p:nvPr>
        </p:nvSpPr>
        <p:spPr bwMode="auto">
          <a:xfrm>
            <a:off x="1387475" y="4916488"/>
            <a:ext cx="635000" cy="633413"/>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p:spPr>
        <p:txBody>
          <a:bodyPr wrap="square" anchor="ctr">
            <a:normAutofit lnSpcReduction="10000"/>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76" name="Freeform 91"/>
          <p:cNvSpPr>
            <a:spLocks noEditPoints="1"/>
          </p:cNvSpPr>
          <p:nvPr>
            <p:custDataLst>
              <p:tags r:id="rId10"/>
            </p:custDataLst>
          </p:nvPr>
        </p:nvSpPr>
        <p:spPr bwMode="auto">
          <a:xfrm>
            <a:off x="1546225" y="5132388"/>
            <a:ext cx="317500" cy="252413"/>
          </a:xfrm>
          <a:custGeom>
            <a:avLst/>
            <a:gdLst>
              <a:gd name="T0" fmla="*/ 353 w 356"/>
              <a:gd name="T1" fmla="*/ 84 h 284"/>
              <a:gd name="T2" fmla="*/ 257 w 356"/>
              <a:gd name="T3" fmla="*/ 2 h 284"/>
              <a:gd name="T4" fmla="*/ 252 w 356"/>
              <a:gd name="T5" fmla="*/ 0 h 284"/>
              <a:gd name="T6" fmla="*/ 146 w 356"/>
              <a:gd name="T7" fmla="*/ 0 h 284"/>
              <a:gd name="T8" fmla="*/ 143 w 356"/>
              <a:gd name="T9" fmla="*/ 0 h 284"/>
              <a:gd name="T10" fmla="*/ 94 w 356"/>
              <a:gd name="T11" fmla="*/ 0 h 284"/>
              <a:gd name="T12" fmla="*/ 89 w 356"/>
              <a:gd name="T13" fmla="*/ 2 h 284"/>
              <a:gd name="T14" fmla="*/ 4 w 356"/>
              <a:gd name="T15" fmla="*/ 85 h 284"/>
              <a:gd name="T16" fmla="*/ 3 w 356"/>
              <a:gd name="T17" fmla="*/ 96 h 284"/>
              <a:gd name="T18" fmla="*/ 174 w 356"/>
              <a:gd name="T19" fmla="*/ 282 h 284"/>
              <a:gd name="T20" fmla="*/ 180 w 356"/>
              <a:gd name="T21" fmla="*/ 284 h 284"/>
              <a:gd name="T22" fmla="*/ 180 w 356"/>
              <a:gd name="T23" fmla="*/ 284 h 284"/>
              <a:gd name="T24" fmla="*/ 180 w 356"/>
              <a:gd name="T25" fmla="*/ 284 h 284"/>
              <a:gd name="T26" fmla="*/ 180 w 356"/>
              <a:gd name="T27" fmla="*/ 284 h 284"/>
              <a:gd name="T28" fmla="*/ 186 w 356"/>
              <a:gd name="T29" fmla="*/ 282 h 284"/>
              <a:gd name="T30" fmla="*/ 354 w 356"/>
              <a:gd name="T31" fmla="*/ 96 h 284"/>
              <a:gd name="T32" fmla="*/ 356 w 356"/>
              <a:gd name="T33" fmla="*/ 90 h 284"/>
              <a:gd name="T34" fmla="*/ 353 w 356"/>
              <a:gd name="T35" fmla="*/ 84 h 284"/>
              <a:gd name="T36" fmla="*/ 105 w 356"/>
              <a:gd name="T37" fmla="*/ 100 h 284"/>
              <a:gd name="T38" fmla="*/ 158 w 356"/>
              <a:gd name="T39" fmla="*/ 242 h 284"/>
              <a:gd name="T40" fmla="*/ 29 w 356"/>
              <a:gd name="T41" fmla="*/ 100 h 284"/>
              <a:gd name="T42" fmla="*/ 105 w 356"/>
              <a:gd name="T43" fmla="*/ 100 h 284"/>
              <a:gd name="T44" fmla="*/ 204 w 356"/>
              <a:gd name="T45" fmla="*/ 16 h 284"/>
              <a:gd name="T46" fmla="*/ 240 w 356"/>
              <a:gd name="T47" fmla="*/ 84 h 284"/>
              <a:gd name="T48" fmla="*/ 120 w 356"/>
              <a:gd name="T49" fmla="*/ 84 h 284"/>
              <a:gd name="T50" fmla="*/ 149 w 356"/>
              <a:gd name="T51" fmla="*/ 16 h 284"/>
              <a:gd name="T52" fmla="*/ 204 w 356"/>
              <a:gd name="T53" fmla="*/ 16 h 284"/>
              <a:gd name="T54" fmla="*/ 238 w 356"/>
              <a:gd name="T55" fmla="*/ 100 h 284"/>
              <a:gd name="T56" fmla="*/ 180 w 356"/>
              <a:gd name="T57" fmla="*/ 255 h 284"/>
              <a:gd name="T58" fmla="*/ 122 w 356"/>
              <a:gd name="T59" fmla="*/ 100 h 284"/>
              <a:gd name="T60" fmla="*/ 238 w 356"/>
              <a:gd name="T61" fmla="*/ 100 h 284"/>
              <a:gd name="T62" fmla="*/ 255 w 356"/>
              <a:gd name="T63" fmla="*/ 100 h 284"/>
              <a:gd name="T64" fmla="*/ 329 w 356"/>
              <a:gd name="T65" fmla="*/ 100 h 284"/>
              <a:gd name="T66" fmla="*/ 202 w 356"/>
              <a:gd name="T67" fmla="*/ 241 h 284"/>
              <a:gd name="T68" fmla="*/ 255 w 356"/>
              <a:gd name="T69" fmla="*/ 100 h 284"/>
              <a:gd name="T70" fmla="*/ 328 w 356"/>
              <a:gd name="T71" fmla="*/ 84 h 284"/>
              <a:gd name="T72" fmla="*/ 258 w 356"/>
              <a:gd name="T73" fmla="*/ 84 h 284"/>
              <a:gd name="T74" fmla="*/ 222 w 356"/>
              <a:gd name="T75" fmla="*/ 16 h 284"/>
              <a:gd name="T76" fmla="*/ 249 w 356"/>
              <a:gd name="T77" fmla="*/ 16 h 284"/>
              <a:gd name="T78" fmla="*/ 328 w 356"/>
              <a:gd name="T79" fmla="*/ 84 h 284"/>
              <a:gd name="T80" fmla="*/ 98 w 356"/>
              <a:gd name="T81" fmla="*/ 16 h 284"/>
              <a:gd name="T82" fmla="*/ 132 w 356"/>
              <a:gd name="T83" fmla="*/ 16 h 284"/>
              <a:gd name="T84" fmla="*/ 102 w 356"/>
              <a:gd name="T85" fmla="*/ 84 h 284"/>
              <a:gd name="T86" fmla="*/ 28 w 356"/>
              <a:gd name="T87" fmla="*/ 84 h 284"/>
              <a:gd name="T88" fmla="*/ 98 w 356"/>
              <a:gd name="T89" fmla="*/ 1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6" h="284">
                <a:moveTo>
                  <a:pt x="353" y="84"/>
                </a:moveTo>
                <a:cubicBezTo>
                  <a:pt x="257" y="2"/>
                  <a:pt x="257" y="2"/>
                  <a:pt x="257" y="2"/>
                </a:cubicBezTo>
                <a:cubicBezTo>
                  <a:pt x="256" y="1"/>
                  <a:pt x="254" y="0"/>
                  <a:pt x="252" y="0"/>
                </a:cubicBezTo>
                <a:cubicBezTo>
                  <a:pt x="146" y="0"/>
                  <a:pt x="146" y="0"/>
                  <a:pt x="146" y="0"/>
                </a:cubicBezTo>
                <a:cubicBezTo>
                  <a:pt x="145" y="0"/>
                  <a:pt x="144" y="0"/>
                  <a:pt x="143" y="0"/>
                </a:cubicBezTo>
                <a:cubicBezTo>
                  <a:pt x="94" y="0"/>
                  <a:pt x="94" y="0"/>
                  <a:pt x="94" y="0"/>
                </a:cubicBezTo>
                <a:cubicBezTo>
                  <a:pt x="92" y="0"/>
                  <a:pt x="90" y="1"/>
                  <a:pt x="89" y="2"/>
                </a:cubicBezTo>
                <a:cubicBezTo>
                  <a:pt x="4" y="85"/>
                  <a:pt x="4" y="85"/>
                  <a:pt x="4" y="85"/>
                </a:cubicBezTo>
                <a:cubicBezTo>
                  <a:pt x="0" y="88"/>
                  <a:pt x="0" y="92"/>
                  <a:pt x="3" y="96"/>
                </a:cubicBezTo>
                <a:cubicBezTo>
                  <a:pt x="174" y="282"/>
                  <a:pt x="174" y="282"/>
                  <a:pt x="174" y="282"/>
                </a:cubicBezTo>
                <a:cubicBezTo>
                  <a:pt x="175" y="284"/>
                  <a:pt x="178" y="284"/>
                  <a:pt x="180" y="284"/>
                </a:cubicBezTo>
                <a:cubicBezTo>
                  <a:pt x="180" y="284"/>
                  <a:pt x="180" y="284"/>
                  <a:pt x="180" y="284"/>
                </a:cubicBezTo>
                <a:cubicBezTo>
                  <a:pt x="180" y="284"/>
                  <a:pt x="180" y="284"/>
                  <a:pt x="180" y="284"/>
                </a:cubicBezTo>
                <a:cubicBezTo>
                  <a:pt x="180" y="284"/>
                  <a:pt x="180" y="284"/>
                  <a:pt x="180" y="284"/>
                </a:cubicBezTo>
                <a:cubicBezTo>
                  <a:pt x="182" y="284"/>
                  <a:pt x="184" y="284"/>
                  <a:pt x="186" y="282"/>
                </a:cubicBezTo>
                <a:cubicBezTo>
                  <a:pt x="354" y="96"/>
                  <a:pt x="354" y="96"/>
                  <a:pt x="354" y="96"/>
                </a:cubicBezTo>
                <a:cubicBezTo>
                  <a:pt x="355" y="94"/>
                  <a:pt x="356" y="92"/>
                  <a:pt x="356" y="90"/>
                </a:cubicBezTo>
                <a:cubicBezTo>
                  <a:pt x="356" y="88"/>
                  <a:pt x="355" y="86"/>
                  <a:pt x="353" y="84"/>
                </a:cubicBezTo>
                <a:moveTo>
                  <a:pt x="105" y="100"/>
                </a:moveTo>
                <a:cubicBezTo>
                  <a:pt x="158" y="242"/>
                  <a:pt x="158" y="242"/>
                  <a:pt x="158" y="242"/>
                </a:cubicBezTo>
                <a:cubicBezTo>
                  <a:pt x="29" y="100"/>
                  <a:pt x="29" y="100"/>
                  <a:pt x="29" y="100"/>
                </a:cubicBezTo>
                <a:lnTo>
                  <a:pt x="105" y="100"/>
                </a:lnTo>
                <a:close/>
                <a:moveTo>
                  <a:pt x="204" y="16"/>
                </a:moveTo>
                <a:cubicBezTo>
                  <a:pt x="240" y="84"/>
                  <a:pt x="240" y="84"/>
                  <a:pt x="240" y="84"/>
                </a:cubicBezTo>
                <a:cubicBezTo>
                  <a:pt x="120" y="84"/>
                  <a:pt x="120" y="84"/>
                  <a:pt x="120" y="84"/>
                </a:cubicBezTo>
                <a:cubicBezTo>
                  <a:pt x="149" y="16"/>
                  <a:pt x="149" y="16"/>
                  <a:pt x="149" y="16"/>
                </a:cubicBezTo>
                <a:lnTo>
                  <a:pt x="204" y="16"/>
                </a:lnTo>
                <a:close/>
                <a:moveTo>
                  <a:pt x="238" y="100"/>
                </a:moveTo>
                <a:cubicBezTo>
                  <a:pt x="180" y="255"/>
                  <a:pt x="180" y="255"/>
                  <a:pt x="180" y="255"/>
                </a:cubicBezTo>
                <a:cubicBezTo>
                  <a:pt x="122" y="100"/>
                  <a:pt x="122" y="100"/>
                  <a:pt x="122" y="100"/>
                </a:cubicBezTo>
                <a:lnTo>
                  <a:pt x="238" y="100"/>
                </a:lnTo>
                <a:close/>
                <a:moveTo>
                  <a:pt x="255" y="100"/>
                </a:moveTo>
                <a:cubicBezTo>
                  <a:pt x="329" y="100"/>
                  <a:pt x="329" y="100"/>
                  <a:pt x="329" y="100"/>
                </a:cubicBezTo>
                <a:cubicBezTo>
                  <a:pt x="202" y="241"/>
                  <a:pt x="202" y="241"/>
                  <a:pt x="202" y="241"/>
                </a:cubicBezTo>
                <a:lnTo>
                  <a:pt x="255" y="100"/>
                </a:lnTo>
                <a:close/>
                <a:moveTo>
                  <a:pt x="328" y="84"/>
                </a:moveTo>
                <a:cubicBezTo>
                  <a:pt x="258" y="84"/>
                  <a:pt x="258" y="84"/>
                  <a:pt x="258" y="84"/>
                </a:cubicBezTo>
                <a:cubicBezTo>
                  <a:pt x="222" y="16"/>
                  <a:pt x="222" y="16"/>
                  <a:pt x="222" y="16"/>
                </a:cubicBezTo>
                <a:cubicBezTo>
                  <a:pt x="249" y="16"/>
                  <a:pt x="249" y="16"/>
                  <a:pt x="249" y="16"/>
                </a:cubicBezTo>
                <a:lnTo>
                  <a:pt x="328" y="84"/>
                </a:lnTo>
                <a:close/>
                <a:moveTo>
                  <a:pt x="98" y="16"/>
                </a:moveTo>
                <a:cubicBezTo>
                  <a:pt x="132" y="16"/>
                  <a:pt x="132" y="16"/>
                  <a:pt x="132" y="16"/>
                </a:cubicBezTo>
                <a:cubicBezTo>
                  <a:pt x="102" y="84"/>
                  <a:pt x="102" y="84"/>
                  <a:pt x="102" y="84"/>
                </a:cubicBezTo>
                <a:cubicBezTo>
                  <a:pt x="28" y="84"/>
                  <a:pt x="28" y="84"/>
                  <a:pt x="28" y="84"/>
                </a:cubicBezTo>
                <a:lnTo>
                  <a:pt x="98" y="16"/>
                </a:lnTo>
                <a:close/>
              </a:path>
            </a:pathLst>
          </a:custGeom>
          <a:solidFill>
            <a:schemeClr val="accent1"/>
          </a:solidFill>
          <a:ln>
            <a:noFill/>
          </a:ln>
        </p:spPr>
        <p:txBody>
          <a:bodyPr wrap="square">
            <a:normAutofit fontScale="60000" lnSpcReduction="20000"/>
          </a:bodyPr>
          <a:lstStyle/>
          <a:p>
            <a:pPr marL="0" marR="0" lvl="0" indent="0" algn="l" defTabSz="913765"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cs"/>
              <a:sym typeface="Arial" panose="020B0604020202020204" pitchFamily="34" charset="0"/>
            </a:endParaRPr>
          </a:p>
        </p:txBody>
      </p:sp>
      <p:sp>
        <p:nvSpPr>
          <p:cNvPr id="15380" name="矩形 76"/>
          <p:cNvSpPr/>
          <p:nvPr>
            <p:custDataLst>
              <p:tags r:id="rId11"/>
            </p:custDataLst>
          </p:nvPr>
        </p:nvSpPr>
        <p:spPr>
          <a:xfrm>
            <a:off x="2447925" y="4648200"/>
            <a:ext cx="3324225" cy="1169988"/>
          </a:xfrm>
          <a:prstGeom prst="rect">
            <a:avLst/>
          </a:prstGeom>
          <a:noFill/>
          <a:ln w="9525">
            <a:noFill/>
            <a:miter/>
          </a:ln>
        </p:spPr>
        <p:txBody>
          <a:bodyPr wrap="square" anchor="ctr">
            <a:normAutofit/>
          </a:bodyPr>
          <a:lstStyle/>
          <a:p>
            <a:pPr lvl="0">
              <a:lnSpc>
                <a:spcPct val="120000"/>
              </a:lnSpc>
            </a:pPr>
            <a:r>
              <a:rPr lang="en-US" altLang="zh-CN" sz="1800" dirty="0">
                <a:latin typeface="+mn-lt"/>
                <a:ea typeface="+mn-ea"/>
                <a:cs typeface="+mn-cs"/>
              </a:rPr>
              <a:t>Webpack</a:t>
            </a:r>
            <a:endParaRPr lang="en-US" altLang="zh-CN" sz="1800" dirty="0">
              <a:latin typeface="+mn-lt"/>
              <a:ea typeface="+mn-ea"/>
              <a:cs typeface="+mn-cs"/>
            </a:endParaRPr>
          </a:p>
        </p:txBody>
      </p:sp>
      <p:sp>
        <p:nvSpPr>
          <p:cNvPr id="83" name="椭圆 82"/>
          <p:cNvSpPr/>
          <p:nvPr>
            <p:custDataLst>
              <p:tags r:id="rId12"/>
            </p:custDataLst>
          </p:nvPr>
        </p:nvSpPr>
        <p:spPr bwMode="auto">
          <a:xfrm>
            <a:off x="6225844" y="2653877"/>
            <a:ext cx="1169287" cy="1169287"/>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a:outerShdw blurRad="127000" dist="63500" dir="2700000" algn="tl" rotWithShape="0">
              <a:prstClr val="black">
                <a:alpha val="30000"/>
              </a:prstClr>
            </a:outerShdw>
            <a:softEdge rad="63500"/>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84" name="椭圆 83"/>
          <p:cNvSpPr/>
          <p:nvPr>
            <p:custDataLst>
              <p:tags r:id="rId13"/>
            </p:custDataLst>
          </p:nvPr>
        </p:nvSpPr>
        <p:spPr bwMode="auto">
          <a:xfrm>
            <a:off x="6375840" y="2803874"/>
            <a:ext cx="869293" cy="869293"/>
          </a:xfrm>
          <a:prstGeom prst="ellipse">
            <a:avLst/>
          </a:prstGeom>
          <a:solidFill>
            <a:schemeClr val="accent1"/>
          </a:solidFill>
          <a:ln w="12700" cap="flat" cmpd="sng" algn="ctr">
            <a:noFill/>
            <a:prstDash val="solid"/>
            <a:miter lim="800000"/>
          </a:ln>
          <a:effectLst>
            <a:innerShdw blurRad="165100" dist="25400">
              <a:prstClr val="black">
                <a:alpha val="37000"/>
              </a:prstClr>
            </a:innerShdw>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85" name="椭圆 84"/>
          <p:cNvSpPr/>
          <p:nvPr>
            <p:custDataLst>
              <p:tags r:id="rId14"/>
            </p:custDataLst>
          </p:nvPr>
        </p:nvSpPr>
        <p:spPr bwMode="auto">
          <a:xfrm>
            <a:off x="6492875" y="2921000"/>
            <a:ext cx="635000" cy="635000"/>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p:spPr>
        <p:txBody>
          <a:bodyPr wrap="square" anchor="ctr">
            <a:normAutofit lnSpcReduction="10000"/>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86" name="Freeform 91"/>
          <p:cNvSpPr>
            <a:spLocks noEditPoints="1"/>
          </p:cNvSpPr>
          <p:nvPr>
            <p:custDataLst>
              <p:tags r:id="rId15"/>
            </p:custDataLst>
          </p:nvPr>
        </p:nvSpPr>
        <p:spPr bwMode="auto">
          <a:xfrm>
            <a:off x="6651625" y="3138488"/>
            <a:ext cx="317500" cy="252413"/>
          </a:xfrm>
          <a:custGeom>
            <a:avLst/>
            <a:gdLst>
              <a:gd name="T0" fmla="*/ 353 w 356"/>
              <a:gd name="T1" fmla="*/ 84 h 284"/>
              <a:gd name="T2" fmla="*/ 257 w 356"/>
              <a:gd name="T3" fmla="*/ 2 h 284"/>
              <a:gd name="T4" fmla="*/ 252 w 356"/>
              <a:gd name="T5" fmla="*/ 0 h 284"/>
              <a:gd name="T6" fmla="*/ 146 w 356"/>
              <a:gd name="T7" fmla="*/ 0 h 284"/>
              <a:gd name="T8" fmla="*/ 143 w 356"/>
              <a:gd name="T9" fmla="*/ 0 h 284"/>
              <a:gd name="T10" fmla="*/ 94 w 356"/>
              <a:gd name="T11" fmla="*/ 0 h 284"/>
              <a:gd name="T12" fmla="*/ 89 w 356"/>
              <a:gd name="T13" fmla="*/ 2 h 284"/>
              <a:gd name="T14" fmla="*/ 4 w 356"/>
              <a:gd name="T15" fmla="*/ 85 h 284"/>
              <a:gd name="T16" fmla="*/ 3 w 356"/>
              <a:gd name="T17" fmla="*/ 96 h 284"/>
              <a:gd name="T18" fmla="*/ 174 w 356"/>
              <a:gd name="T19" fmla="*/ 282 h 284"/>
              <a:gd name="T20" fmla="*/ 180 w 356"/>
              <a:gd name="T21" fmla="*/ 284 h 284"/>
              <a:gd name="T22" fmla="*/ 180 w 356"/>
              <a:gd name="T23" fmla="*/ 284 h 284"/>
              <a:gd name="T24" fmla="*/ 180 w 356"/>
              <a:gd name="T25" fmla="*/ 284 h 284"/>
              <a:gd name="T26" fmla="*/ 180 w 356"/>
              <a:gd name="T27" fmla="*/ 284 h 284"/>
              <a:gd name="T28" fmla="*/ 186 w 356"/>
              <a:gd name="T29" fmla="*/ 282 h 284"/>
              <a:gd name="T30" fmla="*/ 354 w 356"/>
              <a:gd name="T31" fmla="*/ 96 h 284"/>
              <a:gd name="T32" fmla="*/ 356 w 356"/>
              <a:gd name="T33" fmla="*/ 90 h 284"/>
              <a:gd name="T34" fmla="*/ 353 w 356"/>
              <a:gd name="T35" fmla="*/ 84 h 284"/>
              <a:gd name="T36" fmla="*/ 105 w 356"/>
              <a:gd name="T37" fmla="*/ 100 h 284"/>
              <a:gd name="T38" fmla="*/ 158 w 356"/>
              <a:gd name="T39" fmla="*/ 242 h 284"/>
              <a:gd name="T40" fmla="*/ 29 w 356"/>
              <a:gd name="T41" fmla="*/ 100 h 284"/>
              <a:gd name="T42" fmla="*/ 105 w 356"/>
              <a:gd name="T43" fmla="*/ 100 h 284"/>
              <a:gd name="T44" fmla="*/ 204 w 356"/>
              <a:gd name="T45" fmla="*/ 16 h 284"/>
              <a:gd name="T46" fmla="*/ 240 w 356"/>
              <a:gd name="T47" fmla="*/ 84 h 284"/>
              <a:gd name="T48" fmla="*/ 120 w 356"/>
              <a:gd name="T49" fmla="*/ 84 h 284"/>
              <a:gd name="T50" fmla="*/ 149 w 356"/>
              <a:gd name="T51" fmla="*/ 16 h 284"/>
              <a:gd name="T52" fmla="*/ 204 w 356"/>
              <a:gd name="T53" fmla="*/ 16 h 284"/>
              <a:gd name="T54" fmla="*/ 238 w 356"/>
              <a:gd name="T55" fmla="*/ 100 h 284"/>
              <a:gd name="T56" fmla="*/ 180 w 356"/>
              <a:gd name="T57" fmla="*/ 255 h 284"/>
              <a:gd name="T58" fmla="*/ 122 w 356"/>
              <a:gd name="T59" fmla="*/ 100 h 284"/>
              <a:gd name="T60" fmla="*/ 238 w 356"/>
              <a:gd name="T61" fmla="*/ 100 h 284"/>
              <a:gd name="T62" fmla="*/ 255 w 356"/>
              <a:gd name="T63" fmla="*/ 100 h 284"/>
              <a:gd name="T64" fmla="*/ 329 w 356"/>
              <a:gd name="T65" fmla="*/ 100 h 284"/>
              <a:gd name="T66" fmla="*/ 202 w 356"/>
              <a:gd name="T67" fmla="*/ 241 h 284"/>
              <a:gd name="T68" fmla="*/ 255 w 356"/>
              <a:gd name="T69" fmla="*/ 100 h 284"/>
              <a:gd name="T70" fmla="*/ 328 w 356"/>
              <a:gd name="T71" fmla="*/ 84 h 284"/>
              <a:gd name="T72" fmla="*/ 258 w 356"/>
              <a:gd name="T73" fmla="*/ 84 h 284"/>
              <a:gd name="T74" fmla="*/ 222 w 356"/>
              <a:gd name="T75" fmla="*/ 16 h 284"/>
              <a:gd name="T76" fmla="*/ 249 w 356"/>
              <a:gd name="T77" fmla="*/ 16 h 284"/>
              <a:gd name="T78" fmla="*/ 328 w 356"/>
              <a:gd name="T79" fmla="*/ 84 h 284"/>
              <a:gd name="T80" fmla="*/ 98 w 356"/>
              <a:gd name="T81" fmla="*/ 16 h 284"/>
              <a:gd name="T82" fmla="*/ 132 w 356"/>
              <a:gd name="T83" fmla="*/ 16 h 284"/>
              <a:gd name="T84" fmla="*/ 102 w 356"/>
              <a:gd name="T85" fmla="*/ 84 h 284"/>
              <a:gd name="T86" fmla="*/ 28 w 356"/>
              <a:gd name="T87" fmla="*/ 84 h 284"/>
              <a:gd name="T88" fmla="*/ 98 w 356"/>
              <a:gd name="T89" fmla="*/ 1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6" h="284">
                <a:moveTo>
                  <a:pt x="353" y="84"/>
                </a:moveTo>
                <a:cubicBezTo>
                  <a:pt x="257" y="2"/>
                  <a:pt x="257" y="2"/>
                  <a:pt x="257" y="2"/>
                </a:cubicBezTo>
                <a:cubicBezTo>
                  <a:pt x="256" y="1"/>
                  <a:pt x="254" y="0"/>
                  <a:pt x="252" y="0"/>
                </a:cubicBezTo>
                <a:cubicBezTo>
                  <a:pt x="146" y="0"/>
                  <a:pt x="146" y="0"/>
                  <a:pt x="146" y="0"/>
                </a:cubicBezTo>
                <a:cubicBezTo>
                  <a:pt x="145" y="0"/>
                  <a:pt x="144" y="0"/>
                  <a:pt x="143" y="0"/>
                </a:cubicBezTo>
                <a:cubicBezTo>
                  <a:pt x="94" y="0"/>
                  <a:pt x="94" y="0"/>
                  <a:pt x="94" y="0"/>
                </a:cubicBezTo>
                <a:cubicBezTo>
                  <a:pt x="92" y="0"/>
                  <a:pt x="90" y="1"/>
                  <a:pt x="89" y="2"/>
                </a:cubicBezTo>
                <a:cubicBezTo>
                  <a:pt x="4" y="85"/>
                  <a:pt x="4" y="85"/>
                  <a:pt x="4" y="85"/>
                </a:cubicBezTo>
                <a:cubicBezTo>
                  <a:pt x="0" y="88"/>
                  <a:pt x="0" y="92"/>
                  <a:pt x="3" y="96"/>
                </a:cubicBezTo>
                <a:cubicBezTo>
                  <a:pt x="174" y="282"/>
                  <a:pt x="174" y="282"/>
                  <a:pt x="174" y="282"/>
                </a:cubicBezTo>
                <a:cubicBezTo>
                  <a:pt x="175" y="284"/>
                  <a:pt x="178" y="284"/>
                  <a:pt x="180" y="284"/>
                </a:cubicBezTo>
                <a:cubicBezTo>
                  <a:pt x="180" y="284"/>
                  <a:pt x="180" y="284"/>
                  <a:pt x="180" y="284"/>
                </a:cubicBezTo>
                <a:cubicBezTo>
                  <a:pt x="180" y="284"/>
                  <a:pt x="180" y="284"/>
                  <a:pt x="180" y="284"/>
                </a:cubicBezTo>
                <a:cubicBezTo>
                  <a:pt x="180" y="284"/>
                  <a:pt x="180" y="284"/>
                  <a:pt x="180" y="284"/>
                </a:cubicBezTo>
                <a:cubicBezTo>
                  <a:pt x="182" y="284"/>
                  <a:pt x="184" y="284"/>
                  <a:pt x="186" y="282"/>
                </a:cubicBezTo>
                <a:cubicBezTo>
                  <a:pt x="354" y="96"/>
                  <a:pt x="354" y="96"/>
                  <a:pt x="354" y="96"/>
                </a:cubicBezTo>
                <a:cubicBezTo>
                  <a:pt x="355" y="94"/>
                  <a:pt x="356" y="92"/>
                  <a:pt x="356" y="90"/>
                </a:cubicBezTo>
                <a:cubicBezTo>
                  <a:pt x="356" y="88"/>
                  <a:pt x="355" y="86"/>
                  <a:pt x="353" y="84"/>
                </a:cubicBezTo>
                <a:moveTo>
                  <a:pt x="105" y="100"/>
                </a:moveTo>
                <a:cubicBezTo>
                  <a:pt x="158" y="242"/>
                  <a:pt x="158" y="242"/>
                  <a:pt x="158" y="242"/>
                </a:cubicBezTo>
                <a:cubicBezTo>
                  <a:pt x="29" y="100"/>
                  <a:pt x="29" y="100"/>
                  <a:pt x="29" y="100"/>
                </a:cubicBezTo>
                <a:lnTo>
                  <a:pt x="105" y="100"/>
                </a:lnTo>
                <a:close/>
                <a:moveTo>
                  <a:pt x="204" y="16"/>
                </a:moveTo>
                <a:cubicBezTo>
                  <a:pt x="240" y="84"/>
                  <a:pt x="240" y="84"/>
                  <a:pt x="240" y="84"/>
                </a:cubicBezTo>
                <a:cubicBezTo>
                  <a:pt x="120" y="84"/>
                  <a:pt x="120" y="84"/>
                  <a:pt x="120" y="84"/>
                </a:cubicBezTo>
                <a:cubicBezTo>
                  <a:pt x="149" y="16"/>
                  <a:pt x="149" y="16"/>
                  <a:pt x="149" y="16"/>
                </a:cubicBezTo>
                <a:lnTo>
                  <a:pt x="204" y="16"/>
                </a:lnTo>
                <a:close/>
                <a:moveTo>
                  <a:pt x="238" y="100"/>
                </a:moveTo>
                <a:cubicBezTo>
                  <a:pt x="180" y="255"/>
                  <a:pt x="180" y="255"/>
                  <a:pt x="180" y="255"/>
                </a:cubicBezTo>
                <a:cubicBezTo>
                  <a:pt x="122" y="100"/>
                  <a:pt x="122" y="100"/>
                  <a:pt x="122" y="100"/>
                </a:cubicBezTo>
                <a:lnTo>
                  <a:pt x="238" y="100"/>
                </a:lnTo>
                <a:close/>
                <a:moveTo>
                  <a:pt x="255" y="100"/>
                </a:moveTo>
                <a:cubicBezTo>
                  <a:pt x="329" y="100"/>
                  <a:pt x="329" y="100"/>
                  <a:pt x="329" y="100"/>
                </a:cubicBezTo>
                <a:cubicBezTo>
                  <a:pt x="202" y="241"/>
                  <a:pt x="202" y="241"/>
                  <a:pt x="202" y="241"/>
                </a:cubicBezTo>
                <a:lnTo>
                  <a:pt x="255" y="100"/>
                </a:lnTo>
                <a:close/>
                <a:moveTo>
                  <a:pt x="328" y="84"/>
                </a:moveTo>
                <a:cubicBezTo>
                  <a:pt x="258" y="84"/>
                  <a:pt x="258" y="84"/>
                  <a:pt x="258" y="84"/>
                </a:cubicBezTo>
                <a:cubicBezTo>
                  <a:pt x="222" y="16"/>
                  <a:pt x="222" y="16"/>
                  <a:pt x="222" y="16"/>
                </a:cubicBezTo>
                <a:cubicBezTo>
                  <a:pt x="249" y="16"/>
                  <a:pt x="249" y="16"/>
                  <a:pt x="249" y="16"/>
                </a:cubicBezTo>
                <a:lnTo>
                  <a:pt x="328" y="84"/>
                </a:lnTo>
                <a:close/>
                <a:moveTo>
                  <a:pt x="98" y="16"/>
                </a:moveTo>
                <a:cubicBezTo>
                  <a:pt x="132" y="16"/>
                  <a:pt x="132" y="16"/>
                  <a:pt x="132" y="16"/>
                </a:cubicBezTo>
                <a:cubicBezTo>
                  <a:pt x="102" y="84"/>
                  <a:pt x="102" y="84"/>
                  <a:pt x="102" y="84"/>
                </a:cubicBezTo>
                <a:cubicBezTo>
                  <a:pt x="28" y="84"/>
                  <a:pt x="28" y="84"/>
                  <a:pt x="28" y="84"/>
                </a:cubicBezTo>
                <a:lnTo>
                  <a:pt x="98" y="16"/>
                </a:lnTo>
                <a:close/>
              </a:path>
            </a:pathLst>
          </a:custGeom>
          <a:solidFill>
            <a:schemeClr val="accent1"/>
          </a:solidFill>
          <a:ln>
            <a:noFill/>
          </a:ln>
        </p:spPr>
        <p:txBody>
          <a:bodyPr wrap="square">
            <a:normAutofit fontScale="60000" lnSpcReduction="20000"/>
          </a:bodyPr>
          <a:lstStyle/>
          <a:p>
            <a:pPr marL="0" marR="0" lvl="0" indent="0" algn="l" defTabSz="913765"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cs"/>
              <a:sym typeface="Arial" panose="020B0604020202020204" pitchFamily="34" charset="0"/>
            </a:endParaRPr>
          </a:p>
        </p:txBody>
      </p:sp>
      <p:sp>
        <p:nvSpPr>
          <p:cNvPr id="15389" name="矩形 86"/>
          <p:cNvSpPr/>
          <p:nvPr>
            <p:custDataLst>
              <p:tags r:id="rId16"/>
            </p:custDataLst>
          </p:nvPr>
        </p:nvSpPr>
        <p:spPr>
          <a:xfrm>
            <a:off x="7553325" y="2654300"/>
            <a:ext cx="3324225" cy="1168400"/>
          </a:xfrm>
          <a:prstGeom prst="rect">
            <a:avLst/>
          </a:prstGeom>
          <a:noFill/>
          <a:ln w="9525">
            <a:noFill/>
            <a:miter/>
          </a:ln>
        </p:spPr>
        <p:txBody>
          <a:bodyPr wrap="square" anchor="ctr">
            <a:normAutofit/>
          </a:bodyPr>
          <a:lstStyle/>
          <a:p>
            <a:pPr lvl="0">
              <a:lnSpc>
                <a:spcPct val="120000"/>
              </a:lnSpc>
            </a:pPr>
            <a:r>
              <a:rPr lang="en-US" altLang="zh-CN" sz="1800" dirty="0">
                <a:latin typeface="+mn-lt"/>
                <a:ea typeface="+mn-ea"/>
                <a:cs typeface="+mn-cs"/>
              </a:rPr>
              <a:t>Grunt</a:t>
            </a:r>
            <a:endParaRPr lang="en-US" altLang="zh-CN" sz="1800" dirty="0">
              <a:latin typeface="+mn-lt"/>
              <a:ea typeface="+mn-ea"/>
              <a:cs typeface="+mn-cs"/>
            </a:endParaRPr>
          </a:p>
        </p:txBody>
      </p:sp>
      <p:sp>
        <p:nvSpPr>
          <p:cNvPr id="88" name="椭圆 87"/>
          <p:cNvSpPr/>
          <p:nvPr>
            <p:custDataLst>
              <p:tags r:id="rId17"/>
            </p:custDataLst>
          </p:nvPr>
        </p:nvSpPr>
        <p:spPr bwMode="auto">
          <a:xfrm>
            <a:off x="6225844" y="4648241"/>
            <a:ext cx="1169287" cy="1169287"/>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a:outerShdw blurRad="127000" dist="63500" dir="2700000" algn="tl" rotWithShape="0">
              <a:prstClr val="black">
                <a:alpha val="30000"/>
              </a:prstClr>
            </a:outerShdw>
            <a:softEdge rad="63500"/>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89" name="椭圆 88"/>
          <p:cNvSpPr/>
          <p:nvPr>
            <p:custDataLst>
              <p:tags r:id="rId18"/>
            </p:custDataLst>
          </p:nvPr>
        </p:nvSpPr>
        <p:spPr bwMode="auto">
          <a:xfrm>
            <a:off x="6375840" y="4798238"/>
            <a:ext cx="869293" cy="869293"/>
          </a:xfrm>
          <a:prstGeom prst="ellipse">
            <a:avLst/>
          </a:prstGeom>
          <a:solidFill>
            <a:schemeClr val="accent1"/>
          </a:solidFill>
          <a:ln w="12700" cap="flat" cmpd="sng" algn="ctr">
            <a:noFill/>
            <a:prstDash val="solid"/>
            <a:miter lim="800000"/>
          </a:ln>
          <a:effectLst>
            <a:innerShdw blurRad="165100" dist="25400">
              <a:prstClr val="black">
                <a:alpha val="37000"/>
              </a:prstClr>
            </a:innerShdw>
          </a:effectLst>
        </p:spPr>
        <p:txBody>
          <a:bodyPr wrap="square" anchor="ctr">
            <a:normAutofit/>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90" name="椭圆 89"/>
          <p:cNvSpPr/>
          <p:nvPr>
            <p:custDataLst>
              <p:tags r:id="rId19"/>
            </p:custDataLst>
          </p:nvPr>
        </p:nvSpPr>
        <p:spPr bwMode="auto">
          <a:xfrm>
            <a:off x="6492875" y="4916488"/>
            <a:ext cx="635000" cy="633413"/>
          </a:xfrm>
          <a:prstGeom prst="ellipse">
            <a:avLst/>
          </a:prstGeom>
          <a:gradFill flip="none" rotWithShape="1">
            <a:gsLst>
              <a:gs pos="0">
                <a:srgbClr val="EAEDE6"/>
              </a:gs>
              <a:gs pos="100000">
                <a:srgbClr val="FFFFFF">
                  <a:lumMod val="85000"/>
                </a:srgbClr>
              </a:gs>
            </a:gsLst>
            <a:lin ang="2700000" scaled="1"/>
            <a:tileRect/>
          </a:gradFill>
          <a:ln w="38100" cap="flat" cmpd="sng" algn="ctr">
            <a:noFill/>
            <a:prstDash val="solid"/>
            <a:miter lim="800000"/>
          </a:ln>
          <a:effectLst/>
        </p:spPr>
        <p:txBody>
          <a:bodyPr wrap="square" anchor="ctr">
            <a:normAutofit lnSpcReduction="10000"/>
          </a:bodyP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mn-lt"/>
              <a:ea typeface="+mn-ea"/>
              <a:cs typeface="+mn-cs"/>
              <a:sym typeface="Arial" panose="020B0604020202020204" pitchFamily="34" charset="0"/>
            </a:endParaRPr>
          </a:p>
        </p:txBody>
      </p:sp>
      <p:sp>
        <p:nvSpPr>
          <p:cNvPr id="91" name="Freeform 91"/>
          <p:cNvSpPr>
            <a:spLocks noEditPoints="1"/>
          </p:cNvSpPr>
          <p:nvPr>
            <p:custDataLst>
              <p:tags r:id="rId20"/>
            </p:custDataLst>
          </p:nvPr>
        </p:nvSpPr>
        <p:spPr bwMode="auto">
          <a:xfrm>
            <a:off x="6651625" y="5132388"/>
            <a:ext cx="317500" cy="252413"/>
          </a:xfrm>
          <a:custGeom>
            <a:avLst/>
            <a:gdLst>
              <a:gd name="T0" fmla="*/ 353 w 356"/>
              <a:gd name="T1" fmla="*/ 84 h 284"/>
              <a:gd name="T2" fmla="*/ 257 w 356"/>
              <a:gd name="T3" fmla="*/ 2 h 284"/>
              <a:gd name="T4" fmla="*/ 252 w 356"/>
              <a:gd name="T5" fmla="*/ 0 h 284"/>
              <a:gd name="T6" fmla="*/ 146 w 356"/>
              <a:gd name="T7" fmla="*/ 0 h 284"/>
              <a:gd name="T8" fmla="*/ 143 w 356"/>
              <a:gd name="T9" fmla="*/ 0 h 284"/>
              <a:gd name="T10" fmla="*/ 94 w 356"/>
              <a:gd name="T11" fmla="*/ 0 h 284"/>
              <a:gd name="T12" fmla="*/ 89 w 356"/>
              <a:gd name="T13" fmla="*/ 2 h 284"/>
              <a:gd name="T14" fmla="*/ 4 w 356"/>
              <a:gd name="T15" fmla="*/ 85 h 284"/>
              <a:gd name="T16" fmla="*/ 3 w 356"/>
              <a:gd name="T17" fmla="*/ 96 h 284"/>
              <a:gd name="T18" fmla="*/ 174 w 356"/>
              <a:gd name="T19" fmla="*/ 282 h 284"/>
              <a:gd name="T20" fmla="*/ 180 w 356"/>
              <a:gd name="T21" fmla="*/ 284 h 284"/>
              <a:gd name="T22" fmla="*/ 180 w 356"/>
              <a:gd name="T23" fmla="*/ 284 h 284"/>
              <a:gd name="T24" fmla="*/ 180 w 356"/>
              <a:gd name="T25" fmla="*/ 284 h 284"/>
              <a:gd name="T26" fmla="*/ 180 w 356"/>
              <a:gd name="T27" fmla="*/ 284 h 284"/>
              <a:gd name="T28" fmla="*/ 186 w 356"/>
              <a:gd name="T29" fmla="*/ 282 h 284"/>
              <a:gd name="T30" fmla="*/ 354 w 356"/>
              <a:gd name="T31" fmla="*/ 96 h 284"/>
              <a:gd name="T32" fmla="*/ 356 w 356"/>
              <a:gd name="T33" fmla="*/ 90 h 284"/>
              <a:gd name="T34" fmla="*/ 353 w 356"/>
              <a:gd name="T35" fmla="*/ 84 h 284"/>
              <a:gd name="T36" fmla="*/ 105 w 356"/>
              <a:gd name="T37" fmla="*/ 100 h 284"/>
              <a:gd name="T38" fmla="*/ 158 w 356"/>
              <a:gd name="T39" fmla="*/ 242 h 284"/>
              <a:gd name="T40" fmla="*/ 29 w 356"/>
              <a:gd name="T41" fmla="*/ 100 h 284"/>
              <a:gd name="T42" fmla="*/ 105 w 356"/>
              <a:gd name="T43" fmla="*/ 100 h 284"/>
              <a:gd name="T44" fmla="*/ 204 w 356"/>
              <a:gd name="T45" fmla="*/ 16 h 284"/>
              <a:gd name="T46" fmla="*/ 240 w 356"/>
              <a:gd name="T47" fmla="*/ 84 h 284"/>
              <a:gd name="T48" fmla="*/ 120 w 356"/>
              <a:gd name="T49" fmla="*/ 84 h 284"/>
              <a:gd name="T50" fmla="*/ 149 w 356"/>
              <a:gd name="T51" fmla="*/ 16 h 284"/>
              <a:gd name="T52" fmla="*/ 204 w 356"/>
              <a:gd name="T53" fmla="*/ 16 h 284"/>
              <a:gd name="T54" fmla="*/ 238 w 356"/>
              <a:gd name="T55" fmla="*/ 100 h 284"/>
              <a:gd name="T56" fmla="*/ 180 w 356"/>
              <a:gd name="T57" fmla="*/ 255 h 284"/>
              <a:gd name="T58" fmla="*/ 122 w 356"/>
              <a:gd name="T59" fmla="*/ 100 h 284"/>
              <a:gd name="T60" fmla="*/ 238 w 356"/>
              <a:gd name="T61" fmla="*/ 100 h 284"/>
              <a:gd name="T62" fmla="*/ 255 w 356"/>
              <a:gd name="T63" fmla="*/ 100 h 284"/>
              <a:gd name="T64" fmla="*/ 329 w 356"/>
              <a:gd name="T65" fmla="*/ 100 h 284"/>
              <a:gd name="T66" fmla="*/ 202 w 356"/>
              <a:gd name="T67" fmla="*/ 241 h 284"/>
              <a:gd name="T68" fmla="*/ 255 w 356"/>
              <a:gd name="T69" fmla="*/ 100 h 284"/>
              <a:gd name="T70" fmla="*/ 328 w 356"/>
              <a:gd name="T71" fmla="*/ 84 h 284"/>
              <a:gd name="T72" fmla="*/ 258 w 356"/>
              <a:gd name="T73" fmla="*/ 84 h 284"/>
              <a:gd name="T74" fmla="*/ 222 w 356"/>
              <a:gd name="T75" fmla="*/ 16 h 284"/>
              <a:gd name="T76" fmla="*/ 249 w 356"/>
              <a:gd name="T77" fmla="*/ 16 h 284"/>
              <a:gd name="T78" fmla="*/ 328 w 356"/>
              <a:gd name="T79" fmla="*/ 84 h 284"/>
              <a:gd name="T80" fmla="*/ 98 w 356"/>
              <a:gd name="T81" fmla="*/ 16 h 284"/>
              <a:gd name="T82" fmla="*/ 132 w 356"/>
              <a:gd name="T83" fmla="*/ 16 h 284"/>
              <a:gd name="T84" fmla="*/ 102 w 356"/>
              <a:gd name="T85" fmla="*/ 84 h 284"/>
              <a:gd name="T86" fmla="*/ 28 w 356"/>
              <a:gd name="T87" fmla="*/ 84 h 284"/>
              <a:gd name="T88" fmla="*/ 98 w 356"/>
              <a:gd name="T89" fmla="*/ 1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6" h="284">
                <a:moveTo>
                  <a:pt x="353" y="84"/>
                </a:moveTo>
                <a:cubicBezTo>
                  <a:pt x="257" y="2"/>
                  <a:pt x="257" y="2"/>
                  <a:pt x="257" y="2"/>
                </a:cubicBezTo>
                <a:cubicBezTo>
                  <a:pt x="256" y="1"/>
                  <a:pt x="254" y="0"/>
                  <a:pt x="252" y="0"/>
                </a:cubicBezTo>
                <a:cubicBezTo>
                  <a:pt x="146" y="0"/>
                  <a:pt x="146" y="0"/>
                  <a:pt x="146" y="0"/>
                </a:cubicBezTo>
                <a:cubicBezTo>
                  <a:pt x="145" y="0"/>
                  <a:pt x="144" y="0"/>
                  <a:pt x="143" y="0"/>
                </a:cubicBezTo>
                <a:cubicBezTo>
                  <a:pt x="94" y="0"/>
                  <a:pt x="94" y="0"/>
                  <a:pt x="94" y="0"/>
                </a:cubicBezTo>
                <a:cubicBezTo>
                  <a:pt x="92" y="0"/>
                  <a:pt x="90" y="1"/>
                  <a:pt x="89" y="2"/>
                </a:cubicBezTo>
                <a:cubicBezTo>
                  <a:pt x="4" y="85"/>
                  <a:pt x="4" y="85"/>
                  <a:pt x="4" y="85"/>
                </a:cubicBezTo>
                <a:cubicBezTo>
                  <a:pt x="0" y="88"/>
                  <a:pt x="0" y="92"/>
                  <a:pt x="3" y="96"/>
                </a:cubicBezTo>
                <a:cubicBezTo>
                  <a:pt x="174" y="282"/>
                  <a:pt x="174" y="282"/>
                  <a:pt x="174" y="282"/>
                </a:cubicBezTo>
                <a:cubicBezTo>
                  <a:pt x="175" y="284"/>
                  <a:pt x="178" y="284"/>
                  <a:pt x="180" y="284"/>
                </a:cubicBezTo>
                <a:cubicBezTo>
                  <a:pt x="180" y="284"/>
                  <a:pt x="180" y="284"/>
                  <a:pt x="180" y="284"/>
                </a:cubicBezTo>
                <a:cubicBezTo>
                  <a:pt x="180" y="284"/>
                  <a:pt x="180" y="284"/>
                  <a:pt x="180" y="284"/>
                </a:cubicBezTo>
                <a:cubicBezTo>
                  <a:pt x="180" y="284"/>
                  <a:pt x="180" y="284"/>
                  <a:pt x="180" y="284"/>
                </a:cubicBezTo>
                <a:cubicBezTo>
                  <a:pt x="182" y="284"/>
                  <a:pt x="184" y="284"/>
                  <a:pt x="186" y="282"/>
                </a:cubicBezTo>
                <a:cubicBezTo>
                  <a:pt x="354" y="96"/>
                  <a:pt x="354" y="96"/>
                  <a:pt x="354" y="96"/>
                </a:cubicBezTo>
                <a:cubicBezTo>
                  <a:pt x="355" y="94"/>
                  <a:pt x="356" y="92"/>
                  <a:pt x="356" y="90"/>
                </a:cubicBezTo>
                <a:cubicBezTo>
                  <a:pt x="356" y="88"/>
                  <a:pt x="355" y="86"/>
                  <a:pt x="353" y="84"/>
                </a:cubicBezTo>
                <a:moveTo>
                  <a:pt x="105" y="100"/>
                </a:moveTo>
                <a:cubicBezTo>
                  <a:pt x="158" y="242"/>
                  <a:pt x="158" y="242"/>
                  <a:pt x="158" y="242"/>
                </a:cubicBezTo>
                <a:cubicBezTo>
                  <a:pt x="29" y="100"/>
                  <a:pt x="29" y="100"/>
                  <a:pt x="29" y="100"/>
                </a:cubicBezTo>
                <a:lnTo>
                  <a:pt x="105" y="100"/>
                </a:lnTo>
                <a:close/>
                <a:moveTo>
                  <a:pt x="204" y="16"/>
                </a:moveTo>
                <a:cubicBezTo>
                  <a:pt x="240" y="84"/>
                  <a:pt x="240" y="84"/>
                  <a:pt x="240" y="84"/>
                </a:cubicBezTo>
                <a:cubicBezTo>
                  <a:pt x="120" y="84"/>
                  <a:pt x="120" y="84"/>
                  <a:pt x="120" y="84"/>
                </a:cubicBezTo>
                <a:cubicBezTo>
                  <a:pt x="149" y="16"/>
                  <a:pt x="149" y="16"/>
                  <a:pt x="149" y="16"/>
                </a:cubicBezTo>
                <a:lnTo>
                  <a:pt x="204" y="16"/>
                </a:lnTo>
                <a:close/>
                <a:moveTo>
                  <a:pt x="238" y="100"/>
                </a:moveTo>
                <a:cubicBezTo>
                  <a:pt x="180" y="255"/>
                  <a:pt x="180" y="255"/>
                  <a:pt x="180" y="255"/>
                </a:cubicBezTo>
                <a:cubicBezTo>
                  <a:pt x="122" y="100"/>
                  <a:pt x="122" y="100"/>
                  <a:pt x="122" y="100"/>
                </a:cubicBezTo>
                <a:lnTo>
                  <a:pt x="238" y="100"/>
                </a:lnTo>
                <a:close/>
                <a:moveTo>
                  <a:pt x="255" y="100"/>
                </a:moveTo>
                <a:cubicBezTo>
                  <a:pt x="329" y="100"/>
                  <a:pt x="329" y="100"/>
                  <a:pt x="329" y="100"/>
                </a:cubicBezTo>
                <a:cubicBezTo>
                  <a:pt x="202" y="241"/>
                  <a:pt x="202" y="241"/>
                  <a:pt x="202" y="241"/>
                </a:cubicBezTo>
                <a:lnTo>
                  <a:pt x="255" y="100"/>
                </a:lnTo>
                <a:close/>
                <a:moveTo>
                  <a:pt x="328" y="84"/>
                </a:moveTo>
                <a:cubicBezTo>
                  <a:pt x="258" y="84"/>
                  <a:pt x="258" y="84"/>
                  <a:pt x="258" y="84"/>
                </a:cubicBezTo>
                <a:cubicBezTo>
                  <a:pt x="222" y="16"/>
                  <a:pt x="222" y="16"/>
                  <a:pt x="222" y="16"/>
                </a:cubicBezTo>
                <a:cubicBezTo>
                  <a:pt x="249" y="16"/>
                  <a:pt x="249" y="16"/>
                  <a:pt x="249" y="16"/>
                </a:cubicBezTo>
                <a:lnTo>
                  <a:pt x="328" y="84"/>
                </a:lnTo>
                <a:close/>
                <a:moveTo>
                  <a:pt x="98" y="16"/>
                </a:moveTo>
                <a:cubicBezTo>
                  <a:pt x="132" y="16"/>
                  <a:pt x="132" y="16"/>
                  <a:pt x="132" y="16"/>
                </a:cubicBezTo>
                <a:cubicBezTo>
                  <a:pt x="102" y="84"/>
                  <a:pt x="102" y="84"/>
                  <a:pt x="102" y="84"/>
                </a:cubicBezTo>
                <a:cubicBezTo>
                  <a:pt x="28" y="84"/>
                  <a:pt x="28" y="84"/>
                  <a:pt x="28" y="84"/>
                </a:cubicBezTo>
                <a:lnTo>
                  <a:pt x="98" y="16"/>
                </a:lnTo>
                <a:close/>
              </a:path>
            </a:pathLst>
          </a:custGeom>
          <a:solidFill>
            <a:schemeClr val="accent1"/>
          </a:solidFill>
          <a:ln>
            <a:noFill/>
          </a:ln>
        </p:spPr>
        <p:txBody>
          <a:bodyPr wrap="square">
            <a:normAutofit fontScale="60000" lnSpcReduction="20000"/>
          </a:bodyPr>
          <a:lstStyle/>
          <a:p>
            <a:pPr marL="0" marR="0" lvl="0" indent="0" algn="l" defTabSz="913765"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cs"/>
              <a:sym typeface="Arial" panose="020B0604020202020204" pitchFamily="34" charset="0"/>
            </a:endParaRPr>
          </a:p>
        </p:txBody>
      </p:sp>
      <p:sp>
        <p:nvSpPr>
          <p:cNvPr id="15398" name="矩形 91"/>
          <p:cNvSpPr/>
          <p:nvPr>
            <p:custDataLst>
              <p:tags r:id="rId21"/>
            </p:custDataLst>
          </p:nvPr>
        </p:nvSpPr>
        <p:spPr>
          <a:xfrm>
            <a:off x="7553325" y="4648200"/>
            <a:ext cx="3324225" cy="1169988"/>
          </a:xfrm>
          <a:prstGeom prst="rect">
            <a:avLst/>
          </a:prstGeom>
          <a:noFill/>
          <a:ln w="9525">
            <a:noFill/>
            <a:miter/>
          </a:ln>
        </p:spPr>
        <p:txBody>
          <a:bodyPr wrap="square" anchor="ctr">
            <a:normAutofit/>
          </a:bodyPr>
          <a:lstStyle/>
          <a:p>
            <a:pPr lvl="0">
              <a:lnSpc>
                <a:spcPct val="120000"/>
              </a:lnSpc>
            </a:pPr>
            <a:r>
              <a:rPr lang="en-US" altLang="zh-CN" sz="1800" dirty="0">
                <a:latin typeface="+mn-lt"/>
                <a:ea typeface="+mn-ea"/>
                <a:cs typeface="+mn-cs"/>
              </a:rPr>
              <a:t>browserify</a:t>
            </a:r>
            <a:endParaRPr lang="en-US" altLang="zh-CN" sz="1800" dirty="0">
              <a:latin typeface="+mn-lt"/>
              <a:ea typeface="+mn-ea"/>
              <a:cs typeface="+mn-cs"/>
            </a:endParaRPr>
          </a:p>
        </p:txBody>
      </p:sp>
      <p:sp>
        <p:nvSpPr>
          <p:cNvPr id="2" name="矩形 1"/>
          <p:cNvSpPr/>
          <p:nvPr/>
        </p:nvSpPr>
        <p:spPr>
          <a:xfrm>
            <a:off x="1121410" y="2546350"/>
            <a:ext cx="8369300" cy="161798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121410" y="4320540"/>
            <a:ext cx="8369300" cy="161798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417570" y="2120265"/>
            <a:ext cx="2857500" cy="958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优化前端流程工具</a:t>
            </a:r>
            <a:endParaRPr lang="zh-CN" altLang="en-US"/>
          </a:p>
        </p:txBody>
      </p:sp>
      <p:sp>
        <p:nvSpPr>
          <p:cNvPr id="9" name="椭圆 8"/>
          <p:cNvSpPr/>
          <p:nvPr/>
        </p:nvSpPr>
        <p:spPr>
          <a:xfrm>
            <a:off x="3368040" y="5453380"/>
            <a:ext cx="2857500" cy="958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资源模块化管理和打包工具</a:t>
            </a:r>
            <a:endParaRPr lang="zh-CN" altLang="en-US"/>
          </a:p>
        </p:txBody>
      </p:sp>
      <p:sp>
        <p:nvSpPr>
          <p:cNvPr id="10" name="文本框 9"/>
          <p:cNvSpPr txBox="1"/>
          <p:nvPr/>
        </p:nvSpPr>
        <p:spPr>
          <a:xfrm>
            <a:off x="3424555" y="3138805"/>
            <a:ext cx="2745105" cy="518160"/>
          </a:xfrm>
          <a:prstGeom prst="rect">
            <a:avLst/>
          </a:prstGeom>
          <a:noFill/>
        </p:spPr>
        <p:txBody>
          <a:bodyPr wrap="square" rtlCol="0" anchor="t">
            <a:spAutoFit/>
            <a:scene3d>
              <a:camera prst="orthographicFront"/>
              <a:lightRig rig="threePt" dir="t"/>
            </a:scene3d>
          </a:bodyPr>
          <a:p>
            <a:r>
              <a:rPr lang="zh-CN" altLang="en-US" sz="1400">
                <a:ln/>
                <a:solidFill>
                  <a:schemeClr val="accent1"/>
                </a:solidFill>
                <a:effectLst>
                  <a:outerShdw blurRad="38100" dist="25400" dir="5400000" algn="ctr" rotWithShape="0">
                    <a:srgbClr val="6E747A">
                      <a:alpha val="43000"/>
                    </a:srgbClr>
                  </a:outerShdw>
                </a:effectLst>
                <a:sym typeface="+mn-ea"/>
              </a:rPr>
              <a:t>代码压缩合并，打包，自动刷新页面、combo、编译less等等</a:t>
            </a:r>
            <a:endParaRPr lang="zh-CN" altLang="en-US" sz="1400">
              <a:ln/>
              <a:solidFill>
                <a:schemeClr val="accent1"/>
              </a:solidFill>
              <a:effectLst>
                <a:outerShdw blurRad="38100" dist="25400" dir="5400000" algn="ctr" rotWithShape="0">
                  <a:srgbClr val="6E747A">
                    <a:alpha val="43000"/>
                  </a:srgbClr>
                </a:outerShdw>
              </a:effectLst>
              <a:sym typeface="+mn-ea"/>
            </a:endParaRPr>
          </a:p>
        </p:txBody>
      </p:sp>
      <p:sp>
        <p:nvSpPr>
          <p:cNvPr id="12" name="文本框 11"/>
          <p:cNvSpPr txBox="1"/>
          <p:nvPr/>
        </p:nvSpPr>
        <p:spPr>
          <a:xfrm>
            <a:off x="3503930" y="4614545"/>
            <a:ext cx="2586990" cy="731520"/>
          </a:xfrm>
          <a:prstGeom prst="rect">
            <a:avLst/>
          </a:prstGeom>
          <a:noFill/>
        </p:spPr>
        <p:txBody>
          <a:bodyPr wrap="square" rtlCol="0" anchor="t">
            <a:spAutoFit/>
            <a:scene3d>
              <a:camera prst="orthographicFront"/>
              <a:lightRig rig="threePt" dir="t"/>
            </a:scene3d>
          </a:bodyPr>
          <a:p>
            <a:pPr lvl="0" algn="l"/>
            <a:r>
              <a:rPr lang="en-US" altLang="zh-CN" sz="1400" dirty="0">
                <a:ln/>
                <a:solidFill>
                  <a:schemeClr val="accent1"/>
                </a:solidFill>
                <a:effectLst>
                  <a:outerShdw blurRad="38100" dist="25400" dir="5400000" algn="ctr" rotWithShape="0">
                    <a:srgbClr val="6E747A">
                      <a:alpha val="43000"/>
                    </a:srgbClr>
                  </a:outerShdw>
                </a:effectLst>
                <a:sym typeface="+mn-ea"/>
              </a:rPr>
              <a:t>CoffeeScript</a:t>
            </a:r>
            <a:r>
              <a:rPr lang="zh-CN" altLang="en-US" sz="1400" dirty="0">
                <a:ln/>
                <a:solidFill>
                  <a:schemeClr val="accent1"/>
                </a:solidFill>
                <a:effectLst>
                  <a:outerShdw blurRad="38100" dist="25400" dir="5400000" algn="ctr" rotWithShape="0">
                    <a:srgbClr val="6E747A">
                      <a:alpha val="43000"/>
                    </a:srgbClr>
                  </a:outerShdw>
                </a:effectLst>
                <a:sym typeface="+mn-ea"/>
              </a:rPr>
              <a:t>，</a:t>
            </a:r>
            <a:r>
              <a:rPr lang="en-US" altLang="zh-CN" sz="1400" dirty="0">
                <a:ln/>
                <a:solidFill>
                  <a:schemeClr val="accent1"/>
                </a:solidFill>
                <a:effectLst>
                  <a:outerShdw blurRad="38100" dist="25400" dir="5400000" algn="ctr" rotWithShape="0">
                    <a:srgbClr val="6E747A">
                      <a:alpha val="43000"/>
                    </a:srgbClr>
                  </a:outerShdw>
                </a:effectLst>
                <a:sym typeface="+mn-ea"/>
              </a:rPr>
              <a:t>ES6</a:t>
            </a:r>
            <a:r>
              <a:rPr lang="zh-CN" altLang="en-US" sz="1400" dirty="0">
                <a:ln/>
                <a:solidFill>
                  <a:schemeClr val="accent1"/>
                </a:solidFill>
                <a:effectLst>
                  <a:outerShdw blurRad="38100" dist="25400" dir="5400000" algn="ctr" rotWithShape="0">
                    <a:srgbClr val="6E747A">
                      <a:alpha val="43000"/>
                    </a:srgbClr>
                  </a:outerShdw>
                </a:effectLst>
                <a:sym typeface="+mn-ea"/>
              </a:rPr>
              <a:t>，模块化代码</a:t>
            </a:r>
            <a:r>
              <a:rPr lang="zh-CN" altLang="en-US" sz="1400" dirty="0">
                <a:ln/>
                <a:solidFill>
                  <a:schemeClr val="accent1"/>
                </a:solidFill>
                <a:effectLst>
                  <a:outerShdw blurRad="38100" dist="25400" dir="5400000" algn="ctr" rotWithShape="0">
                    <a:srgbClr val="6E747A">
                      <a:alpha val="43000"/>
                    </a:srgbClr>
                  </a:outerShdw>
                </a:effectLst>
                <a:sym typeface="+mn-ea"/>
              </a:rPr>
              <a:t>等不同文件的编译管理以及打包</a:t>
            </a:r>
            <a:endParaRPr lang="zh-CN" altLang="en-US" sz="1400" dirty="0">
              <a:ln/>
              <a:solidFill>
                <a:schemeClr val="accent1"/>
              </a:solidFill>
              <a:effectLst>
                <a:outerShdw blurRad="38100" dist="25400" dir="5400000" algn="ctr" rotWithShape="0">
                  <a:srgbClr val="6E747A">
                    <a:alpha val="43000"/>
                  </a:srgbClr>
                </a:outerShdw>
              </a:effectLst>
              <a:sym typeface="+mn-ea"/>
            </a:endParaRPr>
          </a:p>
        </p:txBody>
      </p:sp>
    </p:spTree>
    <p:custDataLst>
      <p:tags r:id="rId2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3"/>
                                        </p:tgtEl>
                                        <p:attrNameLst>
                                          <p:attrName>ppt_x</p:attrName>
                                        </p:attrNameLst>
                                      </p:cBhvr>
                                      <p:tavLst>
                                        <p:tav tm="0">
                                          <p:val>
                                            <p:strVal val="ppt_x"/>
                                          </p:val>
                                        </p:tav>
                                        <p:tav tm="100000">
                                          <p:val>
                                            <p:strVal val="ppt_x"/>
                                          </p:val>
                                        </p:tav>
                                      </p:tavLst>
                                    </p:anim>
                                    <p:anim calcmode="lin" valueType="num">
                                      <p:cBhvr additive="base">
                                        <p:cTn id="7" dur="500"/>
                                        <p:tgtEl>
                                          <p:spTgt spid="73"/>
                                        </p:tgtEl>
                                        <p:attrNameLst>
                                          <p:attrName>ppt_y</p:attrName>
                                        </p:attrNameLst>
                                      </p:cBhvr>
                                      <p:tavLst>
                                        <p:tav tm="0">
                                          <p:val>
                                            <p:strVal val="ppt_y"/>
                                          </p:val>
                                        </p:tav>
                                        <p:tav tm="100000">
                                          <p:val>
                                            <p:strVal val="1+ppt_h/2"/>
                                          </p:val>
                                        </p:tav>
                                      </p:tavLst>
                                    </p:anim>
                                    <p:set>
                                      <p:cBhvr>
                                        <p:cTn id="8" dur="1" fill="hold">
                                          <p:stCondLst>
                                            <p:cond delay="499"/>
                                          </p:stCondLst>
                                        </p:cTn>
                                        <p:tgtEl>
                                          <p:spTgt spid="7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4"/>
                                        </p:tgtEl>
                                        <p:attrNameLst>
                                          <p:attrName>ppt_x</p:attrName>
                                        </p:attrNameLst>
                                      </p:cBhvr>
                                      <p:tavLst>
                                        <p:tav tm="0">
                                          <p:val>
                                            <p:strVal val="ppt_x"/>
                                          </p:val>
                                        </p:tav>
                                        <p:tav tm="100000">
                                          <p:val>
                                            <p:strVal val="ppt_x"/>
                                          </p:val>
                                        </p:tav>
                                      </p:tavLst>
                                    </p:anim>
                                    <p:anim calcmode="lin" valueType="num">
                                      <p:cBhvr additive="base">
                                        <p:cTn id="13" dur="500"/>
                                        <p:tgtEl>
                                          <p:spTgt spid="74"/>
                                        </p:tgtEl>
                                        <p:attrNameLst>
                                          <p:attrName>ppt_y</p:attrName>
                                        </p:attrNameLst>
                                      </p:cBhvr>
                                      <p:tavLst>
                                        <p:tav tm="0">
                                          <p:val>
                                            <p:strVal val="ppt_y"/>
                                          </p:val>
                                        </p:tav>
                                        <p:tav tm="100000">
                                          <p:val>
                                            <p:strVal val="1+ppt_h/2"/>
                                          </p:val>
                                        </p:tav>
                                      </p:tavLst>
                                    </p:anim>
                                    <p:set>
                                      <p:cBhvr>
                                        <p:cTn id="14" dur="1" fill="hold">
                                          <p:stCondLst>
                                            <p:cond delay="499"/>
                                          </p:stCondLst>
                                        </p:cTn>
                                        <p:tgtEl>
                                          <p:spTgt spid="7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5"/>
                                        </p:tgtEl>
                                        <p:attrNameLst>
                                          <p:attrName>ppt_x</p:attrName>
                                        </p:attrNameLst>
                                      </p:cBhvr>
                                      <p:tavLst>
                                        <p:tav tm="0">
                                          <p:val>
                                            <p:strVal val="ppt_x"/>
                                          </p:val>
                                        </p:tav>
                                        <p:tav tm="100000">
                                          <p:val>
                                            <p:strVal val="ppt_x"/>
                                          </p:val>
                                        </p:tav>
                                      </p:tavLst>
                                    </p:anim>
                                    <p:anim calcmode="lin" valueType="num">
                                      <p:cBhvr additive="base">
                                        <p:cTn id="19" dur="500"/>
                                        <p:tgtEl>
                                          <p:spTgt spid="75"/>
                                        </p:tgtEl>
                                        <p:attrNameLst>
                                          <p:attrName>ppt_y</p:attrName>
                                        </p:attrNameLst>
                                      </p:cBhvr>
                                      <p:tavLst>
                                        <p:tav tm="0">
                                          <p:val>
                                            <p:strVal val="ppt_y"/>
                                          </p:val>
                                        </p:tav>
                                        <p:tav tm="100000">
                                          <p:val>
                                            <p:strVal val="1+ppt_h/2"/>
                                          </p:val>
                                        </p:tav>
                                      </p:tavLst>
                                    </p:anim>
                                    <p:set>
                                      <p:cBhvr>
                                        <p:cTn id="20" dur="1" fill="hold">
                                          <p:stCondLst>
                                            <p:cond delay="499"/>
                                          </p:stCondLst>
                                        </p:cTn>
                                        <p:tgtEl>
                                          <p:spTgt spid="7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6"/>
                                        </p:tgtEl>
                                        <p:attrNameLst>
                                          <p:attrName>ppt_x</p:attrName>
                                        </p:attrNameLst>
                                      </p:cBhvr>
                                      <p:tavLst>
                                        <p:tav tm="0">
                                          <p:val>
                                            <p:strVal val="ppt_x"/>
                                          </p:val>
                                        </p:tav>
                                        <p:tav tm="100000">
                                          <p:val>
                                            <p:strVal val="ppt_x"/>
                                          </p:val>
                                        </p:tav>
                                      </p:tavLst>
                                    </p:anim>
                                    <p:anim calcmode="lin" valueType="num">
                                      <p:cBhvr additive="base">
                                        <p:cTn id="25" dur="500"/>
                                        <p:tgtEl>
                                          <p:spTgt spid="76"/>
                                        </p:tgtEl>
                                        <p:attrNameLst>
                                          <p:attrName>ppt_y</p:attrName>
                                        </p:attrNameLst>
                                      </p:cBhvr>
                                      <p:tavLst>
                                        <p:tav tm="0">
                                          <p:val>
                                            <p:strVal val="ppt_y"/>
                                          </p:val>
                                        </p:tav>
                                        <p:tav tm="100000">
                                          <p:val>
                                            <p:strVal val="1+ppt_h/2"/>
                                          </p:val>
                                        </p:tav>
                                      </p:tavLst>
                                    </p:anim>
                                    <p:set>
                                      <p:cBhvr>
                                        <p:cTn id="26" dur="1" fill="hold">
                                          <p:stCondLst>
                                            <p:cond delay="499"/>
                                          </p:stCondLst>
                                        </p:cTn>
                                        <p:tgtEl>
                                          <p:spTgt spid="7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5380"/>
                                        </p:tgtEl>
                                        <p:attrNameLst>
                                          <p:attrName>ppt_x</p:attrName>
                                        </p:attrNameLst>
                                      </p:cBhvr>
                                      <p:tavLst>
                                        <p:tav tm="0">
                                          <p:val>
                                            <p:strVal val="ppt_x"/>
                                          </p:val>
                                        </p:tav>
                                        <p:tav tm="100000">
                                          <p:val>
                                            <p:strVal val="ppt_x"/>
                                          </p:val>
                                        </p:tav>
                                      </p:tavLst>
                                    </p:anim>
                                    <p:anim calcmode="lin" valueType="num">
                                      <p:cBhvr additive="base">
                                        <p:cTn id="31" dur="500"/>
                                        <p:tgtEl>
                                          <p:spTgt spid="15380"/>
                                        </p:tgtEl>
                                        <p:attrNameLst>
                                          <p:attrName>ppt_y</p:attrName>
                                        </p:attrNameLst>
                                      </p:cBhvr>
                                      <p:tavLst>
                                        <p:tav tm="0">
                                          <p:val>
                                            <p:strVal val="ppt_y"/>
                                          </p:val>
                                        </p:tav>
                                        <p:tav tm="100000">
                                          <p:val>
                                            <p:strVal val="1+ppt_h/2"/>
                                          </p:val>
                                        </p:tav>
                                      </p:tavLst>
                                    </p:anim>
                                    <p:set>
                                      <p:cBhvr>
                                        <p:cTn id="32" dur="1" fill="hold">
                                          <p:stCondLst>
                                            <p:cond delay="499"/>
                                          </p:stCondLst>
                                        </p:cTn>
                                        <p:tgtEl>
                                          <p:spTgt spid="1538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88"/>
                                        </p:tgtEl>
                                        <p:attrNameLst>
                                          <p:attrName>ppt_x</p:attrName>
                                        </p:attrNameLst>
                                      </p:cBhvr>
                                      <p:tavLst>
                                        <p:tav tm="0">
                                          <p:val>
                                            <p:strVal val="ppt_x"/>
                                          </p:val>
                                        </p:tav>
                                        <p:tav tm="100000">
                                          <p:val>
                                            <p:strVal val="ppt_x"/>
                                          </p:val>
                                        </p:tav>
                                      </p:tavLst>
                                    </p:anim>
                                    <p:anim calcmode="lin" valueType="num">
                                      <p:cBhvr additive="base">
                                        <p:cTn id="37" dur="500"/>
                                        <p:tgtEl>
                                          <p:spTgt spid="88"/>
                                        </p:tgtEl>
                                        <p:attrNameLst>
                                          <p:attrName>ppt_y</p:attrName>
                                        </p:attrNameLst>
                                      </p:cBhvr>
                                      <p:tavLst>
                                        <p:tav tm="0">
                                          <p:val>
                                            <p:strVal val="ppt_y"/>
                                          </p:val>
                                        </p:tav>
                                        <p:tav tm="100000">
                                          <p:val>
                                            <p:strVal val="1+ppt_h/2"/>
                                          </p:val>
                                        </p:tav>
                                      </p:tavLst>
                                    </p:anim>
                                    <p:set>
                                      <p:cBhvr>
                                        <p:cTn id="38" dur="1" fill="hold">
                                          <p:stCondLst>
                                            <p:cond delay="499"/>
                                          </p:stCondLst>
                                        </p:cTn>
                                        <p:tgtEl>
                                          <p:spTgt spid="8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89"/>
                                        </p:tgtEl>
                                        <p:attrNameLst>
                                          <p:attrName>ppt_x</p:attrName>
                                        </p:attrNameLst>
                                      </p:cBhvr>
                                      <p:tavLst>
                                        <p:tav tm="0">
                                          <p:val>
                                            <p:strVal val="ppt_x"/>
                                          </p:val>
                                        </p:tav>
                                        <p:tav tm="100000">
                                          <p:val>
                                            <p:strVal val="ppt_x"/>
                                          </p:val>
                                        </p:tav>
                                      </p:tavLst>
                                    </p:anim>
                                    <p:anim calcmode="lin" valueType="num">
                                      <p:cBhvr additive="base">
                                        <p:cTn id="43" dur="500"/>
                                        <p:tgtEl>
                                          <p:spTgt spid="89"/>
                                        </p:tgtEl>
                                        <p:attrNameLst>
                                          <p:attrName>ppt_y</p:attrName>
                                        </p:attrNameLst>
                                      </p:cBhvr>
                                      <p:tavLst>
                                        <p:tav tm="0">
                                          <p:val>
                                            <p:strVal val="ppt_y"/>
                                          </p:val>
                                        </p:tav>
                                        <p:tav tm="100000">
                                          <p:val>
                                            <p:strVal val="1+ppt_h/2"/>
                                          </p:val>
                                        </p:tav>
                                      </p:tavLst>
                                    </p:anim>
                                    <p:set>
                                      <p:cBhvr>
                                        <p:cTn id="44" dur="1" fill="hold">
                                          <p:stCondLst>
                                            <p:cond delay="499"/>
                                          </p:stCondLst>
                                        </p:cTn>
                                        <p:tgtEl>
                                          <p:spTgt spid="8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90"/>
                                        </p:tgtEl>
                                        <p:attrNameLst>
                                          <p:attrName>ppt_x</p:attrName>
                                        </p:attrNameLst>
                                      </p:cBhvr>
                                      <p:tavLst>
                                        <p:tav tm="0">
                                          <p:val>
                                            <p:strVal val="ppt_x"/>
                                          </p:val>
                                        </p:tav>
                                        <p:tav tm="100000">
                                          <p:val>
                                            <p:strVal val="ppt_x"/>
                                          </p:val>
                                        </p:tav>
                                      </p:tavLst>
                                    </p:anim>
                                    <p:anim calcmode="lin" valueType="num">
                                      <p:cBhvr additive="base">
                                        <p:cTn id="49" dur="500"/>
                                        <p:tgtEl>
                                          <p:spTgt spid="90"/>
                                        </p:tgtEl>
                                        <p:attrNameLst>
                                          <p:attrName>ppt_y</p:attrName>
                                        </p:attrNameLst>
                                      </p:cBhvr>
                                      <p:tavLst>
                                        <p:tav tm="0">
                                          <p:val>
                                            <p:strVal val="ppt_y"/>
                                          </p:val>
                                        </p:tav>
                                        <p:tav tm="100000">
                                          <p:val>
                                            <p:strVal val="1+ppt_h/2"/>
                                          </p:val>
                                        </p:tav>
                                      </p:tavLst>
                                    </p:anim>
                                    <p:set>
                                      <p:cBhvr>
                                        <p:cTn id="50" dur="1" fill="hold">
                                          <p:stCondLst>
                                            <p:cond delay="499"/>
                                          </p:stCondLst>
                                        </p:cTn>
                                        <p:tgtEl>
                                          <p:spTgt spid="9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91"/>
                                        </p:tgtEl>
                                        <p:attrNameLst>
                                          <p:attrName>ppt_x</p:attrName>
                                        </p:attrNameLst>
                                      </p:cBhvr>
                                      <p:tavLst>
                                        <p:tav tm="0">
                                          <p:val>
                                            <p:strVal val="ppt_x"/>
                                          </p:val>
                                        </p:tav>
                                        <p:tav tm="100000">
                                          <p:val>
                                            <p:strVal val="ppt_x"/>
                                          </p:val>
                                        </p:tav>
                                      </p:tavLst>
                                    </p:anim>
                                    <p:anim calcmode="lin" valueType="num">
                                      <p:cBhvr additive="base">
                                        <p:cTn id="55" dur="500"/>
                                        <p:tgtEl>
                                          <p:spTgt spid="91"/>
                                        </p:tgtEl>
                                        <p:attrNameLst>
                                          <p:attrName>ppt_y</p:attrName>
                                        </p:attrNameLst>
                                      </p:cBhvr>
                                      <p:tavLst>
                                        <p:tav tm="0">
                                          <p:val>
                                            <p:strVal val="ppt_y"/>
                                          </p:val>
                                        </p:tav>
                                        <p:tav tm="100000">
                                          <p:val>
                                            <p:strVal val="1+ppt_h/2"/>
                                          </p:val>
                                        </p:tav>
                                      </p:tavLst>
                                    </p:anim>
                                    <p:set>
                                      <p:cBhvr>
                                        <p:cTn id="56" dur="1" fill="hold">
                                          <p:stCondLst>
                                            <p:cond delay="499"/>
                                          </p:stCondLst>
                                        </p:cTn>
                                        <p:tgtEl>
                                          <p:spTgt spid="9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3"/>
                                        </p:tgtEl>
                                        <p:attrNameLst>
                                          <p:attrName>ppt_x</p:attrName>
                                        </p:attrNameLst>
                                      </p:cBhvr>
                                      <p:tavLst>
                                        <p:tav tm="0">
                                          <p:val>
                                            <p:strVal val="ppt_x"/>
                                          </p:val>
                                        </p:tav>
                                        <p:tav tm="100000">
                                          <p:val>
                                            <p:strVal val="ppt_x"/>
                                          </p:val>
                                        </p:tav>
                                      </p:tavLst>
                                    </p:anim>
                                    <p:anim calcmode="lin" valueType="num">
                                      <p:cBhvr additive="base">
                                        <p:cTn id="61" dur="500"/>
                                        <p:tgtEl>
                                          <p:spTgt spid="3"/>
                                        </p:tgtEl>
                                        <p:attrNameLst>
                                          <p:attrName>ppt_y</p:attrName>
                                        </p:attrNameLst>
                                      </p:cBhvr>
                                      <p:tavLst>
                                        <p:tav tm="0">
                                          <p:val>
                                            <p:strVal val="ppt_y"/>
                                          </p:val>
                                        </p:tav>
                                        <p:tav tm="100000">
                                          <p:val>
                                            <p:strVal val="1+ppt_h/2"/>
                                          </p:val>
                                        </p:tav>
                                      </p:tavLst>
                                    </p:anim>
                                    <p:set>
                                      <p:cBhvr>
                                        <p:cTn id="62" dur="1" fill="hold">
                                          <p:stCondLst>
                                            <p:cond delay="499"/>
                                          </p:stCondLst>
                                        </p:cTn>
                                        <p:tgtEl>
                                          <p:spTgt spid="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5398"/>
                                        </p:tgtEl>
                                        <p:attrNameLst>
                                          <p:attrName>ppt_x</p:attrName>
                                        </p:attrNameLst>
                                      </p:cBhvr>
                                      <p:tavLst>
                                        <p:tav tm="0">
                                          <p:val>
                                            <p:strVal val="ppt_x"/>
                                          </p:val>
                                        </p:tav>
                                        <p:tav tm="100000">
                                          <p:val>
                                            <p:strVal val="ppt_x"/>
                                          </p:val>
                                        </p:tav>
                                      </p:tavLst>
                                    </p:anim>
                                    <p:anim calcmode="lin" valueType="num">
                                      <p:cBhvr additive="base">
                                        <p:cTn id="67" dur="500"/>
                                        <p:tgtEl>
                                          <p:spTgt spid="15398"/>
                                        </p:tgtEl>
                                        <p:attrNameLst>
                                          <p:attrName>ppt_y</p:attrName>
                                        </p:attrNameLst>
                                      </p:cBhvr>
                                      <p:tavLst>
                                        <p:tav tm="0">
                                          <p:val>
                                            <p:strVal val="ppt_y"/>
                                          </p:val>
                                        </p:tav>
                                        <p:tav tm="100000">
                                          <p:val>
                                            <p:strVal val="1+ppt_h/2"/>
                                          </p:val>
                                        </p:tav>
                                      </p:tavLst>
                                    </p:anim>
                                    <p:set>
                                      <p:cBhvr>
                                        <p:cTn id="68" dur="1" fill="hold">
                                          <p:stCondLst>
                                            <p:cond delay="499"/>
                                          </p:stCondLst>
                                        </p:cTn>
                                        <p:tgtEl>
                                          <p:spTgt spid="1539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 presetClass="exit" presetSubtype="10" fill="hold" grpId="1" nodeType="clickEffect">
                                  <p:stCondLst>
                                    <p:cond delay="0"/>
                                  </p:stCondLst>
                                  <p:childTnLst>
                                    <p:animEffect transition="out" filter="blinds(horizontal)">
                                      <p:cBhvr>
                                        <p:cTn id="72" dur="500"/>
                                        <p:tgtEl>
                                          <p:spTgt spid="73"/>
                                        </p:tgtEl>
                                      </p:cBhvr>
                                    </p:animEffect>
                                    <p:set>
                                      <p:cBhvr>
                                        <p:cTn id="73" dur="1" fill="hold">
                                          <p:stCondLst>
                                            <p:cond delay="499"/>
                                          </p:stCondLst>
                                        </p:cTn>
                                        <p:tgtEl>
                                          <p:spTgt spid="73"/>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1" nodeType="clickEffect">
                                  <p:stCondLst>
                                    <p:cond delay="0"/>
                                  </p:stCondLst>
                                  <p:childTnLst>
                                    <p:animEffect transition="out" filter="blinds(horizontal)">
                                      <p:cBhvr>
                                        <p:cTn id="77" dur="500"/>
                                        <p:tgtEl>
                                          <p:spTgt spid="74"/>
                                        </p:tgtEl>
                                      </p:cBhvr>
                                    </p:animEffect>
                                    <p:set>
                                      <p:cBhvr>
                                        <p:cTn id="78" dur="1" fill="hold">
                                          <p:stCondLst>
                                            <p:cond delay="499"/>
                                          </p:stCondLst>
                                        </p:cTn>
                                        <p:tgtEl>
                                          <p:spTgt spid="7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stCondLst>
                                    <p:cond delay="0"/>
                                  </p:stCondLst>
                                  <p:childTnLst>
                                    <p:animEffect transition="out" filter="blinds(horizontal)">
                                      <p:cBhvr>
                                        <p:cTn id="82" dur="500"/>
                                        <p:tgtEl>
                                          <p:spTgt spid="75"/>
                                        </p:tgtEl>
                                      </p:cBhvr>
                                    </p:animEffect>
                                    <p:set>
                                      <p:cBhvr>
                                        <p:cTn id="83" dur="1" fill="hold">
                                          <p:stCondLst>
                                            <p:cond delay="499"/>
                                          </p:stCondLst>
                                        </p:cTn>
                                        <p:tgtEl>
                                          <p:spTgt spid="75"/>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xit" presetSubtype="10" fill="hold" grpId="1" nodeType="clickEffect">
                                  <p:stCondLst>
                                    <p:cond delay="0"/>
                                  </p:stCondLst>
                                  <p:childTnLst>
                                    <p:animEffect transition="out" filter="blinds(horizontal)">
                                      <p:cBhvr>
                                        <p:cTn id="87" dur="500"/>
                                        <p:tgtEl>
                                          <p:spTgt spid="76"/>
                                        </p:tgtEl>
                                      </p:cBhvr>
                                    </p:animEffect>
                                    <p:set>
                                      <p:cBhvr>
                                        <p:cTn id="88" dur="1" fill="hold">
                                          <p:stCondLst>
                                            <p:cond delay="499"/>
                                          </p:stCondLst>
                                        </p:cTn>
                                        <p:tgtEl>
                                          <p:spTgt spid="7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1" nodeType="clickEffect">
                                  <p:stCondLst>
                                    <p:cond delay="0"/>
                                  </p:stCondLst>
                                  <p:childTnLst>
                                    <p:animEffect transition="out" filter="blinds(horizontal)">
                                      <p:cBhvr>
                                        <p:cTn id="92" dur="500"/>
                                        <p:tgtEl>
                                          <p:spTgt spid="15380"/>
                                        </p:tgtEl>
                                      </p:cBhvr>
                                    </p:animEffect>
                                    <p:set>
                                      <p:cBhvr>
                                        <p:cTn id="93" dur="1" fill="hold">
                                          <p:stCondLst>
                                            <p:cond delay="499"/>
                                          </p:stCondLst>
                                        </p:cTn>
                                        <p:tgtEl>
                                          <p:spTgt spid="1538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grpId="1" nodeType="clickEffect">
                                  <p:stCondLst>
                                    <p:cond delay="0"/>
                                  </p:stCondLst>
                                  <p:childTnLst>
                                    <p:animEffect transition="out" filter="blinds(horizontal)">
                                      <p:cBhvr>
                                        <p:cTn id="97" dur="500"/>
                                        <p:tgtEl>
                                          <p:spTgt spid="88"/>
                                        </p:tgtEl>
                                      </p:cBhvr>
                                    </p:animEffect>
                                    <p:set>
                                      <p:cBhvr>
                                        <p:cTn id="98" dur="1" fill="hold">
                                          <p:stCondLst>
                                            <p:cond delay="499"/>
                                          </p:stCondLst>
                                        </p:cTn>
                                        <p:tgtEl>
                                          <p:spTgt spid="8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xit" presetSubtype="10" fill="hold" grpId="1" nodeType="clickEffect">
                                  <p:stCondLst>
                                    <p:cond delay="0"/>
                                  </p:stCondLst>
                                  <p:childTnLst>
                                    <p:animEffect transition="out" filter="blinds(horizontal)">
                                      <p:cBhvr>
                                        <p:cTn id="102" dur="500"/>
                                        <p:tgtEl>
                                          <p:spTgt spid="89"/>
                                        </p:tgtEl>
                                      </p:cBhvr>
                                    </p:animEffect>
                                    <p:set>
                                      <p:cBhvr>
                                        <p:cTn id="103" dur="1" fill="hold">
                                          <p:stCondLst>
                                            <p:cond delay="499"/>
                                          </p:stCondLst>
                                        </p:cTn>
                                        <p:tgtEl>
                                          <p:spTgt spid="89"/>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3" presetClass="exit" presetSubtype="10" fill="hold" grpId="1" nodeType="clickEffect">
                                  <p:stCondLst>
                                    <p:cond delay="0"/>
                                  </p:stCondLst>
                                  <p:childTnLst>
                                    <p:animEffect transition="out" filter="blinds(horizontal)">
                                      <p:cBhvr>
                                        <p:cTn id="107" dur="500"/>
                                        <p:tgtEl>
                                          <p:spTgt spid="90"/>
                                        </p:tgtEl>
                                      </p:cBhvr>
                                    </p:animEffect>
                                    <p:set>
                                      <p:cBhvr>
                                        <p:cTn id="108" dur="1" fill="hold">
                                          <p:stCondLst>
                                            <p:cond delay="499"/>
                                          </p:stCondLst>
                                        </p:cTn>
                                        <p:tgtEl>
                                          <p:spTgt spid="9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1" nodeType="clickEffect">
                                  <p:stCondLst>
                                    <p:cond delay="0"/>
                                  </p:stCondLst>
                                  <p:childTnLst>
                                    <p:animEffect transition="out" filter="blinds(horizontal)">
                                      <p:cBhvr>
                                        <p:cTn id="112" dur="500"/>
                                        <p:tgtEl>
                                          <p:spTgt spid="91"/>
                                        </p:tgtEl>
                                      </p:cBhvr>
                                    </p:animEffect>
                                    <p:set>
                                      <p:cBhvr>
                                        <p:cTn id="113" dur="1" fill="hold">
                                          <p:stCondLst>
                                            <p:cond delay="499"/>
                                          </p:stCondLst>
                                        </p:cTn>
                                        <p:tgtEl>
                                          <p:spTgt spid="91"/>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grpId="1" nodeType="clickEffect">
                                  <p:stCondLst>
                                    <p:cond delay="0"/>
                                  </p:stCondLst>
                                  <p:childTnLst>
                                    <p:animEffect transition="out" filter="blinds(horizontal)">
                                      <p:cBhvr>
                                        <p:cTn id="117" dur="500"/>
                                        <p:tgtEl>
                                          <p:spTgt spid="15398"/>
                                        </p:tgtEl>
                                      </p:cBhvr>
                                    </p:animEffect>
                                    <p:set>
                                      <p:cBhvr>
                                        <p:cTn id="118" dur="1" fill="hold">
                                          <p:stCondLst>
                                            <p:cond delay="499"/>
                                          </p:stCondLst>
                                        </p:cTn>
                                        <p:tgtEl>
                                          <p:spTgt spid="15398"/>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3" presetClass="exit" presetSubtype="10" fill="hold" grpId="1" nodeType="clickEffect">
                                  <p:stCondLst>
                                    <p:cond delay="0"/>
                                  </p:stCondLst>
                                  <p:childTnLst>
                                    <p:animEffect transition="out" filter="blinds(horizontal)">
                                      <p:cBhvr>
                                        <p:cTn id="122" dur="500"/>
                                        <p:tgtEl>
                                          <p:spTgt spid="3"/>
                                        </p:tgtEl>
                                      </p:cBhvr>
                                    </p:animEffect>
                                    <p:set>
                                      <p:cBhvr>
                                        <p:cTn id="123" dur="1" fill="hold">
                                          <p:stCondLst>
                                            <p:cond delay="499"/>
                                          </p:stCondLst>
                                        </p:cTn>
                                        <p:tgtEl>
                                          <p:spTgt spid="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grpId="0" nodeType="clickEffect">
                                  <p:stCondLst>
                                    <p:cond delay="0"/>
                                  </p:stCondLst>
                                  <p:childTnLst>
                                    <p:animEffect transition="out" filter="blinds(horizontal)">
                                      <p:cBhvr>
                                        <p:cTn id="127" dur="500"/>
                                        <p:tgtEl>
                                          <p:spTgt spid="9"/>
                                        </p:tgtEl>
                                      </p:cBhvr>
                                    </p:animEffect>
                                    <p:set>
                                      <p:cBhvr>
                                        <p:cTn id="128" dur="1" fill="hold">
                                          <p:stCondLst>
                                            <p:cond delay="499"/>
                                          </p:stCondLst>
                                        </p:cTn>
                                        <p:tgtEl>
                                          <p:spTgt spid="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3" presetClass="exit" presetSubtype="10" fill="hold" grpId="0" nodeType="clickEffect">
                                  <p:stCondLst>
                                    <p:cond delay="0"/>
                                  </p:stCondLst>
                                  <p:childTnLst>
                                    <p:animEffect transition="out" filter="blinds(horizontal)">
                                      <p:cBhvr>
                                        <p:cTn id="132" dur="500"/>
                                        <p:tgtEl>
                                          <p:spTgt spid="12"/>
                                        </p:tgtEl>
                                      </p:cBhvr>
                                    </p:animEffect>
                                    <p:set>
                                      <p:cBhvr>
                                        <p:cTn id="13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4" grpId="0" bldLvl="0" animBg="1"/>
      <p:bldP spid="75" grpId="0" bldLvl="0" animBg="1"/>
      <p:bldP spid="76" grpId="0" bldLvl="0" animBg="1"/>
      <p:bldP spid="15380" grpId="0"/>
      <p:bldP spid="88" grpId="0" bldLvl="0" animBg="1"/>
      <p:bldP spid="89" grpId="0" bldLvl="0" animBg="1"/>
      <p:bldP spid="90" grpId="0" bldLvl="0" animBg="1"/>
      <p:bldP spid="91" grpId="0" bldLvl="0" animBg="1"/>
      <p:bldP spid="3" grpId="0" bldLvl="0" animBg="1"/>
      <p:bldP spid="15398" grpId="0"/>
      <p:bldP spid="73" grpId="1" bldLvl="0" animBg="1"/>
      <p:bldP spid="74" grpId="1" bldLvl="0" animBg="1"/>
      <p:bldP spid="75" grpId="1" bldLvl="0" animBg="1"/>
      <p:bldP spid="76" grpId="1" bldLvl="0" animBg="1"/>
      <p:bldP spid="15380" grpId="1"/>
      <p:bldP spid="88" grpId="1" bldLvl="0" animBg="1"/>
      <p:bldP spid="89" grpId="1" bldLvl="0" animBg="1"/>
      <p:bldP spid="90" grpId="1" bldLvl="0" animBg="1"/>
      <p:bldP spid="91" grpId="1" bldLvl="0" animBg="1"/>
      <p:bldP spid="15398" grpId="1"/>
      <p:bldP spid="3" grpId="1" bldLvl="0" animBg="1"/>
      <p:bldP spid="9" grpId="0" bldLvl="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基于</a:t>
            </a:r>
            <a:r>
              <a:rPr lang="en-US" altLang="zh-CN" dirty="0">
                <a:solidFill>
                  <a:schemeClr val="accent1"/>
                </a:solidFill>
              </a:rPr>
              <a:t>Nodejs</a:t>
            </a:r>
            <a:r>
              <a:rPr lang="zh-CN" altLang="en-US" dirty="0">
                <a:solidFill>
                  <a:schemeClr val="accent1"/>
                </a:solidFill>
              </a:rPr>
              <a:t>的前端自动化工具</a:t>
            </a:r>
            <a:r>
              <a:rPr lang="en-US" altLang="zh-CN" dirty="0">
                <a:solidFill>
                  <a:schemeClr val="accent1"/>
                </a:solidFill>
              </a:rPr>
              <a:t>--gulp</a:t>
            </a:r>
            <a:endParaRPr lang="en-US" altLang="zh-CN" dirty="0">
              <a:solidFill>
                <a:schemeClr val="accent1"/>
              </a:solidFill>
            </a:endParaRPr>
          </a:p>
        </p:txBody>
      </p:sp>
      <p:sp>
        <p:nvSpPr>
          <p:cNvPr id="3" name="文本框 2"/>
          <p:cNvSpPr txBox="1"/>
          <p:nvPr>
            <p:custDataLst>
              <p:tags r:id="rId2"/>
            </p:custDataLst>
          </p:nvPr>
        </p:nvSpPr>
        <p:spPr>
          <a:xfrm>
            <a:off x="838800" y="168867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latin typeface="+mn-lt"/>
                <a:ea typeface="+mn-ea"/>
                <a:cs typeface="+mn-cs"/>
              </a:rPr>
              <a:t>gulp是前端开发过程中对代码进行构建的工具，是自动化项目的构建利器；她不仅能对网站资源进行优化，而且在开发过程中很多重复的任务能够使用正确的工具自动完成；使用她，我们不仅可以很愉快的编写代码，而且大大提高我们的工作效率。</a:t>
            </a:r>
            <a:endParaRPr lang="zh-CN" altLang="en-US" sz="2400" dirty="0">
              <a:latin typeface="+mn-lt"/>
              <a:ea typeface="+mn-ea"/>
              <a:cs typeface="+mn-cs"/>
            </a:endParaRPr>
          </a:p>
          <a:p>
            <a:endParaRPr lang="zh-CN" altLang="en-US" sz="2000" dirty="0">
              <a:latin typeface="+mn-lt"/>
              <a:ea typeface="+mn-ea"/>
              <a:cs typeface="+mn-cs"/>
            </a:endParaRPr>
          </a:p>
          <a:p>
            <a:r>
              <a:rPr lang="en-US" altLang="zh-CN" sz="2400" dirty="0">
                <a:latin typeface="+mn-lt"/>
                <a:ea typeface="+mn-ea"/>
                <a:cs typeface="+mn-cs"/>
              </a:rPr>
              <a:t>gulp是基于Nodejs的自动任务运行器， 她能自动化地完成 javascript/coffee/sass/less/html/image/css 等文件的的测试、检查、合并、压缩、格式化、浏览器自动刷新、部署文件生成，并监听文件在改动后重复指定的这些步骤。在实现上，她借鉴了Unix操作系统的管道（pipe）思想，前一级的输出，直接变成后一级的输入，使得在操作上非常简单。</a:t>
            </a:r>
            <a:endParaRPr lang="en-US" altLang="zh-CN" sz="2400" dirty="0">
              <a:latin typeface="+mn-lt"/>
              <a:ea typeface="+mn-ea"/>
              <a:cs typeface="+mn-cs"/>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特点</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fontScale="9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易于使用</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en-US" altLang="zh-CN" dirty="0">
                <a:latin typeface="+mn-lt"/>
                <a:ea typeface="+mn-ea"/>
                <a:cs typeface="+mn-cs"/>
              </a:rPr>
              <a:t>   通过代码优于配置的策略，gulp 让简单的任务简单，复杂的任务可管理。</a:t>
            </a:r>
            <a:endParaRPr lang="en-US" altLang="zh-CN" dirty="0">
              <a:latin typeface="+mn-lt"/>
              <a:ea typeface="+mn-ea"/>
              <a:cs typeface="+mn-cs"/>
            </a:endParaRPr>
          </a:p>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构建快速</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en-US" altLang="zh-CN" dirty="0">
                <a:latin typeface="+mn-lt"/>
                <a:ea typeface="+mn-ea"/>
                <a:cs typeface="+mn-cs"/>
              </a:rPr>
              <a:t>   利用 Node.js 流的威力，你可以快速构建项目并减少频繁的 IO 操作。</a:t>
            </a:r>
            <a:endParaRPr lang="en-US" altLang="zh-CN" dirty="0">
              <a:latin typeface="+mn-lt"/>
              <a:ea typeface="+mn-ea"/>
              <a:cs typeface="+mn-cs"/>
            </a:endParaRPr>
          </a:p>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易于学习</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en-US" altLang="zh-CN" dirty="0">
                <a:latin typeface="+mn-lt"/>
                <a:ea typeface="+mn-ea"/>
                <a:cs typeface="+mn-cs"/>
              </a:rPr>
              <a:t>   通过最少的 API，掌握 gulp 毫不费力，构建工作尽在掌握：如同一系列流管道。</a:t>
            </a:r>
            <a:endParaRPr lang="en-US" altLang="zh-CN" dirty="0">
              <a:latin typeface="+mn-lt"/>
              <a:ea typeface="+mn-ea"/>
              <a:cs typeface="+mn-cs"/>
            </a:endParaRPr>
          </a:p>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插件高质</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en-US" altLang="zh-CN" dirty="0">
                <a:latin typeface="+mn-lt"/>
                <a:ea typeface="+mn-ea"/>
                <a:cs typeface="+mn-cs"/>
              </a:rPr>
              <a:t>   gulp 严格的插件指南确保插件如你期望的那样简洁高质得工作。</a:t>
            </a:r>
            <a:endParaRPr lang="en-US" altLang="zh-CN" dirty="0">
              <a:latin typeface="+mn-lt"/>
              <a:ea typeface="+mn-ea"/>
              <a:cs typeface="+mn-cs"/>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45783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7" name="直角三角形 6"/>
          <p:cNvSpPr/>
          <p:nvPr>
            <p:custDataLst>
              <p:tags r:id="rId2"/>
            </p:custDataLst>
          </p:nvPr>
        </p:nvSpPr>
        <p:spPr bwMode="auto">
          <a:xfrm rot="5400000" flipV="1">
            <a:off x="8619331" y="872331"/>
            <a:ext cx="4445000" cy="270033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8" name="直角三角形 7"/>
          <p:cNvSpPr/>
          <p:nvPr>
            <p:custDataLst>
              <p:tags r:id="rId3"/>
            </p:custDataLst>
          </p:nvPr>
        </p:nvSpPr>
        <p:spPr bwMode="auto">
          <a:xfrm rot="5400000" flipV="1">
            <a:off x="8778081" y="738981"/>
            <a:ext cx="4152900" cy="267493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0" name="等腰三角形 21"/>
          <p:cNvSpPr/>
          <p:nvPr>
            <p:custDataLst>
              <p:tags r:id="rId4"/>
            </p:custDataLst>
          </p:nvPr>
        </p:nvSpPr>
        <p:spPr bwMode="auto">
          <a:xfrm rot="5400000">
            <a:off x="5692775" y="2422525"/>
            <a:ext cx="720725" cy="8445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1" name="等腰三角形 17"/>
          <p:cNvSpPr/>
          <p:nvPr>
            <p:custDataLst>
              <p:tags r:id="rId5"/>
            </p:custDataLst>
          </p:nvPr>
        </p:nvSpPr>
        <p:spPr bwMode="auto">
          <a:xfrm rot="5400000">
            <a:off x="5716588" y="2436813"/>
            <a:ext cx="700088" cy="79533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2" name="矩形 11"/>
          <p:cNvSpPr/>
          <p:nvPr>
            <p:custDataLst>
              <p:tags r:id="rId6"/>
            </p:custDataLst>
          </p:nvPr>
        </p:nvSpPr>
        <p:spPr>
          <a:xfrm>
            <a:off x="4567238" y="0"/>
            <a:ext cx="6826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7176" name="文本框 32"/>
          <p:cNvSpPr txBox="1"/>
          <p:nvPr>
            <p:custDataLst>
              <p:tags r:id="rId7"/>
            </p:custDataLst>
          </p:nvPr>
        </p:nvSpPr>
        <p:spPr>
          <a:xfrm>
            <a:off x="6421438" y="2349500"/>
            <a:ext cx="4246562" cy="1163638"/>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dirty="0">
                <a:solidFill>
                  <a:schemeClr val="tx1"/>
                </a:solidFill>
                <a:sym typeface="Arial" panose="020B0604020202020204" pitchFamily="34" charset="0"/>
              </a:rPr>
              <a:t>Nodejs</a:t>
            </a:r>
            <a:endParaRPr lang="en-US" altLang="zh-CN" dirty="0">
              <a:solidFill>
                <a:schemeClr val="tx1"/>
              </a:solidFill>
              <a:sym typeface="Arial" panose="020B0604020202020204" pitchFamily="34" charset="0"/>
            </a:endParaRPr>
          </a:p>
        </p:txBody>
      </p:sp>
      <p:sp>
        <p:nvSpPr>
          <p:cNvPr id="9" name="等腰三角形 21"/>
          <p:cNvSpPr/>
          <p:nvPr>
            <p:custDataLst>
              <p:tags r:id="rId8"/>
            </p:custDataLst>
          </p:nvPr>
        </p:nvSpPr>
        <p:spPr bwMode="auto">
          <a:xfrm rot="5400000">
            <a:off x="5692775" y="3586163"/>
            <a:ext cx="720725" cy="8445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4" name="等腰三角形 17"/>
          <p:cNvSpPr/>
          <p:nvPr>
            <p:custDataLst>
              <p:tags r:id="rId9"/>
            </p:custDataLst>
          </p:nvPr>
        </p:nvSpPr>
        <p:spPr bwMode="auto">
          <a:xfrm rot="5400000">
            <a:off x="5716588" y="3600450"/>
            <a:ext cx="700088" cy="79533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7179" name="文本框 32"/>
          <p:cNvSpPr txBox="1"/>
          <p:nvPr>
            <p:custDataLst>
              <p:tags r:id="rId10"/>
            </p:custDataLst>
          </p:nvPr>
        </p:nvSpPr>
        <p:spPr>
          <a:xfrm>
            <a:off x="6421438" y="3513138"/>
            <a:ext cx="4246562" cy="1163637"/>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dirty="0">
                <a:solidFill>
                  <a:schemeClr val="tx1"/>
                </a:solidFill>
                <a:sym typeface="Arial" panose="020B0604020202020204" pitchFamily="34" charset="0"/>
              </a:rPr>
              <a:t>Gulp</a:t>
            </a:r>
            <a:endParaRPr lang="en-US" altLang="zh-CN" dirty="0">
              <a:solidFill>
                <a:schemeClr val="tx1"/>
              </a:solidFill>
              <a:sym typeface="Arial" panose="020B0604020202020204" pitchFamily="34" charset="0"/>
            </a:endParaRPr>
          </a:p>
        </p:txBody>
      </p:sp>
      <p:sp>
        <p:nvSpPr>
          <p:cNvPr id="16" name="等腰三角形 21"/>
          <p:cNvSpPr/>
          <p:nvPr>
            <p:custDataLst>
              <p:tags r:id="rId11"/>
            </p:custDataLst>
          </p:nvPr>
        </p:nvSpPr>
        <p:spPr bwMode="auto">
          <a:xfrm rot="5400000">
            <a:off x="5692775" y="4749800"/>
            <a:ext cx="720725" cy="8445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7" name="等腰三角形 17"/>
          <p:cNvSpPr/>
          <p:nvPr>
            <p:custDataLst>
              <p:tags r:id="rId12"/>
            </p:custDataLst>
          </p:nvPr>
        </p:nvSpPr>
        <p:spPr bwMode="auto">
          <a:xfrm rot="5400000">
            <a:off x="5716588" y="4764088"/>
            <a:ext cx="700088" cy="79533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7182" name="文本框 32"/>
          <p:cNvSpPr txBox="1"/>
          <p:nvPr>
            <p:custDataLst>
              <p:tags r:id="rId13"/>
            </p:custDataLst>
          </p:nvPr>
        </p:nvSpPr>
        <p:spPr>
          <a:xfrm>
            <a:off x="6421438" y="4676775"/>
            <a:ext cx="4246562" cy="1163638"/>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zh-CN" altLang="en-US" dirty="0">
                <a:solidFill>
                  <a:schemeClr val="tx1"/>
                </a:solidFill>
                <a:sym typeface="Arial" panose="020B0604020202020204" pitchFamily="34" charset="0"/>
              </a:rPr>
              <a:t>总结</a:t>
            </a:r>
            <a:endParaRPr lang="zh-CN" altLang="en-US" dirty="0">
              <a:solidFill>
                <a:schemeClr val="tx1"/>
              </a:solidFill>
              <a:sym typeface="Arial" panose="020B0604020202020204" pitchFamily="34" charset="0"/>
            </a:endParaRPr>
          </a:p>
        </p:txBody>
      </p:sp>
      <p:sp>
        <p:nvSpPr>
          <p:cNvPr id="15" name="文本框 9"/>
          <p:cNvSpPr txBox="1"/>
          <p:nvPr>
            <p:custDataLst>
              <p:tags r:id="rId14"/>
            </p:custDataLst>
          </p:nvPr>
        </p:nvSpPr>
        <p:spPr>
          <a:xfrm>
            <a:off x="589756" y="2963863"/>
            <a:ext cx="3338513" cy="930275"/>
          </a:xfrm>
          <a:prstGeom prst="rect">
            <a:avLst/>
          </a:prstGeom>
          <a:noFill/>
          <a:ln w="9525">
            <a:noFill/>
            <a:miter/>
          </a:ln>
        </p:spPr>
        <p:txBody>
          <a:bodyPr anchor="ctr">
            <a:normAutofit/>
          </a:bodyPr>
          <a:lstStyle>
            <a:lvl1pPr marL="228600" indent="-228600" algn="just" rtl="0" fontAlgn="base">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just" rtl="0" fontAlgn="base">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just" rtl="0" fontAlgn="base">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4pPr>
            <a:lvl5pPr marL="20574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5pPr>
          </a:lstStyle>
          <a:p>
            <a:pPr marL="0" lvl="0" indent="0" algn="ctr" defTabSz="913130" eaLnBrk="1" hangingPunct="1">
              <a:spcBef>
                <a:spcPct val="0"/>
              </a:spcBef>
              <a:spcAft>
                <a:spcPct val="0"/>
              </a:spcAft>
              <a:buNone/>
            </a:pPr>
            <a:r>
              <a:rPr lang="en-US" altLang="zh-CN" sz="4400" b="1" smtClean="0">
                <a:solidFill>
                  <a:schemeClr val="bg1"/>
                </a:solidFill>
                <a:latin typeface="+mj-lt"/>
                <a:ea typeface="+mj-ea"/>
                <a:cs typeface="+mj-cs"/>
                <a:sym typeface="Arial" panose="020B0604020202020204" pitchFamily="34" charset="0"/>
              </a:rPr>
              <a:t>CONTENTS</a:t>
            </a:r>
            <a:endParaRPr lang="en-US" altLang="zh-CN" sz="4400" b="1" smtClean="0">
              <a:solidFill>
                <a:schemeClr val="bg1"/>
              </a:solidFill>
              <a:latin typeface="+mj-lt"/>
              <a:ea typeface="+mj-ea"/>
              <a:cs typeface="+mj-cs"/>
              <a:sym typeface="Arial" panose="020B0604020202020204" pitchFamily="34" charset="0"/>
            </a:endParaRPr>
          </a:p>
        </p:txBody>
      </p:sp>
    </p:spTree>
    <p:custDataLst>
      <p:tags r:id="rId1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安装</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fontScale="9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latin typeface="+mn-lt"/>
                <a:ea typeface="+mn-ea"/>
                <a:cs typeface="+mn-cs"/>
              </a:rPr>
              <a:t>首先确保已经正确安装了nodejs环境。然后以全局方式安装gulp：</a:t>
            </a:r>
            <a:endParaRPr lang="en-US" altLang="zh-CN" dirty="0">
              <a:latin typeface="+mn-lt"/>
              <a:ea typeface="+mn-ea"/>
              <a:cs typeface="+mn-cs"/>
            </a:endParaRPr>
          </a:p>
          <a:p>
            <a:pPr marL="0" indent="0">
              <a:buNone/>
            </a:pPr>
            <a:r>
              <a:rPr lang="en-US" altLang="zh-CN" dirty="0">
                <a:latin typeface="+mn-lt"/>
                <a:ea typeface="+mn-ea"/>
                <a:cs typeface="+mn-cs"/>
              </a:rPr>
              <a:t>	</a:t>
            </a:r>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npm install -g gulp</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r>
              <a:rPr lang="en-US" altLang="zh-CN" dirty="0">
                <a:latin typeface="+mn-lt"/>
                <a:ea typeface="+mn-ea"/>
                <a:cs typeface="+mn-cs"/>
              </a:rPr>
              <a:t>全局安装gulp后，还需要在每个要使用gulp的项目中都单独安装一次。把目录切换到</a:t>
            </a:r>
            <a:r>
              <a:rPr lang="zh-CN" altLang="en-US" dirty="0">
                <a:latin typeface="+mn-lt"/>
                <a:ea typeface="+mn-ea"/>
                <a:cs typeface="+mn-cs"/>
              </a:rPr>
              <a:t>对应</a:t>
            </a:r>
            <a:r>
              <a:rPr lang="en-US" altLang="zh-CN" dirty="0">
                <a:latin typeface="+mn-lt"/>
                <a:ea typeface="+mn-ea"/>
                <a:cs typeface="+mn-cs"/>
              </a:rPr>
              <a:t>的项目文件夹中，然后在命令行中执行：</a:t>
            </a:r>
            <a:endParaRPr lang="en-US" altLang="zh-CN" dirty="0">
              <a:latin typeface="+mn-lt"/>
              <a:ea typeface="+mn-ea"/>
              <a:cs typeface="+mn-cs"/>
            </a:endParaRPr>
          </a:p>
          <a:p>
            <a:pPr marL="0" indent="0">
              <a:buNone/>
            </a:pPr>
            <a:r>
              <a:rPr lang="en-US" altLang="zh-CN" dirty="0">
                <a:latin typeface="+mn-lt"/>
                <a:ea typeface="+mn-ea"/>
                <a:cs typeface="+mn-cs"/>
              </a:rPr>
              <a:t>	</a:t>
            </a:r>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npm install gulp</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r>
              <a:rPr lang="en-US" altLang="zh-CN" dirty="0">
                <a:latin typeface="+mn-lt"/>
                <a:ea typeface="+mn-ea"/>
                <a:cs typeface="+mn-cs"/>
              </a:rPr>
              <a:t>如果想在安装的时候把gulp写进项目package.json文件的依赖中，则可以加上–save-dev：</a:t>
            </a:r>
            <a:endParaRPr lang="en-US" altLang="zh-CN" dirty="0">
              <a:latin typeface="+mn-lt"/>
              <a:ea typeface="+mn-ea"/>
              <a:cs typeface="+mn-cs"/>
            </a:endParaRPr>
          </a:p>
          <a:p>
            <a:pPr marL="0" indent="0">
              <a:buNone/>
            </a:pPr>
            <a:r>
              <a:rPr lang="en-US" altLang="zh-CN" dirty="0">
                <a:latin typeface="+mn-lt"/>
                <a:ea typeface="+mn-ea"/>
                <a:cs typeface="+mn-cs"/>
              </a:rPr>
              <a:t>	</a:t>
            </a:r>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npm install --save-dev gulp</a:t>
            </a:r>
            <a:endParaRPr lang="en-US" altLang="zh-CN" dirty="0">
              <a:solidFill>
                <a:schemeClr val="accent1"/>
              </a:solidFill>
              <a:effectLst>
                <a:outerShdw blurRad="38100" dist="25400" dir="5400000" algn="ctr" rotWithShape="0">
                  <a:srgbClr val="6E747A">
                    <a:alpha val="43000"/>
                  </a:srgbClr>
                </a:outerShdw>
              </a:effectLst>
              <a:latin typeface="+mn-lt"/>
              <a:ea typeface="+mn-ea"/>
              <a:cs typeface="+mn-cs"/>
            </a:endParaRPr>
          </a:p>
          <a:p>
            <a:r>
              <a:rPr lang="en-US" altLang="zh-CN" dirty="0">
                <a:latin typeface="+mn-lt"/>
                <a:ea typeface="+mn-ea"/>
                <a:cs typeface="+mn-cs"/>
              </a:rPr>
              <a:t>这样就完成了gulp的安装，接下来就可以在项目中应用gulp了</a:t>
            </a:r>
            <a:endParaRPr lang="en-US" altLang="zh-CN" dirty="0">
              <a:latin typeface="+mn-lt"/>
              <a:ea typeface="+mn-ea"/>
              <a:cs typeface="+mn-cs"/>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使用</a:t>
            </a:r>
            <a:r>
              <a:rPr lang="en-US" altLang="zh-CN" dirty="0">
                <a:solidFill>
                  <a:schemeClr val="accent1"/>
                </a:solidFill>
              </a:rPr>
              <a:t>--Gulpfile.js</a:t>
            </a:r>
            <a:endParaRPr lang="zh-CN" altLang="en-US" dirty="0">
              <a:solidFill>
                <a:schemeClr val="accent1"/>
              </a:solidFill>
            </a:endParaRPr>
          </a:p>
        </p:txBody>
      </p:sp>
      <p:sp>
        <p:nvSpPr>
          <p:cNvPr id="3" name="文本框 2"/>
          <p:cNvSpPr txBox="1"/>
          <p:nvPr>
            <p:custDataLst>
              <p:tags r:id="rId2"/>
            </p:custDataLst>
          </p:nvPr>
        </p:nvSpPr>
        <p:spPr>
          <a:xfrm>
            <a:off x="1579245" y="1688465"/>
            <a:ext cx="8929370" cy="435229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ym typeface="+mn-ea"/>
              </a:rPr>
              <a:t>类似于</a:t>
            </a:r>
            <a:r>
              <a:rPr lang="en-US" altLang="zh-CN" dirty="0">
                <a:sym typeface="+mn-ea"/>
              </a:rPr>
              <a:t>Nodejs</a:t>
            </a:r>
            <a:r>
              <a:rPr lang="zh-CN" altLang="en-US" dirty="0">
                <a:sym typeface="+mn-ea"/>
              </a:rPr>
              <a:t>项目有个</a:t>
            </a:r>
            <a:r>
              <a:rPr lang="en-US" altLang="zh-CN" dirty="0">
                <a:sym typeface="+mn-ea"/>
              </a:rPr>
              <a:t>package.json</a:t>
            </a:r>
            <a:r>
              <a:rPr lang="zh-CN" altLang="en-US" dirty="0">
                <a:sym typeface="+mn-ea"/>
              </a:rPr>
              <a:t>文件，每个</a:t>
            </a:r>
            <a:r>
              <a:rPr lang="en-US" altLang="zh-CN" dirty="0">
                <a:sym typeface="+mn-ea"/>
              </a:rPr>
              <a:t>gulp</a:t>
            </a:r>
            <a:r>
              <a:rPr lang="zh-CN" altLang="en-US" dirty="0">
                <a:sym typeface="+mn-ea"/>
              </a:rPr>
              <a:t>项目下有个</a:t>
            </a:r>
            <a:r>
              <a:rPr lang="en-US" altLang="zh-CN" dirty="0">
                <a:sym typeface="+mn-ea"/>
              </a:rPr>
              <a:t>Gulpfile.js</a:t>
            </a:r>
            <a:r>
              <a:rPr lang="zh-CN" altLang="en-US" dirty="0">
                <a:sym typeface="+mn-ea"/>
              </a:rPr>
              <a:t>文件，用于定义该项目下所需要执行的所有任务以及配置</a:t>
            </a:r>
            <a:endParaRPr lang="zh-CN" altLang="en-US" dirty="0">
              <a:latin typeface="+mn-lt"/>
              <a:ea typeface="+mn-ea"/>
              <a:cs typeface="+mn-cs"/>
              <a:sym typeface="+mn-ea"/>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使用</a:t>
            </a:r>
            <a:r>
              <a:rPr lang="en-US" altLang="zh-CN" dirty="0">
                <a:solidFill>
                  <a:schemeClr val="accent1"/>
                </a:solidFill>
              </a:rPr>
              <a:t>--</a:t>
            </a:r>
            <a:r>
              <a:rPr lang="zh-CN" altLang="en-US" dirty="0">
                <a:solidFill>
                  <a:schemeClr val="accent1"/>
                </a:solidFill>
              </a:rPr>
              <a:t>四个核心</a:t>
            </a:r>
            <a:r>
              <a:rPr lang="en-US" altLang="zh-CN" dirty="0">
                <a:solidFill>
                  <a:schemeClr val="accent1"/>
                </a:solidFill>
              </a:rPr>
              <a:t>api</a:t>
            </a:r>
            <a:endParaRPr lang="en-US" altLang="zh-CN"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latin typeface="+mn-lt"/>
              <a:ea typeface="+mn-ea"/>
              <a:cs typeface="+mn-cs"/>
            </a:endParaRPr>
          </a:p>
          <a:p>
            <a:endParaRPr lang="en-US" altLang="zh-CN" dirty="0">
              <a:latin typeface="+mn-lt"/>
              <a:ea typeface="+mn-ea"/>
              <a:cs typeface="+mn-cs"/>
            </a:endParaRPr>
          </a:p>
        </p:txBody>
      </p:sp>
      <p:sp>
        <p:nvSpPr>
          <p:cNvPr id="4" name="文本框 3"/>
          <p:cNvSpPr txBox="1"/>
          <p:nvPr/>
        </p:nvSpPr>
        <p:spPr>
          <a:xfrm>
            <a:off x="838835" y="1422400"/>
            <a:ext cx="10217785" cy="5151120"/>
          </a:xfrm>
          <a:prstGeom prst="rect">
            <a:avLst/>
          </a:prstGeom>
          <a:noFill/>
        </p:spPr>
        <p:txBody>
          <a:bodyPr wrap="square" rtlCol="0" anchor="t">
            <a:spAutoFit/>
          </a:bodyPr>
          <a:p>
            <a:pPr marL="285750" indent="-285750">
              <a:buFont typeface="Arial" panose="020B0604020202020204" pitchFamily="34" charset="0"/>
              <a:buChar char="•"/>
            </a:pPr>
            <a:r>
              <a:rPr lang="zh-CN" altLang="en-US" sz="2000" b="1">
                <a:solidFill>
                  <a:schemeClr val="accent1"/>
                </a:solidFill>
                <a:effectLst>
                  <a:outerShdw blurRad="38100" dist="25400" dir="5400000" algn="ctr" rotWithShape="0">
                    <a:srgbClr val="6E747A">
                      <a:alpha val="43000"/>
                    </a:srgbClr>
                  </a:outerShdw>
                </a:effectLst>
              </a:rPr>
              <a:t>gulp.src(globs[, options])：指明源文件路径</a:t>
            </a:r>
            <a:endParaRPr lang="zh-CN" altLang="en-US" sz="2000" b="1">
              <a:solidFill>
                <a:schemeClr val="accent1"/>
              </a:solidFill>
              <a:effectLst>
                <a:outerShdw blurRad="38100" dist="25400" dir="5400000" algn="ctr" rotWithShape="0">
                  <a:srgbClr val="6E747A">
                    <a:alpha val="43000"/>
                  </a:srgbClr>
                </a:outerShdw>
              </a:effectLst>
            </a:endParaRPr>
          </a:p>
          <a:p>
            <a:pPr marL="742950" lvl="1" indent="-285750"/>
            <a:r>
              <a:rPr lang="zh-CN" altLang="en-US"/>
              <a:t>globs：路径模式匹配；</a:t>
            </a:r>
            <a:r>
              <a:rPr lang="zh-CN" altLang="en-US">
                <a:solidFill>
                  <a:srgbClr val="FF0000"/>
                </a:solidFill>
              </a:rPr>
              <a:t>（可以填匹配模式字符串或者模式数组，也可以直接填路径，或者路径数组）</a:t>
            </a:r>
            <a:endParaRPr lang="zh-CN" altLang="en-US">
              <a:solidFill>
                <a:srgbClr val="FF0000"/>
              </a:solidFill>
            </a:endParaRPr>
          </a:p>
          <a:p>
            <a:pPr lvl="1"/>
            <a:r>
              <a:rPr lang="zh-CN" altLang="en-US"/>
              <a:t>options：可选参数；（键值对对象：</a:t>
            </a:r>
            <a:r>
              <a:rPr lang="en-US" altLang="zh-CN"/>
              <a:t>options.base</a:t>
            </a:r>
            <a:r>
              <a:rPr lang="zh-CN" altLang="en-US"/>
              <a:t>等</a:t>
            </a:r>
            <a:r>
              <a:rPr lang="zh-CN" altLang="en-US"/>
              <a:t>以及其他</a:t>
            </a:r>
            <a:r>
              <a:rPr lang="en-US" altLang="zh-CN"/>
              <a:t>globs</a:t>
            </a:r>
            <a:r>
              <a:rPr lang="zh-CN" altLang="en-US"/>
              <a:t>参数</a:t>
            </a:r>
            <a:r>
              <a:rPr lang="zh-CN" altLang="en-US"/>
              <a:t>）</a:t>
            </a:r>
            <a:endParaRPr lang="zh-CN" altLang="en-US"/>
          </a:p>
          <a:p>
            <a:pPr marL="342900" indent="-342900">
              <a:buFont typeface="Arial" panose="020B0604020202020204" pitchFamily="34" charset="0"/>
              <a:buChar char="•"/>
            </a:pPr>
            <a:r>
              <a:rPr lang="zh-CN" altLang="en-US" sz="2000" b="1">
                <a:solidFill>
                  <a:schemeClr val="accent1"/>
                </a:solidFill>
                <a:effectLst>
                  <a:outerShdw blurRad="38100" dist="25400" dir="5400000" algn="ctr" rotWithShape="0">
                    <a:srgbClr val="6E747A">
                      <a:alpha val="43000"/>
                    </a:srgbClr>
                  </a:outerShdw>
                </a:effectLst>
              </a:rPr>
              <a:t>gulp.dest(path[, options])：指明处理后的文件输出路径</a:t>
            </a:r>
            <a:endParaRPr lang="zh-CN" altLang="en-US" sz="2000" b="1">
              <a:solidFill>
                <a:schemeClr val="accent1"/>
              </a:solidFill>
              <a:effectLst>
                <a:outerShdw blurRad="38100" dist="25400" dir="5400000" algn="ctr" rotWithShape="0">
                  <a:srgbClr val="6E747A">
                    <a:alpha val="43000"/>
                  </a:srgbClr>
                </a:outerShdw>
              </a:effectLst>
            </a:endParaRPr>
          </a:p>
          <a:p>
            <a:pPr marL="742950" lvl="1" indent="-285750"/>
            <a:r>
              <a:rPr lang="zh-CN" altLang="en-US"/>
              <a:t>path：路径（</a:t>
            </a:r>
            <a:r>
              <a:rPr lang="zh-CN" altLang="en-US">
                <a:solidFill>
                  <a:srgbClr val="FF0000"/>
                </a:solidFill>
              </a:rPr>
              <a:t>一个任务可以有多个输出路径以数组形式传入</a:t>
            </a:r>
            <a:r>
              <a:rPr lang="zh-CN" altLang="en-US"/>
              <a:t>）；</a:t>
            </a:r>
            <a:endParaRPr lang="zh-CN" altLang="en-US"/>
          </a:p>
          <a:p>
            <a:pPr lvl="1"/>
            <a:r>
              <a:rPr lang="zh-CN" altLang="en-US"/>
              <a:t>options：可选参数；</a:t>
            </a:r>
            <a:r>
              <a:rPr lang="zh-CN" altLang="en-US">
                <a:sym typeface="+mn-ea"/>
              </a:rPr>
              <a:t>（键值对对象：</a:t>
            </a:r>
            <a:r>
              <a:rPr lang="en-US" altLang="zh-CN">
                <a:sym typeface="+mn-ea"/>
              </a:rPr>
              <a:t>options.mode</a:t>
            </a:r>
            <a:r>
              <a:rPr lang="zh-CN" altLang="en-US">
                <a:sym typeface="+mn-ea"/>
              </a:rPr>
              <a:t>以及其他</a:t>
            </a:r>
            <a:r>
              <a:rPr lang="en-US" altLang="zh-CN">
                <a:sym typeface="+mn-ea"/>
              </a:rPr>
              <a:t>globs</a:t>
            </a:r>
            <a:r>
              <a:rPr lang="zh-CN" altLang="en-US">
                <a:sym typeface="+mn-ea"/>
              </a:rPr>
              <a:t>参数）</a:t>
            </a:r>
            <a:endParaRPr lang="zh-CN" altLang="en-US"/>
          </a:p>
          <a:p>
            <a:endParaRPr lang="zh-CN" altLang="en-US"/>
          </a:p>
          <a:p>
            <a:pPr marL="342900" indent="-342900">
              <a:buFont typeface="Arial" panose="020B0604020202020204" pitchFamily="34" charset="0"/>
              <a:buChar char="•"/>
            </a:pPr>
            <a:r>
              <a:rPr lang="zh-CN" altLang="en-US" sz="2000" b="1">
                <a:solidFill>
                  <a:schemeClr val="accent1"/>
                </a:solidFill>
                <a:effectLst>
                  <a:outerShdw blurRad="38100" dist="25400" dir="5400000" algn="ctr" rotWithShape="0">
                    <a:srgbClr val="6E747A">
                      <a:alpha val="43000"/>
                    </a:srgbClr>
                  </a:outerShdw>
                </a:effectLst>
              </a:rPr>
              <a:t>gulp.task(name[, deps], fn)：注册任务</a:t>
            </a:r>
            <a:endParaRPr lang="zh-CN" altLang="en-US"/>
          </a:p>
          <a:p>
            <a:pPr lvl="1"/>
            <a:r>
              <a:rPr lang="zh-CN" altLang="en-US"/>
              <a:t>name：任务名称（通过 gulp name 来执行这个任务）；</a:t>
            </a:r>
            <a:endParaRPr lang="zh-CN" altLang="en-US"/>
          </a:p>
          <a:p>
            <a:pPr lvl="1"/>
            <a:r>
              <a:rPr lang="zh-CN" altLang="en-US"/>
              <a:t>deps：可选的数组，在本任务运行中所需要所依赖的其他任务（当前任务在依赖任务执行完毕后才会执行）；</a:t>
            </a:r>
            <a:endParaRPr lang="zh-CN" altLang="en-US"/>
          </a:p>
          <a:p>
            <a:pPr lvl="1"/>
            <a:r>
              <a:rPr lang="zh-CN" altLang="en-US"/>
              <a:t>fn：任务函数（function方法）；</a:t>
            </a:r>
            <a:endParaRPr lang="zh-CN" altLang="en-US"/>
          </a:p>
          <a:p>
            <a:endParaRPr lang="zh-CN" altLang="en-US"/>
          </a:p>
          <a:p>
            <a:pPr marL="342900" indent="-342900">
              <a:buFont typeface="Arial" panose="020B0604020202020204" pitchFamily="34" charset="0"/>
              <a:buChar char="•"/>
            </a:pPr>
            <a:r>
              <a:rPr lang="zh-CN" altLang="en-US" sz="2000" b="1">
                <a:solidFill>
                  <a:schemeClr val="accent1"/>
                </a:solidFill>
                <a:effectLst>
                  <a:outerShdw blurRad="38100" dist="25400" dir="5400000" algn="ctr" rotWithShape="0">
                    <a:srgbClr val="6E747A">
                      <a:alpha val="43000"/>
                    </a:srgbClr>
                  </a:outerShdw>
                </a:effectLst>
              </a:rPr>
              <a:t>gulp.watch(glob [, opts], tasks)：监视文件的变化并运行相应的任务</a:t>
            </a:r>
            <a:endParaRPr lang="zh-CN" altLang="en-US"/>
          </a:p>
          <a:p>
            <a:pPr lvl="1"/>
            <a:r>
              <a:rPr lang="zh-CN" altLang="en-US"/>
              <a:t>glob：路径模式匹配；</a:t>
            </a:r>
            <a:endParaRPr lang="zh-CN" altLang="en-US"/>
          </a:p>
          <a:p>
            <a:pPr lvl="1"/>
            <a:r>
              <a:rPr lang="zh-CN" altLang="en-US"/>
              <a:t>opts：可以选配置对象；</a:t>
            </a:r>
            <a:endParaRPr lang="zh-CN" altLang="en-US"/>
          </a:p>
          <a:p>
            <a:pPr lvl="1"/>
            <a:r>
              <a:rPr lang="zh-CN" altLang="en-US"/>
              <a:t>taks：执行的任务；</a:t>
            </a:r>
            <a:endParaRPr lang="zh-CN" altLang="en-US"/>
          </a:p>
        </p:txBody>
      </p:sp>
      <p:sp>
        <p:nvSpPr>
          <p:cNvPr id="5" name="文本框 4"/>
          <p:cNvSpPr txBox="1"/>
          <p:nvPr/>
        </p:nvSpPr>
        <p:spPr>
          <a:xfrm>
            <a:off x="6419215" y="6477000"/>
            <a:ext cx="4637405" cy="365760"/>
          </a:xfrm>
          <a:prstGeom prst="rect">
            <a:avLst/>
          </a:prstGeom>
          <a:noFill/>
        </p:spPr>
        <p:txBody>
          <a:bodyPr wrap="square" rtlCol="0" anchor="t">
            <a:spAutoFit/>
          </a:bodyPr>
          <a:p>
            <a:r>
              <a:rPr lang="zh-CN" altLang="en-US"/>
              <a:t>http://www.gulpjs.com.cn/docs/api/</a:t>
            </a:r>
            <a:endParaRPr lang="zh-CN" altLang="en-US"/>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使用</a:t>
            </a:r>
            <a:r>
              <a:rPr lang="en-US" altLang="zh-CN" dirty="0">
                <a:solidFill>
                  <a:schemeClr val="accent1"/>
                </a:solidFill>
              </a:rPr>
              <a:t>--</a:t>
            </a:r>
            <a:r>
              <a:rPr lang="zh-CN" altLang="en-US" dirty="0">
                <a:solidFill>
                  <a:schemeClr val="accent1"/>
                </a:solidFill>
              </a:rPr>
              <a:t>模块</a:t>
            </a:r>
            <a:endParaRPr lang="zh-CN" altLang="en-US" dirty="0">
              <a:solidFill>
                <a:schemeClr val="accent1"/>
              </a:solidFill>
            </a:endParaRPr>
          </a:p>
        </p:txBody>
      </p:sp>
      <p:sp>
        <p:nvSpPr>
          <p:cNvPr id="3" name="文本框 2"/>
          <p:cNvSpPr txBox="1"/>
          <p:nvPr>
            <p:custDataLst>
              <p:tags r:id="rId2"/>
            </p:custDataLst>
          </p:nvPr>
        </p:nvSpPr>
        <p:spPr>
          <a:xfrm>
            <a:off x="723265" y="1824990"/>
            <a:ext cx="6446520" cy="435229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JS</a:t>
            </a:r>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脚本文件压缩</a:t>
            </a:r>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&amp;</a:t>
            </a:r>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重命名</a:t>
            </a:r>
            <a:endParaRPr lang="zh-CN" altLang="en-US"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en-US" altLang="zh-CN" dirty="0">
                <a:latin typeface="+mn-lt"/>
                <a:ea typeface="+mn-ea"/>
                <a:cs typeface="+mn-cs"/>
              </a:rPr>
              <a:t>   npm install gulp-uglify --save-dev</a:t>
            </a:r>
            <a:endParaRPr lang="en-US" altLang="zh-CN" dirty="0">
              <a:latin typeface="+mn-lt"/>
              <a:ea typeface="+mn-ea"/>
              <a:cs typeface="+mn-cs"/>
            </a:endParaRPr>
          </a:p>
          <a:p>
            <a:pPr marL="0" indent="0">
              <a:buNone/>
            </a:pPr>
            <a:r>
              <a:rPr lang="en-US" altLang="zh-CN" dirty="0">
                <a:latin typeface="+mn-lt"/>
                <a:ea typeface="+mn-ea"/>
                <a:cs typeface="+mn-cs"/>
              </a:rPr>
              <a:t>   npm install gulp-rename --save-dev</a:t>
            </a:r>
            <a:endParaRPr lang="en-US" altLang="zh-CN" dirty="0">
              <a:latin typeface="+mn-lt"/>
              <a:ea typeface="+mn-ea"/>
              <a:cs typeface="+mn-cs"/>
            </a:endParaRPr>
          </a:p>
          <a:p>
            <a:r>
              <a:rPr lang="en-US" altLang="zh-CN" dirty="0">
                <a:solidFill>
                  <a:schemeClr val="accent1"/>
                </a:solidFill>
                <a:effectLst>
                  <a:outerShdw blurRad="38100" dist="25400" dir="5400000" algn="ctr" rotWithShape="0">
                    <a:srgbClr val="6E747A">
                      <a:alpha val="43000"/>
                    </a:srgbClr>
                  </a:outerShdw>
                </a:effectLst>
                <a:latin typeface="+mn-lt"/>
                <a:ea typeface="+mn-ea"/>
                <a:cs typeface="+mn-cs"/>
              </a:rPr>
              <a:t>CSS</a:t>
            </a:r>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文件压缩</a:t>
            </a:r>
            <a:endParaRPr lang="zh-CN" altLang="en-US"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  </a:t>
            </a:r>
            <a:r>
              <a:rPr lang="zh-CN" altLang="en-US" dirty="0">
                <a:solidFill>
                  <a:schemeClr val="tx1"/>
                </a:solidFill>
                <a:effectLst>
                  <a:outerShdw blurRad="38100" dist="19050" dir="2700000" algn="tl" rotWithShape="0">
                    <a:schemeClr val="dk1">
                      <a:alpha val="40000"/>
                    </a:schemeClr>
                  </a:outerShdw>
                </a:effectLst>
                <a:latin typeface="+mn-lt"/>
                <a:ea typeface="+mn-ea"/>
                <a:cs typeface="+mn-cs"/>
              </a:rPr>
              <a:t>npm install gulp-minify-css --save-d</a:t>
            </a:r>
            <a:r>
              <a:rPr lang="en-US" altLang="zh-CN" dirty="0">
                <a:solidFill>
                  <a:schemeClr val="tx1"/>
                </a:solidFill>
                <a:effectLst>
                  <a:outerShdw blurRad="38100" dist="19050" dir="2700000" algn="tl" rotWithShape="0">
                    <a:schemeClr val="dk1">
                      <a:alpha val="40000"/>
                    </a:schemeClr>
                  </a:outerShdw>
                </a:effectLst>
                <a:latin typeface="+mn-lt"/>
                <a:ea typeface="+mn-ea"/>
                <a:cs typeface="+mn-cs"/>
              </a:rPr>
              <a:t>ev</a:t>
            </a:r>
            <a:endParaRPr lang="en-US" altLang="zh-CN" dirty="0">
              <a:solidFill>
                <a:schemeClr val="tx1"/>
              </a:solidFill>
              <a:effectLst>
                <a:outerShdw blurRad="38100" dist="19050" dir="2700000" algn="tl" rotWithShape="0">
                  <a:schemeClr val="dk1">
                    <a:alpha val="40000"/>
                  </a:schemeClr>
                </a:outerShdw>
              </a:effectLst>
              <a:latin typeface="+mn-lt"/>
              <a:ea typeface="+mn-ea"/>
              <a:cs typeface="+mn-cs"/>
            </a:endParaRPr>
          </a:p>
          <a:p>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脚本文件合并</a:t>
            </a:r>
            <a:endParaRPr lang="zh-CN" altLang="en-US" dirty="0">
              <a:solidFill>
                <a:schemeClr val="accent1"/>
              </a:solidFill>
              <a:effectLst>
                <a:outerShdw blurRad="38100" dist="25400" dir="5400000" algn="ctr" rotWithShape="0">
                  <a:srgbClr val="6E747A">
                    <a:alpha val="43000"/>
                  </a:srgbClr>
                </a:outerShdw>
              </a:effectLst>
              <a:latin typeface="+mn-lt"/>
              <a:ea typeface="+mn-ea"/>
              <a:cs typeface="+mn-cs"/>
            </a:endParaRPr>
          </a:p>
          <a:p>
            <a:pPr marL="0" indent="0">
              <a:buNone/>
            </a:pPr>
            <a:r>
              <a:rPr lang="zh-CN" altLang="en-US" dirty="0">
                <a:solidFill>
                  <a:schemeClr val="accent1"/>
                </a:solidFill>
                <a:effectLst>
                  <a:outerShdw blurRad="38100" dist="25400" dir="5400000" algn="ctr" rotWithShape="0">
                    <a:srgbClr val="6E747A">
                      <a:alpha val="43000"/>
                    </a:srgbClr>
                  </a:outerShdw>
                </a:effectLst>
                <a:latin typeface="+mn-lt"/>
                <a:ea typeface="+mn-ea"/>
                <a:cs typeface="+mn-cs"/>
              </a:rPr>
              <a:t>  </a:t>
            </a:r>
            <a:r>
              <a:rPr lang="zh-CN" altLang="en-US" dirty="0">
                <a:solidFill>
                  <a:schemeClr val="tx1"/>
                </a:solidFill>
                <a:effectLst>
                  <a:outerShdw blurRad="38100" dist="19050" dir="2700000" algn="tl" rotWithShape="0">
                    <a:schemeClr val="dk1">
                      <a:alpha val="40000"/>
                    </a:schemeClr>
                  </a:outerShdw>
                </a:effectLst>
                <a:latin typeface="+mn-lt"/>
                <a:ea typeface="+mn-ea"/>
                <a:cs typeface="+mn-cs"/>
              </a:rPr>
              <a:t>npm install gulp-concat --save-dev</a:t>
            </a:r>
            <a:endParaRPr lang="zh-CN" altLang="en-US" dirty="0">
              <a:solidFill>
                <a:schemeClr val="tx1"/>
              </a:solidFill>
              <a:effectLst>
                <a:outerShdw blurRad="38100" dist="19050" dir="2700000" algn="tl" rotWithShape="0">
                  <a:schemeClr val="dk1">
                    <a:alpha val="40000"/>
                  </a:schemeClr>
                </a:outerShdw>
              </a:effectLst>
              <a:latin typeface="+mn-lt"/>
              <a:ea typeface="+mn-ea"/>
              <a:cs typeface="+mn-cs"/>
            </a:endParaRPr>
          </a:p>
          <a:p>
            <a:pPr marL="0" indent="0">
              <a:buNone/>
            </a:pPr>
            <a:r>
              <a:rPr lang="en-US" altLang="zh-CN" dirty="0">
                <a:solidFill>
                  <a:schemeClr val="tx1"/>
                </a:solidFill>
                <a:effectLst>
                  <a:outerShdw blurRad="38100" dist="19050" dir="2700000" algn="tl" rotWithShape="0">
                    <a:schemeClr val="dk1">
                      <a:alpha val="40000"/>
                    </a:schemeClr>
                  </a:outerShdw>
                </a:effectLst>
                <a:latin typeface="+mn-lt"/>
                <a:ea typeface="+mn-ea"/>
                <a:cs typeface="+mn-cs"/>
              </a:rPr>
              <a:t>  ......</a:t>
            </a:r>
            <a:endParaRPr lang="en-US" altLang="zh-CN" dirty="0">
              <a:solidFill>
                <a:schemeClr val="tx1"/>
              </a:solidFill>
              <a:effectLst>
                <a:outerShdw blurRad="38100" dist="19050" dir="2700000" algn="tl" rotWithShape="0">
                  <a:schemeClr val="dk1">
                    <a:alpha val="40000"/>
                  </a:schemeClr>
                </a:outerShdw>
              </a:effectLst>
              <a:latin typeface="+mn-lt"/>
              <a:ea typeface="+mn-ea"/>
              <a:cs typeface="+mn-cs"/>
            </a:endParaRPr>
          </a:p>
        </p:txBody>
      </p:sp>
      <p:pic>
        <p:nvPicPr>
          <p:cNvPr id="4" name="图片 3"/>
          <p:cNvPicPr>
            <a:picLocks noChangeAspect="1"/>
          </p:cNvPicPr>
          <p:nvPr/>
        </p:nvPicPr>
        <p:blipFill>
          <a:blip r:embed="rId3"/>
          <a:stretch>
            <a:fillRect/>
          </a:stretch>
        </p:blipFill>
        <p:spPr>
          <a:xfrm>
            <a:off x="7285355" y="2419985"/>
            <a:ext cx="4893945" cy="3161665"/>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使用</a:t>
            </a:r>
            <a:r>
              <a:rPr lang="en-US" altLang="zh-CN" dirty="0">
                <a:solidFill>
                  <a:schemeClr val="accent1"/>
                </a:solidFill>
              </a:rPr>
              <a:t>--</a:t>
            </a:r>
            <a:r>
              <a:rPr lang="zh-CN" altLang="en-US" dirty="0">
                <a:solidFill>
                  <a:schemeClr val="accent1"/>
                </a:solidFill>
              </a:rPr>
              <a:t>文件目录</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latin typeface="+mn-lt"/>
              <a:ea typeface="+mn-ea"/>
              <a:cs typeface="+mn-cs"/>
            </a:endParaRPr>
          </a:p>
          <a:p>
            <a:endParaRPr lang="en-US" altLang="zh-CN" dirty="0">
              <a:latin typeface="+mn-lt"/>
              <a:ea typeface="+mn-ea"/>
              <a:cs typeface="+mn-cs"/>
            </a:endParaRPr>
          </a:p>
        </p:txBody>
      </p:sp>
      <p:pic>
        <p:nvPicPr>
          <p:cNvPr id="5" name="图片 4" descr="BR~TR1~US[LF_C%ZC@}1]ZF"/>
          <p:cNvPicPr>
            <a:picLocks noChangeAspect="1"/>
          </p:cNvPicPr>
          <p:nvPr/>
        </p:nvPicPr>
        <p:blipFill>
          <a:blip r:embed="rId3"/>
          <a:stretch>
            <a:fillRect/>
          </a:stretch>
        </p:blipFill>
        <p:spPr>
          <a:xfrm>
            <a:off x="972820" y="1688465"/>
            <a:ext cx="2514600" cy="2352675"/>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gulp</a:t>
            </a:r>
            <a:r>
              <a:rPr lang="zh-CN" altLang="en-US" dirty="0">
                <a:solidFill>
                  <a:schemeClr val="accent1"/>
                </a:solidFill>
              </a:rPr>
              <a:t>使用</a:t>
            </a:r>
            <a:r>
              <a:rPr lang="en-US" altLang="zh-CN" dirty="0">
                <a:solidFill>
                  <a:schemeClr val="accent1"/>
                </a:solidFill>
              </a:rPr>
              <a:t>--</a:t>
            </a:r>
            <a:r>
              <a:rPr lang="zh-CN" altLang="en-US" dirty="0">
                <a:solidFill>
                  <a:schemeClr val="accent1"/>
                </a:solidFill>
              </a:rPr>
              <a:t>任务编写与执行</a:t>
            </a:r>
            <a:endParaRPr lang="en-US" altLang="zh-CN" dirty="0">
              <a:solidFill>
                <a:schemeClr val="accent1"/>
              </a:solidFill>
            </a:endParaRPr>
          </a:p>
        </p:txBody>
      </p:sp>
      <p:sp>
        <p:nvSpPr>
          <p:cNvPr id="3" name="文本框 2"/>
          <p:cNvSpPr txBox="1"/>
          <p:nvPr>
            <p:custDataLst>
              <p:tags r:id="rId2"/>
            </p:custDataLst>
          </p:nvPr>
        </p:nvSpPr>
        <p:spPr>
          <a:xfrm>
            <a:off x="838835" y="1593215"/>
            <a:ext cx="4676140" cy="3639185"/>
          </a:xfrm>
          <a:prstGeom prst="rect">
            <a:avLst/>
          </a:prstGeom>
        </p:spPr>
        <p:txBody>
          <a:bodyPr>
            <a:normAutofit fontScale="7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latin typeface="+mn-lt"/>
                <a:ea typeface="+mn-ea"/>
                <a:cs typeface="+mn-cs"/>
              </a:rPr>
              <a:t>在项目根目录中，创建gulpfile.js文件，用来配置和定义任务（task）</a:t>
            </a:r>
            <a:endParaRPr lang="en-US" altLang="zh-CN" dirty="0">
              <a:latin typeface="+mn-lt"/>
              <a:ea typeface="+mn-ea"/>
              <a:cs typeface="+mn-cs"/>
            </a:endParaRPr>
          </a:p>
          <a:p>
            <a:r>
              <a:rPr lang="en-US" altLang="zh-CN" dirty="0">
                <a:latin typeface="+mn-lt"/>
                <a:ea typeface="+mn-ea"/>
                <a:cs typeface="+mn-cs"/>
              </a:rPr>
              <a:t>打开Gulpfile.js文件中，填写相关配置</a:t>
            </a:r>
            <a:endParaRPr lang="en-US" altLang="zh-CN" dirty="0">
              <a:latin typeface="+mn-lt"/>
              <a:ea typeface="+mn-ea"/>
              <a:cs typeface="+mn-cs"/>
            </a:endParaRPr>
          </a:p>
          <a:p>
            <a:r>
              <a:rPr lang="en-US" altLang="zh-CN" dirty="0">
                <a:latin typeface="+mn-lt"/>
                <a:ea typeface="+mn-ea"/>
                <a:cs typeface="+mn-cs"/>
              </a:rPr>
              <a:t>Demo</a:t>
            </a:r>
            <a:r>
              <a:rPr lang="zh-CN" altLang="en-US" dirty="0">
                <a:latin typeface="+mn-lt"/>
                <a:ea typeface="+mn-ea"/>
                <a:cs typeface="+mn-cs"/>
              </a:rPr>
              <a:t>实现功能：</a:t>
            </a:r>
            <a:endParaRPr lang="zh-CN" altLang="en-US" dirty="0">
              <a:latin typeface="+mn-lt"/>
              <a:ea typeface="+mn-ea"/>
              <a:cs typeface="+mn-cs"/>
            </a:endParaRPr>
          </a:p>
          <a:p>
            <a:pPr lvl="1"/>
            <a:r>
              <a:rPr lang="en-US" altLang="zh-CN" dirty="0">
                <a:latin typeface="+mn-lt"/>
                <a:ea typeface="+mn-ea"/>
                <a:cs typeface="+mn-cs"/>
              </a:rPr>
              <a:t>1.</a:t>
            </a:r>
            <a:r>
              <a:rPr lang="zh-CN" altLang="en-US" dirty="0">
                <a:latin typeface="+mn-lt"/>
                <a:ea typeface="+mn-ea"/>
                <a:cs typeface="+mn-cs"/>
              </a:rPr>
              <a:t>对指定的</a:t>
            </a:r>
            <a:r>
              <a:rPr lang="en-US" altLang="zh-CN" dirty="0">
                <a:latin typeface="+mn-lt"/>
                <a:ea typeface="+mn-ea"/>
                <a:cs typeface="+mn-cs"/>
              </a:rPr>
              <a:t>js</a:t>
            </a:r>
            <a:r>
              <a:rPr lang="zh-CN" altLang="en-US" dirty="0">
                <a:latin typeface="+mn-lt"/>
                <a:ea typeface="+mn-ea"/>
                <a:cs typeface="+mn-cs"/>
              </a:rPr>
              <a:t>文件进行合并压缩</a:t>
            </a:r>
            <a:endParaRPr lang="zh-CN" altLang="en-US" dirty="0">
              <a:latin typeface="+mn-lt"/>
              <a:ea typeface="+mn-ea"/>
              <a:cs typeface="+mn-cs"/>
            </a:endParaRPr>
          </a:p>
          <a:p>
            <a:pPr lvl="1"/>
            <a:r>
              <a:rPr lang="en-US" altLang="zh-CN" dirty="0">
                <a:latin typeface="+mn-lt"/>
                <a:ea typeface="+mn-ea"/>
                <a:cs typeface="+mn-cs"/>
              </a:rPr>
              <a:t>2.</a:t>
            </a:r>
            <a:r>
              <a:rPr lang="zh-CN" altLang="en-US" dirty="0">
                <a:latin typeface="+mn-lt"/>
                <a:ea typeface="+mn-ea"/>
                <a:cs typeface="+mn-cs"/>
              </a:rPr>
              <a:t>实时监控文件更新自动化重新合并压缩</a:t>
            </a:r>
            <a:endParaRPr lang="zh-CN" altLang="en-US" dirty="0">
              <a:latin typeface="+mn-lt"/>
              <a:ea typeface="+mn-ea"/>
              <a:cs typeface="+mn-cs"/>
            </a:endParaRPr>
          </a:p>
          <a:p>
            <a:pPr lvl="1"/>
            <a:endParaRPr lang="zh-CN" altLang="en-US" dirty="0">
              <a:latin typeface="+mn-lt"/>
              <a:ea typeface="+mn-ea"/>
              <a:cs typeface="+mn-cs"/>
            </a:endParaRPr>
          </a:p>
          <a:p>
            <a:pPr marL="0" lvl="0" indent="0">
              <a:buNone/>
            </a:pPr>
            <a:r>
              <a:rPr lang="zh-CN" altLang="en-US" dirty="0">
                <a:latin typeface="+mn-lt"/>
                <a:ea typeface="+mn-ea"/>
                <a:cs typeface="+mn-cs"/>
              </a:rPr>
              <a:t>源文件：</a:t>
            </a:r>
            <a:r>
              <a:rPr lang="en-US" altLang="zh-CN" dirty="0">
                <a:latin typeface="+mn-lt"/>
                <a:ea typeface="+mn-ea"/>
                <a:cs typeface="+mn-cs"/>
              </a:rPr>
              <a:t>common.js,function.js,config.js</a:t>
            </a:r>
            <a:endParaRPr lang="en-US" altLang="zh-CN" dirty="0">
              <a:latin typeface="+mn-lt"/>
              <a:ea typeface="+mn-ea"/>
              <a:cs typeface="+mn-cs"/>
            </a:endParaRPr>
          </a:p>
          <a:p>
            <a:pPr marL="0" lvl="0" indent="0">
              <a:buNone/>
            </a:pPr>
            <a:r>
              <a:rPr lang="zh-CN" altLang="en-US" dirty="0">
                <a:latin typeface="+mn-lt"/>
                <a:ea typeface="+mn-ea"/>
                <a:cs typeface="+mn-cs"/>
              </a:rPr>
              <a:t>输   出：</a:t>
            </a:r>
            <a:r>
              <a:rPr lang="en-US" altLang="zh-CN" dirty="0">
                <a:latin typeface="+mn-lt"/>
                <a:ea typeface="+mn-ea"/>
                <a:cs typeface="+mn-cs"/>
              </a:rPr>
              <a:t>libs.js; libconfig.js</a:t>
            </a:r>
            <a:endParaRPr lang="en-US" altLang="zh-CN" dirty="0">
              <a:latin typeface="+mn-lt"/>
              <a:ea typeface="+mn-ea"/>
              <a:cs typeface="+mn-cs"/>
            </a:endParaRPr>
          </a:p>
        </p:txBody>
      </p:sp>
      <p:pic>
        <p:nvPicPr>
          <p:cNvPr id="7" name="图片 6" descr="4W~GRBKN3S5LOK%M(~PH)JR"/>
          <p:cNvPicPr>
            <a:picLocks noChangeAspect="1"/>
          </p:cNvPicPr>
          <p:nvPr/>
        </p:nvPicPr>
        <p:blipFill>
          <a:blip r:embed="rId3"/>
          <a:stretch>
            <a:fillRect/>
          </a:stretch>
        </p:blipFill>
        <p:spPr>
          <a:xfrm>
            <a:off x="5579110" y="1345565"/>
            <a:ext cx="6400165" cy="5209540"/>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45783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7" name="直角三角形 6"/>
          <p:cNvSpPr/>
          <p:nvPr>
            <p:custDataLst>
              <p:tags r:id="rId2"/>
            </p:custDataLst>
          </p:nvPr>
        </p:nvSpPr>
        <p:spPr bwMode="auto">
          <a:xfrm rot="5400000" flipV="1">
            <a:off x="8619331" y="872331"/>
            <a:ext cx="4445000" cy="270033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8" name="直角三角形 7"/>
          <p:cNvSpPr/>
          <p:nvPr>
            <p:custDataLst>
              <p:tags r:id="rId3"/>
            </p:custDataLst>
          </p:nvPr>
        </p:nvSpPr>
        <p:spPr bwMode="auto">
          <a:xfrm rot="5400000" flipV="1">
            <a:off x="8778081" y="738981"/>
            <a:ext cx="4152900" cy="267493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2" name="矩形 11"/>
          <p:cNvSpPr/>
          <p:nvPr>
            <p:custDataLst>
              <p:tags r:id="rId4"/>
            </p:custDataLst>
          </p:nvPr>
        </p:nvSpPr>
        <p:spPr>
          <a:xfrm>
            <a:off x="4567238" y="0"/>
            <a:ext cx="6826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文本框 9"/>
          <p:cNvSpPr txBox="1"/>
          <p:nvPr>
            <p:custDataLst>
              <p:tags r:id="rId5"/>
            </p:custDataLst>
          </p:nvPr>
        </p:nvSpPr>
        <p:spPr>
          <a:xfrm>
            <a:off x="589756" y="2963863"/>
            <a:ext cx="3338513" cy="930275"/>
          </a:xfrm>
          <a:prstGeom prst="rect">
            <a:avLst/>
          </a:prstGeom>
          <a:noFill/>
          <a:ln w="9525">
            <a:noFill/>
            <a:miter/>
          </a:ln>
        </p:spPr>
        <p:txBody>
          <a:bodyPr anchor="ctr">
            <a:normAutofit/>
          </a:bodyPr>
          <a:lstStyle>
            <a:lvl1pPr marL="228600" indent="-228600" algn="just" rtl="0" fontAlgn="base">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just" rtl="0" fontAlgn="base">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just" rtl="0" fontAlgn="base">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4pPr>
            <a:lvl5pPr marL="20574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5pPr>
          </a:lstStyle>
          <a:p>
            <a:pPr marL="0" lvl="0" indent="0" algn="ctr" defTabSz="913130" eaLnBrk="1" hangingPunct="1">
              <a:spcBef>
                <a:spcPct val="0"/>
              </a:spcBef>
              <a:spcAft>
                <a:spcPct val="0"/>
              </a:spcAft>
              <a:buNone/>
            </a:pPr>
            <a:r>
              <a:rPr lang="zh-CN" altLang="en-US" sz="4400" b="1" smtClean="0">
                <a:solidFill>
                  <a:schemeClr val="bg1"/>
                </a:solidFill>
                <a:latin typeface="+mj-lt"/>
                <a:ea typeface="+mj-ea"/>
                <a:cs typeface="+mj-cs"/>
                <a:sym typeface="Arial" panose="020B0604020202020204" pitchFamily="34" charset="0"/>
              </a:rPr>
              <a:t>总结</a:t>
            </a:r>
            <a:endParaRPr lang="zh-CN" altLang="en-US" sz="4400" b="1" smtClean="0">
              <a:solidFill>
                <a:schemeClr val="bg1"/>
              </a:solidFill>
              <a:latin typeface="+mj-lt"/>
              <a:ea typeface="+mj-ea"/>
              <a:cs typeface="+mj-cs"/>
              <a:sym typeface="Arial" panose="020B0604020202020204" pitchFamily="34" charset="0"/>
            </a:endParaRPr>
          </a:p>
        </p:txBody>
      </p:sp>
      <p:sp>
        <p:nvSpPr>
          <p:cNvPr id="10248" name="文本框 32"/>
          <p:cNvSpPr txBox="1"/>
          <p:nvPr>
            <p:custDataLst>
              <p:tags r:id="rId6"/>
            </p:custDataLst>
          </p:nvPr>
        </p:nvSpPr>
        <p:spPr>
          <a:xfrm>
            <a:off x="5112385" y="222885"/>
            <a:ext cx="4527550" cy="6449695"/>
          </a:xfrm>
          <a:prstGeom prst="rect">
            <a:avLst/>
          </a:prstGeom>
          <a:noFill/>
          <a:ln w="9525">
            <a:noFill/>
            <a:miter/>
          </a:ln>
        </p:spPr>
        <p:txBody>
          <a:bodyPr wrap="square" anchor="ctr">
            <a:normAutofit fontScale="900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lvl="0" defTabSz="684530">
              <a:spcBef>
                <a:spcPct val="0"/>
              </a:spcBef>
              <a:spcAft>
                <a:spcPct val="0"/>
              </a:spcAft>
            </a:pP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对于前端开发人员意味着工程化的开发方式</a:t>
            </a:r>
            <a:endParaRPr lang="zh-CN" altLang="en-US" sz="2400" dirty="0">
              <a:solidFill>
                <a:schemeClr val="tx1"/>
              </a:solidFill>
              <a:sym typeface="Arial" panose="020B0604020202020204" pitchFamily="34" charset="0"/>
            </a:endParaRPr>
          </a:p>
          <a:p>
            <a:pPr lvl="0" defTabSz="684530">
              <a:spcBef>
                <a:spcPct val="0"/>
              </a:spcBef>
              <a:spcAft>
                <a:spcPct val="0"/>
              </a:spcAft>
            </a:pP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对于全栈开发人员意味着</a:t>
            </a:r>
            <a:r>
              <a:rPr lang="en-US" altLang="zh-CN" sz="2400" dirty="0">
                <a:solidFill>
                  <a:schemeClr val="tx1"/>
                </a:solidFill>
                <a:sym typeface="Arial" panose="020B0604020202020204" pitchFamily="34" charset="0"/>
              </a:rPr>
              <a:t>JavaScript</a:t>
            </a:r>
            <a:r>
              <a:rPr lang="zh-CN" altLang="en-US" sz="2400" dirty="0">
                <a:solidFill>
                  <a:schemeClr val="tx1"/>
                </a:solidFill>
                <a:sym typeface="Arial" panose="020B0604020202020204" pitchFamily="34" charset="0"/>
              </a:rPr>
              <a:t>的一统天下</a:t>
            </a:r>
            <a:endParaRPr lang="zh-CN" altLang="en-US" sz="2400" dirty="0">
              <a:solidFill>
                <a:schemeClr val="tx1"/>
              </a:solidFill>
              <a:sym typeface="Arial" panose="020B0604020202020204" pitchFamily="34" charset="0"/>
            </a:endParaRPr>
          </a:p>
          <a:p>
            <a:pPr lvl="0" defTabSz="684530">
              <a:spcBef>
                <a:spcPct val="0"/>
              </a:spcBef>
              <a:spcAft>
                <a:spcPct val="0"/>
              </a:spcAft>
            </a:pP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基于</a:t>
            </a:r>
            <a:r>
              <a:rPr lang="en-US" altLang="zh-CN" sz="2400" dirty="0">
                <a:solidFill>
                  <a:schemeClr val="tx1"/>
                </a:solidFill>
                <a:sym typeface="Arial" panose="020B0604020202020204" pitchFamily="34" charset="0"/>
              </a:rPr>
              <a:t>Nodes,</a:t>
            </a:r>
            <a:r>
              <a:rPr lang="zh-CN" altLang="en-US" sz="2400" dirty="0">
                <a:solidFill>
                  <a:schemeClr val="tx1"/>
                </a:solidFill>
                <a:sym typeface="Arial" panose="020B0604020202020204" pitchFamily="34" charset="0"/>
              </a:rPr>
              <a:t>不止用于压缩合并，依赖于其强大的插件库还有打包，编译等多种前端自动化流程的功能</a:t>
            </a:r>
            <a:r>
              <a:rPr lang="zh-CN" altLang="en-US" sz="2400" dirty="0">
                <a:solidFill>
                  <a:schemeClr val="tx1"/>
                </a:solidFill>
                <a:sym typeface="Arial" panose="020B0604020202020204" pitchFamily="34" charset="0"/>
                <a:hlinkClick r:id="rId7" action="ppaction://hlinkfile"/>
              </a:rPr>
              <a:t>https://www.npmjs.com/</a:t>
            </a:r>
            <a:endParaRPr lang="zh-CN" altLang="en-US" sz="2400" dirty="0">
              <a:solidFill>
                <a:schemeClr val="tx1"/>
              </a:solidFill>
              <a:sym typeface="Arial" panose="020B0604020202020204" pitchFamily="34" charset="0"/>
              <a:hlinkClick r:id="rId7" action="ppaction://hlinkfile"/>
            </a:endParaRPr>
          </a:p>
          <a:p>
            <a:pPr lvl="0" defTabSz="684530">
              <a:spcBef>
                <a:spcPct val="0"/>
              </a:spcBef>
              <a:spcAft>
                <a:spcPct val="0"/>
              </a:spcAft>
            </a:pPr>
            <a:r>
              <a:rPr lang="zh-CN" altLang="en-US" sz="2400" dirty="0">
                <a:solidFill>
                  <a:schemeClr val="tx1"/>
                </a:solidFill>
                <a:sym typeface="Arial" panose="020B0604020202020204" pitchFamily="34" charset="0"/>
              </a:rPr>
              <a:t>可以利用</a:t>
            </a:r>
            <a:r>
              <a:rPr lang="en-US" altLang="zh-CN" sz="2400" dirty="0">
                <a:solidFill>
                  <a:schemeClr val="tx1"/>
                </a:solidFill>
                <a:sym typeface="Arial" panose="020B0604020202020204" pitchFamily="34" charset="0"/>
              </a:rPr>
              <a:t>gulp</a:t>
            </a:r>
            <a:r>
              <a:rPr lang="zh-CN" altLang="en-US" sz="2400" dirty="0">
                <a:solidFill>
                  <a:schemeClr val="tx1"/>
                </a:solidFill>
                <a:sym typeface="Arial" panose="020B0604020202020204" pitchFamily="34" charset="0"/>
              </a:rPr>
              <a:t>前端自动化工具优化我们的开发流程以及前端页面性能，提高我们前端开发的效率</a:t>
            </a:r>
            <a:endParaRPr lang="zh-CN" altLang="en-US" sz="2400" dirty="0">
              <a:solidFill>
                <a:schemeClr val="tx1"/>
              </a:solidFill>
              <a:sym typeface="Arial" panose="020B0604020202020204" pitchFamily="34" charset="0"/>
            </a:endParaRPr>
          </a:p>
          <a:p>
            <a:pPr lvl="0" defTabSz="684530">
              <a:spcBef>
                <a:spcPct val="0"/>
              </a:spcBef>
              <a:spcAft>
                <a:spcPct val="0"/>
              </a:spcAft>
            </a:pPr>
            <a:r>
              <a:rPr lang="zh-CN" altLang="en-US" sz="2400" dirty="0">
                <a:solidFill>
                  <a:schemeClr val="tx1"/>
                </a:solidFill>
                <a:sym typeface="Arial" panose="020B0604020202020204" pitchFamily="34" charset="0"/>
              </a:rPr>
              <a:t>在此基础上大家可以逐渐研究其他前端工程化工具或者框架如模块化工具</a:t>
            </a:r>
            <a:r>
              <a:rPr lang="en-US" altLang="zh-CN" sz="2400" dirty="0">
                <a:solidFill>
                  <a:schemeClr val="tx1"/>
                </a:solidFill>
                <a:sym typeface="Arial" panose="020B0604020202020204" pitchFamily="34" charset="0"/>
              </a:rPr>
              <a:t>webpack</a:t>
            </a:r>
            <a:r>
              <a:rPr lang="zh-CN" altLang="en-US" sz="2400" dirty="0">
                <a:solidFill>
                  <a:schemeClr val="tx1"/>
                </a:solidFill>
                <a:sym typeface="Arial" panose="020B0604020202020204" pitchFamily="34" charset="0"/>
              </a:rPr>
              <a:t>或者</a:t>
            </a:r>
            <a:r>
              <a:rPr lang="en-US" altLang="zh-CN" sz="2400" dirty="0">
                <a:solidFill>
                  <a:schemeClr val="tx1"/>
                </a:solidFill>
                <a:sym typeface="Arial" panose="020B0604020202020204" pitchFamily="34" charset="0"/>
              </a:rPr>
              <a:t>browserify</a:t>
            </a:r>
            <a:r>
              <a:rPr lang="zh-CN" altLang="en-US" sz="2400" dirty="0">
                <a:solidFill>
                  <a:schemeClr val="tx1"/>
                </a:solidFill>
                <a:sym typeface="Arial" panose="020B0604020202020204" pitchFamily="34" charset="0"/>
              </a:rPr>
              <a:t>；</a:t>
            </a:r>
            <a:r>
              <a:rPr lang="en-US" altLang="zh-CN" sz="2400" dirty="0">
                <a:solidFill>
                  <a:schemeClr val="tx1"/>
                </a:solidFill>
                <a:sym typeface="Arial" panose="020B0604020202020204" pitchFamily="34" charset="0"/>
              </a:rPr>
              <a:t>vuejs</a:t>
            </a:r>
            <a:r>
              <a:rPr lang="zh-CN" altLang="en-US" sz="2400" dirty="0">
                <a:solidFill>
                  <a:schemeClr val="tx1"/>
                </a:solidFill>
                <a:sym typeface="Arial" panose="020B0604020202020204" pitchFamily="34" charset="0"/>
              </a:rPr>
              <a:t>开发或者</a:t>
            </a:r>
            <a:r>
              <a:rPr lang="en-US" altLang="zh-CN" sz="2400" dirty="0">
                <a:solidFill>
                  <a:schemeClr val="tx1"/>
                </a:solidFill>
                <a:sym typeface="Arial" panose="020B0604020202020204" pitchFamily="34" charset="0"/>
              </a:rPr>
              <a:t>reactjs</a:t>
            </a:r>
            <a:endParaRPr lang="en-US" altLang="zh-CN" sz="2400" dirty="0">
              <a:solidFill>
                <a:schemeClr val="tx1"/>
              </a:solidFill>
              <a:sym typeface="Arial" panose="020B0604020202020204" pitchFamily="34" charset="0"/>
            </a:endParaRPr>
          </a:p>
          <a:p>
            <a:pPr lvl="0" defTabSz="684530">
              <a:spcBef>
                <a:spcPct val="0"/>
              </a:spcBef>
              <a:spcAft>
                <a:spcPct val="0"/>
              </a:spcAft>
            </a:pPr>
            <a:endParaRPr lang="zh-CN" altLang="en-US" sz="2400" dirty="0">
              <a:solidFill>
                <a:schemeClr val="tx1"/>
              </a:solidFill>
              <a:sym typeface="Arial" panose="020B0604020202020204" pitchFamily="34" charset="0"/>
            </a:endParaRPr>
          </a:p>
          <a:p>
            <a:pPr lvl="0" defTabSz="684530">
              <a:spcBef>
                <a:spcPct val="0"/>
              </a:spcBef>
              <a:spcAft>
                <a:spcPct val="0"/>
              </a:spcAft>
            </a:pPr>
            <a:endParaRPr lang="zh-CN" altLang="en-US" sz="2400" dirty="0">
              <a:solidFill>
                <a:schemeClr val="tx1"/>
              </a:solidFill>
              <a:sym typeface="Arial" panose="020B0604020202020204" pitchFamily="34" charset="0"/>
            </a:endParaRPr>
          </a:p>
        </p:txBody>
      </p:sp>
    </p:spTree>
    <p:custDataLst>
      <p:tags r:id="rId8"/>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p:nvPr>
            <p:ph type="title"/>
          </p:nvPr>
        </p:nvSpPr>
        <p:spPr>
          <a:xfrm>
            <a:off x="5562705" y="5356820"/>
            <a:ext cx="6480000" cy="586800"/>
          </a:xfrm>
        </p:spPr>
        <p:txBody>
          <a:bodyPr/>
          <a:p>
            <a:r>
              <a:rPr lang="en-US" altLang="zh-CN"/>
              <a:t>Q&amp;A</a:t>
            </a:r>
            <a:endParaRPr lang="en-US" altLang="zh-CN"/>
          </a:p>
        </p:txBody>
      </p:sp>
      <p:sp>
        <p:nvSpPr>
          <p:cNvPr id="4" name="矩形 2"/>
          <p:cNvSpPr>
            <a:spLocks noChangeArrowheads="1"/>
          </p:cNvSpPr>
          <p:nvPr>
            <p:custDataLst>
              <p:tags r:id="rId1"/>
            </p:custDataLst>
          </p:nvPr>
        </p:nvSpPr>
        <p:spPr bwMode="auto">
          <a:xfrm rot="21210126">
            <a:off x="2588351" y="2587906"/>
            <a:ext cx="1225207" cy="1951437"/>
          </a:xfrm>
          <a:prstGeom prst="rect">
            <a:avLst/>
          </a:prstGeom>
          <a:solidFill>
            <a:srgbClr val="00B0F0"/>
          </a:solidFill>
          <a:ln>
            <a:solidFill>
              <a:srgbClr val="00B0F0"/>
            </a:solid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感</a:t>
            </a:r>
            <a:endParaRPr lang="zh-CN" altLang="en-US" sz="4400">
              <a:solidFill>
                <a:srgbClr val="FFFFFF"/>
              </a:solidFill>
              <a:latin typeface="Arial" panose="020B0604020202020204" pitchFamily="34" charset="0"/>
              <a:ea typeface="黑体" panose="02010609060101010101" pitchFamily="49" charset="-122"/>
            </a:endParaRPr>
          </a:p>
        </p:txBody>
      </p:sp>
      <p:sp>
        <p:nvSpPr>
          <p:cNvPr id="5" name="矩形 3"/>
          <p:cNvSpPr>
            <a:spLocks noChangeArrowheads="1"/>
          </p:cNvSpPr>
          <p:nvPr>
            <p:custDataLst>
              <p:tags r:id="rId2"/>
            </p:custDataLst>
          </p:nvPr>
        </p:nvSpPr>
        <p:spPr bwMode="auto">
          <a:xfrm rot="422379">
            <a:off x="4035875" y="2318657"/>
            <a:ext cx="122520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谢</a:t>
            </a:r>
            <a:endParaRPr lang="zh-CN" altLang="en-US" sz="4400">
              <a:solidFill>
                <a:srgbClr val="FFFFFF"/>
              </a:solidFill>
              <a:latin typeface="Arial" panose="020B0604020202020204" pitchFamily="34" charset="0"/>
              <a:ea typeface="黑体" panose="02010609060101010101" pitchFamily="49" charset="-122"/>
            </a:endParaRPr>
          </a:p>
        </p:txBody>
      </p:sp>
      <p:sp>
        <p:nvSpPr>
          <p:cNvPr id="6" name="矩形 4"/>
          <p:cNvSpPr>
            <a:spLocks noChangeArrowheads="1"/>
          </p:cNvSpPr>
          <p:nvPr>
            <p:custDataLst>
              <p:tags r:id="rId3"/>
            </p:custDataLst>
          </p:nvPr>
        </p:nvSpPr>
        <p:spPr bwMode="auto">
          <a:xfrm rot="21179011">
            <a:off x="5483400" y="2587906"/>
            <a:ext cx="1225207" cy="1951437"/>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dirty="0">
                <a:solidFill>
                  <a:srgbClr val="FFFFFF"/>
                </a:solidFill>
                <a:latin typeface="Arial" panose="020B0604020202020204" pitchFamily="34" charset="0"/>
                <a:ea typeface="黑体" panose="02010609060101010101" pitchFamily="49" charset="-122"/>
              </a:rPr>
              <a:t>聆</a:t>
            </a:r>
            <a:endParaRPr lang="zh-CN" altLang="en-US" sz="4400" dirty="0">
              <a:solidFill>
                <a:srgbClr val="FFFFFF"/>
              </a:solidFill>
              <a:latin typeface="Arial" panose="020B0604020202020204" pitchFamily="34" charset="0"/>
              <a:ea typeface="黑体" panose="02010609060101010101" pitchFamily="49" charset="-122"/>
            </a:endParaRPr>
          </a:p>
        </p:txBody>
      </p:sp>
      <p:sp>
        <p:nvSpPr>
          <p:cNvPr id="7" name="矩形 5"/>
          <p:cNvSpPr>
            <a:spLocks noChangeArrowheads="1"/>
          </p:cNvSpPr>
          <p:nvPr>
            <p:custDataLst>
              <p:tags r:id="rId4"/>
            </p:custDataLst>
          </p:nvPr>
        </p:nvSpPr>
        <p:spPr bwMode="auto">
          <a:xfrm rot="352131">
            <a:off x="6928449" y="2318657"/>
            <a:ext cx="1227677" cy="195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听</a:t>
            </a:r>
            <a:endParaRPr lang="zh-CN" altLang="en-US" sz="4400">
              <a:solidFill>
                <a:srgbClr val="FFFFFF"/>
              </a:solidFill>
              <a:latin typeface="Arial" panose="020B0604020202020204" pitchFamily="34" charset="0"/>
              <a:ea typeface="黑体" panose="02010609060101010101" pitchFamily="49" charset="-122"/>
            </a:endParaRPr>
          </a:p>
        </p:txBody>
      </p:sp>
      <p:sp>
        <p:nvSpPr>
          <p:cNvPr id="8" name="矩形 6"/>
          <p:cNvSpPr>
            <a:spLocks noChangeArrowheads="1"/>
          </p:cNvSpPr>
          <p:nvPr>
            <p:custDataLst>
              <p:tags r:id="rId5"/>
            </p:custDataLst>
          </p:nvPr>
        </p:nvSpPr>
        <p:spPr bwMode="auto">
          <a:xfrm rot="21112894">
            <a:off x="8375973" y="2587906"/>
            <a:ext cx="122767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a:solidFill>
                  <a:srgbClr val="FFFFFF"/>
                </a:solidFill>
                <a:latin typeface="Arial" panose="020B0604020202020204" pitchFamily="34" charset="0"/>
                <a:ea typeface="黑体" panose="02010609060101010101" pitchFamily="49" charset="-122"/>
                <a:cs typeface="方正中倩_GBK"/>
              </a:rPr>
              <a:t>~</a:t>
            </a:r>
            <a:endParaRPr lang="zh-CN" altLang="en-US" sz="4400">
              <a:solidFill>
                <a:srgbClr val="FFFFFF"/>
              </a:solidFill>
              <a:latin typeface="Arial" panose="020B0604020202020204" pitchFamily="34" charset="0"/>
              <a:ea typeface="黑体" panose="02010609060101010101" pitchFamily="49" charset="-122"/>
              <a:cs typeface="方正中倩_GBK"/>
            </a:endParaRPr>
          </a:p>
        </p:txBody>
      </p:sp>
    </p:spTree>
    <p:custDataLst>
      <p:tags r:id="rId6"/>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附录：</a:t>
            </a:r>
            <a:r>
              <a:rPr lang="en-US" altLang="zh-CN" dirty="0">
                <a:solidFill>
                  <a:schemeClr val="accent1"/>
                </a:solidFill>
              </a:rPr>
              <a:t>gulp</a:t>
            </a:r>
            <a:r>
              <a:rPr lang="zh-CN" altLang="en-US" dirty="0">
                <a:solidFill>
                  <a:schemeClr val="accent1"/>
                </a:solidFill>
              </a:rPr>
              <a:t>命令行文档</a:t>
            </a:r>
            <a:endParaRPr lang="zh-CN" altLang="en-US" dirty="0">
              <a:solidFill>
                <a:schemeClr val="accent1"/>
              </a:solidFill>
            </a:endParaRPr>
          </a:p>
        </p:txBody>
      </p:sp>
      <p:pic>
        <p:nvPicPr>
          <p:cNvPr id="4" name="图片 3"/>
          <p:cNvPicPr>
            <a:picLocks noChangeAspect="1"/>
          </p:cNvPicPr>
          <p:nvPr/>
        </p:nvPicPr>
        <p:blipFill>
          <a:blip r:embed="rId2"/>
          <a:stretch>
            <a:fillRect/>
          </a:stretch>
        </p:blipFill>
        <p:spPr>
          <a:xfrm>
            <a:off x="838835" y="1289050"/>
            <a:ext cx="7556500" cy="5398135"/>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附录：</a:t>
            </a:r>
            <a:r>
              <a:rPr lang="en-US" altLang="zh-CN" dirty="0">
                <a:solidFill>
                  <a:schemeClr val="accent1"/>
                </a:solidFill>
              </a:rPr>
              <a:t>glob</a:t>
            </a:r>
            <a:r>
              <a:rPr lang="zh-CN" altLang="en-US" dirty="0">
                <a:solidFill>
                  <a:schemeClr val="accent1"/>
                </a:solidFill>
              </a:rPr>
              <a:t>匹配原则</a:t>
            </a:r>
            <a:endParaRPr lang="zh-CN" altLang="en-US" dirty="0">
              <a:solidFill>
                <a:schemeClr val="accent1"/>
              </a:solidFill>
            </a:endParaRPr>
          </a:p>
        </p:txBody>
      </p:sp>
      <p:sp>
        <p:nvSpPr>
          <p:cNvPr id="3" name="文本框 2"/>
          <p:cNvSpPr txBox="1"/>
          <p:nvPr/>
        </p:nvSpPr>
        <p:spPr>
          <a:xfrm>
            <a:off x="913130" y="1610995"/>
            <a:ext cx="9406255" cy="4480560"/>
          </a:xfrm>
          <a:prstGeom prst="rect">
            <a:avLst/>
          </a:prstGeom>
          <a:noFill/>
        </p:spPr>
        <p:txBody>
          <a:bodyPr wrap="square" rtlCol="0" anchor="t">
            <a:spAutoFit/>
          </a:bodyPr>
          <a:p>
            <a:pPr marL="285750" indent="-285750">
              <a:buFont typeface="Arial" panose="020B0604020202020204" pitchFamily="34" charset="0"/>
              <a:buChar char="•"/>
            </a:pPr>
            <a:r>
              <a:rPr lang="zh-CN" altLang="en-US"/>
              <a:t>* 匹配文件路径中的0个或多个字符，但不会匹配路径分隔符，除非路径分隔符出现在末尾</a:t>
            </a:r>
            <a:endParaRPr lang="zh-CN" altLang="en-US"/>
          </a:p>
          <a:p>
            <a:pPr marL="285750" indent="-285750">
              <a:buFont typeface="Arial" panose="020B0604020202020204" pitchFamily="34" charset="0"/>
              <a:buChar char="•"/>
            </a:pPr>
            <a:r>
              <a:rPr lang="zh-CN" altLang="en-US"/>
              <a:t>** 匹配路径中的0个或多个目录及其子目录,需要单独出现，即它左右不能有其他东西了。如果出现在末尾，也能匹配文件。</a:t>
            </a:r>
            <a:endParaRPr lang="zh-CN" altLang="en-US"/>
          </a:p>
          <a:p>
            <a:pPr marL="285750" indent="-285750">
              <a:buFont typeface="Arial" panose="020B0604020202020204" pitchFamily="34" charset="0"/>
              <a:buChar char="•"/>
            </a:pPr>
            <a:r>
              <a:rPr lang="zh-CN" altLang="en-US"/>
              <a:t>? 匹配文件路径中的一个字符(不会匹配路径分隔符)</a:t>
            </a:r>
            <a:endParaRPr lang="zh-CN" altLang="en-US"/>
          </a:p>
          <a:p>
            <a:pPr marL="285750" indent="-285750">
              <a:buFont typeface="Arial" panose="020B0604020202020204" pitchFamily="34" charset="0"/>
              <a:buChar char="•"/>
            </a:pPr>
            <a:r>
              <a:rPr lang="zh-CN" altLang="en-US"/>
              <a:t>[...] 匹配方括号中出现的字符中的任意一个，当方括号中第一个字符为^或!时，则表示不匹配方括号中出现的其他字符中的任意一个，类似js正则表达式中的用法</a:t>
            </a:r>
            <a:endParaRPr lang="zh-CN" altLang="en-US"/>
          </a:p>
          <a:p>
            <a:pPr marL="285750" indent="-285750">
              <a:buFont typeface="Arial" panose="020B0604020202020204" pitchFamily="34" charset="0"/>
              <a:buChar char="•"/>
            </a:pPr>
            <a:r>
              <a:rPr lang="zh-CN" altLang="en-US"/>
              <a:t>!(pattern|pattern|pattern) 匹配任何与括号中给定的任一模式都不匹配的</a:t>
            </a:r>
            <a:endParaRPr lang="zh-CN" altLang="en-US"/>
          </a:p>
          <a:p>
            <a:pPr marL="285750" indent="-285750">
              <a:buFont typeface="Arial" panose="020B0604020202020204" pitchFamily="34" charset="0"/>
              <a:buChar char="•"/>
            </a:pPr>
            <a:r>
              <a:rPr lang="zh-CN" altLang="en-US"/>
              <a:t>?(pattern|pattern|pattern) 匹配括号中给定的任一模式0次或1次，类似于js正则中的(pattern|pattern|pattern)?</a:t>
            </a:r>
            <a:endParaRPr lang="zh-CN" altLang="en-US"/>
          </a:p>
          <a:p>
            <a:pPr marL="285750" indent="-285750">
              <a:buFont typeface="Arial" panose="020B0604020202020204" pitchFamily="34" charset="0"/>
              <a:buChar char="•"/>
            </a:pPr>
            <a:r>
              <a:rPr lang="zh-CN" altLang="en-US"/>
              <a:t>+(pattern|pattern|pattern) 匹配括号中给定的任一模式至少1次，类似于js正则中的(pattern|pattern|pattern)+</a:t>
            </a:r>
            <a:endParaRPr lang="zh-CN" altLang="en-US"/>
          </a:p>
          <a:p>
            <a:pPr marL="285750" indent="-285750">
              <a:buFont typeface="Arial" panose="020B0604020202020204" pitchFamily="34" charset="0"/>
              <a:buChar char="•"/>
            </a:pPr>
            <a:r>
              <a:rPr lang="zh-CN" altLang="en-US"/>
              <a:t>*(pattern|pattern|pattern) 匹配括号中给定的任一模式0次或多次，类似于js正则中的(pattern|pattern|pattern)*</a:t>
            </a:r>
            <a:endParaRPr lang="zh-CN" altLang="en-US"/>
          </a:p>
          <a:p>
            <a:pPr marL="285750" indent="-285750">
              <a:buFont typeface="Arial" panose="020B0604020202020204" pitchFamily="34" charset="0"/>
              <a:buChar char="•"/>
            </a:pPr>
            <a:r>
              <a:rPr lang="zh-CN" altLang="en-US"/>
              <a:t>@(pattern|pattern|pattern) 匹配括号中给定的任一模式1次，类似于js正则中的(pattern|pattern|pattern)</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45783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7" name="直角三角形 6"/>
          <p:cNvSpPr/>
          <p:nvPr>
            <p:custDataLst>
              <p:tags r:id="rId2"/>
            </p:custDataLst>
          </p:nvPr>
        </p:nvSpPr>
        <p:spPr bwMode="auto">
          <a:xfrm rot="5400000" flipV="1">
            <a:off x="8619331" y="872331"/>
            <a:ext cx="4445000" cy="270033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8" name="直角三角形 7"/>
          <p:cNvSpPr/>
          <p:nvPr>
            <p:custDataLst>
              <p:tags r:id="rId3"/>
            </p:custDataLst>
          </p:nvPr>
        </p:nvSpPr>
        <p:spPr bwMode="auto">
          <a:xfrm rot="5400000" flipV="1">
            <a:off x="8778081" y="738981"/>
            <a:ext cx="4152900" cy="267493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2" name="矩形 11"/>
          <p:cNvSpPr/>
          <p:nvPr>
            <p:custDataLst>
              <p:tags r:id="rId4"/>
            </p:custDataLst>
          </p:nvPr>
        </p:nvSpPr>
        <p:spPr>
          <a:xfrm>
            <a:off x="4567238" y="0"/>
            <a:ext cx="6826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文本框 9"/>
          <p:cNvSpPr txBox="1"/>
          <p:nvPr>
            <p:custDataLst>
              <p:tags r:id="rId5"/>
            </p:custDataLst>
          </p:nvPr>
        </p:nvSpPr>
        <p:spPr>
          <a:xfrm>
            <a:off x="589756" y="2963863"/>
            <a:ext cx="3338513" cy="930275"/>
          </a:xfrm>
          <a:prstGeom prst="rect">
            <a:avLst/>
          </a:prstGeom>
          <a:noFill/>
          <a:ln w="9525">
            <a:noFill/>
            <a:miter/>
          </a:ln>
        </p:spPr>
        <p:txBody>
          <a:bodyPr anchor="ctr">
            <a:normAutofit/>
          </a:bodyPr>
          <a:lstStyle>
            <a:lvl1pPr marL="228600" indent="-228600" algn="just" rtl="0" fontAlgn="base">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just" rtl="0" fontAlgn="base">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just" rtl="0" fontAlgn="base">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4pPr>
            <a:lvl5pPr marL="2057400" indent="-228600" algn="just" rtl="0" fontAlgn="base">
              <a:lnSpc>
                <a:spcPct val="120000"/>
              </a:lnSpc>
              <a:spcBef>
                <a:spcPts val="600"/>
              </a:spcBef>
              <a:spcAft>
                <a:spcPts val="600"/>
              </a:spcAft>
              <a:buFont typeface="Arial" panose="020B0604020202020204" pitchFamily="34" charset="0"/>
              <a:buChar char="•"/>
              <a:defRPr kern="1200">
                <a:solidFill>
                  <a:srgbClr val="333333"/>
                </a:solidFill>
                <a:latin typeface="+mn-lt"/>
                <a:ea typeface="+mn-ea"/>
                <a:cs typeface="+mn-cs"/>
              </a:defRPr>
            </a:lvl5pPr>
          </a:lstStyle>
          <a:p>
            <a:pPr marL="0" lvl="0" indent="0" algn="ctr" defTabSz="913130" eaLnBrk="1" hangingPunct="1">
              <a:spcBef>
                <a:spcPct val="0"/>
              </a:spcBef>
              <a:spcAft>
                <a:spcPct val="0"/>
              </a:spcAft>
              <a:buNone/>
            </a:pPr>
            <a:r>
              <a:rPr lang="en-US" altLang="zh-CN" sz="4400" b="1" smtClean="0">
                <a:solidFill>
                  <a:schemeClr val="bg1"/>
                </a:solidFill>
                <a:latin typeface="+mj-lt"/>
                <a:ea typeface="+mj-ea"/>
                <a:cs typeface="+mj-cs"/>
                <a:sym typeface="Arial" panose="020B0604020202020204" pitchFamily="34" charset="0"/>
              </a:rPr>
              <a:t>Nodejs</a:t>
            </a:r>
            <a:endParaRPr lang="en-US" altLang="zh-CN" sz="4400" b="1" smtClean="0">
              <a:solidFill>
                <a:schemeClr val="bg1"/>
              </a:solidFill>
              <a:latin typeface="+mj-lt"/>
              <a:ea typeface="+mj-ea"/>
              <a:cs typeface="+mj-cs"/>
              <a:sym typeface="Arial" panose="020B0604020202020204" pitchFamily="34" charset="0"/>
            </a:endParaRPr>
          </a:p>
        </p:txBody>
      </p:sp>
      <p:grpSp>
        <p:nvGrpSpPr>
          <p:cNvPr id="35" name="组合 34"/>
          <p:cNvGrpSpPr/>
          <p:nvPr/>
        </p:nvGrpSpPr>
        <p:grpSpPr>
          <a:xfrm rot="0">
            <a:off x="5081270" y="666750"/>
            <a:ext cx="716915" cy="668655"/>
            <a:chOff x="8054" y="364"/>
            <a:chExt cx="1129" cy="1056"/>
          </a:xfrm>
        </p:grpSpPr>
        <p:sp>
          <p:nvSpPr>
            <p:cNvPr id="10" name="等腰三角形 21"/>
            <p:cNvSpPr/>
            <p:nvPr>
              <p:custDataLst>
                <p:tags r:id="rId6"/>
              </p:custDataLst>
            </p:nvPr>
          </p:nvSpPr>
          <p:spPr bwMode="auto">
            <a:xfrm rot="5400000">
              <a:off x="8134" y="284"/>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1" name="等腰三角形 17"/>
            <p:cNvSpPr/>
            <p:nvPr>
              <p:custDataLst>
                <p:tags r:id="rId7"/>
              </p:custDataLst>
            </p:nvPr>
          </p:nvSpPr>
          <p:spPr bwMode="auto">
            <a:xfrm rot="5400000">
              <a:off x="8116" y="353"/>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48" name="文本框 32"/>
          <p:cNvSpPr txBox="1"/>
          <p:nvPr>
            <p:custDataLst>
              <p:tags r:id="rId8"/>
            </p:custDataLst>
          </p:nvPr>
        </p:nvSpPr>
        <p:spPr>
          <a:xfrm>
            <a:off x="5761990" y="828675"/>
            <a:ext cx="3654425" cy="5302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是什么鬼</a:t>
            </a:r>
            <a:endParaRPr lang="zh-CN" altLang="en-US" sz="2400" dirty="0">
              <a:solidFill>
                <a:schemeClr val="tx1"/>
              </a:solidFill>
              <a:sym typeface="Arial" panose="020B0604020202020204" pitchFamily="34" charset="0"/>
            </a:endParaRPr>
          </a:p>
        </p:txBody>
      </p:sp>
      <p:grpSp>
        <p:nvGrpSpPr>
          <p:cNvPr id="34" name="组合 33"/>
          <p:cNvGrpSpPr/>
          <p:nvPr/>
        </p:nvGrpSpPr>
        <p:grpSpPr>
          <a:xfrm rot="0">
            <a:off x="5080635" y="1726565"/>
            <a:ext cx="717550" cy="666115"/>
            <a:chOff x="8053" y="2038"/>
            <a:chExt cx="1130" cy="1052"/>
          </a:xfrm>
        </p:grpSpPr>
        <p:sp>
          <p:nvSpPr>
            <p:cNvPr id="9" name="等腰三角形 21"/>
            <p:cNvSpPr/>
            <p:nvPr>
              <p:custDataLst>
                <p:tags r:id="rId9"/>
              </p:custDataLst>
            </p:nvPr>
          </p:nvSpPr>
          <p:spPr bwMode="auto">
            <a:xfrm rot="5400000">
              <a:off x="8135" y="1956"/>
              <a:ext cx="725"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4" name="等腰三角形 17"/>
            <p:cNvSpPr/>
            <p:nvPr>
              <p:custDataLst>
                <p:tags r:id="rId10"/>
              </p:custDataLst>
            </p:nvPr>
          </p:nvSpPr>
          <p:spPr bwMode="auto">
            <a:xfrm rot="5400000">
              <a:off x="8118" y="2025"/>
              <a:ext cx="1053"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1" name="文本框 32"/>
          <p:cNvSpPr txBox="1"/>
          <p:nvPr>
            <p:custDataLst>
              <p:tags r:id="rId11"/>
            </p:custDataLst>
          </p:nvPr>
        </p:nvSpPr>
        <p:spPr>
          <a:xfrm>
            <a:off x="5761990" y="1888490"/>
            <a:ext cx="3654425" cy="528320"/>
          </a:xfrm>
          <a:prstGeom prst="rect">
            <a:avLst/>
          </a:prstGeom>
          <a:noFill/>
          <a:ln w="9525">
            <a:noFill/>
            <a:miter/>
          </a:ln>
        </p:spPr>
        <p:txBody>
          <a:bodyPr wrap="square" anchor="ctr">
            <a:normAutofit fontScale="8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zh-CN" altLang="en-US" sz="2400" dirty="0">
                <a:solidFill>
                  <a:schemeClr val="tx1"/>
                </a:solidFill>
                <a:sym typeface="Arial" panose="020B0604020202020204" pitchFamily="34" charset="0"/>
              </a:rPr>
              <a:t>作为前端一定得了解</a:t>
            </a: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a:t>
            </a:r>
            <a:endParaRPr lang="zh-CN" altLang="en-US" sz="2400" dirty="0">
              <a:solidFill>
                <a:schemeClr val="tx1"/>
              </a:solidFill>
              <a:sym typeface="Arial" panose="020B0604020202020204" pitchFamily="34" charset="0"/>
            </a:endParaRPr>
          </a:p>
        </p:txBody>
      </p:sp>
      <p:grpSp>
        <p:nvGrpSpPr>
          <p:cNvPr id="32" name="组合 31"/>
          <p:cNvGrpSpPr/>
          <p:nvPr/>
        </p:nvGrpSpPr>
        <p:grpSpPr>
          <a:xfrm rot="0">
            <a:off x="5081270" y="2784475"/>
            <a:ext cx="716915" cy="668655"/>
            <a:chOff x="8054" y="3708"/>
            <a:chExt cx="1129" cy="1056"/>
          </a:xfrm>
        </p:grpSpPr>
        <p:sp>
          <p:nvSpPr>
            <p:cNvPr id="16" name="等腰三角形 21"/>
            <p:cNvSpPr/>
            <p:nvPr>
              <p:custDataLst>
                <p:tags r:id="rId12"/>
              </p:custDataLst>
            </p:nvPr>
          </p:nvSpPr>
          <p:spPr bwMode="auto">
            <a:xfrm rot="5400000">
              <a:off x="8134" y="3628"/>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7" name="等腰三角形 17"/>
            <p:cNvSpPr/>
            <p:nvPr>
              <p:custDataLst>
                <p:tags r:id="rId13"/>
              </p:custDataLst>
            </p:nvPr>
          </p:nvSpPr>
          <p:spPr bwMode="auto">
            <a:xfrm rot="5400000">
              <a:off x="8116" y="3697"/>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4" name="文本框 32"/>
          <p:cNvSpPr txBox="1"/>
          <p:nvPr>
            <p:custDataLst>
              <p:tags r:id="rId14"/>
            </p:custDataLst>
          </p:nvPr>
        </p:nvSpPr>
        <p:spPr>
          <a:xfrm>
            <a:off x="5761990" y="2946400"/>
            <a:ext cx="3654425" cy="5302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Nodejs</a:t>
            </a:r>
            <a:r>
              <a:rPr lang="zh-CN" altLang="en-US" sz="2400" dirty="0">
                <a:solidFill>
                  <a:schemeClr val="tx1"/>
                </a:solidFill>
                <a:sym typeface="Arial" panose="020B0604020202020204" pitchFamily="34" charset="0"/>
              </a:rPr>
              <a:t>安装</a:t>
            </a:r>
            <a:endParaRPr lang="zh-CN" altLang="en-US" sz="2400" dirty="0">
              <a:solidFill>
                <a:schemeClr val="tx1"/>
              </a:solidFill>
              <a:sym typeface="Arial" panose="020B0604020202020204" pitchFamily="34" charset="0"/>
            </a:endParaRPr>
          </a:p>
        </p:txBody>
      </p:sp>
      <p:grpSp>
        <p:nvGrpSpPr>
          <p:cNvPr id="33" name="组合 32"/>
          <p:cNvGrpSpPr/>
          <p:nvPr/>
        </p:nvGrpSpPr>
        <p:grpSpPr>
          <a:xfrm rot="0">
            <a:off x="5081270" y="3843655"/>
            <a:ext cx="716915" cy="669290"/>
            <a:chOff x="8054" y="5381"/>
            <a:chExt cx="1129" cy="1057"/>
          </a:xfrm>
        </p:grpSpPr>
        <p:sp>
          <p:nvSpPr>
            <p:cNvPr id="19" name="等腰三角形 21"/>
            <p:cNvSpPr/>
            <p:nvPr>
              <p:custDataLst>
                <p:tags r:id="rId15"/>
              </p:custDataLst>
            </p:nvPr>
          </p:nvSpPr>
          <p:spPr bwMode="auto">
            <a:xfrm rot="5400000">
              <a:off x="8134" y="5301"/>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20" name="等腰三角形 17"/>
            <p:cNvSpPr/>
            <p:nvPr>
              <p:custDataLst>
                <p:tags r:id="rId16"/>
              </p:custDataLst>
            </p:nvPr>
          </p:nvSpPr>
          <p:spPr bwMode="auto">
            <a:xfrm rot="5400000">
              <a:off x="8116" y="5371"/>
              <a:ext cx="1056"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
        <p:nvSpPr>
          <p:cNvPr id="10257" name="文本框 32"/>
          <p:cNvSpPr txBox="1"/>
          <p:nvPr>
            <p:custDataLst>
              <p:tags r:id="rId17"/>
            </p:custDataLst>
          </p:nvPr>
        </p:nvSpPr>
        <p:spPr>
          <a:xfrm>
            <a:off x="5761990" y="4005580"/>
            <a:ext cx="3654425" cy="5302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npm </a:t>
            </a:r>
            <a:r>
              <a:rPr lang="zh-CN" altLang="en-US" sz="2400" dirty="0">
                <a:solidFill>
                  <a:schemeClr val="tx1"/>
                </a:solidFill>
                <a:sym typeface="Arial" panose="020B0604020202020204" pitchFamily="34" charset="0"/>
              </a:rPr>
              <a:t>模块管理</a:t>
            </a:r>
            <a:endParaRPr lang="zh-CN" altLang="en-US" sz="2400" dirty="0">
              <a:solidFill>
                <a:schemeClr val="tx1"/>
              </a:solidFill>
              <a:sym typeface="Arial" panose="020B0604020202020204" pitchFamily="34" charset="0"/>
            </a:endParaRPr>
          </a:p>
        </p:txBody>
      </p:sp>
      <p:sp>
        <p:nvSpPr>
          <p:cNvPr id="22" name="等腰三角形 21"/>
          <p:cNvSpPr/>
          <p:nvPr>
            <p:custDataLst>
              <p:tags r:id="rId18"/>
            </p:custDataLst>
          </p:nvPr>
        </p:nvSpPr>
        <p:spPr bwMode="auto">
          <a:xfrm rot="5400000">
            <a:off x="5132705" y="4851400"/>
            <a:ext cx="461010" cy="56451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10260" name="文本框 32"/>
          <p:cNvSpPr txBox="1"/>
          <p:nvPr>
            <p:custDataLst>
              <p:tags r:id="rId19"/>
            </p:custDataLst>
          </p:nvPr>
        </p:nvSpPr>
        <p:spPr>
          <a:xfrm>
            <a:off x="5798185" y="4939665"/>
            <a:ext cx="3654425" cy="52832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package.json</a:t>
            </a:r>
            <a:endParaRPr lang="en-US" altLang="zh-CN" sz="2400" dirty="0">
              <a:solidFill>
                <a:schemeClr val="tx1"/>
              </a:solidFill>
              <a:sym typeface="Arial" panose="020B0604020202020204" pitchFamily="34" charset="0"/>
            </a:endParaRPr>
          </a:p>
        </p:txBody>
      </p:sp>
      <p:sp>
        <p:nvSpPr>
          <p:cNvPr id="10263" name="文本框 32"/>
          <p:cNvSpPr txBox="1"/>
          <p:nvPr>
            <p:custDataLst>
              <p:tags r:id="rId20"/>
            </p:custDataLst>
          </p:nvPr>
        </p:nvSpPr>
        <p:spPr>
          <a:xfrm>
            <a:off x="5721350" y="5848350"/>
            <a:ext cx="3654425" cy="528320"/>
          </a:xfrm>
          <a:prstGeom prst="rect">
            <a:avLst/>
          </a:prstGeom>
          <a:noFill/>
          <a:ln w="9525">
            <a:noFill/>
            <a:miter/>
          </a:ln>
        </p:spPr>
        <p:txBody>
          <a:bodyPr wrap="square" anchor="ctr">
            <a:normAutofit fontScale="925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defTabSz="684530">
              <a:spcBef>
                <a:spcPct val="0"/>
              </a:spcBef>
              <a:spcAft>
                <a:spcPct val="0"/>
              </a:spcAft>
              <a:buNone/>
            </a:pPr>
            <a:r>
              <a:rPr lang="en-US" altLang="zh-CN" sz="2400" dirty="0">
                <a:solidFill>
                  <a:schemeClr val="tx1"/>
                </a:solidFill>
                <a:sym typeface="Arial" panose="020B0604020202020204" pitchFamily="34" charset="0"/>
              </a:rPr>
              <a:t>CommonJS</a:t>
            </a:r>
            <a:endParaRPr lang="en-US" altLang="zh-CN" sz="2400" dirty="0">
              <a:solidFill>
                <a:schemeClr val="tx1"/>
              </a:solidFill>
              <a:sym typeface="Arial" panose="020B0604020202020204" pitchFamily="34" charset="0"/>
            </a:endParaRPr>
          </a:p>
        </p:txBody>
      </p:sp>
      <p:grpSp>
        <p:nvGrpSpPr>
          <p:cNvPr id="29" name="组合 28"/>
          <p:cNvGrpSpPr/>
          <p:nvPr/>
        </p:nvGrpSpPr>
        <p:grpSpPr>
          <a:xfrm rot="0">
            <a:off x="5073015" y="5683885"/>
            <a:ext cx="685165" cy="692785"/>
            <a:chOff x="8105" y="8724"/>
            <a:chExt cx="1079" cy="1094"/>
          </a:xfrm>
        </p:grpSpPr>
        <p:sp>
          <p:nvSpPr>
            <p:cNvPr id="27" name="等腰三角形 21"/>
            <p:cNvSpPr/>
            <p:nvPr>
              <p:custDataLst>
                <p:tags r:id="rId21"/>
              </p:custDataLst>
            </p:nvPr>
          </p:nvSpPr>
          <p:spPr bwMode="auto">
            <a:xfrm rot="5400000">
              <a:off x="8069" y="8760"/>
              <a:ext cx="908" cy="837"/>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28" name="等腰三角形 17"/>
            <p:cNvSpPr/>
            <p:nvPr>
              <p:custDataLst>
                <p:tags r:id="rId22"/>
              </p:custDataLst>
            </p:nvPr>
          </p:nvSpPr>
          <p:spPr bwMode="auto">
            <a:xfrm rot="5400000">
              <a:off x="8099" y="8733"/>
              <a:ext cx="1092"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grpSp>
        <p:nvGrpSpPr>
          <p:cNvPr id="31" name="组合 30"/>
          <p:cNvGrpSpPr/>
          <p:nvPr/>
        </p:nvGrpSpPr>
        <p:grpSpPr>
          <a:xfrm rot="0">
            <a:off x="5080635" y="4904105"/>
            <a:ext cx="717550" cy="666115"/>
            <a:chOff x="8053" y="7056"/>
            <a:chExt cx="1130" cy="1052"/>
          </a:xfrm>
        </p:grpSpPr>
        <p:sp>
          <p:nvSpPr>
            <p:cNvPr id="23" name="等腰三角形 17"/>
            <p:cNvSpPr/>
            <p:nvPr>
              <p:custDataLst>
                <p:tags r:id="rId23"/>
              </p:custDataLst>
            </p:nvPr>
          </p:nvSpPr>
          <p:spPr bwMode="auto">
            <a:xfrm rot="5400000">
              <a:off x="8118" y="7043"/>
              <a:ext cx="1053" cy="107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sp>
          <p:nvSpPr>
            <p:cNvPr id="30" name="等腰三角形 21"/>
            <p:cNvSpPr/>
            <p:nvPr>
              <p:custDataLst>
                <p:tags r:id="rId24"/>
              </p:custDataLst>
            </p:nvPr>
          </p:nvSpPr>
          <p:spPr bwMode="auto">
            <a:xfrm rot="5400000">
              <a:off x="8133" y="7085"/>
              <a:ext cx="728" cy="889"/>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sym typeface="Arial" panose="020B0604020202020204" pitchFamily="34" charset="0"/>
              </a:endParaRPr>
            </a:p>
          </p:txBody>
        </p:sp>
      </p:grpSp>
    </p:spTree>
    <p:custDataLst>
      <p:tags r:id="rId25"/>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附录：常用插件</a:t>
            </a:r>
            <a:endParaRPr lang="zh-CN" altLang="en-US" dirty="0">
              <a:solidFill>
                <a:schemeClr val="accent1"/>
              </a:solidFill>
            </a:endParaRPr>
          </a:p>
        </p:txBody>
      </p:sp>
      <p:sp>
        <p:nvSpPr>
          <p:cNvPr id="3" name="文本框 2"/>
          <p:cNvSpPr txBox="1"/>
          <p:nvPr/>
        </p:nvSpPr>
        <p:spPr>
          <a:xfrm>
            <a:off x="1271905" y="1493520"/>
            <a:ext cx="9358630" cy="4480560"/>
          </a:xfrm>
          <a:prstGeom prst="rect">
            <a:avLst/>
          </a:prstGeom>
          <a:noFill/>
        </p:spPr>
        <p:txBody>
          <a:bodyPr wrap="square" rtlCol="0" anchor="t">
            <a:spAutoFit/>
          </a:bodyPr>
          <a:p>
            <a:r>
              <a:rPr lang="zh-CN" altLang="en-US"/>
              <a:t>*****************常用的插件*********************</a:t>
            </a:r>
            <a:endParaRPr lang="zh-CN" altLang="en-US"/>
          </a:p>
          <a:p>
            <a:r>
              <a:rPr lang="zh-CN" altLang="en-US"/>
              <a:t>****	(1)sass的编译(gulp-sass)</a:t>
            </a:r>
            <a:endParaRPr lang="zh-CN" altLang="en-US"/>
          </a:p>
          <a:p>
            <a:r>
              <a:rPr lang="zh-CN" altLang="en-US"/>
              <a:t>****    (2)自动添加css前缀(gulp-autoprefixer)</a:t>
            </a:r>
            <a:endParaRPr lang="zh-CN" altLang="en-US"/>
          </a:p>
          <a:p>
            <a:r>
              <a:rPr lang="zh-CN" altLang="en-US"/>
              <a:t>****    (3)压缩css(gulp-minify-css)</a:t>
            </a:r>
            <a:endParaRPr lang="zh-CN" altLang="en-US"/>
          </a:p>
          <a:p>
            <a:r>
              <a:rPr lang="zh-CN" altLang="en-US"/>
              <a:t>****    (4)js代码校验(gulp-jshint)</a:t>
            </a:r>
            <a:endParaRPr lang="zh-CN" altLang="en-US"/>
          </a:p>
          <a:p>
            <a:r>
              <a:rPr lang="zh-CN" altLang="en-US"/>
              <a:t>****    (5)合并js文件(gulp-concat)</a:t>
            </a:r>
            <a:endParaRPr lang="zh-CN" altLang="en-US"/>
          </a:p>
          <a:p>
            <a:r>
              <a:rPr lang="zh-CN" altLang="en-US"/>
              <a:t>****    (6)压缩js代码(gulp-uglify)</a:t>
            </a:r>
            <a:endParaRPr lang="zh-CN" altLang="en-US"/>
          </a:p>
          <a:p>
            <a:r>
              <a:rPr lang="zh-CN" altLang="en-US"/>
              <a:t>****    (7)压缩图片(gulp-imagemin)</a:t>
            </a:r>
            <a:endParaRPr lang="zh-CN" altLang="en-US"/>
          </a:p>
          <a:p>
            <a:r>
              <a:rPr lang="zh-CN" altLang="en-US"/>
              <a:t>****    (8)自动刷新页面(gulp-livereload)</a:t>
            </a:r>
            <a:endParaRPr lang="zh-CN" altLang="en-US"/>
          </a:p>
          <a:p>
            <a:r>
              <a:rPr lang="zh-CN" altLang="en-US"/>
              <a:t>****    (9)图片缓存，只有图片替换了才压缩(gulp-cache)</a:t>
            </a:r>
            <a:endParaRPr lang="zh-CN" altLang="en-US"/>
          </a:p>
          <a:p>
            <a:r>
              <a:rPr lang="zh-CN" altLang="en-US"/>
              <a:t>****    (10)更改提醒(gulp-notify)</a:t>
            </a:r>
            <a:endParaRPr lang="zh-CN" altLang="en-US"/>
          </a:p>
          <a:p>
            <a:r>
              <a:rPr lang="zh-CN" altLang="en-US"/>
              <a:t>****    (11)less的编译(gulp-less)</a:t>
            </a:r>
            <a:endParaRPr lang="zh-CN" altLang="en-US"/>
          </a:p>
          <a:p>
            <a:r>
              <a:rPr lang="zh-CN" altLang="en-US"/>
              <a:t>************************************************</a:t>
            </a:r>
            <a:endParaRPr lang="zh-CN" altLang="en-US"/>
          </a:p>
          <a:p>
            <a:r>
              <a:rPr lang="zh-CN" altLang="en-US"/>
              <a:t>可以一键安装上面所以插件，指令：</a:t>
            </a:r>
            <a:endParaRPr lang="zh-CN" altLang="en-US"/>
          </a:p>
          <a:p>
            <a:r>
              <a:rPr lang="zh-CN" altLang="en-US"/>
              <a:t>cnpm install gulp-less gulp-sass gulp-autoprefixer gulp-minify-css gulp-jshint gulp-concat gulp-uglify gulp-imagemin gulp-notify gulp-rename gulp-livereload gulp-cache --save-dev	</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bwMode="auto">
          <a:xfrm flipV="1">
            <a:off x="0" y="0"/>
            <a:ext cx="12192000" cy="1624013"/>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5" name="直角三角形 4"/>
          <p:cNvSpPr/>
          <p:nvPr>
            <p:custDataLst>
              <p:tags r:id="rId2"/>
            </p:custDataLst>
          </p:nvPr>
        </p:nvSpPr>
        <p:spPr bwMode="auto">
          <a:xfrm flipV="1">
            <a:off x="0" y="0"/>
            <a:ext cx="12192000" cy="14462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等腰三角形 21"/>
          <p:cNvSpPr/>
          <p:nvPr>
            <p:custDataLst>
              <p:tags r:id="rId3"/>
            </p:custDataLst>
          </p:nvPr>
        </p:nvSpPr>
        <p:spPr bwMode="auto">
          <a:xfrm rot="7338800">
            <a:off x="188119" y="1789906"/>
            <a:ext cx="252413" cy="4476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等腰三角形 17"/>
          <p:cNvSpPr/>
          <p:nvPr>
            <p:custDataLst>
              <p:tags r:id="rId4"/>
            </p:custDataLst>
          </p:nvPr>
        </p:nvSpPr>
        <p:spPr bwMode="auto">
          <a:xfrm rot="7338800">
            <a:off x="196850" y="1800225"/>
            <a:ext cx="244475" cy="4222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等腰三角形 17"/>
          <p:cNvSpPr/>
          <p:nvPr>
            <p:custDataLst>
              <p:tags r:id="rId5"/>
            </p:custDataLst>
          </p:nvPr>
        </p:nvSpPr>
        <p:spPr bwMode="auto">
          <a:xfrm rot="7689548">
            <a:off x="11152188" y="708025"/>
            <a:ext cx="466725" cy="3683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539425"/>
              <a:gd name="connsiteY0-122" fmla="*/ 859468 h 859468"/>
              <a:gd name="connsiteX1-123" fmla="*/ 218767 w 539425"/>
              <a:gd name="connsiteY1-124" fmla="*/ 231456 h 859468"/>
              <a:gd name="connsiteX2-125" fmla="*/ 539425 w 539425"/>
              <a:gd name="connsiteY2-126" fmla="*/ 0 h 859468"/>
              <a:gd name="connsiteX3-127" fmla="*/ 0 w 539425"/>
              <a:gd name="connsiteY3-128" fmla="*/ 859468 h 859468"/>
            </a:gdLst>
            <a:ahLst/>
            <a:cxnLst>
              <a:cxn ang="0">
                <a:pos x="connsiteX0-121" y="connsiteY0-122"/>
              </a:cxn>
              <a:cxn ang="0">
                <a:pos x="connsiteX1-123" y="connsiteY1-124"/>
              </a:cxn>
              <a:cxn ang="0">
                <a:pos x="connsiteX2-125" y="connsiteY2-126"/>
              </a:cxn>
              <a:cxn ang="0">
                <a:pos x="connsiteX3-127" y="connsiteY3-128"/>
              </a:cxn>
            </a:cxnLst>
            <a:rect l="l" t="t" r="r" b="b"/>
            <a:pathLst>
              <a:path w="539425" h="859468">
                <a:moveTo>
                  <a:pt x="0" y="859468"/>
                </a:moveTo>
                <a:lnTo>
                  <a:pt x="218767" y="231456"/>
                </a:lnTo>
                <a:lnTo>
                  <a:pt x="539425" y="0"/>
                </a:lnTo>
                <a:lnTo>
                  <a:pt x="0" y="8594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等腰三角形 17"/>
          <p:cNvSpPr/>
          <p:nvPr>
            <p:custDataLst>
              <p:tags r:id="rId6"/>
            </p:custDataLst>
          </p:nvPr>
        </p:nvSpPr>
        <p:spPr bwMode="auto">
          <a:xfrm rot="7689548">
            <a:off x="11156156" y="699294"/>
            <a:ext cx="460375" cy="3794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1022785"/>
              <a:gd name="connsiteY0-122" fmla="*/ 608030 h 608030"/>
              <a:gd name="connsiteX1-123" fmla="*/ 569047 w 1022785"/>
              <a:gd name="connsiteY1-124" fmla="*/ 222862 h 608030"/>
              <a:gd name="connsiteX2-125" fmla="*/ 1022785 w 1022785"/>
              <a:gd name="connsiteY2-126" fmla="*/ 0 h 608030"/>
              <a:gd name="connsiteX3-127" fmla="*/ 0 w 1022785"/>
              <a:gd name="connsiteY3-128" fmla="*/ 608030 h 608030"/>
              <a:gd name="connsiteX0-129" fmla="*/ 0 w 1022785"/>
              <a:gd name="connsiteY0-130" fmla="*/ 870399 h 870399"/>
              <a:gd name="connsiteX1-131" fmla="*/ 563793 w 1022785"/>
              <a:gd name="connsiteY1-132" fmla="*/ 0 h 870399"/>
              <a:gd name="connsiteX2-133" fmla="*/ 1022785 w 1022785"/>
              <a:gd name="connsiteY2-134" fmla="*/ 262369 h 870399"/>
              <a:gd name="connsiteX3-135" fmla="*/ 0 w 1022785"/>
              <a:gd name="connsiteY3-136" fmla="*/ 870399 h 870399"/>
              <a:gd name="connsiteX0-137" fmla="*/ 0 w 760090"/>
              <a:gd name="connsiteY0-138" fmla="*/ 870399 h 870399"/>
              <a:gd name="connsiteX1-139" fmla="*/ 563793 w 760090"/>
              <a:gd name="connsiteY1-140" fmla="*/ 0 h 870399"/>
              <a:gd name="connsiteX2-141" fmla="*/ 760090 w 760090"/>
              <a:gd name="connsiteY2-142" fmla="*/ 257958 h 870399"/>
              <a:gd name="connsiteX3-143" fmla="*/ 0 w 760090"/>
              <a:gd name="connsiteY3-144" fmla="*/ 870399 h 870399"/>
              <a:gd name="connsiteX0-145" fmla="*/ 0 w 760090"/>
              <a:gd name="connsiteY0-146" fmla="*/ 852755 h 852755"/>
              <a:gd name="connsiteX1-147" fmla="*/ 532271 w 760090"/>
              <a:gd name="connsiteY1-148" fmla="*/ 0 h 852755"/>
              <a:gd name="connsiteX2-149" fmla="*/ 760090 w 760090"/>
              <a:gd name="connsiteY2-150" fmla="*/ 240314 h 852755"/>
              <a:gd name="connsiteX3-151" fmla="*/ 0 w 760090"/>
              <a:gd name="connsiteY3-152" fmla="*/ 852755 h 852755"/>
              <a:gd name="connsiteX0-153" fmla="*/ 0 w 532271"/>
              <a:gd name="connsiteY0-154" fmla="*/ 852755 h 852755"/>
              <a:gd name="connsiteX1-155" fmla="*/ 532271 w 532271"/>
              <a:gd name="connsiteY1-156" fmla="*/ 0 h 852755"/>
              <a:gd name="connsiteX2-157" fmla="*/ 514416 w 532271"/>
              <a:gd name="connsiteY2-158" fmla="*/ 463775 h 852755"/>
              <a:gd name="connsiteX3-159" fmla="*/ 0 w 532271"/>
              <a:gd name="connsiteY3-160" fmla="*/ 852755 h 852755"/>
              <a:gd name="connsiteX0-161" fmla="*/ 0 w 545129"/>
              <a:gd name="connsiteY0-162" fmla="*/ 852755 h 852755"/>
              <a:gd name="connsiteX1-163" fmla="*/ 532271 w 545129"/>
              <a:gd name="connsiteY1-164" fmla="*/ 0 h 852755"/>
              <a:gd name="connsiteX2-165" fmla="*/ 545130 w 545129"/>
              <a:gd name="connsiteY2-166" fmla="*/ 661452 h 852755"/>
              <a:gd name="connsiteX3-167" fmla="*/ 0 w 545129"/>
              <a:gd name="connsiteY3-168" fmla="*/ 852755 h 852755"/>
              <a:gd name="connsiteX0-169" fmla="*/ 0 w 532271"/>
              <a:gd name="connsiteY0-170" fmla="*/ 852755 h 884913"/>
              <a:gd name="connsiteX1-171" fmla="*/ 532271 w 532271"/>
              <a:gd name="connsiteY1-172" fmla="*/ 0 h 884913"/>
              <a:gd name="connsiteX2-173" fmla="*/ 381348 w 532271"/>
              <a:gd name="connsiteY2-174" fmla="*/ 884913 h 884913"/>
              <a:gd name="connsiteX3-175" fmla="*/ 0 w 532271"/>
              <a:gd name="connsiteY3-176" fmla="*/ 852755 h 884913"/>
            </a:gdLst>
            <a:ahLst/>
            <a:cxnLst>
              <a:cxn ang="0">
                <a:pos x="connsiteX0-169" y="connsiteY0-170"/>
              </a:cxn>
              <a:cxn ang="0">
                <a:pos x="connsiteX1-171" y="connsiteY1-172"/>
              </a:cxn>
              <a:cxn ang="0">
                <a:pos x="connsiteX2-173" y="connsiteY2-174"/>
              </a:cxn>
              <a:cxn ang="0">
                <a:pos x="connsiteX3-175" y="connsiteY3-176"/>
              </a:cxn>
            </a:cxnLst>
            <a:rect l="l" t="t" r="r" b="b"/>
            <a:pathLst>
              <a:path w="532271" h="884913">
                <a:moveTo>
                  <a:pt x="0" y="852755"/>
                </a:moveTo>
                <a:lnTo>
                  <a:pt x="532271" y="0"/>
                </a:lnTo>
                <a:lnTo>
                  <a:pt x="381348" y="884913"/>
                </a:lnTo>
                <a:lnTo>
                  <a:pt x="0" y="85275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6" name="等腰三角形 21"/>
          <p:cNvSpPr/>
          <p:nvPr>
            <p:custDataLst>
              <p:tags r:id="rId7"/>
            </p:custDataLst>
          </p:nvPr>
        </p:nvSpPr>
        <p:spPr bwMode="auto">
          <a:xfrm rot="9481291">
            <a:off x="90488" y="3043238"/>
            <a:ext cx="488950" cy="58102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7" name="等腰三角形 17"/>
          <p:cNvSpPr/>
          <p:nvPr>
            <p:custDataLst>
              <p:tags r:id="rId8"/>
            </p:custDataLst>
          </p:nvPr>
        </p:nvSpPr>
        <p:spPr bwMode="auto">
          <a:xfrm rot="9481291">
            <a:off x="98425" y="3036888"/>
            <a:ext cx="482600" cy="57626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9" name="等腰三角形 21"/>
          <p:cNvSpPr/>
          <p:nvPr>
            <p:custDataLst>
              <p:tags r:id="rId9"/>
            </p:custDataLst>
          </p:nvPr>
        </p:nvSpPr>
        <p:spPr bwMode="auto">
          <a:xfrm rot="11062952">
            <a:off x="9666288" y="531813"/>
            <a:ext cx="368300" cy="4381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0" name="等腰三角形 17"/>
          <p:cNvSpPr/>
          <p:nvPr>
            <p:custDataLst>
              <p:tags r:id="rId10"/>
            </p:custDataLst>
          </p:nvPr>
        </p:nvSpPr>
        <p:spPr bwMode="auto">
          <a:xfrm rot="11062952">
            <a:off x="9661525" y="539750"/>
            <a:ext cx="363538" cy="43338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2" name="等腰三角形 21"/>
          <p:cNvSpPr/>
          <p:nvPr>
            <p:custDataLst>
              <p:tags r:id="rId11"/>
            </p:custDataLst>
          </p:nvPr>
        </p:nvSpPr>
        <p:spPr bwMode="auto">
          <a:xfrm rot="7334557">
            <a:off x="10347325" y="1135063"/>
            <a:ext cx="454025" cy="5365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3" name="等腰三角形 17"/>
          <p:cNvSpPr/>
          <p:nvPr>
            <p:custDataLst>
              <p:tags r:id="rId12"/>
            </p:custDataLst>
          </p:nvPr>
        </p:nvSpPr>
        <p:spPr bwMode="auto">
          <a:xfrm rot="7334557">
            <a:off x="10340975" y="1128713"/>
            <a:ext cx="449263" cy="5318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9" name="直角三角形 38"/>
          <p:cNvSpPr/>
          <p:nvPr>
            <p:custDataLst>
              <p:tags r:id="rId13"/>
            </p:custDataLst>
          </p:nvPr>
        </p:nvSpPr>
        <p:spPr bwMode="auto">
          <a:xfrm flipH="1">
            <a:off x="-20637" y="5243513"/>
            <a:ext cx="12212638" cy="16224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0" name="直角三角形 39"/>
          <p:cNvSpPr/>
          <p:nvPr>
            <p:custDataLst>
              <p:tags r:id="rId14"/>
            </p:custDataLst>
          </p:nvPr>
        </p:nvSpPr>
        <p:spPr bwMode="auto">
          <a:xfrm flipH="1">
            <a:off x="-20637" y="5421313"/>
            <a:ext cx="12212638" cy="14446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2" name="等腰三角形 21"/>
          <p:cNvSpPr/>
          <p:nvPr>
            <p:custDataLst>
              <p:tags r:id="rId15"/>
            </p:custDataLst>
          </p:nvPr>
        </p:nvSpPr>
        <p:spPr bwMode="auto">
          <a:xfrm rot="6238633">
            <a:off x="165100" y="2387600"/>
            <a:ext cx="228600" cy="4064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3" name="等腰三角形 17"/>
          <p:cNvSpPr/>
          <p:nvPr>
            <p:custDataLst>
              <p:tags r:id="rId16"/>
            </p:custDataLst>
          </p:nvPr>
        </p:nvSpPr>
        <p:spPr bwMode="auto">
          <a:xfrm rot="6238633">
            <a:off x="173038" y="2393950"/>
            <a:ext cx="222250" cy="3841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4" name="矩形 31"/>
          <p:cNvSpPr>
            <a:spLocks noChangeArrowheads="1"/>
          </p:cNvSpPr>
          <p:nvPr>
            <p:custDataLst>
              <p:tags r:id="rId17"/>
            </p:custDataLst>
          </p:nvPr>
        </p:nvSpPr>
        <p:spPr bwMode="auto">
          <a:xfrm>
            <a:off x="1236980" y="2432050"/>
            <a:ext cx="7628255" cy="3298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R="0" lvl="0" algn="just" defTabSz="912495" rtl="0" eaLnBrk="1" fontAlgn="base" latinLnBrk="0" hangingPunct="1">
              <a:lnSpc>
                <a:spcPct val="150000"/>
              </a:lnSpc>
              <a:spcBef>
                <a:spcPct val="0"/>
              </a:spcBef>
              <a:spcAft>
                <a:spcPct val="0"/>
              </a:spcAft>
              <a:buClrTx/>
              <a:buSzTx/>
              <a:buFont typeface="Wingdings" panose="05000000000000000000" charset="0"/>
              <a:buChar char="l"/>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 是一个基于 Chrome V8 引擎的 JavaScript 运行环境。 </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R="0" lvl="0" algn="just" defTabSz="912495" rtl="0" eaLnBrk="1" fontAlgn="base" latinLnBrk="0" hangingPunct="1">
              <a:lnSpc>
                <a:spcPct val="150000"/>
              </a:lnSpc>
              <a:spcBef>
                <a:spcPct val="0"/>
              </a:spcBef>
              <a:spcAft>
                <a:spcPct val="0"/>
              </a:spcAft>
              <a:buClrTx/>
              <a:buSzTx/>
              <a:buFont typeface="Wingdings" panose="05000000000000000000" charset="0"/>
              <a:buChar char="l"/>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 使用了一个事件驱动、非阻塞式 I/O 的模型，使其轻量又高效</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R="0" lvl="0" algn="just" defTabSz="912495" rtl="0" eaLnBrk="1" fontAlgn="base" latinLnBrk="0" hangingPunct="1">
              <a:lnSpc>
                <a:spcPct val="150000"/>
              </a:lnSpc>
              <a:spcBef>
                <a:spcPct val="0"/>
              </a:spcBef>
              <a:spcAft>
                <a:spcPct val="0"/>
              </a:spcAft>
              <a:buClrTx/>
              <a:buSzTx/>
              <a:buFont typeface="Wingdings" panose="05000000000000000000" charset="0"/>
              <a:buChar char="l"/>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Nodejs是</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用来</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做后端的</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R="0" lvl="0" algn="just" defTabSz="912495" rtl="0" eaLnBrk="1" fontAlgn="base" latinLnBrk="0" hangingPunct="1">
              <a:lnSpc>
                <a:spcPct val="150000"/>
              </a:lnSpc>
              <a:spcBef>
                <a:spcPct val="0"/>
              </a:spcBef>
              <a:spcAft>
                <a:spcPct val="0"/>
              </a:spcAft>
              <a:buClrTx/>
              <a:buSzTx/>
              <a:buFont typeface="Wingdings" panose="05000000000000000000" charset="0"/>
              <a:buChar char="l"/>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运行环境结合</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gulp,grunt,webpack</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等工程化</a:t>
            </a:r>
            <a:r>
              <a:rPr kumimoji="0" lang="zh-CN" altLang="en-US" sz="18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自动化工具</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可以用来开发前端应用</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R="0" lvl="0" algn="just" defTabSz="912495" rtl="0" eaLnBrk="1" fontAlgn="base" latinLnBrk="0" hangingPunct="1">
              <a:lnSpc>
                <a:spcPct val="150000"/>
              </a:lnSpc>
              <a:spcBef>
                <a:spcPct val="0"/>
              </a:spcBef>
              <a:spcAft>
                <a:spcPct val="0"/>
              </a:spcAft>
              <a:buClrTx/>
              <a:buSzTx/>
              <a:buFont typeface="Wingdings" panose="05000000000000000000" charset="0"/>
              <a:buChar char="l"/>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lang="zh-CN" altLang="en-US" sz="1800" noProof="0" dirty="0" smtClean="0">
                <a:ln>
                  <a:noFill/>
                </a:ln>
                <a:solidFill>
                  <a:schemeClr val="tx1">
                    <a:lumMod val="65000"/>
                    <a:lumOff val="35000"/>
                  </a:schemeClr>
                </a:solidFill>
                <a:effectLst/>
                <a:uLnTx/>
                <a:uFillTx/>
                <a:latin typeface="+mn-lt"/>
                <a:ea typeface="+mn-ea"/>
                <a:sym typeface="Arial" panose="020B0604020202020204" pitchFamily="34" charset="0"/>
              </a:rPr>
              <a:t>运行环境结合</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vuejs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reactjs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等前端组件化</a:t>
            </a:r>
            <a:r>
              <a:rPr kumimoji="0" lang="zh-CN" altLang="en-US" sz="18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开发框架</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可以用来开发前端应用</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p:txBody>
      </p:sp>
      <p:sp>
        <p:nvSpPr>
          <p:cNvPr id="27669" name="文本框 32"/>
          <p:cNvSpPr txBox="1"/>
          <p:nvPr>
            <p:custDataLst>
              <p:tags r:id="rId18"/>
            </p:custDataLst>
          </p:nvPr>
        </p:nvSpPr>
        <p:spPr>
          <a:xfrm>
            <a:off x="1236980" y="1593850"/>
            <a:ext cx="6276975" cy="8350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algn="just" defTabSz="684530">
              <a:spcBef>
                <a:spcPct val="0"/>
              </a:spcBef>
              <a:spcAft>
                <a:spcPct val="0"/>
              </a:spcAft>
              <a:buNone/>
            </a:pPr>
            <a:r>
              <a:rPr lang="en-US" altLang="zh-CN" sz="3200" b="1" dirty="0">
                <a:solidFill>
                  <a:schemeClr val="accent1"/>
                </a:solidFill>
                <a:latin typeface="+mj-lt"/>
                <a:ea typeface="+mj-ea"/>
                <a:cs typeface="+mj-cs"/>
                <a:sym typeface="Arial" panose="020B0604020202020204" pitchFamily="34" charset="0"/>
              </a:rPr>
              <a:t>nodejs </a:t>
            </a:r>
            <a:r>
              <a:rPr lang="zh-CN" altLang="en-US" sz="3200" b="1" dirty="0">
                <a:solidFill>
                  <a:schemeClr val="accent1"/>
                </a:solidFill>
                <a:latin typeface="+mj-lt"/>
                <a:ea typeface="+mj-ea"/>
                <a:cs typeface="+mj-cs"/>
                <a:sym typeface="Arial" panose="020B0604020202020204" pitchFamily="34" charset="0"/>
              </a:rPr>
              <a:t>是什么鬼？</a:t>
            </a:r>
            <a:endParaRPr lang="zh-CN" altLang="en-US" sz="3200" b="1" dirty="0">
              <a:solidFill>
                <a:schemeClr val="accent1"/>
              </a:solidFill>
              <a:latin typeface="+mj-lt"/>
              <a:ea typeface="+mj-ea"/>
              <a:cs typeface="+mj-cs"/>
              <a:sym typeface="Arial" panose="020B0604020202020204" pitchFamily="34" charset="0"/>
            </a:endParaRPr>
          </a:p>
        </p:txBody>
      </p:sp>
    </p:spTree>
    <p:custDataLst>
      <p:tags r:id="rId19"/>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bwMode="auto">
          <a:xfrm flipV="1">
            <a:off x="0" y="0"/>
            <a:ext cx="12192000" cy="1624013"/>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5" name="直角三角形 4"/>
          <p:cNvSpPr/>
          <p:nvPr>
            <p:custDataLst>
              <p:tags r:id="rId2"/>
            </p:custDataLst>
          </p:nvPr>
        </p:nvSpPr>
        <p:spPr bwMode="auto">
          <a:xfrm flipV="1">
            <a:off x="0" y="0"/>
            <a:ext cx="12192000" cy="14462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6083" name="矩形 31"/>
          <p:cNvSpPr>
            <a:spLocks noChangeArrowheads="1"/>
          </p:cNvSpPr>
          <p:nvPr>
            <p:custDataLst>
              <p:tags r:id="rId3"/>
            </p:custDataLst>
          </p:nvPr>
        </p:nvSpPr>
        <p:spPr bwMode="auto">
          <a:xfrm>
            <a:off x="933450" y="2613025"/>
            <a:ext cx="9926955" cy="3568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7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不一定？ 一定？</a:t>
            </a:r>
            <a:endParaRPr kumimoji="0" lang="zh-CN" altLang="en-US" sz="3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不一定</a:t>
            </a:r>
            <a:r>
              <a:rPr kumimoji="0" lang="en-US" altLang="zh-CN" sz="24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 </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前端的任务是实现页面效果以及页面交互，</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 </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与前端开发的关系仅仅只是都用了</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JavaScript</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语言进行开发而已；而</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主要用于后台应用程序开发。</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一定！</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前端的一些开发环境需要基于</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开发环境；如</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gulp</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grunt</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webpack</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等等前端工程化，自动化工具以及如果用到</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vuejs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reactjs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的脚手架，都得基于</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环境进行开发</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结论：所以，这里有两个层次，一个是除非我们想成为</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JavaScript</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的全栈开发工程师，那你一定得去学习</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开发平台的大多数东西，而且要学习后台开发的大多数东西。否则：我们对</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的了解最少要是基于作为前端工程化开发环境的层次进行学习</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p:txBody>
      </p:sp>
      <p:sp>
        <p:nvSpPr>
          <p:cNvPr id="17" name="等腰三角形 21"/>
          <p:cNvSpPr/>
          <p:nvPr>
            <p:custDataLst>
              <p:tags r:id="rId4"/>
            </p:custDataLst>
          </p:nvPr>
        </p:nvSpPr>
        <p:spPr bwMode="auto">
          <a:xfrm rot="7338800">
            <a:off x="188119" y="1789906"/>
            <a:ext cx="252413" cy="4476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等腰三角形 17"/>
          <p:cNvSpPr/>
          <p:nvPr>
            <p:custDataLst>
              <p:tags r:id="rId5"/>
            </p:custDataLst>
          </p:nvPr>
        </p:nvSpPr>
        <p:spPr bwMode="auto">
          <a:xfrm rot="7338800">
            <a:off x="196850" y="1800225"/>
            <a:ext cx="244475" cy="4222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等腰三角形 21"/>
          <p:cNvSpPr/>
          <p:nvPr>
            <p:custDataLst>
              <p:tags r:id="rId6"/>
            </p:custDataLst>
          </p:nvPr>
        </p:nvSpPr>
        <p:spPr bwMode="auto">
          <a:xfrm rot="7113334">
            <a:off x="11179175" y="1782763"/>
            <a:ext cx="419100" cy="7302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1" name="等腰三角形 17"/>
          <p:cNvSpPr/>
          <p:nvPr>
            <p:custDataLst>
              <p:tags r:id="rId7"/>
            </p:custDataLst>
          </p:nvPr>
        </p:nvSpPr>
        <p:spPr bwMode="auto">
          <a:xfrm rot="7113334">
            <a:off x="11171238" y="1776413"/>
            <a:ext cx="414338" cy="7223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等腰三角形 17"/>
          <p:cNvSpPr/>
          <p:nvPr>
            <p:custDataLst>
              <p:tags r:id="rId8"/>
            </p:custDataLst>
          </p:nvPr>
        </p:nvSpPr>
        <p:spPr bwMode="auto">
          <a:xfrm rot="7689548">
            <a:off x="11152188" y="708025"/>
            <a:ext cx="466725" cy="3683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539425"/>
              <a:gd name="connsiteY0-122" fmla="*/ 859468 h 859468"/>
              <a:gd name="connsiteX1-123" fmla="*/ 218767 w 539425"/>
              <a:gd name="connsiteY1-124" fmla="*/ 231456 h 859468"/>
              <a:gd name="connsiteX2-125" fmla="*/ 539425 w 539425"/>
              <a:gd name="connsiteY2-126" fmla="*/ 0 h 859468"/>
              <a:gd name="connsiteX3-127" fmla="*/ 0 w 539425"/>
              <a:gd name="connsiteY3-128" fmla="*/ 859468 h 859468"/>
            </a:gdLst>
            <a:ahLst/>
            <a:cxnLst>
              <a:cxn ang="0">
                <a:pos x="connsiteX0-121" y="connsiteY0-122"/>
              </a:cxn>
              <a:cxn ang="0">
                <a:pos x="connsiteX1-123" y="connsiteY1-124"/>
              </a:cxn>
              <a:cxn ang="0">
                <a:pos x="connsiteX2-125" y="connsiteY2-126"/>
              </a:cxn>
              <a:cxn ang="0">
                <a:pos x="connsiteX3-127" y="connsiteY3-128"/>
              </a:cxn>
            </a:cxnLst>
            <a:rect l="l" t="t" r="r" b="b"/>
            <a:pathLst>
              <a:path w="539425" h="859468">
                <a:moveTo>
                  <a:pt x="0" y="859468"/>
                </a:moveTo>
                <a:lnTo>
                  <a:pt x="218767" y="231456"/>
                </a:lnTo>
                <a:lnTo>
                  <a:pt x="539425" y="0"/>
                </a:lnTo>
                <a:lnTo>
                  <a:pt x="0" y="8594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等腰三角形 17"/>
          <p:cNvSpPr/>
          <p:nvPr>
            <p:custDataLst>
              <p:tags r:id="rId9"/>
            </p:custDataLst>
          </p:nvPr>
        </p:nvSpPr>
        <p:spPr bwMode="auto">
          <a:xfrm rot="7689548">
            <a:off x="11156156" y="699294"/>
            <a:ext cx="460375" cy="3794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1022785"/>
              <a:gd name="connsiteY0-122" fmla="*/ 608030 h 608030"/>
              <a:gd name="connsiteX1-123" fmla="*/ 569047 w 1022785"/>
              <a:gd name="connsiteY1-124" fmla="*/ 222862 h 608030"/>
              <a:gd name="connsiteX2-125" fmla="*/ 1022785 w 1022785"/>
              <a:gd name="connsiteY2-126" fmla="*/ 0 h 608030"/>
              <a:gd name="connsiteX3-127" fmla="*/ 0 w 1022785"/>
              <a:gd name="connsiteY3-128" fmla="*/ 608030 h 608030"/>
              <a:gd name="connsiteX0-129" fmla="*/ 0 w 1022785"/>
              <a:gd name="connsiteY0-130" fmla="*/ 870399 h 870399"/>
              <a:gd name="connsiteX1-131" fmla="*/ 563793 w 1022785"/>
              <a:gd name="connsiteY1-132" fmla="*/ 0 h 870399"/>
              <a:gd name="connsiteX2-133" fmla="*/ 1022785 w 1022785"/>
              <a:gd name="connsiteY2-134" fmla="*/ 262369 h 870399"/>
              <a:gd name="connsiteX3-135" fmla="*/ 0 w 1022785"/>
              <a:gd name="connsiteY3-136" fmla="*/ 870399 h 870399"/>
              <a:gd name="connsiteX0-137" fmla="*/ 0 w 760090"/>
              <a:gd name="connsiteY0-138" fmla="*/ 870399 h 870399"/>
              <a:gd name="connsiteX1-139" fmla="*/ 563793 w 760090"/>
              <a:gd name="connsiteY1-140" fmla="*/ 0 h 870399"/>
              <a:gd name="connsiteX2-141" fmla="*/ 760090 w 760090"/>
              <a:gd name="connsiteY2-142" fmla="*/ 257958 h 870399"/>
              <a:gd name="connsiteX3-143" fmla="*/ 0 w 760090"/>
              <a:gd name="connsiteY3-144" fmla="*/ 870399 h 870399"/>
              <a:gd name="connsiteX0-145" fmla="*/ 0 w 760090"/>
              <a:gd name="connsiteY0-146" fmla="*/ 852755 h 852755"/>
              <a:gd name="connsiteX1-147" fmla="*/ 532271 w 760090"/>
              <a:gd name="connsiteY1-148" fmla="*/ 0 h 852755"/>
              <a:gd name="connsiteX2-149" fmla="*/ 760090 w 760090"/>
              <a:gd name="connsiteY2-150" fmla="*/ 240314 h 852755"/>
              <a:gd name="connsiteX3-151" fmla="*/ 0 w 760090"/>
              <a:gd name="connsiteY3-152" fmla="*/ 852755 h 852755"/>
              <a:gd name="connsiteX0-153" fmla="*/ 0 w 532271"/>
              <a:gd name="connsiteY0-154" fmla="*/ 852755 h 852755"/>
              <a:gd name="connsiteX1-155" fmla="*/ 532271 w 532271"/>
              <a:gd name="connsiteY1-156" fmla="*/ 0 h 852755"/>
              <a:gd name="connsiteX2-157" fmla="*/ 514416 w 532271"/>
              <a:gd name="connsiteY2-158" fmla="*/ 463775 h 852755"/>
              <a:gd name="connsiteX3-159" fmla="*/ 0 w 532271"/>
              <a:gd name="connsiteY3-160" fmla="*/ 852755 h 852755"/>
              <a:gd name="connsiteX0-161" fmla="*/ 0 w 545129"/>
              <a:gd name="connsiteY0-162" fmla="*/ 852755 h 852755"/>
              <a:gd name="connsiteX1-163" fmla="*/ 532271 w 545129"/>
              <a:gd name="connsiteY1-164" fmla="*/ 0 h 852755"/>
              <a:gd name="connsiteX2-165" fmla="*/ 545130 w 545129"/>
              <a:gd name="connsiteY2-166" fmla="*/ 661452 h 852755"/>
              <a:gd name="connsiteX3-167" fmla="*/ 0 w 545129"/>
              <a:gd name="connsiteY3-168" fmla="*/ 852755 h 852755"/>
              <a:gd name="connsiteX0-169" fmla="*/ 0 w 532271"/>
              <a:gd name="connsiteY0-170" fmla="*/ 852755 h 884913"/>
              <a:gd name="connsiteX1-171" fmla="*/ 532271 w 532271"/>
              <a:gd name="connsiteY1-172" fmla="*/ 0 h 884913"/>
              <a:gd name="connsiteX2-173" fmla="*/ 381348 w 532271"/>
              <a:gd name="connsiteY2-174" fmla="*/ 884913 h 884913"/>
              <a:gd name="connsiteX3-175" fmla="*/ 0 w 532271"/>
              <a:gd name="connsiteY3-176" fmla="*/ 852755 h 884913"/>
            </a:gdLst>
            <a:ahLst/>
            <a:cxnLst>
              <a:cxn ang="0">
                <a:pos x="connsiteX0-169" y="connsiteY0-170"/>
              </a:cxn>
              <a:cxn ang="0">
                <a:pos x="connsiteX1-171" y="connsiteY1-172"/>
              </a:cxn>
              <a:cxn ang="0">
                <a:pos x="connsiteX2-173" y="connsiteY2-174"/>
              </a:cxn>
              <a:cxn ang="0">
                <a:pos x="connsiteX3-175" y="connsiteY3-176"/>
              </a:cxn>
            </a:cxnLst>
            <a:rect l="l" t="t" r="r" b="b"/>
            <a:pathLst>
              <a:path w="532271" h="884913">
                <a:moveTo>
                  <a:pt x="0" y="852755"/>
                </a:moveTo>
                <a:lnTo>
                  <a:pt x="532271" y="0"/>
                </a:lnTo>
                <a:lnTo>
                  <a:pt x="381348" y="884913"/>
                </a:lnTo>
                <a:lnTo>
                  <a:pt x="0" y="85275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6" name="等腰三角形 21"/>
          <p:cNvSpPr/>
          <p:nvPr>
            <p:custDataLst>
              <p:tags r:id="rId10"/>
            </p:custDataLst>
          </p:nvPr>
        </p:nvSpPr>
        <p:spPr bwMode="auto">
          <a:xfrm rot="9481291">
            <a:off x="90488" y="3043238"/>
            <a:ext cx="488950" cy="58102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7" name="等腰三角形 17"/>
          <p:cNvSpPr/>
          <p:nvPr>
            <p:custDataLst>
              <p:tags r:id="rId11"/>
            </p:custDataLst>
          </p:nvPr>
        </p:nvSpPr>
        <p:spPr bwMode="auto">
          <a:xfrm rot="9481291">
            <a:off x="98425" y="3036888"/>
            <a:ext cx="482600" cy="57626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9" name="等腰三角形 21"/>
          <p:cNvSpPr/>
          <p:nvPr>
            <p:custDataLst>
              <p:tags r:id="rId12"/>
            </p:custDataLst>
          </p:nvPr>
        </p:nvSpPr>
        <p:spPr bwMode="auto">
          <a:xfrm rot="11062952">
            <a:off x="9666288" y="531813"/>
            <a:ext cx="368300" cy="4381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0" name="等腰三角形 17"/>
          <p:cNvSpPr/>
          <p:nvPr>
            <p:custDataLst>
              <p:tags r:id="rId13"/>
            </p:custDataLst>
          </p:nvPr>
        </p:nvSpPr>
        <p:spPr bwMode="auto">
          <a:xfrm rot="11062952">
            <a:off x="9661525" y="539750"/>
            <a:ext cx="363538" cy="43338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2" name="等腰三角形 21"/>
          <p:cNvSpPr/>
          <p:nvPr>
            <p:custDataLst>
              <p:tags r:id="rId14"/>
            </p:custDataLst>
          </p:nvPr>
        </p:nvSpPr>
        <p:spPr bwMode="auto">
          <a:xfrm rot="7334557">
            <a:off x="10347325" y="1135063"/>
            <a:ext cx="454025" cy="5365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3" name="等腰三角形 17"/>
          <p:cNvSpPr/>
          <p:nvPr>
            <p:custDataLst>
              <p:tags r:id="rId15"/>
            </p:custDataLst>
          </p:nvPr>
        </p:nvSpPr>
        <p:spPr bwMode="auto">
          <a:xfrm rot="7334557">
            <a:off x="10340975" y="1128713"/>
            <a:ext cx="449263" cy="5318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9" name="直角三角形 38"/>
          <p:cNvSpPr/>
          <p:nvPr>
            <p:custDataLst>
              <p:tags r:id="rId16"/>
            </p:custDataLst>
          </p:nvPr>
        </p:nvSpPr>
        <p:spPr bwMode="auto">
          <a:xfrm flipH="1">
            <a:off x="-20637" y="5243513"/>
            <a:ext cx="12212638" cy="16224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0" name="直角三角形 39"/>
          <p:cNvSpPr/>
          <p:nvPr>
            <p:custDataLst>
              <p:tags r:id="rId17"/>
            </p:custDataLst>
          </p:nvPr>
        </p:nvSpPr>
        <p:spPr bwMode="auto">
          <a:xfrm flipH="1">
            <a:off x="-20637" y="5421313"/>
            <a:ext cx="12212638" cy="14446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2" name="等腰三角形 21"/>
          <p:cNvSpPr/>
          <p:nvPr>
            <p:custDataLst>
              <p:tags r:id="rId18"/>
            </p:custDataLst>
          </p:nvPr>
        </p:nvSpPr>
        <p:spPr bwMode="auto">
          <a:xfrm rot="6238633">
            <a:off x="165100" y="2387600"/>
            <a:ext cx="228600" cy="4064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3" name="等腰三角形 17"/>
          <p:cNvSpPr/>
          <p:nvPr>
            <p:custDataLst>
              <p:tags r:id="rId19"/>
            </p:custDataLst>
          </p:nvPr>
        </p:nvSpPr>
        <p:spPr bwMode="auto">
          <a:xfrm rot="6238633">
            <a:off x="173038" y="2393950"/>
            <a:ext cx="222250" cy="3841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 name="标题 1"/>
          <p:cNvSpPr>
            <a:spLocks noGrp="1"/>
          </p:cNvSpPr>
          <p:nvPr>
            <p:ph type="title"/>
            <p:custDataLst>
              <p:tags r:id="rId20"/>
            </p:custDataLst>
          </p:nvPr>
        </p:nvSpPr>
        <p:spPr/>
        <p:txBody>
          <a:bodyPr wrap="square">
            <a:normAutofit/>
          </a:bodyPr>
          <a:lstStyle/>
          <a:p>
            <a:r>
              <a:rPr lang="zh-CN" altLang="en-US" dirty="0"/>
              <a:t>前端一定得了解</a:t>
            </a:r>
            <a:r>
              <a:rPr lang="en-US" altLang="zh-CN" dirty="0"/>
              <a:t>Nodejs?</a:t>
            </a:r>
            <a:endParaRPr lang="en-US" altLang="zh-CN" dirty="0"/>
          </a:p>
        </p:txBody>
      </p:sp>
      <p:pic>
        <p:nvPicPr>
          <p:cNvPr id="3" name="图片 2"/>
          <p:cNvPicPr>
            <a:picLocks noChangeAspect="1"/>
          </p:cNvPicPr>
          <p:nvPr/>
        </p:nvPicPr>
        <p:blipFill>
          <a:blip r:embed="rId21"/>
          <a:stretch>
            <a:fillRect/>
          </a:stretch>
        </p:blipFill>
        <p:spPr>
          <a:xfrm>
            <a:off x="6337300" y="979170"/>
            <a:ext cx="3093085" cy="2316480"/>
          </a:xfrm>
          <a:prstGeom prst="rect">
            <a:avLst/>
          </a:prstGeom>
        </p:spPr>
      </p:pic>
    </p:spTree>
    <p:custDataLst>
      <p:tags r:id="rId2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0.000000 0.001389 L 0.500781 -0.339074 " pathEditMode="relative" rAng="0" ptsTypes="">
                                      <p:cBhvr>
                                        <p:cTn id="6" dur="2000" fill="hold"/>
                                        <p:tgtEl>
                                          <p:spTgt spid="3"/>
                                        </p:tgtEl>
                                        <p:attrNameLst>
                                          <p:attrName>ppt_x</p:attrName>
                                          <p:attrName>ppt_y</p:attrName>
                                        </p:attrNameLst>
                                      </p:cBhvr>
                                      <p:rCtr x="125" y="-1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457200"/>
            <a:ext cx="4165600" cy="530225"/>
          </a:xfrm>
          <a:prstGeom prst="rect">
            <a:avLst/>
          </a:prstGeom>
        </p:spPr>
        <p:txBody>
          <a:bodyPr vert="horz" lIns="91440" tIns="45720" rIns="91440" bIns="45720" rtlCol="0" anchor="b">
            <a:normAutofit fontScale="90000" lnSpcReduction="10000"/>
          </a:bodyPr>
          <a:lstStyle>
            <a:defPPr>
              <a:defRPr lang="zh-CN"/>
            </a:defPPr>
            <a:lvl1pPr>
              <a:defRPr sz="3200"/>
            </a:lvl1pPr>
          </a:lstStyle>
          <a:p>
            <a:r>
              <a:rPr lang="zh-CN" altLang="en-US" dirty="0">
                <a:solidFill>
                  <a:schemeClr val="accent1"/>
                </a:solidFill>
                <a:latin typeface="+mj-lt"/>
                <a:ea typeface="+mj-ea"/>
                <a:cs typeface="+mj-cs"/>
              </a:rPr>
              <a:t>安装</a:t>
            </a:r>
            <a:r>
              <a:rPr lang="en-US" altLang="zh-CN" dirty="0">
                <a:solidFill>
                  <a:schemeClr val="accent1"/>
                </a:solidFill>
                <a:latin typeface="+mj-lt"/>
                <a:ea typeface="+mj-ea"/>
                <a:cs typeface="+mj-cs"/>
              </a:rPr>
              <a:t>Nodejs</a:t>
            </a:r>
            <a:endParaRPr lang="en-US" altLang="zh-CN" dirty="0">
              <a:solidFill>
                <a:schemeClr val="accent1"/>
              </a:solidFill>
              <a:latin typeface="+mj-lt"/>
              <a:ea typeface="+mj-ea"/>
              <a:cs typeface="+mj-cs"/>
            </a:endParaRPr>
          </a:p>
        </p:txBody>
      </p:sp>
      <p:sp>
        <p:nvSpPr>
          <p:cNvPr id="4" name="文本框 3"/>
          <p:cNvSpPr txBox="1"/>
          <p:nvPr>
            <p:custDataLst>
              <p:tags r:id="rId2"/>
            </p:custDataLst>
          </p:nvPr>
        </p:nvSpPr>
        <p:spPr>
          <a:xfrm>
            <a:off x="567690" y="1105430"/>
            <a:ext cx="4165349" cy="381240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lang="en-US" altLang="zh-CN" dirty="0">
                <a:latin typeface="+mn-lt"/>
                <a:ea typeface="+mn-ea"/>
                <a:cs typeface="+mn-cs"/>
              </a:rPr>
              <a:t>nodejs</a:t>
            </a:r>
            <a:r>
              <a:rPr lang="zh-CN" altLang="en-US" dirty="0">
                <a:latin typeface="+mn-lt"/>
                <a:ea typeface="+mn-ea"/>
                <a:cs typeface="+mn-cs"/>
              </a:rPr>
              <a:t>安装官网：</a:t>
            </a:r>
            <a:r>
              <a:rPr lang="en-US" altLang="zh-CN" dirty="0">
                <a:latin typeface="+mn-lt"/>
                <a:ea typeface="+mn-ea"/>
                <a:cs typeface="+mn-cs"/>
                <a:hlinkClick r:id="rId3" action="ppaction://hlinkfile"/>
              </a:rPr>
              <a:t>https://nodejs.org/en/download/</a:t>
            </a:r>
            <a:endParaRPr lang="en-US" altLang="zh-CN" dirty="0">
              <a:latin typeface="+mn-lt"/>
              <a:ea typeface="+mn-ea"/>
              <a:cs typeface="+mn-cs"/>
              <a:hlinkClick r:id="rId3" action="ppaction://hlinkfile"/>
            </a:endParaRPr>
          </a:p>
          <a:p>
            <a:endParaRPr lang="en-US" altLang="zh-CN" dirty="0">
              <a:latin typeface="+mn-lt"/>
              <a:ea typeface="+mn-ea"/>
              <a:cs typeface="+mn-cs"/>
            </a:endParaRPr>
          </a:p>
          <a:p>
            <a:r>
              <a:rPr lang="en-US" altLang="zh-CN" dirty="0">
                <a:latin typeface="+mn-lt"/>
                <a:ea typeface="+mn-ea"/>
                <a:cs typeface="+mn-cs"/>
              </a:rPr>
              <a:t>1. </a:t>
            </a:r>
            <a:r>
              <a:rPr lang="zh-CN" altLang="en-US" dirty="0">
                <a:latin typeface="+mn-lt"/>
                <a:ea typeface="+mn-ea"/>
                <a:cs typeface="+mn-cs"/>
              </a:rPr>
              <a:t>进入官网下载对应版本</a:t>
            </a:r>
            <a:endParaRPr lang="zh-CN" altLang="en-US" dirty="0">
              <a:latin typeface="+mn-lt"/>
              <a:ea typeface="+mn-ea"/>
              <a:cs typeface="+mn-cs"/>
            </a:endParaRPr>
          </a:p>
          <a:p>
            <a:r>
              <a:rPr lang="en-US" altLang="zh-CN" dirty="0">
                <a:latin typeface="+mn-lt"/>
                <a:ea typeface="+mn-ea"/>
                <a:cs typeface="+mn-cs"/>
              </a:rPr>
              <a:t>2. windows</a:t>
            </a:r>
            <a:r>
              <a:rPr lang="zh-CN" altLang="en-US" dirty="0">
                <a:latin typeface="+mn-lt"/>
                <a:ea typeface="+mn-ea"/>
                <a:cs typeface="+mn-cs"/>
              </a:rPr>
              <a:t>双击安装一直下一步到尽头即可。</a:t>
            </a:r>
            <a:endParaRPr lang="zh-CN" altLang="en-US" dirty="0">
              <a:latin typeface="+mn-lt"/>
              <a:ea typeface="+mn-ea"/>
              <a:cs typeface="+mn-cs"/>
            </a:endParaRPr>
          </a:p>
          <a:p>
            <a:r>
              <a:rPr lang="en-US" altLang="zh-CN" dirty="0">
                <a:latin typeface="+mn-lt"/>
                <a:ea typeface="+mn-ea"/>
                <a:cs typeface="+mn-cs"/>
              </a:rPr>
              <a:t>3.</a:t>
            </a:r>
            <a:r>
              <a:rPr lang="zh-CN" altLang="en-US" dirty="0">
                <a:latin typeface="+mn-lt"/>
                <a:ea typeface="+mn-ea"/>
                <a:cs typeface="+mn-cs"/>
              </a:rPr>
              <a:t>打开</a:t>
            </a:r>
            <a:r>
              <a:rPr lang="en-US" altLang="zh-CN" dirty="0">
                <a:latin typeface="+mn-lt"/>
                <a:ea typeface="+mn-ea"/>
                <a:cs typeface="+mn-cs"/>
              </a:rPr>
              <a:t>cmd</a:t>
            </a:r>
            <a:r>
              <a:rPr lang="zh-CN" altLang="en-US" dirty="0">
                <a:latin typeface="+mn-lt"/>
                <a:ea typeface="+mn-ea"/>
                <a:cs typeface="+mn-cs"/>
              </a:rPr>
              <a:t>，验证是否安装成功</a:t>
            </a:r>
            <a:endParaRPr lang="zh-CN" altLang="en-US" dirty="0">
              <a:latin typeface="+mn-lt"/>
              <a:ea typeface="+mn-ea"/>
              <a:cs typeface="+mn-cs"/>
            </a:endParaRPr>
          </a:p>
          <a:p>
            <a:endParaRPr lang="zh-CN" altLang="en-US" dirty="0">
              <a:latin typeface="+mn-lt"/>
              <a:ea typeface="+mn-ea"/>
              <a:cs typeface="+mn-cs"/>
            </a:endParaRPr>
          </a:p>
        </p:txBody>
      </p:sp>
      <p:pic>
        <p:nvPicPr>
          <p:cNvPr id="3" name="图片 2" descr="9%HH%WG8DJQ0CI03DZCK1YE"/>
          <p:cNvPicPr>
            <a:picLocks noChangeAspect="1"/>
          </p:cNvPicPr>
          <p:nvPr/>
        </p:nvPicPr>
        <p:blipFill>
          <a:blip r:embed="rId4"/>
          <a:stretch>
            <a:fillRect/>
          </a:stretch>
        </p:blipFill>
        <p:spPr>
          <a:xfrm>
            <a:off x="4598670" y="987425"/>
            <a:ext cx="7564120" cy="5186680"/>
          </a:xfrm>
          <a:prstGeom prst="rect">
            <a:avLst/>
          </a:prstGeom>
        </p:spPr>
      </p:pic>
      <p:pic>
        <p:nvPicPr>
          <p:cNvPr id="6" name="图片 5" descr="BV42U8K0`BWD))}5OMJL]VV"/>
          <p:cNvPicPr>
            <a:picLocks noChangeAspect="1"/>
          </p:cNvPicPr>
          <p:nvPr/>
        </p:nvPicPr>
        <p:blipFill>
          <a:blip r:embed="rId5"/>
          <a:stretch>
            <a:fillRect/>
          </a:stretch>
        </p:blipFill>
        <p:spPr>
          <a:xfrm>
            <a:off x="323850" y="3477895"/>
            <a:ext cx="4409440" cy="2914015"/>
          </a:xfrm>
          <a:prstGeom prst="rect">
            <a:avLst/>
          </a:prstGeom>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custDataLst>
              <p:tags r:id="rId1"/>
            </p:custDataLst>
          </p:nvPr>
        </p:nvSpPr>
        <p:spPr bwMode="auto">
          <a:xfrm flipV="1">
            <a:off x="0" y="0"/>
            <a:ext cx="12192000" cy="1624013"/>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5" name="直角三角形 4"/>
          <p:cNvSpPr/>
          <p:nvPr>
            <p:custDataLst>
              <p:tags r:id="rId2"/>
            </p:custDataLst>
          </p:nvPr>
        </p:nvSpPr>
        <p:spPr bwMode="auto">
          <a:xfrm flipV="1">
            <a:off x="0" y="0"/>
            <a:ext cx="12192000" cy="14462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等腰三角形 21"/>
          <p:cNvSpPr/>
          <p:nvPr>
            <p:custDataLst>
              <p:tags r:id="rId3"/>
            </p:custDataLst>
          </p:nvPr>
        </p:nvSpPr>
        <p:spPr bwMode="auto">
          <a:xfrm rot="7338800">
            <a:off x="188119" y="1789906"/>
            <a:ext cx="252413" cy="4476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等腰三角形 17"/>
          <p:cNvSpPr/>
          <p:nvPr>
            <p:custDataLst>
              <p:tags r:id="rId4"/>
            </p:custDataLst>
          </p:nvPr>
        </p:nvSpPr>
        <p:spPr bwMode="auto">
          <a:xfrm rot="7338800">
            <a:off x="196850" y="1800225"/>
            <a:ext cx="244475" cy="4222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等腰三角形 17"/>
          <p:cNvSpPr/>
          <p:nvPr>
            <p:custDataLst>
              <p:tags r:id="rId5"/>
            </p:custDataLst>
          </p:nvPr>
        </p:nvSpPr>
        <p:spPr bwMode="auto">
          <a:xfrm rot="7689548">
            <a:off x="11152188" y="708025"/>
            <a:ext cx="466725" cy="3683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539425"/>
              <a:gd name="connsiteY0-122" fmla="*/ 859468 h 859468"/>
              <a:gd name="connsiteX1-123" fmla="*/ 218767 w 539425"/>
              <a:gd name="connsiteY1-124" fmla="*/ 231456 h 859468"/>
              <a:gd name="connsiteX2-125" fmla="*/ 539425 w 539425"/>
              <a:gd name="connsiteY2-126" fmla="*/ 0 h 859468"/>
              <a:gd name="connsiteX3-127" fmla="*/ 0 w 539425"/>
              <a:gd name="connsiteY3-128" fmla="*/ 859468 h 859468"/>
            </a:gdLst>
            <a:ahLst/>
            <a:cxnLst>
              <a:cxn ang="0">
                <a:pos x="connsiteX0-121" y="connsiteY0-122"/>
              </a:cxn>
              <a:cxn ang="0">
                <a:pos x="connsiteX1-123" y="connsiteY1-124"/>
              </a:cxn>
              <a:cxn ang="0">
                <a:pos x="connsiteX2-125" y="connsiteY2-126"/>
              </a:cxn>
              <a:cxn ang="0">
                <a:pos x="connsiteX3-127" y="connsiteY3-128"/>
              </a:cxn>
            </a:cxnLst>
            <a:rect l="l" t="t" r="r" b="b"/>
            <a:pathLst>
              <a:path w="539425" h="859468">
                <a:moveTo>
                  <a:pt x="0" y="859468"/>
                </a:moveTo>
                <a:lnTo>
                  <a:pt x="218767" y="231456"/>
                </a:lnTo>
                <a:lnTo>
                  <a:pt x="539425" y="0"/>
                </a:lnTo>
                <a:lnTo>
                  <a:pt x="0" y="8594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4" name="等腰三角形 17"/>
          <p:cNvSpPr/>
          <p:nvPr>
            <p:custDataLst>
              <p:tags r:id="rId6"/>
            </p:custDataLst>
          </p:nvPr>
        </p:nvSpPr>
        <p:spPr bwMode="auto">
          <a:xfrm rot="7689548">
            <a:off x="11156156" y="699294"/>
            <a:ext cx="460375" cy="3794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 name="connsiteX0-105" fmla="*/ 0 w 539425"/>
              <a:gd name="connsiteY0-106" fmla="*/ 859468 h 859468"/>
              <a:gd name="connsiteX1-107" fmla="*/ 311605 w 539425"/>
              <a:gd name="connsiteY1-108" fmla="*/ 187572 h 859468"/>
              <a:gd name="connsiteX2-109" fmla="*/ 539425 w 539425"/>
              <a:gd name="connsiteY2-110" fmla="*/ 0 h 859468"/>
              <a:gd name="connsiteX3-111" fmla="*/ 0 w 539425"/>
              <a:gd name="connsiteY3-112" fmla="*/ 859468 h 859468"/>
              <a:gd name="connsiteX0-113" fmla="*/ 0 w 539425"/>
              <a:gd name="connsiteY0-114" fmla="*/ 859468 h 859468"/>
              <a:gd name="connsiteX1-115" fmla="*/ 85687 w 539425"/>
              <a:gd name="connsiteY1-116" fmla="*/ 222862 h 859468"/>
              <a:gd name="connsiteX2-117" fmla="*/ 539425 w 539425"/>
              <a:gd name="connsiteY2-118" fmla="*/ 0 h 859468"/>
              <a:gd name="connsiteX3-119" fmla="*/ 0 w 539425"/>
              <a:gd name="connsiteY3-120" fmla="*/ 859468 h 859468"/>
              <a:gd name="connsiteX0-121" fmla="*/ 0 w 1022785"/>
              <a:gd name="connsiteY0-122" fmla="*/ 608030 h 608030"/>
              <a:gd name="connsiteX1-123" fmla="*/ 569047 w 1022785"/>
              <a:gd name="connsiteY1-124" fmla="*/ 222862 h 608030"/>
              <a:gd name="connsiteX2-125" fmla="*/ 1022785 w 1022785"/>
              <a:gd name="connsiteY2-126" fmla="*/ 0 h 608030"/>
              <a:gd name="connsiteX3-127" fmla="*/ 0 w 1022785"/>
              <a:gd name="connsiteY3-128" fmla="*/ 608030 h 608030"/>
              <a:gd name="connsiteX0-129" fmla="*/ 0 w 1022785"/>
              <a:gd name="connsiteY0-130" fmla="*/ 870399 h 870399"/>
              <a:gd name="connsiteX1-131" fmla="*/ 563793 w 1022785"/>
              <a:gd name="connsiteY1-132" fmla="*/ 0 h 870399"/>
              <a:gd name="connsiteX2-133" fmla="*/ 1022785 w 1022785"/>
              <a:gd name="connsiteY2-134" fmla="*/ 262369 h 870399"/>
              <a:gd name="connsiteX3-135" fmla="*/ 0 w 1022785"/>
              <a:gd name="connsiteY3-136" fmla="*/ 870399 h 870399"/>
              <a:gd name="connsiteX0-137" fmla="*/ 0 w 760090"/>
              <a:gd name="connsiteY0-138" fmla="*/ 870399 h 870399"/>
              <a:gd name="connsiteX1-139" fmla="*/ 563793 w 760090"/>
              <a:gd name="connsiteY1-140" fmla="*/ 0 h 870399"/>
              <a:gd name="connsiteX2-141" fmla="*/ 760090 w 760090"/>
              <a:gd name="connsiteY2-142" fmla="*/ 257958 h 870399"/>
              <a:gd name="connsiteX3-143" fmla="*/ 0 w 760090"/>
              <a:gd name="connsiteY3-144" fmla="*/ 870399 h 870399"/>
              <a:gd name="connsiteX0-145" fmla="*/ 0 w 760090"/>
              <a:gd name="connsiteY0-146" fmla="*/ 852755 h 852755"/>
              <a:gd name="connsiteX1-147" fmla="*/ 532271 w 760090"/>
              <a:gd name="connsiteY1-148" fmla="*/ 0 h 852755"/>
              <a:gd name="connsiteX2-149" fmla="*/ 760090 w 760090"/>
              <a:gd name="connsiteY2-150" fmla="*/ 240314 h 852755"/>
              <a:gd name="connsiteX3-151" fmla="*/ 0 w 760090"/>
              <a:gd name="connsiteY3-152" fmla="*/ 852755 h 852755"/>
              <a:gd name="connsiteX0-153" fmla="*/ 0 w 532271"/>
              <a:gd name="connsiteY0-154" fmla="*/ 852755 h 852755"/>
              <a:gd name="connsiteX1-155" fmla="*/ 532271 w 532271"/>
              <a:gd name="connsiteY1-156" fmla="*/ 0 h 852755"/>
              <a:gd name="connsiteX2-157" fmla="*/ 514416 w 532271"/>
              <a:gd name="connsiteY2-158" fmla="*/ 463775 h 852755"/>
              <a:gd name="connsiteX3-159" fmla="*/ 0 w 532271"/>
              <a:gd name="connsiteY3-160" fmla="*/ 852755 h 852755"/>
              <a:gd name="connsiteX0-161" fmla="*/ 0 w 545129"/>
              <a:gd name="connsiteY0-162" fmla="*/ 852755 h 852755"/>
              <a:gd name="connsiteX1-163" fmla="*/ 532271 w 545129"/>
              <a:gd name="connsiteY1-164" fmla="*/ 0 h 852755"/>
              <a:gd name="connsiteX2-165" fmla="*/ 545130 w 545129"/>
              <a:gd name="connsiteY2-166" fmla="*/ 661452 h 852755"/>
              <a:gd name="connsiteX3-167" fmla="*/ 0 w 545129"/>
              <a:gd name="connsiteY3-168" fmla="*/ 852755 h 852755"/>
              <a:gd name="connsiteX0-169" fmla="*/ 0 w 532271"/>
              <a:gd name="connsiteY0-170" fmla="*/ 852755 h 884913"/>
              <a:gd name="connsiteX1-171" fmla="*/ 532271 w 532271"/>
              <a:gd name="connsiteY1-172" fmla="*/ 0 h 884913"/>
              <a:gd name="connsiteX2-173" fmla="*/ 381348 w 532271"/>
              <a:gd name="connsiteY2-174" fmla="*/ 884913 h 884913"/>
              <a:gd name="connsiteX3-175" fmla="*/ 0 w 532271"/>
              <a:gd name="connsiteY3-176" fmla="*/ 852755 h 884913"/>
            </a:gdLst>
            <a:ahLst/>
            <a:cxnLst>
              <a:cxn ang="0">
                <a:pos x="connsiteX0-169" y="connsiteY0-170"/>
              </a:cxn>
              <a:cxn ang="0">
                <a:pos x="connsiteX1-171" y="connsiteY1-172"/>
              </a:cxn>
              <a:cxn ang="0">
                <a:pos x="connsiteX2-173" y="connsiteY2-174"/>
              </a:cxn>
              <a:cxn ang="0">
                <a:pos x="connsiteX3-175" y="connsiteY3-176"/>
              </a:cxn>
            </a:cxnLst>
            <a:rect l="l" t="t" r="r" b="b"/>
            <a:pathLst>
              <a:path w="532271" h="884913">
                <a:moveTo>
                  <a:pt x="0" y="852755"/>
                </a:moveTo>
                <a:lnTo>
                  <a:pt x="532271" y="0"/>
                </a:lnTo>
                <a:lnTo>
                  <a:pt x="381348" y="884913"/>
                </a:lnTo>
                <a:lnTo>
                  <a:pt x="0" y="85275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6" name="等腰三角形 21"/>
          <p:cNvSpPr/>
          <p:nvPr>
            <p:custDataLst>
              <p:tags r:id="rId7"/>
            </p:custDataLst>
          </p:nvPr>
        </p:nvSpPr>
        <p:spPr bwMode="auto">
          <a:xfrm rot="9481291">
            <a:off x="90488" y="3043238"/>
            <a:ext cx="488950" cy="58102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7" name="等腰三角形 17"/>
          <p:cNvSpPr/>
          <p:nvPr>
            <p:custDataLst>
              <p:tags r:id="rId8"/>
            </p:custDataLst>
          </p:nvPr>
        </p:nvSpPr>
        <p:spPr bwMode="auto">
          <a:xfrm rot="9481291">
            <a:off x="98425" y="3036888"/>
            <a:ext cx="482600" cy="57626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9" name="等腰三角形 21"/>
          <p:cNvSpPr/>
          <p:nvPr>
            <p:custDataLst>
              <p:tags r:id="rId9"/>
            </p:custDataLst>
          </p:nvPr>
        </p:nvSpPr>
        <p:spPr bwMode="auto">
          <a:xfrm rot="11062952">
            <a:off x="9666288" y="531813"/>
            <a:ext cx="368300" cy="43815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0" name="等腰三角形 17"/>
          <p:cNvSpPr/>
          <p:nvPr>
            <p:custDataLst>
              <p:tags r:id="rId10"/>
            </p:custDataLst>
          </p:nvPr>
        </p:nvSpPr>
        <p:spPr bwMode="auto">
          <a:xfrm rot="11062952">
            <a:off x="9661525" y="539750"/>
            <a:ext cx="363538" cy="433388"/>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2" name="等腰三角形 21"/>
          <p:cNvSpPr/>
          <p:nvPr>
            <p:custDataLst>
              <p:tags r:id="rId11"/>
            </p:custDataLst>
          </p:nvPr>
        </p:nvSpPr>
        <p:spPr bwMode="auto">
          <a:xfrm rot="7334557">
            <a:off x="10347325" y="1135063"/>
            <a:ext cx="454025" cy="5365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 name="connsiteX0-25" fmla="*/ 0 w 608477"/>
              <a:gd name="connsiteY0-26" fmla="*/ 1061398 h 1061398"/>
              <a:gd name="connsiteX1-27" fmla="*/ 608477 w 608477"/>
              <a:gd name="connsiteY1-28" fmla="*/ 0 h 1061398"/>
              <a:gd name="connsiteX2-29" fmla="*/ 607528 w 608477"/>
              <a:gd name="connsiteY2-30" fmla="*/ 826672 h 1061398"/>
              <a:gd name="connsiteX3-31" fmla="*/ 0 w 608477"/>
              <a:gd name="connsiteY3-32" fmla="*/ 1061398 h 1061398"/>
            </a:gdLst>
            <a:ahLst/>
            <a:cxnLst>
              <a:cxn ang="0">
                <a:pos x="connsiteX0-25" y="connsiteY0-26"/>
              </a:cxn>
              <a:cxn ang="0">
                <a:pos x="connsiteX1-27" y="connsiteY1-28"/>
              </a:cxn>
              <a:cxn ang="0">
                <a:pos x="connsiteX2-29" y="connsiteY2-30"/>
              </a:cxn>
              <a:cxn ang="0">
                <a:pos x="connsiteX3-31" y="connsiteY3-32"/>
              </a:cxn>
            </a:cxnLst>
            <a:rect l="l" t="t" r="r" b="b"/>
            <a:pathLst>
              <a:path w="608477" h="1061398">
                <a:moveTo>
                  <a:pt x="0" y="1061398"/>
                </a:moveTo>
                <a:lnTo>
                  <a:pt x="608477" y="0"/>
                </a:lnTo>
                <a:cubicBezTo>
                  <a:pt x="608161" y="275557"/>
                  <a:pt x="607844" y="551115"/>
                  <a:pt x="607528" y="826672"/>
                </a:cubicBez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3" name="等腰三角形 17"/>
          <p:cNvSpPr/>
          <p:nvPr>
            <p:custDataLst>
              <p:tags r:id="rId12"/>
            </p:custDataLst>
          </p:nvPr>
        </p:nvSpPr>
        <p:spPr bwMode="auto">
          <a:xfrm rot="7334557">
            <a:off x="10340975" y="1128713"/>
            <a:ext cx="449263" cy="531813"/>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 name="connsiteX0-97" fmla="*/ 0 w 733818"/>
              <a:gd name="connsiteY0-98" fmla="*/ 1062382 h 1062382"/>
              <a:gd name="connsiteX1-99" fmla="*/ 311605 w 733818"/>
              <a:gd name="connsiteY1-100" fmla="*/ 390486 h 1062382"/>
              <a:gd name="connsiteX2-101" fmla="*/ 733818 w 733818"/>
              <a:gd name="connsiteY2-102" fmla="*/ 0 h 1062382"/>
              <a:gd name="connsiteX3-103" fmla="*/ 0 w 733818"/>
              <a:gd name="connsiteY3-104" fmla="*/ 1062382 h 1062382"/>
            </a:gdLst>
            <a:ahLst/>
            <a:cxnLst>
              <a:cxn ang="0">
                <a:pos x="connsiteX0-97" y="connsiteY0-98"/>
              </a:cxn>
              <a:cxn ang="0">
                <a:pos x="connsiteX1-99" y="connsiteY1-100"/>
              </a:cxn>
              <a:cxn ang="0">
                <a:pos x="connsiteX2-101" y="connsiteY2-102"/>
              </a:cxn>
              <a:cxn ang="0">
                <a:pos x="connsiteX3-103" y="connsiteY3-104"/>
              </a:cxn>
            </a:cxnLst>
            <a:rect l="l" t="t" r="r" b="b"/>
            <a:pathLst>
              <a:path w="733818" h="1062382">
                <a:moveTo>
                  <a:pt x="0" y="1062382"/>
                </a:moveTo>
                <a:lnTo>
                  <a:pt x="311605" y="390486"/>
                </a:lnTo>
                <a:lnTo>
                  <a:pt x="733818" y="0"/>
                </a:lnTo>
                <a:lnTo>
                  <a:pt x="0" y="106238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9" name="直角三角形 38"/>
          <p:cNvSpPr/>
          <p:nvPr>
            <p:custDataLst>
              <p:tags r:id="rId13"/>
            </p:custDataLst>
          </p:nvPr>
        </p:nvSpPr>
        <p:spPr bwMode="auto">
          <a:xfrm flipH="1">
            <a:off x="-20637" y="5243513"/>
            <a:ext cx="12212638" cy="16224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0" name="直角三角形 39"/>
          <p:cNvSpPr/>
          <p:nvPr>
            <p:custDataLst>
              <p:tags r:id="rId14"/>
            </p:custDataLst>
          </p:nvPr>
        </p:nvSpPr>
        <p:spPr bwMode="auto">
          <a:xfrm flipH="1">
            <a:off x="-20637" y="5421313"/>
            <a:ext cx="12212638" cy="14446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2" name="等腰三角形 21"/>
          <p:cNvSpPr/>
          <p:nvPr>
            <p:custDataLst>
              <p:tags r:id="rId15"/>
            </p:custDataLst>
          </p:nvPr>
        </p:nvSpPr>
        <p:spPr bwMode="auto">
          <a:xfrm rot="6238633">
            <a:off x="165100" y="2387600"/>
            <a:ext cx="228600" cy="406400"/>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834331"/>
              <a:gd name="connsiteY0-2" fmla="*/ 1418079 h 1418079"/>
              <a:gd name="connsiteX1-3" fmla="*/ 822485 w 834331"/>
              <a:gd name="connsiteY1-4" fmla="*/ 0 h 1418079"/>
              <a:gd name="connsiteX2-5" fmla="*/ 834331 w 834331"/>
              <a:gd name="connsiteY2-6" fmla="*/ 1327288 h 1418079"/>
              <a:gd name="connsiteX3-7" fmla="*/ 0 w 834331"/>
              <a:gd name="connsiteY3-8" fmla="*/ 1418079 h 1418079"/>
              <a:gd name="connsiteX0-9" fmla="*/ 0 w 847301"/>
              <a:gd name="connsiteY0-10" fmla="*/ 1418079 h 1418079"/>
              <a:gd name="connsiteX1-11" fmla="*/ 822485 w 847301"/>
              <a:gd name="connsiteY1-12" fmla="*/ 0 h 1418079"/>
              <a:gd name="connsiteX2-13" fmla="*/ 847301 w 847301"/>
              <a:gd name="connsiteY2-14" fmla="*/ 1119764 h 1418079"/>
              <a:gd name="connsiteX3-15" fmla="*/ 0 w 847301"/>
              <a:gd name="connsiteY3-16" fmla="*/ 1418079 h 1418079"/>
              <a:gd name="connsiteX0-17" fmla="*/ 0 w 633293"/>
              <a:gd name="connsiteY0-18" fmla="*/ 1061398 h 1119764"/>
              <a:gd name="connsiteX1-19" fmla="*/ 608477 w 633293"/>
              <a:gd name="connsiteY1-20" fmla="*/ 0 h 1119764"/>
              <a:gd name="connsiteX2-21" fmla="*/ 633293 w 633293"/>
              <a:gd name="connsiteY2-22" fmla="*/ 1119764 h 1119764"/>
              <a:gd name="connsiteX3-23" fmla="*/ 0 w 633293"/>
              <a:gd name="connsiteY3-24" fmla="*/ 1061398 h 1119764"/>
            </a:gdLst>
            <a:ahLst/>
            <a:cxnLst>
              <a:cxn ang="0">
                <a:pos x="connsiteX0-17" y="connsiteY0-18"/>
              </a:cxn>
              <a:cxn ang="0">
                <a:pos x="connsiteX1-19" y="connsiteY1-20"/>
              </a:cxn>
              <a:cxn ang="0">
                <a:pos x="connsiteX2-21" y="connsiteY2-22"/>
              </a:cxn>
              <a:cxn ang="0">
                <a:pos x="connsiteX3-23" y="connsiteY3-24"/>
              </a:cxn>
            </a:cxnLst>
            <a:rect l="l" t="t" r="r" b="b"/>
            <a:pathLst>
              <a:path w="633293" h="1119764">
                <a:moveTo>
                  <a:pt x="0" y="1061398"/>
                </a:moveTo>
                <a:lnTo>
                  <a:pt x="608477" y="0"/>
                </a:lnTo>
                <a:lnTo>
                  <a:pt x="633293" y="1119764"/>
                </a:lnTo>
                <a:lnTo>
                  <a:pt x="0" y="1061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43" name="等腰三角形 17"/>
          <p:cNvSpPr/>
          <p:nvPr>
            <p:custDataLst>
              <p:tags r:id="rId16"/>
            </p:custDataLst>
          </p:nvPr>
        </p:nvSpPr>
        <p:spPr bwMode="auto">
          <a:xfrm rot="6238633">
            <a:off x="173038" y="2393950"/>
            <a:ext cx="222250" cy="384175"/>
          </a:xfrm>
          <a:custGeom>
            <a:avLst/>
            <a:gdLst>
              <a:gd name="connsiteX0" fmla="*/ 0 w 1644969"/>
              <a:gd name="connsiteY0" fmla="*/ 1418079 h 1418079"/>
              <a:gd name="connsiteX1" fmla="*/ 822485 w 1644969"/>
              <a:gd name="connsiteY1" fmla="*/ 0 h 1418079"/>
              <a:gd name="connsiteX2" fmla="*/ 1644969 w 1644969"/>
              <a:gd name="connsiteY2" fmla="*/ 1418079 h 1418079"/>
              <a:gd name="connsiteX3" fmla="*/ 0 w 1644969"/>
              <a:gd name="connsiteY3" fmla="*/ 1418079 h 1418079"/>
              <a:gd name="connsiteX0-1" fmla="*/ 0 w 1275318"/>
              <a:gd name="connsiteY0-2" fmla="*/ 2351935 h 2351935"/>
              <a:gd name="connsiteX1-3" fmla="*/ 452834 w 1275318"/>
              <a:gd name="connsiteY1-4" fmla="*/ 0 h 2351935"/>
              <a:gd name="connsiteX2-5" fmla="*/ 1275318 w 1275318"/>
              <a:gd name="connsiteY2-6" fmla="*/ 1418079 h 2351935"/>
              <a:gd name="connsiteX3-7" fmla="*/ 0 w 1275318"/>
              <a:gd name="connsiteY3-8" fmla="*/ 2351935 h 2351935"/>
              <a:gd name="connsiteX0-9" fmla="*/ 818248 w 2093566"/>
              <a:gd name="connsiteY0-10" fmla="*/ 1418079 h 1418079"/>
              <a:gd name="connsiteX1-11" fmla="*/ 0 w 2093566"/>
              <a:gd name="connsiteY1-12" fmla="*/ 0 h 1418079"/>
              <a:gd name="connsiteX2-13" fmla="*/ 2093566 w 2093566"/>
              <a:gd name="connsiteY2-14" fmla="*/ 484223 h 1418079"/>
              <a:gd name="connsiteX3-15" fmla="*/ 818248 w 2093566"/>
              <a:gd name="connsiteY3-16" fmla="*/ 1418079 h 1418079"/>
              <a:gd name="connsiteX0-17" fmla="*/ 818248 w 818248"/>
              <a:gd name="connsiteY0-18" fmla="*/ 1418079 h 1418079"/>
              <a:gd name="connsiteX1-19" fmla="*/ 0 w 818248"/>
              <a:gd name="connsiteY1-20" fmla="*/ 0 h 1418079"/>
              <a:gd name="connsiteX2-21" fmla="*/ 556598 w 818248"/>
              <a:gd name="connsiteY2-22" fmla="*/ 594470 h 1418079"/>
              <a:gd name="connsiteX3-23" fmla="*/ 818248 w 818248"/>
              <a:gd name="connsiteY3-24" fmla="*/ 1418079 h 1418079"/>
              <a:gd name="connsiteX0-25" fmla="*/ 811765 w 811765"/>
              <a:gd name="connsiteY0-26" fmla="*/ 1431049 h 1431049"/>
              <a:gd name="connsiteX1-27" fmla="*/ 0 w 811765"/>
              <a:gd name="connsiteY1-28" fmla="*/ 0 h 1431049"/>
              <a:gd name="connsiteX2-29" fmla="*/ 556598 w 811765"/>
              <a:gd name="connsiteY2-30" fmla="*/ 594470 h 1431049"/>
              <a:gd name="connsiteX3-31" fmla="*/ 811765 w 811765"/>
              <a:gd name="connsiteY3-32" fmla="*/ 1431049 h 1431049"/>
              <a:gd name="connsiteX0-33" fmla="*/ 1001626 w 1001626"/>
              <a:gd name="connsiteY0-34" fmla="*/ 1417960 h 1417960"/>
              <a:gd name="connsiteX1-35" fmla="*/ 0 w 1001626"/>
              <a:gd name="connsiteY1-36" fmla="*/ 0 h 1417960"/>
              <a:gd name="connsiteX2-37" fmla="*/ 746459 w 1001626"/>
              <a:gd name="connsiteY2-38" fmla="*/ 581381 h 1417960"/>
              <a:gd name="connsiteX3-39" fmla="*/ 1001626 w 1001626"/>
              <a:gd name="connsiteY3-40" fmla="*/ 1417960 h 1417960"/>
              <a:gd name="connsiteX0-41" fmla="*/ 392475 w 746459"/>
              <a:gd name="connsiteY0-42" fmla="*/ 2412711 h 2412711"/>
              <a:gd name="connsiteX1-43" fmla="*/ 0 w 746459"/>
              <a:gd name="connsiteY1-44" fmla="*/ 0 h 2412711"/>
              <a:gd name="connsiteX2-45" fmla="*/ 746459 w 746459"/>
              <a:gd name="connsiteY2-46" fmla="*/ 581381 h 2412711"/>
              <a:gd name="connsiteX3-47" fmla="*/ 392475 w 746459"/>
              <a:gd name="connsiteY3-48" fmla="*/ 2412711 h 2412711"/>
              <a:gd name="connsiteX0-49" fmla="*/ 392475 w 1395165"/>
              <a:gd name="connsiteY0-50" fmla="*/ 2412711 h 2412711"/>
              <a:gd name="connsiteX1-51" fmla="*/ 0 w 1395165"/>
              <a:gd name="connsiteY1-52" fmla="*/ 0 h 2412711"/>
              <a:gd name="connsiteX2-53" fmla="*/ 1395165 w 1395165"/>
              <a:gd name="connsiteY2-54" fmla="*/ 1026402 h 2412711"/>
              <a:gd name="connsiteX3-55" fmla="*/ 392475 w 1395165"/>
              <a:gd name="connsiteY3-56" fmla="*/ 2412711 h 2412711"/>
              <a:gd name="connsiteX0-57" fmla="*/ 416211 w 1395165"/>
              <a:gd name="connsiteY0-58" fmla="*/ 2419255 h 2419255"/>
              <a:gd name="connsiteX1-59" fmla="*/ 0 w 1395165"/>
              <a:gd name="connsiteY1-60" fmla="*/ 0 h 2419255"/>
              <a:gd name="connsiteX2-61" fmla="*/ 1395165 w 1395165"/>
              <a:gd name="connsiteY2-62" fmla="*/ 1026402 h 2419255"/>
              <a:gd name="connsiteX3-63" fmla="*/ 416211 w 1395165"/>
              <a:gd name="connsiteY3-64" fmla="*/ 2419255 h 2419255"/>
              <a:gd name="connsiteX0-65" fmla="*/ 0 w 978954"/>
              <a:gd name="connsiteY0-66" fmla="*/ 1392853 h 1392853"/>
              <a:gd name="connsiteX1-67" fmla="*/ 461914 w 978954"/>
              <a:gd name="connsiteY1-68" fmla="*/ 361014 h 1392853"/>
              <a:gd name="connsiteX2-69" fmla="*/ 978954 w 978954"/>
              <a:gd name="connsiteY2-70" fmla="*/ 0 h 1392853"/>
              <a:gd name="connsiteX3-71" fmla="*/ 0 w 978954"/>
              <a:gd name="connsiteY3-72" fmla="*/ 1392853 h 1392853"/>
              <a:gd name="connsiteX0-73" fmla="*/ 0 w 978954"/>
              <a:gd name="connsiteY0-74" fmla="*/ 1392853 h 1392853"/>
              <a:gd name="connsiteX1-75" fmla="*/ 541025 w 978954"/>
              <a:gd name="connsiteY1-76" fmla="*/ 393737 h 1392853"/>
              <a:gd name="connsiteX2-77" fmla="*/ 978954 w 978954"/>
              <a:gd name="connsiteY2-78" fmla="*/ 0 h 1392853"/>
              <a:gd name="connsiteX3-79" fmla="*/ 0 w 978954"/>
              <a:gd name="connsiteY3-80" fmla="*/ 1392853 h 1392853"/>
              <a:gd name="connsiteX0-81" fmla="*/ 0 w 741623"/>
              <a:gd name="connsiteY0-82" fmla="*/ 1032910 h 1032910"/>
              <a:gd name="connsiteX1-83" fmla="*/ 303694 w 741623"/>
              <a:gd name="connsiteY1-84" fmla="*/ 393737 h 1032910"/>
              <a:gd name="connsiteX2-85" fmla="*/ 741623 w 741623"/>
              <a:gd name="connsiteY2-86" fmla="*/ 0 h 1032910"/>
              <a:gd name="connsiteX3-87" fmla="*/ 0 w 741623"/>
              <a:gd name="connsiteY3-88" fmla="*/ 1032910 h 1032910"/>
              <a:gd name="connsiteX0-89" fmla="*/ 0 w 749534"/>
              <a:gd name="connsiteY0-90" fmla="*/ 1065633 h 1065633"/>
              <a:gd name="connsiteX1-91" fmla="*/ 311605 w 749534"/>
              <a:gd name="connsiteY1-92" fmla="*/ 393737 h 1065633"/>
              <a:gd name="connsiteX2-93" fmla="*/ 749534 w 749534"/>
              <a:gd name="connsiteY2-94" fmla="*/ 0 h 1065633"/>
              <a:gd name="connsiteX3-95" fmla="*/ 0 w 749534"/>
              <a:gd name="connsiteY3-96" fmla="*/ 1065633 h 1065633"/>
            </a:gdLst>
            <a:ahLst/>
            <a:cxnLst>
              <a:cxn ang="0">
                <a:pos x="connsiteX0-89" y="connsiteY0-90"/>
              </a:cxn>
              <a:cxn ang="0">
                <a:pos x="connsiteX1-91" y="connsiteY1-92"/>
              </a:cxn>
              <a:cxn ang="0">
                <a:pos x="connsiteX2-93" y="connsiteY2-94"/>
              </a:cxn>
              <a:cxn ang="0">
                <a:pos x="connsiteX3-95" y="connsiteY3-96"/>
              </a:cxn>
            </a:cxnLst>
            <a:rect l="l" t="t" r="r" b="b"/>
            <a:pathLst>
              <a:path w="749534" h="1065633">
                <a:moveTo>
                  <a:pt x="0" y="1065633"/>
                </a:moveTo>
                <a:lnTo>
                  <a:pt x="311605" y="393737"/>
                </a:lnTo>
                <a:lnTo>
                  <a:pt x="749534" y="0"/>
                </a:lnTo>
                <a:lnTo>
                  <a:pt x="0" y="10656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8" name="矩形 31"/>
          <p:cNvSpPr>
            <a:spLocks noChangeArrowheads="1"/>
          </p:cNvSpPr>
          <p:nvPr>
            <p:custDataLst>
              <p:tags r:id="rId17"/>
            </p:custDataLst>
          </p:nvPr>
        </p:nvSpPr>
        <p:spPr bwMode="auto">
          <a:xfrm>
            <a:off x="5121275" y="2597150"/>
            <a:ext cx="5800725"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lnSpcReduction="1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1. </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在</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Nodejs</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中所有应用程序，插件的使用都以包为单位，而</a:t>
            </a: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npm</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就是用来进行包安装，卸载，使用等任务的包管理工具</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2. </a:t>
            </a:r>
            <a:r>
              <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npm有两层含义。一层含义是Node的开放式模块登记和管理系统，网址为npmjs.org。另一层含义是Node默认的模块管理器，是一个命令行下的软件，用来安装和管理Node模块</a:t>
            </a:r>
            <a:endParaRPr kumimoji="0" lang="zh-CN" alt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国外网络不稳定：</a:t>
            </a:r>
            <a:endParaRPr kumimoji="0" lang="zh-CN" altLang="en-US" sz="18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cnpm:</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rPr>
              <a:t>npm install -g cnpm --registry=https://registry.npm.taobao.org</a:t>
            </a: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a:p>
            <a:pPr marL="0" marR="0" lvl="0" indent="0" algn="just" defTabSz="912495"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sym typeface="Arial" panose="020B0604020202020204" pitchFamily="34" charset="0"/>
            </a:endParaRPr>
          </a:p>
        </p:txBody>
      </p:sp>
      <p:sp>
        <p:nvSpPr>
          <p:cNvPr id="26644" name="文本框 32"/>
          <p:cNvSpPr txBox="1"/>
          <p:nvPr>
            <p:custDataLst>
              <p:tags r:id="rId18"/>
            </p:custDataLst>
          </p:nvPr>
        </p:nvSpPr>
        <p:spPr>
          <a:xfrm>
            <a:off x="5266055" y="1915795"/>
            <a:ext cx="6276975" cy="835025"/>
          </a:xfrm>
          <a:prstGeom prst="rect">
            <a:avLst/>
          </a:prstGeom>
          <a:noFill/>
          <a:ln w="9525">
            <a:noFill/>
            <a:miter/>
          </a:ln>
        </p:spPr>
        <p:txBody>
          <a:bodyPr wrap="square" anchor="ctr">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rgbClr val="333333"/>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stStyle>
          <a:p>
            <a:pPr marL="0" lvl="0" indent="0" algn="just" defTabSz="684530">
              <a:spcBef>
                <a:spcPct val="0"/>
              </a:spcBef>
              <a:spcAft>
                <a:spcPct val="0"/>
              </a:spcAft>
              <a:buNone/>
            </a:pPr>
            <a:r>
              <a:rPr lang="en-US" altLang="zh-CN" sz="3200" b="1" dirty="0">
                <a:solidFill>
                  <a:schemeClr val="accent1"/>
                </a:solidFill>
                <a:latin typeface="+mj-lt"/>
                <a:ea typeface="+mj-ea"/>
                <a:cs typeface="+mj-cs"/>
                <a:sym typeface="Arial" panose="020B0604020202020204" pitchFamily="34" charset="0"/>
              </a:rPr>
              <a:t>npm--Nodejs</a:t>
            </a:r>
            <a:r>
              <a:rPr lang="zh-CN" altLang="en-US" sz="3200" b="1" dirty="0">
                <a:solidFill>
                  <a:schemeClr val="accent1"/>
                </a:solidFill>
                <a:latin typeface="+mj-lt"/>
                <a:ea typeface="+mj-ea"/>
                <a:cs typeface="+mj-cs"/>
                <a:sym typeface="Arial" panose="020B0604020202020204" pitchFamily="34" charset="0"/>
              </a:rPr>
              <a:t>包管理工具</a:t>
            </a:r>
            <a:endParaRPr lang="zh-CN" altLang="en-US" sz="3200" b="1" dirty="0">
              <a:solidFill>
                <a:schemeClr val="accent1"/>
              </a:solidFill>
              <a:latin typeface="+mj-lt"/>
              <a:ea typeface="+mj-ea"/>
              <a:cs typeface="+mj-cs"/>
              <a:sym typeface="Arial" panose="020B0604020202020204" pitchFamily="34" charset="0"/>
            </a:endParaRPr>
          </a:p>
        </p:txBody>
      </p:sp>
      <p:pic>
        <p:nvPicPr>
          <p:cNvPr id="2" name="图片 1"/>
          <p:cNvPicPr>
            <a:picLocks noChangeAspect="1"/>
          </p:cNvPicPr>
          <p:nvPr/>
        </p:nvPicPr>
        <p:blipFill>
          <a:blip r:embed="rId19"/>
          <a:stretch>
            <a:fillRect/>
          </a:stretch>
        </p:blipFill>
        <p:spPr>
          <a:xfrm>
            <a:off x="1043305" y="2597150"/>
            <a:ext cx="3806190" cy="2265680"/>
          </a:xfrm>
          <a:prstGeom prst="rect">
            <a:avLst/>
          </a:prstGeom>
        </p:spPr>
      </p:pic>
    </p:spTree>
    <p:custDataLst>
      <p:tags r:id="rId20"/>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554600" y="297958"/>
            <a:ext cx="9082800" cy="939600"/>
          </a:xfrm>
          <a:prstGeom prst="rect">
            <a:avLst/>
          </a:prstGeom>
          <a:noFill/>
        </p:spPr>
        <p:txBody>
          <a:bodyPr wrap="square" rtlCol="0" anchor="ctr" anchorCtr="0">
            <a:normAutofit/>
          </a:bodyPr>
          <a:lstStyle/>
          <a:p>
            <a:r>
              <a:rPr lang="en-US" altLang="zh-CN" sz="3600" dirty="0">
                <a:solidFill>
                  <a:schemeClr val="accent1"/>
                </a:solidFill>
                <a:latin typeface="+mj-lt"/>
                <a:ea typeface="+mj-ea"/>
                <a:cs typeface="+mj-cs"/>
              </a:rPr>
              <a:t>npm</a:t>
            </a:r>
            <a:r>
              <a:rPr lang="zh-CN" altLang="en-US" sz="3600" dirty="0">
                <a:solidFill>
                  <a:schemeClr val="accent1"/>
                </a:solidFill>
                <a:latin typeface="+mj-lt"/>
                <a:ea typeface="+mj-ea"/>
                <a:cs typeface="+mj-cs"/>
              </a:rPr>
              <a:t>命令</a:t>
            </a:r>
            <a:endParaRPr lang="zh-CN" altLang="en-US" sz="3600" dirty="0">
              <a:solidFill>
                <a:schemeClr val="accent1"/>
              </a:solidFill>
              <a:latin typeface="+mj-lt"/>
              <a:ea typeface="+mj-ea"/>
              <a:cs typeface="+mj-cs"/>
            </a:endParaRPr>
          </a:p>
        </p:txBody>
      </p:sp>
      <p:sp>
        <p:nvSpPr>
          <p:cNvPr id="7" name="文本框 6"/>
          <p:cNvSpPr txBox="1"/>
          <p:nvPr>
            <p:custDataLst>
              <p:tags r:id="rId2"/>
            </p:custDataLst>
          </p:nvPr>
        </p:nvSpPr>
        <p:spPr>
          <a:xfrm>
            <a:off x="1554600" y="6142412"/>
            <a:ext cx="9082800" cy="597600"/>
          </a:xfrm>
          <a:prstGeom prst="rect">
            <a:avLst/>
          </a:prstGeom>
          <a:noFill/>
        </p:spPr>
        <p:txBody>
          <a:bodyPr wrap="square" lIns="0" tIns="0" rIns="0" bIns="0" rtlCol="0" anchor="ctr" anchorCtr="0">
            <a:normAutofit/>
          </a:bodyPr>
          <a:lstStyle/>
          <a:p>
            <a:r>
              <a:rPr lang="zh-CN" altLang="en-US" sz="2000" dirty="0">
                <a:latin typeface="+mn-lt"/>
                <a:ea typeface="+mn-ea"/>
                <a:cs typeface="+mn-cs"/>
                <a:hlinkClick r:id="rId3"/>
              </a:rPr>
              <a:t>http://javascript.ruanyifeng.com/nodejs/npm.html</a:t>
            </a:r>
            <a:endParaRPr lang="zh-CN" altLang="en-US" sz="2000" dirty="0">
              <a:latin typeface="+mn-lt"/>
              <a:ea typeface="+mn-ea"/>
              <a:cs typeface="+mn-cs"/>
            </a:endParaRPr>
          </a:p>
        </p:txBody>
      </p:sp>
      <p:pic>
        <p:nvPicPr>
          <p:cNvPr id="2" name="图片 1" descr="}~_L)@XP@U1[XUE7$KJCTOB"/>
          <p:cNvPicPr>
            <a:picLocks noChangeAspect="1"/>
          </p:cNvPicPr>
          <p:nvPr/>
        </p:nvPicPr>
        <p:blipFill>
          <a:blip r:embed="rId4"/>
          <a:stretch>
            <a:fillRect/>
          </a:stretch>
        </p:blipFill>
        <p:spPr>
          <a:xfrm>
            <a:off x="1450340" y="1237615"/>
            <a:ext cx="3380105" cy="4916805"/>
          </a:xfrm>
          <a:prstGeom prst="rect">
            <a:avLst/>
          </a:prstGeom>
        </p:spPr>
      </p:pic>
      <p:pic>
        <p:nvPicPr>
          <p:cNvPr id="3" name="图片 2"/>
          <p:cNvPicPr>
            <a:picLocks noChangeAspect="1"/>
          </p:cNvPicPr>
          <p:nvPr/>
        </p:nvPicPr>
        <p:blipFill>
          <a:blip r:embed="rId5"/>
          <a:stretch>
            <a:fillRect/>
          </a:stretch>
        </p:blipFill>
        <p:spPr>
          <a:xfrm>
            <a:off x="5476240" y="1237615"/>
            <a:ext cx="3885565" cy="4009390"/>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npm init </a:t>
            </a:r>
            <a:r>
              <a:rPr lang="en-US" altLang="zh-CN" dirty="0">
                <a:solidFill>
                  <a:schemeClr val="accent1"/>
                </a:solidFill>
              </a:rPr>
              <a:t>&amp;&amp; npm install &amp;&amp; npm run</a:t>
            </a:r>
            <a:endParaRPr lang="en-US" altLang="zh-CN"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latin typeface="+mn-lt"/>
                <a:ea typeface="+mn-ea"/>
                <a:cs typeface="+mn-cs"/>
              </a:rPr>
              <a:t>npm init</a:t>
            </a:r>
            <a:r>
              <a:rPr lang="zh-CN" altLang="en-US" dirty="0">
                <a:latin typeface="+mn-lt"/>
                <a:ea typeface="+mn-ea"/>
                <a:cs typeface="+mn-cs"/>
              </a:rPr>
              <a:t>用来初始化一个基于</a:t>
            </a:r>
            <a:r>
              <a:rPr lang="en-US" altLang="zh-CN" dirty="0">
                <a:latin typeface="+mn-lt"/>
                <a:ea typeface="+mn-ea"/>
                <a:cs typeface="+mn-cs"/>
              </a:rPr>
              <a:t>nodejs</a:t>
            </a:r>
            <a:r>
              <a:rPr lang="zh-CN" altLang="en-US" dirty="0">
                <a:latin typeface="+mn-lt"/>
                <a:ea typeface="+mn-ea"/>
                <a:cs typeface="+mn-cs"/>
              </a:rPr>
              <a:t>环境的项目；使用 npm init 初始化一个空项目是一个好的习惯，即使你对 package.json 及其他属性非常熟悉</a:t>
            </a:r>
            <a:endParaRPr lang="zh-CN" altLang="en-US" dirty="0">
              <a:latin typeface="+mn-lt"/>
              <a:ea typeface="+mn-ea"/>
              <a:cs typeface="+mn-cs"/>
            </a:endParaRPr>
          </a:p>
          <a:p>
            <a:r>
              <a:rPr lang="zh-CN" altLang="en-US" dirty="0">
                <a:latin typeface="+mn-lt"/>
                <a:ea typeface="+mn-ea"/>
                <a:cs typeface="+mn-cs"/>
              </a:rPr>
              <a:t> </a:t>
            </a:r>
            <a:r>
              <a:rPr lang="en-US" altLang="zh-CN" dirty="0">
                <a:latin typeface="+mn-lt"/>
                <a:ea typeface="+mn-ea"/>
                <a:cs typeface="+mn-cs"/>
              </a:rPr>
              <a:t>npm install</a:t>
            </a:r>
            <a:r>
              <a:rPr lang="zh-CN" altLang="en-US" dirty="0">
                <a:latin typeface="+mn-lt"/>
                <a:ea typeface="+mn-ea"/>
                <a:cs typeface="+mn-cs"/>
              </a:rPr>
              <a:t>是我们最常用的 npm 命令之一，因此我们需要好好了解下这个命令。终端输入 npm install -h 查看使用方式</a:t>
            </a:r>
            <a:endParaRPr lang="zh-CN" altLang="en-US" dirty="0">
              <a:latin typeface="+mn-lt"/>
              <a:ea typeface="+mn-ea"/>
              <a:cs typeface="+mn-cs"/>
            </a:endParaRPr>
          </a:p>
          <a:p>
            <a:r>
              <a:rPr lang="en-US" altLang="zh-CN" dirty="0">
                <a:latin typeface="+mn-lt"/>
                <a:ea typeface="+mn-ea"/>
                <a:cs typeface="+mn-cs"/>
              </a:rPr>
              <a:t>npm run</a:t>
            </a:r>
            <a:r>
              <a:rPr lang="zh-CN" altLang="en-US" dirty="0">
                <a:latin typeface="+mn-lt"/>
                <a:ea typeface="+mn-ea"/>
                <a:cs typeface="+mn-cs"/>
              </a:rPr>
              <a:t>可以用于指定脚本命令，供npm直接调用</a:t>
            </a:r>
            <a:r>
              <a:rPr lang="en-US" altLang="zh-CN" dirty="0">
                <a:latin typeface="+mn-lt"/>
                <a:ea typeface="+mn-ea"/>
                <a:cs typeface="+mn-cs"/>
              </a:rPr>
              <a:t>,</a:t>
            </a:r>
            <a:r>
              <a:rPr lang="zh-CN" altLang="en-US" dirty="0">
                <a:latin typeface="+mn-lt"/>
                <a:ea typeface="+mn-ea"/>
                <a:cs typeface="+mn-cs"/>
              </a:rPr>
              <a:t>配合</a:t>
            </a:r>
            <a:r>
              <a:rPr lang="en-US" altLang="zh-CN" dirty="0">
                <a:latin typeface="+mn-lt"/>
                <a:ea typeface="+mn-ea"/>
                <a:cs typeface="+mn-cs"/>
              </a:rPr>
              <a:t>package.json</a:t>
            </a:r>
            <a:r>
              <a:rPr lang="zh-CN" altLang="en-US" dirty="0">
                <a:latin typeface="+mn-lt"/>
                <a:ea typeface="+mn-ea"/>
                <a:cs typeface="+mn-cs"/>
              </a:rPr>
              <a:t>文件内的</a:t>
            </a:r>
            <a:r>
              <a:rPr lang="en-US" altLang="zh-CN" dirty="0">
                <a:latin typeface="+mn-lt"/>
                <a:ea typeface="+mn-ea"/>
                <a:cs typeface="+mn-cs"/>
              </a:rPr>
              <a:t>script</a:t>
            </a:r>
            <a:r>
              <a:rPr lang="zh-CN" altLang="en-US" dirty="0">
                <a:latin typeface="+mn-lt"/>
                <a:ea typeface="+mn-ea"/>
                <a:cs typeface="+mn-cs"/>
              </a:rPr>
              <a:t>字段进行使用</a:t>
            </a:r>
            <a:endParaRPr lang="zh-CN" altLang="en-US" dirty="0">
              <a:latin typeface="+mn-lt"/>
              <a:ea typeface="+mn-ea"/>
              <a:cs typeface="+mn-cs"/>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1*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1_1"/>
  <p:tag name="KSO_WM_UNIT_ID" val="custom160229_8*l_h_f*1_1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KSO_WM_TAG_VERSION" val="1.0"/>
  <p:tag name="KSO_WM_BEAUTIFY_FLAG" val="#wm#"/>
  <p:tag name="KSO_WM_UNIT_TYPE" val="i"/>
  <p:tag name="KSO_WM_UNIT_ID" val="custom160229_27*i*13"/>
  <p:tag name="KSO_WM_TEMPLATE_CATEGORY" val="custom"/>
  <p:tag name="KSO_WM_TEMPLATE_INDEX" val="160229"/>
</p:tagLst>
</file>

<file path=ppt/tags/tag101.xml><?xml version="1.0" encoding="utf-8"?>
<p:tagLst xmlns:p="http://schemas.openxmlformats.org/presentationml/2006/main">
  <p:tag name="KSO_WM_TAG_VERSION" val="1.0"/>
  <p:tag name="KSO_WM_BEAUTIFY_FLAG" val="#wm#"/>
  <p:tag name="KSO_WM_UNIT_TYPE" val="i"/>
  <p:tag name="KSO_WM_UNIT_ID" val="custom160229_27*i*14"/>
  <p:tag name="KSO_WM_TEMPLATE_CATEGORY" val="custom"/>
  <p:tag name="KSO_WM_TEMPLATE_INDEX" val="160229"/>
</p:tagLst>
</file>

<file path=ppt/tags/tag102.xml><?xml version="1.0" encoding="utf-8"?>
<p:tagLst xmlns:p="http://schemas.openxmlformats.org/presentationml/2006/main">
  <p:tag name="KSO_WM_TAG_VERSION" val="1.0"/>
  <p:tag name="KSO_WM_BEAUTIFY_FLAG" val="#wm#"/>
  <p:tag name="KSO_WM_UNIT_TYPE" val="i"/>
  <p:tag name="KSO_WM_UNIT_ID" val="custom160229_27*i*15"/>
  <p:tag name="KSO_WM_TEMPLATE_CATEGORY" val="custom"/>
  <p:tag name="KSO_WM_TEMPLATE_INDEX" val="160229"/>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7*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7*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p="http://schemas.openxmlformats.org/presentationml/2006/main">
  <p:tag name="KSO_WM_TEMPLATE_CATEGORY" val="custom"/>
  <p:tag name="KSO_WM_TEMPLATE_INDEX" val="160229"/>
  <p:tag name="KSO_WM_TAG_VERSION" val="1.0"/>
  <p:tag name="KSO_WM_SLIDE_ID" val="custom160229_27"/>
  <p:tag name="KSO_WM_SLIDE_INDEX" val="27"/>
  <p:tag name="KSO_WM_SLIDE_ITEM_CNT" val="2"/>
  <p:tag name="KSO_WM_SLIDE_LAYOUT" val="a_f_d"/>
  <p:tag name="KSO_WM_SLIDE_LAYOUT_CNT" val="1_1_1"/>
  <p:tag name="KSO_WM_SLIDE_TYPE" val="text"/>
  <p:tag name="KSO_WM_BEAUTIFY_FLAG" val="#wm#"/>
  <p:tag name="KSO_WM_SLIDE_POSITION" val="112*188"/>
  <p:tag name="KSO_WM_SLIDE_SIZE" val="762*225"/>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5*f*1"/>
  <p:tag name="KSO_WM_UNIT_CLEAR" val="1"/>
  <p:tag name="KSO_WM_UNIT_LAYERLEVEL" val="1"/>
  <p:tag name="KSO_WM_UNIT_VALUE" val="78"/>
  <p:tag name="KSO_WM_UNIT_HIGHLIGHT" val="0"/>
  <p:tag name="KSO_WM_UNIT_COMPATIBLE" val="0"/>
  <p:tag name="KSO_WM_UNIT_PRESET_TEXT_INDEX" val="4"/>
  <p:tag name="KSO_WM_UNIT_PRESET_TEXT_LEN" val="57"/>
</p:tagLst>
</file>

<file path=ppt/tags/tag108.xml><?xml version="1.0" encoding="utf-8"?>
<p:tagLst xmlns:p="http://schemas.openxmlformats.org/presentationml/2006/main">
  <p:tag name="KSO_WM_TEMPLATE_CATEGORY" val="custom"/>
  <p:tag name="KSO_WM_TEMPLATE_INDEX" val="160229"/>
  <p:tag name="KSO_WM_TAG_VERSION" val="1.0"/>
  <p:tag name="KSO_WM_SLIDE_ID" val="custom160229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3"/>
  <p:tag name="KSO_WM_UNIT_ID" val="custom160229_8*l_i*1_3"/>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1.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2.xml><?xml version="1.0" encoding="utf-8"?>
<p:tagLst xmlns:p="http://schemas.openxmlformats.org/presentationml/2006/main">
  <p:tag name="KSO_WM_TAG_VERSION" val="1.0"/>
  <p:tag name="KSO_WM_BEAUTIFY_FLAG" val="#wm#"/>
  <p:tag name="KSO_WM_UNIT_TYPE" val="i"/>
  <p:tag name="KSO_WM_UNIT_ID" val="custom160229_28*i*0"/>
  <p:tag name="KSO_WM_TEMPLATE_CATEGORY" val="custom"/>
  <p:tag name="KSO_WM_TEMPLATE_INDEX" val="160229"/>
</p:tagLst>
</file>

<file path=ppt/tags/tag113.xml><?xml version="1.0" encoding="utf-8"?>
<p:tagLst xmlns:p="http://schemas.openxmlformats.org/presentationml/2006/main">
  <p:tag name="KSO_WM_TAG_VERSION" val="1.0"/>
  <p:tag name="KSO_WM_BEAUTIFY_FLAG" val="#wm#"/>
  <p:tag name="KSO_WM_UNIT_TYPE" val="i"/>
  <p:tag name="KSO_WM_UNIT_ID" val="custom160229_28*i*1"/>
  <p:tag name="KSO_WM_TEMPLATE_CATEGORY" val="custom"/>
  <p:tag name="KSO_WM_TEMPLATE_INDEX" val="160229"/>
</p:tagLst>
</file>

<file path=ppt/tags/tag114.xml><?xml version="1.0" encoding="utf-8"?>
<p:tagLst xmlns:p="http://schemas.openxmlformats.org/presentationml/2006/main">
  <p:tag name="KSO_WM_TAG_VERSION" val="1.0"/>
  <p:tag name="KSO_WM_BEAUTIFY_FLAG" val="#wm#"/>
  <p:tag name="KSO_WM_UNIT_TYPE" val="i"/>
  <p:tag name="KSO_WM_UNIT_ID" val="custom160229_28*i*2"/>
  <p:tag name="KSO_WM_TEMPLATE_CATEGORY" val="custom"/>
  <p:tag name="KSO_WM_TEMPLATE_INDEX" val="160229"/>
</p:tagLst>
</file>

<file path=ppt/tags/tag115.xml><?xml version="1.0" encoding="utf-8"?>
<p:tagLst xmlns:p="http://schemas.openxmlformats.org/presentationml/2006/main">
  <p:tag name="KSO_WM_TAG_VERSION" val="1.0"/>
  <p:tag name="KSO_WM_BEAUTIFY_FLAG" val="#wm#"/>
  <p:tag name="KSO_WM_UNIT_TYPE" val="i"/>
  <p:tag name="KSO_WM_UNIT_ID" val="custom160229_28*i*3"/>
  <p:tag name="KSO_WM_TEMPLATE_CATEGORY" val="custom"/>
  <p:tag name="KSO_WM_TEMPLATE_INDEX" val="160229"/>
</p:tagLst>
</file>

<file path=ppt/tags/tag116.xml><?xml version="1.0" encoding="utf-8"?>
<p:tagLst xmlns:p="http://schemas.openxmlformats.org/presentationml/2006/main">
  <p:tag name="KSO_WM_TAG_VERSION" val="1.0"/>
  <p:tag name="KSO_WM_BEAUTIFY_FLAG" val="#wm#"/>
  <p:tag name="KSO_WM_UNIT_TYPE" val="i"/>
  <p:tag name="KSO_WM_UNIT_ID" val="custom160229_28*i*4"/>
  <p:tag name="KSO_WM_TEMPLATE_CATEGORY" val="custom"/>
  <p:tag name="KSO_WM_TEMPLATE_INDEX" val="160229"/>
</p:tagLst>
</file>

<file path=ppt/tags/tag117.xml><?xml version="1.0" encoding="utf-8"?>
<p:tagLst xmlns:p="http://schemas.openxmlformats.org/presentationml/2006/main">
  <p:tag name="KSO_WM_TAG_VERSION" val="1.0"/>
  <p:tag name="KSO_WM_BEAUTIFY_FLAG" val="#wm#"/>
  <p:tag name="KSO_WM_UNIT_TYPE" val="i"/>
  <p:tag name="KSO_WM_UNIT_ID" val="custom160229_28*i*5"/>
  <p:tag name="KSO_WM_TEMPLATE_CATEGORY" val="custom"/>
  <p:tag name="KSO_WM_TEMPLATE_INDEX" val="160229"/>
</p:tagLst>
</file>

<file path=ppt/tags/tag118.xml><?xml version="1.0" encoding="utf-8"?>
<p:tagLst xmlns:p="http://schemas.openxmlformats.org/presentationml/2006/main">
  <p:tag name="KSO_WM_TAG_VERSION" val="1.0"/>
  <p:tag name="KSO_WM_BEAUTIFY_FLAG" val="#wm#"/>
  <p:tag name="KSO_WM_UNIT_TYPE" val="i"/>
  <p:tag name="KSO_WM_UNIT_ID" val="custom160229_28*i*6"/>
  <p:tag name="KSO_WM_TEMPLATE_CATEGORY" val="custom"/>
  <p:tag name="KSO_WM_TEMPLATE_INDEX" val="160229"/>
</p:tagLst>
</file>

<file path=ppt/tags/tag119.xml><?xml version="1.0" encoding="utf-8"?>
<p:tagLst xmlns:p="http://schemas.openxmlformats.org/presentationml/2006/main">
  <p:tag name="KSO_WM_TAG_VERSION" val="1.0"/>
  <p:tag name="KSO_WM_BEAUTIFY_FLAG" val="#wm#"/>
  <p:tag name="KSO_WM_UNIT_TYPE" val="i"/>
  <p:tag name="KSO_WM_UNIT_ID" val="custom160229_28*i*7"/>
  <p:tag name="KSO_WM_TEMPLATE_CATEGORY" val="custom"/>
  <p:tag name="KSO_WM_TEMPLATE_INDEX" val="160229"/>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4"/>
  <p:tag name="KSO_WM_UNIT_ID" val="custom160229_8*l_i*1_4"/>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20.xml><?xml version="1.0" encoding="utf-8"?>
<p:tagLst xmlns:p="http://schemas.openxmlformats.org/presentationml/2006/main">
  <p:tag name="KSO_WM_TAG_VERSION" val="1.0"/>
  <p:tag name="KSO_WM_BEAUTIFY_FLAG" val="#wm#"/>
  <p:tag name="KSO_WM_UNIT_TYPE" val="i"/>
  <p:tag name="KSO_WM_UNIT_ID" val="custom160229_28*i*8"/>
  <p:tag name="KSO_WM_TEMPLATE_CATEGORY" val="custom"/>
  <p:tag name="KSO_WM_TEMPLATE_INDEX" val="160229"/>
</p:tagLst>
</file>

<file path=ppt/tags/tag121.xml><?xml version="1.0" encoding="utf-8"?>
<p:tagLst xmlns:p="http://schemas.openxmlformats.org/presentationml/2006/main">
  <p:tag name="KSO_WM_TAG_VERSION" val="1.0"/>
  <p:tag name="KSO_WM_BEAUTIFY_FLAG" val="#wm#"/>
  <p:tag name="KSO_WM_UNIT_TYPE" val="i"/>
  <p:tag name="KSO_WM_UNIT_ID" val="custom160229_28*i*9"/>
  <p:tag name="KSO_WM_TEMPLATE_CATEGORY" val="custom"/>
  <p:tag name="KSO_WM_TEMPLATE_INDEX" val="160229"/>
</p:tagLst>
</file>

<file path=ppt/tags/tag122.xml><?xml version="1.0" encoding="utf-8"?>
<p:tagLst xmlns:p="http://schemas.openxmlformats.org/presentationml/2006/main">
  <p:tag name="KSO_WM_TAG_VERSION" val="1.0"/>
  <p:tag name="KSO_WM_BEAUTIFY_FLAG" val="#wm#"/>
  <p:tag name="KSO_WM_UNIT_TYPE" val="i"/>
  <p:tag name="KSO_WM_UNIT_ID" val="custom160229_28*i*10"/>
  <p:tag name="KSO_WM_TEMPLATE_CATEGORY" val="custom"/>
  <p:tag name="KSO_WM_TEMPLATE_INDEX" val="160229"/>
</p:tagLst>
</file>

<file path=ppt/tags/tag123.xml><?xml version="1.0" encoding="utf-8"?>
<p:tagLst xmlns:p="http://schemas.openxmlformats.org/presentationml/2006/main">
  <p:tag name="KSO_WM_TAG_VERSION" val="1.0"/>
  <p:tag name="KSO_WM_BEAUTIFY_FLAG" val="#wm#"/>
  <p:tag name="KSO_WM_UNIT_TYPE" val="i"/>
  <p:tag name="KSO_WM_UNIT_ID" val="custom160229_28*i*11"/>
  <p:tag name="KSO_WM_TEMPLATE_CATEGORY" val="custom"/>
  <p:tag name="KSO_WM_TEMPLATE_INDEX" val="160229"/>
</p:tagLst>
</file>

<file path=ppt/tags/tag124.xml><?xml version="1.0" encoding="utf-8"?>
<p:tagLst xmlns:p="http://schemas.openxmlformats.org/presentationml/2006/main">
  <p:tag name="KSO_WM_TAG_VERSION" val="1.0"/>
  <p:tag name="KSO_WM_BEAUTIFY_FLAG" val="#wm#"/>
  <p:tag name="KSO_WM_UNIT_TYPE" val="i"/>
  <p:tag name="KSO_WM_UNIT_ID" val="custom160229_28*i*12"/>
  <p:tag name="KSO_WM_TEMPLATE_CATEGORY" val="custom"/>
  <p:tag name="KSO_WM_TEMPLATE_INDEX" val="160229"/>
</p:tagLst>
</file>

<file path=ppt/tags/tag125.xml><?xml version="1.0" encoding="utf-8"?>
<p:tagLst xmlns:p="http://schemas.openxmlformats.org/presentationml/2006/main">
  <p:tag name="KSO_WM_TAG_VERSION" val="1.0"/>
  <p:tag name="KSO_WM_BEAUTIFY_FLAG" val="#wm#"/>
  <p:tag name="KSO_WM_UNIT_TYPE" val="i"/>
  <p:tag name="KSO_WM_UNIT_ID" val="custom160229_28*i*13"/>
  <p:tag name="KSO_WM_TEMPLATE_CATEGORY" val="custom"/>
  <p:tag name="KSO_WM_TEMPLATE_INDEX" val="160229"/>
</p:tagLst>
</file>

<file path=ppt/tags/tag126.xml><?xml version="1.0" encoding="utf-8"?>
<p:tagLst xmlns:p="http://schemas.openxmlformats.org/presentationml/2006/main">
  <p:tag name="KSO_WM_TAG_VERSION" val="1.0"/>
  <p:tag name="KSO_WM_BEAUTIFY_FLAG" val="#wm#"/>
  <p:tag name="KSO_WM_UNIT_TYPE" val="i"/>
  <p:tag name="KSO_WM_UNIT_ID" val="custom160229_28*i*14"/>
  <p:tag name="KSO_WM_TEMPLATE_CATEGORY" val="custom"/>
  <p:tag name="KSO_WM_TEMPLATE_INDEX" val="160229"/>
</p:tagLst>
</file>

<file path=ppt/tags/tag127.xml><?xml version="1.0" encoding="utf-8"?>
<p:tagLst xmlns:p="http://schemas.openxmlformats.org/presentationml/2006/main">
  <p:tag name="KSO_WM_TAG_VERSION" val="1.0"/>
  <p:tag name="KSO_WM_BEAUTIFY_FLAG" val="#wm#"/>
  <p:tag name="KSO_WM_UNIT_TYPE" val="i"/>
  <p:tag name="KSO_WM_UNIT_ID" val="custom160229_28*i*15"/>
  <p:tag name="KSO_WM_TEMPLATE_CATEGORY" val="custom"/>
  <p:tag name="KSO_WM_TEMPLATE_INDEX" val="160229"/>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8*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8*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2_1"/>
  <p:tag name="KSO_WM_UNIT_ID" val="custom160229_8*l_h_f*1_2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30.xml><?xml version="1.0" encoding="utf-8"?>
<p:tagLst xmlns:p="http://schemas.openxmlformats.org/presentationml/2006/main">
  <p:tag name="KSO_WM_TEMPLATE_CATEGORY" val="custom"/>
  <p:tag name="KSO_WM_TEMPLATE_INDEX" val="160229"/>
  <p:tag name="KSO_WM_TAG_VERSION" val="1.0"/>
  <p:tag name="KSO_WM_SLIDE_ID" val="custom160229_28"/>
  <p:tag name="KSO_WM_SLIDE_INDEX" val="28"/>
  <p:tag name="KSO_WM_SLIDE_ITEM_CNT" val="3"/>
  <p:tag name="KSO_WM_SLIDE_LAYOUT" val="a_f_d"/>
  <p:tag name="KSO_WM_SLIDE_LAYOUT_CNT" val="1_1_2"/>
  <p:tag name="KSO_WM_SLIDE_TYPE" val="text"/>
  <p:tag name="KSO_WM_BEAUTIFY_FLAG" val="#wm#"/>
  <p:tag name="KSO_WM_SLIDE_POSITION" val="155*128"/>
  <p:tag name="KSO_WM_SLIDE_SIZE" val="719*338"/>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2"/>
  <p:tag name="KSO_WM_UNIT_ID" val="custom160229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34.xml><?xml version="1.0" encoding="utf-8"?>
<p:tagLst xmlns:p="http://schemas.openxmlformats.org/presentationml/2006/main">
  <p:tag name="KSO_WM_TEMPLATE_CATEGORY" val="custom"/>
  <p:tag name="KSO_WM_TEMPLATE_INDEX" val="160229"/>
  <p:tag name="KSO_WM_TAG_VERSION" val="1.0"/>
  <p:tag name="KSO_WM_SLIDE_ID" val="custom16022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6.xml><?xml version="1.0" encoding="utf-8"?>
<p:tagLst xmlns:p="http://schemas.openxmlformats.org/presentationml/2006/main">
  <p:tag name="KSO_WM_TEMPLATE_CATEGORY" val="custom"/>
  <p:tag name="KSO_WM_TEMPLATE_INDEX" val="160229"/>
  <p:tag name="KSO_WM_TAG_VERSION" val="1.0"/>
  <p:tag name="KSO_WM_SLIDE_ID" val="custom16022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8.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5"/>
  <p:tag name="KSO_WM_UNIT_ID" val="custom160229_8*l_i*1_5"/>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41.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2.xml><?xml version="1.0" encoding="utf-8"?>
<p:tagLst xmlns:p="http://schemas.openxmlformats.org/presentationml/2006/main">
  <p:tag name="KSO_WM_TAG_VERSION" val="1.0"/>
  <p:tag name="KSO_WM_BEAUTIFY_FLAG" val="#wm#"/>
  <p:tag name="KSO_WM_UNIT_TYPE" val="i"/>
  <p:tag name="KSO_WM_UNIT_ID" val="custom160229_11*i*0"/>
  <p:tag name="KSO_WM_TEMPLATE_CATEGORY" val="custom"/>
  <p:tag name="KSO_WM_TEMPLATE_INDEX" val="160229"/>
</p:tagLst>
</file>

<file path=ppt/tags/tag143.xml><?xml version="1.0" encoding="utf-8"?>
<p:tagLst xmlns:p="http://schemas.openxmlformats.org/presentationml/2006/main">
  <p:tag name="KSO_WM_TAG_VERSION" val="1.0"/>
  <p:tag name="KSO_WM_BEAUTIFY_FLAG" val="#wm#"/>
  <p:tag name="KSO_WM_UNIT_TYPE" val="i"/>
  <p:tag name="KSO_WM_UNIT_ID" val="custom160229_11*i*1"/>
  <p:tag name="KSO_WM_TEMPLATE_CATEGORY" val="custom"/>
  <p:tag name="KSO_WM_TEMPLATE_INDEX" val="160229"/>
</p:tagLst>
</file>

<file path=ppt/tags/tag144.xml><?xml version="1.0" encoding="utf-8"?>
<p:tagLst xmlns:p="http://schemas.openxmlformats.org/presentationml/2006/main">
  <p:tag name="KSO_WM_TAG_VERSION" val="1.0"/>
  <p:tag name="KSO_WM_BEAUTIFY_FLAG" val="#wm#"/>
  <p:tag name="KSO_WM_UNIT_TYPE" val="i"/>
  <p:tag name="KSO_WM_UNIT_ID" val="custom160229_11*i*2"/>
  <p:tag name="KSO_WM_TEMPLATE_CATEGORY" val="custom"/>
  <p:tag name="KSO_WM_TEMPLATE_INDEX" val="160229"/>
</p:tagLst>
</file>

<file path=ppt/tags/tag145.xml><?xml version="1.0" encoding="utf-8"?>
<p:tagLst xmlns:p="http://schemas.openxmlformats.org/presentationml/2006/main">
  <p:tag name="KSO_WM_TAG_VERSION" val="1.0"/>
  <p:tag name="KSO_WM_BEAUTIFY_FLAG" val="#wm#"/>
  <p:tag name="KSO_WM_UNIT_TYPE" val="i"/>
  <p:tag name="KSO_WM_UNIT_ID" val="custom160229_11*i*3"/>
  <p:tag name="KSO_WM_TEMPLATE_CATEGORY" val="custom"/>
  <p:tag name="KSO_WM_TEMPLATE_INDEX" val="160229"/>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11*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
  <p:tag name="KSO_WM_UNIT_ID" val="custom160229_11*l_i*1_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2"/>
  <p:tag name="KSO_WM_UNIT_ID" val="custom160229_11*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1_1"/>
  <p:tag name="KSO_WM_UNIT_ID" val="custom160229_11*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6"/>
  <p:tag name="KSO_WM_UNIT_ID" val="custom160229_8*l_i*1_6"/>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3"/>
  <p:tag name="KSO_WM_UNIT_ID" val="custom160229_11*l_i*1_3"/>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4"/>
  <p:tag name="KSO_WM_UNIT_ID" val="custom160229_11*l_i*1_4"/>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2_1"/>
  <p:tag name="KSO_WM_UNIT_ID" val="custom160229_11*l_h_f*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5"/>
  <p:tag name="KSO_WM_UNIT_ID" val="custom160229_11*l_i*1_5"/>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6"/>
  <p:tag name="KSO_WM_UNIT_ID" val="custom160229_11*l_i*1_6"/>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3_1"/>
  <p:tag name="KSO_WM_UNIT_ID" val="custom160229_11*l_h_f*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7"/>
  <p:tag name="KSO_WM_UNIT_ID" val="custom160229_11*l_i*1_7"/>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8"/>
  <p:tag name="KSO_WM_UNIT_ID" val="custom160229_11*l_i*1_8"/>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4_1"/>
  <p:tag name="KSO_WM_UNIT_ID" val="custom160229_11*l_h_f*1_4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9"/>
  <p:tag name="KSO_WM_UNIT_ID" val="custom160229_11*l_i*1_9"/>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3_1"/>
  <p:tag name="KSO_WM_UNIT_ID" val="custom160229_8*l_h_f*1_3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5_1"/>
  <p:tag name="KSO_WM_UNIT_ID" val="custom160229_11*l_h_f*1_5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6_1"/>
  <p:tag name="KSO_WM_UNIT_ID" val="custom160229_11*l_h_f*1_6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1"/>
  <p:tag name="KSO_WM_UNIT_ID" val="custom160229_11*l_i*1_1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2"/>
  <p:tag name="KSO_WM_UNIT_ID" val="custom160229_11*l_i*1_1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0"/>
  <p:tag name="KSO_WM_UNIT_ID" val="custom160229_11*l_i*1_10"/>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9"/>
  <p:tag name="KSO_WM_UNIT_ID" val="custom160229_11*l_i*1_9"/>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6_1"/>
  <p:tag name="KSO_WM_UNIT_ID" val="custom160229_11*l_h_f*1_6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1"/>
  <p:tag name="KSO_WM_UNIT_ID" val="custom160229_11*l_i*1_1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2"/>
  <p:tag name="KSO_WM_UNIT_ID" val="custom160229_11*l_i*1_1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69.xml><?xml version="1.0" encoding="utf-8"?>
<p:tagLst xmlns:p="http://schemas.openxmlformats.org/presentationml/2006/main">
  <p:tag name="KSO_WM_TEMPLATE_CATEGORY" val="custom"/>
  <p:tag name="KSO_WM_TEMPLATE_INDEX" val="160229"/>
  <p:tag name="KSO_WM_TAG_VERSION" val="1.0"/>
  <p:tag name="KSO_WM_SLIDE_ID" val="custom160229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8*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72.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7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16*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
  <p:tag name="KSO_WM_UNIT_ID" val="custom160229_16*l_i*1_1"/>
  <p:tag name="KSO_WM_UNIT_CLEAR" val="1"/>
  <p:tag name="KSO_WM_UNIT_LAYERLEVEL" val="1_1"/>
  <p:tag name="KSO_WM_DIAGRAM_GROUP_CODE" val="l1-2"/>
  <p:tag name="KSO_WM_UNIT_USESOURCEFORMAT_APPLY" val="1"/>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2"/>
  <p:tag name="KSO_WM_UNIT_ID" val="custom160229_16*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3"/>
  <p:tag name="KSO_WM_UNIT_ID" val="custom160229_16*l_i*1_3"/>
  <p:tag name="KSO_WM_UNIT_CLEAR" val="1"/>
  <p:tag name="KSO_WM_UNIT_LAYERLEVEL" val="1_1"/>
  <p:tag name="KSO_WM_DIAGRAM_GROUP_CODE" val="l1-2"/>
  <p:tag name="KSO_WM_UNIT_USESOURCEFORMAT_APPLY" val="1"/>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4"/>
  <p:tag name="KSO_WM_UNIT_ID" val="custom160229_16*l_i*1_4"/>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1_1"/>
  <p:tag name="KSO_WM_UNIT_ID" val="custom160229_16*l_h_f*1_1_1"/>
  <p:tag name="KSO_WM_UNIT_CLEAR" val="1"/>
  <p:tag name="KSO_WM_UNIT_LAYERLEVEL" val="1_1_1"/>
  <p:tag name="KSO_WM_UNIT_VALUE" val="39"/>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5"/>
  <p:tag name="KSO_WM_UNIT_ID" val="custom160229_16*l_i*1_5"/>
  <p:tag name="KSO_WM_UNIT_CLEAR" val="1"/>
  <p:tag name="KSO_WM_UNIT_LAYERLEVEL" val="1_1"/>
  <p:tag name="KSO_WM_DIAGRAM_GROUP_CODE" val="l1-2"/>
  <p:tag name="KSO_WM_UNIT_USESOURCEFORMAT_APPLY" val="1"/>
</p:tagLst>
</file>

<file path=ppt/tags/tag18.xml><?xml version="1.0" encoding="utf-8"?>
<p:tagLst xmlns:p="http://schemas.openxmlformats.org/presentationml/2006/main">
  <p:tag name="KSO_WM_TEMPLATE_CATEGORY" val="custom"/>
  <p:tag name="KSO_WM_TEMPLATE_INDEX" val="160229"/>
  <p:tag name="KSO_WM_TAG_VERSION" val="1.0"/>
  <p:tag name="KSO_WM_SLIDE_ID" val="custom160229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18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6"/>
  <p:tag name="KSO_WM_UNIT_ID" val="custom160229_16*l_i*1_6"/>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7"/>
  <p:tag name="KSO_WM_UNIT_ID" val="custom160229_16*l_i*1_7"/>
  <p:tag name="KSO_WM_UNIT_CLEAR" val="1"/>
  <p:tag name="KSO_WM_UNIT_LAYERLEVEL" val="1_1"/>
  <p:tag name="KSO_WM_DIAGRAM_GROUP_CODE" val="l1-2"/>
  <p:tag name="KSO_WM_UNIT_USESOURCEFORMAT_APPLY" val="1"/>
</p:tagLst>
</file>

<file path=ppt/tags/tag18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8"/>
  <p:tag name="KSO_WM_UNIT_ID" val="custom160229_16*l_i*1_8"/>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3_1"/>
  <p:tag name="KSO_WM_UNIT_ID" val="custom160229_16*l_h_f*1_3_1"/>
  <p:tag name="KSO_WM_UNIT_CLEAR" val="1"/>
  <p:tag name="KSO_WM_UNIT_LAYERLEVEL" val="1_1_1"/>
  <p:tag name="KSO_WM_UNIT_VALUE" val="39"/>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9"/>
  <p:tag name="KSO_WM_UNIT_ID" val="custom160229_16*l_i*1_9"/>
  <p:tag name="KSO_WM_UNIT_CLEAR" val="1"/>
  <p:tag name="KSO_WM_UNIT_LAYERLEVEL" val="1_1"/>
  <p:tag name="KSO_WM_DIAGRAM_GROUP_CODE" val="l1-2"/>
  <p:tag name="KSO_WM_UNIT_USESOURCEFORMAT_APPLY" val="1"/>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0"/>
  <p:tag name="KSO_WM_UNIT_ID" val="custom160229_16*l_i*1_10"/>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8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1"/>
  <p:tag name="KSO_WM_UNIT_ID" val="custom160229_16*l_i*1_11"/>
  <p:tag name="KSO_WM_UNIT_CLEAR" val="1"/>
  <p:tag name="KSO_WM_UNIT_LAYERLEVEL" val="1_1"/>
  <p:tag name="KSO_WM_DIAGRAM_GROUP_CODE" val="l1-2"/>
  <p:tag name="KSO_WM_UNIT_USESOURCEFORMAT_APPLY" val="1"/>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2"/>
  <p:tag name="KSO_WM_UNIT_ID" val="custom160229_16*l_i*1_1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2_1"/>
  <p:tag name="KSO_WM_UNIT_ID" val="custom160229_16*l_h_f*1_2_1"/>
  <p:tag name="KSO_WM_UNIT_CLEAR" val="1"/>
  <p:tag name="KSO_WM_UNIT_LAYERLEVEL" val="1_1_1"/>
  <p:tag name="KSO_WM_UNIT_VALUE" val="39"/>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3"/>
  <p:tag name="KSO_WM_UNIT_ID" val="custom160229_16*l_i*1_13"/>
  <p:tag name="KSO_WM_UNIT_CLEAR" val="1"/>
  <p:tag name="KSO_WM_UNIT_LAYERLEVEL" val="1_1"/>
  <p:tag name="KSO_WM_DIAGRAM_GROUP_CODE" val="l1-2"/>
  <p:tag name="KSO_WM_UNIT_USESOURCEFORMAT_APPLY" val="1"/>
</p:tagLst>
</file>

<file path=ppt/tags/tag19.xml><?xml version="1.0" encoding="utf-8"?>
<p:tagLst xmlns:p="http://schemas.openxmlformats.org/presentationml/2006/main">
  <p:tag name="KSO_WM_TAG_VERSION" val="1.0"/>
  <p:tag name="KSO_WM_BEAUTIFY_FLAG" val="#wm#"/>
  <p:tag name="KSO_WM_UNIT_TYPE" val="i"/>
  <p:tag name="KSO_WM_UNIT_ID" val="custom160229_11*i*0"/>
  <p:tag name="KSO_WM_TEMPLATE_CATEGORY" val="custom"/>
  <p:tag name="KSO_WM_TEMPLATE_INDEX" val="160229"/>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4"/>
  <p:tag name="KSO_WM_UNIT_ID" val="custom160229_16*l_i*1_14"/>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5"/>
  <p:tag name="KSO_WM_UNIT_ID" val="custom160229_16*l_i*1_15"/>
  <p:tag name="KSO_WM_UNIT_CLEAR" val="1"/>
  <p:tag name="KSO_WM_UNIT_LAYERLEVEL" val="1_1"/>
  <p:tag name="KSO_WM_DIAGRAM_GROUP_CODE" val="l1-2"/>
  <p:tag name="KSO_WM_UNIT_USESOURCEFORMAT_APPLY" val="1"/>
</p:tagLst>
</file>

<file path=ppt/tags/tag19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6"/>
  <p:tag name="KSO_WM_UNIT_ID" val="custom160229_16*l_i*1_16"/>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4_1"/>
  <p:tag name="KSO_WM_UNIT_ID" val="custom160229_16*l_h_f*1_4_1"/>
  <p:tag name="KSO_WM_UNIT_CLEAR" val="1"/>
  <p:tag name="KSO_WM_UNIT_LAYERLEVEL" val="1_1_1"/>
  <p:tag name="KSO_WM_UNIT_VALUE" val="39"/>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94.xml><?xml version="1.0" encoding="utf-8"?>
<p:tagLst xmlns:p="http://schemas.openxmlformats.org/presentationml/2006/main">
  <p:tag name="KSO_WM_TEMPLATE_CATEGORY" val="custom"/>
  <p:tag name="KSO_WM_TEMPLATE_INDEX" val="160229"/>
  <p:tag name="KSO_WM_TAG_VERSION" val="1.0"/>
  <p:tag name="KSO_WM_SLIDE_ID" val="custom160229_16"/>
  <p:tag name="KSO_WM_SLIDE_INDEX" val="16"/>
  <p:tag name="KSO_WM_SLIDE_ITEM_CNT" val="4"/>
  <p:tag name="KSO_WM_SLIDE_LAYOUT" val="a_l"/>
  <p:tag name="KSO_WM_SLIDE_LAYOUT_CNT" val="1_1"/>
  <p:tag name="KSO_WM_SLIDE_TYPE" val="text"/>
  <p:tag name="KSO_WM_BEAUTIFY_FLAG" val="#wm#"/>
  <p:tag name="KSO_WM_SLIDE_POSITION" val="88*209"/>
  <p:tag name="KSO_WM_SLIDE_SIZE" val="769*249"/>
  <p:tag name="KSO_WM_DIAGRAM_GROUP_CODE" val="l1-2"/>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97.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b"/>
  <p:tag name="KSO_WM_UNIT_INDEX" val="1"/>
  <p:tag name="KSO_WM_UNIT_ID" val="custom160229_1*b*1"/>
  <p:tag name="KSO_WM_UNIT_CLEAR" val="1"/>
  <p:tag name="KSO_WM_UNIT_LAYERLEVEL" val="1"/>
  <p:tag name="KSO_WM_UNIT_VALUE" val="78"/>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AG_VERSION" val="1.0"/>
  <p:tag name="KSO_WM_BEAUTIFY_FLAG" val="#wm#"/>
  <p:tag name="KSO_WM_UNIT_TYPE" val="i"/>
  <p:tag name="KSO_WM_UNIT_ID" val="custom160229_11*i*1"/>
  <p:tag name="KSO_WM_TEMPLATE_CATEGORY" val="custom"/>
  <p:tag name="KSO_WM_TEMPLATE_INDEX" val="160229"/>
</p:tagLst>
</file>

<file path=ppt/tags/tag200.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0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03.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0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06.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09.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UNIT_TYPE" val="i"/>
  <p:tag name="KSO_WM_UNIT_ID" val="custom160229_11*i*2"/>
  <p:tag name="KSO_WM_TEMPLATE_CATEGORY" val="custom"/>
  <p:tag name="KSO_WM_TEMPLATE_INDEX" val="160229"/>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1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2.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5.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1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8.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9.xml><?xml version="1.0" encoding="utf-8"?>
<p:tagLst xmlns:p="http://schemas.openxmlformats.org/presentationml/2006/main">
  <p:tag name="KSO_WM_TAG_VERSION" val="1.0"/>
  <p:tag name="KSO_WM_BEAUTIFY_FLAG" val="#wm#"/>
  <p:tag name="KSO_WM_UNIT_TYPE" val="i"/>
  <p:tag name="KSO_WM_UNIT_ID" val="custom160229_11*i*0"/>
  <p:tag name="KSO_WM_TEMPLATE_CATEGORY" val="custom"/>
  <p:tag name="KSO_WM_TEMPLATE_INDEX" val="160229"/>
</p:tagLst>
</file>

<file path=ppt/tags/tag22.xml><?xml version="1.0" encoding="utf-8"?>
<p:tagLst xmlns:p="http://schemas.openxmlformats.org/presentationml/2006/main">
  <p:tag name="KSO_WM_TAG_VERSION" val="1.0"/>
  <p:tag name="KSO_WM_BEAUTIFY_FLAG" val="#wm#"/>
  <p:tag name="KSO_WM_UNIT_TYPE" val="i"/>
  <p:tag name="KSO_WM_UNIT_ID" val="custom160229_11*i*3"/>
  <p:tag name="KSO_WM_TEMPLATE_CATEGORY" val="custom"/>
  <p:tag name="KSO_WM_TEMPLATE_INDEX" val="160229"/>
</p:tagLst>
</file>

<file path=ppt/tags/tag220.xml><?xml version="1.0" encoding="utf-8"?>
<p:tagLst xmlns:p="http://schemas.openxmlformats.org/presentationml/2006/main">
  <p:tag name="KSO_WM_TAG_VERSION" val="1.0"/>
  <p:tag name="KSO_WM_BEAUTIFY_FLAG" val="#wm#"/>
  <p:tag name="KSO_WM_UNIT_TYPE" val="i"/>
  <p:tag name="KSO_WM_UNIT_ID" val="custom160229_11*i*1"/>
  <p:tag name="KSO_WM_TEMPLATE_CATEGORY" val="custom"/>
  <p:tag name="KSO_WM_TEMPLATE_INDEX" val="160229"/>
</p:tagLst>
</file>

<file path=ppt/tags/tag221.xml><?xml version="1.0" encoding="utf-8"?>
<p:tagLst xmlns:p="http://schemas.openxmlformats.org/presentationml/2006/main">
  <p:tag name="KSO_WM_TAG_VERSION" val="1.0"/>
  <p:tag name="KSO_WM_BEAUTIFY_FLAG" val="#wm#"/>
  <p:tag name="KSO_WM_UNIT_TYPE" val="i"/>
  <p:tag name="KSO_WM_UNIT_ID" val="custom160229_11*i*2"/>
  <p:tag name="KSO_WM_TEMPLATE_CATEGORY" val="custom"/>
  <p:tag name="KSO_WM_TEMPLATE_INDEX" val="160229"/>
</p:tagLst>
</file>

<file path=ppt/tags/tag222.xml><?xml version="1.0" encoding="utf-8"?>
<p:tagLst xmlns:p="http://schemas.openxmlformats.org/presentationml/2006/main">
  <p:tag name="KSO_WM_TAG_VERSION" val="1.0"/>
  <p:tag name="KSO_WM_BEAUTIFY_FLAG" val="#wm#"/>
  <p:tag name="KSO_WM_UNIT_TYPE" val="i"/>
  <p:tag name="KSO_WM_UNIT_ID" val="custom160229_11*i*3"/>
  <p:tag name="KSO_WM_TEMPLATE_CATEGORY" val="custom"/>
  <p:tag name="KSO_WM_TEMPLATE_INDEX" val="160229"/>
</p:tagLst>
</file>

<file path=ppt/tags/tag22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11*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1_1"/>
  <p:tag name="KSO_WM_UNIT_ID" val="custom160229_11*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25.xml><?xml version="1.0" encoding="utf-8"?>
<p:tagLst xmlns:p="http://schemas.openxmlformats.org/presentationml/2006/main">
  <p:tag name="KSO_WM_TEMPLATE_CATEGORY" val="custom"/>
  <p:tag name="KSO_WM_TEMPLATE_INDEX" val="160229"/>
  <p:tag name="KSO_WM_TAG_VERSION" val="1.0"/>
  <p:tag name="KSO_WM_SLIDE_ID" val="custom160229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226.xml><?xml version="1.0" encoding="utf-8"?>
<p:tagLst xmlns:p="http://schemas.openxmlformats.org/presentationml/2006/main">
  <p:tag name="MH" val="20150923151546"/>
  <p:tag name="MH_LIBRARY" val="GRAPHIC"/>
  <p:tag name="MH_ORDER" val="矩形 2"/>
  <p:tag name="KSO_WM_TAG_VERSION" val="1.0"/>
  <p:tag name="KSO_WM_BEAUTIFY_FLAG" val="#wm#"/>
  <p:tag name="KSO_WM_UNIT_TYPE" val="i"/>
  <p:tag name="KSO_WM_UNIT_ID" val="custom160564_29*i*0"/>
  <p:tag name="KSO_WM_TEMPLATE_CATEGORY" val="custom"/>
  <p:tag name="KSO_WM_TEMPLATE_INDEX" val="160564"/>
  <p:tag name="KSO_WM_UNIT_INDEX" val="0"/>
</p:tagLst>
</file>

<file path=ppt/tags/tag227.xml><?xml version="1.0" encoding="utf-8"?>
<p:tagLst xmlns:p="http://schemas.openxmlformats.org/presentationml/2006/main">
  <p:tag name="MH" val="20150923151546"/>
  <p:tag name="MH_LIBRARY" val="GRAPHIC"/>
  <p:tag name="MH_ORDER" val="矩形 3"/>
  <p:tag name="KSO_WM_TAG_VERSION" val="1.0"/>
  <p:tag name="KSO_WM_BEAUTIFY_FLAG" val="#wm#"/>
  <p:tag name="KSO_WM_UNIT_TYPE" val="i"/>
  <p:tag name="KSO_WM_UNIT_ID" val="custom160564_29*i*1"/>
  <p:tag name="KSO_WM_TEMPLATE_CATEGORY" val="custom"/>
  <p:tag name="KSO_WM_TEMPLATE_INDEX" val="160564"/>
  <p:tag name="KSO_WM_UNIT_INDEX" val="1"/>
</p:tagLst>
</file>

<file path=ppt/tags/tag228.xml><?xml version="1.0" encoding="utf-8"?>
<p:tagLst xmlns:p="http://schemas.openxmlformats.org/presentationml/2006/main">
  <p:tag name="MH" val="20150923151546"/>
  <p:tag name="MH_LIBRARY" val="GRAPHIC"/>
  <p:tag name="MH_ORDER" val="矩形 4"/>
  <p:tag name="KSO_WM_TAG_VERSION" val="1.0"/>
  <p:tag name="KSO_WM_BEAUTIFY_FLAG" val="#wm#"/>
  <p:tag name="KSO_WM_UNIT_TYPE" val="i"/>
  <p:tag name="KSO_WM_UNIT_ID" val="custom160564_29*i*2"/>
  <p:tag name="KSO_WM_TEMPLATE_CATEGORY" val="custom"/>
  <p:tag name="KSO_WM_TEMPLATE_INDEX" val="160564"/>
  <p:tag name="KSO_WM_UNIT_INDEX" val="2"/>
</p:tagLst>
</file>

<file path=ppt/tags/tag229.xml><?xml version="1.0" encoding="utf-8"?>
<p:tagLst xmlns:p="http://schemas.openxmlformats.org/presentationml/2006/main">
  <p:tag name="MH" val="20150923151546"/>
  <p:tag name="MH_LIBRARY" val="GRAPHIC"/>
  <p:tag name="MH_ORDER" val="矩形 5"/>
  <p:tag name="KSO_WM_TAG_VERSION" val="1.0"/>
  <p:tag name="KSO_WM_BEAUTIFY_FLAG" val="#wm#"/>
  <p:tag name="KSO_WM_UNIT_TYPE" val="i"/>
  <p:tag name="KSO_WM_UNIT_ID" val="custom160564_29*i*3"/>
  <p:tag name="KSO_WM_TEMPLATE_CATEGORY" val="custom"/>
  <p:tag name="KSO_WM_TEMPLATE_INDEX" val="160564"/>
  <p:tag name="KSO_WM_UNIT_INDEX" val="3"/>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11*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30.xml><?xml version="1.0" encoding="utf-8"?>
<p:tagLst xmlns:p="http://schemas.openxmlformats.org/presentationml/2006/main">
  <p:tag name="MH" val="20150923151546"/>
  <p:tag name="MH_LIBRARY" val="GRAPHIC"/>
  <p:tag name="MH_ORDER" val="矩形 6"/>
  <p:tag name="KSO_WM_TAG_VERSION" val="1.0"/>
  <p:tag name="KSO_WM_BEAUTIFY_FLAG" val="#wm#"/>
  <p:tag name="KSO_WM_UNIT_TYPE" val="i"/>
  <p:tag name="KSO_WM_UNIT_ID" val="custom160564_29*i*4"/>
  <p:tag name="KSO_WM_TEMPLATE_CATEGORY" val="custom"/>
  <p:tag name="KSO_WM_TEMPLATE_INDEX" val="160564"/>
  <p:tag name="KSO_WM_UNIT_INDEX" val="4"/>
</p:tagLst>
</file>

<file path=ppt/tags/tag231.xml><?xml version="1.0" encoding="utf-8"?>
<p:tagLst xmlns:p="http://schemas.openxmlformats.org/presentationml/2006/main">
  <p:tag name="KSO_WM_TEMPLATE_CATEGORY" val="custom"/>
  <p:tag name="KSO_WM_TEMPLATE_INDEX" val="160229"/>
  <p:tag name="KSO_WM_TAG_VERSION" val="1.0"/>
  <p:tag name="KSO_WM_SLIDE_ID" val="custom160229_29"/>
  <p:tag name="KSO_WM_SLIDE_INDEX" val="29"/>
  <p:tag name="KSO_WM_SLIDE_ITEM_CNT" val="1"/>
  <p:tag name="KSO_WM_SLIDE_LAYOUT" val="a_f"/>
  <p:tag name="KSO_WM_SLIDE_LAYOUT_CNT" val="1_1"/>
  <p:tag name="KSO_WM_SLIDE_TYPE" val="endPage"/>
  <p:tag name="KSO_WM_BEAUTIFY_FLAG" val="#wm#"/>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33.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35.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3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37.xml><?xml version="1.0" encoding="utf-8"?>
<p:tagLst xmlns:p="http://schemas.openxmlformats.org/presentationml/2006/main">
  <p:tag name="KSO_WM_TEMPLATE_CATEGORY" val="custom"/>
  <p:tag name="KSO_WM_TEMPLATE_INDEX" val="160229"/>
  <p:tag name="KSO_WM_TAG_VERSION" val="1.0"/>
  <p:tag name="KSO_WM_SLIDE_ID" val="custom16022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
  <p:tag name="KSO_WM_UNIT_ID" val="custom160229_11*l_i*1_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2"/>
  <p:tag name="KSO_WM_UNIT_ID" val="custom160229_11*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1_1"/>
  <p:tag name="KSO_WM_UNIT_ID" val="custom160229_11*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3"/>
  <p:tag name="KSO_WM_UNIT_ID" val="custom160229_11*l_i*1_3"/>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4"/>
  <p:tag name="KSO_WM_UNIT_ID" val="custom160229_11*l_i*1_4"/>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2_1"/>
  <p:tag name="KSO_WM_UNIT_ID" val="custom160229_11*l_h_f*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TEMPLATE_THUMBS_INDEX" val="1、4、8、12、17、21、23、24、25"/>
  <p:tag name="KSO_WM_TEMPLATE_CATEGORY" val="custom"/>
  <p:tag name="KSO_WM_TEMPLATE_INDEX" val="160229"/>
  <p:tag name="KSO_WM_TAG_VERSION" val="1.0"/>
  <p:tag name="KSO_WM_SLIDE_ID" val="custom160229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5"/>
  <p:tag name="KSO_WM_UNIT_ID" val="custom160229_11*l_i*1_5"/>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6"/>
  <p:tag name="KSO_WM_UNIT_ID" val="custom160229_11*l_i*1_6"/>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3_1"/>
  <p:tag name="KSO_WM_UNIT_ID" val="custom160229_11*l_h_f*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7"/>
  <p:tag name="KSO_WM_UNIT_ID" val="custom160229_11*l_i*1_7"/>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8"/>
  <p:tag name="KSO_WM_UNIT_ID" val="custom160229_11*l_i*1_8"/>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4_1"/>
  <p:tag name="KSO_WM_UNIT_ID" val="custom160229_11*l_h_f*1_4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9"/>
  <p:tag name="KSO_WM_UNIT_ID" val="custom160229_11*l_i*1_9"/>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5_1"/>
  <p:tag name="KSO_WM_UNIT_ID" val="custom160229_11*l_h_f*1_5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h_f"/>
  <p:tag name="KSO_WM_UNIT_INDEX" val="1_6_1"/>
  <p:tag name="KSO_WM_UNIT_ID" val="custom160229_11*l_h_f*1_6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1"/>
  <p:tag name="KSO_WM_UNIT_ID" val="custom160229_11*l_i*1_1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UNIT_TYPE" val="i"/>
  <p:tag name="KSO_WM_UNIT_ID" val="custom160229_8*i*0"/>
  <p:tag name="KSO_WM_TEMPLATE_CATEGORY" val="custom"/>
  <p:tag name="KSO_WM_TEMPLATE_INDEX" val="160229"/>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2"/>
  <p:tag name="KSO_WM_UNIT_ID" val="custom160229_11*l_i*1_1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0"/>
  <p:tag name="KSO_WM_UNIT_ID" val="custom160229_11*l_i*1_10"/>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9"/>
  <p:tag name="KSO_WM_UNIT_ID" val="custom160229_11*l_i*1_9"/>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3.xml><?xml version="1.0" encoding="utf-8"?>
<p:tagLst xmlns:p="http://schemas.openxmlformats.org/presentationml/2006/main">
  <p:tag name="KSO_WM_TEMPLATE_CATEGORY" val="custom"/>
  <p:tag name="KSO_WM_TEMPLATE_INDEX" val="160229"/>
  <p:tag name="KSO_WM_TAG_VERSION" val="1.0"/>
  <p:tag name="KSO_WM_SLIDE_ID" val="custom160229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44.xml><?xml version="1.0" encoding="utf-8"?>
<p:tagLst xmlns:p="http://schemas.openxmlformats.org/presentationml/2006/main">
  <p:tag name="KSO_WM_TAG_VERSION" val="1.0"/>
  <p:tag name="KSO_WM_BEAUTIFY_FLAG" val="#wm#"/>
  <p:tag name="KSO_WM_UNIT_TYPE" val="i"/>
  <p:tag name="KSO_WM_UNIT_ID" val="custom160229_28*i*0"/>
  <p:tag name="KSO_WM_TEMPLATE_CATEGORY" val="custom"/>
  <p:tag name="KSO_WM_TEMPLATE_INDEX" val="160229"/>
</p:tagLst>
</file>

<file path=ppt/tags/tag45.xml><?xml version="1.0" encoding="utf-8"?>
<p:tagLst xmlns:p="http://schemas.openxmlformats.org/presentationml/2006/main">
  <p:tag name="KSO_WM_TAG_VERSION" val="1.0"/>
  <p:tag name="KSO_WM_BEAUTIFY_FLAG" val="#wm#"/>
  <p:tag name="KSO_WM_UNIT_TYPE" val="i"/>
  <p:tag name="KSO_WM_UNIT_ID" val="custom160229_28*i*1"/>
  <p:tag name="KSO_WM_TEMPLATE_CATEGORY" val="custom"/>
  <p:tag name="KSO_WM_TEMPLATE_INDEX" val="160229"/>
</p:tagLst>
</file>

<file path=ppt/tags/tag46.xml><?xml version="1.0" encoding="utf-8"?>
<p:tagLst xmlns:p="http://schemas.openxmlformats.org/presentationml/2006/main">
  <p:tag name="KSO_WM_TAG_VERSION" val="1.0"/>
  <p:tag name="KSO_WM_BEAUTIFY_FLAG" val="#wm#"/>
  <p:tag name="KSO_WM_UNIT_TYPE" val="i"/>
  <p:tag name="KSO_WM_UNIT_ID" val="custom160229_28*i*2"/>
  <p:tag name="KSO_WM_TEMPLATE_CATEGORY" val="custom"/>
  <p:tag name="KSO_WM_TEMPLATE_INDEX" val="160229"/>
</p:tagLst>
</file>

<file path=ppt/tags/tag47.xml><?xml version="1.0" encoding="utf-8"?>
<p:tagLst xmlns:p="http://schemas.openxmlformats.org/presentationml/2006/main">
  <p:tag name="KSO_WM_TAG_VERSION" val="1.0"/>
  <p:tag name="KSO_WM_BEAUTIFY_FLAG" val="#wm#"/>
  <p:tag name="KSO_WM_UNIT_TYPE" val="i"/>
  <p:tag name="KSO_WM_UNIT_ID" val="custom160229_28*i*3"/>
  <p:tag name="KSO_WM_TEMPLATE_CATEGORY" val="custom"/>
  <p:tag name="KSO_WM_TEMPLATE_INDEX" val="160229"/>
</p:tagLst>
</file>

<file path=ppt/tags/tag48.xml><?xml version="1.0" encoding="utf-8"?>
<p:tagLst xmlns:p="http://schemas.openxmlformats.org/presentationml/2006/main">
  <p:tag name="KSO_WM_TAG_VERSION" val="1.0"/>
  <p:tag name="KSO_WM_BEAUTIFY_FLAG" val="#wm#"/>
  <p:tag name="KSO_WM_UNIT_TYPE" val="i"/>
  <p:tag name="KSO_WM_UNIT_ID" val="custom160229_28*i*4"/>
  <p:tag name="KSO_WM_TEMPLATE_CATEGORY" val="custom"/>
  <p:tag name="KSO_WM_TEMPLATE_INDEX" val="160229"/>
</p:tagLst>
</file>

<file path=ppt/tags/tag49.xml><?xml version="1.0" encoding="utf-8"?>
<p:tagLst xmlns:p="http://schemas.openxmlformats.org/presentationml/2006/main">
  <p:tag name="KSO_WM_TAG_VERSION" val="1.0"/>
  <p:tag name="KSO_WM_BEAUTIFY_FLAG" val="#wm#"/>
  <p:tag name="KSO_WM_UNIT_TYPE" val="i"/>
  <p:tag name="KSO_WM_UNIT_ID" val="custom160229_28*i*5"/>
  <p:tag name="KSO_WM_TEMPLATE_CATEGORY" val="custom"/>
  <p:tag name="KSO_WM_TEMPLATE_INDEX" val="160229"/>
</p:tagLst>
</file>

<file path=ppt/tags/tag5.xml><?xml version="1.0" encoding="utf-8"?>
<p:tagLst xmlns:p="http://schemas.openxmlformats.org/presentationml/2006/main">
  <p:tag name="KSO_WM_TAG_VERSION" val="1.0"/>
  <p:tag name="KSO_WM_BEAUTIFY_FLAG" val="#wm#"/>
  <p:tag name="KSO_WM_UNIT_TYPE" val="i"/>
  <p:tag name="KSO_WM_UNIT_ID" val="custom160229_8*i*1"/>
  <p:tag name="KSO_WM_TEMPLATE_CATEGORY" val="custom"/>
  <p:tag name="KSO_WM_TEMPLATE_INDEX" val="160229"/>
</p:tagLst>
</file>

<file path=ppt/tags/tag50.xml><?xml version="1.0" encoding="utf-8"?>
<p:tagLst xmlns:p="http://schemas.openxmlformats.org/presentationml/2006/main">
  <p:tag name="KSO_WM_TAG_VERSION" val="1.0"/>
  <p:tag name="KSO_WM_BEAUTIFY_FLAG" val="#wm#"/>
  <p:tag name="KSO_WM_UNIT_TYPE" val="i"/>
  <p:tag name="KSO_WM_UNIT_ID" val="custom160229_28*i*6"/>
  <p:tag name="KSO_WM_TEMPLATE_CATEGORY" val="custom"/>
  <p:tag name="KSO_WM_TEMPLATE_INDEX" val="160229"/>
</p:tagLst>
</file>

<file path=ppt/tags/tag51.xml><?xml version="1.0" encoding="utf-8"?>
<p:tagLst xmlns:p="http://schemas.openxmlformats.org/presentationml/2006/main">
  <p:tag name="KSO_WM_TAG_VERSION" val="1.0"/>
  <p:tag name="KSO_WM_BEAUTIFY_FLAG" val="#wm#"/>
  <p:tag name="KSO_WM_UNIT_TYPE" val="i"/>
  <p:tag name="KSO_WM_UNIT_ID" val="custom160229_28*i*7"/>
  <p:tag name="KSO_WM_TEMPLATE_CATEGORY" val="custom"/>
  <p:tag name="KSO_WM_TEMPLATE_INDEX" val="160229"/>
</p:tagLst>
</file>

<file path=ppt/tags/tag52.xml><?xml version="1.0" encoding="utf-8"?>
<p:tagLst xmlns:p="http://schemas.openxmlformats.org/presentationml/2006/main">
  <p:tag name="KSO_WM_TAG_VERSION" val="1.0"/>
  <p:tag name="KSO_WM_BEAUTIFY_FLAG" val="#wm#"/>
  <p:tag name="KSO_WM_UNIT_TYPE" val="i"/>
  <p:tag name="KSO_WM_UNIT_ID" val="custom160229_28*i*8"/>
  <p:tag name="KSO_WM_TEMPLATE_CATEGORY" val="custom"/>
  <p:tag name="KSO_WM_TEMPLATE_INDEX" val="160229"/>
</p:tagLst>
</file>

<file path=ppt/tags/tag53.xml><?xml version="1.0" encoding="utf-8"?>
<p:tagLst xmlns:p="http://schemas.openxmlformats.org/presentationml/2006/main">
  <p:tag name="KSO_WM_TAG_VERSION" val="1.0"/>
  <p:tag name="KSO_WM_BEAUTIFY_FLAG" val="#wm#"/>
  <p:tag name="KSO_WM_UNIT_TYPE" val="i"/>
  <p:tag name="KSO_WM_UNIT_ID" val="custom160229_28*i*9"/>
  <p:tag name="KSO_WM_TEMPLATE_CATEGORY" val="custom"/>
  <p:tag name="KSO_WM_TEMPLATE_INDEX" val="160229"/>
</p:tagLst>
</file>

<file path=ppt/tags/tag54.xml><?xml version="1.0" encoding="utf-8"?>
<p:tagLst xmlns:p="http://schemas.openxmlformats.org/presentationml/2006/main">
  <p:tag name="KSO_WM_TAG_VERSION" val="1.0"/>
  <p:tag name="KSO_WM_BEAUTIFY_FLAG" val="#wm#"/>
  <p:tag name="KSO_WM_UNIT_TYPE" val="i"/>
  <p:tag name="KSO_WM_UNIT_ID" val="custom160229_28*i*10"/>
  <p:tag name="KSO_WM_TEMPLATE_CATEGORY" val="custom"/>
  <p:tag name="KSO_WM_TEMPLATE_INDEX" val="160229"/>
</p:tagLst>
</file>

<file path=ppt/tags/tag55.xml><?xml version="1.0" encoding="utf-8"?>
<p:tagLst xmlns:p="http://schemas.openxmlformats.org/presentationml/2006/main">
  <p:tag name="KSO_WM_TAG_VERSION" val="1.0"/>
  <p:tag name="KSO_WM_BEAUTIFY_FLAG" val="#wm#"/>
  <p:tag name="KSO_WM_UNIT_TYPE" val="i"/>
  <p:tag name="KSO_WM_UNIT_ID" val="custom160229_28*i*11"/>
  <p:tag name="KSO_WM_TEMPLATE_CATEGORY" val="custom"/>
  <p:tag name="KSO_WM_TEMPLATE_INDEX" val="160229"/>
</p:tagLst>
</file>

<file path=ppt/tags/tag56.xml><?xml version="1.0" encoding="utf-8"?>
<p:tagLst xmlns:p="http://schemas.openxmlformats.org/presentationml/2006/main">
  <p:tag name="KSO_WM_TAG_VERSION" val="1.0"/>
  <p:tag name="KSO_WM_BEAUTIFY_FLAG" val="#wm#"/>
  <p:tag name="KSO_WM_UNIT_TYPE" val="i"/>
  <p:tag name="KSO_WM_UNIT_ID" val="custom160229_28*i*12"/>
  <p:tag name="KSO_WM_TEMPLATE_CATEGORY" val="custom"/>
  <p:tag name="KSO_WM_TEMPLATE_INDEX" val="160229"/>
</p:tagLst>
</file>

<file path=ppt/tags/tag57.xml><?xml version="1.0" encoding="utf-8"?>
<p:tagLst xmlns:p="http://schemas.openxmlformats.org/presentationml/2006/main">
  <p:tag name="KSO_WM_TAG_VERSION" val="1.0"/>
  <p:tag name="KSO_WM_BEAUTIFY_FLAG" val="#wm#"/>
  <p:tag name="KSO_WM_UNIT_TYPE" val="i"/>
  <p:tag name="KSO_WM_UNIT_ID" val="custom160229_28*i*13"/>
  <p:tag name="KSO_WM_TEMPLATE_CATEGORY" val="custom"/>
  <p:tag name="KSO_WM_TEMPLATE_INDEX" val="160229"/>
</p:tagLst>
</file>

<file path=ppt/tags/tag58.xml><?xml version="1.0" encoding="utf-8"?>
<p:tagLst xmlns:p="http://schemas.openxmlformats.org/presentationml/2006/main">
  <p:tag name="KSO_WM_TAG_VERSION" val="1.0"/>
  <p:tag name="KSO_WM_BEAUTIFY_FLAG" val="#wm#"/>
  <p:tag name="KSO_WM_UNIT_TYPE" val="i"/>
  <p:tag name="KSO_WM_UNIT_ID" val="custom160229_28*i*14"/>
  <p:tag name="KSO_WM_TEMPLATE_CATEGORY" val="custom"/>
  <p:tag name="KSO_WM_TEMPLATE_INDEX" val="160229"/>
</p:tagLst>
</file>

<file path=ppt/tags/tag59.xml><?xml version="1.0" encoding="utf-8"?>
<p:tagLst xmlns:p="http://schemas.openxmlformats.org/presentationml/2006/main">
  <p:tag name="KSO_WM_TAG_VERSION" val="1.0"/>
  <p:tag name="KSO_WM_BEAUTIFY_FLAG" val="#wm#"/>
  <p:tag name="KSO_WM_UNIT_TYPE" val="i"/>
  <p:tag name="KSO_WM_UNIT_ID" val="custom160229_28*i*15"/>
  <p:tag name="KSO_WM_TEMPLATE_CATEGORY" val="custom"/>
  <p:tag name="KSO_WM_TEMPLATE_INDEX" val="160229"/>
</p:tagLst>
</file>

<file path=ppt/tags/tag6.xml><?xml version="1.0" encoding="utf-8"?>
<p:tagLst xmlns:p="http://schemas.openxmlformats.org/presentationml/2006/main">
  <p:tag name="KSO_WM_TAG_VERSION" val="1.0"/>
  <p:tag name="KSO_WM_BEAUTIFY_FLAG" val="#wm#"/>
  <p:tag name="KSO_WM_UNIT_TYPE" val="i"/>
  <p:tag name="KSO_WM_UNIT_ID" val="custom160229_8*i*2"/>
  <p:tag name="KSO_WM_TEMPLATE_CATEGORY" val="custom"/>
  <p:tag name="KSO_WM_TEMPLATE_INDEX" val="160229"/>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8*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8*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160229"/>
  <p:tag name="KSO_WM_TAG_VERSION" val="1.0"/>
  <p:tag name="KSO_WM_SLIDE_ID" val="custom160229_28"/>
  <p:tag name="KSO_WM_SLIDE_INDEX" val="28"/>
  <p:tag name="KSO_WM_SLIDE_ITEM_CNT" val="3"/>
  <p:tag name="KSO_WM_SLIDE_LAYOUT" val="a_f_d"/>
  <p:tag name="KSO_WM_SLIDE_LAYOUT_CNT" val="1_1_2"/>
  <p:tag name="KSO_WM_SLIDE_TYPE" val="text"/>
  <p:tag name="KSO_WM_BEAUTIFY_FLAG" val="#wm#"/>
  <p:tag name="KSO_WM_SLIDE_POSITION" val="155*128"/>
  <p:tag name="KSO_WM_SLIDE_SIZE" val="719*338"/>
</p:tagLst>
</file>

<file path=ppt/tags/tag63.xml><?xml version="1.0" encoding="utf-8"?>
<p:tagLst xmlns:p="http://schemas.openxmlformats.org/presentationml/2006/main">
  <p:tag name="KSO_WM_TAG_VERSION" val="1.0"/>
  <p:tag name="KSO_WM_BEAUTIFY_FLAG" val="#wm#"/>
  <p:tag name="KSO_WM_UNIT_TYPE" val="i"/>
  <p:tag name="KSO_WM_UNIT_ID" val="custom160229_25*i*0"/>
  <p:tag name="KSO_WM_TEMPLATE_CATEGORY" val="custom"/>
  <p:tag name="KSO_WM_TEMPLATE_INDEX" val="160229"/>
</p:tagLst>
</file>

<file path=ppt/tags/tag64.xml><?xml version="1.0" encoding="utf-8"?>
<p:tagLst xmlns:p="http://schemas.openxmlformats.org/presentationml/2006/main">
  <p:tag name="KSO_WM_TAG_VERSION" val="1.0"/>
  <p:tag name="KSO_WM_BEAUTIFY_FLAG" val="#wm#"/>
  <p:tag name="KSO_WM_UNIT_TYPE" val="i"/>
  <p:tag name="KSO_WM_UNIT_ID" val="custom160229_25*i*1"/>
  <p:tag name="KSO_WM_TEMPLATE_CATEGORY" val="custom"/>
  <p:tag name="KSO_WM_TEMPLATE_INDEX" val="160229"/>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25*f*1"/>
  <p:tag name="KSO_WM_UNIT_CLEAR" val="1"/>
  <p:tag name="KSO_WM_UNIT_LAYERLEVEL" val="1"/>
  <p:tag name="KSO_WM_UNIT_VALUE" val="294"/>
  <p:tag name="KSO_WM_UNIT_HIGHLIGHT" val="0"/>
  <p:tag name="KSO_WM_UNIT_COMPATIBLE" val="0"/>
  <p:tag name="KSO_WM_UNIT_PRESET_TEXT_INDEX" val="5"/>
  <p:tag name="KSO_WM_UNIT_PRESET_TEXT_LEN" val="232"/>
</p:tagLst>
</file>

<file path=ppt/tags/tag66.xml><?xml version="1.0" encoding="utf-8"?>
<p:tagLst xmlns:p="http://schemas.openxmlformats.org/presentationml/2006/main">
  <p:tag name="KSO_WM_TAG_VERSION" val="1.0"/>
  <p:tag name="KSO_WM_BEAUTIFY_FLAG" val="#wm#"/>
  <p:tag name="KSO_WM_UNIT_TYPE" val="i"/>
  <p:tag name="KSO_WM_UNIT_ID" val="custom160229_25*i*3"/>
  <p:tag name="KSO_WM_TEMPLATE_CATEGORY" val="custom"/>
  <p:tag name="KSO_WM_TEMPLATE_INDEX" val="160229"/>
</p:tagLst>
</file>

<file path=ppt/tags/tag67.xml><?xml version="1.0" encoding="utf-8"?>
<p:tagLst xmlns:p="http://schemas.openxmlformats.org/presentationml/2006/main">
  <p:tag name="KSO_WM_TAG_VERSION" val="1.0"/>
  <p:tag name="KSO_WM_BEAUTIFY_FLAG" val="#wm#"/>
  <p:tag name="KSO_WM_UNIT_TYPE" val="i"/>
  <p:tag name="KSO_WM_UNIT_ID" val="custom160229_25*i*4"/>
  <p:tag name="KSO_WM_TEMPLATE_CATEGORY" val="custom"/>
  <p:tag name="KSO_WM_TEMPLATE_INDEX" val="160229"/>
</p:tagLst>
</file>

<file path=ppt/tags/tag68.xml><?xml version="1.0" encoding="utf-8"?>
<p:tagLst xmlns:p="http://schemas.openxmlformats.org/presentationml/2006/main">
  <p:tag name="KSO_WM_TAG_VERSION" val="1.0"/>
  <p:tag name="KSO_WM_BEAUTIFY_FLAG" val="#wm#"/>
  <p:tag name="KSO_WM_UNIT_TYPE" val="i"/>
  <p:tag name="KSO_WM_UNIT_ID" val="custom160229_25*i*5"/>
  <p:tag name="KSO_WM_TEMPLATE_CATEGORY" val="custom"/>
  <p:tag name="KSO_WM_TEMPLATE_INDEX" val="160229"/>
</p:tagLst>
</file>

<file path=ppt/tags/tag69.xml><?xml version="1.0" encoding="utf-8"?>
<p:tagLst xmlns:p="http://schemas.openxmlformats.org/presentationml/2006/main">
  <p:tag name="KSO_WM_TAG_VERSION" val="1.0"/>
  <p:tag name="KSO_WM_BEAUTIFY_FLAG" val="#wm#"/>
  <p:tag name="KSO_WM_UNIT_TYPE" val="i"/>
  <p:tag name="KSO_WM_UNIT_ID" val="custom160229_25*i*6"/>
  <p:tag name="KSO_WM_TEMPLATE_CATEGORY" val="custom"/>
  <p:tag name="KSO_WM_TEMPLATE_INDEX" val="160229"/>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1"/>
  <p:tag name="KSO_WM_UNIT_ID" val="custom160229_8*l_i*1_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70.xml><?xml version="1.0" encoding="utf-8"?>
<p:tagLst xmlns:p="http://schemas.openxmlformats.org/presentationml/2006/main">
  <p:tag name="KSO_WM_TAG_VERSION" val="1.0"/>
  <p:tag name="KSO_WM_BEAUTIFY_FLAG" val="#wm#"/>
  <p:tag name="KSO_WM_UNIT_TYPE" val="i"/>
  <p:tag name="KSO_WM_UNIT_ID" val="custom160229_25*i*7"/>
  <p:tag name="KSO_WM_TEMPLATE_CATEGORY" val="custom"/>
  <p:tag name="KSO_WM_TEMPLATE_INDEX" val="160229"/>
</p:tagLst>
</file>

<file path=ppt/tags/tag71.xml><?xml version="1.0" encoding="utf-8"?>
<p:tagLst xmlns:p="http://schemas.openxmlformats.org/presentationml/2006/main">
  <p:tag name="KSO_WM_TAG_VERSION" val="1.0"/>
  <p:tag name="KSO_WM_BEAUTIFY_FLAG" val="#wm#"/>
  <p:tag name="KSO_WM_UNIT_TYPE" val="i"/>
  <p:tag name="KSO_WM_UNIT_ID" val="custom160229_25*i*8"/>
  <p:tag name="KSO_WM_TEMPLATE_CATEGORY" val="custom"/>
  <p:tag name="KSO_WM_TEMPLATE_INDEX" val="160229"/>
</p:tagLst>
</file>

<file path=ppt/tags/tag72.xml><?xml version="1.0" encoding="utf-8"?>
<p:tagLst xmlns:p="http://schemas.openxmlformats.org/presentationml/2006/main">
  <p:tag name="KSO_WM_TAG_VERSION" val="1.0"/>
  <p:tag name="KSO_WM_BEAUTIFY_FLAG" val="#wm#"/>
  <p:tag name="KSO_WM_UNIT_TYPE" val="i"/>
  <p:tag name="KSO_WM_UNIT_ID" val="custom160229_25*i*9"/>
  <p:tag name="KSO_WM_TEMPLATE_CATEGORY" val="custom"/>
  <p:tag name="KSO_WM_TEMPLATE_INDEX" val="160229"/>
</p:tagLst>
</file>

<file path=ppt/tags/tag73.xml><?xml version="1.0" encoding="utf-8"?>
<p:tagLst xmlns:p="http://schemas.openxmlformats.org/presentationml/2006/main">
  <p:tag name="KSO_WM_TAG_VERSION" val="1.0"/>
  <p:tag name="KSO_WM_BEAUTIFY_FLAG" val="#wm#"/>
  <p:tag name="KSO_WM_UNIT_TYPE" val="i"/>
  <p:tag name="KSO_WM_UNIT_ID" val="custom160229_25*i*10"/>
  <p:tag name="KSO_WM_TEMPLATE_CATEGORY" val="custom"/>
  <p:tag name="KSO_WM_TEMPLATE_INDEX" val="160229"/>
</p:tagLst>
</file>

<file path=ppt/tags/tag74.xml><?xml version="1.0" encoding="utf-8"?>
<p:tagLst xmlns:p="http://schemas.openxmlformats.org/presentationml/2006/main">
  <p:tag name="KSO_WM_TAG_VERSION" val="1.0"/>
  <p:tag name="KSO_WM_BEAUTIFY_FLAG" val="#wm#"/>
  <p:tag name="KSO_WM_UNIT_TYPE" val="i"/>
  <p:tag name="KSO_WM_UNIT_ID" val="custom160229_25*i*11"/>
  <p:tag name="KSO_WM_TEMPLATE_CATEGORY" val="custom"/>
  <p:tag name="KSO_WM_TEMPLATE_INDEX" val="160229"/>
</p:tagLst>
</file>

<file path=ppt/tags/tag75.xml><?xml version="1.0" encoding="utf-8"?>
<p:tagLst xmlns:p="http://schemas.openxmlformats.org/presentationml/2006/main">
  <p:tag name="KSO_WM_TAG_VERSION" val="1.0"/>
  <p:tag name="KSO_WM_BEAUTIFY_FLAG" val="#wm#"/>
  <p:tag name="KSO_WM_UNIT_TYPE" val="i"/>
  <p:tag name="KSO_WM_UNIT_ID" val="custom160229_25*i*12"/>
  <p:tag name="KSO_WM_TEMPLATE_CATEGORY" val="custom"/>
  <p:tag name="KSO_WM_TEMPLATE_INDEX" val="160229"/>
</p:tagLst>
</file>

<file path=ppt/tags/tag76.xml><?xml version="1.0" encoding="utf-8"?>
<p:tagLst xmlns:p="http://schemas.openxmlformats.org/presentationml/2006/main">
  <p:tag name="KSO_WM_TAG_VERSION" val="1.0"/>
  <p:tag name="KSO_WM_BEAUTIFY_FLAG" val="#wm#"/>
  <p:tag name="KSO_WM_UNIT_TYPE" val="i"/>
  <p:tag name="KSO_WM_UNIT_ID" val="custom160229_25*i*13"/>
  <p:tag name="KSO_WM_TEMPLATE_CATEGORY" val="custom"/>
  <p:tag name="KSO_WM_TEMPLATE_INDEX" val="160229"/>
</p:tagLst>
</file>

<file path=ppt/tags/tag77.xml><?xml version="1.0" encoding="utf-8"?>
<p:tagLst xmlns:p="http://schemas.openxmlformats.org/presentationml/2006/main">
  <p:tag name="KSO_WM_TAG_VERSION" val="1.0"/>
  <p:tag name="KSO_WM_BEAUTIFY_FLAG" val="#wm#"/>
  <p:tag name="KSO_WM_UNIT_TYPE" val="i"/>
  <p:tag name="KSO_WM_UNIT_ID" val="custom160229_25*i*14"/>
  <p:tag name="KSO_WM_TEMPLATE_CATEGORY" val="custom"/>
  <p:tag name="KSO_WM_TEMPLATE_INDEX" val="160229"/>
</p:tagLst>
</file>

<file path=ppt/tags/tag78.xml><?xml version="1.0" encoding="utf-8"?>
<p:tagLst xmlns:p="http://schemas.openxmlformats.org/presentationml/2006/main">
  <p:tag name="KSO_WM_TAG_VERSION" val="1.0"/>
  <p:tag name="KSO_WM_BEAUTIFY_FLAG" val="#wm#"/>
  <p:tag name="KSO_WM_UNIT_TYPE" val="i"/>
  <p:tag name="KSO_WM_UNIT_ID" val="custom160229_25*i*15"/>
  <p:tag name="KSO_WM_TEMPLATE_CATEGORY" val="custom"/>
  <p:tag name="KSO_WM_TEMPLATE_INDEX" val="160229"/>
</p:tagLst>
</file>

<file path=ppt/tags/tag79.xml><?xml version="1.0" encoding="utf-8"?>
<p:tagLst xmlns:p="http://schemas.openxmlformats.org/presentationml/2006/main">
  <p:tag name="KSO_WM_TAG_VERSION" val="1.0"/>
  <p:tag name="KSO_WM_BEAUTIFY_FLAG" val="#wm#"/>
  <p:tag name="KSO_WM_UNIT_TYPE" val="i"/>
  <p:tag name="KSO_WM_UNIT_ID" val="custom160229_25*i*16"/>
  <p:tag name="KSO_WM_TEMPLATE_CATEGORY" val="custom"/>
  <p:tag name="KSO_WM_TEMPLATE_INDEX" val="160229"/>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229"/>
  <p:tag name="KSO_WM_UNIT_TYPE" val="l_i"/>
  <p:tag name="KSO_WM_UNIT_INDEX" val="1_2"/>
  <p:tag name="KSO_WM_UNIT_ID" val="custom160229_8*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80.xml><?xml version="1.0" encoding="utf-8"?>
<p:tagLst xmlns:p="http://schemas.openxmlformats.org/presentationml/2006/main">
  <p:tag name="KSO_WM_TAG_VERSION" val="1.0"/>
  <p:tag name="KSO_WM_BEAUTIFY_FLAG" val="#wm#"/>
  <p:tag name="KSO_WM_UNIT_TYPE" val="i"/>
  <p:tag name="KSO_WM_UNIT_ID" val="custom160229_25*i*17"/>
  <p:tag name="KSO_WM_TEMPLATE_CATEGORY" val="custom"/>
  <p:tag name="KSO_WM_TEMPLATE_INDEX" val="160229"/>
</p:tagLst>
</file>

<file path=ppt/tags/tag81.xml><?xml version="1.0" encoding="utf-8"?>
<p:tagLst xmlns:p="http://schemas.openxmlformats.org/presentationml/2006/main">
  <p:tag name="KSO_WM_TAG_VERSION" val="1.0"/>
  <p:tag name="KSO_WM_BEAUTIFY_FLAG" val="#wm#"/>
  <p:tag name="KSO_WM_UNIT_TYPE" val="i"/>
  <p:tag name="KSO_WM_UNIT_ID" val="custom160229_25*i*18"/>
  <p:tag name="KSO_WM_TEMPLATE_CATEGORY" val="custom"/>
  <p:tag name="KSO_WM_TEMPLATE_INDEX" val="160229"/>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25*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EMPLATE_CATEGORY" val="custom"/>
  <p:tag name="KSO_WM_TEMPLATE_INDEX" val="160229"/>
  <p:tag name="KSO_WM_TAG_VERSION" val="1.0"/>
  <p:tag name="KSO_WM_SLIDE_ID" val="custom160229_25"/>
  <p:tag name="KSO_WM_SLIDE_INDEX" val="25"/>
  <p:tag name="KSO_WM_SLIDE_ITEM_CNT" val="1"/>
  <p:tag name="KSO_WM_SLIDE_LAYOUT" val="a_f"/>
  <p:tag name="KSO_WM_SLIDE_LAYOUT_CNT" val="1_1"/>
  <p:tag name="KSO_WM_SLIDE_TYPE" val="text"/>
  <p:tag name="KSO_WM_BEAUTIFY_FLAG" val="#wm#"/>
  <p:tag name="KSO_WM_SLIDE_POSITION" val="74*206"/>
  <p:tag name="KSO_WM_SLIDE_SIZE" val="782*230"/>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229"/>
  <p:tag name="KSO_WM_UNIT_TYPE" val="a"/>
  <p:tag name="KSO_WM_UNIT_INDEX" val="1"/>
  <p:tag name="KSO_WM_UNIT_ID" val="custom160229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229"/>
  <p:tag name="KSO_WM_UNIT_TYPE" val="f"/>
  <p:tag name="KSO_WM_UNIT_INDEX" val="1"/>
  <p:tag name="KSO_WM_UNIT_ID" val="custom160229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86.xml><?xml version="1.0" encoding="utf-8"?>
<p:tagLst xmlns:p="http://schemas.openxmlformats.org/presentationml/2006/main">
  <p:tag name="KSO_WM_TEMPLATE_CATEGORY" val="custom"/>
  <p:tag name="KSO_WM_TEMPLATE_INDEX" val="160229"/>
  <p:tag name="KSO_WM_TAG_VERSION" val="1.0"/>
  <p:tag name="KSO_WM_SLIDE_ID" val="custom160229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87.xml><?xml version="1.0" encoding="utf-8"?>
<p:tagLst xmlns:p="http://schemas.openxmlformats.org/presentationml/2006/main">
  <p:tag name="KSO_WM_TAG_VERSION" val="1.0"/>
  <p:tag name="KSO_WM_BEAUTIFY_FLAG" val="#wm#"/>
  <p:tag name="KSO_WM_UNIT_TYPE" val="i"/>
  <p:tag name="KSO_WM_UNIT_ID" val="custom160229_27*i*0"/>
  <p:tag name="KSO_WM_TEMPLATE_CATEGORY" val="custom"/>
  <p:tag name="KSO_WM_TEMPLATE_INDEX" val="160229"/>
</p:tagLst>
</file>

<file path=ppt/tags/tag88.xml><?xml version="1.0" encoding="utf-8"?>
<p:tagLst xmlns:p="http://schemas.openxmlformats.org/presentationml/2006/main">
  <p:tag name="KSO_WM_TAG_VERSION" val="1.0"/>
  <p:tag name="KSO_WM_BEAUTIFY_FLAG" val="#wm#"/>
  <p:tag name="KSO_WM_UNIT_TYPE" val="i"/>
  <p:tag name="KSO_WM_UNIT_ID" val="custom160229_27*i*1"/>
  <p:tag name="KSO_WM_TEMPLATE_CATEGORY" val="custom"/>
  <p:tag name="KSO_WM_TEMPLATE_INDEX" val="160229"/>
</p:tagLst>
</file>

<file path=ppt/tags/tag89.xml><?xml version="1.0" encoding="utf-8"?>
<p:tagLst xmlns:p="http://schemas.openxmlformats.org/presentationml/2006/main">
  <p:tag name="KSO_WM_TAG_VERSION" val="1.0"/>
  <p:tag name="KSO_WM_BEAUTIFY_FLAG" val="#wm#"/>
  <p:tag name="KSO_WM_UNIT_TYPE" val="i"/>
  <p:tag name="KSO_WM_UNIT_ID" val="custom160229_27*i*2"/>
  <p:tag name="KSO_WM_TEMPLATE_CATEGORY" val="custom"/>
  <p:tag name="KSO_WM_TEMPLATE_INDEX" val="160229"/>
</p:tagLst>
</file>

<file path=ppt/tags/tag9.xml><?xml version="1.0" encoding="utf-8"?>
<p:tagLst xmlns:p="http://schemas.openxmlformats.org/presentationml/2006/main">
  <p:tag name="KSO_WM_TAG_VERSION" val="1.0"/>
  <p:tag name="KSO_WM_BEAUTIFY_FLAG" val="#wm#"/>
  <p:tag name="KSO_WM_UNIT_TYPE" val="i"/>
  <p:tag name="KSO_WM_UNIT_ID" val="custom160229_8*i*5"/>
  <p:tag name="KSO_WM_TEMPLATE_CATEGORY" val="custom"/>
  <p:tag name="KSO_WM_TEMPLATE_INDEX" val="160229"/>
</p:tagLst>
</file>

<file path=ppt/tags/tag90.xml><?xml version="1.0" encoding="utf-8"?>
<p:tagLst xmlns:p="http://schemas.openxmlformats.org/presentationml/2006/main">
  <p:tag name="KSO_WM_TAG_VERSION" val="1.0"/>
  <p:tag name="KSO_WM_BEAUTIFY_FLAG" val="#wm#"/>
  <p:tag name="KSO_WM_UNIT_TYPE" val="i"/>
  <p:tag name="KSO_WM_UNIT_ID" val="custom160229_27*i*3"/>
  <p:tag name="KSO_WM_TEMPLATE_CATEGORY" val="custom"/>
  <p:tag name="KSO_WM_TEMPLATE_INDEX" val="160229"/>
</p:tagLst>
</file>

<file path=ppt/tags/tag91.xml><?xml version="1.0" encoding="utf-8"?>
<p:tagLst xmlns:p="http://schemas.openxmlformats.org/presentationml/2006/main">
  <p:tag name="KSO_WM_TAG_VERSION" val="1.0"/>
  <p:tag name="KSO_WM_BEAUTIFY_FLAG" val="#wm#"/>
  <p:tag name="KSO_WM_UNIT_TYPE" val="i"/>
  <p:tag name="KSO_WM_UNIT_ID" val="custom160229_27*i*4"/>
  <p:tag name="KSO_WM_TEMPLATE_CATEGORY" val="custom"/>
  <p:tag name="KSO_WM_TEMPLATE_INDEX" val="160229"/>
</p:tagLst>
</file>

<file path=ppt/tags/tag92.xml><?xml version="1.0" encoding="utf-8"?>
<p:tagLst xmlns:p="http://schemas.openxmlformats.org/presentationml/2006/main">
  <p:tag name="KSO_WM_TAG_VERSION" val="1.0"/>
  <p:tag name="KSO_WM_BEAUTIFY_FLAG" val="#wm#"/>
  <p:tag name="KSO_WM_UNIT_TYPE" val="i"/>
  <p:tag name="KSO_WM_UNIT_ID" val="custom160229_27*i*5"/>
  <p:tag name="KSO_WM_TEMPLATE_CATEGORY" val="custom"/>
  <p:tag name="KSO_WM_TEMPLATE_INDEX" val="160229"/>
</p:tagLst>
</file>

<file path=ppt/tags/tag93.xml><?xml version="1.0" encoding="utf-8"?>
<p:tagLst xmlns:p="http://schemas.openxmlformats.org/presentationml/2006/main">
  <p:tag name="KSO_WM_TAG_VERSION" val="1.0"/>
  <p:tag name="KSO_WM_BEAUTIFY_FLAG" val="#wm#"/>
  <p:tag name="KSO_WM_UNIT_TYPE" val="i"/>
  <p:tag name="KSO_WM_UNIT_ID" val="custom160229_27*i*6"/>
  <p:tag name="KSO_WM_TEMPLATE_CATEGORY" val="custom"/>
  <p:tag name="KSO_WM_TEMPLATE_INDEX" val="160229"/>
</p:tagLst>
</file>

<file path=ppt/tags/tag94.xml><?xml version="1.0" encoding="utf-8"?>
<p:tagLst xmlns:p="http://schemas.openxmlformats.org/presentationml/2006/main">
  <p:tag name="KSO_WM_TAG_VERSION" val="1.0"/>
  <p:tag name="KSO_WM_BEAUTIFY_FLAG" val="#wm#"/>
  <p:tag name="KSO_WM_UNIT_TYPE" val="i"/>
  <p:tag name="KSO_WM_UNIT_ID" val="custom160229_27*i*7"/>
  <p:tag name="KSO_WM_TEMPLATE_CATEGORY" val="custom"/>
  <p:tag name="KSO_WM_TEMPLATE_INDEX" val="160229"/>
</p:tagLst>
</file>

<file path=ppt/tags/tag95.xml><?xml version="1.0" encoding="utf-8"?>
<p:tagLst xmlns:p="http://schemas.openxmlformats.org/presentationml/2006/main">
  <p:tag name="KSO_WM_TAG_VERSION" val="1.0"/>
  <p:tag name="KSO_WM_BEAUTIFY_FLAG" val="#wm#"/>
  <p:tag name="KSO_WM_UNIT_TYPE" val="i"/>
  <p:tag name="KSO_WM_UNIT_ID" val="custom160229_27*i*8"/>
  <p:tag name="KSO_WM_TEMPLATE_CATEGORY" val="custom"/>
  <p:tag name="KSO_WM_TEMPLATE_INDEX" val="160229"/>
</p:tagLst>
</file>

<file path=ppt/tags/tag96.xml><?xml version="1.0" encoding="utf-8"?>
<p:tagLst xmlns:p="http://schemas.openxmlformats.org/presentationml/2006/main">
  <p:tag name="KSO_WM_TAG_VERSION" val="1.0"/>
  <p:tag name="KSO_WM_BEAUTIFY_FLAG" val="#wm#"/>
  <p:tag name="KSO_WM_UNIT_TYPE" val="i"/>
  <p:tag name="KSO_WM_UNIT_ID" val="custom160229_27*i*9"/>
  <p:tag name="KSO_WM_TEMPLATE_CATEGORY" val="custom"/>
  <p:tag name="KSO_WM_TEMPLATE_INDEX" val="160229"/>
</p:tagLst>
</file>

<file path=ppt/tags/tag97.xml><?xml version="1.0" encoding="utf-8"?>
<p:tagLst xmlns:p="http://schemas.openxmlformats.org/presentationml/2006/main">
  <p:tag name="KSO_WM_TAG_VERSION" val="1.0"/>
  <p:tag name="KSO_WM_BEAUTIFY_FLAG" val="#wm#"/>
  <p:tag name="KSO_WM_UNIT_TYPE" val="i"/>
  <p:tag name="KSO_WM_UNIT_ID" val="custom160229_27*i*10"/>
  <p:tag name="KSO_WM_TEMPLATE_CATEGORY" val="custom"/>
  <p:tag name="KSO_WM_TEMPLATE_INDEX" val="160229"/>
</p:tagLst>
</file>

<file path=ppt/tags/tag98.xml><?xml version="1.0" encoding="utf-8"?>
<p:tagLst xmlns:p="http://schemas.openxmlformats.org/presentationml/2006/main">
  <p:tag name="KSO_WM_TAG_VERSION" val="1.0"/>
  <p:tag name="KSO_WM_BEAUTIFY_FLAG" val="#wm#"/>
  <p:tag name="KSO_WM_UNIT_TYPE" val="i"/>
  <p:tag name="KSO_WM_UNIT_ID" val="custom160229_27*i*11"/>
  <p:tag name="KSO_WM_TEMPLATE_CATEGORY" val="custom"/>
  <p:tag name="KSO_WM_TEMPLATE_INDEX" val="160229"/>
</p:tagLst>
</file>

<file path=ppt/tags/tag99.xml><?xml version="1.0" encoding="utf-8"?>
<p:tagLst xmlns:p="http://schemas.openxmlformats.org/presentationml/2006/main">
  <p:tag name="KSO_WM_TAG_VERSION" val="1.0"/>
  <p:tag name="KSO_WM_BEAUTIFY_FLAG" val="#wm#"/>
  <p:tag name="KSO_WM_UNIT_TYPE" val="i"/>
  <p:tag name="KSO_WM_UNIT_ID" val="custom160229_27*i*12"/>
  <p:tag name="KSO_WM_TEMPLATE_CATEGORY" val="custom"/>
  <p:tag name="KSO_WM_TEMPLATE_INDEX" val="160229"/>
</p:tagLst>
</file>

<file path=ppt/theme/theme1.xml><?xml version="1.0" encoding="utf-8"?>
<a:theme xmlns:a="http://schemas.openxmlformats.org/drawingml/2006/main" name="1_自定义设计方案">
  <a:themeElements>
    <a:clrScheme name="自定义 142">
      <a:dk1>
        <a:sysClr val="windowText" lastClr="000000"/>
      </a:dk1>
      <a:lt1>
        <a:sysClr val="window" lastClr="FFFFFF"/>
      </a:lt1>
      <a:dk2>
        <a:srgbClr val="44546A"/>
      </a:dk2>
      <a:lt2>
        <a:srgbClr val="E7E6E6"/>
      </a:lt2>
      <a:accent1>
        <a:srgbClr val="00BE9C"/>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6216</Words>
  <Application>WPS 演示</Application>
  <PresentationFormat>宽屏</PresentationFormat>
  <Paragraphs>304</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黑体</vt:lpstr>
      <vt:lpstr>Calibri</vt:lpstr>
      <vt:lpstr>Wingdings</vt:lpstr>
      <vt:lpstr>微软雅黑</vt:lpstr>
      <vt:lpstr>方正中倩_GBK</vt:lpstr>
      <vt:lpstr>Segoe Print</vt:lpstr>
      <vt:lpstr>1_自定义设计方案</vt:lpstr>
      <vt:lpstr>Nodejs 与前端自动化构建</vt:lpstr>
      <vt:lpstr>PowerPoint 演示文稿</vt:lpstr>
      <vt:lpstr>PowerPoint 演示文稿</vt:lpstr>
      <vt:lpstr>PowerPoint 演示文稿</vt:lpstr>
      <vt:lpstr>前端一定得了解Nodejs?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目前前端构建工具的种类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47</cp:revision>
  <dcterms:created xsi:type="dcterms:W3CDTF">2015-05-05T08:02:00Z</dcterms:created>
  <dcterms:modified xsi:type="dcterms:W3CDTF">2017-03-09T08:01:27Z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