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2" r:id="rId4"/>
    <p:sldId id="265" r:id="rId6"/>
    <p:sldId id="267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79" r:id="rId17"/>
    <p:sldId id="287" r:id="rId18"/>
    <p:sldId id="282" r:id="rId19"/>
    <p:sldId id="285" r:id="rId20"/>
    <p:sldId id="288" r:id="rId21"/>
    <p:sldId id="29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这样设计的目的是，使得不同的模块可以将所依赖的模块本地化。</a:t>
            </a:r>
            <a:endParaRPr lang="zh-CN" altLang="en-US"/>
          </a:p>
          <a:p>
            <a:r>
              <a:rPr lang="zh-CN" altLang="en-US">
                <a:sym typeface="+mn-ea"/>
              </a:rPr>
              <a:t>（4）如果参数字符串不以“./“或”/“开头，而且是一个路径，比如require('example-module/path/to/file')，则将先找到example-module的位置，然后再以它为参数，找到后续路径。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（5）如果指定的模块文件没有发现，Node会尝试为文件名添加.js、.json、.node后，再去搜索。.js件会以文本格式的JavaScript脚本文件解析，.json文件会以JSON格式的文本文件解析，.node文件会以编译后的二进制文件解析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（6）如果想得到require命令加载的确切文件名，使用require.resolve()方法。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24150" y="1827213"/>
            <a:ext cx="699135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24150" y="4306888"/>
            <a:ext cx="699135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7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21600" y="1807200"/>
            <a:ext cx="6278400" cy="8352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400" y="2613600"/>
            <a:ext cx="9925200" cy="2916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3288"/>
            <a:ext cx="1219200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916488"/>
            <a:ext cx="1219200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3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7600" y="3430800"/>
            <a:ext cx="5014800" cy="1256400"/>
          </a:xfrm>
        </p:spPr>
        <p:txBody>
          <a:bodyPr anchor="ctr" anchorCtr="0"/>
          <a:lstStyle>
            <a:lvl1pPr>
              <a:defRPr sz="534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53200" y="2622996"/>
            <a:ext cx="4824000" cy="763200"/>
          </a:xfr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00800" y="3429000"/>
            <a:ext cx="467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21600" y="1807200"/>
            <a:ext cx="4924800" cy="8352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2400" y="2613600"/>
            <a:ext cx="4914000" cy="2916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0000" y="2613600"/>
            <a:ext cx="4914000" cy="2916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31313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73405"/>
            <a:ext cx="4981149" cy="6316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981149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1400" y="1873405"/>
            <a:ext cx="4982400" cy="6316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1400" y="2505075"/>
            <a:ext cx="4982400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13200" y="4485600"/>
            <a:ext cx="6480000" cy="5868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72800"/>
            <a:ext cx="10514012" cy="1238400"/>
          </a:xfrm>
        </p:spPr>
        <p:txBody>
          <a:bodyPr anchor="ctr" anchorCtr="0"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238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66741D-4164-42BF-B54F-AE9DDD075D4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D7206D-A47F-4468-9F9F-505D05B6917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2" Type="http://schemas.openxmlformats.org/officeDocument/2006/relationships/notesSlide" Target="../notesSlides/notesSlide9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30.xml"/><Relationship Id="rId2" Type="http://schemas.openxmlformats.org/officeDocument/2006/relationships/tags" Target="../tags/tag113.xml"/><Relationship Id="rId19" Type="http://schemas.openxmlformats.org/officeDocument/2006/relationships/image" Target="../media/image8.png"/><Relationship Id="rId18" Type="http://schemas.openxmlformats.org/officeDocument/2006/relationships/tags" Target="../tags/tag129.xml"/><Relationship Id="rId17" Type="http://schemas.openxmlformats.org/officeDocument/2006/relationships/tags" Target="../tags/tag128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3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0" Type="http://schemas.openxmlformats.org/officeDocument/2006/relationships/notesSlide" Target="../notesSlides/notesSlide14.xml"/><Relationship Id="rId3" Type="http://schemas.openxmlformats.org/officeDocument/2006/relationships/tags" Target="../tags/tag144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69.xml"/><Relationship Id="rId27" Type="http://schemas.openxmlformats.org/officeDocument/2006/relationships/tags" Target="../tags/tag168.xml"/><Relationship Id="rId26" Type="http://schemas.openxmlformats.org/officeDocument/2006/relationships/tags" Target="../tags/tag167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tags" Target="../tags/tag143.xml"/><Relationship Id="rId19" Type="http://schemas.openxmlformats.org/officeDocument/2006/relationships/tags" Target="../tags/tag160.xml"/><Relationship Id="rId18" Type="http://schemas.openxmlformats.org/officeDocument/2006/relationships/tags" Target="../tags/tag159.xml"/><Relationship Id="rId17" Type="http://schemas.openxmlformats.org/officeDocument/2006/relationships/tags" Target="../tags/tag158.xml"/><Relationship Id="rId16" Type="http://schemas.openxmlformats.org/officeDocument/2006/relationships/tags" Target="../tags/tag15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5.xml"/><Relationship Id="rId3" Type="http://schemas.openxmlformats.org/officeDocument/2006/relationships/image" Target="../media/image11.png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7" Type="http://schemas.openxmlformats.org/officeDocument/2006/relationships/notesSlide" Target="../notesSlides/notesSlide2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43.xml"/><Relationship Id="rId24" Type="http://schemas.openxmlformats.org/officeDocument/2006/relationships/tags" Target="../tags/tag42.xml"/><Relationship Id="rId23" Type="http://schemas.openxmlformats.org/officeDocument/2006/relationships/tags" Target="../tags/tag41.xml"/><Relationship Id="rId22" Type="http://schemas.openxmlformats.org/officeDocument/2006/relationships/tags" Target="../tags/tag40.xml"/><Relationship Id="rId21" Type="http://schemas.openxmlformats.org/officeDocument/2006/relationships/tags" Target="../tags/tag39.xml"/><Relationship Id="rId20" Type="http://schemas.openxmlformats.org/officeDocument/2006/relationships/tags" Target="../tags/tag38.xml"/><Relationship Id="rId2" Type="http://schemas.openxmlformats.org/officeDocument/2006/relationships/tags" Target="../tags/tag20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3" Type="http://schemas.openxmlformats.org/officeDocument/2006/relationships/notesSlide" Target="../notesSlides/notesSlide4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6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nodejs.org/en/download/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2" Type="http://schemas.openxmlformats.org/officeDocument/2006/relationships/notesSlide" Target="../notesSlides/notesSlide6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05.xml"/><Relationship Id="rId2" Type="http://schemas.openxmlformats.org/officeDocument/2006/relationships/tags" Target="../tags/tag88.xml"/><Relationship Id="rId19" Type="http://schemas.openxmlformats.org/officeDocument/2006/relationships/image" Target="../media/image5.png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8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44955" y="1690370"/>
            <a:ext cx="8738870" cy="2387600"/>
          </a:xfrm>
        </p:spPr>
        <p:txBody>
          <a:bodyPr vert="horz" wrap="square" lIns="91440" tIns="45720" rIns="91440" bIns="45720" anchor="b">
            <a:normAutofit/>
          </a:bodyPr>
          <a:p>
            <a:pPr defTabSz="914400">
              <a:buNone/>
            </a:pPr>
            <a:r>
              <a:rPr lang="en-US" altLang="zh-CN" sz="4800" kern="1200" dirty="0" smtClean="0"/>
              <a:t>Nodejs </a:t>
            </a:r>
            <a:r>
              <a:rPr lang="zh-CN" altLang="en-US" sz="4800" kern="1200" dirty="0" smtClean="0"/>
              <a:t>与前端自动化构建</a:t>
            </a:r>
            <a:endParaRPr lang="zh-CN" altLang="en-US" sz="4800" kern="1200" dirty="0" smtClean="0"/>
          </a:p>
        </p:txBody>
      </p:sp>
      <p:sp>
        <p:nvSpPr>
          <p:cNvPr id="9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vert="horz" wrap="square" lIns="91440" tIns="45720" rIns="91440" bIns="45720" anchor="t">
            <a:normAutofit/>
          </a:bodyPr>
          <a:p>
            <a:pPr defTabSz="914400">
              <a:buFont typeface="Arial" panose="020B0604020202020204" pitchFamily="34" charset="0"/>
              <a:buNone/>
            </a:pPr>
            <a:r>
              <a:rPr lang="zh-CN" altLang="en-US" kern="1200" dirty="0" smtClean="0">
                <a:solidFill>
                  <a:srgbClr val="A7A7A7"/>
                </a:solidFill>
              </a:rPr>
              <a:t>马少滨</a:t>
            </a:r>
            <a:endParaRPr lang="zh-CN" altLang="en-US" kern="1200" dirty="0" smtClean="0">
              <a:solidFill>
                <a:srgbClr val="A7A7A7"/>
              </a:solidFill>
            </a:endParaRPr>
          </a:p>
          <a:p>
            <a:pPr defTabSz="914400">
              <a:buFont typeface="Arial" panose="020B0604020202020204" pitchFamily="34" charset="0"/>
              <a:buNone/>
            </a:pPr>
            <a:r>
              <a:rPr lang="en-US" altLang="zh-CN" kern="1200" dirty="0" smtClean="0">
                <a:solidFill>
                  <a:srgbClr val="A7A7A7"/>
                </a:solidFill>
              </a:rPr>
              <a:t>2017/03</a:t>
            </a:r>
            <a:endParaRPr lang="en-US" altLang="zh-CN" kern="1200" dirty="0" smtClean="0">
              <a:solidFill>
                <a:srgbClr val="A7A7A7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1"/>
            </p:custDataLst>
          </p:nvPr>
        </p:nvSpPr>
        <p:spPr bwMode="auto">
          <a:xfrm flipV="1">
            <a:off x="0" y="0"/>
            <a:ext cx="12192000" cy="16240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直角三角形 4"/>
          <p:cNvSpPr/>
          <p:nvPr>
            <p:custDataLst>
              <p:tags r:id="rId2"/>
            </p:custDataLst>
          </p:nvPr>
        </p:nvSpPr>
        <p:spPr bwMode="auto">
          <a:xfrm flipV="1">
            <a:off x="0" y="0"/>
            <a:ext cx="12192000" cy="14462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等腰三角形 21"/>
          <p:cNvSpPr/>
          <p:nvPr>
            <p:custDataLst>
              <p:tags r:id="rId3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4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7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8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9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10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11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2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4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5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6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矩形 3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294313" y="2989263"/>
            <a:ext cx="58007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每个项目的根目录下面，一般都有一个package.json文件，定义了这个项目所需要的各种模块，以及项目的配置信息（比如名称、版本、许可证等元数据）。npm install命令根据这个配置文件，自动下载所需的模块，也就是配置项目所需的运行和开发环境。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7669" name="文本框 32"/>
          <p:cNvSpPr txBox="1"/>
          <p:nvPr>
            <p:custDataLst>
              <p:tags r:id="rId18"/>
            </p:custDataLst>
          </p:nvPr>
        </p:nvSpPr>
        <p:spPr>
          <a:xfrm>
            <a:off x="5283200" y="2184400"/>
            <a:ext cx="6276975" cy="835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package.json</a:t>
            </a:r>
            <a:endParaRPr lang="en-US" altLang="zh-CN" sz="32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9635" y="1446530"/>
            <a:ext cx="4175760" cy="468122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Commonjs</a:t>
            </a:r>
            <a:r>
              <a:rPr lang="zh-CN" altLang="en-US" dirty="0">
                <a:solidFill>
                  <a:schemeClr val="accent1"/>
                </a:solidFill>
              </a:rPr>
              <a:t>规范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5180330" cy="111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+mn-lt"/>
                <a:ea typeface="+mn-ea"/>
                <a:cs typeface="+mn-cs"/>
              </a:rPr>
              <a:t>Node应用由模块组成，采用CommonJS模块规范。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endParaRPr lang="zh-CN" altLang="en-US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172200" y="1825625"/>
            <a:ext cx="5181600" cy="112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+mn-lt"/>
                <a:ea typeface="+mn-ea"/>
                <a:cs typeface="+mn-cs"/>
              </a:rPr>
              <a:t>AMD规范与CommonJS规范的兼容性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3101975"/>
            <a:ext cx="405257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根据这个规范，每个文件就是一个模块，有自己的作用域。在一个文件里面定义的变量、函数、类，都是私有的，对其他文件不可见。</a:t>
            </a:r>
            <a:endParaRPr lang="zh-CN" altLang="en-US" dirty="0">
              <a:sym typeface="+mn-ea"/>
            </a:endParaRPr>
          </a:p>
          <a:p>
            <a:endParaRPr lang="en-US" altLang="zh-CN" dirty="0">
              <a:latin typeface="+mn-lt"/>
              <a:ea typeface="+mn-ea"/>
              <a:cs typeface="+mn-cs"/>
              <a:sym typeface="+mn-ea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13170" y="3185795"/>
            <a:ext cx="453898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mmonJS规范加载模块是同步的，也就是说，只有加载完成，才能执行后面的操作。AMD规范则是非同步加载模块，允许指定回调函数。由于Node.js主要用于服务器编程，模块文件一般都已经存在于本地硬盘，所以加载起来比较快，不用考虑非同步加载的方式，所以CommonJS规范比较适用。但是，如果是浏览器环境，要从服务器端加载模块，这时就必须采用非同步模式，因此浏览器端一般采用AMD规范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module.export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7580" y="1819275"/>
            <a:ext cx="1002538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module.exports属性表示当前模块对外输出的接口，其他文件加载该模块，实际上就是读取module.exports变量                </a:t>
            </a:r>
            <a:endParaRPr lang="zh-CN" altLang="en-US"/>
          </a:p>
          <a:p>
            <a:r>
              <a:rPr lang="zh-CN" altLang="en-US"/>
              <a:t>为了编程方便，</a:t>
            </a:r>
            <a:r>
              <a:rPr lang="en-US" altLang="zh-CN"/>
              <a:t>nodejs</a:t>
            </a:r>
            <a:r>
              <a:rPr lang="zh-CN" altLang="en-US"/>
              <a:t>在项目内每个模块文件内默认提供一个</a:t>
            </a:r>
            <a:r>
              <a:rPr lang="en-US" altLang="zh-CN"/>
              <a:t>export</a:t>
            </a:r>
            <a:r>
              <a:rPr lang="zh-CN" altLang="en-US"/>
              <a:t>变量指向</a:t>
            </a:r>
            <a:r>
              <a:rPr lang="en-US" altLang="zh-CN"/>
              <a:t>module.exports,</a:t>
            </a:r>
            <a:r>
              <a:rPr lang="zh-CN" altLang="en-US"/>
              <a:t>即</a:t>
            </a:r>
            <a:r>
              <a:rPr lang="en-US" altLang="zh-CN"/>
              <a:t>exports=module.export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122045" y="2984500"/>
            <a:ext cx="5476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输出一个函数模块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54315" y="3018155"/>
            <a:ext cx="36506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输出一个对象模块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27735" y="3688080"/>
            <a:ext cx="41973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只能用</a:t>
            </a:r>
            <a:r>
              <a:rPr lang="en-US" altLang="zh-CN"/>
              <a:t>module.exports;</a:t>
            </a:r>
            <a:r>
              <a:rPr lang="zh-CN" altLang="en-US"/>
              <a:t>因为</a:t>
            </a:r>
            <a:r>
              <a:rPr lang="en-US" altLang="zh-CN"/>
              <a:t>exports</a:t>
            </a:r>
            <a:r>
              <a:rPr lang="zh-CN" altLang="en-US"/>
              <a:t>是一个变量指向</a:t>
            </a:r>
            <a:r>
              <a:rPr lang="en-US" altLang="zh-CN"/>
              <a:t>module.exports;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04150" y="3570605"/>
            <a:ext cx="3667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exports</a:t>
            </a:r>
            <a:r>
              <a:rPr lang="zh-CN" altLang="en-US"/>
              <a:t>也可以</a:t>
            </a:r>
            <a:endParaRPr lang="zh-CN" altLang="en-US"/>
          </a:p>
          <a:p>
            <a:r>
              <a:rPr lang="en-US" altLang="zh-CN"/>
              <a:t>module.exports</a:t>
            </a:r>
            <a:r>
              <a:rPr lang="zh-CN" altLang="en-US"/>
              <a:t>也可以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require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0" y="1688465"/>
            <a:ext cx="4018915" cy="1352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" y="1429385"/>
            <a:ext cx="2990215" cy="2190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require</a:t>
            </a:r>
            <a:r>
              <a:rPr lang="zh-CN" altLang="en-US" dirty="0">
                <a:solidFill>
                  <a:schemeClr val="accent1"/>
                </a:solidFill>
              </a:rPr>
              <a:t>加载规则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fontScale="4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>
                <a:sym typeface="+mn-ea"/>
              </a:rPr>
              <a:t>根据参数的不同格式，require命令去不同路径寻找模块文件。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（1）如果参数字符串以“/”开头，则表示加载的是一个位于绝对路径的模块文件。比如，require('/home/marco/foo.js')将加载/home/marco/foo.js。</a:t>
            </a:r>
            <a:endParaRPr lang="zh-CN" altLang="en-US"/>
          </a:p>
          <a:p>
            <a:r>
              <a:rPr lang="zh-CN" altLang="en-US">
                <a:sym typeface="+mn-ea"/>
              </a:rPr>
              <a:t>（2）如果参数字符串以“./”开头，则表示加载的是一个位于相对路径（跟当前执行脚本的位置相比）的模块文件。比如，require('./circle')将加载当前脚本同一目录的circle.js。</a:t>
            </a:r>
            <a:endParaRPr lang="zh-CN" altLang="en-US"/>
          </a:p>
          <a:p>
            <a:r>
              <a:rPr lang="zh-CN" altLang="en-US">
                <a:sym typeface="+mn-ea"/>
              </a:rPr>
              <a:t>（3）如果参数字符串不以“./“或”/“开头，则表示加载的是一个默认提供的核心模块（位于Node的系统安装目录中），或者一个位于各级node_modules目录的已安装模块（全局安装或局部安装）。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举例来说，脚本/home/user/projects/foo.js执行了require('bar.js')命令，Node会依次搜索以下文件。</a:t>
            </a:r>
            <a:endParaRPr lang="zh-CN" altLang="en-US"/>
          </a:p>
          <a:p>
            <a:r>
              <a:rPr lang="zh-CN" altLang="en-US">
                <a:sym typeface="+mn-ea"/>
              </a:rPr>
              <a:t>/usr/local/lib/node/bar.js</a:t>
            </a:r>
            <a:endParaRPr lang="zh-CN" altLang="en-US"/>
          </a:p>
          <a:p>
            <a:r>
              <a:rPr lang="zh-CN" altLang="en-US">
                <a:sym typeface="+mn-ea"/>
              </a:rPr>
              <a:t>/home/user/projects/node_modules/bar.js</a:t>
            </a:r>
            <a:endParaRPr lang="zh-CN" altLang="en-US"/>
          </a:p>
          <a:p>
            <a:r>
              <a:rPr lang="zh-CN" altLang="en-US">
                <a:sym typeface="+mn-ea"/>
              </a:rPr>
              <a:t>/home/user/node_modules/bar.js</a:t>
            </a:r>
            <a:endParaRPr lang="zh-CN" altLang="en-US"/>
          </a:p>
          <a:p>
            <a:r>
              <a:rPr lang="zh-CN" altLang="en-US">
                <a:sym typeface="+mn-ea"/>
              </a:rPr>
              <a:t>/home/node_modules/bar.js</a:t>
            </a:r>
            <a:endParaRPr lang="zh-CN" altLang="en-US"/>
          </a:p>
          <a:p>
            <a:r>
              <a:rPr lang="zh-CN" altLang="en-US">
                <a:sym typeface="+mn-ea"/>
              </a:rPr>
              <a:t>/node_modules/bar.js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31825" y="-1370965"/>
            <a:ext cx="1345755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0"/>
            <a:ext cx="45783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 bwMode="auto">
          <a:xfrm rot="5400000" flipV="1">
            <a:off x="8619331" y="872331"/>
            <a:ext cx="4445000" cy="270033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直角三角形 7"/>
          <p:cNvSpPr/>
          <p:nvPr>
            <p:custDataLst>
              <p:tags r:id="rId3"/>
            </p:custDataLst>
          </p:nvPr>
        </p:nvSpPr>
        <p:spPr bwMode="auto">
          <a:xfrm rot="5400000" flipV="1">
            <a:off x="8778081" y="738981"/>
            <a:ext cx="4152900" cy="26749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4567238" y="0"/>
            <a:ext cx="6826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文本框 9"/>
          <p:cNvSpPr txBox="1"/>
          <p:nvPr>
            <p:custDataLst>
              <p:tags r:id="rId5"/>
            </p:custDataLst>
          </p:nvPr>
        </p:nvSpPr>
        <p:spPr>
          <a:xfrm>
            <a:off x="589756" y="2963863"/>
            <a:ext cx="3338513" cy="930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/>
          </a:bodyPr>
          <a:lstStyle>
            <a:lvl1pPr marL="2286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4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gulp</a:t>
            </a:r>
            <a:endParaRPr lang="en-US" altLang="zh-CN" sz="4400" b="1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 rot="0">
            <a:off x="5013960" y="80645"/>
            <a:ext cx="716915" cy="668655"/>
            <a:chOff x="8054" y="364"/>
            <a:chExt cx="1129" cy="1056"/>
          </a:xfrm>
        </p:grpSpPr>
        <p:sp>
          <p:nvSpPr>
            <p:cNvPr id="10" name="等腰三角形 21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8134" y="284"/>
              <a:ext cx="728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11" name="等腰三角形 17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8116" y="353"/>
              <a:ext cx="1056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sp>
        <p:nvSpPr>
          <p:cNvPr id="10248" name="文本框 32"/>
          <p:cNvSpPr txBox="1"/>
          <p:nvPr>
            <p:custDataLst>
              <p:tags r:id="rId8"/>
            </p:custDataLst>
          </p:nvPr>
        </p:nvSpPr>
        <p:spPr>
          <a:xfrm>
            <a:off x="5694680" y="242570"/>
            <a:ext cx="3654425" cy="5302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基于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Nodejs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的前端自动化构建工具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 rot="0">
            <a:off x="5013325" y="1140460"/>
            <a:ext cx="717550" cy="666115"/>
            <a:chOff x="8053" y="2038"/>
            <a:chExt cx="1130" cy="1052"/>
          </a:xfrm>
        </p:grpSpPr>
        <p:sp>
          <p:nvSpPr>
            <p:cNvPr id="9" name="等腰三角形 21"/>
            <p:cNvSpPr/>
            <p:nvPr>
              <p:custDataLst>
                <p:tags r:id="rId9"/>
              </p:custDataLst>
            </p:nvPr>
          </p:nvSpPr>
          <p:spPr bwMode="auto">
            <a:xfrm rot="5400000">
              <a:off x="8135" y="1956"/>
              <a:ext cx="725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14" name="等腰三角形 17"/>
            <p:cNvSpPr/>
            <p:nvPr>
              <p:custDataLst>
                <p:tags r:id="rId10"/>
              </p:custDataLst>
            </p:nvPr>
          </p:nvSpPr>
          <p:spPr bwMode="auto">
            <a:xfrm rot="5400000">
              <a:off x="8118" y="2025"/>
              <a:ext cx="1053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sp>
        <p:nvSpPr>
          <p:cNvPr id="10251" name="文本框 32"/>
          <p:cNvSpPr txBox="1"/>
          <p:nvPr>
            <p:custDataLst>
              <p:tags r:id="rId11"/>
            </p:custDataLst>
          </p:nvPr>
        </p:nvSpPr>
        <p:spPr>
          <a:xfrm>
            <a:off x="5694680" y="1302385"/>
            <a:ext cx="3654425" cy="528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7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基于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Nodejs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的前端自动化工具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gulp</a:t>
            </a:r>
            <a:endParaRPr lang="en-US" altLang="zh-CN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5013960" y="2198370"/>
            <a:ext cx="716915" cy="668655"/>
            <a:chOff x="8054" y="3708"/>
            <a:chExt cx="1129" cy="1056"/>
          </a:xfrm>
        </p:grpSpPr>
        <p:sp>
          <p:nvSpPr>
            <p:cNvPr id="16" name="等腰三角形 21"/>
            <p:cNvSpPr/>
            <p:nvPr>
              <p:custDataLst>
                <p:tags r:id="rId12"/>
              </p:custDataLst>
            </p:nvPr>
          </p:nvSpPr>
          <p:spPr bwMode="auto">
            <a:xfrm rot="5400000">
              <a:off x="8134" y="3628"/>
              <a:ext cx="728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17" name="等腰三角形 17"/>
            <p:cNvSpPr/>
            <p:nvPr>
              <p:custDataLst>
                <p:tags r:id="rId13"/>
              </p:custDataLst>
            </p:nvPr>
          </p:nvSpPr>
          <p:spPr bwMode="auto">
            <a:xfrm rot="5400000">
              <a:off x="8116" y="3697"/>
              <a:ext cx="1056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sp>
        <p:nvSpPr>
          <p:cNvPr id="10254" name="文本框 32"/>
          <p:cNvSpPr txBox="1"/>
          <p:nvPr>
            <p:custDataLst>
              <p:tags r:id="rId14"/>
            </p:custDataLst>
          </p:nvPr>
        </p:nvSpPr>
        <p:spPr>
          <a:xfrm>
            <a:off x="5694680" y="2360295"/>
            <a:ext cx="3654425" cy="5302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gulp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特点；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why gulp?</a:t>
            </a:r>
            <a:endParaRPr lang="en-US" altLang="zh-CN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 rot="0">
            <a:off x="5013960" y="3257550"/>
            <a:ext cx="716915" cy="669290"/>
            <a:chOff x="8054" y="5381"/>
            <a:chExt cx="1129" cy="1057"/>
          </a:xfrm>
        </p:grpSpPr>
        <p:sp>
          <p:nvSpPr>
            <p:cNvPr id="19" name="等腰三角形 21"/>
            <p:cNvSpPr/>
            <p:nvPr>
              <p:custDataLst>
                <p:tags r:id="rId15"/>
              </p:custDataLst>
            </p:nvPr>
          </p:nvSpPr>
          <p:spPr bwMode="auto">
            <a:xfrm rot="5400000">
              <a:off x="8134" y="5301"/>
              <a:ext cx="728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20" name="等腰三角形 17"/>
            <p:cNvSpPr/>
            <p:nvPr>
              <p:custDataLst>
                <p:tags r:id="rId16"/>
              </p:custDataLst>
            </p:nvPr>
          </p:nvSpPr>
          <p:spPr bwMode="auto">
            <a:xfrm rot="5400000">
              <a:off x="8116" y="5371"/>
              <a:ext cx="1056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sp>
        <p:nvSpPr>
          <p:cNvPr id="10257" name="文本框 32"/>
          <p:cNvSpPr txBox="1"/>
          <p:nvPr>
            <p:custDataLst>
              <p:tags r:id="rId17"/>
            </p:custDataLst>
          </p:nvPr>
        </p:nvSpPr>
        <p:spPr>
          <a:xfrm>
            <a:off x="5694680" y="3419475"/>
            <a:ext cx="3654425" cy="5302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gulp 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安装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>
            <p:custDataLst>
              <p:tags r:id="rId18"/>
            </p:custDataLst>
          </p:nvPr>
        </p:nvSpPr>
        <p:spPr bwMode="auto">
          <a:xfrm rot="5400000">
            <a:off x="5065395" y="4265295"/>
            <a:ext cx="461010" cy="56451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0260" name="文本框 32"/>
          <p:cNvSpPr txBox="1"/>
          <p:nvPr>
            <p:custDataLst>
              <p:tags r:id="rId19"/>
            </p:custDataLst>
          </p:nvPr>
        </p:nvSpPr>
        <p:spPr>
          <a:xfrm>
            <a:off x="5730875" y="4353560"/>
            <a:ext cx="3654425" cy="528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gulp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使用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63" name="文本框 32"/>
          <p:cNvSpPr txBox="1"/>
          <p:nvPr>
            <p:custDataLst>
              <p:tags r:id="rId20"/>
            </p:custDataLst>
          </p:nvPr>
        </p:nvSpPr>
        <p:spPr>
          <a:xfrm>
            <a:off x="5654040" y="5262245"/>
            <a:ext cx="3654425" cy="528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gulp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工作方式与文件匹配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5005705" y="5097780"/>
            <a:ext cx="685165" cy="692785"/>
            <a:chOff x="8105" y="8724"/>
            <a:chExt cx="1079" cy="1094"/>
          </a:xfrm>
        </p:grpSpPr>
        <p:sp>
          <p:nvSpPr>
            <p:cNvPr id="27" name="等腰三角形 21"/>
            <p:cNvSpPr/>
            <p:nvPr>
              <p:custDataLst>
                <p:tags r:id="rId21"/>
              </p:custDataLst>
            </p:nvPr>
          </p:nvSpPr>
          <p:spPr bwMode="auto">
            <a:xfrm rot="5400000">
              <a:off x="8069" y="8760"/>
              <a:ext cx="908" cy="837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28" name="等腰三角形 17"/>
            <p:cNvSpPr/>
            <p:nvPr>
              <p:custDataLst>
                <p:tags r:id="rId22"/>
              </p:custDataLst>
            </p:nvPr>
          </p:nvSpPr>
          <p:spPr bwMode="auto">
            <a:xfrm rot="5400000">
              <a:off x="8099" y="8733"/>
              <a:ext cx="1092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0">
            <a:off x="5013325" y="4318000"/>
            <a:ext cx="717550" cy="666115"/>
            <a:chOff x="8053" y="7056"/>
            <a:chExt cx="1130" cy="1052"/>
          </a:xfrm>
        </p:grpSpPr>
        <p:sp>
          <p:nvSpPr>
            <p:cNvPr id="23" name="等腰三角形 17"/>
            <p:cNvSpPr/>
            <p:nvPr>
              <p:custDataLst>
                <p:tags r:id="rId23"/>
              </p:custDataLst>
            </p:nvPr>
          </p:nvSpPr>
          <p:spPr bwMode="auto">
            <a:xfrm rot="5400000">
              <a:off x="8118" y="7043"/>
              <a:ext cx="1053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30" name="等腰三角形 21"/>
            <p:cNvSpPr/>
            <p:nvPr>
              <p:custDataLst>
                <p:tags r:id="rId24"/>
              </p:custDataLst>
            </p:nvPr>
          </p:nvSpPr>
          <p:spPr bwMode="auto">
            <a:xfrm rot="5400000">
              <a:off x="8133" y="7085"/>
              <a:ext cx="728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2"/>
          <p:cNvSpPr txBox="1"/>
          <p:nvPr>
            <p:custDataLst>
              <p:tags r:id="rId25"/>
            </p:custDataLst>
          </p:nvPr>
        </p:nvSpPr>
        <p:spPr>
          <a:xfrm>
            <a:off x="5694680" y="6067425"/>
            <a:ext cx="3654425" cy="528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gulp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流的读与写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 rot="0">
            <a:off x="5005705" y="6020435"/>
            <a:ext cx="685165" cy="692785"/>
            <a:chOff x="8105" y="8724"/>
            <a:chExt cx="1079" cy="1094"/>
          </a:xfrm>
        </p:grpSpPr>
        <p:sp>
          <p:nvSpPr>
            <p:cNvPr id="38" name="等腰三角形 21"/>
            <p:cNvSpPr/>
            <p:nvPr>
              <p:custDataLst>
                <p:tags r:id="rId26"/>
              </p:custDataLst>
            </p:nvPr>
          </p:nvSpPr>
          <p:spPr bwMode="auto">
            <a:xfrm rot="5400000">
              <a:off x="8069" y="8760"/>
              <a:ext cx="908" cy="837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39" name="等腰三角形 17"/>
            <p:cNvSpPr/>
            <p:nvPr>
              <p:custDataLst>
                <p:tags r:id="rId27"/>
              </p:custDataLst>
            </p:nvPr>
          </p:nvSpPr>
          <p:spPr bwMode="auto">
            <a:xfrm rot="5400000">
              <a:off x="8099" y="8733"/>
              <a:ext cx="1092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基于</a:t>
            </a:r>
            <a:r>
              <a:rPr lang="en-US" altLang="zh-CN" dirty="0">
                <a:solidFill>
                  <a:schemeClr val="accent1"/>
                </a:solidFill>
              </a:rPr>
              <a:t>Nodejs</a:t>
            </a:r>
            <a:r>
              <a:rPr lang="zh-CN" altLang="en-US" dirty="0">
                <a:solidFill>
                  <a:schemeClr val="accent1"/>
                </a:solidFill>
              </a:rPr>
              <a:t>的前端自动化构建工具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dirty="0">
              <a:latin typeface="+mn-lt"/>
              <a:ea typeface="+mn-ea"/>
              <a:cs typeface="+mn-cs"/>
            </a:endParaRPr>
          </a:p>
          <a:p>
            <a:endParaRPr lang="en-US" altLang="zh-CN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基于</a:t>
            </a:r>
            <a:r>
              <a:rPr lang="en-US" altLang="zh-CN" dirty="0">
                <a:solidFill>
                  <a:schemeClr val="accent1"/>
                </a:solidFill>
              </a:rPr>
              <a:t>Nodejs</a:t>
            </a:r>
            <a:r>
              <a:rPr lang="zh-CN" altLang="en-US" dirty="0">
                <a:solidFill>
                  <a:schemeClr val="accent1"/>
                </a:solidFill>
              </a:rPr>
              <a:t>的前端自动化工具</a:t>
            </a:r>
            <a:r>
              <a:rPr lang="en-US" altLang="zh-CN" dirty="0">
                <a:solidFill>
                  <a:schemeClr val="accent1"/>
                </a:solidFill>
              </a:rPr>
              <a:t>--gulp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dirty="0">
              <a:latin typeface="+mn-lt"/>
              <a:ea typeface="+mn-ea"/>
              <a:cs typeface="+mn-cs"/>
            </a:endParaRPr>
          </a:p>
          <a:p>
            <a:endParaRPr lang="en-US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25" y="1430020"/>
            <a:ext cx="7960360" cy="51422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0"/>
            <a:ext cx="45783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 bwMode="auto">
          <a:xfrm rot="5400000" flipV="1">
            <a:off x="8619331" y="872331"/>
            <a:ext cx="4445000" cy="270033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直角三角形 7"/>
          <p:cNvSpPr/>
          <p:nvPr>
            <p:custDataLst>
              <p:tags r:id="rId3"/>
            </p:custDataLst>
          </p:nvPr>
        </p:nvSpPr>
        <p:spPr bwMode="auto">
          <a:xfrm rot="5400000" flipV="1">
            <a:off x="8778081" y="738981"/>
            <a:ext cx="4152900" cy="26749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4567238" y="0"/>
            <a:ext cx="6826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文本框 9"/>
          <p:cNvSpPr txBox="1"/>
          <p:nvPr>
            <p:custDataLst>
              <p:tags r:id="rId5"/>
            </p:custDataLst>
          </p:nvPr>
        </p:nvSpPr>
        <p:spPr>
          <a:xfrm>
            <a:off x="589756" y="2963863"/>
            <a:ext cx="3338513" cy="930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/>
          </a:bodyPr>
          <a:lstStyle>
            <a:lvl1pPr marL="2286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4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总结</a:t>
            </a:r>
            <a:endParaRPr lang="zh-CN" altLang="en-US" sz="4400" b="1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48" name="文本框 32"/>
          <p:cNvSpPr txBox="1"/>
          <p:nvPr>
            <p:custDataLst>
              <p:tags r:id="rId6"/>
            </p:custDataLst>
          </p:nvPr>
        </p:nvSpPr>
        <p:spPr>
          <a:xfrm>
            <a:off x="5218430" y="242570"/>
            <a:ext cx="4527550" cy="55537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defTabSz="68453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Nodejs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对于前端开发人员意味着工程化的开发方式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 defTabSz="68453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nodejs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对于全栈开发人员意味着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的一统天下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 defTabSz="68453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 defTabSz="68453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562705" y="5356820"/>
            <a:ext cx="6480000" cy="586800"/>
          </a:xfrm>
        </p:spPr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4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1210126">
            <a:off x="2588351" y="2587906"/>
            <a:ext cx="1225207" cy="195143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感</a:t>
            </a:r>
            <a:endParaRPr lang="zh-CN" altLang="en-US" sz="4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422379">
            <a:off x="4035875" y="2318657"/>
            <a:ext cx="1225207" cy="19514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</a:t>
            </a:r>
            <a:endParaRPr lang="zh-CN" altLang="en-US" sz="4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179011">
            <a:off x="5483400" y="2587906"/>
            <a:ext cx="1225207" cy="1951437"/>
          </a:xfrm>
          <a:prstGeom prst="rect">
            <a:avLst/>
          </a:prstGeom>
          <a:solidFill>
            <a:srgbClr val="9BB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聆</a:t>
            </a:r>
            <a:endParaRPr lang="zh-CN" altLang="en-US" sz="4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352131">
            <a:off x="6928449" y="2318657"/>
            <a:ext cx="1227677" cy="195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听</a:t>
            </a:r>
            <a:endParaRPr lang="zh-CN" altLang="en-US" sz="4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1112894">
            <a:off x="8375973" y="2587906"/>
            <a:ext cx="1227677" cy="19514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方正中倩_GBK"/>
              </a:rPr>
              <a:t>~</a:t>
            </a:r>
            <a:endParaRPr lang="zh-CN" altLang="en-US" sz="4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方正中倩_GBK"/>
            </a:endParaRPr>
          </a:p>
        </p:txBody>
      </p:sp>
    </p:spTree>
    <p:custDataLst>
      <p:tags r:id="rId6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0"/>
            <a:ext cx="45783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 bwMode="auto">
          <a:xfrm rot="5400000" flipV="1">
            <a:off x="8619331" y="872331"/>
            <a:ext cx="4445000" cy="270033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直角三角形 7"/>
          <p:cNvSpPr/>
          <p:nvPr>
            <p:custDataLst>
              <p:tags r:id="rId3"/>
            </p:custDataLst>
          </p:nvPr>
        </p:nvSpPr>
        <p:spPr bwMode="auto">
          <a:xfrm rot="5400000" flipV="1">
            <a:off x="8778081" y="738981"/>
            <a:ext cx="4152900" cy="26749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等腰三角形 21"/>
          <p:cNvSpPr/>
          <p:nvPr>
            <p:custDataLst>
              <p:tags r:id="rId4"/>
            </p:custDataLst>
          </p:nvPr>
        </p:nvSpPr>
        <p:spPr bwMode="auto">
          <a:xfrm rot="5400000">
            <a:off x="5692775" y="2422525"/>
            <a:ext cx="720725" cy="8445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1" name="等腰三角形 17"/>
          <p:cNvSpPr/>
          <p:nvPr>
            <p:custDataLst>
              <p:tags r:id="rId5"/>
            </p:custDataLst>
          </p:nvPr>
        </p:nvSpPr>
        <p:spPr bwMode="auto">
          <a:xfrm rot="5400000">
            <a:off x="5716588" y="2436813"/>
            <a:ext cx="700088" cy="79533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4567238" y="0"/>
            <a:ext cx="6826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76" name="文本框 32"/>
          <p:cNvSpPr txBox="1"/>
          <p:nvPr>
            <p:custDataLst>
              <p:tags r:id="rId7"/>
            </p:custDataLst>
          </p:nvPr>
        </p:nvSpPr>
        <p:spPr>
          <a:xfrm>
            <a:off x="6421438" y="2349500"/>
            <a:ext cx="4246562" cy="1163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Nodejs</a:t>
            </a:r>
            <a:endParaRPr lang="en-US" alt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等腰三角形 21"/>
          <p:cNvSpPr/>
          <p:nvPr>
            <p:custDataLst>
              <p:tags r:id="rId8"/>
            </p:custDataLst>
          </p:nvPr>
        </p:nvSpPr>
        <p:spPr bwMode="auto">
          <a:xfrm rot="5400000">
            <a:off x="5692775" y="3586163"/>
            <a:ext cx="720725" cy="8445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4" name="等腰三角形 17"/>
          <p:cNvSpPr/>
          <p:nvPr>
            <p:custDataLst>
              <p:tags r:id="rId9"/>
            </p:custDataLst>
          </p:nvPr>
        </p:nvSpPr>
        <p:spPr bwMode="auto">
          <a:xfrm rot="5400000">
            <a:off x="5716588" y="3600450"/>
            <a:ext cx="700088" cy="79533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7179" name="文本框 32"/>
          <p:cNvSpPr txBox="1"/>
          <p:nvPr>
            <p:custDataLst>
              <p:tags r:id="rId10"/>
            </p:custDataLst>
          </p:nvPr>
        </p:nvSpPr>
        <p:spPr>
          <a:xfrm>
            <a:off x="6421438" y="3513138"/>
            <a:ext cx="4246562" cy="1163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Gulp</a:t>
            </a:r>
            <a:endParaRPr lang="en-US" alt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等腰三角形 21"/>
          <p:cNvSpPr/>
          <p:nvPr>
            <p:custDataLst>
              <p:tags r:id="rId11"/>
            </p:custDataLst>
          </p:nvPr>
        </p:nvSpPr>
        <p:spPr bwMode="auto">
          <a:xfrm rot="5400000">
            <a:off x="5692775" y="4749800"/>
            <a:ext cx="720725" cy="8445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7" name="等腰三角形 17"/>
          <p:cNvSpPr/>
          <p:nvPr>
            <p:custDataLst>
              <p:tags r:id="rId12"/>
            </p:custDataLst>
          </p:nvPr>
        </p:nvSpPr>
        <p:spPr bwMode="auto">
          <a:xfrm rot="5400000">
            <a:off x="5716588" y="4764088"/>
            <a:ext cx="700088" cy="79533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7182" name="文本框 32"/>
          <p:cNvSpPr txBox="1"/>
          <p:nvPr>
            <p:custDataLst>
              <p:tags r:id="rId13"/>
            </p:custDataLst>
          </p:nvPr>
        </p:nvSpPr>
        <p:spPr>
          <a:xfrm>
            <a:off x="6421438" y="4676775"/>
            <a:ext cx="4246562" cy="1163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sym typeface="Arial" panose="020B0604020202020204" pitchFamily="34" charset="0"/>
              </a:rPr>
              <a:t>总结</a:t>
            </a:r>
            <a:endParaRPr lang="zh-CN" altLang="en-US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文本框 9"/>
          <p:cNvSpPr txBox="1"/>
          <p:nvPr>
            <p:custDataLst>
              <p:tags r:id="rId14"/>
            </p:custDataLst>
          </p:nvPr>
        </p:nvSpPr>
        <p:spPr>
          <a:xfrm>
            <a:off x="589756" y="2963863"/>
            <a:ext cx="3338513" cy="930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/>
          </a:bodyPr>
          <a:lstStyle>
            <a:lvl1pPr marL="2286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4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CONTENTS</a:t>
            </a:r>
            <a:endParaRPr lang="en-US" altLang="zh-CN" sz="4400" b="1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0"/>
            <a:ext cx="45783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 bwMode="auto">
          <a:xfrm rot="5400000" flipV="1">
            <a:off x="8619331" y="872331"/>
            <a:ext cx="4445000" cy="270033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直角三角形 7"/>
          <p:cNvSpPr/>
          <p:nvPr>
            <p:custDataLst>
              <p:tags r:id="rId3"/>
            </p:custDataLst>
          </p:nvPr>
        </p:nvSpPr>
        <p:spPr bwMode="auto">
          <a:xfrm rot="5400000" flipV="1">
            <a:off x="8778081" y="738981"/>
            <a:ext cx="4152900" cy="267493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4567238" y="0"/>
            <a:ext cx="6826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文本框 9"/>
          <p:cNvSpPr txBox="1"/>
          <p:nvPr>
            <p:custDataLst>
              <p:tags r:id="rId5"/>
            </p:custDataLst>
          </p:nvPr>
        </p:nvSpPr>
        <p:spPr>
          <a:xfrm>
            <a:off x="589756" y="2963863"/>
            <a:ext cx="3338513" cy="930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/>
          </a:bodyPr>
          <a:lstStyle>
            <a:lvl1pPr marL="2286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3130" eaLnBrk="1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400" b="1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Nodejs</a:t>
            </a:r>
            <a:endParaRPr lang="en-US" altLang="zh-CN" sz="4400" b="1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 rot="0">
            <a:off x="5081270" y="666750"/>
            <a:ext cx="716915" cy="668655"/>
            <a:chOff x="8054" y="364"/>
            <a:chExt cx="1129" cy="1056"/>
          </a:xfrm>
        </p:grpSpPr>
        <p:sp>
          <p:nvSpPr>
            <p:cNvPr id="10" name="等腰三角形 21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8134" y="284"/>
              <a:ext cx="728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11" name="等腰三角形 17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8116" y="353"/>
              <a:ext cx="1056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sp>
        <p:nvSpPr>
          <p:cNvPr id="10248" name="文本框 32"/>
          <p:cNvSpPr txBox="1"/>
          <p:nvPr>
            <p:custDataLst>
              <p:tags r:id="rId8"/>
            </p:custDataLst>
          </p:nvPr>
        </p:nvSpPr>
        <p:spPr>
          <a:xfrm>
            <a:off x="5761990" y="828675"/>
            <a:ext cx="3654425" cy="5302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Nodejs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是什么鬼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 rot="0">
            <a:off x="5080635" y="1726565"/>
            <a:ext cx="717550" cy="666115"/>
            <a:chOff x="8053" y="2038"/>
            <a:chExt cx="1130" cy="1052"/>
          </a:xfrm>
        </p:grpSpPr>
        <p:sp>
          <p:nvSpPr>
            <p:cNvPr id="9" name="等腰三角形 21"/>
            <p:cNvSpPr/>
            <p:nvPr>
              <p:custDataLst>
                <p:tags r:id="rId9"/>
              </p:custDataLst>
            </p:nvPr>
          </p:nvSpPr>
          <p:spPr bwMode="auto">
            <a:xfrm rot="5400000">
              <a:off x="8135" y="1956"/>
              <a:ext cx="725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14" name="等腰三角形 17"/>
            <p:cNvSpPr/>
            <p:nvPr>
              <p:custDataLst>
                <p:tags r:id="rId10"/>
              </p:custDataLst>
            </p:nvPr>
          </p:nvSpPr>
          <p:spPr bwMode="auto">
            <a:xfrm rot="5400000">
              <a:off x="8118" y="2025"/>
              <a:ext cx="1053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sp>
        <p:nvSpPr>
          <p:cNvPr id="10251" name="文本框 32"/>
          <p:cNvSpPr txBox="1"/>
          <p:nvPr>
            <p:custDataLst>
              <p:tags r:id="rId11"/>
            </p:custDataLst>
          </p:nvPr>
        </p:nvSpPr>
        <p:spPr>
          <a:xfrm>
            <a:off x="5761990" y="1888490"/>
            <a:ext cx="3654425" cy="528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8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作为前端一定得了解</a:t>
            </a: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Nodejs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？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5081270" y="2784475"/>
            <a:ext cx="716915" cy="668655"/>
            <a:chOff x="8054" y="3708"/>
            <a:chExt cx="1129" cy="1056"/>
          </a:xfrm>
        </p:grpSpPr>
        <p:sp>
          <p:nvSpPr>
            <p:cNvPr id="16" name="等腰三角形 21"/>
            <p:cNvSpPr/>
            <p:nvPr>
              <p:custDataLst>
                <p:tags r:id="rId12"/>
              </p:custDataLst>
            </p:nvPr>
          </p:nvSpPr>
          <p:spPr bwMode="auto">
            <a:xfrm rot="5400000">
              <a:off x="8134" y="3628"/>
              <a:ext cx="728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17" name="等腰三角形 17"/>
            <p:cNvSpPr/>
            <p:nvPr>
              <p:custDataLst>
                <p:tags r:id="rId13"/>
              </p:custDataLst>
            </p:nvPr>
          </p:nvSpPr>
          <p:spPr bwMode="auto">
            <a:xfrm rot="5400000">
              <a:off x="8116" y="3697"/>
              <a:ext cx="1056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sp>
        <p:nvSpPr>
          <p:cNvPr id="10254" name="文本框 32"/>
          <p:cNvSpPr txBox="1"/>
          <p:nvPr>
            <p:custDataLst>
              <p:tags r:id="rId14"/>
            </p:custDataLst>
          </p:nvPr>
        </p:nvSpPr>
        <p:spPr>
          <a:xfrm>
            <a:off x="5761990" y="2946400"/>
            <a:ext cx="3654425" cy="5302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Nodejs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安装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 rot="0">
            <a:off x="5081270" y="3843655"/>
            <a:ext cx="716915" cy="669290"/>
            <a:chOff x="8054" y="5381"/>
            <a:chExt cx="1129" cy="1057"/>
          </a:xfrm>
        </p:grpSpPr>
        <p:sp>
          <p:nvSpPr>
            <p:cNvPr id="19" name="等腰三角形 21"/>
            <p:cNvSpPr/>
            <p:nvPr>
              <p:custDataLst>
                <p:tags r:id="rId15"/>
              </p:custDataLst>
            </p:nvPr>
          </p:nvSpPr>
          <p:spPr bwMode="auto">
            <a:xfrm rot="5400000">
              <a:off x="8134" y="5301"/>
              <a:ext cx="728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20" name="等腰三角形 17"/>
            <p:cNvSpPr/>
            <p:nvPr>
              <p:custDataLst>
                <p:tags r:id="rId16"/>
              </p:custDataLst>
            </p:nvPr>
          </p:nvSpPr>
          <p:spPr bwMode="auto">
            <a:xfrm rot="5400000">
              <a:off x="8116" y="5371"/>
              <a:ext cx="1056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sp>
        <p:nvSpPr>
          <p:cNvPr id="10257" name="文本框 32"/>
          <p:cNvSpPr txBox="1"/>
          <p:nvPr>
            <p:custDataLst>
              <p:tags r:id="rId17"/>
            </p:custDataLst>
          </p:nvPr>
        </p:nvSpPr>
        <p:spPr>
          <a:xfrm>
            <a:off x="5761990" y="4005580"/>
            <a:ext cx="3654425" cy="5302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npm </a:t>
            </a:r>
            <a:r>
              <a:rPr lang="zh-CN" altLang="en-US" sz="2400" dirty="0">
                <a:solidFill>
                  <a:schemeClr val="tx1"/>
                </a:solidFill>
                <a:sym typeface="Arial" panose="020B0604020202020204" pitchFamily="34" charset="0"/>
              </a:rPr>
              <a:t>模块管理</a:t>
            </a:r>
            <a:endParaRPr lang="zh-CN" altLang="en-US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>
            <p:custDataLst>
              <p:tags r:id="rId18"/>
            </p:custDataLst>
          </p:nvPr>
        </p:nvSpPr>
        <p:spPr bwMode="auto">
          <a:xfrm rot="5400000">
            <a:off x="5132705" y="4851400"/>
            <a:ext cx="461010" cy="56451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0260" name="文本框 32"/>
          <p:cNvSpPr txBox="1"/>
          <p:nvPr>
            <p:custDataLst>
              <p:tags r:id="rId19"/>
            </p:custDataLst>
          </p:nvPr>
        </p:nvSpPr>
        <p:spPr>
          <a:xfrm>
            <a:off x="5798185" y="4939665"/>
            <a:ext cx="3654425" cy="528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package.json</a:t>
            </a:r>
            <a:endParaRPr lang="en-US" altLang="zh-CN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63" name="文本框 32"/>
          <p:cNvSpPr txBox="1"/>
          <p:nvPr>
            <p:custDataLst>
              <p:tags r:id="rId20"/>
            </p:custDataLst>
          </p:nvPr>
        </p:nvSpPr>
        <p:spPr>
          <a:xfrm>
            <a:off x="5721350" y="5848350"/>
            <a:ext cx="3654425" cy="528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sym typeface="Arial" panose="020B0604020202020204" pitchFamily="34" charset="0"/>
              </a:rPr>
              <a:t>CommonJS</a:t>
            </a:r>
            <a:endParaRPr lang="en-US" altLang="zh-CN" sz="24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5073015" y="5683885"/>
            <a:ext cx="685165" cy="692785"/>
            <a:chOff x="8105" y="8724"/>
            <a:chExt cx="1079" cy="1094"/>
          </a:xfrm>
        </p:grpSpPr>
        <p:sp>
          <p:nvSpPr>
            <p:cNvPr id="27" name="等腰三角形 21"/>
            <p:cNvSpPr/>
            <p:nvPr>
              <p:custDataLst>
                <p:tags r:id="rId21"/>
              </p:custDataLst>
            </p:nvPr>
          </p:nvSpPr>
          <p:spPr bwMode="auto">
            <a:xfrm rot="5400000">
              <a:off x="8069" y="8760"/>
              <a:ext cx="908" cy="837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28" name="等腰三角形 17"/>
            <p:cNvSpPr/>
            <p:nvPr>
              <p:custDataLst>
                <p:tags r:id="rId22"/>
              </p:custDataLst>
            </p:nvPr>
          </p:nvSpPr>
          <p:spPr bwMode="auto">
            <a:xfrm rot="5400000">
              <a:off x="8099" y="8733"/>
              <a:ext cx="1092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0">
            <a:off x="5080635" y="4904105"/>
            <a:ext cx="717550" cy="666115"/>
            <a:chOff x="8053" y="7056"/>
            <a:chExt cx="1130" cy="1052"/>
          </a:xfrm>
        </p:grpSpPr>
        <p:sp>
          <p:nvSpPr>
            <p:cNvPr id="23" name="等腰三角形 17"/>
            <p:cNvSpPr/>
            <p:nvPr>
              <p:custDataLst>
                <p:tags r:id="rId23"/>
              </p:custDataLst>
            </p:nvPr>
          </p:nvSpPr>
          <p:spPr bwMode="auto">
            <a:xfrm rot="5400000">
              <a:off x="8118" y="7043"/>
              <a:ext cx="1053" cy="1078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1275318"/>
                <a:gd name="connsiteY0-2" fmla="*/ 2351935 h 2351935"/>
                <a:gd name="connsiteX1-3" fmla="*/ 452834 w 1275318"/>
                <a:gd name="connsiteY1-4" fmla="*/ 0 h 2351935"/>
                <a:gd name="connsiteX2-5" fmla="*/ 1275318 w 1275318"/>
                <a:gd name="connsiteY2-6" fmla="*/ 1418079 h 2351935"/>
                <a:gd name="connsiteX3-7" fmla="*/ 0 w 1275318"/>
                <a:gd name="connsiteY3-8" fmla="*/ 2351935 h 2351935"/>
                <a:gd name="connsiteX0-9" fmla="*/ 818248 w 2093566"/>
                <a:gd name="connsiteY0-10" fmla="*/ 1418079 h 1418079"/>
                <a:gd name="connsiteX1-11" fmla="*/ 0 w 2093566"/>
                <a:gd name="connsiteY1-12" fmla="*/ 0 h 1418079"/>
                <a:gd name="connsiteX2-13" fmla="*/ 2093566 w 2093566"/>
                <a:gd name="connsiteY2-14" fmla="*/ 484223 h 1418079"/>
                <a:gd name="connsiteX3-15" fmla="*/ 818248 w 2093566"/>
                <a:gd name="connsiteY3-16" fmla="*/ 1418079 h 1418079"/>
                <a:gd name="connsiteX0-17" fmla="*/ 818248 w 818248"/>
                <a:gd name="connsiteY0-18" fmla="*/ 1418079 h 1418079"/>
                <a:gd name="connsiteX1-19" fmla="*/ 0 w 818248"/>
                <a:gd name="connsiteY1-20" fmla="*/ 0 h 1418079"/>
                <a:gd name="connsiteX2-21" fmla="*/ 556598 w 818248"/>
                <a:gd name="connsiteY2-22" fmla="*/ 594470 h 1418079"/>
                <a:gd name="connsiteX3-23" fmla="*/ 818248 w 818248"/>
                <a:gd name="connsiteY3-24" fmla="*/ 1418079 h 1418079"/>
                <a:gd name="connsiteX0-25" fmla="*/ 811765 w 811765"/>
                <a:gd name="connsiteY0-26" fmla="*/ 1431049 h 1431049"/>
                <a:gd name="connsiteX1-27" fmla="*/ 0 w 811765"/>
                <a:gd name="connsiteY1-28" fmla="*/ 0 h 1431049"/>
                <a:gd name="connsiteX2-29" fmla="*/ 556598 w 811765"/>
                <a:gd name="connsiteY2-30" fmla="*/ 594470 h 1431049"/>
                <a:gd name="connsiteX3-31" fmla="*/ 811765 w 811765"/>
                <a:gd name="connsiteY3-32" fmla="*/ 1431049 h 1431049"/>
                <a:gd name="connsiteX0-33" fmla="*/ 1001626 w 1001626"/>
                <a:gd name="connsiteY0-34" fmla="*/ 1417960 h 1417960"/>
                <a:gd name="connsiteX1-35" fmla="*/ 0 w 1001626"/>
                <a:gd name="connsiteY1-36" fmla="*/ 0 h 1417960"/>
                <a:gd name="connsiteX2-37" fmla="*/ 746459 w 1001626"/>
                <a:gd name="connsiteY2-38" fmla="*/ 581381 h 1417960"/>
                <a:gd name="connsiteX3-39" fmla="*/ 1001626 w 1001626"/>
                <a:gd name="connsiteY3-40" fmla="*/ 1417960 h 1417960"/>
                <a:gd name="connsiteX0-41" fmla="*/ 392475 w 746459"/>
                <a:gd name="connsiteY0-42" fmla="*/ 2412711 h 2412711"/>
                <a:gd name="connsiteX1-43" fmla="*/ 0 w 746459"/>
                <a:gd name="connsiteY1-44" fmla="*/ 0 h 2412711"/>
                <a:gd name="connsiteX2-45" fmla="*/ 746459 w 746459"/>
                <a:gd name="connsiteY2-46" fmla="*/ 581381 h 2412711"/>
                <a:gd name="connsiteX3-47" fmla="*/ 392475 w 746459"/>
                <a:gd name="connsiteY3-48" fmla="*/ 2412711 h 2412711"/>
                <a:gd name="connsiteX0-49" fmla="*/ 392475 w 1395165"/>
                <a:gd name="connsiteY0-50" fmla="*/ 2412711 h 2412711"/>
                <a:gd name="connsiteX1-51" fmla="*/ 0 w 1395165"/>
                <a:gd name="connsiteY1-52" fmla="*/ 0 h 2412711"/>
                <a:gd name="connsiteX2-53" fmla="*/ 1395165 w 1395165"/>
                <a:gd name="connsiteY2-54" fmla="*/ 1026402 h 2412711"/>
                <a:gd name="connsiteX3-55" fmla="*/ 392475 w 1395165"/>
                <a:gd name="connsiteY3-56" fmla="*/ 2412711 h 2412711"/>
                <a:gd name="connsiteX0-57" fmla="*/ 416211 w 1395165"/>
                <a:gd name="connsiteY0-58" fmla="*/ 2419255 h 2419255"/>
                <a:gd name="connsiteX1-59" fmla="*/ 0 w 1395165"/>
                <a:gd name="connsiteY1-60" fmla="*/ 0 h 2419255"/>
                <a:gd name="connsiteX2-61" fmla="*/ 1395165 w 1395165"/>
                <a:gd name="connsiteY2-62" fmla="*/ 1026402 h 2419255"/>
                <a:gd name="connsiteX3-63" fmla="*/ 416211 w 1395165"/>
                <a:gd name="connsiteY3-64" fmla="*/ 2419255 h 2419255"/>
                <a:gd name="connsiteX0-65" fmla="*/ 0 w 978954"/>
                <a:gd name="connsiteY0-66" fmla="*/ 1392853 h 1392853"/>
                <a:gd name="connsiteX1-67" fmla="*/ 461914 w 978954"/>
                <a:gd name="connsiteY1-68" fmla="*/ 361014 h 1392853"/>
                <a:gd name="connsiteX2-69" fmla="*/ 978954 w 978954"/>
                <a:gd name="connsiteY2-70" fmla="*/ 0 h 1392853"/>
                <a:gd name="connsiteX3-71" fmla="*/ 0 w 978954"/>
                <a:gd name="connsiteY3-72" fmla="*/ 1392853 h 1392853"/>
                <a:gd name="connsiteX0-73" fmla="*/ 0 w 978954"/>
                <a:gd name="connsiteY0-74" fmla="*/ 1392853 h 1392853"/>
                <a:gd name="connsiteX1-75" fmla="*/ 541025 w 978954"/>
                <a:gd name="connsiteY1-76" fmla="*/ 393737 h 1392853"/>
                <a:gd name="connsiteX2-77" fmla="*/ 978954 w 978954"/>
                <a:gd name="connsiteY2-78" fmla="*/ 0 h 1392853"/>
                <a:gd name="connsiteX3-79" fmla="*/ 0 w 978954"/>
                <a:gd name="connsiteY3-80" fmla="*/ 1392853 h 1392853"/>
                <a:gd name="connsiteX0-81" fmla="*/ 0 w 741623"/>
                <a:gd name="connsiteY0-82" fmla="*/ 1032910 h 1032910"/>
                <a:gd name="connsiteX1-83" fmla="*/ 303694 w 741623"/>
                <a:gd name="connsiteY1-84" fmla="*/ 393737 h 1032910"/>
                <a:gd name="connsiteX2-85" fmla="*/ 741623 w 741623"/>
                <a:gd name="connsiteY2-86" fmla="*/ 0 h 1032910"/>
                <a:gd name="connsiteX3-87" fmla="*/ 0 w 741623"/>
                <a:gd name="connsiteY3-88" fmla="*/ 1032910 h 1032910"/>
                <a:gd name="connsiteX0-89" fmla="*/ 0 w 749534"/>
                <a:gd name="connsiteY0-90" fmla="*/ 1065633 h 1065633"/>
                <a:gd name="connsiteX1-91" fmla="*/ 311605 w 749534"/>
                <a:gd name="connsiteY1-92" fmla="*/ 393737 h 1065633"/>
                <a:gd name="connsiteX2-93" fmla="*/ 749534 w 749534"/>
                <a:gd name="connsiteY2-94" fmla="*/ 0 h 1065633"/>
                <a:gd name="connsiteX3-95" fmla="*/ 0 w 749534"/>
                <a:gd name="connsiteY3-96" fmla="*/ 1065633 h 1065633"/>
              </a:gdLst>
              <a:ahLst/>
              <a:cxnLst>
                <a:cxn ang="0">
                  <a:pos x="connsiteX0-89" y="connsiteY0-90"/>
                </a:cxn>
                <a:cxn ang="0">
                  <a:pos x="connsiteX1-91" y="connsiteY1-92"/>
                </a:cxn>
                <a:cxn ang="0">
                  <a:pos x="connsiteX2-93" y="connsiteY2-94"/>
                </a:cxn>
                <a:cxn ang="0">
                  <a:pos x="connsiteX3-95" y="connsiteY3-96"/>
                </a:cxn>
              </a:cxnLst>
              <a:rect l="l" t="t" r="r" b="b"/>
              <a:pathLst>
                <a:path w="749534" h="1065633">
                  <a:moveTo>
                    <a:pt x="0" y="1065633"/>
                  </a:moveTo>
                  <a:lnTo>
                    <a:pt x="311605" y="393737"/>
                  </a:lnTo>
                  <a:lnTo>
                    <a:pt x="749534" y="0"/>
                  </a:lnTo>
                  <a:lnTo>
                    <a:pt x="0" y="10656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sp>
          <p:nvSpPr>
            <p:cNvPr id="30" name="等腰三角形 21"/>
            <p:cNvSpPr/>
            <p:nvPr>
              <p:custDataLst>
                <p:tags r:id="rId24"/>
              </p:custDataLst>
            </p:nvPr>
          </p:nvSpPr>
          <p:spPr bwMode="auto">
            <a:xfrm rot="5400000">
              <a:off x="8133" y="7085"/>
              <a:ext cx="728" cy="889"/>
            </a:xfrm>
            <a:custGeom>
              <a:avLst/>
              <a:gdLst>
                <a:gd name="connsiteX0" fmla="*/ 0 w 1644969"/>
                <a:gd name="connsiteY0" fmla="*/ 1418079 h 1418079"/>
                <a:gd name="connsiteX1" fmla="*/ 822485 w 1644969"/>
                <a:gd name="connsiteY1" fmla="*/ 0 h 1418079"/>
                <a:gd name="connsiteX2" fmla="*/ 1644969 w 1644969"/>
                <a:gd name="connsiteY2" fmla="*/ 1418079 h 1418079"/>
                <a:gd name="connsiteX3" fmla="*/ 0 w 1644969"/>
                <a:gd name="connsiteY3" fmla="*/ 1418079 h 1418079"/>
                <a:gd name="connsiteX0-1" fmla="*/ 0 w 834331"/>
                <a:gd name="connsiteY0-2" fmla="*/ 1418079 h 1418079"/>
                <a:gd name="connsiteX1-3" fmla="*/ 822485 w 834331"/>
                <a:gd name="connsiteY1-4" fmla="*/ 0 h 1418079"/>
                <a:gd name="connsiteX2-5" fmla="*/ 834331 w 834331"/>
                <a:gd name="connsiteY2-6" fmla="*/ 1327288 h 1418079"/>
                <a:gd name="connsiteX3-7" fmla="*/ 0 w 834331"/>
                <a:gd name="connsiteY3-8" fmla="*/ 1418079 h 1418079"/>
                <a:gd name="connsiteX0-9" fmla="*/ 0 w 847301"/>
                <a:gd name="connsiteY0-10" fmla="*/ 1418079 h 1418079"/>
                <a:gd name="connsiteX1-11" fmla="*/ 822485 w 847301"/>
                <a:gd name="connsiteY1-12" fmla="*/ 0 h 1418079"/>
                <a:gd name="connsiteX2-13" fmla="*/ 847301 w 847301"/>
                <a:gd name="connsiteY2-14" fmla="*/ 1119764 h 1418079"/>
                <a:gd name="connsiteX3-15" fmla="*/ 0 w 847301"/>
                <a:gd name="connsiteY3-16" fmla="*/ 1418079 h 1418079"/>
                <a:gd name="connsiteX0-17" fmla="*/ 0 w 633293"/>
                <a:gd name="connsiteY0-18" fmla="*/ 1061398 h 1119764"/>
                <a:gd name="connsiteX1-19" fmla="*/ 608477 w 633293"/>
                <a:gd name="connsiteY1-20" fmla="*/ 0 h 1119764"/>
                <a:gd name="connsiteX2-21" fmla="*/ 633293 w 633293"/>
                <a:gd name="connsiteY2-22" fmla="*/ 1119764 h 1119764"/>
                <a:gd name="connsiteX3-23" fmla="*/ 0 w 633293"/>
                <a:gd name="connsiteY3-24" fmla="*/ 1061398 h 1119764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633293" h="1119764">
                  <a:moveTo>
                    <a:pt x="0" y="1061398"/>
                  </a:moveTo>
                  <a:lnTo>
                    <a:pt x="608477" y="0"/>
                  </a:lnTo>
                  <a:lnTo>
                    <a:pt x="633293" y="1119764"/>
                  </a:lnTo>
                  <a:lnTo>
                    <a:pt x="0" y="1061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</p:grp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1"/>
            </p:custDataLst>
          </p:nvPr>
        </p:nvSpPr>
        <p:spPr bwMode="auto">
          <a:xfrm flipV="1">
            <a:off x="0" y="0"/>
            <a:ext cx="12192000" cy="16240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直角三角形 4"/>
          <p:cNvSpPr/>
          <p:nvPr>
            <p:custDataLst>
              <p:tags r:id="rId2"/>
            </p:custDataLst>
          </p:nvPr>
        </p:nvSpPr>
        <p:spPr bwMode="auto">
          <a:xfrm flipV="1">
            <a:off x="0" y="0"/>
            <a:ext cx="12192000" cy="14462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等腰三角形 21"/>
          <p:cNvSpPr/>
          <p:nvPr>
            <p:custDataLst>
              <p:tags r:id="rId3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4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7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8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9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10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11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2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4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5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6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" name="矩形 3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36980" y="2562225"/>
            <a:ext cx="7628255" cy="329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Node.js 是一个基于 Chrome V8 引擎的 JavaScript 运行环境。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R="0" lvl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Node.js 使用了一个事件驱动、非阻塞式 I/O 的模型，使其轻量又高效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R="0" lvl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Nodejs是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用来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做后端的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R="0" lvl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运行环境结合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gulp,grunt,webpack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等工程化自动化工具可以用来开发前端应用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R="0" lvl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</a:t>
            </a:r>
            <a:r>
              <a:rPr lang="zh-CN" altLang="en-US" sz="180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运行环境结合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vuejs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等前端组件化开发框架可以用来开发前端应用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7669" name="文本框 32"/>
          <p:cNvSpPr txBox="1"/>
          <p:nvPr>
            <p:custDataLst>
              <p:tags r:id="rId18"/>
            </p:custDataLst>
          </p:nvPr>
        </p:nvSpPr>
        <p:spPr>
          <a:xfrm>
            <a:off x="1236980" y="1593850"/>
            <a:ext cx="6276975" cy="835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nodejs 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是什么鬼？</a:t>
            </a:r>
            <a:endParaRPr lang="zh-CN" altLang="en-US" sz="32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19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1"/>
            </p:custDataLst>
          </p:nvPr>
        </p:nvSpPr>
        <p:spPr bwMode="auto">
          <a:xfrm flipV="1">
            <a:off x="0" y="0"/>
            <a:ext cx="12192000" cy="16240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直角三角形 4"/>
          <p:cNvSpPr/>
          <p:nvPr>
            <p:custDataLst>
              <p:tags r:id="rId2"/>
            </p:custDataLst>
          </p:nvPr>
        </p:nvSpPr>
        <p:spPr bwMode="auto">
          <a:xfrm flipV="1">
            <a:off x="0" y="0"/>
            <a:ext cx="12192000" cy="14462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6083" name="矩形 3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33450" y="2613025"/>
            <a:ext cx="9926955" cy="356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不一定？ 一定？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不一定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!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前端的任务是实现页面效果以及页面交互，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与前端开发的关系仅仅只是都用了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语言进行开发而已；而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主要用于后台应用程序开发。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一定！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前端的一些开发环境需要基于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开发环境；如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gulp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grunt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webpack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等等前端工程化，自动化工具以及如果用到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vuejs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的脚手架，都得基于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环境进行开发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结论：所以，这里有两个层次，一个是除非我们想成为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的全栈开发工程师，那你一定得去学习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开发平台的大多数东西，而且要学习后台开发的大多数东西。否则：我们对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的了解最少要是基于作为前端工程化开发环境的层次进行学习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等腰三角形 21"/>
          <p:cNvSpPr/>
          <p:nvPr>
            <p:custDataLst>
              <p:tags r:id="rId4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5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等腰三角形 21"/>
          <p:cNvSpPr/>
          <p:nvPr>
            <p:custDataLst>
              <p:tags r:id="rId6"/>
            </p:custDataLst>
          </p:nvPr>
        </p:nvSpPr>
        <p:spPr bwMode="auto">
          <a:xfrm rot="7113334">
            <a:off x="11179175" y="1782763"/>
            <a:ext cx="419100" cy="7302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等腰三角形 17"/>
          <p:cNvSpPr/>
          <p:nvPr>
            <p:custDataLst>
              <p:tags r:id="rId7"/>
            </p:custDataLst>
          </p:nvPr>
        </p:nvSpPr>
        <p:spPr bwMode="auto">
          <a:xfrm rot="7113334">
            <a:off x="11171238" y="1776413"/>
            <a:ext cx="414338" cy="7223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8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9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10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11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12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13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14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5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6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7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8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9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前端一定得了解</a:t>
            </a:r>
            <a:r>
              <a:rPr lang="en-US" altLang="zh-CN" dirty="0"/>
              <a:t>Nodejs?</a:t>
            </a:r>
            <a:endParaRPr lang="en-US" altLang="zh-CN" dirty="0"/>
          </a:p>
        </p:txBody>
      </p:sp>
    </p:spTree>
    <p:custDataLst>
      <p:tags r:id="rId2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600" cy="530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安装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Nodejs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67690" y="112194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nodejs</a:t>
            </a:r>
            <a:r>
              <a:rPr lang="zh-CN" altLang="en-US" dirty="0">
                <a:latin typeface="+mn-lt"/>
                <a:ea typeface="+mn-ea"/>
                <a:cs typeface="+mn-cs"/>
              </a:rPr>
              <a:t>安装官网：</a:t>
            </a:r>
            <a:r>
              <a:rPr lang="en-US" altLang="zh-CN" dirty="0">
                <a:latin typeface="+mn-lt"/>
                <a:ea typeface="+mn-ea"/>
                <a:cs typeface="+mn-cs"/>
                <a:hlinkClick r:id="rId3" action="ppaction://hlinkfile"/>
              </a:rPr>
              <a:t>https://nodejs.org/en/download/</a:t>
            </a:r>
            <a:endParaRPr lang="en-US" altLang="zh-CN" dirty="0">
              <a:latin typeface="+mn-lt"/>
              <a:ea typeface="+mn-ea"/>
              <a:cs typeface="+mn-cs"/>
              <a:hlinkClick r:id="rId3" action="ppaction://hlinkfile"/>
            </a:endParaRPr>
          </a:p>
          <a:p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latin typeface="+mn-lt"/>
                <a:ea typeface="+mn-ea"/>
                <a:cs typeface="+mn-cs"/>
              </a:rPr>
              <a:t>1. </a:t>
            </a:r>
            <a:r>
              <a:rPr lang="zh-CN" altLang="en-US" dirty="0">
                <a:latin typeface="+mn-lt"/>
                <a:ea typeface="+mn-ea"/>
                <a:cs typeface="+mn-cs"/>
              </a:rPr>
              <a:t>进入官网下载对应版本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latin typeface="+mn-lt"/>
                <a:ea typeface="+mn-ea"/>
                <a:cs typeface="+mn-cs"/>
              </a:rPr>
              <a:t>2. windows</a:t>
            </a:r>
            <a:r>
              <a:rPr lang="zh-CN" altLang="en-US" dirty="0">
                <a:latin typeface="+mn-lt"/>
                <a:ea typeface="+mn-ea"/>
                <a:cs typeface="+mn-cs"/>
              </a:rPr>
              <a:t>双击安装一直下一步到尽头即可。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latin typeface="+mn-lt"/>
                <a:ea typeface="+mn-ea"/>
                <a:cs typeface="+mn-cs"/>
              </a:rPr>
              <a:t>3.</a:t>
            </a:r>
            <a:r>
              <a:rPr lang="zh-CN" altLang="en-US" dirty="0">
                <a:latin typeface="+mn-lt"/>
                <a:ea typeface="+mn-ea"/>
                <a:cs typeface="+mn-cs"/>
              </a:rPr>
              <a:t>打开</a:t>
            </a:r>
            <a:r>
              <a:rPr lang="en-US" altLang="zh-CN" dirty="0">
                <a:latin typeface="+mn-lt"/>
                <a:ea typeface="+mn-ea"/>
                <a:cs typeface="+mn-cs"/>
              </a:rPr>
              <a:t>cmd</a:t>
            </a:r>
            <a:r>
              <a:rPr lang="zh-CN" altLang="en-US" dirty="0">
                <a:latin typeface="+mn-lt"/>
                <a:ea typeface="+mn-ea"/>
                <a:cs typeface="+mn-cs"/>
              </a:rPr>
              <a:t>，验证是否安装成功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endParaRPr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 descr="9%HH%WG8DJQ0CI03DZCK1Y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70" y="987425"/>
            <a:ext cx="7564120" cy="5186680"/>
          </a:xfrm>
          <a:prstGeom prst="rect">
            <a:avLst/>
          </a:prstGeom>
        </p:spPr>
      </p:pic>
      <p:pic>
        <p:nvPicPr>
          <p:cNvPr id="6" name="图片 5" descr="BV42U8K0`BWD))}5OMJL]V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3477895"/>
            <a:ext cx="4409440" cy="29140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1"/>
            </p:custDataLst>
          </p:nvPr>
        </p:nvSpPr>
        <p:spPr bwMode="auto">
          <a:xfrm flipV="1">
            <a:off x="0" y="0"/>
            <a:ext cx="12192000" cy="162401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直角三角形 4"/>
          <p:cNvSpPr/>
          <p:nvPr>
            <p:custDataLst>
              <p:tags r:id="rId2"/>
            </p:custDataLst>
          </p:nvPr>
        </p:nvSpPr>
        <p:spPr bwMode="auto">
          <a:xfrm flipV="1">
            <a:off x="0" y="0"/>
            <a:ext cx="12192000" cy="14462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等腰三角形 21"/>
          <p:cNvSpPr/>
          <p:nvPr>
            <p:custDataLst>
              <p:tags r:id="rId3"/>
            </p:custDataLst>
          </p:nvPr>
        </p:nvSpPr>
        <p:spPr bwMode="auto">
          <a:xfrm rot="7338800">
            <a:off x="188119" y="1789906"/>
            <a:ext cx="252413" cy="4476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4"/>
            </p:custDataLst>
          </p:nvPr>
        </p:nvSpPr>
        <p:spPr bwMode="auto">
          <a:xfrm rot="7338800">
            <a:off x="196850" y="1800225"/>
            <a:ext cx="244475" cy="4222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11152188" y="708025"/>
            <a:ext cx="466725" cy="3683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11156156" y="699294"/>
            <a:ext cx="460375" cy="3794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7"/>
            </p:custDataLst>
          </p:nvPr>
        </p:nvSpPr>
        <p:spPr bwMode="auto">
          <a:xfrm rot="9481291">
            <a:off x="90488" y="3043238"/>
            <a:ext cx="488950" cy="5810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8"/>
            </p:custDataLst>
          </p:nvPr>
        </p:nvSpPr>
        <p:spPr bwMode="auto">
          <a:xfrm rot="9481291">
            <a:off x="98425" y="3036888"/>
            <a:ext cx="482600" cy="57626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9"/>
            </p:custDataLst>
          </p:nvPr>
        </p:nvSpPr>
        <p:spPr bwMode="auto">
          <a:xfrm rot="11062952">
            <a:off x="9666288" y="531813"/>
            <a:ext cx="368300" cy="43815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10"/>
            </p:custDataLst>
          </p:nvPr>
        </p:nvSpPr>
        <p:spPr bwMode="auto">
          <a:xfrm rot="11062952">
            <a:off x="9661525" y="539750"/>
            <a:ext cx="363538" cy="433388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11"/>
            </p:custDataLst>
          </p:nvPr>
        </p:nvSpPr>
        <p:spPr bwMode="auto">
          <a:xfrm rot="7334557">
            <a:off x="10347325" y="1135063"/>
            <a:ext cx="454025" cy="5365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2"/>
            </p:custDataLst>
          </p:nvPr>
        </p:nvSpPr>
        <p:spPr bwMode="auto">
          <a:xfrm rot="7334557">
            <a:off x="10340975" y="1128713"/>
            <a:ext cx="449263" cy="5318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13"/>
            </p:custDataLst>
          </p:nvPr>
        </p:nvSpPr>
        <p:spPr bwMode="auto">
          <a:xfrm flipH="1">
            <a:off x="-20637" y="5243513"/>
            <a:ext cx="12212638" cy="16224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直角三角形 39"/>
          <p:cNvSpPr/>
          <p:nvPr>
            <p:custDataLst>
              <p:tags r:id="rId14"/>
            </p:custDataLst>
          </p:nvPr>
        </p:nvSpPr>
        <p:spPr bwMode="auto">
          <a:xfrm flipH="1">
            <a:off x="-20637" y="5421313"/>
            <a:ext cx="12212638" cy="1444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等腰三角形 21"/>
          <p:cNvSpPr/>
          <p:nvPr>
            <p:custDataLst>
              <p:tags r:id="rId15"/>
            </p:custDataLst>
          </p:nvPr>
        </p:nvSpPr>
        <p:spPr bwMode="auto">
          <a:xfrm rot="6238633">
            <a:off x="165100" y="2387600"/>
            <a:ext cx="228600" cy="4064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6"/>
            </p:custDataLst>
          </p:nvPr>
        </p:nvSpPr>
        <p:spPr bwMode="auto">
          <a:xfrm rot="6238633">
            <a:off x="173038" y="2393950"/>
            <a:ext cx="222250" cy="38417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矩形 3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294630" y="2989580"/>
            <a:ext cx="5800725" cy="270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1.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Nodejs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中所有应用程序，插件的使用都以包为单位，而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npm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就是用来进行包安装，卸载，使用等任务的包管理工具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2.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npm有两层含义。一层含义是Node的开放式模块登记和管理系统，网址为npmjs.org。另一层含义是Node默认的模块管理器，是一个命令行下的软件，用来安装和管理Node模块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just" defTabSz="9124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6644" name="文本框 32"/>
          <p:cNvSpPr txBox="1"/>
          <p:nvPr>
            <p:custDataLst>
              <p:tags r:id="rId18"/>
            </p:custDataLst>
          </p:nvPr>
        </p:nvSpPr>
        <p:spPr>
          <a:xfrm>
            <a:off x="5283200" y="2184400"/>
            <a:ext cx="6276975" cy="835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defTabSz="68453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npm--Nodejs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包管理工具</a:t>
            </a:r>
            <a:endParaRPr lang="zh-CN" altLang="en-US" sz="32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3305" y="2597150"/>
            <a:ext cx="3806190" cy="226568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npm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命令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554600" y="6142412"/>
            <a:ext cx="9082800" cy="597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dirty="0">
                <a:latin typeface="+mn-lt"/>
                <a:ea typeface="+mn-ea"/>
                <a:cs typeface="+mn-cs"/>
                <a:hlinkClick r:id="rId3"/>
              </a:rPr>
              <a:t>http://javascript.ruanyifeng.com/nodejs/npm.html</a:t>
            </a:r>
            <a:endParaRPr lang="zh-CN" alt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 descr="}~_L)@XP@U1[XUE7$KJCTO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340" y="1237615"/>
            <a:ext cx="3380105" cy="4916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240" y="1237615"/>
            <a:ext cx="3885565" cy="40093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npm init </a:t>
            </a:r>
            <a:r>
              <a:rPr lang="en-US" altLang="zh-CN" dirty="0">
                <a:solidFill>
                  <a:schemeClr val="accent1"/>
                </a:solidFill>
              </a:rPr>
              <a:t>&amp;&amp; npm install &amp;&amp; npm run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npm init</a:t>
            </a:r>
            <a:r>
              <a:rPr lang="zh-CN" altLang="en-US" dirty="0">
                <a:latin typeface="+mn-lt"/>
                <a:ea typeface="+mn-ea"/>
                <a:cs typeface="+mn-cs"/>
              </a:rPr>
              <a:t>用来初始化一个基于</a:t>
            </a:r>
            <a:r>
              <a:rPr lang="en-US" altLang="zh-CN" dirty="0">
                <a:latin typeface="+mn-lt"/>
                <a:ea typeface="+mn-ea"/>
                <a:cs typeface="+mn-cs"/>
              </a:rPr>
              <a:t>nodejs</a:t>
            </a:r>
            <a:r>
              <a:rPr lang="zh-CN" altLang="en-US" dirty="0">
                <a:latin typeface="+mn-lt"/>
                <a:ea typeface="+mn-ea"/>
                <a:cs typeface="+mn-cs"/>
              </a:rPr>
              <a:t>环境的项目；使用 npm init 初始化一个空项目是一个好的习惯，即使你对 package.json 及其他属性非常熟悉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latin typeface="+mn-lt"/>
                <a:ea typeface="+mn-ea"/>
                <a:cs typeface="+mn-cs"/>
              </a:rPr>
              <a:t>npm install</a:t>
            </a:r>
            <a:r>
              <a:rPr lang="zh-CN" altLang="en-US" dirty="0">
                <a:latin typeface="+mn-lt"/>
                <a:ea typeface="+mn-ea"/>
                <a:cs typeface="+mn-cs"/>
              </a:rPr>
              <a:t>是我们最常用的 npm 命令之一，因此我们需要好好了解下这个命令。终端输入 npm install -h 查看使用方式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latin typeface="+mn-lt"/>
                <a:ea typeface="+mn-ea"/>
                <a:cs typeface="+mn-cs"/>
              </a:rPr>
              <a:t>npm run</a:t>
            </a:r>
            <a:r>
              <a:rPr lang="zh-CN" altLang="en-US" dirty="0">
                <a:latin typeface="+mn-lt"/>
                <a:ea typeface="+mn-ea"/>
                <a:cs typeface="+mn-cs"/>
              </a:rPr>
              <a:t>可以用于指定脚本命令，供npm直接调用</a:t>
            </a:r>
            <a:r>
              <a:rPr lang="en-US" altLang="zh-CN" dirty="0">
                <a:latin typeface="+mn-lt"/>
                <a:ea typeface="+mn-ea"/>
                <a:cs typeface="+mn-cs"/>
              </a:rPr>
              <a:t>,</a:t>
            </a:r>
            <a:r>
              <a:rPr lang="zh-CN" altLang="en-US" dirty="0">
                <a:latin typeface="+mn-lt"/>
                <a:ea typeface="+mn-ea"/>
                <a:cs typeface="+mn-cs"/>
              </a:rPr>
              <a:t>配合</a:t>
            </a:r>
            <a:r>
              <a:rPr lang="en-US" altLang="zh-CN" dirty="0">
                <a:latin typeface="+mn-lt"/>
                <a:ea typeface="+mn-ea"/>
                <a:cs typeface="+mn-cs"/>
              </a:rPr>
              <a:t>package.json</a:t>
            </a:r>
            <a:r>
              <a:rPr lang="zh-CN" altLang="en-US" dirty="0">
                <a:latin typeface="+mn-lt"/>
                <a:ea typeface="+mn-ea"/>
                <a:cs typeface="+mn-cs"/>
              </a:rPr>
              <a:t>文件内的</a:t>
            </a:r>
            <a:r>
              <a:rPr lang="en-US" altLang="zh-CN" dirty="0">
                <a:latin typeface="+mn-lt"/>
                <a:ea typeface="+mn-ea"/>
                <a:cs typeface="+mn-cs"/>
              </a:rPr>
              <a:t>script</a:t>
            </a:r>
            <a:r>
              <a:rPr lang="zh-CN" altLang="en-US" dirty="0">
                <a:latin typeface="+mn-lt"/>
                <a:ea typeface="+mn-ea"/>
                <a:cs typeface="+mn-cs"/>
              </a:rPr>
              <a:t>字段进行使用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1_1"/>
  <p:tag name="KSO_WM_UNIT_ID" val="custom160229_8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13"/>
  <p:tag name="KSO_WM_TEMPLATE_CATEGORY" val="custom"/>
  <p:tag name="KSO_WM_TEMPLATE_INDEX" val="160229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14"/>
  <p:tag name="KSO_WM_TEMPLATE_CATEGORY" val="custom"/>
  <p:tag name="KSO_WM_TEMPLATE_INDEX" val="160229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15"/>
  <p:tag name="KSO_WM_TEMPLATE_CATEGORY" val="custom"/>
  <p:tag name="KSO_WM_TEMPLATE_INDEX" val="160229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27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27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12*188"/>
  <p:tag name="KSO_WM_SLIDE_SIZE" val="762*225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5*f*1"/>
  <p:tag name="KSO_WM_UNIT_CLEAR" val="1"/>
  <p:tag name="KSO_WM_UNIT_LAYERLEVEL" val="1"/>
  <p:tag name="KSO_WM_UNIT_VALUE" val="78"/>
  <p:tag name="KSO_WM_UNIT_HIGHLIGHT" val="0"/>
  <p:tag name="KSO_WM_UNIT_COMPATIBLE" val="0"/>
  <p:tag name="KSO_WM_UNIT_PRESET_TEXT_INDEX" val="4"/>
  <p:tag name="KSO_WM_UNIT_PRESET_TEXT_LEN" val="57"/>
</p:tagLst>
</file>

<file path=ppt/tags/tag108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3"/>
  <p:tag name="KSO_WM_UNIT_ID" val="custom160229_8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11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0"/>
  <p:tag name="KSO_WM_TEMPLATE_CATEGORY" val="custom"/>
  <p:tag name="KSO_WM_TEMPLATE_INDEX" val="160229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"/>
  <p:tag name="KSO_WM_TEMPLATE_CATEGORY" val="custom"/>
  <p:tag name="KSO_WM_TEMPLATE_INDEX" val="160229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2"/>
  <p:tag name="KSO_WM_TEMPLATE_CATEGORY" val="custom"/>
  <p:tag name="KSO_WM_TEMPLATE_INDEX" val="160229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3"/>
  <p:tag name="KSO_WM_TEMPLATE_CATEGORY" val="custom"/>
  <p:tag name="KSO_WM_TEMPLATE_INDEX" val="160229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4"/>
  <p:tag name="KSO_WM_TEMPLATE_CATEGORY" val="custom"/>
  <p:tag name="KSO_WM_TEMPLATE_INDEX" val="160229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5"/>
  <p:tag name="KSO_WM_TEMPLATE_CATEGORY" val="custom"/>
  <p:tag name="KSO_WM_TEMPLATE_INDEX" val="160229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6"/>
  <p:tag name="KSO_WM_TEMPLATE_CATEGORY" val="custom"/>
  <p:tag name="KSO_WM_TEMPLATE_INDEX" val="160229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7"/>
  <p:tag name="KSO_WM_TEMPLATE_CATEGORY" val="custom"/>
  <p:tag name="KSO_WM_TEMPLATE_INDEX" val="160229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4"/>
  <p:tag name="KSO_WM_UNIT_ID" val="custom160229_8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8"/>
  <p:tag name="KSO_WM_TEMPLATE_CATEGORY" val="custom"/>
  <p:tag name="KSO_WM_TEMPLATE_INDEX" val="160229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9"/>
  <p:tag name="KSO_WM_TEMPLATE_CATEGORY" val="custom"/>
  <p:tag name="KSO_WM_TEMPLATE_INDEX" val="160229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0"/>
  <p:tag name="KSO_WM_TEMPLATE_CATEGORY" val="custom"/>
  <p:tag name="KSO_WM_TEMPLATE_INDEX" val="160229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1"/>
  <p:tag name="KSO_WM_TEMPLATE_CATEGORY" val="custom"/>
  <p:tag name="KSO_WM_TEMPLATE_INDEX" val="160229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2"/>
  <p:tag name="KSO_WM_TEMPLATE_CATEGORY" val="custom"/>
  <p:tag name="KSO_WM_TEMPLATE_INDEX" val="160229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3"/>
  <p:tag name="KSO_WM_TEMPLATE_CATEGORY" val="custom"/>
  <p:tag name="KSO_WM_TEMPLATE_INDEX" val="160229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4"/>
  <p:tag name="KSO_WM_TEMPLATE_CATEGORY" val="custom"/>
  <p:tag name="KSO_WM_TEMPLATE_INDEX" val="160229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5"/>
  <p:tag name="KSO_WM_TEMPLATE_CATEGORY" val="custom"/>
  <p:tag name="KSO_WM_TEMPLATE_INDEX" val="160229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28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28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2_1"/>
  <p:tag name="KSO_WM_UNIT_ID" val="custom160229_8*l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2"/>
  <p:tag name="KSO_WM_UNIT_ID" val="custom160229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34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6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8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5"/>
  <p:tag name="KSO_WM_UNIT_ID" val="custom160229_8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41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0"/>
  <p:tag name="KSO_WM_TEMPLATE_CATEGORY" val="custom"/>
  <p:tag name="KSO_WM_TEMPLATE_INDEX" val="160229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1"/>
  <p:tag name="KSO_WM_TEMPLATE_CATEGORY" val="custom"/>
  <p:tag name="KSO_WM_TEMPLATE_INDEX" val="160229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2"/>
  <p:tag name="KSO_WM_TEMPLATE_CATEGORY" val="custom"/>
  <p:tag name="KSO_WM_TEMPLATE_INDEX" val="160229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3"/>
  <p:tag name="KSO_WM_TEMPLATE_CATEGORY" val="custom"/>
  <p:tag name="KSO_WM_TEMPLATE_INDEX" val="160229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11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"/>
  <p:tag name="KSO_WM_UNIT_ID" val="custom160229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2"/>
  <p:tag name="KSO_WM_UNIT_ID" val="custom160229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1_1"/>
  <p:tag name="KSO_WM_UNIT_ID" val="custom160229_1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6"/>
  <p:tag name="KSO_WM_UNIT_ID" val="custom160229_8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3"/>
  <p:tag name="KSO_WM_UNIT_ID" val="custom160229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4"/>
  <p:tag name="KSO_WM_UNIT_ID" val="custom160229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2_1"/>
  <p:tag name="KSO_WM_UNIT_ID" val="custom160229_1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5"/>
  <p:tag name="KSO_WM_UNIT_ID" val="custom160229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6"/>
  <p:tag name="KSO_WM_UNIT_ID" val="custom160229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3_1"/>
  <p:tag name="KSO_WM_UNIT_ID" val="custom160229_1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7"/>
  <p:tag name="KSO_WM_UNIT_ID" val="custom160229_11*l_i*1_7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8"/>
  <p:tag name="KSO_WM_UNIT_ID" val="custom160229_11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4_1"/>
  <p:tag name="KSO_WM_UNIT_ID" val="custom160229_11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9"/>
  <p:tag name="KSO_WM_UNIT_ID" val="custom160229_11*l_i*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3_1"/>
  <p:tag name="KSO_WM_UNIT_ID" val="custom160229_8*l_h_f*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5_1"/>
  <p:tag name="KSO_WM_UNIT_ID" val="custom160229_11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6_1"/>
  <p:tag name="KSO_WM_UNIT_ID" val="custom160229_11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1"/>
  <p:tag name="KSO_WM_UNIT_ID" val="custom160229_11*l_i*1_1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2"/>
  <p:tag name="KSO_WM_UNIT_ID" val="custom160229_11*l_i*1_1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0"/>
  <p:tag name="KSO_WM_UNIT_ID" val="custom160229_11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9"/>
  <p:tag name="KSO_WM_UNIT_ID" val="custom160229_11*l_i*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6_1"/>
  <p:tag name="KSO_WM_UNIT_ID" val="custom160229_11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1"/>
  <p:tag name="KSO_WM_UNIT_ID" val="custom160229_11*l_i*1_1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2"/>
  <p:tag name="KSO_WM_UNIT_ID" val="custom160229_11*l_i*1_1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8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72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75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0"/>
  <p:tag name="KSO_WM_TEMPLATE_CATEGORY" val="custom"/>
  <p:tag name="KSO_WM_TEMPLATE_INDEX" val="160229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1"/>
  <p:tag name="KSO_WM_TEMPLATE_CATEGORY" val="custom"/>
  <p:tag name="KSO_WM_TEMPLATE_INDEX" val="160229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2"/>
  <p:tag name="KSO_WM_TEMPLATE_CATEGORY" val="custom"/>
  <p:tag name="KSO_WM_TEMPLATE_INDEX" val="160229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3"/>
  <p:tag name="KSO_WM_TEMPLATE_CATEGORY" val="custom"/>
  <p:tag name="KSO_WM_TEMPLATE_INDEX" val="160229"/>
</p:tagLst>
</file>

<file path=ppt/tags/tag18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11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1_1"/>
  <p:tag name="KSO_WM_UNIT_ID" val="custom160229_1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3.xml><?xml version="1.0" encoding="utf-8"?>
<p:tagLst xmlns:p="http://schemas.openxmlformats.org/presentationml/2006/main">
  <p:tag name="MH" val="20150923151546"/>
  <p:tag name="MH_LIBRARY" val="GRAPHIC"/>
  <p:tag name="MH_ORDER" val="矩形 2"/>
  <p:tag name="KSO_WM_TAG_VERSION" val="1.0"/>
  <p:tag name="KSO_WM_BEAUTIFY_FLAG" val="#wm#"/>
  <p:tag name="KSO_WM_UNIT_TYPE" val="i"/>
  <p:tag name="KSO_WM_UNIT_ID" val="custom160564_29*i*0"/>
  <p:tag name="KSO_WM_TEMPLATE_CATEGORY" val="custom"/>
  <p:tag name="KSO_WM_TEMPLATE_INDEX" val="160564"/>
  <p:tag name="KSO_WM_UNIT_INDEX" val="0"/>
</p:tagLst>
</file>

<file path=ppt/tags/tag184.xml><?xml version="1.0" encoding="utf-8"?>
<p:tagLst xmlns:p="http://schemas.openxmlformats.org/presentationml/2006/main">
  <p:tag name="MH" val="20150923151546"/>
  <p:tag name="MH_LIBRARY" val="GRAPHIC"/>
  <p:tag name="MH_ORDER" val="矩形 3"/>
  <p:tag name="KSO_WM_TAG_VERSION" val="1.0"/>
  <p:tag name="KSO_WM_BEAUTIFY_FLAG" val="#wm#"/>
  <p:tag name="KSO_WM_UNIT_TYPE" val="i"/>
  <p:tag name="KSO_WM_UNIT_ID" val="custom160564_29*i*1"/>
  <p:tag name="KSO_WM_TEMPLATE_CATEGORY" val="custom"/>
  <p:tag name="KSO_WM_TEMPLATE_INDEX" val="160564"/>
  <p:tag name="KSO_WM_UNIT_INDEX" val="1"/>
</p:tagLst>
</file>

<file path=ppt/tags/tag185.xml><?xml version="1.0" encoding="utf-8"?>
<p:tagLst xmlns:p="http://schemas.openxmlformats.org/presentationml/2006/main">
  <p:tag name="MH" val="20150923151546"/>
  <p:tag name="MH_LIBRARY" val="GRAPHIC"/>
  <p:tag name="MH_ORDER" val="矩形 4"/>
  <p:tag name="KSO_WM_TAG_VERSION" val="1.0"/>
  <p:tag name="KSO_WM_BEAUTIFY_FLAG" val="#wm#"/>
  <p:tag name="KSO_WM_UNIT_TYPE" val="i"/>
  <p:tag name="KSO_WM_UNIT_ID" val="custom160564_29*i*2"/>
  <p:tag name="KSO_WM_TEMPLATE_CATEGORY" val="custom"/>
  <p:tag name="KSO_WM_TEMPLATE_INDEX" val="160564"/>
  <p:tag name="KSO_WM_UNIT_INDEX" val="2"/>
</p:tagLst>
</file>

<file path=ppt/tags/tag186.xml><?xml version="1.0" encoding="utf-8"?>
<p:tagLst xmlns:p="http://schemas.openxmlformats.org/presentationml/2006/main">
  <p:tag name="MH" val="20150923151546"/>
  <p:tag name="MH_LIBRARY" val="GRAPHIC"/>
  <p:tag name="MH_ORDER" val="矩形 5"/>
  <p:tag name="KSO_WM_TAG_VERSION" val="1.0"/>
  <p:tag name="KSO_WM_BEAUTIFY_FLAG" val="#wm#"/>
  <p:tag name="KSO_WM_UNIT_TYPE" val="i"/>
  <p:tag name="KSO_WM_UNIT_ID" val="custom160564_29*i*3"/>
  <p:tag name="KSO_WM_TEMPLATE_CATEGORY" val="custom"/>
  <p:tag name="KSO_WM_TEMPLATE_INDEX" val="160564"/>
  <p:tag name="KSO_WM_UNIT_INDEX" val="3"/>
</p:tagLst>
</file>

<file path=ppt/tags/tag187.xml><?xml version="1.0" encoding="utf-8"?>
<p:tagLst xmlns:p="http://schemas.openxmlformats.org/presentationml/2006/main">
  <p:tag name="MH" val="20150923151546"/>
  <p:tag name="MH_LIBRARY" val="GRAPHIC"/>
  <p:tag name="MH_ORDER" val="矩形 6"/>
  <p:tag name="KSO_WM_TAG_VERSION" val="1.0"/>
  <p:tag name="KSO_WM_BEAUTIFY_FLAG" val="#wm#"/>
  <p:tag name="KSO_WM_UNIT_TYPE" val="i"/>
  <p:tag name="KSO_WM_UNIT_ID" val="custom160564_29*i*4"/>
  <p:tag name="KSO_WM_TEMPLATE_CATEGORY" val="custom"/>
  <p:tag name="KSO_WM_TEMPLATE_INDEX" val="160564"/>
  <p:tag name="KSO_WM_UNIT_INDEX" val="4"/>
</p:tagLst>
</file>

<file path=ppt/tags/tag188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9"/>
  <p:tag name="KSO_WM_SLIDE_INDEX" val="29"/>
  <p:tag name="KSO_WM_SLIDE_ITEM_CNT" val="1"/>
  <p:tag name="KSO_WM_SLIDE_LAYOUT" val="a_f"/>
  <p:tag name="KSO_WM_SLIDE_LAYOUT_CNT" val="1_1"/>
  <p:tag name="KSO_WM_SLIDE_TYPE" val="endPag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0"/>
  <p:tag name="KSO_WM_TEMPLATE_CATEGORY" val="custom"/>
  <p:tag name="KSO_WM_TEMPLATE_INDEX" val="160229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b"/>
  <p:tag name="KSO_WM_UNIT_INDEX" val="1"/>
  <p:tag name="KSO_WM_UNIT_ID" val="custom160229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1"/>
  <p:tag name="KSO_WM_TEMPLATE_CATEGORY" val="custom"/>
  <p:tag name="KSO_WM_TEMPLATE_INDEX" val="160229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2"/>
  <p:tag name="KSO_WM_TEMPLATE_CATEGORY" val="custom"/>
  <p:tag name="KSO_WM_TEMPLATE_INDEX" val="160229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11*i*3"/>
  <p:tag name="KSO_WM_TEMPLATE_CATEGORY" val="custom"/>
  <p:tag name="KSO_WM_TEMPLATE_INDEX" val="160229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11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"/>
  <p:tag name="KSO_WM_UNIT_ID" val="custom160229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2"/>
  <p:tag name="KSO_WM_UNIT_ID" val="custom160229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1_1"/>
  <p:tag name="KSO_WM_UNIT_ID" val="custom160229_1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3"/>
  <p:tag name="KSO_WM_UNIT_ID" val="custom160229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4"/>
  <p:tag name="KSO_WM_UNIT_ID" val="custom160229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2_1"/>
  <p:tag name="KSO_WM_UNIT_ID" val="custom160229_1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THUMBS_INDEX" val="1、4、8、12、17、21、23、24、25"/>
  <p:tag name="KSO_WM_TEMPLATE_CATEGORY" val="custom"/>
  <p:tag name="KSO_WM_TEMPLATE_INDEX" val="160229"/>
  <p:tag name="KSO_WM_TAG_VERSION" val="1.0"/>
  <p:tag name="KSO_WM_SLIDE_ID" val="custom16022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5"/>
  <p:tag name="KSO_WM_UNIT_ID" val="custom160229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6"/>
  <p:tag name="KSO_WM_UNIT_ID" val="custom160229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3_1"/>
  <p:tag name="KSO_WM_UNIT_ID" val="custom160229_1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7"/>
  <p:tag name="KSO_WM_UNIT_ID" val="custom160229_11*l_i*1_7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8"/>
  <p:tag name="KSO_WM_UNIT_ID" val="custom160229_11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4_1"/>
  <p:tag name="KSO_WM_UNIT_ID" val="custom160229_11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9"/>
  <p:tag name="KSO_WM_UNIT_ID" val="custom160229_11*l_i*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5_1"/>
  <p:tag name="KSO_WM_UNIT_ID" val="custom160229_11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h_f"/>
  <p:tag name="KSO_WM_UNIT_INDEX" val="1_6_1"/>
  <p:tag name="KSO_WM_UNIT_ID" val="custom160229_11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1"/>
  <p:tag name="KSO_WM_UNIT_ID" val="custom160229_11*l_i*1_1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8*i*0"/>
  <p:tag name="KSO_WM_TEMPLATE_CATEGORY" val="custom"/>
  <p:tag name="KSO_WM_TEMPLATE_INDEX" val="160229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2"/>
  <p:tag name="KSO_WM_UNIT_ID" val="custom160229_11*l_i*1_1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0"/>
  <p:tag name="KSO_WM_UNIT_ID" val="custom160229_11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9"/>
  <p:tag name="KSO_WM_UNIT_ID" val="custom160229_11*l_i*1_9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0"/>
  <p:tag name="KSO_WM_TEMPLATE_CATEGORY" val="custom"/>
  <p:tag name="KSO_WM_TEMPLATE_INDEX" val="160229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"/>
  <p:tag name="KSO_WM_TEMPLATE_CATEGORY" val="custom"/>
  <p:tag name="KSO_WM_TEMPLATE_INDEX" val="160229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2"/>
  <p:tag name="KSO_WM_TEMPLATE_CATEGORY" val="custom"/>
  <p:tag name="KSO_WM_TEMPLATE_INDEX" val="160229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3"/>
  <p:tag name="KSO_WM_TEMPLATE_CATEGORY" val="custom"/>
  <p:tag name="KSO_WM_TEMPLATE_INDEX" val="160229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4"/>
  <p:tag name="KSO_WM_TEMPLATE_CATEGORY" val="custom"/>
  <p:tag name="KSO_WM_TEMPLATE_INDEX" val="160229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5"/>
  <p:tag name="KSO_WM_TEMPLATE_CATEGORY" val="custom"/>
  <p:tag name="KSO_WM_TEMPLATE_INDEX" val="16022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8*i*1"/>
  <p:tag name="KSO_WM_TEMPLATE_CATEGORY" val="custom"/>
  <p:tag name="KSO_WM_TEMPLATE_INDEX" val="160229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6"/>
  <p:tag name="KSO_WM_TEMPLATE_CATEGORY" val="custom"/>
  <p:tag name="KSO_WM_TEMPLATE_INDEX" val="160229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7"/>
  <p:tag name="KSO_WM_TEMPLATE_CATEGORY" val="custom"/>
  <p:tag name="KSO_WM_TEMPLATE_INDEX" val="16022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8"/>
  <p:tag name="KSO_WM_TEMPLATE_CATEGORY" val="custom"/>
  <p:tag name="KSO_WM_TEMPLATE_INDEX" val="160229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9"/>
  <p:tag name="KSO_WM_TEMPLATE_CATEGORY" val="custom"/>
  <p:tag name="KSO_WM_TEMPLATE_INDEX" val="160229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0"/>
  <p:tag name="KSO_WM_TEMPLATE_CATEGORY" val="custom"/>
  <p:tag name="KSO_WM_TEMPLATE_INDEX" val="160229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1"/>
  <p:tag name="KSO_WM_TEMPLATE_CATEGORY" val="custom"/>
  <p:tag name="KSO_WM_TEMPLATE_INDEX" val="160229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2"/>
  <p:tag name="KSO_WM_TEMPLATE_CATEGORY" val="custom"/>
  <p:tag name="KSO_WM_TEMPLATE_INDEX" val="160229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3"/>
  <p:tag name="KSO_WM_TEMPLATE_CATEGORY" val="custom"/>
  <p:tag name="KSO_WM_TEMPLATE_INDEX" val="160229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4"/>
  <p:tag name="KSO_WM_TEMPLATE_CATEGORY" val="custom"/>
  <p:tag name="KSO_WM_TEMPLATE_INDEX" val="160229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8*i*15"/>
  <p:tag name="KSO_WM_TEMPLATE_CATEGORY" val="custom"/>
  <p:tag name="KSO_WM_TEMPLATE_INDEX" val="160229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8*i*2"/>
  <p:tag name="KSO_WM_TEMPLATE_CATEGORY" val="custom"/>
  <p:tag name="KSO_WM_TEMPLATE_INDEX" val="160229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28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28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8"/>
  <p:tag name="KSO_WM_SLIDE_INDEX" val="28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5*128"/>
  <p:tag name="KSO_WM_SLIDE_SIZE" val="719*338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0"/>
  <p:tag name="KSO_WM_TEMPLATE_CATEGORY" val="custom"/>
  <p:tag name="KSO_WM_TEMPLATE_INDEX" val="160229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"/>
  <p:tag name="KSO_WM_TEMPLATE_CATEGORY" val="custom"/>
  <p:tag name="KSO_WM_TEMPLATE_INDEX" val="160229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25*f*1"/>
  <p:tag name="KSO_WM_UNIT_CLEAR" val="1"/>
  <p:tag name="KSO_WM_UNIT_LAYERLEVEL" val="1"/>
  <p:tag name="KSO_WM_UNIT_VALUE" val="294"/>
  <p:tag name="KSO_WM_UNIT_HIGHLIGHT" val="0"/>
  <p:tag name="KSO_WM_UNIT_COMPATIBLE" val="0"/>
  <p:tag name="KSO_WM_UNIT_PRESET_TEXT_INDEX" val="5"/>
  <p:tag name="KSO_WM_UNIT_PRESET_TEXT_LEN" val="23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3"/>
  <p:tag name="KSO_WM_TEMPLATE_CATEGORY" val="custom"/>
  <p:tag name="KSO_WM_TEMPLATE_INDEX" val="160229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4"/>
  <p:tag name="KSO_WM_TEMPLATE_CATEGORY" val="custom"/>
  <p:tag name="KSO_WM_TEMPLATE_INDEX" val="160229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5"/>
  <p:tag name="KSO_WM_TEMPLATE_CATEGORY" val="custom"/>
  <p:tag name="KSO_WM_TEMPLATE_INDEX" val="160229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6"/>
  <p:tag name="KSO_WM_TEMPLATE_CATEGORY" val="custom"/>
  <p:tag name="KSO_WM_TEMPLATE_INDEX" val="16022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1"/>
  <p:tag name="KSO_WM_UNIT_ID" val="custom160229_8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7"/>
  <p:tag name="KSO_WM_TEMPLATE_CATEGORY" val="custom"/>
  <p:tag name="KSO_WM_TEMPLATE_INDEX" val="160229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8"/>
  <p:tag name="KSO_WM_TEMPLATE_CATEGORY" val="custom"/>
  <p:tag name="KSO_WM_TEMPLATE_INDEX" val="160229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9"/>
  <p:tag name="KSO_WM_TEMPLATE_CATEGORY" val="custom"/>
  <p:tag name="KSO_WM_TEMPLATE_INDEX" val="160229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0"/>
  <p:tag name="KSO_WM_TEMPLATE_CATEGORY" val="custom"/>
  <p:tag name="KSO_WM_TEMPLATE_INDEX" val="160229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1"/>
  <p:tag name="KSO_WM_TEMPLATE_CATEGORY" val="custom"/>
  <p:tag name="KSO_WM_TEMPLATE_INDEX" val="160229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2"/>
  <p:tag name="KSO_WM_TEMPLATE_CATEGORY" val="custom"/>
  <p:tag name="KSO_WM_TEMPLATE_INDEX" val="160229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3"/>
  <p:tag name="KSO_WM_TEMPLATE_CATEGORY" val="custom"/>
  <p:tag name="KSO_WM_TEMPLATE_INDEX" val="160229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4"/>
  <p:tag name="KSO_WM_TEMPLATE_CATEGORY" val="custom"/>
  <p:tag name="KSO_WM_TEMPLATE_INDEX" val="160229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5"/>
  <p:tag name="KSO_WM_TEMPLATE_CATEGORY" val="custom"/>
  <p:tag name="KSO_WM_TEMPLATE_INDEX" val="160229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6"/>
  <p:tag name="KSO_WM_TEMPLATE_CATEGORY" val="custom"/>
  <p:tag name="KSO_WM_TEMPLATE_INDEX" val="16022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l_i"/>
  <p:tag name="KSO_WM_UNIT_INDEX" val="1_2"/>
  <p:tag name="KSO_WM_UNIT_ID" val="custom160229_8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7"/>
  <p:tag name="KSO_WM_TEMPLATE_CATEGORY" val="custom"/>
  <p:tag name="KSO_WM_TEMPLATE_INDEX" val="160229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5*i*18"/>
  <p:tag name="KSO_WM_TEMPLATE_CATEGORY" val="custom"/>
  <p:tag name="KSO_WM_TEMPLATE_INDEX" val="160229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25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25"/>
  <p:tag name="KSO_WM_SLIDE_INDEX" val="25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4*206"/>
  <p:tag name="KSO_WM_SLIDE_SIZE" val="782*23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a"/>
  <p:tag name="KSO_WM_UNIT_INDEX" val="1"/>
  <p:tag name="KSO_WM_UNIT_ID" val="custom160229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9"/>
  <p:tag name="KSO_WM_UNIT_TYPE" val="f"/>
  <p:tag name="KSO_WM_UNIT_INDEX" val="1"/>
  <p:tag name="KSO_WM_UNIT_ID" val="custom160229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86.xml><?xml version="1.0" encoding="utf-8"?>
<p:tagLst xmlns:p="http://schemas.openxmlformats.org/presentationml/2006/main">
  <p:tag name="KSO_WM_TEMPLATE_CATEGORY" val="custom"/>
  <p:tag name="KSO_WM_TEMPLATE_INDEX" val="160229"/>
  <p:tag name="KSO_WM_TAG_VERSION" val="1.0"/>
  <p:tag name="KSO_WM_SLIDE_ID" val="custom160229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0"/>
  <p:tag name="KSO_WM_TEMPLATE_CATEGORY" val="custom"/>
  <p:tag name="KSO_WM_TEMPLATE_INDEX" val="160229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1"/>
  <p:tag name="KSO_WM_TEMPLATE_CATEGORY" val="custom"/>
  <p:tag name="KSO_WM_TEMPLATE_INDEX" val="160229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2"/>
  <p:tag name="KSO_WM_TEMPLATE_CATEGORY" val="custom"/>
  <p:tag name="KSO_WM_TEMPLATE_INDEX" val="160229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8*i*5"/>
  <p:tag name="KSO_WM_TEMPLATE_CATEGORY" val="custom"/>
  <p:tag name="KSO_WM_TEMPLATE_INDEX" val="160229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3"/>
  <p:tag name="KSO_WM_TEMPLATE_CATEGORY" val="custom"/>
  <p:tag name="KSO_WM_TEMPLATE_INDEX" val="160229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4"/>
  <p:tag name="KSO_WM_TEMPLATE_CATEGORY" val="custom"/>
  <p:tag name="KSO_WM_TEMPLATE_INDEX" val="160229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5"/>
  <p:tag name="KSO_WM_TEMPLATE_CATEGORY" val="custom"/>
  <p:tag name="KSO_WM_TEMPLATE_INDEX" val="160229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6"/>
  <p:tag name="KSO_WM_TEMPLATE_CATEGORY" val="custom"/>
  <p:tag name="KSO_WM_TEMPLATE_INDEX" val="160229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7"/>
  <p:tag name="KSO_WM_TEMPLATE_CATEGORY" val="custom"/>
  <p:tag name="KSO_WM_TEMPLATE_INDEX" val="160229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8"/>
  <p:tag name="KSO_WM_TEMPLATE_CATEGORY" val="custom"/>
  <p:tag name="KSO_WM_TEMPLATE_INDEX" val="160229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9"/>
  <p:tag name="KSO_WM_TEMPLATE_CATEGORY" val="custom"/>
  <p:tag name="KSO_WM_TEMPLATE_INDEX" val="160229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10"/>
  <p:tag name="KSO_WM_TEMPLATE_CATEGORY" val="custom"/>
  <p:tag name="KSO_WM_TEMPLATE_INDEX" val="160229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11"/>
  <p:tag name="KSO_WM_TEMPLATE_CATEGORY" val="custom"/>
  <p:tag name="KSO_WM_TEMPLATE_INDEX" val="160229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9_27*i*12"/>
  <p:tag name="KSO_WM_TEMPLATE_CATEGORY" val="custom"/>
  <p:tag name="KSO_WM_TEMPLATE_INDEX" val="160229"/>
</p:tagLst>
</file>

<file path=ppt/theme/theme1.xml><?xml version="1.0" encoding="utf-8"?>
<a:theme xmlns:a="http://schemas.openxmlformats.org/drawingml/2006/main" name="1_自定义设计方案">
  <a:themeElements>
    <a:clrScheme name="自定义 1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E9C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2668</Words>
  <Application>WPS 演示</Application>
  <PresentationFormat>宽屏</PresentationFormat>
  <Paragraphs>166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黑体</vt:lpstr>
      <vt:lpstr>Calibri</vt:lpstr>
      <vt:lpstr>Wingdings</vt:lpstr>
      <vt:lpstr>微软雅黑</vt:lpstr>
      <vt:lpstr>Wingdings 3</vt:lpstr>
      <vt:lpstr>方正中倩_GBK</vt:lpstr>
      <vt:lpstr>Arial Narrow</vt:lpstr>
      <vt:lpstr>Symbol</vt:lpstr>
      <vt:lpstr>Segoe Print</vt:lpstr>
      <vt:lpstr>1_自定义设计方案</vt:lpstr>
      <vt:lpstr>Nodejs 与前端开发</vt:lpstr>
      <vt:lpstr>PowerPoint 演示文稿</vt:lpstr>
      <vt:lpstr>PowerPoint 演示文稿</vt:lpstr>
      <vt:lpstr>PowerPoint 演示文稿</vt:lpstr>
      <vt:lpstr>前端一定得了解Nodejs?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2015-05-05T08:02:00Z</dcterms:created>
  <dcterms:modified xsi:type="dcterms:W3CDTF">2017-03-07T01:50:31Z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