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503" r:id="rId2"/>
    <p:sldId id="276" r:id="rId3"/>
    <p:sldId id="492" r:id="rId4"/>
    <p:sldId id="387" r:id="rId5"/>
    <p:sldId id="510" r:id="rId6"/>
    <p:sldId id="478" r:id="rId7"/>
    <p:sldId id="511" r:id="rId8"/>
    <p:sldId id="480" r:id="rId9"/>
    <p:sldId id="479" r:id="rId10"/>
    <p:sldId id="388" r:id="rId11"/>
    <p:sldId id="481" r:id="rId12"/>
    <p:sldId id="483" r:id="rId13"/>
    <p:sldId id="444" r:id="rId14"/>
    <p:sldId id="305" r:id="rId15"/>
    <p:sldId id="482" r:id="rId16"/>
    <p:sldId id="818" r:id="rId17"/>
    <p:sldId id="508" r:id="rId18"/>
    <p:sldId id="485" r:id="rId19"/>
    <p:sldId id="496" r:id="rId20"/>
    <p:sldId id="486" r:id="rId21"/>
    <p:sldId id="821" r:id="rId22"/>
    <p:sldId id="808" r:id="rId23"/>
    <p:sldId id="509" r:id="rId24"/>
    <p:sldId id="820" r:id="rId25"/>
    <p:sldId id="494" r:id="rId26"/>
    <p:sldId id="349" r:id="rId27"/>
    <p:sldId id="401" r:id="rId28"/>
    <p:sldId id="317" r:id="rId29"/>
    <p:sldId id="316" r:id="rId30"/>
    <p:sldId id="493" r:id="rId31"/>
    <p:sldId id="40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1F9E76B-36B5-45E3-BE12-EA71FA7EF5DD}">
          <p14:sldIdLst>
            <p14:sldId id="503"/>
            <p14:sldId id="276"/>
            <p14:sldId id="492"/>
          </p14:sldIdLst>
        </p14:section>
        <p14:section name="Responsive Web Design" id="{3E55B5BB-BEFD-47DD-AA72-CCDD0EFCFD24}">
          <p14:sldIdLst>
            <p14:sldId id="387"/>
            <p14:sldId id="510"/>
            <p14:sldId id="478"/>
            <p14:sldId id="511"/>
            <p14:sldId id="480"/>
            <p14:sldId id="479"/>
          </p14:sldIdLst>
        </p14:section>
        <p14:section name="Media Queries" id="{3741817B-33AC-4295-B79E-B8EFDA677B23}">
          <p14:sldIdLst>
            <p14:sldId id="388"/>
            <p14:sldId id="481"/>
            <p14:sldId id="483"/>
            <p14:sldId id="444"/>
          </p14:sldIdLst>
        </p14:section>
        <p14:section name="Media Types" id="{D42337F0-8769-4BBA-A270-F2E14D086E45}">
          <p14:sldIdLst>
            <p14:sldId id="305"/>
            <p14:sldId id="482"/>
            <p14:sldId id="818"/>
          </p14:sldIdLst>
        </p14:section>
        <p14:section name="Media Feature Rules" id="{931011D2-D8B3-44B0-9E27-10EB2FBE6117}">
          <p14:sldIdLst>
            <p14:sldId id="508"/>
            <p14:sldId id="485"/>
            <p14:sldId id="496"/>
            <p14:sldId id="486"/>
            <p14:sldId id="821"/>
            <p14:sldId id="808"/>
          </p14:sldIdLst>
        </p14:section>
        <p14:section name="Media Queries Conditions" id="{96999D5B-5488-42BE-A6CB-9CCC535406BB}">
          <p14:sldIdLst>
            <p14:sldId id="509"/>
            <p14:sldId id="820"/>
            <p14:sldId id="494"/>
          </p14:sldIdLst>
        </p14:section>
        <p14:section name="Summary" id="{F3990BA4-6493-457E-AF43-2BFC9F9D85E2}">
          <p14:sldIdLst>
            <p14:sldId id="349"/>
            <p14:sldId id="401"/>
            <p14:sldId id="317"/>
            <p14:sldId id="316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5238" autoAdjust="0"/>
  </p:normalViewPr>
  <p:slideViewPr>
    <p:cSldViewPr showGuides="1">
      <p:cViewPr varScale="1">
        <p:scale>
          <a:sx n="51" d="100"/>
          <a:sy n="51" d="100"/>
        </p:scale>
        <p:origin x="898" y="5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6.5.2022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7B88A8C4-276A-4E9B-9716-79B33198D3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87292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B704B83-28E4-4BE3-8628-4DE677FCACE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39078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5087A-1779-478D-AFFA-09E6C2F1941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87A84A-7CB3-421A-A3CD-CE633C9E30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57812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0840F3-7FB2-477C-8B31-D19FEC55F5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69530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C5E5CFC-F887-4073-89D4-63646835D87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65255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3F93805-0667-4421-859E-24E7CFF622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78933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7CA4DB7-7950-48E2-B5B1-7ED7416A94A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42056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codepen.io/snakov/pen/MWbxZOy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44.png"/><Relationship Id="rId18" Type="http://schemas.openxmlformats.org/officeDocument/2006/relationships/hyperlink" Target="https://motion-software.com/" TargetMode="External"/><Relationship Id="rId3" Type="http://schemas.openxmlformats.org/officeDocument/2006/relationships/image" Target="../media/image39.jpg"/><Relationship Id="rId21" Type="http://schemas.openxmlformats.org/officeDocument/2006/relationships/image" Target="../media/image48.png"/><Relationship Id="rId7" Type="http://schemas.openxmlformats.org/officeDocument/2006/relationships/image" Target="../media/image41.png"/><Relationship Id="rId12" Type="http://schemas.openxmlformats.org/officeDocument/2006/relationships/hyperlink" Target="https://indeavr.com/expertise/software-engineering/enterprise-business-application-integration/" TargetMode="External"/><Relationship Id="rId17" Type="http://schemas.openxmlformats.org/officeDocument/2006/relationships/image" Target="../media/image46.png"/><Relationship Id="rId2" Type="http://schemas.openxmlformats.org/officeDocument/2006/relationships/hyperlink" Target="https://www.xs-software.com/" TargetMode="External"/><Relationship Id="rId16" Type="http://schemas.openxmlformats.org/officeDocument/2006/relationships/hyperlink" Target="https://taulia.com/company/careers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43.png"/><Relationship Id="rId5" Type="http://schemas.openxmlformats.org/officeDocument/2006/relationships/image" Target="../media/image40.png"/><Relationship Id="rId15" Type="http://schemas.openxmlformats.org/officeDocument/2006/relationships/image" Target="../media/image45.png"/><Relationship Id="rId23" Type="http://schemas.openxmlformats.org/officeDocument/2006/relationships/image" Target="../media/image49.jpg"/><Relationship Id="rId10" Type="http://schemas.openxmlformats.org/officeDocument/2006/relationships/hyperlink" Target="https://www.coca-colahellenic.com/" TargetMode="External"/><Relationship Id="rId19" Type="http://schemas.openxmlformats.org/officeDocument/2006/relationships/image" Target="../media/image47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42.png"/><Relationship Id="rId14" Type="http://schemas.openxmlformats.org/officeDocument/2006/relationships/hyperlink" Target="https://de.draftkings.com/" TargetMode="External"/><Relationship Id="rId22" Type="http://schemas.openxmlformats.org/officeDocument/2006/relationships/hyperlink" Target="https://smartit.bg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hyperlink" Target="https://www.youtube.com/c/CodeItUpwithIvo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2.png"/><Relationship Id="rId4" Type="http://schemas.openxmlformats.org/officeDocument/2006/relationships/hyperlink" Target="https://softuni.bg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Responsive Web Design</a:t>
            </a:r>
            <a:endParaRPr lang="en-GB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Queries</a:t>
            </a:r>
          </a:p>
        </p:txBody>
      </p:sp>
      <p:pic>
        <p:nvPicPr>
          <p:cNvPr id="13" name="Picture 6" descr="Резултат с изображение за „MEDIA QUERIES PNG“">
            <a:extLst>
              <a:ext uri="{FF2B5EF4-FFF2-40B4-BE49-F238E27FC236}">
                <a16:creationId xmlns:a16="http://schemas.microsoft.com/office/drawing/2014/main" id="{57138EB3-724F-4700-B1A2-5D14BB797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00" y="2388523"/>
            <a:ext cx="4396185" cy="2471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672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030598" cy="5528766"/>
          </a:xfrm>
        </p:spPr>
        <p:txBody>
          <a:bodyPr>
            <a:normAutofit/>
          </a:bodyPr>
          <a:lstStyle/>
          <a:p>
            <a:r>
              <a:rPr lang="en-US" dirty="0"/>
              <a:t>Media Queries are a feature of CSS that enable webpage content to adapt to different screen sizes and resolutions</a:t>
            </a:r>
          </a:p>
          <a:p>
            <a:r>
              <a:rPr lang="en-US" dirty="0"/>
              <a:t>They are a fundamental part of responsive web design and are used to customize the appearance of websites for multiple devices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Media Query?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3AE6B32-E3C0-402E-852B-0370F68370E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BCD9CF-0D75-402D-9CF0-3A1B05CBA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5672" y="1989375"/>
            <a:ext cx="4170864" cy="704666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5D003CB4-35FD-4D61-9F56-616EB683A314}"/>
              </a:ext>
            </a:extLst>
          </p:cNvPr>
          <p:cNvSpPr/>
          <p:nvPr/>
        </p:nvSpPr>
        <p:spPr bwMode="auto">
          <a:xfrm>
            <a:off x="9229764" y="2844153"/>
            <a:ext cx="404895" cy="704666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10AB9D61-1B53-4E9D-A5FA-29117A530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2713" y="3673138"/>
            <a:ext cx="2656783" cy="2590125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9872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Media Query Syntax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930042" cy="5787875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A media query consists of a </a:t>
            </a:r>
            <a:r>
              <a:rPr lang="en-US" sz="3200" b="1" dirty="0">
                <a:solidFill>
                  <a:schemeClr val="bg1"/>
                </a:solidFill>
              </a:rPr>
              <a:t>media type</a:t>
            </a:r>
            <a:r>
              <a:rPr lang="en-US" sz="3200" dirty="0"/>
              <a:t> and can contain one or more </a:t>
            </a:r>
            <a:r>
              <a:rPr lang="en-US" sz="3200" b="1" dirty="0">
                <a:solidFill>
                  <a:schemeClr val="bg1"/>
                </a:solidFill>
              </a:rPr>
              <a:t>expressions</a:t>
            </a:r>
            <a:r>
              <a:rPr lang="en-US" sz="3200" dirty="0"/>
              <a:t>, which resolve to either </a:t>
            </a:r>
            <a:r>
              <a:rPr lang="en-US" sz="3200" b="1" dirty="0">
                <a:solidFill>
                  <a:schemeClr val="bg1"/>
                </a:solidFill>
              </a:rPr>
              <a:t>true</a:t>
            </a:r>
            <a:r>
              <a:rPr lang="en-US" sz="3200" dirty="0"/>
              <a:t> or </a:t>
            </a:r>
            <a:r>
              <a:rPr lang="en-US" sz="3200" b="1" dirty="0">
                <a:solidFill>
                  <a:schemeClr val="bg1"/>
                </a:solidFill>
              </a:rPr>
              <a:t>false</a:t>
            </a:r>
            <a:endParaRPr lang="bg-BG" sz="3200" b="1" dirty="0">
              <a:solidFill>
                <a:schemeClr val="bg1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endParaRPr lang="bg-BG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The result of the query is </a:t>
            </a:r>
            <a:r>
              <a:rPr lang="en-US" sz="3200" b="1" dirty="0">
                <a:solidFill>
                  <a:schemeClr val="bg1"/>
                </a:solidFill>
              </a:rPr>
              <a:t>true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if the specified media type matches the type of device the document is being displayed on</a:t>
            </a:r>
            <a:endParaRPr lang="bg-BG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Unless you use the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or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only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operators, the media type is </a:t>
            </a:r>
            <a:r>
              <a:rPr lang="en-US" sz="3200" b="1" dirty="0">
                <a:solidFill>
                  <a:schemeClr val="bg1"/>
                </a:solidFill>
              </a:rPr>
              <a:t>optional</a:t>
            </a:r>
            <a:r>
              <a:rPr lang="en-US" sz="3200" dirty="0"/>
              <a:t>,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and the all type will be implied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F5F2D4C-FCE8-40F1-A347-84F6873478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7" name="Текстово поле 10">
            <a:extLst>
              <a:ext uri="{FF2B5EF4-FFF2-40B4-BE49-F238E27FC236}">
                <a16:creationId xmlns:a16="http://schemas.microsoft.com/office/drawing/2014/main" id="{9469216A-9AF8-46D3-B256-09E6C095EF9E}"/>
              </a:ext>
            </a:extLst>
          </p:cNvPr>
          <p:cNvSpPr txBox="1"/>
          <p:nvPr/>
        </p:nvSpPr>
        <p:spPr>
          <a:xfrm>
            <a:off x="696000" y="2336140"/>
            <a:ext cx="5893465" cy="13396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699" b="1" kern="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@media </a:t>
            </a: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sz="2699" b="1" kern="100" dirty="0">
                <a:solidFill>
                  <a:srgbClr val="FF0000"/>
                </a:solidFill>
                <a:latin typeface="Consolas" panose="020B0609020204030204" pitchFamily="49" charset="0"/>
              </a:rPr>
              <a:t>max-width</a:t>
            </a: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: </a:t>
            </a:r>
            <a:r>
              <a:rPr lang="en-US" sz="2699" b="1" kern="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600px</a:t>
            </a: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) </a:t>
            </a:r>
            <a:r>
              <a:rPr lang="en-US" sz="26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 .</a:t>
            </a:r>
            <a:r>
              <a:rPr lang="en-US" sz="2699" b="1" kern="100" dirty="0">
                <a:solidFill>
                  <a:srgbClr val="FF0000"/>
                </a:solidFill>
                <a:latin typeface="Consolas" panose="020B0609020204030204" pitchFamily="49" charset="0"/>
              </a:rPr>
              <a:t>menu a</a:t>
            </a: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26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{ display: block</a:t>
            </a: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26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26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ounded Rectangular Callout 8">
            <a:extLst>
              <a:ext uri="{FF2B5EF4-FFF2-40B4-BE49-F238E27FC236}">
                <a16:creationId xmlns:a16="http://schemas.microsoft.com/office/drawing/2014/main" id="{B7F04460-BF52-4C98-99BA-760D0E62B71B}"/>
              </a:ext>
            </a:extLst>
          </p:cNvPr>
          <p:cNvSpPr/>
          <p:nvPr/>
        </p:nvSpPr>
        <p:spPr bwMode="auto">
          <a:xfrm>
            <a:off x="6820587" y="2444601"/>
            <a:ext cx="3085413" cy="929564"/>
          </a:xfrm>
          <a:prstGeom prst="wedgeRoundRectCallout">
            <a:avLst>
              <a:gd name="adj1" fmla="val -71765"/>
              <a:gd name="adj2" fmla="val 373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rgbClr val="FFFFFF"/>
                </a:solidFill>
              </a:rPr>
              <a:t>if (width &lt;= 600px), apply these CSS rules</a:t>
            </a:r>
          </a:p>
        </p:txBody>
      </p:sp>
    </p:spTree>
    <p:extLst>
      <p:ext uri="{BB962C8B-B14F-4D97-AF65-F5344CB8AC3E}">
        <p14:creationId xmlns:p14="http://schemas.microsoft.com/office/powerpoint/2010/main" val="498711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Media Query Syntax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media type</a:t>
            </a:r>
            <a:r>
              <a:rPr lang="en-US" dirty="0"/>
              <a:t>, which tells the browser what kind of media this code is for (e.g. print, or screen)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media feature rule </a:t>
            </a:r>
            <a:r>
              <a:rPr lang="en-US" dirty="0"/>
              <a:t>- test that must be passed for the contained CSS to be applied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A set of </a:t>
            </a:r>
            <a:r>
              <a:rPr lang="en-US" b="1" dirty="0">
                <a:solidFill>
                  <a:schemeClr val="bg1"/>
                </a:solidFill>
              </a:rPr>
              <a:t>CSS rules </a:t>
            </a:r>
            <a:r>
              <a:rPr lang="en-US" dirty="0"/>
              <a:t>that will be applied if the test passes and the media type is correct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F60A29D-997B-4BA7-9F74-5478563EB2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7757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Media Queries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Media queries in CSS3 look at the </a:t>
            </a:r>
            <a:r>
              <a:rPr lang="en-US" b="1" dirty="0">
                <a:solidFill>
                  <a:schemeClr val="bg1"/>
                </a:solidFill>
              </a:rPr>
              <a:t>capability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of the device</a:t>
            </a:r>
          </a:p>
          <a:p>
            <a:pPr>
              <a:buClr>
                <a:schemeClr val="tx1"/>
              </a:buClr>
            </a:pPr>
            <a:r>
              <a:rPr lang="en-US" dirty="0"/>
              <a:t>Media queries can be used to check many things, such as: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width and height of the </a:t>
            </a:r>
            <a:r>
              <a:rPr lang="en-US" b="1" dirty="0">
                <a:solidFill>
                  <a:schemeClr val="bg1"/>
                </a:solidFill>
              </a:rPr>
              <a:t>viewport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width and height of the </a:t>
            </a:r>
            <a:r>
              <a:rPr lang="en-US" b="1" dirty="0">
                <a:solidFill>
                  <a:schemeClr val="bg1"/>
                </a:solidFill>
              </a:rPr>
              <a:t>device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orientation</a:t>
            </a:r>
            <a:r>
              <a:rPr lang="en-US" dirty="0"/>
              <a:t> (is the tablet/phone in </a:t>
            </a:r>
            <a:r>
              <a:rPr lang="en-US" b="1" dirty="0">
                <a:solidFill>
                  <a:schemeClr val="bg1"/>
                </a:solidFill>
              </a:rPr>
              <a:t>landscape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portrait</a:t>
            </a:r>
            <a:r>
              <a:rPr lang="en-US" dirty="0"/>
              <a:t> mode?)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resolution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8C7BF29-E565-471B-A913-1C4ACC7351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54792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E983AE-7960-4D1D-B025-5A8075951F6F}"/>
              </a:ext>
            </a:extLst>
          </p:cNvPr>
          <p:cNvSpPr/>
          <p:nvPr/>
        </p:nvSpPr>
        <p:spPr bwMode="auto">
          <a:xfrm>
            <a:off x="4881000" y="864000"/>
            <a:ext cx="2385000" cy="3555000"/>
          </a:xfrm>
          <a:prstGeom prst="rect">
            <a:avLst/>
          </a:prstGeom>
          <a:solidFill>
            <a:schemeClr val="bg2"/>
          </a:solidFill>
          <a:ln w="19050">
            <a:solidFill>
              <a:schemeClr val="bg2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 descr="Резултат с изображение за „media types media queries css“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617" b="17168"/>
          <a:stretch/>
        </p:blipFill>
        <p:spPr bwMode="auto">
          <a:xfrm>
            <a:off x="3171071" y="1089000"/>
            <a:ext cx="5849857" cy="3015000"/>
          </a:xfrm>
          <a:prstGeom prst="roundRect">
            <a:avLst>
              <a:gd name="adj" fmla="val 1370"/>
            </a:avLst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510A8C3-E167-4F62-807B-85D80BBD302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Introduction to Media Types</a:t>
            </a:r>
          </a:p>
        </p:txBody>
      </p:sp>
    </p:spTree>
    <p:extLst>
      <p:ext uri="{BB962C8B-B14F-4D97-AF65-F5344CB8AC3E}">
        <p14:creationId xmlns:p14="http://schemas.microsoft.com/office/powerpoint/2010/main" val="194283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CSS Media 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Media Types describe the general category of a given device: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all</a:t>
            </a:r>
            <a:r>
              <a:rPr lang="en-US" dirty="0"/>
              <a:t> - used for all media type devices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print</a:t>
            </a:r>
            <a:r>
              <a:rPr lang="en-US" dirty="0"/>
              <a:t> - used for printers</a:t>
            </a:r>
          </a:p>
          <a:p>
            <a:pPr lvl="1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screen</a:t>
            </a:r>
            <a:r>
              <a:rPr lang="en-US" dirty="0"/>
              <a:t> - used for computer screens, tablets, smart-phones etc.</a:t>
            </a:r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05FD158-4EDC-4311-80E4-664B6A7DE4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667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Queries + CSS Grid – Example</a:t>
            </a:r>
          </a:p>
        </p:txBody>
      </p:sp>
      <p:sp>
        <p:nvSpPr>
          <p:cNvPr id="6" name="Текстово поле 10">
            <a:extLst>
              <a:ext uri="{FF2B5EF4-FFF2-40B4-BE49-F238E27FC236}">
                <a16:creationId xmlns:a16="http://schemas.microsoft.com/office/drawing/2014/main" id="{3E276F1E-6997-4144-A7D1-25CF9AB9DA67}"/>
              </a:ext>
            </a:extLst>
          </p:cNvPr>
          <p:cNvSpPr txBox="1"/>
          <p:nvPr/>
        </p:nvSpPr>
        <p:spPr>
          <a:xfrm>
            <a:off x="382489" y="1358791"/>
            <a:ext cx="7558031" cy="50781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.</a:t>
            </a:r>
            <a:r>
              <a:rPr lang="en-US" sz="2699" b="1" kern="100" dirty="0">
                <a:solidFill>
                  <a:srgbClr val="FF0000"/>
                </a:solidFill>
                <a:latin typeface="Consolas" panose="020B0609020204030204" pitchFamily="49" charset="0"/>
              </a:rPr>
              <a:t>container</a:t>
            </a: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26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699" b="1" kern="100" dirty="0">
                <a:solidFill>
                  <a:srgbClr val="FF0000"/>
                </a:solidFill>
                <a:latin typeface="Consolas" panose="020B0609020204030204" pitchFamily="49" charset="0"/>
              </a:rPr>
              <a:t>  grid-template-areas</a:t>
            </a:r>
            <a:r>
              <a:rPr lang="en-US" sz="26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   "header"</a:t>
            </a:r>
          </a:p>
          <a:p>
            <a:pPr>
              <a:lnSpc>
                <a:spcPct val="90000"/>
              </a:lnSpc>
            </a:pP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   "sidebar"</a:t>
            </a:r>
          </a:p>
          <a:p>
            <a:pPr>
              <a:lnSpc>
                <a:spcPct val="90000"/>
              </a:lnSpc>
            </a:pP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   "main";</a:t>
            </a:r>
          </a:p>
          <a:p>
            <a:pPr>
              <a:lnSpc>
                <a:spcPct val="90000"/>
              </a:lnSpc>
            </a:pPr>
            <a:r>
              <a:rPr lang="en-US" sz="26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2699" b="1" kern="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@media </a:t>
            </a: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sz="2699" b="1" kern="100" dirty="0">
                <a:solidFill>
                  <a:srgbClr val="FF0000"/>
                </a:solidFill>
                <a:latin typeface="Consolas" panose="020B0609020204030204" pitchFamily="49" charset="0"/>
              </a:rPr>
              <a:t>min-width</a:t>
            </a: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: </a:t>
            </a:r>
            <a:r>
              <a:rPr lang="en-US" sz="2699" b="1" kern="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600px</a:t>
            </a: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) </a:t>
            </a:r>
            <a:r>
              <a:rPr lang="en-US" sz="26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.</a:t>
            </a:r>
            <a:r>
              <a:rPr lang="en-US" sz="2699" b="1" kern="100" dirty="0">
                <a:solidFill>
                  <a:srgbClr val="FF0000"/>
                </a:solidFill>
                <a:latin typeface="Consolas" panose="020B0609020204030204" pitchFamily="49" charset="0"/>
              </a:rPr>
              <a:t>container</a:t>
            </a: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26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en-US" sz="2699" b="1" kern="100" dirty="0">
                <a:solidFill>
                  <a:srgbClr val="FF0000"/>
                </a:solidFill>
                <a:latin typeface="Consolas" panose="020B0609020204030204" pitchFamily="49" charset="0"/>
              </a:rPr>
              <a:t>grid-template-areas</a:t>
            </a:r>
            <a:r>
              <a:rPr lang="en-US" sz="26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>
              <a:lnSpc>
                <a:spcPct val="90000"/>
              </a:lnSpc>
            </a:pP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   "header  </a:t>
            </a:r>
            <a:r>
              <a:rPr lang="en-US" sz="2699" b="1" kern="100" noProof="1">
                <a:solidFill>
                  <a:srgbClr val="800000"/>
                </a:solidFill>
                <a:latin typeface="Consolas" panose="020B0609020204030204" pitchFamily="49" charset="0"/>
              </a:rPr>
              <a:t>header</a:t>
            </a: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"</a:t>
            </a:r>
          </a:p>
          <a:p>
            <a:pPr>
              <a:lnSpc>
                <a:spcPct val="90000"/>
              </a:lnSpc>
            </a:pP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   "sidebar main";</a:t>
            </a:r>
          </a:p>
          <a:p>
            <a:pPr>
              <a:lnSpc>
                <a:spcPct val="90000"/>
              </a:lnSpc>
            </a:pP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en-US" sz="26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26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304" y="4615166"/>
            <a:ext cx="6731913" cy="115464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4378" y="1364457"/>
            <a:ext cx="3440838" cy="1794575"/>
          </a:xfrm>
          <a:prstGeom prst="rect">
            <a:avLst/>
          </a:prstGeom>
        </p:spPr>
      </p:pic>
      <p:sp>
        <p:nvSpPr>
          <p:cNvPr id="9" name="Rounded Rectangular Callout 8"/>
          <p:cNvSpPr/>
          <p:nvPr/>
        </p:nvSpPr>
        <p:spPr bwMode="auto">
          <a:xfrm>
            <a:off x="5821015" y="3872474"/>
            <a:ext cx="2396435" cy="555316"/>
          </a:xfrm>
          <a:prstGeom prst="wedgeRoundRectCallout">
            <a:avLst>
              <a:gd name="adj1" fmla="val 64933"/>
              <a:gd name="adj2" fmla="val 592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rgbClr val="FFFFFF"/>
                </a:solidFill>
              </a:rPr>
              <a:t>Width &gt;= 600px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5821014" y="1706427"/>
            <a:ext cx="2294402" cy="555316"/>
          </a:xfrm>
          <a:prstGeom prst="wedgeRoundRectCallout">
            <a:avLst>
              <a:gd name="adj1" fmla="val 62673"/>
              <a:gd name="adj2" fmla="val 410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rgbClr val="FFFFFF"/>
                </a:solidFill>
              </a:rPr>
              <a:t>Width &lt; 600px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4696296E-2D88-4CC8-9FE1-8ADEC2396F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572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Резултат с изображение за „media feature rules query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000" y="773434"/>
            <a:ext cx="4915832" cy="3690566"/>
          </a:xfrm>
          <a:prstGeom prst="roundRect">
            <a:avLst>
              <a:gd name="adj" fmla="val 0"/>
            </a:avLst>
          </a:prstGeom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248552A-A374-4988-B899-37F48F475B5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z="4400" dirty="0"/>
              <a:t>Rule Used In media queries to Apply Different Styles for Different media types/devices</a:t>
            </a:r>
          </a:p>
        </p:txBody>
      </p:sp>
    </p:spTree>
    <p:extLst>
      <p:ext uri="{BB962C8B-B14F-4D97-AF65-F5344CB8AC3E}">
        <p14:creationId xmlns:p14="http://schemas.microsoft.com/office/powerpoint/2010/main" val="14751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Feature Rules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After specifying the type, you can then target a media feature with a </a:t>
            </a:r>
            <a:r>
              <a:rPr lang="en-US" b="1" dirty="0">
                <a:solidFill>
                  <a:schemeClr val="bg1"/>
                </a:solidFill>
              </a:rPr>
              <a:t>rule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Width and height</a:t>
            </a:r>
            <a:r>
              <a:rPr lang="bg-BG" dirty="0"/>
              <a:t> - </a:t>
            </a:r>
            <a:r>
              <a:rPr lang="en-US" dirty="0"/>
              <a:t>we can apply CSS if the viewport is above or below a certain width, using </a:t>
            </a:r>
            <a:r>
              <a:rPr lang="en-US" sz="3398" b="1" dirty="0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endParaRPr lang="bg-BG" sz="3398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42912" lvl="1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7" name="Текстово поле 10"/>
          <p:cNvSpPr txBox="1"/>
          <p:nvPr/>
        </p:nvSpPr>
        <p:spPr>
          <a:xfrm>
            <a:off x="1146000" y="3789000"/>
            <a:ext cx="6614999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@media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screen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and (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width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600px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3D9A446-D933-40A9-94B4-C06D388F9E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588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Feature Rules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We can apply CSS if the viewport is under or above an exact width - using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min-width</a:t>
            </a:r>
            <a:r>
              <a:rPr lang="en-US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max-width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42912" lvl="1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8" name="Текстово поле 10"/>
          <p:cNvSpPr txBox="1"/>
          <p:nvPr/>
        </p:nvSpPr>
        <p:spPr>
          <a:xfrm>
            <a:off x="651000" y="2619000"/>
            <a:ext cx="6795000" cy="206476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@media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screen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and (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max-width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98658"/>
                </a:solidFill>
                <a:latin typeface="Consolas" panose="020B0609020204030204" pitchFamily="49" charset="0"/>
              </a:rPr>
              <a:t>400px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body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bg-BG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GB" sz="2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GB" sz="2400" b="1" dirty="0">
                <a:solidFill>
                  <a:srgbClr val="0451A5"/>
                </a:solidFill>
                <a:latin typeface="Consolas" panose="020B0609020204030204" pitchFamily="49" charset="0"/>
              </a:rPr>
              <a:t>blue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5EF532A-C2A1-454F-841E-A114D36315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602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Responsive Web Design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Media Queries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Media Types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Media Feature Rules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r>
              <a:rPr lang="en-US" dirty="0"/>
              <a:t>Media Queries Conditions</a:t>
            </a:r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endParaRPr lang="en-US" sz="32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endParaRPr lang="en-US" sz="3200" dirty="0"/>
          </a:p>
          <a:p>
            <a:pPr marL="446088" indent="-446088">
              <a:lnSpc>
                <a:spcPct val="100000"/>
              </a:lnSpc>
              <a:buFontTx/>
              <a:buAutoNum type="arabicPeriod"/>
            </a:pPr>
            <a:endParaRPr lang="en-US" sz="3200" dirty="0"/>
          </a:p>
          <a:p>
            <a:pPr marL="0" indent="0">
              <a:lnSpc>
                <a:spcPct val="100000"/>
              </a:lnSpc>
              <a:buNone/>
            </a:pPr>
            <a:endParaRPr lang="en-US" sz="32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A5DFEE9-079E-4F0B-8DCC-055875CD04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055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Feature Rules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Orientation - allows to test for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portrait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or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landscape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mode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400" b="1" dirty="0"/>
              <a:t>Landscape</a:t>
            </a:r>
            <a:r>
              <a:rPr lang="en-US" sz="3400" dirty="0"/>
              <a:t> – when window is </a:t>
            </a:r>
            <a:r>
              <a:rPr lang="en-US" sz="3400" b="1" dirty="0">
                <a:solidFill>
                  <a:schemeClr val="bg1"/>
                </a:solidFill>
              </a:rPr>
              <a:t>wider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than</a:t>
            </a:r>
            <a:r>
              <a:rPr lang="en-US" sz="3400" dirty="0"/>
              <a:t> its </a:t>
            </a:r>
            <a:r>
              <a:rPr lang="en-US" sz="3400" b="1" dirty="0">
                <a:solidFill>
                  <a:schemeClr val="bg1"/>
                </a:solidFill>
              </a:rPr>
              <a:t>height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400" b="1" dirty="0"/>
              <a:t>Portrait</a:t>
            </a:r>
            <a:r>
              <a:rPr lang="en-US" sz="3400" dirty="0"/>
              <a:t> – when window is </a:t>
            </a:r>
            <a:r>
              <a:rPr lang="en-US" sz="3400" b="1" dirty="0">
                <a:solidFill>
                  <a:schemeClr val="bg1"/>
                </a:solidFill>
              </a:rPr>
              <a:t>higher </a:t>
            </a:r>
            <a:r>
              <a:rPr lang="en-US" sz="3400" dirty="0"/>
              <a:t>than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its </a:t>
            </a:r>
            <a:r>
              <a:rPr lang="en-US" sz="3400" b="1" dirty="0">
                <a:solidFill>
                  <a:schemeClr val="bg1"/>
                </a:solidFill>
              </a:rPr>
              <a:t>wide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bg-BG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BD0A074-55BB-4BD4-913E-759D7FDB4E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8" name="Текстово поле 10">
            <a:extLst>
              <a:ext uri="{FF2B5EF4-FFF2-40B4-BE49-F238E27FC236}">
                <a16:creationId xmlns:a16="http://schemas.microsoft.com/office/drawing/2014/main" id="{A7DB2054-2DB7-4518-9F13-C9EC4BD1A6CC}"/>
              </a:ext>
            </a:extLst>
          </p:cNvPr>
          <p:cNvSpPr txBox="1"/>
          <p:nvPr/>
        </p:nvSpPr>
        <p:spPr>
          <a:xfrm>
            <a:off x="336000" y="3103779"/>
            <a:ext cx="6991381" cy="17134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699" b="1" kern="1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@media</a:t>
            </a:r>
            <a:r>
              <a:rPr lang="en-US" sz="26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sz="2699" b="1" kern="100" dirty="0">
                <a:solidFill>
                  <a:srgbClr val="FF0000"/>
                </a:solidFill>
                <a:latin typeface="Consolas" panose="020B0609020204030204" pitchFamily="49" charset="0"/>
              </a:rPr>
              <a:t>orientation</a:t>
            </a:r>
            <a:r>
              <a:rPr lang="en-US" sz="26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: </a:t>
            </a: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portrait)</a:t>
            </a:r>
            <a:r>
              <a:rPr lang="en-US" sz="26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90000"/>
              </a:lnSpc>
            </a:pPr>
            <a:r>
              <a:rPr lang="en-US" sz="26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.</a:t>
            </a:r>
            <a:r>
              <a:rPr lang="en-US" sz="2699" b="1" kern="100" dirty="0">
                <a:solidFill>
                  <a:srgbClr val="FF0000"/>
                </a:solidFill>
                <a:latin typeface="Consolas" panose="020B0609020204030204" pitchFamily="49" charset="0"/>
              </a:rPr>
              <a:t>portrait</a:t>
            </a: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26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{ display: block;</a:t>
            </a: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26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26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.</a:t>
            </a:r>
            <a:r>
              <a:rPr lang="en-US" sz="2699" b="1" kern="100" dirty="0">
                <a:solidFill>
                  <a:srgbClr val="FF0000"/>
                </a:solidFill>
                <a:latin typeface="Consolas" panose="020B0609020204030204" pitchFamily="49" charset="0"/>
              </a:rPr>
              <a:t>landscape</a:t>
            </a: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26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{ display: none;</a:t>
            </a:r>
            <a:r>
              <a:rPr lang="en-US" sz="26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26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26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E5535A70-EE6D-4AA4-9E6B-262E65386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000" y="4373987"/>
            <a:ext cx="5310000" cy="2350903"/>
          </a:xfrm>
          <a:prstGeom prst="rect">
            <a:avLst/>
          </a:prstGeom>
        </p:spPr>
      </p:pic>
      <p:sp>
        <p:nvSpPr>
          <p:cNvPr id="10" name="Arrow: Down 7">
            <a:extLst>
              <a:ext uri="{FF2B5EF4-FFF2-40B4-BE49-F238E27FC236}">
                <a16:creationId xmlns:a16="http://schemas.microsoft.com/office/drawing/2014/main" id="{465458E7-0008-4353-86F1-69197E4A9478}"/>
              </a:ext>
            </a:extLst>
          </p:cNvPr>
          <p:cNvSpPr/>
          <p:nvPr/>
        </p:nvSpPr>
        <p:spPr bwMode="auto">
          <a:xfrm rot="16200000">
            <a:off x="7248801" y="5236659"/>
            <a:ext cx="404895" cy="704666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7">
            <a:extLst>
              <a:ext uri="{FF2B5EF4-FFF2-40B4-BE49-F238E27FC236}">
                <a16:creationId xmlns:a16="http://schemas.microsoft.com/office/drawing/2014/main" id="{36564009-C4AD-4040-AE7D-0617D16C6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744" y="3166592"/>
            <a:ext cx="2558391" cy="355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38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60561F-1368-496F-A564-F29969DA9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Grid Responsive Layout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288EDB-1A79-4D0D-9658-2DF717FDA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372" y="1764434"/>
            <a:ext cx="4318875" cy="42355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12EF99-E101-4289-9BB4-9D18E94C5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5485" y="191445"/>
            <a:ext cx="3930700" cy="6531464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8081BED7-8835-42C3-A2DC-E02D8C7C6F38}"/>
              </a:ext>
            </a:extLst>
          </p:cNvPr>
          <p:cNvSpPr/>
          <p:nvPr/>
        </p:nvSpPr>
        <p:spPr bwMode="auto">
          <a:xfrm>
            <a:off x="5883994" y="3648525"/>
            <a:ext cx="1304660" cy="40489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8E8107FE-531E-4971-976A-CA0C29C66D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675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92AE57A5-C41B-4307-AB69-E6879839E9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https://codepen.io/snakov/pen/MWbxZOy</a:t>
            </a:r>
            <a:r>
              <a:rPr lang="en-US" dirty="0"/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59B7160-1763-40C8-9B9A-7A3B48B12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CSS Grid Site Layout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994672E-A0F7-4E30-A021-3CF36936A68D}"/>
              </a:ext>
            </a:extLst>
          </p:cNvPr>
          <p:cNvSpPr/>
          <p:nvPr/>
        </p:nvSpPr>
        <p:spPr bwMode="auto">
          <a:xfrm>
            <a:off x="7826199" y="3912363"/>
            <a:ext cx="583825" cy="36808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D0083B-F5AD-4149-A6C2-ECF44BEAC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26" y="2214000"/>
            <a:ext cx="7226092" cy="38701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5CCB7F-B9EB-4E5D-9BB1-823F47475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9241" y="2214000"/>
            <a:ext cx="2989532" cy="3806001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94E2E382-B54D-4A4F-8E30-D22C6E9546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2609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Резултат с изображение за „and png“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47" t="20816" r="16735" b="20205"/>
          <a:stretch/>
        </p:blipFill>
        <p:spPr bwMode="auto">
          <a:xfrm>
            <a:off x="5488499" y="1265446"/>
            <a:ext cx="1215001" cy="10871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Резултат с изображение за „only png“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94" t="28989" r="14282" b="31874"/>
          <a:stretch/>
        </p:blipFill>
        <p:spPr bwMode="auto">
          <a:xfrm>
            <a:off x="4993500" y="2633373"/>
            <a:ext cx="2205000" cy="12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Резултат с изображение за „not png“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000" y="1546268"/>
            <a:ext cx="1477731" cy="1477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86BEE96-A80D-4EB2-B933-F8055808DDA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Media Queries Conditions</a:t>
            </a:r>
          </a:p>
        </p:txBody>
      </p:sp>
    </p:spTree>
    <p:extLst>
      <p:ext uri="{BB962C8B-B14F-4D97-AF65-F5344CB8AC3E}">
        <p14:creationId xmlns:p14="http://schemas.microsoft.com/office/powerpoint/2010/main" val="210072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Текстово поле 10">
            <a:extLst>
              <a:ext uri="{FF2B5EF4-FFF2-40B4-BE49-F238E27FC236}">
                <a16:creationId xmlns:a16="http://schemas.microsoft.com/office/drawing/2014/main" id="{3E276F1E-6997-4144-A7D1-25CF9AB9DA67}"/>
              </a:ext>
            </a:extLst>
          </p:cNvPr>
          <p:cNvSpPr txBox="1"/>
          <p:nvPr/>
        </p:nvSpPr>
        <p:spPr>
          <a:xfrm>
            <a:off x="742396" y="4067399"/>
            <a:ext cx="10488289" cy="18796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399" b="1" kern="100" dirty="0">
                <a:solidFill>
                  <a:srgbClr val="0070C0"/>
                </a:solidFill>
                <a:latin typeface="Consolas" panose="020B0609020204030204" pitchFamily="49" charset="0"/>
              </a:rPr>
              <a:t>@media </a:t>
            </a:r>
            <a:r>
              <a:rPr lang="en-US" sz="23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sz="2399" b="1" kern="100" dirty="0">
                <a:solidFill>
                  <a:srgbClr val="FF0000"/>
                </a:solidFill>
                <a:latin typeface="Consolas" panose="020B0609020204030204" pitchFamily="49" charset="0"/>
              </a:rPr>
              <a:t>max-width</a:t>
            </a:r>
            <a:r>
              <a:rPr lang="en-US" sz="23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US" sz="2399" b="1" kern="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900px</a:t>
            </a:r>
            <a:r>
              <a:rPr lang="en-US" sz="23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),</a:t>
            </a:r>
            <a:r>
              <a:rPr lang="en-US" sz="2399" b="1" kern="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3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sz="2399" b="1" kern="100" dirty="0">
                <a:solidFill>
                  <a:srgbClr val="FF0000"/>
                </a:solidFill>
                <a:latin typeface="Consolas" panose="020B0609020204030204" pitchFamily="49" charset="0"/>
              </a:rPr>
              <a:t>min-width</a:t>
            </a:r>
            <a:r>
              <a:rPr lang="en-US" sz="23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US" sz="2399" b="1" kern="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1100px</a:t>
            </a:r>
            <a:r>
              <a:rPr lang="en-US" sz="23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r>
              <a:rPr lang="bg-BG" sz="23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23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399" b="1" kern="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3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23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example</a:t>
            </a:r>
            <a:r>
              <a:rPr lang="en-US" sz="2399" b="1" kern="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3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399" b="1" kern="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/* Styles! */</a:t>
            </a:r>
          </a:p>
          <a:p>
            <a:pPr>
              <a:lnSpc>
                <a:spcPct val="90000"/>
              </a:lnSpc>
            </a:pPr>
            <a:r>
              <a:rPr lang="en-US" sz="2399" b="1" kern="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3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23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Текстово поле 10">
            <a:extLst>
              <a:ext uri="{FF2B5EF4-FFF2-40B4-BE49-F238E27FC236}">
                <a16:creationId xmlns:a16="http://schemas.microsoft.com/office/drawing/2014/main" id="{3E276F1E-6997-4144-A7D1-25CF9AB9DA67}"/>
              </a:ext>
            </a:extLst>
          </p:cNvPr>
          <p:cNvSpPr txBox="1"/>
          <p:nvPr/>
        </p:nvSpPr>
        <p:spPr>
          <a:xfrm>
            <a:off x="757029" y="1621396"/>
            <a:ext cx="10488289" cy="18796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399" b="1" kern="100" dirty="0">
                <a:solidFill>
                  <a:srgbClr val="0070C0"/>
                </a:solidFill>
                <a:latin typeface="Consolas" panose="020B0609020204030204" pitchFamily="49" charset="0"/>
              </a:rPr>
              <a:t>@media </a:t>
            </a:r>
            <a:r>
              <a:rPr lang="en-US" sz="23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sz="2399" b="1" kern="100" dirty="0">
                <a:solidFill>
                  <a:srgbClr val="FF0000"/>
                </a:solidFill>
                <a:latin typeface="Consolas" panose="020B0609020204030204" pitchFamily="49" charset="0"/>
              </a:rPr>
              <a:t>min-width</a:t>
            </a:r>
            <a:r>
              <a:rPr lang="en-US" sz="23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US" sz="2399" b="1" kern="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600px</a:t>
            </a:r>
            <a:r>
              <a:rPr lang="en-US" sz="23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r>
              <a:rPr lang="en-US" sz="2399" b="1" kern="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3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and</a:t>
            </a:r>
            <a:r>
              <a:rPr lang="en-US" sz="2399" b="1" kern="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3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en-US" sz="2399" b="1" kern="100" dirty="0">
                <a:solidFill>
                  <a:srgbClr val="FF0000"/>
                </a:solidFill>
                <a:latin typeface="Consolas" panose="020B0609020204030204" pitchFamily="49" charset="0"/>
              </a:rPr>
              <a:t>max-width</a:t>
            </a:r>
            <a:r>
              <a:rPr lang="en-US" sz="23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:</a:t>
            </a:r>
            <a:r>
              <a:rPr lang="en-US" sz="2399" b="1" kern="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900px</a:t>
            </a:r>
            <a:r>
              <a:rPr lang="en-US" sz="23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r>
              <a:rPr lang="bg-BG" sz="23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en-US" sz="23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399" b="1" kern="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3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2399" b="1" kern="100" dirty="0">
                <a:solidFill>
                  <a:srgbClr val="800000"/>
                </a:solidFill>
                <a:latin typeface="Consolas" panose="020B0609020204030204" pitchFamily="49" charset="0"/>
              </a:rPr>
              <a:t>example</a:t>
            </a:r>
            <a:r>
              <a:rPr lang="en-US" sz="2399" b="1" kern="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3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399" b="1" kern="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/* Styles! */</a:t>
            </a:r>
          </a:p>
          <a:p>
            <a:pPr>
              <a:lnSpc>
                <a:spcPct val="90000"/>
              </a:lnSpc>
            </a:pPr>
            <a:r>
              <a:rPr lang="en-US" sz="2399" b="1" kern="1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23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2399" b="1" kern="100" dirty="0">
                <a:solidFill>
                  <a:schemeClr val="accent6">
                    <a:lumMod val="10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Operators: </a:t>
            </a:r>
            <a:r>
              <a:rPr lang="en-US" noProof="1"/>
              <a:t>and | or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6083977" y="2274044"/>
            <a:ext cx="3341157" cy="938932"/>
          </a:xfrm>
          <a:prstGeom prst="wedgeRoundRectCallout">
            <a:avLst>
              <a:gd name="adj1" fmla="val -63646"/>
              <a:gd name="adj2" fmla="val -5915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rgbClr val="FFFFFF"/>
                </a:solidFill>
              </a:rPr>
              <a:t>Screen width between 600px and 900px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5106258" y="4898414"/>
            <a:ext cx="1067070" cy="443489"/>
          </a:xfrm>
          <a:prstGeom prst="wedgeRoundRectCallout">
            <a:avLst>
              <a:gd name="adj1" fmla="val -37300"/>
              <a:gd name="adj2" fmla="val -1069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99" b="1" dirty="0">
                <a:solidFill>
                  <a:srgbClr val="FFFFFF"/>
                </a:solidFill>
              </a:rPr>
              <a:t>OR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5B932DE5-02E6-40AB-A6F8-2E524A800C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431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9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16B937-F9D2-4C8E-9A1F-0BCF40FBD3A1}"/>
              </a:ext>
            </a:extLst>
          </p:cNvPr>
          <p:cNvSpPr txBox="1"/>
          <p:nvPr/>
        </p:nvSpPr>
        <p:spPr>
          <a:xfrm>
            <a:off x="4746000" y="2083180"/>
            <a:ext cx="2745000" cy="98582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800" b="1" dirty="0">
                <a:solidFill>
                  <a:schemeClr val="bg2"/>
                </a:solidFill>
                <a:latin typeface="Consolas" panose="020B0609020204030204" pitchFamily="49" charset="0"/>
              </a:rPr>
              <a:t>@import</a:t>
            </a:r>
            <a:endParaRPr lang="en-GB" sz="48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D6C3E98-62BC-4153-944B-47C1C1C54FD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CSS @Import Rule</a:t>
            </a:r>
          </a:p>
        </p:txBody>
      </p:sp>
    </p:spTree>
    <p:extLst>
      <p:ext uri="{BB962C8B-B14F-4D97-AF65-F5344CB8AC3E}">
        <p14:creationId xmlns:p14="http://schemas.microsoft.com/office/powerpoint/2010/main" val="162062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190597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51645" y="3924000"/>
            <a:ext cx="2315076" cy="2505494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9" y="1676785"/>
            <a:ext cx="8501476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>
              <a:buClr>
                <a:schemeClr val="bg2"/>
              </a:buClr>
            </a:pPr>
            <a:r>
              <a:rPr lang="en-US" sz="3200" dirty="0"/>
              <a:t>What is </a:t>
            </a:r>
            <a:r>
              <a:rPr lang="en-US" sz="3200" b="1" dirty="0">
                <a:solidFill>
                  <a:schemeClr val="bg1"/>
                </a:solidFill>
              </a:rPr>
              <a:t>Responsive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Web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Design</a:t>
            </a:r>
            <a:r>
              <a:rPr lang="en-US" sz="3200" dirty="0"/>
              <a:t>?</a:t>
            </a:r>
          </a:p>
          <a:p>
            <a:pPr>
              <a:buClr>
                <a:schemeClr val="bg2"/>
              </a:buClr>
            </a:pPr>
            <a:r>
              <a:rPr lang="en-US" sz="3200" dirty="0"/>
              <a:t>What are </a:t>
            </a:r>
            <a:r>
              <a:rPr lang="en-US" sz="3200" b="1" dirty="0">
                <a:solidFill>
                  <a:schemeClr val="bg1"/>
                </a:solidFill>
              </a:rPr>
              <a:t>Media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Queries</a:t>
            </a:r>
            <a:r>
              <a:rPr lang="en-US" sz="3200" dirty="0"/>
              <a:t>?</a:t>
            </a:r>
          </a:p>
          <a:p>
            <a:pPr>
              <a:buClr>
                <a:schemeClr val="bg2"/>
              </a:buClr>
            </a:pPr>
            <a:r>
              <a:rPr lang="en-US" sz="3200" dirty="0"/>
              <a:t>Media </a:t>
            </a:r>
            <a:r>
              <a:rPr lang="en-US" sz="3200" b="1" dirty="0">
                <a:solidFill>
                  <a:schemeClr val="bg1"/>
                </a:solidFill>
              </a:rPr>
              <a:t>Types</a:t>
            </a:r>
          </a:p>
          <a:p>
            <a:pPr>
              <a:buClr>
                <a:schemeClr val="bg2"/>
              </a:buClr>
            </a:pPr>
            <a:r>
              <a:rPr lang="en-GB" sz="3200" dirty="0"/>
              <a:t>Media </a:t>
            </a:r>
            <a:r>
              <a:rPr lang="en-GB" sz="3200" b="1" dirty="0">
                <a:solidFill>
                  <a:schemeClr val="bg1"/>
                </a:solidFill>
              </a:rPr>
              <a:t>Feature</a:t>
            </a:r>
            <a:r>
              <a:rPr lang="en-GB" sz="3200" dirty="0"/>
              <a:t> </a:t>
            </a:r>
            <a:r>
              <a:rPr lang="en-GB" sz="3200" b="1" dirty="0">
                <a:solidFill>
                  <a:schemeClr val="bg1"/>
                </a:solidFill>
              </a:rPr>
              <a:t>Rules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pPr lvl="1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0E443636-6725-4017-ACA6-AFDE90EEA3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50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1151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4" name="Picture 3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939F0F4-3ED6-472B-A433-83EF20E086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34" y="1379226"/>
            <a:ext cx="1758211" cy="1758211"/>
          </a:xfrm>
          <a:prstGeom prst="rect">
            <a:avLst/>
          </a:prstGeom>
        </p:spPr>
      </p:pic>
      <p:pic>
        <p:nvPicPr>
          <p:cNvPr id="5" name="Picture 4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64405134-F300-4030-A7E2-0A23D4A4C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736" y="2875650"/>
            <a:ext cx="2659131" cy="1519503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507BF898-91F4-4F65-8FE2-BDBF1AE584C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5" b="20467"/>
          <a:stretch/>
        </p:blipFill>
        <p:spPr>
          <a:xfrm>
            <a:off x="3882697" y="5301550"/>
            <a:ext cx="4173036" cy="136732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45B3249F-54BF-4353-828B-12C972B875C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48" y="5253448"/>
            <a:ext cx="3387314" cy="1408060"/>
          </a:xfrm>
          <a:prstGeom prst="rect">
            <a:avLst/>
          </a:prstGeom>
        </p:spPr>
      </p:pic>
      <p:pic>
        <p:nvPicPr>
          <p:cNvPr id="9" name="Picture 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35138918-5300-4AE4-879C-1625A6FA9A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001" y="983404"/>
            <a:ext cx="2953395" cy="2216326"/>
          </a:xfrm>
          <a:prstGeom prst="rect">
            <a:avLst/>
          </a:prstGeom>
        </p:spPr>
      </p:pic>
      <p:pic>
        <p:nvPicPr>
          <p:cNvPr id="10" name="Picture 9" descr="Text,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8C2C72FA-551E-4848-897A-ADE3CB2FA6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21" y="4137186"/>
            <a:ext cx="3393105" cy="115601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CE39ED70-FF59-475C-BBB5-94AFF55F709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68" y="3363226"/>
            <a:ext cx="2756894" cy="149090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73811D35-BA35-44E3-AD5A-2AACE855CCD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891" y="2725641"/>
            <a:ext cx="3696057" cy="1367328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medium confidence">
            <a:hlinkClick r:id="rId18"/>
            <a:extLst>
              <a:ext uri="{FF2B5EF4-FFF2-40B4-BE49-F238E27FC236}">
                <a16:creationId xmlns:a16="http://schemas.microsoft.com/office/drawing/2014/main" id="{2A7DB228-8D59-4367-804C-D8790DA1211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456" y="4644000"/>
            <a:ext cx="2446935" cy="1658179"/>
          </a:xfrm>
          <a:prstGeom prst="rect">
            <a:avLst/>
          </a:prstGeom>
        </p:spPr>
      </p:pic>
      <p:pic>
        <p:nvPicPr>
          <p:cNvPr id="14" name="Picture 13">
            <a:hlinkClick r:id="rId20"/>
            <a:extLst>
              <a:ext uri="{FF2B5EF4-FFF2-40B4-BE49-F238E27FC236}">
                <a16:creationId xmlns:a16="http://schemas.microsoft.com/office/drawing/2014/main" id="{7CC86C92-0BFC-4027-B5C9-A67CE050AFDA}"/>
              </a:ext>
            </a:extLst>
          </p:cNvPr>
          <p:cNvPicPr>
            <a:picLocks noChangeAspect="1"/>
          </p:cNvPicPr>
          <p:nvPr/>
        </p:nvPicPr>
        <p:blipFill>
          <a:blip r:embed="rId2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352" y="1528909"/>
            <a:ext cx="2485055" cy="1191906"/>
          </a:xfrm>
          <a:prstGeom prst="rect">
            <a:avLst/>
          </a:prstGeom>
        </p:spPr>
      </p:pic>
      <p:pic>
        <p:nvPicPr>
          <p:cNvPr id="15" name="Picture 14" descr="Logo, company name&#10;&#10;Description automatically generated">
            <a:hlinkClick r:id="rId22"/>
            <a:extLst>
              <a:ext uri="{FF2B5EF4-FFF2-40B4-BE49-F238E27FC236}">
                <a16:creationId xmlns:a16="http://schemas.microsoft.com/office/drawing/2014/main" id="{E3EFDAD9-ED94-4AC4-A7CF-C064DE74A22E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6" t="10220" r="4121" b="6578"/>
          <a:stretch/>
        </p:blipFill>
        <p:spPr>
          <a:xfrm>
            <a:off x="8668363" y="1224862"/>
            <a:ext cx="342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Body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404000"/>
            <a:ext cx="11818096" cy="53208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11500" b="1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11500" b="1"/>
              <a:t>#html-css</a:t>
            </a:r>
            <a:endParaRPr lang="bg-BG" sz="11500" b="1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1638960-4410-4212-9C96-42FDF96977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480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24E4166-2ED7-4BFE-AC33-42B4D43A83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772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6A2E9A5-66D9-4A03-8E1F-38381F32B43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4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 descr="Резултат с изображение за „MEDIA QUERIES PNG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834" y="1513417"/>
            <a:ext cx="3602331" cy="202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6CA867D-7A99-419D-8CF6-AE5B98CB185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z="4800" dirty="0"/>
              <a:t>Resize, Hide, Shrink, or Enlarge A website to Make It Look Good On All Devices</a:t>
            </a:r>
          </a:p>
        </p:txBody>
      </p:sp>
    </p:spTree>
    <p:extLst>
      <p:ext uri="{BB962C8B-B14F-4D97-AF65-F5344CB8AC3E}">
        <p14:creationId xmlns:p14="http://schemas.microsoft.com/office/powerpoint/2010/main" val="143970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81000" y="1121143"/>
            <a:ext cx="9814234" cy="5546589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Automatically resize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hide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shrink</a:t>
            </a:r>
            <a:r>
              <a:rPr lang="en-US" dirty="0"/>
              <a:t>, or </a:t>
            </a:r>
            <a:r>
              <a:rPr lang="en-US" b="1" dirty="0">
                <a:solidFill>
                  <a:schemeClr val="bg1"/>
                </a:solidFill>
              </a:rPr>
              <a:t>enlarge</a:t>
            </a:r>
            <a:r>
              <a:rPr lang="en-US" dirty="0"/>
              <a:t>, a website, to make it look good on </a:t>
            </a:r>
            <a:r>
              <a:rPr lang="en-US" b="1" dirty="0">
                <a:solidFill>
                  <a:schemeClr val="bg1"/>
                </a:solidFill>
              </a:rPr>
              <a:t>all devices </a:t>
            </a:r>
            <a:r>
              <a:rPr lang="en-US" dirty="0"/>
              <a:t>(desktops, tablets, and phones)</a:t>
            </a:r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Setting the Viewport:</a:t>
            </a:r>
          </a:p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Add the following &lt;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meta</a:t>
            </a:r>
            <a:r>
              <a:rPr lang="en-US" dirty="0"/>
              <a:t>&gt; element:</a:t>
            </a:r>
          </a:p>
          <a:p>
            <a:pPr>
              <a:lnSpc>
                <a:spcPts val="36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ts val="36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This will give the browser instructions on how to control the page's </a:t>
            </a:r>
            <a:r>
              <a:rPr lang="en-US" b="1" dirty="0">
                <a:solidFill>
                  <a:schemeClr val="bg1"/>
                </a:solidFill>
              </a:rPr>
              <a:t>dimensions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scaling</a:t>
            </a:r>
          </a:p>
          <a:p>
            <a:pPr marL="0" indent="0">
              <a:lnSpc>
                <a:spcPts val="3600"/>
              </a:lnSpc>
              <a:buClr>
                <a:schemeClr val="tx1"/>
              </a:buClr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Responsive Web Design?</a:t>
            </a:r>
          </a:p>
        </p:txBody>
      </p:sp>
      <p:sp>
        <p:nvSpPr>
          <p:cNvPr id="6" name="Текстово поле 10"/>
          <p:cNvSpPr txBox="1"/>
          <p:nvPr/>
        </p:nvSpPr>
        <p:spPr>
          <a:xfrm>
            <a:off x="3081000" y="3969000"/>
            <a:ext cx="8055000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&lt;meta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 name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"viewport"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 content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GB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"width=device-width, initial-scale=1.0"</a:t>
            </a:r>
            <a:r>
              <a:rPr lang="en-GB" sz="24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GB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6854D2C-96BB-43C5-B219-B82EEAE164D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027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Responsive Design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Responsive website design consists of the following three main components:</a:t>
            </a:r>
          </a:p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Flexible layouts</a:t>
            </a:r>
          </a:p>
          <a:p>
            <a:pPr lvl="2"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Using a flexible grid to create the website layout	</a:t>
            </a:r>
          </a:p>
          <a:p>
            <a:pPr lvl="2"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That will dynamically resize to any width</a:t>
            </a:r>
          </a:p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Media queries</a:t>
            </a:r>
          </a:p>
          <a:p>
            <a:pPr lvl="2"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Allow designers to specify different styles for specific browser and device circumstances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35D278C-BD3D-4DE9-83B9-29C5D20D5C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3254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Responsive Design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68999"/>
            <a:ext cx="11818096" cy="5455891"/>
          </a:xfrm>
        </p:spPr>
        <p:txBody>
          <a:bodyPr>
            <a:normAutofit/>
          </a:bodyPr>
          <a:lstStyle/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Flexible Media</a:t>
            </a:r>
            <a:endParaRPr lang="en-US" dirty="0"/>
          </a:p>
          <a:p>
            <a:pPr lvl="1"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Makes media (images, video and other format) scalable</a:t>
            </a:r>
            <a:endParaRPr lang="bg-BG" dirty="0"/>
          </a:p>
        </p:txBody>
      </p:sp>
      <p:pic>
        <p:nvPicPr>
          <p:cNvPr id="1026" name="Picture 2" descr="CSS - Responsive - Tutorialspoint">
            <a:extLst>
              <a:ext uri="{FF2B5EF4-FFF2-40B4-BE49-F238E27FC236}">
                <a16:creationId xmlns:a16="http://schemas.microsoft.com/office/drawing/2014/main" id="{07CB303D-BD16-4CD8-9A77-D1CC344C49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55"/>
          <a:stretch/>
        </p:blipFill>
        <p:spPr bwMode="auto">
          <a:xfrm>
            <a:off x="2733813" y="2673350"/>
            <a:ext cx="6724374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9B8BF210-5A53-4199-829A-24B3A20755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357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 of Using a Responsive Website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Increased </a:t>
            </a:r>
            <a:r>
              <a:rPr lang="en-US" b="1" dirty="0">
                <a:solidFill>
                  <a:schemeClr val="bg1"/>
                </a:solidFill>
              </a:rPr>
              <a:t>traffic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from mobile users</a:t>
            </a:r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Lower </a:t>
            </a:r>
            <a:r>
              <a:rPr lang="en-US" b="1" dirty="0">
                <a:solidFill>
                  <a:schemeClr val="bg1"/>
                </a:solidFill>
              </a:rPr>
              <a:t>cost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and website maintenance</a:t>
            </a:r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Provides a seamless </a:t>
            </a:r>
            <a:r>
              <a:rPr lang="en-US" b="1" dirty="0">
                <a:solidFill>
                  <a:schemeClr val="bg1"/>
                </a:solidFill>
              </a:rPr>
              <a:t>User Experience (UI)</a:t>
            </a:r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Adapts easily to any screen size</a:t>
            </a:r>
          </a:p>
          <a:p>
            <a:pPr>
              <a:lnSpc>
                <a:spcPts val="3600"/>
              </a:lnSpc>
              <a:buClr>
                <a:schemeClr val="tx1"/>
              </a:buClr>
            </a:pPr>
            <a:r>
              <a:rPr lang="en-US" dirty="0"/>
              <a:t>Improves your </a:t>
            </a:r>
            <a:r>
              <a:rPr lang="en-US" b="1" dirty="0">
                <a:solidFill>
                  <a:schemeClr val="bg1"/>
                </a:solidFill>
              </a:rPr>
              <a:t>SEO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efforts</a:t>
            </a:r>
            <a:endParaRPr lang="bg-BG" dirty="0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6AEB9827-5950-49E5-B519-33397DEE15C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712" t="10749" r="24561" b="14566"/>
          <a:stretch/>
        </p:blipFill>
        <p:spPr>
          <a:xfrm>
            <a:off x="6851650" y="2960803"/>
            <a:ext cx="4509351" cy="3843197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4B8E1C42-5F2D-44E9-8C04-5E2FF645AE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32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Responsive Website Design Works?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fontAlgn="base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Google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/>
              <a:t>prioritizes responsive websites</a:t>
            </a:r>
          </a:p>
          <a:p>
            <a:pPr fontAlgn="base"/>
            <a:r>
              <a:rPr lang="en-US" b="1" dirty="0"/>
              <a:t>73%</a:t>
            </a:r>
            <a:r>
              <a:rPr lang="en-US" dirty="0"/>
              <a:t> of total </a:t>
            </a:r>
            <a:r>
              <a:rPr lang="en-US" b="1" dirty="0">
                <a:solidFill>
                  <a:schemeClr val="bg1"/>
                </a:solidFill>
              </a:rPr>
              <a:t>eCommerce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revenue comes from mobile</a:t>
            </a:r>
          </a:p>
          <a:p>
            <a:pPr fontAlgn="base"/>
            <a:r>
              <a:rPr lang="en-US" b="1" dirty="0"/>
              <a:t>94%</a:t>
            </a:r>
            <a:r>
              <a:rPr lang="en-US" dirty="0"/>
              <a:t> of people </a:t>
            </a:r>
            <a:r>
              <a:rPr lang="en-US" b="1" dirty="0">
                <a:solidFill>
                  <a:schemeClr val="bg1"/>
                </a:solidFill>
              </a:rPr>
              <a:t>judges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websites on responsive web design</a:t>
            </a:r>
          </a:p>
          <a:p>
            <a:pPr fontAlgn="base"/>
            <a:r>
              <a:rPr lang="en-US" dirty="0"/>
              <a:t>Almost </a:t>
            </a:r>
            <a:r>
              <a:rPr lang="en-US" b="1" dirty="0"/>
              <a:t>63%</a:t>
            </a:r>
            <a:r>
              <a:rPr lang="en-US" dirty="0"/>
              <a:t> of all Internet </a:t>
            </a:r>
            <a:r>
              <a:rPr lang="en-US" b="1" dirty="0">
                <a:solidFill>
                  <a:schemeClr val="bg1"/>
                </a:solidFill>
              </a:rPr>
              <a:t>access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is done through the phone</a:t>
            </a:r>
          </a:p>
          <a:p>
            <a:pPr fontAlgn="base"/>
            <a:r>
              <a:rPr lang="bg-BG" b="1" dirty="0"/>
              <a:t>85</a:t>
            </a:r>
            <a:r>
              <a:rPr lang="en-US" b="1" dirty="0"/>
              <a:t>%</a:t>
            </a:r>
            <a:r>
              <a:rPr lang="en-US" dirty="0"/>
              <a:t> of adults own a </a:t>
            </a:r>
            <a:r>
              <a:rPr lang="en-US" b="1" dirty="0">
                <a:solidFill>
                  <a:schemeClr val="bg1"/>
                </a:solidFill>
              </a:rPr>
              <a:t>smart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phone</a:t>
            </a:r>
          </a:p>
          <a:p>
            <a:pPr fontAlgn="base"/>
            <a:r>
              <a:rPr lang="en-US" dirty="0"/>
              <a:t>First </a:t>
            </a:r>
            <a:r>
              <a:rPr lang="en-US" b="1" dirty="0">
                <a:solidFill>
                  <a:schemeClr val="bg1"/>
                </a:solidFill>
              </a:rPr>
              <a:t>impressions</a:t>
            </a:r>
            <a:r>
              <a:rPr lang="en-US" dirty="0"/>
              <a:t> are </a:t>
            </a:r>
            <a:r>
              <a:rPr lang="en-US" b="1" dirty="0"/>
              <a:t>94%</a:t>
            </a:r>
            <a:r>
              <a:rPr lang="en-US" dirty="0"/>
              <a:t> design-related</a:t>
            </a:r>
          </a:p>
          <a:p>
            <a:pPr fontAlgn="base"/>
            <a:r>
              <a:rPr lang="en-US" b="1" dirty="0"/>
              <a:t>85%</a:t>
            </a:r>
            <a:r>
              <a:rPr lang="en-US" dirty="0"/>
              <a:t> of people want </a:t>
            </a:r>
            <a:r>
              <a:rPr lang="en-US" b="1" dirty="0">
                <a:solidFill>
                  <a:schemeClr val="bg1"/>
                </a:solidFill>
              </a:rPr>
              <a:t>Mobile-Friendly</a:t>
            </a:r>
            <a:r>
              <a:rPr lang="en-US" dirty="0"/>
              <a:t> websites</a:t>
            </a:r>
          </a:p>
          <a:p>
            <a:pPr fontAlgn="base"/>
            <a:r>
              <a:rPr lang="en-GB" dirty="0"/>
              <a:t>Responsive design integrates </a:t>
            </a:r>
            <a:r>
              <a:rPr lang="en-GB" b="1" dirty="0">
                <a:solidFill>
                  <a:schemeClr val="bg1"/>
                </a:solidFill>
              </a:rPr>
              <a:t>social media</a:t>
            </a:r>
          </a:p>
          <a:p>
            <a:pPr fontAlgn="base"/>
            <a:endParaRPr lang="en-GB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E4F5686-D94C-42F6-B429-8732B9359E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552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1271</Words>
  <Application>Microsoft Office PowerPoint</Application>
  <PresentationFormat>Widescreen</PresentationFormat>
  <Paragraphs>204</Paragraphs>
  <Slides>31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Media Queries</vt:lpstr>
      <vt:lpstr>Table of Contents</vt:lpstr>
      <vt:lpstr>Have a Question?</vt:lpstr>
      <vt:lpstr>Resize, Hide, Shrink, or Enlarge A website to Make It Look Good On All Devices</vt:lpstr>
      <vt:lpstr>What is Responsive Web Design?</vt:lpstr>
      <vt:lpstr>Components of Responsive Design</vt:lpstr>
      <vt:lpstr>Components of Responsive Design</vt:lpstr>
      <vt:lpstr>Benefits of Using a Responsive Website</vt:lpstr>
      <vt:lpstr>Why Responsive Website Design Works?</vt:lpstr>
      <vt:lpstr>What is a Media Query?</vt:lpstr>
      <vt:lpstr>Media Query Syntax</vt:lpstr>
      <vt:lpstr>Media Query Syntax</vt:lpstr>
      <vt:lpstr>Media Queries</vt:lpstr>
      <vt:lpstr>Introduction to Media Types</vt:lpstr>
      <vt:lpstr>CSS Media Types</vt:lpstr>
      <vt:lpstr>Media Queries + CSS Grid – Example</vt:lpstr>
      <vt:lpstr>Rule Used In media queries to Apply Different Styles for Different media types/devices</vt:lpstr>
      <vt:lpstr>Media Feature Rules</vt:lpstr>
      <vt:lpstr>Media Feature Rules</vt:lpstr>
      <vt:lpstr>Media Feature Rules</vt:lpstr>
      <vt:lpstr>CSS Grid Responsive Layout</vt:lpstr>
      <vt:lpstr>Demo: CSS Grid Site Layout</vt:lpstr>
      <vt:lpstr>Media Queries Conditions</vt:lpstr>
      <vt:lpstr>Logical Operators: and | or</vt:lpstr>
      <vt:lpstr>CSS @Import Rule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Media Queries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User</cp:lastModifiedBy>
  <cp:revision>31</cp:revision>
  <dcterms:created xsi:type="dcterms:W3CDTF">2018-05-23T13:08:44Z</dcterms:created>
  <dcterms:modified xsi:type="dcterms:W3CDTF">2022-05-06T08:57:01Z</dcterms:modified>
  <cp:category>computer programming;programming;software development;software engineering</cp:category>
</cp:coreProperties>
</file>