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6"/>
  </p:notesMasterIdLst>
  <p:handoutMasterIdLst>
    <p:handoutMasterId r:id="rId37"/>
  </p:handoutMasterIdLst>
  <p:sldIdLst>
    <p:sldId id="503" r:id="rId2"/>
    <p:sldId id="276" r:id="rId3"/>
    <p:sldId id="492" r:id="rId4"/>
    <p:sldId id="387" r:id="rId5"/>
    <p:sldId id="510" r:id="rId6"/>
    <p:sldId id="478" r:id="rId7"/>
    <p:sldId id="511" r:id="rId8"/>
    <p:sldId id="480" r:id="rId9"/>
    <p:sldId id="479" r:id="rId10"/>
    <p:sldId id="388" r:id="rId11"/>
    <p:sldId id="481" r:id="rId12"/>
    <p:sldId id="483" r:id="rId13"/>
    <p:sldId id="444" r:id="rId14"/>
    <p:sldId id="305" r:id="rId15"/>
    <p:sldId id="482" r:id="rId16"/>
    <p:sldId id="508" r:id="rId17"/>
    <p:sldId id="496" r:id="rId18"/>
    <p:sldId id="486" r:id="rId19"/>
    <p:sldId id="512" r:id="rId20"/>
    <p:sldId id="514" r:id="rId21"/>
    <p:sldId id="513" r:id="rId22"/>
    <p:sldId id="517" r:id="rId23"/>
    <p:sldId id="518" r:id="rId24"/>
    <p:sldId id="519" r:id="rId25"/>
    <p:sldId id="515" r:id="rId26"/>
    <p:sldId id="516" r:id="rId27"/>
    <p:sldId id="509" r:id="rId28"/>
    <p:sldId id="490" r:id="rId29"/>
    <p:sldId id="491" r:id="rId30"/>
    <p:sldId id="349" r:id="rId31"/>
    <p:sldId id="401" r:id="rId32"/>
    <p:sldId id="507" r:id="rId33"/>
    <p:sldId id="493" r:id="rId34"/>
    <p:sldId id="40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  <p14:sldId id="492"/>
          </p14:sldIdLst>
        </p14:section>
        <p14:section name="Responsive Web Design" id="{D9C8674D-2ADB-40BA-A7D0-CF8530F66361}">
          <p14:sldIdLst>
            <p14:sldId id="387"/>
            <p14:sldId id="510"/>
            <p14:sldId id="478"/>
            <p14:sldId id="511"/>
            <p14:sldId id="480"/>
            <p14:sldId id="479"/>
          </p14:sldIdLst>
        </p14:section>
        <p14:section name="Media Queries" id="{0CD9E074-67F3-48FE-AAEB-081C586BB698}">
          <p14:sldIdLst>
            <p14:sldId id="388"/>
            <p14:sldId id="481"/>
            <p14:sldId id="483"/>
            <p14:sldId id="444"/>
          </p14:sldIdLst>
        </p14:section>
        <p14:section name="Media Types" id="{1E456B01-4F95-4456-A210-0E7879A14486}">
          <p14:sldIdLst>
            <p14:sldId id="305"/>
            <p14:sldId id="482"/>
          </p14:sldIdLst>
        </p14:section>
        <p14:section name="Media Feature Rules" id="{86899EE3-E437-4F73-B4D6-D9EC743F7073}">
          <p14:sldIdLst>
            <p14:sldId id="508"/>
            <p14:sldId id="496"/>
            <p14:sldId id="486"/>
          </p14:sldIdLst>
        </p14:section>
        <p14:section name="CSS Breakpoints" id="{2DA5B134-B81E-4E81-987B-ADE8B8DAD51A}">
          <p14:sldIdLst>
            <p14:sldId id="512"/>
            <p14:sldId id="514"/>
            <p14:sldId id="513"/>
          </p14:sldIdLst>
        </p14:section>
        <p14:section name="Dev Tools" id="{1892182B-75FF-47E5-811E-BC399239497B}">
          <p14:sldIdLst>
            <p14:sldId id="517"/>
            <p14:sldId id="518"/>
            <p14:sldId id="519"/>
          </p14:sldIdLst>
        </p14:section>
        <p14:section name="Mobile First Design" id="{FA8BDE5F-0DA8-43FB-85E0-D0A9C4DDB8C6}">
          <p14:sldIdLst>
            <p14:sldId id="515"/>
            <p14:sldId id="516"/>
          </p14:sldIdLst>
        </p14:section>
        <p14:section name="Logical Operators" id="{5DDD637C-4C7A-4A3E-8DF5-D74D153BCEF0}">
          <p14:sldIdLst>
            <p14:sldId id="509"/>
            <p14:sldId id="490"/>
            <p14:sldId id="491"/>
          </p14:sldIdLst>
        </p14:section>
        <p14:section name="Summary" id="{E19D07F1-86E2-47E9-B2AB-7ADC4F89DC12}">
          <p14:sldIdLst>
            <p14:sldId id="349"/>
            <p14:sldId id="401"/>
            <p14:sldId id="507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2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648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9.9.2021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</a:t>
            </a:r>
            <a:r>
              <a:rPr lang="en-US" sz="1100" dirty="0" err="1"/>
              <a:t>SoftUni</a:t>
            </a:r>
            <a:r>
              <a:rPr lang="en-US" sz="1100" dirty="0"/>
              <a:t> -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‹Nr.›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-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225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SoftUni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 </a:t>
            </a: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6579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lang="en-US" sz="1600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‹Nr.›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reecodecamp.org/news/the-100-correct-way-to-do-css-breakpoints-88d6a5ba1862/" TargetMode="Externa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hyperlink" Target="http://www.postbank.bg/" TargetMode="External"/><Relationship Id="rId18" Type="http://schemas.openxmlformats.org/officeDocument/2006/relationships/image" Target="../media/image42.png"/><Relationship Id="rId26" Type="http://schemas.openxmlformats.org/officeDocument/2006/relationships/image" Target="../media/image46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xs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9.png"/><Relationship Id="rId17" Type="http://schemas.openxmlformats.org/officeDocument/2006/relationships/hyperlink" Target="https://motion-software.com/" TargetMode="External"/><Relationship Id="rId25" Type="http://schemas.openxmlformats.org/officeDocument/2006/relationships/hyperlink" Target="https://www.tek-experts.com/" TargetMode="Externa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41.png"/><Relationship Id="rId20" Type="http://schemas.openxmlformats.org/officeDocument/2006/relationships/image" Target="../media/image43.png"/><Relationship Id="rId29" Type="http://schemas.openxmlformats.org/officeDocument/2006/relationships/hyperlink" Target="https://www.telenor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11" Type="http://schemas.openxmlformats.org/officeDocument/2006/relationships/hyperlink" Target="https://www.sbtech.com/" TargetMode="External"/><Relationship Id="rId24" Type="http://schemas.openxmlformats.org/officeDocument/2006/relationships/image" Target="../media/image45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://smartit.bg/" TargetMode="External"/><Relationship Id="rId23" Type="http://schemas.openxmlformats.org/officeDocument/2006/relationships/hyperlink" Target="https://www.zuehlke.com/" TargetMode="External"/><Relationship Id="rId28" Type="http://schemas.openxmlformats.org/officeDocument/2006/relationships/image" Target="../media/image47.png"/><Relationship Id="rId10" Type="http://schemas.openxmlformats.org/officeDocument/2006/relationships/image" Target="../media/image38.png"/><Relationship Id="rId19" Type="http://schemas.openxmlformats.org/officeDocument/2006/relationships/hyperlink" Target="https://coca-colahellenic.com/" TargetMode="External"/><Relationship Id="rId4" Type="http://schemas.openxmlformats.org/officeDocument/2006/relationships/image" Target="../media/image35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0.png"/><Relationship Id="rId22" Type="http://schemas.openxmlformats.org/officeDocument/2006/relationships/image" Target="../media/image44.png"/><Relationship Id="rId27" Type="http://schemas.openxmlformats.org/officeDocument/2006/relationships/hyperlink" Target="https://www.superhosting.bg/?gclid=CjwKCAjw5fzrBRASEiwAD2OSV2HM9vD3KXFwexq_hE27VNo1Gx0yBWBbYg7Ef677GKVaQu7Vn2bX7hoCIkoQAvD_BwE" TargetMode="External"/><Relationship Id="rId30" Type="http://schemas.openxmlformats.org/officeDocument/2006/relationships/image" Target="../media/image4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9.png"/><Relationship Id="rId4" Type="http://schemas.openxmlformats.org/officeDocument/2006/relationships/hyperlink" Target="https://softuni.bg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https://softuni.org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Responsive Web Design</a:t>
            </a:r>
            <a:endParaRPr lang="en-GB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Queries</a:t>
            </a:r>
          </a:p>
        </p:txBody>
      </p:sp>
      <p:pic>
        <p:nvPicPr>
          <p:cNvPr id="13" name="Picture 6" descr="Резултат с изображение за „MEDIA QUERIES PNG“">
            <a:extLst>
              <a:ext uri="{FF2B5EF4-FFF2-40B4-BE49-F238E27FC236}">
                <a16:creationId xmlns:a16="http://schemas.microsoft.com/office/drawing/2014/main" id="{57138EB3-724F-4700-B1A2-5D14BB797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00" y="2388523"/>
            <a:ext cx="4396185" cy="2471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26000" y="1121143"/>
            <a:ext cx="9769234" cy="5546589"/>
          </a:xfrm>
        </p:spPr>
        <p:txBody>
          <a:bodyPr>
            <a:normAutofit/>
          </a:bodyPr>
          <a:lstStyle/>
          <a:p>
            <a:r>
              <a:rPr lang="en-US" dirty="0"/>
              <a:t>Media Queries are a feature of CSS that enable webpage content to </a:t>
            </a:r>
            <a:r>
              <a:rPr lang="en-US" b="1" dirty="0">
                <a:solidFill>
                  <a:schemeClr val="bg1"/>
                </a:solidFill>
              </a:rPr>
              <a:t>adapt</a:t>
            </a:r>
            <a:r>
              <a:rPr lang="en-US" dirty="0"/>
              <a:t> to different screen sizes and resolutions</a:t>
            </a:r>
          </a:p>
          <a:p>
            <a:r>
              <a:rPr lang="en-US" dirty="0"/>
              <a:t>They are a fundamental part of </a:t>
            </a:r>
            <a:r>
              <a:rPr lang="en-US" b="1" dirty="0">
                <a:solidFill>
                  <a:schemeClr val="bg1"/>
                </a:solidFill>
              </a:rPr>
              <a:t>responsive web design</a:t>
            </a:r>
            <a:r>
              <a:rPr lang="en-US" dirty="0"/>
              <a:t> and are used to customize the appearance of websites for multiple devices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Media Query?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D5D8D01-1BFC-4A58-A7BC-4D723D4EA28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51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Media Query Syntax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 media query consists of a </a:t>
            </a:r>
            <a:r>
              <a:rPr lang="en-US" b="1" dirty="0">
                <a:solidFill>
                  <a:schemeClr val="bg1"/>
                </a:solidFill>
              </a:rPr>
              <a:t>media type</a:t>
            </a:r>
            <a:r>
              <a:rPr lang="en-US" dirty="0"/>
              <a:t> and can contain one or more </a:t>
            </a:r>
            <a:r>
              <a:rPr lang="en-US" b="1" dirty="0">
                <a:solidFill>
                  <a:schemeClr val="bg1"/>
                </a:solidFill>
              </a:rPr>
              <a:t>expressions</a:t>
            </a:r>
            <a:r>
              <a:rPr lang="en-US" dirty="0"/>
              <a:t>, which resolve to either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  <a:endParaRPr lang="bg-BG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bg-BG" dirty="0"/>
          </a:p>
          <a:p>
            <a:pPr>
              <a:buClr>
                <a:schemeClr val="tx1"/>
              </a:buClr>
            </a:pPr>
            <a:endParaRPr lang="bg-BG" dirty="0"/>
          </a:p>
          <a:p>
            <a:pPr>
              <a:buClr>
                <a:schemeClr val="tx1"/>
              </a:buClr>
            </a:pPr>
            <a:r>
              <a:rPr lang="en-US" dirty="0"/>
              <a:t>The result of the query is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if the specified media type matches the type of device the document is being displayed on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dirty="0"/>
              <a:t>Unless you use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not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or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only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operators, the media type is </a:t>
            </a:r>
            <a:r>
              <a:rPr lang="en-US" b="1" dirty="0">
                <a:solidFill>
                  <a:schemeClr val="bg1"/>
                </a:solidFill>
              </a:rPr>
              <a:t>optional</a:t>
            </a:r>
            <a:r>
              <a:rPr lang="en-US" dirty="0"/>
              <a:t>,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the all type will be implied </a:t>
            </a: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696000" y="2439000"/>
            <a:ext cx="9900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@media</a:t>
            </a:r>
            <a:r>
              <a:rPr lang="en-US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24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min-width</a:t>
            </a:r>
            <a:r>
              <a:rPr lang="en-US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400px</a:t>
            </a:r>
            <a:r>
              <a:rPr lang="en-US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and (</a:t>
            </a:r>
            <a:r>
              <a:rPr lang="en-US" sz="24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max-width</a:t>
            </a:r>
            <a:r>
              <a:rPr lang="en-US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800px</a:t>
            </a:r>
            <a:r>
              <a:rPr lang="en-US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bg-BG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2400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/*...*/</a:t>
            </a:r>
            <a:endParaRPr lang="en-US" sz="24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65A32D9-6FF2-4607-87BC-EE6FE08774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622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Media Query Syntax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media type</a:t>
            </a:r>
            <a:r>
              <a:rPr lang="en-US" dirty="0"/>
              <a:t>, which tells the browser what kind of media this code is for (e.g. print, or screen)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media feature rule </a:t>
            </a:r>
            <a:r>
              <a:rPr lang="en-US" dirty="0"/>
              <a:t>- test that must be passed for the contained CSS to be applied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dirty="0"/>
              <a:t>A set of </a:t>
            </a:r>
            <a:r>
              <a:rPr lang="en-US" b="1" dirty="0">
                <a:solidFill>
                  <a:schemeClr val="bg1"/>
                </a:solidFill>
              </a:rPr>
              <a:t>CSS rules </a:t>
            </a:r>
            <a:r>
              <a:rPr lang="en-US" dirty="0"/>
              <a:t>that will be applied if the test passes and the media type is correct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ED0CA42-B84F-45AF-A9CF-DCD2AC9197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1592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Media Queries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Media queries in CSS3 look at the </a:t>
            </a:r>
            <a:r>
              <a:rPr lang="en-US" b="1" dirty="0">
                <a:solidFill>
                  <a:schemeClr val="bg1"/>
                </a:solidFill>
              </a:rPr>
              <a:t>capability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of the device</a:t>
            </a:r>
          </a:p>
          <a:p>
            <a:pPr>
              <a:buClr>
                <a:schemeClr val="tx1"/>
              </a:buClr>
            </a:pPr>
            <a:r>
              <a:rPr lang="en-US" dirty="0"/>
              <a:t>Media queries can be used to check many things, such as: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width and height of the </a:t>
            </a:r>
            <a:r>
              <a:rPr lang="en-US" b="1" dirty="0">
                <a:solidFill>
                  <a:schemeClr val="bg1"/>
                </a:solidFill>
              </a:rPr>
              <a:t>viewport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width and height of the </a:t>
            </a:r>
            <a:r>
              <a:rPr lang="en-US" b="1" dirty="0">
                <a:solidFill>
                  <a:schemeClr val="bg1"/>
                </a:solidFill>
              </a:rPr>
              <a:t>device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orientation</a:t>
            </a:r>
            <a:r>
              <a:rPr lang="en-US" dirty="0"/>
              <a:t> (is the tablet/phone in </a:t>
            </a:r>
            <a:r>
              <a:rPr lang="en-US" b="1" dirty="0">
                <a:solidFill>
                  <a:schemeClr val="bg1"/>
                </a:solidFill>
              </a:rPr>
              <a:t>landscape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portrait</a:t>
            </a:r>
            <a:r>
              <a:rPr lang="en-US" dirty="0"/>
              <a:t> mode?)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resolution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F5E6C4E-5DAC-4AF7-9E89-F25D67E27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1964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E983AE-7960-4D1D-B025-5A8075951F6F}"/>
              </a:ext>
            </a:extLst>
          </p:cNvPr>
          <p:cNvSpPr/>
          <p:nvPr/>
        </p:nvSpPr>
        <p:spPr bwMode="auto">
          <a:xfrm>
            <a:off x="4881000" y="864000"/>
            <a:ext cx="2385000" cy="3555000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 descr="Резултат с изображение за „media types media queries css“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17" b="17168"/>
          <a:stretch/>
        </p:blipFill>
        <p:spPr bwMode="auto">
          <a:xfrm>
            <a:off x="3171071" y="1089000"/>
            <a:ext cx="5849857" cy="3015000"/>
          </a:xfrm>
          <a:prstGeom prst="roundRect">
            <a:avLst>
              <a:gd name="adj" fmla="val 1370"/>
            </a:avLst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7F313C7-549F-4BBF-BDC0-E941C6B5AA0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Introduction to Media Types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E815B6C-C0F6-4115-9911-F19EE1752F5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Media Types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110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CSS Media 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Media Types describe the general category of a given device: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all</a:t>
            </a:r>
            <a:r>
              <a:rPr lang="en-US" dirty="0"/>
              <a:t> - used for all media type devices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print</a:t>
            </a:r>
            <a:r>
              <a:rPr lang="en-US" dirty="0"/>
              <a:t> - used for printers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screen</a:t>
            </a:r>
            <a:r>
              <a:rPr lang="en-US" dirty="0"/>
              <a:t> - used for computer screens, tablets, smart-phones etc.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speech</a:t>
            </a:r>
            <a:r>
              <a:rPr lang="en-US" dirty="0"/>
              <a:t> - used for screen readers that </a:t>
            </a:r>
            <a:r>
              <a:rPr lang="en-US" sz="3200" dirty="0">
                <a:latin typeface="Consolas" panose="020B0609020204030204" pitchFamily="49" charset="0"/>
              </a:rPr>
              <a:t>"</a:t>
            </a:r>
            <a:r>
              <a:rPr lang="en-US" dirty="0"/>
              <a:t>reads</a:t>
            </a:r>
            <a:r>
              <a:rPr lang="en-US" sz="3200" dirty="0">
                <a:latin typeface="Consolas" panose="020B0609020204030204" pitchFamily="49" charset="0"/>
              </a:rPr>
              <a:t>"</a:t>
            </a:r>
            <a:r>
              <a:rPr lang="en-US" dirty="0"/>
              <a:t> the page out loud</a:t>
            </a:r>
            <a:endParaRPr lang="bg-BG" dirty="0"/>
          </a:p>
          <a:p>
            <a:pPr>
              <a:buClr>
                <a:schemeClr val="tx1"/>
              </a:buClr>
            </a:pPr>
            <a:endParaRPr lang="bg-BG" dirty="0"/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C457581-DBC3-4931-B164-7D84399DF2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8403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Резултат с изображение за „media feature rules query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000" y="773434"/>
            <a:ext cx="4860000" cy="3648650"/>
          </a:xfrm>
          <a:prstGeom prst="roundRect">
            <a:avLst>
              <a:gd name="adj" fmla="val 0"/>
            </a:avLst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ubtitle 1">
            <a:extLst>
              <a:ext uri="{FF2B5EF4-FFF2-40B4-BE49-F238E27FC236}">
                <a16:creationId xmlns:a16="http://schemas.microsoft.com/office/drawing/2014/main" id="{A302F9B7-119D-44AB-9875-9168ED02480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Rule </a:t>
            </a:r>
            <a:r>
              <a:rPr lang="en-GB" dirty="0"/>
              <a:t>used in media queries to apply different styles for different media types/devices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3B0224C-7B6D-4551-B914-C797241D60C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554000"/>
            <a:ext cx="10961783" cy="768084"/>
          </a:xfrm>
        </p:spPr>
        <p:txBody>
          <a:bodyPr/>
          <a:lstStyle/>
          <a:p>
            <a:r>
              <a:rPr lang="en-US" dirty="0"/>
              <a:t>Media Feature Rules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8667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Feature Rules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We can apply CSS if the viewport is under or above an exact width - using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min-width</a:t>
            </a:r>
            <a:r>
              <a:rPr lang="en-US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max-width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42912" lvl="1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endParaRPr lang="bg-BG" dirty="0"/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673500" y="2572348"/>
            <a:ext cx="7065000" cy="17569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@media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b="1" dirty="0">
                <a:solidFill>
                  <a:srgbClr val="0451A5"/>
                </a:solidFill>
                <a:latin typeface="Consolas" panose="020B0609020204030204" pitchFamily="49" charset="0"/>
              </a:rPr>
              <a:t>screen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and (</a:t>
            </a:r>
            <a:r>
              <a:rPr lang="en-GB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max-width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000" b="1" dirty="0">
                <a:solidFill>
                  <a:srgbClr val="098658"/>
                </a:solidFill>
                <a:latin typeface="Consolas" panose="020B0609020204030204" pitchFamily="49" charset="0"/>
              </a:rPr>
              <a:t>400px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   </a:t>
            </a:r>
            <a:r>
              <a:rPr lang="en-GB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000" b="1" dirty="0">
                <a:solidFill>
                  <a:srgbClr val="0451A5"/>
                </a:solidFill>
                <a:latin typeface="Consolas" panose="020B0609020204030204" pitchFamily="49" charset="0"/>
              </a:rPr>
              <a:t>blue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EB92DA1-1EFA-494B-91E8-C270345D68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ECF630FB-64EB-4B92-9132-7D61C9FAB75A}"/>
              </a:ext>
            </a:extLst>
          </p:cNvPr>
          <p:cNvSpPr txBox="1"/>
          <p:nvPr/>
        </p:nvSpPr>
        <p:spPr>
          <a:xfrm>
            <a:off x="673500" y="4648619"/>
            <a:ext cx="7065000" cy="17569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@media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b="1" dirty="0">
                <a:solidFill>
                  <a:srgbClr val="0451A5"/>
                </a:solidFill>
                <a:latin typeface="Consolas" panose="020B0609020204030204" pitchFamily="49" charset="0"/>
              </a:rPr>
              <a:t>screen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and (</a:t>
            </a:r>
            <a:r>
              <a:rPr lang="en-GB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min-width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000" b="1" dirty="0">
                <a:solidFill>
                  <a:srgbClr val="098658"/>
                </a:solidFill>
                <a:latin typeface="Consolas" panose="020B0609020204030204" pitchFamily="49" charset="0"/>
              </a:rPr>
              <a:t>600px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   </a:t>
            </a:r>
            <a:r>
              <a:rPr lang="en-GB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000" b="1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37652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Feature Rules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Orientation - allows to test for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portrait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or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landscape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mode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To change the body text color if the device is in landscape orientation:</a:t>
            </a: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bg-BG" dirty="0"/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056000" y="3159000"/>
            <a:ext cx="657000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@media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orientation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landscape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   </a:t>
            </a:r>
            <a:r>
              <a:rPr lang="en-GB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8F9B30F-5B41-446B-83D8-1F4F8AAC82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34445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E983AE-7960-4D1D-B025-5A8075951F6F}"/>
              </a:ext>
            </a:extLst>
          </p:cNvPr>
          <p:cNvSpPr/>
          <p:nvPr/>
        </p:nvSpPr>
        <p:spPr bwMode="auto">
          <a:xfrm>
            <a:off x="4881000" y="864000"/>
            <a:ext cx="2385000" cy="3555000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F313C7-549F-4BBF-BDC0-E941C6B5AA0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Breakpoints for different devices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E815B6C-C0F6-4115-9911-F19EE1752F5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CSS Breakpoints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238652-438A-4876-85AE-6E5C8C1EB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912" y="1224000"/>
            <a:ext cx="8478175" cy="30738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2473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14000"/>
            <a:ext cx="9049234" cy="5265000"/>
          </a:xfrm>
        </p:spPr>
        <p:txBody>
          <a:bodyPr>
            <a:normAutofit lnSpcReduction="10000"/>
          </a:bodyPr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Responsive Web Design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Media Queries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Media Types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Media Feature Rules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CSS Breakpoints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 err="1"/>
              <a:t>DevTools</a:t>
            </a:r>
            <a:endParaRPr lang="en-US" dirty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Mobile First Design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Logical Operators</a:t>
            </a:r>
            <a:endParaRPr lang="en-US" sz="3200" dirty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endParaRPr lang="en-US" sz="3200" dirty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endParaRPr lang="en-US" sz="3200" dirty="0"/>
          </a:p>
          <a:p>
            <a:pPr marL="0" indent="0">
              <a:lnSpc>
                <a:spcPct val="100000"/>
              </a:lnSpc>
              <a:buNone/>
            </a:pPr>
            <a:endParaRPr lang="en-US" sz="3200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342438-DACE-48CC-8F23-398EB1B22D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6000" y="1179000"/>
            <a:ext cx="10039236" cy="5488732"/>
          </a:xfrm>
        </p:spPr>
        <p:txBody>
          <a:bodyPr/>
          <a:lstStyle/>
          <a:p>
            <a:r>
              <a:rPr lang="en-US" dirty="0"/>
              <a:t>Points where the website content responds according to the </a:t>
            </a:r>
            <a:r>
              <a:rPr lang="en-US" b="1" dirty="0">
                <a:solidFill>
                  <a:schemeClr val="bg1"/>
                </a:solidFill>
              </a:rPr>
              <a:t>device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width</a:t>
            </a:r>
            <a:r>
              <a:rPr lang="en-US" dirty="0"/>
              <a:t>, allowing you to show the </a:t>
            </a:r>
            <a:r>
              <a:rPr lang="en-US" b="1" dirty="0">
                <a:solidFill>
                  <a:schemeClr val="bg1"/>
                </a:solidFill>
              </a:rPr>
              <a:t>best</a:t>
            </a:r>
            <a:r>
              <a:rPr lang="en-US" dirty="0"/>
              <a:t> possible layout to the user</a:t>
            </a:r>
          </a:p>
          <a:p>
            <a:r>
              <a:rPr lang="en-US" dirty="0"/>
              <a:t>CSS breakpoints are also called </a:t>
            </a:r>
            <a:r>
              <a:rPr lang="en-US" b="1" dirty="0">
                <a:solidFill>
                  <a:schemeClr val="bg1"/>
                </a:solidFill>
              </a:rPr>
              <a:t>media query breakpoints</a:t>
            </a:r>
            <a:r>
              <a:rPr lang="en-US" dirty="0"/>
              <a:t>, as they are used with media queries</a:t>
            </a:r>
          </a:p>
          <a:p>
            <a:r>
              <a:rPr lang="en-US" dirty="0"/>
              <a:t>See more about setting the right breakpoints </a:t>
            </a:r>
            <a:r>
              <a:rPr lang="en-US" dirty="0">
                <a:hlinkClick r:id="rId2"/>
              </a:rPr>
              <a:t>here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9A4955-D24A-4BC7-A81C-E7E13E008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Breakpoints</a:t>
            </a:r>
          </a:p>
        </p:txBody>
      </p:sp>
    </p:spTree>
    <p:extLst>
      <p:ext uri="{BB962C8B-B14F-4D97-AF65-F5344CB8AC3E}">
        <p14:creationId xmlns:p14="http://schemas.microsoft.com/office/powerpoint/2010/main" val="2321617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1B90C3-6A3C-4D58-81B3-B6CF33A39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breakpoints to use?</a:t>
            </a:r>
          </a:p>
        </p:txBody>
      </p:sp>
      <p:sp>
        <p:nvSpPr>
          <p:cNvPr id="6" name="Текстово поле 10">
            <a:extLst>
              <a:ext uri="{FF2B5EF4-FFF2-40B4-BE49-F238E27FC236}">
                <a16:creationId xmlns:a16="http://schemas.microsoft.com/office/drawing/2014/main" id="{79FA9EE7-9775-478C-9CDB-B91A5C4C4BF3}"/>
              </a:ext>
            </a:extLst>
          </p:cNvPr>
          <p:cNvSpPr txBox="1"/>
          <p:nvPr/>
        </p:nvSpPr>
        <p:spPr>
          <a:xfrm>
            <a:off x="471000" y="1449000"/>
            <a:ext cx="10260000" cy="48347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@media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20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max-width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000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599px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bg-BG" sz="2000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2000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 For phone only ...*/</a:t>
            </a:r>
            <a:endParaRPr lang="en-US" sz="20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20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@media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20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min-width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000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600px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bg-BG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2000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 For tablet port</a:t>
            </a:r>
            <a:r>
              <a:rPr lang="en-US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r</a:t>
            </a:r>
            <a:r>
              <a:rPr lang="en-US" sz="2000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ait up ...*/</a:t>
            </a:r>
            <a:endParaRPr lang="en-US" sz="20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20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@media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20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min-width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000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900px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bg-BG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2000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 For tablet landscape up ...*/</a:t>
            </a:r>
            <a:endParaRPr lang="en-US" sz="20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20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@media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20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min-width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000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1200px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bg-BG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2000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 For desktop up ...*/</a:t>
            </a:r>
            <a:endParaRPr lang="en-US" sz="20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20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@media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20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min-width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000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1800px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bg-BG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2000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 For big desktop up ...*/</a:t>
            </a:r>
            <a:endParaRPr lang="en-US" sz="20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6301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E983AE-7960-4D1D-B025-5A8075951F6F}"/>
              </a:ext>
            </a:extLst>
          </p:cNvPr>
          <p:cNvSpPr/>
          <p:nvPr/>
        </p:nvSpPr>
        <p:spPr bwMode="auto">
          <a:xfrm>
            <a:off x="4881000" y="864000"/>
            <a:ext cx="2385000" cy="3555000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F313C7-549F-4BBF-BDC0-E941C6B5AA0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Browser </a:t>
            </a:r>
            <a:r>
              <a:rPr lang="en-US" dirty="0" err="1"/>
              <a:t>DevTools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E815B6C-C0F6-4115-9911-F19EE1752F5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err="1"/>
              <a:t>DevTools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BC2801-CD71-4F6F-A949-AD6398341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125" y="844497"/>
            <a:ext cx="3903750" cy="33702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14144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0EE6D2-37A7-4596-9909-E2C95CFEC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</a:t>
            </a:r>
            <a:r>
              <a:rPr lang="en-US" dirty="0" err="1"/>
              <a:t>DevTools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194232-4A97-4E2F-A32B-F36018CC3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406" y="1359000"/>
            <a:ext cx="11115187" cy="51434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43107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6091BA-310D-4690-8E37-BDEFEC508F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147A71-3C92-4A8E-B0DE-8B7ECE56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</a:t>
            </a:r>
            <a:r>
              <a:rPr lang="en-US" dirty="0" err="1"/>
              <a:t>DevTools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385935-1189-4F5B-B4FD-38F6CE9AE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00" y="1359000"/>
            <a:ext cx="4717823" cy="5049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3AC0D3-068B-452F-A7A1-56078F088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000" y="1359001"/>
            <a:ext cx="4455000" cy="51220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87369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8AF5579B-16EB-460F-8015-3B580DEDA52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FE61EE5-D61B-4686-BE12-BB875C0DCCC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Mobile First Design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CD88C5-BA4E-456B-BBB8-20F9554F713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pic>
        <p:nvPicPr>
          <p:cNvPr id="2050" name="Picture 2" descr="Mobile and Phones - Vector stencils library">
            <a:extLst>
              <a:ext uri="{FF2B5EF4-FFF2-40B4-BE49-F238E27FC236}">
                <a16:creationId xmlns:a16="http://schemas.microsoft.com/office/drawing/2014/main" id="{AEF2EE4A-C06E-40A6-9FCC-76611AB06D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0" t="6450" r="6260" b="4506"/>
          <a:stretch/>
        </p:blipFill>
        <p:spPr bwMode="auto">
          <a:xfrm>
            <a:off x="4296000" y="864000"/>
            <a:ext cx="3577500" cy="3607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1966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1CB4BF-DD91-46EA-B636-01F794914E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81000" y="1121143"/>
            <a:ext cx="9814234" cy="5546589"/>
          </a:xfrm>
        </p:spPr>
        <p:txBody>
          <a:bodyPr/>
          <a:lstStyle/>
          <a:p>
            <a:r>
              <a:rPr lang="en-US" dirty="0"/>
              <a:t>We start the product design from the </a:t>
            </a:r>
            <a:r>
              <a:rPr lang="en-US" b="1" dirty="0">
                <a:solidFill>
                  <a:schemeClr val="bg1"/>
                </a:solidFill>
              </a:rPr>
              <a:t>mobile</a:t>
            </a:r>
            <a:r>
              <a:rPr lang="en-US" dirty="0"/>
              <a:t> which has more restrictions, then expand its features to create a </a:t>
            </a:r>
            <a:r>
              <a:rPr lang="en-US" b="1" dirty="0">
                <a:solidFill>
                  <a:schemeClr val="bg1"/>
                </a:solidFill>
              </a:rPr>
              <a:t>tablet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desktop</a:t>
            </a:r>
            <a:r>
              <a:rPr lang="en-US" dirty="0"/>
              <a:t> version</a:t>
            </a:r>
          </a:p>
          <a:p>
            <a:r>
              <a:rPr lang="en-US" dirty="0"/>
              <a:t>Mobile-first = Content-first</a:t>
            </a:r>
          </a:p>
          <a:p>
            <a:r>
              <a:rPr lang="en-US" dirty="0"/>
              <a:t>People have spent more and more time on the internet from mobile ends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4E5A8A-328C-4C1C-9CB9-B47585F5C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First Design</a:t>
            </a:r>
          </a:p>
        </p:txBody>
      </p:sp>
    </p:spTree>
    <p:extLst>
      <p:ext uri="{BB962C8B-B14F-4D97-AF65-F5344CB8AC3E}">
        <p14:creationId xmlns:p14="http://schemas.microsoft.com/office/powerpoint/2010/main" val="3980085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Резултат с изображение за „and png“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47" t="20816" r="16735" b="20205"/>
          <a:stretch/>
        </p:blipFill>
        <p:spPr bwMode="auto">
          <a:xfrm>
            <a:off x="5488499" y="1265446"/>
            <a:ext cx="1215001" cy="10871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Резултат с изображение за „only png“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94" t="28989" r="14282" b="31874"/>
          <a:stretch/>
        </p:blipFill>
        <p:spPr bwMode="auto">
          <a:xfrm>
            <a:off x="4993500" y="2633373"/>
            <a:ext cx="2205000" cy="12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Резултат с изображение за „not png“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1000" y="1546268"/>
            <a:ext cx="1477731" cy="147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ubtitle 1">
            <a:extLst>
              <a:ext uri="{FF2B5EF4-FFF2-40B4-BE49-F238E27FC236}">
                <a16:creationId xmlns:a16="http://schemas.microsoft.com/office/drawing/2014/main" id="{22A6B289-5B23-4C52-8501-374FF8F72CA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Media Queries Conditions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5D5953-5D18-4695-94FB-2B989AA58E4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Logical Operators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8188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logical operators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not</a:t>
            </a:r>
            <a:r>
              <a:rPr lang="en-US" dirty="0"/>
              <a:t>,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and</a:t>
            </a:r>
            <a:r>
              <a:rPr lang="en-US" dirty="0"/>
              <a:t>, and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only</a:t>
            </a:r>
            <a:r>
              <a:rPr lang="en-US" dirty="0"/>
              <a:t> can be used to compose a complex media query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and</a:t>
            </a:r>
            <a:r>
              <a:rPr lang="en-US" dirty="0"/>
              <a:t> - combining multiple media features</a:t>
            </a:r>
            <a:endParaRPr lang="bg-BG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246886" y="3250732"/>
            <a:ext cx="11698227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@media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screen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and (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min-width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400px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 and (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orientation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landscape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    </a:t>
            </a:r>
            <a:r>
              <a:rPr lang="en-GB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blue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     background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yellow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4F1D10C-C172-46A0-AF5B-010B072025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843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not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- </a:t>
            </a:r>
            <a:r>
              <a:rPr lang="en-GB" dirty="0"/>
              <a:t>negate a media query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only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- used to apply a style </a:t>
            </a:r>
            <a:r>
              <a:rPr lang="en-US" b="1" dirty="0">
                <a:solidFill>
                  <a:schemeClr val="bg1"/>
                </a:solidFill>
              </a:rPr>
              <a:t>only</a:t>
            </a:r>
            <a:r>
              <a:rPr lang="en-US" dirty="0"/>
              <a:t> if an entire query matches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chemeClr val="bg1"/>
                </a:solidFill>
              </a:rPr>
              <a:t> (comma) </a:t>
            </a:r>
            <a:r>
              <a:rPr lang="en-US" dirty="0"/>
              <a:t>- commas are used to combine </a:t>
            </a:r>
            <a:r>
              <a:rPr lang="en-US" b="1" dirty="0">
                <a:solidFill>
                  <a:schemeClr val="bg1"/>
                </a:solidFill>
              </a:rPr>
              <a:t>multiple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media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queries</a:t>
            </a:r>
            <a:r>
              <a:rPr lang="en-US" dirty="0"/>
              <a:t> into a single rule</a:t>
            </a:r>
            <a:endParaRPr lang="bg-BG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1090161" y="1899000"/>
            <a:ext cx="10018575" cy="17569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@media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not </a:t>
            </a:r>
            <a:r>
              <a:rPr lang="en-GB" sz="2000" b="1" dirty="0">
                <a:solidFill>
                  <a:srgbClr val="0451A5"/>
                </a:solidFill>
                <a:latin typeface="Consolas" panose="020B0609020204030204" pitchFamily="49" charset="0"/>
              </a:rPr>
              <a:t>all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and (</a:t>
            </a:r>
            <a:r>
              <a:rPr lang="en-GB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orientation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000" b="1" dirty="0">
                <a:solidFill>
                  <a:srgbClr val="0451A5"/>
                </a:solidFill>
                <a:latin typeface="Consolas" panose="020B0609020204030204" pitchFamily="49" charset="0"/>
              </a:rPr>
              <a:t>landscape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    </a:t>
            </a:r>
            <a:r>
              <a:rPr lang="en-GB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000" b="1" dirty="0">
                <a:solidFill>
                  <a:srgbClr val="0451A5"/>
                </a:solidFill>
                <a:latin typeface="Consolas" panose="020B0609020204030204" pitchFamily="49" charset="0"/>
              </a:rPr>
              <a:t>blue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37F7E08-B55D-452A-9816-1D6EF96A12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619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#front-end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9" y="1676785"/>
            <a:ext cx="8501476" cy="4830215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buClr>
                <a:schemeClr val="bg2"/>
              </a:buClr>
            </a:pPr>
            <a:r>
              <a:rPr lang="en-US" sz="3200" dirty="0"/>
              <a:t>What is </a:t>
            </a:r>
            <a:r>
              <a:rPr lang="en-US" sz="3200" b="1" dirty="0">
                <a:solidFill>
                  <a:schemeClr val="bg1"/>
                </a:solidFill>
              </a:rPr>
              <a:t>Responsive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Web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Design</a:t>
            </a:r>
            <a:r>
              <a:rPr lang="en-US" sz="3200" dirty="0"/>
              <a:t>?</a:t>
            </a:r>
          </a:p>
          <a:p>
            <a:pPr>
              <a:buClr>
                <a:schemeClr val="bg2"/>
              </a:buClr>
            </a:pPr>
            <a:r>
              <a:rPr lang="en-US" sz="3200" dirty="0"/>
              <a:t>What are </a:t>
            </a:r>
            <a:r>
              <a:rPr lang="en-US" sz="3200" b="1" dirty="0">
                <a:solidFill>
                  <a:schemeClr val="bg1"/>
                </a:solidFill>
              </a:rPr>
              <a:t>Media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Queries</a:t>
            </a:r>
            <a:r>
              <a:rPr lang="en-US" sz="3200" dirty="0"/>
              <a:t>?</a:t>
            </a:r>
          </a:p>
          <a:p>
            <a:pPr>
              <a:buClr>
                <a:schemeClr val="bg2"/>
              </a:buClr>
            </a:pPr>
            <a:r>
              <a:rPr lang="en-GB" sz="3200"/>
              <a:t>Media </a:t>
            </a:r>
            <a:r>
              <a:rPr lang="en-GB" sz="3200" b="1">
                <a:solidFill>
                  <a:schemeClr val="bg1"/>
                </a:solidFill>
              </a:rPr>
              <a:t>Feature</a:t>
            </a:r>
            <a:r>
              <a:rPr lang="en-GB" sz="3200"/>
              <a:t> </a:t>
            </a:r>
            <a:r>
              <a:rPr lang="en-GB" sz="3200" b="1">
                <a:solidFill>
                  <a:schemeClr val="bg1"/>
                </a:solidFill>
              </a:rPr>
              <a:t>Rules</a:t>
            </a:r>
            <a:endParaRPr lang="en-US" sz="3200" dirty="0"/>
          </a:p>
          <a:p>
            <a:pPr>
              <a:buClr>
                <a:schemeClr val="bg2"/>
              </a:buClr>
            </a:pPr>
            <a:r>
              <a:rPr lang="en-US" sz="3200" dirty="0"/>
              <a:t>Media </a:t>
            </a:r>
            <a:r>
              <a:rPr lang="en-US" sz="3200" b="1" dirty="0">
                <a:solidFill>
                  <a:schemeClr val="bg1"/>
                </a:solidFill>
              </a:rPr>
              <a:t>Types </a:t>
            </a:r>
            <a:r>
              <a:rPr lang="en-US" sz="3200" dirty="0"/>
              <a:t>and</a:t>
            </a:r>
            <a:r>
              <a:rPr lang="en-US" sz="3200" b="1" dirty="0">
                <a:solidFill>
                  <a:schemeClr val="bg1"/>
                </a:solidFill>
              </a:rPr>
              <a:t> CSS Breakpoints</a:t>
            </a:r>
          </a:p>
          <a:p>
            <a:pPr>
              <a:buClr>
                <a:schemeClr val="bg2"/>
              </a:buClr>
            </a:pPr>
            <a:r>
              <a:rPr lang="en-GB" sz="3200" dirty="0" err="1"/>
              <a:t>DevTools</a:t>
            </a:r>
            <a:r>
              <a:rPr lang="en-GB" sz="3200" dirty="0"/>
              <a:t> </a:t>
            </a:r>
          </a:p>
          <a:p>
            <a:pPr>
              <a:buClr>
                <a:schemeClr val="bg2"/>
              </a:buClr>
            </a:pPr>
            <a:r>
              <a:rPr lang="en-GB" sz="3200" b="1" dirty="0">
                <a:solidFill>
                  <a:schemeClr val="bg1"/>
                </a:solidFill>
              </a:rPr>
              <a:t>Mobile First </a:t>
            </a:r>
            <a:r>
              <a:rPr lang="en-GB" sz="3200" dirty="0"/>
              <a:t>Design</a:t>
            </a:r>
          </a:p>
          <a:p>
            <a:pPr>
              <a:buClr>
                <a:schemeClr val="bg2"/>
              </a:buClr>
            </a:pPr>
            <a:r>
              <a:rPr lang="en-GB" sz="3200" b="1" dirty="0">
                <a:solidFill>
                  <a:schemeClr val="bg1"/>
                </a:solidFill>
              </a:rPr>
              <a:t>Logical Operators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pPr lvl="1"/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590975" y="4551725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3781707" y="3479757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3038489" y="1476383"/>
            <a:ext cx="557742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1068697" y="4551119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8743466" y="1467222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6728337" y="2481884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1068697" y="1468374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" name="Picture 1">
            <a:hlinkClick r:id="rId19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68697" y="3479757"/>
            <a:ext cx="2466975" cy="8763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21"/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253202" y="2459978"/>
            <a:ext cx="1148005" cy="87842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23"/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931902" y="4551119"/>
            <a:ext cx="150291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7966524" y="3487385"/>
            <a:ext cx="3291810" cy="86867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1" name="Picture 20">
            <a:hlinkClick r:id="rId27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068697" y="5565962"/>
            <a:ext cx="6837809" cy="86812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7" name="Picture 6">
            <a:hlinkClick r:id="rId29"/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8306534" y="5562521"/>
            <a:ext cx="2962275" cy="87156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11881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-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-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Резултат с изображение за „MEDIA QUERIES PNG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500" y="1269000"/>
            <a:ext cx="4185000" cy="235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ubtitle 1">
            <a:extLst>
              <a:ext uri="{FF2B5EF4-FFF2-40B4-BE49-F238E27FC236}">
                <a16:creationId xmlns:a16="http://schemas.microsoft.com/office/drawing/2014/main" id="{05CF52A6-11FB-4FCD-AFD9-877FCD0F1E9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Resize, hide, shrink, or enlarge a website to make it look good on all devices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F58A0A-C558-4430-AB5B-294315D3241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554000"/>
            <a:ext cx="10961783" cy="768084"/>
          </a:xfrm>
        </p:spPr>
        <p:txBody>
          <a:bodyPr/>
          <a:lstStyle/>
          <a:p>
            <a:r>
              <a:rPr lang="en-US" dirty="0"/>
              <a:t>Responsive Web Design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1246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0D7AF30D-2DF6-48B3-A55D-715D82802B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81000" y="1121143"/>
            <a:ext cx="9814234" cy="5546589"/>
          </a:xfrm>
        </p:spPr>
        <p:txBody>
          <a:bodyPr>
            <a:normAutofit/>
          </a:bodyPr>
          <a:lstStyle/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Automatically resize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hide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shrink</a:t>
            </a:r>
            <a:r>
              <a:rPr lang="en-US" dirty="0"/>
              <a:t>, or </a:t>
            </a:r>
            <a:r>
              <a:rPr lang="en-US" b="1" dirty="0">
                <a:solidFill>
                  <a:schemeClr val="bg1"/>
                </a:solidFill>
              </a:rPr>
              <a:t>enlarge</a:t>
            </a:r>
            <a:r>
              <a:rPr lang="en-US" dirty="0"/>
              <a:t>, a website, to make it look good on </a:t>
            </a:r>
            <a:r>
              <a:rPr lang="en-US" b="1" dirty="0">
                <a:solidFill>
                  <a:schemeClr val="bg1"/>
                </a:solidFill>
              </a:rPr>
              <a:t>all devices </a:t>
            </a:r>
            <a:r>
              <a:rPr lang="en-US" dirty="0"/>
              <a:t>(desktops, tablets, and phones)</a:t>
            </a:r>
          </a:p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Setting the Viewport:</a:t>
            </a:r>
          </a:p>
          <a:p>
            <a:pPr lvl="1"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Add the following &lt;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meta</a:t>
            </a:r>
            <a:r>
              <a:rPr lang="en-US" dirty="0"/>
              <a:t>&gt; element:</a:t>
            </a:r>
          </a:p>
          <a:p>
            <a:pPr>
              <a:lnSpc>
                <a:spcPts val="36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ts val="36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This will give the browser instructions on how to control the page's </a:t>
            </a:r>
            <a:r>
              <a:rPr lang="en-US" b="1" dirty="0">
                <a:solidFill>
                  <a:schemeClr val="bg1"/>
                </a:solidFill>
              </a:rPr>
              <a:t>dimensions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scaling</a:t>
            </a:r>
          </a:p>
          <a:p>
            <a:pPr marL="0" indent="0">
              <a:lnSpc>
                <a:spcPts val="3600"/>
              </a:lnSpc>
              <a:buClr>
                <a:schemeClr val="tx1"/>
              </a:buClr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Responsive Web Design?</a:t>
            </a: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3126000" y="3894437"/>
            <a:ext cx="80550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&lt;meta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 name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"viewport"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 content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"width=device-width, initial-scale=1.0"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637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Responsive Design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Responsive website design consists of the following three main components:</a:t>
            </a:r>
          </a:p>
          <a:p>
            <a:pPr lvl="1">
              <a:lnSpc>
                <a:spcPts val="36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Flexible layouts</a:t>
            </a:r>
          </a:p>
          <a:p>
            <a:pPr lvl="2"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Using a flexible grid to create the website layout	</a:t>
            </a:r>
          </a:p>
          <a:p>
            <a:pPr lvl="2"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That will dynamically resize to any width</a:t>
            </a:r>
          </a:p>
          <a:p>
            <a:pPr lvl="1">
              <a:lnSpc>
                <a:spcPts val="36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Media queries</a:t>
            </a:r>
          </a:p>
          <a:p>
            <a:pPr lvl="2"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Allow designers to specify different styles for specific browser and device circumstances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600C199-92E6-4164-B0BC-1296A9DC5B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1172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Responsive Design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268999"/>
            <a:ext cx="11818096" cy="5455891"/>
          </a:xfrm>
        </p:spPr>
        <p:txBody>
          <a:bodyPr>
            <a:normAutofit/>
          </a:bodyPr>
          <a:lstStyle/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Flexible Media</a:t>
            </a:r>
            <a:endParaRPr lang="en-US" dirty="0"/>
          </a:p>
          <a:p>
            <a:pPr lvl="1"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Makes media (images, video and other format) scalable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600C199-92E6-4164-B0BC-1296A9DC5B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pic>
        <p:nvPicPr>
          <p:cNvPr id="1026" name="Picture 2" descr="CSS - Responsive - Tutorialspoint">
            <a:extLst>
              <a:ext uri="{FF2B5EF4-FFF2-40B4-BE49-F238E27FC236}">
                <a16:creationId xmlns:a16="http://schemas.microsoft.com/office/drawing/2014/main" id="{07CB303D-BD16-4CD8-9A77-D1CC344C49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55"/>
          <a:stretch/>
        </p:blipFill>
        <p:spPr bwMode="auto">
          <a:xfrm>
            <a:off x="5826000" y="3637911"/>
            <a:ext cx="5715000" cy="3211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743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Benefits of Using a Responsive Website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Increased </a:t>
            </a:r>
            <a:r>
              <a:rPr lang="en-US" b="1" dirty="0">
                <a:solidFill>
                  <a:schemeClr val="bg1"/>
                </a:solidFill>
              </a:rPr>
              <a:t>traffic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from mobile users</a:t>
            </a:r>
          </a:p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Lower </a:t>
            </a:r>
            <a:r>
              <a:rPr lang="en-US" b="1" dirty="0">
                <a:solidFill>
                  <a:schemeClr val="bg1"/>
                </a:solidFill>
              </a:rPr>
              <a:t>cost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website maintenance</a:t>
            </a:r>
          </a:p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Provides a seamless </a:t>
            </a:r>
            <a:r>
              <a:rPr lang="en-US" b="1" dirty="0">
                <a:solidFill>
                  <a:schemeClr val="bg1"/>
                </a:solidFill>
              </a:rPr>
              <a:t>User Experience (UI)</a:t>
            </a:r>
          </a:p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Adapts easily to any screen size</a:t>
            </a:r>
          </a:p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Improves your </a:t>
            </a:r>
            <a:r>
              <a:rPr lang="en-US" b="1" dirty="0">
                <a:solidFill>
                  <a:schemeClr val="bg1"/>
                </a:solidFill>
              </a:rPr>
              <a:t>SEO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efforts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9A08B4C-2C11-4E61-AC6D-CA44F5FAAA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6AEB9827-5950-49E5-B519-33397DEE15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712" t="10749" r="24561" b="14566"/>
          <a:stretch/>
        </p:blipFill>
        <p:spPr>
          <a:xfrm>
            <a:off x="7401001" y="3429000"/>
            <a:ext cx="3960000" cy="33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71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Responsive Website Design Works?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fontAlgn="base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Google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/>
              <a:t>prioritizes responsive websites</a:t>
            </a:r>
          </a:p>
          <a:p>
            <a:pPr fontAlgn="base"/>
            <a:r>
              <a:rPr lang="en-US" dirty="0"/>
              <a:t>50% of total </a:t>
            </a:r>
            <a:r>
              <a:rPr lang="en-US" b="1" dirty="0">
                <a:solidFill>
                  <a:schemeClr val="bg1"/>
                </a:solidFill>
              </a:rPr>
              <a:t>eCommerce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revenue comes from mobile</a:t>
            </a:r>
          </a:p>
          <a:p>
            <a:pPr fontAlgn="base"/>
            <a:r>
              <a:rPr lang="en-US" dirty="0"/>
              <a:t>94% of people </a:t>
            </a:r>
            <a:r>
              <a:rPr lang="en-US" b="1" dirty="0">
                <a:solidFill>
                  <a:schemeClr val="bg1"/>
                </a:solidFill>
              </a:rPr>
              <a:t>judges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websites on responsive web design</a:t>
            </a:r>
          </a:p>
          <a:p>
            <a:pPr fontAlgn="base"/>
            <a:r>
              <a:rPr lang="en-US" dirty="0"/>
              <a:t>Almost 60% of all Internet </a:t>
            </a:r>
            <a:r>
              <a:rPr lang="en-US" b="1" dirty="0">
                <a:solidFill>
                  <a:schemeClr val="bg1"/>
                </a:solidFill>
              </a:rPr>
              <a:t>access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is done through the phone</a:t>
            </a:r>
          </a:p>
          <a:p>
            <a:pPr fontAlgn="base"/>
            <a:r>
              <a:rPr lang="en-US" dirty="0"/>
              <a:t>77% of adults own a </a:t>
            </a:r>
            <a:r>
              <a:rPr lang="en-US" b="1" dirty="0">
                <a:solidFill>
                  <a:schemeClr val="bg1"/>
                </a:solidFill>
              </a:rPr>
              <a:t>smart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phone</a:t>
            </a:r>
          </a:p>
          <a:p>
            <a:pPr fontAlgn="base"/>
            <a:r>
              <a:rPr lang="en-US" dirty="0"/>
              <a:t>72% of people want </a:t>
            </a:r>
            <a:r>
              <a:rPr lang="en-US" b="1" dirty="0">
                <a:solidFill>
                  <a:schemeClr val="bg1"/>
                </a:solidFill>
              </a:rPr>
              <a:t>Mobile-Friendly</a:t>
            </a:r>
            <a:r>
              <a:rPr lang="en-US" dirty="0"/>
              <a:t> websites</a:t>
            </a:r>
          </a:p>
          <a:p>
            <a:pPr fontAlgn="base"/>
            <a:r>
              <a:rPr lang="en-GB" dirty="0"/>
              <a:t>Responsive design integrates </a:t>
            </a:r>
            <a:r>
              <a:rPr lang="en-GB" b="1" dirty="0">
                <a:solidFill>
                  <a:schemeClr val="bg1"/>
                </a:solidFill>
              </a:rPr>
              <a:t>social media</a:t>
            </a:r>
          </a:p>
          <a:p>
            <a:pPr fontAlgn="base"/>
            <a:endParaRPr lang="en-GB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54B9D7E-D543-4089-A8B5-72EAF81758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275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1516</Words>
  <Application>Microsoft Office PowerPoint</Application>
  <PresentationFormat>Breitbild</PresentationFormat>
  <Paragraphs>228</Paragraphs>
  <Slides>34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41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Media Queries</vt:lpstr>
      <vt:lpstr>Table of Contents</vt:lpstr>
      <vt:lpstr>Have a Question?</vt:lpstr>
      <vt:lpstr>Responsive Web Design</vt:lpstr>
      <vt:lpstr>What is Responsive Web Design?</vt:lpstr>
      <vt:lpstr>Components of Responsive Design</vt:lpstr>
      <vt:lpstr>Components of Responsive Design</vt:lpstr>
      <vt:lpstr>Benefits of Using a Responsive Website</vt:lpstr>
      <vt:lpstr>Why Responsive Website Design Works?</vt:lpstr>
      <vt:lpstr>What is a Media Query?</vt:lpstr>
      <vt:lpstr>Media Query Syntax</vt:lpstr>
      <vt:lpstr>Media Query Syntax</vt:lpstr>
      <vt:lpstr>Media Queries</vt:lpstr>
      <vt:lpstr>Media Types</vt:lpstr>
      <vt:lpstr>CSS Media Types</vt:lpstr>
      <vt:lpstr>Media Feature Rules</vt:lpstr>
      <vt:lpstr>Media Feature Rules</vt:lpstr>
      <vt:lpstr>Media Feature Rules</vt:lpstr>
      <vt:lpstr>CSS Breakpoints</vt:lpstr>
      <vt:lpstr>CSS Breakpoints</vt:lpstr>
      <vt:lpstr>Which breakpoints to use?</vt:lpstr>
      <vt:lpstr>DevTools</vt:lpstr>
      <vt:lpstr>Browser DevTools</vt:lpstr>
      <vt:lpstr>Browser DevTools</vt:lpstr>
      <vt:lpstr>Mobile First Design</vt:lpstr>
      <vt:lpstr>Mobile First Design</vt:lpstr>
      <vt:lpstr>Logical Operators</vt:lpstr>
      <vt:lpstr>Logical Operators</vt:lpstr>
      <vt:lpstr>Logical Operators</vt:lpstr>
      <vt:lpstr>Summary</vt:lpstr>
      <vt:lpstr>Questions?</vt:lpstr>
      <vt:lpstr>SoftUni Diamond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 Queries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User</cp:lastModifiedBy>
  <cp:revision>445</cp:revision>
  <dcterms:created xsi:type="dcterms:W3CDTF">2018-05-23T13:08:44Z</dcterms:created>
  <dcterms:modified xsi:type="dcterms:W3CDTF">2021-09-09T20:38:41Z</dcterms:modified>
  <cp:category>computer programming;programming;software development;software engineering</cp:category>
</cp:coreProperties>
</file>