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03" r:id="rId2"/>
    <p:sldId id="276" r:id="rId3"/>
    <p:sldId id="492" r:id="rId4"/>
    <p:sldId id="305" r:id="rId5"/>
    <p:sldId id="515" r:id="rId6"/>
    <p:sldId id="309" r:id="rId7"/>
    <p:sldId id="568" r:id="rId8"/>
    <p:sldId id="570" r:id="rId9"/>
    <p:sldId id="606" r:id="rId10"/>
    <p:sldId id="607" r:id="rId11"/>
    <p:sldId id="306" r:id="rId12"/>
    <p:sldId id="572" r:id="rId13"/>
    <p:sldId id="608" r:id="rId14"/>
    <p:sldId id="573" r:id="rId15"/>
    <p:sldId id="574" r:id="rId16"/>
    <p:sldId id="575" r:id="rId17"/>
    <p:sldId id="609" r:id="rId18"/>
    <p:sldId id="577" r:id="rId19"/>
    <p:sldId id="578" r:id="rId20"/>
    <p:sldId id="579" r:id="rId21"/>
    <p:sldId id="580" r:id="rId22"/>
    <p:sldId id="581" r:id="rId23"/>
    <p:sldId id="583" r:id="rId24"/>
    <p:sldId id="584" r:id="rId25"/>
    <p:sldId id="585" r:id="rId26"/>
    <p:sldId id="586" r:id="rId27"/>
    <p:sldId id="588" r:id="rId28"/>
    <p:sldId id="362" r:id="rId29"/>
    <p:sldId id="590" r:id="rId30"/>
    <p:sldId id="592" r:id="rId31"/>
    <p:sldId id="366" r:id="rId32"/>
    <p:sldId id="367" r:id="rId33"/>
    <p:sldId id="326" r:id="rId34"/>
    <p:sldId id="610" r:id="rId35"/>
    <p:sldId id="595" r:id="rId36"/>
    <p:sldId id="596" r:id="rId37"/>
    <p:sldId id="349" r:id="rId38"/>
    <p:sldId id="401" r:id="rId39"/>
    <p:sldId id="507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Typography" id="{D8F2D107-70A7-4A51-A2B6-1A2CDB57752C}">
          <p14:sldIdLst>
            <p14:sldId id="305"/>
            <p14:sldId id="515"/>
            <p14:sldId id="309"/>
            <p14:sldId id="568"/>
            <p14:sldId id="570"/>
            <p14:sldId id="606"/>
            <p14:sldId id="607"/>
          </p14:sldIdLst>
        </p14:section>
        <p14:section name="CSS Properties" id="{FD109C07-DF9B-4149-A316-B47C00944916}">
          <p14:sldIdLst>
            <p14:sldId id="306"/>
            <p14:sldId id="572"/>
            <p14:sldId id="608"/>
            <p14:sldId id="573"/>
            <p14:sldId id="574"/>
            <p14:sldId id="575"/>
            <p14:sldId id="609"/>
            <p14:sldId id="577"/>
            <p14:sldId id="578"/>
            <p14:sldId id="579"/>
            <p14:sldId id="580"/>
            <p14:sldId id="581"/>
            <p14:sldId id="583"/>
            <p14:sldId id="584"/>
            <p14:sldId id="585"/>
            <p14:sldId id="586"/>
            <p14:sldId id="588"/>
            <p14:sldId id="362"/>
            <p14:sldId id="590"/>
            <p14:sldId id="592"/>
            <p14:sldId id="366"/>
            <p14:sldId id="367"/>
          </p14:sldIdLst>
        </p14:section>
        <p14:section name="Icons" id="{7ED6D2F7-E6F5-4A32-92D3-45B377131252}">
          <p14:sldIdLst>
            <p14:sldId id="326"/>
            <p14:sldId id="610"/>
            <p14:sldId id="595"/>
            <p14:sldId id="596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51" d="100"/>
          <a:sy n="51" d="100"/>
        </p:scale>
        <p:origin x="2692" y="2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874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893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69.png"/><Relationship Id="rId10" Type="http://schemas.openxmlformats.org/officeDocument/2006/relationships/image" Target="../media/image60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typography.net/" TargetMode="External"/><Relationship Id="rId2" Type="http://schemas.openxmlformats.org/officeDocument/2006/relationships/hyperlink" Target="https://en.wikipedia.org/wiki/The_Elements_of_Typographic_Sty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text properties, fonts, font properties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TYPOGRAPHY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8C1DF-506B-466F-B32B-F16E425B0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349496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2C54A-643F-4141-B12E-572E1A5A0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AE8D-F41F-45A1-A12A-06DA51634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 files contain one or more fonts that can be accessed by the </a:t>
            </a:r>
            <a:r>
              <a:rPr lang="en-US" b="1" dirty="0">
                <a:solidFill>
                  <a:schemeClr val="bg1"/>
                </a:solidFill>
              </a:rPr>
              <a:t>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Most modern fonts are stored in the following formats:</a:t>
            </a:r>
          </a:p>
          <a:p>
            <a:pPr lvl="1"/>
            <a:r>
              <a:rPr lang="en-US" dirty="0"/>
              <a:t>OpenType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.OTF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TrueType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2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9333D-50CA-4B1D-87F6-D7F4C0A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Files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46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/>
          <a:stretch/>
        </p:blipFill>
        <p:spPr>
          <a:xfrm>
            <a:off x="4678500" y="1494000"/>
            <a:ext cx="2835000" cy="2438100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477F63D8-D5D6-43EB-80BA-64408901FE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Font properties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0325DE-5889-478C-BE45-B23A537109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0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&lt;family-name&gt;</a:t>
            </a:r>
            <a:r>
              <a:rPr lang="en-US" sz="3200" dirty="0">
                <a:latin typeface="+mj-lt"/>
              </a:rPr>
              <a:t> </a:t>
            </a:r>
            <a:r>
              <a:rPr lang="en-US" dirty="0"/>
              <a:t>- the name of a font-family</a:t>
            </a:r>
          </a:p>
          <a:p>
            <a:pPr>
              <a:buClr>
                <a:schemeClr val="tx1"/>
              </a:buClr>
            </a:pPr>
            <a:r>
              <a:rPr lang="en-US" dirty="0"/>
              <a:t>If a font name contains white-space, it must be surrounded by </a:t>
            </a:r>
            <a:r>
              <a:rPr lang="en-US" b="1" dirty="0">
                <a:solidFill>
                  <a:schemeClr val="bg1"/>
                </a:solidFill>
              </a:rPr>
              <a:t>quotes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find a variety of fonts </a:t>
            </a:r>
            <a:r>
              <a:rPr lang="en-US" b="1" dirty="0">
                <a:hlinkClick r:id="rId2"/>
              </a:rPr>
              <a:t>here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3359447"/>
            <a:ext cx="7830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body</a:t>
            </a:r>
            <a:r>
              <a:rPr lang="en-GB" sz="2400" dirty="0">
                <a:solidFill>
                  <a:srgbClr val="000000"/>
                </a:solidFill>
              </a:rPr>
              <a:t> {</a:t>
            </a:r>
          </a:p>
          <a:p>
            <a:r>
              <a:rPr lang="en-GB" sz="2400" dirty="0">
                <a:solidFill>
                  <a:srgbClr val="000000"/>
                </a:solidFill>
              </a:rPr>
              <a:t>    </a:t>
            </a:r>
            <a:r>
              <a:rPr lang="en-GB" sz="2400" dirty="0">
                <a:solidFill>
                  <a:srgbClr val="FF0000"/>
                </a:solidFill>
              </a:rPr>
              <a:t>font-family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A31515"/>
                </a:solidFill>
              </a:rPr>
              <a:t>"Times New Roman"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451A5"/>
                </a:solidFill>
              </a:rPr>
              <a:t>serif</a:t>
            </a:r>
            <a:r>
              <a:rPr lang="en-GB" sz="2400" dirty="0">
                <a:solidFill>
                  <a:srgbClr val="000000"/>
                </a:solidFill>
              </a:rPr>
              <a:t>; </a:t>
            </a:r>
          </a:p>
          <a:p>
            <a:r>
              <a:rPr lang="en-GB" sz="24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C301F9-6517-4A8E-A968-7BA07FFAB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FA96-B974-4C87-92CC-C5285F282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Specifies a custom font with which to display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font can be loaded from either a remote server or a </a:t>
            </a:r>
            <a:br>
              <a:rPr lang="en-US" dirty="0"/>
            </a:br>
            <a:r>
              <a:rPr lang="en-US" dirty="0"/>
              <a:t>locally-installed font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91879-EAA9-4651-B88D-387ED73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@font-face</a:t>
            </a:r>
            <a:endParaRPr lang="bg-BG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9CE9E8B-BB0E-4F45-9F8B-6BA613F64936}"/>
              </a:ext>
            </a:extLst>
          </p:cNvPr>
          <p:cNvSpPr txBox="1"/>
          <p:nvPr/>
        </p:nvSpPr>
        <p:spPr>
          <a:xfrm>
            <a:off x="651000" y="1989000"/>
            <a:ext cx="8575193" cy="1572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@font-face {</a:t>
            </a:r>
          </a:p>
          <a:p>
            <a:r>
              <a:rPr lang="en-GB" dirty="0">
                <a:solidFill>
                  <a:srgbClr val="000000"/>
                </a:solidFill>
              </a:rPr>
              <a:t>   </a:t>
            </a:r>
            <a:r>
              <a:rPr lang="en-GB" dirty="0">
                <a:solidFill>
                  <a:srgbClr val="FF0000"/>
                </a:solidFill>
              </a:rPr>
              <a:t>font-family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>
                <a:solidFill>
                  <a:srgbClr val="A31515"/>
                </a:solidFill>
              </a:rPr>
              <a:t>"Open Sans"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</a:rPr>
              <a:t>   </a:t>
            </a:r>
            <a:r>
              <a:rPr lang="en-GB" dirty="0" err="1">
                <a:solidFill>
                  <a:srgbClr val="FF0000"/>
                </a:solidFill>
              </a:rPr>
              <a:t>src</a:t>
            </a:r>
            <a:r>
              <a:rPr lang="en-GB" dirty="0">
                <a:solidFill>
                  <a:srgbClr val="000000"/>
                </a:solidFill>
              </a:rPr>
              <a:t>: </a:t>
            </a:r>
            <a:r>
              <a:rPr lang="en-GB" dirty="0" err="1">
                <a:solidFill>
                  <a:srgbClr val="000000"/>
                </a:solidFill>
              </a:rPr>
              <a:t>url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>
                <a:solidFill>
                  <a:srgbClr val="A31515"/>
                </a:solidFill>
              </a:rPr>
              <a:t>"/fonts/</a:t>
            </a:r>
            <a:r>
              <a:rPr lang="en-GB" dirty="0" err="1">
                <a:solidFill>
                  <a:srgbClr val="A31515"/>
                </a:solidFill>
              </a:rPr>
              <a:t>webfont.woff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 format(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 err="1">
                <a:solidFill>
                  <a:srgbClr val="A31515"/>
                </a:solidFill>
              </a:rPr>
              <a:t>woff</a:t>
            </a:r>
            <a:r>
              <a:rPr lang="en-GB" dirty="0">
                <a:solidFill>
                  <a:srgbClr val="A31515"/>
                </a:solidFill>
              </a:rPr>
              <a:t>"</a:t>
            </a:r>
            <a:r>
              <a:rPr lang="en-GB" dirty="0">
                <a:solidFill>
                  <a:srgbClr val="000000"/>
                </a:solidFill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13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&lt;generic-name&gt;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dirty="0"/>
              <a:t>- a broad class of similar fonts </a:t>
            </a:r>
            <a:br>
              <a:rPr lang="en-US" dirty="0"/>
            </a:br>
            <a:r>
              <a:rPr lang="en-US" dirty="0"/>
              <a:t>used in a prioritized list of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serif</a:t>
            </a:r>
            <a:r>
              <a:rPr lang="en-US" dirty="0"/>
              <a:t> - all characters have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sans-serif</a:t>
            </a:r>
            <a:r>
              <a:rPr lang="en-US" dirty="0"/>
              <a:t> - no character has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monospace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all characters have the same width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handwritten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fantasy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decorative fonts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45" y="2034000"/>
            <a:ext cx="2142455" cy="30429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799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/>
              <a:t> - defines how much the text is slanted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text is not slanted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italic </a:t>
            </a:r>
            <a:r>
              <a:rPr lang="en-US" dirty="0"/>
              <a:t>- the letters are slightly slanted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о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blique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the letters are more slanted than italic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Style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08763" y="2529000"/>
            <a:ext cx="373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normal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114436" y="3871969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italic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14436" y="5254298"/>
            <a:ext cx="3724709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font-style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oblique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64189"/>
          <a:stretch/>
        </p:blipFill>
        <p:spPr>
          <a:xfrm>
            <a:off x="5464041" y="2528999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F5FE-CD7C-45D5-9BFE-CA2405CB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" t="33650" r="1503" b="37652"/>
          <a:stretch/>
        </p:blipFill>
        <p:spPr>
          <a:xfrm>
            <a:off x="5464041" y="3871969"/>
            <a:ext cx="3465000" cy="587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D6BF1-0AAA-4D2E-B656-6A61864F01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02" b="11401"/>
          <a:stretch/>
        </p:blipFill>
        <p:spPr>
          <a:xfrm>
            <a:off x="5464041" y="5264835"/>
            <a:ext cx="3465000" cy="5874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501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Font-size</a:t>
            </a:r>
            <a:r>
              <a:rPr lang="en-US" dirty="0"/>
              <a:t> - defines the text size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dirty="0"/>
              <a:t> values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398" dirty="0"/>
              <a:t>The default font-size is 18px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</a:t>
            </a:r>
            <a:r>
              <a:rPr lang="en-US" dirty="0"/>
              <a:t> values - the value is relative to the root's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If font-size of the root element is </a:t>
            </a:r>
            <a:r>
              <a:rPr lang="en-US" b="1" dirty="0">
                <a:solidFill>
                  <a:schemeClr val="bg1"/>
                </a:solidFill>
              </a:rPr>
              <a:t>18px</a:t>
            </a:r>
            <a:r>
              <a:rPr lang="en-US" dirty="0"/>
              <a:t> then </a:t>
            </a:r>
            <a:r>
              <a:rPr lang="en-US" b="1" dirty="0">
                <a:solidFill>
                  <a:schemeClr val="bg1"/>
                </a:solidFill>
              </a:rPr>
              <a:t>1 rem is 18px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27208" y="25750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18px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45727" y="4596558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1rem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66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 values - the value is relative to the root's font-size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Size</a:t>
            </a:r>
            <a:endParaRPr lang="en-US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6000" y="1989000"/>
            <a:ext cx="3150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font-size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98658"/>
                </a:solidFill>
              </a:rPr>
              <a:t>1em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52E25-F237-4DBC-AE12-D31114F21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00" y="2709000"/>
            <a:ext cx="3234525" cy="359750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70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- defines the weight (or boldness) of the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Keyword values - such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bold</a:t>
            </a:r>
            <a:r>
              <a:rPr lang="en-US" dirty="0"/>
              <a:t> or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Numeric values - from 100 to 900</a:t>
            </a:r>
          </a:p>
          <a:p>
            <a:pPr lvl="2"/>
            <a:r>
              <a:rPr lang="en-US" dirty="0"/>
              <a:t>100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thin</a:t>
            </a:r>
            <a:r>
              <a:rPr lang="en-US" dirty="0"/>
              <a:t>, and 900 is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bolder</a:t>
            </a:r>
          </a:p>
          <a:p>
            <a:pPr lvl="2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Weight</a:t>
            </a: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076593" y="24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1076593" y="3284162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bolder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B465F60D-52F4-4A3B-A01B-0642DF0E4B32}"/>
              </a:ext>
            </a:extLst>
          </p:cNvPr>
          <p:cNvSpPr txBox="1"/>
          <p:nvPr/>
        </p:nvSpPr>
        <p:spPr>
          <a:xfrm>
            <a:off x="1191001" y="5184000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100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F3EF0F29-8600-414B-A7CA-7363B2194A7E}"/>
              </a:ext>
            </a:extLst>
          </p:cNvPr>
          <p:cNvSpPr txBox="1"/>
          <p:nvPr/>
        </p:nvSpPr>
        <p:spPr>
          <a:xfrm>
            <a:off x="1191001" y="6065398"/>
            <a:ext cx="3714408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font-weight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900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1162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/>
              <a:t> with numeric values correspond to a particular named weight:</a:t>
            </a:r>
          </a:p>
          <a:p>
            <a:pPr lvl="1"/>
            <a:r>
              <a:rPr lang="en-US" dirty="0"/>
              <a:t>100 - Thin	</a:t>
            </a:r>
          </a:p>
          <a:p>
            <a:pPr lvl="1"/>
            <a:r>
              <a:rPr lang="en-US" dirty="0"/>
              <a:t>200 - Extra Light	</a:t>
            </a:r>
          </a:p>
          <a:p>
            <a:pPr lvl="1"/>
            <a:r>
              <a:rPr lang="en-US" dirty="0"/>
              <a:t>400 - Normal</a:t>
            </a:r>
          </a:p>
          <a:p>
            <a:pPr lvl="1"/>
            <a:r>
              <a:rPr lang="en-US" dirty="0"/>
              <a:t>700 - Bold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 (2)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"/>
          <a:stretch/>
        </p:blipFill>
        <p:spPr>
          <a:xfrm>
            <a:off x="7311000" y="2349000"/>
            <a:ext cx="2651990" cy="154699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00" y="4366820"/>
            <a:ext cx="2651990" cy="136409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352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Typography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Principles Of Readability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CSS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Font Awesome Icons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line-height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height of a single line of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Unitless values - the line height will be relative to the font size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41384" y="2739076"/>
            <a:ext cx="455371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line-height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1.5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F82CC-7C84-4C9D-8F63-F7D911D24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06"/>
          <a:stretch/>
        </p:blipFill>
        <p:spPr>
          <a:xfrm>
            <a:off x="1048975" y="3789000"/>
            <a:ext cx="4553712" cy="163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44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23246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letter-spacing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spacing between the  characters of a block of text</a:t>
            </a:r>
            <a:endParaRPr lang="bg-BG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the spacing between the characters is normal</a:t>
            </a:r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50445" y="2931379"/>
            <a:ext cx="5040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50445" y="4517298"/>
            <a:ext cx="5044445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2px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24" y="2835468"/>
            <a:ext cx="3009078" cy="9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14" y="4440051"/>
            <a:ext cx="3009079" cy="8479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273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text-align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content of the element is horizontally aligned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Property values: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r>
              <a:rPr lang="en-US" sz="3398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85986" y="2349000"/>
            <a:ext cx="419501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text-align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center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7" y="3744000"/>
            <a:ext cx="3210584" cy="13397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17" y="3735331"/>
            <a:ext cx="3210583" cy="136350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F1B96-9E31-408E-ACD7-6D3480C1B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0" y="5385166"/>
            <a:ext cx="3186801" cy="1339725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194E4-17C5-49B9-A093-75A2E6CF6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44" y="5370252"/>
            <a:ext cx="3202656" cy="1323870"/>
          </a:xfrm>
          <a:prstGeom prst="rect">
            <a:avLst/>
          </a:prstGeom>
          <a:ln w="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5698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text-decoration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of the element is decorated: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- removes any text decoration</a:t>
            </a:r>
          </a:p>
          <a:p>
            <a:pPr marL="442912" lvl="1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  <a:r>
              <a:rPr lang="en-US" dirty="0"/>
              <a:t> - draws a line across the text 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1555" y="3636009"/>
            <a:ext cx="621972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none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1555" y="5075003"/>
            <a:ext cx="622568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line-through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5D7-CB0A-446B-ADBA-E18EE876B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000" y="5075003"/>
            <a:ext cx="122872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964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022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text-indent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indentation of the element's first line of text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not indented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indented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960003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4284000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40px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2083703"/>
            <a:ext cx="4080920" cy="175260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4280439"/>
            <a:ext cx="4101648" cy="17621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202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Overflow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text-overflow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hidden text content behaves if it's overflowing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ellipsis</a:t>
            </a:r>
            <a:r>
              <a:rPr lang="en-US" dirty="0"/>
              <a:t> - the overflowing content is replaced by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 . 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104501"/>
            <a:ext cx="528852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text-overflow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clip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6"/>
          <a:stretch/>
        </p:blipFill>
        <p:spPr>
          <a:xfrm>
            <a:off x="1146000" y="4107368"/>
            <a:ext cx="2880000" cy="224245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1812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text-transform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to capitalize text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capitalize</a:t>
            </a:r>
            <a:r>
              <a:rPr lang="en-US" dirty="0"/>
              <a:t> - turns the </a:t>
            </a:r>
            <a:r>
              <a:rPr lang="en-US" b="1" dirty="0">
                <a:solidFill>
                  <a:schemeClr val="bg1"/>
                </a:solidFill>
              </a:rPr>
              <a:t>first letter </a:t>
            </a:r>
            <a:r>
              <a:rPr lang="en-US" dirty="0"/>
              <a:t>of each word into a capital letter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dirty="0"/>
              <a:t> - turns all characters to uppercase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</a:t>
            </a:r>
            <a:r>
              <a:rPr lang="en-US" dirty="0"/>
              <a:t> - turns all characters to lowercase</a:t>
            </a:r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4226" y="3148951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capitalize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9535A-361F-468C-A123-EFD8F4B5F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000" y="3018568"/>
            <a:ext cx="3121516" cy="909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5624A430-4285-44AC-B476-9CA819F56A5E}"/>
              </a:ext>
            </a:extLst>
          </p:cNvPr>
          <p:cNvSpPr txBox="1"/>
          <p:nvPr/>
        </p:nvSpPr>
        <p:spPr>
          <a:xfrm>
            <a:off x="1094226" y="4601893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uppercase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6B4FCA-44D6-4180-8F71-22659021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584" y="4464000"/>
            <a:ext cx="2138348" cy="918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A4B745AB-AD5F-4BF0-9D53-80411D3AAA63}"/>
              </a:ext>
            </a:extLst>
          </p:cNvPr>
          <p:cNvSpPr txBox="1"/>
          <p:nvPr/>
        </p:nvSpPr>
        <p:spPr>
          <a:xfrm>
            <a:off x="1094226" y="5951175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lowercase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698FD9-7137-4C4A-ACDA-4F6CCA7F4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000" y="5979475"/>
            <a:ext cx="3304687" cy="592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48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word-break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words should break when reaching the end of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break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break-all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soon as they reach the end of a line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2979000"/>
            <a:ext cx="4905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339114" y="4485232"/>
            <a:ext cx="491046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break-all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0" y="2979000"/>
            <a:ext cx="3838575" cy="7334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9" y="5214200"/>
            <a:ext cx="3838575" cy="89535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863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Shadow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Text-shadow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defines the shadow of the text content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- the text content has </a:t>
            </a:r>
            <a:r>
              <a:rPr lang="en-US" b="1" dirty="0">
                <a:solidFill>
                  <a:schemeClr val="bg1"/>
                </a:solidFill>
              </a:rPr>
              <a:t>no shadow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Text-shadow: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&lt;horizontal&gt;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&lt;vertical&gt;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&lt;blur&gt;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&lt;color&gt;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765947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8903" y="5180895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2801230"/>
            <a:ext cx="3075569" cy="1244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5234351"/>
            <a:ext cx="3075569" cy="12726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F684E34-7E70-4843-90C2-01A213ADE4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95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text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one of the 140+ color names</a:t>
            </a:r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hexadecimal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rgba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color codes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6000" y="23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red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18" r="55452" b="15200"/>
          <a:stretch/>
        </p:blipFill>
        <p:spPr>
          <a:xfrm>
            <a:off x="6816000" y="2349000"/>
            <a:ext cx="1710000" cy="531666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C2C164A-C2BF-48EC-A5DB-FB2D470E6152}"/>
              </a:ext>
            </a:extLst>
          </p:cNvPr>
          <p:cNvSpPr txBox="1"/>
          <p:nvPr/>
        </p:nvSpPr>
        <p:spPr>
          <a:xfrm>
            <a:off x="1056000" y="360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#05ffb0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71269E-7DE5-4E92-A99B-BDB91DDDDD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8" r="55563" b="15336"/>
          <a:stretch/>
        </p:blipFill>
        <p:spPr>
          <a:xfrm>
            <a:off x="6817807" y="3609000"/>
            <a:ext cx="1710000" cy="53166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32DBC164-C39F-4D9E-BC6C-32C7375A49D5}"/>
              </a:ext>
            </a:extLst>
          </p:cNvPr>
          <p:cNvSpPr txBox="1"/>
          <p:nvPr/>
        </p:nvSpPr>
        <p:spPr>
          <a:xfrm>
            <a:off x="1056000" y="4734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125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78B451-C9BA-45F7-83CC-26C71427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00" y="4764875"/>
            <a:ext cx="1710000" cy="525689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08A7B366-1CD8-4D15-9AF7-D5C7DC8CC8B6}"/>
              </a:ext>
            </a:extLst>
          </p:cNvPr>
          <p:cNvSpPr txBox="1"/>
          <p:nvPr/>
        </p:nvSpPr>
        <p:spPr>
          <a:xfrm>
            <a:off x="1057678" y="5949000"/>
            <a:ext cx="5533322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 err="1">
                <a:solidFill>
                  <a:srgbClr val="000000"/>
                </a:solidFill>
              </a:rPr>
              <a:t>rgba</a:t>
            </a:r>
            <a:r>
              <a:rPr lang="en-GB" sz="2400" dirty="0">
                <a:solidFill>
                  <a:srgbClr val="000000"/>
                </a:solidFill>
              </a:rPr>
              <a:t>(</a:t>
            </a:r>
            <a:r>
              <a:rPr lang="en-GB" sz="2400" dirty="0">
                <a:solidFill>
                  <a:srgbClr val="098658"/>
                </a:solidFill>
              </a:rPr>
              <a:t>255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</a:t>
            </a:r>
            <a:r>
              <a:rPr lang="en-GB" sz="2400" dirty="0">
                <a:solidFill>
                  <a:srgbClr val="000000"/>
                </a:solidFill>
              </a:rPr>
              <a:t>, </a:t>
            </a:r>
            <a:r>
              <a:rPr lang="en-GB" sz="2400" dirty="0">
                <a:solidFill>
                  <a:srgbClr val="098658"/>
                </a:solidFill>
              </a:rPr>
              <a:t>0.5</a:t>
            </a:r>
            <a:r>
              <a:rPr lang="en-GB" sz="2400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8BF458-BAFD-4407-A3D6-7FE9A7FC7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00" y="5987075"/>
            <a:ext cx="1893930" cy="511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721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background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transparent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Specify the background color with: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HEX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RGB/RGBA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Named color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49854" y="2400978"/>
            <a:ext cx="535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transparent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EE0807C-B0A5-4C2B-B8AC-61C34FC39FBA}"/>
              </a:ext>
            </a:extLst>
          </p:cNvPr>
          <p:cNvSpPr txBox="1"/>
          <p:nvPr/>
        </p:nvSpPr>
        <p:spPr>
          <a:xfrm>
            <a:off x="1049854" y="5499000"/>
            <a:ext cx="5355001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navy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948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the mouse cursor when hovering the element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Pointer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Move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673614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pointer;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5144729"/>
            <a:ext cx="58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move;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6" t="16201" r="23071" b="23743"/>
          <a:stretch/>
        </p:blipFill>
        <p:spPr>
          <a:xfrm>
            <a:off x="8931000" y="2673614"/>
            <a:ext cx="1301286" cy="1533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57" y="5113569"/>
            <a:ext cx="1299490" cy="129949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3F791B5-0C7F-4F49-A495-4BA155960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92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Outline-width - defines the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Outline-style - defines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of the element's outlines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Outline-color - defines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31000" y="3975798"/>
            <a:ext cx="60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outline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50" y="4359708"/>
            <a:ext cx="3943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11D700F-65DE-4DC0-B290-E1EF7B709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4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5713CFF-D563-4AC9-AB7C-86258BC2F8D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Font Awesome Icons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1026" name="Picture 2" descr="Резултат с изображение за „fontawesome logo png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75" y="819000"/>
            <a:ext cx="4361250" cy="3652548"/>
          </a:xfrm>
          <a:prstGeom prst="roundRect">
            <a:avLst>
              <a:gd name="adj" fmla="val 393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3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7367F-68E3-41F7-95B1-748CB654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11F943-6043-433F-B2F8-2132515B2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Icon fonts:</a:t>
            </a:r>
          </a:p>
          <a:p>
            <a:pPr lvl="1"/>
            <a:r>
              <a:rPr lang="en-US" dirty="0"/>
              <a:t>Fonts containing </a:t>
            </a:r>
            <a:r>
              <a:rPr lang="en-US" b="1" dirty="0">
                <a:solidFill>
                  <a:schemeClr val="bg1"/>
                </a:solidFill>
              </a:rPr>
              <a:t>symbols and glyphs</a:t>
            </a:r>
            <a:r>
              <a:rPr lang="en-US" dirty="0"/>
              <a:t> instead of </a:t>
            </a:r>
            <a:br>
              <a:rPr lang="en-US" dirty="0"/>
            </a:br>
            <a:r>
              <a:rPr lang="en-US" dirty="0"/>
              <a:t>letters / numbers</a:t>
            </a:r>
          </a:p>
          <a:p>
            <a:pPr lvl="1"/>
            <a:r>
              <a:rPr lang="en-US" dirty="0"/>
              <a:t>You can style them with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the same way as regular text</a:t>
            </a:r>
          </a:p>
          <a:p>
            <a:r>
              <a:rPr lang="en-US" dirty="0"/>
              <a:t>Font awesome is </a:t>
            </a:r>
            <a:r>
              <a:rPr lang="en-US" b="1" dirty="0">
                <a:solidFill>
                  <a:schemeClr val="bg1"/>
                </a:solidFill>
              </a:rPr>
              <a:t>most popular icon toolkit</a:t>
            </a:r>
            <a:r>
              <a:rPr lang="en-US" dirty="0"/>
              <a:t> based on CSS</a:t>
            </a:r>
          </a:p>
          <a:p>
            <a:pPr lvl="1"/>
            <a:r>
              <a:rPr lang="en-US" dirty="0"/>
              <a:t>More than 7,000 Awesome Icons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38445D-94C5-4313-AC5D-DD3F897F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Font Awesome?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987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Font Awesome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227875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To use the Font Awesome icons, add the following line inside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sz="3200" dirty="0"/>
              <a:t> </a:t>
            </a:r>
            <a:r>
              <a:rPr lang="en-US" dirty="0"/>
              <a:t>section of your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</a:pPr>
            <a:r>
              <a:rPr lang="en-US" dirty="0"/>
              <a:t>Import Font Awesome in the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file: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None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88631" y="2472227"/>
            <a:ext cx="11160000" cy="9567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800000"/>
                </a:solidFill>
              </a:rPr>
              <a:t>&lt;link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rel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"stylesheet"</a:t>
            </a:r>
            <a:r>
              <a:rPr lang="en-GB" sz="2400" dirty="0">
                <a:solidFill>
                  <a:srgbClr val="000000"/>
                </a:solidFill>
              </a:rPr>
              <a:t> </a:t>
            </a:r>
            <a:r>
              <a:rPr lang="en-GB" sz="2400" dirty="0" err="1">
                <a:solidFill>
                  <a:srgbClr val="FF0000"/>
                </a:solidFill>
              </a:rPr>
              <a:t>href</a:t>
            </a:r>
            <a:r>
              <a:rPr lang="en-GB" sz="2400" dirty="0">
                <a:solidFill>
                  <a:srgbClr val="000000"/>
                </a:solidFill>
              </a:rPr>
              <a:t>=</a:t>
            </a:r>
            <a:r>
              <a:rPr lang="en-GB" sz="24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400" dirty="0" err="1">
                <a:solidFill>
                  <a:srgbClr val="0000FF"/>
                </a:solidFill>
              </a:rPr>
              <a:t>css</a:t>
            </a:r>
            <a:r>
              <a:rPr lang="en-GB" sz="2400" dirty="0">
                <a:solidFill>
                  <a:srgbClr val="0000FF"/>
                </a:solidFill>
              </a:rPr>
              <a:t>/all.css"</a:t>
            </a:r>
            <a:r>
              <a:rPr lang="en-GB" sz="2400" dirty="0">
                <a:solidFill>
                  <a:srgbClr val="800000"/>
                </a:solidFill>
              </a:rPr>
              <a:t>&gt;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88631" y="4329000"/>
            <a:ext cx="11160000" cy="55666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rgbClr val="0000FF"/>
                </a:solidFill>
              </a:rPr>
              <a:t>@import</a:t>
            </a:r>
            <a:r>
              <a:rPr lang="en-GB" dirty="0">
                <a:solidFill>
                  <a:srgbClr val="000000"/>
                </a:solidFill>
              </a:rPr>
              <a:t> </a:t>
            </a:r>
            <a:r>
              <a:rPr lang="en-GB" dirty="0">
                <a:solidFill>
                  <a:srgbClr val="A31515"/>
                </a:solidFill>
              </a:rPr>
              <a:t>'https://use.fontawesome.com/releases/v5.10.2/</a:t>
            </a:r>
            <a:r>
              <a:rPr lang="en-GB" dirty="0" err="1">
                <a:solidFill>
                  <a:srgbClr val="A31515"/>
                </a:solidFill>
              </a:rPr>
              <a:t>css</a:t>
            </a:r>
            <a:r>
              <a:rPr lang="en-GB" dirty="0">
                <a:solidFill>
                  <a:srgbClr val="A31515"/>
                </a:solidFill>
              </a:rPr>
              <a:t>/all.css'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36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Choose an icon</a:t>
            </a:r>
          </a:p>
          <a:p>
            <a:r>
              <a:rPr lang="en-US" dirty="0"/>
              <a:t>Copy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&lt;i&gt;</a:t>
            </a:r>
            <a:r>
              <a:rPr lang="en-US" dirty="0"/>
              <a:t> element</a:t>
            </a:r>
          </a:p>
          <a:p>
            <a:r>
              <a:rPr lang="en-US" dirty="0"/>
              <a:t>Paste it in your HTML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Awesome - Example</a:t>
            </a:r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426000" y="3429000"/>
            <a:ext cx="5670000" cy="268032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GB" sz="2000" dirty="0">
                <a:solidFill>
                  <a:srgbClr val="800000"/>
                </a:solidFill>
              </a:rPr>
              <a:t>&lt;head&gt;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&lt;link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rel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"stylesheet"</a:t>
            </a:r>
            <a:r>
              <a:rPr lang="en-GB" sz="2000" dirty="0">
                <a:solidFill>
                  <a:srgbClr val="FF0000"/>
                </a:solidFill>
              </a:rPr>
              <a:t> </a:t>
            </a:r>
            <a:r>
              <a:rPr lang="en-GB" sz="2000" dirty="0" err="1">
                <a:solidFill>
                  <a:srgbClr val="FF0000"/>
                </a:solidFill>
              </a:rPr>
              <a:t>href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"https://use.fontawesome.com/releases/v5.10.2/</a:t>
            </a:r>
            <a:r>
              <a:rPr lang="en-GB" sz="2000" dirty="0" err="1">
                <a:solidFill>
                  <a:srgbClr val="0000FF"/>
                </a:solidFill>
              </a:rPr>
              <a:t>css</a:t>
            </a:r>
            <a:r>
              <a:rPr lang="en-GB" sz="2000" dirty="0">
                <a:solidFill>
                  <a:srgbClr val="0000FF"/>
                </a:solidFill>
              </a:rPr>
              <a:t>/all.css"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&lt;/head&gt;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&lt;body&gt;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>
                <a:solidFill>
                  <a:srgbClr val="800000"/>
                </a:solidFill>
              </a:rPr>
              <a:t>&lt;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FF0000"/>
                </a:solidFill>
              </a:rPr>
              <a:t> class</a:t>
            </a:r>
            <a:r>
              <a:rPr lang="en-GB" sz="2000" dirty="0">
                <a:solidFill>
                  <a:srgbClr val="000000"/>
                </a:solidFill>
              </a:rPr>
              <a:t>=</a:t>
            </a:r>
            <a:r>
              <a:rPr lang="en-GB" sz="2000" dirty="0">
                <a:solidFill>
                  <a:srgbClr val="0000FF"/>
                </a:solidFill>
              </a:rPr>
              <a:t>"</a:t>
            </a:r>
            <a:r>
              <a:rPr lang="en-GB" sz="2000" dirty="0" err="1">
                <a:solidFill>
                  <a:srgbClr val="0000FF"/>
                </a:solidFill>
              </a:rPr>
              <a:t>fas</a:t>
            </a:r>
            <a:r>
              <a:rPr lang="en-GB" sz="2000" dirty="0">
                <a:solidFill>
                  <a:srgbClr val="0000FF"/>
                </a:solidFill>
              </a:rPr>
              <a:t> fa-star"</a:t>
            </a:r>
            <a:r>
              <a:rPr lang="en-GB" sz="2000" dirty="0">
                <a:solidFill>
                  <a:srgbClr val="800000"/>
                </a:solidFill>
              </a:rPr>
              <a:t>&gt;&lt;/</a:t>
            </a:r>
            <a:r>
              <a:rPr lang="en-GB" sz="2000" dirty="0" err="1">
                <a:solidFill>
                  <a:srgbClr val="800000"/>
                </a:solidFill>
              </a:rPr>
              <a:t>i</a:t>
            </a:r>
            <a:r>
              <a:rPr lang="en-GB" sz="2000" dirty="0">
                <a:solidFill>
                  <a:srgbClr val="800000"/>
                </a:solidFill>
              </a:rPr>
              <a:t>&gt;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800000"/>
                </a:solidFill>
              </a:rPr>
              <a:t>&lt;/body&gt;</a:t>
            </a:r>
            <a:endParaRPr lang="en-GB" sz="2000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139007" y="1700012"/>
            <a:ext cx="3825000" cy="3457976"/>
            <a:chOff x="7131000" y="1277091"/>
            <a:chExt cx="4140000" cy="3946260"/>
          </a:xfrm>
        </p:grpSpPr>
        <p:grpSp>
          <p:nvGrpSpPr>
            <p:cNvPr id="11" name="Group 10"/>
            <p:cNvGrpSpPr/>
            <p:nvPr/>
          </p:nvGrpSpPr>
          <p:grpSpPr>
            <a:xfrm>
              <a:off x="7131000" y="1277091"/>
              <a:ext cx="4140000" cy="3946260"/>
              <a:chOff x="7556804" y="1449731"/>
              <a:chExt cx="4320000" cy="414768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2138655"/>
                <a:ext cx="4320000" cy="34587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804" y="1449731"/>
                <a:ext cx="4320000" cy="719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2" name="Rectangle 11"/>
            <p:cNvSpPr/>
            <p:nvPr/>
          </p:nvSpPr>
          <p:spPr bwMode="auto">
            <a:xfrm>
              <a:off x="9201000" y="1296381"/>
              <a:ext cx="1665000" cy="216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61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dirty="0"/>
              <a:t>What is </a:t>
            </a:r>
            <a:r>
              <a:rPr lang="en-US" sz="3600" dirty="0">
                <a:solidFill>
                  <a:schemeClr val="bg1"/>
                </a:solidFill>
              </a:rPr>
              <a:t>Typography</a:t>
            </a:r>
            <a:r>
              <a:rPr lang="en-US" sz="36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600" dirty="0"/>
              <a:t>The principles of </a:t>
            </a:r>
            <a:r>
              <a:rPr lang="en-US" sz="3600" dirty="0">
                <a:solidFill>
                  <a:schemeClr val="bg1"/>
                </a:solidFill>
              </a:rPr>
              <a:t>readability</a:t>
            </a:r>
          </a:p>
          <a:p>
            <a:pPr>
              <a:buClr>
                <a:schemeClr val="bg2"/>
              </a:buClr>
            </a:pPr>
            <a:r>
              <a:rPr lang="en-US" sz="3600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properties</a:t>
            </a:r>
            <a:r>
              <a:rPr lang="en-US" sz="3600" dirty="0"/>
              <a:t>: font-family, font-size, </a:t>
            </a:r>
            <a:br>
              <a:rPr lang="en-US" sz="3600" dirty="0"/>
            </a:br>
            <a:r>
              <a:rPr lang="en-US" sz="3600" dirty="0"/>
              <a:t>font-style, color, background</a:t>
            </a:r>
          </a:p>
          <a:p>
            <a:pPr>
              <a:buClr>
                <a:schemeClr val="bg2"/>
              </a:buClr>
            </a:pPr>
            <a:r>
              <a:rPr lang="en-US" sz="3600" dirty="0">
                <a:solidFill>
                  <a:schemeClr val="bg1"/>
                </a:solidFill>
              </a:rPr>
              <a:t>Font Awesome </a:t>
            </a:r>
            <a:r>
              <a:rPr lang="en-US" sz="3600" dirty="0"/>
              <a:t>Icons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98FB4-F8EF-4930-95C8-BC95402679EB}"/>
              </a:ext>
            </a:extLst>
          </p:cNvPr>
          <p:cNvSpPr/>
          <p:nvPr/>
        </p:nvSpPr>
        <p:spPr bwMode="auto">
          <a:xfrm>
            <a:off x="3486000" y="729000"/>
            <a:ext cx="5220000" cy="37058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5F9B4D-7DBD-4630-942E-DBD4FC6D5B6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font properties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0A5291-F0CB-4834-AD4C-71D0435764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Typography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09D92-3F92-46F3-8F54-263007E4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167594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1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Typography is the art and technique of arranging type to make written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Legible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appealing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Typography is the visual component of the </a:t>
            </a:r>
            <a:br>
              <a:rPr lang="en-US" dirty="0"/>
            </a:br>
            <a:r>
              <a:rPr lang="en-US" dirty="0"/>
              <a:t>written word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Typography?</a:t>
            </a:r>
          </a:p>
        </p:txBody>
      </p:sp>
    </p:spTree>
    <p:extLst>
      <p:ext uri="{BB962C8B-B14F-4D97-AF65-F5344CB8AC3E}">
        <p14:creationId xmlns:p14="http://schemas.microsoft.com/office/powerpoint/2010/main" val="335016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025816"/>
            <a:ext cx="7353305" cy="5546589"/>
          </a:xfrm>
        </p:spPr>
        <p:txBody>
          <a:bodyPr/>
          <a:lstStyle/>
          <a:p>
            <a:r>
              <a:rPr lang="en-US" b="1" i="1" dirty="0">
                <a:hlinkClick r:id="rId2"/>
              </a:rPr>
              <a:t>The Elements of Typographic Style </a:t>
            </a:r>
            <a:r>
              <a:rPr lang="en-US" b="1" i="1" dirty="0"/>
              <a:t>-</a:t>
            </a:r>
            <a:r>
              <a:rPr lang="en-US" dirty="0"/>
              <a:t> the authoritative book on typography and style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hlinkClick r:id="rId3"/>
              </a:rPr>
              <a:t>The Elements of Typographic Style Applied to the Web</a:t>
            </a:r>
            <a:r>
              <a:rPr lang="en-US" b="1" i="1" dirty="0"/>
              <a:t> </a:t>
            </a:r>
            <a:r>
              <a:rPr lang="en-US" dirty="0"/>
              <a:t>- a practical guide to web typography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997418"/>
            <a:ext cx="1371798" cy="238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3609000"/>
            <a:ext cx="1415966" cy="244976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9B6F5DB-A568-4FF3-9B7C-C449C198FC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is one of the more important aspects of Web design usability</a:t>
            </a:r>
          </a:p>
          <a:p>
            <a:pPr>
              <a:buClr>
                <a:schemeClr val="tx1"/>
              </a:buClr>
            </a:pPr>
            <a:r>
              <a:rPr lang="en-US" dirty="0"/>
              <a:t>Website readability is a measure of how easy it is for visitors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online text</a:t>
            </a:r>
          </a:p>
          <a:p>
            <a:pPr>
              <a:buClr>
                <a:schemeClr val="tx1"/>
              </a:buClr>
            </a:pPr>
            <a:r>
              <a:rPr lang="en-US" dirty="0"/>
              <a:t>Readability depends on both a text's presentation and its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Poor readability scares readers away from the content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41000" y="1134001"/>
            <a:ext cx="10129234" cy="5670000"/>
          </a:xfrm>
        </p:spPr>
        <p:txBody>
          <a:bodyPr>
            <a:normAutofit/>
          </a:bodyPr>
          <a:lstStyle/>
          <a:p>
            <a:r>
              <a:rPr lang="en-US" sz="3600" dirty="0"/>
              <a:t>User-Friendly Headers </a:t>
            </a:r>
          </a:p>
          <a:p>
            <a:r>
              <a:rPr lang="en-US" sz="3600" dirty="0"/>
              <a:t>White Space - </a:t>
            </a:r>
            <a:r>
              <a:rPr lang="en-GB" sz="3600" dirty="0"/>
              <a:t>scannable and consistent </a:t>
            </a:r>
            <a:r>
              <a:rPr lang="en-US" sz="3600" dirty="0"/>
              <a:t>text</a:t>
            </a:r>
          </a:p>
          <a:p>
            <a:r>
              <a:rPr lang="en-US" sz="3600" dirty="0"/>
              <a:t>Emphasis of Important Elements</a:t>
            </a:r>
          </a:p>
          <a:p>
            <a:r>
              <a:rPr lang="en-US" sz="3600" dirty="0"/>
              <a:t>Good Margins to avoid walls of text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Scannable </a:t>
            </a:r>
            <a:r>
              <a:rPr lang="en-US" sz="3600" dirty="0"/>
              <a:t>Text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Consistency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Organization of Information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Readable Typography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1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7F96F-3F87-4E4F-A993-90EF8324D2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B134-7954-42C0-9827-59EAAA0CC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b="1" dirty="0">
                <a:solidFill>
                  <a:schemeClr val="bg1"/>
                </a:solidFill>
              </a:rPr>
              <a:t>compatibility</a:t>
            </a:r>
            <a:r>
              <a:rPr lang="en-US" dirty="0"/>
              <a:t> between browsers/operating systems</a:t>
            </a:r>
          </a:p>
          <a:p>
            <a:r>
              <a:rPr lang="en-US" dirty="0"/>
              <a:t>Generic family fonts: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AF5C8F-8AE3-433F-98F3-05CAA83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Safe Fonts</a:t>
            </a:r>
            <a:endParaRPr lang="bg-BG" dirty="0"/>
          </a:p>
        </p:txBody>
      </p:sp>
      <p:graphicFrame>
        <p:nvGraphicFramePr>
          <p:cNvPr id="15" name="Group Table">
            <a:extLst>
              <a:ext uri="{FF2B5EF4-FFF2-40B4-BE49-F238E27FC236}">
                <a16:creationId xmlns:a16="http://schemas.microsoft.com/office/drawing/2014/main" id="{C359D04F-397F-48B9-A0F2-CE628005E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2802"/>
              </p:ext>
            </p:extLst>
          </p:nvPr>
        </p:nvGraphicFramePr>
        <p:xfrm>
          <a:off x="3216000" y="3024000"/>
          <a:ext cx="5265000" cy="2117493"/>
        </p:xfrm>
        <a:graphic>
          <a:graphicData uri="http://schemas.openxmlformats.org/drawingml/2006/table">
            <a:tbl>
              <a:tblPr/>
              <a:tblGrid>
                <a:gridCol w="211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57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Name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3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 New Roman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 New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Trebuchet MS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8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1790</Words>
  <Application>Microsoft Office PowerPoint</Application>
  <PresentationFormat>Breitbild</PresentationFormat>
  <Paragraphs>419</Paragraphs>
  <Slides>41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CSS &amp; TYPOGRAPHY</vt:lpstr>
      <vt:lpstr>Table of Contents</vt:lpstr>
      <vt:lpstr>Have a Question?</vt:lpstr>
      <vt:lpstr>Typography</vt:lpstr>
      <vt:lpstr>What is Typography?</vt:lpstr>
      <vt:lpstr>Books</vt:lpstr>
      <vt:lpstr>Principles Of Readability</vt:lpstr>
      <vt:lpstr>Keys to Readable Typography</vt:lpstr>
      <vt:lpstr>Web Safe Fonts</vt:lpstr>
      <vt:lpstr>Font Files</vt:lpstr>
      <vt:lpstr>CSS Properties</vt:lpstr>
      <vt:lpstr>Family Name</vt:lpstr>
      <vt:lpstr>@font-face</vt:lpstr>
      <vt:lpstr>Generic Name</vt:lpstr>
      <vt:lpstr>Font Style</vt:lpstr>
      <vt:lpstr>Font Size</vt:lpstr>
      <vt:lpstr>Font Size</vt:lpstr>
      <vt:lpstr>Font Weight</vt:lpstr>
      <vt:lpstr>Font Weight (2)</vt:lpstr>
      <vt:lpstr>Line Height</vt:lpstr>
      <vt:lpstr>Letter Spacing</vt:lpstr>
      <vt:lpstr>Text Align</vt:lpstr>
      <vt:lpstr>Text Decoration</vt:lpstr>
      <vt:lpstr>Text Indent</vt:lpstr>
      <vt:lpstr>Text Overflow</vt:lpstr>
      <vt:lpstr>Text Transform</vt:lpstr>
      <vt:lpstr>Word Break</vt:lpstr>
      <vt:lpstr>Text Shadow</vt:lpstr>
      <vt:lpstr>Text Color</vt:lpstr>
      <vt:lpstr>Background Color</vt:lpstr>
      <vt:lpstr>Cursor</vt:lpstr>
      <vt:lpstr>Outline</vt:lpstr>
      <vt:lpstr>Icons</vt:lpstr>
      <vt:lpstr>What is Font Awesome?</vt:lpstr>
      <vt:lpstr>Getting Started with Font Awesome</vt:lpstr>
      <vt:lpstr>Font Awesome - Example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CSS-and-Typography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161</cp:revision>
  <dcterms:created xsi:type="dcterms:W3CDTF">2018-05-23T13:08:44Z</dcterms:created>
  <dcterms:modified xsi:type="dcterms:W3CDTF">2021-09-07T18:12:33Z</dcterms:modified>
  <cp:category>computer programming;programming;software development;software engineering</cp:category>
</cp:coreProperties>
</file>