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3"/>
  </p:notesMasterIdLst>
  <p:handoutMasterIdLst>
    <p:handoutMasterId r:id="rId44"/>
  </p:handoutMasterIdLst>
  <p:sldIdLst>
    <p:sldId id="503" r:id="rId2"/>
    <p:sldId id="276" r:id="rId3"/>
    <p:sldId id="492" r:id="rId4"/>
    <p:sldId id="353" r:id="rId5"/>
    <p:sldId id="308" r:id="rId6"/>
    <p:sldId id="309" r:id="rId7"/>
    <p:sldId id="508" r:id="rId8"/>
    <p:sldId id="509" r:id="rId9"/>
    <p:sldId id="510" r:id="rId10"/>
    <p:sldId id="511" r:id="rId11"/>
    <p:sldId id="512" r:id="rId12"/>
    <p:sldId id="513" r:id="rId13"/>
    <p:sldId id="515" r:id="rId14"/>
    <p:sldId id="514" r:id="rId15"/>
    <p:sldId id="516" r:id="rId16"/>
    <p:sldId id="517" r:id="rId17"/>
    <p:sldId id="518" r:id="rId18"/>
    <p:sldId id="519" r:id="rId19"/>
    <p:sldId id="689" r:id="rId20"/>
    <p:sldId id="521" r:id="rId21"/>
    <p:sldId id="522" r:id="rId22"/>
    <p:sldId id="692" r:id="rId23"/>
    <p:sldId id="524" r:id="rId24"/>
    <p:sldId id="727" r:id="rId25"/>
    <p:sldId id="525" r:id="rId26"/>
    <p:sldId id="709" r:id="rId27"/>
    <p:sldId id="696" r:id="rId28"/>
    <p:sldId id="527" r:id="rId29"/>
    <p:sldId id="698" r:id="rId30"/>
    <p:sldId id="699" r:id="rId31"/>
    <p:sldId id="710" r:id="rId32"/>
    <p:sldId id="719" r:id="rId33"/>
    <p:sldId id="714" r:id="rId34"/>
    <p:sldId id="715" r:id="rId35"/>
    <p:sldId id="716" r:id="rId36"/>
    <p:sldId id="718" r:id="rId37"/>
    <p:sldId id="349" r:id="rId38"/>
    <p:sldId id="401" r:id="rId39"/>
    <p:sldId id="507" r:id="rId40"/>
    <p:sldId id="493" r:id="rId41"/>
    <p:sldId id="4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Semantic HTML" id="{66DCFE1F-60FD-44F2-BE82-706DDBC14898}">
          <p14:sldIdLst>
            <p14:sldId id="353"/>
            <p14:sldId id="308"/>
            <p14:sldId id="309"/>
          </p14:sldIdLst>
        </p14:section>
        <p14:section name="HTML Semantic Tags" id="{0E7B6AB0-FE4F-4F66-BA91-C09F04DFB468}">
          <p14:sldIdLst>
            <p14:sldId id="508"/>
            <p14:sldId id="509"/>
            <p14:sldId id="510"/>
            <p14:sldId id="511"/>
            <p14:sldId id="512"/>
            <p14:sldId id="513"/>
            <p14:sldId id="515"/>
            <p14:sldId id="514"/>
            <p14:sldId id="516"/>
            <p14:sldId id="517"/>
            <p14:sldId id="518"/>
          </p14:sldIdLst>
        </p14:section>
        <p14:section name="Forms" id="{BE526C15-3BE1-4E94-9C1A-931E31210329}">
          <p14:sldIdLst>
            <p14:sldId id="519"/>
            <p14:sldId id="689"/>
            <p14:sldId id="521"/>
            <p14:sldId id="522"/>
            <p14:sldId id="692"/>
            <p14:sldId id="524"/>
            <p14:sldId id="727"/>
            <p14:sldId id="525"/>
            <p14:sldId id="709"/>
            <p14:sldId id="696"/>
            <p14:sldId id="527"/>
            <p14:sldId id="698"/>
            <p14:sldId id="699"/>
            <p14:sldId id="710"/>
          </p14:sldIdLst>
        </p14:section>
        <p14:section name="Tables" id="{61FFFC35-C618-46D0-9775-FD5B405A4E18}">
          <p14:sldIdLst>
            <p14:sldId id="719"/>
            <p14:sldId id="714"/>
            <p14:sldId id="715"/>
            <p14:sldId id="716"/>
            <p14:sldId id="718"/>
          </p14:sldIdLst>
        </p14:section>
        <p14:section name="Conclusion" id="{E19D07F1-86E2-47E9-B2AB-7ADC4F89DC12}">
          <p14:sldIdLst>
            <p14:sldId id="349"/>
            <p14:sldId id="401"/>
            <p14:sldId id="507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‹Nr.›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79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</a:t>
            </a:r>
            <a:r>
              <a:rPr lang="en-US" sz="1600" u="sng" noProof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‹Nr.›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3.png"/><Relationship Id="rId20" Type="http://schemas.openxmlformats.org/officeDocument/2006/relationships/image" Target="../media/image4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4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49.png"/><Relationship Id="rId10" Type="http://schemas.openxmlformats.org/officeDocument/2006/relationships/image" Target="../media/image4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Semantic tags, Document structure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STRUCTURE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B5E6-1EA1-4656-B422-3F96B1DF7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145433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06000" y="1121143"/>
            <a:ext cx="958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The main content of a document </a:t>
            </a:r>
          </a:p>
          <a:p>
            <a:r>
              <a:rPr lang="en-US" sz="3600" dirty="0"/>
              <a:t>Helps crawlers</a:t>
            </a:r>
          </a:p>
          <a:p>
            <a:r>
              <a:rPr lang="en-US" sz="3600" dirty="0"/>
              <a:t>There must not be more than one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&lt;main&gt;</a:t>
            </a:r>
            <a:r>
              <a:rPr lang="en-US" sz="3600" dirty="0"/>
              <a:t> element in a document</a:t>
            </a:r>
          </a:p>
          <a:p>
            <a:r>
              <a:rPr lang="en-US" sz="3600" dirty="0"/>
              <a:t>Wrap the most important information in the body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&lt;main&gt;&lt;/main&gt;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B6D524-B80A-492B-A8ED-74EB65CD6E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9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55571" y="1339423"/>
            <a:ext cx="9360000" cy="5308732"/>
          </a:xfrm>
        </p:spPr>
        <p:txBody>
          <a:bodyPr/>
          <a:lstStyle/>
          <a:p>
            <a:r>
              <a:rPr lang="en-US" dirty="0"/>
              <a:t>Defines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sidebar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left / right navigation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&lt;aside&gt;&lt;/aside&gt;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E01219D-41CD-41C9-AC64-8B27B149E9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3BF13B-4095-4BEA-BE19-0303E0C1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2214000"/>
            <a:ext cx="7785000" cy="304698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Blogroll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My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Other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"#"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Best Friend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&lt;/aside&gt;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21143"/>
            <a:ext cx="967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sz="3600" dirty="0"/>
              <a:t>A document / section footer</a:t>
            </a:r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pPr>
              <a:buClr>
                <a:schemeClr val="tx1"/>
              </a:buClr>
            </a:pPr>
            <a:endParaRPr lang="en-GB" sz="3600" dirty="0"/>
          </a:p>
          <a:p>
            <a:r>
              <a:rPr lang="en-US" dirty="0"/>
              <a:t>A footer typically contains information about: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Navigation links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Copyright data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&lt;footer&gt;&lt;/footer&gt;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1F53B-0002-4F2F-9D7B-B3CF6D65DD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EE4CE4-627F-42FD-B0D9-A3DC748F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943" y="1875080"/>
            <a:ext cx="9320087" cy="193899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Posted by: Hege Refsnes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"someone@exam.uk"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Contact...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&amp;copy;copyright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&lt;/footer&gt;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standalone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section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Typically followed by a heading</a:t>
            </a:r>
            <a:endParaRPr lang="en-GB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&lt;section&gt;&lt;/section&gt;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0320B3E-7031-494C-8739-5E0B995312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57B0E-6E00-4DB8-8B77-1B179752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1989000"/>
            <a:ext cx="5103057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Heading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"bird.jpg"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&lt;/section&gt;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Represents a </a:t>
            </a:r>
            <a:r>
              <a:rPr lang="en-US" b="1" dirty="0">
                <a:solidFill>
                  <a:schemeClr val="bg1"/>
                </a:solidFill>
              </a:rPr>
              <a:t>self-contained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composition</a:t>
            </a:r>
            <a:r>
              <a:rPr lang="en-US" dirty="0"/>
              <a:t> in a document, page, application, or site</a:t>
            </a:r>
            <a:endParaRPr lang="bg-BG" dirty="0"/>
          </a:p>
          <a:p>
            <a:r>
              <a:rPr lang="en-US" dirty="0"/>
              <a:t>Intended to be </a:t>
            </a:r>
            <a:r>
              <a:rPr lang="en-US" b="1" dirty="0">
                <a:solidFill>
                  <a:schemeClr val="bg1"/>
                </a:solidFill>
              </a:rPr>
              <a:t>independently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distributable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reusable</a:t>
            </a:r>
            <a:r>
              <a:rPr lang="en-US" dirty="0"/>
              <a:t> 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Forum post</a:t>
            </a:r>
          </a:p>
          <a:p>
            <a:pPr lvl="1"/>
            <a:r>
              <a:rPr lang="en-US" dirty="0"/>
              <a:t>Magazine</a:t>
            </a:r>
          </a:p>
          <a:p>
            <a:pPr lvl="1"/>
            <a:r>
              <a:rPr lang="en-US" dirty="0"/>
              <a:t>Newspaper article</a:t>
            </a:r>
          </a:p>
          <a:p>
            <a:pPr lvl="1"/>
            <a:r>
              <a:rPr lang="en-US" dirty="0"/>
              <a:t>Blog entry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&lt;article&gt;&lt;/article&gt;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1689CE-F451-442A-AF91-5ED000CB2F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5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self-contained content</a:t>
            </a:r>
          </a:p>
          <a:p>
            <a:r>
              <a:rPr lang="en-US" dirty="0"/>
              <a:t>Frequently with a caption </a:t>
            </a:r>
            <a:r>
              <a:rPr lang="en-US" b="1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figcaption</a:t>
            </a:r>
            <a:r>
              <a:rPr lang="en-US" b="1" dirty="0">
                <a:solidFill>
                  <a:schemeClr val="bg1"/>
                </a:solidFill>
              </a:rPr>
              <a:t>"</a:t>
            </a:r>
          </a:p>
          <a:p>
            <a:r>
              <a:rPr lang="en-US" dirty="0"/>
              <a:t>Typically referenced as a single unit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&lt;figure&gt;&lt;/figure&gt;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69A67FB-9415-4442-856C-FE33AA565F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4093-4577-46E1-934C-4BA92A48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428533"/>
            <a:ext cx="8077812" cy="230832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"pic_trulli.jpg"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Fig.1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Trulli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, Puglia, Italy.  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figcaption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&lt;/figure&gt;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8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US" dirty="0"/>
              <a:t> - additional details that the user can view or hide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summary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</a:t>
            </a:r>
            <a:r>
              <a:rPr lang="en-GB" dirty="0"/>
              <a:t>a visible heading for the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&lt;details&gt;</a:t>
            </a:r>
            <a:r>
              <a:rPr lang="en-GB" dirty="0"/>
              <a:t> 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&lt;details&gt; + &lt;summary&gt;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3884062"/>
            <a:ext cx="7065000" cy="156966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&lt;summary&gt;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details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&lt;/summary&gt;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More info about the details.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&lt;/details&gt;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6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26000" y="1121143"/>
            <a:ext cx="976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&lt;time&gt;</a:t>
            </a:r>
            <a:r>
              <a:rPr lang="en-US" sz="3200" dirty="0"/>
              <a:t> - </a:t>
            </a:r>
            <a:r>
              <a:rPr lang="en-GB" sz="3200" dirty="0"/>
              <a:t>a human-readable time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Search engines can produce smarter search result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address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- </a:t>
            </a:r>
            <a:r>
              <a:rPr lang="en-GB" sz="3200" dirty="0"/>
              <a:t>contact  information for site author / owner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Usually renders in </a:t>
            </a:r>
            <a:r>
              <a:rPr lang="en-US" sz="3000" i="1" dirty="0"/>
              <a:t>italic</a:t>
            </a:r>
            <a:endParaRPr lang="en-US" sz="3000" dirty="0"/>
          </a:p>
          <a:p>
            <a:pPr>
              <a:buClr>
                <a:schemeClr val="tx1"/>
              </a:buClr>
            </a:pPr>
            <a:endParaRPr lang="en-GB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 time&gt; + &lt;address&gt;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679063-FFC4-4FC4-ADF7-F23BC211BCA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44CD62-C417-4083-9C34-A3FA1B2E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000" y="4824000"/>
            <a:ext cx="9556944" cy="12003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"mailto:tony@gmail.com"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tony@gmail.com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&lt;/address&gt;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79D14-668D-4E49-AADF-A94FEE3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76" y="2382335"/>
            <a:ext cx="8834568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 open at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10:00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&lt;/time&gt;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every morning.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F4121A3-5707-4195-80D4-EB867B36035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Collect user input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351722-A8AF-4744-8455-EDAEC29BE0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Forms</a:t>
            </a:r>
            <a:endParaRPr lang="bg-BG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CFCFDC-DE32-4FEF-8C2D-56130CCDF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52" y="1539000"/>
            <a:ext cx="2168095" cy="21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7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</a:t>
            </a:r>
            <a:r>
              <a:rPr lang="en-US" sz="3600" b="1" dirty="0">
                <a:solidFill>
                  <a:schemeClr val="bg1"/>
                </a:solidFill>
              </a:rPr>
              <a:t>HTML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- a document section</a:t>
            </a:r>
          </a:p>
          <a:p>
            <a:pPr lvl="1"/>
            <a:r>
              <a:rPr lang="en-US" sz="3200" dirty="0"/>
              <a:t>Contains interactive controls for submitting information</a:t>
            </a:r>
          </a:p>
          <a:p>
            <a:pPr lvl="1"/>
            <a:r>
              <a:rPr lang="en-US" sz="3200" dirty="0"/>
              <a:t>Takes </a:t>
            </a:r>
            <a:r>
              <a:rPr lang="en-US" sz="3200" b="1" dirty="0">
                <a:solidFill>
                  <a:schemeClr val="bg1"/>
                </a:solidFill>
              </a:rPr>
              <a:t>input</a:t>
            </a:r>
            <a:r>
              <a:rPr lang="en-US" sz="3200" dirty="0"/>
              <a:t> from the site </a:t>
            </a:r>
            <a:r>
              <a:rPr lang="en-US" sz="3200" b="1" dirty="0">
                <a:solidFill>
                  <a:schemeClr val="bg1"/>
                </a:solidFill>
              </a:rPr>
              <a:t>visitor</a:t>
            </a:r>
            <a:r>
              <a:rPr lang="en-US" sz="3200" dirty="0"/>
              <a:t> and posts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569097" y="3654000"/>
            <a:ext cx="8231400" cy="243404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First name: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b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"John"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</a:t>
            </a:r>
            <a:r>
              <a:rPr lang="en-GB" sz="24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440" y="4304359"/>
            <a:ext cx="2304115" cy="1133325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57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HTML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Semantic Tags</a:t>
            </a:r>
            <a:endParaRPr lang="bg-BG" sz="40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Forms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4000" dirty="0"/>
              <a:t> Tables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Action</a:t>
            </a:r>
            <a:r>
              <a:rPr lang="en-US" sz="3600" dirty="0"/>
              <a:t> - used to specify where the form data is to be sent to the server after submission of the form</a:t>
            </a:r>
          </a:p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Method</a:t>
            </a:r>
            <a:r>
              <a:rPr lang="en-US" sz="3600" dirty="0"/>
              <a:t> - The HTTP method that the browser uses to submit the form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POST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POST 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methodGET</a:t>
            </a:r>
            <a:r>
              <a:rPr lang="en-US" sz="3200" dirty="0"/>
              <a:t> - Corresponds to </a:t>
            </a:r>
            <a:r>
              <a:rPr lang="en-US" sz="3200" b="1" dirty="0">
                <a:solidFill>
                  <a:schemeClr val="bg1"/>
                </a:solidFill>
              </a:rPr>
              <a:t>HTTP GET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092E374-C839-4DA6-B7EC-9ED03C2C0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Form with attributes example:</a:t>
            </a: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06214" y="2178562"/>
            <a:ext cx="11379572" cy="2434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"/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Female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"female"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6FAAF4F-7C75-468B-873A-4C6D26E24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58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&lt;input&gt; </a:t>
            </a:r>
            <a:r>
              <a:rPr lang="en-US" dirty="0"/>
              <a:t>element is the most important form element</a:t>
            </a:r>
          </a:p>
          <a:p>
            <a:pPr>
              <a:buClr>
                <a:schemeClr val="tx1"/>
              </a:buClr>
            </a:pPr>
            <a:r>
              <a:rPr lang="en-US" dirty="0"/>
              <a:t>It can be displayed in several ways, depending on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attribute: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text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number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password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email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800" b="1" dirty="0">
                <a:latin typeface="Consolas" panose="020B0609020204030204" pitchFamily="49" charset="0"/>
              </a:rPr>
              <a:t>search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779" lvl="1" indent="0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</p:spTree>
    <p:extLst>
      <p:ext uri="{BB962C8B-B14F-4D97-AF65-F5344CB8AC3E}">
        <p14:creationId xmlns:p14="http://schemas.microsoft.com/office/powerpoint/2010/main" val="214029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checkbox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radio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range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submit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button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&lt;input type=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3200" b="1" dirty="0">
                <a:latin typeface="Consolas" panose="020B0609020204030204" pitchFamily="49" charset="0"/>
              </a:rPr>
              <a:t>file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1FEB50-EFCD-48D9-9E9A-AF72E3FB1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DB40F-8B10-4D00-BF37-5F88AE5EE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HTML input validation is done automatically by the browser based on </a:t>
            </a:r>
            <a:r>
              <a:rPr lang="en-US" b="1" dirty="0">
                <a:solidFill>
                  <a:schemeClr val="bg1"/>
                </a:solidFill>
              </a:rPr>
              <a:t>special attributes</a:t>
            </a:r>
          </a:p>
          <a:p>
            <a:r>
              <a:rPr lang="en-US" dirty="0"/>
              <a:t>The validation only occurs when attempting to submit the form</a:t>
            </a:r>
          </a:p>
          <a:p>
            <a:r>
              <a:rPr lang="en-US" dirty="0"/>
              <a:t>Inputs which are </a:t>
            </a: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 will not trigger validation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583900-4267-4F6D-A6B0-605B0375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Validation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017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4081696-8E73-421A-A9CD-99A535C44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308" y="1269001"/>
            <a:ext cx="11700000" cy="538650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  <a:r>
              <a:rPr lang="en-US" dirty="0"/>
              <a:t> - specifies the initial value for an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- specifies the name of the input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placeholder</a:t>
            </a:r>
            <a:r>
              <a:rPr lang="en-US" dirty="0"/>
              <a:t> - specifies a hint that describes the expected value of the input field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- the field must be filled out before submitting the form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autofocus</a:t>
            </a:r>
            <a:r>
              <a:rPr lang="en-US" dirty="0"/>
              <a:t> - the input should automatically get focus when the page load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disabled</a:t>
            </a:r>
            <a:r>
              <a:rPr lang="en-US" dirty="0"/>
              <a:t> - specifies that the input field is disabled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 and max</a:t>
            </a:r>
            <a:r>
              <a:rPr lang="en-US" dirty="0"/>
              <a:t> - specify the minimum and maximum values</a:t>
            </a:r>
          </a:p>
          <a:p>
            <a:pPr lvl="2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54152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Email - simple validation for emails</a:t>
            </a:r>
          </a:p>
          <a:p>
            <a:endParaRPr lang="en-US" dirty="0"/>
          </a:p>
          <a:p>
            <a:r>
              <a:rPr lang="en-US" dirty="0"/>
              <a:t>URL - validation for URL addresses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Telephone - validation for phone numbers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Input Example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1826" y="1895221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826" y="3274244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url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61826" y="4737957"/>
            <a:ext cx="7721732" cy="52322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tel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required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"true"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26" y="1723014"/>
            <a:ext cx="2999314" cy="867633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26" y="3040789"/>
            <a:ext cx="2999314" cy="980249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6709" y="4746714"/>
            <a:ext cx="2668948" cy="514726"/>
          </a:xfrm>
          <a:prstGeom prst="roundRect">
            <a:avLst>
              <a:gd name="adj" fmla="val 2980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693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Label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&lt;label&gt;</a:t>
            </a:r>
            <a:r>
              <a:rPr lang="en-US" sz="3200" dirty="0"/>
              <a:t> - defines a label for the others forms elements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attribute should be equal to the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  <a:r>
              <a:rPr lang="en-US" sz="3200" dirty="0"/>
              <a:t> attribute of the related element to bind them together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 lvl="1">
              <a:buClr>
                <a:schemeClr val="tx1"/>
              </a:buClr>
            </a:pP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6000" y="3159000"/>
            <a:ext cx="10800000" cy="169538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Male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"gender"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"male"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8562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Fieldset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used to group related data in a form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&lt;legend&gt;</a:t>
            </a:r>
            <a:r>
              <a:rPr lang="en-US" dirty="0"/>
              <a:t> - defines a caption for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1009174" y="2595572"/>
            <a:ext cx="7338234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Customer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&lt;legend&gt;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Order Details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&lt;/legend&gt;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"quantity"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"remarks"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0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C11391-233D-4C64-A47C-14C1AFDD2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A348F-B869-4CE8-BCE8-424B4F517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226" y="3339000"/>
            <a:ext cx="2514600" cy="22068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467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Select</a:t>
            </a:r>
            <a:endParaRPr lang="en-US" sz="36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&lt;select&gt;</a:t>
            </a:r>
            <a:r>
              <a:rPr lang="en-US" dirty="0"/>
              <a:t> - defines a drop-down list</a:t>
            </a:r>
          </a:p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&lt;option&gt;</a:t>
            </a:r>
            <a:r>
              <a:rPr lang="en-US" dirty="0"/>
              <a:t> - defines an option that can be selected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457200" y="2667001"/>
            <a:ext cx="8923800" cy="31727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Choose a </a:t>
            </a:r>
            <a:r>
              <a:rPr lang="en-GB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colors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Black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"fiat"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White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094" y="6560185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42" y="3293119"/>
            <a:ext cx="2103371" cy="192047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4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#front-end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textarea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- defines a multi-line input field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rows - specifies the visible </a:t>
            </a:r>
            <a:r>
              <a:rPr lang="en-US" b="1" dirty="0">
                <a:solidFill>
                  <a:schemeClr val="bg1"/>
                </a:solidFill>
              </a:rPr>
              <a:t>number of lines</a:t>
            </a:r>
            <a:r>
              <a:rPr lang="en-US" dirty="0"/>
              <a:t> in a text area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cols - specifies the </a:t>
            </a:r>
            <a:r>
              <a:rPr lang="en-US" b="1" dirty="0">
                <a:solidFill>
                  <a:schemeClr val="bg1"/>
                </a:solidFill>
              </a:rPr>
              <a:t>visible width </a:t>
            </a:r>
            <a:r>
              <a:rPr lang="en-US" dirty="0"/>
              <a:t>of a text area</a:t>
            </a:r>
            <a:endParaRPr lang="bg-BG" dirty="0"/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</a:t>
            </a:r>
            <a:r>
              <a:rPr lang="en-US" dirty="0" err="1"/>
              <a:t>Textarea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1" y="6559551"/>
            <a:ext cx="366712" cy="29686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365566" y="4464000"/>
            <a:ext cx="7826400" cy="15107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rows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"10"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 cols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The cat was playing in the garden.</a:t>
            </a: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GB" sz="28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00" y="3834000"/>
            <a:ext cx="2895600" cy="251483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4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8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Submit button </a:t>
            </a:r>
            <a:r>
              <a:rPr lang="bg-BG" dirty="0"/>
              <a:t>-</a:t>
            </a:r>
            <a:r>
              <a:rPr lang="en-US" dirty="0"/>
              <a:t> sends the form data to the server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Reset button </a:t>
            </a:r>
            <a:r>
              <a:rPr lang="bg-BG" dirty="0"/>
              <a:t>-</a:t>
            </a:r>
            <a:r>
              <a:rPr lang="en-US" dirty="0"/>
              <a:t> resets all form fields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&lt;button&gt;</a:t>
            </a:r>
            <a:r>
              <a:rPr lang="en-US" dirty="0"/>
              <a:t> tag defines a clickable button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Elements - Buttons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640734" y="3084345"/>
            <a:ext cx="7300263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0734" y="1854000"/>
            <a:ext cx="7300266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"Apply Now"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29" y="3084345"/>
            <a:ext cx="985858" cy="483629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45" y="1852051"/>
            <a:ext cx="1447800" cy="482600"/>
          </a:xfrm>
          <a:prstGeom prst="roundRect">
            <a:avLst>
              <a:gd name="adj" fmla="val 6205"/>
            </a:avLst>
          </a:prstGeom>
          <a:ln>
            <a:solidFill>
              <a:schemeClr val="tx1"/>
            </a:solidFill>
          </a:ln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5DCA95A5-BF19-4C75-8D08-7C71486A0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33" y="4311503"/>
            <a:ext cx="7300264" cy="46166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"button"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49AA8-6947-4419-9F75-F2394A4B3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029" y="4309881"/>
            <a:ext cx="1447800" cy="515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2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4D95094-4FBF-4619-9F56-2DCC68C0AEB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Arrange data into rows and columns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2F184E-FCAE-4D51-866E-45058FDF7B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Tables</a:t>
            </a:r>
            <a:endParaRPr lang="bg-BG"/>
          </a:p>
        </p:txBody>
      </p:sp>
      <p:pic>
        <p:nvPicPr>
          <p:cNvPr id="5" name="Картина 4" descr="data-table.png">
            <a:extLst>
              <a:ext uri="{FF2B5EF4-FFF2-40B4-BE49-F238E27FC236}">
                <a16:creationId xmlns:a16="http://schemas.microsoft.com/office/drawing/2014/main" id="{42930BC9-61C3-437B-B743-FD84138CBC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953000" y="149400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HTML table is defined with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&lt;table&gt;</a:t>
            </a:r>
            <a:r>
              <a:rPr lang="en-US" dirty="0"/>
              <a:t> tag</a:t>
            </a:r>
          </a:p>
          <a:p>
            <a:r>
              <a:rPr lang="en-US" noProof="1"/>
              <a:t>Each table row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b="1" noProof="1"/>
              <a:t> </a:t>
            </a:r>
            <a:r>
              <a:rPr lang="en-US" noProof="1"/>
              <a:t>tag</a:t>
            </a:r>
          </a:p>
          <a:p>
            <a:r>
              <a:rPr lang="en-US" noProof="1"/>
              <a:t>A table cell is defined with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noProof="1"/>
              <a:t> tag</a:t>
            </a:r>
            <a:endParaRPr lang="en-GB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HTML Tables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3429001"/>
            <a:ext cx="5261399" cy="3172764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1.1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Cell 2.1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FEC04-CB3B-4F69-A5E8-2648C46F09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245"/>
          <a:stretch/>
        </p:blipFill>
        <p:spPr>
          <a:xfrm>
            <a:off x="6290199" y="3429000"/>
            <a:ext cx="1600200" cy="1110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416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2089" y="1195389"/>
            <a:ext cx="11814175" cy="5202237"/>
          </a:xfrm>
        </p:spPr>
        <p:txBody>
          <a:bodyPr/>
          <a:lstStyle/>
          <a:p>
            <a:r>
              <a:rPr lang="en-US" dirty="0"/>
              <a:t>There are three specific parts</a:t>
            </a:r>
            <a:br>
              <a:rPr lang="en-US" dirty="0"/>
            </a:br>
            <a:r>
              <a:rPr lang="en-US" dirty="0"/>
              <a:t>in every table: 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header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body</a:t>
            </a:r>
          </a:p>
          <a:p>
            <a:pPr lvl="1"/>
            <a:r>
              <a:rPr lang="en-US" dirty="0"/>
              <a:t>Table </a:t>
            </a:r>
            <a:r>
              <a:rPr lang="en-US" b="1" dirty="0">
                <a:solidFill>
                  <a:schemeClr val="bg1"/>
                </a:solidFill>
              </a:rPr>
              <a:t>footer</a:t>
            </a:r>
          </a:p>
          <a:p>
            <a:r>
              <a:rPr lang="en-US" dirty="0"/>
              <a:t>Each table part holds rows </a:t>
            </a:r>
            <a:r>
              <a:rPr lang="en-US" sz="2800" dirty="0"/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2800" dirty="0"/>
              <a:t>)</a:t>
            </a:r>
            <a:endParaRPr lang="en-US" sz="3200" dirty="0"/>
          </a:p>
          <a:p>
            <a:pPr lvl="1"/>
            <a:r>
              <a:rPr lang="en-US" dirty="0"/>
              <a:t>Rows hold cells </a:t>
            </a:r>
            <a:r>
              <a:rPr lang="en-US" sz="3200" dirty="0">
                <a:latin typeface="+mj-lt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/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&lt;th&gt;</a:t>
            </a:r>
            <a:r>
              <a:rPr lang="en-US" sz="3200" dirty="0">
                <a:latin typeface="+mj-lt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Complete HTML Tables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1000" y="1473286"/>
            <a:ext cx="4745400" cy="3911428"/>
          </a:xfrm>
          <a:prstGeom prst="rect">
            <a:avLst/>
          </a:prstGeom>
          <a:solidFill>
            <a:schemeClr val="tx1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rgbClr val="800000"/>
                </a:solidFill>
                <a:effectLst/>
              </a:rPr>
              <a:t>&lt;table&gt;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thead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Mark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&lt;td&gt;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5,75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&lt;/td&gt;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&lt;/tr&gt;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tbody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000000"/>
                </a:solidFill>
                <a:effectLst/>
              </a:rPr>
              <a:t>    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r>
              <a:rPr lang="en-GB" sz="2400" dirty="0">
                <a:solidFill>
                  <a:srgbClr val="000000"/>
                </a:solidFill>
                <a:effectLst/>
              </a:rPr>
              <a:t>…</a:t>
            </a:r>
            <a:r>
              <a:rPr lang="en-GB" sz="2400" dirty="0">
                <a:solidFill>
                  <a:srgbClr val="800000"/>
                </a:solidFill>
                <a:effectLst/>
              </a:rPr>
              <a:t>&lt;/</a:t>
            </a:r>
            <a:r>
              <a:rPr lang="en-GB" sz="2400" dirty="0" err="1">
                <a:solidFill>
                  <a:srgbClr val="800000"/>
                </a:solidFill>
                <a:effectLst/>
              </a:rPr>
              <a:t>tfoot</a:t>
            </a:r>
            <a:r>
              <a:rPr lang="en-GB" sz="2400" dirty="0">
                <a:solidFill>
                  <a:srgbClr val="800000"/>
                </a:solidFill>
                <a:effectLst/>
              </a:rPr>
              <a:t>&gt;</a:t>
            </a:r>
            <a:endParaRPr lang="en-GB" sz="2400" dirty="0">
              <a:solidFill>
                <a:srgbClr val="000000"/>
              </a:solidFill>
              <a:effectLst/>
            </a:endParaRPr>
          </a:p>
          <a:p>
            <a:r>
              <a:rPr lang="en-GB" sz="2400" dirty="0">
                <a:solidFill>
                  <a:srgbClr val="800000"/>
                </a:solidFill>
                <a:effectLst/>
              </a:rPr>
              <a:t>&lt;/table&gt;</a:t>
            </a:r>
            <a:endParaRPr lang="en-GB" sz="24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91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Table header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thead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groups header content</a:t>
            </a:r>
            <a:r>
              <a:rPr lang="bg-BG" dirty="0"/>
              <a:t> </a:t>
            </a:r>
            <a:r>
              <a:rPr lang="en-US" dirty="0"/>
              <a:t>in a</a:t>
            </a:r>
            <a:r>
              <a:rPr lang="bg-BG" dirty="0"/>
              <a:t> </a:t>
            </a:r>
            <a:r>
              <a:rPr lang="en-US" dirty="0"/>
              <a:t>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dirty="0"/>
              <a:t> 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th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/>
              <a:t> </a:t>
            </a:r>
            <a:r>
              <a:rPr lang="en-US" dirty="0"/>
              <a:t>header 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body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tbody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tag is used to group the body content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000" dirty="0"/>
              <a:t> </a:t>
            </a:r>
            <a:r>
              <a:rPr lang="en-US" dirty="0"/>
              <a:t>with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000" dirty="0"/>
              <a:t> </a:t>
            </a:r>
            <a:r>
              <a:rPr lang="en-US" dirty="0"/>
              <a:t>cells</a:t>
            </a:r>
          </a:p>
          <a:p>
            <a:pPr>
              <a:buClr>
                <a:schemeClr val="tx1"/>
              </a:buClr>
            </a:pPr>
            <a:r>
              <a:rPr lang="en-US" dirty="0"/>
              <a:t>Table footer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tfoot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defines a summary of the table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Holds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&lt;tr&gt;</a:t>
            </a:r>
            <a:r>
              <a:rPr lang="en-US" sz="3200" dirty="0"/>
              <a:t> </a:t>
            </a:r>
            <a:r>
              <a:rPr lang="en-US" dirty="0"/>
              <a:t>with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&lt;td&gt;</a:t>
            </a:r>
            <a:r>
              <a:rPr lang="en-US" sz="3200" dirty="0"/>
              <a:t> </a:t>
            </a:r>
            <a:r>
              <a:rPr lang="en-US" dirty="0"/>
              <a:t>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4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29DB-4556-4DD9-82AE-C19026F8FE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1359000"/>
            <a:ext cx="6599766" cy="5178506"/>
          </a:xfrm>
        </p:spPr>
        <p:txBody>
          <a:bodyPr/>
          <a:lstStyle/>
          <a:p>
            <a:r>
              <a:rPr lang="en-GB" sz="2200" dirty="0">
                <a:solidFill>
                  <a:srgbClr val="800000"/>
                </a:solidFill>
              </a:rPr>
              <a:t>&lt;table&gt;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Name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r>
              <a:rPr lang="en-GB" sz="2200" dirty="0">
                <a:solidFill>
                  <a:srgbClr val="000000"/>
                </a:solidFill>
              </a:rPr>
              <a:t>Mark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thead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Average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    </a:t>
            </a:r>
            <a:r>
              <a:rPr lang="en-GB" sz="2200" dirty="0">
                <a:solidFill>
                  <a:srgbClr val="800000"/>
                </a:solidFill>
              </a:rPr>
              <a:t>&lt;td&gt;</a:t>
            </a:r>
            <a:r>
              <a:rPr lang="en-GB" sz="2200" dirty="0">
                <a:solidFill>
                  <a:srgbClr val="000000"/>
                </a:solidFill>
              </a:rPr>
              <a:t>4.12</a:t>
            </a:r>
            <a:r>
              <a:rPr lang="en-GB" sz="2200" dirty="0">
                <a:solidFill>
                  <a:srgbClr val="800000"/>
                </a:solidFill>
              </a:rPr>
              <a:t>&lt;/td&gt;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    </a:t>
            </a:r>
            <a:r>
              <a:rPr lang="en-GB" sz="2200" dirty="0">
                <a:solidFill>
                  <a:srgbClr val="800000"/>
                </a:solidFill>
              </a:rPr>
              <a:t>&lt;/tr&gt;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000000"/>
                </a:solidFill>
              </a:rPr>
              <a:t>    </a:t>
            </a:r>
            <a:r>
              <a:rPr lang="en-GB" sz="2200" dirty="0">
                <a:solidFill>
                  <a:srgbClr val="800000"/>
                </a:solidFill>
              </a:rPr>
              <a:t>&lt;/</a:t>
            </a:r>
            <a:r>
              <a:rPr lang="en-GB" sz="2200" dirty="0" err="1">
                <a:solidFill>
                  <a:srgbClr val="800000"/>
                </a:solidFill>
              </a:rPr>
              <a:t>tfoot</a:t>
            </a:r>
            <a:r>
              <a:rPr lang="en-GB" sz="2200" dirty="0">
                <a:solidFill>
                  <a:srgbClr val="800000"/>
                </a:solidFill>
              </a:rPr>
              <a:t>&gt;</a:t>
            </a:r>
            <a:endParaRPr lang="en-GB" sz="2200" dirty="0">
              <a:solidFill>
                <a:srgbClr val="000000"/>
              </a:solidFill>
            </a:endParaRPr>
          </a:p>
          <a:p>
            <a:r>
              <a:rPr lang="en-GB" sz="2200" dirty="0">
                <a:solidFill>
                  <a:srgbClr val="800000"/>
                </a:solidFill>
              </a:rPr>
              <a:t>&lt;/table&gt;</a:t>
            </a:r>
            <a:endParaRPr lang="en-GB" sz="2200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Complete HTML Tables</a:t>
            </a:r>
            <a:r>
              <a:rPr lang="en-US" dirty="0"/>
              <a:t> Example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726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sz="3600" b="1" dirty="0"/>
              <a:t>Semantic HTML</a:t>
            </a:r>
          </a:p>
          <a:p>
            <a:r>
              <a:rPr lang="en-US" sz="3600" b="1" dirty="0"/>
              <a:t>Tags</a:t>
            </a:r>
          </a:p>
          <a:p>
            <a:r>
              <a:rPr lang="en-US" sz="3600" b="1" dirty="0"/>
              <a:t>Forms</a:t>
            </a:r>
          </a:p>
          <a:p>
            <a:r>
              <a:rPr lang="en-US" sz="3600" b="1" dirty="0"/>
              <a:t>Tables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188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/>
              <a:t>Clearly describes its meaning to both the browser and the developer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en-US" dirty="0"/>
              <a:t>Semantic HTML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5F0441-E6E3-4575-B135-08C1AE9F0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629000"/>
            <a:ext cx="2123095" cy="2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-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Semantic element clearly describes its meaning to both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developer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en-US" dirty="0"/>
              <a:t>This is both semantic and presentational</a:t>
            </a:r>
            <a:endParaRPr lang="bg-BG" dirty="0"/>
          </a:p>
          <a:p>
            <a:pPr lvl="1"/>
            <a:r>
              <a:rPr lang="en-US" dirty="0"/>
              <a:t>People know what paragraphs are and browsers know how to display them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Semantic HTML?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6000" y="2618999"/>
            <a:ext cx="4802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Some random text...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478098" y="2304000"/>
            <a:ext cx="3127500" cy="1395000"/>
          </a:xfrm>
          <a:prstGeom prst="wedgeRoundRectCallout">
            <a:avLst>
              <a:gd name="adj1" fmla="val -82618"/>
              <a:gd name="adj2" fmla="val -4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Indicates that the enclosed text is a paragraph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891D31-D279-48F8-A594-096BC5EFB5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3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Provides an </a:t>
            </a:r>
            <a:r>
              <a:rPr lang="en-US" b="1" dirty="0">
                <a:solidFill>
                  <a:schemeClr val="bg1"/>
                </a:solidFill>
              </a:rPr>
              <a:t>additional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information</a:t>
            </a:r>
            <a:r>
              <a:rPr lang="en-US" dirty="0"/>
              <a:t> about that document, which </a:t>
            </a:r>
            <a:r>
              <a:rPr lang="en-US" b="1" dirty="0">
                <a:solidFill>
                  <a:schemeClr val="bg1"/>
                </a:solidFill>
              </a:rPr>
              <a:t>aids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communication</a:t>
            </a:r>
          </a:p>
          <a:p>
            <a:r>
              <a:rPr lang="en-US" dirty="0"/>
              <a:t>Semantic tags make it </a:t>
            </a:r>
            <a:r>
              <a:rPr lang="en-US" b="1" dirty="0">
                <a:solidFill>
                  <a:schemeClr val="bg1"/>
                </a:solidFill>
              </a:rPr>
              <a:t>clear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browser</a:t>
            </a:r>
            <a:r>
              <a:rPr lang="en-US" dirty="0"/>
              <a:t> what the </a:t>
            </a:r>
            <a:r>
              <a:rPr lang="en-US" b="1" dirty="0">
                <a:solidFill>
                  <a:schemeClr val="bg1"/>
                </a:solidFill>
              </a:rPr>
              <a:t>meaning</a:t>
            </a:r>
            <a:r>
              <a:rPr lang="en-US" dirty="0"/>
              <a:t> of a page and its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is</a:t>
            </a:r>
          </a:p>
          <a:p>
            <a:pPr lvl="1"/>
            <a:r>
              <a:rPr lang="en-US" dirty="0"/>
              <a:t>This clarity is also </a:t>
            </a:r>
            <a:r>
              <a:rPr lang="en-US" b="1" dirty="0">
                <a:solidFill>
                  <a:schemeClr val="bg1"/>
                </a:solidFill>
              </a:rPr>
              <a:t>communicated</a:t>
            </a:r>
            <a:r>
              <a:rPr lang="en-US" dirty="0"/>
              <a:t> with search engines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Semantic HTML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193790-2157-46BD-9C59-0E1611B908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0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61ACA3-F98A-4303-8471-DD1564AF4D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HTML Semantic Tags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7722D4-4BF5-4A44-BC30-E36502D888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35" y="1179000"/>
            <a:ext cx="2866729" cy="28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61000" y="1121143"/>
            <a:ext cx="9634234" cy="5546589"/>
          </a:xfrm>
        </p:spPr>
        <p:txBody>
          <a:bodyPr/>
          <a:lstStyle/>
          <a:p>
            <a:r>
              <a:rPr lang="en-US" dirty="0"/>
              <a:t>Represents </a:t>
            </a:r>
            <a:r>
              <a:rPr lang="en-US" b="1" dirty="0">
                <a:solidFill>
                  <a:schemeClr val="bg1"/>
                </a:solidFill>
              </a:rPr>
              <a:t>introductory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may contain:</a:t>
            </a:r>
          </a:p>
          <a:p>
            <a:pPr lvl="1"/>
            <a:r>
              <a:rPr lang="en-US" dirty="0"/>
              <a:t>headings</a:t>
            </a:r>
          </a:p>
          <a:p>
            <a:pPr lvl="1"/>
            <a:r>
              <a:rPr lang="en-US" dirty="0"/>
              <a:t>logo</a:t>
            </a:r>
          </a:p>
          <a:p>
            <a:pPr lvl="1"/>
            <a:r>
              <a:rPr lang="en-US" dirty="0"/>
              <a:t>search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&lt;header&gt;&lt;/header&gt;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A74E46-31FA-49B2-B79C-874C95B7A3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6FD569BA-B095-4383-ABB7-302EE7CE8920}"/>
              </a:ext>
            </a:extLst>
          </p:cNvPr>
          <p:cNvSpPr txBox="1"/>
          <p:nvPr/>
        </p:nvSpPr>
        <p:spPr>
          <a:xfrm>
            <a:off x="2856000" y="1787895"/>
            <a:ext cx="5715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Welcome to SoftUni!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&lt;/header&gt;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GB" dirty="0"/>
              <a:t>Defines a set of </a:t>
            </a:r>
            <a:r>
              <a:rPr lang="en-GB" b="1" dirty="0">
                <a:solidFill>
                  <a:schemeClr val="bg1"/>
                </a:solidFill>
              </a:rPr>
              <a:t>navigation links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&lt;nav&gt;&lt;/nav&gt;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38E939-3A3F-49AA-9923-F9D4B29D52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DC7E50-4394-4A80-83F9-F87DF938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000" y="1989000"/>
            <a:ext cx="9077030" cy="3108543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&lt;nav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topmenu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"/Home"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"/Menu"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&lt;li&gt;&lt;a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800" b="1" dirty="0">
                <a:solidFill>
                  <a:srgbClr val="0000FF"/>
                </a:solidFill>
                <a:latin typeface="Consolas" panose="020B0609020204030204" pitchFamily="49" charset="0"/>
              </a:rPr>
              <a:t>"/Courses"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Courses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&lt;/a&gt;&lt;/li&gt;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&lt;/ul&gt;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800" b="1" dirty="0">
                <a:solidFill>
                  <a:srgbClr val="800000"/>
                </a:solidFill>
                <a:latin typeface="Consolas" panose="020B0609020204030204" pitchFamily="49" charset="0"/>
              </a:rPr>
              <a:t>&lt;/nav&gt;</a:t>
            </a:r>
            <a:endParaRPr lang="en-GB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8F269-3DE6-4EDA-BFE4-51EA6DFB9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00" y="4549979"/>
            <a:ext cx="1903974" cy="1272737"/>
          </a:xfrm>
          <a:prstGeom prst="roundRect">
            <a:avLst>
              <a:gd name="adj" fmla="val 1233"/>
            </a:avLst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184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2691</Words>
  <Application>Microsoft Office PowerPoint</Application>
  <PresentationFormat>Breitbild</PresentationFormat>
  <Paragraphs>359</Paragraphs>
  <Slides>41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STRUCTURE</vt:lpstr>
      <vt:lpstr>Table of Contents</vt:lpstr>
      <vt:lpstr>Have a Question?</vt:lpstr>
      <vt:lpstr>Semantic HTML</vt:lpstr>
      <vt:lpstr>What is Semantic HTML?</vt:lpstr>
      <vt:lpstr>The importance of Semantic HTML</vt:lpstr>
      <vt:lpstr>HTML Semantic Tags</vt:lpstr>
      <vt:lpstr>&lt;header&gt;&lt;/header&gt;</vt:lpstr>
      <vt:lpstr>&lt;nav&gt;&lt;/nav&gt;</vt:lpstr>
      <vt:lpstr>&lt;main&gt;&lt;/main&gt;</vt:lpstr>
      <vt:lpstr>&lt;aside&gt;&lt;/aside&gt;</vt:lpstr>
      <vt:lpstr>&lt;footer&gt;&lt;/footer&gt;</vt:lpstr>
      <vt:lpstr>&lt;section&gt;&lt;/section&gt;</vt:lpstr>
      <vt:lpstr>&lt;article&gt;&lt;/article&gt;</vt:lpstr>
      <vt:lpstr>&lt;figure&gt;&lt;/figure&gt;</vt:lpstr>
      <vt:lpstr>&lt;details&gt; + &lt;summary&gt;</vt:lpstr>
      <vt:lpstr>&lt; time&gt; + &lt;address&gt;</vt:lpstr>
      <vt:lpstr>Forms</vt:lpstr>
      <vt:lpstr>Form</vt:lpstr>
      <vt:lpstr>Form Attributes</vt:lpstr>
      <vt:lpstr>Form Attributes</vt:lpstr>
      <vt:lpstr>Form Elements - Input</vt:lpstr>
      <vt:lpstr>Form Elements - Input</vt:lpstr>
      <vt:lpstr>Input Validation</vt:lpstr>
      <vt:lpstr>Form Elements - Input Attributes</vt:lpstr>
      <vt:lpstr>Form Elements - Input Example</vt:lpstr>
      <vt:lpstr>Form Elements - Label</vt:lpstr>
      <vt:lpstr>Form Elements - Fieldset</vt:lpstr>
      <vt:lpstr>Form Elements - Select</vt:lpstr>
      <vt:lpstr>Form Elements - Textarea</vt:lpstr>
      <vt:lpstr>Form Elements - Buttons</vt:lpstr>
      <vt:lpstr>Tables</vt:lpstr>
      <vt:lpstr>Simple HTML Tables</vt:lpstr>
      <vt:lpstr>Complete HTML Tables</vt:lpstr>
      <vt:lpstr>Complete HTML Tables</vt:lpstr>
      <vt:lpstr>Complete HTML Tables Example</vt:lpstr>
      <vt:lpstr>Summary</vt:lpstr>
      <vt:lpstr>Questions?</vt:lpstr>
      <vt:lpstr>SoftUni Diamond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Structure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User</cp:lastModifiedBy>
  <cp:revision>198</cp:revision>
  <dcterms:created xsi:type="dcterms:W3CDTF">2018-05-23T13:08:44Z</dcterms:created>
  <dcterms:modified xsi:type="dcterms:W3CDTF">2021-09-05T08:48:45Z</dcterms:modified>
  <cp:category>computer programming;programming;software development;software engineering</cp:category>
</cp:coreProperties>
</file>