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492" r:id="rId4"/>
    <p:sldId id="387" r:id="rId5"/>
    <p:sldId id="388" r:id="rId6"/>
    <p:sldId id="389" r:id="rId7"/>
    <p:sldId id="407" r:id="rId8"/>
    <p:sldId id="410" r:id="rId9"/>
    <p:sldId id="411" r:id="rId10"/>
    <p:sldId id="412" r:id="rId11"/>
    <p:sldId id="413" r:id="rId12"/>
    <p:sldId id="414" r:id="rId13"/>
    <p:sldId id="305" r:id="rId14"/>
    <p:sldId id="343" r:id="rId15"/>
    <p:sldId id="415" r:id="rId16"/>
    <p:sldId id="416" r:id="rId17"/>
    <p:sldId id="417" r:id="rId18"/>
    <p:sldId id="418" r:id="rId19"/>
    <p:sldId id="419" r:id="rId20"/>
    <p:sldId id="442" r:id="rId21"/>
    <p:sldId id="420" r:id="rId22"/>
    <p:sldId id="421" r:id="rId23"/>
    <p:sldId id="422" r:id="rId24"/>
    <p:sldId id="424" r:id="rId25"/>
    <p:sldId id="425" r:id="rId26"/>
    <p:sldId id="426" r:id="rId27"/>
    <p:sldId id="427" r:id="rId28"/>
    <p:sldId id="428" r:id="rId29"/>
    <p:sldId id="431" r:id="rId30"/>
    <p:sldId id="508" r:id="rId31"/>
    <p:sldId id="434" r:id="rId32"/>
    <p:sldId id="435" r:id="rId33"/>
    <p:sldId id="436" r:id="rId34"/>
    <p:sldId id="349" r:id="rId35"/>
    <p:sldId id="401" r:id="rId36"/>
    <p:sldId id="507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loat" id="{F86051A3-F8E4-4D44-B432-63313ABA17EB}">
          <p14:sldIdLst>
            <p14:sldId id="387"/>
            <p14:sldId id="388"/>
            <p14:sldId id="389"/>
            <p14:sldId id="407"/>
            <p14:sldId id="410"/>
            <p14:sldId id="411"/>
            <p14:sldId id="412"/>
            <p14:sldId id="413"/>
            <p14:sldId id="414"/>
          </p14:sldIdLst>
        </p14:section>
        <p14:section name="Position" id="{E0521A1B-D56F-4CFA-AAFF-A25295A63342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42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31"/>
          </p14:sldIdLst>
        </p14:section>
        <p14:section name="Z-Index" id="{3CEFCA01-67E2-488B-88EC-01F424FD0DC9}">
          <p14:sldIdLst>
            <p14:sldId id="508"/>
            <p14:sldId id="434"/>
            <p14:sldId id="435"/>
            <p14:sldId id="43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Float</a:t>
            </a:r>
          </a:p>
        </p:txBody>
      </p:sp>
      <p:pic>
        <p:nvPicPr>
          <p:cNvPr id="8" name="Picture 4" descr="Резултат с изображение за „position css“">
            <a:extLst>
              <a:ext uri="{FF2B5EF4-FFF2-40B4-BE49-F238E27FC236}">
                <a16:creationId xmlns:a16="http://schemas.microsoft.com/office/drawing/2014/main" id="{D741E135-B0D8-49C2-B9EE-89D58CDE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2" y="3100144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 the previous example, the </a:t>
            </a:r>
            <a:r>
              <a:rPr lang="en-US" b="1" dirty="0">
                <a:solidFill>
                  <a:schemeClr val="bg1"/>
                </a:solidFill>
              </a:rPr>
              <a:t>sidebar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shorter than the main content area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cleared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 that it stays under both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/>
              <a:t> columns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51000" y="3834000"/>
            <a:ext cx="381472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81" y="3460672"/>
            <a:ext cx="4381500" cy="22574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4E24500-4C6B-4514-A86F-B55D0099F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4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798" cy="552876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clear property has </a:t>
            </a:r>
            <a:r>
              <a:rPr lang="en-US" b="1" dirty="0">
                <a:solidFill>
                  <a:schemeClr val="bg1"/>
                </a:solidFill>
              </a:rPr>
              <a:t>four values</a:t>
            </a:r>
            <a:r>
              <a:rPr lang="en-US" dirty="0"/>
              <a:t>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0" y="2484000"/>
            <a:ext cx="417830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456000" y="1809000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0" y="2484000"/>
            <a:ext cx="386715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586CD5A-4B94-410C-9347-04391E5AF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916000" y="1196125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clear: both;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4" y="1944000"/>
            <a:ext cx="3876675" cy="35909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1944000"/>
            <a:ext cx="4039119" cy="358921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4FC4C3B-9D04-4BAC-A2B2-B50B96F81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1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3E99C-CB21-46DC-AA70-80E11803AD20}"/>
              </a:ext>
            </a:extLst>
          </p:cNvPr>
          <p:cNvSpPr/>
          <p:nvPr/>
        </p:nvSpPr>
        <p:spPr bwMode="auto">
          <a:xfrm>
            <a:off x="4498499" y="824279"/>
            <a:ext cx="3194999" cy="369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854000"/>
            <a:ext cx="5859201" cy="19433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D2295D9-49C7-49F4-9785-5825160F7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type of positioning method used for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48625-872B-47FC-B0FA-21D4A1C54E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24682" y="4509000"/>
            <a:ext cx="10961783" cy="768084"/>
          </a:xfrm>
        </p:spPr>
        <p:txBody>
          <a:bodyPr/>
          <a:lstStyle/>
          <a:p>
            <a:r>
              <a:rPr lang="en-US" dirty="0"/>
              <a:t>Position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7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Position properties: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BBC190-29B5-4D5C-BF54-6AB20C39C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96A9D21C-D773-4870-9651-82C7135B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3095" b="14014"/>
          <a:stretch/>
        </p:blipFill>
        <p:spPr>
          <a:xfrm>
            <a:off x="6546000" y="2214000"/>
            <a:ext cx="5646000" cy="46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Static -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state of every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Puts the element into its </a:t>
            </a:r>
            <a:r>
              <a:rPr lang="en-US" b="1" dirty="0">
                <a:solidFill>
                  <a:schemeClr val="bg1"/>
                </a:solidFill>
              </a:rPr>
              <a:t>normal position </a:t>
            </a:r>
            <a:r>
              <a:rPr lang="en-US" dirty="0"/>
              <a:t>in the document layout flow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properties: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498289"/>
            <a:ext cx="445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static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98" y="4059000"/>
            <a:ext cx="4039402" cy="233807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3B162C7-0A67-4800-90A3-99034FCF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4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Relative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looks like static positioning but once the positioned element has taken its place, you can then modify its final position with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86000" y="3374732"/>
            <a:ext cx="544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3200" b="1" dirty="0">
                <a:solidFill>
                  <a:srgbClr val="0451A5"/>
                </a:solidFill>
                <a:latin typeface="Consolas" panose="020B0609020204030204" pitchFamily="49" charset="0"/>
              </a:rPr>
              <a:t>relative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4" y="3112787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A446C94-DAD9-4445-8E40-312DB59DB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2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positon itself according to the </a:t>
            </a:r>
            <a:r>
              <a:rPr lang="en-US" b="1" dirty="0">
                <a:solidFill>
                  <a:schemeClr val="bg1"/>
                </a:solidFill>
              </a:rPr>
              <a:t>closest</a:t>
            </a:r>
            <a:r>
              <a:rPr lang="en-US" dirty="0"/>
              <a:t> positioned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89540"/>
            <a:ext cx="454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00" y="4089540"/>
            <a:ext cx="385762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76180E-8096-4C20-96C3-2B7FAA2E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77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Fixed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Positions itself according to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271084"/>
            <a:ext cx="42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fixed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00" y="4271084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B6F557F-882D-4EBF-BDA0-56E65D7DA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5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positioned based on the user's </a:t>
            </a:r>
            <a:r>
              <a:rPr lang="en-US" b="1" dirty="0">
                <a:solidFill>
                  <a:schemeClr val="bg1"/>
                </a:solidFill>
              </a:rPr>
              <a:t>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A sticky element switches between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, depending on the 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It is positioned relative until a given offset position is met in the viewport - then it ''sticks'' in place (like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fixed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77CE31-0FEB-47BD-8048-08985A696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9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Float property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Clear property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Position: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dirty="0"/>
              <a:t>Positioning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Z-index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6" y="1802247"/>
            <a:ext cx="585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&lt;main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"main-container"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"main-header"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"main-content"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MAIN CONTENT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"main-footer"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FOOTER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276000" y="1179000"/>
            <a:ext cx="5355000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.main-container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.main-footer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</a:t>
            </a:r>
            <a:r>
              <a:rPr lang="en-GB" sz="23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aaa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dashed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5A2D84-7AD4-4DE3-AD1B-204A3915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1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96000" y="2007365"/>
            <a:ext cx="3915580" cy="33346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86000" y="1719000"/>
            <a:ext cx="471956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sticky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2186D4-DD58-42B5-912C-4CAE1FFC7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3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- defines the position of the element according to its bottom edge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45207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3442550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C5730DA-ABA9-4B39-A62B-39BD00E3A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3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0150"/>
            <a:ext cx="11818096" cy="5434741"/>
          </a:xfrm>
        </p:spPr>
        <p:txBody>
          <a:bodyPr>
            <a:normAutofit/>
          </a:bodyPr>
          <a:lstStyle/>
          <a:p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3429000"/>
            <a:ext cx="3857625" cy="2228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3429000"/>
            <a:ext cx="383857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A765AFA-E667-4AB4-83E6-9B6E4201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5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the element is in position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04000"/>
            <a:ext cx="4445363" cy="25574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B77B97C-08E5-4CA9-A273-02DA40885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2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position of the element according to its left edge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14" y="285084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50845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F61CDA-1CA1-4F75-A519-6B4459F47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4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sz="3198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by the amount defined by the left 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66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9" y="2664000"/>
            <a:ext cx="3876675" cy="22098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F40CDBA-2473-4D48-870E-2FCB8817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6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49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3249000"/>
            <a:ext cx="3967003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0A5D56-CF48-40FC-81E3-BFB76AC5A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3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- defines the position of the element according to its right edge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by the amount defined by the right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1FCCAD-EE39-415E-881E-8516A95BE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- defines the position of the element according to its 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edge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  <a:r>
              <a:rPr lang="en-US" dirty="0"/>
              <a:t>  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E5BD01-6E72-4B0A-A626-48F908428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9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998DD22-9725-4AA9-8162-A7C826A3C8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stack order of an element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7BE041-1206-4194-A49A-8F9E800A6B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en-US" dirty="0"/>
              <a:t>Z-Index</a:t>
            </a:r>
            <a:endParaRPr lang="en-GB" dirty="0"/>
          </a:p>
        </p:txBody>
      </p:sp>
      <p:pic>
        <p:nvPicPr>
          <p:cNvPr id="1026" name="Picture 2" descr="How z-index Works">
            <a:extLst>
              <a:ext uri="{FF2B5EF4-FFF2-40B4-BE49-F238E27FC236}">
                <a16:creationId xmlns:a16="http://schemas.microsoft.com/office/drawing/2014/main" id="{BBE7C031-B9C4-446A-B328-B7C4E487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7899"/>
          <a:stretch/>
        </p:blipFill>
        <p:spPr bwMode="auto">
          <a:xfrm>
            <a:off x="3733500" y="657993"/>
            <a:ext cx="4725000" cy="39338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order of the elements on the </a:t>
            </a:r>
            <a:r>
              <a:rPr lang="en-US" b="1" dirty="0">
                <a:solidFill>
                  <a:schemeClr val="bg1"/>
                </a:solidFill>
              </a:rPr>
              <a:t>z-axis</a:t>
            </a:r>
            <a:r>
              <a:rPr lang="en-US" dirty="0"/>
              <a:t>. It only works on positioned elements (</a:t>
            </a:r>
            <a:r>
              <a:rPr lang="en-US" b="1" dirty="0">
                <a:solidFill>
                  <a:schemeClr val="bg1"/>
                </a:solidFill>
              </a:rPr>
              <a:t>anything apart from static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order is defined by the order in the HTML 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924000"/>
            <a:ext cx="8881399" cy="19126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6873D02-5F24-464C-B464-AAAA912D8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z-index value is relative to the other ones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its 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338999"/>
            <a:ext cx="9893134" cy="21600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F26526-0037-4F1B-B85A-BE191168D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behind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3429000"/>
            <a:ext cx="10575000" cy="226984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B7C2F7-0657-4F7D-9C08-430D55025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683122" cy="427221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b="1" dirty="0"/>
              <a:t>Float CSS Property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How to </a:t>
            </a: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b="1" dirty="0">
                <a:solidFill>
                  <a:schemeClr val="bg2"/>
                </a:solidFill>
              </a:rPr>
              <a:t> elements?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Float </a:t>
            </a:r>
            <a:r>
              <a:rPr lang="en-US" sz="3200" b="1" dirty="0">
                <a:solidFill>
                  <a:schemeClr val="bg1"/>
                </a:solidFill>
              </a:rPr>
              <a:t>clear</a:t>
            </a:r>
            <a:r>
              <a:rPr lang="en-US" sz="3200" b="1" dirty="0">
                <a:solidFill>
                  <a:schemeClr val="bg2"/>
                </a:solidFill>
              </a:rPr>
              <a:t> property</a:t>
            </a:r>
          </a:p>
          <a:p>
            <a:pPr>
              <a:buClr>
                <a:schemeClr val="bg2"/>
              </a:buClr>
            </a:pPr>
            <a:r>
              <a:rPr lang="en-GB" sz="3600" b="1" dirty="0"/>
              <a:t>Positioning properties</a:t>
            </a:r>
            <a:endParaRPr lang="en-GB" sz="3200" b="1" dirty="0"/>
          </a:p>
          <a:p>
            <a:pPr>
              <a:buClr>
                <a:schemeClr val="bg2"/>
              </a:buClr>
            </a:pPr>
            <a:r>
              <a:rPr lang="en-GB" sz="3600" b="1" dirty="0"/>
              <a:t>Z-Index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46798-231B-4AAA-B26B-2BDE8638C7D6}"/>
              </a:ext>
            </a:extLst>
          </p:cNvPr>
          <p:cNvSpPr/>
          <p:nvPr/>
        </p:nvSpPr>
        <p:spPr bwMode="auto">
          <a:xfrm>
            <a:off x="4610999" y="864000"/>
            <a:ext cx="3015001" cy="364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Резултат с изображение за „CSs float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00" y="1385091"/>
            <a:ext cx="5130000" cy="25650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45C7BE-9FE8-45A6-A462-57E7FBF530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Places an element on the left or right side of its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ADF716-CD8E-4525-8620-D5A78F47E7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37607" y="4471183"/>
            <a:ext cx="10961783" cy="768084"/>
          </a:xfrm>
        </p:spPr>
        <p:txBody>
          <a:bodyPr/>
          <a:lstStyle/>
          <a:p>
            <a:r>
              <a:rPr lang="en-US" dirty="0"/>
              <a:t>Float Property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47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Property that </a:t>
            </a:r>
            <a:r>
              <a:rPr lang="en-US" b="1" dirty="0">
                <a:solidFill>
                  <a:schemeClr val="bg1"/>
                </a:solidFill>
              </a:rPr>
              <a:t>forces any element to float</a:t>
            </a:r>
            <a:r>
              <a:rPr lang="en-US" dirty="0"/>
              <a:t> inside its parent body with the rest of the element to wrap around it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</a:t>
            </a:r>
          </a:p>
          <a:p>
            <a:r>
              <a:rPr lang="en-US" dirty="0"/>
              <a:t>The element is removed from the normal flow of the page, though remaining a part of the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Float?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86EB8F-68C7-4798-8FA6-7CE2FE8708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Float values: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  <a:r>
              <a:rPr lang="en-US" sz="2800" dirty="0"/>
              <a:t> </a:t>
            </a:r>
            <a:r>
              <a:rPr lang="en-US" dirty="0"/>
              <a:t>- floats the element to right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  <a:r>
              <a:rPr lang="en-US" sz="2800" dirty="0"/>
              <a:t> </a:t>
            </a:r>
            <a:r>
              <a:rPr lang="en-US" dirty="0"/>
              <a:t>- floats the element to left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sz="2800" dirty="0"/>
              <a:t> </a:t>
            </a:r>
            <a:r>
              <a:rPr lang="en-US" dirty="0"/>
              <a:t>- it will restrict the element to float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initial;</a:t>
            </a:r>
            <a:r>
              <a:rPr lang="en-US" sz="2800" dirty="0"/>
              <a:t> </a:t>
            </a:r>
            <a:r>
              <a:rPr lang="en-US" dirty="0"/>
              <a:t>- the element remains to its default position 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inherit;</a:t>
            </a:r>
            <a:r>
              <a:rPr lang="en-US" sz="2800" dirty="0"/>
              <a:t> </a:t>
            </a:r>
            <a:r>
              <a:rPr lang="en-US" dirty="0"/>
              <a:t>- enables the element to inherit the property from its parent element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BC49F4-C251-4170-89C5-372C5058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Properties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639" y="1495781"/>
            <a:ext cx="5860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61000" y="1495781"/>
            <a:ext cx="4044352" cy="458821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5" y="2115600"/>
            <a:ext cx="3295594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52" y="2115600"/>
            <a:ext cx="360405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70" y="2115600"/>
            <a:ext cx="351000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8328570" y="1495781"/>
            <a:ext cx="3801000" cy="619819"/>
          </a:xfrm>
          <a:prstGeom prst="rect">
            <a:avLst/>
          </a:prstGeom>
          <a:ln w="3175" cap="rnd">
            <a:solidFill>
              <a:schemeClr val="bg2"/>
            </a:solidFill>
          </a:ln>
          <a:effectLst/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B894F6-5D73-442B-9FC8-21A471B33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Multiple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31447" y="1329031"/>
            <a:ext cx="787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"girl.png"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"music.png"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"mug.png"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"nature.png"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31447" y="3882368"/>
            <a:ext cx="4269553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29"/>
          <a:stretch/>
        </p:blipFill>
        <p:spPr>
          <a:xfrm>
            <a:off x="5094349" y="4311918"/>
            <a:ext cx="6559967" cy="157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B338D30-E423-41C0-A0E7-16BB9DAAD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3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US" dirty="0"/>
              <a:t> property specifies on which sides of an element floating elements are </a:t>
            </a:r>
            <a:r>
              <a:rPr lang="en-US" b="1" dirty="0">
                <a:solidFill>
                  <a:schemeClr val="bg1"/>
                </a:solidFill>
              </a:rPr>
              <a:t>NOT allowed to float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3564000"/>
            <a:ext cx="7565318" cy="26355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Rounded Rectangle 9"/>
          <p:cNvSpPr/>
          <p:nvPr/>
        </p:nvSpPr>
        <p:spPr bwMode="auto">
          <a:xfrm>
            <a:off x="651000" y="2337358"/>
            <a:ext cx="4890000" cy="1516790"/>
          </a:xfrm>
          <a:prstGeom prst="roundRect">
            <a:avLst>
              <a:gd name="adj" fmla="val 786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chemeClr val="bg2"/>
                </a:solidFill>
              </a:rPr>
              <a:t>General </a:t>
            </a:r>
            <a:r>
              <a:rPr lang="en-US" sz="2000" b="1" dirty="0">
                <a:solidFill>
                  <a:schemeClr val="bg1"/>
                </a:solidFill>
              </a:rPr>
              <a:t>rule</a:t>
            </a:r>
            <a:r>
              <a:rPr lang="en-US" sz="2000" b="1" dirty="0">
                <a:solidFill>
                  <a:schemeClr val="bg2"/>
                </a:solidFill>
              </a:rPr>
              <a:t> for dealing with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chemeClr val="bg2"/>
                </a:solidFill>
              </a:rPr>
              <a:t>: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When you add float, always make sure that it is </a:t>
            </a:r>
            <a:r>
              <a:rPr lang="en-US" sz="2000" b="1" dirty="0">
                <a:solidFill>
                  <a:schemeClr val="bg1"/>
                </a:solidFill>
              </a:rPr>
              <a:t>cleared</a:t>
            </a:r>
            <a:r>
              <a:rPr lang="en-US" sz="2000" b="1" dirty="0">
                <a:solidFill>
                  <a:schemeClr val="bg2"/>
                </a:solidFill>
              </a:rPr>
              <a:t> properly. At the time of adding it.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AD0A4D-FF5C-4C93-AF50-1EDB70E9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1680</Words>
  <Application>Microsoft Office PowerPoint</Application>
  <PresentationFormat>Breitbild</PresentationFormat>
  <Paragraphs>264</Paragraphs>
  <Slides>38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Position &amp; Float</vt:lpstr>
      <vt:lpstr>Table of Contents</vt:lpstr>
      <vt:lpstr>Have a Question?</vt:lpstr>
      <vt:lpstr>Float Property</vt:lpstr>
      <vt:lpstr>What is Float?</vt:lpstr>
      <vt:lpstr>Float Property</vt:lpstr>
      <vt:lpstr>Float Properties - Example</vt:lpstr>
      <vt:lpstr>Floating Multiple Elements</vt:lpstr>
      <vt:lpstr>Clearing the Float</vt:lpstr>
      <vt:lpstr>Clearing the Float</vt:lpstr>
      <vt:lpstr>Float Clear Property</vt:lpstr>
      <vt:lpstr>Float Clear Property (2)</vt:lpstr>
      <vt:lpstr>Position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- Example</vt:lpstr>
      <vt:lpstr>Position Sticky - Example</vt:lpstr>
      <vt:lpstr>Bottom</vt:lpstr>
      <vt:lpstr>Bottom</vt:lpstr>
      <vt:lpstr>Bottom</vt:lpstr>
      <vt:lpstr>Left</vt:lpstr>
      <vt:lpstr>Left</vt:lpstr>
      <vt:lpstr>Left</vt:lpstr>
      <vt:lpstr>Right</vt:lpstr>
      <vt:lpstr>Top</vt:lpstr>
      <vt:lpstr>Z-Index</vt:lpstr>
      <vt:lpstr>Z-index</vt:lpstr>
      <vt:lpstr>Z-index</vt:lpstr>
      <vt:lpstr>Z-index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 and Float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160</cp:revision>
  <dcterms:created xsi:type="dcterms:W3CDTF">2018-05-23T13:08:44Z</dcterms:created>
  <dcterms:modified xsi:type="dcterms:W3CDTF">2021-09-09T20:25:48Z</dcterms:modified>
  <cp:category>computer programming;programming;software development;software engineering</cp:category>
</cp:coreProperties>
</file>