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3" r:id="rId2"/>
    <p:sldId id="264" r:id="rId3"/>
    <p:sldId id="265" r:id="rId4"/>
    <p:sldId id="266" r:id="rId5"/>
    <p:sldId id="267" r:id="rId6"/>
    <p:sldId id="260" r:id="rId7"/>
    <p:sldId id="258" r:id="rId8"/>
    <p:sldId id="259" r:id="rId9"/>
    <p:sldId id="261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C7800-3984-474B-A356-8D0DA9449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59FE29-ED20-4172-9AFF-0778F854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5840C-EDF0-4A9A-A464-730327F2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45735B-991F-4CE1-AFE3-1EBE4004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E4B15F-DA7F-48AB-8539-ABCCE6FD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52FC3-D0A5-4CC3-A4E2-B01B5C6E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F8F0DF-E03F-4FB3-A9BA-6067695ED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2E4D60-243E-4AC1-BDB1-F2C8379A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217C51-7DDE-4250-AB7D-01198CA3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8E9502-0425-44DB-BEA0-1CD4C296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707D094-3E0A-43B7-89C6-40F0981B9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910D79-731A-4953-BA05-3296A5DE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968B9D-A4AD-47B1-98AA-FBB916D6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1921ED-79B1-40B9-881A-285E911F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2999F7-D392-4112-A926-009718EA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BAD218-847C-4CC2-9501-B5030CA3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2CE46-6330-4FD8-94B2-1D11CDA9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B234DB-38FE-4153-938C-7CD0DFB1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0F8346-EA89-44C6-8E42-C99E574B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B9CD91-DA15-4AA2-AF79-86D46908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31B00-E7D4-4D48-B243-EEA7BE7B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B659A6-9ADC-4358-98FC-5E629638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461C8B-BC6C-41CD-8B12-0AD201CE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9A6CC2-2293-487C-BABF-93F4E14F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A2967-7D2C-4DC3-B354-AA8FB08B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D1CDD-95FA-4ED4-824E-20E2826F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A09AD0-D7CE-4ED1-B0CB-7E520E86A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0DDFF3-847E-460F-A62F-8B94CAC1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BDB6AD-1DD1-429A-A55F-B86B971C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9544F8-DED0-4301-8835-7E19F839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5C5E24-3B9B-4B26-89A5-079FC472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1B411-B54F-46A6-BE97-DC45EA7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E13D36-B896-4172-85A6-2BA62780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35C1A5-382E-4E47-B652-88196B0D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A4196F-401F-43EA-A4DA-E32821125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3381BD-E294-40F4-9F65-2162ED93A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A70987-3ABA-49C7-9AB9-21BFC0F0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30FA58-C2FF-44F8-8B8C-9E69F0ED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31416B5-142F-457A-90D5-F0C16319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5061D-C142-4E7A-849F-1FD5CB42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72EFD2D-7622-4906-B299-FA71C336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BBA291-2F47-4956-A6FE-D86F25D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D1360C-8FEC-452C-AB89-8533BAB0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A6D776-4A10-4FFB-B65F-CB68C376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F0AD1F-FDCC-45E7-AD0A-4B8F5101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8FABE5-895D-47C6-B32D-BA62BD42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64ED0-22DC-461C-869C-5A757C60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9D132-1D7B-405B-8857-71243144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4AC542-5834-471D-825E-0875F50C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F53860-4DEE-49C3-AC83-0F79F91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9864DF-AC12-4FE3-BE50-7B6C46FD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9EC85E-55CE-4EE3-88B7-C7B9F1DF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24E03-3079-4F4E-98E7-F6AF0CF3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E2F2CB-D2D9-4C03-A1CD-8648DA9D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5AD201-375B-4627-B503-498EEBECA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E8C647-7EED-412A-BB9B-B006F93D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C5DDE5-B354-4709-800B-78CC9CBF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6E43D0-E431-4A3D-AA6D-82226D61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1B14809-56D5-4CD8-9221-5582B880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75516A-4E64-4DD7-B974-7CE4AD42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5F1857-8CFA-4D6F-BEDB-BB5F8012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F830CA-81DA-4900-B37C-2D12BB634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337728-389A-4C19-9C06-414DAF50F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lab.is.s.u-tokyo.ac.jp/~kamil.rocki/rocki_ppam09.pdf" TargetMode="External"/><Relationship Id="rId2" Type="http://schemas.openxmlformats.org/officeDocument/2006/relationships/hyperlink" Target="https://www.researchgate.net/publication/335565084_Comparative_study_of_performance_of_parallel_Alpha_Beta_Pruning_for_different_architect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20795557_Efficiency_of_parallel_minimax_algorithm_for_game_tree_search" TargetMode="External"/><Relationship Id="rId4" Type="http://schemas.openxmlformats.org/officeDocument/2006/relationships/hyperlink" Target="https://www.ijcai.org/Proceedings/91-1/Papers/087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D58EF-536E-4809-A46C-F00CEF80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318782"/>
            <a:ext cx="11325137" cy="1346740"/>
          </a:xfrm>
        </p:spPr>
        <p:txBody>
          <a:bodyPr/>
          <a:lstStyle/>
          <a:p>
            <a:r>
              <a:rPr lang="en-IN" dirty="0"/>
              <a:t>Comparing Efficiency of AI algorithm in Connect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DC9EC-D34F-4D45-ADE0-3610194D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665522"/>
            <a:ext cx="10959518" cy="451144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Contribution:</a:t>
            </a:r>
          </a:p>
          <a:p>
            <a:r>
              <a:rPr lang="en-IN" dirty="0" err="1"/>
              <a:t>Sibi</a:t>
            </a:r>
            <a:r>
              <a:rPr lang="en-IN" dirty="0"/>
              <a:t> </a:t>
            </a:r>
            <a:r>
              <a:rPr lang="en-IN" dirty="0" err="1"/>
              <a:t>Gakkash</a:t>
            </a:r>
            <a:r>
              <a:rPr lang="en-IN" dirty="0"/>
              <a:t> 18BCE1170 – Game</a:t>
            </a:r>
          </a:p>
          <a:p>
            <a:r>
              <a:rPr lang="en-IN" dirty="0"/>
              <a:t>Ashwin S </a:t>
            </a:r>
            <a:r>
              <a:rPr lang="en-IN" dirty="0" err="1"/>
              <a:t>Guptha</a:t>
            </a:r>
            <a:r>
              <a:rPr lang="en-IN" dirty="0"/>
              <a:t> 18BCE1026– minmax</a:t>
            </a:r>
          </a:p>
          <a:p>
            <a:r>
              <a:rPr lang="en-IN" dirty="0" err="1"/>
              <a:t>Madhurima</a:t>
            </a:r>
            <a:r>
              <a:rPr lang="en-IN" dirty="0"/>
              <a:t>  Magesh 18BCE1009– Heuristic &amp; literature</a:t>
            </a:r>
          </a:p>
          <a:p>
            <a:r>
              <a:rPr lang="en-IN" dirty="0"/>
              <a:t>Siddarth S 18BCE1171 – Parallelizing &amp; literature</a:t>
            </a:r>
          </a:p>
        </p:txBody>
      </p:sp>
    </p:spTree>
    <p:extLst>
      <p:ext uri="{BB962C8B-B14F-4D97-AF65-F5344CB8AC3E}">
        <p14:creationId xmlns:p14="http://schemas.microsoft.com/office/powerpoint/2010/main" val="235666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D00C29-F0FC-44A9-A7C7-6A6098D0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25" y="0"/>
            <a:ext cx="780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61397-9A28-4EFD-80B9-A154393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13229-43DF-42BF-B8D5-121D7E09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466851"/>
            <a:ext cx="9810750" cy="4938432"/>
          </a:xfrm>
        </p:spPr>
        <p:txBody>
          <a:bodyPr>
            <a:normAutofit/>
          </a:bodyPr>
          <a:lstStyle/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performance of parallel Alpha Beta Pruning for different architectures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https://www.researchgate.net/publication/335565084_Comparative_study_of_performance_of_parallel_Alpha_Beta_Pruning_for_different_architectures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Minimax Tree Searching on GPU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http://olab.is.s.u-tokyo.ac.jp/~kamil.rocki/rocki_ppam09.pdf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assively Parallel Artificial Intelligence </a:t>
            </a:r>
          </a:p>
          <a:p>
            <a:r>
              <a:rPr lang="en-IN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https://www.ijcai.org/Proceedings/91-1/Papers/087.pdf</a:t>
            </a:r>
            <a:endParaRPr lang="en-IN" sz="24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Parallel Minimax Algorithm for Game Tree Search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https://www.researchgate.net/publication/220795557_Efficiency_of_parallel_minimax_algorithm_for_game_tree_search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934CB-C7E6-4B03-A1D9-F4F27CFC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code snippet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311" y="1825625"/>
            <a:ext cx="8711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37" y="2110581"/>
            <a:ext cx="5800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216" y="1825625"/>
            <a:ext cx="6489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357" y="857833"/>
            <a:ext cx="4379286" cy="56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8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7102B-5FFF-4472-AA02-49906A6B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Minmax Algorithm needs to be parallelized?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E76C1-CCB1-4BAD-B902-FA6F63EB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cost function value </a:t>
            </a:r>
            <a:r>
              <a:rPr lang="en-US" b="0" i="0" u="none" strike="noStrike" baseline="0" dirty="0"/>
              <a:t>(states value of goodness of a position) is computed for each node in the game tree and is associated with the profitability of that game. The player will choose a move that will result in increasing the probability of his/her winning chance.</a:t>
            </a:r>
          </a:p>
          <a:p>
            <a:pPr algn="l"/>
            <a:r>
              <a:rPr lang="en-US" b="0" i="0" u="none" strike="noStrike" baseline="0" dirty="0"/>
              <a:t>In our connect 4 game(6x7) we have 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7 branches for each node at each depth </a:t>
            </a:r>
            <a:r>
              <a:rPr lang="en-US" b="0" i="0" u="none" strike="noStrike" baseline="0" dirty="0"/>
              <a:t>and the amount of work increases exponentially as a move is examined to a greater depth.</a:t>
            </a:r>
          </a:p>
          <a:p>
            <a:pPr algn="l"/>
            <a:r>
              <a:rPr lang="en-US" dirty="0"/>
              <a:t>We need to reduce the computation time by restricting our search to the best moves for the player. This leads us to the idea of parallelizing our game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21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F8A5E-0840-4689-961F-35EFCED0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Computation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46B1D-2166-41F6-AD56-FAEA7310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1568741"/>
            <a:ext cx="10707848" cy="4608222"/>
          </a:xfrm>
        </p:spPr>
        <p:txBody>
          <a:bodyPr/>
          <a:lstStyle/>
          <a:p>
            <a:r>
              <a:rPr lang="en-IN" dirty="0"/>
              <a:t>The easiest way to parallelize the minmax algorithm is to partition the search tree into sub-trees and assign them into multiple processors for searching. </a:t>
            </a:r>
          </a:p>
          <a:p>
            <a:r>
              <a:rPr lang="en-IN" dirty="0"/>
              <a:t>We can partition by a) </a:t>
            </a:r>
            <a:r>
              <a:rPr lang="en-IN" dirty="0">
                <a:solidFill>
                  <a:schemeClr val="accent1"/>
                </a:solidFill>
              </a:rPr>
              <a:t>width</a:t>
            </a:r>
            <a:r>
              <a:rPr lang="en-IN" dirty="0"/>
              <a:t> or by b) </a:t>
            </a:r>
            <a:r>
              <a:rPr lang="en-IN" dirty="0">
                <a:solidFill>
                  <a:schemeClr val="accent1"/>
                </a:solidFill>
              </a:rPr>
              <a:t>depth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D34D39-A216-4DAB-90F9-1BA1B130C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2"/>
          <a:stretch/>
        </p:blipFill>
        <p:spPr>
          <a:xfrm>
            <a:off x="2741889" y="3356994"/>
            <a:ext cx="6305550" cy="281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A24B0-0667-4F84-86BA-A9CDC5EC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Computation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C4F4C0-96F4-4462-AF6F-AC1D16BF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1525938"/>
            <a:ext cx="10867239" cy="4651025"/>
          </a:xfrm>
        </p:spPr>
        <p:txBody>
          <a:bodyPr/>
          <a:lstStyle/>
          <a:p>
            <a:r>
              <a:rPr lang="en-IN" dirty="0"/>
              <a:t>We can divide the computation workload(evaluating the cost function of each node of the game tree) among parallel processes.</a:t>
            </a:r>
          </a:p>
          <a:p>
            <a:r>
              <a:rPr lang="en-IN" dirty="0"/>
              <a:t>If we apply a) for our game tree: In case of </a:t>
            </a:r>
            <a:r>
              <a:rPr lang="en-IN" dirty="0">
                <a:solidFill>
                  <a:schemeClr val="accent1"/>
                </a:solidFill>
              </a:rPr>
              <a:t>two</a:t>
            </a:r>
            <a:r>
              <a:rPr lang="en-IN" dirty="0"/>
              <a:t> parallel processors- one will evaluate the positions at 0,2,4,6 and second will evaluate at 1,3,5.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17E110D-0F5D-4A2E-BEE2-4C903D1506FE}"/>
              </a:ext>
            </a:extLst>
          </p:cNvPr>
          <p:cNvSpPr/>
          <p:nvPr/>
        </p:nvSpPr>
        <p:spPr>
          <a:xfrm>
            <a:off x="4639112" y="3624045"/>
            <a:ext cx="520118" cy="503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E71A90C-8CAD-4373-AD95-58A6693ABA24}"/>
              </a:ext>
            </a:extLst>
          </p:cNvPr>
          <p:cNvSpPr/>
          <p:nvPr/>
        </p:nvSpPr>
        <p:spPr>
          <a:xfrm>
            <a:off x="2065090" y="5328408"/>
            <a:ext cx="520118" cy="503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A47A821-CBC5-4337-861E-8B14A40C9652}"/>
              </a:ext>
            </a:extLst>
          </p:cNvPr>
          <p:cNvSpPr/>
          <p:nvPr/>
        </p:nvSpPr>
        <p:spPr>
          <a:xfrm>
            <a:off x="4772287" y="5328405"/>
            <a:ext cx="520118" cy="5033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5FC71C4-3543-4E37-8798-061A86B37E55}"/>
              </a:ext>
            </a:extLst>
          </p:cNvPr>
          <p:cNvSpPr/>
          <p:nvPr/>
        </p:nvSpPr>
        <p:spPr>
          <a:xfrm>
            <a:off x="6519295" y="5328406"/>
            <a:ext cx="520118" cy="5033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548F417-B753-4DAC-8AA0-136C0ADE100D}"/>
              </a:ext>
            </a:extLst>
          </p:cNvPr>
          <p:cNvSpPr/>
          <p:nvPr/>
        </p:nvSpPr>
        <p:spPr>
          <a:xfrm>
            <a:off x="7255080" y="5328407"/>
            <a:ext cx="520118" cy="503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1A2C7EB-3AEA-4BC3-90DB-FAB8F647C954}"/>
              </a:ext>
            </a:extLst>
          </p:cNvPr>
          <p:cNvSpPr/>
          <p:nvPr/>
        </p:nvSpPr>
        <p:spPr>
          <a:xfrm>
            <a:off x="5628314" y="5328407"/>
            <a:ext cx="520118" cy="503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B6D2ECB-E5CF-4A7D-95D4-0495A39C1091}"/>
              </a:ext>
            </a:extLst>
          </p:cNvPr>
          <p:cNvSpPr/>
          <p:nvPr/>
        </p:nvSpPr>
        <p:spPr>
          <a:xfrm>
            <a:off x="3881306" y="5328407"/>
            <a:ext cx="520118" cy="503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98D5D5A5-D0D9-4671-8A31-CB70E044FA6B}"/>
              </a:ext>
            </a:extLst>
          </p:cNvPr>
          <p:cNvSpPr/>
          <p:nvPr/>
        </p:nvSpPr>
        <p:spPr>
          <a:xfrm>
            <a:off x="3067923" y="5328404"/>
            <a:ext cx="520118" cy="5033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9BEC3B3-00B6-48C5-8AD1-8B80C9E899E1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509038" y="4053672"/>
            <a:ext cx="2206244" cy="134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24D05C2-31E7-46CE-B24B-934596D35336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3511871" y="3986159"/>
            <a:ext cx="1270146" cy="141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C55331F-C7B5-42E5-AB9A-7D4CC004D130}"/>
              </a:ext>
            </a:extLst>
          </p:cNvPr>
          <p:cNvCxnSpPr>
            <a:cxnSpLocks/>
          </p:cNvCxnSpPr>
          <p:nvPr/>
        </p:nvCxnSpPr>
        <p:spPr>
          <a:xfrm flipH="1">
            <a:off x="4126017" y="4127384"/>
            <a:ext cx="659204" cy="134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8C00887-7FBD-4C34-AA9E-1CA31D6F32D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4899171" y="4127384"/>
            <a:ext cx="133175" cy="120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1E3B534-3417-40BD-9006-A0C1188D87E0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5159230" y="3875715"/>
            <a:ext cx="2172020" cy="152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DC8741BE-1F93-42B6-ADA4-E3630EE125AE}"/>
              </a:ext>
            </a:extLst>
          </p:cNvPr>
          <p:cNvCxnSpPr>
            <a:cxnSpLocks/>
          </p:cNvCxnSpPr>
          <p:nvPr/>
        </p:nvCxnSpPr>
        <p:spPr>
          <a:xfrm>
            <a:off x="5035606" y="3922391"/>
            <a:ext cx="1613833" cy="140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41EEF7E-FF0B-4912-BB15-B0E4955DC5D0}"/>
              </a:ext>
            </a:extLst>
          </p:cNvPr>
          <p:cNvCxnSpPr>
            <a:cxnSpLocks/>
            <a:stCxn id="4" idx="5"/>
            <a:endCxn id="14" idx="0"/>
          </p:cNvCxnSpPr>
          <p:nvPr/>
        </p:nvCxnSpPr>
        <p:spPr>
          <a:xfrm>
            <a:off x="5083060" y="4053672"/>
            <a:ext cx="805313" cy="127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E1823BF-EC98-4794-A09C-AC6056FDE4C7}"/>
              </a:ext>
            </a:extLst>
          </p:cNvPr>
          <p:cNvSpPr txBox="1"/>
          <p:nvPr/>
        </p:nvSpPr>
        <p:spPr>
          <a:xfrm>
            <a:off x="1072291" y="539540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3003D93-26F4-4DA9-BA34-4C2BBF574121}"/>
              </a:ext>
            </a:extLst>
          </p:cNvPr>
          <p:cNvSpPr txBox="1"/>
          <p:nvPr/>
        </p:nvSpPr>
        <p:spPr>
          <a:xfrm>
            <a:off x="3248764" y="361827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9E00E05-BEFC-4885-A2B0-DF2239FA6202}"/>
              </a:ext>
            </a:extLst>
          </p:cNvPr>
          <p:cNvSpPr txBox="1"/>
          <p:nvPr/>
        </p:nvSpPr>
        <p:spPr>
          <a:xfrm>
            <a:off x="2085524" y="59425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D0E22A9-6F00-40E7-A5A9-46066A3D6EDF}"/>
              </a:ext>
            </a:extLst>
          </p:cNvPr>
          <p:cNvSpPr txBox="1"/>
          <p:nvPr/>
        </p:nvSpPr>
        <p:spPr>
          <a:xfrm>
            <a:off x="7412539" y="59802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E543F1B-51CF-4892-8027-F7038A689E94}"/>
              </a:ext>
            </a:extLst>
          </p:cNvPr>
          <p:cNvSpPr txBox="1"/>
          <p:nvPr/>
        </p:nvSpPr>
        <p:spPr>
          <a:xfrm>
            <a:off x="5672486" y="59922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506F893-B43D-4144-890D-38911D263FE8}"/>
              </a:ext>
            </a:extLst>
          </p:cNvPr>
          <p:cNvSpPr txBox="1"/>
          <p:nvPr/>
        </p:nvSpPr>
        <p:spPr>
          <a:xfrm>
            <a:off x="3914260" y="59922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CE3533B-0677-477A-9A3C-70502126FE26}"/>
              </a:ext>
            </a:extLst>
          </p:cNvPr>
          <p:cNvSpPr txBox="1"/>
          <p:nvPr/>
        </p:nvSpPr>
        <p:spPr>
          <a:xfrm>
            <a:off x="6649439" y="5968023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7A75115-BEEC-45E5-8524-7A5A2A76BFA3}"/>
              </a:ext>
            </a:extLst>
          </p:cNvPr>
          <p:cNvSpPr txBox="1"/>
          <p:nvPr/>
        </p:nvSpPr>
        <p:spPr>
          <a:xfrm>
            <a:off x="4797669" y="600713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39CA12B-4DEC-47BA-8A90-845BB1FF12FF}"/>
              </a:ext>
            </a:extLst>
          </p:cNvPr>
          <p:cNvSpPr txBox="1"/>
          <p:nvPr/>
        </p:nvSpPr>
        <p:spPr>
          <a:xfrm>
            <a:off x="3088357" y="5959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EE6ED3D-14A8-4C82-A455-00EE167766A6}"/>
              </a:ext>
            </a:extLst>
          </p:cNvPr>
          <p:cNvCxnSpPr>
            <a:cxnSpLocks/>
          </p:cNvCxnSpPr>
          <p:nvPr/>
        </p:nvCxnSpPr>
        <p:spPr>
          <a:xfrm flipH="1">
            <a:off x="1611346" y="5764739"/>
            <a:ext cx="530574" cy="4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59077A37-28D9-4D6E-ABD9-79A6D95C7DE9}"/>
              </a:ext>
            </a:extLst>
          </p:cNvPr>
          <p:cNvCxnSpPr/>
          <p:nvPr/>
        </p:nvCxnSpPr>
        <p:spPr>
          <a:xfrm flipH="1">
            <a:off x="2698311" y="5790250"/>
            <a:ext cx="530574" cy="4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233E3D5E-AFF6-49CF-9382-FA86C497B22C}"/>
              </a:ext>
            </a:extLst>
          </p:cNvPr>
          <p:cNvCxnSpPr>
            <a:cxnSpLocks/>
          </p:cNvCxnSpPr>
          <p:nvPr/>
        </p:nvCxnSpPr>
        <p:spPr>
          <a:xfrm flipH="1">
            <a:off x="3698593" y="5768987"/>
            <a:ext cx="355284" cy="45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9B3B9B7B-FD7A-474C-B72C-D8305CF521FE}"/>
              </a:ext>
            </a:extLst>
          </p:cNvPr>
          <p:cNvCxnSpPr/>
          <p:nvPr/>
        </p:nvCxnSpPr>
        <p:spPr>
          <a:xfrm flipH="1">
            <a:off x="4393993" y="5793398"/>
            <a:ext cx="530574" cy="4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EECB4BA9-B047-45E2-BB7D-00268E08F199}"/>
              </a:ext>
            </a:extLst>
          </p:cNvPr>
          <p:cNvCxnSpPr/>
          <p:nvPr/>
        </p:nvCxnSpPr>
        <p:spPr>
          <a:xfrm flipH="1">
            <a:off x="5370416" y="5776159"/>
            <a:ext cx="530574" cy="4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CCC33AEF-F2CB-40C2-8BE7-5DC1CEB0545E}"/>
              </a:ext>
            </a:extLst>
          </p:cNvPr>
          <p:cNvCxnSpPr/>
          <p:nvPr/>
        </p:nvCxnSpPr>
        <p:spPr>
          <a:xfrm flipH="1">
            <a:off x="6199964" y="5829504"/>
            <a:ext cx="530574" cy="4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6AFD4541-934D-4C7C-9039-E3D04FA5F3F7}"/>
              </a:ext>
            </a:extLst>
          </p:cNvPr>
          <p:cNvCxnSpPr>
            <a:cxnSpLocks/>
          </p:cNvCxnSpPr>
          <p:nvPr/>
        </p:nvCxnSpPr>
        <p:spPr>
          <a:xfrm flipH="1">
            <a:off x="7167541" y="5809270"/>
            <a:ext cx="381723" cy="4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BA45A434-7348-45F2-8BF9-1F96DA285BCA}"/>
              </a:ext>
            </a:extLst>
          </p:cNvPr>
          <p:cNvCxnSpPr>
            <a:cxnSpLocks/>
          </p:cNvCxnSpPr>
          <p:nvPr/>
        </p:nvCxnSpPr>
        <p:spPr>
          <a:xfrm>
            <a:off x="2417350" y="5777867"/>
            <a:ext cx="195967" cy="4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C2AA7137-5B75-41C0-B6D8-3D9BD1AF8F40}"/>
              </a:ext>
            </a:extLst>
          </p:cNvPr>
          <p:cNvCxnSpPr>
            <a:cxnSpLocks/>
          </p:cNvCxnSpPr>
          <p:nvPr/>
        </p:nvCxnSpPr>
        <p:spPr>
          <a:xfrm>
            <a:off x="3358163" y="5797862"/>
            <a:ext cx="195967" cy="4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48B8FDF8-0ED6-4479-963E-F5835A5CC963}"/>
              </a:ext>
            </a:extLst>
          </p:cNvPr>
          <p:cNvCxnSpPr>
            <a:cxnSpLocks/>
          </p:cNvCxnSpPr>
          <p:nvPr/>
        </p:nvCxnSpPr>
        <p:spPr>
          <a:xfrm>
            <a:off x="4146523" y="5811513"/>
            <a:ext cx="195967" cy="4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C74248AA-ED1B-4DC7-8628-28BBC1A8D714}"/>
              </a:ext>
            </a:extLst>
          </p:cNvPr>
          <p:cNvCxnSpPr>
            <a:cxnSpLocks/>
          </p:cNvCxnSpPr>
          <p:nvPr/>
        </p:nvCxnSpPr>
        <p:spPr>
          <a:xfrm>
            <a:off x="5052207" y="5811513"/>
            <a:ext cx="195967" cy="4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A83B4754-832B-4A9A-8A28-983BBFEEC75D}"/>
              </a:ext>
            </a:extLst>
          </p:cNvPr>
          <p:cNvCxnSpPr>
            <a:cxnSpLocks/>
          </p:cNvCxnSpPr>
          <p:nvPr/>
        </p:nvCxnSpPr>
        <p:spPr>
          <a:xfrm>
            <a:off x="5915016" y="5811513"/>
            <a:ext cx="195967" cy="4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917011FC-658C-4CC5-9D2E-76E3E22D5189}"/>
              </a:ext>
            </a:extLst>
          </p:cNvPr>
          <p:cNvCxnSpPr>
            <a:cxnSpLocks/>
          </p:cNvCxnSpPr>
          <p:nvPr/>
        </p:nvCxnSpPr>
        <p:spPr>
          <a:xfrm>
            <a:off x="6863740" y="5797862"/>
            <a:ext cx="195967" cy="4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08EA12E8-2F24-468D-ACF8-621167525853}"/>
              </a:ext>
            </a:extLst>
          </p:cNvPr>
          <p:cNvCxnSpPr>
            <a:cxnSpLocks/>
          </p:cNvCxnSpPr>
          <p:nvPr/>
        </p:nvCxnSpPr>
        <p:spPr>
          <a:xfrm>
            <a:off x="7636803" y="5801133"/>
            <a:ext cx="195967" cy="4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BBB7127-A8CD-49D6-AFD5-84DA85DDEF88}"/>
              </a:ext>
            </a:extLst>
          </p:cNvPr>
          <p:cNvSpPr txBox="1"/>
          <p:nvPr/>
        </p:nvSpPr>
        <p:spPr>
          <a:xfrm>
            <a:off x="9210154" y="4295163"/>
            <a:ext cx="179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P1 &amp; p2 are two processors.</a:t>
            </a:r>
          </a:p>
        </p:txBody>
      </p:sp>
    </p:spTree>
    <p:extLst>
      <p:ext uri="{BB962C8B-B14F-4D97-AF65-F5344CB8AC3E}">
        <p14:creationId xmlns:p14="http://schemas.microsoft.com/office/powerpoint/2010/main" val="20147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D1DF18-4FCB-4BEA-A97A-1F3FE7C2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err="1"/>
              <a:t>Openmp</a:t>
            </a:r>
            <a:r>
              <a:rPr lang="en-IN" dirty="0"/>
              <a:t> we have functions like MPI_GATHER, </a:t>
            </a:r>
            <a:r>
              <a:rPr lang="en-IN" dirty="0" err="1"/>
              <a:t>MPI_Reduce</a:t>
            </a:r>
            <a:r>
              <a:rPr lang="en-IN" dirty="0"/>
              <a:t> and </a:t>
            </a:r>
            <a:r>
              <a:rPr lang="en-IN" dirty="0" err="1"/>
              <a:t>MPI_Bcast</a:t>
            </a:r>
            <a:r>
              <a:rPr lang="en-IN" dirty="0"/>
              <a:t> to manage the processes.</a:t>
            </a:r>
          </a:p>
          <a:p>
            <a:r>
              <a:rPr lang="en-IN" dirty="0"/>
              <a:t>MPI_GATHER – gathers the best function values and the best moves by each of the processors</a:t>
            </a:r>
          </a:p>
          <a:p>
            <a:r>
              <a:rPr lang="en-IN" dirty="0" err="1"/>
              <a:t>MPI_Reduce</a:t>
            </a:r>
            <a:r>
              <a:rPr lang="en-IN" dirty="0"/>
              <a:t> –determines the best function value obtained by all processes.</a:t>
            </a:r>
          </a:p>
          <a:p>
            <a:r>
              <a:rPr lang="en-IN" dirty="0" err="1"/>
              <a:t>MPI_Bcast</a:t>
            </a:r>
            <a:r>
              <a:rPr lang="en-IN" dirty="0"/>
              <a:t> –broadcast the best move to all worker processes sent by the master thread.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A7DC08-B6F7-43DD-9A8E-E96D0DF8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Parallel Computation Model	</a:t>
            </a:r>
          </a:p>
        </p:txBody>
      </p:sp>
    </p:spTree>
    <p:extLst>
      <p:ext uri="{BB962C8B-B14F-4D97-AF65-F5344CB8AC3E}">
        <p14:creationId xmlns:p14="http://schemas.microsoft.com/office/powerpoint/2010/main" val="90934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388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Comparing Efficiency of AI algorithm in Connect 4</vt:lpstr>
      <vt:lpstr>Important code snippet</vt:lpstr>
      <vt:lpstr>PowerPoint Presentation</vt:lpstr>
      <vt:lpstr>PowerPoint Presentation</vt:lpstr>
      <vt:lpstr>Output</vt:lpstr>
      <vt:lpstr>Why Minmax Algorithm needs to be parallelized?</vt:lpstr>
      <vt:lpstr>Parallel Computation Model </vt:lpstr>
      <vt:lpstr>Parallel Computation Model </vt:lpstr>
      <vt:lpstr>Parallel Computation Model </vt:lpstr>
      <vt:lpstr>PowerPoint Presentation</vt:lpstr>
      <vt:lpstr>Literature 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Siddarth Singaravel</dc:creator>
  <cp:lastModifiedBy>HP</cp:lastModifiedBy>
  <cp:revision>21</cp:revision>
  <dcterms:created xsi:type="dcterms:W3CDTF">2020-09-10T14:17:20Z</dcterms:created>
  <dcterms:modified xsi:type="dcterms:W3CDTF">2020-09-11T07:22:53Z</dcterms:modified>
</cp:coreProperties>
</file>