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iji6FIuxJID3hE0idHOyzHWmH/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ijcai.org/Proceedings/91-1/Papers/087.pdf" TargetMode="External"/><Relationship Id="rId4" Type="http://schemas.openxmlformats.org/officeDocument/2006/relationships/hyperlink" Target="https://www.researchgate.net/publication/220795557_Efficiency_of_parallel_minimax_algorithm_for_game_tree_search" TargetMode="External"/><Relationship Id="rId5" Type="http://schemas.openxmlformats.org/officeDocument/2006/relationships/hyperlink" Target="http://olab.is.s.u-tokyo.ac.jp/~kamil.rocki/rocki_ppam09.pdf" TargetMode="External"/><Relationship Id="rId6" Type="http://schemas.openxmlformats.org/officeDocument/2006/relationships/hyperlink" Target="http://www.pressibus.org/ataxx/autre/minimax/paper.html" TargetMode="External"/><Relationship Id="rId7" Type="http://schemas.openxmlformats.org/officeDocument/2006/relationships/hyperlink" Target="https://arxiv.org/pdf/1908.11660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iraj.in/journal/journal_file/journal_pdf/12-344-149466366874-81.pdf" TargetMode="External"/><Relationship Id="rId4" Type="http://schemas.openxmlformats.org/officeDocument/2006/relationships/hyperlink" Target="https://www.irjet.net/archives/V5/i4/IRJET-V5I4366.pdf" TargetMode="External"/><Relationship Id="rId5" Type="http://schemas.openxmlformats.org/officeDocument/2006/relationships/hyperlink" Target="https://www.researchgate.net/publication/289716392_Alpha-Beta_Pruning_and_Althofer's_Pathology-Free_Negamax_Algorithm" TargetMode="External"/><Relationship Id="rId6" Type="http://schemas.openxmlformats.org/officeDocument/2006/relationships/hyperlink" Target="https://ieeexplore.ieee.org/document/6972394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ke.maastrichtuniversity.nl/m.winands/documents/paper%2049.pdf" TargetMode="External"/><Relationship Id="rId4" Type="http://schemas.openxmlformats.org/officeDocument/2006/relationships/hyperlink" Target="https://www.aaai.org/Papers/AIIDE/2008/AIIDE08-036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394283" y="318782"/>
            <a:ext cx="11325137" cy="1346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Comparing Efficiency of AI algorithm in Connect 4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394283" y="1665522"/>
            <a:ext cx="10959518" cy="4511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Contribution: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Sibi Akkash 18BCE1170 – Game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Ashwin S Guptha 18BCE1026– minmax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Madhurima  Magesh 18BCE1009– Heuristic and literature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Siddarth S 18BCE1171 – Parallelizing and literature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3225" y="0"/>
            <a:ext cx="780554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184" name="Google Shape;184;p11"/>
          <p:cNvSpPr txBox="1"/>
          <p:nvPr>
            <p:ph idx="1" type="body"/>
          </p:nvPr>
        </p:nvSpPr>
        <p:spPr>
          <a:xfrm>
            <a:off x="600075" y="1466850"/>
            <a:ext cx="10088400" cy="52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228600" rtl="0" algn="l"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Massively Parallel Artificial Intelligence</a:t>
            </a:r>
            <a:endParaRPr sz="1900"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hlink"/>
                </a:solidFill>
                <a:hlinkClick r:id="rId3"/>
              </a:rPr>
              <a:t>https://www.ijcai.org/Proceedings/91-1/Papers/087.pdf</a:t>
            </a:r>
            <a:endParaRPr sz="1900" u="sng">
              <a:solidFill>
                <a:schemeClr val="hlink"/>
              </a:solidFill>
            </a:endParaRPr>
          </a:p>
          <a:p>
            <a:pPr indent="-234950" lvl="0" marL="228600" rtl="0" algn="l"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Efficiency of Parallel Minimax Algorithm for Game Tree Search</a:t>
            </a:r>
            <a:endParaRPr sz="1900"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hlink"/>
                </a:solidFill>
                <a:hlinkClick r:id="rId4"/>
              </a:rPr>
              <a:t>https://www.researchgate.net/publication/220795557_Efficiency_of_parallel_minimax_algorithm_for_game_tree_search</a:t>
            </a:r>
            <a:endParaRPr sz="1900" u="sng">
              <a:solidFill>
                <a:schemeClr val="hlink"/>
              </a:solidFill>
            </a:endParaRPr>
          </a:p>
          <a:p>
            <a:pPr indent="-234950" lvl="0" marL="228600" rtl="0" algn="l"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Parallel Minimax Tree Searching on GPU Kamil Rocki and Reiji Suda</a:t>
            </a:r>
            <a:endParaRPr sz="1900"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hlink"/>
                </a:solidFill>
                <a:hlinkClick r:id="rId5"/>
              </a:rPr>
              <a:t>http://olab.is.s.u-tokyo.ac.jp/~kamil.rocki/rocki_ppam09.pdf</a:t>
            </a:r>
            <a:endParaRPr sz="1900" u="sng">
              <a:solidFill>
                <a:schemeClr val="hlink"/>
              </a:solidFill>
            </a:endParaRPr>
          </a:p>
          <a:p>
            <a:pPr indent="-234950" lvl="0" marL="228600" rtl="0" algn="l"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Parallel Implementation and Optimization of the Minimax Algorithm with Alpha-Beta Cutoffs in the context of the game Othello, Amy S. Biermann, CRPC Summer Research Student, Caltech</a:t>
            </a:r>
            <a:endParaRPr sz="1900"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hlink"/>
                </a:solidFill>
                <a:hlinkClick r:id="rId6"/>
              </a:rPr>
              <a:t> http://www.pressibus.org/ataxx/autre/minimax/paper.html</a:t>
            </a:r>
            <a:endParaRPr sz="1900" u="sng">
              <a:solidFill>
                <a:schemeClr val="hlink"/>
              </a:solidFill>
            </a:endParaRPr>
          </a:p>
          <a:p>
            <a:pPr indent="-234950" lvl="0" marL="228600" rtl="0" algn="l"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Comparative study of performance of parallel Alpha Beta Pruning for different architectures,  by   Shubhendra Pal Singhal M. Sridevi</a:t>
            </a:r>
            <a:endParaRPr sz="1900"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hlink"/>
                </a:solidFill>
                <a:hlinkClick r:id="rId7"/>
              </a:rPr>
              <a:t>https://arxiv.org/pdf/1908.11660.pdf</a:t>
            </a:r>
            <a:endParaRPr sz="19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0" sz="24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idx="1" type="body"/>
          </p:nvPr>
        </p:nvSpPr>
        <p:spPr>
          <a:xfrm>
            <a:off x="438875" y="128700"/>
            <a:ext cx="10635300" cy="6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● Parallelization of Alpha-beta Pruning Algorithm for Enhancing the Two Player Games Akanksha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Kumari, Shreya Singh, Shailja Dalmia, Geetha V</a:t>
            </a:r>
            <a:endParaRPr sz="2100"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u="sng">
                <a:solidFill>
                  <a:schemeClr val="hlink"/>
                </a:solidFill>
                <a:hlinkClick r:id="rId3"/>
              </a:rPr>
              <a:t>http://www.iraj.in/journal/journal_file/journal_pdf/12-344-149466366874-81.pdf</a:t>
            </a:r>
            <a:endParaRPr sz="2100" u="sng">
              <a:solidFill>
                <a:schemeClr val="hlink"/>
              </a:solidFill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● Alpha-Beta Pruning in Mini-Max Algorithm –An Optimized Approach for a Connect-4 Game </a:t>
            </a:r>
            <a:r>
              <a:rPr lang="en-US" sz="2100"/>
              <a:t>Rijul</a:t>
            </a:r>
            <a:endParaRPr sz="2100"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Nasa, Rishabh Didwania, Shubhranil Maji, Vipul Kumar</a:t>
            </a:r>
            <a:endParaRPr sz="2100"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u="sng">
                <a:solidFill>
                  <a:schemeClr val="hlink"/>
                </a:solidFill>
                <a:hlinkClick r:id="rId4"/>
              </a:rPr>
              <a:t>https://www.irjet.net/archives/V5/i4/IRJET-V5I4366.pdf</a:t>
            </a:r>
            <a:endParaRPr sz="2100" u="sng">
              <a:solidFill>
                <a:schemeClr val="hlink"/>
              </a:solidFill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● OpenMP Parallelization of Dynamic Programming and Greedy Algorithms Claude, </a:t>
            </a:r>
            <a:r>
              <a:rPr lang="en-US" sz="2100"/>
              <a:t>Tadonki</a:t>
            </a:r>
            <a:endParaRPr sz="2100"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● Alpha-Beta Pruning and </a:t>
            </a:r>
            <a:r>
              <a:rPr lang="en-US" sz="2100"/>
              <a:t>Alth¨ofer’s Pathology-FreeNegamax AlgorithmAshraf M. Abdelbar</a:t>
            </a:r>
            <a:endParaRPr sz="2100"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u="sng">
                <a:solidFill>
                  <a:schemeClr val="hlink"/>
                </a:solidFill>
                <a:hlinkClick r:id="rId5"/>
              </a:rPr>
              <a:t>https://www.researchgate.net/publication/289716392_Alpha-Beta_Pruning_and_Althofer's_Pathology-Free_Negamax_Algorithm</a:t>
            </a:r>
            <a:endParaRPr sz="2100" u="sng">
              <a:solidFill>
                <a:schemeClr val="hlink"/>
              </a:solidFill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● Enhanced parallel </a:t>
            </a:r>
            <a:r>
              <a:rPr lang="en-US" sz="2100"/>
              <a:t>NegaMax tree search algorithm on GPU</a:t>
            </a:r>
            <a:endParaRPr sz="2100"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u="sng">
                <a:solidFill>
                  <a:schemeClr val="hlink"/>
                </a:solidFill>
                <a:hlinkClick r:id="rId6"/>
              </a:rPr>
              <a:t>https://ieeexplore.ieee.org/document/6972394</a:t>
            </a:r>
            <a:endParaRPr sz="2100" u="sng">
              <a:solidFill>
                <a:schemeClr val="hlink"/>
              </a:solidFill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>
            <p:ph idx="1" type="body"/>
          </p:nvPr>
        </p:nvSpPr>
        <p:spPr>
          <a:xfrm>
            <a:off x="343325" y="255475"/>
            <a:ext cx="11457900" cy="6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● Monte-Carlo Tree Search and </a:t>
            </a:r>
            <a:r>
              <a:rPr lang="en-US" sz="2400"/>
              <a:t>Minimax Hybrids, Hendrik Baier and Mark H.M. Winands</a:t>
            </a:r>
            <a:endParaRPr sz="2400"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https://dke.maastrichtuniversity.nl/m.winands/documents/paper%2049.pdf</a:t>
            </a:r>
            <a:endParaRPr sz="2400" u="sng">
              <a:solidFill>
                <a:schemeClr val="hlink"/>
              </a:solidFill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● Monte-Carlo Tree Search: A New Framework for Game AI, Guillaume </a:t>
            </a:r>
            <a:r>
              <a:rPr lang="en-US" sz="2400"/>
              <a:t>Chaslot, Sander Bakkes, Istvan Szita and Pieter Spronck</a:t>
            </a:r>
            <a:endParaRPr sz="2400"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https://www.aaai.org/Papers/AIIDE/2008/AIIDE08-036.pdf</a:t>
            </a:r>
            <a:endParaRPr sz="2400" u="sng">
              <a:solidFill>
                <a:schemeClr val="hlink"/>
              </a:solidFill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● Exploiting Vector and </a:t>
            </a:r>
            <a:r>
              <a:rPr lang="en-US" sz="2400"/>
              <a:t>Multicore Parallelism for Recursive, Data- and Task-Parallel Programs</a:t>
            </a:r>
            <a:endParaRPr sz="2400"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● A Machine Learning and Compiler-based Approach to Automatically Parallelize Serial Programs Using </a:t>
            </a:r>
            <a:r>
              <a:rPr lang="en-US" sz="2400"/>
              <a:t>OpenMP</a:t>
            </a:r>
            <a:endParaRPr sz="2400"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● Comparison of </a:t>
            </a:r>
            <a:r>
              <a:rPr lang="en-US" sz="2400"/>
              <a:t>OpenMP and Classical Multi-Threading Parallelization for Regular and Irregular Algorithms</a:t>
            </a:r>
            <a:endParaRPr sz="24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13081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t/>
            </a:r>
            <a:endParaRPr sz="15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Important code snippet</a:t>
            </a:r>
            <a:endParaRPr/>
          </a:p>
        </p:txBody>
      </p:sp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0311" y="1825625"/>
            <a:ext cx="8711378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97" name="Google Shape;9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5637" y="2110581"/>
            <a:ext cx="580072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03" name="Google Shape;10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1216" y="1825625"/>
            <a:ext cx="6489567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Output</a:t>
            </a:r>
            <a:endParaRPr/>
          </a:p>
        </p:txBody>
      </p:sp>
      <p:pic>
        <p:nvPicPr>
          <p:cNvPr id="109" name="Google Shape;10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6357" y="857833"/>
            <a:ext cx="4379286" cy="5620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Minmax Algorithm needs to be parallelized?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US" u="none" strike="noStrike"/>
              <a:t>A </a:t>
            </a:r>
            <a:r>
              <a:rPr b="0" i="0" lang="en-US" u="none" strike="noStrike">
                <a:solidFill>
                  <a:schemeClr val="accent1"/>
                </a:solidFill>
              </a:rPr>
              <a:t>cost function value </a:t>
            </a:r>
            <a:r>
              <a:rPr b="0" i="0" lang="en-US" u="none" strike="noStrike"/>
              <a:t>(states value of goodness of a position) is computed for each node in the game tree and is associated with the profitability of that game. The player will choose a move that will result in increasing the probability of his/her winning chance.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US" u="none" strike="noStrike"/>
              <a:t>In our connect 4 game(6x7) we have </a:t>
            </a:r>
            <a:r>
              <a:rPr b="0" i="0" lang="en-US" u="none" strike="noStrike">
                <a:solidFill>
                  <a:schemeClr val="accent1"/>
                </a:solidFill>
              </a:rPr>
              <a:t>7 branches for each node at each depth </a:t>
            </a:r>
            <a:r>
              <a:rPr b="0" i="0" lang="en-US" u="none" strike="noStrike"/>
              <a:t>and the amount of work increases exponentially as a move is examined to a greater depth.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need to reduce the computation time by restricting our search to the best moves for the player. This leads us to the idea of parallelizing our game tree.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Parallel Computation Model	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645952" y="1568741"/>
            <a:ext cx="10707848" cy="4608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easiest way to parallelize the minmax algorithm is to partition the search tree into sub-trees and assign them into multiple processors for searching.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partition by a) </a:t>
            </a:r>
            <a:r>
              <a:rPr lang="en-US">
                <a:solidFill>
                  <a:schemeClr val="accent1"/>
                </a:solidFill>
              </a:rPr>
              <a:t>width</a:t>
            </a:r>
            <a:r>
              <a:rPr lang="en-US"/>
              <a:t> or by b) </a:t>
            </a:r>
            <a:r>
              <a:rPr lang="en-US">
                <a:solidFill>
                  <a:schemeClr val="accent1"/>
                </a:solidFill>
              </a:rPr>
              <a:t>depth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 b="2611" l="0" r="0" t="0"/>
          <a:stretch/>
        </p:blipFill>
        <p:spPr>
          <a:xfrm>
            <a:off x="2741889" y="3356994"/>
            <a:ext cx="6305550" cy="2819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Parallel Computation Model	</a:t>
            </a:r>
            <a:endParaRPr/>
          </a:p>
        </p:txBody>
      </p:sp>
      <p:sp>
        <p:nvSpPr>
          <p:cNvPr id="128" name="Google Shape;128;p8"/>
          <p:cNvSpPr txBox="1"/>
          <p:nvPr>
            <p:ph idx="1" type="body"/>
          </p:nvPr>
        </p:nvSpPr>
        <p:spPr>
          <a:xfrm>
            <a:off x="486561" y="1525938"/>
            <a:ext cx="10867239" cy="465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divide the computation workload(evaluating the cost function of each node of the game tree) among parallel processes.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we apply a) for our game tree: In case of </a:t>
            </a:r>
            <a:r>
              <a:rPr lang="en-US">
                <a:solidFill>
                  <a:schemeClr val="accent1"/>
                </a:solidFill>
              </a:rPr>
              <a:t>two</a:t>
            </a:r>
            <a:r>
              <a:rPr lang="en-US"/>
              <a:t> parallel processors- one will evaluate the positions at 0,2,4,6 and second will evaluate at 1,3,5.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4639112" y="3624045"/>
            <a:ext cx="520118" cy="503339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8"/>
          <p:cNvSpPr/>
          <p:nvPr/>
        </p:nvSpPr>
        <p:spPr>
          <a:xfrm>
            <a:off x="2065090" y="5328408"/>
            <a:ext cx="520118" cy="503339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4772287" y="5328405"/>
            <a:ext cx="520118" cy="503339"/>
          </a:xfrm>
          <a:prstGeom prst="ellipse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6519295" y="5328406"/>
            <a:ext cx="520118" cy="503339"/>
          </a:xfrm>
          <a:prstGeom prst="ellipse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7255080" y="5328407"/>
            <a:ext cx="520118" cy="503339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34" name="Google Shape;134;p8"/>
          <p:cNvSpPr/>
          <p:nvPr/>
        </p:nvSpPr>
        <p:spPr>
          <a:xfrm>
            <a:off x="5628314" y="5328407"/>
            <a:ext cx="520118" cy="503339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35" name="Google Shape;135;p8"/>
          <p:cNvSpPr/>
          <p:nvPr/>
        </p:nvSpPr>
        <p:spPr>
          <a:xfrm>
            <a:off x="3881306" y="5328407"/>
            <a:ext cx="520118" cy="503339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3067923" y="5328404"/>
            <a:ext cx="520118" cy="503339"/>
          </a:xfrm>
          <a:prstGeom prst="ellipse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137" name="Google Shape;137;p8"/>
          <p:cNvCxnSpPr>
            <a:stCxn id="129" idx="3"/>
            <a:endCxn id="130" idx="7"/>
          </p:cNvCxnSpPr>
          <p:nvPr/>
        </p:nvCxnSpPr>
        <p:spPr>
          <a:xfrm flipH="1">
            <a:off x="2509082" y="4053672"/>
            <a:ext cx="2206200" cy="1348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8"/>
          <p:cNvCxnSpPr>
            <a:endCxn id="136" idx="7"/>
          </p:cNvCxnSpPr>
          <p:nvPr/>
        </p:nvCxnSpPr>
        <p:spPr>
          <a:xfrm flipH="1">
            <a:off x="3511872" y="3986116"/>
            <a:ext cx="1270200" cy="141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8"/>
          <p:cNvCxnSpPr/>
          <p:nvPr/>
        </p:nvCxnSpPr>
        <p:spPr>
          <a:xfrm flipH="1">
            <a:off x="4126017" y="4127384"/>
            <a:ext cx="659204" cy="134844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8"/>
          <p:cNvCxnSpPr>
            <a:stCxn id="129" idx="4"/>
            <a:endCxn id="131" idx="0"/>
          </p:cNvCxnSpPr>
          <p:nvPr/>
        </p:nvCxnSpPr>
        <p:spPr>
          <a:xfrm>
            <a:off x="4899171" y="4127384"/>
            <a:ext cx="133200" cy="1200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1" name="Google Shape;141;p8"/>
          <p:cNvCxnSpPr>
            <a:stCxn id="129" idx="6"/>
            <a:endCxn id="133" idx="1"/>
          </p:cNvCxnSpPr>
          <p:nvPr/>
        </p:nvCxnSpPr>
        <p:spPr>
          <a:xfrm>
            <a:off x="5159230" y="3875714"/>
            <a:ext cx="2172000" cy="1526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2" name="Google Shape;142;p8"/>
          <p:cNvCxnSpPr/>
          <p:nvPr/>
        </p:nvCxnSpPr>
        <p:spPr>
          <a:xfrm>
            <a:off x="5035606" y="3922391"/>
            <a:ext cx="1613833" cy="140967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8"/>
          <p:cNvCxnSpPr>
            <a:stCxn id="129" idx="5"/>
            <a:endCxn id="134" idx="0"/>
          </p:cNvCxnSpPr>
          <p:nvPr/>
        </p:nvCxnSpPr>
        <p:spPr>
          <a:xfrm>
            <a:off x="5083061" y="4053672"/>
            <a:ext cx="805200" cy="127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8"/>
          <p:cNvSpPr txBox="1"/>
          <p:nvPr/>
        </p:nvSpPr>
        <p:spPr>
          <a:xfrm>
            <a:off x="1072291" y="5395407"/>
            <a:ext cx="3754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</a:t>
            </a:r>
            <a:endParaRPr/>
          </a:p>
        </p:txBody>
      </p:sp>
      <p:sp>
        <p:nvSpPr>
          <p:cNvPr id="145" name="Google Shape;145;p8"/>
          <p:cNvSpPr txBox="1"/>
          <p:nvPr/>
        </p:nvSpPr>
        <p:spPr>
          <a:xfrm>
            <a:off x="3248764" y="3618270"/>
            <a:ext cx="7594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</a:t>
            </a:r>
            <a:endParaRPr/>
          </a:p>
        </p:txBody>
      </p:sp>
      <p:sp>
        <p:nvSpPr>
          <p:cNvPr id="146" name="Google Shape;146;p8"/>
          <p:cNvSpPr txBox="1"/>
          <p:nvPr/>
        </p:nvSpPr>
        <p:spPr>
          <a:xfrm>
            <a:off x="2085524" y="5942568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7412539" y="5980240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/>
          </a:p>
        </p:txBody>
      </p:sp>
      <p:sp>
        <p:nvSpPr>
          <p:cNvPr id="148" name="Google Shape;148;p8"/>
          <p:cNvSpPr txBox="1"/>
          <p:nvPr/>
        </p:nvSpPr>
        <p:spPr>
          <a:xfrm>
            <a:off x="5672486" y="5992297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/>
          </a:p>
        </p:txBody>
      </p:sp>
      <p:sp>
        <p:nvSpPr>
          <p:cNvPr id="149" name="Google Shape;149;p8"/>
          <p:cNvSpPr txBox="1"/>
          <p:nvPr/>
        </p:nvSpPr>
        <p:spPr>
          <a:xfrm>
            <a:off x="3914260" y="5992299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/>
          </a:p>
        </p:txBody>
      </p:sp>
      <p:sp>
        <p:nvSpPr>
          <p:cNvPr id="150" name="Google Shape;150;p8"/>
          <p:cNvSpPr txBox="1"/>
          <p:nvPr/>
        </p:nvSpPr>
        <p:spPr>
          <a:xfrm>
            <a:off x="6649439" y="5968023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/>
          </a:p>
        </p:txBody>
      </p:sp>
      <p:sp>
        <p:nvSpPr>
          <p:cNvPr id="151" name="Google Shape;151;p8"/>
          <p:cNvSpPr txBox="1"/>
          <p:nvPr/>
        </p:nvSpPr>
        <p:spPr>
          <a:xfrm>
            <a:off x="4797669" y="6007132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/>
          </a:p>
        </p:txBody>
      </p:sp>
      <p:sp>
        <p:nvSpPr>
          <p:cNvPr id="152" name="Google Shape;152;p8"/>
          <p:cNvSpPr txBox="1"/>
          <p:nvPr/>
        </p:nvSpPr>
        <p:spPr>
          <a:xfrm>
            <a:off x="3088357" y="5959331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/>
          </a:p>
        </p:txBody>
      </p:sp>
      <p:cxnSp>
        <p:nvCxnSpPr>
          <p:cNvPr id="153" name="Google Shape;153;p8"/>
          <p:cNvCxnSpPr/>
          <p:nvPr/>
        </p:nvCxnSpPr>
        <p:spPr>
          <a:xfrm flipH="1">
            <a:off x="1611346" y="5764739"/>
            <a:ext cx="530574" cy="43376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8"/>
          <p:cNvCxnSpPr/>
          <p:nvPr/>
        </p:nvCxnSpPr>
        <p:spPr>
          <a:xfrm flipH="1">
            <a:off x="2698311" y="5790250"/>
            <a:ext cx="530574" cy="43376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8"/>
          <p:cNvCxnSpPr/>
          <p:nvPr/>
        </p:nvCxnSpPr>
        <p:spPr>
          <a:xfrm flipH="1">
            <a:off x="3698593" y="5768987"/>
            <a:ext cx="355284" cy="45502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" name="Google Shape;156;p8"/>
          <p:cNvCxnSpPr/>
          <p:nvPr/>
        </p:nvCxnSpPr>
        <p:spPr>
          <a:xfrm flipH="1">
            <a:off x="4393993" y="5793398"/>
            <a:ext cx="530574" cy="43376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8"/>
          <p:cNvCxnSpPr/>
          <p:nvPr/>
        </p:nvCxnSpPr>
        <p:spPr>
          <a:xfrm flipH="1">
            <a:off x="5370416" y="5776159"/>
            <a:ext cx="530574" cy="43376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8"/>
          <p:cNvCxnSpPr/>
          <p:nvPr/>
        </p:nvCxnSpPr>
        <p:spPr>
          <a:xfrm flipH="1">
            <a:off x="6199964" y="5829504"/>
            <a:ext cx="530574" cy="43376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" name="Google Shape;159;p8"/>
          <p:cNvCxnSpPr/>
          <p:nvPr/>
        </p:nvCxnSpPr>
        <p:spPr>
          <a:xfrm flipH="1">
            <a:off x="7167541" y="5809270"/>
            <a:ext cx="381723" cy="43376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" name="Google Shape;160;p8"/>
          <p:cNvCxnSpPr/>
          <p:nvPr/>
        </p:nvCxnSpPr>
        <p:spPr>
          <a:xfrm>
            <a:off x="2417350" y="5777867"/>
            <a:ext cx="195967" cy="43152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" name="Google Shape;161;p8"/>
          <p:cNvCxnSpPr/>
          <p:nvPr/>
        </p:nvCxnSpPr>
        <p:spPr>
          <a:xfrm>
            <a:off x="3358163" y="5797862"/>
            <a:ext cx="195967" cy="43152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Google Shape;162;p8"/>
          <p:cNvCxnSpPr/>
          <p:nvPr/>
        </p:nvCxnSpPr>
        <p:spPr>
          <a:xfrm>
            <a:off x="4146523" y="5811513"/>
            <a:ext cx="195967" cy="43152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8"/>
          <p:cNvCxnSpPr/>
          <p:nvPr/>
        </p:nvCxnSpPr>
        <p:spPr>
          <a:xfrm>
            <a:off x="5052207" y="5811513"/>
            <a:ext cx="195967" cy="43152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" name="Google Shape;164;p8"/>
          <p:cNvCxnSpPr/>
          <p:nvPr/>
        </p:nvCxnSpPr>
        <p:spPr>
          <a:xfrm>
            <a:off x="5915016" y="5811513"/>
            <a:ext cx="195967" cy="43152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" name="Google Shape;165;p8"/>
          <p:cNvCxnSpPr/>
          <p:nvPr/>
        </p:nvCxnSpPr>
        <p:spPr>
          <a:xfrm>
            <a:off x="6863740" y="5797862"/>
            <a:ext cx="195967" cy="43152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8"/>
          <p:cNvCxnSpPr/>
          <p:nvPr/>
        </p:nvCxnSpPr>
        <p:spPr>
          <a:xfrm>
            <a:off x="7636803" y="5801133"/>
            <a:ext cx="195967" cy="43152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p8"/>
          <p:cNvSpPr txBox="1"/>
          <p:nvPr/>
        </p:nvSpPr>
        <p:spPr>
          <a:xfrm>
            <a:off x="9210154" y="4295163"/>
            <a:ext cx="17962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 &amp; p2 are two processors.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Openmp we have functions like MPI_GATHER, MPI_Reduce and MPI_Bcast to manage the processes.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MPI_GATHER – gathers the best function values and the best moves by each of the processors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MPI_Reduce –determines the best function value obtained by all processes.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MPI_Bcast –broadcast the best move to all worker processes sent by the master thread.</a:t>
            </a:r>
            <a:endParaRPr/>
          </a:p>
        </p:txBody>
      </p:sp>
      <p:sp>
        <p:nvSpPr>
          <p:cNvPr id="173" name="Google Shape;17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Parallel Computation Model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2020-09-10T14:17:20Z</dcterms:created>
  <dc:creator>Siddarth Singaravel</dc:creator>
</cp:coreProperties>
</file>