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74" r:id="rId8"/>
    <p:sldId id="276" r:id="rId9"/>
    <p:sldId id="275" r:id="rId10"/>
    <p:sldId id="262" r:id="rId11"/>
    <p:sldId id="277" r:id="rId12"/>
    <p:sldId id="273"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panose="020B0604020202020204"/>
                <a:cs typeface="Arial" panose="020B0604020202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286000" y="5410200"/>
            <a:ext cx="7341235" cy="762635"/>
          </a:xfrm>
          <a:prstGeom prst="rect">
            <a:avLst/>
          </a:prstGeom>
        </p:spPr>
        <p:txBody>
          <a:bodyPr vert="horz" wrap="square" lIns="0" tIns="12065" rIns="0" bIns="0" rtlCol="0">
            <a:spAutoFit/>
          </a:bodyPr>
          <a:lstStyle/>
          <a:p>
            <a:pPr marL="635" algn="ctr">
              <a:lnSpc>
                <a:spcPct val="100000"/>
              </a:lnSpc>
              <a:spcBef>
                <a:spcPts val="95"/>
              </a:spcBef>
            </a:pPr>
            <a:r>
              <a:rPr sz="2400" b="1" dirty="0">
                <a:solidFill>
                  <a:srgbClr val="00AFEF"/>
                </a:solidFill>
                <a:latin typeface="Arial" panose="020B0604020202020204"/>
                <a:cs typeface="Arial" panose="020B0604020202020204"/>
              </a:rPr>
              <a:t>PRESENTED</a:t>
            </a:r>
            <a:r>
              <a:rPr sz="2400" b="1" spc="-80" dirty="0">
                <a:solidFill>
                  <a:srgbClr val="00AFEF"/>
                </a:solidFill>
                <a:latin typeface="Arial" panose="020B0604020202020204"/>
                <a:cs typeface="Arial" panose="020B0604020202020204"/>
              </a:rPr>
              <a:t> </a:t>
            </a:r>
            <a:r>
              <a:rPr sz="2400" b="1" spc="-25" dirty="0">
                <a:solidFill>
                  <a:srgbClr val="00AFEF"/>
                </a:solidFill>
                <a:latin typeface="Arial" panose="020B0604020202020204"/>
                <a:cs typeface="Arial" panose="020B0604020202020204"/>
              </a:rPr>
              <a:t>BY</a:t>
            </a:r>
            <a:endParaRPr lang="en-US" sz="2400" b="1" spc="-25" dirty="0">
              <a:solidFill>
                <a:srgbClr val="00AFEF"/>
              </a:solidFill>
              <a:latin typeface="Arial" panose="020B0604020202020204"/>
              <a:cs typeface="Arial" panose="020B0604020202020204"/>
            </a:endParaRPr>
          </a:p>
          <a:p>
            <a:pPr marL="635" algn="ctr">
              <a:lnSpc>
                <a:spcPct val="100000"/>
              </a:lnSpc>
              <a:spcBef>
                <a:spcPts val="95"/>
              </a:spcBef>
            </a:pPr>
            <a:r>
              <a:rPr lang="en-US" sz="2400" b="1" spc="-25" dirty="0">
                <a:solidFill>
                  <a:srgbClr val="00AFEF"/>
                </a:solidFill>
                <a:latin typeface="Arial" panose="020B0604020202020204"/>
                <a:cs typeface="Arial" panose="020B0604020202020204"/>
              </a:rPr>
              <a:t>SIBI CHAKKARAVARTHI S- 2303811724321105</a:t>
            </a: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dirty="0"/>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p:cNvSpPr/>
          <p:nvPr/>
        </p:nvSpPr>
        <p:spPr>
          <a:xfrm>
            <a:off x="1752600" y="2438400"/>
            <a:ext cx="8911590" cy="1268730"/>
          </a:xfrm>
          <a:prstGeom prst="rect">
            <a:avLst/>
          </a:prstGeom>
          <a:noFill/>
        </p:spPr>
        <p:txBody>
          <a:bodyPr wrap="none" lIns="91440" tIns="45720" rIns="91440" bIns="45720">
            <a:noAutofit/>
          </a:bodyPr>
          <a:lstStyle/>
          <a:p>
            <a:pPr marL="0" lvl="0" indent="0" algn="ctr">
              <a:buSzPts val="1976"/>
              <a:buNone/>
            </a:pPr>
            <a:r>
              <a:rPr lang="en-US" altLang="en-US" sz="3200" b="1" dirty="0"/>
              <a:t>Visualizing Sports Data:</a:t>
            </a:r>
          </a:p>
          <a:p>
            <a:pPr marL="0" lvl="0" indent="0" algn="ctr">
              <a:buSzPts val="1976"/>
              <a:buNone/>
            </a:pPr>
            <a:r>
              <a:rPr lang="en-US" altLang="en-US" sz="3200" b="1" dirty="0"/>
              <a:t> Runs Scored by Players in Cricket</a:t>
            </a:r>
            <a:r>
              <a:rPr lang="en-US" sz="3200" b="1" dirty="0"/>
              <a:t> </a:t>
            </a:r>
            <a:endParaRPr lang="en-US" sz="3200" b="1"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800" y="237871"/>
            <a:ext cx="3233167" cy="1009712"/>
          </a:xfrm>
          <a:prstGeom prst="rect">
            <a:avLst/>
          </a:prstGeom>
        </p:spPr>
        <p:txBody>
          <a:bodyPr vert="horz" wrap="square" lIns="0" tIns="512267" rIns="0" bIns="0" rtlCol="0">
            <a:spAutoFit/>
          </a:bodyPr>
          <a:lstStyle/>
          <a:p>
            <a:pPr marL="12700">
              <a:lnSpc>
                <a:spcPct val="100000"/>
              </a:lnSpc>
              <a:spcBef>
                <a:spcPts val="95"/>
              </a:spcBef>
            </a:pPr>
            <a:r>
              <a:rPr lang="en-IN" spc="-50" dirty="0"/>
              <a:t>SCREENSHOT</a:t>
            </a:r>
            <a:endParaRPr spc="-10" dirty="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pic>
        <p:nvPicPr>
          <p:cNvPr id="9" name="Picture 8">
            <a:extLst>
              <a:ext uri="{FF2B5EF4-FFF2-40B4-BE49-F238E27FC236}">
                <a16:creationId xmlns:a16="http://schemas.microsoft.com/office/drawing/2014/main" id="{DCA40D7F-47C7-6D5D-B1AD-ACC50A0308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1461124"/>
            <a:ext cx="7924802" cy="5168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CC1AE-EBAC-26C6-045F-9985218C654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14F3A0F-C66A-B7D0-8EF0-7FB9E270917C}"/>
              </a:ext>
            </a:extLst>
          </p:cNvPr>
          <p:cNvSpPr txBox="1">
            <a:spLocks noGrp="1"/>
          </p:cNvSpPr>
          <p:nvPr>
            <p:ph type="title"/>
          </p:nvPr>
        </p:nvSpPr>
        <p:spPr>
          <a:prstGeom prst="rect">
            <a:avLst/>
          </a:prstGeom>
        </p:spPr>
        <p:txBody>
          <a:bodyPr vert="horz" wrap="square" lIns="0" tIns="512267" rIns="0" bIns="0" rtlCol="0">
            <a:spAutoFit/>
          </a:bodyPr>
          <a:lstStyle/>
          <a:p>
            <a:pPr marL="12700">
              <a:lnSpc>
                <a:spcPct val="100000"/>
              </a:lnSpc>
              <a:spcBef>
                <a:spcPts val="95"/>
              </a:spcBef>
            </a:pPr>
            <a:r>
              <a:rPr spc="-50" dirty="0"/>
              <a:t>ADVANTAGES</a:t>
            </a:r>
            <a:r>
              <a:rPr spc="-60" dirty="0"/>
              <a:t> </a:t>
            </a:r>
            <a:r>
              <a:rPr dirty="0"/>
              <a:t>OF</a:t>
            </a:r>
            <a:r>
              <a:rPr spc="-150" dirty="0"/>
              <a:t> </a:t>
            </a:r>
            <a:r>
              <a:rPr dirty="0"/>
              <a:t>PROPOSED</a:t>
            </a:r>
            <a:r>
              <a:rPr spc="-125" dirty="0"/>
              <a:t> </a:t>
            </a:r>
            <a:r>
              <a:rPr spc="-10" dirty="0"/>
              <a:t>SYSTEM</a:t>
            </a:r>
          </a:p>
        </p:txBody>
      </p:sp>
      <p:pic>
        <p:nvPicPr>
          <p:cNvPr id="4" name="object 4">
            <a:extLst>
              <a:ext uri="{FF2B5EF4-FFF2-40B4-BE49-F238E27FC236}">
                <a16:creationId xmlns:a16="http://schemas.microsoft.com/office/drawing/2014/main" id="{39F31D29-25CC-1C8A-EADA-8091D9701DCD}"/>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1E9A3599-233F-FF9F-9208-4279A64D59F8}"/>
              </a:ext>
            </a:extLst>
          </p:cNvPr>
          <p:cNvPicPr/>
          <p:nvPr/>
        </p:nvPicPr>
        <p:blipFill>
          <a:blip r:embed="rId3" cstate="print"/>
          <a:stretch>
            <a:fillRect/>
          </a:stretch>
        </p:blipFill>
        <p:spPr>
          <a:xfrm>
            <a:off x="10335768" y="259079"/>
            <a:ext cx="1155192" cy="1103376"/>
          </a:xfrm>
          <a:prstGeom prst="rect">
            <a:avLst/>
          </a:prstGeom>
        </p:spPr>
      </p:pic>
      <p:sp>
        <p:nvSpPr>
          <p:cNvPr id="6" name="Rectangle 1">
            <a:extLst>
              <a:ext uri="{FF2B5EF4-FFF2-40B4-BE49-F238E27FC236}">
                <a16:creationId xmlns:a16="http://schemas.microsoft.com/office/drawing/2014/main" id="{10562A16-0BCD-3C7F-B585-475F9B314E8D}"/>
              </a:ext>
            </a:extLst>
          </p:cNvPr>
          <p:cNvSpPr>
            <a:spLocks noChangeArrowheads="1"/>
          </p:cNvSpPr>
          <p:nvPr/>
        </p:nvSpPr>
        <p:spPr bwMode="auto">
          <a:xfrm>
            <a:off x="381000" y="2209800"/>
            <a:ext cx="11506200"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l">
              <a:lnSpc>
                <a:spcPct val="150000"/>
              </a:lnSpc>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Effective Data Visualization</a:t>
            </a:r>
            <a:r>
              <a:rPr lang="en-US" sz="2000" b="0" i="0" dirty="0">
                <a:solidFill>
                  <a:schemeClr val="tx1"/>
                </a:solidFill>
                <a:effectLst/>
                <a:latin typeface="Times New Roman" panose="02020603050405020304" pitchFamily="18" charset="0"/>
                <a:cs typeface="Times New Roman" panose="02020603050405020304" pitchFamily="18" charset="0"/>
              </a:rPr>
              <a:t> – Converts raw cricket data into insightful charts and graphs for better understanding.</a:t>
            </a:r>
          </a:p>
          <a:p>
            <a:pPr algn="l">
              <a:lnSpc>
                <a:spcPct val="150000"/>
              </a:lnSpc>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Automated Data Processing</a:t>
            </a:r>
            <a:r>
              <a:rPr lang="en-US" sz="2000" b="0" i="0" dirty="0">
                <a:solidFill>
                  <a:schemeClr val="tx1"/>
                </a:solidFill>
                <a:effectLst/>
                <a:latin typeface="Times New Roman" panose="02020603050405020304" pitchFamily="18" charset="0"/>
                <a:cs typeface="Times New Roman" panose="02020603050405020304" pitchFamily="18" charset="0"/>
              </a:rPr>
              <a:t> – Reduces manual effort by cleaning, transforming, and integrating data efficiently.</a:t>
            </a:r>
          </a:p>
          <a:p>
            <a:pPr algn="l">
              <a:lnSpc>
                <a:spcPct val="150000"/>
              </a:lnSpc>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Comparative Player Analysis</a:t>
            </a:r>
            <a:r>
              <a:rPr lang="en-US" sz="2000" b="0" i="0" dirty="0">
                <a:solidFill>
                  <a:schemeClr val="tx1"/>
                </a:solidFill>
                <a:effectLst/>
                <a:latin typeface="Times New Roman" panose="02020603050405020304" pitchFamily="18" charset="0"/>
                <a:cs typeface="Times New Roman" panose="02020603050405020304" pitchFamily="18" charset="0"/>
              </a:rPr>
              <a:t> – Enables performance comparison of players based on key metrics like runs and strike rate.</a:t>
            </a:r>
          </a:p>
          <a:p>
            <a:pPr algn="l">
              <a:lnSpc>
                <a:spcPct val="150000"/>
              </a:lnSpc>
              <a:buFont typeface="+mj-lt"/>
              <a:buAutoNum type="arabicPeriod"/>
            </a:pPr>
            <a:r>
              <a:rPr lang="en-US" sz="2000" b="1" i="0" dirty="0">
                <a:solidFill>
                  <a:schemeClr val="tx1"/>
                </a:solidFill>
                <a:effectLst/>
                <a:latin typeface="Times New Roman" panose="02020603050405020304" pitchFamily="18" charset="0"/>
                <a:cs typeface="Times New Roman" panose="02020603050405020304" pitchFamily="18" charset="0"/>
              </a:rPr>
              <a:t>Trend Identification</a:t>
            </a:r>
            <a:r>
              <a:rPr lang="en-US" sz="2000" b="0" i="0" dirty="0">
                <a:solidFill>
                  <a:schemeClr val="tx1"/>
                </a:solidFill>
                <a:effectLst/>
                <a:latin typeface="Times New Roman" panose="02020603050405020304" pitchFamily="18" charset="0"/>
                <a:cs typeface="Times New Roman" panose="02020603050405020304" pitchFamily="18" charset="0"/>
              </a:rPr>
              <a:t> – Helps in recognizing historical performance trends and predicting future patterns.</a:t>
            </a:r>
          </a:p>
          <a:p>
            <a:pPr marL="0" marR="0" lvl="0" indent="0" algn="just" defTabSz="914400" rtl="0" eaLnBrk="0" fontAlgn="base" latinLnBrk="0" hangingPunct="0">
              <a:lnSpc>
                <a:spcPct val="15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903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690336"/>
            <a:ext cx="3962400" cy="1477328"/>
          </a:xfrm>
        </p:spPr>
        <p:txBody>
          <a:bodyPr/>
          <a:lstStyle/>
          <a:p>
            <a:r>
              <a:rPr lang="en-US" sz="4800" dirty="0"/>
              <a:t>THANK YOU</a:t>
            </a:r>
            <a:endParaRPr lang="en-I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dirty="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object 3">
            <a:extLst>
              <a:ext uri="{FF2B5EF4-FFF2-40B4-BE49-F238E27FC236}">
                <a16:creationId xmlns:a16="http://schemas.microsoft.com/office/drawing/2014/main" id="{2377B8B7-6854-68EE-5976-6F412EDD1789}"/>
              </a:ext>
            </a:extLst>
          </p:cNvPr>
          <p:cNvSpPr txBox="1"/>
          <p:nvPr/>
        </p:nvSpPr>
        <p:spPr>
          <a:xfrm>
            <a:off x="1097915" y="1795652"/>
            <a:ext cx="4998085" cy="5500224"/>
          </a:xfrm>
          <a:prstGeom prst="rect">
            <a:avLst/>
          </a:prstGeom>
        </p:spPr>
        <p:txBody>
          <a:bodyPr vert="horz" wrap="square" lIns="0" tIns="11430" rIns="0" bIns="0" rtlCol="0">
            <a:spAutoFit/>
          </a:bodyPr>
          <a:lstStyle/>
          <a:p>
            <a:pPr marL="356870" indent="-344170">
              <a:lnSpc>
                <a:spcPct val="100000"/>
              </a:lnSpc>
              <a:spcBef>
                <a:spcPts val="90"/>
              </a:spcBef>
              <a:buClr>
                <a:srgbClr val="000000"/>
              </a:buClr>
              <a:buFont typeface="Wingdings"/>
              <a:buChar char=""/>
              <a:tabLst>
                <a:tab pos="356870" algn="l"/>
              </a:tabLst>
            </a:pPr>
            <a:r>
              <a:rPr sz="2000" b="1" dirty="0">
                <a:solidFill>
                  <a:srgbClr val="F4B083"/>
                </a:solidFill>
                <a:latin typeface="Arial"/>
                <a:cs typeface="Arial"/>
              </a:rPr>
              <a:t>Problem</a:t>
            </a:r>
            <a:r>
              <a:rPr sz="2000" b="1" spc="-70" dirty="0">
                <a:solidFill>
                  <a:srgbClr val="F4B083"/>
                </a:solidFill>
                <a:latin typeface="Arial"/>
                <a:cs typeface="Arial"/>
              </a:rPr>
              <a:t> </a:t>
            </a:r>
            <a:r>
              <a:rPr sz="2000" b="1" spc="-10" dirty="0">
                <a:solidFill>
                  <a:srgbClr val="F4B083"/>
                </a:solidFill>
                <a:latin typeface="Arial"/>
                <a:cs typeface="Arial"/>
              </a:rPr>
              <a:t>Identification</a:t>
            </a:r>
            <a:endParaRPr sz="2000" dirty="0">
              <a:latin typeface="Arial"/>
              <a:cs typeface="Arial"/>
            </a:endParaRPr>
          </a:p>
          <a:p>
            <a:pPr>
              <a:lnSpc>
                <a:spcPct val="100000"/>
              </a:lnSpc>
              <a:spcBef>
                <a:spcPts val="409"/>
              </a:spcBef>
              <a:buFont typeface="Wingdings"/>
              <a:buChar char=""/>
            </a:pPr>
            <a:endParaRPr sz="2000" dirty="0">
              <a:latin typeface="Arial"/>
              <a:cs typeface="Arial"/>
            </a:endParaRPr>
          </a:p>
          <a:p>
            <a:pPr marL="356870" indent="-344170">
              <a:lnSpc>
                <a:spcPct val="100000"/>
              </a:lnSpc>
              <a:spcBef>
                <a:spcPts val="5"/>
              </a:spcBef>
              <a:buClr>
                <a:srgbClr val="000000"/>
              </a:buClr>
              <a:buFont typeface="Wingdings"/>
              <a:buChar char=""/>
              <a:tabLst>
                <a:tab pos="356870" algn="l"/>
              </a:tabLst>
            </a:pPr>
            <a:r>
              <a:rPr sz="2000" b="1" spc="-10" dirty="0">
                <a:solidFill>
                  <a:srgbClr val="F4B083"/>
                </a:solidFill>
                <a:latin typeface="Arial"/>
                <a:cs typeface="Arial"/>
              </a:rPr>
              <a:t>Objective</a:t>
            </a:r>
            <a:endParaRPr sz="2000" dirty="0">
              <a:latin typeface="Arial"/>
              <a:cs typeface="Arial"/>
            </a:endParaRPr>
          </a:p>
          <a:p>
            <a:pPr>
              <a:lnSpc>
                <a:spcPct val="100000"/>
              </a:lnSpc>
              <a:spcBef>
                <a:spcPts val="390"/>
              </a:spcBef>
              <a:buFont typeface="Wingdings"/>
              <a:buChar char=""/>
            </a:pPr>
            <a:endParaRPr sz="2000" dirty="0">
              <a:latin typeface="Arial"/>
              <a:cs typeface="Arial"/>
            </a:endParaRPr>
          </a:p>
          <a:p>
            <a:pPr marL="356870" indent="-344170">
              <a:lnSpc>
                <a:spcPct val="100000"/>
              </a:lnSpc>
              <a:buClr>
                <a:srgbClr val="000000"/>
              </a:buClr>
              <a:buFont typeface="Wingdings"/>
              <a:buChar char=""/>
              <a:tabLst>
                <a:tab pos="356870" algn="l"/>
              </a:tabLst>
            </a:pPr>
            <a:r>
              <a:rPr sz="2000" b="1" dirty="0">
                <a:solidFill>
                  <a:srgbClr val="F4B083"/>
                </a:solidFill>
                <a:latin typeface="Arial"/>
                <a:cs typeface="Arial"/>
              </a:rPr>
              <a:t>Proposed</a:t>
            </a:r>
            <a:r>
              <a:rPr sz="2000" b="1" spc="-50" dirty="0">
                <a:solidFill>
                  <a:srgbClr val="F4B083"/>
                </a:solidFill>
                <a:latin typeface="Arial"/>
                <a:cs typeface="Arial"/>
              </a:rPr>
              <a:t> </a:t>
            </a:r>
            <a:r>
              <a:rPr sz="2000" b="1" spc="-10" dirty="0">
                <a:solidFill>
                  <a:srgbClr val="F4B083"/>
                </a:solidFill>
                <a:latin typeface="Arial"/>
                <a:cs typeface="Arial"/>
              </a:rPr>
              <a:t>system</a:t>
            </a:r>
            <a:endParaRPr sz="2000" dirty="0">
              <a:latin typeface="Arial"/>
              <a:cs typeface="Arial"/>
            </a:endParaRPr>
          </a:p>
          <a:p>
            <a:pPr>
              <a:lnSpc>
                <a:spcPct val="100000"/>
              </a:lnSpc>
              <a:spcBef>
                <a:spcPts val="409"/>
              </a:spcBef>
              <a:buFont typeface="Wingdings"/>
              <a:buChar char=""/>
            </a:pPr>
            <a:endParaRPr sz="2000" dirty="0">
              <a:latin typeface="Arial"/>
              <a:cs typeface="Arial"/>
            </a:endParaRPr>
          </a:p>
          <a:p>
            <a:pPr marL="755650" lvl="1" indent="-285750">
              <a:lnSpc>
                <a:spcPct val="100000"/>
              </a:lnSpc>
              <a:spcBef>
                <a:spcPts val="5"/>
              </a:spcBef>
              <a:buClr>
                <a:srgbClr val="000000"/>
              </a:buClr>
              <a:buFont typeface="Wingdings"/>
              <a:buChar char=""/>
              <a:tabLst>
                <a:tab pos="755650" algn="l"/>
              </a:tabLst>
            </a:pPr>
            <a:r>
              <a:rPr sz="2000" b="1" dirty="0">
                <a:solidFill>
                  <a:srgbClr val="F4B083"/>
                </a:solidFill>
                <a:latin typeface="Arial"/>
                <a:cs typeface="Arial"/>
              </a:rPr>
              <a:t>Block</a:t>
            </a:r>
            <a:r>
              <a:rPr sz="2000" b="1" spc="-50" dirty="0">
                <a:solidFill>
                  <a:srgbClr val="F4B083"/>
                </a:solidFill>
                <a:latin typeface="Arial"/>
                <a:cs typeface="Arial"/>
              </a:rPr>
              <a:t> </a:t>
            </a:r>
            <a:r>
              <a:rPr sz="2000" b="1" dirty="0">
                <a:solidFill>
                  <a:srgbClr val="F4B083"/>
                </a:solidFill>
                <a:latin typeface="Arial"/>
                <a:cs typeface="Arial"/>
              </a:rPr>
              <a:t>diagram</a:t>
            </a:r>
            <a:r>
              <a:rPr sz="2000" b="1" spc="-40" dirty="0">
                <a:solidFill>
                  <a:srgbClr val="F4B083"/>
                </a:solidFill>
                <a:latin typeface="Arial"/>
                <a:cs typeface="Arial"/>
              </a:rPr>
              <a:t> </a:t>
            </a:r>
            <a:r>
              <a:rPr sz="2000" b="1" dirty="0">
                <a:solidFill>
                  <a:srgbClr val="F4B083"/>
                </a:solidFill>
                <a:latin typeface="Arial"/>
                <a:cs typeface="Arial"/>
              </a:rPr>
              <a:t>of</a:t>
            </a:r>
            <a:r>
              <a:rPr sz="2000" b="1" spc="-75" dirty="0">
                <a:solidFill>
                  <a:srgbClr val="F4B083"/>
                </a:solidFill>
                <a:latin typeface="Arial"/>
                <a:cs typeface="Arial"/>
              </a:rPr>
              <a:t> </a:t>
            </a:r>
            <a:r>
              <a:rPr sz="2000" b="1" dirty="0">
                <a:solidFill>
                  <a:srgbClr val="F4B083"/>
                </a:solidFill>
                <a:latin typeface="Arial"/>
                <a:cs typeface="Arial"/>
              </a:rPr>
              <a:t>proposed</a:t>
            </a:r>
            <a:r>
              <a:rPr sz="2000" b="1" spc="-15" dirty="0">
                <a:solidFill>
                  <a:srgbClr val="F4B083"/>
                </a:solidFill>
                <a:latin typeface="Arial"/>
                <a:cs typeface="Arial"/>
              </a:rPr>
              <a:t> </a:t>
            </a:r>
            <a:r>
              <a:rPr sz="2000" b="1" spc="-10" dirty="0">
                <a:solidFill>
                  <a:srgbClr val="F4B083"/>
                </a:solidFill>
                <a:latin typeface="Arial"/>
                <a:cs typeface="Arial"/>
              </a:rPr>
              <a:t>system</a:t>
            </a:r>
            <a:endParaRPr sz="2000" dirty="0">
              <a:latin typeface="Arial"/>
              <a:cs typeface="Arial"/>
            </a:endParaRPr>
          </a:p>
          <a:p>
            <a:pPr lvl="1">
              <a:lnSpc>
                <a:spcPct val="100000"/>
              </a:lnSpc>
              <a:spcBef>
                <a:spcPts val="385"/>
              </a:spcBef>
              <a:buFont typeface="Wingdings"/>
              <a:buChar char=""/>
            </a:pPr>
            <a:endParaRPr sz="2000" dirty="0">
              <a:latin typeface="Arial"/>
              <a:cs typeface="Arial"/>
            </a:endParaRPr>
          </a:p>
          <a:p>
            <a:pPr marL="755650" lvl="1" indent="-285750">
              <a:lnSpc>
                <a:spcPct val="100000"/>
              </a:lnSpc>
              <a:spcBef>
                <a:spcPts val="5"/>
              </a:spcBef>
              <a:buClr>
                <a:srgbClr val="000000"/>
              </a:buClr>
              <a:buFont typeface="Wingdings"/>
              <a:buChar char=""/>
              <a:tabLst>
                <a:tab pos="755650" algn="l"/>
              </a:tabLst>
            </a:pPr>
            <a:r>
              <a:rPr lang="en-IN" sz="2000" b="1" dirty="0">
                <a:solidFill>
                  <a:schemeClr val="accent6">
                    <a:lumMod val="60000"/>
                    <a:lumOff val="40000"/>
                  </a:schemeClr>
                </a:solidFill>
              </a:rPr>
              <a:t>R data structure</a:t>
            </a:r>
            <a:r>
              <a:rPr lang="en-IN" sz="2000" b="1" spc="-60" dirty="0">
                <a:solidFill>
                  <a:schemeClr val="accent6">
                    <a:lumMod val="60000"/>
                    <a:lumOff val="40000"/>
                  </a:schemeClr>
                </a:solidFill>
                <a:latin typeface="Arial" panose="020B0604020202020204" pitchFamily="34" charset="0"/>
                <a:cs typeface="Arial" panose="020B0604020202020204" pitchFamily="34" charset="0"/>
              </a:rPr>
              <a:t> </a:t>
            </a:r>
            <a:r>
              <a:rPr sz="2000" b="1" spc="-20" dirty="0">
                <a:solidFill>
                  <a:srgbClr val="F4B083"/>
                </a:solidFill>
                <a:latin typeface="Arial" panose="020B0604020202020204" pitchFamily="34" charset="0"/>
                <a:cs typeface="Arial" panose="020B0604020202020204" pitchFamily="34" charset="0"/>
              </a:rPr>
              <a:t>used</a:t>
            </a:r>
            <a:endParaRPr sz="2000" dirty="0">
              <a:latin typeface="Arial" panose="020B0604020202020204" pitchFamily="34" charset="0"/>
              <a:cs typeface="Arial" panose="020B0604020202020204" pitchFamily="34" charset="0"/>
            </a:endParaRPr>
          </a:p>
          <a:p>
            <a:pPr lvl="1">
              <a:lnSpc>
                <a:spcPct val="100000"/>
              </a:lnSpc>
              <a:spcBef>
                <a:spcPts val="415"/>
              </a:spcBef>
              <a:buFont typeface="Wingdings"/>
              <a:buChar char=""/>
            </a:pPr>
            <a:endParaRPr sz="2000" dirty="0">
              <a:latin typeface="Arial"/>
              <a:cs typeface="Arial"/>
            </a:endParaRPr>
          </a:p>
          <a:p>
            <a:pPr marL="755650" lvl="1" indent="-285750">
              <a:lnSpc>
                <a:spcPct val="100000"/>
              </a:lnSpc>
              <a:buClr>
                <a:srgbClr val="000000"/>
              </a:buClr>
              <a:buFont typeface="Wingdings"/>
              <a:buChar char=""/>
              <a:tabLst>
                <a:tab pos="755650" algn="l"/>
              </a:tabLst>
            </a:pPr>
            <a:r>
              <a:rPr sz="2000" b="1" spc="-10" dirty="0">
                <a:solidFill>
                  <a:srgbClr val="F4B083"/>
                </a:solidFill>
                <a:latin typeface="Arial"/>
                <a:cs typeface="Arial"/>
              </a:rPr>
              <a:t>Modules</a:t>
            </a:r>
            <a:br>
              <a:rPr lang="en-IN" sz="2000" b="1" spc="-10" dirty="0">
                <a:solidFill>
                  <a:srgbClr val="F4B083"/>
                </a:solidFill>
                <a:latin typeface="Arial"/>
                <a:cs typeface="Arial"/>
              </a:rPr>
            </a:br>
            <a:endParaRPr lang="en-IN" sz="2000" b="1" spc="-10" dirty="0">
              <a:solidFill>
                <a:srgbClr val="F4B083"/>
              </a:solidFill>
              <a:latin typeface="Arial"/>
              <a:cs typeface="Arial"/>
            </a:endParaRPr>
          </a:p>
          <a:p>
            <a:pPr marL="755650" lvl="1" indent="-285750">
              <a:lnSpc>
                <a:spcPct val="100000"/>
              </a:lnSpc>
              <a:buClr>
                <a:srgbClr val="000000"/>
              </a:buClr>
              <a:buFont typeface="Wingdings"/>
              <a:buChar char=""/>
              <a:tabLst>
                <a:tab pos="755650" algn="l"/>
              </a:tabLst>
            </a:pPr>
            <a:r>
              <a:rPr lang="en-IN" sz="2000" b="1" spc="-10" dirty="0">
                <a:solidFill>
                  <a:srgbClr val="F4B083"/>
                </a:solidFill>
                <a:latin typeface="Arial"/>
                <a:cs typeface="Arial"/>
              </a:rPr>
              <a:t>Advantages </a:t>
            </a:r>
          </a:p>
          <a:p>
            <a:pPr marL="469900" lvl="1">
              <a:lnSpc>
                <a:spcPct val="100000"/>
              </a:lnSpc>
              <a:buClr>
                <a:srgbClr val="000000"/>
              </a:buClr>
              <a:tabLst>
                <a:tab pos="755650" algn="l"/>
              </a:tabLst>
            </a:pPr>
            <a:endParaRPr lang="en-IN" sz="2000" b="1" spc="-10" dirty="0">
              <a:solidFill>
                <a:srgbClr val="F4B083"/>
              </a:solidFill>
              <a:latin typeface="Arial"/>
              <a:cs typeface="Arial"/>
            </a:endParaRPr>
          </a:p>
          <a:p>
            <a:pPr marL="755650" lvl="1" indent="-285750">
              <a:lnSpc>
                <a:spcPct val="100000"/>
              </a:lnSpc>
              <a:buClr>
                <a:srgbClr val="000000"/>
              </a:buClr>
              <a:buFont typeface="Wingdings"/>
              <a:buChar char=""/>
              <a:tabLst>
                <a:tab pos="755650" algn="l"/>
              </a:tabLst>
            </a:pPr>
            <a:endParaRPr lang="en-IN" sz="2000" b="1" spc="-10" dirty="0">
              <a:solidFill>
                <a:srgbClr val="F4B083"/>
              </a:solidFill>
              <a:latin typeface="Arial"/>
              <a:cs typeface="Arial"/>
            </a:endParaRPr>
          </a:p>
          <a:p>
            <a:pPr marL="755650" lvl="1" indent="-285750">
              <a:lnSpc>
                <a:spcPct val="100000"/>
              </a:lnSpc>
              <a:buClr>
                <a:srgbClr val="000000"/>
              </a:buClr>
              <a:buFont typeface="Wingdings"/>
              <a:buChar char=""/>
              <a:tabLst>
                <a:tab pos="755650" algn="l"/>
              </a:tabLst>
            </a:pPr>
            <a:endParaRPr lang="en-IN" sz="2000" b="1" spc="-10" dirty="0">
              <a:solidFill>
                <a:srgbClr val="F4B083"/>
              </a:solidFill>
              <a:latin typeface="Arial"/>
              <a:cs typeface="Arial"/>
            </a:endParaRPr>
          </a:p>
          <a:p>
            <a:pPr marL="755650" lvl="1" indent="-285750">
              <a:lnSpc>
                <a:spcPct val="100000"/>
              </a:lnSpc>
              <a:buClr>
                <a:srgbClr val="000000"/>
              </a:buClr>
              <a:buFont typeface="Wingdings"/>
              <a:buChar char=""/>
              <a:tabLst>
                <a:tab pos="755650" algn="l"/>
              </a:tabLst>
            </a:pP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5" name="Rectangle 4"/>
          <p:cNvSpPr/>
          <p:nvPr/>
        </p:nvSpPr>
        <p:spPr>
          <a:xfrm>
            <a:off x="1219200" y="1447800"/>
            <a:ext cx="10664825" cy="4827270"/>
          </a:xfrm>
          <a:prstGeom prst="rect">
            <a:avLst/>
          </a:prstGeom>
          <a:noFill/>
        </p:spPr>
        <p:txBody>
          <a:bodyPr wrap="square" lIns="91440" tIns="45720" rIns="91440" bIns="45720">
            <a:noAutofit/>
          </a:bodyPr>
          <a:lstStyle/>
          <a:p>
            <a:pPr marL="0" indent="0" algn="l">
              <a:lnSpc>
                <a:spcPct val="200000"/>
              </a:lnSpc>
              <a:buNone/>
            </a:pPr>
            <a:endParaRPr lang="en-US" altLang="en-US" sz="1600" b="0" cap="none" spc="0"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B7814C45-01E6-FE18-0DA1-AD2B2EF93C91}"/>
              </a:ext>
            </a:extLst>
          </p:cNvPr>
          <p:cNvSpPr txBox="1"/>
          <p:nvPr/>
        </p:nvSpPr>
        <p:spPr>
          <a:xfrm>
            <a:off x="693419" y="2590800"/>
            <a:ext cx="10805159" cy="3903954"/>
          </a:xfrm>
          <a:prstGeom prst="rect">
            <a:avLst/>
          </a:prstGeom>
          <a:noFill/>
        </p:spPr>
        <p:txBody>
          <a:bodyPr wrap="square" rtlCol="0">
            <a:spAutoFit/>
          </a:bodyPr>
          <a:lstStyle/>
          <a:p>
            <a:pPr algn="just">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Analyzing cricket player performance is crucial for understanding trends and making strategic </a:t>
            </a:r>
            <a:r>
              <a:rPr lang="en-US" sz="2400" b="0" i="0" dirty="0" err="1">
                <a:solidFill>
                  <a:schemeClr val="tx1"/>
                </a:solidFill>
                <a:effectLst/>
                <a:latin typeface="Times New Roman" panose="02020603050405020304" pitchFamily="18" charset="0"/>
                <a:cs typeface="Times New Roman" panose="02020603050405020304" pitchFamily="18" charset="0"/>
              </a:rPr>
              <a:t>decisions.Cricket</a:t>
            </a:r>
            <a:r>
              <a:rPr lang="en-US" sz="2400" b="0" i="0" dirty="0">
                <a:solidFill>
                  <a:schemeClr val="tx1"/>
                </a:solidFill>
                <a:effectLst/>
                <a:latin typeface="Times New Roman" panose="02020603050405020304" pitchFamily="18" charset="0"/>
                <a:cs typeface="Times New Roman" panose="02020603050405020304" pitchFamily="18" charset="0"/>
              </a:rPr>
              <a:t> data (such as runs, strike rate, and centuries) is available but often unstructured, making it difficult to extract </a:t>
            </a:r>
            <a:r>
              <a:rPr lang="en-US" sz="2400" b="0" i="0" dirty="0" err="1">
                <a:solidFill>
                  <a:schemeClr val="tx1"/>
                </a:solidFill>
                <a:effectLst/>
                <a:latin typeface="Times New Roman" panose="02020603050405020304" pitchFamily="18" charset="0"/>
                <a:cs typeface="Times New Roman" panose="02020603050405020304" pitchFamily="18" charset="0"/>
              </a:rPr>
              <a:t>insights.Traditional</a:t>
            </a:r>
            <a:r>
              <a:rPr lang="en-US" sz="2400" b="0" i="0" dirty="0">
                <a:solidFill>
                  <a:schemeClr val="tx1"/>
                </a:solidFill>
                <a:effectLst/>
                <a:latin typeface="Times New Roman" panose="02020603050405020304" pitchFamily="18" charset="0"/>
                <a:cs typeface="Times New Roman" panose="02020603050405020304" pitchFamily="18" charset="0"/>
              </a:rPr>
              <a:t> methods like tables and text-based reports do not provide a clear understanding of performance trends.</a:t>
            </a:r>
          </a:p>
          <a:p>
            <a:pPr>
              <a:lnSpc>
                <a:spcPct val="150000"/>
              </a:lnSpc>
            </a:pP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5"/>
          <p:cNvSpPr/>
          <p:nvPr/>
        </p:nvSpPr>
        <p:spPr>
          <a:xfrm>
            <a:off x="990600" y="1714248"/>
            <a:ext cx="10344150" cy="4457952"/>
          </a:xfrm>
          <a:prstGeom prst="rect">
            <a:avLst/>
          </a:prstGeom>
          <a:noFill/>
        </p:spPr>
        <p:txBody>
          <a:bodyPr wrap="square" lIns="91440" tIns="45720" rIns="91440" bIns="45720">
            <a:spAutoFit/>
          </a:bodyPr>
          <a:lstStyle/>
          <a:p>
            <a:pPr algn="just">
              <a:lnSpc>
                <a:spcPct val="150000"/>
              </a:lnSpc>
            </a:pPr>
            <a:r>
              <a:rPr lang="en-US" sz="2400" b="0" i="0" dirty="0">
                <a:solidFill>
                  <a:schemeClr val="tx1"/>
                </a:solidFill>
                <a:effectLst/>
                <a:latin typeface="Times New Roman" panose="02020603050405020304" pitchFamily="18" charset="0"/>
                <a:cs typeface="Times New Roman" panose="02020603050405020304" pitchFamily="18" charset="0"/>
              </a:rPr>
              <a:t>	The objective of this project is to collect, preprocess, and visualize cricket player performance data using R. It aims to transform raw data into meaningful insights through interactive visualizations such as bar charts, scatter plots, and line graphs. By analyzing key metrics like total runs, strike rate, and batting average, the project helps in identifying top-performing players and trends over time. The system will assist cricket analysts, coaches, and fans in making data-driven decisions based on player statistics. Additionally, it provides a structured approach to compare player performances and recognize historical patterns in the game.</a:t>
            </a:r>
            <a:endParaRPr lang="en-US" altLang="en-US" sz="2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5" algn="ctr">
              <a:lnSpc>
                <a:spcPct val="100000"/>
              </a:lnSpc>
              <a:spcBef>
                <a:spcPts val="400"/>
              </a:spcBef>
              <a:tabLst>
                <a:tab pos="1675130" algn="l"/>
              </a:tabLst>
            </a:pPr>
            <a:r>
              <a:rPr sz="2800" spc="-10" dirty="0">
                <a:solidFill>
                  <a:srgbClr val="FF0000"/>
                </a:solidFill>
              </a:rPr>
              <a:t>BLOCK</a:t>
            </a:r>
            <a:r>
              <a:rPr sz="2800" dirty="0">
                <a:solidFill>
                  <a:srgbClr val="FF0000"/>
                </a:solidFill>
              </a:rPr>
              <a:t>	</a:t>
            </a:r>
            <a:r>
              <a:rPr sz="2800" spc="-10" dirty="0">
                <a:solidFill>
                  <a:srgbClr val="FF0000"/>
                </a:solidFill>
              </a:rPr>
              <a:t>DIAGRAM</a:t>
            </a:r>
            <a:endParaRPr sz="2800" dirty="0"/>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11" name="TextBox 10">
            <a:extLst>
              <a:ext uri="{FF2B5EF4-FFF2-40B4-BE49-F238E27FC236}">
                <a16:creationId xmlns:a16="http://schemas.microsoft.com/office/drawing/2014/main" id="{7040F89D-A993-B264-7699-54C87E9C8DDE}"/>
              </a:ext>
            </a:extLst>
          </p:cNvPr>
          <p:cNvSpPr txBox="1"/>
          <p:nvPr/>
        </p:nvSpPr>
        <p:spPr>
          <a:xfrm>
            <a:off x="2057400" y="1792069"/>
            <a:ext cx="7543800" cy="646331"/>
          </a:xfrm>
          <a:prstGeom prst="rect">
            <a:avLst/>
          </a:prstGeom>
          <a:noFill/>
        </p:spPr>
        <p:txBody>
          <a:bodyPr wrap="square" rtlCol="0">
            <a:spAutoFit/>
          </a:bodyPr>
          <a:lstStyle/>
          <a:p>
            <a:pPr marL="0" lvl="0" indent="0" algn="ctr">
              <a:buSzPts val="1976"/>
              <a:buNone/>
            </a:pPr>
            <a:r>
              <a:rPr lang="en-US" altLang="en-US" sz="1800" b="1" dirty="0"/>
              <a:t>Visualizing Sports Data</a:t>
            </a:r>
            <a:endParaRPr lang="en-US" sz="1800" b="1" dirty="0">
              <a:latin typeface="Times New Roman" panose="02020603050405020304"/>
              <a:ea typeface="Times New Roman" panose="02020603050405020304"/>
              <a:cs typeface="Times New Roman" panose="02020603050405020304"/>
              <a:sym typeface="Times New Roman" panose="02020603050405020304"/>
            </a:endParaRPr>
          </a:p>
          <a:p>
            <a:endParaRPr lang="en-IN" dirty="0"/>
          </a:p>
        </p:txBody>
      </p:sp>
      <p:pic>
        <p:nvPicPr>
          <p:cNvPr id="6" name="Picture 5" descr="A diagram of a software application&#10;&#10;AI-generated content may be incorrect.">
            <a:extLst>
              <a:ext uri="{FF2B5EF4-FFF2-40B4-BE49-F238E27FC236}">
                <a16:creationId xmlns:a16="http://schemas.microsoft.com/office/drawing/2014/main" id="{98035BCB-1062-0653-1747-A6DA8B0F5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12477"/>
            <a:ext cx="12192000" cy="4202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131448"/>
            <a:ext cx="8705343" cy="1009712"/>
          </a:xfrm>
          <a:prstGeom prst="rect">
            <a:avLst/>
          </a:prstGeom>
        </p:spPr>
        <p:txBody>
          <a:bodyPr vert="horz" wrap="square" lIns="0" tIns="512267" rIns="0" bIns="0" rtlCol="0">
            <a:spAutoFit/>
          </a:bodyPr>
          <a:lstStyle/>
          <a:p>
            <a:pPr marL="2694940" algn="ctr">
              <a:spcBef>
                <a:spcPts val="90"/>
              </a:spcBef>
            </a:pPr>
            <a:r>
              <a:rPr lang="en-IN" sz="3200" b="1" spc="-60" dirty="0">
                <a:solidFill>
                  <a:srgbClr val="FF0000"/>
                </a:solidFill>
                <a:latin typeface="Arial" panose="020B0604020202020204" pitchFamily="34" charset="0"/>
                <a:cs typeface="Arial" panose="020B0604020202020204" pitchFamily="34" charset="0"/>
              </a:rPr>
              <a:t>R DATA STRUCTURE </a:t>
            </a:r>
            <a:r>
              <a:rPr lang="en-IN" sz="3200" b="1" spc="-20" dirty="0">
                <a:solidFill>
                  <a:srgbClr val="FF0000"/>
                </a:solidFill>
                <a:latin typeface="Arial" panose="020B0604020202020204" pitchFamily="34" charset="0"/>
                <a:cs typeface="Arial" panose="020B0604020202020204" pitchFamily="34" charset="0"/>
              </a:rPr>
              <a:t>USED</a:t>
            </a:r>
            <a:r>
              <a:rPr lang="en-US" spc="-10" dirty="0">
                <a:sym typeface="Times New Roman" panose="02020603050405020304"/>
              </a:rPr>
              <a:t> </a:t>
            </a:r>
            <a:endParaRPr lang="en-IN" spc="-10" dirty="0"/>
          </a:p>
        </p:txBody>
      </p:sp>
      <p:sp>
        <p:nvSpPr>
          <p:cNvPr id="3" name="object 3"/>
          <p:cNvSpPr txBox="1">
            <a:spLocks noGrp="1"/>
          </p:cNvSpPr>
          <p:nvPr>
            <p:ph type="body" idx="1"/>
          </p:nvPr>
        </p:nvSpPr>
        <p:spPr>
          <a:xfrm>
            <a:off x="807720" y="1253552"/>
            <a:ext cx="11079480" cy="5452048"/>
          </a:xfrm>
          <a:prstGeom prst="rect">
            <a:avLst/>
          </a:prstGeom>
        </p:spPr>
        <p:txBody>
          <a:bodyPr vert="horz" wrap="square" lIns="0" tIns="527282" rIns="0" bIns="0" rtlCol="0">
            <a:spAutoFit/>
          </a:bodyPr>
          <a:lstStyle/>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Data Frames (</a:t>
            </a:r>
            <a:r>
              <a:rPr lang="en-US" sz="2400" dirty="0" err="1">
                <a:latin typeface="Times New Roman" panose="02020603050405020304" pitchFamily="18" charset="0"/>
                <a:cs typeface="Times New Roman" panose="02020603050405020304" pitchFamily="18" charset="0"/>
              </a:rPr>
              <a:t>data.frame</a:t>
            </a:r>
            <a:r>
              <a:rPr lang="en-US" sz="2400" dirty="0">
                <a:latin typeface="Times New Roman" panose="02020603050405020304" pitchFamily="18" charset="0"/>
                <a:cs typeface="Times New Roman" panose="02020603050405020304" pitchFamily="18" charset="0"/>
              </a:rPr>
              <a:t>)</a:t>
            </a:r>
            <a:r>
              <a:rPr lang="en-US" sz="2400" b="0" dirty="0">
                <a:latin typeface="Times New Roman" panose="02020603050405020304" pitchFamily="18" charset="0"/>
                <a:cs typeface="Times New Roman" panose="02020603050405020304" pitchFamily="18" charset="0"/>
              </a:rPr>
              <a:t> – Used to store and manipulate cricket data in a tabular format (rows and columns). Example: Player statistics like runs, matches, and strike rate.</a:t>
            </a:r>
          </a:p>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Vectors (c())</a:t>
            </a:r>
            <a:r>
              <a:rPr lang="en-US" sz="2400" b="0" dirty="0">
                <a:latin typeface="Times New Roman" panose="02020603050405020304" pitchFamily="18" charset="0"/>
                <a:cs typeface="Times New Roman" panose="02020603050405020304" pitchFamily="18" charset="0"/>
              </a:rPr>
              <a:t> – Used for handling individual data columns such as total runs, centuries, and batting averages.</a:t>
            </a:r>
          </a:p>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Lists (list())</a:t>
            </a:r>
            <a:r>
              <a:rPr lang="en-US" sz="2400" b="0" dirty="0">
                <a:latin typeface="Times New Roman" panose="02020603050405020304" pitchFamily="18" charset="0"/>
                <a:cs typeface="Times New Roman" panose="02020603050405020304" pitchFamily="18" charset="0"/>
              </a:rPr>
              <a:t> – Stores different objects like player details, match records, and statistical summaries.</a:t>
            </a:r>
          </a:p>
          <a:p>
            <a:pPr algn="l">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Matrices (matrix())</a:t>
            </a:r>
            <a:r>
              <a:rPr lang="en-US" sz="2400" b="0" dirty="0">
                <a:latin typeface="Times New Roman" panose="02020603050405020304" pitchFamily="18" charset="0"/>
                <a:cs typeface="Times New Roman" panose="02020603050405020304" pitchFamily="18" charset="0"/>
              </a:rPr>
              <a:t> – Used for numerical computations and structured data storage, such as runs scored by different players over multiple matches.</a:t>
            </a:r>
          </a:p>
          <a:p>
            <a:pPr algn="l">
              <a:lnSpc>
                <a:spcPct val="150000"/>
              </a:lnSpc>
            </a:pPr>
            <a:endParaRPr lang="en-US" altLang="en-US" sz="24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6" name="Rectangle 1">
            <a:extLst>
              <a:ext uri="{FF2B5EF4-FFF2-40B4-BE49-F238E27FC236}">
                <a16:creationId xmlns:a16="http://schemas.microsoft.com/office/drawing/2014/main" id="{84B20D65-1FFE-6BE9-771C-191EC9D12F85}"/>
              </a:ext>
            </a:extLst>
          </p:cNvPr>
          <p:cNvSpPr>
            <a:spLocks noChangeArrowheads="1"/>
          </p:cNvSpPr>
          <p:nvPr/>
        </p:nvSpPr>
        <p:spPr bwMode="auto">
          <a:xfrm>
            <a:off x="0" y="-138499"/>
            <a:ext cx="65" cy="276999"/>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21D345B-B271-D518-C2B1-744608A8AAD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400F667-FCA5-FA94-DDC9-EF598673F004}"/>
              </a:ext>
            </a:extLst>
          </p:cNvPr>
          <p:cNvSpPr txBox="1">
            <a:spLocks noGrp="1"/>
          </p:cNvSpPr>
          <p:nvPr>
            <p:ph type="title"/>
          </p:nvPr>
        </p:nvSpPr>
        <p:spPr>
          <a:xfrm>
            <a:off x="819591" y="131448"/>
            <a:ext cx="7685532" cy="1009712"/>
          </a:xfrm>
          <a:prstGeom prst="rect">
            <a:avLst/>
          </a:prstGeom>
        </p:spPr>
        <p:txBody>
          <a:bodyPr vert="horz" wrap="square" lIns="0" tIns="512267" rIns="0" bIns="0" rtlCol="0">
            <a:spAutoFit/>
          </a:bodyPr>
          <a:lstStyle/>
          <a:p>
            <a:pPr marL="2694940" algn="ctr">
              <a:spcBef>
                <a:spcPts val="90"/>
              </a:spcBef>
            </a:pPr>
            <a:r>
              <a:rPr lang="en-US" spc="-10" dirty="0">
                <a:sym typeface="Times New Roman" panose="02020603050405020304"/>
              </a:rPr>
              <a:t>MODULES </a:t>
            </a:r>
            <a:endParaRPr lang="en-IN" spc="-10" dirty="0"/>
          </a:p>
        </p:txBody>
      </p:sp>
      <p:pic>
        <p:nvPicPr>
          <p:cNvPr id="4" name="object 4">
            <a:extLst>
              <a:ext uri="{FF2B5EF4-FFF2-40B4-BE49-F238E27FC236}">
                <a16:creationId xmlns:a16="http://schemas.microsoft.com/office/drawing/2014/main" id="{1A41623B-5267-3275-A620-E70AAE8CB81D}"/>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43447584-7DB1-952B-CCAC-060146CAAD08}"/>
              </a:ext>
            </a:extLst>
          </p:cNvPr>
          <p:cNvPicPr/>
          <p:nvPr/>
        </p:nvPicPr>
        <p:blipFill>
          <a:blip r:embed="rId3" cstate="print"/>
          <a:stretch>
            <a:fillRect/>
          </a:stretch>
        </p:blipFill>
        <p:spPr>
          <a:xfrm>
            <a:off x="10335768" y="259079"/>
            <a:ext cx="1155192" cy="1103376"/>
          </a:xfrm>
          <a:prstGeom prst="rect">
            <a:avLst/>
          </a:prstGeom>
        </p:spPr>
      </p:pic>
      <p:sp>
        <p:nvSpPr>
          <p:cNvPr id="57" name="TextBox 56">
            <a:extLst>
              <a:ext uri="{FF2B5EF4-FFF2-40B4-BE49-F238E27FC236}">
                <a16:creationId xmlns:a16="http://schemas.microsoft.com/office/drawing/2014/main" id="{91B641CB-5292-6EDB-CBDB-BA3BDC8027F8}"/>
              </a:ext>
            </a:extLst>
          </p:cNvPr>
          <p:cNvSpPr txBox="1"/>
          <p:nvPr/>
        </p:nvSpPr>
        <p:spPr>
          <a:xfrm>
            <a:off x="839598" y="1639797"/>
            <a:ext cx="6094602"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Module 1: Data Collection &amp; Preprocessing</a:t>
            </a:r>
          </a:p>
        </p:txBody>
      </p:sp>
      <p:sp>
        <p:nvSpPr>
          <p:cNvPr id="61" name="Rectangle 48">
            <a:extLst>
              <a:ext uri="{FF2B5EF4-FFF2-40B4-BE49-F238E27FC236}">
                <a16:creationId xmlns:a16="http://schemas.microsoft.com/office/drawing/2014/main" id="{651123F1-C153-AD89-4FAA-BEEA514CBA96}"/>
              </a:ext>
            </a:extLst>
          </p:cNvPr>
          <p:cNvSpPr>
            <a:spLocks noChangeArrowheads="1"/>
          </p:cNvSpPr>
          <p:nvPr/>
        </p:nvSpPr>
        <p:spPr bwMode="auto">
          <a:xfrm>
            <a:off x="838200" y="2521803"/>
            <a:ext cx="9525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2: User Interface Design (UI)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2" name="Rectangle 49">
            <a:extLst>
              <a:ext uri="{FF2B5EF4-FFF2-40B4-BE49-F238E27FC236}">
                <a16:creationId xmlns:a16="http://schemas.microsoft.com/office/drawing/2014/main" id="{1AECC9BE-C9A6-A810-593D-7AE47B31FCE2}"/>
              </a:ext>
            </a:extLst>
          </p:cNvPr>
          <p:cNvSpPr>
            <a:spLocks noChangeArrowheads="1"/>
          </p:cNvSpPr>
          <p:nvPr/>
        </p:nvSpPr>
        <p:spPr bwMode="auto">
          <a:xfrm>
            <a:off x="838200" y="3382834"/>
            <a:ext cx="8839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3: Server Logic &amp; Data Processing</a:t>
            </a:r>
          </a:p>
        </p:txBody>
      </p:sp>
      <p:sp>
        <p:nvSpPr>
          <p:cNvPr id="64" name="TextBox 63">
            <a:extLst>
              <a:ext uri="{FF2B5EF4-FFF2-40B4-BE49-F238E27FC236}">
                <a16:creationId xmlns:a16="http://schemas.microsoft.com/office/drawing/2014/main" id="{A0D67AD1-33D0-982C-AA92-F8BD845F1888}"/>
              </a:ext>
            </a:extLst>
          </p:cNvPr>
          <p:cNvSpPr txBox="1"/>
          <p:nvPr/>
        </p:nvSpPr>
        <p:spPr>
          <a:xfrm>
            <a:off x="838200" y="4278868"/>
            <a:ext cx="6096000" cy="461665"/>
          </a:xfrm>
          <a:prstGeom prst="rect">
            <a:avLst/>
          </a:prstGeom>
          <a:noFill/>
        </p:spPr>
        <p:txBody>
          <a:bodyPr wrap="square">
            <a:spAutoFit/>
          </a:bodyPr>
          <a:lstStyle/>
          <a:p>
            <a:pPr marL="0" marR="0" indent="0" algn="l" rtl="0" eaLnBrk="0" fontAlgn="base" latinLnBrk="0" hangingPunct="0"/>
            <a:r>
              <a:rPr lang="en-US" sz="2400" b="1" i="0" baseline="0">
                <a:ln>
                  <a:noFill/>
                </a:ln>
                <a:solidFill>
                  <a:srgbClr val="000000"/>
                </a:solidFill>
                <a:effectLst/>
                <a:latin typeface="Times New Roman" panose="02020603050405020304" pitchFamily="18" charset="0"/>
                <a:cs typeface="Times New Roman" panose="02020603050405020304" pitchFamily="18" charset="0"/>
              </a:rPr>
              <a:t>Module 4: Data Visualization</a:t>
            </a:r>
            <a:endParaRPr lang="en-IN" sz="2400">
              <a:effectLst/>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559F782A-40F1-9204-B25E-E7C12E7A1832}"/>
              </a:ext>
            </a:extLst>
          </p:cNvPr>
          <p:cNvSpPr txBox="1"/>
          <p:nvPr/>
        </p:nvSpPr>
        <p:spPr>
          <a:xfrm>
            <a:off x="838199" y="5181600"/>
            <a:ext cx="7666923" cy="461665"/>
          </a:xfrm>
          <a:prstGeom prst="rect">
            <a:avLst/>
          </a:prstGeom>
          <a:noFill/>
        </p:spPr>
        <p:txBody>
          <a:bodyPr wrap="square">
            <a:spAutoFit/>
          </a:bodyPr>
          <a:lstStyle/>
          <a:p>
            <a:pPr algn="l" rtl="0" eaLnBrk="0" fontAlgn="base" hangingPunct="0"/>
            <a:r>
              <a:rPr lang="en-US" sz="2400" b="1" i="0" baseline="0" dirty="0">
                <a:ln>
                  <a:noFill/>
                </a:ln>
                <a:solidFill>
                  <a:srgbClr val="000000"/>
                </a:solidFill>
                <a:effectLst/>
                <a:latin typeface="Times New Roman" panose="02020603050405020304" pitchFamily="18" charset="0"/>
                <a:cs typeface="Times New Roman" panose="02020603050405020304" pitchFamily="18" charset="0"/>
              </a:rPr>
              <a:t>Module 5: Interactive Dashboard Deployment</a:t>
            </a:r>
            <a:endParaRPr lang="en-IN"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374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66E34-D1D0-B45C-1DF1-F749E7BAF14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83B27EF-871C-3627-F384-6130A999A398}"/>
              </a:ext>
            </a:extLst>
          </p:cNvPr>
          <p:cNvSpPr txBox="1">
            <a:spLocks noGrp="1"/>
          </p:cNvSpPr>
          <p:nvPr>
            <p:ph type="title"/>
          </p:nvPr>
        </p:nvSpPr>
        <p:spPr>
          <a:xfrm>
            <a:off x="819591" y="131448"/>
            <a:ext cx="7685532" cy="1009712"/>
          </a:xfrm>
          <a:prstGeom prst="rect">
            <a:avLst/>
          </a:prstGeom>
        </p:spPr>
        <p:txBody>
          <a:bodyPr vert="horz" wrap="square" lIns="0" tIns="512267" rIns="0" bIns="0" rtlCol="0">
            <a:spAutoFit/>
          </a:bodyPr>
          <a:lstStyle/>
          <a:p>
            <a:pPr marL="2694940" algn="ctr">
              <a:spcBef>
                <a:spcPts val="90"/>
              </a:spcBef>
            </a:pPr>
            <a:r>
              <a:rPr lang="en-US" spc="-10" dirty="0">
                <a:sym typeface="Times New Roman" panose="02020603050405020304"/>
              </a:rPr>
              <a:t>MODULE DESCRIPTION</a:t>
            </a:r>
            <a:endParaRPr lang="en-IN" spc="-10" dirty="0"/>
          </a:p>
        </p:txBody>
      </p:sp>
      <p:pic>
        <p:nvPicPr>
          <p:cNvPr id="4" name="object 4">
            <a:extLst>
              <a:ext uri="{FF2B5EF4-FFF2-40B4-BE49-F238E27FC236}">
                <a16:creationId xmlns:a16="http://schemas.microsoft.com/office/drawing/2014/main" id="{290C8992-013F-46EA-E56C-578C36B5ABD4}"/>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BBA91E91-8A97-C3FD-7741-983D3225C056}"/>
              </a:ext>
            </a:extLst>
          </p:cNvPr>
          <p:cNvPicPr/>
          <p:nvPr/>
        </p:nvPicPr>
        <p:blipFill>
          <a:blip r:embed="rId3" cstate="print"/>
          <a:stretch>
            <a:fillRect/>
          </a:stretch>
        </p:blipFill>
        <p:spPr>
          <a:xfrm>
            <a:off x="10335768" y="259079"/>
            <a:ext cx="1155192" cy="1103376"/>
          </a:xfrm>
          <a:prstGeom prst="rect">
            <a:avLst/>
          </a:prstGeom>
        </p:spPr>
      </p:pic>
      <p:sp>
        <p:nvSpPr>
          <p:cNvPr id="57" name="TextBox 56">
            <a:extLst>
              <a:ext uri="{FF2B5EF4-FFF2-40B4-BE49-F238E27FC236}">
                <a16:creationId xmlns:a16="http://schemas.microsoft.com/office/drawing/2014/main" id="{A1854256-443B-8063-DCA0-814B5785B093}"/>
              </a:ext>
            </a:extLst>
          </p:cNvPr>
          <p:cNvSpPr txBox="1"/>
          <p:nvPr/>
        </p:nvSpPr>
        <p:spPr>
          <a:xfrm>
            <a:off x="685800" y="1639797"/>
            <a:ext cx="6094602" cy="461665"/>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Module 1: Data Collection &amp; Preprocessing</a:t>
            </a:r>
          </a:p>
        </p:txBody>
      </p:sp>
      <p:sp>
        <p:nvSpPr>
          <p:cNvPr id="60" name="Rectangle 47">
            <a:extLst>
              <a:ext uri="{FF2B5EF4-FFF2-40B4-BE49-F238E27FC236}">
                <a16:creationId xmlns:a16="http://schemas.microsoft.com/office/drawing/2014/main" id="{DD0365FD-2859-66CA-B284-AE48F42734D6}"/>
              </a:ext>
            </a:extLst>
          </p:cNvPr>
          <p:cNvSpPr>
            <a:spLocks noChangeArrowheads="1"/>
          </p:cNvSpPr>
          <p:nvPr/>
        </p:nvSpPr>
        <p:spPr bwMode="auto">
          <a:xfrm>
            <a:off x="819591" y="2425005"/>
            <a:ext cx="1067136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module handles the acquisition and cleaning of the IPL dataset. The data is taken from Kaggle and includes two files: matches.csv and deliveries.csv. </a:t>
            </a:r>
          </a:p>
        </p:txBody>
      </p:sp>
      <p:sp>
        <p:nvSpPr>
          <p:cNvPr id="61" name="Rectangle 48">
            <a:extLst>
              <a:ext uri="{FF2B5EF4-FFF2-40B4-BE49-F238E27FC236}">
                <a16:creationId xmlns:a16="http://schemas.microsoft.com/office/drawing/2014/main" id="{6F96554A-1289-6160-0DED-BB2B9DCB31E4}"/>
              </a:ext>
            </a:extLst>
          </p:cNvPr>
          <p:cNvSpPr>
            <a:spLocks noChangeArrowheads="1"/>
          </p:cNvSpPr>
          <p:nvPr/>
        </p:nvSpPr>
        <p:spPr bwMode="auto">
          <a:xfrm>
            <a:off x="685800" y="3928408"/>
            <a:ext cx="104241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2: User Interface Design (UI)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solidFill>
                  <a:schemeClr val="tx1"/>
                </a:solidFill>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Responsible for designing the layout and components that users interact with. Built using the shiny package with features</a:t>
            </a:r>
          </a:p>
        </p:txBody>
      </p:sp>
    </p:spTree>
    <p:extLst>
      <p:ext uri="{BB962C8B-B14F-4D97-AF65-F5344CB8AC3E}">
        <p14:creationId xmlns:p14="http://schemas.microsoft.com/office/powerpoint/2010/main" val="1783734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5AEEB-0FA2-9BE6-B7FE-22B98AFA4FC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530CDE0-4DE5-A9EB-BC64-5614316ADAA5}"/>
              </a:ext>
            </a:extLst>
          </p:cNvPr>
          <p:cNvSpPr txBox="1">
            <a:spLocks noGrp="1"/>
          </p:cNvSpPr>
          <p:nvPr>
            <p:ph type="title"/>
          </p:nvPr>
        </p:nvSpPr>
        <p:spPr>
          <a:xfrm>
            <a:off x="819591" y="131448"/>
            <a:ext cx="7685532" cy="1009712"/>
          </a:xfrm>
          <a:prstGeom prst="rect">
            <a:avLst/>
          </a:prstGeom>
        </p:spPr>
        <p:txBody>
          <a:bodyPr vert="horz" wrap="square" lIns="0" tIns="512267" rIns="0" bIns="0" rtlCol="0">
            <a:spAutoFit/>
          </a:bodyPr>
          <a:lstStyle/>
          <a:p>
            <a:pPr marL="2694940" algn="ctr">
              <a:spcBef>
                <a:spcPts val="90"/>
              </a:spcBef>
            </a:pPr>
            <a:r>
              <a:rPr lang="en-US" spc="-10" dirty="0">
                <a:sym typeface="Times New Roman" panose="02020603050405020304"/>
              </a:rPr>
              <a:t>MODULE DESCRIPTION</a:t>
            </a:r>
            <a:endParaRPr lang="en-IN" spc="-10" dirty="0"/>
          </a:p>
        </p:txBody>
      </p:sp>
      <p:pic>
        <p:nvPicPr>
          <p:cNvPr id="4" name="object 4">
            <a:extLst>
              <a:ext uri="{FF2B5EF4-FFF2-40B4-BE49-F238E27FC236}">
                <a16:creationId xmlns:a16="http://schemas.microsoft.com/office/drawing/2014/main" id="{7023C97F-EB1D-E9E8-DF23-149F2929BA99}"/>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5E0916EA-01C4-3702-DB88-07CEBF35FCD1}"/>
              </a:ext>
            </a:extLst>
          </p:cNvPr>
          <p:cNvPicPr/>
          <p:nvPr/>
        </p:nvPicPr>
        <p:blipFill>
          <a:blip r:embed="rId3" cstate="print"/>
          <a:stretch>
            <a:fillRect/>
          </a:stretch>
        </p:blipFill>
        <p:spPr>
          <a:xfrm>
            <a:off x="10335768" y="259079"/>
            <a:ext cx="1155192" cy="1103376"/>
          </a:xfrm>
          <a:prstGeom prst="rect">
            <a:avLst/>
          </a:prstGeom>
        </p:spPr>
      </p:pic>
      <p:sp>
        <p:nvSpPr>
          <p:cNvPr id="3" name="Rectangle 1">
            <a:extLst>
              <a:ext uri="{FF2B5EF4-FFF2-40B4-BE49-F238E27FC236}">
                <a16:creationId xmlns:a16="http://schemas.microsoft.com/office/drawing/2014/main" id="{AF8A9A09-D244-16C8-F8B0-D67B6957F60F}"/>
              </a:ext>
            </a:extLst>
          </p:cNvPr>
          <p:cNvSpPr>
            <a:spLocks noChangeArrowheads="1"/>
          </p:cNvSpPr>
          <p:nvPr/>
        </p:nvSpPr>
        <p:spPr bwMode="auto">
          <a:xfrm>
            <a:off x="762000" y="3383340"/>
            <a:ext cx="10134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4: Data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visual insights from the processed data using ggplot2 and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5C4EF012-7133-3B96-191F-86A4DF3AA505}"/>
              </a:ext>
            </a:extLst>
          </p:cNvPr>
          <p:cNvSpPr>
            <a:spLocks noChangeArrowheads="1"/>
          </p:cNvSpPr>
          <p:nvPr/>
        </p:nvSpPr>
        <p:spPr bwMode="auto">
          <a:xfrm>
            <a:off x="914400" y="5103674"/>
            <a:ext cx="9982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5: Interactive Dashboard Deployment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the UI and server logic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shinyApp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deploy the dashboard.</a:t>
            </a:r>
          </a:p>
        </p:txBody>
      </p:sp>
      <p:sp>
        <p:nvSpPr>
          <p:cNvPr id="62" name="Rectangle 49">
            <a:extLst>
              <a:ext uri="{FF2B5EF4-FFF2-40B4-BE49-F238E27FC236}">
                <a16:creationId xmlns:a16="http://schemas.microsoft.com/office/drawing/2014/main" id="{54011186-7F41-C980-E604-5A80C0634C9E}"/>
              </a:ext>
            </a:extLst>
          </p:cNvPr>
          <p:cNvSpPr>
            <a:spLocks noChangeArrowheads="1"/>
          </p:cNvSpPr>
          <p:nvPr/>
        </p:nvSpPr>
        <p:spPr bwMode="auto">
          <a:xfrm>
            <a:off x="838200" y="1371600"/>
            <a:ext cx="949756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3: Server Logic &amp; Data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Description: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the core logic behind the application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dplyr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user selections trigger</a:t>
            </a:r>
          </a:p>
        </p:txBody>
      </p:sp>
    </p:spTree>
    <p:extLst>
      <p:ext uri="{BB962C8B-B14F-4D97-AF65-F5344CB8AC3E}">
        <p14:creationId xmlns:p14="http://schemas.microsoft.com/office/powerpoint/2010/main" val="27751034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598</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R DATA STRUCTURE USED </vt:lpstr>
      <vt:lpstr>MODULES </vt:lpstr>
      <vt:lpstr>MODULE DESCRIPTION</vt:lpstr>
      <vt:lpstr>MODULE DESCRIPTION</vt:lpstr>
      <vt:lpstr>SCREENSHOT</vt:lpstr>
      <vt:lpstr>ADVANTAGES OF PROPOSED SYSTEM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Yogappriyan S</cp:lastModifiedBy>
  <cp:revision>11</cp:revision>
  <dcterms:created xsi:type="dcterms:W3CDTF">2024-06-16T11:32:00Z</dcterms:created>
  <dcterms:modified xsi:type="dcterms:W3CDTF">2025-05-30T14:11:58Z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2024-06-16T05:30:00Z</vt:filetime>
  </property>
  <property fmtid="{D5CDD505-2E9C-101B-9397-08002B2CF9AE}" pid="3" name="Producer">
    <vt:lpwstr>iLovePDF</vt:lpwstr>
  </property>
  <property fmtid="{D5CDD505-2E9C-101B-9397-08002B2CF9AE}" pid="4" name="ICV">
    <vt:lpwstr>C17E9E1104AF4FB09B07808109DD9321_13</vt:lpwstr>
  </property>
  <property fmtid="{D5CDD505-2E9C-101B-9397-08002B2CF9AE}" pid="5" name="KSOProductBuildVer">
    <vt:lpwstr>1033-12.2.0.19805</vt:lpwstr>
  </property>
</Properties>
</file>