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2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US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US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15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15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15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subTitle"/>
          </p:nvPr>
        </p:nvSpPr>
        <p:spPr>
          <a:xfrm rot="-180000">
            <a:off x="6854455" y="1728241"/>
            <a:ext cx="4077742" cy="245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80"/>
              <a:buNone/>
            </a:pPr>
            <a:r>
              <a:t/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80"/>
              <a:buNone/>
            </a:pPr>
            <a:r>
              <a:rPr b="1" i="0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ibila</a:t>
            </a:r>
            <a:r>
              <a:rPr b="1" i="0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Ali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 rot="-215873">
            <a:off x="4881281" y="5123329"/>
            <a:ext cx="578225" cy="443753"/>
          </a:xfrm>
          <a:prstGeom prst="star5">
            <a:avLst>
              <a:gd fmla="val 25599" name="adj"/>
              <a:gd fmla="val 105146" name="hf"/>
              <a:gd fmla="val 110557" name="vf"/>
            </a:avLst>
          </a:prstGeom>
          <a:solidFill>
            <a:srgbClr val="5C0607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p19"/>
          <p:cNvSpPr/>
          <p:nvPr/>
        </p:nvSpPr>
        <p:spPr>
          <a:xfrm rot="-180186">
            <a:off x="5611904" y="5080522"/>
            <a:ext cx="578225" cy="443753"/>
          </a:xfrm>
          <a:prstGeom prst="star5">
            <a:avLst>
              <a:gd fmla="val 25599" name="adj"/>
              <a:gd fmla="val 105146" name="hf"/>
              <a:gd fmla="val 110557" name="vf"/>
            </a:avLst>
          </a:prstGeom>
          <a:solidFill>
            <a:srgbClr val="5C0607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3250">
            <a:off x="-431098" y="427215"/>
            <a:ext cx="5029991" cy="3759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ctrTitle"/>
          </p:nvPr>
        </p:nvSpPr>
        <p:spPr>
          <a:xfrm rot="-180000">
            <a:off x="2719773" y="433664"/>
            <a:ext cx="7689654" cy="4297616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00"/>
              <a:buFont typeface="Impact"/>
              <a:buNone/>
            </a:pPr>
            <a:r>
              <a:rPr lang="en-US" sz="16600"/>
              <a:t>ETFLIX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685801" y="1"/>
            <a:ext cx="10396882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/>
              <a:t>ANOVA </a:t>
            </a:r>
            <a:endParaRPr/>
          </a:p>
        </p:txBody>
      </p:sp>
      <p:pic>
        <p:nvPicPr>
          <p:cNvPr id="216" name="Google Shape;21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063" l="13761" r="7210" t="22351"/>
          <a:stretch/>
        </p:blipFill>
        <p:spPr>
          <a:xfrm>
            <a:off x="165099" y="1053068"/>
            <a:ext cx="3830595" cy="318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7819" l="17308" r="3662" t="21596"/>
          <a:stretch/>
        </p:blipFill>
        <p:spPr>
          <a:xfrm>
            <a:off x="4054004" y="1053068"/>
            <a:ext cx="3830593" cy="318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5">
            <a:alphaModFix/>
          </a:blip>
          <a:srcRect b="7819" l="19292" r="1680" t="21596"/>
          <a:stretch/>
        </p:blipFill>
        <p:spPr>
          <a:xfrm>
            <a:off x="7884597" y="1053068"/>
            <a:ext cx="3830592" cy="318247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 flipH="1">
            <a:off x="431800" y="4528066"/>
            <a:ext cx="97154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Both curves look normal and there was no change even with transformation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can use any of the analysis without transformation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ANOVA RESULT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ANOVA RESULT WAS SIGNIFICANT SERVING AS EVIDENCE THAT THERE WAS  A DIFFERENCE BETWEEN THE IMDB_SCORES OF THE DIFFERENT TV SHOWS RATING(AGE_CERTIFICATION)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THE TV SHOW WITH AGE_CERTIFIFCATION TV-14 HAS THE HIGHEST IMDB_SCORE OF </a:t>
            </a:r>
            <a:r>
              <a:rPr b="1" lang="en-US" u="sng">
                <a:latin typeface="Lato"/>
                <a:ea typeface="Lato"/>
                <a:cs typeface="Lato"/>
                <a:sym typeface="Lato"/>
              </a:rPr>
              <a:t>7.262615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 WHILE TV-G HAS THE LEAST IMDB_SCORE OF </a:t>
            </a:r>
            <a:r>
              <a:rPr b="1" lang="en-US" u="sng">
                <a:latin typeface="Lato"/>
                <a:ea typeface="Lato"/>
                <a:cs typeface="Lato"/>
                <a:sym typeface="Lato"/>
              </a:rPr>
              <a:t>6.348611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57200" y="1041400"/>
            <a:ext cx="10394707" cy="3978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A BARTLETT TEST WAS USED  AND CONCLUSION MET.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THE NULL HYPOTHESIS FOR THESE IS THAT THE DATA HAS EQUAL VARIANCE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HOWEVER, THE P-VALUE IS &lt;0.05, MEANING WE'VE VIOLATED THE ASSUMPTION OF HOMOGENITY OF VARIANCE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457200" y="85848"/>
            <a:ext cx="4089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Anova result cont’d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2"/>
          <p:cNvGrpSpPr/>
          <p:nvPr/>
        </p:nvGrpSpPr>
        <p:grpSpPr>
          <a:xfrm>
            <a:off x="495301" y="3429000"/>
            <a:ext cx="10396882" cy="1151965"/>
            <a:chOff x="0" y="0"/>
            <a:chExt cx="10396882" cy="1151965"/>
          </a:xfrm>
        </p:grpSpPr>
        <p:sp>
          <p:nvSpPr>
            <p:cNvPr id="246" name="Google Shape;246;p32"/>
            <p:cNvSpPr/>
            <p:nvPr/>
          </p:nvSpPr>
          <p:spPr>
            <a:xfrm>
              <a:off x="0" y="0"/>
              <a:ext cx="10396882" cy="1151965"/>
            </a:xfrm>
            <a:prstGeom prst="trapezoid">
              <a:avLst>
                <a:gd fmla="val 451267" name="adj"/>
              </a:avLst>
            </a:prstGeom>
            <a:solidFill>
              <a:srgbClr val="B80B0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0" y="0"/>
              <a:ext cx="10396882" cy="1151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Impact"/>
                <a:buNone/>
              </a:pPr>
              <a:r>
                <a:rPr lang="en-US" sz="65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Thank you</a:t>
              </a:r>
              <a:endParaRPr sz="6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292" y="1019736"/>
            <a:ext cx="3644900" cy="240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189999" y="1570092"/>
            <a:ext cx="10396882" cy="484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05119" y="1976719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Impact"/>
              <a:buAutoNum type="arabicPeriod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DATA COLLECTION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Impact"/>
              <a:buAutoNum type="arabicPeriod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DATA WRANGLING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Impact"/>
              <a:buAutoNum type="arabicPeriod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DATA EXPLORATION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Impact"/>
              <a:buAutoNum type="arabicPeriod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ANOVAS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61365" y="685800"/>
            <a:ext cx="10921318" cy="154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/>
              <a:t>NETFLIX TV SHOWS AND MOVIES </a:t>
            </a:r>
            <a:br>
              <a:rPr lang="en-US"/>
            </a:br>
            <a:r>
              <a:rPr lang="en-US"/>
              <a:t> (2022 UPDATED)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58993" y="1982713"/>
            <a:ext cx="8202706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RUNNING DATA ANALYSIS OF RAW_TITLES NETFLIX DATA SET TO SEE IF THERE IS A CORRELATION BETWEEN TV SHOW RATING(AGE CERTIFICATION) AND IMDB SCORE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METHODS OF DATA COLLECTION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THIS IS A CSV FILE ORIGINALLY DOWNLOADED FROM KAGGLE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 IMPORTED INTO WORKINGS USING PANDAS LIBRARY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683625" y="147918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DATA WRANGLING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01600" y="1151964"/>
            <a:ext cx="10855709" cy="4791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THE ORIGINAL DATA SET HAD 5806 ROWS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THE DATA SET INCLUDED BOTH MOVIES AND TV SHOWS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THE MOVIES AND TV SHOWS CONTAINED WERE RELEASED FROM THE YEAR 1945 TO 2022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A SUBSET OF TV SHOWS ONLY WAS USED IN THE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THE SAMPLE SIZE FOR EACH RATING WAS DIFFERENT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43919" l="11691" r="50000" t="27047"/>
          <a:stretch/>
        </p:blipFill>
        <p:spPr>
          <a:xfrm>
            <a:off x="1648142" y="4515972"/>
            <a:ext cx="5463857" cy="193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DATA EXPLORATION</a:t>
            </a:r>
            <a:br>
              <a:rPr lang="en-US"/>
            </a:br>
            <a:r>
              <a:rPr lang="en-US" sz="2000">
                <a:solidFill>
                  <a:schemeClr val="dk1"/>
                </a:solidFill>
              </a:rPr>
              <a:t>TV SHOW IMDB SCORE PER RATING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927" l="17964" r="36196" t="27630"/>
          <a:stretch/>
        </p:blipFill>
        <p:spPr>
          <a:xfrm>
            <a:off x="2552700" y="1837765"/>
            <a:ext cx="6781800" cy="351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508001" y="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descr="Chart, bar chart&#10;&#10;Description automatically generated" id="194" name="Google Shape;19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708711"/>
            <a:ext cx="6807200" cy="3311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2146300" y="1257300"/>
            <a:ext cx="6540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Average number of votes by decade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02" name="Google Shape;202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400" y="959411"/>
            <a:ext cx="5143500" cy="412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3" name="Google Shape;203;p26"/>
          <p:cNvSpPr txBox="1"/>
          <p:nvPr/>
        </p:nvSpPr>
        <p:spPr>
          <a:xfrm>
            <a:off x="596900" y="590079"/>
            <a:ext cx="7531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Average score of Netflix show by decade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5020236"/>
            <a:ext cx="1905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09" name="Google Shape;209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200" y="1371601"/>
            <a:ext cx="6667499" cy="364863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0" name="Google Shape;210;p27"/>
          <p:cNvSpPr txBox="1"/>
          <p:nvPr/>
        </p:nvSpPr>
        <p:spPr>
          <a:xfrm>
            <a:off x="1854200" y="916464"/>
            <a:ext cx="6438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Average score by genre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