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347" r:id="rId3"/>
    <p:sldId id="374" r:id="rId4"/>
    <p:sldId id="332" r:id="rId5"/>
    <p:sldId id="376" r:id="rId6"/>
    <p:sldId id="377" r:id="rId7"/>
    <p:sldId id="378" r:id="rId8"/>
    <p:sldId id="380" r:id="rId9"/>
    <p:sldId id="381" r:id="rId10"/>
    <p:sldId id="382" r:id="rId11"/>
    <p:sldId id="383" r:id="rId12"/>
    <p:sldId id="334" r:id="rId13"/>
    <p:sldId id="335" r:id="rId14"/>
    <p:sldId id="373" r:id="rId15"/>
    <p:sldId id="354" r:id="rId16"/>
    <p:sldId id="336" r:id="rId17"/>
    <p:sldId id="379" r:id="rId18"/>
    <p:sldId id="350" r:id="rId19"/>
    <p:sldId id="360" r:id="rId20"/>
    <p:sldId id="369" r:id="rId21"/>
    <p:sldId id="370" r:id="rId22"/>
    <p:sldId id="372"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66"/>
    <a:srgbClr val="99CCFF"/>
    <a:srgbClr val="FFFF99"/>
    <a:srgbClr val="CC3399"/>
    <a:srgbClr val="6600CC"/>
    <a:srgbClr val="CC0066"/>
    <a:srgbClr val="FF6600"/>
    <a:srgbClr val="CC0099"/>
    <a:srgbClr val="C24A9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667" autoAdjust="0"/>
    <p:restoredTop sz="94660"/>
  </p:normalViewPr>
  <p:slideViewPr>
    <p:cSldViewPr>
      <p:cViewPr varScale="1">
        <p:scale>
          <a:sx n="82" d="100"/>
          <a:sy n="82" d="100"/>
        </p:scale>
        <p:origin x="1426" y="86"/>
      </p:cViewPr>
      <p:guideLst>
        <p:guide orient="horz" pos="2160"/>
        <p:guide pos="2880"/>
      </p:guideLst>
    </p:cSldViewPr>
  </p:slideViewPr>
  <p:notesTextViewPr>
    <p:cViewPr>
      <p:scale>
        <a:sx n="100" d="100"/>
        <a:sy n="100" d="100"/>
      </p:scale>
      <p:origin x="0" y="0"/>
    </p:cViewPr>
  </p:notesTextViewPr>
  <p:notesViewPr>
    <p:cSldViewPr>
      <p:cViewPr varScale="1">
        <p:scale>
          <a:sx n="41" d="100"/>
          <a:sy n="41" d="100"/>
        </p:scale>
        <p:origin x="-2395" y="-77"/>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9EFF67-D4BB-456D-B382-F80F2A5AB53D}" type="datetimeFigureOut">
              <a:rPr lang="en-US" smtClean="0"/>
              <a:pPr/>
              <a:t>1/27/2024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8365C62-0413-4362-9EF5-FD8B70B68D51}"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74ECF42-E5B8-48E0-B780-0B5D2FBD5DC3}" type="datetime1">
              <a:rPr lang="en-US" smtClean="0"/>
              <a:t>1/27/2024</a:t>
            </a:fld>
            <a:endParaRPr lang="en-US"/>
          </a:p>
        </p:txBody>
      </p:sp>
      <p:sp>
        <p:nvSpPr>
          <p:cNvPr id="5" name="Footer Placeholder 4"/>
          <p:cNvSpPr>
            <a:spLocks noGrp="1"/>
          </p:cNvSpPr>
          <p:nvPr>
            <p:ph type="ftr" sz="quarter" idx="11"/>
          </p:nvPr>
        </p:nvSpPr>
        <p:spPr/>
        <p:txBody>
          <a:bodyPr/>
          <a:lstStyle/>
          <a:p>
            <a:r>
              <a:rPr lang="en-US"/>
              <a:t>PSVPEC/IT/Batch no.14</a:t>
            </a:r>
          </a:p>
        </p:txBody>
      </p:sp>
      <p:sp>
        <p:nvSpPr>
          <p:cNvPr id="6" name="Slide Number Placeholder 5"/>
          <p:cNvSpPr>
            <a:spLocks noGrp="1"/>
          </p:cNvSpPr>
          <p:nvPr>
            <p:ph type="sldNum" sz="quarter" idx="12"/>
          </p:nvPr>
        </p:nvSpPr>
        <p:spPr/>
        <p:txBody>
          <a:bodyPr/>
          <a:lstStyle/>
          <a:p>
            <a:fld id="{8AFE8D7A-B467-486C-B22A-FED08308D75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5CCE2CB-A70A-4062-9E28-11BF46EF5862}" type="datetime1">
              <a:rPr lang="en-US" smtClean="0"/>
              <a:t>1/27/2024</a:t>
            </a:fld>
            <a:endParaRPr lang="en-US"/>
          </a:p>
        </p:txBody>
      </p:sp>
      <p:sp>
        <p:nvSpPr>
          <p:cNvPr id="5" name="Footer Placeholder 4"/>
          <p:cNvSpPr>
            <a:spLocks noGrp="1"/>
          </p:cNvSpPr>
          <p:nvPr>
            <p:ph type="ftr" sz="quarter" idx="11"/>
          </p:nvPr>
        </p:nvSpPr>
        <p:spPr/>
        <p:txBody>
          <a:bodyPr/>
          <a:lstStyle/>
          <a:p>
            <a:r>
              <a:rPr lang="en-US"/>
              <a:t>PSVPEC/IT/Batch no.14</a:t>
            </a:r>
          </a:p>
        </p:txBody>
      </p:sp>
      <p:sp>
        <p:nvSpPr>
          <p:cNvPr id="6" name="Slide Number Placeholder 5"/>
          <p:cNvSpPr>
            <a:spLocks noGrp="1"/>
          </p:cNvSpPr>
          <p:nvPr>
            <p:ph type="sldNum" sz="quarter" idx="12"/>
          </p:nvPr>
        </p:nvSpPr>
        <p:spPr/>
        <p:txBody>
          <a:bodyPr/>
          <a:lstStyle/>
          <a:p>
            <a:fld id="{8AFE8D7A-B467-486C-B22A-FED08308D75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4F66874-DF52-44C1-AB33-CE3BBE897279}" type="datetime1">
              <a:rPr lang="en-US" smtClean="0"/>
              <a:t>1/27/2024</a:t>
            </a:fld>
            <a:endParaRPr lang="en-US"/>
          </a:p>
        </p:txBody>
      </p:sp>
      <p:sp>
        <p:nvSpPr>
          <p:cNvPr id="5" name="Footer Placeholder 4"/>
          <p:cNvSpPr>
            <a:spLocks noGrp="1"/>
          </p:cNvSpPr>
          <p:nvPr>
            <p:ph type="ftr" sz="quarter" idx="11"/>
          </p:nvPr>
        </p:nvSpPr>
        <p:spPr/>
        <p:txBody>
          <a:bodyPr/>
          <a:lstStyle/>
          <a:p>
            <a:r>
              <a:rPr lang="en-US"/>
              <a:t>PSVPEC/IT/Batch no.14</a:t>
            </a:r>
          </a:p>
        </p:txBody>
      </p:sp>
      <p:sp>
        <p:nvSpPr>
          <p:cNvPr id="6" name="Slide Number Placeholder 5"/>
          <p:cNvSpPr>
            <a:spLocks noGrp="1"/>
          </p:cNvSpPr>
          <p:nvPr>
            <p:ph type="sldNum" sz="quarter" idx="12"/>
          </p:nvPr>
        </p:nvSpPr>
        <p:spPr/>
        <p:txBody>
          <a:bodyPr/>
          <a:lstStyle/>
          <a:p>
            <a:fld id="{8AFE8D7A-B467-486C-B22A-FED08308D75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7E7D56E-F94C-4BBA-A480-D486F6BA769D}" type="datetime1">
              <a:rPr lang="en-US" smtClean="0"/>
              <a:t>1/27/2024</a:t>
            </a:fld>
            <a:endParaRPr lang="en-US"/>
          </a:p>
        </p:txBody>
      </p:sp>
      <p:sp>
        <p:nvSpPr>
          <p:cNvPr id="5" name="Footer Placeholder 4"/>
          <p:cNvSpPr>
            <a:spLocks noGrp="1"/>
          </p:cNvSpPr>
          <p:nvPr>
            <p:ph type="ftr" sz="quarter" idx="11"/>
          </p:nvPr>
        </p:nvSpPr>
        <p:spPr/>
        <p:txBody>
          <a:bodyPr/>
          <a:lstStyle/>
          <a:p>
            <a:r>
              <a:rPr lang="en-US"/>
              <a:t>PSVPEC/IT/Batch no.14</a:t>
            </a:r>
          </a:p>
        </p:txBody>
      </p:sp>
      <p:sp>
        <p:nvSpPr>
          <p:cNvPr id="6" name="Slide Number Placeholder 5"/>
          <p:cNvSpPr>
            <a:spLocks noGrp="1"/>
          </p:cNvSpPr>
          <p:nvPr>
            <p:ph type="sldNum" sz="quarter" idx="12"/>
          </p:nvPr>
        </p:nvSpPr>
        <p:spPr/>
        <p:txBody>
          <a:bodyPr/>
          <a:lstStyle/>
          <a:p>
            <a:fld id="{8AFE8D7A-B467-486C-B22A-FED08308D75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BB78C2-9206-4A1D-8C68-FB1204FE6FAC}" type="datetime1">
              <a:rPr lang="en-US" smtClean="0"/>
              <a:t>1/27/2024</a:t>
            </a:fld>
            <a:endParaRPr lang="en-US"/>
          </a:p>
        </p:txBody>
      </p:sp>
      <p:sp>
        <p:nvSpPr>
          <p:cNvPr id="5" name="Footer Placeholder 4"/>
          <p:cNvSpPr>
            <a:spLocks noGrp="1"/>
          </p:cNvSpPr>
          <p:nvPr>
            <p:ph type="ftr" sz="quarter" idx="11"/>
          </p:nvPr>
        </p:nvSpPr>
        <p:spPr/>
        <p:txBody>
          <a:bodyPr/>
          <a:lstStyle/>
          <a:p>
            <a:r>
              <a:rPr lang="en-US"/>
              <a:t>PSVPEC/IT/Batch no.14</a:t>
            </a:r>
          </a:p>
        </p:txBody>
      </p:sp>
      <p:sp>
        <p:nvSpPr>
          <p:cNvPr id="6" name="Slide Number Placeholder 5"/>
          <p:cNvSpPr>
            <a:spLocks noGrp="1"/>
          </p:cNvSpPr>
          <p:nvPr>
            <p:ph type="sldNum" sz="quarter" idx="12"/>
          </p:nvPr>
        </p:nvSpPr>
        <p:spPr/>
        <p:txBody>
          <a:bodyPr/>
          <a:lstStyle/>
          <a:p>
            <a:fld id="{8AFE8D7A-B467-486C-B22A-FED08308D75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AB6610D-19A8-4923-BBE6-FB11833CF4D1}" type="datetime1">
              <a:rPr lang="en-US" smtClean="0"/>
              <a:t>1/27/2024</a:t>
            </a:fld>
            <a:endParaRPr lang="en-US"/>
          </a:p>
        </p:txBody>
      </p:sp>
      <p:sp>
        <p:nvSpPr>
          <p:cNvPr id="6" name="Footer Placeholder 5"/>
          <p:cNvSpPr>
            <a:spLocks noGrp="1"/>
          </p:cNvSpPr>
          <p:nvPr>
            <p:ph type="ftr" sz="quarter" idx="11"/>
          </p:nvPr>
        </p:nvSpPr>
        <p:spPr/>
        <p:txBody>
          <a:bodyPr/>
          <a:lstStyle/>
          <a:p>
            <a:r>
              <a:rPr lang="en-US"/>
              <a:t>PSVPEC/IT/Batch no.14</a:t>
            </a:r>
          </a:p>
        </p:txBody>
      </p:sp>
      <p:sp>
        <p:nvSpPr>
          <p:cNvPr id="7" name="Slide Number Placeholder 6"/>
          <p:cNvSpPr>
            <a:spLocks noGrp="1"/>
          </p:cNvSpPr>
          <p:nvPr>
            <p:ph type="sldNum" sz="quarter" idx="12"/>
          </p:nvPr>
        </p:nvSpPr>
        <p:spPr/>
        <p:txBody>
          <a:bodyPr/>
          <a:lstStyle/>
          <a:p>
            <a:fld id="{8AFE8D7A-B467-486C-B22A-FED08308D75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1B9D9EA-6AC0-4DFB-ACEE-AD1880BC0E62}" type="datetime1">
              <a:rPr lang="en-US" smtClean="0"/>
              <a:t>1/27/2024</a:t>
            </a:fld>
            <a:endParaRPr lang="en-US"/>
          </a:p>
        </p:txBody>
      </p:sp>
      <p:sp>
        <p:nvSpPr>
          <p:cNvPr id="8" name="Footer Placeholder 7"/>
          <p:cNvSpPr>
            <a:spLocks noGrp="1"/>
          </p:cNvSpPr>
          <p:nvPr>
            <p:ph type="ftr" sz="quarter" idx="11"/>
          </p:nvPr>
        </p:nvSpPr>
        <p:spPr/>
        <p:txBody>
          <a:bodyPr/>
          <a:lstStyle/>
          <a:p>
            <a:r>
              <a:rPr lang="en-US"/>
              <a:t>PSVPEC/IT/Batch no.14</a:t>
            </a:r>
          </a:p>
        </p:txBody>
      </p:sp>
      <p:sp>
        <p:nvSpPr>
          <p:cNvPr id="9" name="Slide Number Placeholder 8"/>
          <p:cNvSpPr>
            <a:spLocks noGrp="1"/>
          </p:cNvSpPr>
          <p:nvPr>
            <p:ph type="sldNum" sz="quarter" idx="12"/>
          </p:nvPr>
        </p:nvSpPr>
        <p:spPr/>
        <p:txBody>
          <a:bodyPr/>
          <a:lstStyle/>
          <a:p>
            <a:fld id="{8AFE8D7A-B467-486C-B22A-FED08308D75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46741C3-6CE2-4D09-B7DD-F2D32B31767E}" type="datetime1">
              <a:rPr lang="en-US" smtClean="0"/>
              <a:t>1/27/2024</a:t>
            </a:fld>
            <a:endParaRPr lang="en-US"/>
          </a:p>
        </p:txBody>
      </p:sp>
      <p:sp>
        <p:nvSpPr>
          <p:cNvPr id="4" name="Footer Placeholder 3"/>
          <p:cNvSpPr>
            <a:spLocks noGrp="1"/>
          </p:cNvSpPr>
          <p:nvPr>
            <p:ph type="ftr" sz="quarter" idx="11"/>
          </p:nvPr>
        </p:nvSpPr>
        <p:spPr/>
        <p:txBody>
          <a:bodyPr/>
          <a:lstStyle/>
          <a:p>
            <a:r>
              <a:rPr lang="en-US"/>
              <a:t>PSVPEC/IT/Batch no.14</a:t>
            </a:r>
          </a:p>
        </p:txBody>
      </p:sp>
      <p:sp>
        <p:nvSpPr>
          <p:cNvPr id="5" name="Slide Number Placeholder 4"/>
          <p:cNvSpPr>
            <a:spLocks noGrp="1"/>
          </p:cNvSpPr>
          <p:nvPr>
            <p:ph type="sldNum" sz="quarter" idx="12"/>
          </p:nvPr>
        </p:nvSpPr>
        <p:spPr/>
        <p:txBody>
          <a:bodyPr/>
          <a:lstStyle/>
          <a:p>
            <a:fld id="{8AFE8D7A-B467-486C-B22A-FED08308D75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41F6DA-D2A5-4B3F-B03B-6E24CFC28C70}" type="datetime1">
              <a:rPr lang="en-US" smtClean="0"/>
              <a:t>1/27/2024</a:t>
            </a:fld>
            <a:endParaRPr lang="en-US"/>
          </a:p>
        </p:txBody>
      </p:sp>
      <p:sp>
        <p:nvSpPr>
          <p:cNvPr id="3" name="Footer Placeholder 2"/>
          <p:cNvSpPr>
            <a:spLocks noGrp="1"/>
          </p:cNvSpPr>
          <p:nvPr>
            <p:ph type="ftr" sz="quarter" idx="11"/>
          </p:nvPr>
        </p:nvSpPr>
        <p:spPr/>
        <p:txBody>
          <a:bodyPr/>
          <a:lstStyle/>
          <a:p>
            <a:r>
              <a:rPr lang="en-US"/>
              <a:t>PSVPEC/IT/Batch no.14</a:t>
            </a:r>
          </a:p>
        </p:txBody>
      </p:sp>
      <p:sp>
        <p:nvSpPr>
          <p:cNvPr id="4" name="Slide Number Placeholder 3"/>
          <p:cNvSpPr>
            <a:spLocks noGrp="1"/>
          </p:cNvSpPr>
          <p:nvPr>
            <p:ph type="sldNum" sz="quarter" idx="12"/>
          </p:nvPr>
        </p:nvSpPr>
        <p:spPr/>
        <p:txBody>
          <a:bodyPr/>
          <a:lstStyle/>
          <a:p>
            <a:fld id="{8AFE8D7A-B467-486C-B22A-FED08308D75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F889D9E-2824-493D-9E31-E00618FA1166}" type="datetime1">
              <a:rPr lang="en-US" smtClean="0"/>
              <a:t>1/27/2024</a:t>
            </a:fld>
            <a:endParaRPr lang="en-US"/>
          </a:p>
        </p:txBody>
      </p:sp>
      <p:sp>
        <p:nvSpPr>
          <p:cNvPr id="6" name="Footer Placeholder 5"/>
          <p:cNvSpPr>
            <a:spLocks noGrp="1"/>
          </p:cNvSpPr>
          <p:nvPr>
            <p:ph type="ftr" sz="quarter" idx="11"/>
          </p:nvPr>
        </p:nvSpPr>
        <p:spPr/>
        <p:txBody>
          <a:bodyPr/>
          <a:lstStyle/>
          <a:p>
            <a:r>
              <a:rPr lang="en-US"/>
              <a:t>PSVPEC/IT/Batch no.14</a:t>
            </a:r>
          </a:p>
        </p:txBody>
      </p:sp>
      <p:sp>
        <p:nvSpPr>
          <p:cNvPr id="7" name="Slide Number Placeholder 6"/>
          <p:cNvSpPr>
            <a:spLocks noGrp="1"/>
          </p:cNvSpPr>
          <p:nvPr>
            <p:ph type="sldNum" sz="quarter" idx="12"/>
          </p:nvPr>
        </p:nvSpPr>
        <p:spPr/>
        <p:txBody>
          <a:bodyPr/>
          <a:lstStyle/>
          <a:p>
            <a:fld id="{8AFE8D7A-B467-486C-B22A-FED08308D75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F0342E2-F108-4EE4-AE71-AB5972092BF1}" type="datetime1">
              <a:rPr lang="en-US" smtClean="0"/>
              <a:t>1/27/2024</a:t>
            </a:fld>
            <a:endParaRPr lang="en-US"/>
          </a:p>
        </p:txBody>
      </p:sp>
      <p:sp>
        <p:nvSpPr>
          <p:cNvPr id="6" name="Footer Placeholder 5"/>
          <p:cNvSpPr>
            <a:spLocks noGrp="1"/>
          </p:cNvSpPr>
          <p:nvPr>
            <p:ph type="ftr" sz="quarter" idx="11"/>
          </p:nvPr>
        </p:nvSpPr>
        <p:spPr/>
        <p:txBody>
          <a:bodyPr/>
          <a:lstStyle/>
          <a:p>
            <a:r>
              <a:rPr lang="en-US"/>
              <a:t>PSVPEC/IT/Batch no.14</a:t>
            </a:r>
          </a:p>
        </p:txBody>
      </p:sp>
      <p:sp>
        <p:nvSpPr>
          <p:cNvPr id="7" name="Slide Number Placeholder 6"/>
          <p:cNvSpPr>
            <a:spLocks noGrp="1"/>
          </p:cNvSpPr>
          <p:nvPr>
            <p:ph type="sldNum" sz="quarter" idx="12"/>
          </p:nvPr>
        </p:nvSpPr>
        <p:spPr/>
        <p:txBody>
          <a:bodyPr/>
          <a:lstStyle/>
          <a:p>
            <a:fld id="{8AFE8D7A-B467-486C-B22A-FED08308D75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F3165A-65BF-478A-B8EB-673E18697706}" type="datetime1">
              <a:rPr lang="en-US" smtClean="0"/>
              <a:t>1/27/2024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PSVPEC/IT/Batch no.14</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FE8D7A-B467-486C-B22A-FED08308D75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57200" y="2565231"/>
            <a:ext cx="8382000" cy="954107"/>
          </a:xfrm>
          <a:prstGeom prst="rect">
            <a:avLst/>
          </a:prstGeom>
          <a:noFill/>
        </p:spPr>
        <p:txBody>
          <a:bodyPr wrap="square" rtlCol="0">
            <a:spAutoFit/>
          </a:bodyPr>
          <a:lstStyle/>
          <a:p>
            <a:pPr algn="ctr"/>
            <a:r>
              <a:rPr lang="en-US" sz="2800" dirty="0">
                <a:solidFill>
                  <a:srgbClr val="C00000"/>
                </a:solidFill>
                <a:latin typeface="Arial Narrow" pitchFamily="34" charset="0"/>
              </a:rPr>
              <a:t>Deep Learning Model For Detecting Diseases In</a:t>
            </a:r>
          </a:p>
          <a:p>
            <a:pPr algn="ctr"/>
            <a:r>
              <a:rPr lang="en-US" sz="2800" dirty="0">
                <a:solidFill>
                  <a:srgbClr val="C00000"/>
                </a:solidFill>
                <a:latin typeface="Arial Narrow" pitchFamily="34" charset="0"/>
              </a:rPr>
              <a:t>Tea Leaves</a:t>
            </a:r>
          </a:p>
        </p:txBody>
      </p:sp>
      <p:sp>
        <p:nvSpPr>
          <p:cNvPr id="8" name="TextBox 7"/>
          <p:cNvSpPr txBox="1"/>
          <p:nvPr/>
        </p:nvSpPr>
        <p:spPr>
          <a:xfrm>
            <a:off x="5105400" y="4599920"/>
            <a:ext cx="3810000" cy="1661993"/>
          </a:xfrm>
          <a:prstGeom prst="rect">
            <a:avLst/>
          </a:prstGeom>
          <a:noFill/>
        </p:spPr>
        <p:txBody>
          <a:bodyPr wrap="square" rtlCol="0">
            <a:spAutoFit/>
          </a:bodyPr>
          <a:lstStyle/>
          <a:p>
            <a:pPr algn="ctr"/>
            <a:r>
              <a:rPr lang="en-US" dirty="0">
                <a:solidFill>
                  <a:srgbClr val="002060"/>
                </a:solidFill>
                <a:latin typeface="Arial Narrow" pitchFamily="34" charset="0"/>
              </a:rPr>
              <a:t>Batch-14</a:t>
            </a:r>
          </a:p>
          <a:p>
            <a:pPr algn="ctr"/>
            <a:r>
              <a:rPr lang="en-US" dirty="0">
                <a:solidFill>
                  <a:srgbClr val="002060"/>
                </a:solidFill>
                <a:latin typeface="Arial Narrow" pitchFamily="34" charset="0"/>
              </a:rPr>
              <a:t>Team members</a:t>
            </a:r>
          </a:p>
          <a:p>
            <a:pPr algn="just"/>
            <a:r>
              <a:rPr lang="en-US" sz="2400" dirty="0">
                <a:solidFill>
                  <a:srgbClr val="002060"/>
                </a:solidFill>
                <a:latin typeface="Arial Narrow" pitchFamily="34" charset="0"/>
              </a:rPr>
              <a:t>     </a:t>
            </a:r>
            <a:r>
              <a:rPr lang="en-US" dirty="0">
                <a:solidFill>
                  <a:srgbClr val="002060"/>
                </a:solidFill>
                <a:latin typeface="Arial Narrow" pitchFamily="34" charset="0"/>
              </a:rPr>
              <a:t>1.VIJAYANDIRAN S (411720205035)</a:t>
            </a:r>
          </a:p>
          <a:p>
            <a:pPr algn="just"/>
            <a:r>
              <a:rPr lang="en-US" dirty="0">
                <a:solidFill>
                  <a:srgbClr val="002060"/>
                </a:solidFill>
                <a:latin typeface="Arial Narrow" pitchFamily="34" charset="0"/>
              </a:rPr>
              <a:t>       2.MANI KANDAN M (411720205017)</a:t>
            </a:r>
          </a:p>
          <a:p>
            <a:pPr algn="just"/>
            <a:endParaRPr lang="en-US" sz="2400" dirty="0">
              <a:solidFill>
                <a:srgbClr val="002060"/>
              </a:solidFill>
              <a:latin typeface="Arial Narrow" pitchFamily="34" charset="0"/>
            </a:endParaRPr>
          </a:p>
        </p:txBody>
      </p:sp>
      <p:sp>
        <p:nvSpPr>
          <p:cNvPr id="10" name="Slide Number Placeholder 9"/>
          <p:cNvSpPr>
            <a:spLocks noGrp="1"/>
          </p:cNvSpPr>
          <p:nvPr>
            <p:ph type="sldNum" sz="quarter" idx="12"/>
          </p:nvPr>
        </p:nvSpPr>
        <p:spPr/>
        <p:txBody>
          <a:bodyPr/>
          <a:lstStyle/>
          <a:p>
            <a:fld id="{8AFE8D7A-B467-486C-B22A-FED08308D75D}" type="slidenum">
              <a:rPr lang="en-US" smtClean="0"/>
              <a:pPr/>
              <a:t>1</a:t>
            </a:fld>
            <a:endParaRPr lang="en-US"/>
          </a:p>
        </p:txBody>
      </p:sp>
      <p:sp>
        <p:nvSpPr>
          <p:cNvPr id="11" name="Footer Placeholder 10"/>
          <p:cNvSpPr>
            <a:spLocks noGrp="1"/>
          </p:cNvSpPr>
          <p:nvPr>
            <p:ph type="ftr" sz="quarter" idx="11"/>
          </p:nvPr>
        </p:nvSpPr>
        <p:spPr>
          <a:xfrm>
            <a:off x="3124200" y="6416675"/>
            <a:ext cx="2895600" cy="365125"/>
          </a:xfrm>
        </p:spPr>
        <p:txBody>
          <a:bodyPr/>
          <a:lstStyle/>
          <a:p>
            <a:r>
              <a:rPr lang="en-US" dirty="0"/>
              <a:t>PSVPEC/IT/Batch no.14</a:t>
            </a:r>
          </a:p>
        </p:txBody>
      </p:sp>
      <p:sp>
        <p:nvSpPr>
          <p:cNvPr id="14" name="TextBox 13"/>
          <p:cNvSpPr txBox="1"/>
          <p:nvPr/>
        </p:nvSpPr>
        <p:spPr>
          <a:xfrm>
            <a:off x="838200" y="4876800"/>
            <a:ext cx="3429000" cy="1200329"/>
          </a:xfrm>
          <a:prstGeom prst="rect">
            <a:avLst/>
          </a:prstGeom>
          <a:noFill/>
        </p:spPr>
        <p:txBody>
          <a:bodyPr wrap="square" rtlCol="0">
            <a:spAutoFit/>
          </a:bodyPr>
          <a:lstStyle/>
          <a:p>
            <a:r>
              <a:rPr lang="en-US" dirty="0">
                <a:latin typeface="Times New Roman" pitchFamily="18" charset="0"/>
                <a:cs typeface="Times New Roman" pitchFamily="18" charset="0"/>
              </a:rPr>
              <a:t>	Guided by</a:t>
            </a:r>
          </a:p>
          <a:p>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Mrs</a:t>
            </a:r>
            <a:r>
              <a:rPr lang="en-US" dirty="0">
                <a:latin typeface="Times New Roman" pitchFamily="18" charset="0"/>
                <a:cs typeface="Times New Roman" pitchFamily="18" charset="0"/>
              </a:rPr>
              <a:t> B. Latha, </a:t>
            </a:r>
            <a:r>
              <a:rPr lang="en-US" dirty="0" err="1">
                <a:latin typeface="Times New Roman" pitchFamily="18" charset="0"/>
                <a:cs typeface="Times New Roman" pitchFamily="18" charset="0"/>
              </a:rPr>
              <a:t>M.Tech</a:t>
            </a:r>
            <a:r>
              <a:rPr lang="en-US" dirty="0">
                <a:latin typeface="Times New Roman" pitchFamily="18" charset="0"/>
                <a:cs typeface="Times New Roman" pitchFamily="18" charset="0"/>
              </a:rPr>
              <a:t>.,</a:t>
            </a:r>
          </a:p>
          <a:p>
            <a:r>
              <a:rPr lang="en-US" dirty="0">
                <a:latin typeface="Times New Roman" pitchFamily="18" charset="0"/>
                <a:cs typeface="Times New Roman" pitchFamily="18" charset="0"/>
              </a:rPr>
              <a:t>        </a:t>
            </a:r>
            <a:r>
              <a:rPr lang="en-IN" dirty="0">
                <a:latin typeface="Times New Roman" pitchFamily="18" charset="0"/>
                <a:cs typeface="Times New Roman" pitchFamily="18" charset="0"/>
              </a:rPr>
              <a:t>Associate</a:t>
            </a:r>
            <a:r>
              <a:rPr lang="en-US" dirty="0">
                <a:latin typeface="Times New Roman" pitchFamily="18" charset="0"/>
                <a:cs typeface="Times New Roman" pitchFamily="18" charset="0"/>
              </a:rPr>
              <a:t> Professor</a:t>
            </a:r>
          </a:p>
          <a:p>
            <a:endParaRPr lang="en-US" dirty="0"/>
          </a:p>
        </p:txBody>
      </p:sp>
      <p:pic>
        <p:nvPicPr>
          <p:cNvPr id="4" name="Picture 3">
            <a:extLst>
              <a:ext uri="{FF2B5EF4-FFF2-40B4-BE49-F238E27FC236}">
                <a16:creationId xmlns:a16="http://schemas.microsoft.com/office/drawing/2014/main" id="{2D0ACCE6-3179-AB52-1FC5-C1F116F42216}"/>
              </a:ext>
            </a:extLst>
          </p:cNvPr>
          <p:cNvPicPr>
            <a:picLocks noChangeAspect="1"/>
          </p:cNvPicPr>
          <p:nvPr/>
        </p:nvPicPr>
        <p:blipFill>
          <a:blip r:embed="rId2"/>
          <a:stretch>
            <a:fillRect/>
          </a:stretch>
        </p:blipFill>
        <p:spPr>
          <a:xfrm>
            <a:off x="533400" y="272853"/>
            <a:ext cx="8382000" cy="170660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51371"/>
            <a:ext cx="6781800" cy="685800"/>
          </a:xfrm>
          <a:prstGeom prst="rect">
            <a:avLst/>
          </a:prstGeom>
          <a:solidFill>
            <a:srgbClr val="0070C0">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b="1" dirty="0">
                <a:latin typeface="Times New Roman" pitchFamily="18" charset="0"/>
                <a:cs typeface="Times New Roman" pitchFamily="18" charset="0"/>
              </a:rPr>
              <a:t>Literature Survey – paper 6</a:t>
            </a:r>
          </a:p>
        </p:txBody>
      </p:sp>
      <p:sp>
        <p:nvSpPr>
          <p:cNvPr id="5" name="Slide Number Placeholder 4"/>
          <p:cNvSpPr>
            <a:spLocks noGrp="1"/>
          </p:cNvSpPr>
          <p:nvPr>
            <p:ph type="sldNum" sz="quarter" idx="12"/>
          </p:nvPr>
        </p:nvSpPr>
        <p:spPr/>
        <p:txBody>
          <a:bodyPr/>
          <a:lstStyle/>
          <a:p>
            <a:fld id="{8AFE8D7A-B467-486C-B22A-FED08308D75D}" type="slidenum">
              <a:rPr lang="en-US" smtClean="0"/>
              <a:pPr/>
              <a:t>10</a:t>
            </a:fld>
            <a:endParaRPr lang="en-US" dirty="0"/>
          </a:p>
        </p:txBody>
      </p:sp>
      <p:sp>
        <p:nvSpPr>
          <p:cNvPr id="7" name="Footer Placeholder 6"/>
          <p:cNvSpPr>
            <a:spLocks noGrp="1"/>
          </p:cNvSpPr>
          <p:nvPr>
            <p:ph type="ftr" sz="quarter" idx="11"/>
          </p:nvPr>
        </p:nvSpPr>
        <p:spPr/>
        <p:txBody>
          <a:bodyPr/>
          <a:lstStyle/>
          <a:p>
            <a:r>
              <a:rPr lang="en-US"/>
              <a:t>PSVPEC/IT/Batch no.14</a:t>
            </a:r>
            <a:endParaRPr lang="en-US" dirty="0"/>
          </a:p>
        </p:txBody>
      </p:sp>
      <p:graphicFrame>
        <p:nvGraphicFramePr>
          <p:cNvPr id="9" name="Content Placeholder 8">
            <a:extLst>
              <a:ext uri="{FF2B5EF4-FFF2-40B4-BE49-F238E27FC236}">
                <a16:creationId xmlns:a16="http://schemas.microsoft.com/office/drawing/2014/main" id="{DA8C3C1B-985B-E4F3-FFAA-FE804ABA7311}"/>
              </a:ext>
            </a:extLst>
          </p:cNvPr>
          <p:cNvGraphicFramePr>
            <a:graphicFrameLocks noGrp="1"/>
          </p:cNvGraphicFramePr>
          <p:nvPr>
            <p:ph idx="1"/>
            <p:extLst>
              <p:ext uri="{D42A27DB-BD31-4B8C-83A1-F6EECF244321}">
                <p14:modId xmlns:p14="http://schemas.microsoft.com/office/powerpoint/2010/main" val="3764846632"/>
              </p:ext>
            </p:extLst>
          </p:nvPr>
        </p:nvGraphicFramePr>
        <p:xfrm>
          <a:off x="266700" y="1640840"/>
          <a:ext cx="8610600" cy="4259824"/>
        </p:xfrm>
        <a:graphic>
          <a:graphicData uri="http://schemas.openxmlformats.org/drawingml/2006/table">
            <a:tbl>
              <a:tblPr firstRow="1" bandRow="1">
                <a:tableStyleId>{5C22544A-7EE6-4342-B048-85BDC9FD1C3A}</a:tableStyleId>
              </a:tblPr>
              <a:tblGrid>
                <a:gridCol w="2152650">
                  <a:extLst>
                    <a:ext uri="{9D8B030D-6E8A-4147-A177-3AD203B41FA5}">
                      <a16:colId xmlns:a16="http://schemas.microsoft.com/office/drawing/2014/main" val="3344916266"/>
                    </a:ext>
                  </a:extLst>
                </a:gridCol>
                <a:gridCol w="2152650">
                  <a:extLst>
                    <a:ext uri="{9D8B030D-6E8A-4147-A177-3AD203B41FA5}">
                      <a16:colId xmlns:a16="http://schemas.microsoft.com/office/drawing/2014/main" val="520976854"/>
                    </a:ext>
                  </a:extLst>
                </a:gridCol>
                <a:gridCol w="2152650">
                  <a:extLst>
                    <a:ext uri="{9D8B030D-6E8A-4147-A177-3AD203B41FA5}">
                      <a16:colId xmlns:a16="http://schemas.microsoft.com/office/drawing/2014/main" val="300385572"/>
                    </a:ext>
                  </a:extLst>
                </a:gridCol>
                <a:gridCol w="2152650">
                  <a:extLst>
                    <a:ext uri="{9D8B030D-6E8A-4147-A177-3AD203B41FA5}">
                      <a16:colId xmlns:a16="http://schemas.microsoft.com/office/drawing/2014/main" val="422549138"/>
                    </a:ext>
                  </a:extLst>
                </a:gridCol>
              </a:tblGrid>
              <a:tr h="0">
                <a:tc>
                  <a:txBody>
                    <a:bodyPr/>
                    <a:lstStyle/>
                    <a:p>
                      <a:r>
                        <a:rPr lang="en-US" dirty="0">
                          <a:solidFill>
                            <a:schemeClr val="tx1"/>
                          </a:solidFill>
                        </a:rPr>
                        <a:t>AUTHOR</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PAPER TITLE</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DESCRIPTION</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PUBLICATION</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83918240"/>
                  </a:ext>
                </a:extLst>
              </a:tr>
              <a:tr h="3894064">
                <a:tc>
                  <a:txBody>
                    <a:bodyPr/>
                    <a:lstStyle/>
                    <a:p>
                      <a:r>
                        <a:rPr lang="en-IN" dirty="0"/>
                        <a:t>Manasa J P </a:t>
                      </a:r>
                      <a:r>
                        <a:rPr lang="da-DK" dirty="0">
                          <a:solidFill>
                            <a:schemeClr val="tx1"/>
                          </a:solidFill>
                        </a:rPr>
                        <a:t>et al., </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MOBILE BASED APPLICATION FOR TEA LEAF DISEASE DETECTION</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This ML-powered mobile-based system utilizes CNN for early detection and classification of tea leaf diseases, providing a user-friendly interface for farmers to capture and diagnose plant issues, enhancing crop health management.</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IEEE (Institute of Electrical and Electronics Engineers)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53124685"/>
                  </a:ext>
                </a:extLst>
              </a:tr>
            </a:tbl>
          </a:graphicData>
        </a:graphic>
      </p:graphicFrame>
      <p:pic>
        <p:nvPicPr>
          <p:cNvPr id="2" name="Picture 1">
            <a:extLst>
              <a:ext uri="{FF2B5EF4-FFF2-40B4-BE49-F238E27FC236}">
                <a16:creationId xmlns:a16="http://schemas.microsoft.com/office/drawing/2014/main" id="{D5AA902E-3B99-FBBF-212F-AADDCD44A636}"/>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91400" y="152401"/>
            <a:ext cx="1752600" cy="1371600"/>
          </a:xfrm>
          <a:prstGeom prst="rect">
            <a:avLst/>
          </a:prstGeom>
          <a:noFill/>
          <a:ln>
            <a:noFill/>
          </a:ln>
        </p:spPr>
      </p:pic>
    </p:spTree>
    <p:extLst>
      <p:ext uri="{BB962C8B-B14F-4D97-AF65-F5344CB8AC3E}">
        <p14:creationId xmlns:p14="http://schemas.microsoft.com/office/powerpoint/2010/main" val="2499658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51371"/>
            <a:ext cx="6781800" cy="685800"/>
          </a:xfrm>
          <a:prstGeom prst="rect">
            <a:avLst/>
          </a:prstGeom>
          <a:solidFill>
            <a:srgbClr val="0070C0">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b="1" dirty="0">
                <a:latin typeface="Times New Roman" pitchFamily="18" charset="0"/>
                <a:cs typeface="Times New Roman" pitchFamily="18" charset="0"/>
              </a:rPr>
              <a:t>Literature Survey – paper 7</a:t>
            </a:r>
          </a:p>
        </p:txBody>
      </p:sp>
      <p:sp>
        <p:nvSpPr>
          <p:cNvPr id="5" name="Slide Number Placeholder 4"/>
          <p:cNvSpPr>
            <a:spLocks noGrp="1"/>
          </p:cNvSpPr>
          <p:nvPr>
            <p:ph type="sldNum" sz="quarter" idx="12"/>
          </p:nvPr>
        </p:nvSpPr>
        <p:spPr/>
        <p:txBody>
          <a:bodyPr/>
          <a:lstStyle/>
          <a:p>
            <a:fld id="{8AFE8D7A-B467-486C-B22A-FED08308D75D}" type="slidenum">
              <a:rPr lang="en-US" smtClean="0"/>
              <a:pPr/>
              <a:t>11</a:t>
            </a:fld>
            <a:endParaRPr lang="en-US" dirty="0"/>
          </a:p>
        </p:txBody>
      </p:sp>
      <p:sp>
        <p:nvSpPr>
          <p:cNvPr id="7" name="Footer Placeholder 6"/>
          <p:cNvSpPr>
            <a:spLocks noGrp="1"/>
          </p:cNvSpPr>
          <p:nvPr>
            <p:ph type="ftr" sz="quarter" idx="11"/>
          </p:nvPr>
        </p:nvSpPr>
        <p:spPr/>
        <p:txBody>
          <a:bodyPr/>
          <a:lstStyle/>
          <a:p>
            <a:r>
              <a:rPr lang="en-US"/>
              <a:t>PSVPEC/IT/Batch no.14</a:t>
            </a:r>
            <a:endParaRPr lang="en-US" dirty="0"/>
          </a:p>
        </p:txBody>
      </p:sp>
      <p:graphicFrame>
        <p:nvGraphicFramePr>
          <p:cNvPr id="9" name="Content Placeholder 8">
            <a:extLst>
              <a:ext uri="{FF2B5EF4-FFF2-40B4-BE49-F238E27FC236}">
                <a16:creationId xmlns:a16="http://schemas.microsoft.com/office/drawing/2014/main" id="{DA8C3C1B-985B-E4F3-FFAA-FE804ABA7311}"/>
              </a:ext>
            </a:extLst>
          </p:cNvPr>
          <p:cNvGraphicFramePr>
            <a:graphicFrameLocks noGrp="1"/>
          </p:cNvGraphicFramePr>
          <p:nvPr>
            <p:ph idx="1"/>
            <p:extLst>
              <p:ext uri="{D42A27DB-BD31-4B8C-83A1-F6EECF244321}">
                <p14:modId xmlns:p14="http://schemas.microsoft.com/office/powerpoint/2010/main" val="185573363"/>
              </p:ext>
            </p:extLst>
          </p:nvPr>
        </p:nvGraphicFramePr>
        <p:xfrm>
          <a:off x="266700" y="1640840"/>
          <a:ext cx="8610600" cy="4259824"/>
        </p:xfrm>
        <a:graphic>
          <a:graphicData uri="http://schemas.openxmlformats.org/drawingml/2006/table">
            <a:tbl>
              <a:tblPr firstRow="1" bandRow="1">
                <a:tableStyleId>{5C22544A-7EE6-4342-B048-85BDC9FD1C3A}</a:tableStyleId>
              </a:tblPr>
              <a:tblGrid>
                <a:gridCol w="2247900">
                  <a:extLst>
                    <a:ext uri="{9D8B030D-6E8A-4147-A177-3AD203B41FA5}">
                      <a16:colId xmlns:a16="http://schemas.microsoft.com/office/drawing/2014/main" val="3344916266"/>
                    </a:ext>
                  </a:extLst>
                </a:gridCol>
                <a:gridCol w="2057400">
                  <a:extLst>
                    <a:ext uri="{9D8B030D-6E8A-4147-A177-3AD203B41FA5}">
                      <a16:colId xmlns:a16="http://schemas.microsoft.com/office/drawing/2014/main" val="520976854"/>
                    </a:ext>
                  </a:extLst>
                </a:gridCol>
                <a:gridCol w="2152650">
                  <a:extLst>
                    <a:ext uri="{9D8B030D-6E8A-4147-A177-3AD203B41FA5}">
                      <a16:colId xmlns:a16="http://schemas.microsoft.com/office/drawing/2014/main" val="300385572"/>
                    </a:ext>
                  </a:extLst>
                </a:gridCol>
                <a:gridCol w="2152650">
                  <a:extLst>
                    <a:ext uri="{9D8B030D-6E8A-4147-A177-3AD203B41FA5}">
                      <a16:colId xmlns:a16="http://schemas.microsoft.com/office/drawing/2014/main" val="422549138"/>
                    </a:ext>
                  </a:extLst>
                </a:gridCol>
              </a:tblGrid>
              <a:tr h="0">
                <a:tc>
                  <a:txBody>
                    <a:bodyPr/>
                    <a:lstStyle/>
                    <a:p>
                      <a:r>
                        <a:rPr lang="en-US" dirty="0">
                          <a:solidFill>
                            <a:schemeClr val="tx1"/>
                          </a:solidFill>
                        </a:rPr>
                        <a:t>AUTHOR</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PAPER TITLE</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DESCRIPTION</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PUBLICATION</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83918240"/>
                  </a:ext>
                </a:extLst>
              </a:tr>
              <a:tr h="3894064">
                <a:tc>
                  <a:txBody>
                    <a:bodyPr/>
                    <a:lstStyle/>
                    <a:p>
                      <a:r>
                        <a:rPr lang="en-IN" dirty="0" err="1"/>
                        <a:t>Vishesh</a:t>
                      </a:r>
                      <a:r>
                        <a:rPr lang="en-IN" dirty="0"/>
                        <a:t> </a:t>
                      </a:r>
                      <a:r>
                        <a:rPr lang="en-IN" dirty="0" err="1"/>
                        <a:t>Tanwar</a:t>
                      </a:r>
                      <a:r>
                        <a:rPr lang="en-IN" dirty="0"/>
                        <a:t> </a:t>
                      </a:r>
                      <a:r>
                        <a:rPr lang="da-DK" dirty="0">
                          <a:solidFill>
                            <a:schemeClr val="tx1"/>
                          </a:solidFill>
                        </a:rPr>
                        <a:t>et al., </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Tea Leaf Diseases Classification and Detection using a Convolutional Neural Network</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In India, machine learning, specifically Convolutional Neural Networks, attains a 96% accuracy in early detection and classification of tea leaf diseases, crucial for sustaining agricultural practices.</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IEEE (Institute of Electrical and Electronics Engineers)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53124685"/>
                  </a:ext>
                </a:extLst>
              </a:tr>
            </a:tbl>
          </a:graphicData>
        </a:graphic>
      </p:graphicFrame>
      <p:pic>
        <p:nvPicPr>
          <p:cNvPr id="2" name="Picture 1">
            <a:extLst>
              <a:ext uri="{FF2B5EF4-FFF2-40B4-BE49-F238E27FC236}">
                <a16:creationId xmlns:a16="http://schemas.microsoft.com/office/drawing/2014/main" id="{D5AA902E-3B99-FBBF-212F-AADDCD44A636}"/>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91400" y="152401"/>
            <a:ext cx="1752600" cy="1371600"/>
          </a:xfrm>
          <a:prstGeom prst="rect">
            <a:avLst/>
          </a:prstGeom>
          <a:noFill/>
          <a:ln>
            <a:noFill/>
          </a:ln>
        </p:spPr>
      </p:pic>
    </p:spTree>
    <p:extLst>
      <p:ext uri="{BB962C8B-B14F-4D97-AF65-F5344CB8AC3E}">
        <p14:creationId xmlns:p14="http://schemas.microsoft.com/office/powerpoint/2010/main" val="41177859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295400"/>
            <a:ext cx="8229600" cy="3886201"/>
          </a:xfrm>
        </p:spPr>
        <p:txBody>
          <a:bodyPr>
            <a:normAutofit/>
          </a:bodyPr>
          <a:lstStyle/>
          <a:p>
            <a:pPr algn="just">
              <a:lnSpc>
                <a:spcPct val="150000"/>
              </a:lnSpc>
              <a:buFont typeface="Wingdings" panose="05000000000000000000" pitchFamily="2" charset="2"/>
              <a:buChar char="Ø"/>
            </a:pPr>
            <a:r>
              <a:rPr lang="en-US" sz="1800" b="1" dirty="0">
                <a:latin typeface="Times New Roman" panose="02020603050405020304" pitchFamily="18" charset="0"/>
                <a:cs typeface="Times New Roman" panose="02020603050405020304" pitchFamily="18" charset="0"/>
              </a:rPr>
              <a:t>Plant Village </a:t>
            </a:r>
            <a:r>
              <a:rPr lang="en-US" sz="1800" dirty="0">
                <a:latin typeface="Times New Roman" panose="02020603050405020304" pitchFamily="18" charset="0"/>
                <a:cs typeface="Times New Roman" panose="02020603050405020304" pitchFamily="18" charset="0"/>
              </a:rPr>
              <a:t>is a </a:t>
            </a:r>
            <a:r>
              <a:rPr lang="en-US" sz="1800" b="1" dirty="0">
                <a:latin typeface="Times New Roman" panose="02020603050405020304" pitchFamily="18" charset="0"/>
                <a:cs typeface="Times New Roman" panose="02020603050405020304" pitchFamily="18" charset="0"/>
              </a:rPr>
              <a:t>web application </a:t>
            </a:r>
            <a:r>
              <a:rPr lang="en-US" sz="1800" dirty="0">
                <a:latin typeface="Times New Roman" panose="02020603050405020304" pitchFamily="18" charset="0"/>
                <a:cs typeface="Times New Roman" panose="02020603050405020304" pitchFamily="18" charset="0"/>
              </a:rPr>
              <a:t>uses deep learning for tea leaf disease detection with a farmer-friendly interface for image uploads. </a:t>
            </a:r>
          </a:p>
          <a:p>
            <a:pPr algn="just">
              <a:lnSpc>
                <a:spcPct val="150000"/>
              </a:lnSpc>
              <a:buFont typeface="Wingdings" panose="05000000000000000000" pitchFamily="2" charset="2"/>
              <a:buChar char="Ø"/>
            </a:pPr>
            <a:r>
              <a:rPr lang="en-US" sz="1800" b="1" dirty="0">
                <a:latin typeface="Times New Roman" panose="02020603050405020304" pitchFamily="18" charset="0"/>
                <a:cs typeface="Times New Roman" panose="02020603050405020304" pitchFamily="18" charset="0"/>
              </a:rPr>
              <a:t>Leaf Doctor </a:t>
            </a:r>
            <a:r>
              <a:rPr lang="en-US" sz="1800" dirty="0">
                <a:latin typeface="Times New Roman" panose="02020603050405020304" pitchFamily="18" charset="0"/>
                <a:cs typeface="Times New Roman" panose="02020603050405020304" pitchFamily="18" charset="0"/>
              </a:rPr>
              <a:t>is a </a:t>
            </a:r>
            <a:r>
              <a:rPr lang="en-US" sz="1800" b="1" dirty="0">
                <a:latin typeface="Times New Roman" panose="02020603050405020304" pitchFamily="18" charset="0"/>
                <a:cs typeface="Times New Roman" panose="02020603050405020304" pitchFamily="18" charset="0"/>
              </a:rPr>
              <a:t>mobile app </a:t>
            </a:r>
            <a:r>
              <a:rPr lang="en-US" sz="1800" dirty="0">
                <a:latin typeface="Times New Roman" panose="02020603050405020304" pitchFamily="18" charset="0"/>
                <a:cs typeface="Times New Roman" panose="02020603050405020304" pitchFamily="18" charset="0"/>
              </a:rPr>
              <a:t>employing deep learning to identify plant diseases, including those in tea leaves, through smartphone images. </a:t>
            </a:r>
          </a:p>
          <a:p>
            <a:pPr algn="just">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Tea leaf disease detection faces </a:t>
            </a:r>
            <a:r>
              <a:rPr lang="en-US" sz="1800" b="1" dirty="0">
                <a:latin typeface="Times New Roman" panose="02020603050405020304" pitchFamily="18" charset="0"/>
                <a:cs typeface="Times New Roman" panose="02020603050405020304" pitchFamily="18" charset="0"/>
              </a:rPr>
              <a:t>feasibility challenges for small-scale </a:t>
            </a:r>
            <a:r>
              <a:rPr lang="en-US" sz="1800" dirty="0">
                <a:latin typeface="Times New Roman" panose="02020603050405020304" pitchFamily="18" charset="0"/>
                <a:cs typeface="Times New Roman" panose="02020603050405020304" pitchFamily="18" charset="0"/>
              </a:rPr>
              <a:t>industries and farmers due to the </a:t>
            </a:r>
            <a:r>
              <a:rPr lang="en-US" sz="1800" b="1" dirty="0">
                <a:latin typeface="Times New Roman" panose="02020603050405020304" pitchFamily="18" charset="0"/>
                <a:cs typeface="Times New Roman" panose="02020603050405020304" pitchFamily="18" charset="0"/>
              </a:rPr>
              <a:t>high costs </a:t>
            </a:r>
            <a:r>
              <a:rPr lang="en-US" sz="1800" dirty="0">
                <a:latin typeface="Times New Roman" panose="02020603050405020304" pitchFamily="18" charset="0"/>
                <a:cs typeface="Times New Roman" panose="02020603050405020304" pitchFamily="18" charset="0"/>
              </a:rPr>
              <a:t>associated with existing applications and websites, predominantly driven by private sector solutions..</a:t>
            </a:r>
          </a:p>
        </p:txBody>
      </p:sp>
      <p:sp>
        <p:nvSpPr>
          <p:cNvPr id="6" name="Rectangle 5"/>
          <p:cNvSpPr/>
          <p:nvPr/>
        </p:nvSpPr>
        <p:spPr>
          <a:xfrm>
            <a:off x="0" y="-51371"/>
            <a:ext cx="6781800" cy="685800"/>
          </a:xfrm>
          <a:prstGeom prst="rect">
            <a:avLst/>
          </a:prstGeom>
          <a:solidFill>
            <a:srgbClr val="0070C0">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b="1" dirty="0">
                <a:latin typeface="Times New Roman" pitchFamily="18" charset="0"/>
                <a:cs typeface="Times New Roman" pitchFamily="18" charset="0"/>
              </a:rPr>
              <a:t>EXISTING SYSTEM</a:t>
            </a:r>
          </a:p>
        </p:txBody>
      </p:sp>
      <p:sp>
        <p:nvSpPr>
          <p:cNvPr id="5" name="Slide Number Placeholder 4"/>
          <p:cNvSpPr>
            <a:spLocks noGrp="1"/>
          </p:cNvSpPr>
          <p:nvPr>
            <p:ph type="sldNum" sz="quarter" idx="12"/>
          </p:nvPr>
        </p:nvSpPr>
        <p:spPr/>
        <p:txBody>
          <a:bodyPr/>
          <a:lstStyle/>
          <a:p>
            <a:fld id="{8AFE8D7A-B467-486C-B22A-FED08308D75D}" type="slidenum">
              <a:rPr lang="en-US" smtClean="0"/>
              <a:pPr/>
              <a:t>12</a:t>
            </a:fld>
            <a:endParaRPr lang="en-US"/>
          </a:p>
        </p:txBody>
      </p:sp>
      <p:sp>
        <p:nvSpPr>
          <p:cNvPr id="7" name="Footer Placeholder 6"/>
          <p:cNvSpPr>
            <a:spLocks noGrp="1"/>
          </p:cNvSpPr>
          <p:nvPr>
            <p:ph type="ftr" sz="quarter" idx="11"/>
          </p:nvPr>
        </p:nvSpPr>
        <p:spPr/>
        <p:txBody>
          <a:bodyPr/>
          <a:lstStyle/>
          <a:p>
            <a:r>
              <a:rPr lang="en-US"/>
              <a:t>PSVPEC/IT/Batch no.14</a:t>
            </a:r>
            <a:endParaRPr lang="en-US" dirty="0"/>
          </a:p>
        </p:txBody>
      </p:sp>
      <p:pic>
        <p:nvPicPr>
          <p:cNvPr id="2" name="Picture 1">
            <a:extLst>
              <a:ext uri="{FF2B5EF4-FFF2-40B4-BE49-F238E27FC236}">
                <a16:creationId xmlns:a16="http://schemas.microsoft.com/office/drawing/2014/main" id="{606909AE-675B-B1D5-0B46-558BC42149B3}"/>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91400" y="152401"/>
            <a:ext cx="1752600" cy="13716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447800"/>
            <a:ext cx="8229600" cy="3505200"/>
          </a:xfrm>
        </p:spPr>
        <p:txBody>
          <a:bodyPr>
            <a:noAutofit/>
          </a:bodyPr>
          <a:lstStyle/>
          <a:p>
            <a:pPr algn="just">
              <a:lnSpc>
                <a:spcPct val="150000"/>
              </a:lnSpc>
              <a:buFont typeface="Wingdings" pitchFamily="2" charset="2"/>
              <a:buChar char="Ø"/>
            </a:pPr>
            <a:r>
              <a:rPr lang="en-US" sz="1800" dirty="0">
                <a:latin typeface="Times New Roman" panose="02020603050405020304" pitchFamily="18" charset="0"/>
                <a:cs typeface="Times New Roman" panose="02020603050405020304" pitchFamily="18" charset="0"/>
              </a:rPr>
              <a:t>Limited datasets impede the effectiveness of machine learning models for tea leaf disease detection in real-world scenarios, while the absence of remedies for classified diseases hinders timely intervention for plant health.</a:t>
            </a:r>
          </a:p>
          <a:p>
            <a:pPr algn="just">
              <a:lnSpc>
                <a:spcPct val="150000"/>
              </a:lnSpc>
              <a:buFont typeface="Wingdings" pitchFamily="2" charset="2"/>
              <a:buChar char="Ø"/>
            </a:pPr>
            <a:endParaRPr lang="en-US" sz="1800" dirty="0">
              <a:latin typeface="Times New Roman" panose="02020603050405020304" pitchFamily="18" charset="0"/>
              <a:cs typeface="Times New Roman" panose="02020603050405020304" pitchFamily="18" charset="0"/>
            </a:endParaRPr>
          </a:p>
          <a:p>
            <a:pPr algn="just">
              <a:lnSpc>
                <a:spcPct val="150000"/>
              </a:lnSpc>
              <a:buFont typeface="Wingdings" pitchFamily="2" charset="2"/>
              <a:buChar char="Ø"/>
            </a:pPr>
            <a:r>
              <a:rPr lang="en-US" sz="1800" dirty="0">
                <a:latin typeface="Times New Roman" panose="02020603050405020304" pitchFamily="18" charset="0"/>
                <a:cs typeface="Times New Roman" panose="02020603050405020304" pitchFamily="18" charset="0"/>
              </a:rPr>
              <a:t>Challenges in image capturing techniques contribute to poor data quality, reducing the precision of disease identification. Additionally, performance delays in disease detection systems pose a critical challenge, potentially leading to increased crop damage and reduced yields.</a:t>
            </a:r>
          </a:p>
        </p:txBody>
      </p:sp>
      <p:sp>
        <p:nvSpPr>
          <p:cNvPr id="6" name="Rectangle 5"/>
          <p:cNvSpPr/>
          <p:nvPr/>
        </p:nvSpPr>
        <p:spPr>
          <a:xfrm>
            <a:off x="0" y="-51371"/>
            <a:ext cx="6781800" cy="685800"/>
          </a:xfrm>
          <a:prstGeom prst="rect">
            <a:avLst/>
          </a:prstGeom>
          <a:solidFill>
            <a:srgbClr val="0070C0">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b="1" dirty="0">
                <a:latin typeface="Times New Roman" pitchFamily="18" charset="0"/>
                <a:cs typeface="Times New Roman" pitchFamily="18" charset="0"/>
              </a:rPr>
              <a:t>DRAWBACKS</a:t>
            </a:r>
          </a:p>
        </p:txBody>
      </p:sp>
      <p:sp>
        <p:nvSpPr>
          <p:cNvPr id="5" name="Slide Number Placeholder 4"/>
          <p:cNvSpPr>
            <a:spLocks noGrp="1"/>
          </p:cNvSpPr>
          <p:nvPr>
            <p:ph type="sldNum" sz="quarter" idx="12"/>
          </p:nvPr>
        </p:nvSpPr>
        <p:spPr/>
        <p:txBody>
          <a:bodyPr/>
          <a:lstStyle/>
          <a:p>
            <a:fld id="{8AFE8D7A-B467-486C-B22A-FED08308D75D}" type="slidenum">
              <a:rPr lang="en-US" smtClean="0"/>
              <a:pPr/>
              <a:t>13</a:t>
            </a:fld>
            <a:endParaRPr lang="en-US"/>
          </a:p>
        </p:txBody>
      </p:sp>
      <p:sp>
        <p:nvSpPr>
          <p:cNvPr id="7" name="Footer Placeholder 6"/>
          <p:cNvSpPr>
            <a:spLocks noGrp="1"/>
          </p:cNvSpPr>
          <p:nvPr>
            <p:ph type="ftr" sz="quarter" idx="11"/>
          </p:nvPr>
        </p:nvSpPr>
        <p:spPr/>
        <p:txBody>
          <a:bodyPr/>
          <a:lstStyle/>
          <a:p>
            <a:r>
              <a:rPr lang="en-US"/>
              <a:t>PSVPEC/IT/Batch no.14</a:t>
            </a:r>
            <a:endParaRPr lang="en-US" dirty="0"/>
          </a:p>
        </p:txBody>
      </p:sp>
      <p:pic>
        <p:nvPicPr>
          <p:cNvPr id="2" name="Picture 1">
            <a:extLst>
              <a:ext uri="{FF2B5EF4-FFF2-40B4-BE49-F238E27FC236}">
                <a16:creationId xmlns:a16="http://schemas.microsoft.com/office/drawing/2014/main" id="{0882148A-AE76-5C91-8981-0C42987A6C49}"/>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91400" y="152401"/>
            <a:ext cx="1752600" cy="13716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514670"/>
            <a:ext cx="8229600" cy="3657600"/>
          </a:xfrm>
        </p:spPr>
        <p:txBody>
          <a:bodyPr>
            <a:normAutofit/>
          </a:bodyPr>
          <a:lstStyle/>
          <a:p>
            <a:pPr marL="0" indent="0" algn="just">
              <a:lnSpc>
                <a:spcPct val="150000"/>
              </a:lnSpc>
              <a:buNone/>
            </a:pPr>
            <a:r>
              <a:rPr lang="en-US" sz="1800" dirty="0">
                <a:latin typeface="Times New Roman" pitchFamily="18" charset="0"/>
                <a:cs typeface="Times New Roman" pitchFamily="18" charset="0"/>
              </a:rPr>
              <a:t>The current manual diagnosis of tea leaf diseases is both time-consuming and subjective, further exacerbated by the impracticality and costliness of expert visits to inaccessible rugged tea gardens. Economic losses and reduced tea production, up to 20%, result from diseases such as TALS, TBB, TWS, and TLB, with disease identification relying on farmers' individual experiences adding a layer of subjectivity to the process.</a:t>
            </a:r>
          </a:p>
        </p:txBody>
      </p:sp>
      <p:sp>
        <p:nvSpPr>
          <p:cNvPr id="6" name="Rectangle 5"/>
          <p:cNvSpPr/>
          <p:nvPr/>
        </p:nvSpPr>
        <p:spPr>
          <a:xfrm>
            <a:off x="0" y="-51371"/>
            <a:ext cx="6781800" cy="685800"/>
          </a:xfrm>
          <a:prstGeom prst="rect">
            <a:avLst/>
          </a:prstGeom>
          <a:solidFill>
            <a:srgbClr val="0070C0">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b="1" dirty="0">
                <a:latin typeface="Times New Roman" pitchFamily="18" charset="0"/>
                <a:cs typeface="Times New Roman" pitchFamily="18" charset="0"/>
              </a:rPr>
              <a:t>PROBLEM STATEMENT</a:t>
            </a:r>
          </a:p>
        </p:txBody>
      </p:sp>
      <p:sp>
        <p:nvSpPr>
          <p:cNvPr id="5" name="Slide Number Placeholder 4"/>
          <p:cNvSpPr>
            <a:spLocks noGrp="1"/>
          </p:cNvSpPr>
          <p:nvPr>
            <p:ph type="sldNum" sz="quarter" idx="12"/>
          </p:nvPr>
        </p:nvSpPr>
        <p:spPr/>
        <p:txBody>
          <a:bodyPr/>
          <a:lstStyle/>
          <a:p>
            <a:fld id="{8AFE8D7A-B467-486C-B22A-FED08308D75D}" type="slidenum">
              <a:rPr lang="en-US" smtClean="0"/>
              <a:pPr/>
              <a:t>14</a:t>
            </a:fld>
            <a:endParaRPr lang="en-US"/>
          </a:p>
        </p:txBody>
      </p:sp>
      <p:sp>
        <p:nvSpPr>
          <p:cNvPr id="7" name="Footer Placeholder 6"/>
          <p:cNvSpPr>
            <a:spLocks noGrp="1"/>
          </p:cNvSpPr>
          <p:nvPr>
            <p:ph type="ftr" sz="quarter" idx="11"/>
          </p:nvPr>
        </p:nvSpPr>
        <p:spPr>
          <a:xfrm>
            <a:off x="3124200" y="6324600"/>
            <a:ext cx="2895600" cy="365125"/>
          </a:xfrm>
        </p:spPr>
        <p:txBody>
          <a:bodyPr/>
          <a:lstStyle/>
          <a:p>
            <a:r>
              <a:rPr lang="en-US"/>
              <a:t>PSVPEC/IT/Batch no.14</a:t>
            </a:r>
            <a:endParaRPr lang="en-US" dirty="0"/>
          </a:p>
        </p:txBody>
      </p:sp>
      <p:pic>
        <p:nvPicPr>
          <p:cNvPr id="2" name="Picture 1">
            <a:extLst>
              <a:ext uri="{FF2B5EF4-FFF2-40B4-BE49-F238E27FC236}">
                <a16:creationId xmlns:a16="http://schemas.microsoft.com/office/drawing/2014/main" id="{726F62E9-7009-429D-D89F-05460BD29A54}"/>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91400" y="152401"/>
            <a:ext cx="1752600" cy="1371600"/>
          </a:xfrm>
          <a:prstGeom prst="rect">
            <a:avLst/>
          </a:prstGeom>
          <a:noFill/>
          <a:ln>
            <a:noFill/>
          </a:ln>
        </p:spPr>
      </p:pic>
    </p:spTree>
    <p:extLst>
      <p:ext uri="{BB962C8B-B14F-4D97-AF65-F5344CB8AC3E}">
        <p14:creationId xmlns:p14="http://schemas.microsoft.com/office/powerpoint/2010/main" val="18846683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80994"/>
            <a:ext cx="8229600" cy="3896011"/>
          </a:xfrm>
        </p:spPr>
        <p:txBody>
          <a:bodyPr>
            <a:noAutofit/>
          </a:bodyPr>
          <a:lstStyle/>
          <a:p>
            <a:pPr algn="just">
              <a:lnSpc>
                <a:spcPct val="150000"/>
              </a:lnSpc>
              <a:buFont typeface="Wingdings" pitchFamily="2" charset="2"/>
              <a:buChar char="Ø"/>
            </a:pPr>
            <a:r>
              <a:rPr lang="en-US" sz="1800" dirty="0">
                <a:latin typeface="Times New Roman" pitchFamily="18" charset="0"/>
                <a:cs typeface="Times New Roman" pitchFamily="18" charset="0"/>
              </a:rPr>
              <a:t> The development of an automated Deep Learning Model for tea leaf disease detection utilizes color, spots, and texture characteristics, ensuring accurate disease identification and contributing to improved efficiency, objectivity, and timeliness in disease detection.</a:t>
            </a:r>
          </a:p>
          <a:p>
            <a:pPr algn="just">
              <a:lnSpc>
                <a:spcPct val="150000"/>
              </a:lnSpc>
              <a:buFont typeface="Wingdings" pitchFamily="2" charset="2"/>
              <a:buChar char="Ø"/>
            </a:pPr>
            <a:endParaRPr lang="en-US" sz="1800" dirty="0">
              <a:latin typeface="Times New Roman" pitchFamily="18" charset="0"/>
              <a:cs typeface="Times New Roman" pitchFamily="18" charset="0"/>
            </a:endParaRPr>
          </a:p>
          <a:p>
            <a:pPr algn="just">
              <a:lnSpc>
                <a:spcPct val="150000"/>
              </a:lnSpc>
              <a:buFont typeface="Wingdings" pitchFamily="2" charset="2"/>
              <a:buChar char="Ø"/>
            </a:pPr>
            <a:r>
              <a:rPr lang="en-US" sz="1800" dirty="0">
                <a:latin typeface="Times New Roman" pitchFamily="18" charset="0"/>
                <a:cs typeface="Times New Roman" pitchFamily="18" charset="0"/>
              </a:rPr>
              <a:t> The user-friendly interface enables farmers and experts to easily capture tea leaf images, fostering increased tea production and quality through the enhanced capabilities of the automated system.</a:t>
            </a:r>
          </a:p>
        </p:txBody>
      </p:sp>
      <p:sp>
        <p:nvSpPr>
          <p:cNvPr id="6" name="Rectangle 5"/>
          <p:cNvSpPr/>
          <p:nvPr/>
        </p:nvSpPr>
        <p:spPr>
          <a:xfrm>
            <a:off x="0" y="-51371"/>
            <a:ext cx="6781800" cy="685800"/>
          </a:xfrm>
          <a:prstGeom prst="rect">
            <a:avLst/>
          </a:prstGeom>
          <a:solidFill>
            <a:srgbClr val="0070C0">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b="1" dirty="0">
                <a:latin typeface="Times New Roman" pitchFamily="18" charset="0"/>
                <a:cs typeface="Times New Roman" pitchFamily="18" charset="0"/>
              </a:rPr>
              <a:t>PROPOSED SYSTEM</a:t>
            </a:r>
          </a:p>
        </p:txBody>
      </p:sp>
      <p:sp>
        <p:nvSpPr>
          <p:cNvPr id="5" name="Slide Number Placeholder 4"/>
          <p:cNvSpPr>
            <a:spLocks noGrp="1"/>
          </p:cNvSpPr>
          <p:nvPr>
            <p:ph type="sldNum" sz="quarter" idx="12"/>
          </p:nvPr>
        </p:nvSpPr>
        <p:spPr/>
        <p:txBody>
          <a:bodyPr/>
          <a:lstStyle/>
          <a:p>
            <a:fld id="{8AFE8D7A-B467-486C-B22A-FED08308D75D}" type="slidenum">
              <a:rPr lang="en-US" smtClean="0"/>
              <a:pPr/>
              <a:t>15</a:t>
            </a:fld>
            <a:endParaRPr lang="en-US"/>
          </a:p>
        </p:txBody>
      </p:sp>
      <p:sp>
        <p:nvSpPr>
          <p:cNvPr id="7" name="Footer Placeholder 6"/>
          <p:cNvSpPr>
            <a:spLocks noGrp="1"/>
          </p:cNvSpPr>
          <p:nvPr>
            <p:ph type="ftr" sz="quarter" idx="11"/>
          </p:nvPr>
        </p:nvSpPr>
        <p:spPr/>
        <p:txBody>
          <a:bodyPr/>
          <a:lstStyle/>
          <a:p>
            <a:r>
              <a:rPr lang="en-US"/>
              <a:t>PSVPEC/IT/Batch no.14</a:t>
            </a:r>
            <a:endParaRPr lang="en-US" dirty="0"/>
          </a:p>
        </p:txBody>
      </p:sp>
      <p:pic>
        <p:nvPicPr>
          <p:cNvPr id="15" name="Picture 14">
            <a:extLst>
              <a:ext uri="{FF2B5EF4-FFF2-40B4-BE49-F238E27FC236}">
                <a16:creationId xmlns:a16="http://schemas.microsoft.com/office/drawing/2014/main" id="{271688F7-E3DD-87EB-75D9-5BAF36E2C778}"/>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91400" y="152401"/>
            <a:ext cx="1752600" cy="13716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51371"/>
            <a:ext cx="7086600" cy="685800"/>
          </a:xfrm>
          <a:prstGeom prst="rect">
            <a:avLst/>
          </a:prstGeom>
          <a:solidFill>
            <a:srgbClr val="0070C0">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b="1" dirty="0">
                <a:latin typeface="Times New Roman" pitchFamily="18" charset="0"/>
                <a:cs typeface="Times New Roman" pitchFamily="18" charset="0"/>
              </a:rPr>
              <a:t>Block diagram</a:t>
            </a:r>
          </a:p>
        </p:txBody>
      </p:sp>
      <p:sp>
        <p:nvSpPr>
          <p:cNvPr id="5" name="Slide Number Placeholder 4"/>
          <p:cNvSpPr>
            <a:spLocks noGrp="1"/>
          </p:cNvSpPr>
          <p:nvPr>
            <p:ph type="sldNum" sz="quarter" idx="12"/>
          </p:nvPr>
        </p:nvSpPr>
        <p:spPr/>
        <p:txBody>
          <a:bodyPr/>
          <a:lstStyle/>
          <a:p>
            <a:fld id="{8AFE8D7A-B467-486C-B22A-FED08308D75D}" type="slidenum">
              <a:rPr lang="en-US" smtClean="0"/>
              <a:pPr/>
              <a:t>16</a:t>
            </a:fld>
            <a:endParaRPr lang="en-US"/>
          </a:p>
        </p:txBody>
      </p:sp>
      <p:sp>
        <p:nvSpPr>
          <p:cNvPr id="7" name="Footer Placeholder 6"/>
          <p:cNvSpPr>
            <a:spLocks noGrp="1"/>
          </p:cNvSpPr>
          <p:nvPr>
            <p:ph type="ftr" sz="quarter" idx="11"/>
          </p:nvPr>
        </p:nvSpPr>
        <p:spPr/>
        <p:txBody>
          <a:bodyPr/>
          <a:lstStyle/>
          <a:p>
            <a:r>
              <a:rPr lang="en-US"/>
              <a:t>PSVPEC/IT/Batch no.14</a:t>
            </a:r>
            <a:endParaRPr lang="en-US" dirty="0"/>
          </a:p>
        </p:txBody>
      </p:sp>
      <p:pic>
        <p:nvPicPr>
          <p:cNvPr id="2050" name="Picture 2">
            <a:extLst>
              <a:ext uri="{FF2B5EF4-FFF2-40B4-BE49-F238E27FC236}">
                <a16:creationId xmlns:a16="http://schemas.microsoft.com/office/drawing/2014/main" id="{7D649A99-647B-0DE7-22D6-972DFCCFE6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532468"/>
            <a:ext cx="8233129" cy="460375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24622F2C-7ED0-AF57-ACDE-839E3A4AAF0E}"/>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91400" y="152401"/>
            <a:ext cx="1752600" cy="13716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51371"/>
            <a:ext cx="7086600" cy="685800"/>
          </a:xfrm>
          <a:prstGeom prst="rect">
            <a:avLst/>
          </a:prstGeom>
          <a:solidFill>
            <a:srgbClr val="0070C0">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b="1" dirty="0">
                <a:latin typeface="Times New Roman" pitchFamily="18" charset="0"/>
                <a:cs typeface="Times New Roman" pitchFamily="18" charset="0"/>
              </a:rPr>
              <a:t>System Architecture</a:t>
            </a:r>
          </a:p>
        </p:txBody>
      </p:sp>
      <p:sp>
        <p:nvSpPr>
          <p:cNvPr id="5" name="Slide Number Placeholder 4"/>
          <p:cNvSpPr>
            <a:spLocks noGrp="1"/>
          </p:cNvSpPr>
          <p:nvPr>
            <p:ph type="sldNum" sz="quarter" idx="12"/>
          </p:nvPr>
        </p:nvSpPr>
        <p:spPr/>
        <p:txBody>
          <a:bodyPr/>
          <a:lstStyle/>
          <a:p>
            <a:fld id="{8AFE8D7A-B467-486C-B22A-FED08308D75D}" type="slidenum">
              <a:rPr lang="en-US" smtClean="0"/>
              <a:pPr/>
              <a:t>17</a:t>
            </a:fld>
            <a:endParaRPr lang="en-US"/>
          </a:p>
        </p:txBody>
      </p:sp>
      <p:sp>
        <p:nvSpPr>
          <p:cNvPr id="7" name="Footer Placeholder 6"/>
          <p:cNvSpPr>
            <a:spLocks noGrp="1"/>
          </p:cNvSpPr>
          <p:nvPr>
            <p:ph type="ftr" sz="quarter" idx="11"/>
          </p:nvPr>
        </p:nvSpPr>
        <p:spPr/>
        <p:txBody>
          <a:bodyPr/>
          <a:lstStyle/>
          <a:p>
            <a:r>
              <a:rPr lang="en-US"/>
              <a:t>PSVPEC/IT/Batch no.14</a:t>
            </a:r>
            <a:endParaRPr lang="en-US" dirty="0"/>
          </a:p>
        </p:txBody>
      </p:sp>
      <p:pic>
        <p:nvPicPr>
          <p:cNvPr id="1026" name="Picture 2" descr="Agronomy 12 02395 g003">
            <a:extLst>
              <a:ext uri="{FF2B5EF4-FFF2-40B4-BE49-F238E27FC236}">
                <a16:creationId xmlns:a16="http://schemas.microsoft.com/office/drawing/2014/main" id="{4953ED58-7E77-F773-FC76-D97596E4368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8883" y="790289"/>
            <a:ext cx="7893050" cy="541020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A409BD59-AD79-890F-2CA5-B6A21C1F3C49}"/>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91400" y="152401"/>
            <a:ext cx="1752600" cy="1371600"/>
          </a:xfrm>
          <a:prstGeom prst="rect">
            <a:avLst/>
          </a:prstGeom>
          <a:noFill/>
          <a:ln>
            <a:noFill/>
          </a:ln>
        </p:spPr>
      </p:pic>
    </p:spTree>
    <p:extLst>
      <p:ext uri="{BB962C8B-B14F-4D97-AF65-F5344CB8AC3E}">
        <p14:creationId xmlns:p14="http://schemas.microsoft.com/office/powerpoint/2010/main" val="15731493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371600"/>
            <a:ext cx="8229600" cy="4830763"/>
          </a:xfrm>
        </p:spPr>
        <p:txBody>
          <a:bodyPr>
            <a:normAutofit/>
          </a:bodyPr>
          <a:lstStyle/>
          <a:p>
            <a:pPr algn="just">
              <a:lnSpc>
                <a:spcPct val="150000"/>
              </a:lnSpc>
              <a:buFont typeface="Wingdings" panose="05000000000000000000" pitchFamily="2" charset="2"/>
              <a:buChar char="Ø"/>
            </a:pPr>
            <a:r>
              <a:rPr lang="en-US" sz="1800" dirty="0">
                <a:latin typeface="Times New Roman" pitchFamily="18" charset="0"/>
                <a:cs typeface="Times New Roman" pitchFamily="18" charset="0"/>
              </a:rPr>
              <a:t>The implementation of a </a:t>
            </a:r>
            <a:r>
              <a:rPr lang="en-US" sz="1800" b="1" dirty="0">
                <a:latin typeface="Times New Roman" pitchFamily="18" charset="0"/>
                <a:cs typeface="Times New Roman" pitchFamily="18" charset="0"/>
              </a:rPr>
              <a:t>Convolutional Neural Network (CNN) </a:t>
            </a:r>
            <a:r>
              <a:rPr lang="en-US" sz="1800" dirty="0">
                <a:latin typeface="Times New Roman" pitchFamily="18" charset="0"/>
                <a:cs typeface="Times New Roman" pitchFamily="18" charset="0"/>
              </a:rPr>
              <a:t>for tea leaf disease pattern recognition applies </a:t>
            </a:r>
            <a:r>
              <a:rPr lang="en-US" sz="1800" b="1" dirty="0">
                <a:latin typeface="Times New Roman" pitchFamily="18" charset="0"/>
                <a:cs typeface="Times New Roman" pitchFamily="18" charset="0"/>
              </a:rPr>
              <a:t>deep learning </a:t>
            </a:r>
            <a:r>
              <a:rPr lang="en-US" sz="1800" dirty="0">
                <a:latin typeface="Times New Roman" pitchFamily="18" charset="0"/>
                <a:cs typeface="Times New Roman" pitchFamily="18" charset="0"/>
              </a:rPr>
              <a:t>principles to enhance model adaptability and accuracy, ensuring robust performance in disease detection.</a:t>
            </a:r>
          </a:p>
          <a:p>
            <a:pPr algn="just">
              <a:lnSpc>
                <a:spcPct val="150000"/>
              </a:lnSpc>
              <a:buFont typeface="Wingdings" panose="05000000000000000000" pitchFamily="2" charset="2"/>
              <a:buChar char="Ø"/>
            </a:pPr>
            <a:endParaRPr lang="en-US" sz="1800" dirty="0">
              <a:latin typeface="Times New Roman" pitchFamily="18" charset="0"/>
              <a:cs typeface="Times New Roman" pitchFamily="18" charset="0"/>
            </a:endParaRPr>
          </a:p>
          <a:p>
            <a:pPr algn="just">
              <a:lnSpc>
                <a:spcPct val="150000"/>
              </a:lnSpc>
              <a:buFont typeface="Wingdings" panose="05000000000000000000" pitchFamily="2" charset="2"/>
              <a:buChar char="Ø"/>
            </a:pPr>
            <a:r>
              <a:rPr lang="en-US" sz="1800" dirty="0">
                <a:latin typeface="Times New Roman" pitchFamily="18" charset="0"/>
                <a:cs typeface="Times New Roman" pitchFamily="18" charset="0"/>
              </a:rPr>
              <a:t>The user-friendly interface, facilitated by </a:t>
            </a:r>
            <a:r>
              <a:rPr lang="en-US" sz="1800" b="1" dirty="0">
                <a:latin typeface="Times New Roman" pitchFamily="18" charset="0"/>
                <a:cs typeface="Times New Roman" pitchFamily="18" charset="0"/>
              </a:rPr>
              <a:t>Python Flask </a:t>
            </a:r>
            <a:r>
              <a:rPr lang="en-US" sz="1800" dirty="0">
                <a:latin typeface="Times New Roman" pitchFamily="18" charset="0"/>
                <a:cs typeface="Times New Roman" pitchFamily="18" charset="0"/>
              </a:rPr>
              <a:t>and integrated with </a:t>
            </a:r>
            <a:r>
              <a:rPr lang="en-US" sz="1800" b="1" dirty="0">
                <a:latin typeface="Times New Roman" pitchFamily="18" charset="0"/>
                <a:cs typeface="Times New Roman" pitchFamily="18" charset="0"/>
              </a:rPr>
              <a:t>HTML</a:t>
            </a:r>
            <a:r>
              <a:rPr lang="en-US" sz="1800" dirty="0">
                <a:latin typeface="Times New Roman" pitchFamily="18" charset="0"/>
                <a:cs typeface="Times New Roman" pitchFamily="18" charset="0"/>
              </a:rPr>
              <a:t>, </a:t>
            </a:r>
            <a:r>
              <a:rPr lang="en-US" sz="1800" b="1" dirty="0">
                <a:latin typeface="Times New Roman" pitchFamily="18" charset="0"/>
                <a:cs typeface="Times New Roman" pitchFamily="18" charset="0"/>
              </a:rPr>
              <a:t>CSS</a:t>
            </a:r>
            <a:r>
              <a:rPr lang="en-US" sz="1800" dirty="0">
                <a:latin typeface="Times New Roman" pitchFamily="18" charset="0"/>
                <a:cs typeface="Times New Roman" pitchFamily="18" charset="0"/>
              </a:rPr>
              <a:t>, and </a:t>
            </a:r>
            <a:r>
              <a:rPr lang="en-US" sz="1800" b="1" dirty="0">
                <a:latin typeface="Times New Roman" pitchFamily="18" charset="0"/>
                <a:cs typeface="Times New Roman" pitchFamily="18" charset="0"/>
              </a:rPr>
              <a:t>JavaScript</a:t>
            </a:r>
            <a:r>
              <a:rPr lang="en-US" sz="1800" dirty="0">
                <a:latin typeface="Times New Roman" pitchFamily="18" charset="0"/>
                <a:cs typeface="Times New Roman" pitchFamily="18" charset="0"/>
              </a:rPr>
              <a:t>, allows for seamless interaction while continuous data analysis is employed for refining and improving the accuracy of the disease detection model, ensuring dynamic features and structured presentation in the front-end.</a:t>
            </a:r>
          </a:p>
        </p:txBody>
      </p:sp>
      <p:sp>
        <p:nvSpPr>
          <p:cNvPr id="6" name="Rectangle 5"/>
          <p:cNvSpPr/>
          <p:nvPr/>
        </p:nvSpPr>
        <p:spPr>
          <a:xfrm>
            <a:off x="0" y="-51371"/>
            <a:ext cx="7086600" cy="685800"/>
          </a:xfrm>
          <a:prstGeom prst="rect">
            <a:avLst/>
          </a:prstGeom>
          <a:solidFill>
            <a:srgbClr val="0070C0">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b="1" dirty="0">
                <a:latin typeface="Times New Roman" pitchFamily="18" charset="0"/>
                <a:cs typeface="Times New Roman" pitchFamily="18" charset="0"/>
              </a:rPr>
              <a:t> Methodology / Technology</a:t>
            </a:r>
          </a:p>
        </p:txBody>
      </p:sp>
      <p:sp>
        <p:nvSpPr>
          <p:cNvPr id="5" name="Slide Number Placeholder 4"/>
          <p:cNvSpPr>
            <a:spLocks noGrp="1"/>
          </p:cNvSpPr>
          <p:nvPr>
            <p:ph type="sldNum" sz="quarter" idx="12"/>
          </p:nvPr>
        </p:nvSpPr>
        <p:spPr/>
        <p:txBody>
          <a:bodyPr/>
          <a:lstStyle/>
          <a:p>
            <a:fld id="{8AFE8D7A-B467-486C-B22A-FED08308D75D}" type="slidenum">
              <a:rPr lang="en-US" smtClean="0"/>
              <a:pPr/>
              <a:t>18</a:t>
            </a:fld>
            <a:endParaRPr lang="en-US"/>
          </a:p>
        </p:txBody>
      </p:sp>
      <p:sp>
        <p:nvSpPr>
          <p:cNvPr id="7" name="Footer Placeholder 6"/>
          <p:cNvSpPr>
            <a:spLocks noGrp="1"/>
          </p:cNvSpPr>
          <p:nvPr>
            <p:ph type="ftr" sz="quarter" idx="11"/>
          </p:nvPr>
        </p:nvSpPr>
        <p:spPr/>
        <p:txBody>
          <a:bodyPr/>
          <a:lstStyle/>
          <a:p>
            <a:r>
              <a:rPr lang="en-US"/>
              <a:t>PSVPEC/IT/Batch no.14</a:t>
            </a:r>
            <a:endParaRPr lang="en-US" dirty="0"/>
          </a:p>
        </p:txBody>
      </p:sp>
      <p:pic>
        <p:nvPicPr>
          <p:cNvPr id="2" name="Picture 1">
            <a:extLst>
              <a:ext uri="{FF2B5EF4-FFF2-40B4-BE49-F238E27FC236}">
                <a16:creationId xmlns:a16="http://schemas.microsoft.com/office/drawing/2014/main" id="{CDA00E82-FCD7-CFB7-C1C6-BB9D1F7368B8}"/>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91400" y="152401"/>
            <a:ext cx="1752600" cy="13716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371600"/>
            <a:ext cx="8229600" cy="4830763"/>
          </a:xfrm>
        </p:spPr>
        <p:txBody>
          <a:bodyPr>
            <a:noAutofit/>
          </a:bodyPr>
          <a:lstStyle/>
          <a:p>
            <a:pPr>
              <a:lnSpc>
                <a:spcPct val="150000"/>
              </a:lnSpc>
              <a:buFont typeface="Wingdings" panose="05000000000000000000" pitchFamily="2" charset="2"/>
              <a:buChar char="Ø"/>
              <a:defRPr/>
            </a:pPr>
            <a:r>
              <a:rPr lang="en-US" sz="1800" dirty="0">
                <a:latin typeface="Times New Roman" pitchFamily="18" charset="0"/>
                <a:cs typeface="Times New Roman" pitchFamily="18" charset="0"/>
              </a:rPr>
              <a:t>Python employed for backend development in the tea leaf disease detection system.</a:t>
            </a:r>
          </a:p>
          <a:p>
            <a:pPr>
              <a:lnSpc>
                <a:spcPct val="150000"/>
              </a:lnSpc>
              <a:buFont typeface="Wingdings" panose="05000000000000000000" pitchFamily="2" charset="2"/>
              <a:buChar char="Ø"/>
              <a:defRPr/>
            </a:pPr>
            <a:r>
              <a:rPr lang="en-US" sz="1800" dirty="0">
                <a:latin typeface="Times New Roman" pitchFamily="18" charset="0"/>
                <a:cs typeface="Times New Roman" pitchFamily="18" charset="0"/>
              </a:rPr>
              <a:t>Flask utilized to create a user-friendly interface for seamless interaction.</a:t>
            </a:r>
          </a:p>
          <a:p>
            <a:pPr>
              <a:lnSpc>
                <a:spcPct val="150000"/>
              </a:lnSpc>
              <a:buFont typeface="Wingdings" panose="05000000000000000000" pitchFamily="2" charset="2"/>
              <a:buChar char="Ø"/>
              <a:defRPr/>
            </a:pPr>
            <a:r>
              <a:rPr lang="en-US" sz="1800" dirty="0">
                <a:latin typeface="Times New Roman" pitchFamily="18" charset="0"/>
                <a:cs typeface="Times New Roman" pitchFamily="18" charset="0"/>
              </a:rPr>
              <a:t>Implementation of deep learning libraries, specifically TensorFlow, for the Convolutional Neural Network (CNN).</a:t>
            </a:r>
          </a:p>
          <a:p>
            <a:pPr>
              <a:lnSpc>
                <a:spcPct val="150000"/>
              </a:lnSpc>
              <a:buFont typeface="Wingdings" panose="05000000000000000000" pitchFamily="2" charset="2"/>
              <a:buChar char="Ø"/>
              <a:defRPr/>
            </a:pPr>
            <a:r>
              <a:rPr lang="en-US" sz="1800" dirty="0">
                <a:latin typeface="Times New Roman" pitchFamily="18" charset="0"/>
                <a:cs typeface="Times New Roman" pitchFamily="18" charset="0"/>
              </a:rPr>
              <a:t>Integration of image processing tools, including OpenCV, to enhance image analysis capabilities.</a:t>
            </a:r>
          </a:p>
          <a:p>
            <a:pPr>
              <a:lnSpc>
                <a:spcPct val="150000"/>
              </a:lnSpc>
              <a:buFont typeface="Wingdings" panose="05000000000000000000" pitchFamily="2" charset="2"/>
              <a:buChar char="Ø"/>
              <a:defRPr/>
            </a:pPr>
            <a:r>
              <a:rPr lang="en-US" sz="1800" dirty="0">
                <a:latin typeface="Times New Roman" pitchFamily="18" charset="0"/>
                <a:cs typeface="Times New Roman" pitchFamily="18" charset="0"/>
              </a:rPr>
              <a:t>Structuring the user interface through HTML and CSS, ensuring an organized and visually appealing design.</a:t>
            </a:r>
          </a:p>
        </p:txBody>
      </p:sp>
      <p:sp>
        <p:nvSpPr>
          <p:cNvPr id="6" name="Rectangle 5"/>
          <p:cNvSpPr/>
          <p:nvPr/>
        </p:nvSpPr>
        <p:spPr>
          <a:xfrm>
            <a:off x="0" y="-51371"/>
            <a:ext cx="7086600" cy="685800"/>
          </a:xfrm>
          <a:prstGeom prst="rect">
            <a:avLst/>
          </a:prstGeom>
          <a:solidFill>
            <a:srgbClr val="0070C0">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b="1" dirty="0">
                <a:latin typeface="Times New Roman" pitchFamily="18" charset="0"/>
                <a:cs typeface="Times New Roman" pitchFamily="18" charset="0"/>
              </a:rPr>
              <a:t>Software used</a:t>
            </a:r>
          </a:p>
        </p:txBody>
      </p:sp>
      <p:sp>
        <p:nvSpPr>
          <p:cNvPr id="5" name="Slide Number Placeholder 4"/>
          <p:cNvSpPr>
            <a:spLocks noGrp="1"/>
          </p:cNvSpPr>
          <p:nvPr>
            <p:ph type="sldNum" sz="quarter" idx="12"/>
          </p:nvPr>
        </p:nvSpPr>
        <p:spPr/>
        <p:txBody>
          <a:bodyPr/>
          <a:lstStyle/>
          <a:p>
            <a:fld id="{8AFE8D7A-B467-486C-B22A-FED08308D75D}" type="slidenum">
              <a:rPr lang="en-US" smtClean="0"/>
              <a:pPr/>
              <a:t>19</a:t>
            </a:fld>
            <a:endParaRPr lang="en-US" dirty="0"/>
          </a:p>
        </p:txBody>
      </p:sp>
      <p:sp>
        <p:nvSpPr>
          <p:cNvPr id="7" name="Footer Placeholder 6"/>
          <p:cNvSpPr>
            <a:spLocks noGrp="1"/>
          </p:cNvSpPr>
          <p:nvPr>
            <p:ph type="ftr" sz="quarter" idx="11"/>
          </p:nvPr>
        </p:nvSpPr>
        <p:spPr/>
        <p:txBody>
          <a:bodyPr/>
          <a:lstStyle/>
          <a:p>
            <a:r>
              <a:rPr lang="en-US"/>
              <a:t>PSVPEC/IT/Batch no.14</a:t>
            </a:r>
            <a:endParaRPr lang="en-US" dirty="0"/>
          </a:p>
        </p:txBody>
      </p:sp>
      <p:pic>
        <p:nvPicPr>
          <p:cNvPr id="2" name="Picture 1">
            <a:extLst>
              <a:ext uri="{FF2B5EF4-FFF2-40B4-BE49-F238E27FC236}">
                <a16:creationId xmlns:a16="http://schemas.microsoft.com/office/drawing/2014/main" id="{6DACBC80-9C74-7AF8-E21B-9DCC4AEF0ABC}"/>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91400" y="152401"/>
            <a:ext cx="1752600" cy="13716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2900" y="1574748"/>
            <a:ext cx="8458200" cy="2917825"/>
          </a:xfrm>
        </p:spPr>
        <p:txBody>
          <a:bodyPr>
            <a:noAutofit/>
          </a:bodyPr>
          <a:lstStyle/>
          <a:p>
            <a:pPr marL="0" indent="0" algn="just">
              <a:lnSpc>
                <a:spcPct val="150000"/>
              </a:lnSpc>
              <a:buNone/>
            </a:pPr>
            <a:endParaRPr lang="en-US" sz="1800" dirty="0">
              <a:latin typeface="+mj-lt"/>
              <a:cs typeface="Times New Roman" pitchFamily="18" charset="0"/>
            </a:endParaRPr>
          </a:p>
          <a:p>
            <a:pPr marL="0" indent="0" algn="just">
              <a:lnSpc>
                <a:spcPct val="150000"/>
              </a:lnSpc>
              <a:buNone/>
            </a:pPr>
            <a:r>
              <a:rPr lang="en-US" sz="1800" dirty="0">
                <a:latin typeface="+mj-lt"/>
                <a:cs typeface="Times New Roman" pitchFamily="18" charset="0"/>
              </a:rPr>
              <a:t>The objective is to deploy an advanced image recognition model that analyzes tea leaf diseases based on color, spots, and textures. The system aims to deliver rapid results through a user-friendly interface. Rigorously tested for precision, the system is designed to connect farmers with experts, providing personalized disease management advice and revolutionizing tea plant health maintenance.</a:t>
            </a:r>
          </a:p>
          <a:p>
            <a:pPr marL="0" indent="0" algn="just">
              <a:lnSpc>
                <a:spcPct val="150000"/>
              </a:lnSpc>
              <a:buNone/>
            </a:pPr>
            <a:endParaRPr lang="en-US" sz="1800" dirty="0">
              <a:latin typeface="+mj-lt"/>
              <a:cs typeface="Times New Roman" pitchFamily="18" charset="0"/>
            </a:endParaRPr>
          </a:p>
        </p:txBody>
      </p:sp>
      <p:sp>
        <p:nvSpPr>
          <p:cNvPr id="6" name="Rectangle 5"/>
          <p:cNvSpPr/>
          <p:nvPr/>
        </p:nvSpPr>
        <p:spPr>
          <a:xfrm>
            <a:off x="0" y="-51371"/>
            <a:ext cx="6781800" cy="685800"/>
          </a:xfrm>
          <a:prstGeom prst="rect">
            <a:avLst/>
          </a:prstGeom>
          <a:solidFill>
            <a:srgbClr val="0070C0">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b="1" dirty="0">
                <a:latin typeface="Times New Roman" pitchFamily="18" charset="0"/>
                <a:cs typeface="Times New Roman" pitchFamily="18" charset="0"/>
              </a:rPr>
              <a:t>Objective of the Project</a:t>
            </a:r>
          </a:p>
        </p:txBody>
      </p:sp>
      <p:sp>
        <p:nvSpPr>
          <p:cNvPr id="5" name="Slide Number Placeholder 4"/>
          <p:cNvSpPr>
            <a:spLocks noGrp="1"/>
          </p:cNvSpPr>
          <p:nvPr>
            <p:ph type="sldNum" sz="quarter" idx="12"/>
          </p:nvPr>
        </p:nvSpPr>
        <p:spPr/>
        <p:txBody>
          <a:bodyPr/>
          <a:lstStyle/>
          <a:p>
            <a:fld id="{8AFE8D7A-B467-486C-B22A-FED08308D75D}" type="slidenum">
              <a:rPr lang="en-US" smtClean="0"/>
              <a:pPr/>
              <a:t>2</a:t>
            </a:fld>
            <a:endParaRPr lang="en-US"/>
          </a:p>
        </p:txBody>
      </p:sp>
      <p:sp>
        <p:nvSpPr>
          <p:cNvPr id="2" name="Footer Placeholder 10">
            <a:extLst>
              <a:ext uri="{FF2B5EF4-FFF2-40B4-BE49-F238E27FC236}">
                <a16:creationId xmlns:a16="http://schemas.microsoft.com/office/drawing/2014/main" id="{BD814182-B3BF-659E-587C-748ED5D7223B}"/>
              </a:ext>
            </a:extLst>
          </p:cNvPr>
          <p:cNvSpPr>
            <a:spLocks noGrp="1"/>
          </p:cNvSpPr>
          <p:nvPr>
            <p:ph type="ftr" sz="quarter" idx="11"/>
          </p:nvPr>
        </p:nvSpPr>
        <p:spPr>
          <a:xfrm>
            <a:off x="3124200" y="6356350"/>
            <a:ext cx="2895600" cy="365125"/>
          </a:xfrm>
        </p:spPr>
        <p:txBody>
          <a:bodyPr/>
          <a:lstStyle/>
          <a:p>
            <a:r>
              <a:rPr lang="en-US" dirty="0"/>
              <a:t>PSVPEC/IT/Batch no.14</a:t>
            </a:r>
          </a:p>
        </p:txBody>
      </p:sp>
      <p:pic>
        <p:nvPicPr>
          <p:cNvPr id="4" name="Picture 3">
            <a:extLst>
              <a:ext uri="{FF2B5EF4-FFF2-40B4-BE49-F238E27FC236}">
                <a16:creationId xmlns:a16="http://schemas.microsoft.com/office/drawing/2014/main" id="{6F140174-5004-7CE0-BDD3-91989E15B85A}"/>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05396" y="142745"/>
            <a:ext cx="1752600" cy="13716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460311"/>
            <a:ext cx="8305800" cy="3187889"/>
          </a:xfrm>
          <a:ln>
            <a:solidFill>
              <a:schemeClr val="bg1"/>
            </a:solidFill>
          </a:ln>
        </p:spPr>
        <p:txBody>
          <a:bodyPr>
            <a:normAutofit/>
          </a:bodyPr>
          <a:lstStyle/>
          <a:p>
            <a:pPr marL="0" indent="0" algn="just">
              <a:lnSpc>
                <a:spcPct val="150000"/>
              </a:lnSpc>
              <a:buNone/>
            </a:pPr>
            <a:r>
              <a:rPr lang="en-US" sz="1800" dirty="0">
                <a:latin typeface="Times New Roman" pitchFamily="18" charset="0"/>
                <a:cs typeface="Times New Roman" pitchFamily="18" charset="0"/>
              </a:rPr>
              <a:t>Finally, our integrated software stack, featuring Python, Flask, TensorFlow, OpenCV, HTML, CSS, and Pandas, delivers an efficient and user-friendly solution for tea leaf disease detection. This approach, incorporating deep learning and image processing, ensures a precise Convolutional Neural Network implementation, revolutionizing efficiency and accessibility in agricultural practices.</a:t>
            </a:r>
            <a:endParaRPr lang="en-US" sz="1800" dirty="0">
              <a:latin typeface="Arial" pitchFamily="34" charset="0"/>
              <a:cs typeface="Arial" pitchFamily="34" charset="0"/>
            </a:endParaRPr>
          </a:p>
        </p:txBody>
      </p:sp>
      <p:sp>
        <p:nvSpPr>
          <p:cNvPr id="6" name="Rectangle 5"/>
          <p:cNvSpPr/>
          <p:nvPr/>
        </p:nvSpPr>
        <p:spPr>
          <a:xfrm>
            <a:off x="0" y="-51371"/>
            <a:ext cx="7086600" cy="685800"/>
          </a:xfrm>
          <a:prstGeom prst="rect">
            <a:avLst/>
          </a:prstGeom>
          <a:solidFill>
            <a:srgbClr val="0070C0">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b="1" dirty="0">
                <a:latin typeface="Times New Roman" pitchFamily="18" charset="0"/>
                <a:cs typeface="Times New Roman" pitchFamily="18" charset="0"/>
              </a:rPr>
              <a:t> Conclusion</a:t>
            </a:r>
          </a:p>
        </p:txBody>
      </p:sp>
      <p:sp>
        <p:nvSpPr>
          <p:cNvPr id="5" name="Slide Number Placeholder 4"/>
          <p:cNvSpPr>
            <a:spLocks noGrp="1"/>
          </p:cNvSpPr>
          <p:nvPr>
            <p:ph type="sldNum" sz="quarter" idx="12"/>
          </p:nvPr>
        </p:nvSpPr>
        <p:spPr/>
        <p:txBody>
          <a:bodyPr/>
          <a:lstStyle/>
          <a:p>
            <a:fld id="{8AFE8D7A-B467-486C-B22A-FED08308D75D}" type="slidenum">
              <a:rPr lang="en-US" smtClean="0"/>
              <a:pPr/>
              <a:t>20</a:t>
            </a:fld>
            <a:endParaRPr lang="en-US"/>
          </a:p>
        </p:txBody>
      </p:sp>
      <p:sp>
        <p:nvSpPr>
          <p:cNvPr id="7" name="Footer Placeholder 6"/>
          <p:cNvSpPr>
            <a:spLocks noGrp="1"/>
          </p:cNvSpPr>
          <p:nvPr>
            <p:ph type="ftr" sz="quarter" idx="11"/>
          </p:nvPr>
        </p:nvSpPr>
        <p:spPr/>
        <p:txBody>
          <a:bodyPr/>
          <a:lstStyle/>
          <a:p>
            <a:r>
              <a:rPr lang="en-US"/>
              <a:t>PSVPEC/IT/Batch no.14</a:t>
            </a:r>
            <a:endParaRPr lang="en-US" dirty="0"/>
          </a:p>
        </p:txBody>
      </p:sp>
      <p:pic>
        <p:nvPicPr>
          <p:cNvPr id="8" name="Picture 7"/>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67600" y="0"/>
            <a:ext cx="1877053" cy="146031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03059" y="1434911"/>
            <a:ext cx="7620000" cy="4921439"/>
          </a:xfrm>
          <a:ln>
            <a:solidFill>
              <a:schemeClr val="bg1"/>
            </a:solidFill>
          </a:ln>
        </p:spPr>
        <p:txBody>
          <a:bodyPr>
            <a:normAutofit fontScale="92500" lnSpcReduction="10000"/>
          </a:bodyPr>
          <a:lstStyle/>
          <a:p>
            <a:pPr marL="0" lvl="0" indent="0">
              <a:buNone/>
            </a:pPr>
            <a:r>
              <a:rPr lang="en-US" sz="1800" dirty="0">
                <a:latin typeface="Times New Roman" pitchFamily="18" charset="0"/>
                <a:cs typeface="Times New Roman" pitchFamily="18" charset="0"/>
              </a:rPr>
              <a:t>[1]  J</a:t>
            </a:r>
            <a:r>
              <a:rPr lang="sv-SE" sz="1800" dirty="0">
                <a:latin typeface="Times New Roman" pitchFamily="18" charset="0"/>
                <a:cs typeface="Times New Roman" pitchFamily="18" charset="0"/>
              </a:rPr>
              <a:t>S. P. Raja , Barbara Sawicka et al., </a:t>
            </a:r>
            <a:r>
              <a:rPr lang="en-US" sz="1800" dirty="0">
                <a:latin typeface="Times New Roman" pitchFamily="18" charset="0"/>
                <a:cs typeface="Times New Roman" pitchFamily="18" charset="0"/>
              </a:rPr>
              <a:t>“ Crop Prediction Based on Characteristics of the Agricultural Environment Using Various Feature</a:t>
            </a:r>
          </a:p>
          <a:p>
            <a:pPr marL="0" lvl="0" indent="0">
              <a:buNone/>
            </a:pPr>
            <a:r>
              <a:rPr lang="en-US" sz="1800" dirty="0">
                <a:latin typeface="Times New Roman" pitchFamily="18" charset="0"/>
                <a:cs typeface="Times New Roman" pitchFamily="18" charset="0"/>
              </a:rPr>
              <a:t>Selection Techniques and Classifiers” (IEEE).</a:t>
            </a:r>
          </a:p>
          <a:p>
            <a:pPr marL="0" lvl="0" indent="0">
              <a:buNone/>
            </a:pPr>
            <a:endParaRPr lang="en-US" sz="1800" dirty="0">
              <a:latin typeface="Times New Roman" pitchFamily="18" charset="0"/>
              <a:cs typeface="Times New Roman" pitchFamily="18" charset="0"/>
            </a:endParaRPr>
          </a:p>
          <a:p>
            <a:pPr marL="0" lvl="0" indent="0">
              <a:buNone/>
            </a:pPr>
            <a:r>
              <a:rPr lang="en-US" sz="1800" dirty="0">
                <a:latin typeface="Times New Roman" pitchFamily="18" charset="0"/>
                <a:cs typeface="Times New Roman" pitchFamily="18" charset="0"/>
              </a:rPr>
              <a:t>[2] </a:t>
            </a:r>
            <a:r>
              <a:rPr lang="en-US" sz="1800" dirty="0" err="1">
                <a:latin typeface="Times New Roman" pitchFamily="18" charset="0"/>
                <a:cs typeface="Times New Roman" pitchFamily="18" charset="0"/>
              </a:rPr>
              <a:t>Jianping</a:t>
            </a:r>
            <a:r>
              <a:rPr lang="en-US" sz="1800" dirty="0">
                <a:latin typeface="Times New Roman" pitchFamily="18" charset="0"/>
                <a:cs typeface="Times New Roman" pitchFamily="18" charset="0"/>
              </a:rPr>
              <a:t> Yao, Son N. Tran et al., “Machine learning for leaf disease classification”, </a:t>
            </a:r>
            <a:r>
              <a:rPr lang="en-US" sz="1800" dirty="0" err="1">
                <a:latin typeface="Times New Roman" pitchFamily="18" charset="0"/>
                <a:cs typeface="Times New Roman" pitchFamily="18" charset="0"/>
              </a:rPr>
              <a:t>Springler</a:t>
            </a:r>
            <a:r>
              <a:rPr lang="en-US" sz="1800" dirty="0">
                <a:latin typeface="Times New Roman" pitchFamily="18" charset="0"/>
                <a:cs typeface="Times New Roman" pitchFamily="18" charset="0"/>
              </a:rPr>
              <a:t>, 2023.</a:t>
            </a:r>
          </a:p>
          <a:p>
            <a:pPr marL="0" indent="0">
              <a:buNone/>
            </a:pPr>
            <a:endParaRPr lang="en-US" sz="1800" dirty="0">
              <a:latin typeface="Times New Roman" pitchFamily="18" charset="0"/>
              <a:cs typeface="Times New Roman" pitchFamily="18" charset="0"/>
            </a:endParaRPr>
          </a:p>
          <a:p>
            <a:pPr marL="0" indent="0" algn="l" rtl="0" eaLnBrk="1" fontAlgn="t" latinLnBrk="0" hangingPunct="1">
              <a:spcBef>
                <a:spcPts val="0"/>
              </a:spcBef>
              <a:spcAft>
                <a:spcPts val="0"/>
              </a:spcAft>
              <a:buNone/>
            </a:pPr>
            <a:r>
              <a:rPr lang="en-US" sz="1800" dirty="0">
                <a:latin typeface="Times New Roman" pitchFamily="18" charset="0"/>
                <a:cs typeface="Times New Roman" pitchFamily="18" charset="0"/>
              </a:rPr>
              <a:t>[3] </a:t>
            </a:r>
            <a:r>
              <a:rPr lang="da-DK" sz="1800" i="0" u="none" strike="noStrike" kern="1200" dirty="0">
                <a:solidFill>
                  <a:srgbClr val="000000"/>
                </a:solidFill>
                <a:effectLst/>
                <a:latin typeface="Times New Roman" panose="02020603050405020304" pitchFamily="18" charset="0"/>
                <a:cs typeface="Times New Roman" panose="02020603050405020304" pitchFamily="18" charset="0"/>
              </a:rPr>
              <a:t>Md. Fahad Jubayer et al., </a:t>
            </a:r>
            <a:r>
              <a:rPr lang="en-US" sz="1800" dirty="0">
                <a:latin typeface="Times New Roman" pitchFamily="18" charset="0"/>
                <a:cs typeface="Times New Roman" pitchFamily="18" charset="0"/>
              </a:rPr>
              <a:t>“ </a:t>
            </a:r>
            <a:r>
              <a:rPr lang="en-US" sz="1800" i="0" u="none" strike="noStrike" kern="1200" dirty="0">
                <a:solidFill>
                  <a:srgbClr val="000000"/>
                </a:solidFill>
                <a:effectLst/>
                <a:latin typeface="Times New Roman" panose="02020603050405020304" pitchFamily="18" charset="0"/>
                <a:cs typeface="Times New Roman" panose="02020603050405020304" pitchFamily="18" charset="0"/>
              </a:rPr>
              <a:t>Tea leaf disease detection and identification based on YOLOv7 (YOLO-T)”, Tea leaf disease detection YOLOv7 (YOLO-T)”</a:t>
            </a:r>
          </a:p>
          <a:p>
            <a:pPr marL="0" indent="0" algn="l" rtl="0" eaLnBrk="1" fontAlgn="t" latinLnBrk="0" hangingPunct="1">
              <a:spcBef>
                <a:spcPts val="0"/>
              </a:spcBef>
              <a:spcAft>
                <a:spcPts val="0"/>
              </a:spcAft>
              <a:buNone/>
            </a:pPr>
            <a:endParaRPr lang="en-US" sz="1800" i="0" u="none" strike="noStrike" kern="1200" dirty="0">
              <a:solidFill>
                <a:srgbClr val="000000"/>
              </a:solidFill>
              <a:effectLst/>
              <a:latin typeface="Times New Roman" panose="02020603050405020304" pitchFamily="18" charset="0"/>
              <a:cs typeface="Times New Roman" panose="02020603050405020304" pitchFamily="18" charset="0"/>
            </a:endParaRPr>
          </a:p>
          <a:p>
            <a:pPr marL="0" indent="0" algn="l" rtl="0" eaLnBrk="1" fontAlgn="t" latinLnBrk="0" hangingPunct="1">
              <a:spcBef>
                <a:spcPts val="0"/>
              </a:spcBef>
              <a:spcAft>
                <a:spcPts val="0"/>
              </a:spcAft>
              <a:buNone/>
            </a:pPr>
            <a:r>
              <a:rPr lang="en-US" sz="1800" dirty="0">
                <a:solidFill>
                  <a:srgbClr val="000000"/>
                </a:solidFill>
                <a:latin typeface="Times New Roman" panose="02020603050405020304" pitchFamily="18" charset="0"/>
                <a:cs typeface="Times New Roman" panose="02020603050405020304" pitchFamily="18" charset="0"/>
              </a:rPr>
              <a:t>[4] S. </a:t>
            </a:r>
            <a:r>
              <a:rPr lang="en-US" sz="1800" dirty="0" err="1">
                <a:solidFill>
                  <a:srgbClr val="000000"/>
                </a:solidFill>
                <a:latin typeface="Times New Roman" panose="02020603050405020304" pitchFamily="18" charset="0"/>
                <a:cs typeface="Times New Roman" panose="02020603050405020304" pitchFamily="18" charset="0"/>
              </a:rPr>
              <a:t>Jayanthy</a:t>
            </a:r>
            <a:r>
              <a:rPr lang="en-US" sz="1800" dirty="0">
                <a:solidFill>
                  <a:srgbClr val="000000"/>
                </a:solidFill>
                <a:latin typeface="Times New Roman" panose="02020603050405020304" pitchFamily="18" charset="0"/>
                <a:cs typeface="Times New Roman" panose="02020603050405020304" pitchFamily="18" charset="0"/>
              </a:rPr>
              <a:t> et al., “Tea Leaf Disease Classification and Tea Bud Identification”</a:t>
            </a:r>
          </a:p>
          <a:p>
            <a:pPr marL="0" indent="0" algn="l" rtl="0" eaLnBrk="1" fontAlgn="t" latinLnBrk="0" hangingPunct="1">
              <a:spcBef>
                <a:spcPts val="0"/>
              </a:spcBef>
              <a:spcAft>
                <a:spcPts val="0"/>
              </a:spcAft>
              <a:buNone/>
            </a:pPr>
            <a:endParaRPr lang="en-US" sz="1800" dirty="0">
              <a:solidFill>
                <a:srgbClr val="000000"/>
              </a:solidFill>
              <a:latin typeface="Times New Roman" panose="02020603050405020304" pitchFamily="18" charset="0"/>
              <a:cs typeface="Times New Roman" panose="02020603050405020304" pitchFamily="18" charset="0"/>
            </a:endParaRPr>
          </a:p>
          <a:p>
            <a:pPr marL="0" indent="0" algn="l" rtl="0" eaLnBrk="1" fontAlgn="t" latinLnBrk="0" hangingPunct="1">
              <a:spcBef>
                <a:spcPts val="0"/>
              </a:spcBef>
              <a:spcAft>
                <a:spcPts val="0"/>
              </a:spcAft>
              <a:buNone/>
            </a:pPr>
            <a:r>
              <a:rPr lang="en-US" sz="1800" dirty="0">
                <a:solidFill>
                  <a:srgbClr val="000000"/>
                </a:solidFill>
                <a:latin typeface="Times New Roman" panose="02020603050405020304" pitchFamily="18" charset="0"/>
                <a:cs typeface="Times New Roman" panose="02020603050405020304" pitchFamily="18" charset="0"/>
              </a:rPr>
              <a:t>[5] Rahul Singh et al., “Proposed CNN Model for Tea Leaf Disease Classification”</a:t>
            </a:r>
          </a:p>
          <a:p>
            <a:pPr marL="0" indent="0" algn="l" rtl="0" eaLnBrk="1" fontAlgn="t" latinLnBrk="0" hangingPunct="1">
              <a:spcBef>
                <a:spcPts val="0"/>
              </a:spcBef>
              <a:spcAft>
                <a:spcPts val="0"/>
              </a:spcAft>
              <a:buNone/>
            </a:pPr>
            <a:endParaRPr lang="en-US" sz="1800" dirty="0">
              <a:solidFill>
                <a:srgbClr val="000000"/>
              </a:solidFill>
              <a:latin typeface="Times New Roman" panose="02020603050405020304" pitchFamily="18" charset="0"/>
              <a:cs typeface="Times New Roman" panose="02020603050405020304" pitchFamily="18" charset="0"/>
            </a:endParaRPr>
          </a:p>
          <a:p>
            <a:pPr marL="0" indent="0" algn="l" rtl="0" eaLnBrk="1" fontAlgn="t" latinLnBrk="0" hangingPunct="1">
              <a:spcBef>
                <a:spcPts val="0"/>
              </a:spcBef>
              <a:spcAft>
                <a:spcPts val="0"/>
              </a:spcAft>
              <a:buNone/>
            </a:pPr>
            <a:r>
              <a:rPr lang="en-US" sz="1800" dirty="0">
                <a:solidFill>
                  <a:srgbClr val="000000"/>
                </a:solidFill>
                <a:latin typeface="Times New Roman" panose="02020603050405020304" pitchFamily="18" charset="0"/>
                <a:cs typeface="Times New Roman" panose="02020603050405020304" pitchFamily="18" charset="0"/>
              </a:rPr>
              <a:t>[6] J P Manasa et al., “Mobile Based Application For Tea Leaf Disease Detection”</a:t>
            </a:r>
          </a:p>
          <a:p>
            <a:pPr marL="0" indent="0" algn="l" rtl="0" eaLnBrk="1" fontAlgn="t" latinLnBrk="0" hangingPunct="1">
              <a:spcBef>
                <a:spcPts val="0"/>
              </a:spcBef>
              <a:spcAft>
                <a:spcPts val="0"/>
              </a:spcAft>
              <a:buNone/>
            </a:pPr>
            <a:endParaRPr lang="en-US" sz="1800" dirty="0">
              <a:solidFill>
                <a:srgbClr val="000000"/>
              </a:solidFill>
              <a:latin typeface="Times New Roman" panose="02020603050405020304" pitchFamily="18" charset="0"/>
              <a:cs typeface="Times New Roman" panose="02020603050405020304" pitchFamily="18" charset="0"/>
            </a:endParaRPr>
          </a:p>
          <a:p>
            <a:pPr marL="0" indent="0" algn="l" rtl="0" eaLnBrk="1" fontAlgn="t" latinLnBrk="0" hangingPunct="1">
              <a:spcBef>
                <a:spcPts val="0"/>
              </a:spcBef>
              <a:spcAft>
                <a:spcPts val="0"/>
              </a:spcAft>
              <a:buNone/>
            </a:pPr>
            <a:r>
              <a:rPr lang="en-US" sz="1800" dirty="0">
                <a:solidFill>
                  <a:srgbClr val="000000"/>
                </a:solidFill>
                <a:latin typeface="Times New Roman" panose="02020603050405020304" pitchFamily="18" charset="0"/>
                <a:cs typeface="Times New Roman" panose="02020603050405020304" pitchFamily="18" charset="0"/>
              </a:rPr>
              <a:t>[7] </a:t>
            </a:r>
            <a:r>
              <a:rPr lang="en-US" sz="1800" dirty="0" err="1">
                <a:solidFill>
                  <a:srgbClr val="000000"/>
                </a:solidFill>
                <a:latin typeface="Times New Roman" panose="02020603050405020304" pitchFamily="18" charset="0"/>
                <a:cs typeface="Times New Roman" panose="02020603050405020304" pitchFamily="18" charset="0"/>
              </a:rPr>
              <a:t>Vishesh</a:t>
            </a:r>
            <a:r>
              <a:rPr lang="en-US" sz="1800" dirty="0">
                <a:solidFill>
                  <a:srgbClr val="000000"/>
                </a:solidFill>
                <a:latin typeface="Times New Roman" panose="02020603050405020304" pitchFamily="18" charset="0"/>
                <a:cs typeface="Times New Roman" panose="02020603050405020304" pitchFamily="18" charset="0"/>
              </a:rPr>
              <a:t> </a:t>
            </a:r>
            <a:r>
              <a:rPr lang="en-US" sz="1800" dirty="0" err="1">
                <a:solidFill>
                  <a:srgbClr val="000000"/>
                </a:solidFill>
                <a:latin typeface="Times New Roman" panose="02020603050405020304" pitchFamily="18" charset="0"/>
                <a:cs typeface="Times New Roman" panose="02020603050405020304" pitchFamily="18" charset="0"/>
              </a:rPr>
              <a:t>Tanwar</a:t>
            </a:r>
            <a:r>
              <a:rPr lang="en-US" sz="1800" dirty="0">
                <a:solidFill>
                  <a:srgbClr val="000000"/>
                </a:solidFill>
                <a:latin typeface="Times New Roman" panose="02020603050405020304" pitchFamily="18" charset="0"/>
                <a:cs typeface="Times New Roman" panose="02020603050405020304" pitchFamily="18" charset="0"/>
              </a:rPr>
              <a:t> et al., “Tea Leaf Diseases Classification and Detection using a Convolutional Neural Network”</a:t>
            </a:r>
          </a:p>
          <a:p>
            <a:pPr marL="0" indent="0" algn="l" rtl="0" eaLnBrk="1" fontAlgn="t" latinLnBrk="0" hangingPunct="1">
              <a:spcBef>
                <a:spcPts val="0"/>
              </a:spcBef>
              <a:spcAft>
                <a:spcPts val="0"/>
              </a:spcAft>
              <a:buNone/>
            </a:pPr>
            <a:endParaRPr lang="en-US" sz="1800" dirty="0">
              <a:solidFill>
                <a:srgbClr val="000000"/>
              </a:solidFill>
              <a:latin typeface="Times New Roman" panose="02020603050405020304" pitchFamily="18" charset="0"/>
              <a:cs typeface="Times New Roman" panose="02020603050405020304" pitchFamily="18" charset="0"/>
            </a:endParaRPr>
          </a:p>
          <a:p>
            <a:pPr marL="0" indent="0" algn="l" rtl="0" eaLnBrk="1" fontAlgn="t" latinLnBrk="0" hangingPunct="1">
              <a:spcBef>
                <a:spcPts val="0"/>
              </a:spcBef>
              <a:spcAft>
                <a:spcPts val="0"/>
              </a:spcAft>
              <a:buNone/>
            </a:pPr>
            <a:endParaRPr lang="en-US" sz="1800" dirty="0">
              <a:solidFill>
                <a:srgbClr val="000000"/>
              </a:solidFill>
              <a:latin typeface="Times New Roman" panose="02020603050405020304" pitchFamily="18" charset="0"/>
              <a:cs typeface="Times New Roman" panose="02020603050405020304" pitchFamily="18" charset="0"/>
            </a:endParaRPr>
          </a:p>
          <a:p>
            <a:pPr marL="0" indent="0" algn="l" rtl="0" eaLnBrk="1" fontAlgn="t" latinLnBrk="0" hangingPunct="1">
              <a:spcBef>
                <a:spcPts val="0"/>
              </a:spcBef>
              <a:spcAft>
                <a:spcPts val="0"/>
              </a:spcAft>
              <a:buNone/>
            </a:pPr>
            <a:endParaRPr lang="en-US" sz="1800" dirty="0">
              <a:solidFill>
                <a:srgbClr val="000000"/>
              </a:solidFill>
              <a:latin typeface="Times New Roman" panose="02020603050405020304" pitchFamily="18" charset="0"/>
              <a:cs typeface="Times New Roman" panose="02020603050405020304" pitchFamily="18" charset="0"/>
            </a:endParaRPr>
          </a:p>
          <a:p>
            <a:pPr marL="0" indent="0">
              <a:buNone/>
            </a:pPr>
            <a:endParaRPr lang="en-IN" sz="1800" i="0" u="none" strike="noStrike" dirty="0">
              <a:effectLst/>
              <a:latin typeface="Times New Roman" panose="02020603050405020304" pitchFamily="18" charset="0"/>
              <a:cs typeface="Times New Roman" panose="02020603050405020304" pitchFamily="18" charset="0"/>
            </a:endParaRPr>
          </a:p>
          <a:p>
            <a:pPr marL="0" lvl="0" indent="0">
              <a:buNone/>
            </a:pPr>
            <a:endParaRPr lang="en-US" sz="1800" dirty="0">
              <a:latin typeface="Times New Roman" pitchFamily="18" charset="0"/>
              <a:cs typeface="Times New Roman" pitchFamily="18" charset="0"/>
            </a:endParaRPr>
          </a:p>
          <a:p>
            <a:pPr algn="just">
              <a:lnSpc>
                <a:spcPct val="150000"/>
              </a:lnSpc>
              <a:buFont typeface="Wingdings" pitchFamily="2" charset="2"/>
              <a:buChar char="Ø"/>
            </a:pPr>
            <a:endParaRPr lang="en-US" sz="1800" dirty="0">
              <a:latin typeface="Times New Roman" pitchFamily="18" charset="0"/>
              <a:cs typeface="Times New Roman" pitchFamily="18" charset="0"/>
            </a:endParaRPr>
          </a:p>
          <a:p>
            <a:pPr algn="just">
              <a:lnSpc>
                <a:spcPct val="150000"/>
              </a:lnSpc>
              <a:buFont typeface="Wingdings" pitchFamily="2" charset="2"/>
              <a:buChar char="Ø"/>
            </a:pPr>
            <a:endParaRPr lang="en-US" sz="1800" dirty="0">
              <a:latin typeface="Times New Roman" pitchFamily="18" charset="0"/>
              <a:cs typeface="Times New Roman" pitchFamily="18" charset="0"/>
            </a:endParaRPr>
          </a:p>
          <a:p>
            <a:pPr algn="just">
              <a:lnSpc>
                <a:spcPct val="150000"/>
              </a:lnSpc>
              <a:buFont typeface="Wingdings" pitchFamily="2" charset="2"/>
              <a:buChar char="Ø"/>
            </a:pPr>
            <a:endParaRPr lang="en-US" sz="1800" dirty="0">
              <a:latin typeface="Arial" pitchFamily="34" charset="0"/>
              <a:cs typeface="Arial" pitchFamily="34" charset="0"/>
            </a:endParaRPr>
          </a:p>
        </p:txBody>
      </p:sp>
      <p:sp>
        <p:nvSpPr>
          <p:cNvPr id="6" name="Rectangle 5"/>
          <p:cNvSpPr/>
          <p:nvPr/>
        </p:nvSpPr>
        <p:spPr>
          <a:xfrm>
            <a:off x="0" y="-51371"/>
            <a:ext cx="7086600" cy="685800"/>
          </a:xfrm>
          <a:prstGeom prst="rect">
            <a:avLst/>
          </a:prstGeom>
          <a:solidFill>
            <a:srgbClr val="0070C0">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b="1" dirty="0">
                <a:latin typeface="Times New Roman" pitchFamily="18" charset="0"/>
                <a:cs typeface="Times New Roman" pitchFamily="18" charset="0"/>
              </a:rPr>
              <a:t> References</a:t>
            </a:r>
          </a:p>
        </p:txBody>
      </p:sp>
      <p:sp>
        <p:nvSpPr>
          <p:cNvPr id="5" name="Slide Number Placeholder 4"/>
          <p:cNvSpPr>
            <a:spLocks noGrp="1"/>
          </p:cNvSpPr>
          <p:nvPr>
            <p:ph type="sldNum" sz="quarter" idx="12"/>
          </p:nvPr>
        </p:nvSpPr>
        <p:spPr/>
        <p:txBody>
          <a:bodyPr/>
          <a:lstStyle/>
          <a:p>
            <a:fld id="{8AFE8D7A-B467-486C-B22A-FED08308D75D}" type="slidenum">
              <a:rPr lang="en-US" smtClean="0"/>
              <a:pPr/>
              <a:t>21</a:t>
            </a:fld>
            <a:endParaRPr lang="en-US"/>
          </a:p>
        </p:txBody>
      </p:sp>
      <p:sp>
        <p:nvSpPr>
          <p:cNvPr id="7" name="Footer Placeholder 6"/>
          <p:cNvSpPr>
            <a:spLocks noGrp="1"/>
          </p:cNvSpPr>
          <p:nvPr>
            <p:ph type="ftr" sz="quarter" idx="11"/>
          </p:nvPr>
        </p:nvSpPr>
        <p:spPr/>
        <p:txBody>
          <a:bodyPr/>
          <a:lstStyle/>
          <a:p>
            <a:r>
              <a:rPr lang="en-US"/>
              <a:t>PSVPEC/IT/Batch no.14</a:t>
            </a:r>
            <a:endParaRPr lang="en-US" dirty="0"/>
          </a:p>
        </p:txBody>
      </p:sp>
      <p:pic>
        <p:nvPicPr>
          <p:cNvPr id="8" name="Picture 7"/>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67600" y="0"/>
            <a:ext cx="1877053" cy="146031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371600"/>
            <a:ext cx="8229600" cy="4830763"/>
          </a:xfrm>
          <a:ln>
            <a:solidFill>
              <a:schemeClr val="bg1"/>
            </a:solidFill>
          </a:ln>
        </p:spPr>
        <p:txBody>
          <a:bodyPr>
            <a:normAutofit/>
          </a:bodyPr>
          <a:lstStyle/>
          <a:p>
            <a:pPr algn="just">
              <a:lnSpc>
                <a:spcPct val="150000"/>
              </a:lnSpc>
              <a:buNone/>
            </a:pPr>
            <a:endParaRPr lang="en-US" sz="1800" dirty="0">
              <a:latin typeface="Times New Roman" pitchFamily="18" charset="0"/>
              <a:cs typeface="Times New Roman" pitchFamily="18" charset="0"/>
            </a:endParaRPr>
          </a:p>
          <a:p>
            <a:pPr algn="just">
              <a:lnSpc>
                <a:spcPct val="150000"/>
              </a:lnSpc>
              <a:buNone/>
            </a:pPr>
            <a:endParaRPr lang="en-US" sz="1800" dirty="0">
              <a:latin typeface="Times New Roman" pitchFamily="18" charset="0"/>
              <a:cs typeface="Times New Roman" pitchFamily="18" charset="0"/>
            </a:endParaRPr>
          </a:p>
          <a:p>
            <a:pPr algn="just">
              <a:lnSpc>
                <a:spcPct val="150000"/>
              </a:lnSpc>
              <a:buNone/>
            </a:pPr>
            <a:endParaRPr lang="en-US" sz="1800" dirty="0">
              <a:latin typeface="Times New Roman" pitchFamily="18" charset="0"/>
              <a:cs typeface="Times New Roman" pitchFamily="18" charset="0"/>
            </a:endParaRPr>
          </a:p>
          <a:p>
            <a:pPr algn="just">
              <a:lnSpc>
                <a:spcPct val="150000"/>
              </a:lnSpc>
              <a:buNone/>
            </a:pPr>
            <a:r>
              <a:rPr lang="en-US" sz="1800" dirty="0">
                <a:latin typeface="Times New Roman" pitchFamily="18" charset="0"/>
                <a:cs typeface="Times New Roman" pitchFamily="18" charset="0"/>
              </a:rPr>
              <a:t>				</a:t>
            </a:r>
            <a:r>
              <a:rPr lang="en-US" sz="3600" b="1" dirty="0">
                <a:latin typeface="Times New Roman" pitchFamily="18" charset="0"/>
                <a:cs typeface="Times New Roman" pitchFamily="18" charset="0"/>
              </a:rPr>
              <a:t>THANK YOU</a:t>
            </a:r>
          </a:p>
        </p:txBody>
      </p:sp>
      <p:sp>
        <p:nvSpPr>
          <p:cNvPr id="5" name="Slide Number Placeholder 4"/>
          <p:cNvSpPr>
            <a:spLocks noGrp="1"/>
          </p:cNvSpPr>
          <p:nvPr>
            <p:ph type="sldNum" sz="quarter" idx="12"/>
          </p:nvPr>
        </p:nvSpPr>
        <p:spPr/>
        <p:txBody>
          <a:bodyPr/>
          <a:lstStyle/>
          <a:p>
            <a:fld id="{8AFE8D7A-B467-486C-B22A-FED08308D75D}" type="slidenum">
              <a:rPr lang="en-US" smtClean="0"/>
              <a:pPr/>
              <a:t>22</a:t>
            </a:fld>
            <a:endParaRPr lang="en-US"/>
          </a:p>
        </p:txBody>
      </p:sp>
      <p:sp>
        <p:nvSpPr>
          <p:cNvPr id="7" name="Footer Placeholder 6"/>
          <p:cNvSpPr>
            <a:spLocks noGrp="1"/>
          </p:cNvSpPr>
          <p:nvPr>
            <p:ph type="ftr" sz="quarter" idx="11"/>
          </p:nvPr>
        </p:nvSpPr>
        <p:spPr/>
        <p:txBody>
          <a:bodyPr/>
          <a:lstStyle/>
          <a:p>
            <a:r>
              <a:rPr lang="en-US"/>
              <a:t>PSVPEC/IT/Batch no.14</a:t>
            </a:r>
            <a:endParaRPr lang="en-US" dirty="0"/>
          </a:p>
        </p:txBody>
      </p:sp>
      <p:pic>
        <p:nvPicPr>
          <p:cNvPr id="8" name="Picture 7"/>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91400" y="152401"/>
            <a:ext cx="1752600" cy="13716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755204"/>
            <a:ext cx="8305800" cy="3480371"/>
          </a:xfrm>
        </p:spPr>
        <p:txBody>
          <a:bodyPr>
            <a:noAutofit/>
          </a:bodyPr>
          <a:lstStyle/>
          <a:p>
            <a:pPr marL="0" indent="0" algn="just">
              <a:lnSpc>
                <a:spcPct val="150000"/>
              </a:lnSpc>
              <a:buNone/>
            </a:pPr>
            <a:r>
              <a:rPr lang="en-US" sz="1800" dirty="0">
                <a:latin typeface="+mj-lt"/>
                <a:cs typeface="Times New Roman" pitchFamily="18" charset="0"/>
              </a:rPr>
              <a:t>Incorporating the VGG16 deep learning model within a Python Flask framework, our web-based tea leaf disease analysis project utilizes advanced image recognition for accurate diagnosis. The user-friendly web interface ensures farmers receive rapid results and promotes expert engagement, empowering them in the effective and sustainable maintenance of tea plant health.</a:t>
            </a:r>
            <a:endParaRPr lang="en-US" sz="1800" dirty="0">
              <a:latin typeface="+mj-lt"/>
              <a:cs typeface="Arial" pitchFamily="34" charset="0"/>
            </a:endParaRPr>
          </a:p>
          <a:p>
            <a:pPr algn="just">
              <a:lnSpc>
                <a:spcPct val="150000"/>
              </a:lnSpc>
              <a:buFont typeface="Wingdings" panose="05000000000000000000" pitchFamily="2" charset="2"/>
              <a:buChar char="Ø"/>
            </a:pPr>
            <a:endParaRPr lang="en-US" sz="2400" dirty="0">
              <a:latin typeface="+mj-lt"/>
              <a:cs typeface="Arial" pitchFamily="34" charset="0"/>
            </a:endParaRPr>
          </a:p>
          <a:p>
            <a:pPr algn="just">
              <a:lnSpc>
                <a:spcPct val="150000"/>
              </a:lnSpc>
              <a:buFont typeface="Wingdings" panose="05000000000000000000" pitchFamily="2" charset="2"/>
              <a:buChar char="Ø"/>
            </a:pPr>
            <a:endParaRPr lang="en-US" sz="2400" dirty="0">
              <a:latin typeface="+mj-lt"/>
              <a:cs typeface="Times New Roman" pitchFamily="18" charset="0"/>
            </a:endParaRPr>
          </a:p>
        </p:txBody>
      </p:sp>
      <p:sp>
        <p:nvSpPr>
          <p:cNvPr id="6" name="Rectangle 5"/>
          <p:cNvSpPr/>
          <p:nvPr/>
        </p:nvSpPr>
        <p:spPr>
          <a:xfrm>
            <a:off x="0" y="-51371"/>
            <a:ext cx="6781800" cy="685800"/>
          </a:xfrm>
          <a:prstGeom prst="rect">
            <a:avLst/>
          </a:prstGeom>
          <a:solidFill>
            <a:srgbClr val="0070C0">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b="1" dirty="0">
                <a:latin typeface="Times New Roman" pitchFamily="18" charset="0"/>
                <a:cs typeface="Times New Roman" pitchFamily="18" charset="0"/>
              </a:rPr>
              <a:t>Scope of the Project</a:t>
            </a:r>
          </a:p>
        </p:txBody>
      </p:sp>
      <p:sp>
        <p:nvSpPr>
          <p:cNvPr id="5" name="Slide Number Placeholder 4"/>
          <p:cNvSpPr>
            <a:spLocks noGrp="1"/>
          </p:cNvSpPr>
          <p:nvPr>
            <p:ph type="sldNum" sz="quarter" idx="12"/>
          </p:nvPr>
        </p:nvSpPr>
        <p:spPr/>
        <p:txBody>
          <a:bodyPr/>
          <a:lstStyle/>
          <a:p>
            <a:fld id="{8AFE8D7A-B467-486C-B22A-FED08308D75D}" type="slidenum">
              <a:rPr lang="en-US" smtClean="0"/>
              <a:pPr/>
              <a:t>3</a:t>
            </a:fld>
            <a:endParaRPr lang="en-US"/>
          </a:p>
        </p:txBody>
      </p:sp>
      <p:sp>
        <p:nvSpPr>
          <p:cNvPr id="7" name="Footer Placeholder 6"/>
          <p:cNvSpPr>
            <a:spLocks noGrp="1"/>
          </p:cNvSpPr>
          <p:nvPr>
            <p:ph type="ftr" sz="quarter" idx="11"/>
          </p:nvPr>
        </p:nvSpPr>
        <p:spPr/>
        <p:txBody>
          <a:bodyPr/>
          <a:lstStyle/>
          <a:p>
            <a:r>
              <a:rPr lang="en-US"/>
              <a:t>PSVPEC/IT/Batch no.14</a:t>
            </a:r>
            <a:endParaRPr lang="en-US" dirty="0"/>
          </a:p>
        </p:txBody>
      </p:sp>
      <p:pic>
        <p:nvPicPr>
          <p:cNvPr id="2" name="Picture 1">
            <a:extLst>
              <a:ext uri="{FF2B5EF4-FFF2-40B4-BE49-F238E27FC236}">
                <a16:creationId xmlns:a16="http://schemas.microsoft.com/office/drawing/2014/main" id="{CD4D271A-4D58-3734-8626-FC1A87A6C170}"/>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91400" y="152401"/>
            <a:ext cx="1752600" cy="1371600"/>
          </a:xfrm>
          <a:prstGeom prst="rect">
            <a:avLst/>
          </a:prstGeom>
          <a:noFill/>
          <a:ln>
            <a:noFill/>
          </a:ln>
        </p:spPr>
      </p:pic>
    </p:spTree>
    <p:extLst>
      <p:ext uri="{BB962C8B-B14F-4D97-AF65-F5344CB8AC3E}">
        <p14:creationId xmlns:p14="http://schemas.microsoft.com/office/powerpoint/2010/main" val="31689235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3441" y="1984770"/>
            <a:ext cx="8229600" cy="3349230"/>
          </a:xfrm>
        </p:spPr>
        <p:txBody>
          <a:bodyPr>
            <a:noAutofit/>
          </a:bodyPr>
          <a:lstStyle/>
          <a:p>
            <a:pPr marL="0" indent="0" algn="just">
              <a:lnSpc>
                <a:spcPct val="150000"/>
              </a:lnSpc>
              <a:buNone/>
            </a:pPr>
            <a:r>
              <a:rPr lang="en-US" sz="1800" dirty="0">
                <a:latin typeface="+mj-lt"/>
                <a:cs typeface="Arial" pitchFamily="34" charset="0"/>
              </a:rPr>
              <a:t>Leveraging advanced image recognition, our web-based tea leaf disease analysis system delivers swift and precise results through an intuitive interface. This platform facilitates remote collaboration, connecting farmers with expert advice for personalized disease management, thereby promoting sustainable tea farming practices.</a:t>
            </a:r>
          </a:p>
        </p:txBody>
      </p:sp>
      <p:sp>
        <p:nvSpPr>
          <p:cNvPr id="6" name="Rectangle 5"/>
          <p:cNvSpPr/>
          <p:nvPr/>
        </p:nvSpPr>
        <p:spPr>
          <a:xfrm>
            <a:off x="0" y="0"/>
            <a:ext cx="6781800" cy="1118171"/>
          </a:xfrm>
          <a:prstGeom prst="rect">
            <a:avLst/>
          </a:prstGeom>
          <a:solidFill>
            <a:srgbClr val="0070C0">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b="1" dirty="0">
                <a:latin typeface="Times New Roman" pitchFamily="18" charset="0"/>
                <a:cs typeface="Times New Roman" pitchFamily="18" charset="0"/>
              </a:rPr>
              <a:t>Abstract</a:t>
            </a:r>
          </a:p>
        </p:txBody>
      </p:sp>
      <p:sp>
        <p:nvSpPr>
          <p:cNvPr id="5" name="Slide Number Placeholder 4"/>
          <p:cNvSpPr>
            <a:spLocks noGrp="1"/>
          </p:cNvSpPr>
          <p:nvPr>
            <p:ph type="sldNum" sz="quarter" idx="12"/>
          </p:nvPr>
        </p:nvSpPr>
        <p:spPr/>
        <p:txBody>
          <a:bodyPr/>
          <a:lstStyle/>
          <a:p>
            <a:fld id="{8AFE8D7A-B467-486C-B22A-FED08308D75D}" type="slidenum">
              <a:rPr lang="en-US" smtClean="0"/>
              <a:pPr/>
              <a:t>4</a:t>
            </a:fld>
            <a:endParaRPr lang="en-US"/>
          </a:p>
        </p:txBody>
      </p:sp>
      <p:sp>
        <p:nvSpPr>
          <p:cNvPr id="2" name="Footer Placeholder 6">
            <a:extLst>
              <a:ext uri="{FF2B5EF4-FFF2-40B4-BE49-F238E27FC236}">
                <a16:creationId xmlns:a16="http://schemas.microsoft.com/office/drawing/2014/main" id="{2ECB1F2B-5369-848A-85E1-8BC4BF714FFD}"/>
              </a:ext>
            </a:extLst>
          </p:cNvPr>
          <p:cNvSpPr>
            <a:spLocks noGrp="1"/>
          </p:cNvSpPr>
          <p:nvPr>
            <p:ph type="ftr" sz="quarter" idx="11"/>
          </p:nvPr>
        </p:nvSpPr>
        <p:spPr>
          <a:xfrm>
            <a:off x="3124200" y="6492875"/>
            <a:ext cx="2895600" cy="365125"/>
          </a:xfrm>
        </p:spPr>
        <p:txBody>
          <a:bodyPr/>
          <a:lstStyle/>
          <a:p>
            <a:r>
              <a:rPr lang="en-US"/>
              <a:t>PSVPEC/IT/Batch no.14</a:t>
            </a:r>
            <a:endParaRPr lang="en-US" dirty="0"/>
          </a:p>
        </p:txBody>
      </p:sp>
      <p:pic>
        <p:nvPicPr>
          <p:cNvPr id="4" name="Picture 3">
            <a:extLst>
              <a:ext uri="{FF2B5EF4-FFF2-40B4-BE49-F238E27FC236}">
                <a16:creationId xmlns:a16="http://schemas.microsoft.com/office/drawing/2014/main" id="{DC199218-CFE3-2985-BDA5-88E45BC3667C}"/>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91400" y="152401"/>
            <a:ext cx="1752600" cy="13716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51371"/>
            <a:ext cx="6781800" cy="685800"/>
          </a:xfrm>
          <a:prstGeom prst="rect">
            <a:avLst/>
          </a:prstGeom>
          <a:solidFill>
            <a:srgbClr val="0070C0">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b="1" dirty="0">
                <a:latin typeface="Times New Roman" pitchFamily="18" charset="0"/>
                <a:cs typeface="Times New Roman" pitchFamily="18" charset="0"/>
              </a:rPr>
              <a:t>Literature Survey – paper 1</a:t>
            </a:r>
          </a:p>
        </p:txBody>
      </p:sp>
      <p:sp>
        <p:nvSpPr>
          <p:cNvPr id="5" name="Slide Number Placeholder 4"/>
          <p:cNvSpPr>
            <a:spLocks noGrp="1"/>
          </p:cNvSpPr>
          <p:nvPr>
            <p:ph type="sldNum" sz="quarter" idx="12"/>
          </p:nvPr>
        </p:nvSpPr>
        <p:spPr/>
        <p:txBody>
          <a:bodyPr/>
          <a:lstStyle/>
          <a:p>
            <a:fld id="{8AFE8D7A-B467-486C-B22A-FED08308D75D}" type="slidenum">
              <a:rPr lang="en-US" smtClean="0"/>
              <a:pPr/>
              <a:t>5</a:t>
            </a:fld>
            <a:endParaRPr lang="en-US" dirty="0"/>
          </a:p>
        </p:txBody>
      </p:sp>
      <p:sp>
        <p:nvSpPr>
          <p:cNvPr id="7" name="Footer Placeholder 6"/>
          <p:cNvSpPr>
            <a:spLocks noGrp="1"/>
          </p:cNvSpPr>
          <p:nvPr>
            <p:ph type="ftr" sz="quarter" idx="11"/>
          </p:nvPr>
        </p:nvSpPr>
        <p:spPr/>
        <p:txBody>
          <a:bodyPr/>
          <a:lstStyle/>
          <a:p>
            <a:r>
              <a:rPr lang="en-US"/>
              <a:t>PSVPEC/IT/Batch no.14</a:t>
            </a:r>
            <a:endParaRPr lang="en-US" dirty="0"/>
          </a:p>
        </p:txBody>
      </p:sp>
      <p:graphicFrame>
        <p:nvGraphicFramePr>
          <p:cNvPr id="9" name="Content Placeholder 8">
            <a:extLst>
              <a:ext uri="{FF2B5EF4-FFF2-40B4-BE49-F238E27FC236}">
                <a16:creationId xmlns:a16="http://schemas.microsoft.com/office/drawing/2014/main" id="{DA8C3C1B-985B-E4F3-FFAA-FE804ABA7311}"/>
              </a:ext>
            </a:extLst>
          </p:cNvPr>
          <p:cNvGraphicFramePr>
            <a:graphicFrameLocks noGrp="1"/>
          </p:cNvGraphicFramePr>
          <p:nvPr>
            <p:ph idx="1"/>
            <p:extLst>
              <p:ext uri="{D42A27DB-BD31-4B8C-83A1-F6EECF244321}">
                <p14:modId xmlns:p14="http://schemas.microsoft.com/office/powerpoint/2010/main" val="706525068"/>
              </p:ext>
            </p:extLst>
          </p:nvPr>
        </p:nvGraphicFramePr>
        <p:xfrm>
          <a:off x="304800" y="1752600"/>
          <a:ext cx="8382000" cy="4023360"/>
        </p:xfrm>
        <a:graphic>
          <a:graphicData uri="http://schemas.openxmlformats.org/drawingml/2006/table">
            <a:tbl>
              <a:tblPr firstRow="1" bandRow="1">
                <a:tableStyleId>{5C22544A-7EE6-4342-B048-85BDC9FD1C3A}</a:tableStyleId>
              </a:tblPr>
              <a:tblGrid>
                <a:gridCol w="2095500">
                  <a:extLst>
                    <a:ext uri="{9D8B030D-6E8A-4147-A177-3AD203B41FA5}">
                      <a16:colId xmlns:a16="http://schemas.microsoft.com/office/drawing/2014/main" val="3344916266"/>
                    </a:ext>
                  </a:extLst>
                </a:gridCol>
                <a:gridCol w="2095500">
                  <a:extLst>
                    <a:ext uri="{9D8B030D-6E8A-4147-A177-3AD203B41FA5}">
                      <a16:colId xmlns:a16="http://schemas.microsoft.com/office/drawing/2014/main" val="520976854"/>
                    </a:ext>
                  </a:extLst>
                </a:gridCol>
                <a:gridCol w="2544536">
                  <a:extLst>
                    <a:ext uri="{9D8B030D-6E8A-4147-A177-3AD203B41FA5}">
                      <a16:colId xmlns:a16="http://schemas.microsoft.com/office/drawing/2014/main" val="300385572"/>
                    </a:ext>
                  </a:extLst>
                </a:gridCol>
                <a:gridCol w="1646464">
                  <a:extLst>
                    <a:ext uri="{9D8B030D-6E8A-4147-A177-3AD203B41FA5}">
                      <a16:colId xmlns:a16="http://schemas.microsoft.com/office/drawing/2014/main" val="422549138"/>
                    </a:ext>
                  </a:extLst>
                </a:gridCol>
              </a:tblGrid>
              <a:tr h="139023">
                <a:tc>
                  <a:txBody>
                    <a:bodyPr/>
                    <a:lstStyle/>
                    <a:p>
                      <a:r>
                        <a:rPr lang="en-US" dirty="0">
                          <a:solidFill>
                            <a:schemeClr val="tx1"/>
                          </a:solidFill>
                        </a:rPr>
                        <a:t>AUTHOR</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PAPER TITLE</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DESCRIPTION</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PUBLICATION</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83918240"/>
                  </a:ext>
                </a:extLst>
              </a:tr>
              <a:tr h="3374108">
                <a:tc>
                  <a:txBody>
                    <a:bodyPr/>
                    <a:lstStyle/>
                    <a:p>
                      <a:r>
                        <a:rPr lang="en-IN" dirty="0"/>
                        <a:t>S. P. Raja , Barbara </a:t>
                      </a:r>
                      <a:r>
                        <a:rPr lang="en-IN" dirty="0" err="1"/>
                        <a:t>Sawicka</a:t>
                      </a:r>
                      <a:r>
                        <a:rPr lang="en-IN" dirty="0"/>
                        <a:t> </a:t>
                      </a:r>
                      <a:r>
                        <a:rPr lang="da-DK" dirty="0">
                          <a:solidFill>
                            <a:schemeClr val="tx1"/>
                          </a:solidFill>
                        </a:rPr>
                        <a:t>et al., </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Crop Prediction Based on Characteristics of the</a:t>
                      </a:r>
                    </a:p>
                    <a:p>
                      <a:r>
                        <a:rPr lang="en-US" dirty="0">
                          <a:solidFill>
                            <a:schemeClr val="tx1"/>
                          </a:solidFill>
                        </a:rPr>
                        <a:t>Agricultural Environment Using Various Feature</a:t>
                      </a:r>
                    </a:p>
                    <a:p>
                      <a:r>
                        <a:rPr lang="en-US" dirty="0">
                          <a:solidFill>
                            <a:schemeClr val="tx1"/>
                          </a:solidFill>
                        </a:rPr>
                        <a:t>Selection Techniques and Classifiers</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This study focuses on utilizing machine learning for crop yield prediction, emphasizing the significance of optimal feature selection to enhance model accuracy, reduce redundancies, and demonstrate that ensemble techniques outperform existing classification methods.</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solidFill>
                            <a:schemeClr val="tx1"/>
                          </a:solidFill>
                        </a:rPr>
                        <a:t>IEEE (</a:t>
                      </a:r>
                      <a:r>
                        <a:rPr lang="en-US" sz="1800" b="0" i="0" kern="1200" dirty="0">
                          <a:solidFill>
                            <a:schemeClr val="dk1"/>
                          </a:solidFill>
                          <a:effectLst/>
                          <a:latin typeface="+mn-lt"/>
                          <a:ea typeface="+mn-ea"/>
                          <a:cs typeface="+mn-cs"/>
                        </a:rPr>
                        <a:t>Institute of Electrical and Electronics Engineers</a:t>
                      </a:r>
                      <a:r>
                        <a:rPr lang="en-IN" dirty="0">
                          <a:solidFill>
                            <a:schemeClr val="tx1"/>
                          </a:solidFill>
                        </a:rPr>
                        <a:t>)</a:t>
                      </a:r>
                    </a:p>
                    <a:p>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53124685"/>
                  </a:ext>
                </a:extLst>
              </a:tr>
            </a:tbl>
          </a:graphicData>
        </a:graphic>
      </p:graphicFrame>
      <p:pic>
        <p:nvPicPr>
          <p:cNvPr id="12" name="Picture 11">
            <a:extLst>
              <a:ext uri="{FF2B5EF4-FFF2-40B4-BE49-F238E27FC236}">
                <a16:creationId xmlns:a16="http://schemas.microsoft.com/office/drawing/2014/main" id="{C29D9F10-02FF-8CBD-1868-CE700A42DB5C}"/>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91400" y="152401"/>
            <a:ext cx="1752600" cy="1371600"/>
          </a:xfrm>
          <a:prstGeom prst="rect">
            <a:avLst/>
          </a:prstGeom>
          <a:noFill/>
          <a:ln>
            <a:noFill/>
          </a:ln>
        </p:spPr>
      </p:pic>
    </p:spTree>
    <p:extLst>
      <p:ext uri="{BB962C8B-B14F-4D97-AF65-F5344CB8AC3E}">
        <p14:creationId xmlns:p14="http://schemas.microsoft.com/office/powerpoint/2010/main" val="3002560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51371"/>
            <a:ext cx="6781800" cy="685800"/>
          </a:xfrm>
          <a:prstGeom prst="rect">
            <a:avLst/>
          </a:prstGeom>
          <a:solidFill>
            <a:srgbClr val="0070C0">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b="1" dirty="0">
                <a:latin typeface="Times New Roman" pitchFamily="18" charset="0"/>
                <a:cs typeface="Times New Roman" pitchFamily="18" charset="0"/>
              </a:rPr>
              <a:t>Literature Survey – paper 2</a:t>
            </a:r>
          </a:p>
        </p:txBody>
      </p:sp>
      <p:sp>
        <p:nvSpPr>
          <p:cNvPr id="5" name="Slide Number Placeholder 4"/>
          <p:cNvSpPr>
            <a:spLocks noGrp="1"/>
          </p:cNvSpPr>
          <p:nvPr>
            <p:ph type="sldNum" sz="quarter" idx="12"/>
          </p:nvPr>
        </p:nvSpPr>
        <p:spPr/>
        <p:txBody>
          <a:bodyPr/>
          <a:lstStyle/>
          <a:p>
            <a:fld id="{8AFE8D7A-B467-486C-B22A-FED08308D75D}" type="slidenum">
              <a:rPr lang="en-US" smtClean="0"/>
              <a:pPr/>
              <a:t>6</a:t>
            </a:fld>
            <a:endParaRPr lang="en-US" dirty="0"/>
          </a:p>
        </p:txBody>
      </p:sp>
      <p:sp>
        <p:nvSpPr>
          <p:cNvPr id="7" name="Footer Placeholder 6"/>
          <p:cNvSpPr>
            <a:spLocks noGrp="1"/>
          </p:cNvSpPr>
          <p:nvPr>
            <p:ph type="ftr" sz="quarter" idx="11"/>
          </p:nvPr>
        </p:nvSpPr>
        <p:spPr/>
        <p:txBody>
          <a:bodyPr/>
          <a:lstStyle/>
          <a:p>
            <a:r>
              <a:rPr lang="en-US"/>
              <a:t>PSVPEC/IT/Batch no.14</a:t>
            </a:r>
            <a:endParaRPr lang="en-US" dirty="0"/>
          </a:p>
        </p:txBody>
      </p:sp>
      <p:graphicFrame>
        <p:nvGraphicFramePr>
          <p:cNvPr id="9" name="Content Placeholder 8">
            <a:extLst>
              <a:ext uri="{FF2B5EF4-FFF2-40B4-BE49-F238E27FC236}">
                <a16:creationId xmlns:a16="http://schemas.microsoft.com/office/drawing/2014/main" id="{DA8C3C1B-985B-E4F3-FFAA-FE804ABA7311}"/>
              </a:ext>
            </a:extLst>
          </p:cNvPr>
          <p:cNvGraphicFramePr>
            <a:graphicFrameLocks noGrp="1"/>
          </p:cNvGraphicFramePr>
          <p:nvPr>
            <p:ph idx="1"/>
            <p:extLst>
              <p:ext uri="{D42A27DB-BD31-4B8C-83A1-F6EECF244321}">
                <p14:modId xmlns:p14="http://schemas.microsoft.com/office/powerpoint/2010/main" val="1502315573"/>
              </p:ext>
            </p:extLst>
          </p:nvPr>
        </p:nvGraphicFramePr>
        <p:xfrm>
          <a:off x="381000" y="1807249"/>
          <a:ext cx="8534400" cy="3562852"/>
        </p:xfrm>
        <a:graphic>
          <a:graphicData uri="http://schemas.openxmlformats.org/drawingml/2006/table">
            <a:tbl>
              <a:tblPr firstRow="1" bandRow="1">
                <a:tableStyleId>{5C22544A-7EE6-4342-B048-85BDC9FD1C3A}</a:tableStyleId>
              </a:tblPr>
              <a:tblGrid>
                <a:gridCol w="2133600">
                  <a:extLst>
                    <a:ext uri="{9D8B030D-6E8A-4147-A177-3AD203B41FA5}">
                      <a16:colId xmlns:a16="http://schemas.microsoft.com/office/drawing/2014/main" val="3344916266"/>
                    </a:ext>
                  </a:extLst>
                </a:gridCol>
                <a:gridCol w="2133600">
                  <a:extLst>
                    <a:ext uri="{9D8B030D-6E8A-4147-A177-3AD203B41FA5}">
                      <a16:colId xmlns:a16="http://schemas.microsoft.com/office/drawing/2014/main" val="520976854"/>
                    </a:ext>
                  </a:extLst>
                </a:gridCol>
                <a:gridCol w="2133600">
                  <a:extLst>
                    <a:ext uri="{9D8B030D-6E8A-4147-A177-3AD203B41FA5}">
                      <a16:colId xmlns:a16="http://schemas.microsoft.com/office/drawing/2014/main" val="300385572"/>
                    </a:ext>
                  </a:extLst>
                </a:gridCol>
                <a:gridCol w="2133600">
                  <a:extLst>
                    <a:ext uri="{9D8B030D-6E8A-4147-A177-3AD203B41FA5}">
                      <a16:colId xmlns:a16="http://schemas.microsoft.com/office/drawing/2014/main" val="422549138"/>
                    </a:ext>
                  </a:extLst>
                </a:gridCol>
              </a:tblGrid>
              <a:tr h="0">
                <a:tc>
                  <a:txBody>
                    <a:bodyPr/>
                    <a:lstStyle/>
                    <a:p>
                      <a:r>
                        <a:rPr lang="en-US" dirty="0">
                          <a:solidFill>
                            <a:schemeClr val="tx1"/>
                          </a:solidFill>
                        </a:rPr>
                        <a:t>AUTHOR</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PAPER TITLE</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DESCRIPTION</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PUBLICATION</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83918240"/>
                  </a:ext>
                </a:extLst>
              </a:tr>
              <a:tr h="3197092">
                <a:tc>
                  <a:txBody>
                    <a:bodyPr/>
                    <a:lstStyle/>
                    <a:p>
                      <a:r>
                        <a:rPr lang="da-DK" dirty="0">
                          <a:solidFill>
                            <a:schemeClr val="tx1"/>
                          </a:solidFill>
                        </a:rPr>
                        <a:t>Md. Fahad Jubayer et al., </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Tea leaf disease detection and identification based on YOLOv7 (YOLO-T)”, Tea leaf disease detection YOLOv7 (YOLO-T)</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AI-driven tea leaf disease detection system using YOLOv7, achieving 97.3% accuracy and offering a rapid solution for identifying and managing diseases in the tea industry.</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solidFill>
                            <a:schemeClr val="tx1"/>
                          </a:solidFill>
                        </a:rPr>
                        <a:t>Scientific reports</a:t>
                      </a:r>
                    </a:p>
                    <a:p>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53124685"/>
                  </a:ext>
                </a:extLst>
              </a:tr>
            </a:tbl>
          </a:graphicData>
        </a:graphic>
      </p:graphicFrame>
      <p:pic>
        <p:nvPicPr>
          <p:cNvPr id="2" name="Picture 1">
            <a:extLst>
              <a:ext uri="{FF2B5EF4-FFF2-40B4-BE49-F238E27FC236}">
                <a16:creationId xmlns:a16="http://schemas.microsoft.com/office/drawing/2014/main" id="{FBDAE017-E672-0E12-D534-B21A8F12CB66}"/>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91400" y="152401"/>
            <a:ext cx="1752600" cy="1371600"/>
          </a:xfrm>
          <a:prstGeom prst="rect">
            <a:avLst/>
          </a:prstGeom>
          <a:noFill/>
          <a:ln>
            <a:noFill/>
          </a:ln>
        </p:spPr>
      </p:pic>
    </p:spTree>
    <p:extLst>
      <p:ext uri="{BB962C8B-B14F-4D97-AF65-F5344CB8AC3E}">
        <p14:creationId xmlns:p14="http://schemas.microsoft.com/office/powerpoint/2010/main" val="35841852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51371"/>
            <a:ext cx="6781800" cy="685800"/>
          </a:xfrm>
          <a:prstGeom prst="rect">
            <a:avLst/>
          </a:prstGeom>
          <a:solidFill>
            <a:srgbClr val="0070C0">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b="1" dirty="0">
                <a:latin typeface="Times New Roman" pitchFamily="18" charset="0"/>
                <a:cs typeface="Times New Roman" pitchFamily="18" charset="0"/>
              </a:rPr>
              <a:t>Literature Survey – paper 3</a:t>
            </a:r>
          </a:p>
        </p:txBody>
      </p:sp>
      <p:sp>
        <p:nvSpPr>
          <p:cNvPr id="5" name="Slide Number Placeholder 4"/>
          <p:cNvSpPr>
            <a:spLocks noGrp="1"/>
          </p:cNvSpPr>
          <p:nvPr>
            <p:ph type="sldNum" sz="quarter" idx="12"/>
          </p:nvPr>
        </p:nvSpPr>
        <p:spPr/>
        <p:txBody>
          <a:bodyPr/>
          <a:lstStyle/>
          <a:p>
            <a:fld id="{8AFE8D7A-B467-486C-B22A-FED08308D75D}" type="slidenum">
              <a:rPr lang="en-US" smtClean="0"/>
              <a:pPr/>
              <a:t>7</a:t>
            </a:fld>
            <a:endParaRPr lang="en-US" dirty="0"/>
          </a:p>
        </p:txBody>
      </p:sp>
      <p:sp>
        <p:nvSpPr>
          <p:cNvPr id="7" name="Footer Placeholder 6"/>
          <p:cNvSpPr>
            <a:spLocks noGrp="1"/>
          </p:cNvSpPr>
          <p:nvPr>
            <p:ph type="ftr" sz="quarter" idx="11"/>
          </p:nvPr>
        </p:nvSpPr>
        <p:spPr/>
        <p:txBody>
          <a:bodyPr/>
          <a:lstStyle/>
          <a:p>
            <a:r>
              <a:rPr lang="en-US"/>
              <a:t>PSVPEC/IT/Batch no.14</a:t>
            </a:r>
            <a:endParaRPr lang="en-US" dirty="0"/>
          </a:p>
        </p:txBody>
      </p:sp>
      <p:graphicFrame>
        <p:nvGraphicFramePr>
          <p:cNvPr id="9" name="Content Placeholder 8">
            <a:extLst>
              <a:ext uri="{FF2B5EF4-FFF2-40B4-BE49-F238E27FC236}">
                <a16:creationId xmlns:a16="http://schemas.microsoft.com/office/drawing/2014/main" id="{DA8C3C1B-985B-E4F3-FFAA-FE804ABA7311}"/>
              </a:ext>
            </a:extLst>
          </p:cNvPr>
          <p:cNvGraphicFramePr>
            <a:graphicFrameLocks noGrp="1"/>
          </p:cNvGraphicFramePr>
          <p:nvPr>
            <p:ph idx="1"/>
            <p:extLst>
              <p:ext uri="{D42A27DB-BD31-4B8C-83A1-F6EECF244321}">
                <p14:modId xmlns:p14="http://schemas.microsoft.com/office/powerpoint/2010/main" val="414533995"/>
              </p:ext>
            </p:extLst>
          </p:nvPr>
        </p:nvGraphicFramePr>
        <p:xfrm>
          <a:off x="266700" y="1640840"/>
          <a:ext cx="8610600" cy="4572000"/>
        </p:xfrm>
        <a:graphic>
          <a:graphicData uri="http://schemas.openxmlformats.org/drawingml/2006/table">
            <a:tbl>
              <a:tblPr firstRow="1" bandRow="1">
                <a:tableStyleId>{5C22544A-7EE6-4342-B048-85BDC9FD1C3A}</a:tableStyleId>
              </a:tblPr>
              <a:tblGrid>
                <a:gridCol w="2152650">
                  <a:extLst>
                    <a:ext uri="{9D8B030D-6E8A-4147-A177-3AD203B41FA5}">
                      <a16:colId xmlns:a16="http://schemas.microsoft.com/office/drawing/2014/main" val="3344916266"/>
                    </a:ext>
                  </a:extLst>
                </a:gridCol>
                <a:gridCol w="2152650">
                  <a:extLst>
                    <a:ext uri="{9D8B030D-6E8A-4147-A177-3AD203B41FA5}">
                      <a16:colId xmlns:a16="http://schemas.microsoft.com/office/drawing/2014/main" val="520976854"/>
                    </a:ext>
                  </a:extLst>
                </a:gridCol>
                <a:gridCol w="2152650">
                  <a:extLst>
                    <a:ext uri="{9D8B030D-6E8A-4147-A177-3AD203B41FA5}">
                      <a16:colId xmlns:a16="http://schemas.microsoft.com/office/drawing/2014/main" val="300385572"/>
                    </a:ext>
                  </a:extLst>
                </a:gridCol>
                <a:gridCol w="2152650">
                  <a:extLst>
                    <a:ext uri="{9D8B030D-6E8A-4147-A177-3AD203B41FA5}">
                      <a16:colId xmlns:a16="http://schemas.microsoft.com/office/drawing/2014/main" val="422549138"/>
                    </a:ext>
                  </a:extLst>
                </a:gridCol>
              </a:tblGrid>
              <a:tr h="0">
                <a:tc>
                  <a:txBody>
                    <a:bodyPr/>
                    <a:lstStyle/>
                    <a:p>
                      <a:r>
                        <a:rPr lang="en-US" dirty="0">
                          <a:solidFill>
                            <a:schemeClr val="tx1"/>
                          </a:solidFill>
                        </a:rPr>
                        <a:t>AUTHOR</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PAPER TITLE</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DESCRIPTION</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PUBLICATION</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83918240"/>
                  </a:ext>
                </a:extLst>
              </a:tr>
              <a:tr h="3894064">
                <a:tc>
                  <a:txBody>
                    <a:bodyPr/>
                    <a:lstStyle/>
                    <a:p>
                      <a:r>
                        <a:rPr lang="da-DK" dirty="0">
                          <a:solidFill>
                            <a:schemeClr val="tx1"/>
                          </a:solidFill>
                        </a:rPr>
                        <a:t>Jianping Yao, Son N. Tran et al., </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Machine learning for leaf disease classification</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This study explores the impact of machine learning applications on leaf disease classification in agriculture, providing a comprehensive overview of datasets, techniques, and applications for researchers, engineers, and managers in the field.</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solidFill>
                            <a:schemeClr val="tx1"/>
                          </a:solidFill>
                        </a:rPr>
                        <a:t>Springer Link</a:t>
                      </a:r>
                    </a:p>
                    <a:p>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53124685"/>
                  </a:ext>
                </a:extLst>
              </a:tr>
            </a:tbl>
          </a:graphicData>
        </a:graphic>
      </p:graphicFrame>
      <p:pic>
        <p:nvPicPr>
          <p:cNvPr id="2" name="Picture 1">
            <a:extLst>
              <a:ext uri="{FF2B5EF4-FFF2-40B4-BE49-F238E27FC236}">
                <a16:creationId xmlns:a16="http://schemas.microsoft.com/office/drawing/2014/main" id="{D5AA902E-3B99-FBBF-212F-AADDCD44A636}"/>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91400" y="152401"/>
            <a:ext cx="1752600" cy="1371600"/>
          </a:xfrm>
          <a:prstGeom prst="rect">
            <a:avLst/>
          </a:prstGeom>
          <a:noFill/>
          <a:ln>
            <a:noFill/>
          </a:ln>
        </p:spPr>
      </p:pic>
    </p:spTree>
    <p:extLst>
      <p:ext uri="{BB962C8B-B14F-4D97-AF65-F5344CB8AC3E}">
        <p14:creationId xmlns:p14="http://schemas.microsoft.com/office/powerpoint/2010/main" val="21911109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51371"/>
            <a:ext cx="6781800" cy="685800"/>
          </a:xfrm>
          <a:prstGeom prst="rect">
            <a:avLst/>
          </a:prstGeom>
          <a:solidFill>
            <a:srgbClr val="0070C0">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b="1" dirty="0">
                <a:latin typeface="Times New Roman" pitchFamily="18" charset="0"/>
                <a:cs typeface="Times New Roman" pitchFamily="18" charset="0"/>
              </a:rPr>
              <a:t>Literature Survey – paper 4</a:t>
            </a:r>
          </a:p>
        </p:txBody>
      </p:sp>
      <p:sp>
        <p:nvSpPr>
          <p:cNvPr id="5" name="Slide Number Placeholder 4"/>
          <p:cNvSpPr>
            <a:spLocks noGrp="1"/>
          </p:cNvSpPr>
          <p:nvPr>
            <p:ph type="sldNum" sz="quarter" idx="12"/>
          </p:nvPr>
        </p:nvSpPr>
        <p:spPr/>
        <p:txBody>
          <a:bodyPr/>
          <a:lstStyle/>
          <a:p>
            <a:fld id="{8AFE8D7A-B467-486C-B22A-FED08308D75D}" type="slidenum">
              <a:rPr lang="en-US" smtClean="0"/>
              <a:pPr/>
              <a:t>8</a:t>
            </a:fld>
            <a:endParaRPr lang="en-US" dirty="0"/>
          </a:p>
        </p:txBody>
      </p:sp>
      <p:sp>
        <p:nvSpPr>
          <p:cNvPr id="7" name="Footer Placeholder 6"/>
          <p:cNvSpPr>
            <a:spLocks noGrp="1"/>
          </p:cNvSpPr>
          <p:nvPr>
            <p:ph type="ftr" sz="quarter" idx="11"/>
          </p:nvPr>
        </p:nvSpPr>
        <p:spPr/>
        <p:txBody>
          <a:bodyPr/>
          <a:lstStyle/>
          <a:p>
            <a:r>
              <a:rPr lang="en-US"/>
              <a:t>PSVPEC/IT/Batch no.14</a:t>
            </a:r>
            <a:endParaRPr lang="en-US" dirty="0"/>
          </a:p>
        </p:txBody>
      </p:sp>
      <p:graphicFrame>
        <p:nvGraphicFramePr>
          <p:cNvPr id="9" name="Content Placeholder 8">
            <a:extLst>
              <a:ext uri="{FF2B5EF4-FFF2-40B4-BE49-F238E27FC236}">
                <a16:creationId xmlns:a16="http://schemas.microsoft.com/office/drawing/2014/main" id="{DA8C3C1B-985B-E4F3-FFAA-FE804ABA7311}"/>
              </a:ext>
            </a:extLst>
          </p:cNvPr>
          <p:cNvGraphicFramePr>
            <a:graphicFrameLocks noGrp="1"/>
          </p:cNvGraphicFramePr>
          <p:nvPr>
            <p:ph idx="1"/>
            <p:extLst>
              <p:ext uri="{D42A27DB-BD31-4B8C-83A1-F6EECF244321}">
                <p14:modId xmlns:p14="http://schemas.microsoft.com/office/powerpoint/2010/main" val="3438451215"/>
              </p:ext>
            </p:extLst>
          </p:nvPr>
        </p:nvGraphicFramePr>
        <p:xfrm>
          <a:off x="266700" y="1640840"/>
          <a:ext cx="8610600" cy="4297680"/>
        </p:xfrm>
        <a:graphic>
          <a:graphicData uri="http://schemas.openxmlformats.org/drawingml/2006/table">
            <a:tbl>
              <a:tblPr firstRow="1" bandRow="1">
                <a:tableStyleId>{5C22544A-7EE6-4342-B048-85BDC9FD1C3A}</a:tableStyleId>
              </a:tblPr>
              <a:tblGrid>
                <a:gridCol w="2152650">
                  <a:extLst>
                    <a:ext uri="{9D8B030D-6E8A-4147-A177-3AD203B41FA5}">
                      <a16:colId xmlns:a16="http://schemas.microsoft.com/office/drawing/2014/main" val="3344916266"/>
                    </a:ext>
                  </a:extLst>
                </a:gridCol>
                <a:gridCol w="2152650">
                  <a:extLst>
                    <a:ext uri="{9D8B030D-6E8A-4147-A177-3AD203B41FA5}">
                      <a16:colId xmlns:a16="http://schemas.microsoft.com/office/drawing/2014/main" val="520976854"/>
                    </a:ext>
                  </a:extLst>
                </a:gridCol>
                <a:gridCol w="2152650">
                  <a:extLst>
                    <a:ext uri="{9D8B030D-6E8A-4147-A177-3AD203B41FA5}">
                      <a16:colId xmlns:a16="http://schemas.microsoft.com/office/drawing/2014/main" val="300385572"/>
                    </a:ext>
                  </a:extLst>
                </a:gridCol>
                <a:gridCol w="2152650">
                  <a:extLst>
                    <a:ext uri="{9D8B030D-6E8A-4147-A177-3AD203B41FA5}">
                      <a16:colId xmlns:a16="http://schemas.microsoft.com/office/drawing/2014/main" val="422549138"/>
                    </a:ext>
                  </a:extLst>
                </a:gridCol>
              </a:tblGrid>
              <a:tr h="0">
                <a:tc>
                  <a:txBody>
                    <a:bodyPr/>
                    <a:lstStyle/>
                    <a:p>
                      <a:r>
                        <a:rPr lang="en-US" dirty="0">
                          <a:solidFill>
                            <a:schemeClr val="tx1"/>
                          </a:solidFill>
                        </a:rPr>
                        <a:t>AUTHOR</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PAPER TITLE</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DESCRIPTION</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PUBLICATION</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83918240"/>
                  </a:ext>
                </a:extLst>
              </a:tr>
              <a:tr h="3894064">
                <a:tc>
                  <a:txBody>
                    <a:bodyPr/>
                    <a:lstStyle/>
                    <a:p>
                      <a:r>
                        <a:rPr lang="en-IN" dirty="0"/>
                        <a:t>Rahul Singh </a:t>
                      </a:r>
                      <a:r>
                        <a:rPr lang="da-DK" dirty="0">
                          <a:solidFill>
                            <a:schemeClr val="tx1"/>
                          </a:solidFill>
                        </a:rPr>
                        <a:t>et al., </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Proposed CNN Model for Tea Leaf Disease</a:t>
                      </a:r>
                    </a:p>
                    <a:p>
                      <a:r>
                        <a:rPr lang="en-US" dirty="0">
                          <a:solidFill>
                            <a:schemeClr val="tx1"/>
                          </a:solidFill>
                        </a:rPr>
                        <a:t>Classification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This research introduces a 73% accurate deep convolutional neural network for rapid and precise classification of tea leaf diseases, surpassing manual methods and extending its diagnostic applications to various plant leaves.</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IEEE (Institute of Electrical and Electronics Engineers)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53124685"/>
                  </a:ext>
                </a:extLst>
              </a:tr>
            </a:tbl>
          </a:graphicData>
        </a:graphic>
      </p:graphicFrame>
      <p:pic>
        <p:nvPicPr>
          <p:cNvPr id="2" name="Picture 1">
            <a:extLst>
              <a:ext uri="{FF2B5EF4-FFF2-40B4-BE49-F238E27FC236}">
                <a16:creationId xmlns:a16="http://schemas.microsoft.com/office/drawing/2014/main" id="{D5AA902E-3B99-FBBF-212F-AADDCD44A636}"/>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91400" y="152401"/>
            <a:ext cx="1752600" cy="1371600"/>
          </a:xfrm>
          <a:prstGeom prst="rect">
            <a:avLst/>
          </a:prstGeom>
          <a:noFill/>
          <a:ln>
            <a:noFill/>
          </a:ln>
        </p:spPr>
      </p:pic>
    </p:spTree>
    <p:extLst>
      <p:ext uri="{BB962C8B-B14F-4D97-AF65-F5344CB8AC3E}">
        <p14:creationId xmlns:p14="http://schemas.microsoft.com/office/powerpoint/2010/main" val="42946798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51371"/>
            <a:ext cx="6781800" cy="685800"/>
          </a:xfrm>
          <a:prstGeom prst="rect">
            <a:avLst/>
          </a:prstGeom>
          <a:solidFill>
            <a:srgbClr val="0070C0">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b="1" dirty="0">
                <a:latin typeface="Times New Roman" pitchFamily="18" charset="0"/>
                <a:cs typeface="Times New Roman" pitchFamily="18" charset="0"/>
              </a:rPr>
              <a:t>Literature Survey – paper 5</a:t>
            </a:r>
          </a:p>
        </p:txBody>
      </p:sp>
      <p:sp>
        <p:nvSpPr>
          <p:cNvPr id="5" name="Slide Number Placeholder 4"/>
          <p:cNvSpPr>
            <a:spLocks noGrp="1"/>
          </p:cNvSpPr>
          <p:nvPr>
            <p:ph type="sldNum" sz="quarter" idx="12"/>
          </p:nvPr>
        </p:nvSpPr>
        <p:spPr/>
        <p:txBody>
          <a:bodyPr/>
          <a:lstStyle/>
          <a:p>
            <a:fld id="{8AFE8D7A-B467-486C-B22A-FED08308D75D}" type="slidenum">
              <a:rPr lang="en-US" smtClean="0"/>
              <a:pPr/>
              <a:t>9</a:t>
            </a:fld>
            <a:endParaRPr lang="en-US" dirty="0"/>
          </a:p>
        </p:txBody>
      </p:sp>
      <p:sp>
        <p:nvSpPr>
          <p:cNvPr id="7" name="Footer Placeholder 6"/>
          <p:cNvSpPr>
            <a:spLocks noGrp="1"/>
          </p:cNvSpPr>
          <p:nvPr>
            <p:ph type="ftr" sz="quarter" idx="11"/>
          </p:nvPr>
        </p:nvSpPr>
        <p:spPr/>
        <p:txBody>
          <a:bodyPr/>
          <a:lstStyle/>
          <a:p>
            <a:r>
              <a:rPr lang="en-US"/>
              <a:t>PSVPEC/IT/Batch no.14</a:t>
            </a:r>
            <a:endParaRPr lang="en-US" dirty="0"/>
          </a:p>
        </p:txBody>
      </p:sp>
      <p:graphicFrame>
        <p:nvGraphicFramePr>
          <p:cNvPr id="9" name="Content Placeholder 8">
            <a:extLst>
              <a:ext uri="{FF2B5EF4-FFF2-40B4-BE49-F238E27FC236}">
                <a16:creationId xmlns:a16="http://schemas.microsoft.com/office/drawing/2014/main" id="{DA8C3C1B-985B-E4F3-FFAA-FE804ABA7311}"/>
              </a:ext>
            </a:extLst>
          </p:cNvPr>
          <p:cNvGraphicFramePr>
            <a:graphicFrameLocks noGrp="1"/>
          </p:cNvGraphicFramePr>
          <p:nvPr>
            <p:ph idx="1"/>
            <p:extLst>
              <p:ext uri="{D42A27DB-BD31-4B8C-83A1-F6EECF244321}">
                <p14:modId xmlns:p14="http://schemas.microsoft.com/office/powerpoint/2010/main" val="409420782"/>
              </p:ext>
            </p:extLst>
          </p:nvPr>
        </p:nvGraphicFramePr>
        <p:xfrm>
          <a:off x="266700" y="1640840"/>
          <a:ext cx="8610600" cy="4572000"/>
        </p:xfrm>
        <a:graphic>
          <a:graphicData uri="http://schemas.openxmlformats.org/drawingml/2006/table">
            <a:tbl>
              <a:tblPr firstRow="1" bandRow="1">
                <a:tableStyleId>{5C22544A-7EE6-4342-B048-85BDC9FD1C3A}</a:tableStyleId>
              </a:tblPr>
              <a:tblGrid>
                <a:gridCol w="2152650">
                  <a:extLst>
                    <a:ext uri="{9D8B030D-6E8A-4147-A177-3AD203B41FA5}">
                      <a16:colId xmlns:a16="http://schemas.microsoft.com/office/drawing/2014/main" val="3344916266"/>
                    </a:ext>
                  </a:extLst>
                </a:gridCol>
                <a:gridCol w="2152650">
                  <a:extLst>
                    <a:ext uri="{9D8B030D-6E8A-4147-A177-3AD203B41FA5}">
                      <a16:colId xmlns:a16="http://schemas.microsoft.com/office/drawing/2014/main" val="520976854"/>
                    </a:ext>
                  </a:extLst>
                </a:gridCol>
                <a:gridCol w="2152650">
                  <a:extLst>
                    <a:ext uri="{9D8B030D-6E8A-4147-A177-3AD203B41FA5}">
                      <a16:colId xmlns:a16="http://schemas.microsoft.com/office/drawing/2014/main" val="300385572"/>
                    </a:ext>
                  </a:extLst>
                </a:gridCol>
                <a:gridCol w="2152650">
                  <a:extLst>
                    <a:ext uri="{9D8B030D-6E8A-4147-A177-3AD203B41FA5}">
                      <a16:colId xmlns:a16="http://schemas.microsoft.com/office/drawing/2014/main" val="422549138"/>
                    </a:ext>
                  </a:extLst>
                </a:gridCol>
              </a:tblGrid>
              <a:tr h="0">
                <a:tc>
                  <a:txBody>
                    <a:bodyPr/>
                    <a:lstStyle/>
                    <a:p>
                      <a:r>
                        <a:rPr lang="en-US" dirty="0">
                          <a:solidFill>
                            <a:schemeClr val="tx1"/>
                          </a:solidFill>
                        </a:rPr>
                        <a:t>AUTHOR</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PAPER TITLE</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DESCRIPTION</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PUBLICATION</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83918240"/>
                  </a:ext>
                </a:extLst>
              </a:tr>
              <a:tr h="3894064">
                <a:tc>
                  <a:txBody>
                    <a:bodyPr/>
                    <a:lstStyle/>
                    <a:p>
                      <a:r>
                        <a:rPr lang="en-IN" dirty="0"/>
                        <a:t>S. </a:t>
                      </a:r>
                      <a:r>
                        <a:rPr lang="en-IN" dirty="0" err="1"/>
                        <a:t>Jayanthy</a:t>
                      </a:r>
                      <a:r>
                        <a:rPr lang="en-IN" dirty="0"/>
                        <a:t> </a:t>
                      </a:r>
                      <a:r>
                        <a:rPr lang="da-DK" dirty="0">
                          <a:solidFill>
                            <a:schemeClr val="tx1"/>
                          </a:solidFill>
                        </a:rPr>
                        <a:t>et al., </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Tea Leaf Disease Classification and Tea Bud Identification</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This study in Tamil Nadu implements deep learning and machine learning (CNN and SVM) to detect diseases in tea leaves and classify tea buds, achieving high accuracies of 96.703% and 96.923%, respectively, with a real-time dataset and augmentation.</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IEEE (Institute of Electrical and Electronics Engineers)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53124685"/>
                  </a:ext>
                </a:extLst>
              </a:tr>
            </a:tbl>
          </a:graphicData>
        </a:graphic>
      </p:graphicFrame>
      <p:pic>
        <p:nvPicPr>
          <p:cNvPr id="2" name="Picture 1">
            <a:extLst>
              <a:ext uri="{FF2B5EF4-FFF2-40B4-BE49-F238E27FC236}">
                <a16:creationId xmlns:a16="http://schemas.microsoft.com/office/drawing/2014/main" id="{D5AA902E-3B99-FBBF-212F-AADDCD44A636}"/>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91400" y="152401"/>
            <a:ext cx="1752600" cy="1371600"/>
          </a:xfrm>
          <a:prstGeom prst="rect">
            <a:avLst/>
          </a:prstGeom>
          <a:noFill/>
          <a:ln>
            <a:noFill/>
          </a:ln>
        </p:spPr>
      </p:pic>
    </p:spTree>
    <p:extLst>
      <p:ext uri="{BB962C8B-B14F-4D97-AF65-F5344CB8AC3E}">
        <p14:creationId xmlns:p14="http://schemas.microsoft.com/office/powerpoint/2010/main" val="6145356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4029</TotalTime>
  <Words>1617</Words>
  <Application>Microsoft Office PowerPoint</Application>
  <PresentationFormat>On-screen Show (4:3)</PresentationFormat>
  <Paragraphs>179</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Arial Narrow</vt:lpstr>
      <vt:lpstr>Calibri</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VIJAYANDIRAN S</cp:lastModifiedBy>
  <cp:revision>315</cp:revision>
  <dcterms:created xsi:type="dcterms:W3CDTF">2022-01-25T05:22:55Z</dcterms:created>
  <dcterms:modified xsi:type="dcterms:W3CDTF">2024-01-27T05:40:07Z</dcterms:modified>
</cp:coreProperties>
</file>