
<file path=[Content_Types].xml><?xml version="1.0" encoding="utf-8"?>
<Types xmlns="http://schemas.openxmlformats.org/package/2006/content-types">
  <Default Extension="xml" ContentType="application/xml"/>
  <Default Extension="jpeg" ContentType="image/jpeg"/>
  <Default Extension="JPG" ContentType="image/.jpg"/>
  <Default Extension="png" ContentType="image/png"/>
  <Default Extension="rels" ContentType="application/vnd.openxmlformats-package.relationship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343" r:id="rId6"/>
    <p:sldId id="344" r:id="rId7"/>
    <p:sldId id="258" r:id="rId8"/>
    <p:sldId id="345" r:id="rId9"/>
    <p:sldId id="346" r:id="rId10"/>
    <p:sldId id="347" r:id="rId11"/>
    <p:sldId id="348" r:id="rId12"/>
    <p:sldId id="349" r:id="rId13"/>
    <p:sldId id="310" r:id="rId14"/>
    <p:sldId id="259" r:id="rId15"/>
    <p:sldId id="260" r:id="rId16"/>
    <p:sldId id="264" r:id="rId17"/>
    <p:sldId id="265" r:id="rId18"/>
    <p:sldId id="277" r:id="rId19"/>
    <p:sldId id="266" r:id="rId20"/>
    <p:sldId id="268" r:id="rId21"/>
    <p:sldId id="386" r:id="rId22"/>
    <p:sldId id="387" r:id="rId23"/>
    <p:sldId id="269" r:id="rId24"/>
    <p:sldId id="372" r:id="rId25"/>
    <p:sldId id="385" r:id="rId26"/>
    <p:sldId id="270" r:id="rId27"/>
    <p:sldId id="388" r:id="rId28"/>
    <p:sldId id="389" r:id="rId29"/>
    <p:sldId id="390" r:id="rId30"/>
    <p:sldId id="391" r:id="rId31"/>
    <p:sldId id="392" r:id="rId32"/>
    <p:sldId id="393" r:id="rId33"/>
    <p:sldId id="373" r:id="rId34"/>
    <p:sldId id="394" r:id="rId35"/>
    <p:sldId id="395" r:id="rId36"/>
    <p:sldId id="271" r:id="rId37"/>
    <p:sldId id="272" r:id="rId38"/>
    <p:sldId id="273" r:id="rId39"/>
    <p:sldId id="274" r:id="rId40"/>
    <p:sldId id="275" r:id="rId41"/>
    <p:sldId id="276" r:id="rId42"/>
    <p:sldId id="278" r:id="rId43"/>
    <p:sldId id="342" r:id="rId44"/>
    <p:sldId id="279" r:id="rId45"/>
    <p:sldId id="263" r:id="rId46"/>
  </p:sldIdLst>
  <p:sldSz cx="12192000" cy="6858000"/>
  <p:notesSz cx="6858000" cy="9144000"/>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71" userDrawn="1">
          <p15:clr>
            <a:srgbClr val="A4A3A4"/>
          </p15:clr>
        </p15:guide>
        <p15:guide id="2" pos="380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81" d="100"/>
          <a:sy n="81" d="100"/>
        </p:scale>
        <p:origin x="725" y="53"/>
      </p:cViewPr>
      <p:guideLst>
        <p:guide orient="horz" pos="2171"/>
        <p:guide pos="3806"/>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2" Type="http://schemas.openxmlformats.org/officeDocument/2006/relationships/customXml" Target="../customXml/item3.xml"/><Relationship Id="rId51" Type="http://schemas.openxmlformats.org/officeDocument/2006/relationships/customXml" Target="../customXml/item2.xml"/><Relationship Id="rId50" Type="http://schemas.openxmlformats.org/officeDocument/2006/relationships/customXml" Target="../customXml/item1.xml"/><Relationship Id="rId5" Type="http://schemas.openxmlformats.org/officeDocument/2006/relationships/slide" Target="slides/slide2.xml"/><Relationship Id="rId49" Type="http://schemas.openxmlformats.org/officeDocument/2006/relationships/tableStyles" Target="tableStyles.xml"/><Relationship Id="rId48" Type="http://schemas.openxmlformats.org/officeDocument/2006/relationships/viewProps" Target="viewProps.xml"/><Relationship Id="rId47" Type="http://schemas.openxmlformats.org/officeDocument/2006/relationships/presProps" Target="presProps.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4E3D16EF-8A42-415C-9B20-FD12136F355D}" type="datetimeFigureOut">
              <a:rPr lang="en-US"/>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endParaRPr lang="en-US" noProof="0"/>
          </a:p>
          <a:p>
            <a:pPr lvl="1"/>
            <a:r>
              <a:rPr lang="en-US" noProof="0"/>
              <a:t>Second level</a:t>
            </a:r>
            <a:endParaRPr lang="en-US" noProof="0"/>
          </a:p>
          <a:p>
            <a:pPr lvl="2"/>
            <a:r>
              <a:rPr lang="en-US" noProof="0"/>
              <a:t>Third level</a:t>
            </a:r>
            <a:endParaRPr lang="en-US" noProof="0"/>
          </a:p>
          <a:p>
            <a:pPr lvl="3"/>
            <a:r>
              <a:rPr lang="en-US" noProof="0"/>
              <a:t>Fourth level</a:t>
            </a:r>
            <a:endParaRPr lang="en-US" noProof="0"/>
          </a:p>
          <a:p>
            <a:pPr lvl="4"/>
            <a:r>
              <a:rPr lang="en-US" noProof="0"/>
              <a:t>Fifth level</a:t>
            </a:r>
            <a:endParaRPr lang="en-US"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6409FE1E-F7DF-477B-8035-2665A1391193}" type="slidenum">
              <a:rPr lang="en-US"/>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4"/>
        <p:cNvGrpSpPr/>
        <p:nvPr/>
      </p:nvGrpSpPr>
      <p:grpSpPr>
        <a:xfrm>
          <a:off x="0" y="0"/>
          <a:ext cx="0" cy="0"/>
          <a:chOff x="0" y="0"/>
          <a:chExt cx="0" cy="0"/>
        </a:xfrm>
      </p:grpSpPr>
      <p:sp>
        <p:nvSpPr>
          <p:cNvPr id="85" name="Google Shape;85;p1:notes"/>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6" name="Google Shape;86;p1:notes"/>
          <p:cNvSpPr txBox="1">
            <a:spLocks noGrp="1"/>
          </p:cNvSpPr>
          <p:nvPr>
            <p:ph type="dt" idx="10"/>
          </p:nvPr>
        </p:nvSpPr>
        <p:spPr>
          <a:xfrm>
            <a:off x="5180013" y="0"/>
            <a:ext cx="3962400" cy="342900"/>
          </a:xfrm>
          <a:prstGeom prst="rect">
            <a:avLst/>
          </a:prstGeom>
          <a:noFill/>
          <a:ln>
            <a:noFill/>
          </a:ln>
        </p:spPr>
        <p:txBody>
          <a:bodyPr spcFirstLastPara="1" wrap="square" lIns="91425" tIns="45700" rIns="91425" bIns="45700" anchor="t" anchorCtr="0">
            <a:noAutofit/>
          </a:bodyPr>
          <a:lstStyle/>
          <a:p>
            <a:pPr marL="0" lvl="0" indent="0" algn="r" rtl="0">
              <a:spcBef>
                <a:spcPts val="0"/>
              </a:spcBef>
              <a:spcAft>
                <a:spcPts val="0"/>
              </a:spcAft>
              <a:buNone/>
            </a:pPr>
            <a:r>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1.7.2013</a:t>
            </a:r>
            <a:endPar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87" name="Google Shape;87;p1:notes"/>
          <p:cNvSpPr>
            <a:spLocks noGrp="1" noRot="1" noChangeAspect="1"/>
          </p:cNvSpPr>
          <p:nvPr>
            <p:ph type="sldImg" idx="3"/>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8" name="Google Shape;88;p1:notes"/>
          <p:cNvSpPr txBox="1">
            <a:spLocks noGrp="1"/>
          </p:cNvSpPr>
          <p:nvPr>
            <p:ph type="body" idx="1"/>
          </p:nvPr>
        </p:nvSpPr>
        <p:spPr>
          <a:xfrm>
            <a:off x="914400" y="3251200"/>
            <a:ext cx="7315200" cy="3081338"/>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89" name="Google Shape;89;p1:notes"/>
          <p:cNvSpPr txBox="1">
            <a:spLocks noGrp="1"/>
          </p:cNvSpPr>
          <p:nvPr>
            <p:ph type="ftr" idx="11"/>
          </p:nvPr>
        </p:nvSpPr>
        <p:spPr>
          <a:xfrm>
            <a:off x="0" y="6502400"/>
            <a:ext cx="3962400" cy="341313"/>
          </a:xfrm>
          <a:prstGeom prst="rect">
            <a:avLst/>
          </a:prstGeom>
          <a:noFill/>
          <a:ln>
            <a:noFill/>
          </a:ln>
        </p:spPr>
        <p:txBody>
          <a:bodyPr spcFirstLastPara="1" wrap="square" lIns="91425" tIns="45700" rIns="91425" bIns="45700" anchor="b" anchorCtr="0">
            <a:noAutofit/>
          </a:bodyPr>
          <a:lstStyle/>
          <a:p>
            <a:pPr marL="0" lvl="0" indent="0" algn="l" rtl="0">
              <a:spcBef>
                <a:spcPts val="0"/>
              </a:spcBef>
              <a:spcAft>
                <a:spcPts val="0"/>
              </a:spcAft>
              <a:buNone/>
            </a:pPr>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0" name="Google Shape;90;p1:notes"/>
          <p:cNvSpPr txBox="1">
            <a:spLocks noGrp="1"/>
          </p:cNvSpPr>
          <p:nvPr>
            <p:ph type="sldNum" idx="12"/>
          </p:nvPr>
        </p:nvSpPr>
        <p:spPr>
          <a:xfrm>
            <a:off x="5180013" y="6502400"/>
            <a:ext cx="3962400" cy="341313"/>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r>
              <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a:t>
            </a:r>
            <a:endParaRPr lang="en-US"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98"/>
        <p:cNvGrpSpPr/>
        <p:nvPr/>
      </p:nvGrpSpPr>
      <p:grpSpPr>
        <a:xfrm>
          <a:off x="0" y="0"/>
          <a:ext cx="0" cy="0"/>
          <a:chOff x="0" y="0"/>
          <a:chExt cx="0" cy="0"/>
        </a:xfrm>
      </p:grpSpPr>
      <p:sp>
        <p:nvSpPr>
          <p:cNvPr id="199" name="Google Shape;199;p11: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00" name="Google Shape;200;p11: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18"/>
        <p:cNvGrpSpPr/>
        <p:nvPr/>
      </p:nvGrpSpPr>
      <p:grpSpPr>
        <a:xfrm>
          <a:off x="0" y="0"/>
          <a:ext cx="0" cy="0"/>
          <a:chOff x="0" y="0"/>
          <a:chExt cx="0" cy="0"/>
        </a:xfrm>
      </p:grpSpPr>
      <p:sp>
        <p:nvSpPr>
          <p:cNvPr id="219" name="Google Shape;219;p13: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20" name="Google Shape;220;p13: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29"/>
        <p:cNvGrpSpPr/>
        <p:nvPr/>
      </p:nvGrpSpPr>
      <p:grpSpPr>
        <a:xfrm>
          <a:off x="0" y="0"/>
          <a:ext cx="0" cy="0"/>
          <a:chOff x="0" y="0"/>
          <a:chExt cx="0" cy="0"/>
        </a:xfrm>
      </p:grpSpPr>
      <p:sp>
        <p:nvSpPr>
          <p:cNvPr id="230" name="Google Shape;230;p14: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31" name="Google Shape;231;p14: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9"/>
        <p:cNvGrpSpPr/>
        <p:nvPr/>
      </p:nvGrpSpPr>
      <p:grpSpPr>
        <a:xfrm>
          <a:off x="0" y="0"/>
          <a:ext cx="0" cy="0"/>
          <a:chOff x="0" y="0"/>
          <a:chExt cx="0" cy="0"/>
        </a:xfrm>
      </p:grpSpPr>
      <p:sp>
        <p:nvSpPr>
          <p:cNvPr id="240" name="Google Shape;240;p15: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41" name="Google Shape;241;p15: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49"/>
        <p:cNvGrpSpPr/>
        <p:nvPr/>
      </p:nvGrpSpPr>
      <p:grpSpPr>
        <a:xfrm>
          <a:off x="0" y="0"/>
          <a:ext cx="0" cy="0"/>
          <a:chOff x="0" y="0"/>
          <a:chExt cx="0" cy="0"/>
        </a:xfrm>
      </p:grpSpPr>
      <p:sp>
        <p:nvSpPr>
          <p:cNvPr id="250" name="Google Shape;250;p16: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51" name="Google Shape;251;p16: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9"/>
        <p:cNvGrpSpPr/>
        <p:nvPr/>
      </p:nvGrpSpPr>
      <p:grpSpPr>
        <a:xfrm>
          <a:off x="0" y="0"/>
          <a:ext cx="0" cy="0"/>
          <a:chOff x="0" y="0"/>
          <a:chExt cx="0" cy="0"/>
        </a:xfrm>
      </p:grpSpPr>
      <p:sp>
        <p:nvSpPr>
          <p:cNvPr id="260" name="Google Shape;260;p17: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61" name="Google Shape;261;p17: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69"/>
        <p:cNvGrpSpPr/>
        <p:nvPr/>
      </p:nvGrpSpPr>
      <p:grpSpPr>
        <a:xfrm>
          <a:off x="0" y="0"/>
          <a:ext cx="0" cy="0"/>
          <a:chOff x="0" y="0"/>
          <a:chExt cx="0" cy="0"/>
        </a:xfrm>
      </p:grpSpPr>
      <p:sp>
        <p:nvSpPr>
          <p:cNvPr id="270" name="Google Shape;270;p18: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71" name="Google Shape;271;p18: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79"/>
        <p:cNvGrpSpPr/>
        <p:nvPr/>
      </p:nvGrpSpPr>
      <p:grpSpPr>
        <a:xfrm>
          <a:off x="0" y="0"/>
          <a:ext cx="0" cy="0"/>
          <a:chOff x="0" y="0"/>
          <a:chExt cx="0" cy="0"/>
        </a:xfrm>
      </p:grpSpPr>
      <p:sp>
        <p:nvSpPr>
          <p:cNvPr id="280" name="Google Shape;280;p19: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81" name="Google Shape;281;p19: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89"/>
        <p:cNvGrpSpPr/>
        <p:nvPr/>
      </p:nvGrpSpPr>
      <p:grpSpPr>
        <a:xfrm>
          <a:off x="0" y="0"/>
          <a:ext cx="0" cy="0"/>
          <a:chOff x="0" y="0"/>
          <a:chExt cx="0" cy="0"/>
        </a:xfrm>
      </p:grpSpPr>
      <p:sp>
        <p:nvSpPr>
          <p:cNvPr id="290" name="Google Shape;290;p20: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291" name="Google Shape;291;p20: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99"/>
        <p:cNvGrpSpPr/>
        <p:nvPr/>
      </p:nvGrpSpPr>
      <p:grpSpPr>
        <a:xfrm>
          <a:off x="0" y="0"/>
          <a:ext cx="0" cy="0"/>
          <a:chOff x="0" y="0"/>
          <a:chExt cx="0" cy="0"/>
        </a:xfrm>
      </p:grpSpPr>
      <p:sp>
        <p:nvSpPr>
          <p:cNvPr id="300" name="Google Shape;300;p21: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01" name="Google Shape;301;p21: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7"/>
        <p:cNvGrpSpPr/>
        <p:nvPr/>
      </p:nvGrpSpPr>
      <p:grpSpPr>
        <a:xfrm>
          <a:off x="0" y="0"/>
          <a:ext cx="0" cy="0"/>
          <a:chOff x="0" y="0"/>
          <a:chExt cx="0" cy="0"/>
        </a:xfrm>
      </p:grpSpPr>
      <p:sp>
        <p:nvSpPr>
          <p:cNvPr id="108" name="Google Shape;108;p2: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09" name="Google Shape;109;p2: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19"/>
        <p:cNvGrpSpPr/>
        <p:nvPr/>
      </p:nvGrpSpPr>
      <p:grpSpPr>
        <a:xfrm>
          <a:off x="0" y="0"/>
          <a:ext cx="0" cy="0"/>
          <a:chOff x="0" y="0"/>
          <a:chExt cx="0" cy="0"/>
        </a:xfrm>
      </p:grpSpPr>
      <p:sp>
        <p:nvSpPr>
          <p:cNvPr id="320" name="Google Shape;320;p23: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21" name="Google Shape;321;p23: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29"/>
        <p:cNvGrpSpPr/>
        <p:nvPr/>
      </p:nvGrpSpPr>
      <p:grpSpPr>
        <a:xfrm>
          <a:off x="0" y="0"/>
          <a:ext cx="0" cy="0"/>
          <a:chOff x="0" y="0"/>
          <a:chExt cx="0" cy="0"/>
        </a:xfrm>
      </p:grpSpPr>
      <p:sp>
        <p:nvSpPr>
          <p:cNvPr id="330" name="Google Shape;330;p24: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31" name="Google Shape;331;p24: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7"/>
        <p:cNvGrpSpPr/>
        <p:nvPr/>
      </p:nvGrpSpPr>
      <p:grpSpPr>
        <a:xfrm>
          <a:off x="0" y="0"/>
          <a:ext cx="0" cy="0"/>
          <a:chOff x="0" y="0"/>
          <a:chExt cx="0" cy="0"/>
        </a:xfrm>
      </p:grpSpPr>
      <p:sp>
        <p:nvSpPr>
          <p:cNvPr id="118" name="Google Shape;118;p3: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19" name="Google Shape;119;p3: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27"/>
        <p:cNvGrpSpPr/>
        <p:nvPr/>
      </p:nvGrpSpPr>
      <p:grpSpPr>
        <a:xfrm>
          <a:off x="0" y="0"/>
          <a:ext cx="0" cy="0"/>
          <a:chOff x="0" y="0"/>
          <a:chExt cx="0" cy="0"/>
        </a:xfrm>
      </p:grpSpPr>
      <p:sp>
        <p:nvSpPr>
          <p:cNvPr id="128" name="Google Shape;128;p4: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29" name="Google Shape;129;p4: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37"/>
        <p:cNvGrpSpPr/>
        <p:nvPr/>
      </p:nvGrpSpPr>
      <p:grpSpPr>
        <a:xfrm>
          <a:off x="0" y="0"/>
          <a:ext cx="0" cy="0"/>
          <a:chOff x="0" y="0"/>
          <a:chExt cx="0" cy="0"/>
        </a:xfrm>
      </p:grpSpPr>
      <p:sp>
        <p:nvSpPr>
          <p:cNvPr id="138" name="Google Shape;138;p5: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39" name="Google Shape;139;p5: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7"/>
        <p:cNvGrpSpPr/>
        <p:nvPr/>
      </p:nvGrpSpPr>
      <p:grpSpPr>
        <a:xfrm>
          <a:off x="0" y="0"/>
          <a:ext cx="0" cy="0"/>
          <a:chOff x="0" y="0"/>
          <a:chExt cx="0" cy="0"/>
        </a:xfrm>
      </p:grpSpPr>
      <p:sp>
        <p:nvSpPr>
          <p:cNvPr id="178" name="Google Shape;178;p9: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79" name="Google Shape;179;p9: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7"/>
        <p:cNvGrpSpPr/>
        <p:nvPr/>
      </p:nvGrpSpPr>
      <p:grpSpPr>
        <a:xfrm>
          <a:off x="0" y="0"/>
          <a:ext cx="0" cy="0"/>
          <a:chOff x="0" y="0"/>
          <a:chExt cx="0" cy="0"/>
        </a:xfrm>
      </p:grpSpPr>
      <p:sp>
        <p:nvSpPr>
          <p:cNvPr id="188" name="Google Shape;188;p10: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189" name="Google Shape;189;p10: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309"/>
        <p:cNvGrpSpPr/>
        <p:nvPr/>
      </p:nvGrpSpPr>
      <p:grpSpPr>
        <a:xfrm>
          <a:off x="0" y="0"/>
          <a:ext cx="0" cy="0"/>
          <a:chOff x="0" y="0"/>
          <a:chExt cx="0" cy="0"/>
        </a:xfrm>
      </p:grpSpPr>
      <p:sp>
        <p:nvSpPr>
          <p:cNvPr id="310" name="Google Shape;310;p22: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p>
        </p:txBody>
      </p:sp>
      <p:sp>
        <p:nvSpPr>
          <p:cNvPr id="311" name="Google Shape;311;p22: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AD417E4F-C46F-4C33-832A-AFF8D0425C6C}" type="datetimeFigureOut">
              <a:rPr lang="en-US"/>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52C69DEC-3324-465E-8609-FB7468C6F5A0}" type="slidenum">
              <a:rPr lang="en-US"/>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lvl1pPr>
              <a:defRPr/>
            </a:lvl1pPr>
          </a:lstStyle>
          <a:p>
            <a:pPr>
              <a:defRPr/>
            </a:pPr>
            <a:fld id="{6385E4E4-00F7-4BA7-A3CD-53E41D9F1E0E}" type="datetimeFigureOut">
              <a:rPr lang="en-US"/>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4787CC21-42EE-4E57-9FC3-CFACB74D2D1B}" type="slidenum">
              <a:rPr lang="en-US"/>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lvl1pPr>
              <a:defRPr/>
            </a:lvl1pPr>
          </a:lstStyle>
          <a:p>
            <a:pPr>
              <a:defRPr/>
            </a:pPr>
            <a:fld id="{95053E7E-2257-458D-AA78-D8B21E091727}" type="datetimeFigureOut">
              <a:rPr lang="en-US"/>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870DBFAF-E716-49D6-8704-629C97C0E0CC}" type="slidenum">
              <a:rPr lang="en-US"/>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lvl1pPr>
              <a:defRPr/>
            </a:lvl1pPr>
          </a:lstStyle>
          <a:p>
            <a:pPr>
              <a:defRPr/>
            </a:pPr>
            <a:fld id="{F15D72C6-5448-4339-998A-E623C356172D}" type="datetimeFigureOut">
              <a:rPr lang="en-US"/>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9780A3AD-D717-4688-9042-680A3B8B8570}" type="slidenum">
              <a:rPr lang="en-US"/>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lvl1pPr>
              <a:defRPr/>
            </a:lvl1pPr>
          </a:lstStyle>
          <a:p>
            <a:pPr>
              <a:defRPr/>
            </a:pPr>
            <a:fld id="{C235C8F2-63BD-477C-87AD-F8CFFF6C5D51}" type="datetimeFigureOut">
              <a:rPr lang="en-US"/>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pPr>
              <a:defRPr/>
            </a:pPr>
            <a:fld id="{C52DD297-0489-4274-8A2D-8541289001B5}" type="slidenum">
              <a:rPr lang="en-US"/>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3"/>
          <p:cNvSpPr>
            <a:spLocks noGrp="1"/>
          </p:cNvSpPr>
          <p:nvPr>
            <p:ph type="dt" sz="half" idx="10"/>
          </p:nvPr>
        </p:nvSpPr>
        <p:spPr/>
        <p:txBody>
          <a:bodyPr/>
          <a:lstStyle>
            <a:lvl1pPr>
              <a:defRPr/>
            </a:lvl1pPr>
          </a:lstStyle>
          <a:p>
            <a:pPr>
              <a:defRPr/>
            </a:pPr>
            <a:fld id="{81762863-11BC-4DDB-99BA-18007A9571D1}" type="datetimeFigureOut">
              <a:rPr lang="en-US"/>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F2CC23D5-027A-400A-A90D-A269EF53E2F9}" type="slidenum">
              <a:rPr lang="en-US"/>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3"/>
          <p:cNvSpPr>
            <a:spLocks noGrp="1"/>
          </p:cNvSpPr>
          <p:nvPr>
            <p:ph type="dt" sz="half" idx="10"/>
          </p:nvPr>
        </p:nvSpPr>
        <p:spPr/>
        <p:txBody>
          <a:bodyPr/>
          <a:lstStyle>
            <a:lvl1pPr>
              <a:defRPr/>
            </a:lvl1pPr>
          </a:lstStyle>
          <a:p>
            <a:pPr>
              <a:defRPr/>
            </a:pPr>
            <a:fld id="{36C7B4EE-B968-4034-92D3-A9BC1023AF1E}" type="datetimeFigureOut">
              <a:rPr lang="en-US"/>
            </a:fld>
            <a:endParaRPr lang="en-US" dirty="0"/>
          </a:p>
        </p:txBody>
      </p:sp>
      <p:sp>
        <p:nvSpPr>
          <p:cNvPr id="8" name="Footer Placeholder 4"/>
          <p:cNvSpPr>
            <a:spLocks noGrp="1"/>
          </p:cNvSpPr>
          <p:nvPr>
            <p:ph type="ftr" sz="quarter" idx="11"/>
          </p:nvPr>
        </p:nvSpPr>
        <p:spPr/>
        <p:txBody>
          <a:bodyPr/>
          <a:lstStyle>
            <a:lvl1pPr>
              <a:defRPr/>
            </a:lvl1pPr>
          </a:lstStyle>
          <a:p>
            <a:pPr>
              <a:defRPr/>
            </a:pPr>
            <a:endParaRPr lang="en-US" dirty="0"/>
          </a:p>
        </p:txBody>
      </p:sp>
      <p:sp>
        <p:nvSpPr>
          <p:cNvPr id="9" name="Slide Number Placeholder 5"/>
          <p:cNvSpPr>
            <a:spLocks noGrp="1"/>
          </p:cNvSpPr>
          <p:nvPr>
            <p:ph type="sldNum" sz="quarter" idx="12"/>
          </p:nvPr>
        </p:nvSpPr>
        <p:spPr/>
        <p:txBody>
          <a:bodyPr/>
          <a:lstStyle>
            <a:lvl1pPr>
              <a:defRPr/>
            </a:lvl1pPr>
          </a:lstStyle>
          <a:p>
            <a:pPr>
              <a:defRPr/>
            </a:pPr>
            <a:fld id="{8C694B5B-1C35-4E70-B46C-DB1B5EE61677}" type="slidenum">
              <a:rPr lang="en-US"/>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DC8A410B-8580-4777-8537-2E1EC7AE5B4A}" type="datetimeFigureOut">
              <a:rPr lang="en-US"/>
            </a:fld>
            <a:endParaRPr lang="en-US" dirty="0"/>
          </a:p>
        </p:txBody>
      </p:sp>
      <p:sp>
        <p:nvSpPr>
          <p:cNvPr id="4" name="Footer Placeholder 4"/>
          <p:cNvSpPr>
            <a:spLocks noGrp="1"/>
          </p:cNvSpPr>
          <p:nvPr>
            <p:ph type="ftr" sz="quarter" idx="11"/>
          </p:nvPr>
        </p:nvSpPr>
        <p:spPr/>
        <p:txBody>
          <a:bodyPr/>
          <a:lstStyle>
            <a:lvl1pPr>
              <a:defRPr/>
            </a:lvl1pPr>
          </a:lstStyle>
          <a:p>
            <a:pPr>
              <a:defRPr/>
            </a:pPr>
            <a:endParaRPr lang="en-US" dirty="0"/>
          </a:p>
        </p:txBody>
      </p:sp>
      <p:sp>
        <p:nvSpPr>
          <p:cNvPr id="5" name="Slide Number Placeholder 5"/>
          <p:cNvSpPr>
            <a:spLocks noGrp="1"/>
          </p:cNvSpPr>
          <p:nvPr>
            <p:ph type="sldNum" sz="quarter" idx="12"/>
          </p:nvPr>
        </p:nvSpPr>
        <p:spPr/>
        <p:txBody>
          <a:bodyPr/>
          <a:lstStyle>
            <a:lvl1pPr>
              <a:defRPr/>
            </a:lvl1pPr>
          </a:lstStyle>
          <a:p>
            <a:pPr>
              <a:defRPr/>
            </a:pPr>
            <a:fld id="{B87BB867-E40C-4861-8C5A-41EE59CA52D6}" type="slidenum">
              <a:rPr lang="en-US"/>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266405A-8E7F-4F9C-99E5-AF060F5C6B0C}" type="datetimeFigureOut">
              <a:rPr lang="en-US"/>
            </a:fld>
            <a:endParaRPr lang="en-US" dirty="0"/>
          </a:p>
        </p:txBody>
      </p:sp>
      <p:sp>
        <p:nvSpPr>
          <p:cNvPr id="3" name="Footer Placeholder 4"/>
          <p:cNvSpPr>
            <a:spLocks noGrp="1"/>
          </p:cNvSpPr>
          <p:nvPr>
            <p:ph type="ftr" sz="quarter" idx="11"/>
          </p:nvPr>
        </p:nvSpPr>
        <p:spPr/>
        <p:txBody>
          <a:bodyPr/>
          <a:lstStyle>
            <a:lvl1pPr>
              <a:defRPr/>
            </a:lvl1pPr>
          </a:lstStyle>
          <a:p>
            <a:pPr>
              <a:defRPr/>
            </a:pPr>
            <a:endParaRPr lang="en-US" dirty="0"/>
          </a:p>
        </p:txBody>
      </p:sp>
      <p:sp>
        <p:nvSpPr>
          <p:cNvPr id="4" name="Slide Number Placeholder 5"/>
          <p:cNvSpPr>
            <a:spLocks noGrp="1"/>
          </p:cNvSpPr>
          <p:nvPr>
            <p:ph type="sldNum" sz="quarter" idx="12"/>
          </p:nvPr>
        </p:nvSpPr>
        <p:spPr/>
        <p:txBody>
          <a:bodyPr/>
          <a:lstStyle>
            <a:lvl1pPr>
              <a:defRPr/>
            </a:lvl1pPr>
          </a:lstStyle>
          <a:p>
            <a:pPr>
              <a:defRPr/>
            </a:pPr>
            <a:fld id="{48C91A3F-B399-44E5-8AA8-FAC1270306BB}" type="slidenum">
              <a:rPr lang="en-US"/>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3"/>
          <p:cNvSpPr>
            <a:spLocks noGrp="1"/>
          </p:cNvSpPr>
          <p:nvPr>
            <p:ph type="dt" sz="half" idx="10"/>
          </p:nvPr>
        </p:nvSpPr>
        <p:spPr/>
        <p:txBody>
          <a:bodyPr/>
          <a:lstStyle>
            <a:lvl1pPr>
              <a:defRPr/>
            </a:lvl1pPr>
          </a:lstStyle>
          <a:p>
            <a:pPr>
              <a:defRPr/>
            </a:pPr>
            <a:fld id="{D5EC29CF-23A1-4C3C-A5AA-FBCF447291BF}" type="datetimeFigureOut">
              <a:rPr lang="en-US"/>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F023506E-ABF4-4173-BDB9-7060F61EFA02}" type="slidenum">
              <a:rPr lang="en-US"/>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3"/>
          <p:cNvSpPr>
            <a:spLocks noGrp="1"/>
          </p:cNvSpPr>
          <p:nvPr>
            <p:ph type="dt" sz="half" idx="10"/>
          </p:nvPr>
        </p:nvSpPr>
        <p:spPr/>
        <p:txBody>
          <a:bodyPr/>
          <a:lstStyle>
            <a:lvl1pPr>
              <a:defRPr/>
            </a:lvl1pPr>
          </a:lstStyle>
          <a:p>
            <a:pPr>
              <a:defRPr/>
            </a:pPr>
            <a:fld id="{E9BA0D68-609B-4229-8D3E-33EE066CD553}" type="datetimeFigureOut">
              <a:rPr lang="en-US"/>
            </a:fld>
            <a:endParaRPr lang="en-US" dirty="0"/>
          </a:p>
        </p:txBody>
      </p:sp>
      <p:sp>
        <p:nvSpPr>
          <p:cNvPr id="6" name="Footer Placeholder 4"/>
          <p:cNvSpPr>
            <a:spLocks noGrp="1"/>
          </p:cNvSpPr>
          <p:nvPr>
            <p:ph type="ftr" sz="quarter" idx="11"/>
          </p:nvPr>
        </p:nvSpPr>
        <p:spPr/>
        <p:txBody>
          <a:bodyPr/>
          <a:lstStyle>
            <a:lvl1pPr>
              <a:defRPr/>
            </a:lvl1pPr>
          </a:lstStyle>
          <a:p>
            <a:pPr>
              <a:defRPr/>
            </a:pPr>
            <a:endParaRPr lang="en-US" dirty="0"/>
          </a:p>
        </p:txBody>
      </p:sp>
      <p:sp>
        <p:nvSpPr>
          <p:cNvPr id="7" name="Slide Number Placeholder 5"/>
          <p:cNvSpPr>
            <a:spLocks noGrp="1"/>
          </p:cNvSpPr>
          <p:nvPr>
            <p:ph type="sldNum" sz="quarter" idx="12"/>
          </p:nvPr>
        </p:nvSpPr>
        <p:spPr/>
        <p:txBody>
          <a:bodyPr/>
          <a:lstStyle>
            <a:lvl1pPr>
              <a:defRPr/>
            </a:lvl1pPr>
          </a:lstStyle>
          <a:p>
            <a:pPr>
              <a:defRPr/>
            </a:pPr>
            <a:fld id="{7D1AA14F-383F-4870-A995-C09DFF105C58}" type="slidenum">
              <a:rPr lang="en-US"/>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w="9525">
            <a:noFill/>
            <a:miter lim="800000"/>
          </a:ln>
        </p:spPr>
        <p:txBody>
          <a:bodyPr vert="horz" wrap="square" lIns="91440" tIns="45720" rIns="91440" bIns="45720" numCol="1" anchor="ctr" anchorCtr="0" compatLnSpc="1"/>
          <a:lstStyle/>
          <a:p>
            <a:pPr lvl="0"/>
            <a:r>
              <a:rPr lang="en-US"/>
              <a:t>Click to edit Master title style</a:t>
            </a:r>
            <a:endParaRPr lang="en-US"/>
          </a:p>
        </p:txBody>
      </p:sp>
      <p:sp>
        <p:nvSpPr>
          <p:cNvPr id="1027" name="Text Placeholder 2"/>
          <p:cNvSpPr>
            <a:spLocks noGrp="1"/>
          </p:cNvSpPr>
          <p:nvPr>
            <p:ph type="body" idx="1"/>
          </p:nvPr>
        </p:nvSpPr>
        <p:spPr bwMode="auto">
          <a:xfrm>
            <a:off x="609600" y="1600201"/>
            <a:ext cx="10972800" cy="4525963"/>
          </a:xfrm>
          <a:prstGeom prst="rect">
            <a:avLst/>
          </a:prstGeom>
          <a:noFill/>
          <a:ln w="9525">
            <a:noFill/>
            <a:miter lim="800000"/>
          </a:ln>
        </p:spPr>
        <p:txBody>
          <a:bodyPr vert="horz" wrap="square" lIns="91440" tIns="45720" rIns="91440" bIns="45720" numCol="1" anchor="t" anchorCtr="0" compatLnSpc="1"/>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F94A5F01-7FDA-4AD9-87BA-9D66C4D30DF5}" type="datetimeFigureOut">
              <a:rPr lang="en-US"/>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6917F81C-4FDA-42D1-B673-7D5703C4154C}" type="slidenum">
              <a:rPr lang="en-US"/>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fontAlgn="base">
        <a:spcBef>
          <a:spcPct val="0"/>
        </a:spcBef>
        <a:spcAft>
          <a:spcPct val="0"/>
        </a:spcAft>
        <a:defRPr sz="4400">
          <a:solidFill>
            <a:schemeClr val="tx1"/>
          </a:solidFill>
          <a:latin typeface="Calibri" panose="020F0502020204030204" pitchFamily="34" charset="0"/>
        </a:defRPr>
      </a:lvl6pPr>
      <a:lvl7pPr marL="914400" algn="ctr" rtl="0" fontAlgn="base">
        <a:spcBef>
          <a:spcPct val="0"/>
        </a:spcBef>
        <a:spcAft>
          <a:spcPct val="0"/>
        </a:spcAft>
        <a:defRPr sz="4400">
          <a:solidFill>
            <a:schemeClr val="tx1"/>
          </a:solidFill>
          <a:latin typeface="Calibri" panose="020F0502020204030204" pitchFamily="34" charset="0"/>
        </a:defRPr>
      </a:lvl7pPr>
      <a:lvl8pPr marL="1371600" algn="ctr" rtl="0" fontAlgn="base">
        <a:spcBef>
          <a:spcPct val="0"/>
        </a:spcBef>
        <a:spcAft>
          <a:spcPct val="0"/>
        </a:spcAft>
        <a:defRPr sz="4400">
          <a:solidFill>
            <a:schemeClr val="tx1"/>
          </a:solidFill>
          <a:latin typeface="Calibri" panose="020F0502020204030204" pitchFamily="34" charset="0"/>
        </a:defRPr>
      </a:lvl8pPr>
      <a:lvl9pPr marL="1828800" algn="ctr" rtl="0" fontAlgn="base">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7.xml"/><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jpe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image" Target="../media/image10.png"/></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image" Target="../media/image11.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image" Target="../media/image12.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jpe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1"/>
          <p:cNvSpPr/>
          <p:nvPr/>
        </p:nvSpPr>
        <p:spPr>
          <a:xfrm>
            <a:off x="0" y="6522138"/>
            <a:ext cx="12222797" cy="338772"/>
          </a:xfrm>
          <a:custGeom>
            <a:avLst/>
            <a:gdLst/>
            <a:ahLst/>
            <a:cxnLst/>
            <a:rect l="l" t="t" r="r" b="b"/>
            <a:pathLst>
              <a:path w="24445595" h="677545" extrusionOk="0">
                <a:moveTo>
                  <a:pt x="0" y="0"/>
                </a:moveTo>
                <a:lnTo>
                  <a:pt x="24445595" y="0"/>
                </a:lnTo>
                <a:lnTo>
                  <a:pt x="24445595" y="677545"/>
                </a:lnTo>
                <a:lnTo>
                  <a:pt x="0" y="677545"/>
                </a:lnTo>
                <a:close/>
              </a:path>
            </a:pathLst>
          </a:custGeom>
          <a:solidFill>
            <a:srgbClr val="FFE5E5"/>
          </a:solidFill>
          <a:ln>
            <a:noFill/>
          </a:ln>
        </p:spPr>
      </p:sp>
      <p:sp>
        <p:nvSpPr>
          <p:cNvPr id="93" name="Google Shape;93;p1"/>
          <p:cNvSpPr txBox="1"/>
          <p:nvPr/>
        </p:nvSpPr>
        <p:spPr>
          <a:xfrm>
            <a:off x="22567" y="6478518"/>
            <a:ext cx="12147767" cy="354584"/>
          </a:xfrm>
          <a:prstGeom prst="rect">
            <a:avLst/>
          </a:prstGeom>
          <a:noFill/>
          <a:ln>
            <a:noFill/>
          </a:ln>
        </p:spPr>
        <p:txBody>
          <a:bodyPr spcFirstLastPara="1" wrap="square" lIns="0" tIns="0" rIns="0" bIns="0" anchor="t" anchorCtr="0">
            <a:spAutoFit/>
          </a:bodyPr>
          <a:lstStyle/>
          <a:p>
            <a:pPr algn="ctr">
              <a:lnSpc>
                <a:spcPct val="144000"/>
              </a:lnSpc>
              <a:spcBef>
                <a:spcPts val="0"/>
              </a:spcBef>
              <a:spcAft>
                <a:spcPts val="0"/>
              </a:spcAft>
            </a:pPr>
            <a:r>
              <a:rPr lang="en-US" sz="1600">
                <a:solidFill>
                  <a:srgbClr val="000000"/>
                </a:solidFill>
                <a:latin typeface="Times New Roman" panose="02020603050405020304"/>
                <a:ea typeface="Times New Roman" panose="02020603050405020304"/>
                <a:cs typeface="Times New Roman" panose="02020603050405020304"/>
                <a:sym typeface="Times New Roman" panose="02020603050405020304"/>
              </a:rPr>
              <a:t>2023 - 2024</a:t>
            </a:r>
            <a:endParaRPr lang="en-US" sz="1600">
              <a:solidFill>
                <a:srgbClr val="000000"/>
              </a:solidFill>
              <a:latin typeface="Times New Roman" panose="02020603050405020304"/>
              <a:ea typeface="Times New Roman" panose="02020603050405020304"/>
              <a:cs typeface="Times New Roman" panose="02020603050405020304"/>
              <a:sym typeface="Times New Roman" panose="02020603050405020304"/>
            </a:endParaRPr>
          </a:p>
        </p:txBody>
      </p:sp>
      <p:sp>
        <p:nvSpPr>
          <p:cNvPr id="94" name="Google Shape;94;p1"/>
          <p:cNvSpPr/>
          <p:nvPr/>
        </p:nvSpPr>
        <p:spPr>
          <a:xfrm>
            <a:off x="14044" y="3420252"/>
            <a:ext cx="12176379" cy="465265"/>
          </a:xfrm>
          <a:custGeom>
            <a:avLst/>
            <a:gdLst/>
            <a:ahLst/>
            <a:cxnLst/>
            <a:rect l="l" t="t" r="r" b="b"/>
            <a:pathLst>
              <a:path w="24352758" h="930529" extrusionOk="0">
                <a:moveTo>
                  <a:pt x="0" y="0"/>
                </a:moveTo>
                <a:lnTo>
                  <a:pt x="24352758" y="0"/>
                </a:lnTo>
                <a:lnTo>
                  <a:pt x="24352758" y="930529"/>
                </a:lnTo>
                <a:lnTo>
                  <a:pt x="0" y="930529"/>
                </a:lnTo>
                <a:close/>
              </a:path>
            </a:pathLst>
          </a:custGeom>
          <a:solidFill>
            <a:srgbClr val="FFE5E5"/>
          </a:solidFill>
          <a:ln>
            <a:noFill/>
          </a:ln>
        </p:spPr>
      </p:sp>
      <p:sp>
        <p:nvSpPr>
          <p:cNvPr id="95" name="Google Shape;95;p1"/>
          <p:cNvSpPr/>
          <p:nvPr/>
        </p:nvSpPr>
        <p:spPr>
          <a:xfrm>
            <a:off x="-1588" y="1643390"/>
            <a:ext cx="12193588" cy="1801274"/>
          </a:xfrm>
          <a:custGeom>
            <a:avLst/>
            <a:gdLst/>
            <a:ahLst/>
            <a:cxnLst/>
            <a:rect l="l" t="t" r="r" b="b"/>
            <a:pathLst>
              <a:path w="18290382" h="2701911" extrusionOk="0">
                <a:moveTo>
                  <a:pt x="0" y="0"/>
                </a:moveTo>
                <a:lnTo>
                  <a:pt x="18290382" y="0"/>
                </a:lnTo>
                <a:lnTo>
                  <a:pt x="18290382" y="2701910"/>
                </a:lnTo>
                <a:lnTo>
                  <a:pt x="0" y="2701910"/>
                </a:lnTo>
                <a:lnTo>
                  <a:pt x="0" y="0"/>
                </a:lnTo>
                <a:close/>
              </a:path>
            </a:pathLst>
          </a:custGeom>
          <a:blipFill rotWithShape="1">
            <a:blip r:embed="rId1"/>
            <a:stretch>
              <a:fillRect/>
            </a:stretch>
          </a:blipFill>
          <a:ln>
            <a:noFill/>
          </a:ln>
        </p:spPr>
      </p:sp>
      <p:sp>
        <p:nvSpPr>
          <p:cNvPr id="96" name="Google Shape;96;p1"/>
          <p:cNvSpPr txBox="1"/>
          <p:nvPr/>
        </p:nvSpPr>
        <p:spPr>
          <a:xfrm>
            <a:off x="754500" y="1486815"/>
            <a:ext cx="10683000" cy="1772285"/>
          </a:xfrm>
          <a:prstGeom prst="rect">
            <a:avLst/>
          </a:prstGeom>
          <a:noFill/>
          <a:ln>
            <a:noFill/>
          </a:ln>
        </p:spPr>
        <p:txBody>
          <a:bodyPr spcFirstLastPara="1" wrap="square" lIns="0" tIns="0" rIns="0" bIns="0" anchor="t" anchorCtr="0">
            <a:spAutoFit/>
          </a:bodyPr>
          <a:lstStyle/>
          <a:p>
            <a:pPr algn="ctr">
              <a:lnSpc>
                <a:spcPct val="144000"/>
              </a:lnSpc>
              <a:spcBef>
                <a:spcPts val="0"/>
              </a:spcBef>
              <a:spcAft>
                <a:spcPts val="0"/>
              </a:spcAft>
            </a:pPr>
            <a:r>
              <a:rPr lang="en-US" sz="4000" dirty="0">
                <a:solidFill>
                  <a:srgbClr val="FFFFFF"/>
                </a:solidFill>
                <a:ea typeface="Times New Roman" panose="02020603050405020304"/>
                <a:sym typeface="Times New Roman" panose="02020603050405020304"/>
              </a:rPr>
              <a:t>TEA LEAVES DISEASE DETECTION USING VGG16 MODEL</a:t>
            </a:r>
            <a:endParaRPr sz="4000" dirty="0"/>
          </a:p>
        </p:txBody>
      </p:sp>
      <p:sp>
        <p:nvSpPr>
          <p:cNvPr id="97" name="Google Shape;97;p1"/>
          <p:cNvSpPr txBox="1"/>
          <p:nvPr/>
        </p:nvSpPr>
        <p:spPr>
          <a:xfrm>
            <a:off x="8229600" y="4375150"/>
            <a:ext cx="2976245" cy="1527175"/>
          </a:xfrm>
          <a:prstGeom prst="rect">
            <a:avLst/>
          </a:prstGeom>
          <a:noFill/>
          <a:ln>
            <a:noFill/>
          </a:ln>
        </p:spPr>
        <p:txBody>
          <a:bodyPr spcFirstLastPara="1" wrap="square" lIns="0" tIns="0" rIns="0" bIns="0" anchor="t" anchorCtr="0">
            <a:spAutoFit/>
          </a:bodyPr>
          <a:lstStyle/>
          <a:p>
            <a:pPr algn="ctr">
              <a:lnSpc>
                <a:spcPct val="144000"/>
              </a:lnSpc>
              <a:spcBef>
                <a:spcPts val="0"/>
              </a:spcBef>
              <a:spcAft>
                <a:spcPts val="0"/>
              </a:spcAft>
            </a:pPr>
            <a:r>
              <a:rPr lang="en-US" sz="2300">
                <a:solidFill>
                  <a:srgbClr val="FF0000"/>
                </a:solidFill>
                <a:ea typeface="Times New Roman" panose="02020603050405020304"/>
                <a:sym typeface="Times New Roman" panose="02020603050405020304"/>
              </a:rPr>
              <a:t>Supervisor</a:t>
            </a:r>
            <a:endParaRPr lang="en-US" sz="2300">
              <a:solidFill>
                <a:srgbClr val="FF0000"/>
              </a:solidFill>
              <a:ea typeface="Times New Roman" panose="02020603050405020304"/>
              <a:sym typeface="Times New Roman" panose="02020603050405020304"/>
            </a:endParaRPr>
          </a:p>
          <a:p>
            <a:pPr algn="ctr">
              <a:lnSpc>
                <a:spcPct val="144000"/>
              </a:lnSpc>
              <a:spcBef>
                <a:spcPts val="0"/>
              </a:spcBef>
              <a:spcAft>
                <a:spcPts val="0"/>
              </a:spcAft>
            </a:pPr>
            <a:r>
              <a:rPr lang="en-US" sz="2300">
                <a:solidFill>
                  <a:srgbClr val="000000"/>
                </a:solidFill>
                <a:ea typeface="Times New Roman" panose="02020603050405020304"/>
                <a:sym typeface="Times New Roman" panose="02020603050405020304"/>
              </a:rPr>
              <a:t>Sumithra Devi.K</a:t>
            </a:r>
            <a:endParaRPr sz="2300">
              <a:solidFill>
                <a:srgbClr val="000000"/>
              </a:solidFill>
              <a:ea typeface="Times New Roman" panose="02020603050405020304"/>
              <a:sym typeface="Times New Roman" panose="02020603050405020304"/>
            </a:endParaRPr>
          </a:p>
          <a:p>
            <a:pPr algn="ctr">
              <a:lnSpc>
                <a:spcPct val="144000"/>
              </a:lnSpc>
              <a:spcBef>
                <a:spcPts val="0"/>
              </a:spcBef>
              <a:spcAft>
                <a:spcPts val="0"/>
              </a:spcAft>
            </a:pPr>
            <a:r>
              <a:rPr lang="en-US" sz="2300">
                <a:solidFill>
                  <a:srgbClr val="000000"/>
                </a:solidFill>
                <a:ea typeface="Times New Roman" panose="02020603050405020304"/>
                <a:sym typeface="Times New Roman" panose="02020603050405020304"/>
              </a:rPr>
              <a:t>Assistant professor</a:t>
            </a:r>
            <a:endParaRPr lang="en-US" sz="2300">
              <a:solidFill>
                <a:srgbClr val="000000"/>
              </a:solidFill>
              <a:ea typeface="Times New Roman" panose="02020603050405020304"/>
              <a:sym typeface="Times New Roman" panose="02020603050405020304"/>
            </a:endParaRPr>
          </a:p>
        </p:txBody>
      </p:sp>
      <p:sp>
        <p:nvSpPr>
          <p:cNvPr id="98" name="Google Shape;98;p1"/>
          <p:cNvSpPr txBox="1"/>
          <p:nvPr/>
        </p:nvSpPr>
        <p:spPr>
          <a:xfrm>
            <a:off x="76200" y="4419600"/>
            <a:ext cx="4103370" cy="2036445"/>
          </a:xfrm>
          <a:prstGeom prst="rect">
            <a:avLst/>
          </a:prstGeom>
          <a:noFill/>
          <a:ln>
            <a:noFill/>
          </a:ln>
        </p:spPr>
        <p:txBody>
          <a:bodyPr spcFirstLastPara="1" wrap="square" lIns="0" tIns="0" rIns="0" bIns="0" anchor="t" anchorCtr="0">
            <a:spAutoFit/>
          </a:bodyPr>
          <a:lstStyle/>
          <a:p>
            <a:pPr>
              <a:lnSpc>
                <a:spcPct val="144000"/>
              </a:lnSpc>
              <a:spcBef>
                <a:spcPts val="0"/>
              </a:spcBef>
              <a:spcAft>
                <a:spcPts val="0"/>
              </a:spcAft>
            </a:pPr>
            <a:r>
              <a:rPr lang="en-US" sz="2300" dirty="0" err="1">
                <a:solidFill>
                  <a:srgbClr val="000000"/>
                </a:solidFill>
                <a:ea typeface="Times New Roman" panose="02020603050405020304"/>
                <a:sym typeface="Times New Roman" panose="02020603050405020304"/>
              </a:rPr>
              <a:t>G.Sibisezhiyan</a:t>
            </a:r>
            <a:endParaRPr sz="2300" dirty="0">
              <a:solidFill>
                <a:srgbClr val="000000"/>
              </a:solidFill>
              <a:ea typeface="Times New Roman" panose="02020603050405020304"/>
              <a:sym typeface="Times New Roman" panose="02020603050405020304"/>
            </a:endParaRPr>
          </a:p>
          <a:p>
            <a:pPr>
              <a:lnSpc>
                <a:spcPct val="144000"/>
              </a:lnSpc>
              <a:spcBef>
                <a:spcPts val="0"/>
              </a:spcBef>
              <a:spcAft>
                <a:spcPts val="0"/>
              </a:spcAft>
            </a:pPr>
            <a:r>
              <a:rPr lang="en-US" sz="2300" dirty="0" err="1">
                <a:solidFill>
                  <a:srgbClr val="000000"/>
                </a:solidFill>
                <a:ea typeface="Times New Roman" panose="02020603050405020304"/>
                <a:sym typeface="Times New Roman" panose="02020603050405020304"/>
              </a:rPr>
              <a:t>C.S.Suhaas</a:t>
            </a:r>
            <a:r>
              <a:rPr lang="en-US" sz="2300" dirty="0">
                <a:solidFill>
                  <a:srgbClr val="000000"/>
                </a:solidFill>
                <a:ea typeface="Times New Roman" panose="02020603050405020304"/>
                <a:sym typeface="Times New Roman" panose="02020603050405020304"/>
              </a:rPr>
              <a:t> Sabari Girish</a:t>
            </a:r>
            <a:endParaRPr sz="2300" dirty="0"/>
          </a:p>
          <a:p>
            <a:pPr>
              <a:lnSpc>
                <a:spcPct val="144000"/>
              </a:lnSpc>
              <a:spcBef>
                <a:spcPts val="0"/>
              </a:spcBef>
              <a:spcAft>
                <a:spcPts val="0"/>
              </a:spcAft>
            </a:pPr>
            <a:r>
              <a:rPr lang="en-US" sz="2300" dirty="0" err="1">
                <a:solidFill>
                  <a:srgbClr val="000000"/>
                </a:solidFill>
                <a:ea typeface="Times New Roman" panose="02020603050405020304"/>
                <a:sym typeface="Times New Roman" panose="02020603050405020304"/>
              </a:rPr>
              <a:t>M.Vel</a:t>
            </a:r>
            <a:r>
              <a:rPr lang="en-US" sz="2300" dirty="0">
                <a:solidFill>
                  <a:srgbClr val="000000"/>
                </a:solidFill>
                <a:ea typeface="Times New Roman" panose="02020603050405020304"/>
                <a:sym typeface="Times New Roman" panose="02020603050405020304"/>
              </a:rPr>
              <a:t> Murugan</a:t>
            </a:r>
            <a:endParaRPr sz="2300" dirty="0"/>
          </a:p>
          <a:p>
            <a:pPr>
              <a:lnSpc>
                <a:spcPct val="144000"/>
              </a:lnSpc>
              <a:spcBef>
                <a:spcPts val="0"/>
              </a:spcBef>
              <a:spcAft>
                <a:spcPts val="0"/>
              </a:spcAft>
            </a:pPr>
            <a:r>
              <a:rPr lang="en-US" sz="2300" dirty="0" err="1">
                <a:solidFill>
                  <a:srgbClr val="000000"/>
                </a:solidFill>
                <a:ea typeface="Times New Roman" panose="02020603050405020304"/>
                <a:sym typeface="Times New Roman" panose="02020603050405020304"/>
              </a:rPr>
              <a:t>A.C.Vishal</a:t>
            </a:r>
            <a:endParaRPr sz="2300" dirty="0">
              <a:solidFill>
                <a:srgbClr val="000000"/>
              </a:solidFill>
              <a:ea typeface="Times New Roman" panose="02020603050405020304"/>
              <a:sym typeface="Times New Roman" panose="02020603050405020304"/>
            </a:endParaRPr>
          </a:p>
        </p:txBody>
      </p:sp>
      <p:sp>
        <p:nvSpPr>
          <p:cNvPr id="100" name="Google Shape;100;p1"/>
          <p:cNvSpPr txBox="1"/>
          <p:nvPr/>
        </p:nvSpPr>
        <p:spPr>
          <a:xfrm>
            <a:off x="8153400" y="3380941"/>
            <a:ext cx="3284100" cy="508635"/>
          </a:xfrm>
          <a:prstGeom prst="rect">
            <a:avLst/>
          </a:prstGeom>
          <a:noFill/>
          <a:ln>
            <a:noFill/>
          </a:ln>
        </p:spPr>
        <p:txBody>
          <a:bodyPr spcFirstLastPara="1" wrap="square" lIns="0" tIns="0" rIns="0" bIns="0" anchor="t" anchorCtr="0">
            <a:spAutoFit/>
          </a:bodyPr>
          <a:lstStyle/>
          <a:p>
            <a:pPr algn="ctr">
              <a:lnSpc>
                <a:spcPct val="144000"/>
              </a:lnSpc>
              <a:spcBef>
                <a:spcPts val="0"/>
              </a:spcBef>
              <a:spcAft>
                <a:spcPts val="0"/>
              </a:spcAft>
            </a:pPr>
            <a:r>
              <a:rPr lang="en-US" sz="2300" b="1" dirty="0">
                <a:solidFill>
                  <a:srgbClr val="FF0000"/>
                </a:solidFill>
                <a:ea typeface="Times New Roman" panose="02020603050405020304"/>
                <a:sym typeface="Times New Roman" panose="02020603050405020304"/>
              </a:rPr>
              <a:t>Batch No. :B11  </a:t>
            </a:r>
            <a:r>
              <a:rPr lang="en-US" sz="2300" b="1" dirty="0">
                <a:solidFill>
                  <a:schemeClr val="bg1"/>
                </a:solidFill>
                <a:ea typeface="Times New Roman" panose="02020603050405020304"/>
                <a:sym typeface="Times New Roman" panose="02020603050405020304"/>
              </a:rPr>
              <a:t> </a:t>
            </a:r>
            <a:endParaRPr sz="2300" b="1" dirty="0">
              <a:solidFill>
                <a:schemeClr val="bg1"/>
              </a:solidFill>
            </a:endParaRPr>
          </a:p>
        </p:txBody>
      </p:sp>
      <p:sp>
        <p:nvSpPr>
          <p:cNvPr id="101" name="Google Shape;101;p1"/>
          <p:cNvSpPr txBox="1"/>
          <p:nvPr/>
        </p:nvSpPr>
        <p:spPr>
          <a:xfrm>
            <a:off x="3466412" y="681375"/>
            <a:ext cx="5400900" cy="708025"/>
          </a:xfrm>
          <a:prstGeom prst="rect">
            <a:avLst/>
          </a:prstGeom>
          <a:noFill/>
          <a:ln>
            <a:noFill/>
          </a:ln>
        </p:spPr>
        <p:txBody>
          <a:bodyPr spcFirstLastPara="1" wrap="square" lIns="0" tIns="0" rIns="0" bIns="0" anchor="t" anchorCtr="0">
            <a:spAutoFit/>
          </a:bodyPr>
          <a:lstStyle/>
          <a:p>
            <a:pPr algn="ctr">
              <a:lnSpc>
                <a:spcPct val="144000"/>
              </a:lnSpc>
              <a:spcBef>
                <a:spcPts val="0"/>
              </a:spcBef>
              <a:spcAft>
                <a:spcPts val="0"/>
              </a:spcAft>
            </a:pPr>
            <a:r>
              <a:rPr lang="en-US" sz="3200" b="1">
                <a:solidFill>
                  <a:srgbClr val="000000"/>
                </a:solidFill>
                <a:ea typeface="Times New Roman" panose="02020603050405020304"/>
                <a:sym typeface="Times New Roman" panose="02020603050405020304"/>
              </a:rPr>
              <a:t>CS 8811 - Project Work</a:t>
            </a:r>
            <a:endParaRPr lang="en-US" sz="3200" b="1">
              <a:solidFill>
                <a:srgbClr val="000000"/>
              </a:solidFill>
              <a:ea typeface="Times New Roman" panose="02020603050405020304"/>
              <a:sym typeface="Times New Roman" panose="02020603050405020304"/>
            </a:endParaRPr>
          </a:p>
        </p:txBody>
      </p:sp>
      <p:sp>
        <p:nvSpPr>
          <p:cNvPr id="102" name="Google Shape;102;p1"/>
          <p:cNvSpPr txBox="1"/>
          <p:nvPr/>
        </p:nvSpPr>
        <p:spPr>
          <a:xfrm>
            <a:off x="540212" y="3391477"/>
            <a:ext cx="2926200" cy="508635"/>
          </a:xfrm>
          <a:prstGeom prst="rect">
            <a:avLst/>
          </a:prstGeom>
          <a:noFill/>
          <a:ln>
            <a:noFill/>
          </a:ln>
        </p:spPr>
        <p:txBody>
          <a:bodyPr spcFirstLastPara="1" wrap="square" lIns="0" tIns="0" rIns="0" bIns="0" anchor="t" anchorCtr="0">
            <a:spAutoFit/>
          </a:bodyPr>
          <a:lstStyle/>
          <a:p>
            <a:pPr algn="ctr">
              <a:lnSpc>
                <a:spcPct val="144000"/>
              </a:lnSpc>
              <a:spcBef>
                <a:spcPts val="0"/>
              </a:spcBef>
              <a:spcAft>
                <a:spcPts val="0"/>
              </a:spcAft>
            </a:pPr>
            <a:r>
              <a:rPr lang="en-US" sz="2300" b="1" dirty="0">
                <a:solidFill>
                  <a:srgbClr val="FF0000"/>
                </a:solidFill>
                <a:ea typeface="Times New Roman" panose="02020603050405020304"/>
                <a:sym typeface="Times New Roman" panose="02020603050405020304"/>
              </a:rPr>
              <a:t>12.04.2024</a:t>
            </a:r>
            <a:endParaRPr lang="en-US" sz="2300" b="1" dirty="0">
              <a:solidFill>
                <a:srgbClr val="FF0000"/>
              </a:solidFill>
              <a:ea typeface="Times New Roman" panose="02020603050405020304"/>
              <a:sym typeface="Times New Roman" panose="02020603050405020304"/>
            </a:endParaRPr>
          </a:p>
        </p:txBody>
      </p:sp>
      <p:sp>
        <p:nvSpPr>
          <p:cNvPr id="103" name="Google Shape;103;p1"/>
          <p:cNvSpPr/>
          <p:nvPr/>
        </p:nvSpPr>
        <p:spPr>
          <a:xfrm>
            <a:off x="80794" y="117966"/>
            <a:ext cx="2131695" cy="1180338"/>
          </a:xfrm>
          <a:custGeom>
            <a:avLst/>
            <a:gdLst/>
            <a:ahLst/>
            <a:cxnLst/>
            <a:rect l="l" t="t" r="r" b="b"/>
            <a:pathLst>
              <a:path w="4263390" h="2360676" extrusionOk="0">
                <a:moveTo>
                  <a:pt x="0" y="0"/>
                </a:moveTo>
                <a:lnTo>
                  <a:pt x="4263390" y="0"/>
                </a:lnTo>
                <a:lnTo>
                  <a:pt x="4263390" y="2360676"/>
                </a:lnTo>
                <a:lnTo>
                  <a:pt x="0" y="2360676"/>
                </a:lnTo>
                <a:lnTo>
                  <a:pt x="0" y="0"/>
                </a:lnTo>
                <a:close/>
              </a:path>
            </a:pathLst>
          </a:custGeom>
          <a:blipFill rotWithShape="1">
            <a:blip r:embed="rId2"/>
            <a:stretch>
              <a:fillRect t="-912" b="-915"/>
            </a:stretch>
          </a:blipFill>
          <a:ln>
            <a:noFill/>
          </a:ln>
        </p:spPr>
      </p:sp>
      <p:sp>
        <p:nvSpPr>
          <p:cNvPr id="104" name="Google Shape;104;p1"/>
          <p:cNvSpPr/>
          <p:nvPr/>
        </p:nvSpPr>
        <p:spPr>
          <a:xfrm>
            <a:off x="8915401" y="45994"/>
            <a:ext cx="3106674" cy="889761"/>
          </a:xfrm>
          <a:custGeom>
            <a:avLst/>
            <a:gdLst/>
            <a:ahLst/>
            <a:cxnLst/>
            <a:rect l="l" t="t" r="r" b="b"/>
            <a:pathLst>
              <a:path w="6213348" h="1779524" extrusionOk="0">
                <a:moveTo>
                  <a:pt x="0" y="0"/>
                </a:moveTo>
                <a:lnTo>
                  <a:pt x="6213348" y="0"/>
                </a:lnTo>
                <a:lnTo>
                  <a:pt x="6213348" y="1779524"/>
                </a:lnTo>
                <a:lnTo>
                  <a:pt x="0" y="1779524"/>
                </a:lnTo>
                <a:lnTo>
                  <a:pt x="0" y="0"/>
                </a:lnTo>
                <a:close/>
              </a:path>
            </a:pathLst>
          </a:custGeom>
          <a:blipFill rotWithShape="1">
            <a:blip r:embed="rId3"/>
            <a:stretch>
              <a:fillRect t="-213" b="-210"/>
            </a:stretch>
          </a:blipFill>
          <a:ln>
            <a:noFill/>
          </a:ln>
        </p:spPr>
      </p:sp>
      <p:sp>
        <p:nvSpPr>
          <p:cNvPr id="105" name="Google Shape;105;p1"/>
          <p:cNvSpPr txBox="1"/>
          <p:nvPr/>
        </p:nvSpPr>
        <p:spPr>
          <a:xfrm>
            <a:off x="3733800" y="4441190"/>
            <a:ext cx="3943985" cy="2036445"/>
          </a:xfrm>
          <a:prstGeom prst="rect">
            <a:avLst/>
          </a:prstGeom>
          <a:noFill/>
          <a:ln>
            <a:noFill/>
          </a:ln>
        </p:spPr>
        <p:txBody>
          <a:bodyPr spcFirstLastPara="1" wrap="square" lIns="0" tIns="0" rIns="0" bIns="0" anchor="t" anchorCtr="0">
            <a:spAutoFit/>
          </a:bodyPr>
          <a:lstStyle/>
          <a:p>
            <a:pPr>
              <a:lnSpc>
                <a:spcPct val="144000"/>
              </a:lnSpc>
              <a:spcBef>
                <a:spcPts val="0"/>
              </a:spcBef>
              <a:spcAft>
                <a:spcPts val="0"/>
              </a:spcAft>
            </a:pPr>
            <a:r>
              <a:rPr lang="en-US" sz="2300" dirty="0">
                <a:solidFill>
                  <a:srgbClr val="000000"/>
                </a:solidFill>
                <a:ea typeface="Times New Roman" panose="02020603050405020304"/>
                <a:sym typeface="Times New Roman" panose="02020603050405020304"/>
              </a:rPr>
              <a:t>- 311020104078</a:t>
            </a:r>
            <a:endParaRPr sz="2300" dirty="0"/>
          </a:p>
          <a:p>
            <a:pPr>
              <a:lnSpc>
                <a:spcPct val="144000"/>
              </a:lnSpc>
              <a:spcBef>
                <a:spcPts val="0"/>
              </a:spcBef>
              <a:spcAft>
                <a:spcPts val="0"/>
              </a:spcAft>
            </a:pPr>
            <a:r>
              <a:rPr lang="en-US" sz="2300" dirty="0">
                <a:solidFill>
                  <a:srgbClr val="000000"/>
                </a:solidFill>
                <a:ea typeface="Times New Roman" panose="02020603050405020304"/>
                <a:sym typeface="Times New Roman" panose="02020603050405020304"/>
              </a:rPr>
              <a:t>- 311020104086</a:t>
            </a:r>
            <a:endParaRPr sz="2300" dirty="0"/>
          </a:p>
          <a:p>
            <a:pPr>
              <a:lnSpc>
                <a:spcPct val="144000"/>
              </a:lnSpc>
              <a:spcBef>
                <a:spcPts val="0"/>
              </a:spcBef>
              <a:spcAft>
                <a:spcPts val="0"/>
              </a:spcAft>
            </a:pPr>
            <a:r>
              <a:rPr lang="en-US" sz="2300" dirty="0">
                <a:solidFill>
                  <a:srgbClr val="000000"/>
                </a:solidFill>
                <a:ea typeface="Times New Roman" panose="02020603050405020304"/>
                <a:sym typeface="Times New Roman" panose="02020603050405020304"/>
              </a:rPr>
              <a:t>- 311020104101</a:t>
            </a:r>
            <a:endParaRPr sz="2300" dirty="0"/>
          </a:p>
          <a:p>
            <a:pPr>
              <a:lnSpc>
                <a:spcPct val="144000"/>
              </a:lnSpc>
              <a:spcBef>
                <a:spcPts val="0"/>
              </a:spcBef>
              <a:spcAft>
                <a:spcPts val="0"/>
              </a:spcAft>
            </a:pPr>
            <a:r>
              <a:rPr lang="en-US" sz="2300" dirty="0">
                <a:solidFill>
                  <a:srgbClr val="000000"/>
                </a:solidFill>
                <a:ea typeface="Times New Roman" panose="02020603050405020304"/>
                <a:sym typeface="Times New Roman" panose="02020603050405020304"/>
              </a:rPr>
              <a:t>- 311020104109</a:t>
            </a:r>
            <a:endParaRPr sz="2300" dirty="0"/>
          </a:p>
        </p:txBody>
      </p:sp>
      <p:sp>
        <p:nvSpPr>
          <p:cNvPr id="106" name="Google Shape;106;p1"/>
          <p:cNvSpPr txBox="1"/>
          <p:nvPr/>
        </p:nvSpPr>
        <p:spPr>
          <a:xfrm>
            <a:off x="2212489" y="3998713"/>
            <a:ext cx="2290200" cy="508635"/>
          </a:xfrm>
          <a:prstGeom prst="rect">
            <a:avLst/>
          </a:prstGeom>
          <a:noFill/>
          <a:ln>
            <a:noFill/>
          </a:ln>
        </p:spPr>
        <p:txBody>
          <a:bodyPr spcFirstLastPara="1" wrap="square" lIns="0" tIns="0" rIns="0" bIns="0" anchor="t" anchorCtr="0">
            <a:spAutoFit/>
          </a:bodyPr>
          <a:lstStyle/>
          <a:p>
            <a:pPr>
              <a:lnSpc>
                <a:spcPct val="144000"/>
              </a:lnSpc>
              <a:spcBef>
                <a:spcPts val="0"/>
              </a:spcBef>
              <a:spcAft>
                <a:spcPts val="0"/>
              </a:spcAft>
            </a:pPr>
            <a:r>
              <a:rPr lang="en-US" sz="2300" dirty="0">
                <a:solidFill>
                  <a:srgbClr val="FF0000"/>
                </a:solidFill>
                <a:ea typeface="Arial" panose="020B0604020202020204"/>
                <a:sym typeface="Arial" panose="020B0604020202020204"/>
              </a:rPr>
              <a:t>Presented by</a:t>
            </a:r>
            <a:endParaRPr sz="23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Slide Number Placeholder 3"/>
          <p:cNvSpPr>
            <a:spLocks noGrp="1"/>
          </p:cNvSpPr>
          <p:nvPr>
            <p:ph type="sldNum" sz="quarter" idx="12"/>
          </p:nvPr>
        </p:nvSpPr>
        <p:spPr bwMode="auto">
          <a:noFill/>
          <a:ln>
            <a:miter lim="800000"/>
          </a:ln>
        </p:spPr>
        <p:txBody>
          <a:bodyPr wrap="square" numCol="1" anchorCtr="0" compatLnSpc="1"/>
          <a:lstStyle/>
          <a:p>
            <a:pPr fontAlgn="base">
              <a:spcBef>
                <a:spcPct val="0"/>
              </a:spcBef>
              <a:spcAft>
                <a:spcPct val="0"/>
              </a:spcAft>
            </a:pPr>
            <a:fld id="{039BB963-F1A2-42B3-B824-71084E776224}" type="slidenum">
              <a:rPr lang="en-US"/>
            </a:fld>
            <a:endParaRPr lang="en-US" dirty="0"/>
          </a:p>
        </p:txBody>
      </p:sp>
      <p:sp>
        <p:nvSpPr>
          <p:cNvPr id="7" name="Rectangle 6"/>
          <p:cNvSpPr/>
          <p:nvPr/>
        </p:nvSpPr>
        <p:spPr bwMode="auto">
          <a:xfrm>
            <a:off x="0" y="0"/>
            <a:ext cx="12192000" cy="533400"/>
          </a:xfrm>
          <a:prstGeom prst="rect">
            <a:avLst/>
          </a:prstGeom>
          <a:solidFill>
            <a:schemeClr val="accent2">
              <a:lumMod val="7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lvl="0" algn="ctr" fontAlgn="auto">
              <a:spcBef>
                <a:spcPts val="0"/>
              </a:spcBef>
              <a:spcAft>
                <a:spcPts val="0"/>
              </a:spcAft>
              <a:defRPr/>
            </a:pPr>
            <a:r>
              <a:rPr lang="en-US" sz="3000" b="1" dirty="0">
                <a:latin typeface="Arial" panose="020B0604020202020204" pitchFamily="34" charset="0"/>
                <a:cs typeface="Arial" panose="020B0604020202020204" pitchFamily="34" charset="0"/>
              </a:rPr>
              <a:t>Extraction from the Literature Survey for the proposed system</a:t>
            </a:r>
            <a:endParaRPr lang="en-US" sz="3000" b="1" dirty="0">
              <a:latin typeface="Arial" panose="020B0604020202020204" pitchFamily="34" charset="0"/>
              <a:cs typeface="Arial" panose="020B0604020202020204" pitchFamily="34" charset="0"/>
            </a:endParaRPr>
          </a:p>
        </p:txBody>
      </p:sp>
      <p:graphicFrame>
        <p:nvGraphicFramePr>
          <p:cNvPr id="5" name="Table 4"/>
          <p:cNvGraphicFramePr>
            <a:graphicFrameLocks noGrp="1"/>
          </p:cNvGraphicFramePr>
          <p:nvPr/>
        </p:nvGraphicFramePr>
        <p:xfrm>
          <a:off x="304800" y="1295400"/>
          <a:ext cx="11658600" cy="5181600"/>
        </p:xfrm>
        <a:graphic>
          <a:graphicData uri="http://schemas.openxmlformats.org/drawingml/2006/table">
            <a:tbl>
              <a:tblPr firstRow="1" bandRow="1">
                <a:tableStyleId>{8A107856-5554-42FB-B03E-39F5DBC370BA}</a:tableStyleId>
              </a:tblPr>
              <a:tblGrid>
                <a:gridCol w="2892056"/>
                <a:gridCol w="8766544"/>
              </a:tblGrid>
              <a:tr h="1295400">
                <a:tc>
                  <a:txBody>
                    <a:bodyPr/>
                    <a:lstStyle/>
                    <a:p>
                      <a:r>
                        <a:rPr lang="en-US" sz="2000" b="1" dirty="0">
                          <a:latin typeface="Arial" panose="020B0604020202020204" pitchFamily="34" charset="0"/>
                          <a:cs typeface="Arial" panose="020B0604020202020204" pitchFamily="34" charset="0"/>
                        </a:rPr>
                        <a:t>Base Paper</a:t>
                      </a:r>
                      <a:endParaRPr lang="en-US" sz="2000" b="1" dirty="0">
                        <a:latin typeface="Arial" panose="020B0604020202020204" pitchFamily="34" charset="0"/>
                        <a:cs typeface="Arial" panose="020B0604020202020204" pitchFamily="34" charset="0"/>
                      </a:endParaRPr>
                    </a:p>
                  </a:txBody>
                  <a:tcPr anchor="ctr"/>
                </a:tc>
                <a:tc>
                  <a:txBody>
                    <a:bodyPr/>
                    <a:lstStyle/>
                    <a:p>
                      <a:pPr marL="0" marR="0" lvl="0" indent="0" algn="l" rtl="0">
                        <a:lnSpc>
                          <a:spcPct val="100000"/>
                        </a:lnSpc>
                        <a:spcBef>
                          <a:spcPts val="0"/>
                        </a:spcBef>
                        <a:spcAft>
                          <a:spcPts val="0"/>
                        </a:spcAft>
                        <a:buClr>
                          <a:schemeClr val="dk1"/>
                        </a:buClr>
                        <a:buSzPts val="1800"/>
                        <a:buFont typeface="Calibri" panose="020F0502020204030204"/>
                        <a:buNone/>
                      </a:pPr>
                      <a:r>
                        <a:rPr lang="en-US" sz="2000" b="0" dirty="0">
                          <a:latin typeface="Arial" panose="020B0604020202020204" pitchFamily="34" charset="0"/>
                          <a:cs typeface="Arial" panose="020B0604020202020204" pitchFamily="34" charset="0"/>
                        </a:rPr>
                        <a:t>The project can leverage traditional ML, Deep Learning (using VGG16), or Augmented Learning for tea leaf disease detection, incorporating features from the base paper.</a:t>
                      </a:r>
                      <a:endParaRPr lang="en-US" sz="2000" b="0" dirty="0">
                        <a:latin typeface="Arial" panose="020B0604020202020204" pitchFamily="34" charset="0"/>
                        <a:cs typeface="Arial" panose="020B0604020202020204" pitchFamily="34" charset="0"/>
                      </a:endParaRPr>
                    </a:p>
                  </a:txBody>
                  <a:tcPr marL="91450" marR="91450" marT="45725" marB="45725"/>
                </a:tc>
              </a:tr>
              <a:tr h="1295400">
                <a:tc>
                  <a:txBody>
                    <a:bodyPr/>
                    <a:lstStyle/>
                    <a:p>
                      <a:r>
                        <a:rPr lang="en-US" sz="2000" b="1" dirty="0">
                          <a:latin typeface="Arial" panose="020B0604020202020204" pitchFamily="34" charset="0"/>
                          <a:cs typeface="Arial" panose="020B0604020202020204" pitchFamily="34" charset="0"/>
                        </a:rPr>
                        <a:t>Supporting Paper 1</a:t>
                      </a:r>
                      <a:endParaRPr lang="en-US" sz="2000" b="1" dirty="0">
                        <a:latin typeface="Arial" panose="020B0604020202020204" pitchFamily="34" charset="0"/>
                        <a:cs typeface="Arial" panose="020B0604020202020204" pitchFamily="34" charset="0"/>
                      </a:endParaRPr>
                    </a:p>
                  </a:txBody>
                  <a:tcPr anchor="ctr"/>
                </a:tc>
                <a:tc>
                  <a:txBody>
                    <a:bodyPr/>
                    <a:lstStyle/>
                    <a:p>
                      <a:pPr marL="0" marR="0" lvl="0" indent="0" algn="l" rtl="0">
                        <a:spcBef>
                          <a:spcPts val="0"/>
                        </a:spcBef>
                        <a:spcAft>
                          <a:spcPts val="0"/>
                        </a:spcAft>
                        <a:buNone/>
                      </a:pPr>
                      <a:r>
                        <a:rPr lang="en-US" sz="2000" dirty="0">
                          <a:latin typeface="Arial" panose="020B0604020202020204" pitchFamily="34" charset="0"/>
                          <a:cs typeface="Arial" panose="020B0604020202020204" pitchFamily="34" charset="0"/>
                        </a:rPr>
                        <a:t>The paper emphasizes optimal feature selection in ML for crop yield prediction, showcasing ensemble methods' superiority. This concept can be applied to enhance accuracy and reduce redundancies in tea leaf disease detection with VGG16.</a:t>
                      </a:r>
                      <a:endParaRPr lang="en-US" sz="2000" dirty="0">
                        <a:latin typeface="Arial" panose="020B0604020202020204" pitchFamily="34" charset="0"/>
                        <a:cs typeface="Arial" panose="020B0604020202020204" pitchFamily="34" charset="0"/>
                      </a:endParaRPr>
                    </a:p>
                  </a:txBody>
                  <a:tcPr marL="91450" marR="91450" marT="45725" marB="45725"/>
                </a:tc>
              </a:tr>
              <a:tr h="1295400">
                <a:tc>
                  <a:txBody>
                    <a:bodyPr/>
                    <a:lstStyle/>
                    <a:p>
                      <a:r>
                        <a:rPr lang="en-US" sz="2000" b="1" dirty="0">
                          <a:latin typeface="Arial" panose="020B0604020202020204" pitchFamily="34" charset="0"/>
                          <a:cs typeface="Arial" panose="020B0604020202020204" pitchFamily="34" charset="0"/>
                        </a:rPr>
                        <a:t>Supporting Paper 2</a:t>
                      </a:r>
                      <a:endParaRPr lang="en-US" sz="2000" b="1" dirty="0">
                        <a:latin typeface="Arial" panose="020B0604020202020204" pitchFamily="34" charset="0"/>
                        <a:cs typeface="Arial" panose="020B0604020202020204" pitchFamily="34" charset="0"/>
                      </a:endParaRPr>
                    </a:p>
                  </a:txBody>
                  <a:tcPr anchor="ctr"/>
                </a:tc>
                <a:tc>
                  <a:txBody>
                    <a:bodyPr/>
                    <a:lstStyle/>
                    <a:p>
                      <a:pPr marL="0" marR="0" lvl="0" indent="0" algn="l" rtl="0">
                        <a:spcBef>
                          <a:spcPts val="0"/>
                        </a:spcBef>
                        <a:spcAft>
                          <a:spcPts val="0"/>
                        </a:spcAft>
                        <a:buNone/>
                      </a:pPr>
                      <a:r>
                        <a:rPr lang="en-US" sz="2000" dirty="0">
                          <a:latin typeface="Arial" panose="020B0604020202020204" pitchFamily="34" charset="0"/>
                          <a:cs typeface="Arial" panose="020B0604020202020204" pitchFamily="34" charset="0"/>
                        </a:rPr>
                        <a:t>Insights can be gained regarding the effectiveness of different feature extraction techniques employed by YOLOv7 and VGG16. While YOLOv7 uses a single-stage object detection approach, VGG16 relies on a deep convolutional architecture for feature extraction. Understanding which features are most relevant for tea leaf disease detection can inform future model development and optimization efforts.</a:t>
                      </a:r>
                      <a:endParaRPr lang="en-US" sz="2000" dirty="0">
                        <a:latin typeface="Arial" panose="020B0604020202020204" pitchFamily="34" charset="0"/>
                        <a:cs typeface="Arial" panose="020B0604020202020204" pitchFamily="34" charset="0"/>
                      </a:endParaRPr>
                    </a:p>
                  </a:txBody>
                  <a:tcPr marL="91450" marR="91450" marT="45725" marB="45725"/>
                </a:tc>
              </a:tr>
            </a:tbl>
          </a:graphicData>
        </a:graphic>
      </p:graphicFrame>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8" name="Slide Number Placeholder 3"/>
          <p:cNvSpPr>
            <a:spLocks noGrp="1"/>
          </p:cNvSpPr>
          <p:nvPr>
            <p:ph type="sldNum" sz="quarter" idx="12"/>
          </p:nvPr>
        </p:nvSpPr>
        <p:spPr bwMode="auto">
          <a:noFill/>
          <a:ln>
            <a:miter lim="800000"/>
          </a:ln>
        </p:spPr>
        <p:txBody>
          <a:bodyPr wrap="square" numCol="1" anchorCtr="0" compatLnSpc="1"/>
          <a:lstStyle/>
          <a:p>
            <a:pPr fontAlgn="base">
              <a:spcBef>
                <a:spcPct val="0"/>
              </a:spcBef>
              <a:spcAft>
                <a:spcPct val="0"/>
              </a:spcAft>
            </a:pPr>
            <a:fld id="{22879D7E-45D2-4A86-B441-31A092B31C36}" type="slidenum">
              <a:rPr lang="en-US"/>
            </a:fld>
            <a:endParaRPr lang="en-US"/>
          </a:p>
        </p:txBody>
      </p:sp>
      <p:sp>
        <p:nvSpPr>
          <p:cNvPr id="8" name="Rectangle 7"/>
          <p:cNvSpPr/>
          <p:nvPr/>
        </p:nvSpPr>
        <p:spPr bwMode="auto">
          <a:xfrm>
            <a:off x="0" y="-76200"/>
            <a:ext cx="12192000" cy="533400"/>
          </a:xfrm>
          <a:prstGeom prst="rect">
            <a:avLst/>
          </a:prstGeom>
          <a:solidFill>
            <a:schemeClr val="accent2">
              <a:lumMod val="7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500" b="1" dirty="0">
                <a:latin typeface="Arial" panose="020B0604020202020204" pitchFamily="34" charset="0"/>
                <a:cs typeface="Arial" panose="020B0604020202020204" pitchFamily="34" charset="0"/>
              </a:rPr>
              <a:t>Problem Definition </a:t>
            </a:r>
            <a:endParaRPr lang="en-US" sz="3500" b="1" dirty="0">
              <a:latin typeface="Arial" panose="020B0604020202020204" pitchFamily="34" charset="0"/>
              <a:cs typeface="Arial" panose="020B0604020202020204" pitchFamily="34" charset="0"/>
            </a:endParaRPr>
          </a:p>
        </p:txBody>
      </p:sp>
      <p:sp>
        <p:nvSpPr>
          <p:cNvPr id="3" name="Rectangle 2"/>
          <p:cNvSpPr/>
          <p:nvPr/>
        </p:nvSpPr>
        <p:spPr>
          <a:xfrm>
            <a:off x="374650" y="1066800"/>
            <a:ext cx="11494770" cy="5400675"/>
          </a:xfrm>
          <a:prstGeom prst="rect">
            <a:avLst/>
          </a:prstGeom>
        </p:spPr>
        <p:txBody>
          <a:bodyPr wrap="square">
            <a:spAutoFit/>
          </a:bodyPr>
          <a:lstStyle/>
          <a:p>
            <a:pPr marL="285750" indent="-285750">
              <a:buFont typeface="Arial" panose="020B0604020202020204" pitchFamily="34" charset="0"/>
              <a:buChar char="•"/>
            </a:pPr>
            <a:r>
              <a:rPr lang="en-US" sz="2300" b="0" i="0" dirty="0">
                <a:solidFill>
                  <a:srgbClr val="000000"/>
                </a:solidFill>
                <a:effectLst/>
              </a:rPr>
              <a:t>The problem definition of machine learning for leaf disease classification in agriculture is to develop effective and efficient approaches for the early detection and classification of plant leaf diseases. Traditional methods of disease detection and classification in plants have limitations such as being labor-intensive, subjective, and prone to human errors and bias. Machine learning (ML) approaches aim to address these challenges by automating the detection process, providing timely and accurate identification of plant diseases on a large scale.</a:t>
            </a:r>
            <a:endParaRPr lang="en-US" sz="2300" b="0" i="0" dirty="0">
              <a:solidFill>
                <a:srgbClr val="000000"/>
              </a:solidFill>
              <a:effectLst/>
            </a:endParaRPr>
          </a:p>
          <a:p>
            <a:pPr marL="285750" indent="-285750">
              <a:buFont typeface="Arial" panose="020B0604020202020204" pitchFamily="34" charset="0"/>
              <a:buChar char="•"/>
            </a:pPr>
            <a:endParaRPr lang="en-US" sz="2300" dirty="0">
              <a:solidFill>
                <a:srgbClr val="000000"/>
              </a:solidFill>
            </a:endParaRPr>
          </a:p>
          <a:p>
            <a:pPr marL="285750" indent="-285750">
              <a:buFont typeface="Arial" panose="020B0604020202020204" pitchFamily="34" charset="0"/>
              <a:buChar char="•"/>
            </a:pPr>
            <a:r>
              <a:rPr lang="en-US" sz="2300" b="0" i="0" dirty="0">
                <a:solidFill>
                  <a:srgbClr val="000000"/>
                </a:solidFill>
                <a:effectLst/>
              </a:rPr>
              <a:t>ML techniques can analyze plant leaf images to identify various features such as species, healthy states, age, and disease categories, thereby improving the quality and quantity of agricultural production</a:t>
            </a:r>
            <a:endParaRPr lang="en-US" sz="2300" b="0" i="0" dirty="0">
              <a:solidFill>
                <a:srgbClr val="000000"/>
              </a:solidFill>
              <a:effectLst/>
            </a:endParaRPr>
          </a:p>
          <a:p>
            <a:endParaRPr lang="en-US" sz="2300" b="0" i="0" dirty="0">
              <a:solidFill>
                <a:srgbClr val="000000"/>
              </a:solidFill>
              <a:effectLst/>
            </a:endParaRPr>
          </a:p>
          <a:p>
            <a:pPr marL="285750" indent="-285750">
              <a:buFont typeface="Arial" panose="020B0604020202020204" pitchFamily="34" charset="0"/>
              <a:buChar char="•"/>
            </a:pPr>
            <a:r>
              <a:rPr lang="en-US" sz="2300" b="0" i="0" dirty="0">
                <a:solidFill>
                  <a:srgbClr val="000000"/>
                </a:solidFill>
                <a:effectLst/>
              </a:rPr>
              <a:t>The goal is to leverage ML technologies to automatically detect plant leaf diseases as early as possible, thereby contributing to the remedying of production losses in agriculture.</a:t>
            </a:r>
            <a:endParaRPr lang="en-IN" sz="2300" dirty="0">
              <a:solidFill>
                <a:srgbClr val="C00000"/>
              </a:solidFill>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4"/>
          <p:cNvSpPr txBox="1"/>
          <p:nvPr/>
        </p:nvSpPr>
        <p:spPr>
          <a:xfrm>
            <a:off x="8798560" y="6386831"/>
            <a:ext cx="2722880" cy="221599"/>
          </a:xfrm>
          <a:prstGeom prst="rect">
            <a:avLst/>
          </a:prstGeom>
          <a:noFill/>
          <a:ln>
            <a:noFill/>
          </a:ln>
        </p:spPr>
        <p:txBody>
          <a:bodyPr spcFirstLastPara="1" wrap="square" lIns="0" tIns="0" rIns="0" bIns="0" anchor="t" anchorCtr="0">
            <a:spAutoFit/>
          </a:bodyPr>
          <a:lstStyle/>
          <a:p>
            <a:pPr algn="r">
              <a:lnSpc>
                <a:spcPct val="120000"/>
              </a:lnSpc>
              <a:spcBef>
                <a:spcPts val="0"/>
              </a:spcBef>
              <a:spcAft>
                <a:spcPts val="0"/>
              </a:spcAft>
            </a:pPr>
            <a:r>
              <a:rPr lang="en-US" sz="1200">
                <a:solidFill>
                  <a:srgbClr val="898989"/>
                </a:solidFill>
                <a:latin typeface="Times New Roman" panose="02020603050405020304" pitchFamily="18" charset="0"/>
                <a:ea typeface="Arial" panose="020B0604020202020204"/>
                <a:cs typeface="Times New Roman" panose="02020603050405020304" pitchFamily="18" charset="0"/>
                <a:sym typeface="Arial" panose="020B0604020202020204"/>
              </a:rPr>
              <a:t>3</a:t>
            </a:r>
            <a:endParaRPr>
              <a:latin typeface="Times New Roman" panose="02020603050405020304" pitchFamily="18" charset="0"/>
              <a:cs typeface="Times New Roman" panose="02020603050405020304" pitchFamily="18" charset="0"/>
            </a:endParaRPr>
          </a:p>
        </p:txBody>
      </p:sp>
      <p:grpSp>
        <p:nvGrpSpPr>
          <p:cNvPr id="132" name="Google Shape;132;p4"/>
          <p:cNvGrpSpPr/>
          <p:nvPr/>
        </p:nvGrpSpPr>
        <p:grpSpPr>
          <a:xfrm>
            <a:off x="-1588" y="-53974"/>
            <a:ext cx="12195175" cy="588962"/>
            <a:chOff x="0" y="-104775"/>
            <a:chExt cx="24390350" cy="1177925"/>
          </a:xfrm>
        </p:grpSpPr>
        <p:sp>
          <p:nvSpPr>
            <p:cNvPr id="133" name="Google Shape;133;p4"/>
            <p:cNvSpPr/>
            <p:nvPr/>
          </p:nvSpPr>
          <p:spPr>
            <a:xfrm>
              <a:off x="3175" y="3175"/>
              <a:ext cx="24384000" cy="1066800"/>
            </a:xfrm>
            <a:custGeom>
              <a:avLst/>
              <a:gdLst/>
              <a:ahLst/>
              <a:cxnLst/>
              <a:rect l="l" t="t" r="r" b="b"/>
              <a:pathLst>
                <a:path w="24384000" h="1066800" extrusionOk="0">
                  <a:moveTo>
                    <a:pt x="0" y="0"/>
                  </a:moveTo>
                  <a:lnTo>
                    <a:pt x="24384000" y="0"/>
                  </a:lnTo>
                  <a:lnTo>
                    <a:pt x="24384000" y="1066800"/>
                  </a:lnTo>
                  <a:lnTo>
                    <a:pt x="0" y="1066800"/>
                  </a:lnTo>
                  <a:close/>
                </a:path>
              </a:pathLst>
            </a:custGeom>
            <a:solidFill>
              <a:srgbClr val="953735"/>
            </a:solidFill>
            <a:ln>
              <a:noFill/>
            </a:ln>
          </p:spPr>
        </p:sp>
        <p:sp>
          <p:nvSpPr>
            <p:cNvPr id="134" name="Google Shape;134;p4"/>
            <p:cNvSpPr/>
            <p:nvPr/>
          </p:nvSpPr>
          <p:spPr>
            <a:xfrm>
              <a:off x="0" y="0"/>
              <a:ext cx="24390350" cy="1073150"/>
            </a:xfrm>
            <a:custGeom>
              <a:avLst/>
              <a:gdLst/>
              <a:ahLst/>
              <a:cxnLst/>
              <a:rect l="l" t="t" r="r" b="b"/>
              <a:pathLst>
                <a:path w="24390350" h="1073150" extrusionOk="0">
                  <a:moveTo>
                    <a:pt x="3175" y="0"/>
                  </a:moveTo>
                  <a:lnTo>
                    <a:pt x="24387175" y="0"/>
                  </a:lnTo>
                  <a:cubicBezTo>
                    <a:pt x="24388953" y="0"/>
                    <a:pt x="24390350" y="1397"/>
                    <a:pt x="24390350" y="3175"/>
                  </a:cubicBezTo>
                  <a:lnTo>
                    <a:pt x="24390350" y="1069975"/>
                  </a:lnTo>
                  <a:cubicBezTo>
                    <a:pt x="24390350" y="1071753"/>
                    <a:pt x="24388953" y="1073150"/>
                    <a:pt x="24387175" y="1073150"/>
                  </a:cubicBezTo>
                  <a:lnTo>
                    <a:pt x="3175" y="1073150"/>
                  </a:lnTo>
                  <a:cubicBezTo>
                    <a:pt x="1397" y="1073150"/>
                    <a:pt x="0" y="1071753"/>
                    <a:pt x="0" y="1069975"/>
                  </a:cubicBezTo>
                  <a:lnTo>
                    <a:pt x="0" y="3175"/>
                  </a:lnTo>
                  <a:cubicBezTo>
                    <a:pt x="0" y="1397"/>
                    <a:pt x="1397" y="0"/>
                    <a:pt x="3175" y="0"/>
                  </a:cubicBezTo>
                  <a:moveTo>
                    <a:pt x="3175" y="6350"/>
                  </a:moveTo>
                  <a:lnTo>
                    <a:pt x="3175" y="3175"/>
                  </a:lnTo>
                  <a:lnTo>
                    <a:pt x="6350" y="3175"/>
                  </a:lnTo>
                  <a:lnTo>
                    <a:pt x="6350" y="1069975"/>
                  </a:lnTo>
                  <a:lnTo>
                    <a:pt x="3175" y="1069975"/>
                  </a:lnTo>
                  <a:lnTo>
                    <a:pt x="3175" y="1066800"/>
                  </a:lnTo>
                  <a:lnTo>
                    <a:pt x="24387175" y="1066800"/>
                  </a:lnTo>
                  <a:lnTo>
                    <a:pt x="24387175" y="1069975"/>
                  </a:lnTo>
                  <a:lnTo>
                    <a:pt x="24384000" y="1069975"/>
                  </a:lnTo>
                  <a:lnTo>
                    <a:pt x="24384000" y="3175"/>
                  </a:lnTo>
                  <a:lnTo>
                    <a:pt x="24387175" y="3175"/>
                  </a:lnTo>
                  <a:lnTo>
                    <a:pt x="24387175" y="6350"/>
                  </a:lnTo>
                  <a:lnTo>
                    <a:pt x="3175" y="6350"/>
                  </a:lnTo>
                  <a:close/>
                </a:path>
              </a:pathLst>
            </a:custGeom>
            <a:solidFill>
              <a:srgbClr val="FFFFFF"/>
            </a:solidFill>
            <a:ln>
              <a:noFill/>
            </a:ln>
          </p:spPr>
          <p:txBody>
            <a:bodyPr spcFirstLastPara="1" wrap="square" lIns="60950" tIns="60950" rIns="60950" bIns="60950" anchor="ctr" anchorCtr="0">
              <a:noAutofit/>
            </a:bodyPr>
            <a:lstStyle/>
            <a:p>
              <a:pPr>
                <a:spcBef>
                  <a:spcPts val="0"/>
                </a:spcBef>
                <a:spcAft>
                  <a:spcPts val="0"/>
                </a:spcAft>
              </a:pPr>
              <a:endParaRPr>
                <a:latin typeface="Times New Roman" panose="02020603050405020304" pitchFamily="18" charset="0"/>
                <a:cs typeface="Times New Roman" panose="02020603050405020304" pitchFamily="18" charset="0"/>
              </a:endParaRPr>
            </a:p>
          </p:txBody>
        </p:sp>
        <p:sp>
          <p:nvSpPr>
            <p:cNvPr id="135" name="Google Shape;135;p4"/>
            <p:cNvSpPr txBox="1"/>
            <p:nvPr/>
          </p:nvSpPr>
          <p:spPr>
            <a:xfrm>
              <a:off x="0" y="-104775"/>
              <a:ext cx="24390350" cy="1177925"/>
            </a:xfrm>
            <a:prstGeom prst="rect">
              <a:avLst/>
            </a:prstGeom>
            <a:noFill/>
            <a:ln>
              <a:noFill/>
            </a:ln>
          </p:spPr>
          <p:txBody>
            <a:bodyPr spcFirstLastPara="1" wrap="square" lIns="33867" tIns="33867" rIns="33867" bIns="33867" anchor="ctr" anchorCtr="0">
              <a:noAutofit/>
            </a:bodyPr>
            <a:lstStyle/>
            <a:p>
              <a:pPr algn="ctr">
                <a:lnSpc>
                  <a:spcPct val="120000"/>
                </a:lnSpc>
                <a:spcBef>
                  <a:spcPts val="0"/>
                </a:spcBef>
                <a:spcAft>
                  <a:spcPts val="0"/>
                </a:spcAft>
              </a:pPr>
              <a:r>
                <a:rPr lang="en-US" sz="3500" b="1" dirty="0">
                  <a:solidFill>
                    <a:srgbClr val="FFFFFF"/>
                  </a:solidFill>
                  <a:ea typeface="Times New Roman" panose="02020603050405020304"/>
                  <a:sym typeface="Times New Roman" panose="02020603050405020304"/>
                </a:rPr>
                <a:t>Proposed Solution </a:t>
              </a:r>
              <a:endParaRPr sz="3500" b="1" dirty="0"/>
            </a:p>
          </p:txBody>
        </p:sp>
      </p:grpSp>
      <p:sp>
        <p:nvSpPr>
          <p:cNvPr id="136" name="Google Shape;136;p4"/>
          <p:cNvSpPr txBox="1"/>
          <p:nvPr/>
        </p:nvSpPr>
        <p:spPr>
          <a:xfrm>
            <a:off x="480060" y="1134110"/>
            <a:ext cx="11231880" cy="5046345"/>
          </a:xfrm>
          <a:prstGeom prst="rect">
            <a:avLst/>
          </a:prstGeom>
          <a:noFill/>
          <a:ln>
            <a:noFill/>
          </a:ln>
        </p:spPr>
        <p:txBody>
          <a:bodyPr spcFirstLastPara="1" wrap="square" lIns="0" tIns="0" rIns="0" bIns="0" anchor="t" anchorCtr="0">
            <a:noAutofit/>
          </a:bodyPr>
          <a:lstStyle/>
          <a:p>
            <a:pPr algn="just">
              <a:lnSpc>
                <a:spcPct val="120000"/>
              </a:lnSpc>
              <a:spcBef>
                <a:spcPts val="0"/>
              </a:spcBef>
              <a:spcAft>
                <a:spcPts val="0"/>
              </a:spcAft>
            </a:pPr>
            <a:r>
              <a:rPr lang="en-US" sz="2300" b="1" dirty="0">
                <a:solidFill>
                  <a:srgbClr val="000000"/>
                </a:solidFill>
                <a:ea typeface="Times New Roman" panose="02020603050405020304"/>
                <a:sym typeface="Times New Roman" panose="02020603050405020304"/>
              </a:rPr>
              <a:t>What Do We Want At Most The Basic Level?</a:t>
            </a:r>
            <a:endParaRPr sz="2300" b="1" dirty="0"/>
          </a:p>
          <a:p>
            <a:pPr algn="just">
              <a:lnSpc>
                <a:spcPct val="120000"/>
              </a:lnSpc>
              <a:spcBef>
                <a:spcPts val="0"/>
              </a:spcBef>
              <a:spcAft>
                <a:spcPts val="0"/>
              </a:spcAft>
            </a:pPr>
            <a:endParaRPr sz="2300" dirty="0">
              <a:solidFill>
                <a:srgbClr val="000000"/>
              </a:solidFill>
              <a:ea typeface="Times New Roman" panose="02020603050405020304"/>
              <a:sym typeface="Times New Roman" panose="02020603050405020304"/>
            </a:endParaRPr>
          </a:p>
          <a:p>
            <a:pPr algn="just">
              <a:lnSpc>
                <a:spcPct val="120000"/>
              </a:lnSpc>
              <a:spcBef>
                <a:spcPts val="0"/>
              </a:spcBef>
              <a:spcAft>
                <a:spcPts val="0"/>
              </a:spcAft>
            </a:pPr>
            <a:r>
              <a:rPr lang="en-US" sz="2300" dirty="0">
                <a:solidFill>
                  <a:srgbClr val="000000"/>
                </a:solidFill>
                <a:ea typeface="Times New Roman" panose="02020603050405020304"/>
                <a:sym typeface="Times New Roman" panose="02020603050405020304"/>
              </a:rPr>
              <a:t>The development of an automated Deep Learning Model for tea leaf disease detection utilizes color, spots, and texture characteristics, ensuring accurate disease identification and contributing to improved efficiency, objectivity, and timeliness in disease detection.</a:t>
            </a:r>
            <a:endParaRPr sz="2300" dirty="0"/>
          </a:p>
          <a:p>
            <a:pPr algn="just">
              <a:lnSpc>
                <a:spcPct val="120000"/>
              </a:lnSpc>
              <a:spcBef>
                <a:spcPts val="0"/>
              </a:spcBef>
              <a:spcAft>
                <a:spcPts val="0"/>
              </a:spcAft>
            </a:pPr>
            <a:endParaRPr sz="2300" dirty="0">
              <a:solidFill>
                <a:srgbClr val="000000"/>
              </a:solidFill>
              <a:ea typeface="Times New Roman" panose="02020603050405020304"/>
              <a:sym typeface="Times New Roman" panose="02020603050405020304"/>
            </a:endParaRPr>
          </a:p>
          <a:p>
            <a:pPr algn="just">
              <a:lnSpc>
                <a:spcPct val="120000"/>
              </a:lnSpc>
              <a:spcBef>
                <a:spcPts val="0"/>
              </a:spcBef>
              <a:spcAft>
                <a:spcPts val="0"/>
              </a:spcAft>
            </a:pPr>
            <a:r>
              <a:rPr lang="en-US" sz="2300" dirty="0">
                <a:solidFill>
                  <a:srgbClr val="000000"/>
                </a:solidFill>
                <a:ea typeface="Times New Roman" panose="02020603050405020304"/>
                <a:sym typeface="Times New Roman" panose="02020603050405020304"/>
              </a:rPr>
              <a:t>The user-friendly interface enables farmers and experts to easily capture tea leaf images, fostering increased tea production and quality through the enhanced capabilities of the automated system.</a:t>
            </a:r>
            <a:endParaRPr sz="2300" dirty="0"/>
          </a:p>
          <a:p>
            <a:pPr algn="just">
              <a:lnSpc>
                <a:spcPct val="120000"/>
              </a:lnSpc>
              <a:spcBef>
                <a:spcPts val="0"/>
              </a:spcBef>
              <a:spcAft>
                <a:spcPts val="0"/>
              </a:spcAft>
            </a:pPr>
            <a:endParaRPr sz="2400" dirty="0">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algn="just">
              <a:lnSpc>
                <a:spcPct val="120000"/>
              </a:lnSpc>
              <a:spcBef>
                <a:spcPts val="0"/>
              </a:spcBef>
              <a:spcAft>
                <a:spcPts val="0"/>
              </a:spcAft>
            </a:pPr>
            <a:endParaRPr sz="2400" dirty="0">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algn="just">
              <a:lnSpc>
                <a:spcPct val="120000"/>
              </a:lnSpc>
              <a:spcBef>
                <a:spcPts val="0"/>
              </a:spcBef>
              <a:spcAft>
                <a:spcPts val="0"/>
              </a:spcAft>
            </a:pPr>
            <a:endParaRPr sz="2400" dirty="0">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algn="just">
              <a:lnSpc>
                <a:spcPct val="120000"/>
              </a:lnSpc>
              <a:spcBef>
                <a:spcPts val="0"/>
              </a:spcBef>
              <a:spcAft>
                <a:spcPts val="0"/>
              </a:spcAft>
            </a:pPr>
            <a:endParaRPr sz="2400" dirty="0">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5"/>
          <p:cNvSpPr txBox="1"/>
          <p:nvPr/>
        </p:nvSpPr>
        <p:spPr>
          <a:xfrm>
            <a:off x="8798560" y="6386831"/>
            <a:ext cx="2722880" cy="221599"/>
          </a:xfrm>
          <a:prstGeom prst="rect">
            <a:avLst/>
          </a:prstGeom>
          <a:noFill/>
          <a:ln>
            <a:noFill/>
          </a:ln>
        </p:spPr>
        <p:txBody>
          <a:bodyPr spcFirstLastPara="1" wrap="square" lIns="0" tIns="0" rIns="0" bIns="0" anchor="t" anchorCtr="0">
            <a:spAutoFit/>
          </a:bodyPr>
          <a:lstStyle/>
          <a:p>
            <a:pPr algn="r">
              <a:lnSpc>
                <a:spcPct val="120000"/>
              </a:lnSpc>
              <a:spcBef>
                <a:spcPts val="0"/>
              </a:spcBef>
              <a:spcAft>
                <a:spcPts val="0"/>
              </a:spcAft>
            </a:pPr>
            <a:r>
              <a:rPr lang="en-US" sz="1200">
                <a:solidFill>
                  <a:srgbClr val="898989"/>
                </a:solidFill>
                <a:latin typeface="Times New Roman" panose="02020603050405020304" pitchFamily="18" charset="0"/>
                <a:ea typeface="Arial" panose="020B0604020202020204"/>
                <a:cs typeface="Times New Roman" panose="02020603050405020304" pitchFamily="18" charset="0"/>
                <a:sym typeface="Arial" panose="020B0604020202020204"/>
              </a:rPr>
              <a:t>4</a:t>
            </a:r>
            <a:endParaRPr>
              <a:latin typeface="Times New Roman" panose="02020603050405020304" pitchFamily="18" charset="0"/>
              <a:cs typeface="Times New Roman" panose="02020603050405020304" pitchFamily="18" charset="0"/>
            </a:endParaRPr>
          </a:p>
        </p:txBody>
      </p:sp>
      <p:grpSp>
        <p:nvGrpSpPr>
          <p:cNvPr id="142" name="Google Shape;142;p5"/>
          <p:cNvGrpSpPr/>
          <p:nvPr/>
        </p:nvGrpSpPr>
        <p:grpSpPr>
          <a:xfrm>
            <a:off x="-1588" y="-53974"/>
            <a:ext cx="12195175" cy="588962"/>
            <a:chOff x="0" y="-104775"/>
            <a:chExt cx="24390350" cy="1177925"/>
          </a:xfrm>
        </p:grpSpPr>
        <p:sp>
          <p:nvSpPr>
            <p:cNvPr id="143" name="Google Shape;143;p5"/>
            <p:cNvSpPr/>
            <p:nvPr/>
          </p:nvSpPr>
          <p:spPr>
            <a:xfrm>
              <a:off x="3175" y="3175"/>
              <a:ext cx="24384000" cy="1066800"/>
            </a:xfrm>
            <a:custGeom>
              <a:avLst/>
              <a:gdLst/>
              <a:ahLst/>
              <a:cxnLst/>
              <a:rect l="l" t="t" r="r" b="b"/>
              <a:pathLst>
                <a:path w="24384000" h="1066800" extrusionOk="0">
                  <a:moveTo>
                    <a:pt x="0" y="0"/>
                  </a:moveTo>
                  <a:lnTo>
                    <a:pt x="24384000" y="0"/>
                  </a:lnTo>
                  <a:lnTo>
                    <a:pt x="24384000" y="1066800"/>
                  </a:lnTo>
                  <a:lnTo>
                    <a:pt x="0" y="1066800"/>
                  </a:lnTo>
                  <a:close/>
                </a:path>
              </a:pathLst>
            </a:custGeom>
            <a:solidFill>
              <a:srgbClr val="953735"/>
            </a:solidFill>
            <a:ln>
              <a:noFill/>
            </a:ln>
          </p:spPr>
        </p:sp>
        <p:sp>
          <p:nvSpPr>
            <p:cNvPr id="144" name="Google Shape;144;p5"/>
            <p:cNvSpPr/>
            <p:nvPr/>
          </p:nvSpPr>
          <p:spPr>
            <a:xfrm>
              <a:off x="0" y="0"/>
              <a:ext cx="24390350" cy="1073150"/>
            </a:xfrm>
            <a:custGeom>
              <a:avLst/>
              <a:gdLst/>
              <a:ahLst/>
              <a:cxnLst/>
              <a:rect l="l" t="t" r="r" b="b"/>
              <a:pathLst>
                <a:path w="24390350" h="1073150" extrusionOk="0">
                  <a:moveTo>
                    <a:pt x="3175" y="0"/>
                  </a:moveTo>
                  <a:lnTo>
                    <a:pt x="24387175" y="0"/>
                  </a:lnTo>
                  <a:cubicBezTo>
                    <a:pt x="24388953" y="0"/>
                    <a:pt x="24390350" y="1397"/>
                    <a:pt x="24390350" y="3175"/>
                  </a:cubicBezTo>
                  <a:lnTo>
                    <a:pt x="24390350" y="1069975"/>
                  </a:lnTo>
                  <a:cubicBezTo>
                    <a:pt x="24390350" y="1071753"/>
                    <a:pt x="24388953" y="1073150"/>
                    <a:pt x="24387175" y="1073150"/>
                  </a:cubicBezTo>
                  <a:lnTo>
                    <a:pt x="3175" y="1073150"/>
                  </a:lnTo>
                  <a:cubicBezTo>
                    <a:pt x="1397" y="1073150"/>
                    <a:pt x="0" y="1071753"/>
                    <a:pt x="0" y="1069975"/>
                  </a:cubicBezTo>
                  <a:lnTo>
                    <a:pt x="0" y="3175"/>
                  </a:lnTo>
                  <a:cubicBezTo>
                    <a:pt x="0" y="1397"/>
                    <a:pt x="1397" y="0"/>
                    <a:pt x="3175" y="0"/>
                  </a:cubicBezTo>
                  <a:moveTo>
                    <a:pt x="3175" y="6350"/>
                  </a:moveTo>
                  <a:lnTo>
                    <a:pt x="3175" y="3175"/>
                  </a:lnTo>
                  <a:lnTo>
                    <a:pt x="6350" y="3175"/>
                  </a:lnTo>
                  <a:lnTo>
                    <a:pt x="6350" y="1069975"/>
                  </a:lnTo>
                  <a:lnTo>
                    <a:pt x="3175" y="1069975"/>
                  </a:lnTo>
                  <a:lnTo>
                    <a:pt x="3175" y="1066800"/>
                  </a:lnTo>
                  <a:lnTo>
                    <a:pt x="24387175" y="1066800"/>
                  </a:lnTo>
                  <a:lnTo>
                    <a:pt x="24387175" y="1069975"/>
                  </a:lnTo>
                  <a:lnTo>
                    <a:pt x="24384000" y="1069975"/>
                  </a:lnTo>
                  <a:lnTo>
                    <a:pt x="24384000" y="3175"/>
                  </a:lnTo>
                  <a:lnTo>
                    <a:pt x="24387175" y="3175"/>
                  </a:lnTo>
                  <a:lnTo>
                    <a:pt x="24387175" y="6350"/>
                  </a:lnTo>
                  <a:lnTo>
                    <a:pt x="3175" y="6350"/>
                  </a:lnTo>
                  <a:close/>
                </a:path>
              </a:pathLst>
            </a:custGeom>
            <a:solidFill>
              <a:srgbClr val="FFFFFF"/>
            </a:solidFill>
            <a:ln>
              <a:noFill/>
            </a:ln>
          </p:spPr>
          <p:txBody>
            <a:bodyPr spcFirstLastPara="1" wrap="square" lIns="60950" tIns="60950" rIns="60950" bIns="60950" anchor="ctr" anchorCtr="0">
              <a:noAutofit/>
            </a:bodyPr>
            <a:lstStyle/>
            <a:p>
              <a:pPr>
                <a:spcBef>
                  <a:spcPts val="0"/>
                </a:spcBef>
                <a:spcAft>
                  <a:spcPts val="0"/>
                </a:spcAft>
              </a:pPr>
              <a:endParaRPr>
                <a:latin typeface="Times New Roman" panose="02020603050405020304" pitchFamily="18" charset="0"/>
                <a:cs typeface="Times New Roman" panose="02020603050405020304" pitchFamily="18" charset="0"/>
              </a:endParaRPr>
            </a:p>
          </p:txBody>
        </p:sp>
        <p:sp>
          <p:nvSpPr>
            <p:cNvPr id="145" name="Google Shape;145;p5"/>
            <p:cNvSpPr txBox="1"/>
            <p:nvPr/>
          </p:nvSpPr>
          <p:spPr>
            <a:xfrm>
              <a:off x="0" y="-104775"/>
              <a:ext cx="24390350" cy="1177925"/>
            </a:xfrm>
            <a:prstGeom prst="rect">
              <a:avLst/>
            </a:prstGeom>
            <a:noFill/>
            <a:ln>
              <a:noFill/>
            </a:ln>
          </p:spPr>
          <p:txBody>
            <a:bodyPr spcFirstLastPara="1" wrap="square" lIns="33867" tIns="33867" rIns="33867" bIns="33867" anchor="ctr" anchorCtr="0">
              <a:noAutofit/>
            </a:bodyPr>
            <a:lstStyle/>
            <a:p>
              <a:pPr algn="ctr">
                <a:lnSpc>
                  <a:spcPct val="120000"/>
                </a:lnSpc>
                <a:spcBef>
                  <a:spcPts val="0"/>
                </a:spcBef>
                <a:spcAft>
                  <a:spcPts val="0"/>
                </a:spcAft>
              </a:pPr>
              <a:r>
                <a:rPr lang="en-US" sz="3500" b="1" dirty="0">
                  <a:solidFill>
                    <a:srgbClr val="FFFFFF"/>
                  </a:solidFill>
                  <a:ea typeface="Arial" panose="020B0604020202020204"/>
                  <a:sym typeface="Arial" panose="020B0604020202020204"/>
                </a:rPr>
                <a:t>Proposed Solution </a:t>
              </a:r>
              <a:endParaRPr sz="3500" b="1" dirty="0"/>
            </a:p>
          </p:txBody>
        </p:sp>
      </p:grpSp>
      <p:sp>
        <p:nvSpPr>
          <p:cNvPr id="146" name="Google Shape;146;p5"/>
          <p:cNvSpPr txBox="1"/>
          <p:nvPr/>
        </p:nvSpPr>
        <p:spPr>
          <a:xfrm>
            <a:off x="480060" y="1219200"/>
            <a:ext cx="11231880" cy="3846830"/>
          </a:xfrm>
          <a:prstGeom prst="rect">
            <a:avLst/>
          </a:prstGeom>
          <a:noFill/>
          <a:ln>
            <a:noFill/>
          </a:ln>
        </p:spPr>
        <p:txBody>
          <a:bodyPr spcFirstLastPara="1" wrap="square" lIns="0" tIns="0" rIns="0" bIns="0" anchor="t" anchorCtr="0">
            <a:noAutofit/>
          </a:bodyPr>
          <a:lstStyle/>
          <a:p>
            <a:pPr algn="just">
              <a:lnSpc>
                <a:spcPct val="144000"/>
              </a:lnSpc>
              <a:spcBef>
                <a:spcPts val="0"/>
              </a:spcBef>
              <a:spcAft>
                <a:spcPts val="0"/>
              </a:spcAft>
            </a:pPr>
            <a:r>
              <a:rPr lang="en-US" sz="2300" b="1" dirty="0">
                <a:solidFill>
                  <a:srgbClr val="000000"/>
                </a:solidFill>
                <a:ea typeface="Times New Roman" panose="02020603050405020304"/>
                <a:sym typeface="Times New Roman" panose="02020603050405020304"/>
              </a:rPr>
              <a:t>VGG16  MODEL</a:t>
            </a:r>
            <a:endParaRPr lang="en-US" sz="2300" b="1" dirty="0">
              <a:sym typeface="Times New Roman" panose="02020603050405020304"/>
            </a:endParaRPr>
          </a:p>
          <a:p>
            <a:pPr algn="just">
              <a:lnSpc>
                <a:spcPct val="144000"/>
              </a:lnSpc>
              <a:spcBef>
                <a:spcPts val="0"/>
              </a:spcBef>
              <a:spcAft>
                <a:spcPts val="0"/>
              </a:spcAft>
            </a:pPr>
            <a:endParaRPr sz="2300" dirty="0">
              <a:solidFill>
                <a:srgbClr val="000000"/>
              </a:solidFill>
              <a:ea typeface="Times New Roman" panose="02020603050405020304"/>
              <a:sym typeface="Times New Roman" panose="02020603050405020304"/>
            </a:endParaRPr>
          </a:p>
          <a:p>
            <a:pPr marL="457200" indent="-457200" algn="just">
              <a:lnSpc>
                <a:spcPct val="126000"/>
              </a:lnSpc>
              <a:spcBef>
                <a:spcPts val="0"/>
              </a:spcBef>
              <a:spcAft>
                <a:spcPts val="0"/>
              </a:spcAft>
              <a:buFont typeface="Arial" panose="020B0604020202020204" pitchFamily="34" charset="0"/>
              <a:buChar char="•"/>
            </a:pPr>
            <a:r>
              <a:rPr lang="en-US" sz="2300" dirty="0">
                <a:solidFill>
                  <a:srgbClr val="000000"/>
                </a:solidFill>
                <a:ea typeface="Times New Roman" panose="02020603050405020304"/>
                <a:sym typeface="Times New Roman" panose="02020603050405020304"/>
              </a:rPr>
              <a:t>The VGG16 model is a convolutional neural network (CNN) </a:t>
            </a:r>
            <a:endParaRPr sz="2300" dirty="0"/>
          </a:p>
          <a:p>
            <a:pPr marL="457200" indent="-457200" algn="just">
              <a:lnSpc>
                <a:spcPct val="126000"/>
              </a:lnSpc>
              <a:spcBef>
                <a:spcPts val="0"/>
              </a:spcBef>
              <a:spcAft>
                <a:spcPts val="0"/>
              </a:spcAft>
              <a:buFont typeface="Arial" panose="020B0604020202020204" pitchFamily="34" charset="0"/>
              <a:buChar char="•"/>
            </a:pPr>
            <a:endParaRPr sz="2300" dirty="0">
              <a:solidFill>
                <a:srgbClr val="000000"/>
              </a:solidFill>
              <a:ea typeface="Times New Roman" panose="02020603050405020304"/>
              <a:sym typeface="Times New Roman" panose="02020603050405020304"/>
            </a:endParaRPr>
          </a:p>
          <a:p>
            <a:pPr marL="457200" indent="-457200" algn="just">
              <a:lnSpc>
                <a:spcPct val="126000"/>
              </a:lnSpc>
              <a:spcBef>
                <a:spcPts val="0"/>
              </a:spcBef>
              <a:spcAft>
                <a:spcPts val="0"/>
              </a:spcAft>
              <a:buFont typeface="Arial" panose="020B0604020202020204" pitchFamily="34" charset="0"/>
              <a:buChar char="•"/>
            </a:pPr>
            <a:r>
              <a:rPr lang="en-US" sz="2300" dirty="0">
                <a:solidFill>
                  <a:srgbClr val="000000"/>
                </a:solidFill>
                <a:ea typeface="Times New Roman" panose="02020603050405020304"/>
                <a:sym typeface="Times New Roman" panose="02020603050405020304"/>
              </a:rPr>
              <a:t>The VGG16 model is typically trained using the ImageNet dataset, which consists of millions of labeled images across 1000 different classes. During training, the model learns to recognize various visual patterns and features within the images.</a:t>
            </a:r>
            <a:endParaRPr sz="2300" dirty="0"/>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9"/>
          <p:cNvSpPr txBox="1"/>
          <p:nvPr/>
        </p:nvSpPr>
        <p:spPr>
          <a:xfrm>
            <a:off x="8798560" y="6386831"/>
            <a:ext cx="2722880" cy="221599"/>
          </a:xfrm>
          <a:prstGeom prst="rect">
            <a:avLst/>
          </a:prstGeom>
          <a:noFill/>
          <a:ln>
            <a:noFill/>
          </a:ln>
        </p:spPr>
        <p:txBody>
          <a:bodyPr spcFirstLastPara="1" wrap="square" lIns="0" tIns="0" rIns="0" bIns="0" anchor="t" anchorCtr="0">
            <a:spAutoFit/>
          </a:bodyPr>
          <a:lstStyle/>
          <a:p>
            <a:pPr algn="r">
              <a:lnSpc>
                <a:spcPct val="120000"/>
              </a:lnSpc>
              <a:spcBef>
                <a:spcPts val="0"/>
              </a:spcBef>
              <a:spcAft>
                <a:spcPts val="0"/>
              </a:spcAft>
            </a:pPr>
            <a:r>
              <a:rPr lang="en-US" sz="1200">
                <a:solidFill>
                  <a:srgbClr val="898989"/>
                </a:solidFill>
                <a:latin typeface="Times New Roman" panose="02020603050405020304" pitchFamily="18" charset="0"/>
                <a:ea typeface="Arial" panose="020B0604020202020204"/>
                <a:cs typeface="Times New Roman" panose="02020603050405020304" pitchFamily="18" charset="0"/>
                <a:sym typeface="Arial" panose="020B0604020202020204"/>
              </a:rPr>
              <a:t>8</a:t>
            </a:r>
            <a:endParaRPr>
              <a:latin typeface="Times New Roman" panose="02020603050405020304" pitchFamily="18" charset="0"/>
              <a:cs typeface="Times New Roman" panose="02020603050405020304" pitchFamily="18" charset="0"/>
            </a:endParaRPr>
          </a:p>
        </p:txBody>
      </p:sp>
      <p:grpSp>
        <p:nvGrpSpPr>
          <p:cNvPr id="182" name="Google Shape;182;p9"/>
          <p:cNvGrpSpPr/>
          <p:nvPr/>
        </p:nvGrpSpPr>
        <p:grpSpPr>
          <a:xfrm>
            <a:off x="-1588" y="-53974"/>
            <a:ext cx="12195175" cy="588962"/>
            <a:chOff x="0" y="-104775"/>
            <a:chExt cx="24390350" cy="1177925"/>
          </a:xfrm>
        </p:grpSpPr>
        <p:sp>
          <p:nvSpPr>
            <p:cNvPr id="183" name="Google Shape;183;p9"/>
            <p:cNvSpPr/>
            <p:nvPr/>
          </p:nvSpPr>
          <p:spPr>
            <a:xfrm>
              <a:off x="3175" y="3175"/>
              <a:ext cx="24384000" cy="1066800"/>
            </a:xfrm>
            <a:custGeom>
              <a:avLst/>
              <a:gdLst/>
              <a:ahLst/>
              <a:cxnLst/>
              <a:rect l="l" t="t" r="r" b="b"/>
              <a:pathLst>
                <a:path w="24384000" h="1066800" extrusionOk="0">
                  <a:moveTo>
                    <a:pt x="0" y="0"/>
                  </a:moveTo>
                  <a:lnTo>
                    <a:pt x="24384000" y="0"/>
                  </a:lnTo>
                  <a:lnTo>
                    <a:pt x="24384000" y="1066800"/>
                  </a:lnTo>
                  <a:lnTo>
                    <a:pt x="0" y="1066800"/>
                  </a:lnTo>
                  <a:close/>
                </a:path>
              </a:pathLst>
            </a:custGeom>
            <a:solidFill>
              <a:srgbClr val="953735"/>
            </a:solidFill>
            <a:ln>
              <a:noFill/>
            </a:ln>
          </p:spPr>
        </p:sp>
        <p:sp>
          <p:nvSpPr>
            <p:cNvPr id="184" name="Google Shape;184;p9"/>
            <p:cNvSpPr/>
            <p:nvPr/>
          </p:nvSpPr>
          <p:spPr>
            <a:xfrm>
              <a:off x="0" y="0"/>
              <a:ext cx="24390350" cy="1073150"/>
            </a:xfrm>
            <a:custGeom>
              <a:avLst/>
              <a:gdLst/>
              <a:ahLst/>
              <a:cxnLst/>
              <a:rect l="l" t="t" r="r" b="b"/>
              <a:pathLst>
                <a:path w="24390350" h="1073150" extrusionOk="0">
                  <a:moveTo>
                    <a:pt x="3175" y="0"/>
                  </a:moveTo>
                  <a:lnTo>
                    <a:pt x="24387175" y="0"/>
                  </a:lnTo>
                  <a:cubicBezTo>
                    <a:pt x="24388953" y="0"/>
                    <a:pt x="24390350" y="1397"/>
                    <a:pt x="24390350" y="3175"/>
                  </a:cubicBezTo>
                  <a:lnTo>
                    <a:pt x="24390350" y="1069975"/>
                  </a:lnTo>
                  <a:cubicBezTo>
                    <a:pt x="24390350" y="1071753"/>
                    <a:pt x="24388953" y="1073150"/>
                    <a:pt x="24387175" y="1073150"/>
                  </a:cubicBezTo>
                  <a:lnTo>
                    <a:pt x="3175" y="1073150"/>
                  </a:lnTo>
                  <a:cubicBezTo>
                    <a:pt x="1397" y="1073150"/>
                    <a:pt x="0" y="1071753"/>
                    <a:pt x="0" y="1069975"/>
                  </a:cubicBezTo>
                  <a:lnTo>
                    <a:pt x="0" y="3175"/>
                  </a:lnTo>
                  <a:cubicBezTo>
                    <a:pt x="0" y="1397"/>
                    <a:pt x="1397" y="0"/>
                    <a:pt x="3175" y="0"/>
                  </a:cubicBezTo>
                  <a:moveTo>
                    <a:pt x="3175" y="6350"/>
                  </a:moveTo>
                  <a:lnTo>
                    <a:pt x="3175" y="3175"/>
                  </a:lnTo>
                  <a:lnTo>
                    <a:pt x="6350" y="3175"/>
                  </a:lnTo>
                  <a:lnTo>
                    <a:pt x="6350" y="1069975"/>
                  </a:lnTo>
                  <a:lnTo>
                    <a:pt x="3175" y="1069975"/>
                  </a:lnTo>
                  <a:lnTo>
                    <a:pt x="3175" y="1066800"/>
                  </a:lnTo>
                  <a:lnTo>
                    <a:pt x="24387175" y="1066800"/>
                  </a:lnTo>
                  <a:lnTo>
                    <a:pt x="24387175" y="1069975"/>
                  </a:lnTo>
                  <a:lnTo>
                    <a:pt x="24384000" y="1069975"/>
                  </a:lnTo>
                  <a:lnTo>
                    <a:pt x="24384000" y="3175"/>
                  </a:lnTo>
                  <a:lnTo>
                    <a:pt x="24387175" y="3175"/>
                  </a:lnTo>
                  <a:lnTo>
                    <a:pt x="24387175" y="6350"/>
                  </a:lnTo>
                  <a:lnTo>
                    <a:pt x="3175" y="6350"/>
                  </a:lnTo>
                  <a:close/>
                </a:path>
              </a:pathLst>
            </a:custGeom>
            <a:solidFill>
              <a:srgbClr val="FFFFFF"/>
            </a:solidFill>
            <a:ln>
              <a:noFill/>
            </a:ln>
          </p:spPr>
          <p:txBody>
            <a:bodyPr spcFirstLastPara="1" wrap="square" lIns="60950" tIns="60950" rIns="60950" bIns="60950" anchor="ctr" anchorCtr="0">
              <a:noAutofit/>
            </a:bodyPr>
            <a:lstStyle/>
            <a:p>
              <a:pPr>
                <a:spcBef>
                  <a:spcPts val="0"/>
                </a:spcBef>
                <a:spcAft>
                  <a:spcPts val="0"/>
                </a:spcAft>
              </a:pPr>
              <a:endParaRPr>
                <a:latin typeface="Times New Roman" panose="02020603050405020304" pitchFamily="18" charset="0"/>
                <a:cs typeface="Times New Roman" panose="02020603050405020304" pitchFamily="18" charset="0"/>
              </a:endParaRPr>
            </a:p>
          </p:txBody>
        </p:sp>
        <p:sp>
          <p:nvSpPr>
            <p:cNvPr id="185" name="Google Shape;185;p9"/>
            <p:cNvSpPr txBox="1"/>
            <p:nvPr/>
          </p:nvSpPr>
          <p:spPr>
            <a:xfrm>
              <a:off x="0" y="-104775"/>
              <a:ext cx="24390350" cy="1177925"/>
            </a:xfrm>
            <a:prstGeom prst="rect">
              <a:avLst/>
            </a:prstGeom>
            <a:noFill/>
            <a:ln>
              <a:noFill/>
            </a:ln>
          </p:spPr>
          <p:txBody>
            <a:bodyPr spcFirstLastPara="1" wrap="square" lIns="33867" tIns="33867" rIns="33867" bIns="33867" anchor="ctr" anchorCtr="0">
              <a:noAutofit/>
            </a:bodyPr>
            <a:lstStyle/>
            <a:p>
              <a:pPr algn="ctr">
                <a:lnSpc>
                  <a:spcPct val="120000"/>
                </a:lnSpc>
                <a:spcBef>
                  <a:spcPts val="0"/>
                </a:spcBef>
                <a:spcAft>
                  <a:spcPts val="0"/>
                </a:spcAft>
              </a:pPr>
              <a:r>
                <a:rPr lang="en-US" sz="3500" b="1" dirty="0">
                  <a:solidFill>
                    <a:srgbClr val="FFFFFF"/>
                  </a:solidFill>
                  <a:ea typeface="Arial" panose="020B0604020202020204"/>
                  <a:sym typeface="Arial" panose="020B0604020202020204"/>
                </a:rPr>
                <a:t>Proposed Solution </a:t>
              </a:r>
              <a:endParaRPr lang="en-US" sz="3500" b="1" dirty="0">
                <a:solidFill>
                  <a:srgbClr val="FFFFFF"/>
                </a:solidFill>
                <a:ea typeface="Arial" panose="020B0604020202020204"/>
                <a:sym typeface="Arial" panose="020B0604020202020204"/>
              </a:endParaRPr>
            </a:p>
          </p:txBody>
        </p:sp>
      </p:grpSp>
      <p:sp>
        <p:nvSpPr>
          <p:cNvPr id="186" name="Google Shape;186;p9"/>
          <p:cNvSpPr txBox="1"/>
          <p:nvPr/>
        </p:nvSpPr>
        <p:spPr>
          <a:xfrm>
            <a:off x="480050" y="1397000"/>
            <a:ext cx="11231900" cy="2910840"/>
          </a:xfrm>
          <a:prstGeom prst="rect">
            <a:avLst/>
          </a:prstGeom>
          <a:noFill/>
          <a:ln>
            <a:noFill/>
          </a:ln>
        </p:spPr>
        <p:txBody>
          <a:bodyPr spcFirstLastPara="1" wrap="square" lIns="0" tIns="0" rIns="0" bIns="0" anchor="t" anchorCtr="0">
            <a:spAutoFit/>
          </a:bodyPr>
          <a:lstStyle/>
          <a:p>
            <a:pPr>
              <a:lnSpc>
                <a:spcPct val="120000"/>
              </a:lnSpc>
              <a:spcBef>
                <a:spcPts val="0"/>
              </a:spcBef>
              <a:spcAft>
                <a:spcPts val="0"/>
              </a:spcAft>
            </a:pPr>
            <a:r>
              <a:rPr lang="en-US" sz="2300" b="1" dirty="0">
                <a:solidFill>
                  <a:srgbClr val="000000"/>
                </a:solidFill>
                <a:ea typeface="Times New Roman" panose="02020603050405020304"/>
                <a:sym typeface="Times New Roman" panose="02020603050405020304"/>
              </a:rPr>
              <a:t>The Algorithm to be Used?</a:t>
            </a:r>
            <a:endParaRPr sz="2300" b="1" dirty="0"/>
          </a:p>
          <a:p>
            <a:pPr>
              <a:lnSpc>
                <a:spcPct val="103000"/>
              </a:lnSpc>
              <a:spcBef>
                <a:spcPts val="0"/>
              </a:spcBef>
              <a:spcAft>
                <a:spcPts val="0"/>
              </a:spcAft>
            </a:pPr>
            <a:endParaRPr sz="2300" dirty="0">
              <a:solidFill>
                <a:srgbClr val="000000"/>
              </a:solidFill>
              <a:ea typeface="Times New Roman" panose="02020603050405020304"/>
              <a:sym typeface="Times New Roman" panose="02020603050405020304"/>
            </a:endParaRPr>
          </a:p>
          <a:p>
            <a:pPr>
              <a:lnSpc>
                <a:spcPct val="120000"/>
              </a:lnSpc>
              <a:spcBef>
                <a:spcPts val="0"/>
              </a:spcBef>
              <a:spcAft>
                <a:spcPts val="0"/>
              </a:spcAft>
            </a:pPr>
            <a:r>
              <a:rPr lang="en-US" sz="2300" dirty="0">
                <a:solidFill>
                  <a:srgbClr val="000000"/>
                </a:solidFill>
                <a:ea typeface="Times New Roman" panose="02020603050405020304"/>
                <a:sym typeface="Times New Roman" panose="02020603050405020304"/>
              </a:rPr>
              <a:t>Optimizations algorithms – Stochastic Gradient Descent, Adam and RMSprop</a:t>
            </a:r>
            <a:endParaRPr sz="2300" dirty="0"/>
          </a:p>
          <a:p>
            <a:pPr>
              <a:lnSpc>
                <a:spcPct val="120000"/>
              </a:lnSpc>
              <a:spcBef>
                <a:spcPts val="0"/>
              </a:spcBef>
              <a:spcAft>
                <a:spcPts val="0"/>
              </a:spcAft>
            </a:pPr>
            <a:endParaRPr sz="2300" dirty="0">
              <a:solidFill>
                <a:srgbClr val="000000"/>
              </a:solidFill>
              <a:ea typeface="Times New Roman" panose="02020603050405020304"/>
              <a:sym typeface="Times New Roman" panose="02020603050405020304"/>
            </a:endParaRPr>
          </a:p>
          <a:p>
            <a:pPr>
              <a:lnSpc>
                <a:spcPct val="120000"/>
              </a:lnSpc>
              <a:spcBef>
                <a:spcPts val="0"/>
              </a:spcBef>
              <a:spcAft>
                <a:spcPts val="0"/>
              </a:spcAft>
            </a:pPr>
            <a:r>
              <a:rPr lang="en-US" sz="2300" dirty="0">
                <a:solidFill>
                  <a:srgbClr val="000000"/>
                </a:solidFill>
                <a:ea typeface="Times New Roman" panose="02020603050405020304"/>
                <a:sym typeface="Times New Roman" panose="02020603050405020304"/>
              </a:rPr>
              <a:t>Learning rate schedulers – Cosine learning decay and Exponential learning decay</a:t>
            </a:r>
            <a:endParaRPr sz="2300" dirty="0"/>
          </a:p>
          <a:p>
            <a:pPr>
              <a:lnSpc>
                <a:spcPct val="120000"/>
              </a:lnSpc>
              <a:spcBef>
                <a:spcPts val="0"/>
              </a:spcBef>
              <a:spcAft>
                <a:spcPts val="0"/>
              </a:spcAft>
            </a:pPr>
            <a:endParaRPr sz="2300" dirty="0">
              <a:solidFill>
                <a:srgbClr val="000000"/>
              </a:solidFill>
              <a:ea typeface="Times New Roman" panose="02020603050405020304"/>
              <a:sym typeface="Times New Roman" panose="02020603050405020304"/>
            </a:endParaRPr>
          </a:p>
          <a:p>
            <a:pPr>
              <a:lnSpc>
                <a:spcPct val="120000"/>
              </a:lnSpc>
              <a:spcBef>
                <a:spcPts val="0"/>
              </a:spcBef>
              <a:spcAft>
                <a:spcPts val="0"/>
              </a:spcAft>
            </a:pPr>
            <a:r>
              <a:rPr lang="en-US" sz="2300" dirty="0">
                <a:solidFill>
                  <a:srgbClr val="000000"/>
                </a:solidFill>
                <a:ea typeface="Times New Roman" panose="02020603050405020304"/>
                <a:sym typeface="Times New Roman" panose="02020603050405020304"/>
              </a:rPr>
              <a:t>Regularization techniques – Dropout, L1 and L2 regularization and early stopping</a:t>
            </a:r>
            <a:endParaRPr sz="2300" dirty="0"/>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10"/>
          <p:cNvSpPr txBox="1"/>
          <p:nvPr/>
        </p:nvSpPr>
        <p:spPr>
          <a:xfrm>
            <a:off x="8798560" y="6386831"/>
            <a:ext cx="2722880" cy="221599"/>
          </a:xfrm>
          <a:prstGeom prst="rect">
            <a:avLst/>
          </a:prstGeom>
          <a:noFill/>
          <a:ln>
            <a:noFill/>
          </a:ln>
        </p:spPr>
        <p:txBody>
          <a:bodyPr spcFirstLastPara="1" wrap="square" lIns="0" tIns="0" rIns="0" bIns="0" anchor="t" anchorCtr="0">
            <a:spAutoFit/>
          </a:bodyPr>
          <a:lstStyle/>
          <a:p>
            <a:pPr algn="r">
              <a:lnSpc>
                <a:spcPct val="120000"/>
              </a:lnSpc>
              <a:spcBef>
                <a:spcPts val="0"/>
              </a:spcBef>
              <a:spcAft>
                <a:spcPts val="0"/>
              </a:spcAft>
            </a:pPr>
            <a:r>
              <a:rPr lang="en-US" sz="1200">
                <a:solidFill>
                  <a:srgbClr val="898989"/>
                </a:solidFill>
                <a:latin typeface="Arial" panose="020B0604020202020204"/>
                <a:ea typeface="Arial" panose="020B0604020202020204"/>
                <a:cs typeface="Arial" panose="020B0604020202020204"/>
                <a:sym typeface="Arial" panose="020B0604020202020204"/>
              </a:rPr>
              <a:t>9</a:t>
            </a:r>
            <a:endParaRPr lang="en-US" sz="1200">
              <a:solidFill>
                <a:srgbClr val="898989"/>
              </a:solidFill>
              <a:latin typeface="Arial" panose="020B0604020202020204"/>
              <a:ea typeface="Arial" panose="020B0604020202020204"/>
              <a:cs typeface="Arial" panose="020B0604020202020204"/>
              <a:sym typeface="Arial" panose="020B0604020202020204"/>
            </a:endParaRPr>
          </a:p>
        </p:txBody>
      </p:sp>
      <p:grpSp>
        <p:nvGrpSpPr>
          <p:cNvPr id="192" name="Google Shape;192;p10"/>
          <p:cNvGrpSpPr/>
          <p:nvPr/>
        </p:nvGrpSpPr>
        <p:grpSpPr>
          <a:xfrm>
            <a:off x="-1588" y="74613"/>
            <a:ext cx="12195175" cy="536575"/>
            <a:chOff x="0" y="0"/>
            <a:chExt cx="24390350" cy="1073150"/>
          </a:xfrm>
        </p:grpSpPr>
        <p:sp>
          <p:nvSpPr>
            <p:cNvPr id="193" name="Google Shape;193;p10"/>
            <p:cNvSpPr/>
            <p:nvPr/>
          </p:nvSpPr>
          <p:spPr>
            <a:xfrm>
              <a:off x="3175" y="3175"/>
              <a:ext cx="24384000" cy="1066800"/>
            </a:xfrm>
            <a:custGeom>
              <a:avLst/>
              <a:gdLst/>
              <a:ahLst/>
              <a:cxnLst/>
              <a:rect l="l" t="t" r="r" b="b"/>
              <a:pathLst>
                <a:path w="24384000" h="1066800" extrusionOk="0">
                  <a:moveTo>
                    <a:pt x="0" y="0"/>
                  </a:moveTo>
                  <a:lnTo>
                    <a:pt x="24384000" y="0"/>
                  </a:lnTo>
                  <a:lnTo>
                    <a:pt x="24384000" y="1066800"/>
                  </a:lnTo>
                  <a:lnTo>
                    <a:pt x="0" y="1066800"/>
                  </a:lnTo>
                  <a:close/>
                </a:path>
              </a:pathLst>
            </a:custGeom>
            <a:solidFill>
              <a:srgbClr val="953735"/>
            </a:solidFill>
            <a:ln>
              <a:noFill/>
            </a:ln>
          </p:spPr>
        </p:sp>
        <p:sp>
          <p:nvSpPr>
            <p:cNvPr id="194" name="Google Shape;194;p10"/>
            <p:cNvSpPr/>
            <p:nvPr/>
          </p:nvSpPr>
          <p:spPr>
            <a:xfrm>
              <a:off x="0" y="0"/>
              <a:ext cx="24390350" cy="1073150"/>
            </a:xfrm>
            <a:custGeom>
              <a:avLst/>
              <a:gdLst/>
              <a:ahLst/>
              <a:cxnLst/>
              <a:rect l="l" t="t" r="r" b="b"/>
              <a:pathLst>
                <a:path w="24390350" h="1073150" extrusionOk="0">
                  <a:moveTo>
                    <a:pt x="3175" y="0"/>
                  </a:moveTo>
                  <a:lnTo>
                    <a:pt x="24387175" y="0"/>
                  </a:lnTo>
                  <a:cubicBezTo>
                    <a:pt x="24388953" y="0"/>
                    <a:pt x="24390350" y="1397"/>
                    <a:pt x="24390350" y="3175"/>
                  </a:cubicBezTo>
                  <a:lnTo>
                    <a:pt x="24390350" y="1069975"/>
                  </a:lnTo>
                  <a:cubicBezTo>
                    <a:pt x="24390350" y="1071753"/>
                    <a:pt x="24388953" y="1073150"/>
                    <a:pt x="24387175" y="1073150"/>
                  </a:cubicBezTo>
                  <a:lnTo>
                    <a:pt x="3175" y="1073150"/>
                  </a:lnTo>
                  <a:cubicBezTo>
                    <a:pt x="1397" y="1073150"/>
                    <a:pt x="0" y="1071753"/>
                    <a:pt x="0" y="1069975"/>
                  </a:cubicBezTo>
                  <a:lnTo>
                    <a:pt x="0" y="3175"/>
                  </a:lnTo>
                  <a:cubicBezTo>
                    <a:pt x="0" y="1397"/>
                    <a:pt x="1397" y="0"/>
                    <a:pt x="3175" y="0"/>
                  </a:cubicBezTo>
                  <a:moveTo>
                    <a:pt x="3175" y="6350"/>
                  </a:moveTo>
                  <a:lnTo>
                    <a:pt x="3175" y="3175"/>
                  </a:lnTo>
                  <a:lnTo>
                    <a:pt x="6350" y="3175"/>
                  </a:lnTo>
                  <a:lnTo>
                    <a:pt x="6350" y="1069975"/>
                  </a:lnTo>
                  <a:lnTo>
                    <a:pt x="3175" y="1069975"/>
                  </a:lnTo>
                  <a:lnTo>
                    <a:pt x="3175" y="1066800"/>
                  </a:lnTo>
                  <a:lnTo>
                    <a:pt x="24387175" y="1066800"/>
                  </a:lnTo>
                  <a:lnTo>
                    <a:pt x="24387175" y="1069975"/>
                  </a:lnTo>
                  <a:lnTo>
                    <a:pt x="24384000" y="1069975"/>
                  </a:lnTo>
                  <a:lnTo>
                    <a:pt x="24384000" y="3175"/>
                  </a:lnTo>
                  <a:lnTo>
                    <a:pt x="24387175" y="3175"/>
                  </a:lnTo>
                  <a:lnTo>
                    <a:pt x="24387175" y="6350"/>
                  </a:lnTo>
                  <a:lnTo>
                    <a:pt x="3175" y="6350"/>
                  </a:lnTo>
                  <a:close/>
                </a:path>
              </a:pathLst>
            </a:custGeom>
            <a:solidFill>
              <a:srgbClr val="FFFFFF"/>
            </a:solidFill>
            <a:ln>
              <a:noFill/>
            </a:ln>
          </p:spPr>
          <p:txBody>
            <a:bodyPr spcFirstLastPara="1" wrap="square" lIns="60950" tIns="60950" rIns="60950" bIns="60950" anchor="ctr" anchorCtr="0">
              <a:noAutofit/>
            </a:bodyPr>
            <a:lstStyle/>
            <a:p>
              <a:pPr>
                <a:spcBef>
                  <a:spcPts val="0"/>
                </a:spcBef>
                <a:spcAft>
                  <a:spcPts val="0"/>
                </a:spcAft>
              </a:pPr>
            </a:p>
          </p:txBody>
        </p:sp>
      </p:grpSp>
      <p:sp>
        <p:nvSpPr>
          <p:cNvPr id="195" name="Google Shape;195;p10"/>
          <p:cNvSpPr txBox="1"/>
          <p:nvPr/>
        </p:nvSpPr>
        <p:spPr>
          <a:xfrm>
            <a:off x="2042160" y="30480"/>
            <a:ext cx="7879080" cy="645795"/>
          </a:xfrm>
          <a:prstGeom prst="rect">
            <a:avLst/>
          </a:prstGeom>
          <a:noFill/>
          <a:ln>
            <a:noFill/>
          </a:ln>
        </p:spPr>
        <p:txBody>
          <a:bodyPr spcFirstLastPara="1" wrap="square" lIns="0" tIns="0" rIns="0" bIns="0" anchor="t" anchorCtr="0">
            <a:spAutoFit/>
          </a:bodyPr>
          <a:lstStyle/>
          <a:p>
            <a:pPr algn="ctr">
              <a:lnSpc>
                <a:spcPct val="120000"/>
              </a:lnSpc>
              <a:spcBef>
                <a:spcPts val="0"/>
              </a:spcBef>
              <a:spcAft>
                <a:spcPts val="0"/>
              </a:spcAft>
            </a:pPr>
            <a:r>
              <a:rPr lang="en-US" sz="3500" b="1" dirty="0">
                <a:solidFill>
                  <a:srgbClr val="FFFFFF"/>
                </a:solidFill>
                <a:ea typeface="Arial" panose="020B0604020202020204"/>
                <a:sym typeface="Arial" panose="020B0604020202020204"/>
              </a:rPr>
              <a:t>Requirement Specification</a:t>
            </a:r>
            <a:endParaRPr sz="3500" b="1" dirty="0"/>
          </a:p>
        </p:txBody>
      </p:sp>
      <p:sp>
        <p:nvSpPr>
          <p:cNvPr id="196" name="Google Shape;196;p10"/>
          <p:cNvSpPr txBox="1"/>
          <p:nvPr/>
        </p:nvSpPr>
        <p:spPr>
          <a:xfrm>
            <a:off x="1251765" y="609601"/>
            <a:ext cx="1580790" cy="516255"/>
          </a:xfrm>
          <a:prstGeom prst="rect">
            <a:avLst/>
          </a:prstGeom>
          <a:noFill/>
          <a:ln>
            <a:noFill/>
          </a:ln>
        </p:spPr>
        <p:txBody>
          <a:bodyPr spcFirstLastPara="1" wrap="square" lIns="0" tIns="0" rIns="0" bIns="0" anchor="t" anchorCtr="0">
            <a:spAutoFit/>
          </a:bodyPr>
          <a:lstStyle/>
          <a:p>
            <a:pPr>
              <a:lnSpc>
                <a:spcPct val="120000"/>
              </a:lnSpc>
              <a:spcBef>
                <a:spcPts val="0"/>
              </a:spcBef>
              <a:spcAft>
                <a:spcPts val="0"/>
              </a:spcAft>
            </a:pPr>
            <a:r>
              <a:rPr lang="en-US" sz="2800" dirty="0">
                <a:solidFill>
                  <a:srgbClr val="C00000"/>
                </a:solidFill>
                <a:latin typeface="Arial" panose="020B0604020202020204"/>
                <a:ea typeface="Arial" panose="020B0604020202020204"/>
                <a:cs typeface="Arial" panose="020B0604020202020204"/>
                <a:sym typeface="Arial" panose="020B0604020202020204"/>
              </a:rPr>
              <a:t>Software</a:t>
            </a:r>
            <a:endParaRPr lang="en-US" sz="2800" dirty="0">
              <a:solidFill>
                <a:srgbClr val="C00000"/>
              </a:solidFill>
              <a:latin typeface="Arial" panose="020B0604020202020204"/>
              <a:ea typeface="Arial" panose="020B0604020202020204"/>
              <a:cs typeface="Arial" panose="020B0604020202020204"/>
              <a:sym typeface="Arial" panose="020B0604020202020204"/>
            </a:endParaRPr>
          </a:p>
        </p:txBody>
      </p:sp>
      <p:graphicFrame>
        <p:nvGraphicFramePr>
          <p:cNvPr id="197" name="Google Shape;197;p10"/>
          <p:cNvGraphicFramePr/>
          <p:nvPr/>
        </p:nvGraphicFramePr>
        <p:xfrm>
          <a:off x="381000" y="1206015"/>
          <a:ext cx="11506200" cy="5370005"/>
        </p:xfrm>
        <a:graphic>
          <a:graphicData uri="http://schemas.openxmlformats.org/drawingml/2006/table">
            <a:tbl>
              <a:tblPr>
                <a:noFill/>
              </a:tblPr>
              <a:tblGrid>
                <a:gridCol w="4950341"/>
                <a:gridCol w="6555859"/>
              </a:tblGrid>
              <a:tr h="504910">
                <a:tc>
                  <a:txBody>
                    <a:bodyPr/>
                    <a:lstStyle/>
                    <a:p>
                      <a:pPr marL="0" marR="0" lvl="0" indent="0" algn="l" rtl="0">
                        <a:lnSpc>
                          <a:spcPct val="138000"/>
                        </a:lnSpc>
                        <a:spcBef>
                          <a:spcPts val="0"/>
                        </a:spcBef>
                        <a:spcAft>
                          <a:spcPts val="0"/>
                        </a:spcAft>
                        <a:buNone/>
                      </a:pPr>
                      <a:r>
                        <a:rPr lang="en-US" sz="2000" b="1" u="none" strike="noStrike" cap="none">
                          <a:solidFill>
                            <a:srgbClr val="000000"/>
                          </a:solidFill>
                          <a:latin typeface="Arial" panose="020B0604020202020204" pitchFamily="34" charset="0"/>
                          <a:ea typeface="Arial" panose="020B0604020202020204"/>
                          <a:cs typeface="Arial" panose="020B0604020202020204" pitchFamily="34" charset="0"/>
                          <a:sym typeface="Arial" panose="020B0604020202020204"/>
                        </a:rPr>
                        <a:t>FRONT END TOOLS</a:t>
                      </a:r>
                      <a:endParaRPr sz="700" b="1" u="none" strike="noStrike" cap="none">
                        <a:latin typeface="Arial" panose="020B0604020202020204" pitchFamily="34" charset="0"/>
                        <a:cs typeface="Arial" panose="020B0604020202020204" pitchFamily="34" charset="0"/>
                      </a:endParaRPr>
                    </a:p>
                  </a:txBody>
                  <a:tcPr marL="45717" marR="45717" marT="45717" marB="45717"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38000"/>
                        </a:lnSpc>
                        <a:spcBef>
                          <a:spcPts val="0"/>
                        </a:spcBef>
                        <a:spcAft>
                          <a:spcPts val="0"/>
                        </a:spcAft>
                        <a:buNone/>
                      </a:pPr>
                      <a:r>
                        <a:rPr lang="en-US" sz="2000" u="none" strike="noStrike" cap="none">
                          <a:solidFill>
                            <a:srgbClr val="000000"/>
                          </a:solidFill>
                          <a:latin typeface="Arial" panose="020B0604020202020204" pitchFamily="34" charset="0"/>
                          <a:ea typeface="Arial" panose="020B0604020202020204"/>
                          <a:cs typeface="Arial" panose="020B0604020202020204" pitchFamily="34" charset="0"/>
                          <a:sym typeface="Arial" panose="020B0604020202020204"/>
                        </a:rPr>
                        <a:t>HTML,CSS</a:t>
                      </a:r>
                      <a:endParaRPr lang="en-US" sz="2000" u="none" strike="noStrike" cap="none">
                        <a:solidFill>
                          <a:srgbClr val="000000"/>
                        </a:solidFill>
                        <a:latin typeface="Arial" panose="020B0604020202020204" pitchFamily="34" charset="0"/>
                        <a:ea typeface="Arial" panose="020B0604020202020204"/>
                        <a:cs typeface="Arial" panose="020B0604020202020204" pitchFamily="34" charset="0"/>
                        <a:sym typeface="Arial" panose="020B0604020202020204"/>
                      </a:endParaRPr>
                    </a:p>
                  </a:txBody>
                  <a:tcPr marL="45717" marR="45717" marT="45717" marB="45717"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504910">
                <a:tc>
                  <a:txBody>
                    <a:bodyPr/>
                    <a:lstStyle/>
                    <a:p>
                      <a:pPr marL="0" marR="0" lvl="0" indent="0" algn="l" rtl="0">
                        <a:lnSpc>
                          <a:spcPct val="138000"/>
                        </a:lnSpc>
                        <a:spcBef>
                          <a:spcPts val="0"/>
                        </a:spcBef>
                        <a:spcAft>
                          <a:spcPts val="0"/>
                        </a:spcAft>
                        <a:buNone/>
                      </a:pPr>
                      <a:r>
                        <a:rPr lang="en-US" sz="2000" b="1" u="none" strike="noStrike" cap="none">
                          <a:solidFill>
                            <a:srgbClr val="000000"/>
                          </a:solidFill>
                          <a:latin typeface="Arial" panose="020B0604020202020204" pitchFamily="34" charset="0"/>
                          <a:ea typeface="Arial" panose="020B0604020202020204"/>
                          <a:cs typeface="Arial" panose="020B0604020202020204" pitchFamily="34" charset="0"/>
                          <a:sym typeface="Arial" panose="020B0604020202020204"/>
                        </a:rPr>
                        <a:t>BACK END TOOLS</a:t>
                      </a:r>
                      <a:endParaRPr lang="en-US" sz="2000" b="1" u="none" strike="noStrike" cap="none">
                        <a:solidFill>
                          <a:srgbClr val="000000"/>
                        </a:solidFill>
                        <a:latin typeface="Arial" panose="020B0604020202020204" pitchFamily="34" charset="0"/>
                        <a:ea typeface="Arial" panose="020B0604020202020204"/>
                        <a:cs typeface="Arial" panose="020B0604020202020204" pitchFamily="34" charset="0"/>
                        <a:sym typeface="Arial" panose="020B0604020202020204"/>
                      </a:endParaRPr>
                    </a:p>
                  </a:txBody>
                  <a:tcPr marL="45717" marR="45717" marT="45717" marB="45717"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38000"/>
                        </a:lnSpc>
                        <a:spcBef>
                          <a:spcPts val="0"/>
                        </a:spcBef>
                        <a:spcAft>
                          <a:spcPts val="0"/>
                        </a:spcAft>
                        <a:buNone/>
                      </a:pPr>
                      <a:r>
                        <a:rPr lang="en-US" sz="2000" u="none" strike="noStrike" cap="none">
                          <a:solidFill>
                            <a:srgbClr val="000000"/>
                          </a:solidFill>
                          <a:latin typeface="Arial" panose="020B0604020202020204" pitchFamily="34" charset="0"/>
                          <a:ea typeface="Arial" panose="020B0604020202020204"/>
                          <a:cs typeface="Arial" panose="020B0604020202020204" pitchFamily="34" charset="0"/>
                          <a:sym typeface="Arial" panose="020B0604020202020204"/>
                        </a:rPr>
                        <a:t>Python </a:t>
                      </a:r>
                      <a:endParaRPr lang="en-US" sz="2000" u="none" strike="noStrike" cap="none">
                        <a:solidFill>
                          <a:srgbClr val="000000"/>
                        </a:solidFill>
                        <a:latin typeface="Arial" panose="020B0604020202020204" pitchFamily="34" charset="0"/>
                        <a:ea typeface="Arial" panose="020B0604020202020204"/>
                        <a:cs typeface="Arial" panose="020B0604020202020204" pitchFamily="34" charset="0"/>
                        <a:sym typeface="Arial" panose="020B0604020202020204"/>
                      </a:endParaRPr>
                    </a:p>
                  </a:txBody>
                  <a:tcPr marL="45717" marR="45717" marT="45717" marB="45717"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504910">
                <a:tc>
                  <a:txBody>
                    <a:bodyPr/>
                    <a:lstStyle/>
                    <a:p>
                      <a:pPr marL="0" marR="0" lvl="0" indent="0" algn="l" rtl="0">
                        <a:lnSpc>
                          <a:spcPct val="138000"/>
                        </a:lnSpc>
                        <a:spcBef>
                          <a:spcPts val="0"/>
                        </a:spcBef>
                        <a:spcAft>
                          <a:spcPts val="0"/>
                        </a:spcAft>
                        <a:buNone/>
                      </a:pPr>
                      <a:r>
                        <a:rPr lang="en-US" sz="2000" b="1" u="none" strike="noStrike" cap="none">
                          <a:solidFill>
                            <a:srgbClr val="000000"/>
                          </a:solidFill>
                          <a:latin typeface="Arial" panose="020B0604020202020204" pitchFamily="34" charset="0"/>
                          <a:ea typeface="Arial" panose="020B0604020202020204"/>
                          <a:cs typeface="Arial" panose="020B0604020202020204" pitchFamily="34" charset="0"/>
                          <a:sym typeface="Arial" panose="020B0604020202020204"/>
                        </a:rPr>
                        <a:t>MARKUP LANGUAGES</a:t>
                      </a:r>
                      <a:endParaRPr lang="en-US" sz="2000" b="1" u="none" strike="noStrike" cap="none">
                        <a:solidFill>
                          <a:srgbClr val="000000"/>
                        </a:solidFill>
                        <a:latin typeface="Arial" panose="020B0604020202020204" pitchFamily="34" charset="0"/>
                        <a:ea typeface="Arial" panose="020B0604020202020204"/>
                        <a:cs typeface="Arial" panose="020B0604020202020204" pitchFamily="34" charset="0"/>
                        <a:sym typeface="Arial" panose="020B0604020202020204"/>
                      </a:endParaRPr>
                    </a:p>
                  </a:txBody>
                  <a:tcPr marL="45717" marR="45717" marT="45717" marB="45717"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38000"/>
                        </a:lnSpc>
                        <a:spcBef>
                          <a:spcPts val="0"/>
                        </a:spcBef>
                        <a:spcAft>
                          <a:spcPts val="0"/>
                        </a:spcAft>
                        <a:buNone/>
                      </a:pPr>
                      <a:r>
                        <a:rPr lang="en-US" sz="2000" u="none" strike="noStrike" cap="none">
                          <a:solidFill>
                            <a:srgbClr val="000000"/>
                          </a:solidFill>
                          <a:latin typeface="Arial" panose="020B0604020202020204" pitchFamily="34" charset="0"/>
                          <a:ea typeface="Arial" panose="020B0604020202020204"/>
                          <a:cs typeface="Arial" panose="020B0604020202020204" pitchFamily="34" charset="0"/>
                          <a:sym typeface="Arial" panose="020B0604020202020204"/>
                        </a:rPr>
                        <a:t>HTML, CSS,BOOTSTRAP </a:t>
                      </a:r>
                      <a:endParaRPr lang="en-US" sz="2000" u="none" strike="noStrike" cap="none">
                        <a:solidFill>
                          <a:srgbClr val="000000"/>
                        </a:solidFill>
                        <a:latin typeface="Arial" panose="020B0604020202020204" pitchFamily="34" charset="0"/>
                        <a:ea typeface="Arial" panose="020B0604020202020204"/>
                        <a:cs typeface="Arial" panose="020B0604020202020204" pitchFamily="34" charset="0"/>
                        <a:sym typeface="Arial" panose="020B0604020202020204"/>
                      </a:endParaRPr>
                    </a:p>
                  </a:txBody>
                  <a:tcPr marL="45717" marR="45717" marT="45717" marB="45717"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471968">
                <a:tc>
                  <a:txBody>
                    <a:bodyPr/>
                    <a:lstStyle/>
                    <a:p>
                      <a:pPr marL="0" marR="0" lvl="0" indent="0" algn="l" rtl="0">
                        <a:lnSpc>
                          <a:spcPct val="138000"/>
                        </a:lnSpc>
                        <a:spcBef>
                          <a:spcPts val="0"/>
                        </a:spcBef>
                        <a:spcAft>
                          <a:spcPts val="0"/>
                        </a:spcAft>
                        <a:buNone/>
                      </a:pPr>
                      <a:r>
                        <a:rPr lang="en-US" sz="2000" b="1" u="none" strike="noStrike" cap="none">
                          <a:solidFill>
                            <a:srgbClr val="000000"/>
                          </a:solidFill>
                          <a:latin typeface="Arial" panose="020B0604020202020204" pitchFamily="34" charset="0"/>
                          <a:ea typeface="Arial" panose="020B0604020202020204"/>
                          <a:cs typeface="Arial" panose="020B0604020202020204" pitchFamily="34" charset="0"/>
                          <a:sym typeface="Arial" panose="020B0604020202020204"/>
                        </a:rPr>
                        <a:t>SCRIPTING LANGUAGES</a:t>
                      </a:r>
                      <a:endParaRPr lang="en-US" sz="2000" b="1" u="none" strike="noStrike" cap="none">
                        <a:solidFill>
                          <a:srgbClr val="000000"/>
                        </a:solidFill>
                        <a:latin typeface="Arial" panose="020B0604020202020204" pitchFamily="34" charset="0"/>
                        <a:ea typeface="Arial" panose="020B0604020202020204"/>
                        <a:cs typeface="Arial" panose="020B0604020202020204" pitchFamily="34" charset="0"/>
                        <a:sym typeface="Arial" panose="020B0604020202020204"/>
                      </a:endParaRPr>
                    </a:p>
                  </a:txBody>
                  <a:tcPr marL="45717" marR="45717" marT="45717" marB="45717"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38000"/>
                        </a:lnSpc>
                        <a:spcBef>
                          <a:spcPts val="0"/>
                        </a:spcBef>
                        <a:spcAft>
                          <a:spcPts val="0"/>
                        </a:spcAft>
                        <a:buNone/>
                      </a:pPr>
                      <a:r>
                        <a:rPr lang="en-US" sz="2000" u="none" strike="noStrike" cap="none">
                          <a:solidFill>
                            <a:srgbClr val="000000"/>
                          </a:solidFill>
                          <a:latin typeface="Arial" panose="020B0604020202020204" pitchFamily="34" charset="0"/>
                          <a:ea typeface="Arial" panose="020B0604020202020204"/>
                          <a:cs typeface="Arial" panose="020B0604020202020204" pitchFamily="34" charset="0"/>
                          <a:sym typeface="Arial" panose="020B0604020202020204"/>
                        </a:rPr>
                        <a:t>Java script</a:t>
                      </a:r>
                      <a:endParaRPr lang="en-US" sz="2000" u="none" strike="noStrike" cap="none">
                        <a:solidFill>
                          <a:srgbClr val="000000"/>
                        </a:solidFill>
                        <a:latin typeface="Arial" panose="020B0604020202020204" pitchFamily="34" charset="0"/>
                        <a:ea typeface="Arial" panose="020B0604020202020204"/>
                        <a:cs typeface="Arial" panose="020B0604020202020204" pitchFamily="34" charset="0"/>
                        <a:sym typeface="Arial" panose="020B0604020202020204"/>
                      </a:endParaRPr>
                    </a:p>
                  </a:txBody>
                  <a:tcPr marL="45717" marR="45717" marT="45717" marB="45717"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617265">
                <a:tc>
                  <a:txBody>
                    <a:bodyPr/>
                    <a:lstStyle/>
                    <a:p>
                      <a:pPr marL="0" marR="0" lvl="0" indent="0" algn="l" rtl="0">
                        <a:lnSpc>
                          <a:spcPct val="138000"/>
                        </a:lnSpc>
                        <a:spcBef>
                          <a:spcPts val="0"/>
                        </a:spcBef>
                        <a:spcAft>
                          <a:spcPts val="0"/>
                        </a:spcAft>
                        <a:buNone/>
                      </a:pPr>
                      <a:r>
                        <a:rPr lang="en-US" sz="2000" b="1" u="none" strike="noStrike" cap="none" dirty="0">
                          <a:solidFill>
                            <a:srgbClr val="000000"/>
                          </a:solidFill>
                          <a:latin typeface="Arial" panose="020B0604020202020204" pitchFamily="34" charset="0"/>
                          <a:ea typeface="Arial" panose="020B0604020202020204"/>
                          <a:cs typeface="Arial" panose="020B0604020202020204" pitchFamily="34" charset="0"/>
                          <a:sym typeface="Arial" panose="020B0604020202020204"/>
                        </a:rPr>
                        <a:t>MIDDLEWARE TECHNOLOGIES</a:t>
                      </a:r>
                      <a:endParaRPr lang="en-US" sz="2000" b="1" u="none" strike="noStrike" cap="none" dirty="0">
                        <a:solidFill>
                          <a:srgbClr val="000000"/>
                        </a:solidFill>
                        <a:latin typeface="Arial" panose="020B0604020202020204" pitchFamily="34" charset="0"/>
                        <a:ea typeface="Arial" panose="020B0604020202020204"/>
                        <a:cs typeface="Arial" panose="020B0604020202020204" pitchFamily="34" charset="0"/>
                        <a:sym typeface="Arial" panose="020B0604020202020204"/>
                      </a:endParaRPr>
                    </a:p>
                  </a:txBody>
                  <a:tcPr marL="45717" marR="45717" marT="45717" marB="45717"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38000"/>
                        </a:lnSpc>
                        <a:spcBef>
                          <a:spcPts val="0"/>
                        </a:spcBef>
                        <a:spcAft>
                          <a:spcPts val="0"/>
                        </a:spcAft>
                        <a:buNone/>
                      </a:pPr>
                      <a:r>
                        <a:rPr lang="en-US" sz="2000" u="none" strike="noStrike" cap="none" dirty="0">
                          <a:solidFill>
                            <a:srgbClr val="000000"/>
                          </a:solidFill>
                          <a:latin typeface="Arial" panose="020B0604020202020204" pitchFamily="34" charset="0"/>
                          <a:ea typeface="Arial" panose="020B0604020202020204"/>
                          <a:cs typeface="Arial" panose="020B0604020202020204" pitchFamily="34" charset="0"/>
                          <a:sym typeface="Arial" panose="020B0604020202020204"/>
                        </a:rPr>
                        <a:t>Python</a:t>
                      </a:r>
                      <a:endParaRPr lang="en-US" sz="2000" u="none" strike="noStrike" cap="none" dirty="0">
                        <a:solidFill>
                          <a:srgbClr val="000000"/>
                        </a:solidFill>
                        <a:latin typeface="Arial" panose="020B0604020202020204" pitchFamily="34" charset="0"/>
                        <a:ea typeface="Arial" panose="020B0604020202020204"/>
                        <a:cs typeface="Arial" panose="020B0604020202020204" pitchFamily="34" charset="0"/>
                        <a:sym typeface="Arial" panose="020B0604020202020204"/>
                      </a:endParaRPr>
                    </a:p>
                  </a:txBody>
                  <a:tcPr marL="45717" marR="45717" marT="45717" marB="45717"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504910">
                <a:tc>
                  <a:txBody>
                    <a:bodyPr/>
                    <a:lstStyle/>
                    <a:p>
                      <a:pPr marL="0" marR="0" lvl="0" indent="0" algn="l" rtl="0">
                        <a:lnSpc>
                          <a:spcPct val="138000"/>
                        </a:lnSpc>
                        <a:spcBef>
                          <a:spcPts val="0"/>
                        </a:spcBef>
                        <a:spcAft>
                          <a:spcPts val="0"/>
                        </a:spcAft>
                        <a:buNone/>
                      </a:pPr>
                      <a:r>
                        <a:rPr lang="en-US" sz="2000" b="1" u="none" strike="noStrike" cap="none">
                          <a:solidFill>
                            <a:srgbClr val="000000"/>
                          </a:solidFill>
                          <a:latin typeface="Arial" panose="020B0604020202020204" pitchFamily="34" charset="0"/>
                          <a:ea typeface="Arial" panose="020B0604020202020204"/>
                          <a:cs typeface="Arial" panose="020B0604020202020204" pitchFamily="34" charset="0"/>
                          <a:sym typeface="Arial" panose="020B0604020202020204"/>
                        </a:rPr>
                        <a:t>IDE</a:t>
                      </a:r>
                      <a:endParaRPr lang="en-US" sz="2000" b="1" u="none" strike="noStrike" cap="none">
                        <a:solidFill>
                          <a:srgbClr val="000000"/>
                        </a:solidFill>
                        <a:latin typeface="Arial" panose="020B0604020202020204" pitchFamily="34" charset="0"/>
                        <a:ea typeface="Arial" panose="020B0604020202020204"/>
                        <a:cs typeface="Arial" panose="020B0604020202020204" pitchFamily="34" charset="0"/>
                        <a:sym typeface="Arial" panose="020B0604020202020204"/>
                      </a:endParaRPr>
                    </a:p>
                  </a:txBody>
                  <a:tcPr marL="45717" marR="45717" marT="45717" marB="45717"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38000"/>
                        </a:lnSpc>
                        <a:spcBef>
                          <a:spcPts val="0"/>
                        </a:spcBef>
                        <a:spcAft>
                          <a:spcPts val="0"/>
                        </a:spcAft>
                        <a:buNone/>
                      </a:pPr>
                      <a:r>
                        <a:rPr lang="en-US" sz="2000" u="none" strike="noStrike" cap="none">
                          <a:solidFill>
                            <a:srgbClr val="000000"/>
                          </a:solidFill>
                          <a:latin typeface="Arial" panose="020B0604020202020204" pitchFamily="34" charset="0"/>
                          <a:ea typeface="Arial" panose="020B0604020202020204"/>
                          <a:cs typeface="Arial" panose="020B0604020202020204" pitchFamily="34" charset="0"/>
                          <a:sym typeface="Arial" panose="020B0604020202020204"/>
                        </a:rPr>
                        <a:t>VS Code</a:t>
                      </a:r>
                      <a:endParaRPr lang="en-US" sz="2000" u="none" strike="noStrike" cap="none">
                        <a:solidFill>
                          <a:srgbClr val="000000"/>
                        </a:solidFill>
                        <a:latin typeface="Arial" panose="020B0604020202020204" pitchFamily="34" charset="0"/>
                        <a:ea typeface="Arial" panose="020B0604020202020204"/>
                        <a:cs typeface="Arial" panose="020B0604020202020204" pitchFamily="34" charset="0"/>
                        <a:sym typeface="Arial" panose="020B0604020202020204"/>
                      </a:endParaRPr>
                    </a:p>
                  </a:txBody>
                  <a:tcPr marL="45717" marR="45717" marT="45717" marB="45717"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471968">
                <a:tc>
                  <a:txBody>
                    <a:bodyPr/>
                    <a:lstStyle/>
                    <a:p>
                      <a:pPr marL="0" marR="0" lvl="0" indent="0" algn="l" rtl="0">
                        <a:lnSpc>
                          <a:spcPct val="138000"/>
                        </a:lnSpc>
                        <a:spcBef>
                          <a:spcPts val="0"/>
                        </a:spcBef>
                        <a:spcAft>
                          <a:spcPts val="0"/>
                        </a:spcAft>
                        <a:buNone/>
                      </a:pPr>
                      <a:r>
                        <a:rPr lang="en-US" sz="2000" b="1" u="none" strike="noStrike" cap="none">
                          <a:solidFill>
                            <a:srgbClr val="000000"/>
                          </a:solidFill>
                          <a:latin typeface="Arial" panose="020B0604020202020204" pitchFamily="34" charset="0"/>
                          <a:ea typeface="Arial" panose="020B0604020202020204"/>
                          <a:cs typeface="Arial" panose="020B0604020202020204" pitchFamily="34" charset="0"/>
                          <a:sym typeface="Arial" panose="020B0604020202020204"/>
                        </a:rPr>
                        <a:t>SIMULATION TOOLS</a:t>
                      </a:r>
                      <a:endParaRPr lang="en-US" sz="2000" b="1" u="none" strike="noStrike" cap="none">
                        <a:solidFill>
                          <a:srgbClr val="000000"/>
                        </a:solidFill>
                        <a:latin typeface="Arial" panose="020B0604020202020204" pitchFamily="34" charset="0"/>
                        <a:ea typeface="Arial" panose="020B0604020202020204"/>
                        <a:cs typeface="Arial" panose="020B0604020202020204" pitchFamily="34" charset="0"/>
                        <a:sym typeface="Arial" panose="020B0604020202020204"/>
                      </a:endParaRPr>
                    </a:p>
                  </a:txBody>
                  <a:tcPr marL="45717" marR="45717" marT="45717" marB="45717"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38000"/>
                        </a:lnSpc>
                        <a:spcBef>
                          <a:spcPts val="0"/>
                        </a:spcBef>
                        <a:spcAft>
                          <a:spcPts val="0"/>
                        </a:spcAft>
                        <a:buNone/>
                      </a:pPr>
                      <a:r>
                        <a:rPr lang="en-US" sz="2000" u="none" strike="noStrike" cap="none" dirty="0">
                          <a:solidFill>
                            <a:srgbClr val="000000"/>
                          </a:solidFill>
                          <a:latin typeface="Arial" panose="020B0604020202020204" pitchFamily="34" charset="0"/>
                          <a:ea typeface="Arial" panose="020B0604020202020204"/>
                          <a:cs typeface="Arial" panose="020B0604020202020204" pitchFamily="34" charset="0"/>
                          <a:sym typeface="Arial" panose="020B0604020202020204"/>
                        </a:rPr>
                        <a:t>Nil</a:t>
                      </a:r>
                      <a:endParaRPr lang="en-US" sz="2000" u="none" strike="noStrike" cap="none" dirty="0">
                        <a:solidFill>
                          <a:srgbClr val="000000"/>
                        </a:solidFill>
                        <a:latin typeface="Arial" panose="020B0604020202020204" pitchFamily="34" charset="0"/>
                        <a:ea typeface="Arial" panose="020B0604020202020204"/>
                        <a:cs typeface="Arial" panose="020B0604020202020204" pitchFamily="34" charset="0"/>
                        <a:sym typeface="Arial" panose="020B0604020202020204"/>
                      </a:endParaRPr>
                    </a:p>
                  </a:txBody>
                  <a:tcPr marL="45717" marR="45717" marT="45717" marB="45717"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892592">
                <a:tc>
                  <a:txBody>
                    <a:bodyPr/>
                    <a:lstStyle/>
                    <a:p>
                      <a:pPr marL="0" marR="0" lvl="0" indent="0" algn="l" rtl="0">
                        <a:lnSpc>
                          <a:spcPct val="138000"/>
                        </a:lnSpc>
                        <a:spcBef>
                          <a:spcPts val="0"/>
                        </a:spcBef>
                        <a:spcAft>
                          <a:spcPts val="0"/>
                        </a:spcAft>
                        <a:buNone/>
                      </a:pPr>
                      <a:r>
                        <a:rPr lang="en-US" sz="2000" b="1" u="none" strike="noStrike" cap="none" dirty="0">
                          <a:solidFill>
                            <a:srgbClr val="000000"/>
                          </a:solidFill>
                          <a:latin typeface="Arial" panose="020B0604020202020204" pitchFamily="34" charset="0"/>
                          <a:ea typeface="Arial" panose="020B0604020202020204"/>
                          <a:cs typeface="Arial" panose="020B0604020202020204" pitchFamily="34" charset="0"/>
                          <a:sym typeface="Arial" panose="020B0604020202020204"/>
                        </a:rPr>
                        <a:t>NETWORK/WIRELESS TECHNOLOGIES</a:t>
                      </a:r>
                      <a:endParaRPr lang="en-US" sz="2000" b="1" u="none" strike="noStrike" cap="none" dirty="0">
                        <a:solidFill>
                          <a:srgbClr val="000000"/>
                        </a:solidFill>
                        <a:latin typeface="Arial" panose="020B0604020202020204" pitchFamily="34" charset="0"/>
                        <a:ea typeface="Arial" panose="020B0604020202020204"/>
                        <a:cs typeface="Arial" panose="020B0604020202020204" pitchFamily="34" charset="0"/>
                        <a:sym typeface="Arial" panose="020B0604020202020204"/>
                      </a:endParaRPr>
                    </a:p>
                  </a:txBody>
                  <a:tcPr marL="45717" marR="45717" marT="45717" marB="45717"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38000"/>
                        </a:lnSpc>
                        <a:spcBef>
                          <a:spcPts val="0"/>
                        </a:spcBef>
                        <a:spcAft>
                          <a:spcPts val="0"/>
                        </a:spcAft>
                        <a:buNone/>
                      </a:pPr>
                      <a:r>
                        <a:rPr lang="en-US" sz="2000" u="none" strike="noStrike" cap="none" dirty="0">
                          <a:solidFill>
                            <a:srgbClr val="000000"/>
                          </a:solidFill>
                          <a:latin typeface="Arial" panose="020B0604020202020204" pitchFamily="34" charset="0"/>
                          <a:ea typeface="Arial" panose="020B0604020202020204"/>
                          <a:cs typeface="Arial" panose="020B0604020202020204" pitchFamily="34" charset="0"/>
                          <a:sym typeface="Arial" panose="020B0604020202020204"/>
                        </a:rPr>
                        <a:t>Nil</a:t>
                      </a:r>
                      <a:endParaRPr lang="en-US" sz="2000" u="none" strike="noStrike" cap="none" dirty="0">
                        <a:solidFill>
                          <a:srgbClr val="000000"/>
                        </a:solidFill>
                        <a:latin typeface="Arial" panose="020B0604020202020204" pitchFamily="34" charset="0"/>
                        <a:ea typeface="Arial" panose="020B0604020202020204"/>
                        <a:cs typeface="Arial" panose="020B0604020202020204" pitchFamily="34" charset="0"/>
                        <a:sym typeface="Arial" panose="020B0604020202020204"/>
                      </a:endParaRPr>
                    </a:p>
                  </a:txBody>
                  <a:tcPr marL="45717" marR="45717" marT="45717" marB="45717"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r h="892592">
                <a:tc>
                  <a:txBody>
                    <a:bodyPr/>
                    <a:lstStyle/>
                    <a:p>
                      <a:pPr marL="0" marR="0" lvl="0" indent="0" algn="l" rtl="0">
                        <a:lnSpc>
                          <a:spcPct val="138000"/>
                        </a:lnSpc>
                        <a:spcBef>
                          <a:spcPts val="0"/>
                        </a:spcBef>
                        <a:spcAft>
                          <a:spcPts val="0"/>
                        </a:spcAft>
                        <a:buNone/>
                      </a:pPr>
                      <a:r>
                        <a:rPr lang="en-US" sz="2000" b="1" u="none" strike="noStrike" cap="none" dirty="0">
                          <a:solidFill>
                            <a:srgbClr val="000000"/>
                          </a:solidFill>
                          <a:latin typeface="Arial" panose="020B0604020202020204" pitchFamily="34" charset="0"/>
                          <a:ea typeface="Arial" panose="020B0604020202020204"/>
                          <a:cs typeface="Arial" panose="020B0604020202020204" pitchFamily="34" charset="0"/>
                          <a:sym typeface="Arial" panose="020B0604020202020204"/>
                        </a:rPr>
                        <a:t>ANY OTHER </a:t>
                      </a:r>
                      <a:endParaRPr lang="en-US" sz="2000" b="1" u="none" strike="noStrike" cap="none" dirty="0">
                        <a:solidFill>
                          <a:srgbClr val="000000"/>
                        </a:solidFill>
                        <a:latin typeface="Arial" panose="020B0604020202020204" pitchFamily="34" charset="0"/>
                        <a:ea typeface="Arial" panose="020B0604020202020204"/>
                        <a:cs typeface="Arial" panose="020B0604020202020204" pitchFamily="34" charset="0"/>
                        <a:sym typeface="Arial" panose="020B0604020202020204"/>
                      </a:endParaRPr>
                    </a:p>
                  </a:txBody>
                  <a:tcPr marL="45717" marR="45717" marT="45717" marB="45717"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just" rtl="0">
                        <a:lnSpc>
                          <a:spcPct val="138000"/>
                        </a:lnSpc>
                        <a:spcBef>
                          <a:spcPts val="0"/>
                        </a:spcBef>
                        <a:spcAft>
                          <a:spcPts val="0"/>
                        </a:spcAft>
                        <a:buNone/>
                      </a:pPr>
                      <a:r>
                        <a:rPr lang="en-US" sz="2000" u="none" strike="noStrike" cap="none" dirty="0">
                          <a:solidFill>
                            <a:srgbClr val="000000"/>
                          </a:solidFill>
                          <a:latin typeface="Arial" panose="020B0604020202020204" pitchFamily="34" charset="0"/>
                          <a:ea typeface="Arial" panose="020B0604020202020204"/>
                          <a:cs typeface="Arial" panose="020B0604020202020204" pitchFamily="34" charset="0"/>
                          <a:sym typeface="Arial" panose="020B0604020202020204"/>
                        </a:rPr>
                        <a:t>Libraries - Tensor Flow, </a:t>
                      </a:r>
                      <a:r>
                        <a:rPr lang="en-US" sz="2000" u="none" strike="noStrike" cap="none" dirty="0" err="1">
                          <a:solidFill>
                            <a:srgbClr val="000000"/>
                          </a:solidFill>
                          <a:latin typeface="Arial" panose="020B0604020202020204" pitchFamily="34" charset="0"/>
                          <a:ea typeface="Arial" panose="020B0604020202020204"/>
                          <a:cs typeface="Arial" panose="020B0604020202020204" pitchFamily="34" charset="0"/>
                          <a:sym typeface="Arial" panose="020B0604020202020204"/>
                        </a:rPr>
                        <a:t>numpy</a:t>
                      </a:r>
                      <a:r>
                        <a:rPr lang="en-US" sz="2000" u="none" strike="noStrike" cap="none" dirty="0">
                          <a:solidFill>
                            <a:srgbClr val="000000"/>
                          </a:solidFill>
                          <a:latin typeface="Arial" panose="020B0604020202020204" pitchFamily="34" charset="0"/>
                          <a:ea typeface="Arial" panose="020B0604020202020204"/>
                          <a:cs typeface="Arial" panose="020B0604020202020204" pitchFamily="34" charset="0"/>
                          <a:sym typeface="Arial" panose="020B0604020202020204"/>
                        </a:rPr>
                        <a:t>, pillow ; Version Control – Git</a:t>
                      </a:r>
                      <a:endParaRPr sz="700" u="none" strike="noStrike" cap="none" dirty="0">
                        <a:latin typeface="Arial" panose="020B0604020202020204" pitchFamily="34" charset="0"/>
                        <a:cs typeface="Arial" panose="020B0604020202020204" pitchFamily="34" charset="0"/>
                      </a:endParaRPr>
                    </a:p>
                  </a:txBody>
                  <a:tcPr marL="45717" marR="45717" marT="45717" marB="45717"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r>
            </a:tbl>
          </a:graphicData>
        </a:graphic>
      </p:graphicFrame>
    </p:spTree>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grpSp>
        <p:nvGrpSpPr>
          <p:cNvPr id="313" name="Google Shape;313;p22"/>
          <p:cNvGrpSpPr/>
          <p:nvPr/>
        </p:nvGrpSpPr>
        <p:grpSpPr>
          <a:xfrm>
            <a:off x="-1588" y="42861"/>
            <a:ext cx="12195175" cy="536575"/>
            <a:chOff x="0" y="0"/>
            <a:chExt cx="24390350" cy="1073150"/>
          </a:xfrm>
        </p:grpSpPr>
        <p:sp>
          <p:nvSpPr>
            <p:cNvPr id="314" name="Google Shape;314;p22"/>
            <p:cNvSpPr/>
            <p:nvPr/>
          </p:nvSpPr>
          <p:spPr>
            <a:xfrm>
              <a:off x="3175" y="3175"/>
              <a:ext cx="24384000" cy="1066800"/>
            </a:xfrm>
            <a:custGeom>
              <a:avLst/>
              <a:gdLst/>
              <a:ahLst/>
              <a:cxnLst/>
              <a:rect l="l" t="t" r="r" b="b"/>
              <a:pathLst>
                <a:path w="24384000" h="1066800" extrusionOk="0">
                  <a:moveTo>
                    <a:pt x="0" y="0"/>
                  </a:moveTo>
                  <a:lnTo>
                    <a:pt x="24384000" y="0"/>
                  </a:lnTo>
                  <a:lnTo>
                    <a:pt x="24384000" y="1066800"/>
                  </a:lnTo>
                  <a:lnTo>
                    <a:pt x="0" y="1066800"/>
                  </a:lnTo>
                  <a:close/>
                </a:path>
              </a:pathLst>
            </a:custGeom>
            <a:solidFill>
              <a:srgbClr val="953735"/>
            </a:solidFill>
            <a:ln>
              <a:noFill/>
            </a:ln>
          </p:spPr>
          <p:txBody>
            <a:bodyPr spcFirstLastPara="1" wrap="square" lIns="60950" tIns="30467" rIns="60950" bIns="30467" anchor="t" anchorCtr="0">
              <a:noAutofit/>
            </a:bodyPr>
            <a:lstStyle/>
            <a:p>
              <a:pPr>
                <a:spcBef>
                  <a:spcPts val="0"/>
                </a:spcBef>
                <a:spcAft>
                  <a:spcPts val="0"/>
                </a:spcAft>
              </a:pPr>
              <a:endParaRPr sz="120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315" name="Google Shape;315;p22"/>
            <p:cNvSpPr/>
            <p:nvPr/>
          </p:nvSpPr>
          <p:spPr>
            <a:xfrm>
              <a:off x="0" y="0"/>
              <a:ext cx="24390350" cy="1073150"/>
            </a:xfrm>
            <a:custGeom>
              <a:avLst/>
              <a:gdLst/>
              <a:ahLst/>
              <a:cxnLst/>
              <a:rect l="l" t="t" r="r" b="b"/>
              <a:pathLst>
                <a:path w="24390350" h="1073150" extrusionOk="0">
                  <a:moveTo>
                    <a:pt x="3175" y="0"/>
                  </a:moveTo>
                  <a:lnTo>
                    <a:pt x="24387175" y="0"/>
                  </a:lnTo>
                  <a:cubicBezTo>
                    <a:pt x="24388953" y="0"/>
                    <a:pt x="24390350" y="1397"/>
                    <a:pt x="24390350" y="3175"/>
                  </a:cubicBezTo>
                  <a:lnTo>
                    <a:pt x="24390350" y="1069975"/>
                  </a:lnTo>
                  <a:cubicBezTo>
                    <a:pt x="24390350" y="1071753"/>
                    <a:pt x="24388953" y="1073150"/>
                    <a:pt x="24387175" y="1073150"/>
                  </a:cubicBezTo>
                  <a:lnTo>
                    <a:pt x="3175" y="1073150"/>
                  </a:lnTo>
                  <a:cubicBezTo>
                    <a:pt x="1397" y="1073150"/>
                    <a:pt x="0" y="1071753"/>
                    <a:pt x="0" y="1069975"/>
                  </a:cubicBezTo>
                  <a:lnTo>
                    <a:pt x="0" y="3175"/>
                  </a:lnTo>
                  <a:cubicBezTo>
                    <a:pt x="0" y="1397"/>
                    <a:pt x="1397" y="0"/>
                    <a:pt x="3175" y="0"/>
                  </a:cubicBezTo>
                  <a:moveTo>
                    <a:pt x="3175" y="6350"/>
                  </a:moveTo>
                  <a:lnTo>
                    <a:pt x="3175" y="3175"/>
                  </a:lnTo>
                  <a:lnTo>
                    <a:pt x="6350" y="3175"/>
                  </a:lnTo>
                  <a:lnTo>
                    <a:pt x="6350" y="1069975"/>
                  </a:lnTo>
                  <a:lnTo>
                    <a:pt x="3175" y="1069975"/>
                  </a:lnTo>
                  <a:lnTo>
                    <a:pt x="3175" y="1066800"/>
                  </a:lnTo>
                  <a:lnTo>
                    <a:pt x="24387175" y="1066800"/>
                  </a:lnTo>
                  <a:lnTo>
                    <a:pt x="24387175" y="1069975"/>
                  </a:lnTo>
                  <a:lnTo>
                    <a:pt x="24384000" y="1069975"/>
                  </a:lnTo>
                  <a:lnTo>
                    <a:pt x="24384000" y="3175"/>
                  </a:lnTo>
                  <a:lnTo>
                    <a:pt x="24387175" y="3175"/>
                  </a:lnTo>
                  <a:lnTo>
                    <a:pt x="24387175" y="6350"/>
                  </a:lnTo>
                  <a:lnTo>
                    <a:pt x="3175" y="6350"/>
                  </a:lnTo>
                  <a:close/>
                </a:path>
              </a:pathLst>
            </a:custGeom>
            <a:solidFill>
              <a:srgbClr val="FFFFFF"/>
            </a:solidFill>
            <a:ln>
              <a:noFill/>
            </a:ln>
          </p:spPr>
          <p:txBody>
            <a:bodyPr spcFirstLastPara="1" wrap="square" lIns="60950" tIns="60950" rIns="60950" bIns="60950" anchor="ctr" anchorCtr="0">
              <a:noAutofit/>
            </a:bodyPr>
            <a:lstStyle/>
            <a:p>
              <a:pPr>
                <a:spcBef>
                  <a:spcPts val="0"/>
                </a:spcBef>
                <a:spcAft>
                  <a:spcPts val="0"/>
                </a:spcAft>
              </a:pPr>
              <a:endParaRPr>
                <a:latin typeface="Times New Roman" panose="02020603050405020304" pitchFamily="18" charset="0"/>
                <a:cs typeface="Times New Roman" panose="02020603050405020304" pitchFamily="18" charset="0"/>
              </a:endParaRPr>
            </a:p>
          </p:txBody>
        </p:sp>
      </p:grpSp>
      <p:sp>
        <p:nvSpPr>
          <p:cNvPr id="316" name="Google Shape;316;p22"/>
          <p:cNvSpPr txBox="1"/>
          <p:nvPr/>
        </p:nvSpPr>
        <p:spPr>
          <a:xfrm>
            <a:off x="2895682" y="65682"/>
            <a:ext cx="6253316" cy="1480820"/>
          </a:xfrm>
          <a:prstGeom prst="rect">
            <a:avLst/>
          </a:prstGeom>
          <a:noFill/>
          <a:ln>
            <a:noFill/>
          </a:ln>
        </p:spPr>
        <p:txBody>
          <a:bodyPr spcFirstLastPara="1" wrap="square" lIns="60950" tIns="30467" rIns="60950" bIns="30467" anchor="t" anchorCtr="0">
            <a:spAutoFit/>
          </a:bodyPr>
          <a:lstStyle/>
          <a:p>
            <a:pPr algn="ctr">
              <a:spcBef>
                <a:spcPts val="0"/>
              </a:spcBef>
              <a:spcAft>
                <a:spcPts val="0"/>
              </a:spcAft>
            </a:pPr>
            <a:r>
              <a:rPr lang="en-US" sz="3500" b="1" dirty="0">
                <a:solidFill>
                  <a:schemeClr val="bg1"/>
                </a:solidFill>
                <a:ea typeface="+mj-ea"/>
              </a:rPr>
              <a:t>Requirement Specification </a:t>
            </a:r>
            <a:r>
              <a:rPr lang="en-US" sz="2800" b="1" dirty="0">
                <a:solidFill>
                  <a:schemeClr val="bg1"/>
                </a:solidFill>
                <a:latin typeface="Times New Roman" panose="02020603050405020304" pitchFamily="18" charset="0"/>
                <a:ea typeface="+mj-ea"/>
                <a:cs typeface="Times New Roman" panose="02020603050405020304" pitchFamily="18" charset="0"/>
              </a:rPr>
              <a:t> Justification</a:t>
            </a:r>
            <a:endParaRPr lang="en-US" sz="2800" b="1" dirty="0">
              <a:solidFill>
                <a:schemeClr val="bg1"/>
              </a:solidFill>
              <a:latin typeface="Times New Roman" panose="02020603050405020304" pitchFamily="18" charset="0"/>
              <a:ea typeface="+mj-ea"/>
              <a:cs typeface="Times New Roman" panose="02020603050405020304" pitchFamily="18" charset="0"/>
            </a:endParaRPr>
          </a:p>
          <a:p>
            <a:pPr algn="ctr">
              <a:spcBef>
                <a:spcPts val="0"/>
              </a:spcBef>
              <a:spcAft>
                <a:spcPts val="0"/>
              </a:spcAft>
            </a:pPr>
            <a:endParaRPr sz="2935" dirty="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317" name="Google Shape;317;p22"/>
          <p:cNvSpPr txBox="1"/>
          <p:nvPr/>
        </p:nvSpPr>
        <p:spPr>
          <a:xfrm>
            <a:off x="762000" y="1092200"/>
            <a:ext cx="10432415" cy="4838065"/>
          </a:xfrm>
          <a:prstGeom prst="rect">
            <a:avLst/>
          </a:prstGeom>
          <a:noFill/>
          <a:ln>
            <a:noFill/>
          </a:ln>
        </p:spPr>
        <p:txBody>
          <a:bodyPr spcFirstLastPara="1" wrap="square" lIns="60950" tIns="30467" rIns="60950" bIns="30467" anchor="t" anchorCtr="0">
            <a:spAutoFit/>
          </a:bodyPr>
          <a:lstStyle/>
          <a:p>
            <a:pPr marL="381000" indent="-381000">
              <a:lnSpc>
                <a:spcPct val="150000"/>
              </a:lnSpc>
              <a:spcBef>
                <a:spcPts val="0"/>
              </a:spcBef>
              <a:spcAft>
                <a:spcPts val="0"/>
              </a:spcAft>
              <a:buClr>
                <a:schemeClr val="dk1"/>
              </a:buClr>
              <a:buSzPts val="3600"/>
              <a:buFont typeface="Arial" panose="020B0604020202020204"/>
              <a:buChar char="•"/>
            </a:pPr>
            <a:r>
              <a:rPr lang="en-US" sz="2300" dirty="0">
                <a:solidFill>
                  <a:schemeClr val="dk1"/>
                </a:solidFill>
                <a:ea typeface="Times New Roman" panose="02020603050405020304"/>
                <a:sym typeface="Times New Roman" panose="02020603050405020304"/>
              </a:rPr>
              <a:t>Python employed for backend development in the tea leaf disease detection system.</a:t>
            </a:r>
            <a:endParaRPr sz="2300" dirty="0"/>
          </a:p>
          <a:p>
            <a:pPr marL="381000" indent="-381000">
              <a:lnSpc>
                <a:spcPct val="150000"/>
              </a:lnSpc>
              <a:spcBef>
                <a:spcPts val="0"/>
              </a:spcBef>
              <a:spcAft>
                <a:spcPts val="0"/>
              </a:spcAft>
              <a:buClr>
                <a:schemeClr val="dk1"/>
              </a:buClr>
              <a:buSzPts val="3600"/>
              <a:buFont typeface="Arial" panose="020B0604020202020204"/>
              <a:buChar char="•"/>
            </a:pPr>
            <a:r>
              <a:rPr lang="en-US" sz="2300" dirty="0">
                <a:solidFill>
                  <a:schemeClr val="dk1"/>
                </a:solidFill>
                <a:ea typeface="Times New Roman" panose="02020603050405020304"/>
                <a:sym typeface="Times New Roman" panose="02020603050405020304"/>
              </a:rPr>
              <a:t>Flask utilized to create a user-friendly interface for seamless interaction.</a:t>
            </a:r>
            <a:endParaRPr sz="2300" dirty="0"/>
          </a:p>
          <a:p>
            <a:pPr marL="381000" indent="-381000">
              <a:lnSpc>
                <a:spcPct val="150000"/>
              </a:lnSpc>
              <a:spcBef>
                <a:spcPts val="0"/>
              </a:spcBef>
              <a:spcAft>
                <a:spcPts val="0"/>
              </a:spcAft>
              <a:buClr>
                <a:schemeClr val="dk1"/>
              </a:buClr>
              <a:buSzPts val="3600"/>
              <a:buFont typeface="Arial" panose="020B0604020202020204"/>
              <a:buChar char="•"/>
            </a:pPr>
            <a:r>
              <a:rPr lang="en-US" sz="2300" dirty="0">
                <a:solidFill>
                  <a:schemeClr val="dk1"/>
                </a:solidFill>
                <a:ea typeface="Times New Roman" panose="02020603050405020304"/>
                <a:sym typeface="Times New Roman" panose="02020603050405020304"/>
              </a:rPr>
              <a:t>Implementation of deep learning libraries, specifically TensorFlow, for the Convolutional Neural Network (CNN).</a:t>
            </a:r>
            <a:endParaRPr sz="2300" dirty="0"/>
          </a:p>
          <a:p>
            <a:pPr marL="381000" indent="-381000">
              <a:lnSpc>
                <a:spcPct val="150000"/>
              </a:lnSpc>
              <a:spcBef>
                <a:spcPts val="0"/>
              </a:spcBef>
              <a:spcAft>
                <a:spcPts val="0"/>
              </a:spcAft>
              <a:buClr>
                <a:schemeClr val="dk1"/>
              </a:buClr>
              <a:buSzPts val="3600"/>
              <a:buFont typeface="Arial" panose="020B0604020202020204"/>
              <a:buChar char="•"/>
            </a:pPr>
            <a:r>
              <a:rPr lang="en-US" sz="2300" dirty="0">
                <a:solidFill>
                  <a:schemeClr val="dk1"/>
                </a:solidFill>
                <a:ea typeface="Times New Roman" panose="02020603050405020304"/>
                <a:sym typeface="Times New Roman" panose="02020603050405020304"/>
              </a:rPr>
              <a:t>Integration of image processing tools, including OpenCV, to enhance image analysis capabilities.</a:t>
            </a:r>
            <a:endParaRPr sz="2300" dirty="0"/>
          </a:p>
          <a:p>
            <a:pPr marL="381000" indent="-381000">
              <a:lnSpc>
                <a:spcPct val="150000"/>
              </a:lnSpc>
              <a:spcBef>
                <a:spcPts val="0"/>
              </a:spcBef>
              <a:spcAft>
                <a:spcPts val="0"/>
              </a:spcAft>
              <a:buClr>
                <a:schemeClr val="dk1"/>
              </a:buClr>
              <a:buSzPts val="3600"/>
              <a:buFont typeface="Arial" panose="020B0604020202020204"/>
              <a:buChar char="•"/>
            </a:pPr>
            <a:r>
              <a:rPr lang="en-US" sz="2300" dirty="0">
                <a:solidFill>
                  <a:schemeClr val="dk1"/>
                </a:solidFill>
                <a:ea typeface="Times New Roman" panose="02020603050405020304"/>
                <a:sym typeface="Times New Roman" panose="02020603050405020304"/>
              </a:rPr>
              <a:t>Structuring the user interface through HTML and CSS, ensuring an organized and visually appealing design.</a:t>
            </a:r>
            <a:endParaRPr sz="2300" dirty="0"/>
          </a:p>
        </p:txBody>
      </p:sp>
      <p:sp>
        <p:nvSpPr>
          <p:cNvPr id="318" name="Google Shape;318;p22"/>
          <p:cNvSpPr txBox="1"/>
          <p:nvPr/>
        </p:nvSpPr>
        <p:spPr>
          <a:xfrm>
            <a:off x="10718800" y="6266274"/>
            <a:ext cx="812800" cy="246195"/>
          </a:xfrm>
          <a:prstGeom prst="rect">
            <a:avLst/>
          </a:prstGeom>
          <a:noFill/>
          <a:ln>
            <a:noFill/>
          </a:ln>
        </p:spPr>
        <p:txBody>
          <a:bodyPr spcFirstLastPara="1" wrap="square" lIns="60950" tIns="30467" rIns="60950" bIns="30467" anchor="t" anchorCtr="0">
            <a:spAutoFit/>
          </a:bodyPr>
          <a:lstStyle/>
          <a:p>
            <a:pPr algn="r">
              <a:spcBef>
                <a:spcPts val="0"/>
              </a:spcBef>
              <a:spcAft>
                <a:spcPts val="0"/>
              </a:spcAft>
            </a:pPr>
            <a:r>
              <a:rPr lang="en-US" sz="1200">
                <a:solidFill>
                  <a:srgbClr val="C4BD97"/>
                </a:solidFill>
                <a:latin typeface="Times New Roman" panose="02020603050405020304" pitchFamily="18" charset="0"/>
                <a:ea typeface="Calibri" panose="020F0502020204030204"/>
                <a:cs typeface="Times New Roman" panose="02020603050405020304" pitchFamily="18" charset="0"/>
                <a:sym typeface="Calibri" panose="020F0502020204030204"/>
              </a:rPr>
              <a:t>21</a:t>
            </a:r>
            <a:endParaRPr>
              <a:latin typeface="Times New Roman" panose="02020603050405020304" pitchFamily="18" charset="0"/>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grpSp>
        <p:nvGrpSpPr>
          <p:cNvPr id="202" name="Google Shape;202;p11"/>
          <p:cNvGrpSpPr/>
          <p:nvPr/>
        </p:nvGrpSpPr>
        <p:grpSpPr>
          <a:xfrm>
            <a:off x="-1588" y="74613"/>
            <a:ext cx="12195175" cy="536575"/>
            <a:chOff x="0" y="0"/>
            <a:chExt cx="24390350" cy="1073150"/>
          </a:xfrm>
        </p:grpSpPr>
        <p:sp>
          <p:nvSpPr>
            <p:cNvPr id="203" name="Google Shape;203;p11"/>
            <p:cNvSpPr/>
            <p:nvPr/>
          </p:nvSpPr>
          <p:spPr>
            <a:xfrm>
              <a:off x="3175" y="3175"/>
              <a:ext cx="24384000" cy="1066800"/>
            </a:xfrm>
            <a:custGeom>
              <a:avLst/>
              <a:gdLst/>
              <a:ahLst/>
              <a:cxnLst/>
              <a:rect l="l" t="t" r="r" b="b"/>
              <a:pathLst>
                <a:path w="24384000" h="1066800" extrusionOk="0">
                  <a:moveTo>
                    <a:pt x="0" y="0"/>
                  </a:moveTo>
                  <a:lnTo>
                    <a:pt x="24384000" y="0"/>
                  </a:lnTo>
                  <a:lnTo>
                    <a:pt x="24384000" y="1066800"/>
                  </a:lnTo>
                  <a:lnTo>
                    <a:pt x="0" y="1066800"/>
                  </a:lnTo>
                  <a:close/>
                </a:path>
              </a:pathLst>
            </a:custGeom>
            <a:solidFill>
              <a:srgbClr val="953735"/>
            </a:solidFill>
            <a:ln>
              <a:noFill/>
            </a:ln>
          </p:spPr>
        </p:sp>
        <p:sp>
          <p:nvSpPr>
            <p:cNvPr id="204" name="Google Shape;204;p11"/>
            <p:cNvSpPr/>
            <p:nvPr/>
          </p:nvSpPr>
          <p:spPr>
            <a:xfrm>
              <a:off x="0" y="0"/>
              <a:ext cx="24390350" cy="1073150"/>
            </a:xfrm>
            <a:custGeom>
              <a:avLst/>
              <a:gdLst/>
              <a:ahLst/>
              <a:cxnLst/>
              <a:rect l="l" t="t" r="r" b="b"/>
              <a:pathLst>
                <a:path w="24390350" h="1073150" extrusionOk="0">
                  <a:moveTo>
                    <a:pt x="3175" y="0"/>
                  </a:moveTo>
                  <a:lnTo>
                    <a:pt x="24387175" y="0"/>
                  </a:lnTo>
                  <a:cubicBezTo>
                    <a:pt x="24388953" y="0"/>
                    <a:pt x="24390350" y="1397"/>
                    <a:pt x="24390350" y="3175"/>
                  </a:cubicBezTo>
                  <a:lnTo>
                    <a:pt x="24390350" y="1069975"/>
                  </a:lnTo>
                  <a:cubicBezTo>
                    <a:pt x="24390350" y="1071753"/>
                    <a:pt x="24388953" y="1073150"/>
                    <a:pt x="24387175" y="1073150"/>
                  </a:cubicBezTo>
                  <a:lnTo>
                    <a:pt x="3175" y="1073150"/>
                  </a:lnTo>
                  <a:cubicBezTo>
                    <a:pt x="1397" y="1073150"/>
                    <a:pt x="0" y="1071753"/>
                    <a:pt x="0" y="1069975"/>
                  </a:cubicBezTo>
                  <a:lnTo>
                    <a:pt x="0" y="3175"/>
                  </a:lnTo>
                  <a:cubicBezTo>
                    <a:pt x="0" y="1397"/>
                    <a:pt x="1397" y="0"/>
                    <a:pt x="3175" y="0"/>
                  </a:cubicBezTo>
                  <a:moveTo>
                    <a:pt x="3175" y="6350"/>
                  </a:moveTo>
                  <a:lnTo>
                    <a:pt x="3175" y="3175"/>
                  </a:lnTo>
                  <a:lnTo>
                    <a:pt x="6350" y="3175"/>
                  </a:lnTo>
                  <a:lnTo>
                    <a:pt x="6350" y="1069975"/>
                  </a:lnTo>
                  <a:lnTo>
                    <a:pt x="3175" y="1069975"/>
                  </a:lnTo>
                  <a:lnTo>
                    <a:pt x="3175" y="1066800"/>
                  </a:lnTo>
                  <a:lnTo>
                    <a:pt x="24387175" y="1066800"/>
                  </a:lnTo>
                  <a:lnTo>
                    <a:pt x="24387175" y="1069975"/>
                  </a:lnTo>
                  <a:lnTo>
                    <a:pt x="24384000" y="1069975"/>
                  </a:lnTo>
                  <a:lnTo>
                    <a:pt x="24384000" y="3175"/>
                  </a:lnTo>
                  <a:lnTo>
                    <a:pt x="24387175" y="3175"/>
                  </a:lnTo>
                  <a:lnTo>
                    <a:pt x="24387175" y="6350"/>
                  </a:lnTo>
                  <a:lnTo>
                    <a:pt x="3175" y="6350"/>
                  </a:lnTo>
                  <a:close/>
                </a:path>
              </a:pathLst>
            </a:custGeom>
            <a:solidFill>
              <a:srgbClr val="FFFFFF"/>
            </a:solidFill>
            <a:ln>
              <a:noFill/>
            </a:ln>
          </p:spPr>
          <p:txBody>
            <a:bodyPr spcFirstLastPara="1" wrap="square" lIns="60950" tIns="60950" rIns="60950" bIns="60950" anchor="ctr" anchorCtr="0">
              <a:noAutofit/>
            </a:bodyPr>
            <a:lstStyle/>
            <a:p>
              <a:pPr>
                <a:spcBef>
                  <a:spcPts val="0"/>
                </a:spcBef>
                <a:spcAft>
                  <a:spcPts val="0"/>
                </a:spcAft>
              </a:pPr>
            </a:p>
          </p:txBody>
        </p:sp>
      </p:grpSp>
      <p:sp>
        <p:nvSpPr>
          <p:cNvPr id="205" name="Google Shape;205;p11"/>
          <p:cNvSpPr/>
          <p:nvPr/>
        </p:nvSpPr>
        <p:spPr>
          <a:xfrm>
            <a:off x="1565420" y="781808"/>
            <a:ext cx="8832560" cy="5715822"/>
          </a:xfrm>
          <a:custGeom>
            <a:avLst/>
            <a:gdLst/>
            <a:ahLst/>
            <a:cxnLst/>
            <a:rect l="l" t="t" r="r" b="b"/>
            <a:pathLst>
              <a:path w="13836909" h="9294020" extrusionOk="0">
                <a:moveTo>
                  <a:pt x="0" y="0"/>
                </a:moveTo>
                <a:lnTo>
                  <a:pt x="13836909" y="0"/>
                </a:lnTo>
                <a:lnTo>
                  <a:pt x="13836909" y="9294020"/>
                </a:lnTo>
                <a:lnTo>
                  <a:pt x="0" y="9294020"/>
                </a:lnTo>
                <a:lnTo>
                  <a:pt x="0" y="0"/>
                </a:lnTo>
                <a:close/>
              </a:path>
            </a:pathLst>
          </a:custGeom>
          <a:blipFill rotWithShape="1">
            <a:blip r:embed="rId1"/>
            <a:stretch>
              <a:fillRect t="-1256" b="-870"/>
            </a:stretch>
          </a:blipFill>
          <a:ln>
            <a:noFill/>
          </a:ln>
        </p:spPr>
        <p:txBody>
          <a:bodyPr/>
          <a:lstStyle/>
          <a:p>
            <a:endParaRPr lang="en-IN" dirty="0"/>
          </a:p>
        </p:txBody>
      </p:sp>
      <p:sp>
        <p:nvSpPr>
          <p:cNvPr id="206" name="Google Shape;206;p11"/>
          <p:cNvSpPr txBox="1"/>
          <p:nvPr/>
        </p:nvSpPr>
        <p:spPr>
          <a:xfrm>
            <a:off x="8798560" y="6386831"/>
            <a:ext cx="2722880" cy="221599"/>
          </a:xfrm>
          <a:prstGeom prst="rect">
            <a:avLst/>
          </a:prstGeom>
          <a:noFill/>
          <a:ln>
            <a:noFill/>
          </a:ln>
        </p:spPr>
        <p:txBody>
          <a:bodyPr spcFirstLastPara="1" wrap="square" lIns="0" tIns="0" rIns="0" bIns="0" anchor="t" anchorCtr="0">
            <a:spAutoFit/>
          </a:bodyPr>
          <a:lstStyle/>
          <a:p>
            <a:pPr algn="r">
              <a:lnSpc>
                <a:spcPct val="120000"/>
              </a:lnSpc>
              <a:spcBef>
                <a:spcPts val="0"/>
              </a:spcBef>
              <a:spcAft>
                <a:spcPts val="0"/>
              </a:spcAft>
            </a:pPr>
            <a:r>
              <a:rPr lang="en-US" sz="1200">
                <a:solidFill>
                  <a:srgbClr val="898989"/>
                </a:solidFill>
                <a:latin typeface="Arial" panose="020B0604020202020204"/>
                <a:ea typeface="Arial" panose="020B0604020202020204"/>
                <a:cs typeface="Arial" panose="020B0604020202020204"/>
                <a:sym typeface="Arial" panose="020B0604020202020204"/>
              </a:rPr>
              <a:t>10</a:t>
            </a:r>
            <a:endParaRPr lang="en-US" sz="1200">
              <a:solidFill>
                <a:srgbClr val="898989"/>
              </a:solidFill>
              <a:latin typeface="Arial" panose="020B0604020202020204"/>
              <a:ea typeface="Arial" panose="020B0604020202020204"/>
              <a:cs typeface="Arial" panose="020B0604020202020204"/>
              <a:sym typeface="Arial" panose="020B0604020202020204"/>
            </a:endParaRPr>
          </a:p>
        </p:txBody>
      </p:sp>
      <p:sp>
        <p:nvSpPr>
          <p:cNvPr id="207" name="Google Shape;207;p11"/>
          <p:cNvSpPr txBox="1"/>
          <p:nvPr/>
        </p:nvSpPr>
        <p:spPr>
          <a:xfrm>
            <a:off x="2042160" y="44612"/>
            <a:ext cx="7879080" cy="645795"/>
          </a:xfrm>
          <a:prstGeom prst="rect">
            <a:avLst/>
          </a:prstGeom>
          <a:noFill/>
          <a:ln>
            <a:noFill/>
          </a:ln>
        </p:spPr>
        <p:txBody>
          <a:bodyPr spcFirstLastPara="1" wrap="square" lIns="0" tIns="0" rIns="0" bIns="0" anchor="t" anchorCtr="0">
            <a:spAutoFit/>
          </a:bodyPr>
          <a:lstStyle/>
          <a:p>
            <a:pPr algn="ctr">
              <a:lnSpc>
                <a:spcPct val="120000"/>
              </a:lnSpc>
              <a:spcBef>
                <a:spcPts val="0"/>
              </a:spcBef>
              <a:spcAft>
                <a:spcPts val="0"/>
              </a:spcAft>
            </a:pPr>
            <a:r>
              <a:rPr lang="en-US" sz="3500" b="1" dirty="0">
                <a:solidFill>
                  <a:srgbClr val="FFFFFF"/>
                </a:solidFill>
                <a:ea typeface="Arial" panose="020B0604020202020204"/>
                <a:sym typeface="Arial" panose="020B0604020202020204"/>
              </a:rPr>
              <a:t>Architecture Diagram</a:t>
            </a:r>
            <a:endParaRPr sz="3500" b="1" dirty="0"/>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13"/>
          <p:cNvSpPr txBox="1"/>
          <p:nvPr/>
        </p:nvSpPr>
        <p:spPr>
          <a:xfrm>
            <a:off x="8798560" y="6386831"/>
            <a:ext cx="2722880" cy="221599"/>
          </a:xfrm>
          <a:prstGeom prst="rect">
            <a:avLst/>
          </a:prstGeom>
          <a:noFill/>
          <a:ln>
            <a:noFill/>
          </a:ln>
        </p:spPr>
        <p:txBody>
          <a:bodyPr spcFirstLastPara="1" wrap="square" lIns="0" tIns="0" rIns="0" bIns="0" anchor="t" anchorCtr="0">
            <a:spAutoFit/>
          </a:bodyPr>
          <a:lstStyle/>
          <a:p>
            <a:pPr algn="r">
              <a:lnSpc>
                <a:spcPct val="120000"/>
              </a:lnSpc>
              <a:spcBef>
                <a:spcPts val="0"/>
              </a:spcBef>
              <a:spcAft>
                <a:spcPts val="0"/>
              </a:spcAft>
            </a:pPr>
            <a:r>
              <a:rPr lang="en-US" sz="1200">
                <a:solidFill>
                  <a:srgbClr val="898989"/>
                </a:solidFill>
                <a:latin typeface="Times New Roman" panose="02020603050405020304" pitchFamily="18" charset="0"/>
                <a:ea typeface="Arial" panose="020B0604020202020204"/>
                <a:cs typeface="Times New Roman" panose="02020603050405020304" pitchFamily="18" charset="0"/>
                <a:sym typeface="Arial" panose="020B0604020202020204"/>
              </a:rPr>
              <a:t>12</a:t>
            </a:r>
            <a:endParaRPr>
              <a:latin typeface="Times New Roman" panose="02020603050405020304" pitchFamily="18" charset="0"/>
              <a:cs typeface="Times New Roman" panose="02020603050405020304" pitchFamily="18" charset="0"/>
            </a:endParaRPr>
          </a:p>
        </p:txBody>
      </p:sp>
      <p:grpSp>
        <p:nvGrpSpPr>
          <p:cNvPr id="223" name="Google Shape;223;p13"/>
          <p:cNvGrpSpPr/>
          <p:nvPr/>
        </p:nvGrpSpPr>
        <p:grpSpPr>
          <a:xfrm>
            <a:off x="-1588" y="69245"/>
            <a:ext cx="12195175" cy="536575"/>
            <a:chOff x="0" y="0"/>
            <a:chExt cx="24390350" cy="1073150"/>
          </a:xfrm>
        </p:grpSpPr>
        <p:sp>
          <p:nvSpPr>
            <p:cNvPr id="224" name="Google Shape;224;p13"/>
            <p:cNvSpPr/>
            <p:nvPr/>
          </p:nvSpPr>
          <p:spPr>
            <a:xfrm>
              <a:off x="3175" y="3175"/>
              <a:ext cx="24384000" cy="1066800"/>
            </a:xfrm>
            <a:custGeom>
              <a:avLst/>
              <a:gdLst/>
              <a:ahLst/>
              <a:cxnLst/>
              <a:rect l="l" t="t" r="r" b="b"/>
              <a:pathLst>
                <a:path w="24384000" h="1066800" extrusionOk="0">
                  <a:moveTo>
                    <a:pt x="0" y="0"/>
                  </a:moveTo>
                  <a:lnTo>
                    <a:pt x="24384000" y="0"/>
                  </a:lnTo>
                  <a:lnTo>
                    <a:pt x="24384000" y="1066800"/>
                  </a:lnTo>
                  <a:lnTo>
                    <a:pt x="0" y="1066800"/>
                  </a:lnTo>
                  <a:close/>
                </a:path>
              </a:pathLst>
            </a:custGeom>
            <a:solidFill>
              <a:srgbClr val="953735"/>
            </a:solidFill>
            <a:ln>
              <a:noFill/>
            </a:ln>
          </p:spPr>
        </p:sp>
        <p:sp>
          <p:nvSpPr>
            <p:cNvPr id="225" name="Google Shape;225;p13"/>
            <p:cNvSpPr/>
            <p:nvPr/>
          </p:nvSpPr>
          <p:spPr>
            <a:xfrm>
              <a:off x="0" y="0"/>
              <a:ext cx="24390350" cy="1073150"/>
            </a:xfrm>
            <a:custGeom>
              <a:avLst/>
              <a:gdLst/>
              <a:ahLst/>
              <a:cxnLst/>
              <a:rect l="l" t="t" r="r" b="b"/>
              <a:pathLst>
                <a:path w="24390350" h="1073150" extrusionOk="0">
                  <a:moveTo>
                    <a:pt x="3175" y="0"/>
                  </a:moveTo>
                  <a:lnTo>
                    <a:pt x="24387175" y="0"/>
                  </a:lnTo>
                  <a:cubicBezTo>
                    <a:pt x="24388953" y="0"/>
                    <a:pt x="24390350" y="1397"/>
                    <a:pt x="24390350" y="3175"/>
                  </a:cubicBezTo>
                  <a:lnTo>
                    <a:pt x="24390350" y="1069975"/>
                  </a:lnTo>
                  <a:cubicBezTo>
                    <a:pt x="24390350" y="1071753"/>
                    <a:pt x="24388953" y="1073150"/>
                    <a:pt x="24387175" y="1073150"/>
                  </a:cubicBezTo>
                  <a:lnTo>
                    <a:pt x="3175" y="1073150"/>
                  </a:lnTo>
                  <a:cubicBezTo>
                    <a:pt x="1397" y="1073150"/>
                    <a:pt x="0" y="1071753"/>
                    <a:pt x="0" y="1069975"/>
                  </a:cubicBezTo>
                  <a:lnTo>
                    <a:pt x="0" y="3175"/>
                  </a:lnTo>
                  <a:cubicBezTo>
                    <a:pt x="0" y="1397"/>
                    <a:pt x="1397" y="0"/>
                    <a:pt x="3175" y="0"/>
                  </a:cubicBezTo>
                  <a:moveTo>
                    <a:pt x="3175" y="6350"/>
                  </a:moveTo>
                  <a:lnTo>
                    <a:pt x="3175" y="3175"/>
                  </a:lnTo>
                  <a:lnTo>
                    <a:pt x="6350" y="3175"/>
                  </a:lnTo>
                  <a:lnTo>
                    <a:pt x="6350" y="1069975"/>
                  </a:lnTo>
                  <a:lnTo>
                    <a:pt x="3175" y="1069975"/>
                  </a:lnTo>
                  <a:lnTo>
                    <a:pt x="3175" y="1066800"/>
                  </a:lnTo>
                  <a:lnTo>
                    <a:pt x="24387175" y="1066800"/>
                  </a:lnTo>
                  <a:lnTo>
                    <a:pt x="24387175" y="1069975"/>
                  </a:lnTo>
                  <a:lnTo>
                    <a:pt x="24384000" y="1069975"/>
                  </a:lnTo>
                  <a:lnTo>
                    <a:pt x="24384000" y="3175"/>
                  </a:lnTo>
                  <a:lnTo>
                    <a:pt x="24387175" y="3175"/>
                  </a:lnTo>
                  <a:lnTo>
                    <a:pt x="24387175" y="6350"/>
                  </a:lnTo>
                  <a:lnTo>
                    <a:pt x="3175" y="6350"/>
                  </a:lnTo>
                  <a:close/>
                </a:path>
              </a:pathLst>
            </a:custGeom>
            <a:solidFill>
              <a:srgbClr val="FFFFFF"/>
            </a:solidFill>
            <a:ln>
              <a:noFill/>
            </a:ln>
          </p:spPr>
          <p:txBody>
            <a:bodyPr spcFirstLastPara="1" wrap="square" lIns="60950" tIns="60950" rIns="60950" bIns="60950" anchor="ctr" anchorCtr="0">
              <a:noAutofit/>
            </a:bodyPr>
            <a:lstStyle/>
            <a:p>
              <a:pPr>
                <a:spcBef>
                  <a:spcPts val="0"/>
                </a:spcBef>
                <a:spcAft>
                  <a:spcPts val="0"/>
                </a:spcAft>
              </a:pPr>
              <a:endParaRPr>
                <a:latin typeface="Times New Roman" panose="02020603050405020304" pitchFamily="18" charset="0"/>
                <a:cs typeface="Times New Roman" panose="02020603050405020304" pitchFamily="18" charset="0"/>
              </a:endParaRPr>
            </a:p>
          </p:txBody>
        </p:sp>
      </p:grpSp>
      <p:sp>
        <p:nvSpPr>
          <p:cNvPr id="226" name="Google Shape;226;p13"/>
          <p:cNvSpPr txBox="1"/>
          <p:nvPr/>
        </p:nvSpPr>
        <p:spPr>
          <a:xfrm>
            <a:off x="2157596" y="33211"/>
            <a:ext cx="7879080" cy="645795"/>
          </a:xfrm>
          <a:prstGeom prst="rect">
            <a:avLst/>
          </a:prstGeom>
          <a:noFill/>
          <a:ln>
            <a:noFill/>
          </a:ln>
        </p:spPr>
        <p:txBody>
          <a:bodyPr spcFirstLastPara="1" wrap="square" lIns="0" tIns="0" rIns="0" bIns="0" anchor="t" anchorCtr="0">
            <a:spAutoFit/>
          </a:bodyPr>
          <a:lstStyle/>
          <a:p>
            <a:pPr algn="ctr">
              <a:lnSpc>
                <a:spcPct val="120000"/>
              </a:lnSpc>
              <a:spcBef>
                <a:spcPts val="0"/>
              </a:spcBef>
              <a:spcAft>
                <a:spcPts val="0"/>
              </a:spcAft>
            </a:pPr>
            <a:r>
              <a:rPr lang="en-US" sz="3500" b="1" dirty="0">
                <a:solidFill>
                  <a:srgbClr val="FFFFFF"/>
                </a:solidFill>
                <a:ea typeface="Arial" panose="020B0604020202020204"/>
                <a:sym typeface="Arial" panose="020B0604020202020204"/>
              </a:rPr>
              <a:t>Module Description</a:t>
            </a:r>
            <a:endParaRPr sz="3500" b="1" dirty="0"/>
          </a:p>
        </p:txBody>
      </p:sp>
      <p:sp>
        <p:nvSpPr>
          <p:cNvPr id="227" name="Google Shape;227;p13"/>
          <p:cNvSpPr txBox="1"/>
          <p:nvPr/>
        </p:nvSpPr>
        <p:spPr>
          <a:xfrm>
            <a:off x="256540" y="1676400"/>
            <a:ext cx="11707495" cy="4932680"/>
          </a:xfrm>
          <a:prstGeom prst="rect">
            <a:avLst/>
          </a:prstGeom>
          <a:noFill/>
          <a:ln>
            <a:noFill/>
          </a:ln>
        </p:spPr>
        <p:txBody>
          <a:bodyPr spcFirstLastPara="1" wrap="square" lIns="0" tIns="0" rIns="0" bIns="0" anchor="t" anchorCtr="0">
            <a:noAutofit/>
          </a:bodyPr>
          <a:lstStyle/>
          <a:p>
            <a:pPr>
              <a:lnSpc>
                <a:spcPct val="120000"/>
              </a:lnSpc>
              <a:spcBef>
                <a:spcPts val="0"/>
              </a:spcBef>
              <a:spcAft>
                <a:spcPts val="0"/>
              </a:spcAft>
            </a:pPr>
            <a:endParaRPr dirty="0">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a:lnSpc>
                <a:spcPct val="120000"/>
              </a:lnSpc>
              <a:spcBef>
                <a:spcPts val="0"/>
              </a:spcBef>
              <a:spcAft>
                <a:spcPts val="0"/>
              </a:spcAft>
            </a:pPr>
            <a:endParaRPr dirty="0">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p:txBody>
      </p:sp>
      <p:sp>
        <p:nvSpPr>
          <p:cNvPr id="2" name="Text Box 1"/>
          <p:cNvSpPr txBox="1"/>
          <p:nvPr/>
        </p:nvSpPr>
        <p:spPr>
          <a:xfrm>
            <a:off x="258445" y="762000"/>
            <a:ext cx="11837035" cy="5547995"/>
          </a:xfrm>
          <a:prstGeom prst="rect">
            <a:avLst/>
          </a:prstGeom>
          <a:noFill/>
        </p:spPr>
        <p:txBody>
          <a:bodyPr wrap="square" rtlCol="0" anchor="t">
            <a:noAutofit/>
          </a:bodyPr>
          <a:p>
            <a:pPr marL="12700" marR="217805" indent="228600">
              <a:lnSpc>
                <a:spcPct val="144000"/>
              </a:lnSpc>
              <a:spcBef>
                <a:spcPts val="775"/>
              </a:spcBef>
            </a:pPr>
            <a:r>
              <a:rPr sz="2300" dirty="0">
                <a:sym typeface="+mn-ea"/>
              </a:rPr>
              <a:t>The</a:t>
            </a:r>
            <a:r>
              <a:rPr sz="2300" spc="-40" dirty="0">
                <a:sym typeface="+mn-ea"/>
              </a:rPr>
              <a:t> </a:t>
            </a:r>
            <a:r>
              <a:rPr sz="2300" dirty="0">
                <a:sym typeface="+mn-ea"/>
              </a:rPr>
              <a:t>"Tea</a:t>
            </a:r>
            <a:r>
              <a:rPr sz="2300" spc="-20" dirty="0">
                <a:sym typeface="+mn-ea"/>
              </a:rPr>
              <a:t> </a:t>
            </a:r>
            <a:r>
              <a:rPr sz="2300" dirty="0">
                <a:sym typeface="+mn-ea"/>
              </a:rPr>
              <a:t>Leaf</a:t>
            </a:r>
            <a:r>
              <a:rPr sz="2300" spc="-20" dirty="0">
                <a:sym typeface="+mn-ea"/>
              </a:rPr>
              <a:t> </a:t>
            </a:r>
            <a:r>
              <a:rPr sz="2300" dirty="0">
                <a:sym typeface="+mn-ea"/>
              </a:rPr>
              <a:t>Disease</a:t>
            </a:r>
            <a:r>
              <a:rPr sz="2300" spc="-25" dirty="0">
                <a:sym typeface="+mn-ea"/>
              </a:rPr>
              <a:t> </a:t>
            </a:r>
            <a:r>
              <a:rPr sz="2300" dirty="0">
                <a:sym typeface="+mn-ea"/>
              </a:rPr>
              <a:t>Detection"</a:t>
            </a:r>
            <a:r>
              <a:rPr sz="2300" spc="-35" dirty="0">
                <a:sym typeface="+mn-ea"/>
              </a:rPr>
              <a:t> </a:t>
            </a:r>
            <a:r>
              <a:rPr sz="2300" dirty="0">
                <a:sym typeface="+mn-ea"/>
              </a:rPr>
              <a:t>module</a:t>
            </a:r>
            <a:r>
              <a:rPr sz="2300" spc="-30" dirty="0">
                <a:sym typeface="+mn-ea"/>
              </a:rPr>
              <a:t> </a:t>
            </a:r>
            <a:r>
              <a:rPr sz="2300" dirty="0">
                <a:sym typeface="+mn-ea"/>
              </a:rPr>
              <a:t>is</a:t>
            </a:r>
            <a:r>
              <a:rPr sz="2300" spc="-15" dirty="0">
                <a:sym typeface="+mn-ea"/>
              </a:rPr>
              <a:t> </a:t>
            </a:r>
            <a:r>
              <a:rPr sz="2300" dirty="0">
                <a:sym typeface="+mn-ea"/>
              </a:rPr>
              <a:t>designed</a:t>
            </a:r>
            <a:r>
              <a:rPr sz="2300" spc="-25" dirty="0">
                <a:sym typeface="+mn-ea"/>
              </a:rPr>
              <a:t> </a:t>
            </a:r>
            <a:r>
              <a:rPr sz="2300" dirty="0">
                <a:sym typeface="+mn-ea"/>
              </a:rPr>
              <a:t>to</a:t>
            </a:r>
            <a:r>
              <a:rPr sz="2300" spc="-25" dirty="0">
                <a:sym typeface="+mn-ea"/>
              </a:rPr>
              <a:t> </a:t>
            </a:r>
            <a:r>
              <a:rPr sz="2300" dirty="0">
                <a:sym typeface="+mn-ea"/>
              </a:rPr>
              <a:t>identify</a:t>
            </a:r>
            <a:r>
              <a:rPr sz="2300" spc="-40" dirty="0">
                <a:sym typeface="+mn-ea"/>
              </a:rPr>
              <a:t> </a:t>
            </a:r>
            <a:r>
              <a:rPr sz="2300" dirty="0">
                <a:sym typeface="+mn-ea"/>
              </a:rPr>
              <a:t>and</a:t>
            </a:r>
            <a:r>
              <a:rPr sz="2300" spc="-30" dirty="0">
                <a:sym typeface="+mn-ea"/>
              </a:rPr>
              <a:t> </a:t>
            </a:r>
            <a:r>
              <a:rPr sz="2300" dirty="0">
                <a:sym typeface="+mn-ea"/>
              </a:rPr>
              <a:t>classify</a:t>
            </a:r>
            <a:r>
              <a:rPr sz="2300" spc="-45" dirty="0">
                <a:sym typeface="+mn-ea"/>
              </a:rPr>
              <a:t> </a:t>
            </a:r>
            <a:r>
              <a:rPr sz="2300" spc="-10" dirty="0">
                <a:sym typeface="+mn-ea"/>
              </a:rPr>
              <a:t>diseases </a:t>
            </a:r>
            <a:r>
              <a:rPr sz="2300" dirty="0">
                <a:sym typeface="+mn-ea"/>
              </a:rPr>
              <a:t>affecting</a:t>
            </a:r>
            <a:r>
              <a:rPr sz="2300" spc="-45" dirty="0">
                <a:sym typeface="+mn-ea"/>
              </a:rPr>
              <a:t> </a:t>
            </a:r>
            <a:r>
              <a:rPr sz="2300" dirty="0">
                <a:sym typeface="+mn-ea"/>
              </a:rPr>
              <a:t>tea</a:t>
            </a:r>
            <a:r>
              <a:rPr sz="2300" spc="-30" dirty="0">
                <a:sym typeface="+mn-ea"/>
              </a:rPr>
              <a:t> </a:t>
            </a:r>
            <a:r>
              <a:rPr sz="2300" dirty="0">
                <a:sym typeface="+mn-ea"/>
              </a:rPr>
              <a:t>plants</a:t>
            </a:r>
            <a:r>
              <a:rPr sz="2300" spc="-30" dirty="0">
                <a:sym typeface="+mn-ea"/>
              </a:rPr>
              <a:t> </a:t>
            </a:r>
            <a:r>
              <a:rPr sz="2300" dirty="0">
                <a:sym typeface="+mn-ea"/>
              </a:rPr>
              <a:t>based</a:t>
            </a:r>
            <a:r>
              <a:rPr sz="2300" spc="-20" dirty="0">
                <a:sym typeface="+mn-ea"/>
              </a:rPr>
              <a:t> </a:t>
            </a:r>
            <a:r>
              <a:rPr sz="2300" dirty="0">
                <a:sym typeface="+mn-ea"/>
              </a:rPr>
              <a:t>on</a:t>
            </a:r>
            <a:r>
              <a:rPr sz="2300" spc="-30" dirty="0">
                <a:sym typeface="+mn-ea"/>
              </a:rPr>
              <a:t> </a:t>
            </a:r>
            <a:r>
              <a:rPr sz="2300" dirty="0">
                <a:sym typeface="+mn-ea"/>
              </a:rPr>
              <a:t>leaf</a:t>
            </a:r>
            <a:r>
              <a:rPr sz="2300" spc="-25" dirty="0">
                <a:sym typeface="+mn-ea"/>
              </a:rPr>
              <a:t> </a:t>
            </a:r>
            <a:r>
              <a:rPr sz="2300" dirty="0">
                <a:sym typeface="+mn-ea"/>
              </a:rPr>
              <a:t>images.</a:t>
            </a:r>
            <a:r>
              <a:rPr sz="2300" spc="-30" dirty="0">
                <a:sym typeface="+mn-ea"/>
              </a:rPr>
              <a:t> </a:t>
            </a:r>
            <a:r>
              <a:rPr sz="2300" dirty="0">
                <a:sym typeface="+mn-ea"/>
              </a:rPr>
              <a:t>This</a:t>
            </a:r>
            <a:r>
              <a:rPr sz="2300" spc="-25" dirty="0">
                <a:sym typeface="+mn-ea"/>
              </a:rPr>
              <a:t> </a:t>
            </a:r>
            <a:r>
              <a:rPr sz="2300" dirty="0">
                <a:sym typeface="+mn-ea"/>
              </a:rPr>
              <a:t>module</a:t>
            </a:r>
            <a:r>
              <a:rPr sz="2300" spc="-30" dirty="0">
                <a:sym typeface="+mn-ea"/>
              </a:rPr>
              <a:t> </a:t>
            </a:r>
            <a:r>
              <a:rPr sz="2300" dirty="0">
                <a:sym typeface="+mn-ea"/>
              </a:rPr>
              <a:t>integrates</a:t>
            </a:r>
            <a:r>
              <a:rPr sz="2300" spc="-30" dirty="0">
                <a:sym typeface="+mn-ea"/>
              </a:rPr>
              <a:t> </a:t>
            </a:r>
            <a:r>
              <a:rPr sz="2300" dirty="0">
                <a:sym typeface="+mn-ea"/>
              </a:rPr>
              <a:t>image</a:t>
            </a:r>
            <a:r>
              <a:rPr sz="2300" spc="-30" dirty="0">
                <a:sym typeface="+mn-ea"/>
              </a:rPr>
              <a:t> </a:t>
            </a:r>
            <a:r>
              <a:rPr sz="2300" dirty="0">
                <a:sym typeface="+mn-ea"/>
              </a:rPr>
              <a:t>processing</a:t>
            </a:r>
            <a:r>
              <a:rPr sz="2300" spc="-45" dirty="0">
                <a:sym typeface="+mn-ea"/>
              </a:rPr>
              <a:t> </a:t>
            </a:r>
            <a:r>
              <a:rPr sz="2300" spc="-10" dirty="0">
                <a:sym typeface="+mn-ea"/>
              </a:rPr>
              <a:t>techniques </a:t>
            </a:r>
            <a:r>
              <a:rPr sz="2300" dirty="0">
                <a:sym typeface="+mn-ea"/>
              </a:rPr>
              <a:t>and</a:t>
            </a:r>
            <a:r>
              <a:rPr sz="2300" spc="-30" dirty="0">
                <a:sym typeface="+mn-ea"/>
              </a:rPr>
              <a:t> </a:t>
            </a:r>
            <a:r>
              <a:rPr sz="2300" dirty="0">
                <a:sym typeface="+mn-ea"/>
              </a:rPr>
              <a:t>machine</a:t>
            </a:r>
            <a:r>
              <a:rPr sz="2300" spc="-30" dirty="0">
                <a:sym typeface="+mn-ea"/>
              </a:rPr>
              <a:t> </a:t>
            </a:r>
            <a:r>
              <a:rPr sz="2300" dirty="0">
                <a:sym typeface="+mn-ea"/>
              </a:rPr>
              <a:t>learning</a:t>
            </a:r>
            <a:r>
              <a:rPr sz="2300" spc="-40" dirty="0">
                <a:sym typeface="+mn-ea"/>
              </a:rPr>
              <a:t> </a:t>
            </a:r>
            <a:r>
              <a:rPr sz="2300" dirty="0">
                <a:sym typeface="+mn-ea"/>
              </a:rPr>
              <a:t>algorithms</a:t>
            </a:r>
            <a:r>
              <a:rPr sz="2300" spc="-30" dirty="0">
                <a:sym typeface="+mn-ea"/>
              </a:rPr>
              <a:t> </a:t>
            </a:r>
            <a:r>
              <a:rPr sz="2300" dirty="0">
                <a:sym typeface="+mn-ea"/>
              </a:rPr>
              <a:t>to</a:t>
            </a:r>
            <a:r>
              <a:rPr sz="2300" spc="-30" dirty="0">
                <a:sym typeface="+mn-ea"/>
              </a:rPr>
              <a:t> </a:t>
            </a:r>
            <a:r>
              <a:rPr sz="2300" dirty="0">
                <a:sym typeface="+mn-ea"/>
              </a:rPr>
              <a:t>automate</a:t>
            </a:r>
            <a:r>
              <a:rPr sz="2300" spc="-25" dirty="0">
                <a:sym typeface="+mn-ea"/>
              </a:rPr>
              <a:t> </a:t>
            </a:r>
            <a:r>
              <a:rPr sz="2300" dirty="0">
                <a:sym typeface="+mn-ea"/>
              </a:rPr>
              <a:t>the</a:t>
            </a:r>
            <a:r>
              <a:rPr sz="2300" spc="-35" dirty="0">
                <a:sym typeface="+mn-ea"/>
              </a:rPr>
              <a:t> </a:t>
            </a:r>
            <a:r>
              <a:rPr sz="2300" dirty="0">
                <a:sym typeface="+mn-ea"/>
              </a:rPr>
              <a:t>diagnosis</a:t>
            </a:r>
            <a:r>
              <a:rPr sz="2300" spc="-30" dirty="0">
                <a:sym typeface="+mn-ea"/>
              </a:rPr>
              <a:t> </a:t>
            </a:r>
            <a:r>
              <a:rPr sz="2300" dirty="0">
                <a:sym typeface="+mn-ea"/>
              </a:rPr>
              <a:t>of</a:t>
            </a:r>
            <a:r>
              <a:rPr sz="2300" spc="-25" dirty="0">
                <a:sym typeface="+mn-ea"/>
              </a:rPr>
              <a:t> </a:t>
            </a:r>
            <a:r>
              <a:rPr sz="2300" dirty="0">
                <a:sym typeface="+mn-ea"/>
              </a:rPr>
              <a:t>tea</a:t>
            </a:r>
            <a:r>
              <a:rPr sz="2300" spc="-35" dirty="0">
                <a:sym typeface="+mn-ea"/>
              </a:rPr>
              <a:t> </a:t>
            </a:r>
            <a:r>
              <a:rPr sz="2300" dirty="0">
                <a:sym typeface="+mn-ea"/>
              </a:rPr>
              <a:t>plant</a:t>
            </a:r>
            <a:r>
              <a:rPr sz="2300" spc="-30" dirty="0">
                <a:sym typeface="+mn-ea"/>
              </a:rPr>
              <a:t> </a:t>
            </a:r>
            <a:r>
              <a:rPr sz="2300" dirty="0">
                <a:sym typeface="+mn-ea"/>
              </a:rPr>
              <a:t>diseases,</a:t>
            </a:r>
            <a:r>
              <a:rPr sz="2300" spc="-25" dirty="0">
                <a:sym typeface="+mn-ea"/>
              </a:rPr>
              <a:t> </a:t>
            </a:r>
            <a:r>
              <a:rPr sz="2300" spc="-10" dirty="0">
                <a:sym typeface="+mn-ea"/>
              </a:rPr>
              <a:t>thereby </a:t>
            </a:r>
            <a:r>
              <a:rPr sz="2300" dirty="0">
                <a:sym typeface="+mn-ea"/>
              </a:rPr>
              <a:t>assisting</a:t>
            </a:r>
            <a:r>
              <a:rPr sz="2300" spc="-40" dirty="0">
                <a:sym typeface="+mn-ea"/>
              </a:rPr>
              <a:t> </a:t>
            </a:r>
            <a:r>
              <a:rPr sz="2300" dirty="0">
                <a:sym typeface="+mn-ea"/>
              </a:rPr>
              <a:t>farmers</a:t>
            </a:r>
            <a:r>
              <a:rPr sz="2300" spc="-20" dirty="0">
                <a:sym typeface="+mn-ea"/>
              </a:rPr>
              <a:t> </a:t>
            </a:r>
            <a:r>
              <a:rPr sz="2300" dirty="0">
                <a:sym typeface="+mn-ea"/>
              </a:rPr>
              <a:t>in</a:t>
            </a:r>
            <a:r>
              <a:rPr sz="2300" spc="-20" dirty="0">
                <a:sym typeface="+mn-ea"/>
              </a:rPr>
              <a:t> </a:t>
            </a:r>
            <a:r>
              <a:rPr sz="2300" dirty="0">
                <a:sym typeface="+mn-ea"/>
              </a:rPr>
              <a:t>early</a:t>
            </a:r>
            <a:r>
              <a:rPr sz="2300" spc="-35" dirty="0">
                <a:sym typeface="+mn-ea"/>
              </a:rPr>
              <a:t> </a:t>
            </a:r>
            <a:r>
              <a:rPr sz="2300" dirty="0">
                <a:sym typeface="+mn-ea"/>
              </a:rPr>
              <a:t>detection</a:t>
            </a:r>
            <a:r>
              <a:rPr sz="2300" spc="-25" dirty="0">
                <a:sym typeface="+mn-ea"/>
              </a:rPr>
              <a:t> </a:t>
            </a:r>
            <a:r>
              <a:rPr sz="2300" dirty="0">
                <a:sym typeface="+mn-ea"/>
              </a:rPr>
              <a:t>and</a:t>
            </a:r>
            <a:r>
              <a:rPr sz="2300" spc="-20" dirty="0">
                <a:sym typeface="+mn-ea"/>
              </a:rPr>
              <a:t> </a:t>
            </a:r>
            <a:r>
              <a:rPr sz="2300" dirty="0">
                <a:sym typeface="+mn-ea"/>
              </a:rPr>
              <a:t>timely</a:t>
            </a:r>
            <a:r>
              <a:rPr sz="2300" spc="-45" dirty="0">
                <a:sym typeface="+mn-ea"/>
              </a:rPr>
              <a:t> </a:t>
            </a:r>
            <a:r>
              <a:rPr sz="2300" spc="-10" dirty="0">
                <a:sym typeface="+mn-ea"/>
              </a:rPr>
              <a:t>intervention.</a:t>
            </a:r>
            <a:endParaRPr sz="2300"/>
          </a:p>
          <a:p>
            <a:pPr>
              <a:lnSpc>
                <a:spcPct val="100000"/>
              </a:lnSpc>
              <a:spcBef>
                <a:spcPts val="50"/>
              </a:spcBef>
            </a:pPr>
            <a:endParaRPr sz="2300"/>
          </a:p>
          <a:p>
            <a:pPr marL="12700" algn="just">
              <a:lnSpc>
                <a:spcPct val="100000"/>
              </a:lnSpc>
            </a:pPr>
            <a:r>
              <a:rPr sz="2300" dirty="0">
                <a:sym typeface="+mn-ea"/>
              </a:rPr>
              <a:t>Image</a:t>
            </a:r>
            <a:r>
              <a:rPr sz="2300" spc="-55" dirty="0">
                <a:sym typeface="+mn-ea"/>
              </a:rPr>
              <a:t> </a:t>
            </a:r>
            <a:r>
              <a:rPr sz="2300" spc="-10" dirty="0">
                <a:sym typeface="+mn-ea"/>
              </a:rPr>
              <a:t>Preprocessing:</a:t>
            </a:r>
            <a:endParaRPr sz="2300" spc="-10" dirty="0">
              <a:sym typeface="+mn-ea"/>
            </a:endParaRPr>
          </a:p>
          <a:p>
            <a:pPr marL="12700" algn="just">
              <a:lnSpc>
                <a:spcPct val="100000"/>
              </a:lnSpc>
            </a:pPr>
            <a:endParaRPr sz="2300"/>
          </a:p>
          <a:p>
            <a:pPr marL="469265" indent="-227965">
              <a:lnSpc>
                <a:spcPct val="100000"/>
              </a:lnSpc>
              <a:spcBef>
                <a:spcPts val="5"/>
              </a:spcBef>
              <a:buFont typeface="Symbol" panose="05050102010706020507"/>
              <a:buChar char=""/>
              <a:tabLst>
                <a:tab pos="469265" algn="l"/>
              </a:tabLst>
            </a:pPr>
            <a:r>
              <a:rPr sz="2300" dirty="0">
                <a:sym typeface="+mn-ea"/>
              </a:rPr>
              <a:t>Image</a:t>
            </a:r>
            <a:r>
              <a:rPr sz="2300" spc="-30" dirty="0">
                <a:sym typeface="+mn-ea"/>
              </a:rPr>
              <a:t> </a:t>
            </a:r>
            <a:r>
              <a:rPr sz="2300" spc="-10" dirty="0">
                <a:sym typeface="+mn-ea"/>
              </a:rPr>
              <a:t>Acquisition:</a:t>
            </a:r>
            <a:r>
              <a:rPr sz="2300" spc="-20" dirty="0">
                <a:sym typeface="+mn-ea"/>
              </a:rPr>
              <a:t> </a:t>
            </a:r>
            <a:r>
              <a:rPr sz="2300" dirty="0">
                <a:sym typeface="+mn-ea"/>
              </a:rPr>
              <a:t>Retrieve</a:t>
            </a:r>
            <a:r>
              <a:rPr sz="2300" spc="-25" dirty="0">
                <a:sym typeface="+mn-ea"/>
              </a:rPr>
              <a:t> </a:t>
            </a:r>
            <a:r>
              <a:rPr sz="2300" dirty="0">
                <a:sym typeface="+mn-ea"/>
              </a:rPr>
              <a:t>images</a:t>
            </a:r>
            <a:r>
              <a:rPr sz="2300" spc="-20" dirty="0">
                <a:sym typeface="+mn-ea"/>
              </a:rPr>
              <a:t> </a:t>
            </a:r>
            <a:r>
              <a:rPr sz="2300" dirty="0">
                <a:sym typeface="+mn-ea"/>
              </a:rPr>
              <a:t>of</a:t>
            </a:r>
            <a:r>
              <a:rPr sz="2300" spc="-25" dirty="0">
                <a:sym typeface="+mn-ea"/>
              </a:rPr>
              <a:t> </a:t>
            </a:r>
            <a:r>
              <a:rPr sz="2300" dirty="0">
                <a:sym typeface="+mn-ea"/>
              </a:rPr>
              <a:t>tea</a:t>
            </a:r>
            <a:r>
              <a:rPr sz="2300" spc="-25" dirty="0">
                <a:sym typeface="+mn-ea"/>
              </a:rPr>
              <a:t> </a:t>
            </a:r>
            <a:r>
              <a:rPr sz="2300" dirty="0">
                <a:sym typeface="+mn-ea"/>
              </a:rPr>
              <a:t>leaves</a:t>
            </a:r>
            <a:r>
              <a:rPr sz="2300" spc="-10" dirty="0">
                <a:sym typeface="+mn-ea"/>
              </a:rPr>
              <a:t> </a:t>
            </a:r>
            <a:r>
              <a:rPr sz="2300" dirty="0">
                <a:sym typeface="+mn-ea"/>
              </a:rPr>
              <a:t>using</a:t>
            </a:r>
            <a:r>
              <a:rPr sz="2300" spc="-35" dirty="0">
                <a:sym typeface="+mn-ea"/>
              </a:rPr>
              <a:t> </a:t>
            </a:r>
            <a:r>
              <a:rPr sz="2300" dirty="0">
                <a:sym typeface="+mn-ea"/>
              </a:rPr>
              <a:t>digital</a:t>
            </a:r>
            <a:r>
              <a:rPr sz="2300" spc="-20" dirty="0">
                <a:sym typeface="+mn-ea"/>
              </a:rPr>
              <a:t> </a:t>
            </a:r>
            <a:r>
              <a:rPr sz="2300" dirty="0">
                <a:sym typeface="+mn-ea"/>
              </a:rPr>
              <a:t>cameras</a:t>
            </a:r>
            <a:r>
              <a:rPr sz="2300" spc="-20" dirty="0">
                <a:sym typeface="+mn-ea"/>
              </a:rPr>
              <a:t> </a:t>
            </a:r>
            <a:r>
              <a:rPr sz="2300" dirty="0">
                <a:sym typeface="+mn-ea"/>
              </a:rPr>
              <a:t>or</a:t>
            </a:r>
            <a:r>
              <a:rPr sz="2300" spc="-20" dirty="0">
                <a:sym typeface="+mn-ea"/>
              </a:rPr>
              <a:t> </a:t>
            </a:r>
            <a:r>
              <a:rPr sz="2300" spc="-10" dirty="0">
                <a:sym typeface="+mn-ea"/>
              </a:rPr>
              <a:t>smartphones.</a:t>
            </a:r>
            <a:endParaRPr sz="2300"/>
          </a:p>
          <a:p>
            <a:pPr marL="469265" marR="316230" indent="-228600">
              <a:lnSpc>
                <a:spcPct val="144000"/>
              </a:lnSpc>
              <a:spcBef>
                <a:spcPts val="80"/>
              </a:spcBef>
              <a:buFont typeface="Symbol" panose="05050102010706020507"/>
              <a:buChar char=""/>
              <a:tabLst>
                <a:tab pos="469265" algn="l"/>
              </a:tabLst>
            </a:pPr>
            <a:r>
              <a:rPr sz="2300" dirty="0">
                <a:sym typeface="+mn-ea"/>
              </a:rPr>
              <a:t>Noise</a:t>
            </a:r>
            <a:r>
              <a:rPr sz="2300" spc="-35" dirty="0">
                <a:sym typeface="+mn-ea"/>
              </a:rPr>
              <a:t> </a:t>
            </a:r>
            <a:r>
              <a:rPr sz="2300" dirty="0">
                <a:sym typeface="+mn-ea"/>
              </a:rPr>
              <a:t>Reduction:</a:t>
            </a:r>
            <a:r>
              <a:rPr sz="2300" spc="-25" dirty="0">
                <a:sym typeface="+mn-ea"/>
              </a:rPr>
              <a:t> </a:t>
            </a:r>
            <a:r>
              <a:rPr sz="2300" dirty="0">
                <a:sym typeface="+mn-ea"/>
              </a:rPr>
              <a:t>Apply</a:t>
            </a:r>
            <a:r>
              <a:rPr sz="2300" spc="-40" dirty="0">
                <a:sym typeface="+mn-ea"/>
              </a:rPr>
              <a:t> </a:t>
            </a:r>
            <a:r>
              <a:rPr sz="2300" dirty="0">
                <a:sym typeface="+mn-ea"/>
              </a:rPr>
              <a:t>filters</a:t>
            </a:r>
            <a:r>
              <a:rPr sz="2300" spc="-25" dirty="0">
                <a:sym typeface="+mn-ea"/>
              </a:rPr>
              <a:t> </a:t>
            </a:r>
            <a:r>
              <a:rPr sz="2300" dirty="0">
                <a:sym typeface="+mn-ea"/>
              </a:rPr>
              <a:t>(e.g.,</a:t>
            </a:r>
            <a:r>
              <a:rPr sz="2300" spc="-25" dirty="0">
                <a:sym typeface="+mn-ea"/>
              </a:rPr>
              <a:t> </a:t>
            </a:r>
            <a:r>
              <a:rPr sz="2300" dirty="0">
                <a:sym typeface="+mn-ea"/>
              </a:rPr>
              <a:t>Gaussian</a:t>
            </a:r>
            <a:r>
              <a:rPr sz="2300" spc="-25" dirty="0">
                <a:sym typeface="+mn-ea"/>
              </a:rPr>
              <a:t> </a:t>
            </a:r>
            <a:r>
              <a:rPr sz="2300" dirty="0">
                <a:sym typeface="+mn-ea"/>
              </a:rPr>
              <a:t>blur,</a:t>
            </a:r>
            <a:r>
              <a:rPr sz="2300" spc="-30" dirty="0">
                <a:sym typeface="+mn-ea"/>
              </a:rPr>
              <a:t> </a:t>
            </a:r>
            <a:r>
              <a:rPr sz="2300" dirty="0">
                <a:sym typeface="+mn-ea"/>
              </a:rPr>
              <a:t>median</a:t>
            </a:r>
            <a:r>
              <a:rPr sz="2300" spc="-25" dirty="0">
                <a:sym typeface="+mn-ea"/>
              </a:rPr>
              <a:t> </a:t>
            </a:r>
            <a:r>
              <a:rPr sz="2300" dirty="0">
                <a:sym typeface="+mn-ea"/>
              </a:rPr>
              <a:t>blur)</a:t>
            </a:r>
            <a:r>
              <a:rPr sz="2300" spc="-25" dirty="0">
                <a:sym typeface="+mn-ea"/>
              </a:rPr>
              <a:t> </a:t>
            </a:r>
            <a:r>
              <a:rPr sz="2300" dirty="0">
                <a:sym typeface="+mn-ea"/>
              </a:rPr>
              <a:t>to</a:t>
            </a:r>
            <a:r>
              <a:rPr sz="2300" spc="-25" dirty="0">
                <a:sym typeface="+mn-ea"/>
              </a:rPr>
              <a:t> </a:t>
            </a:r>
            <a:r>
              <a:rPr sz="2300" dirty="0">
                <a:sym typeface="+mn-ea"/>
              </a:rPr>
              <a:t>reduce</a:t>
            </a:r>
            <a:r>
              <a:rPr sz="2300" spc="-25" dirty="0">
                <a:sym typeface="+mn-ea"/>
              </a:rPr>
              <a:t> </a:t>
            </a:r>
            <a:r>
              <a:rPr sz="2300" dirty="0">
                <a:sym typeface="+mn-ea"/>
              </a:rPr>
              <a:t>noise</a:t>
            </a:r>
            <a:r>
              <a:rPr sz="2300" spc="-25" dirty="0">
                <a:sym typeface="+mn-ea"/>
              </a:rPr>
              <a:t> and </a:t>
            </a:r>
            <a:r>
              <a:rPr sz="2300" dirty="0">
                <a:sym typeface="+mn-ea"/>
              </a:rPr>
              <a:t>enhance</a:t>
            </a:r>
            <a:r>
              <a:rPr sz="2300" spc="-45" dirty="0">
                <a:sym typeface="+mn-ea"/>
              </a:rPr>
              <a:t> </a:t>
            </a:r>
            <a:r>
              <a:rPr sz="2300" dirty="0">
                <a:sym typeface="+mn-ea"/>
              </a:rPr>
              <a:t>image</a:t>
            </a:r>
            <a:r>
              <a:rPr sz="2300" spc="-45" dirty="0">
                <a:sym typeface="+mn-ea"/>
              </a:rPr>
              <a:t> </a:t>
            </a:r>
            <a:r>
              <a:rPr sz="2300" spc="-10" dirty="0">
                <a:sym typeface="+mn-ea"/>
              </a:rPr>
              <a:t>quality.</a:t>
            </a:r>
            <a:endParaRPr sz="2300"/>
          </a:p>
          <a:p>
            <a:pPr marL="469265" indent="-227965">
              <a:lnSpc>
                <a:spcPct val="100000"/>
              </a:lnSpc>
              <a:spcBef>
                <a:spcPts val="710"/>
              </a:spcBef>
              <a:buFont typeface="Symbol" panose="05050102010706020507"/>
              <a:buChar char=""/>
              <a:tabLst>
                <a:tab pos="469265" algn="l"/>
              </a:tabLst>
            </a:pPr>
            <a:r>
              <a:rPr sz="2300" dirty="0">
                <a:sym typeface="+mn-ea"/>
              </a:rPr>
              <a:t>Image</a:t>
            </a:r>
            <a:r>
              <a:rPr sz="2300" spc="-40" dirty="0">
                <a:sym typeface="+mn-ea"/>
              </a:rPr>
              <a:t> </a:t>
            </a:r>
            <a:r>
              <a:rPr sz="2300" dirty="0">
                <a:sym typeface="+mn-ea"/>
              </a:rPr>
              <a:t>Enhancement:</a:t>
            </a:r>
            <a:r>
              <a:rPr sz="2300" spc="-30" dirty="0">
                <a:sym typeface="+mn-ea"/>
              </a:rPr>
              <a:t> </a:t>
            </a:r>
            <a:r>
              <a:rPr sz="2300" dirty="0">
                <a:sym typeface="+mn-ea"/>
              </a:rPr>
              <a:t>Adjust</a:t>
            </a:r>
            <a:r>
              <a:rPr sz="2300" spc="-30" dirty="0">
                <a:sym typeface="+mn-ea"/>
              </a:rPr>
              <a:t> </a:t>
            </a:r>
            <a:r>
              <a:rPr sz="2300" dirty="0">
                <a:sym typeface="+mn-ea"/>
              </a:rPr>
              <a:t>brightness,</a:t>
            </a:r>
            <a:r>
              <a:rPr sz="2300" spc="-30" dirty="0">
                <a:sym typeface="+mn-ea"/>
              </a:rPr>
              <a:t> </a:t>
            </a:r>
            <a:r>
              <a:rPr sz="2300" dirty="0">
                <a:sym typeface="+mn-ea"/>
              </a:rPr>
              <a:t>contrast,</a:t>
            </a:r>
            <a:r>
              <a:rPr sz="2300" spc="-30" dirty="0">
                <a:sym typeface="+mn-ea"/>
              </a:rPr>
              <a:t> </a:t>
            </a:r>
            <a:r>
              <a:rPr sz="2300" dirty="0">
                <a:sym typeface="+mn-ea"/>
              </a:rPr>
              <a:t>and</a:t>
            </a:r>
            <a:r>
              <a:rPr sz="2300" spc="-35" dirty="0">
                <a:sym typeface="+mn-ea"/>
              </a:rPr>
              <a:t> </a:t>
            </a:r>
            <a:r>
              <a:rPr sz="2300" dirty="0">
                <a:sym typeface="+mn-ea"/>
              </a:rPr>
              <a:t>sharpness</a:t>
            </a:r>
            <a:r>
              <a:rPr sz="2300" spc="-30" dirty="0">
                <a:sym typeface="+mn-ea"/>
              </a:rPr>
              <a:t> </a:t>
            </a:r>
            <a:r>
              <a:rPr sz="2300" dirty="0">
                <a:sym typeface="+mn-ea"/>
              </a:rPr>
              <a:t>to</a:t>
            </a:r>
            <a:r>
              <a:rPr sz="2300" spc="-30" dirty="0">
                <a:sym typeface="+mn-ea"/>
              </a:rPr>
              <a:t> </a:t>
            </a:r>
            <a:r>
              <a:rPr sz="2300" dirty="0">
                <a:sym typeface="+mn-ea"/>
              </a:rPr>
              <a:t>improve</a:t>
            </a:r>
            <a:r>
              <a:rPr sz="2300" spc="-30" dirty="0">
                <a:sym typeface="+mn-ea"/>
              </a:rPr>
              <a:t> </a:t>
            </a:r>
            <a:r>
              <a:rPr sz="2300" dirty="0">
                <a:sym typeface="+mn-ea"/>
              </a:rPr>
              <a:t>image</a:t>
            </a:r>
            <a:r>
              <a:rPr sz="2300" spc="-30" dirty="0">
                <a:sym typeface="+mn-ea"/>
              </a:rPr>
              <a:t> </a:t>
            </a:r>
            <a:r>
              <a:rPr sz="2300" spc="-10" dirty="0">
                <a:sym typeface="+mn-ea"/>
              </a:rPr>
              <a:t>clarity</a:t>
            </a:r>
            <a:r>
              <a:rPr lang="en-US" sz="2300" spc="-10" dirty="0">
                <a:sym typeface="+mn-ea"/>
              </a:rPr>
              <a:t>.</a:t>
            </a:r>
            <a:endParaRPr lang="en-US" sz="2300" spc="-10" dirty="0">
              <a:sym typeface="+mn-ea"/>
            </a:endParaRPr>
          </a:p>
        </p:txBody>
      </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23" name="Google Shape;223;p13"/>
          <p:cNvGrpSpPr/>
          <p:nvPr/>
        </p:nvGrpSpPr>
        <p:grpSpPr>
          <a:xfrm>
            <a:off x="-1588" y="69245"/>
            <a:ext cx="12195175" cy="536575"/>
            <a:chOff x="0" y="0"/>
            <a:chExt cx="24390350" cy="1073150"/>
          </a:xfrm>
        </p:grpSpPr>
        <p:sp>
          <p:nvSpPr>
            <p:cNvPr id="224" name="Google Shape;224;p13"/>
            <p:cNvSpPr/>
            <p:nvPr/>
          </p:nvSpPr>
          <p:spPr>
            <a:xfrm>
              <a:off x="3175" y="3175"/>
              <a:ext cx="24384000" cy="1066800"/>
            </a:xfrm>
            <a:custGeom>
              <a:avLst/>
              <a:gdLst/>
              <a:ahLst/>
              <a:cxnLst/>
              <a:rect l="l" t="t" r="r" b="b"/>
              <a:pathLst>
                <a:path w="24384000" h="1066800" extrusionOk="0">
                  <a:moveTo>
                    <a:pt x="0" y="0"/>
                  </a:moveTo>
                  <a:lnTo>
                    <a:pt x="24384000" y="0"/>
                  </a:lnTo>
                  <a:lnTo>
                    <a:pt x="24384000" y="1066800"/>
                  </a:lnTo>
                  <a:lnTo>
                    <a:pt x="0" y="1066800"/>
                  </a:lnTo>
                  <a:close/>
                </a:path>
              </a:pathLst>
            </a:custGeom>
            <a:solidFill>
              <a:srgbClr val="953735"/>
            </a:solidFill>
            <a:ln>
              <a:noFill/>
            </a:ln>
          </p:spPr>
          <p:txBody>
            <a:bodyPr/>
            <a:p>
              <a:pPr algn="ctr"/>
              <a:r>
                <a:rPr lang="en-US" sz="3500" b="1">
                  <a:solidFill>
                    <a:schemeClr val="bg1"/>
                  </a:solidFill>
                </a:rPr>
                <a:t>Module Description</a:t>
              </a:r>
              <a:endParaRPr lang="en-US" sz="3500" b="1">
                <a:solidFill>
                  <a:schemeClr val="bg1"/>
                </a:solidFill>
              </a:endParaRPr>
            </a:p>
          </p:txBody>
        </p:sp>
        <p:sp>
          <p:nvSpPr>
            <p:cNvPr id="225" name="Google Shape;225;p13"/>
            <p:cNvSpPr/>
            <p:nvPr/>
          </p:nvSpPr>
          <p:spPr>
            <a:xfrm>
              <a:off x="0" y="0"/>
              <a:ext cx="24390350" cy="1073150"/>
            </a:xfrm>
            <a:custGeom>
              <a:avLst/>
              <a:gdLst/>
              <a:ahLst/>
              <a:cxnLst/>
              <a:rect l="l" t="t" r="r" b="b"/>
              <a:pathLst>
                <a:path w="24390350" h="1073150" extrusionOk="0">
                  <a:moveTo>
                    <a:pt x="3175" y="0"/>
                  </a:moveTo>
                  <a:lnTo>
                    <a:pt x="24387175" y="0"/>
                  </a:lnTo>
                  <a:cubicBezTo>
                    <a:pt x="24388953" y="0"/>
                    <a:pt x="24390350" y="1397"/>
                    <a:pt x="24390350" y="3175"/>
                  </a:cubicBezTo>
                  <a:lnTo>
                    <a:pt x="24390350" y="1069975"/>
                  </a:lnTo>
                  <a:cubicBezTo>
                    <a:pt x="24390350" y="1071753"/>
                    <a:pt x="24388953" y="1073150"/>
                    <a:pt x="24387175" y="1073150"/>
                  </a:cubicBezTo>
                  <a:lnTo>
                    <a:pt x="3175" y="1073150"/>
                  </a:lnTo>
                  <a:cubicBezTo>
                    <a:pt x="1397" y="1073150"/>
                    <a:pt x="0" y="1071753"/>
                    <a:pt x="0" y="1069975"/>
                  </a:cubicBezTo>
                  <a:lnTo>
                    <a:pt x="0" y="3175"/>
                  </a:lnTo>
                  <a:cubicBezTo>
                    <a:pt x="0" y="1397"/>
                    <a:pt x="1397" y="0"/>
                    <a:pt x="3175" y="0"/>
                  </a:cubicBezTo>
                  <a:moveTo>
                    <a:pt x="3175" y="6350"/>
                  </a:moveTo>
                  <a:lnTo>
                    <a:pt x="3175" y="3175"/>
                  </a:lnTo>
                  <a:lnTo>
                    <a:pt x="6350" y="3175"/>
                  </a:lnTo>
                  <a:lnTo>
                    <a:pt x="6350" y="1069975"/>
                  </a:lnTo>
                  <a:lnTo>
                    <a:pt x="3175" y="1069975"/>
                  </a:lnTo>
                  <a:lnTo>
                    <a:pt x="3175" y="1066800"/>
                  </a:lnTo>
                  <a:lnTo>
                    <a:pt x="24387175" y="1066800"/>
                  </a:lnTo>
                  <a:lnTo>
                    <a:pt x="24387175" y="1069975"/>
                  </a:lnTo>
                  <a:lnTo>
                    <a:pt x="24384000" y="1069975"/>
                  </a:lnTo>
                  <a:lnTo>
                    <a:pt x="24384000" y="3175"/>
                  </a:lnTo>
                  <a:lnTo>
                    <a:pt x="24387175" y="3175"/>
                  </a:lnTo>
                  <a:lnTo>
                    <a:pt x="24387175" y="6350"/>
                  </a:lnTo>
                  <a:lnTo>
                    <a:pt x="3175" y="6350"/>
                  </a:lnTo>
                  <a:close/>
                </a:path>
              </a:pathLst>
            </a:custGeom>
            <a:solidFill>
              <a:srgbClr val="FFFFFF"/>
            </a:solidFill>
            <a:ln>
              <a:noFill/>
            </a:ln>
          </p:spPr>
          <p:txBody>
            <a:bodyPr spcFirstLastPara="1" wrap="square" lIns="60950" tIns="60950" rIns="60950" bIns="60950" anchor="ctr" anchorCtr="0">
              <a:noAutofit/>
            </a:bodyPr>
            <a:p>
              <a:pPr>
                <a:spcBef>
                  <a:spcPts val="0"/>
                </a:spcBef>
                <a:spcAft>
                  <a:spcPts val="0"/>
                </a:spcAft>
              </a:pPr>
              <a:endParaRPr>
                <a:latin typeface="Times New Roman" panose="02020603050405020304" pitchFamily="18" charset="0"/>
                <a:cs typeface="Times New Roman" panose="02020603050405020304" pitchFamily="18" charset="0"/>
              </a:endParaRPr>
            </a:p>
          </p:txBody>
        </p:sp>
      </p:grpSp>
      <p:sp>
        <p:nvSpPr>
          <p:cNvPr id="2" name="Text Box 1"/>
          <p:cNvSpPr txBox="1"/>
          <p:nvPr/>
        </p:nvSpPr>
        <p:spPr>
          <a:xfrm>
            <a:off x="533400" y="838200"/>
            <a:ext cx="11468735" cy="5340985"/>
          </a:xfrm>
          <a:prstGeom prst="rect">
            <a:avLst/>
          </a:prstGeom>
          <a:noFill/>
        </p:spPr>
        <p:txBody>
          <a:bodyPr wrap="square" rtlCol="0" anchor="t">
            <a:noAutofit/>
          </a:bodyPr>
          <a:p>
            <a:pPr marL="12700">
              <a:lnSpc>
                <a:spcPct val="100000"/>
              </a:lnSpc>
              <a:spcBef>
                <a:spcPts val="100"/>
              </a:spcBef>
            </a:pPr>
            <a:r>
              <a:rPr sz="2300" dirty="0">
                <a:sym typeface="+mn-ea"/>
              </a:rPr>
              <a:t>Feature</a:t>
            </a:r>
            <a:r>
              <a:rPr sz="2300" spc="-50" dirty="0">
                <a:sym typeface="+mn-ea"/>
              </a:rPr>
              <a:t> </a:t>
            </a:r>
            <a:r>
              <a:rPr sz="2300" spc="-10" dirty="0">
                <a:sym typeface="+mn-ea"/>
              </a:rPr>
              <a:t>Extraction:</a:t>
            </a:r>
            <a:endParaRPr sz="2300"/>
          </a:p>
          <a:p>
            <a:pPr marL="469265" marR="210185" indent="-228600">
              <a:lnSpc>
                <a:spcPct val="144000"/>
              </a:lnSpc>
              <a:spcBef>
                <a:spcPts val="875"/>
              </a:spcBef>
              <a:buFont typeface="Symbol" panose="05050102010706020507"/>
              <a:buChar char=""/>
              <a:tabLst>
                <a:tab pos="469265" algn="l"/>
              </a:tabLst>
            </a:pPr>
            <a:r>
              <a:rPr sz="2300" dirty="0">
                <a:sym typeface="+mn-ea"/>
              </a:rPr>
              <a:t>Texture</a:t>
            </a:r>
            <a:r>
              <a:rPr sz="2300" spc="-50" dirty="0">
                <a:sym typeface="+mn-ea"/>
              </a:rPr>
              <a:t> </a:t>
            </a:r>
            <a:r>
              <a:rPr sz="2300" dirty="0">
                <a:sym typeface="+mn-ea"/>
              </a:rPr>
              <a:t>Analysis:</a:t>
            </a:r>
            <a:r>
              <a:rPr sz="2300" spc="-35" dirty="0">
                <a:sym typeface="+mn-ea"/>
              </a:rPr>
              <a:t> </a:t>
            </a:r>
            <a:r>
              <a:rPr sz="2300" dirty="0">
                <a:sym typeface="+mn-ea"/>
              </a:rPr>
              <a:t>Compute</a:t>
            </a:r>
            <a:r>
              <a:rPr sz="2300" spc="-40" dirty="0">
                <a:sym typeface="+mn-ea"/>
              </a:rPr>
              <a:t> </a:t>
            </a:r>
            <a:r>
              <a:rPr sz="2300" dirty="0">
                <a:sym typeface="+mn-ea"/>
              </a:rPr>
              <a:t>textural</a:t>
            </a:r>
            <a:r>
              <a:rPr sz="2300" spc="-40" dirty="0">
                <a:sym typeface="+mn-ea"/>
              </a:rPr>
              <a:t> </a:t>
            </a:r>
            <a:r>
              <a:rPr sz="2300" dirty="0">
                <a:sym typeface="+mn-ea"/>
              </a:rPr>
              <a:t>features</a:t>
            </a:r>
            <a:r>
              <a:rPr sz="2300" spc="-35" dirty="0">
                <a:sym typeface="+mn-ea"/>
              </a:rPr>
              <a:t> </a:t>
            </a:r>
            <a:r>
              <a:rPr sz="2300" dirty="0">
                <a:sym typeface="+mn-ea"/>
              </a:rPr>
              <a:t>such</a:t>
            </a:r>
            <a:r>
              <a:rPr sz="2300" spc="-35" dirty="0">
                <a:sym typeface="+mn-ea"/>
              </a:rPr>
              <a:t> </a:t>
            </a:r>
            <a:r>
              <a:rPr sz="2300" dirty="0">
                <a:sym typeface="+mn-ea"/>
              </a:rPr>
              <a:t>as</a:t>
            </a:r>
            <a:r>
              <a:rPr sz="2300" spc="-35" dirty="0">
                <a:sym typeface="+mn-ea"/>
              </a:rPr>
              <a:t> </a:t>
            </a:r>
            <a:r>
              <a:rPr sz="2300" dirty="0">
                <a:sym typeface="+mn-ea"/>
              </a:rPr>
              <a:t>Haralick</a:t>
            </a:r>
            <a:r>
              <a:rPr sz="2300" spc="-35" dirty="0">
                <a:sym typeface="+mn-ea"/>
              </a:rPr>
              <a:t> </a:t>
            </a:r>
            <a:r>
              <a:rPr sz="2300" dirty="0">
                <a:sym typeface="+mn-ea"/>
              </a:rPr>
              <a:t>textures</a:t>
            </a:r>
            <a:r>
              <a:rPr sz="2300" spc="-40" dirty="0">
                <a:sym typeface="+mn-ea"/>
              </a:rPr>
              <a:t> </a:t>
            </a:r>
            <a:r>
              <a:rPr sz="2300" dirty="0">
                <a:sym typeface="+mn-ea"/>
              </a:rPr>
              <a:t>or</a:t>
            </a:r>
            <a:r>
              <a:rPr sz="2300" spc="-35" dirty="0">
                <a:sym typeface="+mn-ea"/>
              </a:rPr>
              <a:t> </a:t>
            </a:r>
            <a:r>
              <a:rPr sz="2300" dirty="0">
                <a:sym typeface="+mn-ea"/>
              </a:rPr>
              <a:t>local</a:t>
            </a:r>
            <a:r>
              <a:rPr sz="2300" spc="-35" dirty="0">
                <a:sym typeface="+mn-ea"/>
              </a:rPr>
              <a:t> </a:t>
            </a:r>
            <a:r>
              <a:rPr sz="2300" spc="-10" dirty="0">
                <a:sym typeface="+mn-ea"/>
              </a:rPr>
              <a:t>binary </a:t>
            </a:r>
            <a:r>
              <a:rPr sz="2300" dirty="0">
                <a:sym typeface="+mn-ea"/>
              </a:rPr>
              <a:t>patterns</a:t>
            </a:r>
            <a:r>
              <a:rPr sz="2300" spc="-30" dirty="0">
                <a:sym typeface="+mn-ea"/>
              </a:rPr>
              <a:t> </a:t>
            </a:r>
            <a:r>
              <a:rPr sz="2300" dirty="0">
                <a:sym typeface="+mn-ea"/>
              </a:rPr>
              <a:t>(LBP)</a:t>
            </a:r>
            <a:r>
              <a:rPr sz="2300" spc="-30" dirty="0">
                <a:sym typeface="+mn-ea"/>
              </a:rPr>
              <a:t> </a:t>
            </a:r>
            <a:r>
              <a:rPr sz="2300" dirty="0">
                <a:sym typeface="+mn-ea"/>
              </a:rPr>
              <a:t>to</a:t>
            </a:r>
            <a:r>
              <a:rPr sz="2300" spc="-25" dirty="0">
                <a:sym typeface="+mn-ea"/>
              </a:rPr>
              <a:t> </a:t>
            </a:r>
            <a:r>
              <a:rPr sz="2300" dirty="0">
                <a:sym typeface="+mn-ea"/>
              </a:rPr>
              <a:t>capture</a:t>
            </a:r>
            <a:r>
              <a:rPr sz="2300" spc="-25" dirty="0">
                <a:sym typeface="+mn-ea"/>
              </a:rPr>
              <a:t> </a:t>
            </a:r>
            <a:r>
              <a:rPr sz="2300" spc="-10" dirty="0">
                <a:sym typeface="+mn-ea"/>
              </a:rPr>
              <a:t>disease-</a:t>
            </a:r>
            <a:r>
              <a:rPr sz="2300" dirty="0">
                <a:sym typeface="+mn-ea"/>
              </a:rPr>
              <a:t>related</a:t>
            </a:r>
            <a:r>
              <a:rPr sz="2300" spc="-25" dirty="0">
                <a:sym typeface="+mn-ea"/>
              </a:rPr>
              <a:t> </a:t>
            </a:r>
            <a:r>
              <a:rPr sz="2300" spc="-10" dirty="0">
                <a:sym typeface="+mn-ea"/>
              </a:rPr>
              <a:t>patterns.</a:t>
            </a:r>
            <a:endParaRPr sz="2300"/>
          </a:p>
          <a:p>
            <a:pPr marL="469265" marR="5080" indent="-228600">
              <a:lnSpc>
                <a:spcPct val="144000"/>
              </a:lnSpc>
              <a:spcBef>
                <a:spcPts val="70"/>
              </a:spcBef>
              <a:buFont typeface="Symbol" panose="05050102010706020507"/>
              <a:buChar char=""/>
              <a:tabLst>
                <a:tab pos="469265" algn="l"/>
              </a:tabLst>
            </a:pPr>
            <a:r>
              <a:rPr sz="2300" dirty="0">
                <a:sym typeface="+mn-ea"/>
              </a:rPr>
              <a:t>Color</a:t>
            </a:r>
            <a:r>
              <a:rPr sz="2300" spc="-30" dirty="0">
                <a:sym typeface="+mn-ea"/>
              </a:rPr>
              <a:t> </a:t>
            </a:r>
            <a:r>
              <a:rPr sz="2300" dirty="0">
                <a:sym typeface="+mn-ea"/>
              </a:rPr>
              <a:t>Analysis:</a:t>
            </a:r>
            <a:r>
              <a:rPr sz="2300" spc="-25" dirty="0">
                <a:sym typeface="+mn-ea"/>
              </a:rPr>
              <a:t> </a:t>
            </a:r>
            <a:r>
              <a:rPr sz="2300" dirty="0">
                <a:sym typeface="+mn-ea"/>
              </a:rPr>
              <a:t>Extract</a:t>
            </a:r>
            <a:r>
              <a:rPr sz="2300" spc="-25" dirty="0">
                <a:sym typeface="+mn-ea"/>
              </a:rPr>
              <a:t> </a:t>
            </a:r>
            <a:r>
              <a:rPr sz="2300" spc="-10" dirty="0">
                <a:sym typeface="+mn-ea"/>
              </a:rPr>
              <a:t>color-</a:t>
            </a:r>
            <a:r>
              <a:rPr sz="2300" dirty="0">
                <a:sym typeface="+mn-ea"/>
              </a:rPr>
              <a:t>based</a:t>
            </a:r>
            <a:r>
              <a:rPr sz="2300" spc="-25" dirty="0">
                <a:sym typeface="+mn-ea"/>
              </a:rPr>
              <a:t> </a:t>
            </a:r>
            <a:r>
              <a:rPr sz="2300" dirty="0">
                <a:sym typeface="+mn-ea"/>
              </a:rPr>
              <a:t>features</a:t>
            </a:r>
            <a:r>
              <a:rPr sz="2300" spc="-25" dirty="0">
                <a:sym typeface="+mn-ea"/>
              </a:rPr>
              <a:t> </a:t>
            </a:r>
            <a:r>
              <a:rPr sz="2300" dirty="0">
                <a:sym typeface="+mn-ea"/>
              </a:rPr>
              <a:t>using</a:t>
            </a:r>
            <a:r>
              <a:rPr sz="2300" spc="-25" dirty="0">
                <a:sym typeface="+mn-ea"/>
              </a:rPr>
              <a:t> </a:t>
            </a:r>
            <a:r>
              <a:rPr sz="2300" dirty="0">
                <a:sym typeface="+mn-ea"/>
              </a:rPr>
              <a:t>color</a:t>
            </a:r>
            <a:r>
              <a:rPr sz="2300" spc="-25" dirty="0">
                <a:sym typeface="+mn-ea"/>
              </a:rPr>
              <a:t> </a:t>
            </a:r>
            <a:r>
              <a:rPr sz="2300" dirty="0">
                <a:sym typeface="+mn-ea"/>
              </a:rPr>
              <a:t>histograms</a:t>
            </a:r>
            <a:r>
              <a:rPr sz="2300" spc="-30" dirty="0">
                <a:sym typeface="+mn-ea"/>
              </a:rPr>
              <a:t> </a:t>
            </a:r>
            <a:r>
              <a:rPr sz="2300" dirty="0">
                <a:sym typeface="+mn-ea"/>
              </a:rPr>
              <a:t>or</a:t>
            </a:r>
            <a:r>
              <a:rPr sz="2300" spc="-25" dirty="0">
                <a:sym typeface="+mn-ea"/>
              </a:rPr>
              <a:t> </a:t>
            </a:r>
            <a:r>
              <a:rPr sz="2300" dirty="0">
                <a:sym typeface="+mn-ea"/>
              </a:rPr>
              <a:t>color</a:t>
            </a:r>
            <a:r>
              <a:rPr sz="2300" spc="-25" dirty="0">
                <a:sym typeface="+mn-ea"/>
              </a:rPr>
              <a:t> </a:t>
            </a:r>
            <a:r>
              <a:rPr sz="2300" dirty="0">
                <a:sym typeface="+mn-ea"/>
              </a:rPr>
              <a:t>moments</a:t>
            </a:r>
            <a:r>
              <a:rPr sz="2300" spc="-25" dirty="0">
                <a:sym typeface="+mn-ea"/>
              </a:rPr>
              <a:t> to </a:t>
            </a:r>
            <a:r>
              <a:rPr sz="2300" dirty="0">
                <a:sym typeface="+mn-ea"/>
              </a:rPr>
              <a:t>quantify</a:t>
            </a:r>
            <a:r>
              <a:rPr sz="2300" spc="-45" dirty="0">
                <a:sym typeface="+mn-ea"/>
              </a:rPr>
              <a:t> </a:t>
            </a:r>
            <a:r>
              <a:rPr sz="2300" dirty="0">
                <a:sym typeface="+mn-ea"/>
              </a:rPr>
              <a:t>color</a:t>
            </a:r>
            <a:r>
              <a:rPr sz="2300" spc="-25" dirty="0">
                <a:sym typeface="+mn-ea"/>
              </a:rPr>
              <a:t> </a:t>
            </a:r>
            <a:r>
              <a:rPr sz="2300" dirty="0">
                <a:sym typeface="+mn-ea"/>
              </a:rPr>
              <a:t>variations</a:t>
            </a:r>
            <a:r>
              <a:rPr sz="2300" spc="-30" dirty="0">
                <a:sym typeface="+mn-ea"/>
              </a:rPr>
              <a:t> </a:t>
            </a:r>
            <a:r>
              <a:rPr sz="2300" dirty="0">
                <a:sym typeface="+mn-ea"/>
              </a:rPr>
              <a:t>caused</a:t>
            </a:r>
            <a:r>
              <a:rPr sz="2300" spc="-25" dirty="0">
                <a:sym typeface="+mn-ea"/>
              </a:rPr>
              <a:t> </a:t>
            </a:r>
            <a:r>
              <a:rPr sz="2300" dirty="0">
                <a:sym typeface="+mn-ea"/>
              </a:rPr>
              <a:t>by</a:t>
            </a:r>
            <a:r>
              <a:rPr sz="2300" spc="-50" dirty="0">
                <a:sym typeface="+mn-ea"/>
              </a:rPr>
              <a:t> </a:t>
            </a:r>
            <a:r>
              <a:rPr sz="2300" spc="-10" dirty="0">
                <a:sym typeface="+mn-ea"/>
              </a:rPr>
              <a:t>diseases.</a:t>
            </a:r>
            <a:endParaRPr sz="2300"/>
          </a:p>
          <a:p>
            <a:pPr marL="12700">
              <a:lnSpc>
                <a:spcPct val="100000"/>
              </a:lnSpc>
              <a:spcBef>
                <a:spcPts val="625"/>
              </a:spcBef>
            </a:pPr>
            <a:r>
              <a:rPr sz="2300" dirty="0">
                <a:sym typeface="+mn-ea"/>
              </a:rPr>
              <a:t>Machine</a:t>
            </a:r>
            <a:r>
              <a:rPr sz="2300" spc="-50" dirty="0">
                <a:sym typeface="+mn-ea"/>
              </a:rPr>
              <a:t> </a:t>
            </a:r>
            <a:r>
              <a:rPr sz="2300" dirty="0">
                <a:sym typeface="+mn-ea"/>
              </a:rPr>
              <a:t>Learning</a:t>
            </a:r>
            <a:r>
              <a:rPr sz="2300" spc="-60" dirty="0">
                <a:sym typeface="+mn-ea"/>
              </a:rPr>
              <a:t> </a:t>
            </a:r>
            <a:r>
              <a:rPr sz="2300" spc="-10" dirty="0">
                <a:sym typeface="+mn-ea"/>
              </a:rPr>
              <a:t>Model:</a:t>
            </a:r>
            <a:endParaRPr sz="2300"/>
          </a:p>
          <a:p>
            <a:pPr marL="469265" marR="127000" indent="-228600">
              <a:lnSpc>
                <a:spcPct val="144000"/>
              </a:lnSpc>
              <a:spcBef>
                <a:spcPts val="895"/>
              </a:spcBef>
              <a:buFont typeface="Symbol" panose="05050102010706020507"/>
              <a:buChar char=""/>
              <a:tabLst>
                <a:tab pos="469265" algn="l"/>
              </a:tabLst>
            </a:pPr>
            <a:r>
              <a:rPr sz="2300" dirty="0">
                <a:sym typeface="+mn-ea"/>
              </a:rPr>
              <a:t>Model</a:t>
            </a:r>
            <a:r>
              <a:rPr sz="2300" spc="-35" dirty="0">
                <a:sym typeface="+mn-ea"/>
              </a:rPr>
              <a:t> </a:t>
            </a:r>
            <a:r>
              <a:rPr sz="2300" dirty="0">
                <a:sym typeface="+mn-ea"/>
              </a:rPr>
              <a:t>Training:</a:t>
            </a:r>
            <a:r>
              <a:rPr sz="2300" spc="-35" dirty="0">
                <a:sym typeface="+mn-ea"/>
              </a:rPr>
              <a:t> </a:t>
            </a:r>
            <a:r>
              <a:rPr sz="2300" dirty="0">
                <a:sym typeface="+mn-ea"/>
              </a:rPr>
              <a:t>Utilize</a:t>
            </a:r>
            <a:r>
              <a:rPr sz="2300" spc="-35" dirty="0">
                <a:sym typeface="+mn-ea"/>
              </a:rPr>
              <a:t> </a:t>
            </a:r>
            <a:r>
              <a:rPr sz="2300" dirty="0">
                <a:sym typeface="+mn-ea"/>
              </a:rPr>
              <a:t>a</a:t>
            </a:r>
            <a:r>
              <a:rPr sz="2300" spc="-40" dirty="0">
                <a:sym typeface="+mn-ea"/>
              </a:rPr>
              <a:t> </a:t>
            </a:r>
            <a:r>
              <a:rPr sz="2300" dirty="0">
                <a:sym typeface="+mn-ea"/>
              </a:rPr>
              <a:t>supervised</a:t>
            </a:r>
            <a:r>
              <a:rPr sz="2300" spc="-35" dirty="0">
                <a:sym typeface="+mn-ea"/>
              </a:rPr>
              <a:t> </a:t>
            </a:r>
            <a:r>
              <a:rPr sz="2300" dirty="0">
                <a:sym typeface="+mn-ea"/>
              </a:rPr>
              <a:t>learning</a:t>
            </a:r>
            <a:r>
              <a:rPr sz="2300" spc="-45" dirty="0">
                <a:sym typeface="+mn-ea"/>
              </a:rPr>
              <a:t> </a:t>
            </a:r>
            <a:r>
              <a:rPr sz="2300" dirty="0">
                <a:sym typeface="+mn-ea"/>
              </a:rPr>
              <a:t>approach</a:t>
            </a:r>
            <a:r>
              <a:rPr sz="2300" spc="-35" dirty="0">
                <a:sym typeface="+mn-ea"/>
              </a:rPr>
              <a:t> </a:t>
            </a:r>
            <a:r>
              <a:rPr sz="2300" dirty="0">
                <a:sym typeface="+mn-ea"/>
              </a:rPr>
              <a:t>to</a:t>
            </a:r>
            <a:r>
              <a:rPr sz="2300" spc="-30" dirty="0">
                <a:sym typeface="+mn-ea"/>
              </a:rPr>
              <a:t> </a:t>
            </a:r>
            <a:r>
              <a:rPr sz="2300" dirty="0">
                <a:sym typeface="+mn-ea"/>
              </a:rPr>
              <a:t>train</a:t>
            </a:r>
            <a:r>
              <a:rPr sz="2300" spc="-25" dirty="0">
                <a:sym typeface="+mn-ea"/>
              </a:rPr>
              <a:t> </a:t>
            </a:r>
            <a:r>
              <a:rPr sz="2300" dirty="0">
                <a:sym typeface="+mn-ea"/>
              </a:rPr>
              <a:t>a</a:t>
            </a:r>
            <a:r>
              <a:rPr sz="2300" spc="-40" dirty="0">
                <a:sym typeface="+mn-ea"/>
              </a:rPr>
              <a:t> </a:t>
            </a:r>
            <a:r>
              <a:rPr sz="2300" dirty="0">
                <a:sym typeface="+mn-ea"/>
              </a:rPr>
              <a:t>disease</a:t>
            </a:r>
            <a:r>
              <a:rPr sz="2300" spc="-25" dirty="0">
                <a:sym typeface="+mn-ea"/>
              </a:rPr>
              <a:t> </a:t>
            </a:r>
            <a:r>
              <a:rPr sz="2300" spc="-10" dirty="0">
                <a:sym typeface="+mn-ea"/>
              </a:rPr>
              <a:t>classification model.</a:t>
            </a:r>
            <a:endParaRPr sz="2300"/>
          </a:p>
          <a:p>
            <a:pPr marL="469265" indent="-227965">
              <a:lnSpc>
                <a:spcPct val="100000"/>
              </a:lnSpc>
              <a:spcBef>
                <a:spcPts val="720"/>
              </a:spcBef>
              <a:buFont typeface="Symbol" panose="05050102010706020507"/>
              <a:buChar char=""/>
              <a:tabLst>
                <a:tab pos="469265" algn="l"/>
              </a:tabLst>
            </a:pPr>
            <a:r>
              <a:rPr sz="2300" dirty="0">
                <a:sym typeface="+mn-ea"/>
              </a:rPr>
              <a:t>Feature</a:t>
            </a:r>
            <a:r>
              <a:rPr sz="2300" spc="-45" dirty="0">
                <a:sym typeface="+mn-ea"/>
              </a:rPr>
              <a:t> </a:t>
            </a:r>
            <a:r>
              <a:rPr sz="2300" dirty="0">
                <a:sym typeface="+mn-ea"/>
              </a:rPr>
              <a:t>Selection:</a:t>
            </a:r>
            <a:r>
              <a:rPr sz="2300" spc="-35" dirty="0">
                <a:sym typeface="+mn-ea"/>
              </a:rPr>
              <a:t> </a:t>
            </a:r>
            <a:r>
              <a:rPr sz="2300" dirty="0">
                <a:sym typeface="+mn-ea"/>
              </a:rPr>
              <a:t>Identify</a:t>
            </a:r>
            <a:r>
              <a:rPr sz="2300" spc="-55" dirty="0">
                <a:sym typeface="+mn-ea"/>
              </a:rPr>
              <a:t> </a:t>
            </a:r>
            <a:r>
              <a:rPr sz="2300" dirty="0">
                <a:sym typeface="+mn-ea"/>
              </a:rPr>
              <a:t>relevant</a:t>
            </a:r>
            <a:r>
              <a:rPr sz="2300" spc="-40" dirty="0">
                <a:sym typeface="+mn-ea"/>
              </a:rPr>
              <a:t> </a:t>
            </a:r>
            <a:r>
              <a:rPr sz="2300" dirty="0">
                <a:sym typeface="+mn-ea"/>
              </a:rPr>
              <a:t>features</a:t>
            </a:r>
            <a:r>
              <a:rPr sz="2300" spc="-40" dirty="0">
                <a:sym typeface="+mn-ea"/>
              </a:rPr>
              <a:t> </a:t>
            </a:r>
            <a:r>
              <a:rPr sz="2300" dirty="0">
                <a:sym typeface="+mn-ea"/>
              </a:rPr>
              <a:t>that</a:t>
            </a:r>
            <a:r>
              <a:rPr sz="2300" spc="-40" dirty="0">
                <a:sym typeface="+mn-ea"/>
              </a:rPr>
              <a:t> </a:t>
            </a:r>
            <a:r>
              <a:rPr sz="2300" dirty="0">
                <a:sym typeface="+mn-ea"/>
              </a:rPr>
              <a:t>contribute</a:t>
            </a:r>
            <a:r>
              <a:rPr sz="2300" spc="-45" dirty="0">
                <a:sym typeface="+mn-ea"/>
              </a:rPr>
              <a:t> </a:t>
            </a:r>
            <a:r>
              <a:rPr sz="2300" dirty="0">
                <a:sym typeface="+mn-ea"/>
              </a:rPr>
              <a:t>to</a:t>
            </a:r>
            <a:r>
              <a:rPr sz="2300" spc="-40" dirty="0">
                <a:sym typeface="+mn-ea"/>
              </a:rPr>
              <a:t> </a:t>
            </a:r>
            <a:r>
              <a:rPr sz="2300" dirty="0">
                <a:sym typeface="+mn-ea"/>
              </a:rPr>
              <a:t>disease</a:t>
            </a:r>
            <a:r>
              <a:rPr sz="2300" spc="-45" dirty="0">
                <a:sym typeface="+mn-ea"/>
              </a:rPr>
              <a:t> </a:t>
            </a:r>
            <a:r>
              <a:rPr sz="2300" spc="-10" dirty="0">
                <a:sym typeface="+mn-ea"/>
              </a:rPr>
              <a:t>classification.</a:t>
            </a:r>
            <a:endParaRPr sz="2300"/>
          </a:p>
          <a:p>
            <a:pPr marL="469265" marR="219075" indent="-228600">
              <a:lnSpc>
                <a:spcPct val="144000"/>
              </a:lnSpc>
              <a:spcBef>
                <a:spcPts val="75"/>
              </a:spcBef>
              <a:buFont typeface="Symbol" panose="05050102010706020507"/>
              <a:buChar char=""/>
              <a:tabLst>
                <a:tab pos="469265" algn="l"/>
              </a:tabLst>
            </a:pPr>
            <a:r>
              <a:rPr sz="2300" dirty="0">
                <a:sym typeface="+mn-ea"/>
              </a:rPr>
              <a:t>Model</a:t>
            </a:r>
            <a:r>
              <a:rPr sz="2300" spc="-25" dirty="0">
                <a:sym typeface="+mn-ea"/>
              </a:rPr>
              <a:t> </a:t>
            </a:r>
            <a:r>
              <a:rPr sz="2300" dirty="0">
                <a:sym typeface="+mn-ea"/>
              </a:rPr>
              <a:t>Evaluation:</a:t>
            </a:r>
            <a:r>
              <a:rPr sz="2300" spc="-25" dirty="0">
                <a:sym typeface="+mn-ea"/>
              </a:rPr>
              <a:t> </a:t>
            </a:r>
            <a:r>
              <a:rPr sz="2300" dirty="0">
                <a:sym typeface="+mn-ea"/>
              </a:rPr>
              <a:t>Assess</a:t>
            </a:r>
            <a:r>
              <a:rPr sz="2300" spc="-25" dirty="0">
                <a:sym typeface="+mn-ea"/>
              </a:rPr>
              <a:t> </a:t>
            </a:r>
            <a:r>
              <a:rPr sz="2300" dirty="0">
                <a:sym typeface="+mn-ea"/>
              </a:rPr>
              <a:t>model</a:t>
            </a:r>
            <a:r>
              <a:rPr sz="2300" spc="-25" dirty="0">
                <a:sym typeface="+mn-ea"/>
              </a:rPr>
              <a:t> </a:t>
            </a:r>
            <a:r>
              <a:rPr sz="2300" spc="-10" dirty="0">
                <a:sym typeface="+mn-ea"/>
              </a:rPr>
              <a:t>performance</a:t>
            </a:r>
            <a:r>
              <a:rPr sz="2300" spc="-25" dirty="0">
                <a:sym typeface="+mn-ea"/>
              </a:rPr>
              <a:t> </a:t>
            </a:r>
            <a:r>
              <a:rPr sz="2300" dirty="0">
                <a:sym typeface="+mn-ea"/>
              </a:rPr>
              <a:t>using</a:t>
            </a:r>
            <a:r>
              <a:rPr sz="2300" spc="-40" dirty="0">
                <a:sym typeface="+mn-ea"/>
              </a:rPr>
              <a:t> </a:t>
            </a:r>
            <a:r>
              <a:rPr sz="2300" dirty="0">
                <a:sym typeface="+mn-ea"/>
              </a:rPr>
              <a:t>metrics</a:t>
            </a:r>
            <a:r>
              <a:rPr sz="2300" spc="-25" dirty="0">
                <a:sym typeface="+mn-ea"/>
              </a:rPr>
              <a:t> </a:t>
            </a:r>
            <a:r>
              <a:rPr sz="2300" dirty="0">
                <a:sym typeface="+mn-ea"/>
              </a:rPr>
              <a:t>like</a:t>
            </a:r>
            <a:r>
              <a:rPr sz="2300" spc="-20" dirty="0">
                <a:sym typeface="+mn-ea"/>
              </a:rPr>
              <a:t> </a:t>
            </a:r>
            <a:r>
              <a:rPr sz="2300" dirty="0">
                <a:sym typeface="+mn-ea"/>
              </a:rPr>
              <a:t>accuracy,</a:t>
            </a:r>
            <a:r>
              <a:rPr sz="2300" spc="-15" dirty="0">
                <a:sym typeface="+mn-ea"/>
              </a:rPr>
              <a:t> </a:t>
            </a:r>
            <a:r>
              <a:rPr sz="2300" spc="-10" dirty="0">
                <a:sym typeface="+mn-ea"/>
              </a:rPr>
              <a:t>precision, </a:t>
            </a:r>
            <a:r>
              <a:rPr sz="2300" dirty="0">
                <a:sym typeface="+mn-ea"/>
              </a:rPr>
              <a:t>recall,</a:t>
            </a:r>
            <a:r>
              <a:rPr sz="2300" spc="-30" dirty="0">
                <a:sym typeface="+mn-ea"/>
              </a:rPr>
              <a:t> </a:t>
            </a:r>
            <a:r>
              <a:rPr sz="2300" dirty="0">
                <a:sym typeface="+mn-ea"/>
              </a:rPr>
              <a:t>and</a:t>
            </a:r>
            <a:r>
              <a:rPr sz="2300" spc="-15" dirty="0">
                <a:sym typeface="+mn-ea"/>
              </a:rPr>
              <a:t> </a:t>
            </a:r>
            <a:r>
              <a:rPr sz="2300" spc="-10" dirty="0">
                <a:sym typeface="+mn-ea"/>
              </a:rPr>
              <a:t>F1-score.</a:t>
            </a:r>
            <a:endParaRPr lang="en-US" sz="2300" spc="-10" dirty="0">
              <a:sym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2"/>
          <p:cNvSpPr txBox="1"/>
          <p:nvPr/>
        </p:nvSpPr>
        <p:spPr>
          <a:xfrm>
            <a:off x="8798560" y="6386831"/>
            <a:ext cx="2722880" cy="221599"/>
          </a:xfrm>
          <a:prstGeom prst="rect">
            <a:avLst/>
          </a:prstGeom>
          <a:noFill/>
          <a:ln>
            <a:noFill/>
          </a:ln>
        </p:spPr>
        <p:txBody>
          <a:bodyPr spcFirstLastPara="1" wrap="square" lIns="0" tIns="0" rIns="0" bIns="0" anchor="t" anchorCtr="0">
            <a:spAutoFit/>
          </a:bodyPr>
          <a:lstStyle/>
          <a:p>
            <a:pPr algn="r">
              <a:lnSpc>
                <a:spcPct val="120000"/>
              </a:lnSpc>
              <a:spcBef>
                <a:spcPts val="0"/>
              </a:spcBef>
              <a:spcAft>
                <a:spcPts val="0"/>
              </a:spcAft>
            </a:pPr>
            <a:r>
              <a:rPr lang="en-US" sz="1200">
                <a:solidFill>
                  <a:srgbClr val="898989"/>
                </a:solidFill>
                <a:latin typeface="Times New Roman" panose="02020603050405020304" pitchFamily="18" charset="0"/>
                <a:ea typeface="Arial" panose="020B0604020202020204"/>
                <a:cs typeface="Times New Roman" panose="02020603050405020304" pitchFamily="18" charset="0"/>
                <a:sym typeface="Arial" panose="020B0604020202020204"/>
              </a:rPr>
              <a:t>1</a:t>
            </a:r>
            <a:endParaRPr>
              <a:latin typeface="Times New Roman" panose="02020603050405020304" pitchFamily="18" charset="0"/>
              <a:cs typeface="Times New Roman" panose="02020603050405020304" pitchFamily="18" charset="0"/>
            </a:endParaRPr>
          </a:p>
        </p:txBody>
      </p:sp>
      <p:grpSp>
        <p:nvGrpSpPr>
          <p:cNvPr id="112" name="Google Shape;112;p2"/>
          <p:cNvGrpSpPr/>
          <p:nvPr/>
        </p:nvGrpSpPr>
        <p:grpSpPr>
          <a:xfrm>
            <a:off x="-14288" y="-130174"/>
            <a:ext cx="12195175" cy="588962"/>
            <a:chOff x="0" y="-104775"/>
            <a:chExt cx="24390350" cy="1177925"/>
          </a:xfrm>
        </p:grpSpPr>
        <p:sp>
          <p:nvSpPr>
            <p:cNvPr id="113" name="Google Shape;113;p2"/>
            <p:cNvSpPr/>
            <p:nvPr/>
          </p:nvSpPr>
          <p:spPr>
            <a:xfrm>
              <a:off x="3175" y="3175"/>
              <a:ext cx="24384000" cy="1066800"/>
            </a:xfrm>
            <a:custGeom>
              <a:avLst/>
              <a:gdLst/>
              <a:ahLst/>
              <a:cxnLst/>
              <a:rect l="l" t="t" r="r" b="b"/>
              <a:pathLst>
                <a:path w="24384000" h="1066800" extrusionOk="0">
                  <a:moveTo>
                    <a:pt x="0" y="0"/>
                  </a:moveTo>
                  <a:lnTo>
                    <a:pt x="24384000" y="0"/>
                  </a:lnTo>
                  <a:lnTo>
                    <a:pt x="24384000" y="1066800"/>
                  </a:lnTo>
                  <a:lnTo>
                    <a:pt x="0" y="1066800"/>
                  </a:lnTo>
                  <a:close/>
                </a:path>
              </a:pathLst>
            </a:custGeom>
            <a:solidFill>
              <a:srgbClr val="953735"/>
            </a:solidFill>
            <a:ln>
              <a:noFill/>
            </a:ln>
          </p:spPr>
        </p:sp>
        <p:sp>
          <p:nvSpPr>
            <p:cNvPr id="114" name="Google Shape;114;p2"/>
            <p:cNvSpPr/>
            <p:nvPr/>
          </p:nvSpPr>
          <p:spPr>
            <a:xfrm>
              <a:off x="0" y="0"/>
              <a:ext cx="24390350" cy="1073150"/>
            </a:xfrm>
            <a:custGeom>
              <a:avLst/>
              <a:gdLst/>
              <a:ahLst/>
              <a:cxnLst/>
              <a:rect l="l" t="t" r="r" b="b"/>
              <a:pathLst>
                <a:path w="24390350" h="1073150" extrusionOk="0">
                  <a:moveTo>
                    <a:pt x="3175" y="0"/>
                  </a:moveTo>
                  <a:lnTo>
                    <a:pt x="24387175" y="0"/>
                  </a:lnTo>
                  <a:cubicBezTo>
                    <a:pt x="24388953" y="0"/>
                    <a:pt x="24390350" y="1397"/>
                    <a:pt x="24390350" y="3175"/>
                  </a:cubicBezTo>
                  <a:lnTo>
                    <a:pt x="24390350" y="1069975"/>
                  </a:lnTo>
                  <a:cubicBezTo>
                    <a:pt x="24390350" y="1071753"/>
                    <a:pt x="24388953" y="1073150"/>
                    <a:pt x="24387175" y="1073150"/>
                  </a:cubicBezTo>
                  <a:lnTo>
                    <a:pt x="3175" y="1073150"/>
                  </a:lnTo>
                  <a:cubicBezTo>
                    <a:pt x="1397" y="1073150"/>
                    <a:pt x="0" y="1071753"/>
                    <a:pt x="0" y="1069975"/>
                  </a:cubicBezTo>
                  <a:lnTo>
                    <a:pt x="0" y="3175"/>
                  </a:lnTo>
                  <a:cubicBezTo>
                    <a:pt x="0" y="1397"/>
                    <a:pt x="1397" y="0"/>
                    <a:pt x="3175" y="0"/>
                  </a:cubicBezTo>
                  <a:moveTo>
                    <a:pt x="3175" y="6350"/>
                  </a:moveTo>
                  <a:lnTo>
                    <a:pt x="3175" y="3175"/>
                  </a:lnTo>
                  <a:lnTo>
                    <a:pt x="6350" y="3175"/>
                  </a:lnTo>
                  <a:lnTo>
                    <a:pt x="6350" y="1069975"/>
                  </a:lnTo>
                  <a:lnTo>
                    <a:pt x="3175" y="1069975"/>
                  </a:lnTo>
                  <a:lnTo>
                    <a:pt x="3175" y="1066800"/>
                  </a:lnTo>
                  <a:lnTo>
                    <a:pt x="24387175" y="1066800"/>
                  </a:lnTo>
                  <a:lnTo>
                    <a:pt x="24387175" y="1069975"/>
                  </a:lnTo>
                  <a:lnTo>
                    <a:pt x="24384000" y="1069975"/>
                  </a:lnTo>
                  <a:lnTo>
                    <a:pt x="24384000" y="3175"/>
                  </a:lnTo>
                  <a:lnTo>
                    <a:pt x="24387175" y="3175"/>
                  </a:lnTo>
                  <a:lnTo>
                    <a:pt x="24387175" y="6350"/>
                  </a:lnTo>
                  <a:lnTo>
                    <a:pt x="3175" y="6350"/>
                  </a:lnTo>
                  <a:close/>
                </a:path>
              </a:pathLst>
            </a:custGeom>
            <a:solidFill>
              <a:srgbClr val="FFFFFF"/>
            </a:solidFill>
            <a:ln>
              <a:noFill/>
            </a:ln>
          </p:spPr>
          <p:txBody>
            <a:bodyPr spcFirstLastPara="1" wrap="square" lIns="60950" tIns="60950" rIns="60950" bIns="60950" anchor="ctr" anchorCtr="0">
              <a:noAutofit/>
            </a:bodyPr>
            <a:lstStyle/>
            <a:p>
              <a:pPr>
                <a:spcBef>
                  <a:spcPts val="0"/>
                </a:spcBef>
                <a:spcAft>
                  <a:spcPts val="0"/>
                </a:spcAft>
              </a:pPr>
              <a:endParaRPr>
                <a:latin typeface="Times New Roman" panose="02020603050405020304" pitchFamily="18" charset="0"/>
                <a:cs typeface="Times New Roman" panose="02020603050405020304" pitchFamily="18" charset="0"/>
              </a:endParaRPr>
            </a:p>
          </p:txBody>
        </p:sp>
        <p:sp>
          <p:nvSpPr>
            <p:cNvPr id="115" name="Google Shape;115;p2"/>
            <p:cNvSpPr txBox="1"/>
            <p:nvPr/>
          </p:nvSpPr>
          <p:spPr>
            <a:xfrm>
              <a:off x="0" y="-104775"/>
              <a:ext cx="24390350" cy="1177925"/>
            </a:xfrm>
            <a:prstGeom prst="rect">
              <a:avLst/>
            </a:prstGeom>
            <a:noFill/>
            <a:ln>
              <a:noFill/>
            </a:ln>
          </p:spPr>
          <p:txBody>
            <a:bodyPr spcFirstLastPara="1" wrap="square" lIns="33867" tIns="33867" rIns="33867" bIns="33867" anchor="ctr" anchorCtr="0">
              <a:noAutofit/>
            </a:bodyPr>
            <a:lstStyle/>
            <a:p>
              <a:pPr algn="ctr">
                <a:lnSpc>
                  <a:spcPct val="120000"/>
                </a:lnSpc>
                <a:spcBef>
                  <a:spcPts val="0"/>
                </a:spcBef>
                <a:spcAft>
                  <a:spcPts val="0"/>
                </a:spcAft>
              </a:pPr>
              <a:r>
                <a:rPr lang="en-US" sz="3500" b="1" dirty="0">
                  <a:solidFill>
                    <a:srgbClr val="FFFFFF"/>
                  </a:solidFill>
                  <a:ea typeface="Arial" panose="020B0604020202020204"/>
                  <a:sym typeface="Arial" panose="020B0604020202020204"/>
                </a:rPr>
                <a:t>Objective</a:t>
              </a:r>
              <a:endParaRPr sz="3500" b="1" dirty="0"/>
            </a:p>
          </p:txBody>
        </p:sp>
      </p:grpSp>
      <p:sp>
        <p:nvSpPr>
          <p:cNvPr id="116" name="Google Shape;116;p2"/>
          <p:cNvSpPr txBox="1"/>
          <p:nvPr/>
        </p:nvSpPr>
        <p:spPr>
          <a:xfrm>
            <a:off x="487045" y="914400"/>
            <a:ext cx="10883900" cy="5264150"/>
          </a:xfrm>
          <a:prstGeom prst="rect">
            <a:avLst/>
          </a:prstGeom>
          <a:noFill/>
          <a:ln>
            <a:noFill/>
          </a:ln>
        </p:spPr>
        <p:txBody>
          <a:bodyPr spcFirstLastPara="1" wrap="square" lIns="0" tIns="0" rIns="0" bIns="0" anchor="t" anchorCtr="0">
            <a:spAutoFit/>
          </a:bodyPr>
          <a:lstStyle/>
          <a:p>
            <a:pPr>
              <a:lnSpc>
                <a:spcPct val="168000"/>
              </a:lnSpc>
              <a:spcBef>
                <a:spcPts val="0"/>
              </a:spcBef>
              <a:spcAft>
                <a:spcPts val="0"/>
              </a:spcAft>
            </a:pPr>
            <a:r>
              <a:rPr lang="en-US" sz="2300" b="1" dirty="0">
                <a:solidFill>
                  <a:srgbClr val="000000"/>
                </a:solidFill>
                <a:ea typeface="Times New Roman" panose="02020603050405020304"/>
                <a:sym typeface="Times New Roman" panose="02020603050405020304"/>
              </a:rPr>
              <a:t>Main objectives we are looking to achieve</a:t>
            </a:r>
            <a:endParaRPr sz="2300" b="1" dirty="0"/>
          </a:p>
          <a:p>
            <a:pPr>
              <a:lnSpc>
                <a:spcPct val="144000"/>
              </a:lnSpc>
              <a:spcBef>
                <a:spcPts val="0"/>
              </a:spcBef>
              <a:spcAft>
                <a:spcPts val="0"/>
              </a:spcAft>
            </a:pPr>
            <a:endParaRPr sz="2300" dirty="0">
              <a:solidFill>
                <a:srgbClr val="000000"/>
              </a:solidFill>
              <a:ea typeface="Times New Roman" panose="02020603050405020304"/>
              <a:sym typeface="Times New Roman" panose="02020603050405020304"/>
            </a:endParaRPr>
          </a:p>
          <a:p>
            <a:pPr marL="434340" lvl="1" indent="-217170">
              <a:lnSpc>
                <a:spcPct val="168000"/>
              </a:lnSpc>
              <a:spcBef>
                <a:spcPts val="0"/>
              </a:spcBef>
              <a:spcAft>
                <a:spcPts val="0"/>
              </a:spcAft>
              <a:buClr>
                <a:srgbClr val="000000"/>
              </a:buClr>
              <a:buSzPts val="3600"/>
              <a:buFont typeface="Arial" panose="020B0604020202020204"/>
              <a:buChar char="•"/>
            </a:pPr>
            <a:r>
              <a:rPr lang="en-US" sz="2300" dirty="0">
                <a:solidFill>
                  <a:srgbClr val="000000"/>
                </a:solidFill>
                <a:ea typeface="Times New Roman" panose="02020603050405020304"/>
                <a:sym typeface="Times New Roman" panose="02020603050405020304"/>
              </a:rPr>
              <a:t>The objective is to deploy an advanced image recognition model that analyzes tea leaf diseases based on color, spots, and textures.</a:t>
            </a:r>
            <a:endParaRPr sz="2300" dirty="0"/>
          </a:p>
          <a:p>
            <a:pPr marL="434340" lvl="1" indent="-217170">
              <a:lnSpc>
                <a:spcPct val="168000"/>
              </a:lnSpc>
              <a:spcBef>
                <a:spcPts val="0"/>
              </a:spcBef>
              <a:spcAft>
                <a:spcPts val="0"/>
              </a:spcAft>
              <a:buClr>
                <a:srgbClr val="000000"/>
              </a:buClr>
              <a:buSzPts val="3600"/>
              <a:buFont typeface="Arial" panose="020B0604020202020204"/>
              <a:buChar char="•"/>
            </a:pPr>
            <a:r>
              <a:rPr lang="en-US" sz="2300" dirty="0">
                <a:solidFill>
                  <a:srgbClr val="000000"/>
                </a:solidFill>
                <a:ea typeface="Times New Roman" panose="02020603050405020304"/>
                <a:sym typeface="Times New Roman" panose="02020603050405020304"/>
              </a:rPr>
              <a:t>The system aims to deliver rapid results through a user-friendly interface.</a:t>
            </a:r>
            <a:endParaRPr sz="2300" dirty="0"/>
          </a:p>
          <a:p>
            <a:pPr marL="434340" lvl="1" indent="-217170">
              <a:lnSpc>
                <a:spcPct val="168000"/>
              </a:lnSpc>
              <a:spcBef>
                <a:spcPts val="0"/>
              </a:spcBef>
              <a:spcAft>
                <a:spcPts val="0"/>
              </a:spcAft>
              <a:buClr>
                <a:srgbClr val="000000"/>
              </a:buClr>
              <a:buSzPts val="3600"/>
              <a:buFont typeface="Arial" panose="020B0604020202020204"/>
              <a:buChar char="•"/>
            </a:pPr>
            <a:r>
              <a:rPr lang="en-US" sz="2300" dirty="0">
                <a:solidFill>
                  <a:srgbClr val="000000"/>
                </a:solidFill>
                <a:ea typeface="Times New Roman" panose="02020603050405020304"/>
                <a:sym typeface="Times New Roman" panose="02020603050405020304"/>
              </a:rPr>
              <a:t>Rigorously tested for precision, the system is designed to connect farmers with experts, providing personalized disease management advice and revolutionizing tea plant health maintenance</a:t>
            </a:r>
            <a:endParaRPr sz="2300" dirty="0"/>
          </a:p>
          <a:p>
            <a:pPr marL="434340" lvl="1" indent="-217170">
              <a:lnSpc>
                <a:spcPct val="168000"/>
              </a:lnSpc>
              <a:spcBef>
                <a:spcPts val="0"/>
              </a:spcBef>
              <a:spcAft>
                <a:spcPts val="0"/>
              </a:spcAft>
            </a:pPr>
            <a:endParaRPr sz="2300" dirty="0">
              <a:solidFill>
                <a:srgbClr val="000000"/>
              </a:solidFill>
              <a:ea typeface="Times New Roman" panose="02020603050405020304"/>
              <a:sym typeface="Times New Roman" panose="02020603050405020304"/>
            </a:endParaRP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23" name="Google Shape;223;p13"/>
          <p:cNvGrpSpPr/>
          <p:nvPr/>
        </p:nvGrpSpPr>
        <p:grpSpPr>
          <a:xfrm>
            <a:off x="-1588" y="69245"/>
            <a:ext cx="12195175" cy="536575"/>
            <a:chOff x="0" y="0"/>
            <a:chExt cx="24390350" cy="1073150"/>
          </a:xfrm>
        </p:grpSpPr>
        <p:sp>
          <p:nvSpPr>
            <p:cNvPr id="224" name="Google Shape;224;p13"/>
            <p:cNvSpPr/>
            <p:nvPr/>
          </p:nvSpPr>
          <p:spPr>
            <a:xfrm>
              <a:off x="3175" y="3175"/>
              <a:ext cx="24384000" cy="1066800"/>
            </a:xfrm>
            <a:custGeom>
              <a:avLst/>
              <a:gdLst/>
              <a:ahLst/>
              <a:cxnLst/>
              <a:rect l="l" t="t" r="r" b="b"/>
              <a:pathLst>
                <a:path w="24384000" h="1066800" extrusionOk="0">
                  <a:moveTo>
                    <a:pt x="0" y="0"/>
                  </a:moveTo>
                  <a:lnTo>
                    <a:pt x="24384000" y="0"/>
                  </a:lnTo>
                  <a:lnTo>
                    <a:pt x="24384000" y="1066800"/>
                  </a:lnTo>
                  <a:lnTo>
                    <a:pt x="0" y="1066800"/>
                  </a:lnTo>
                  <a:close/>
                </a:path>
              </a:pathLst>
            </a:custGeom>
            <a:solidFill>
              <a:srgbClr val="953735"/>
            </a:solidFill>
            <a:ln>
              <a:noFill/>
            </a:ln>
          </p:spPr>
          <p:txBody>
            <a:bodyPr/>
            <a:p>
              <a:pPr algn="ctr"/>
              <a:r>
                <a:rPr lang="en-US" sz="3500" b="1">
                  <a:solidFill>
                    <a:schemeClr val="bg1"/>
                  </a:solidFill>
                </a:rPr>
                <a:t>Module Description</a:t>
              </a:r>
              <a:endParaRPr lang="en-US" sz="3500" b="1">
                <a:solidFill>
                  <a:schemeClr val="bg1"/>
                </a:solidFill>
              </a:endParaRPr>
            </a:p>
          </p:txBody>
        </p:sp>
        <p:sp>
          <p:nvSpPr>
            <p:cNvPr id="225" name="Google Shape;225;p13"/>
            <p:cNvSpPr/>
            <p:nvPr/>
          </p:nvSpPr>
          <p:spPr>
            <a:xfrm>
              <a:off x="0" y="0"/>
              <a:ext cx="24390350" cy="1073150"/>
            </a:xfrm>
            <a:custGeom>
              <a:avLst/>
              <a:gdLst/>
              <a:ahLst/>
              <a:cxnLst/>
              <a:rect l="l" t="t" r="r" b="b"/>
              <a:pathLst>
                <a:path w="24390350" h="1073150" extrusionOk="0">
                  <a:moveTo>
                    <a:pt x="3175" y="0"/>
                  </a:moveTo>
                  <a:lnTo>
                    <a:pt x="24387175" y="0"/>
                  </a:lnTo>
                  <a:cubicBezTo>
                    <a:pt x="24388953" y="0"/>
                    <a:pt x="24390350" y="1397"/>
                    <a:pt x="24390350" y="3175"/>
                  </a:cubicBezTo>
                  <a:lnTo>
                    <a:pt x="24390350" y="1069975"/>
                  </a:lnTo>
                  <a:cubicBezTo>
                    <a:pt x="24390350" y="1071753"/>
                    <a:pt x="24388953" y="1073150"/>
                    <a:pt x="24387175" y="1073150"/>
                  </a:cubicBezTo>
                  <a:lnTo>
                    <a:pt x="3175" y="1073150"/>
                  </a:lnTo>
                  <a:cubicBezTo>
                    <a:pt x="1397" y="1073150"/>
                    <a:pt x="0" y="1071753"/>
                    <a:pt x="0" y="1069975"/>
                  </a:cubicBezTo>
                  <a:lnTo>
                    <a:pt x="0" y="3175"/>
                  </a:lnTo>
                  <a:cubicBezTo>
                    <a:pt x="0" y="1397"/>
                    <a:pt x="1397" y="0"/>
                    <a:pt x="3175" y="0"/>
                  </a:cubicBezTo>
                  <a:moveTo>
                    <a:pt x="3175" y="6350"/>
                  </a:moveTo>
                  <a:lnTo>
                    <a:pt x="3175" y="3175"/>
                  </a:lnTo>
                  <a:lnTo>
                    <a:pt x="6350" y="3175"/>
                  </a:lnTo>
                  <a:lnTo>
                    <a:pt x="6350" y="1069975"/>
                  </a:lnTo>
                  <a:lnTo>
                    <a:pt x="3175" y="1069975"/>
                  </a:lnTo>
                  <a:lnTo>
                    <a:pt x="3175" y="1066800"/>
                  </a:lnTo>
                  <a:lnTo>
                    <a:pt x="24387175" y="1066800"/>
                  </a:lnTo>
                  <a:lnTo>
                    <a:pt x="24387175" y="1069975"/>
                  </a:lnTo>
                  <a:lnTo>
                    <a:pt x="24384000" y="1069975"/>
                  </a:lnTo>
                  <a:lnTo>
                    <a:pt x="24384000" y="3175"/>
                  </a:lnTo>
                  <a:lnTo>
                    <a:pt x="24387175" y="3175"/>
                  </a:lnTo>
                  <a:lnTo>
                    <a:pt x="24387175" y="6350"/>
                  </a:lnTo>
                  <a:lnTo>
                    <a:pt x="3175" y="6350"/>
                  </a:lnTo>
                  <a:close/>
                </a:path>
              </a:pathLst>
            </a:custGeom>
            <a:solidFill>
              <a:srgbClr val="FFFFFF"/>
            </a:solidFill>
            <a:ln>
              <a:noFill/>
            </a:ln>
          </p:spPr>
          <p:txBody>
            <a:bodyPr spcFirstLastPara="1" wrap="square" lIns="60950" tIns="60950" rIns="60950" bIns="60950" anchor="ctr" anchorCtr="0">
              <a:noAutofit/>
            </a:bodyPr>
            <a:p>
              <a:pPr>
                <a:spcBef>
                  <a:spcPts val="0"/>
                </a:spcBef>
                <a:spcAft>
                  <a:spcPts val="0"/>
                </a:spcAft>
              </a:pPr>
              <a:endParaRPr>
                <a:latin typeface="Times New Roman" panose="02020603050405020304" pitchFamily="18" charset="0"/>
                <a:cs typeface="Times New Roman" panose="02020603050405020304" pitchFamily="18" charset="0"/>
              </a:endParaRPr>
            </a:p>
          </p:txBody>
        </p:sp>
      </p:grpSp>
      <p:sp>
        <p:nvSpPr>
          <p:cNvPr id="2" name="Text Box 1"/>
          <p:cNvSpPr txBox="1"/>
          <p:nvPr/>
        </p:nvSpPr>
        <p:spPr>
          <a:xfrm>
            <a:off x="762000" y="1143000"/>
            <a:ext cx="10725150" cy="3395345"/>
          </a:xfrm>
          <a:prstGeom prst="rect">
            <a:avLst/>
          </a:prstGeom>
          <a:noFill/>
        </p:spPr>
        <p:txBody>
          <a:bodyPr wrap="square" rtlCol="0" anchor="t">
            <a:spAutoFit/>
          </a:bodyPr>
          <a:p>
            <a:pPr marL="12700">
              <a:lnSpc>
                <a:spcPct val="100000"/>
              </a:lnSpc>
              <a:spcBef>
                <a:spcPts val="635"/>
              </a:spcBef>
            </a:pPr>
            <a:r>
              <a:rPr sz="2300" dirty="0">
                <a:sym typeface="+mn-ea"/>
              </a:rPr>
              <a:t>Disease</a:t>
            </a:r>
            <a:r>
              <a:rPr sz="2300" spc="-55" dirty="0">
                <a:sym typeface="+mn-ea"/>
              </a:rPr>
              <a:t> </a:t>
            </a:r>
            <a:r>
              <a:rPr sz="2300" spc="-10" dirty="0">
                <a:sym typeface="+mn-ea"/>
              </a:rPr>
              <a:t>Classification:</a:t>
            </a:r>
            <a:endParaRPr sz="2300"/>
          </a:p>
          <a:p>
            <a:pPr marL="469265" marR="242570" indent="-228600">
              <a:lnSpc>
                <a:spcPct val="143000"/>
              </a:lnSpc>
              <a:spcBef>
                <a:spcPts val="890"/>
              </a:spcBef>
              <a:buFont typeface="Symbol" panose="05050102010706020507"/>
              <a:buChar char=""/>
              <a:tabLst>
                <a:tab pos="469265" algn="l"/>
              </a:tabLst>
            </a:pPr>
            <a:r>
              <a:rPr sz="2300" dirty="0">
                <a:sym typeface="+mn-ea"/>
              </a:rPr>
              <a:t>Input</a:t>
            </a:r>
            <a:r>
              <a:rPr sz="2300" spc="-30" dirty="0">
                <a:sym typeface="+mn-ea"/>
              </a:rPr>
              <a:t> </a:t>
            </a:r>
            <a:r>
              <a:rPr sz="2300" dirty="0">
                <a:sym typeface="+mn-ea"/>
              </a:rPr>
              <a:t>Processing:</a:t>
            </a:r>
            <a:r>
              <a:rPr sz="2300" spc="-25" dirty="0">
                <a:sym typeface="+mn-ea"/>
              </a:rPr>
              <a:t> </a:t>
            </a:r>
            <a:r>
              <a:rPr sz="2300" dirty="0">
                <a:sym typeface="+mn-ea"/>
              </a:rPr>
              <a:t>Prepare</a:t>
            </a:r>
            <a:r>
              <a:rPr sz="2300" spc="-30" dirty="0">
                <a:sym typeface="+mn-ea"/>
              </a:rPr>
              <a:t> </a:t>
            </a:r>
            <a:r>
              <a:rPr sz="2300" dirty="0">
                <a:sym typeface="+mn-ea"/>
              </a:rPr>
              <a:t>test</a:t>
            </a:r>
            <a:r>
              <a:rPr sz="2300" spc="-25" dirty="0">
                <a:sym typeface="+mn-ea"/>
              </a:rPr>
              <a:t> </a:t>
            </a:r>
            <a:r>
              <a:rPr sz="2300" dirty="0">
                <a:sym typeface="+mn-ea"/>
              </a:rPr>
              <a:t>images</a:t>
            </a:r>
            <a:r>
              <a:rPr sz="2300" spc="-15" dirty="0">
                <a:sym typeface="+mn-ea"/>
              </a:rPr>
              <a:t> </a:t>
            </a:r>
            <a:r>
              <a:rPr sz="2300" dirty="0">
                <a:sym typeface="+mn-ea"/>
              </a:rPr>
              <a:t>by</a:t>
            </a:r>
            <a:r>
              <a:rPr sz="2300" spc="-50" dirty="0">
                <a:sym typeface="+mn-ea"/>
              </a:rPr>
              <a:t> </a:t>
            </a:r>
            <a:r>
              <a:rPr sz="2300" dirty="0">
                <a:sym typeface="+mn-ea"/>
              </a:rPr>
              <a:t>applying</a:t>
            </a:r>
            <a:r>
              <a:rPr sz="2300" spc="-25" dirty="0">
                <a:sym typeface="+mn-ea"/>
              </a:rPr>
              <a:t> </a:t>
            </a:r>
            <a:r>
              <a:rPr sz="2300" dirty="0">
                <a:sym typeface="+mn-ea"/>
              </a:rPr>
              <a:t>the</a:t>
            </a:r>
            <a:r>
              <a:rPr sz="2300" spc="-25" dirty="0">
                <a:sym typeface="+mn-ea"/>
              </a:rPr>
              <a:t> </a:t>
            </a:r>
            <a:r>
              <a:rPr sz="2300" dirty="0">
                <a:sym typeface="+mn-ea"/>
              </a:rPr>
              <a:t>same</a:t>
            </a:r>
            <a:r>
              <a:rPr sz="2300" spc="-25" dirty="0">
                <a:sym typeface="+mn-ea"/>
              </a:rPr>
              <a:t> </a:t>
            </a:r>
            <a:r>
              <a:rPr sz="2300" dirty="0">
                <a:sym typeface="+mn-ea"/>
              </a:rPr>
              <a:t>preprocessing</a:t>
            </a:r>
            <a:r>
              <a:rPr sz="2300" spc="-40" dirty="0">
                <a:sym typeface="+mn-ea"/>
              </a:rPr>
              <a:t> </a:t>
            </a:r>
            <a:r>
              <a:rPr sz="2300" dirty="0">
                <a:sym typeface="+mn-ea"/>
              </a:rPr>
              <a:t>steps</a:t>
            </a:r>
            <a:r>
              <a:rPr sz="2300" spc="-25" dirty="0">
                <a:sym typeface="+mn-ea"/>
              </a:rPr>
              <a:t> </a:t>
            </a:r>
            <a:r>
              <a:rPr sz="2300" spc="-20" dirty="0">
                <a:sym typeface="+mn-ea"/>
              </a:rPr>
              <a:t>used </a:t>
            </a:r>
            <a:r>
              <a:rPr sz="2300" dirty="0">
                <a:sym typeface="+mn-ea"/>
              </a:rPr>
              <a:t>during</a:t>
            </a:r>
            <a:r>
              <a:rPr sz="2300" spc="-50" dirty="0">
                <a:sym typeface="+mn-ea"/>
              </a:rPr>
              <a:t> </a:t>
            </a:r>
            <a:r>
              <a:rPr sz="2300" spc="-10" dirty="0">
                <a:sym typeface="+mn-ea"/>
              </a:rPr>
              <a:t>training.</a:t>
            </a:r>
            <a:endParaRPr sz="2300"/>
          </a:p>
          <a:p>
            <a:pPr marL="469265" indent="-227965">
              <a:lnSpc>
                <a:spcPct val="100000"/>
              </a:lnSpc>
              <a:spcBef>
                <a:spcPts val="720"/>
              </a:spcBef>
              <a:buFont typeface="Symbol" panose="05050102010706020507"/>
              <a:buChar char=""/>
              <a:tabLst>
                <a:tab pos="469265" algn="l"/>
              </a:tabLst>
            </a:pPr>
            <a:r>
              <a:rPr sz="2300" dirty="0">
                <a:sym typeface="+mn-ea"/>
              </a:rPr>
              <a:t>Prediction:</a:t>
            </a:r>
            <a:r>
              <a:rPr sz="2300" spc="-25" dirty="0">
                <a:sym typeface="+mn-ea"/>
              </a:rPr>
              <a:t> </a:t>
            </a:r>
            <a:r>
              <a:rPr sz="2300" dirty="0">
                <a:sym typeface="+mn-ea"/>
              </a:rPr>
              <a:t>Deploy</a:t>
            </a:r>
            <a:r>
              <a:rPr sz="2300" spc="-50" dirty="0">
                <a:sym typeface="+mn-ea"/>
              </a:rPr>
              <a:t> </a:t>
            </a:r>
            <a:r>
              <a:rPr sz="2300" dirty="0">
                <a:sym typeface="+mn-ea"/>
              </a:rPr>
              <a:t>the</a:t>
            </a:r>
            <a:r>
              <a:rPr sz="2300" spc="-25" dirty="0">
                <a:sym typeface="+mn-ea"/>
              </a:rPr>
              <a:t> </a:t>
            </a:r>
            <a:r>
              <a:rPr sz="2300" dirty="0">
                <a:sym typeface="+mn-ea"/>
              </a:rPr>
              <a:t>trained</a:t>
            </a:r>
            <a:r>
              <a:rPr sz="2300" spc="-25" dirty="0">
                <a:sym typeface="+mn-ea"/>
              </a:rPr>
              <a:t> </a:t>
            </a:r>
            <a:r>
              <a:rPr sz="2300" dirty="0">
                <a:sym typeface="+mn-ea"/>
              </a:rPr>
              <a:t>model</a:t>
            </a:r>
            <a:r>
              <a:rPr sz="2300" spc="-25" dirty="0">
                <a:sym typeface="+mn-ea"/>
              </a:rPr>
              <a:t> </a:t>
            </a:r>
            <a:r>
              <a:rPr sz="2300" dirty="0">
                <a:sym typeface="+mn-ea"/>
              </a:rPr>
              <a:t>to</a:t>
            </a:r>
            <a:r>
              <a:rPr sz="2300" spc="-25" dirty="0">
                <a:sym typeface="+mn-ea"/>
              </a:rPr>
              <a:t> </a:t>
            </a:r>
            <a:r>
              <a:rPr sz="2300" dirty="0">
                <a:sym typeface="+mn-ea"/>
              </a:rPr>
              <a:t>predict</a:t>
            </a:r>
            <a:r>
              <a:rPr sz="2300" spc="-25" dirty="0">
                <a:sym typeface="+mn-ea"/>
              </a:rPr>
              <a:t> </a:t>
            </a:r>
            <a:r>
              <a:rPr sz="2300" dirty="0">
                <a:sym typeface="+mn-ea"/>
              </a:rPr>
              <a:t>the</a:t>
            </a:r>
            <a:r>
              <a:rPr sz="2300" spc="-25" dirty="0">
                <a:sym typeface="+mn-ea"/>
              </a:rPr>
              <a:t> </a:t>
            </a:r>
            <a:r>
              <a:rPr sz="2300" dirty="0">
                <a:sym typeface="+mn-ea"/>
              </a:rPr>
              <a:t>disease</a:t>
            </a:r>
            <a:r>
              <a:rPr sz="2300" spc="-30" dirty="0">
                <a:sym typeface="+mn-ea"/>
              </a:rPr>
              <a:t> </a:t>
            </a:r>
            <a:r>
              <a:rPr sz="2300" dirty="0">
                <a:sym typeface="+mn-ea"/>
              </a:rPr>
              <a:t>type</a:t>
            </a:r>
            <a:r>
              <a:rPr sz="2300" spc="-30" dirty="0">
                <a:sym typeface="+mn-ea"/>
              </a:rPr>
              <a:t> </a:t>
            </a:r>
            <a:r>
              <a:rPr sz="2300" dirty="0">
                <a:sym typeface="+mn-ea"/>
              </a:rPr>
              <a:t>based</a:t>
            </a:r>
            <a:r>
              <a:rPr sz="2300" spc="-25" dirty="0">
                <a:sym typeface="+mn-ea"/>
              </a:rPr>
              <a:t> </a:t>
            </a:r>
            <a:r>
              <a:rPr sz="2300" dirty="0">
                <a:sym typeface="+mn-ea"/>
              </a:rPr>
              <a:t>on</a:t>
            </a:r>
            <a:r>
              <a:rPr sz="2300" spc="-25" dirty="0">
                <a:sym typeface="+mn-ea"/>
              </a:rPr>
              <a:t> </a:t>
            </a:r>
            <a:r>
              <a:rPr sz="2300" dirty="0">
                <a:sym typeface="+mn-ea"/>
              </a:rPr>
              <a:t>input</a:t>
            </a:r>
            <a:r>
              <a:rPr sz="2300" spc="-25" dirty="0">
                <a:sym typeface="+mn-ea"/>
              </a:rPr>
              <a:t> </a:t>
            </a:r>
            <a:r>
              <a:rPr sz="2300" spc="-10" dirty="0">
                <a:sym typeface="+mn-ea"/>
              </a:rPr>
              <a:t>images.</a:t>
            </a:r>
            <a:endParaRPr sz="2300"/>
          </a:p>
          <a:p>
            <a:pPr marL="469265" marR="109855" indent="-228600">
              <a:lnSpc>
                <a:spcPct val="143000"/>
              </a:lnSpc>
              <a:spcBef>
                <a:spcPts val="95"/>
              </a:spcBef>
              <a:buFont typeface="Symbol" panose="05050102010706020507"/>
              <a:buChar char=""/>
              <a:tabLst>
                <a:tab pos="469265" algn="l"/>
              </a:tabLst>
            </a:pPr>
            <a:r>
              <a:rPr sz="2300" dirty="0">
                <a:sym typeface="+mn-ea"/>
              </a:rPr>
              <a:t>Output</a:t>
            </a:r>
            <a:r>
              <a:rPr sz="2300" spc="-40" dirty="0">
                <a:sym typeface="+mn-ea"/>
              </a:rPr>
              <a:t> </a:t>
            </a:r>
            <a:r>
              <a:rPr sz="2300" dirty="0">
                <a:sym typeface="+mn-ea"/>
              </a:rPr>
              <a:t>Generation:</a:t>
            </a:r>
            <a:r>
              <a:rPr sz="2300" spc="-35" dirty="0">
                <a:sym typeface="+mn-ea"/>
              </a:rPr>
              <a:t> </a:t>
            </a:r>
            <a:r>
              <a:rPr sz="2300" dirty="0">
                <a:sym typeface="+mn-ea"/>
              </a:rPr>
              <a:t>Provide</a:t>
            </a:r>
            <a:r>
              <a:rPr sz="2300" spc="-45" dirty="0">
                <a:sym typeface="+mn-ea"/>
              </a:rPr>
              <a:t> </a:t>
            </a:r>
            <a:r>
              <a:rPr sz="2300" dirty="0">
                <a:sym typeface="+mn-ea"/>
              </a:rPr>
              <a:t>a</a:t>
            </a:r>
            <a:r>
              <a:rPr sz="2300" spc="-40" dirty="0">
                <a:sym typeface="+mn-ea"/>
              </a:rPr>
              <a:t> </a:t>
            </a:r>
            <a:r>
              <a:rPr sz="2300" dirty="0">
                <a:sym typeface="+mn-ea"/>
              </a:rPr>
              <a:t>detailed</a:t>
            </a:r>
            <a:r>
              <a:rPr sz="2300" spc="-30" dirty="0">
                <a:sym typeface="+mn-ea"/>
              </a:rPr>
              <a:t> </a:t>
            </a:r>
            <a:r>
              <a:rPr sz="2300" dirty="0">
                <a:sym typeface="+mn-ea"/>
              </a:rPr>
              <a:t>report</a:t>
            </a:r>
            <a:r>
              <a:rPr sz="2300" spc="-35" dirty="0">
                <a:sym typeface="+mn-ea"/>
              </a:rPr>
              <a:t> </a:t>
            </a:r>
            <a:r>
              <a:rPr sz="2300" dirty="0">
                <a:sym typeface="+mn-ea"/>
              </a:rPr>
              <a:t>indicating</a:t>
            </a:r>
            <a:r>
              <a:rPr sz="2300" spc="-50" dirty="0">
                <a:sym typeface="+mn-ea"/>
              </a:rPr>
              <a:t> </a:t>
            </a:r>
            <a:r>
              <a:rPr sz="2300" dirty="0">
                <a:sym typeface="+mn-ea"/>
              </a:rPr>
              <a:t>the</a:t>
            </a:r>
            <a:r>
              <a:rPr sz="2300" spc="-35" dirty="0">
                <a:sym typeface="+mn-ea"/>
              </a:rPr>
              <a:t> </a:t>
            </a:r>
            <a:r>
              <a:rPr sz="2300" dirty="0">
                <a:sym typeface="+mn-ea"/>
              </a:rPr>
              <a:t>detected</a:t>
            </a:r>
            <a:r>
              <a:rPr sz="2300" spc="-35" dirty="0">
                <a:sym typeface="+mn-ea"/>
              </a:rPr>
              <a:t> </a:t>
            </a:r>
            <a:r>
              <a:rPr sz="2300" dirty="0">
                <a:sym typeface="+mn-ea"/>
              </a:rPr>
              <a:t>disease</a:t>
            </a:r>
            <a:r>
              <a:rPr sz="2300" spc="-30" dirty="0">
                <a:sym typeface="+mn-ea"/>
              </a:rPr>
              <a:t> </a:t>
            </a:r>
            <a:r>
              <a:rPr sz="2300" dirty="0">
                <a:sym typeface="+mn-ea"/>
              </a:rPr>
              <a:t>along</a:t>
            </a:r>
            <a:r>
              <a:rPr sz="2300" spc="-45" dirty="0">
                <a:sym typeface="+mn-ea"/>
              </a:rPr>
              <a:t> </a:t>
            </a:r>
            <a:r>
              <a:rPr sz="2300" spc="-20" dirty="0">
                <a:sym typeface="+mn-ea"/>
              </a:rPr>
              <a:t>with </a:t>
            </a:r>
            <a:r>
              <a:rPr sz="2300" dirty="0">
                <a:sym typeface="+mn-ea"/>
              </a:rPr>
              <a:t>relevant</a:t>
            </a:r>
            <a:r>
              <a:rPr sz="2300" spc="-60" dirty="0">
                <a:sym typeface="+mn-ea"/>
              </a:rPr>
              <a:t> </a:t>
            </a:r>
            <a:r>
              <a:rPr sz="2300" spc="-10" dirty="0">
                <a:sym typeface="+mn-ea"/>
              </a:rPr>
              <a:t>statistics.</a:t>
            </a:r>
            <a:endParaRPr lang="en-US" sz="2300" spc="-10" dirty="0">
              <a:sym typeface="+mn-ea"/>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14"/>
          <p:cNvSpPr txBox="1"/>
          <p:nvPr/>
        </p:nvSpPr>
        <p:spPr>
          <a:xfrm>
            <a:off x="8798560" y="6386831"/>
            <a:ext cx="2722880" cy="221599"/>
          </a:xfrm>
          <a:prstGeom prst="rect">
            <a:avLst/>
          </a:prstGeom>
          <a:noFill/>
          <a:ln>
            <a:noFill/>
          </a:ln>
        </p:spPr>
        <p:txBody>
          <a:bodyPr spcFirstLastPara="1" wrap="square" lIns="0" tIns="0" rIns="0" bIns="0" anchor="t" anchorCtr="0">
            <a:spAutoFit/>
          </a:bodyPr>
          <a:lstStyle/>
          <a:p>
            <a:pPr algn="r">
              <a:lnSpc>
                <a:spcPct val="120000"/>
              </a:lnSpc>
              <a:spcBef>
                <a:spcPts val="0"/>
              </a:spcBef>
              <a:spcAft>
                <a:spcPts val="0"/>
              </a:spcAft>
            </a:pPr>
            <a:r>
              <a:rPr lang="en-US" sz="1200">
                <a:solidFill>
                  <a:srgbClr val="C4BD97"/>
                </a:solidFill>
                <a:latin typeface="Times New Roman" panose="02020603050405020304" pitchFamily="18" charset="0"/>
                <a:ea typeface="Arial" panose="020B0604020202020204"/>
                <a:cs typeface="Times New Roman" panose="02020603050405020304" pitchFamily="18" charset="0"/>
                <a:sym typeface="Arial" panose="020B0604020202020204"/>
              </a:rPr>
              <a:t>13</a:t>
            </a:r>
            <a:endParaRPr>
              <a:latin typeface="Times New Roman" panose="02020603050405020304" pitchFamily="18" charset="0"/>
              <a:cs typeface="Times New Roman" panose="02020603050405020304" pitchFamily="18" charset="0"/>
            </a:endParaRPr>
          </a:p>
        </p:txBody>
      </p:sp>
      <p:grpSp>
        <p:nvGrpSpPr>
          <p:cNvPr id="234" name="Google Shape;234;p14"/>
          <p:cNvGrpSpPr/>
          <p:nvPr/>
        </p:nvGrpSpPr>
        <p:grpSpPr>
          <a:xfrm>
            <a:off x="-1588" y="42861"/>
            <a:ext cx="12195175" cy="536575"/>
            <a:chOff x="0" y="0"/>
            <a:chExt cx="24390350" cy="1073150"/>
          </a:xfrm>
        </p:grpSpPr>
        <p:sp>
          <p:nvSpPr>
            <p:cNvPr id="235" name="Google Shape;235;p14"/>
            <p:cNvSpPr/>
            <p:nvPr/>
          </p:nvSpPr>
          <p:spPr>
            <a:xfrm>
              <a:off x="3175" y="3175"/>
              <a:ext cx="24384000" cy="1066800"/>
            </a:xfrm>
            <a:custGeom>
              <a:avLst/>
              <a:gdLst/>
              <a:ahLst/>
              <a:cxnLst/>
              <a:rect l="l" t="t" r="r" b="b"/>
              <a:pathLst>
                <a:path w="24384000" h="1066800" extrusionOk="0">
                  <a:moveTo>
                    <a:pt x="0" y="0"/>
                  </a:moveTo>
                  <a:lnTo>
                    <a:pt x="24384000" y="0"/>
                  </a:lnTo>
                  <a:lnTo>
                    <a:pt x="24384000" y="1066800"/>
                  </a:lnTo>
                  <a:lnTo>
                    <a:pt x="0" y="1066800"/>
                  </a:lnTo>
                  <a:close/>
                </a:path>
              </a:pathLst>
            </a:custGeom>
            <a:solidFill>
              <a:srgbClr val="953735"/>
            </a:solidFill>
            <a:ln>
              <a:noFill/>
            </a:ln>
          </p:spPr>
        </p:sp>
        <p:sp>
          <p:nvSpPr>
            <p:cNvPr id="236" name="Google Shape;236;p14"/>
            <p:cNvSpPr/>
            <p:nvPr/>
          </p:nvSpPr>
          <p:spPr>
            <a:xfrm>
              <a:off x="0" y="0"/>
              <a:ext cx="24390350" cy="1073150"/>
            </a:xfrm>
            <a:custGeom>
              <a:avLst/>
              <a:gdLst/>
              <a:ahLst/>
              <a:cxnLst/>
              <a:rect l="l" t="t" r="r" b="b"/>
              <a:pathLst>
                <a:path w="24390350" h="1073150" extrusionOk="0">
                  <a:moveTo>
                    <a:pt x="3175" y="0"/>
                  </a:moveTo>
                  <a:lnTo>
                    <a:pt x="24387175" y="0"/>
                  </a:lnTo>
                  <a:cubicBezTo>
                    <a:pt x="24388953" y="0"/>
                    <a:pt x="24390350" y="1397"/>
                    <a:pt x="24390350" y="3175"/>
                  </a:cubicBezTo>
                  <a:lnTo>
                    <a:pt x="24390350" y="1069975"/>
                  </a:lnTo>
                  <a:cubicBezTo>
                    <a:pt x="24390350" y="1071753"/>
                    <a:pt x="24388953" y="1073150"/>
                    <a:pt x="24387175" y="1073150"/>
                  </a:cubicBezTo>
                  <a:lnTo>
                    <a:pt x="3175" y="1073150"/>
                  </a:lnTo>
                  <a:cubicBezTo>
                    <a:pt x="1397" y="1073150"/>
                    <a:pt x="0" y="1071753"/>
                    <a:pt x="0" y="1069975"/>
                  </a:cubicBezTo>
                  <a:lnTo>
                    <a:pt x="0" y="3175"/>
                  </a:lnTo>
                  <a:cubicBezTo>
                    <a:pt x="0" y="1397"/>
                    <a:pt x="1397" y="0"/>
                    <a:pt x="3175" y="0"/>
                  </a:cubicBezTo>
                  <a:moveTo>
                    <a:pt x="3175" y="6350"/>
                  </a:moveTo>
                  <a:lnTo>
                    <a:pt x="3175" y="3175"/>
                  </a:lnTo>
                  <a:lnTo>
                    <a:pt x="6350" y="3175"/>
                  </a:lnTo>
                  <a:lnTo>
                    <a:pt x="6350" y="1069975"/>
                  </a:lnTo>
                  <a:lnTo>
                    <a:pt x="3175" y="1069975"/>
                  </a:lnTo>
                  <a:lnTo>
                    <a:pt x="3175" y="1066800"/>
                  </a:lnTo>
                  <a:lnTo>
                    <a:pt x="24387175" y="1066800"/>
                  </a:lnTo>
                  <a:lnTo>
                    <a:pt x="24387175" y="1069975"/>
                  </a:lnTo>
                  <a:lnTo>
                    <a:pt x="24384000" y="1069975"/>
                  </a:lnTo>
                  <a:lnTo>
                    <a:pt x="24384000" y="3175"/>
                  </a:lnTo>
                  <a:lnTo>
                    <a:pt x="24387175" y="3175"/>
                  </a:lnTo>
                  <a:lnTo>
                    <a:pt x="24387175" y="6350"/>
                  </a:lnTo>
                  <a:lnTo>
                    <a:pt x="3175" y="6350"/>
                  </a:lnTo>
                  <a:close/>
                </a:path>
              </a:pathLst>
            </a:custGeom>
            <a:solidFill>
              <a:srgbClr val="FFFFFF"/>
            </a:solidFill>
            <a:ln>
              <a:noFill/>
            </a:ln>
          </p:spPr>
          <p:txBody>
            <a:bodyPr spcFirstLastPara="1" wrap="square" lIns="60950" tIns="60950" rIns="60950" bIns="60950" anchor="ctr" anchorCtr="0">
              <a:noAutofit/>
            </a:bodyPr>
            <a:lstStyle/>
            <a:p>
              <a:pPr>
                <a:spcBef>
                  <a:spcPts val="0"/>
                </a:spcBef>
                <a:spcAft>
                  <a:spcPts val="0"/>
                </a:spcAft>
              </a:pPr>
              <a:endParaRPr>
                <a:latin typeface="Times New Roman" panose="02020603050405020304" pitchFamily="18" charset="0"/>
                <a:cs typeface="Times New Roman" panose="02020603050405020304" pitchFamily="18" charset="0"/>
              </a:endParaRPr>
            </a:p>
          </p:txBody>
        </p:sp>
      </p:grpSp>
      <p:sp>
        <p:nvSpPr>
          <p:cNvPr id="237" name="Google Shape;237;p14"/>
          <p:cNvSpPr txBox="1"/>
          <p:nvPr/>
        </p:nvSpPr>
        <p:spPr>
          <a:xfrm>
            <a:off x="2042160" y="30480"/>
            <a:ext cx="7879080" cy="645795"/>
          </a:xfrm>
          <a:prstGeom prst="rect">
            <a:avLst/>
          </a:prstGeom>
          <a:noFill/>
          <a:ln>
            <a:noFill/>
          </a:ln>
        </p:spPr>
        <p:txBody>
          <a:bodyPr spcFirstLastPara="1" wrap="square" lIns="0" tIns="0" rIns="0" bIns="0" anchor="t" anchorCtr="0">
            <a:spAutoFit/>
          </a:bodyPr>
          <a:lstStyle/>
          <a:p>
            <a:pPr algn="ctr">
              <a:lnSpc>
                <a:spcPct val="120000"/>
              </a:lnSpc>
              <a:spcBef>
                <a:spcPts val="0"/>
              </a:spcBef>
              <a:spcAft>
                <a:spcPts val="0"/>
              </a:spcAft>
            </a:pPr>
            <a:r>
              <a:rPr lang="en-US" sz="3500" b="1" dirty="0">
                <a:solidFill>
                  <a:srgbClr val="FFFFFF"/>
                </a:solidFill>
                <a:ea typeface="Times New Roman" panose="02020603050405020304"/>
                <a:sym typeface="Times New Roman" panose="02020603050405020304"/>
              </a:rPr>
              <a:t>Algorithm Explanation</a:t>
            </a:r>
            <a:endParaRPr sz="3500" b="1" dirty="0"/>
          </a:p>
        </p:txBody>
      </p:sp>
      <p:sp>
        <p:nvSpPr>
          <p:cNvPr id="238" name="Google Shape;238;p14"/>
          <p:cNvSpPr txBox="1"/>
          <p:nvPr/>
        </p:nvSpPr>
        <p:spPr>
          <a:xfrm>
            <a:off x="528955" y="1371600"/>
            <a:ext cx="11133455" cy="4697730"/>
          </a:xfrm>
          <a:prstGeom prst="rect">
            <a:avLst/>
          </a:prstGeom>
          <a:noFill/>
          <a:ln>
            <a:noFill/>
          </a:ln>
        </p:spPr>
        <p:txBody>
          <a:bodyPr spcFirstLastPara="1" wrap="square" lIns="0" tIns="0" rIns="0" bIns="0" anchor="t" anchorCtr="0">
            <a:noAutofit/>
          </a:bodyPr>
          <a:lstStyle/>
          <a:p>
            <a:pPr algn="just">
              <a:lnSpc>
                <a:spcPct val="120000"/>
              </a:lnSpc>
              <a:spcBef>
                <a:spcPts val="0"/>
              </a:spcBef>
              <a:spcAft>
                <a:spcPts val="0"/>
              </a:spcAft>
            </a:pPr>
            <a:r>
              <a:rPr lang="en-US" sz="2300" dirty="0">
                <a:solidFill>
                  <a:srgbClr val="000000"/>
                </a:solidFill>
                <a:ea typeface="Times New Roman" panose="02020603050405020304"/>
                <a:sym typeface="Times New Roman" panose="02020603050405020304"/>
              </a:rPr>
              <a:t>A Convolutional Neural Network (CNN) is a type of artificial neural network designed specifically for processing structured grid-like data. It's particularly effective for tasks involving image recognition and classification, although it has been successfully applied to various other tasks such as natural language processing and signal processing.</a:t>
            </a:r>
            <a:endParaRPr sz="2300" dirty="0"/>
          </a:p>
          <a:p>
            <a:pPr marL="194310" lvl="1">
              <a:lnSpc>
                <a:spcPct val="120000"/>
              </a:lnSpc>
              <a:spcBef>
                <a:spcPts val="0"/>
              </a:spcBef>
              <a:spcAft>
                <a:spcPts val="0"/>
              </a:spcAft>
              <a:buClr>
                <a:srgbClr val="000000"/>
              </a:buClr>
              <a:buSzPts val="2700"/>
            </a:pPr>
            <a:endParaRPr lang="en-US" sz="2300" dirty="0">
              <a:solidFill>
                <a:srgbClr val="000000"/>
              </a:solidFill>
              <a:ea typeface="Times New Roman" panose="02020603050405020304"/>
              <a:sym typeface="Times New Roman" panose="02020603050405020304"/>
            </a:endParaRPr>
          </a:p>
          <a:p>
            <a:pPr marL="194310" lvl="1">
              <a:lnSpc>
                <a:spcPct val="120000"/>
              </a:lnSpc>
              <a:spcBef>
                <a:spcPts val="0"/>
              </a:spcBef>
              <a:spcAft>
                <a:spcPts val="0"/>
              </a:spcAft>
              <a:buClr>
                <a:srgbClr val="000000"/>
              </a:buClr>
              <a:buSzPts val="2700"/>
            </a:pPr>
            <a:r>
              <a:rPr lang="en-US" sz="2300" dirty="0">
                <a:solidFill>
                  <a:srgbClr val="000000"/>
                </a:solidFill>
                <a:ea typeface="Times New Roman" panose="02020603050405020304"/>
                <a:sym typeface="Times New Roman" panose="02020603050405020304"/>
              </a:rPr>
              <a:t>1.Convolutional Layer: The core building block of a CNN is the convolutional layer. It applies a set of filters (also known as kernels) to the input data. Each filter performs a convolution operation by sliding across the input data, computing dot products between the filter weights and the corresponding input values</a:t>
            </a:r>
            <a:r>
              <a:rPr lang="en-US" sz="2300" dirty="0">
                <a:sym typeface="Times New Roman" panose="02020603050405020304"/>
              </a:rPr>
              <a:t> </a:t>
            </a:r>
            <a:r>
              <a:rPr lang="en-US" sz="2300" dirty="0">
                <a:solidFill>
                  <a:srgbClr val="000000"/>
                </a:solidFill>
                <a:ea typeface="Times New Roman" panose="02020603050405020304"/>
                <a:sym typeface="Times New Roman" panose="02020603050405020304"/>
              </a:rPr>
              <a:t>at each position. This process captures spatial patterns in the input data. The output of this operation is called a feature map.</a:t>
            </a:r>
            <a:endParaRPr sz="2300" dirty="0"/>
          </a:p>
          <a:p>
            <a:pPr algn="just">
              <a:lnSpc>
                <a:spcPct val="120000"/>
              </a:lnSpc>
              <a:spcBef>
                <a:spcPts val="0"/>
              </a:spcBef>
              <a:spcAft>
                <a:spcPts val="0"/>
              </a:spcAft>
            </a:pPr>
            <a:endParaRPr sz="2000" dirty="0">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algn="just">
              <a:lnSpc>
                <a:spcPct val="120000"/>
              </a:lnSpc>
              <a:spcBef>
                <a:spcPts val="0"/>
              </a:spcBef>
              <a:spcAft>
                <a:spcPts val="0"/>
              </a:spcAft>
            </a:pPr>
            <a:r>
              <a:rPr lang="en-US" sz="2000" dirty="0">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   </a:t>
            </a:r>
            <a:endParaRPr sz="2000" dirty="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endParaRPr>
          </a:p>
          <a:p>
            <a:pPr algn="just">
              <a:lnSpc>
                <a:spcPct val="120000"/>
              </a:lnSpc>
              <a:spcBef>
                <a:spcPts val="0"/>
              </a:spcBef>
              <a:spcAft>
                <a:spcPts val="0"/>
              </a:spcAft>
            </a:pPr>
            <a:endParaRPr sz="2000" dirty="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endParaRPr>
          </a:p>
          <a:p>
            <a:pPr algn="just">
              <a:lnSpc>
                <a:spcPct val="120000"/>
              </a:lnSpc>
              <a:spcBef>
                <a:spcPts val="0"/>
              </a:spcBef>
              <a:spcAft>
                <a:spcPts val="0"/>
              </a:spcAft>
            </a:pPr>
            <a:endParaRPr sz="2000" dirty="0">
              <a:solidFill>
                <a:srgbClr val="000000"/>
              </a:solidFill>
              <a:latin typeface="Times New Roman" panose="02020603050405020304" pitchFamily="18" charset="0"/>
              <a:ea typeface="Arial" panose="020B0604020202020204"/>
              <a:cs typeface="Times New Roman" panose="02020603050405020304" pitchFamily="18" charset="0"/>
              <a:sym typeface="Arial" panose="020B0604020202020204"/>
            </a:endParaRPr>
          </a:p>
        </p:txBody>
      </p:sp>
    </p:spTree>
  </p:cSld>
  <p:clrMapOvr>
    <a:masterClrMapping/>
  </p:clrMapOvr>
  <p:transition>
    <p:fad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34" name="Google Shape;234;p14"/>
          <p:cNvGrpSpPr/>
          <p:nvPr/>
        </p:nvGrpSpPr>
        <p:grpSpPr>
          <a:xfrm>
            <a:off x="-1588" y="42861"/>
            <a:ext cx="12195175" cy="639445"/>
            <a:chOff x="0" y="0"/>
            <a:chExt cx="24390350" cy="1278890"/>
          </a:xfrm>
        </p:grpSpPr>
        <p:sp>
          <p:nvSpPr>
            <p:cNvPr id="235" name="Google Shape;235;p14"/>
            <p:cNvSpPr/>
            <p:nvPr/>
          </p:nvSpPr>
          <p:spPr>
            <a:xfrm>
              <a:off x="6350" y="67310"/>
              <a:ext cx="24384000" cy="1211580"/>
            </a:xfrm>
            <a:custGeom>
              <a:avLst/>
              <a:gdLst/>
              <a:ahLst/>
              <a:cxnLst/>
              <a:rect l="l" t="t" r="r" b="b"/>
              <a:pathLst>
                <a:path w="24384000" h="1066800" extrusionOk="0">
                  <a:moveTo>
                    <a:pt x="0" y="0"/>
                  </a:moveTo>
                  <a:lnTo>
                    <a:pt x="24384000" y="0"/>
                  </a:lnTo>
                  <a:lnTo>
                    <a:pt x="24384000" y="1066800"/>
                  </a:lnTo>
                  <a:lnTo>
                    <a:pt x="0" y="1066800"/>
                  </a:lnTo>
                  <a:close/>
                </a:path>
              </a:pathLst>
            </a:custGeom>
            <a:solidFill>
              <a:srgbClr val="953735"/>
            </a:solidFill>
            <a:ln>
              <a:noFill/>
            </a:ln>
          </p:spPr>
          <p:txBody>
            <a:bodyPr/>
            <a:p>
              <a:pPr algn="ctr">
                <a:lnSpc>
                  <a:spcPct val="120000"/>
                </a:lnSpc>
                <a:spcBef>
                  <a:spcPts val="0"/>
                </a:spcBef>
                <a:spcAft>
                  <a:spcPts val="0"/>
                </a:spcAft>
              </a:pPr>
              <a:r>
                <a:rPr lang="en-US" sz="3500" b="1" dirty="0">
                  <a:solidFill>
                    <a:srgbClr val="FFFFFF"/>
                  </a:solidFill>
                  <a:ea typeface="Times New Roman" panose="02020603050405020304"/>
                  <a:sym typeface="Times New Roman" panose="02020603050405020304"/>
                </a:rPr>
                <a:t>Algorithm Explanation</a:t>
              </a:r>
              <a:endParaRPr lang="en-US" sz="3500"/>
            </a:p>
          </p:txBody>
        </p:sp>
        <p:sp>
          <p:nvSpPr>
            <p:cNvPr id="236" name="Google Shape;236;p14"/>
            <p:cNvSpPr/>
            <p:nvPr/>
          </p:nvSpPr>
          <p:spPr>
            <a:xfrm>
              <a:off x="0" y="0"/>
              <a:ext cx="24390350" cy="1073150"/>
            </a:xfrm>
            <a:custGeom>
              <a:avLst/>
              <a:gdLst/>
              <a:ahLst/>
              <a:cxnLst/>
              <a:rect l="l" t="t" r="r" b="b"/>
              <a:pathLst>
                <a:path w="24390350" h="1073150" extrusionOk="0">
                  <a:moveTo>
                    <a:pt x="3175" y="0"/>
                  </a:moveTo>
                  <a:lnTo>
                    <a:pt x="24387175" y="0"/>
                  </a:lnTo>
                  <a:cubicBezTo>
                    <a:pt x="24388953" y="0"/>
                    <a:pt x="24390350" y="1397"/>
                    <a:pt x="24390350" y="3175"/>
                  </a:cubicBezTo>
                  <a:lnTo>
                    <a:pt x="24390350" y="1069975"/>
                  </a:lnTo>
                  <a:cubicBezTo>
                    <a:pt x="24390350" y="1071753"/>
                    <a:pt x="24388953" y="1073150"/>
                    <a:pt x="24387175" y="1073150"/>
                  </a:cubicBezTo>
                  <a:lnTo>
                    <a:pt x="3175" y="1073150"/>
                  </a:lnTo>
                  <a:cubicBezTo>
                    <a:pt x="1397" y="1073150"/>
                    <a:pt x="0" y="1071753"/>
                    <a:pt x="0" y="1069975"/>
                  </a:cubicBezTo>
                  <a:lnTo>
                    <a:pt x="0" y="3175"/>
                  </a:lnTo>
                  <a:cubicBezTo>
                    <a:pt x="0" y="1397"/>
                    <a:pt x="1397" y="0"/>
                    <a:pt x="3175" y="0"/>
                  </a:cubicBezTo>
                  <a:moveTo>
                    <a:pt x="3175" y="6350"/>
                  </a:moveTo>
                  <a:lnTo>
                    <a:pt x="3175" y="3175"/>
                  </a:lnTo>
                  <a:lnTo>
                    <a:pt x="6350" y="3175"/>
                  </a:lnTo>
                  <a:lnTo>
                    <a:pt x="6350" y="1069975"/>
                  </a:lnTo>
                  <a:lnTo>
                    <a:pt x="3175" y="1069975"/>
                  </a:lnTo>
                  <a:lnTo>
                    <a:pt x="3175" y="1066800"/>
                  </a:lnTo>
                  <a:lnTo>
                    <a:pt x="24387175" y="1066800"/>
                  </a:lnTo>
                  <a:lnTo>
                    <a:pt x="24387175" y="1069975"/>
                  </a:lnTo>
                  <a:lnTo>
                    <a:pt x="24384000" y="1069975"/>
                  </a:lnTo>
                  <a:lnTo>
                    <a:pt x="24384000" y="3175"/>
                  </a:lnTo>
                  <a:lnTo>
                    <a:pt x="24387175" y="3175"/>
                  </a:lnTo>
                  <a:lnTo>
                    <a:pt x="24387175" y="6350"/>
                  </a:lnTo>
                  <a:lnTo>
                    <a:pt x="3175" y="6350"/>
                  </a:lnTo>
                  <a:close/>
                </a:path>
              </a:pathLst>
            </a:custGeom>
            <a:solidFill>
              <a:srgbClr val="FFFFFF"/>
            </a:solidFill>
            <a:ln>
              <a:noFill/>
            </a:ln>
          </p:spPr>
          <p:txBody>
            <a:bodyPr spcFirstLastPara="1" wrap="square" lIns="60950" tIns="60950" rIns="60950" bIns="60950" anchor="ctr" anchorCtr="0">
              <a:noAutofit/>
            </a:bodyPr>
            <a:p>
              <a:pPr>
                <a:spcBef>
                  <a:spcPts val="0"/>
                </a:spcBef>
                <a:spcAft>
                  <a:spcPts val="0"/>
                </a:spcAft>
              </a:pPr>
              <a:endParaRPr>
                <a:latin typeface="Times New Roman" panose="02020603050405020304" pitchFamily="18" charset="0"/>
                <a:cs typeface="Times New Roman" panose="02020603050405020304" pitchFamily="18" charset="0"/>
              </a:endParaRPr>
            </a:p>
          </p:txBody>
        </p:sp>
      </p:grpSp>
      <p:sp>
        <p:nvSpPr>
          <p:cNvPr id="5" name="Text Box 4"/>
          <p:cNvSpPr txBox="1"/>
          <p:nvPr/>
        </p:nvSpPr>
        <p:spPr>
          <a:xfrm>
            <a:off x="609600" y="1600200"/>
            <a:ext cx="10882630" cy="4760595"/>
          </a:xfrm>
          <a:prstGeom prst="rect">
            <a:avLst/>
          </a:prstGeom>
          <a:noFill/>
        </p:spPr>
        <p:txBody>
          <a:bodyPr wrap="square" rtlCol="0" anchor="t">
            <a:spAutoFit/>
          </a:bodyPr>
          <a:p>
            <a:pPr algn="just">
              <a:lnSpc>
                <a:spcPct val="120000"/>
              </a:lnSpc>
              <a:spcBef>
                <a:spcPts val="0"/>
              </a:spcBef>
              <a:spcAft>
                <a:spcPts val="0"/>
              </a:spcAft>
            </a:pPr>
            <a:r>
              <a:rPr lang="en-US" sz="2300" dirty="0">
                <a:solidFill>
                  <a:srgbClr val="000000"/>
                </a:solidFill>
                <a:ea typeface="Times New Roman" panose="02020603050405020304"/>
                <a:sym typeface="Times New Roman" panose="02020603050405020304"/>
              </a:rPr>
              <a:t>2.Activation Function: After the convolution operation, an activation function is applied element-wise to the       feature map to introduce non-linearity into the network. Common activation functions include </a:t>
            </a:r>
            <a:r>
              <a:rPr lang="en-US" sz="2300" dirty="0" err="1">
                <a:solidFill>
                  <a:srgbClr val="000000"/>
                </a:solidFill>
                <a:ea typeface="Times New Roman" panose="02020603050405020304"/>
                <a:sym typeface="Times New Roman" panose="02020603050405020304"/>
              </a:rPr>
              <a:t>ReLU</a:t>
            </a:r>
            <a:r>
              <a:rPr lang="en-US" sz="2300" dirty="0">
                <a:solidFill>
                  <a:srgbClr val="000000"/>
                </a:solidFill>
                <a:ea typeface="Times New Roman" panose="02020603050405020304"/>
                <a:sym typeface="Times New Roman" panose="02020603050405020304"/>
              </a:rPr>
              <a:t> (Rectified   Linear Unit), sigmoid, and tanh.</a:t>
            </a:r>
            <a:endParaRPr sz="2300" dirty="0"/>
          </a:p>
          <a:p>
            <a:pPr algn="just">
              <a:lnSpc>
                <a:spcPct val="120000"/>
              </a:lnSpc>
              <a:spcBef>
                <a:spcPts val="0"/>
              </a:spcBef>
              <a:spcAft>
                <a:spcPts val="0"/>
              </a:spcAft>
            </a:pPr>
            <a:endParaRPr sz="2300" dirty="0">
              <a:solidFill>
                <a:srgbClr val="000000"/>
              </a:solidFill>
              <a:ea typeface="Times New Roman" panose="02020603050405020304"/>
              <a:sym typeface="Times New Roman" panose="02020603050405020304"/>
            </a:endParaRPr>
          </a:p>
          <a:p>
            <a:pPr algn="just">
              <a:lnSpc>
                <a:spcPct val="120000"/>
              </a:lnSpc>
              <a:spcBef>
                <a:spcPts val="0"/>
              </a:spcBef>
              <a:spcAft>
                <a:spcPts val="0"/>
              </a:spcAft>
            </a:pPr>
            <a:r>
              <a:rPr lang="en-US" sz="2300" dirty="0">
                <a:solidFill>
                  <a:srgbClr val="000000"/>
                </a:solidFill>
                <a:ea typeface="Times New Roman" panose="02020603050405020304"/>
                <a:sym typeface="Times New Roman" panose="02020603050405020304"/>
              </a:rPr>
              <a:t>3.Fully Connected Layer: After several convolutional and pooling layers, the resulting feature maps are flattened into a vector and fed into one or more fully connected layers. These layers perform high-level reasoning on the spatial hierarchies learned by the convolutional layers. The output of the last fully connected layer is often passed through a </a:t>
            </a:r>
            <a:r>
              <a:rPr lang="en-US" sz="2300" dirty="0" err="1">
                <a:solidFill>
                  <a:srgbClr val="000000"/>
                </a:solidFill>
                <a:ea typeface="Times New Roman" panose="02020603050405020304"/>
                <a:sym typeface="Times New Roman" panose="02020603050405020304"/>
              </a:rPr>
              <a:t>softmax</a:t>
            </a:r>
            <a:r>
              <a:rPr lang="en-US" sz="2300" dirty="0">
                <a:solidFill>
                  <a:srgbClr val="000000"/>
                </a:solidFill>
                <a:ea typeface="Times New Roman" panose="02020603050405020304"/>
                <a:sym typeface="Times New Roman" panose="02020603050405020304"/>
              </a:rPr>
              <a:t> activation function to produce probabilities for each class in a classification task.</a:t>
            </a:r>
            <a:endParaRPr lang="en-US" sz="2300" dirty="0">
              <a:solidFill>
                <a:srgbClr val="000000"/>
              </a:solidFill>
              <a:ea typeface="Times New Roman" panose="02020603050405020304"/>
              <a:sym typeface="Times New Roman" panose="02020603050405020304"/>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34" name="Google Shape;234;p14"/>
          <p:cNvGrpSpPr/>
          <p:nvPr/>
        </p:nvGrpSpPr>
        <p:grpSpPr>
          <a:xfrm>
            <a:off x="-1588" y="42861"/>
            <a:ext cx="12195175" cy="639445"/>
            <a:chOff x="0" y="0"/>
            <a:chExt cx="24390350" cy="1278890"/>
          </a:xfrm>
        </p:grpSpPr>
        <p:sp>
          <p:nvSpPr>
            <p:cNvPr id="235" name="Google Shape;235;p14"/>
            <p:cNvSpPr/>
            <p:nvPr/>
          </p:nvSpPr>
          <p:spPr>
            <a:xfrm>
              <a:off x="6350" y="67310"/>
              <a:ext cx="24384000" cy="1211580"/>
            </a:xfrm>
            <a:custGeom>
              <a:avLst/>
              <a:gdLst/>
              <a:ahLst/>
              <a:cxnLst/>
              <a:rect l="l" t="t" r="r" b="b"/>
              <a:pathLst>
                <a:path w="24384000" h="1066800" extrusionOk="0">
                  <a:moveTo>
                    <a:pt x="0" y="0"/>
                  </a:moveTo>
                  <a:lnTo>
                    <a:pt x="24384000" y="0"/>
                  </a:lnTo>
                  <a:lnTo>
                    <a:pt x="24384000" y="1066800"/>
                  </a:lnTo>
                  <a:lnTo>
                    <a:pt x="0" y="1066800"/>
                  </a:lnTo>
                  <a:close/>
                </a:path>
              </a:pathLst>
            </a:custGeom>
            <a:solidFill>
              <a:srgbClr val="953735"/>
            </a:solidFill>
            <a:ln>
              <a:noFill/>
            </a:ln>
          </p:spPr>
          <p:txBody>
            <a:bodyPr/>
            <a:p>
              <a:pPr algn="ctr">
                <a:lnSpc>
                  <a:spcPct val="120000"/>
                </a:lnSpc>
                <a:spcBef>
                  <a:spcPts val="0"/>
                </a:spcBef>
                <a:spcAft>
                  <a:spcPts val="0"/>
                </a:spcAft>
              </a:pPr>
              <a:r>
                <a:rPr lang="en-US" sz="3500" b="1" dirty="0">
                  <a:solidFill>
                    <a:srgbClr val="FFFFFF"/>
                  </a:solidFill>
                  <a:ea typeface="Times New Roman" panose="02020603050405020304"/>
                  <a:sym typeface="Times New Roman" panose="02020603050405020304"/>
                </a:rPr>
                <a:t>Algorithm Explanation</a:t>
              </a:r>
              <a:endParaRPr lang="en-US" sz="3500"/>
            </a:p>
          </p:txBody>
        </p:sp>
        <p:sp>
          <p:nvSpPr>
            <p:cNvPr id="236" name="Google Shape;236;p14"/>
            <p:cNvSpPr/>
            <p:nvPr/>
          </p:nvSpPr>
          <p:spPr>
            <a:xfrm>
              <a:off x="0" y="0"/>
              <a:ext cx="24390350" cy="1073150"/>
            </a:xfrm>
            <a:custGeom>
              <a:avLst/>
              <a:gdLst/>
              <a:ahLst/>
              <a:cxnLst/>
              <a:rect l="l" t="t" r="r" b="b"/>
              <a:pathLst>
                <a:path w="24390350" h="1073150" extrusionOk="0">
                  <a:moveTo>
                    <a:pt x="3175" y="0"/>
                  </a:moveTo>
                  <a:lnTo>
                    <a:pt x="24387175" y="0"/>
                  </a:lnTo>
                  <a:cubicBezTo>
                    <a:pt x="24388953" y="0"/>
                    <a:pt x="24390350" y="1397"/>
                    <a:pt x="24390350" y="3175"/>
                  </a:cubicBezTo>
                  <a:lnTo>
                    <a:pt x="24390350" y="1069975"/>
                  </a:lnTo>
                  <a:cubicBezTo>
                    <a:pt x="24390350" y="1071753"/>
                    <a:pt x="24388953" y="1073150"/>
                    <a:pt x="24387175" y="1073150"/>
                  </a:cubicBezTo>
                  <a:lnTo>
                    <a:pt x="3175" y="1073150"/>
                  </a:lnTo>
                  <a:cubicBezTo>
                    <a:pt x="1397" y="1073150"/>
                    <a:pt x="0" y="1071753"/>
                    <a:pt x="0" y="1069975"/>
                  </a:cubicBezTo>
                  <a:lnTo>
                    <a:pt x="0" y="3175"/>
                  </a:lnTo>
                  <a:cubicBezTo>
                    <a:pt x="0" y="1397"/>
                    <a:pt x="1397" y="0"/>
                    <a:pt x="3175" y="0"/>
                  </a:cubicBezTo>
                  <a:moveTo>
                    <a:pt x="3175" y="6350"/>
                  </a:moveTo>
                  <a:lnTo>
                    <a:pt x="3175" y="3175"/>
                  </a:lnTo>
                  <a:lnTo>
                    <a:pt x="6350" y="3175"/>
                  </a:lnTo>
                  <a:lnTo>
                    <a:pt x="6350" y="1069975"/>
                  </a:lnTo>
                  <a:lnTo>
                    <a:pt x="3175" y="1069975"/>
                  </a:lnTo>
                  <a:lnTo>
                    <a:pt x="3175" y="1066800"/>
                  </a:lnTo>
                  <a:lnTo>
                    <a:pt x="24387175" y="1066800"/>
                  </a:lnTo>
                  <a:lnTo>
                    <a:pt x="24387175" y="1069975"/>
                  </a:lnTo>
                  <a:lnTo>
                    <a:pt x="24384000" y="1069975"/>
                  </a:lnTo>
                  <a:lnTo>
                    <a:pt x="24384000" y="3175"/>
                  </a:lnTo>
                  <a:lnTo>
                    <a:pt x="24387175" y="3175"/>
                  </a:lnTo>
                  <a:lnTo>
                    <a:pt x="24387175" y="6350"/>
                  </a:lnTo>
                  <a:lnTo>
                    <a:pt x="3175" y="6350"/>
                  </a:lnTo>
                  <a:close/>
                </a:path>
              </a:pathLst>
            </a:custGeom>
            <a:solidFill>
              <a:srgbClr val="FFFFFF"/>
            </a:solidFill>
            <a:ln>
              <a:noFill/>
            </a:ln>
          </p:spPr>
          <p:txBody>
            <a:bodyPr spcFirstLastPara="1" wrap="square" lIns="60950" tIns="60950" rIns="60950" bIns="60950" anchor="ctr" anchorCtr="0">
              <a:noAutofit/>
            </a:bodyPr>
            <a:p>
              <a:pPr>
                <a:spcBef>
                  <a:spcPts val="0"/>
                </a:spcBef>
                <a:spcAft>
                  <a:spcPts val="0"/>
                </a:spcAft>
              </a:pPr>
              <a:endParaRPr>
                <a:latin typeface="Times New Roman" panose="02020603050405020304" pitchFamily="18" charset="0"/>
                <a:cs typeface="Times New Roman" panose="02020603050405020304" pitchFamily="18" charset="0"/>
              </a:endParaRPr>
            </a:p>
          </p:txBody>
        </p:sp>
      </p:grpSp>
      <p:sp>
        <p:nvSpPr>
          <p:cNvPr id="3" name="Text Box 2"/>
          <p:cNvSpPr txBox="1"/>
          <p:nvPr/>
        </p:nvSpPr>
        <p:spPr>
          <a:xfrm>
            <a:off x="3048000" y="762000"/>
            <a:ext cx="6096000" cy="673735"/>
          </a:xfrm>
          <a:prstGeom prst="rect">
            <a:avLst/>
          </a:prstGeom>
          <a:noFill/>
        </p:spPr>
        <p:txBody>
          <a:bodyPr wrap="square" rtlCol="0" anchor="t">
            <a:noAutofit/>
          </a:bodyPr>
          <a:p>
            <a:pPr algn="ctr">
              <a:lnSpc>
                <a:spcPct val="120000"/>
              </a:lnSpc>
              <a:spcBef>
                <a:spcPts val="0"/>
              </a:spcBef>
              <a:spcAft>
                <a:spcPts val="0"/>
              </a:spcAft>
            </a:pPr>
            <a:r>
              <a:rPr lang="en-US" sz="3000">
                <a:solidFill>
                  <a:srgbClr val="000000"/>
                </a:solidFill>
                <a:ea typeface="Times New Roman" panose="02020603050405020304"/>
                <a:sym typeface="Times New Roman" panose="02020603050405020304"/>
              </a:rPr>
              <a:t>VGG16 MODEL</a:t>
            </a:r>
            <a:endParaRPr lang="en-US" sz="3000">
              <a:solidFill>
                <a:srgbClr val="000000"/>
              </a:solidFill>
              <a:ea typeface="Times New Roman" panose="02020603050405020304"/>
              <a:sym typeface="Times New Roman" panose="02020603050405020304"/>
            </a:endParaRPr>
          </a:p>
        </p:txBody>
      </p:sp>
      <p:sp>
        <p:nvSpPr>
          <p:cNvPr id="4" name="Text Box 3"/>
          <p:cNvSpPr txBox="1"/>
          <p:nvPr/>
        </p:nvSpPr>
        <p:spPr>
          <a:xfrm>
            <a:off x="593090" y="1418590"/>
            <a:ext cx="11257915" cy="4787265"/>
          </a:xfrm>
          <a:prstGeom prst="rect">
            <a:avLst/>
          </a:prstGeom>
          <a:noFill/>
        </p:spPr>
        <p:txBody>
          <a:bodyPr wrap="square" rtlCol="0" anchor="t">
            <a:noAutofit/>
          </a:bodyPr>
          <a:p>
            <a:pPr>
              <a:lnSpc>
                <a:spcPct val="120000"/>
              </a:lnSpc>
              <a:spcBef>
                <a:spcPts val="0"/>
              </a:spcBef>
              <a:spcAft>
                <a:spcPts val="0"/>
              </a:spcAft>
            </a:pPr>
            <a:r>
              <a:rPr lang="en-US" sz="2300" dirty="0">
                <a:solidFill>
                  <a:srgbClr val="000000"/>
                </a:solidFill>
                <a:ea typeface="Times New Roman" panose="02020603050405020304"/>
                <a:sym typeface="Times New Roman" panose="02020603050405020304"/>
              </a:rPr>
              <a:t>VGG16 is a convolutional neural network architecture that gained prominence for its simplicity and effectiveness in image classification tasks. Developed by the Visual Geometry Group at the University of Oxford, VGG16 is composed of 16 weight layers, including 13 convolutional layers and 3 fully connected layers.The key characteristic of VGG16 is its uniform architecture, where convolutional layers consist of 3x3 filters with a stride of 1, and max-pooling layers with 2x2 filters applied after every two convolutional layers. This design choice results in a deeper network while maintaining a simple and regular structure.The convolutional layers of VGG16 are designed to extract features of increasing complexity, starting from simple edges and textures in the early layers to more abstract features in the deeper layers. The fully connected layers at the end of the network utilize these features to perform high-level reasoning and make predictions.</a:t>
            </a:r>
            <a:endParaRPr lang="en-US" sz="2300" dirty="0">
              <a:solidFill>
                <a:srgbClr val="000000"/>
              </a:solidFill>
              <a:ea typeface="Times New Roman" panose="02020603050405020304"/>
              <a:sym typeface="Times New Roman" panose="02020603050405020304"/>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42"/>
        <p:cNvGrpSpPr/>
        <p:nvPr/>
      </p:nvGrpSpPr>
      <p:grpSpPr>
        <a:xfrm>
          <a:off x="0" y="0"/>
          <a:ext cx="0" cy="0"/>
          <a:chOff x="0" y="0"/>
          <a:chExt cx="0" cy="0"/>
        </a:xfrm>
      </p:grpSpPr>
      <p:sp>
        <p:nvSpPr>
          <p:cNvPr id="243" name="Google Shape;243;p15"/>
          <p:cNvSpPr txBox="1"/>
          <p:nvPr/>
        </p:nvSpPr>
        <p:spPr>
          <a:xfrm>
            <a:off x="8798560" y="6386831"/>
            <a:ext cx="2722880" cy="221599"/>
          </a:xfrm>
          <a:prstGeom prst="rect">
            <a:avLst/>
          </a:prstGeom>
          <a:noFill/>
          <a:ln>
            <a:noFill/>
          </a:ln>
        </p:spPr>
        <p:txBody>
          <a:bodyPr spcFirstLastPara="1" wrap="square" lIns="0" tIns="0" rIns="0" bIns="0" anchor="t" anchorCtr="0">
            <a:spAutoFit/>
          </a:bodyPr>
          <a:lstStyle/>
          <a:p>
            <a:pPr algn="r">
              <a:lnSpc>
                <a:spcPct val="120000"/>
              </a:lnSpc>
              <a:spcBef>
                <a:spcPts val="0"/>
              </a:spcBef>
              <a:spcAft>
                <a:spcPts val="0"/>
              </a:spcAft>
            </a:pPr>
            <a:r>
              <a:rPr lang="en-US" sz="1200">
                <a:solidFill>
                  <a:srgbClr val="898989"/>
                </a:solidFill>
                <a:latin typeface="Times New Roman" panose="02020603050405020304" pitchFamily="18" charset="0"/>
                <a:ea typeface="Arial" panose="020B0604020202020204"/>
                <a:cs typeface="Times New Roman" panose="02020603050405020304" pitchFamily="18" charset="0"/>
                <a:sym typeface="Arial" panose="020B0604020202020204"/>
              </a:rPr>
              <a:t>14</a:t>
            </a:r>
            <a:endParaRPr>
              <a:latin typeface="Times New Roman" panose="02020603050405020304" pitchFamily="18" charset="0"/>
              <a:cs typeface="Times New Roman" panose="02020603050405020304" pitchFamily="18" charset="0"/>
            </a:endParaRPr>
          </a:p>
        </p:txBody>
      </p:sp>
      <p:grpSp>
        <p:nvGrpSpPr>
          <p:cNvPr id="244" name="Google Shape;244;p15"/>
          <p:cNvGrpSpPr/>
          <p:nvPr/>
        </p:nvGrpSpPr>
        <p:grpSpPr>
          <a:xfrm>
            <a:off x="-1588" y="42861"/>
            <a:ext cx="12195175" cy="536575"/>
            <a:chOff x="0" y="0"/>
            <a:chExt cx="24390350" cy="1073150"/>
          </a:xfrm>
        </p:grpSpPr>
        <p:sp>
          <p:nvSpPr>
            <p:cNvPr id="245" name="Google Shape;245;p15"/>
            <p:cNvSpPr/>
            <p:nvPr/>
          </p:nvSpPr>
          <p:spPr>
            <a:xfrm>
              <a:off x="3175" y="3175"/>
              <a:ext cx="24384000" cy="1066800"/>
            </a:xfrm>
            <a:custGeom>
              <a:avLst/>
              <a:gdLst/>
              <a:ahLst/>
              <a:cxnLst/>
              <a:rect l="l" t="t" r="r" b="b"/>
              <a:pathLst>
                <a:path w="24384000" h="1066800" extrusionOk="0">
                  <a:moveTo>
                    <a:pt x="0" y="0"/>
                  </a:moveTo>
                  <a:lnTo>
                    <a:pt x="24384000" y="0"/>
                  </a:lnTo>
                  <a:lnTo>
                    <a:pt x="24384000" y="1066800"/>
                  </a:lnTo>
                  <a:lnTo>
                    <a:pt x="0" y="1066800"/>
                  </a:lnTo>
                  <a:close/>
                </a:path>
              </a:pathLst>
            </a:custGeom>
            <a:solidFill>
              <a:srgbClr val="953735"/>
            </a:solidFill>
            <a:ln>
              <a:noFill/>
            </a:ln>
          </p:spPr>
        </p:sp>
        <p:sp>
          <p:nvSpPr>
            <p:cNvPr id="246" name="Google Shape;246;p15"/>
            <p:cNvSpPr/>
            <p:nvPr/>
          </p:nvSpPr>
          <p:spPr>
            <a:xfrm>
              <a:off x="0" y="0"/>
              <a:ext cx="24390350" cy="1073150"/>
            </a:xfrm>
            <a:custGeom>
              <a:avLst/>
              <a:gdLst/>
              <a:ahLst/>
              <a:cxnLst/>
              <a:rect l="l" t="t" r="r" b="b"/>
              <a:pathLst>
                <a:path w="24390350" h="1073150" extrusionOk="0">
                  <a:moveTo>
                    <a:pt x="3175" y="0"/>
                  </a:moveTo>
                  <a:lnTo>
                    <a:pt x="24387175" y="0"/>
                  </a:lnTo>
                  <a:cubicBezTo>
                    <a:pt x="24388953" y="0"/>
                    <a:pt x="24390350" y="1397"/>
                    <a:pt x="24390350" y="3175"/>
                  </a:cubicBezTo>
                  <a:lnTo>
                    <a:pt x="24390350" y="1069975"/>
                  </a:lnTo>
                  <a:cubicBezTo>
                    <a:pt x="24390350" y="1071753"/>
                    <a:pt x="24388953" y="1073150"/>
                    <a:pt x="24387175" y="1073150"/>
                  </a:cubicBezTo>
                  <a:lnTo>
                    <a:pt x="3175" y="1073150"/>
                  </a:lnTo>
                  <a:cubicBezTo>
                    <a:pt x="1397" y="1073150"/>
                    <a:pt x="0" y="1071753"/>
                    <a:pt x="0" y="1069975"/>
                  </a:cubicBezTo>
                  <a:lnTo>
                    <a:pt x="0" y="3175"/>
                  </a:lnTo>
                  <a:cubicBezTo>
                    <a:pt x="0" y="1397"/>
                    <a:pt x="1397" y="0"/>
                    <a:pt x="3175" y="0"/>
                  </a:cubicBezTo>
                  <a:moveTo>
                    <a:pt x="3175" y="6350"/>
                  </a:moveTo>
                  <a:lnTo>
                    <a:pt x="3175" y="3175"/>
                  </a:lnTo>
                  <a:lnTo>
                    <a:pt x="6350" y="3175"/>
                  </a:lnTo>
                  <a:lnTo>
                    <a:pt x="6350" y="1069975"/>
                  </a:lnTo>
                  <a:lnTo>
                    <a:pt x="3175" y="1069975"/>
                  </a:lnTo>
                  <a:lnTo>
                    <a:pt x="3175" y="1066800"/>
                  </a:lnTo>
                  <a:lnTo>
                    <a:pt x="24387175" y="1066800"/>
                  </a:lnTo>
                  <a:lnTo>
                    <a:pt x="24387175" y="1069975"/>
                  </a:lnTo>
                  <a:lnTo>
                    <a:pt x="24384000" y="1069975"/>
                  </a:lnTo>
                  <a:lnTo>
                    <a:pt x="24384000" y="3175"/>
                  </a:lnTo>
                  <a:lnTo>
                    <a:pt x="24387175" y="3175"/>
                  </a:lnTo>
                  <a:lnTo>
                    <a:pt x="24387175" y="6350"/>
                  </a:lnTo>
                  <a:lnTo>
                    <a:pt x="3175" y="6350"/>
                  </a:lnTo>
                  <a:close/>
                </a:path>
              </a:pathLst>
            </a:custGeom>
            <a:solidFill>
              <a:srgbClr val="FFFFFF"/>
            </a:solidFill>
            <a:ln>
              <a:noFill/>
            </a:ln>
          </p:spPr>
          <p:txBody>
            <a:bodyPr spcFirstLastPara="1" wrap="square" lIns="60950" tIns="60950" rIns="60950" bIns="60950" anchor="ctr" anchorCtr="0">
              <a:noAutofit/>
            </a:bodyPr>
            <a:lstStyle/>
            <a:p>
              <a:pPr>
                <a:spcBef>
                  <a:spcPts val="0"/>
                </a:spcBef>
                <a:spcAft>
                  <a:spcPts val="0"/>
                </a:spcAft>
              </a:pPr>
              <a:endParaRPr>
                <a:latin typeface="Times New Roman" panose="02020603050405020304" pitchFamily="18" charset="0"/>
                <a:cs typeface="Times New Roman" panose="02020603050405020304" pitchFamily="18" charset="0"/>
              </a:endParaRPr>
            </a:p>
          </p:txBody>
        </p:sp>
      </p:grpSp>
      <p:sp>
        <p:nvSpPr>
          <p:cNvPr id="247" name="Google Shape;247;p15"/>
          <p:cNvSpPr txBox="1"/>
          <p:nvPr/>
        </p:nvSpPr>
        <p:spPr>
          <a:xfrm>
            <a:off x="2042160" y="30480"/>
            <a:ext cx="7879080" cy="645795"/>
          </a:xfrm>
          <a:prstGeom prst="rect">
            <a:avLst/>
          </a:prstGeom>
          <a:noFill/>
          <a:ln>
            <a:noFill/>
          </a:ln>
        </p:spPr>
        <p:txBody>
          <a:bodyPr spcFirstLastPara="1" wrap="square" lIns="0" tIns="0" rIns="0" bIns="0" anchor="t" anchorCtr="0">
            <a:spAutoFit/>
          </a:bodyPr>
          <a:lstStyle/>
          <a:p>
            <a:pPr algn="ctr">
              <a:lnSpc>
                <a:spcPct val="120000"/>
              </a:lnSpc>
              <a:spcBef>
                <a:spcPts val="0"/>
              </a:spcBef>
              <a:spcAft>
                <a:spcPts val="0"/>
              </a:spcAft>
            </a:pPr>
            <a:r>
              <a:rPr lang="en-US" sz="3500" b="1" dirty="0">
                <a:solidFill>
                  <a:srgbClr val="FFFFFF"/>
                </a:solidFill>
                <a:ea typeface="Times New Roman" panose="02020603050405020304"/>
                <a:sym typeface="Times New Roman" panose="02020603050405020304"/>
              </a:rPr>
              <a:t>Implementation</a:t>
            </a:r>
            <a:endParaRPr sz="3500" b="1" dirty="0"/>
          </a:p>
        </p:txBody>
      </p:sp>
      <p:sp>
        <p:nvSpPr>
          <p:cNvPr id="248" name="Google Shape;248;p15"/>
          <p:cNvSpPr txBox="1"/>
          <p:nvPr/>
        </p:nvSpPr>
        <p:spPr>
          <a:xfrm>
            <a:off x="584200" y="885825"/>
            <a:ext cx="11023600" cy="4171315"/>
          </a:xfrm>
          <a:prstGeom prst="rect">
            <a:avLst/>
          </a:prstGeom>
          <a:noFill/>
          <a:ln>
            <a:noFill/>
          </a:ln>
        </p:spPr>
        <p:txBody>
          <a:bodyPr spcFirstLastPara="1" wrap="square" lIns="60950" tIns="30467" rIns="60950" bIns="30467" anchor="t" anchorCtr="0">
            <a:noAutofit/>
          </a:bodyPr>
          <a:lstStyle/>
          <a:p>
            <a:pPr marR="5715">
              <a:lnSpc>
                <a:spcPct val="144000"/>
              </a:lnSpc>
            </a:pPr>
            <a:r>
              <a:rPr sz="2300" dirty="0">
                <a:sym typeface="+mn-ea"/>
              </a:rPr>
              <a:t>The</a:t>
            </a:r>
            <a:r>
              <a:rPr sz="2300" spc="265" dirty="0">
                <a:sym typeface="+mn-ea"/>
              </a:rPr>
              <a:t> </a:t>
            </a:r>
            <a:r>
              <a:rPr sz="2300" dirty="0">
                <a:sym typeface="+mn-ea"/>
              </a:rPr>
              <a:t>"Tea</a:t>
            </a:r>
            <a:r>
              <a:rPr sz="2300" spc="275" dirty="0">
                <a:sym typeface="+mn-ea"/>
              </a:rPr>
              <a:t> </a:t>
            </a:r>
            <a:r>
              <a:rPr sz="2300" dirty="0">
                <a:sym typeface="+mn-ea"/>
              </a:rPr>
              <a:t>Leaf</a:t>
            </a:r>
            <a:r>
              <a:rPr sz="2300" spc="254" dirty="0">
                <a:sym typeface="+mn-ea"/>
              </a:rPr>
              <a:t> </a:t>
            </a:r>
            <a:r>
              <a:rPr sz="2300" dirty="0">
                <a:sym typeface="+mn-ea"/>
              </a:rPr>
              <a:t>Disease</a:t>
            </a:r>
            <a:r>
              <a:rPr sz="2300" spc="270" dirty="0">
                <a:sym typeface="+mn-ea"/>
              </a:rPr>
              <a:t> </a:t>
            </a:r>
            <a:r>
              <a:rPr sz="2300" dirty="0">
                <a:sym typeface="+mn-ea"/>
              </a:rPr>
              <a:t>Detection"</a:t>
            </a:r>
            <a:r>
              <a:rPr sz="2300" spc="250" dirty="0">
                <a:sym typeface="+mn-ea"/>
              </a:rPr>
              <a:t> </a:t>
            </a:r>
            <a:r>
              <a:rPr sz="2300" dirty="0">
                <a:sym typeface="+mn-ea"/>
              </a:rPr>
              <a:t>module</a:t>
            </a:r>
            <a:r>
              <a:rPr sz="2300" spc="254" dirty="0">
                <a:sym typeface="+mn-ea"/>
              </a:rPr>
              <a:t> </a:t>
            </a:r>
            <a:r>
              <a:rPr sz="2300" dirty="0">
                <a:sym typeface="+mn-ea"/>
              </a:rPr>
              <a:t>is</a:t>
            </a:r>
            <a:r>
              <a:rPr sz="2300" spc="290" dirty="0">
                <a:sym typeface="+mn-ea"/>
              </a:rPr>
              <a:t> </a:t>
            </a:r>
            <a:r>
              <a:rPr sz="2300" dirty="0">
                <a:sym typeface="+mn-ea"/>
              </a:rPr>
              <a:t>designed</a:t>
            </a:r>
            <a:r>
              <a:rPr sz="2300" spc="270" dirty="0">
                <a:sym typeface="+mn-ea"/>
              </a:rPr>
              <a:t> </a:t>
            </a:r>
            <a:r>
              <a:rPr sz="2300" dirty="0">
                <a:sym typeface="+mn-ea"/>
              </a:rPr>
              <a:t>to</a:t>
            </a:r>
            <a:r>
              <a:rPr sz="2300" spc="260" dirty="0">
                <a:sym typeface="+mn-ea"/>
              </a:rPr>
              <a:t> </a:t>
            </a:r>
            <a:r>
              <a:rPr sz="2300" dirty="0">
                <a:sym typeface="+mn-ea"/>
              </a:rPr>
              <a:t>identify</a:t>
            </a:r>
            <a:r>
              <a:rPr sz="2300" spc="250" dirty="0">
                <a:sym typeface="+mn-ea"/>
              </a:rPr>
              <a:t> </a:t>
            </a:r>
            <a:r>
              <a:rPr sz="2300" dirty="0">
                <a:sym typeface="+mn-ea"/>
              </a:rPr>
              <a:t>and</a:t>
            </a:r>
            <a:r>
              <a:rPr sz="2300" spc="300" dirty="0">
                <a:sym typeface="+mn-ea"/>
              </a:rPr>
              <a:t> </a:t>
            </a:r>
            <a:r>
              <a:rPr sz="2300" dirty="0">
                <a:sym typeface="+mn-ea"/>
              </a:rPr>
              <a:t>classify</a:t>
            </a:r>
            <a:r>
              <a:rPr sz="2300" spc="235" dirty="0">
                <a:sym typeface="+mn-ea"/>
              </a:rPr>
              <a:t> </a:t>
            </a:r>
            <a:r>
              <a:rPr sz="2300" spc="-10" dirty="0">
                <a:sym typeface="+mn-ea"/>
              </a:rPr>
              <a:t>diseases affecting</a:t>
            </a:r>
            <a:r>
              <a:rPr sz="2300" spc="-50" dirty="0">
                <a:sym typeface="+mn-ea"/>
              </a:rPr>
              <a:t> </a:t>
            </a:r>
            <a:r>
              <a:rPr sz="2300" dirty="0">
                <a:sym typeface="+mn-ea"/>
              </a:rPr>
              <a:t>tea</a:t>
            </a:r>
            <a:r>
              <a:rPr sz="2300" spc="-45" dirty="0">
                <a:sym typeface="+mn-ea"/>
              </a:rPr>
              <a:t> </a:t>
            </a:r>
            <a:r>
              <a:rPr sz="2300" dirty="0">
                <a:sym typeface="+mn-ea"/>
              </a:rPr>
              <a:t>plants</a:t>
            </a:r>
            <a:r>
              <a:rPr sz="2300" spc="-35" dirty="0">
                <a:sym typeface="+mn-ea"/>
              </a:rPr>
              <a:t> </a:t>
            </a:r>
            <a:r>
              <a:rPr sz="2300" dirty="0">
                <a:sym typeface="+mn-ea"/>
              </a:rPr>
              <a:t>based</a:t>
            </a:r>
            <a:r>
              <a:rPr sz="2300" spc="-25" dirty="0">
                <a:sym typeface="+mn-ea"/>
              </a:rPr>
              <a:t> </a:t>
            </a:r>
            <a:r>
              <a:rPr sz="2300" dirty="0">
                <a:sym typeface="+mn-ea"/>
              </a:rPr>
              <a:t>on</a:t>
            </a:r>
            <a:r>
              <a:rPr sz="2300" spc="-35" dirty="0">
                <a:sym typeface="+mn-ea"/>
              </a:rPr>
              <a:t> </a:t>
            </a:r>
            <a:r>
              <a:rPr sz="2300" dirty="0">
                <a:sym typeface="+mn-ea"/>
              </a:rPr>
              <a:t>leaf</a:t>
            </a:r>
            <a:r>
              <a:rPr sz="2300" spc="-40" dirty="0">
                <a:sym typeface="+mn-ea"/>
              </a:rPr>
              <a:t> </a:t>
            </a:r>
            <a:r>
              <a:rPr sz="2300" dirty="0">
                <a:sym typeface="+mn-ea"/>
              </a:rPr>
              <a:t>images.</a:t>
            </a:r>
            <a:r>
              <a:rPr sz="2300" spc="-35" dirty="0">
                <a:sym typeface="+mn-ea"/>
              </a:rPr>
              <a:t> </a:t>
            </a:r>
            <a:r>
              <a:rPr sz="2300" dirty="0">
                <a:sym typeface="+mn-ea"/>
              </a:rPr>
              <a:t>This</a:t>
            </a:r>
            <a:r>
              <a:rPr sz="2300" spc="-30" dirty="0">
                <a:sym typeface="+mn-ea"/>
              </a:rPr>
              <a:t> </a:t>
            </a:r>
            <a:r>
              <a:rPr sz="2300" spc="-10" dirty="0">
                <a:sym typeface="+mn-ea"/>
              </a:rPr>
              <a:t>module</a:t>
            </a:r>
            <a:r>
              <a:rPr sz="2300" spc="-40" dirty="0">
                <a:sym typeface="+mn-ea"/>
              </a:rPr>
              <a:t> </a:t>
            </a:r>
            <a:r>
              <a:rPr sz="2300" spc="-10" dirty="0">
                <a:sym typeface="+mn-ea"/>
              </a:rPr>
              <a:t>integrates</a:t>
            </a:r>
            <a:r>
              <a:rPr sz="2300" spc="-35" dirty="0">
                <a:sym typeface="+mn-ea"/>
              </a:rPr>
              <a:t> </a:t>
            </a:r>
            <a:r>
              <a:rPr sz="2300" dirty="0">
                <a:sym typeface="+mn-ea"/>
              </a:rPr>
              <a:t>image</a:t>
            </a:r>
            <a:r>
              <a:rPr sz="2300" spc="-40" dirty="0">
                <a:sym typeface="+mn-ea"/>
              </a:rPr>
              <a:t> </a:t>
            </a:r>
            <a:r>
              <a:rPr sz="2300" dirty="0">
                <a:sym typeface="+mn-ea"/>
              </a:rPr>
              <a:t>processing</a:t>
            </a:r>
            <a:r>
              <a:rPr sz="2300" spc="-50" dirty="0">
                <a:sym typeface="+mn-ea"/>
              </a:rPr>
              <a:t> </a:t>
            </a:r>
            <a:r>
              <a:rPr sz="2300" spc="-10" dirty="0">
                <a:sym typeface="+mn-ea"/>
              </a:rPr>
              <a:t>techniques</a:t>
            </a:r>
            <a:r>
              <a:rPr sz="2300" spc="-40" dirty="0">
                <a:sym typeface="+mn-ea"/>
              </a:rPr>
              <a:t> </a:t>
            </a:r>
            <a:r>
              <a:rPr sz="2300" spc="-25" dirty="0">
                <a:sym typeface="+mn-ea"/>
              </a:rPr>
              <a:t>and </a:t>
            </a:r>
            <a:r>
              <a:rPr sz="2300" dirty="0">
                <a:sym typeface="+mn-ea"/>
              </a:rPr>
              <a:t>machine</a:t>
            </a:r>
            <a:r>
              <a:rPr sz="2300" spc="130" dirty="0">
                <a:sym typeface="+mn-ea"/>
              </a:rPr>
              <a:t> </a:t>
            </a:r>
            <a:r>
              <a:rPr sz="2300" dirty="0">
                <a:sym typeface="+mn-ea"/>
              </a:rPr>
              <a:t>learning</a:t>
            </a:r>
            <a:r>
              <a:rPr sz="2300" spc="120" dirty="0">
                <a:sym typeface="+mn-ea"/>
              </a:rPr>
              <a:t> </a:t>
            </a:r>
            <a:r>
              <a:rPr sz="2300" dirty="0">
                <a:sym typeface="+mn-ea"/>
              </a:rPr>
              <a:t>algorithms</a:t>
            </a:r>
            <a:r>
              <a:rPr sz="2300" spc="140" dirty="0">
                <a:sym typeface="+mn-ea"/>
              </a:rPr>
              <a:t> </a:t>
            </a:r>
            <a:r>
              <a:rPr sz="2300" dirty="0">
                <a:sym typeface="+mn-ea"/>
              </a:rPr>
              <a:t>to</a:t>
            </a:r>
            <a:r>
              <a:rPr sz="2300" spc="135" dirty="0">
                <a:sym typeface="+mn-ea"/>
              </a:rPr>
              <a:t> </a:t>
            </a:r>
            <a:r>
              <a:rPr sz="2300" dirty="0">
                <a:sym typeface="+mn-ea"/>
              </a:rPr>
              <a:t>automate</a:t>
            </a:r>
            <a:r>
              <a:rPr sz="2300" spc="130" dirty="0">
                <a:sym typeface="+mn-ea"/>
              </a:rPr>
              <a:t> </a:t>
            </a:r>
            <a:r>
              <a:rPr sz="2300" dirty="0">
                <a:sym typeface="+mn-ea"/>
              </a:rPr>
              <a:t>the</a:t>
            </a:r>
            <a:r>
              <a:rPr sz="2300" spc="130" dirty="0">
                <a:sym typeface="+mn-ea"/>
              </a:rPr>
              <a:t> </a:t>
            </a:r>
            <a:r>
              <a:rPr sz="2300" dirty="0">
                <a:sym typeface="+mn-ea"/>
              </a:rPr>
              <a:t>diagnosis</a:t>
            </a:r>
            <a:r>
              <a:rPr sz="2300" spc="135" dirty="0">
                <a:sym typeface="+mn-ea"/>
              </a:rPr>
              <a:t> </a:t>
            </a:r>
            <a:r>
              <a:rPr sz="2300" dirty="0">
                <a:sym typeface="+mn-ea"/>
              </a:rPr>
              <a:t>of</a:t>
            </a:r>
            <a:r>
              <a:rPr sz="2300" spc="130" dirty="0">
                <a:sym typeface="+mn-ea"/>
              </a:rPr>
              <a:t> </a:t>
            </a:r>
            <a:r>
              <a:rPr sz="2300" dirty="0">
                <a:sym typeface="+mn-ea"/>
              </a:rPr>
              <a:t>tea</a:t>
            </a:r>
            <a:r>
              <a:rPr sz="2300" spc="125" dirty="0">
                <a:sym typeface="+mn-ea"/>
              </a:rPr>
              <a:t> </a:t>
            </a:r>
            <a:r>
              <a:rPr sz="2300" dirty="0">
                <a:sym typeface="+mn-ea"/>
              </a:rPr>
              <a:t>plant</a:t>
            </a:r>
            <a:r>
              <a:rPr sz="2300" spc="135" dirty="0">
                <a:sym typeface="+mn-ea"/>
              </a:rPr>
              <a:t> </a:t>
            </a:r>
            <a:r>
              <a:rPr sz="2300" dirty="0">
                <a:sym typeface="+mn-ea"/>
              </a:rPr>
              <a:t>diseases,</a:t>
            </a:r>
            <a:r>
              <a:rPr sz="2300" spc="135" dirty="0">
                <a:sym typeface="+mn-ea"/>
              </a:rPr>
              <a:t> </a:t>
            </a:r>
            <a:r>
              <a:rPr sz="2300" dirty="0">
                <a:sym typeface="+mn-ea"/>
              </a:rPr>
              <a:t>thereby</a:t>
            </a:r>
            <a:r>
              <a:rPr sz="2300" spc="110" dirty="0">
                <a:sym typeface="+mn-ea"/>
              </a:rPr>
              <a:t> </a:t>
            </a:r>
            <a:r>
              <a:rPr sz="2300" spc="-10" dirty="0">
                <a:sym typeface="+mn-ea"/>
              </a:rPr>
              <a:t>assisting </a:t>
            </a:r>
            <a:r>
              <a:rPr sz="2300" dirty="0">
                <a:sym typeface="+mn-ea"/>
              </a:rPr>
              <a:t>farmers</a:t>
            </a:r>
            <a:r>
              <a:rPr sz="2300" spc="-35" dirty="0">
                <a:sym typeface="+mn-ea"/>
              </a:rPr>
              <a:t> </a:t>
            </a:r>
            <a:r>
              <a:rPr sz="2300" dirty="0">
                <a:sym typeface="+mn-ea"/>
              </a:rPr>
              <a:t>in</a:t>
            </a:r>
            <a:r>
              <a:rPr sz="2300" spc="-15" dirty="0">
                <a:sym typeface="+mn-ea"/>
              </a:rPr>
              <a:t> </a:t>
            </a:r>
            <a:r>
              <a:rPr sz="2300" dirty="0">
                <a:sym typeface="+mn-ea"/>
              </a:rPr>
              <a:t>early</a:t>
            </a:r>
            <a:r>
              <a:rPr sz="2300" spc="-45" dirty="0">
                <a:sym typeface="+mn-ea"/>
              </a:rPr>
              <a:t> </a:t>
            </a:r>
            <a:r>
              <a:rPr sz="2300" dirty="0">
                <a:sym typeface="+mn-ea"/>
              </a:rPr>
              <a:t>detection</a:t>
            </a:r>
            <a:r>
              <a:rPr sz="2300" spc="-25" dirty="0">
                <a:sym typeface="+mn-ea"/>
              </a:rPr>
              <a:t> </a:t>
            </a:r>
            <a:r>
              <a:rPr sz="2300" dirty="0">
                <a:sym typeface="+mn-ea"/>
              </a:rPr>
              <a:t>and</a:t>
            </a:r>
            <a:r>
              <a:rPr sz="2300" spc="-20" dirty="0">
                <a:sym typeface="+mn-ea"/>
              </a:rPr>
              <a:t> </a:t>
            </a:r>
            <a:r>
              <a:rPr sz="2300" dirty="0">
                <a:sym typeface="+mn-ea"/>
              </a:rPr>
              <a:t>timely</a:t>
            </a:r>
            <a:r>
              <a:rPr sz="2300" spc="-45" dirty="0">
                <a:sym typeface="+mn-ea"/>
              </a:rPr>
              <a:t> </a:t>
            </a:r>
            <a:r>
              <a:rPr sz="2300" spc="-10" dirty="0">
                <a:sym typeface="+mn-ea"/>
              </a:rPr>
              <a:t>intervention.</a:t>
            </a:r>
            <a:endParaRPr sz="2300"/>
          </a:p>
          <a:p>
            <a:pPr>
              <a:lnSpc>
                <a:spcPct val="100000"/>
              </a:lnSpc>
              <a:spcBef>
                <a:spcPts val="60"/>
              </a:spcBef>
            </a:pPr>
            <a:endParaRPr sz="2300"/>
          </a:p>
          <a:p>
            <a:pPr marL="342900" indent="-342900">
              <a:lnSpc>
                <a:spcPct val="100000"/>
              </a:lnSpc>
              <a:buFont typeface="Arial" panose="020B0604020202020204" pitchFamily="34" charset="0"/>
              <a:buChar char="•"/>
              <a:tabLst>
                <a:tab pos="699770" algn="l"/>
              </a:tabLst>
            </a:pPr>
            <a:r>
              <a:rPr sz="2300" dirty="0">
                <a:sym typeface="+mn-ea"/>
              </a:rPr>
              <a:t>Image</a:t>
            </a:r>
            <a:r>
              <a:rPr sz="2300" spc="-55" dirty="0">
                <a:sym typeface="+mn-ea"/>
              </a:rPr>
              <a:t> </a:t>
            </a:r>
            <a:r>
              <a:rPr sz="2300" spc="-10" dirty="0">
                <a:sym typeface="+mn-ea"/>
              </a:rPr>
              <a:t>Preprocessing</a:t>
            </a:r>
            <a:endParaRPr sz="2300"/>
          </a:p>
          <a:p>
            <a:pPr marL="342900" indent="-342900">
              <a:lnSpc>
                <a:spcPct val="100000"/>
              </a:lnSpc>
              <a:spcBef>
                <a:spcPts val="45"/>
              </a:spcBef>
              <a:buFont typeface="Arial" panose="020B0604020202020204" pitchFamily="34" charset="0"/>
              <a:buChar char="•"/>
            </a:pPr>
            <a:endParaRPr sz="2300"/>
          </a:p>
          <a:p>
            <a:pPr marL="342900" indent="-342900">
              <a:lnSpc>
                <a:spcPct val="100000"/>
              </a:lnSpc>
              <a:spcBef>
                <a:spcPts val="5"/>
              </a:spcBef>
              <a:buFont typeface="Arial" panose="020B0604020202020204" pitchFamily="34" charset="0"/>
              <a:buChar char="•"/>
              <a:tabLst>
                <a:tab pos="699770" algn="l"/>
              </a:tabLst>
            </a:pPr>
            <a:r>
              <a:rPr sz="2300" dirty="0">
                <a:sym typeface="+mn-ea"/>
              </a:rPr>
              <a:t>Feature</a:t>
            </a:r>
            <a:r>
              <a:rPr sz="2300" spc="-50" dirty="0">
                <a:sym typeface="+mn-ea"/>
              </a:rPr>
              <a:t> </a:t>
            </a:r>
            <a:r>
              <a:rPr sz="2300" spc="-10" dirty="0">
                <a:sym typeface="+mn-ea"/>
              </a:rPr>
              <a:t>Extraction</a:t>
            </a:r>
            <a:endParaRPr sz="2300"/>
          </a:p>
          <a:p>
            <a:pPr marL="342900" indent="-342900">
              <a:lnSpc>
                <a:spcPct val="100000"/>
              </a:lnSpc>
              <a:spcBef>
                <a:spcPts val="45"/>
              </a:spcBef>
              <a:buFont typeface="Arial" panose="020B0604020202020204" pitchFamily="34" charset="0"/>
              <a:buChar char="•"/>
            </a:pPr>
            <a:endParaRPr sz="2300"/>
          </a:p>
          <a:p>
            <a:pPr marL="342900" indent="-342900">
              <a:lnSpc>
                <a:spcPct val="100000"/>
              </a:lnSpc>
              <a:buFont typeface="Arial" panose="020B0604020202020204" pitchFamily="34" charset="0"/>
              <a:buChar char="•"/>
              <a:tabLst>
                <a:tab pos="699770" algn="l"/>
              </a:tabLst>
            </a:pPr>
            <a:r>
              <a:rPr sz="2300" dirty="0">
                <a:sym typeface="+mn-ea"/>
              </a:rPr>
              <a:t>Machine</a:t>
            </a:r>
            <a:r>
              <a:rPr sz="2300" spc="-35" dirty="0">
                <a:sym typeface="+mn-ea"/>
              </a:rPr>
              <a:t> </a:t>
            </a:r>
            <a:r>
              <a:rPr sz="2300" spc="-10" dirty="0">
                <a:sym typeface="+mn-ea"/>
              </a:rPr>
              <a:t>Learning</a:t>
            </a:r>
            <a:endParaRPr sz="2300"/>
          </a:p>
          <a:p>
            <a:pPr marL="118745" indent="0" algn="just">
              <a:spcBef>
                <a:spcPts val="0"/>
              </a:spcBef>
              <a:spcAft>
                <a:spcPts val="0"/>
              </a:spcAft>
              <a:buClr>
                <a:schemeClr val="dk1"/>
              </a:buClr>
              <a:buSzPts val="2800"/>
              <a:buFont typeface="Arial" panose="020B0604020202020204" pitchFamily="34" charset="0"/>
              <a:buNone/>
            </a:pPr>
            <a:endParaRPr lang="en-IN" sz="2300" dirty="0">
              <a:solidFill>
                <a:schemeClr val="dk1"/>
              </a:solidFill>
              <a:ea typeface="Times New Roman" panose="02020603050405020304"/>
              <a:sym typeface="Times New Roman" panose="02020603050405020304"/>
            </a:endParaRPr>
          </a:p>
          <a:p>
            <a:pPr marL="0" indent="0" algn="just">
              <a:spcBef>
                <a:spcPts val="0"/>
              </a:spcBef>
              <a:spcAft>
                <a:spcPts val="0"/>
              </a:spcAft>
              <a:buClr>
                <a:schemeClr val="dk1"/>
              </a:buClr>
              <a:buSzPts val="2800"/>
              <a:buFont typeface="Arial" panose="020B0604020202020204" pitchFamily="34" charset="0"/>
              <a:buNone/>
            </a:pPr>
            <a:endParaRPr lang="en-IN" sz="2300" dirty="0"/>
          </a:p>
        </p:txBody>
      </p:sp>
    </p:spTree>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44" name="Google Shape;244;p15"/>
          <p:cNvGrpSpPr/>
          <p:nvPr/>
        </p:nvGrpSpPr>
        <p:grpSpPr>
          <a:xfrm>
            <a:off x="-1588" y="42861"/>
            <a:ext cx="12195175" cy="536575"/>
            <a:chOff x="0" y="0"/>
            <a:chExt cx="24390350" cy="1073150"/>
          </a:xfrm>
        </p:grpSpPr>
        <p:sp>
          <p:nvSpPr>
            <p:cNvPr id="245" name="Google Shape;245;p15"/>
            <p:cNvSpPr/>
            <p:nvPr/>
          </p:nvSpPr>
          <p:spPr>
            <a:xfrm>
              <a:off x="3175" y="3175"/>
              <a:ext cx="24384000" cy="1066800"/>
            </a:xfrm>
            <a:custGeom>
              <a:avLst/>
              <a:gdLst/>
              <a:ahLst/>
              <a:cxnLst/>
              <a:rect l="l" t="t" r="r" b="b"/>
              <a:pathLst>
                <a:path w="24384000" h="1066800" extrusionOk="0">
                  <a:moveTo>
                    <a:pt x="0" y="0"/>
                  </a:moveTo>
                  <a:lnTo>
                    <a:pt x="24384000" y="0"/>
                  </a:lnTo>
                  <a:lnTo>
                    <a:pt x="24384000" y="1066800"/>
                  </a:lnTo>
                  <a:lnTo>
                    <a:pt x="0" y="1066800"/>
                  </a:lnTo>
                  <a:close/>
                </a:path>
              </a:pathLst>
            </a:custGeom>
            <a:solidFill>
              <a:srgbClr val="953735"/>
            </a:solidFill>
            <a:ln>
              <a:noFill/>
            </a:ln>
          </p:spPr>
          <p:txBody>
            <a:bodyPr/>
            <a:p>
              <a:pPr algn="ctr"/>
              <a:r>
                <a:rPr lang="en-US" sz="3500" b="1">
                  <a:solidFill>
                    <a:schemeClr val="bg1"/>
                  </a:solidFill>
                </a:rPr>
                <a:t>Implementation</a:t>
              </a:r>
              <a:endParaRPr lang="en-US" sz="3500" b="1">
                <a:solidFill>
                  <a:schemeClr val="bg1"/>
                </a:solidFill>
              </a:endParaRPr>
            </a:p>
          </p:txBody>
        </p:sp>
        <p:sp>
          <p:nvSpPr>
            <p:cNvPr id="246" name="Google Shape;246;p15"/>
            <p:cNvSpPr/>
            <p:nvPr/>
          </p:nvSpPr>
          <p:spPr>
            <a:xfrm>
              <a:off x="0" y="0"/>
              <a:ext cx="24390350" cy="1073150"/>
            </a:xfrm>
            <a:custGeom>
              <a:avLst/>
              <a:gdLst/>
              <a:ahLst/>
              <a:cxnLst/>
              <a:rect l="l" t="t" r="r" b="b"/>
              <a:pathLst>
                <a:path w="24390350" h="1073150" extrusionOk="0">
                  <a:moveTo>
                    <a:pt x="3175" y="0"/>
                  </a:moveTo>
                  <a:lnTo>
                    <a:pt x="24387175" y="0"/>
                  </a:lnTo>
                  <a:cubicBezTo>
                    <a:pt x="24388953" y="0"/>
                    <a:pt x="24390350" y="1397"/>
                    <a:pt x="24390350" y="3175"/>
                  </a:cubicBezTo>
                  <a:lnTo>
                    <a:pt x="24390350" y="1069975"/>
                  </a:lnTo>
                  <a:cubicBezTo>
                    <a:pt x="24390350" y="1071753"/>
                    <a:pt x="24388953" y="1073150"/>
                    <a:pt x="24387175" y="1073150"/>
                  </a:cubicBezTo>
                  <a:lnTo>
                    <a:pt x="3175" y="1073150"/>
                  </a:lnTo>
                  <a:cubicBezTo>
                    <a:pt x="1397" y="1073150"/>
                    <a:pt x="0" y="1071753"/>
                    <a:pt x="0" y="1069975"/>
                  </a:cubicBezTo>
                  <a:lnTo>
                    <a:pt x="0" y="3175"/>
                  </a:lnTo>
                  <a:cubicBezTo>
                    <a:pt x="0" y="1397"/>
                    <a:pt x="1397" y="0"/>
                    <a:pt x="3175" y="0"/>
                  </a:cubicBezTo>
                  <a:moveTo>
                    <a:pt x="3175" y="6350"/>
                  </a:moveTo>
                  <a:lnTo>
                    <a:pt x="3175" y="3175"/>
                  </a:lnTo>
                  <a:lnTo>
                    <a:pt x="6350" y="3175"/>
                  </a:lnTo>
                  <a:lnTo>
                    <a:pt x="6350" y="1069975"/>
                  </a:lnTo>
                  <a:lnTo>
                    <a:pt x="3175" y="1069975"/>
                  </a:lnTo>
                  <a:lnTo>
                    <a:pt x="3175" y="1066800"/>
                  </a:lnTo>
                  <a:lnTo>
                    <a:pt x="24387175" y="1066800"/>
                  </a:lnTo>
                  <a:lnTo>
                    <a:pt x="24387175" y="1069975"/>
                  </a:lnTo>
                  <a:lnTo>
                    <a:pt x="24384000" y="1069975"/>
                  </a:lnTo>
                  <a:lnTo>
                    <a:pt x="24384000" y="3175"/>
                  </a:lnTo>
                  <a:lnTo>
                    <a:pt x="24387175" y="3175"/>
                  </a:lnTo>
                  <a:lnTo>
                    <a:pt x="24387175" y="6350"/>
                  </a:lnTo>
                  <a:lnTo>
                    <a:pt x="3175" y="6350"/>
                  </a:lnTo>
                  <a:close/>
                </a:path>
              </a:pathLst>
            </a:custGeom>
            <a:solidFill>
              <a:srgbClr val="FFFFFF"/>
            </a:solidFill>
            <a:ln>
              <a:noFill/>
            </a:ln>
          </p:spPr>
          <p:txBody>
            <a:bodyPr spcFirstLastPara="1" wrap="square" lIns="60950" tIns="60950" rIns="60950" bIns="60950" anchor="ctr" anchorCtr="0">
              <a:noAutofit/>
            </a:bodyPr>
            <a:p>
              <a:pPr>
                <a:spcBef>
                  <a:spcPts val="0"/>
                </a:spcBef>
                <a:spcAft>
                  <a:spcPts val="0"/>
                </a:spcAft>
              </a:pPr>
              <a:endParaRPr>
                <a:latin typeface="Times New Roman" panose="02020603050405020304" pitchFamily="18" charset="0"/>
                <a:cs typeface="Times New Roman" panose="02020603050405020304" pitchFamily="18" charset="0"/>
              </a:endParaRPr>
            </a:p>
          </p:txBody>
        </p:sp>
      </p:grpSp>
      <p:sp>
        <p:nvSpPr>
          <p:cNvPr id="2" name="Text Box 1"/>
          <p:cNvSpPr txBox="1"/>
          <p:nvPr/>
        </p:nvSpPr>
        <p:spPr>
          <a:xfrm>
            <a:off x="267970" y="990600"/>
            <a:ext cx="11713210" cy="4923155"/>
          </a:xfrm>
          <a:prstGeom prst="rect">
            <a:avLst/>
          </a:prstGeom>
          <a:noFill/>
        </p:spPr>
        <p:txBody>
          <a:bodyPr wrap="square" rtlCol="0" anchor="t">
            <a:noAutofit/>
          </a:bodyPr>
          <a:p>
            <a:pPr marL="12700" marR="9525" indent="226695" algn="just">
              <a:lnSpc>
                <a:spcPts val="2060"/>
              </a:lnSpc>
              <a:spcBef>
                <a:spcPts val="165"/>
              </a:spcBef>
            </a:pPr>
            <a:r>
              <a:rPr sz="2000" b="1" dirty="0">
                <a:sym typeface="+mn-ea"/>
              </a:rPr>
              <a:t>Image</a:t>
            </a:r>
            <a:r>
              <a:rPr sz="2000" b="1" spc="65" dirty="0">
                <a:sym typeface="+mn-ea"/>
              </a:rPr>
              <a:t> </a:t>
            </a:r>
            <a:r>
              <a:rPr sz="2000" b="1" dirty="0">
                <a:sym typeface="+mn-ea"/>
              </a:rPr>
              <a:t>preprocessing</a:t>
            </a:r>
            <a:r>
              <a:rPr lang="en-US" sz="2000" b="1" dirty="0">
                <a:sym typeface="+mn-ea"/>
              </a:rPr>
              <a:t>:</a:t>
            </a:r>
            <a:r>
              <a:rPr sz="2000" spc="65" dirty="0">
                <a:sym typeface="+mn-ea"/>
              </a:rPr>
              <a:t> </a:t>
            </a:r>
            <a:r>
              <a:rPr lang="en-US" sz="2000" spc="65" dirty="0">
                <a:sym typeface="+mn-ea"/>
              </a:rPr>
              <a:t>P</a:t>
            </a:r>
            <a:r>
              <a:rPr sz="2000" dirty="0">
                <a:sym typeface="+mn-ea"/>
              </a:rPr>
              <a:t>lays</a:t>
            </a:r>
            <a:r>
              <a:rPr sz="2000" spc="95" dirty="0">
                <a:sym typeface="+mn-ea"/>
              </a:rPr>
              <a:t> </a:t>
            </a:r>
            <a:r>
              <a:rPr sz="2000" dirty="0">
                <a:sym typeface="+mn-ea"/>
              </a:rPr>
              <a:t>a</a:t>
            </a:r>
            <a:r>
              <a:rPr sz="2000" spc="70" dirty="0">
                <a:sym typeface="+mn-ea"/>
              </a:rPr>
              <a:t> </a:t>
            </a:r>
            <a:r>
              <a:rPr sz="2000" dirty="0">
                <a:sym typeface="+mn-ea"/>
              </a:rPr>
              <a:t>crucial</a:t>
            </a:r>
            <a:r>
              <a:rPr sz="2000" spc="85" dirty="0">
                <a:sym typeface="+mn-ea"/>
              </a:rPr>
              <a:t> </a:t>
            </a:r>
            <a:r>
              <a:rPr sz="2000" dirty="0">
                <a:sym typeface="+mn-ea"/>
              </a:rPr>
              <a:t>role</a:t>
            </a:r>
            <a:r>
              <a:rPr sz="2000" spc="70" dirty="0">
                <a:sym typeface="+mn-ea"/>
              </a:rPr>
              <a:t> </a:t>
            </a:r>
            <a:r>
              <a:rPr sz="2000" dirty="0">
                <a:sym typeface="+mn-ea"/>
              </a:rPr>
              <a:t>in</a:t>
            </a:r>
            <a:r>
              <a:rPr sz="2000" spc="85" dirty="0">
                <a:sym typeface="+mn-ea"/>
              </a:rPr>
              <a:t> </a:t>
            </a:r>
            <a:r>
              <a:rPr sz="2000" dirty="0">
                <a:sym typeface="+mn-ea"/>
              </a:rPr>
              <a:t>preparing</a:t>
            </a:r>
            <a:r>
              <a:rPr sz="2000" spc="75" dirty="0">
                <a:sym typeface="+mn-ea"/>
              </a:rPr>
              <a:t> </a:t>
            </a:r>
            <a:r>
              <a:rPr sz="2000" dirty="0">
                <a:sym typeface="+mn-ea"/>
              </a:rPr>
              <a:t>images</a:t>
            </a:r>
            <a:r>
              <a:rPr sz="2000" spc="85" dirty="0">
                <a:sym typeface="+mn-ea"/>
              </a:rPr>
              <a:t> </a:t>
            </a:r>
            <a:r>
              <a:rPr sz="2000" dirty="0">
                <a:sym typeface="+mn-ea"/>
              </a:rPr>
              <a:t>for</a:t>
            </a:r>
            <a:r>
              <a:rPr sz="2000" spc="80" dirty="0">
                <a:sym typeface="+mn-ea"/>
              </a:rPr>
              <a:t> </a:t>
            </a:r>
            <a:r>
              <a:rPr sz="2000" dirty="0">
                <a:sym typeface="+mn-ea"/>
              </a:rPr>
              <a:t>deep</a:t>
            </a:r>
            <a:r>
              <a:rPr sz="2000" spc="80" dirty="0">
                <a:sym typeface="+mn-ea"/>
              </a:rPr>
              <a:t> </a:t>
            </a:r>
            <a:r>
              <a:rPr sz="2000" dirty="0">
                <a:sym typeface="+mn-ea"/>
              </a:rPr>
              <a:t>learning</a:t>
            </a:r>
            <a:r>
              <a:rPr sz="2000" spc="75" dirty="0">
                <a:sym typeface="+mn-ea"/>
              </a:rPr>
              <a:t> </a:t>
            </a:r>
            <a:r>
              <a:rPr sz="2000" dirty="0">
                <a:sym typeface="+mn-ea"/>
              </a:rPr>
              <a:t>models</a:t>
            </a:r>
            <a:r>
              <a:rPr sz="2000" spc="75" dirty="0">
                <a:sym typeface="+mn-ea"/>
              </a:rPr>
              <a:t> </a:t>
            </a:r>
            <a:r>
              <a:rPr sz="2000" spc="-20" dirty="0">
                <a:sym typeface="+mn-ea"/>
              </a:rPr>
              <a:t>like </a:t>
            </a:r>
            <a:r>
              <a:rPr sz="2000" dirty="0">
                <a:sym typeface="+mn-ea"/>
              </a:rPr>
              <a:t>VGG16</a:t>
            </a:r>
            <a:r>
              <a:rPr sz="2000" spc="350" dirty="0">
                <a:sym typeface="+mn-ea"/>
              </a:rPr>
              <a:t> </a:t>
            </a:r>
            <a:r>
              <a:rPr sz="2000" dirty="0">
                <a:sym typeface="+mn-ea"/>
              </a:rPr>
              <a:t>(or</a:t>
            </a:r>
            <a:r>
              <a:rPr sz="2000" spc="350" dirty="0">
                <a:sym typeface="+mn-ea"/>
              </a:rPr>
              <a:t> </a:t>
            </a:r>
            <a:r>
              <a:rPr sz="2000" dirty="0">
                <a:sym typeface="+mn-ea"/>
              </a:rPr>
              <a:t>other</a:t>
            </a:r>
            <a:r>
              <a:rPr sz="2000" spc="360" dirty="0">
                <a:sym typeface="+mn-ea"/>
              </a:rPr>
              <a:t> </a:t>
            </a:r>
            <a:r>
              <a:rPr sz="2000" dirty="0">
                <a:sym typeface="+mn-ea"/>
              </a:rPr>
              <a:t>convolutional</a:t>
            </a:r>
            <a:r>
              <a:rPr sz="2000" spc="355" dirty="0">
                <a:sym typeface="+mn-ea"/>
              </a:rPr>
              <a:t> </a:t>
            </a:r>
            <a:r>
              <a:rPr sz="2000" dirty="0">
                <a:sym typeface="+mn-ea"/>
              </a:rPr>
              <a:t>neural</a:t>
            </a:r>
            <a:r>
              <a:rPr sz="2000" spc="360" dirty="0">
                <a:sym typeface="+mn-ea"/>
              </a:rPr>
              <a:t> </a:t>
            </a:r>
            <a:r>
              <a:rPr sz="2000" dirty="0">
                <a:sym typeface="+mn-ea"/>
              </a:rPr>
              <a:t>networks).</a:t>
            </a:r>
            <a:r>
              <a:rPr sz="2000" spc="355" dirty="0">
                <a:sym typeface="+mn-ea"/>
              </a:rPr>
              <a:t> </a:t>
            </a:r>
            <a:r>
              <a:rPr sz="2000" dirty="0">
                <a:sym typeface="+mn-ea"/>
              </a:rPr>
              <a:t>Here's</a:t>
            </a:r>
            <a:r>
              <a:rPr sz="2000" spc="355" dirty="0">
                <a:sym typeface="+mn-ea"/>
              </a:rPr>
              <a:t> </a:t>
            </a:r>
            <a:r>
              <a:rPr sz="2000" dirty="0">
                <a:sym typeface="+mn-ea"/>
              </a:rPr>
              <a:t>a</a:t>
            </a:r>
            <a:r>
              <a:rPr sz="2000" spc="360" dirty="0">
                <a:sym typeface="+mn-ea"/>
              </a:rPr>
              <a:t> </a:t>
            </a:r>
            <a:r>
              <a:rPr sz="2000" dirty="0">
                <a:sym typeface="+mn-ea"/>
              </a:rPr>
              <a:t>detailed</a:t>
            </a:r>
            <a:r>
              <a:rPr sz="2000" spc="370" dirty="0">
                <a:sym typeface="+mn-ea"/>
              </a:rPr>
              <a:t> </a:t>
            </a:r>
            <a:r>
              <a:rPr sz="2000" dirty="0">
                <a:sym typeface="+mn-ea"/>
              </a:rPr>
              <a:t>explanation</a:t>
            </a:r>
            <a:r>
              <a:rPr sz="2000" spc="355" dirty="0">
                <a:sym typeface="+mn-ea"/>
              </a:rPr>
              <a:t> </a:t>
            </a:r>
            <a:r>
              <a:rPr sz="2000" dirty="0">
                <a:sym typeface="+mn-ea"/>
              </a:rPr>
              <a:t>of</a:t>
            </a:r>
            <a:r>
              <a:rPr sz="2000" spc="350" dirty="0">
                <a:sym typeface="+mn-ea"/>
              </a:rPr>
              <a:t> </a:t>
            </a:r>
            <a:r>
              <a:rPr sz="2000" spc="-10" dirty="0">
                <a:sym typeface="+mn-ea"/>
              </a:rPr>
              <a:t>image</a:t>
            </a:r>
            <a:endParaRPr sz="2000"/>
          </a:p>
          <a:p>
            <a:pPr marL="12700" algn="just">
              <a:lnSpc>
                <a:spcPct val="100000"/>
              </a:lnSpc>
              <a:spcBef>
                <a:spcPts val="470"/>
              </a:spcBef>
            </a:pPr>
            <a:r>
              <a:rPr sz="2000" dirty="0">
                <a:sym typeface="+mn-ea"/>
              </a:rPr>
              <a:t>preprocessing</a:t>
            </a:r>
            <a:r>
              <a:rPr sz="2000" spc="-40" dirty="0">
                <a:sym typeface="+mn-ea"/>
              </a:rPr>
              <a:t> </a:t>
            </a:r>
            <a:r>
              <a:rPr sz="2000" dirty="0">
                <a:sym typeface="+mn-ea"/>
              </a:rPr>
              <a:t>steps</a:t>
            </a:r>
            <a:r>
              <a:rPr sz="2000" spc="-20" dirty="0">
                <a:sym typeface="+mn-ea"/>
              </a:rPr>
              <a:t> </a:t>
            </a:r>
            <a:r>
              <a:rPr sz="2000" dirty="0">
                <a:sym typeface="+mn-ea"/>
              </a:rPr>
              <a:t>typically</a:t>
            </a:r>
            <a:r>
              <a:rPr sz="2000" spc="-50" dirty="0">
                <a:sym typeface="+mn-ea"/>
              </a:rPr>
              <a:t> </a:t>
            </a:r>
            <a:r>
              <a:rPr sz="2000" dirty="0">
                <a:sym typeface="+mn-ea"/>
              </a:rPr>
              <a:t>used</a:t>
            </a:r>
            <a:r>
              <a:rPr sz="2000" spc="-10" dirty="0">
                <a:sym typeface="+mn-ea"/>
              </a:rPr>
              <a:t> </a:t>
            </a:r>
            <a:r>
              <a:rPr sz="2000" dirty="0">
                <a:sym typeface="+mn-ea"/>
              </a:rPr>
              <a:t>with</a:t>
            </a:r>
            <a:r>
              <a:rPr sz="2000" spc="-25" dirty="0">
                <a:sym typeface="+mn-ea"/>
              </a:rPr>
              <a:t> </a:t>
            </a:r>
            <a:r>
              <a:rPr sz="2000" dirty="0">
                <a:sym typeface="+mn-ea"/>
              </a:rPr>
              <a:t>the</a:t>
            </a:r>
            <a:r>
              <a:rPr sz="2000" spc="-30" dirty="0">
                <a:sym typeface="+mn-ea"/>
              </a:rPr>
              <a:t> </a:t>
            </a:r>
            <a:r>
              <a:rPr sz="2000" dirty="0">
                <a:sym typeface="+mn-ea"/>
              </a:rPr>
              <a:t>VGG16</a:t>
            </a:r>
            <a:r>
              <a:rPr sz="2000" spc="-20" dirty="0">
                <a:sym typeface="+mn-ea"/>
              </a:rPr>
              <a:t> </a:t>
            </a:r>
            <a:r>
              <a:rPr sz="2000" spc="-10" dirty="0">
                <a:sym typeface="+mn-ea"/>
              </a:rPr>
              <a:t>model:</a:t>
            </a:r>
            <a:endParaRPr sz="2000"/>
          </a:p>
          <a:p>
            <a:pPr marL="241300" marR="5715" indent="-228600" algn="just">
              <a:lnSpc>
                <a:spcPct val="144000"/>
              </a:lnSpc>
              <a:spcBef>
                <a:spcPts val="800"/>
              </a:spcBef>
              <a:buFont typeface="Times New Roman" panose="02020603050405020304"/>
              <a:buAutoNum type="arabicPeriod"/>
              <a:tabLst>
                <a:tab pos="241300" algn="l"/>
              </a:tabLst>
            </a:pPr>
            <a:r>
              <a:rPr sz="2000" spc="-10" dirty="0">
                <a:sym typeface="+mn-ea"/>
              </a:rPr>
              <a:t>Image</a:t>
            </a:r>
            <a:r>
              <a:rPr sz="2000" spc="-50" dirty="0">
                <a:sym typeface="+mn-ea"/>
              </a:rPr>
              <a:t> </a:t>
            </a:r>
            <a:r>
              <a:rPr sz="2000" spc="-10" dirty="0">
                <a:sym typeface="+mn-ea"/>
              </a:rPr>
              <a:t>Resizing:</a:t>
            </a:r>
            <a:r>
              <a:rPr sz="2000" spc="-50" dirty="0">
                <a:sym typeface="+mn-ea"/>
              </a:rPr>
              <a:t> </a:t>
            </a:r>
            <a:r>
              <a:rPr sz="2000" dirty="0">
                <a:sym typeface="+mn-ea"/>
              </a:rPr>
              <a:t>The</a:t>
            </a:r>
            <a:r>
              <a:rPr sz="2000" spc="-35" dirty="0">
                <a:sym typeface="+mn-ea"/>
              </a:rPr>
              <a:t> </a:t>
            </a:r>
            <a:r>
              <a:rPr sz="2000" dirty="0">
                <a:sym typeface="+mn-ea"/>
              </a:rPr>
              <a:t>VGG16</a:t>
            </a:r>
            <a:r>
              <a:rPr sz="2000" spc="-45" dirty="0">
                <a:sym typeface="+mn-ea"/>
              </a:rPr>
              <a:t> </a:t>
            </a:r>
            <a:r>
              <a:rPr sz="2000" spc="-10" dirty="0">
                <a:sym typeface="+mn-ea"/>
              </a:rPr>
              <a:t>model</a:t>
            </a:r>
            <a:r>
              <a:rPr sz="2000" spc="-40" dirty="0">
                <a:sym typeface="+mn-ea"/>
              </a:rPr>
              <a:t> </a:t>
            </a:r>
            <a:r>
              <a:rPr sz="2000" spc="-10" dirty="0">
                <a:sym typeface="+mn-ea"/>
              </a:rPr>
              <a:t>typically</a:t>
            </a:r>
            <a:r>
              <a:rPr sz="2000" spc="-50" dirty="0">
                <a:sym typeface="+mn-ea"/>
              </a:rPr>
              <a:t> </a:t>
            </a:r>
            <a:r>
              <a:rPr sz="2000" spc="-10" dirty="0">
                <a:sym typeface="+mn-ea"/>
              </a:rPr>
              <a:t>requires</a:t>
            </a:r>
            <a:r>
              <a:rPr sz="2000" spc="-40" dirty="0">
                <a:sym typeface="+mn-ea"/>
              </a:rPr>
              <a:t> </a:t>
            </a:r>
            <a:r>
              <a:rPr sz="2000" dirty="0">
                <a:sym typeface="+mn-ea"/>
              </a:rPr>
              <a:t>input</a:t>
            </a:r>
            <a:r>
              <a:rPr sz="2000" spc="-35" dirty="0">
                <a:sym typeface="+mn-ea"/>
              </a:rPr>
              <a:t> </a:t>
            </a:r>
            <a:r>
              <a:rPr sz="2000" spc="-10" dirty="0">
                <a:sym typeface="+mn-ea"/>
              </a:rPr>
              <a:t>images</a:t>
            </a:r>
            <a:r>
              <a:rPr sz="2000" spc="-45" dirty="0">
                <a:sym typeface="+mn-ea"/>
              </a:rPr>
              <a:t> </a:t>
            </a:r>
            <a:r>
              <a:rPr sz="2000" dirty="0">
                <a:sym typeface="+mn-ea"/>
              </a:rPr>
              <a:t>of</a:t>
            </a:r>
            <a:r>
              <a:rPr sz="2000" spc="-45" dirty="0">
                <a:sym typeface="+mn-ea"/>
              </a:rPr>
              <a:t> </a:t>
            </a:r>
            <a:r>
              <a:rPr sz="2000" dirty="0">
                <a:sym typeface="+mn-ea"/>
              </a:rPr>
              <a:t>a</a:t>
            </a:r>
            <a:r>
              <a:rPr sz="2000" spc="-35" dirty="0">
                <a:sym typeface="+mn-ea"/>
              </a:rPr>
              <a:t> </a:t>
            </a:r>
            <a:r>
              <a:rPr sz="2000" dirty="0">
                <a:sym typeface="+mn-ea"/>
              </a:rPr>
              <a:t>fixed</a:t>
            </a:r>
            <a:r>
              <a:rPr sz="2000" spc="-40" dirty="0">
                <a:sym typeface="+mn-ea"/>
              </a:rPr>
              <a:t> </a:t>
            </a:r>
            <a:r>
              <a:rPr sz="2000" dirty="0">
                <a:sym typeface="+mn-ea"/>
              </a:rPr>
              <a:t>size.</a:t>
            </a:r>
            <a:r>
              <a:rPr sz="2000" spc="-40" dirty="0">
                <a:sym typeface="+mn-ea"/>
              </a:rPr>
              <a:t> </a:t>
            </a:r>
            <a:r>
              <a:rPr sz="2000" spc="-10" dirty="0">
                <a:sym typeface="+mn-ea"/>
              </a:rPr>
              <a:t>Commonly </a:t>
            </a:r>
            <a:r>
              <a:rPr sz="2000" dirty="0">
                <a:sym typeface="+mn-ea"/>
              </a:rPr>
              <a:t>used</a:t>
            </a:r>
            <a:r>
              <a:rPr sz="2000" spc="120" dirty="0">
                <a:sym typeface="+mn-ea"/>
              </a:rPr>
              <a:t> </a:t>
            </a:r>
            <a:r>
              <a:rPr sz="2000" dirty="0">
                <a:sym typeface="+mn-ea"/>
              </a:rPr>
              <a:t>sizes</a:t>
            </a:r>
            <a:r>
              <a:rPr sz="2000" spc="130" dirty="0">
                <a:sym typeface="+mn-ea"/>
              </a:rPr>
              <a:t> </a:t>
            </a:r>
            <a:r>
              <a:rPr sz="2000" dirty="0">
                <a:sym typeface="+mn-ea"/>
              </a:rPr>
              <a:t>include</a:t>
            </a:r>
            <a:r>
              <a:rPr sz="2000" spc="120" dirty="0">
                <a:sym typeface="+mn-ea"/>
              </a:rPr>
              <a:t> </a:t>
            </a:r>
            <a:r>
              <a:rPr sz="2000" dirty="0">
                <a:sym typeface="+mn-ea"/>
              </a:rPr>
              <a:t>224x224</a:t>
            </a:r>
            <a:r>
              <a:rPr sz="2000" spc="125" dirty="0">
                <a:sym typeface="+mn-ea"/>
              </a:rPr>
              <a:t> </a:t>
            </a:r>
            <a:r>
              <a:rPr sz="2000" dirty="0">
                <a:sym typeface="+mn-ea"/>
              </a:rPr>
              <a:t>pixels</a:t>
            </a:r>
            <a:r>
              <a:rPr sz="2000" spc="130" dirty="0">
                <a:sym typeface="+mn-ea"/>
              </a:rPr>
              <a:t> </a:t>
            </a:r>
            <a:r>
              <a:rPr sz="2000" dirty="0">
                <a:sym typeface="+mn-ea"/>
              </a:rPr>
              <a:t>or</a:t>
            </a:r>
            <a:r>
              <a:rPr sz="2000" spc="120" dirty="0">
                <a:sym typeface="+mn-ea"/>
              </a:rPr>
              <a:t> </a:t>
            </a:r>
            <a:r>
              <a:rPr sz="2000" dirty="0">
                <a:sym typeface="+mn-ea"/>
              </a:rPr>
              <a:t>256x256</a:t>
            </a:r>
            <a:r>
              <a:rPr sz="2000" spc="125" dirty="0">
                <a:sym typeface="+mn-ea"/>
              </a:rPr>
              <a:t> </a:t>
            </a:r>
            <a:r>
              <a:rPr sz="2000" dirty="0">
                <a:sym typeface="+mn-ea"/>
              </a:rPr>
              <a:t>pixels.</a:t>
            </a:r>
            <a:r>
              <a:rPr sz="2000" spc="130" dirty="0">
                <a:sym typeface="+mn-ea"/>
              </a:rPr>
              <a:t> </a:t>
            </a:r>
            <a:r>
              <a:rPr sz="2000" dirty="0">
                <a:sym typeface="+mn-ea"/>
              </a:rPr>
              <a:t>Therefore,</a:t>
            </a:r>
            <a:r>
              <a:rPr sz="2000" spc="120" dirty="0">
                <a:sym typeface="+mn-ea"/>
              </a:rPr>
              <a:t> </a:t>
            </a:r>
            <a:r>
              <a:rPr sz="2000" dirty="0">
                <a:sym typeface="+mn-ea"/>
              </a:rPr>
              <a:t>resize</a:t>
            </a:r>
            <a:r>
              <a:rPr sz="2000" spc="125" dirty="0">
                <a:sym typeface="+mn-ea"/>
              </a:rPr>
              <a:t> </a:t>
            </a:r>
            <a:r>
              <a:rPr sz="2000" dirty="0">
                <a:sym typeface="+mn-ea"/>
              </a:rPr>
              <a:t>the</a:t>
            </a:r>
            <a:r>
              <a:rPr sz="2000" spc="125" dirty="0">
                <a:sym typeface="+mn-ea"/>
              </a:rPr>
              <a:t> </a:t>
            </a:r>
            <a:r>
              <a:rPr sz="2000" dirty="0">
                <a:sym typeface="+mn-ea"/>
              </a:rPr>
              <a:t>input</a:t>
            </a:r>
            <a:r>
              <a:rPr sz="2000" spc="125" dirty="0">
                <a:sym typeface="+mn-ea"/>
              </a:rPr>
              <a:t> </a:t>
            </a:r>
            <a:r>
              <a:rPr sz="2000" dirty="0">
                <a:sym typeface="+mn-ea"/>
              </a:rPr>
              <a:t>image</a:t>
            </a:r>
            <a:r>
              <a:rPr sz="2000" spc="125" dirty="0">
                <a:sym typeface="+mn-ea"/>
              </a:rPr>
              <a:t> </a:t>
            </a:r>
            <a:r>
              <a:rPr sz="2000" spc="-25" dirty="0">
                <a:sym typeface="+mn-ea"/>
              </a:rPr>
              <a:t>to </a:t>
            </a:r>
            <a:r>
              <a:rPr sz="2000" spc="-10" dirty="0">
                <a:sym typeface="+mn-ea"/>
              </a:rPr>
              <a:t>match</a:t>
            </a:r>
            <a:r>
              <a:rPr sz="2000" spc="-45" dirty="0">
                <a:sym typeface="+mn-ea"/>
              </a:rPr>
              <a:t> </a:t>
            </a:r>
            <a:r>
              <a:rPr sz="2000" spc="-10" dirty="0">
                <a:sym typeface="+mn-ea"/>
              </a:rPr>
              <a:t>the</a:t>
            </a:r>
            <a:r>
              <a:rPr sz="2000" spc="-45" dirty="0">
                <a:sym typeface="+mn-ea"/>
              </a:rPr>
              <a:t> </a:t>
            </a:r>
            <a:r>
              <a:rPr sz="2000" spc="-10" dirty="0">
                <a:sym typeface="+mn-ea"/>
              </a:rPr>
              <a:t>required</a:t>
            </a:r>
            <a:r>
              <a:rPr sz="2000" spc="-40" dirty="0">
                <a:sym typeface="+mn-ea"/>
              </a:rPr>
              <a:t> </a:t>
            </a:r>
            <a:r>
              <a:rPr sz="2000" spc="-10" dirty="0">
                <a:sym typeface="+mn-ea"/>
              </a:rPr>
              <a:t>dimensions</a:t>
            </a:r>
            <a:r>
              <a:rPr sz="2000" spc="-35" dirty="0">
                <a:sym typeface="+mn-ea"/>
              </a:rPr>
              <a:t> </a:t>
            </a:r>
            <a:r>
              <a:rPr sz="2000" spc="-20" dirty="0">
                <a:sym typeface="+mn-ea"/>
              </a:rPr>
              <a:t>before</a:t>
            </a:r>
            <a:r>
              <a:rPr sz="2000" spc="-45" dirty="0">
                <a:sym typeface="+mn-ea"/>
              </a:rPr>
              <a:t> </a:t>
            </a:r>
            <a:r>
              <a:rPr sz="2000" spc="-10" dirty="0">
                <a:sym typeface="+mn-ea"/>
              </a:rPr>
              <a:t>feeding</a:t>
            </a:r>
            <a:r>
              <a:rPr sz="2000" spc="-55" dirty="0">
                <a:sym typeface="+mn-ea"/>
              </a:rPr>
              <a:t> </a:t>
            </a:r>
            <a:r>
              <a:rPr sz="2000" spc="-10" dirty="0">
                <a:sym typeface="+mn-ea"/>
              </a:rPr>
              <a:t>it</a:t>
            </a:r>
            <a:r>
              <a:rPr sz="2000" spc="-40" dirty="0">
                <a:sym typeface="+mn-ea"/>
              </a:rPr>
              <a:t> </a:t>
            </a:r>
            <a:r>
              <a:rPr sz="2000" spc="-10" dirty="0">
                <a:sym typeface="+mn-ea"/>
              </a:rPr>
              <a:t>into</a:t>
            </a:r>
            <a:r>
              <a:rPr sz="2000" spc="-45" dirty="0">
                <a:sym typeface="+mn-ea"/>
              </a:rPr>
              <a:t> </a:t>
            </a:r>
            <a:r>
              <a:rPr sz="2000" spc="-10" dirty="0">
                <a:sym typeface="+mn-ea"/>
              </a:rPr>
              <a:t>the</a:t>
            </a:r>
            <a:r>
              <a:rPr sz="2000" spc="-40" dirty="0">
                <a:sym typeface="+mn-ea"/>
              </a:rPr>
              <a:t> </a:t>
            </a:r>
            <a:r>
              <a:rPr sz="2000" spc="-10" dirty="0">
                <a:sym typeface="+mn-ea"/>
              </a:rPr>
              <a:t>model.</a:t>
            </a:r>
            <a:r>
              <a:rPr sz="2000" spc="-45" dirty="0">
                <a:sym typeface="+mn-ea"/>
              </a:rPr>
              <a:t> </a:t>
            </a:r>
            <a:r>
              <a:rPr sz="2000" spc="-10" dirty="0">
                <a:sym typeface="+mn-ea"/>
              </a:rPr>
              <a:t>This</a:t>
            </a:r>
            <a:r>
              <a:rPr sz="2000" spc="-35" dirty="0">
                <a:sym typeface="+mn-ea"/>
              </a:rPr>
              <a:t> </a:t>
            </a:r>
            <a:r>
              <a:rPr sz="2000" spc="-20" dirty="0">
                <a:sym typeface="+mn-ea"/>
              </a:rPr>
              <a:t>can</a:t>
            </a:r>
            <a:r>
              <a:rPr sz="2000" spc="-45" dirty="0">
                <a:sym typeface="+mn-ea"/>
              </a:rPr>
              <a:t> </a:t>
            </a:r>
            <a:r>
              <a:rPr sz="2000" spc="-20" dirty="0">
                <a:sym typeface="+mn-ea"/>
              </a:rPr>
              <a:t>be</a:t>
            </a:r>
            <a:r>
              <a:rPr sz="2000" spc="-50" dirty="0">
                <a:sym typeface="+mn-ea"/>
              </a:rPr>
              <a:t> </a:t>
            </a:r>
            <a:r>
              <a:rPr sz="2000" spc="-10" dirty="0">
                <a:sym typeface="+mn-ea"/>
              </a:rPr>
              <a:t>done</a:t>
            </a:r>
            <a:r>
              <a:rPr sz="2000" spc="-45" dirty="0">
                <a:sym typeface="+mn-ea"/>
              </a:rPr>
              <a:t> </a:t>
            </a:r>
            <a:r>
              <a:rPr sz="2000" spc="-10" dirty="0">
                <a:sym typeface="+mn-ea"/>
              </a:rPr>
              <a:t>using</a:t>
            </a:r>
            <a:r>
              <a:rPr sz="2000" spc="-55" dirty="0">
                <a:sym typeface="+mn-ea"/>
              </a:rPr>
              <a:t> </a:t>
            </a:r>
            <a:r>
              <a:rPr sz="2000" spc="-10" dirty="0">
                <a:sym typeface="+mn-ea"/>
              </a:rPr>
              <a:t>libraries </a:t>
            </a:r>
            <a:r>
              <a:rPr sz="2000" dirty="0">
                <a:sym typeface="+mn-ea"/>
              </a:rPr>
              <a:t>like</a:t>
            </a:r>
            <a:r>
              <a:rPr sz="2000" spc="-30" dirty="0">
                <a:sym typeface="+mn-ea"/>
              </a:rPr>
              <a:t> </a:t>
            </a:r>
            <a:r>
              <a:rPr sz="2000" dirty="0">
                <a:sym typeface="+mn-ea"/>
              </a:rPr>
              <a:t>OpenCV</a:t>
            </a:r>
            <a:r>
              <a:rPr sz="2000" spc="-20" dirty="0">
                <a:sym typeface="+mn-ea"/>
              </a:rPr>
              <a:t> </a:t>
            </a:r>
            <a:r>
              <a:rPr sz="2000" dirty="0">
                <a:sym typeface="+mn-ea"/>
              </a:rPr>
              <a:t>or</a:t>
            </a:r>
            <a:r>
              <a:rPr sz="2000" spc="-30" dirty="0">
                <a:sym typeface="+mn-ea"/>
              </a:rPr>
              <a:t> </a:t>
            </a:r>
            <a:r>
              <a:rPr sz="2000" dirty="0">
                <a:sym typeface="+mn-ea"/>
              </a:rPr>
              <a:t>PIL</a:t>
            </a:r>
            <a:r>
              <a:rPr sz="2000" spc="-35" dirty="0">
                <a:sym typeface="+mn-ea"/>
              </a:rPr>
              <a:t> </a:t>
            </a:r>
            <a:r>
              <a:rPr sz="2000" dirty="0">
                <a:sym typeface="+mn-ea"/>
              </a:rPr>
              <a:t>(Python</a:t>
            </a:r>
            <a:r>
              <a:rPr sz="2000" spc="-15" dirty="0">
                <a:sym typeface="+mn-ea"/>
              </a:rPr>
              <a:t> </a:t>
            </a:r>
            <a:r>
              <a:rPr sz="2000" dirty="0">
                <a:sym typeface="+mn-ea"/>
              </a:rPr>
              <a:t>Imaging</a:t>
            </a:r>
            <a:r>
              <a:rPr sz="2000" spc="-25" dirty="0">
                <a:sym typeface="+mn-ea"/>
              </a:rPr>
              <a:t> </a:t>
            </a:r>
            <a:r>
              <a:rPr sz="2000" spc="-10" dirty="0">
                <a:sym typeface="+mn-ea"/>
              </a:rPr>
              <a:t>Library).</a:t>
            </a:r>
            <a:endParaRPr sz="2000"/>
          </a:p>
          <a:p>
            <a:pPr marL="241300" marR="6350" indent="-228600">
              <a:lnSpc>
                <a:spcPct val="144000"/>
              </a:lnSpc>
              <a:spcBef>
                <a:spcPts val="500"/>
              </a:spcBef>
              <a:buFont typeface="Times New Roman" panose="02020603050405020304"/>
              <a:buAutoNum type="arabicPeriod"/>
              <a:tabLst>
                <a:tab pos="241300" algn="l"/>
              </a:tabLst>
            </a:pPr>
            <a:r>
              <a:rPr sz="2000" dirty="0">
                <a:sym typeface="+mn-ea"/>
              </a:rPr>
              <a:t>Normalization:</a:t>
            </a:r>
            <a:r>
              <a:rPr sz="2000" spc="130" dirty="0">
                <a:sym typeface="+mn-ea"/>
              </a:rPr>
              <a:t> </a:t>
            </a:r>
            <a:r>
              <a:rPr sz="2000" dirty="0">
                <a:sym typeface="+mn-ea"/>
              </a:rPr>
              <a:t>Normalize</a:t>
            </a:r>
            <a:r>
              <a:rPr sz="2000" spc="120" dirty="0">
                <a:sym typeface="+mn-ea"/>
              </a:rPr>
              <a:t> </a:t>
            </a:r>
            <a:r>
              <a:rPr sz="2000" dirty="0">
                <a:sym typeface="+mn-ea"/>
              </a:rPr>
              <a:t>the</a:t>
            </a:r>
            <a:r>
              <a:rPr sz="2000" spc="125" dirty="0">
                <a:sym typeface="+mn-ea"/>
              </a:rPr>
              <a:t> </a:t>
            </a:r>
            <a:r>
              <a:rPr sz="2000" dirty="0">
                <a:sym typeface="+mn-ea"/>
              </a:rPr>
              <a:t>pixel</a:t>
            </a:r>
            <a:r>
              <a:rPr sz="2000" spc="125" dirty="0">
                <a:sym typeface="+mn-ea"/>
              </a:rPr>
              <a:t> </a:t>
            </a:r>
            <a:r>
              <a:rPr sz="2000" dirty="0">
                <a:sym typeface="+mn-ea"/>
              </a:rPr>
              <a:t>values</a:t>
            </a:r>
            <a:r>
              <a:rPr sz="2000" spc="130" dirty="0">
                <a:sym typeface="+mn-ea"/>
              </a:rPr>
              <a:t> </a:t>
            </a:r>
            <a:r>
              <a:rPr sz="2000" dirty="0">
                <a:sym typeface="+mn-ea"/>
              </a:rPr>
              <a:t>of</a:t>
            </a:r>
            <a:r>
              <a:rPr sz="2000" spc="125" dirty="0">
                <a:sym typeface="+mn-ea"/>
              </a:rPr>
              <a:t> </a:t>
            </a:r>
            <a:r>
              <a:rPr sz="2000" dirty="0">
                <a:sym typeface="+mn-ea"/>
              </a:rPr>
              <a:t>the</a:t>
            </a:r>
            <a:r>
              <a:rPr sz="2000" spc="114" dirty="0">
                <a:sym typeface="+mn-ea"/>
              </a:rPr>
              <a:t> </a:t>
            </a:r>
            <a:r>
              <a:rPr sz="2000" dirty="0">
                <a:sym typeface="+mn-ea"/>
              </a:rPr>
              <a:t>resized</a:t>
            </a:r>
            <a:r>
              <a:rPr sz="2000" spc="130" dirty="0">
                <a:sym typeface="+mn-ea"/>
              </a:rPr>
              <a:t> </a:t>
            </a:r>
            <a:r>
              <a:rPr sz="2000" dirty="0">
                <a:sym typeface="+mn-ea"/>
              </a:rPr>
              <a:t>image.</a:t>
            </a:r>
            <a:r>
              <a:rPr sz="2000" spc="125" dirty="0">
                <a:sym typeface="+mn-ea"/>
              </a:rPr>
              <a:t> </a:t>
            </a:r>
            <a:r>
              <a:rPr sz="2000" dirty="0">
                <a:sym typeface="+mn-ea"/>
              </a:rPr>
              <a:t>Neural</a:t>
            </a:r>
            <a:r>
              <a:rPr sz="2000" spc="145" dirty="0">
                <a:sym typeface="+mn-ea"/>
              </a:rPr>
              <a:t> </a:t>
            </a:r>
            <a:r>
              <a:rPr sz="2000" dirty="0">
                <a:sym typeface="+mn-ea"/>
              </a:rPr>
              <a:t>networks</a:t>
            </a:r>
            <a:r>
              <a:rPr sz="2000" spc="125" dirty="0">
                <a:sym typeface="+mn-ea"/>
              </a:rPr>
              <a:t> </a:t>
            </a:r>
            <a:r>
              <a:rPr sz="2000" spc="-10" dirty="0">
                <a:sym typeface="+mn-ea"/>
              </a:rPr>
              <a:t>perform </a:t>
            </a:r>
            <a:r>
              <a:rPr sz="2000" dirty="0">
                <a:sym typeface="+mn-ea"/>
              </a:rPr>
              <a:t>better</a:t>
            </a:r>
            <a:r>
              <a:rPr sz="2000" spc="160" dirty="0">
                <a:sym typeface="+mn-ea"/>
              </a:rPr>
              <a:t> </a:t>
            </a:r>
            <a:r>
              <a:rPr sz="2000" dirty="0">
                <a:sym typeface="+mn-ea"/>
              </a:rPr>
              <a:t>when</a:t>
            </a:r>
            <a:r>
              <a:rPr sz="2000" spc="170" dirty="0">
                <a:sym typeface="+mn-ea"/>
              </a:rPr>
              <a:t> </a:t>
            </a:r>
            <a:r>
              <a:rPr sz="2000" dirty="0">
                <a:sym typeface="+mn-ea"/>
              </a:rPr>
              <a:t>input</a:t>
            </a:r>
            <a:r>
              <a:rPr sz="2000" spc="165" dirty="0">
                <a:sym typeface="+mn-ea"/>
              </a:rPr>
              <a:t> </a:t>
            </a:r>
            <a:r>
              <a:rPr sz="2000" dirty="0">
                <a:sym typeface="+mn-ea"/>
              </a:rPr>
              <a:t>data</a:t>
            </a:r>
            <a:r>
              <a:rPr sz="2000" spc="165" dirty="0">
                <a:sym typeface="+mn-ea"/>
              </a:rPr>
              <a:t> </a:t>
            </a:r>
            <a:r>
              <a:rPr sz="2000" dirty="0">
                <a:sym typeface="+mn-ea"/>
              </a:rPr>
              <a:t>is</a:t>
            </a:r>
            <a:r>
              <a:rPr sz="2000" spc="170" dirty="0">
                <a:sym typeface="+mn-ea"/>
              </a:rPr>
              <a:t> </a:t>
            </a:r>
            <a:r>
              <a:rPr sz="2000" dirty="0">
                <a:sym typeface="+mn-ea"/>
              </a:rPr>
              <a:t>standardized.</a:t>
            </a:r>
            <a:r>
              <a:rPr sz="2000" spc="165" dirty="0">
                <a:sym typeface="+mn-ea"/>
              </a:rPr>
              <a:t> </a:t>
            </a:r>
            <a:r>
              <a:rPr sz="2000" dirty="0">
                <a:sym typeface="+mn-ea"/>
              </a:rPr>
              <a:t>For</a:t>
            </a:r>
            <a:r>
              <a:rPr sz="2000" spc="165" dirty="0">
                <a:sym typeface="+mn-ea"/>
              </a:rPr>
              <a:t> </a:t>
            </a:r>
            <a:r>
              <a:rPr sz="2000" dirty="0">
                <a:sym typeface="+mn-ea"/>
              </a:rPr>
              <a:t>VGG16,</a:t>
            </a:r>
            <a:r>
              <a:rPr sz="2000" spc="160" dirty="0">
                <a:sym typeface="+mn-ea"/>
              </a:rPr>
              <a:t> </a:t>
            </a:r>
            <a:r>
              <a:rPr sz="2000" dirty="0">
                <a:sym typeface="+mn-ea"/>
              </a:rPr>
              <a:t>subtract</a:t>
            </a:r>
            <a:r>
              <a:rPr sz="2000" spc="170" dirty="0">
                <a:sym typeface="+mn-ea"/>
              </a:rPr>
              <a:t> </a:t>
            </a:r>
            <a:r>
              <a:rPr sz="2000" dirty="0">
                <a:sym typeface="+mn-ea"/>
              </a:rPr>
              <a:t>the</a:t>
            </a:r>
            <a:r>
              <a:rPr sz="2000" spc="165" dirty="0">
                <a:sym typeface="+mn-ea"/>
              </a:rPr>
              <a:t> </a:t>
            </a:r>
            <a:r>
              <a:rPr sz="2000" dirty="0">
                <a:sym typeface="+mn-ea"/>
              </a:rPr>
              <a:t>mean</a:t>
            </a:r>
            <a:r>
              <a:rPr sz="2000" spc="175" dirty="0">
                <a:sym typeface="+mn-ea"/>
              </a:rPr>
              <a:t> </a:t>
            </a:r>
            <a:r>
              <a:rPr sz="2000" dirty="0">
                <a:sym typeface="+mn-ea"/>
              </a:rPr>
              <a:t>RGB</a:t>
            </a:r>
            <a:r>
              <a:rPr sz="2000" spc="160" dirty="0">
                <a:sym typeface="+mn-ea"/>
              </a:rPr>
              <a:t> </a:t>
            </a:r>
            <a:r>
              <a:rPr sz="2000" dirty="0">
                <a:sym typeface="+mn-ea"/>
              </a:rPr>
              <a:t>value</a:t>
            </a:r>
            <a:r>
              <a:rPr sz="2000" spc="160" dirty="0">
                <a:sym typeface="+mn-ea"/>
              </a:rPr>
              <a:t> </a:t>
            </a:r>
            <a:r>
              <a:rPr sz="2000" dirty="0">
                <a:sym typeface="+mn-ea"/>
              </a:rPr>
              <a:t>of</a:t>
            </a:r>
            <a:r>
              <a:rPr sz="2000" spc="165" dirty="0">
                <a:sym typeface="+mn-ea"/>
              </a:rPr>
              <a:t> </a:t>
            </a:r>
            <a:r>
              <a:rPr sz="2000" spc="-25" dirty="0">
                <a:sym typeface="+mn-ea"/>
              </a:rPr>
              <a:t>the </a:t>
            </a:r>
            <a:r>
              <a:rPr sz="2000" dirty="0">
                <a:sym typeface="+mn-ea"/>
              </a:rPr>
              <a:t>training</a:t>
            </a:r>
            <a:r>
              <a:rPr sz="2000" spc="-40" dirty="0">
                <a:sym typeface="+mn-ea"/>
              </a:rPr>
              <a:t> </a:t>
            </a:r>
            <a:r>
              <a:rPr sz="2000" dirty="0">
                <a:sym typeface="+mn-ea"/>
              </a:rPr>
              <a:t>set</a:t>
            </a:r>
            <a:r>
              <a:rPr sz="2000" spc="-25" dirty="0">
                <a:sym typeface="+mn-ea"/>
              </a:rPr>
              <a:t> </a:t>
            </a:r>
            <a:r>
              <a:rPr sz="2000" dirty="0">
                <a:sym typeface="+mn-ea"/>
              </a:rPr>
              <a:t>from</a:t>
            </a:r>
            <a:r>
              <a:rPr sz="2000" spc="-25" dirty="0">
                <a:sym typeface="+mn-ea"/>
              </a:rPr>
              <a:t> </a:t>
            </a:r>
            <a:r>
              <a:rPr sz="2000" dirty="0">
                <a:sym typeface="+mn-ea"/>
              </a:rPr>
              <a:t>each</a:t>
            </a:r>
            <a:r>
              <a:rPr sz="2000" spc="-25" dirty="0">
                <a:sym typeface="+mn-ea"/>
              </a:rPr>
              <a:t> </a:t>
            </a:r>
            <a:r>
              <a:rPr sz="2000" dirty="0">
                <a:sym typeface="+mn-ea"/>
              </a:rPr>
              <a:t>pixel.</a:t>
            </a:r>
            <a:r>
              <a:rPr sz="2000" spc="-25" dirty="0">
                <a:sym typeface="+mn-ea"/>
              </a:rPr>
              <a:t> </a:t>
            </a:r>
            <a:r>
              <a:rPr sz="2000" dirty="0">
                <a:sym typeface="+mn-ea"/>
              </a:rPr>
              <a:t>This</a:t>
            </a:r>
            <a:r>
              <a:rPr sz="2000" spc="-25" dirty="0">
                <a:sym typeface="+mn-ea"/>
              </a:rPr>
              <a:t> </a:t>
            </a:r>
            <a:r>
              <a:rPr sz="2000" dirty="0">
                <a:sym typeface="+mn-ea"/>
              </a:rPr>
              <a:t>can</a:t>
            </a:r>
            <a:r>
              <a:rPr sz="2000" spc="-20" dirty="0">
                <a:sym typeface="+mn-ea"/>
              </a:rPr>
              <a:t> </a:t>
            </a:r>
            <a:r>
              <a:rPr sz="2000" dirty="0">
                <a:sym typeface="+mn-ea"/>
              </a:rPr>
              <a:t>be</a:t>
            </a:r>
            <a:r>
              <a:rPr sz="2000" spc="-30" dirty="0">
                <a:sym typeface="+mn-ea"/>
              </a:rPr>
              <a:t> </a:t>
            </a:r>
            <a:r>
              <a:rPr sz="2000" dirty="0">
                <a:sym typeface="+mn-ea"/>
              </a:rPr>
              <a:t>calculated</a:t>
            </a:r>
            <a:r>
              <a:rPr sz="2000" spc="-25" dirty="0">
                <a:sym typeface="+mn-ea"/>
              </a:rPr>
              <a:t> </a:t>
            </a:r>
            <a:r>
              <a:rPr sz="2000" spc="-10" dirty="0">
                <a:sym typeface="+mn-ea"/>
              </a:rPr>
              <a:t>using: mean_R,mean_G,mean_B=(123.68,116.779,103.939) mean_R,mean_G,mean_B=(123.68,116.779,103.939)</a:t>
            </a:r>
            <a:endParaRPr sz="2000"/>
          </a:p>
          <a:p>
            <a:pPr marL="241300" marR="11430">
              <a:lnSpc>
                <a:spcPct val="143000"/>
              </a:lnSpc>
              <a:spcBef>
                <a:spcPts val="10"/>
              </a:spcBef>
            </a:pPr>
            <a:r>
              <a:rPr sz="2000" dirty="0">
                <a:sym typeface="+mn-ea"/>
              </a:rPr>
              <a:t>Then,</a:t>
            </a:r>
            <a:r>
              <a:rPr sz="2000" spc="60" dirty="0">
                <a:sym typeface="+mn-ea"/>
              </a:rPr>
              <a:t> </a:t>
            </a:r>
            <a:r>
              <a:rPr sz="2000" dirty="0">
                <a:sym typeface="+mn-ea"/>
              </a:rPr>
              <a:t>subtract</a:t>
            </a:r>
            <a:r>
              <a:rPr sz="2000" spc="70" dirty="0">
                <a:sym typeface="+mn-ea"/>
              </a:rPr>
              <a:t> </a:t>
            </a:r>
            <a:r>
              <a:rPr sz="2000" dirty="0">
                <a:sym typeface="+mn-ea"/>
              </a:rPr>
              <a:t>these</a:t>
            </a:r>
            <a:r>
              <a:rPr sz="2000" spc="65" dirty="0">
                <a:sym typeface="+mn-ea"/>
              </a:rPr>
              <a:t> </a:t>
            </a:r>
            <a:r>
              <a:rPr sz="2000" dirty="0">
                <a:sym typeface="+mn-ea"/>
              </a:rPr>
              <a:t>mean</a:t>
            </a:r>
            <a:r>
              <a:rPr sz="2000" spc="65" dirty="0">
                <a:sym typeface="+mn-ea"/>
              </a:rPr>
              <a:t> </a:t>
            </a:r>
            <a:r>
              <a:rPr sz="2000" dirty="0">
                <a:sym typeface="+mn-ea"/>
              </a:rPr>
              <a:t>values</a:t>
            </a:r>
            <a:r>
              <a:rPr sz="2000" spc="60" dirty="0">
                <a:sym typeface="+mn-ea"/>
              </a:rPr>
              <a:t> </a:t>
            </a:r>
            <a:r>
              <a:rPr sz="2000" dirty="0">
                <a:sym typeface="+mn-ea"/>
              </a:rPr>
              <a:t>from</a:t>
            </a:r>
            <a:r>
              <a:rPr sz="2000" spc="70" dirty="0">
                <a:sym typeface="+mn-ea"/>
              </a:rPr>
              <a:t> </a:t>
            </a:r>
            <a:r>
              <a:rPr sz="2000" dirty="0">
                <a:sym typeface="+mn-ea"/>
              </a:rPr>
              <a:t>the</a:t>
            </a:r>
            <a:r>
              <a:rPr sz="2000" spc="65" dirty="0">
                <a:sym typeface="+mn-ea"/>
              </a:rPr>
              <a:t> </a:t>
            </a:r>
            <a:r>
              <a:rPr sz="2000" dirty="0">
                <a:sym typeface="+mn-ea"/>
              </a:rPr>
              <a:t>corresponding</a:t>
            </a:r>
            <a:r>
              <a:rPr sz="2000" spc="60" dirty="0">
                <a:sym typeface="+mn-ea"/>
              </a:rPr>
              <a:t> </a:t>
            </a:r>
            <a:r>
              <a:rPr sz="2000" dirty="0">
                <a:sym typeface="+mn-ea"/>
              </a:rPr>
              <a:t>RGB</a:t>
            </a:r>
            <a:r>
              <a:rPr sz="2000" spc="70" dirty="0">
                <a:sym typeface="+mn-ea"/>
              </a:rPr>
              <a:t> </a:t>
            </a:r>
            <a:r>
              <a:rPr sz="2000" dirty="0">
                <a:sym typeface="+mn-ea"/>
              </a:rPr>
              <a:t>channels</a:t>
            </a:r>
            <a:r>
              <a:rPr sz="2000" spc="65" dirty="0">
                <a:sym typeface="+mn-ea"/>
              </a:rPr>
              <a:t> </a:t>
            </a:r>
            <a:r>
              <a:rPr sz="2000" dirty="0">
                <a:sym typeface="+mn-ea"/>
              </a:rPr>
              <a:t>of</a:t>
            </a:r>
            <a:r>
              <a:rPr sz="2000" spc="65" dirty="0">
                <a:sym typeface="+mn-ea"/>
              </a:rPr>
              <a:t> </a:t>
            </a:r>
            <a:r>
              <a:rPr sz="2000" dirty="0">
                <a:sym typeface="+mn-ea"/>
              </a:rPr>
              <a:t>the</a:t>
            </a:r>
            <a:r>
              <a:rPr sz="2000" spc="65" dirty="0">
                <a:sym typeface="+mn-ea"/>
              </a:rPr>
              <a:t> </a:t>
            </a:r>
            <a:r>
              <a:rPr sz="2000" dirty="0">
                <a:sym typeface="+mn-ea"/>
              </a:rPr>
              <a:t>image.</a:t>
            </a:r>
            <a:r>
              <a:rPr sz="2000" spc="65" dirty="0">
                <a:sym typeface="+mn-ea"/>
              </a:rPr>
              <a:t> </a:t>
            </a:r>
            <a:r>
              <a:rPr sz="2000" spc="-20" dirty="0">
                <a:sym typeface="+mn-ea"/>
              </a:rPr>
              <a:t>This </a:t>
            </a:r>
            <a:r>
              <a:rPr sz="2000" dirty="0">
                <a:sym typeface="+mn-ea"/>
              </a:rPr>
              <a:t>step</a:t>
            </a:r>
            <a:r>
              <a:rPr sz="2000" spc="-25" dirty="0">
                <a:sym typeface="+mn-ea"/>
              </a:rPr>
              <a:t> </a:t>
            </a:r>
            <a:r>
              <a:rPr sz="2000" dirty="0">
                <a:sym typeface="+mn-ea"/>
              </a:rPr>
              <a:t>helps</a:t>
            </a:r>
            <a:r>
              <a:rPr sz="2000" spc="-20" dirty="0">
                <a:sym typeface="+mn-ea"/>
              </a:rPr>
              <a:t> </a:t>
            </a:r>
            <a:r>
              <a:rPr sz="2000" dirty="0">
                <a:sym typeface="+mn-ea"/>
              </a:rPr>
              <a:t>center</a:t>
            </a:r>
            <a:r>
              <a:rPr sz="2000" spc="-30" dirty="0">
                <a:sym typeface="+mn-ea"/>
              </a:rPr>
              <a:t> </a:t>
            </a:r>
            <a:r>
              <a:rPr sz="2000" dirty="0">
                <a:sym typeface="+mn-ea"/>
              </a:rPr>
              <a:t>the</a:t>
            </a:r>
            <a:r>
              <a:rPr sz="2000" spc="-25" dirty="0">
                <a:sym typeface="+mn-ea"/>
              </a:rPr>
              <a:t> </a:t>
            </a:r>
            <a:r>
              <a:rPr sz="2000" dirty="0">
                <a:sym typeface="+mn-ea"/>
              </a:rPr>
              <a:t>data</a:t>
            </a:r>
            <a:r>
              <a:rPr sz="2000" spc="-15" dirty="0">
                <a:sym typeface="+mn-ea"/>
              </a:rPr>
              <a:t> </a:t>
            </a:r>
            <a:r>
              <a:rPr sz="2000" dirty="0">
                <a:sym typeface="+mn-ea"/>
              </a:rPr>
              <a:t>around</a:t>
            </a:r>
            <a:r>
              <a:rPr sz="2000" spc="-30" dirty="0">
                <a:sym typeface="+mn-ea"/>
              </a:rPr>
              <a:t> </a:t>
            </a:r>
            <a:r>
              <a:rPr sz="2000" spc="-10" dirty="0">
                <a:sym typeface="+mn-ea"/>
              </a:rPr>
              <a:t>zero-</a:t>
            </a:r>
            <a:r>
              <a:rPr sz="2000" dirty="0">
                <a:sym typeface="+mn-ea"/>
              </a:rPr>
              <a:t>mean,</a:t>
            </a:r>
            <a:r>
              <a:rPr sz="2000" spc="-20" dirty="0">
                <a:sym typeface="+mn-ea"/>
              </a:rPr>
              <a:t> </a:t>
            </a:r>
            <a:r>
              <a:rPr sz="2000" dirty="0">
                <a:sym typeface="+mn-ea"/>
              </a:rPr>
              <a:t>making</a:t>
            </a:r>
            <a:r>
              <a:rPr sz="2000" spc="-35" dirty="0">
                <a:sym typeface="+mn-ea"/>
              </a:rPr>
              <a:t> </a:t>
            </a:r>
            <a:r>
              <a:rPr sz="2000" dirty="0">
                <a:sym typeface="+mn-ea"/>
              </a:rPr>
              <a:t>training</a:t>
            </a:r>
            <a:r>
              <a:rPr sz="2000" spc="-35" dirty="0">
                <a:sym typeface="+mn-ea"/>
              </a:rPr>
              <a:t> </a:t>
            </a:r>
            <a:r>
              <a:rPr sz="2000" dirty="0">
                <a:sym typeface="+mn-ea"/>
              </a:rPr>
              <a:t>more</a:t>
            </a:r>
            <a:r>
              <a:rPr sz="2000" spc="-25" dirty="0">
                <a:sym typeface="+mn-ea"/>
              </a:rPr>
              <a:t> </a:t>
            </a:r>
            <a:r>
              <a:rPr sz="2000" spc="-10" dirty="0">
                <a:sym typeface="+mn-ea"/>
              </a:rPr>
              <a:t>stable.</a:t>
            </a:r>
            <a:endParaRPr sz="2000"/>
          </a:p>
          <a:p>
            <a:pPr marL="12700" marR="9525" indent="0" algn="just">
              <a:lnSpc>
                <a:spcPct val="144000"/>
              </a:lnSpc>
              <a:spcBef>
                <a:spcPts val="10"/>
              </a:spcBef>
              <a:buFont typeface="Times New Roman" panose="02020603050405020304"/>
              <a:buNone/>
              <a:tabLst>
                <a:tab pos="241300" algn="l"/>
              </a:tabLst>
            </a:pPr>
            <a:endParaRPr lang="en-US" sz="2000" spc="-10" dirty="0">
              <a:sym typeface="+mn-ea"/>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244" name="Google Shape;244;p15"/>
          <p:cNvGrpSpPr/>
          <p:nvPr/>
        </p:nvGrpSpPr>
        <p:grpSpPr>
          <a:xfrm>
            <a:off x="-1588" y="42861"/>
            <a:ext cx="12195175" cy="536575"/>
            <a:chOff x="0" y="0"/>
            <a:chExt cx="24390350" cy="1073150"/>
          </a:xfrm>
        </p:grpSpPr>
        <p:sp>
          <p:nvSpPr>
            <p:cNvPr id="245" name="Google Shape;245;p15"/>
            <p:cNvSpPr/>
            <p:nvPr/>
          </p:nvSpPr>
          <p:spPr>
            <a:xfrm>
              <a:off x="3175" y="3175"/>
              <a:ext cx="24384000" cy="1066800"/>
            </a:xfrm>
            <a:custGeom>
              <a:avLst/>
              <a:gdLst/>
              <a:ahLst/>
              <a:cxnLst/>
              <a:rect l="l" t="t" r="r" b="b"/>
              <a:pathLst>
                <a:path w="24384000" h="1066800" extrusionOk="0">
                  <a:moveTo>
                    <a:pt x="0" y="0"/>
                  </a:moveTo>
                  <a:lnTo>
                    <a:pt x="24384000" y="0"/>
                  </a:lnTo>
                  <a:lnTo>
                    <a:pt x="24384000" y="1066800"/>
                  </a:lnTo>
                  <a:lnTo>
                    <a:pt x="0" y="1066800"/>
                  </a:lnTo>
                  <a:close/>
                </a:path>
              </a:pathLst>
            </a:custGeom>
            <a:solidFill>
              <a:srgbClr val="953735"/>
            </a:solidFill>
            <a:ln>
              <a:noFill/>
            </a:ln>
          </p:spPr>
          <p:txBody>
            <a:bodyPr/>
            <a:p>
              <a:pPr algn="ctr"/>
              <a:r>
                <a:rPr lang="en-US" sz="3500" b="1">
                  <a:solidFill>
                    <a:schemeClr val="bg1"/>
                  </a:solidFill>
                </a:rPr>
                <a:t>Implementation</a:t>
              </a:r>
              <a:endParaRPr lang="en-US" sz="3500" b="1">
                <a:solidFill>
                  <a:schemeClr val="bg1"/>
                </a:solidFill>
              </a:endParaRPr>
            </a:p>
          </p:txBody>
        </p:sp>
        <p:sp>
          <p:nvSpPr>
            <p:cNvPr id="246" name="Google Shape;246;p15"/>
            <p:cNvSpPr/>
            <p:nvPr/>
          </p:nvSpPr>
          <p:spPr>
            <a:xfrm>
              <a:off x="0" y="0"/>
              <a:ext cx="24390350" cy="1073150"/>
            </a:xfrm>
            <a:custGeom>
              <a:avLst/>
              <a:gdLst/>
              <a:ahLst/>
              <a:cxnLst/>
              <a:rect l="l" t="t" r="r" b="b"/>
              <a:pathLst>
                <a:path w="24390350" h="1073150" extrusionOk="0">
                  <a:moveTo>
                    <a:pt x="3175" y="0"/>
                  </a:moveTo>
                  <a:lnTo>
                    <a:pt x="24387175" y="0"/>
                  </a:lnTo>
                  <a:cubicBezTo>
                    <a:pt x="24388953" y="0"/>
                    <a:pt x="24390350" y="1397"/>
                    <a:pt x="24390350" y="3175"/>
                  </a:cubicBezTo>
                  <a:lnTo>
                    <a:pt x="24390350" y="1069975"/>
                  </a:lnTo>
                  <a:cubicBezTo>
                    <a:pt x="24390350" y="1071753"/>
                    <a:pt x="24388953" y="1073150"/>
                    <a:pt x="24387175" y="1073150"/>
                  </a:cubicBezTo>
                  <a:lnTo>
                    <a:pt x="3175" y="1073150"/>
                  </a:lnTo>
                  <a:cubicBezTo>
                    <a:pt x="1397" y="1073150"/>
                    <a:pt x="0" y="1071753"/>
                    <a:pt x="0" y="1069975"/>
                  </a:cubicBezTo>
                  <a:lnTo>
                    <a:pt x="0" y="3175"/>
                  </a:lnTo>
                  <a:cubicBezTo>
                    <a:pt x="0" y="1397"/>
                    <a:pt x="1397" y="0"/>
                    <a:pt x="3175" y="0"/>
                  </a:cubicBezTo>
                  <a:moveTo>
                    <a:pt x="3175" y="6350"/>
                  </a:moveTo>
                  <a:lnTo>
                    <a:pt x="3175" y="3175"/>
                  </a:lnTo>
                  <a:lnTo>
                    <a:pt x="6350" y="3175"/>
                  </a:lnTo>
                  <a:lnTo>
                    <a:pt x="6350" y="1069975"/>
                  </a:lnTo>
                  <a:lnTo>
                    <a:pt x="3175" y="1069975"/>
                  </a:lnTo>
                  <a:lnTo>
                    <a:pt x="3175" y="1066800"/>
                  </a:lnTo>
                  <a:lnTo>
                    <a:pt x="24387175" y="1066800"/>
                  </a:lnTo>
                  <a:lnTo>
                    <a:pt x="24387175" y="1069975"/>
                  </a:lnTo>
                  <a:lnTo>
                    <a:pt x="24384000" y="1069975"/>
                  </a:lnTo>
                  <a:lnTo>
                    <a:pt x="24384000" y="3175"/>
                  </a:lnTo>
                  <a:lnTo>
                    <a:pt x="24387175" y="3175"/>
                  </a:lnTo>
                  <a:lnTo>
                    <a:pt x="24387175" y="6350"/>
                  </a:lnTo>
                  <a:lnTo>
                    <a:pt x="3175" y="6350"/>
                  </a:lnTo>
                  <a:close/>
                </a:path>
              </a:pathLst>
            </a:custGeom>
            <a:solidFill>
              <a:srgbClr val="FFFFFF"/>
            </a:solidFill>
            <a:ln>
              <a:noFill/>
            </a:ln>
          </p:spPr>
          <p:txBody>
            <a:bodyPr spcFirstLastPara="1" wrap="square" lIns="60950" tIns="60950" rIns="60950" bIns="60950" anchor="ctr" anchorCtr="0">
              <a:noAutofit/>
            </a:bodyPr>
            <a:p>
              <a:pPr>
                <a:spcBef>
                  <a:spcPts val="0"/>
                </a:spcBef>
                <a:spcAft>
                  <a:spcPts val="0"/>
                </a:spcAft>
              </a:pPr>
              <a:endParaRPr>
                <a:latin typeface="Times New Roman" panose="02020603050405020304" pitchFamily="18" charset="0"/>
                <a:cs typeface="Times New Roman" panose="02020603050405020304" pitchFamily="18" charset="0"/>
              </a:endParaRPr>
            </a:p>
          </p:txBody>
        </p:sp>
      </p:grpSp>
      <p:sp>
        <p:nvSpPr>
          <p:cNvPr id="5" name="Text Box 4"/>
          <p:cNvSpPr txBox="1"/>
          <p:nvPr/>
        </p:nvSpPr>
        <p:spPr>
          <a:xfrm>
            <a:off x="533400" y="838200"/>
            <a:ext cx="11189335" cy="2088515"/>
          </a:xfrm>
          <a:prstGeom prst="rect">
            <a:avLst/>
          </a:prstGeom>
          <a:noFill/>
        </p:spPr>
        <p:txBody>
          <a:bodyPr wrap="square" rtlCol="0" anchor="t">
            <a:noAutofit/>
          </a:bodyPr>
          <a:p>
            <a:pPr marL="241300" marR="9525" indent="-228600" algn="just">
              <a:lnSpc>
                <a:spcPct val="144000"/>
              </a:lnSpc>
              <a:spcBef>
                <a:spcPts val="10"/>
              </a:spcBef>
              <a:buFont typeface="Times New Roman" panose="02020603050405020304"/>
              <a:buAutoNum type="arabicPeriod" startAt="3"/>
              <a:tabLst>
                <a:tab pos="241300" algn="l"/>
              </a:tabLst>
            </a:pPr>
            <a:r>
              <a:rPr sz="2000" dirty="0">
                <a:sym typeface="+mn-ea"/>
              </a:rPr>
              <a:t>Color</a:t>
            </a:r>
            <a:r>
              <a:rPr sz="2000" spc="100" dirty="0">
                <a:sym typeface="+mn-ea"/>
              </a:rPr>
              <a:t> </a:t>
            </a:r>
            <a:r>
              <a:rPr sz="2000" dirty="0">
                <a:sym typeface="+mn-ea"/>
              </a:rPr>
              <a:t>Channel</a:t>
            </a:r>
            <a:r>
              <a:rPr sz="2000" spc="110" dirty="0">
                <a:sym typeface="+mn-ea"/>
              </a:rPr>
              <a:t> </a:t>
            </a:r>
            <a:r>
              <a:rPr sz="2000" dirty="0">
                <a:sym typeface="+mn-ea"/>
              </a:rPr>
              <a:t>Order:</a:t>
            </a:r>
            <a:r>
              <a:rPr sz="2000" spc="105" dirty="0">
                <a:sym typeface="+mn-ea"/>
              </a:rPr>
              <a:t> </a:t>
            </a:r>
            <a:r>
              <a:rPr sz="2000" dirty="0">
                <a:sym typeface="+mn-ea"/>
              </a:rPr>
              <a:t>Ensure</a:t>
            </a:r>
            <a:r>
              <a:rPr sz="2000" spc="95" dirty="0">
                <a:sym typeface="+mn-ea"/>
              </a:rPr>
              <a:t> </a:t>
            </a:r>
            <a:r>
              <a:rPr sz="2000" dirty="0">
                <a:sym typeface="+mn-ea"/>
              </a:rPr>
              <a:t>that</a:t>
            </a:r>
            <a:r>
              <a:rPr sz="2000" spc="100" dirty="0">
                <a:sym typeface="+mn-ea"/>
              </a:rPr>
              <a:t> </a:t>
            </a:r>
            <a:r>
              <a:rPr sz="2000" dirty="0">
                <a:sym typeface="+mn-ea"/>
              </a:rPr>
              <a:t>the</a:t>
            </a:r>
            <a:r>
              <a:rPr sz="2000" spc="100" dirty="0">
                <a:sym typeface="+mn-ea"/>
              </a:rPr>
              <a:t> </a:t>
            </a:r>
            <a:r>
              <a:rPr sz="2000" dirty="0">
                <a:sym typeface="+mn-ea"/>
              </a:rPr>
              <a:t>color</a:t>
            </a:r>
            <a:r>
              <a:rPr sz="2000" spc="100" dirty="0">
                <a:sym typeface="+mn-ea"/>
              </a:rPr>
              <a:t> </a:t>
            </a:r>
            <a:r>
              <a:rPr sz="2000" dirty="0">
                <a:sym typeface="+mn-ea"/>
              </a:rPr>
              <a:t>channels</a:t>
            </a:r>
            <a:r>
              <a:rPr sz="2000" spc="105" dirty="0">
                <a:sym typeface="+mn-ea"/>
              </a:rPr>
              <a:t> </a:t>
            </a:r>
            <a:r>
              <a:rPr sz="2000" dirty="0">
                <a:sym typeface="+mn-ea"/>
              </a:rPr>
              <a:t>of</a:t>
            </a:r>
            <a:r>
              <a:rPr sz="2000" spc="95" dirty="0">
                <a:sym typeface="+mn-ea"/>
              </a:rPr>
              <a:t> </a:t>
            </a:r>
            <a:r>
              <a:rPr sz="2000" dirty="0">
                <a:sym typeface="+mn-ea"/>
              </a:rPr>
              <a:t>the</a:t>
            </a:r>
            <a:r>
              <a:rPr sz="2000" spc="100" dirty="0">
                <a:sym typeface="+mn-ea"/>
              </a:rPr>
              <a:t> </a:t>
            </a:r>
            <a:r>
              <a:rPr sz="2000" dirty="0">
                <a:sym typeface="+mn-ea"/>
              </a:rPr>
              <a:t>image</a:t>
            </a:r>
            <a:r>
              <a:rPr sz="2000" spc="110" dirty="0">
                <a:sym typeface="+mn-ea"/>
              </a:rPr>
              <a:t> </a:t>
            </a:r>
            <a:r>
              <a:rPr sz="2000" dirty="0">
                <a:sym typeface="+mn-ea"/>
              </a:rPr>
              <a:t>are</a:t>
            </a:r>
            <a:r>
              <a:rPr sz="2000" spc="95" dirty="0">
                <a:sym typeface="+mn-ea"/>
              </a:rPr>
              <a:t> </a:t>
            </a:r>
            <a:r>
              <a:rPr sz="2000" dirty="0">
                <a:sym typeface="+mn-ea"/>
              </a:rPr>
              <a:t>in</a:t>
            </a:r>
            <a:r>
              <a:rPr sz="2000" spc="100" dirty="0">
                <a:sym typeface="+mn-ea"/>
              </a:rPr>
              <a:t> </a:t>
            </a:r>
            <a:r>
              <a:rPr sz="2000" dirty="0">
                <a:sym typeface="+mn-ea"/>
              </a:rPr>
              <a:t>the</a:t>
            </a:r>
            <a:r>
              <a:rPr sz="2000" spc="100" dirty="0">
                <a:sym typeface="+mn-ea"/>
              </a:rPr>
              <a:t> </a:t>
            </a:r>
            <a:r>
              <a:rPr sz="2000" dirty="0">
                <a:sym typeface="+mn-ea"/>
              </a:rPr>
              <a:t>correct</a:t>
            </a:r>
            <a:r>
              <a:rPr sz="2000" spc="105" dirty="0">
                <a:sym typeface="+mn-ea"/>
              </a:rPr>
              <a:t> </a:t>
            </a:r>
            <a:r>
              <a:rPr sz="2000" spc="-10" dirty="0">
                <a:sym typeface="+mn-ea"/>
              </a:rPr>
              <a:t>order. </a:t>
            </a:r>
            <a:r>
              <a:rPr sz="2000" dirty="0">
                <a:sym typeface="+mn-ea"/>
              </a:rPr>
              <a:t>VGG16</a:t>
            </a:r>
            <a:r>
              <a:rPr sz="2000" spc="35" dirty="0">
                <a:sym typeface="+mn-ea"/>
              </a:rPr>
              <a:t> </a:t>
            </a:r>
            <a:r>
              <a:rPr sz="2000" dirty="0">
                <a:sym typeface="+mn-ea"/>
              </a:rPr>
              <a:t>expects</a:t>
            </a:r>
            <a:r>
              <a:rPr sz="2000" spc="35" dirty="0">
                <a:sym typeface="+mn-ea"/>
              </a:rPr>
              <a:t> </a:t>
            </a:r>
            <a:r>
              <a:rPr sz="2000" dirty="0">
                <a:sym typeface="+mn-ea"/>
              </a:rPr>
              <a:t>images</a:t>
            </a:r>
            <a:r>
              <a:rPr sz="2000" spc="50" dirty="0">
                <a:sym typeface="+mn-ea"/>
              </a:rPr>
              <a:t> </a:t>
            </a:r>
            <a:r>
              <a:rPr sz="2000" dirty="0">
                <a:sym typeface="+mn-ea"/>
              </a:rPr>
              <a:t>in</a:t>
            </a:r>
            <a:r>
              <a:rPr sz="2000" spc="40" dirty="0">
                <a:sym typeface="+mn-ea"/>
              </a:rPr>
              <a:t> </a:t>
            </a:r>
            <a:r>
              <a:rPr sz="2000" dirty="0">
                <a:sym typeface="+mn-ea"/>
              </a:rPr>
              <a:t>RGB</a:t>
            </a:r>
            <a:r>
              <a:rPr sz="2000" spc="25" dirty="0">
                <a:sym typeface="+mn-ea"/>
              </a:rPr>
              <a:t> </a:t>
            </a:r>
            <a:r>
              <a:rPr sz="2000" dirty="0">
                <a:sym typeface="+mn-ea"/>
              </a:rPr>
              <a:t>(Red,</a:t>
            </a:r>
            <a:r>
              <a:rPr sz="2000" spc="35" dirty="0">
                <a:sym typeface="+mn-ea"/>
              </a:rPr>
              <a:t> </a:t>
            </a:r>
            <a:r>
              <a:rPr sz="2000" dirty="0">
                <a:sym typeface="+mn-ea"/>
              </a:rPr>
              <a:t>Green,</a:t>
            </a:r>
            <a:r>
              <a:rPr sz="2000" spc="50" dirty="0">
                <a:sym typeface="+mn-ea"/>
              </a:rPr>
              <a:t> </a:t>
            </a:r>
            <a:r>
              <a:rPr sz="2000" dirty="0">
                <a:sym typeface="+mn-ea"/>
              </a:rPr>
              <a:t>Blue)</a:t>
            </a:r>
            <a:r>
              <a:rPr sz="2000" spc="35" dirty="0">
                <a:sym typeface="+mn-ea"/>
              </a:rPr>
              <a:t> </a:t>
            </a:r>
            <a:r>
              <a:rPr sz="2000" dirty="0">
                <a:sym typeface="+mn-ea"/>
              </a:rPr>
              <a:t>format.</a:t>
            </a:r>
            <a:r>
              <a:rPr sz="2000" spc="50" dirty="0">
                <a:sym typeface="+mn-ea"/>
              </a:rPr>
              <a:t> </a:t>
            </a:r>
            <a:r>
              <a:rPr sz="2000" dirty="0">
                <a:sym typeface="+mn-ea"/>
              </a:rPr>
              <a:t>If</a:t>
            </a:r>
            <a:r>
              <a:rPr sz="2000" spc="70" dirty="0">
                <a:sym typeface="+mn-ea"/>
              </a:rPr>
              <a:t> </a:t>
            </a:r>
            <a:r>
              <a:rPr sz="2000" dirty="0">
                <a:sym typeface="+mn-ea"/>
              </a:rPr>
              <a:t>your</a:t>
            </a:r>
            <a:r>
              <a:rPr sz="2000" spc="35" dirty="0">
                <a:sym typeface="+mn-ea"/>
              </a:rPr>
              <a:t> </a:t>
            </a:r>
            <a:r>
              <a:rPr sz="2000" dirty="0">
                <a:sym typeface="+mn-ea"/>
              </a:rPr>
              <a:t>image</a:t>
            </a:r>
            <a:r>
              <a:rPr sz="2000" spc="45" dirty="0">
                <a:sym typeface="+mn-ea"/>
              </a:rPr>
              <a:t> </a:t>
            </a:r>
            <a:r>
              <a:rPr sz="2000" dirty="0">
                <a:sym typeface="+mn-ea"/>
              </a:rPr>
              <a:t>is</a:t>
            </a:r>
            <a:r>
              <a:rPr sz="2000" spc="40" dirty="0">
                <a:sym typeface="+mn-ea"/>
              </a:rPr>
              <a:t> </a:t>
            </a:r>
            <a:r>
              <a:rPr sz="2000" dirty="0">
                <a:sym typeface="+mn-ea"/>
              </a:rPr>
              <a:t>loaded</a:t>
            </a:r>
            <a:r>
              <a:rPr sz="2000" spc="35" dirty="0">
                <a:sym typeface="+mn-ea"/>
              </a:rPr>
              <a:t> </a:t>
            </a:r>
            <a:r>
              <a:rPr sz="2000" dirty="0">
                <a:sym typeface="+mn-ea"/>
              </a:rPr>
              <a:t>in</a:t>
            </a:r>
            <a:r>
              <a:rPr sz="2000" spc="40" dirty="0">
                <a:sym typeface="+mn-ea"/>
              </a:rPr>
              <a:t> </a:t>
            </a:r>
            <a:r>
              <a:rPr sz="2000" spc="-25" dirty="0">
                <a:sym typeface="+mn-ea"/>
              </a:rPr>
              <a:t>BGR </a:t>
            </a:r>
            <a:r>
              <a:rPr sz="2000" dirty="0">
                <a:sym typeface="+mn-ea"/>
              </a:rPr>
              <a:t>(Blue,</a:t>
            </a:r>
            <a:r>
              <a:rPr sz="2000" spc="-25" dirty="0">
                <a:sym typeface="+mn-ea"/>
              </a:rPr>
              <a:t> </a:t>
            </a:r>
            <a:r>
              <a:rPr sz="2000" dirty="0">
                <a:sym typeface="+mn-ea"/>
              </a:rPr>
              <a:t>Green,</a:t>
            </a:r>
            <a:r>
              <a:rPr sz="2000" spc="-25" dirty="0">
                <a:sym typeface="+mn-ea"/>
              </a:rPr>
              <a:t> </a:t>
            </a:r>
            <a:r>
              <a:rPr sz="2000" dirty="0">
                <a:sym typeface="+mn-ea"/>
              </a:rPr>
              <a:t>Red)</a:t>
            </a:r>
            <a:r>
              <a:rPr sz="2000" spc="-25" dirty="0">
                <a:sym typeface="+mn-ea"/>
              </a:rPr>
              <a:t> </a:t>
            </a:r>
            <a:r>
              <a:rPr sz="2000" dirty="0">
                <a:sym typeface="+mn-ea"/>
              </a:rPr>
              <a:t>format</a:t>
            </a:r>
            <a:r>
              <a:rPr sz="2000" spc="-25" dirty="0">
                <a:sym typeface="+mn-ea"/>
              </a:rPr>
              <a:t> </a:t>
            </a:r>
            <a:r>
              <a:rPr sz="2000" dirty="0">
                <a:sym typeface="+mn-ea"/>
              </a:rPr>
              <a:t>(common</a:t>
            </a:r>
            <a:r>
              <a:rPr sz="2000" spc="-25" dirty="0">
                <a:sym typeface="+mn-ea"/>
              </a:rPr>
              <a:t> </a:t>
            </a:r>
            <a:r>
              <a:rPr sz="2000" dirty="0">
                <a:sym typeface="+mn-ea"/>
              </a:rPr>
              <a:t>with</a:t>
            </a:r>
            <a:r>
              <a:rPr sz="2000" spc="-25" dirty="0">
                <a:sym typeface="+mn-ea"/>
              </a:rPr>
              <a:t> </a:t>
            </a:r>
            <a:r>
              <a:rPr sz="2000" dirty="0">
                <a:sym typeface="+mn-ea"/>
              </a:rPr>
              <a:t>OpenCV),</a:t>
            </a:r>
            <a:r>
              <a:rPr sz="2000" spc="-25" dirty="0">
                <a:sym typeface="+mn-ea"/>
              </a:rPr>
              <a:t> </a:t>
            </a:r>
            <a:r>
              <a:rPr sz="2000" dirty="0">
                <a:sym typeface="+mn-ea"/>
              </a:rPr>
              <a:t>convert</a:t>
            </a:r>
            <a:r>
              <a:rPr sz="2000" spc="-25" dirty="0">
                <a:sym typeface="+mn-ea"/>
              </a:rPr>
              <a:t> </a:t>
            </a:r>
            <a:r>
              <a:rPr sz="2000" dirty="0">
                <a:sym typeface="+mn-ea"/>
              </a:rPr>
              <a:t>it</a:t>
            </a:r>
            <a:r>
              <a:rPr sz="2000" spc="-25" dirty="0">
                <a:sym typeface="+mn-ea"/>
              </a:rPr>
              <a:t> </a:t>
            </a:r>
            <a:r>
              <a:rPr sz="2000" dirty="0">
                <a:sym typeface="+mn-ea"/>
              </a:rPr>
              <a:t>to</a:t>
            </a:r>
            <a:r>
              <a:rPr sz="2000" spc="-25" dirty="0">
                <a:sym typeface="+mn-ea"/>
              </a:rPr>
              <a:t> </a:t>
            </a:r>
            <a:r>
              <a:rPr sz="2000" spc="-20" dirty="0">
                <a:sym typeface="+mn-ea"/>
              </a:rPr>
              <a:t>RGB.</a:t>
            </a:r>
            <a:endParaRPr sz="2000"/>
          </a:p>
          <a:p>
            <a:pPr marL="241300" marR="8255" indent="-228600" algn="just">
              <a:lnSpc>
                <a:spcPts val="2080"/>
              </a:lnSpc>
              <a:spcBef>
                <a:spcPts val="160"/>
              </a:spcBef>
              <a:buFont typeface="Times New Roman" panose="02020603050405020304"/>
              <a:buAutoNum type="arabicPeriod" startAt="3"/>
              <a:tabLst>
                <a:tab pos="241300" algn="l"/>
              </a:tabLst>
            </a:pPr>
            <a:r>
              <a:rPr sz="2000" dirty="0">
                <a:sym typeface="+mn-ea"/>
              </a:rPr>
              <a:t>Data</a:t>
            </a:r>
            <a:r>
              <a:rPr sz="2000" spc="-20" dirty="0">
                <a:sym typeface="+mn-ea"/>
              </a:rPr>
              <a:t> </a:t>
            </a:r>
            <a:r>
              <a:rPr sz="2000" dirty="0">
                <a:sym typeface="+mn-ea"/>
              </a:rPr>
              <a:t>Type</a:t>
            </a:r>
            <a:r>
              <a:rPr sz="2000" spc="-15" dirty="0">
                <a:sym typeface="+mn-ea"/>
              </a:rPr>
              <a:t> </a:t>
            </a:r>
            <a:r>
              <a:rPr sz="2000" dirty="0">
                <a:sym typeface="+mn-ea"/>
              </a:rPr>
              <a:t>Conversion:</a:t>
            </a:r>
            <a:r>
              <a:rPr sz="2000" spc="5" dirty="0">
                <a:sym typeface="+mn-ea"/>
              </a:rPr>
              <a:t> </a:t>
            </a:r>
            <a:r>
              <a:rPr sz="2000" dirty="0">
                <a:sym typeface="+mn-ea"/>
              </a:rPr>
              <a:t>Convert</a:t>
            </a:r>
            <a:r>
              <a:rPr sz="2000" spc="-15" dirty="0">
                <a:sym typeface="+mn-ea"/>
              </a:rPr>
              <a:t> </a:t>
            </a:r>
            <a:r>
              <a:rPr sz="2000" dirty="0">
                <a:sym typeface="+mn-ea"/>
              </a:rPr>
              <a:t>the</a:t>
            </a:r>
            <a:r>
              <a:rPr sz="2000" spc="-15" dirty="0">
                <a:sym typeface="+mn-ea"/>
              </a:rPr>
              <a:t> </a:t>
            </a:r>
            <a:r>
              <a:rPr sz="2000" dirty="0">
                <a:sym typeface="+mn-ea"/>
              </a:rPr>
              <a:t>image</a:t>
            </a:r>
            <a:r>
              <a:rPr sz="2000" spc="-15" dirty="0">
                <a:sym typeface="+mn-ea"/>
              </a:rPr>
              <a:t> </a:t>
            </a:r>
            <a:r>
              <a:rPr sz="2000" dirty="0">
                <a:sym typeface="+mn-ea"/>
              </a:rPr>
              <a:t>data</a:t>
            </a:r>
            <a:r>
              <a:rPr sz="2000" spc="-15" dirty="0">
                <a:sym typeface="+mn-ea"/>
              </a:rPr>
              <a:t> </a:t>
            </a:r>
            <a:r>
              <a:rPr sz="2000" dirty="0">
                <a:sym typeface="+mn-ea"/>
              </a:rPr>
              <a:t>into</a:t>
            </a:r>
            <a:r>
              <a:rPr sz="2000" spc="-10" dirty="0">
                <a:sym typeface="+mn-ea"/>
              </a:rPr>
              <a:t> </a:t>
            </a:r>
            <a:r>
              <a:rPr sz="2000" dirty="0">
                <a:sym typeface="+mn-ea"/>
              </a:rPr>
              <a:t>the</a:t>
            </a:r>
            <a:r>
              <a:rPr sz="2000" spc="-15" dirty="0">
                <a:sym typeface="+mn-ea"/>
              </a:rPr>
              <a:t> </a:t>
            </a:r>
            <a:r>
              <a:rPr sz="2000" spc="-10" dirty="0">
                <a:sym typeface="+mn-ea"/>
              </a:rPr>
              <a:t>appropriate</a:t>
            </a:r>
            <a:r>
              <a:rPr sz="2000" spc="-15" dirty="0">
                <a:sym typeface="+mn-ea"/>
              </a:rPr>
              <a:t> </a:t>
            </a:r>
            <a:r>
              <a:rPr sz="2000" dirty="0">
                <a:sym typeface="+mn-ea"/>
              </a:rPr>
              <a:t>data</a:t>
            </a:r>
            <a:r>
              <a:rPr sz="2000" spc="-15" dirty="0">
                <a:sym typeface="+mn-ea"/>
              </a:rPr>
              <a:t> </a:t>
            </a:r>
            <a:r>
              <a:rPr sz="2000" dirty="0">
                <a:sym typeface="+mn-ea"/>
              </a:rPr>
              <a:t>type</a:t>
            </a:r>
            <a:r>
              <a:rPr sz="2000" spc="-5" dirty="0">
                <a:sym typeface="+mn-ea"/>
              </a:rPr>
              <a:t> </a:t>
            </a:r>
            <a:r>
              <a:rPr sz="2000" dirty="0">
                <a:sym typeface="+mn-ea"/>
              </a:rPr>
              <a:t>expected</a:t>
            </a:r>
            <a:r>
              <a:rPr sz="2000" spc="-15" dirty="0">
                <a:sym typeface="+mn-ea"/>
              </a:rPr>
              <a:t> </a:t>
            </a:r>
            <a:r>
              <a:rPr sz="2000" dirty="0">
                <a:sym typeface="+mn-ea"/>
              </a:rPr>
              <a:t>by</a:t>
            </a:r>
            <a:r>
              <a:rPr sz="2000" spc="-50" dirty="0">
                <a:sym typeface="+mn-ea"/>
              </a:rPr>
              <a:t> </a:t>
            </a:r>
            <a:r>
              <a:rPr sz="2000" spc="-25" dirty="0">
                <a:sym typeface="+mn-ea"/>
              </a:rPr>
              <a:t>the </a:t>
            </a:r>
            <a:r>
              <a:rPr sz="2000" dirty="0">
                <a:sym typeface="+mn-ea"/>
              </a:rPr>
              <a:t>model.</a:t>
            </a:r>
            <a:r>
              <a:rPr sz="2000" spc="-40" dirty="0">
                <a:sym typeface="+mn-ea"/>
              </a:rPr>
              <a:t> </a:t>
            </a:r>
            <a:r>
              <a:rPr sz="2000" dirty="0">
                <a:sym typeface="+mn-ea"/>
              </a:rPr>
              <a:t>Typically,</a:t>
            </a:r>
            <a:r>
              <a:rPr sz="2000" spc="-30" dirty="0">
                <a:sym typeface="+mn-ea"/>
              </a:rPr>
              <a:t> </a:t>
            </a:r>
            <a:r>
              <a:rPr sz="2000" dirty="0">
                <a:sym typeface="+mn-ea"/>
              </a:rPr>
              <a:t>VGG16</a:t>
            </a:r>
            <a:r>
              <a:rPr sz="2000" spc="-30" dirty="0">
                <a:sym typeface="+mn-ea"/>
              </a:rPr>
              <a:t> </a:t>
            </a:r>
            <a:r>
              <a:rPr sz="2000" dirty="0">
                <a:sym typeface="+mn-ea"/>
              </a:rPr>
              <a:t>expects</a:t>
            </a:r>
            <a:r>
              <a:rPr sz="2000" spc="-30" dirty="0">
                <a:sym typeface="+mn-ea"/>
              </a:rPr>
              <a:t> </a:t>
            </a:r>
            <a:r>
              <a:rPr sz="2000" dirty="0">
                <a:sym typeface="+mn-ea"/>
              </a:rPr>
              <a:t>images</a:t>
            </a:r>
            <a:r>
              <a:rPr sz="2000" spc="-20" dirty="0">
                <a:sym typeface="+mn-ea"/>
              </a:rPr>
              <a:t> </a:t>
            </a:r>
            <a:r>
              <a:rPr sz="2000" dirty="0">
                <a:sym typeface="+mn-ea"/>
              </a:rPr>
              <a:t>as</a:t>
            </a:r>
            <a:r>
              <a:rPr sz="2000" spc="-30" dirty="0">
                <a:sym typeface="+mn-ea"/>
              </a:rPr>
              <a:t> </a:t>
            </a:r>
            <a:r>
              <a:rPr sz="2000" dirty="0">
                <a:sym typeface="+mn-ea"/>
              </a:rPr>
              <a:t>float32</a:t>
            </a:r>
            <a:r>
              <a:rPr sz="2000" spc="-25" dirty="0">
                <a:sym typeface="+mn-ea"/>
              </a:rPr>
              <a:t> </a:t>
            </a:r>
            <a:r>
              <a:rPr sz="2000" spc="-10" dirty="0">
                <a:sym typeface="+mn-ea"/>
              </a:rPr>
              <a:t>arrays.</a:t>
            </a:r>
            <a:endParaRPr sz="2000"/>
          </a:p>
          <a:p>
            <a:pPr marL="241300" indent="-228600" algn="just">
              <a:lnSpc>
                <a:spcPct val="100000"/>
              </a:lnSpc>
              <a:spcBef>
                <a:spcPts val="440"/>
              </a:spcBef>
              <a:buFont typeface="Times New Roman" panose="02020603050405020304"/>
              <a:buAutoNum type="arabicPeriod" startAt="3"/>
              <a:tabLst>
                <a:tab pos="241300" algn="l"/>
              </a:tabLst>
            </a:pPr>
            <a:r>
              <a:rPr sz="2000" dirty="0">
                <a:sym typeface="+mn-ea"/>
              </a:rPr>
              <a:t>Batch</a:t>
            </a:r>
            <a:r>
              <a:rPr sz="2000" spc="60" dirty="0">
                <a:sym typeface="+mn-ea"/>
              </a:rPr>
              <a:t> </a:t>
            </a:r>
            <a:r>
              <a:rPr sz="2000" dirty="0">
                <a:sym typeface="+mn-ea"/>
              </a:rPr>
              <a:t>Formation:</a:t>
            </a:r>
            <a:r>
              <a:rPr sz="2000" spc="55" dirty="0">
                <a:sym typeface="+mn-ea"/>
              </a:rPr>
              <a:t> </a:t>
            </a:r>
            <a:r>
              <a:rPr sz="2000" dirty="0">
                <a:sym typeface="+mn-ea"/>
              </a:rPr>
              <a:t>Finally,</a:t>
            </a:r>
            <a:r>
              <a:rPr sz="2000" spc="60" dirty="0">
                <a:sym typeface="+mn-ea"/>
              </a:rPr>
              <a:t> </a:t>
            </a:r>
            <a:r>
              <a:rPr sz="2000" dirty="0">
                <a:sym typeface="+mn-ea"/>
              </a:rPr>
              <a:t>prepare</a:t>
            </a:r>
            <a:r>
              <a:rPr sz="2000" spc="45" dirty="0">
                <a:sym typeface="+mn-ea"/>
              </a:rPr>
              <a:t> </a:t>
            </a:r>
            <a:r>
              <a:rPr sz="2000" dirty="0">
                <a:sym typeface="+mn-ea"/>
              </a:rPr>
              <a:t>the</a:t>
            </a:r>
            <a:r>
              <a:rPr sz="2000" spc="50" dirty="0">
                <a:sym typeface="+mn-ea"/>
              </a:rPr>
              <a:t> </a:t>
            </a:r>
            <a:r>
              <a:rPr sz="2000" dirty="0">
                <a:sym typeface="+mn-ea"/>
              </a:rPr>
              <a:t>image</a:t>
            </a:r>
            <a:r>
              <a:rPr sz="2000" spc="45" dirty="0">
                <a:sym typeface="+mn-ea"/>
              </a:rPr>
              <a:t> </a:t>
            </a:r>
            <a:r>
              <a:rPr sz="2000" dirty="0">
                <a:sym typeface="+mn-ea"/>
              </a:rPr>
              <a:t>for</a:t>
            </a:r>
            <a:r>
              <a:rPr sz="2000" spc="50" dirty="0">
                <a:sym typeface="+mn-ea"/>
              </a:rPr>
              <a:t> </a:t>
            </a:r>
            <a:r>
              <a:rPr sz="2000" dirty="0">
                <a:sym typeface="+mn-ea"/>
              </a:rPr>
              <a:t>prediction</a:t>
            </a:r>
            <a:r>
              <a:rPr sz="2000" spc="55" dirty="0">
                <a:sym typeface="+mn-ea"/>
              </a:rPr>
              <a:t> </a:t>
            </a:r>
            <a:r>
              <a:rPr sz="2000" dirty="0">
                <a:sym typeface="+mn-ea"/>
              </a:rPr>
              <a:t>by</a:t>
            </a:r>
            <a:r>
              <a:rPr sz="2000" spc="40" dirty="0">
                <a:sym typeface="+mn-ea"/>
              </a:rPr>
              <a:t> </a:t>
            </a:r>
            <a:r>
              <a:rPr sz="2000" dirty="0">
                <a:sym typeface="+mn-ea"/>
              </a:rPr>
              <a:t>adding</a:t>
            </a:r>
            <a:r>
              <a:rPr sz="2000" spc="55" dirty="0">
                <a:sym typeface="+mn-ea"/>
              </a:rPr>
              <a:t> </a:t>
            </a:r>
            <a:r>
              <a:rPr sz="2000" dirty="0">
                <a:sym typeface="+mn-ea"/>
              </a:rPr>
              <a:t>an</a:t>
            </a:r>
            <a:r>
              <a:rPr sz="2000" spc="60" dirty="0">
                <a:sym typeface="+mn-ea"/>
              </a:rPr>
              <a:t> </a:t>
            </a:r>
            <a:r>
              <a:rPr sz="2000" dirty="0">
                <a:sym typeface="+mn-ea"/>
              </a:rPr>
              <a:t>extra</a:t>
            </a:r>
            <a:r>
              <a:rPr sz="2000" spc="50" dirty="0">
                <a:sym typeface="+mn-ea"/>
              </a:rPr>
              <a:t> </a:t>
            </a:r>
            <a:r>
              <a:rPr sz="2000" dirty="0">
                <a:sym typeface="+mn-ea"/>
              </a:rPr>
              <a:t>dimension</a:t>
            </a:r>
            <a:r>
              <a:rPr sz="2000" spc="55" dirty="0">
                <a:sym typeface="+mn-ea"/>
              </a:rPr>
              <a:t> </a:t>
            </a:r>
            <a:r>
              <a:rPr sz="2000" spc="-25" dirty="0">
                <a:sym typeface="+mn-ea"/>
              </a:rPr>
              <a:t>to</a:t>
            </a:r>
            <a:endParaRPr sz="2000"/>
          </a:p>
          <a:p>
            <a:pPr marL="241300" algn="just">
              <a:lnSpc>
                <a:spcPct val="100000"/>
              </a:lnSpc>
              <a:spcBef>
                <a:spcPts val="640"/>
              </a:spcBef>
            </a:pPr>
            <a:r>
              <a:rPr sz="2000" dirty="0">
                <a:sym typeface="+mn-ea"/>
              </a:rPr>
              <a:t>represent</a:t>
            </a:r>
            <a:r>
              <a:rPr sz="2000" spc="110" dirty="0">
                <a:sym typeface="+mn-ea"/>
              </a:rPr>
              <a:t> </a:t>
            </a:r>
            <a:r>
              <a:rPr sz="2000" dirty="0">
                <a:sym typeface="+mn-ea"/>
              </a:rPr>
              <a:t>the</a:t>
            </a:r>
            <a:r>
              <a:rPr sz="2000" spc="110" dirty="0">
                <a:sym typeface="+mn-ea"/>
              </a:rPr>
              <a:t> </a:t>
            </a:r>
            <a:r>
              <a:rPr sz="2000" dirty="0">
                <a:sym typeface="+mn-ea"/>
              </a:rPr>
              <a:t>batch</a:t>
            </a:r>
            <a:r>
              <a:rPr sz="2000" spc="110" dirty="0">
                <a:sym typeface="+mn-ea"/>
              </a:rPr>
              <a:t> </a:t>
            </a:r>
            <a:r>
              <a:rPr sz="2000" dirty="0">
                <a:sym typeface="+mn-ea"/>
              </a:rPr>
              <a:t>size.</a:t>
            </a:r>
            <a:r>
              <a:rPr sz="2000" spc="114" dirty="0">
                <a:sym typeface="+mn-ea"/>
              </a:rPr>
              <a:t> </a:t>
            </a:r>
            <a:r>
              <a:rPr sz="2000" dirty="0">
                <a:sym typeface="+mn-ea"/>
              </a:rPr>
              <a:t>VGG16</a:t>
            </a:r>
            <a:r>
              <a:rPr sz="2000" spc="110" dirty="0">
                <a:sym typeface="+mn-ea"/>
              </a:rPr>
              <a:t> </a:t>
            </a:r>
            <a:r>
              <a:rPr sz="2000" dirty="0">
                <a:sym typeface="+mn-ea"/>
              </a:rPr>
              <a:t>expects</a:t>
            </a:r>
            <a:r>
              <a:rPr sz="2000" spc="110" dirty="0">
                <a:sym typeface="+mn-ea"/>
              </a:rPr>
              <a:t> </a:t>
            </a:r>
            <a:r>
              <a:rPr sz="2000" dirty="0">
                <a:sym typeface="+mn-ea"/>
              </a:rPr>
              <a:t>input</a:t>
            </a:r>
            <a:r>
              <a:rPr sz="2000" spc="114" dirty="0">
                <a:sym typeface="+mn-ea"/>
              </a:rPr>
              <a:t> </a:t>
            </a:r>
            <a:r>
              <a:rPr sz="2000" dirty="0">
                <a:sym typeface="+mn-ea"/>
              </a:rPr>
              <a:t>tensors</a:t>
            </a:r>
            <a:r>
              <a:rPr sz="2000" spc="110" dirty="0">
                <a:sym typeface="+mn-ea"/>
              </a:rPr>
              <a:t> </a:t>
            </a:r>
            <a:r>
              <a:rPr sz="2000" dirty="0">
                <a:sym typeface="+mn-ea"/>
              </a:rPr>
              <a:t>of</a:t>
            </a:r>
            <a:r>
              <a:rPr sz="2000" spc="110" dirty="0">
                <a:sym typeface="+mn-ea"/>
              </a:rPr>
              <a:t> </a:t>
            </a:r>
            <a:r>
              <a:rPr sz="2000" dirty="0">
                <a:sym typeface="+mn-ea"/>
              </a:rPr>
              <a:t>shape</a:t>
            </a:r>
            <a:r>
              <a:rPr sz="2000" spc="105" dirty="0">
                <a:sym typeface="+mn-ea"/>
              </a:rPr>
              <a:t> </a:t>
            </a:r>
            <a:r>
              <a:rPr sz="2000" dirty="0">
                <a:sym typeface="+mn-ea"/>
              </a:rPr>
              <a:t>(batch_size,</a:t>
            </a:r>
            <a:r>
              <a:rPr sz="2000" spc="110" dirty="0">
                <a:sym typeface="+mn-ea"/>
              </a:rPr>
              <a:t> </a:t>
            </a:r>
            <a:r>
              <a:rPr sz="2000" dirty="0">
                <a:sym typeface="+mn-ea"/>
              </a:rPr>
              <a:t>height,</a:t>
            </a:r>
            <a:r>
              <a:rPr sz="2000" spc="114" dirty="0">
                <a:sym typeface="+mn-ea"/>
              </a:rPr>
              <a:t> </a:t>
            </a:r>
            <a:r>
              <a:rPr sz="2000" spc="-10" dirty="0">
                <a:sym typeface="+mn-ea"/>
              </a:rPr>
              <a:t>width,</a:t>
            </a:r>
            <a:endParaRPr lang="en-US" sz="2000" spc="-10" dirty="0">
              <a:sym typeface="+mn-ea"/>
            </a:endParaRPr>
          </a:p>
        </p:txBody>
      </p:sp>
      <p:sp>
        <p:nvSpPr>
          <p:cNvPr id="6" name="Text Box 5"/>
          <p:cNvSpPr txBox="1"/>
          <p:nvPr/>
        </p:nvSpPr>
        <p:spPr>
          <a:xfrm>
            <a:off x="467360" y="3531870"/>
            <a:ext cx="11570970" cy="2603500"/>
          </a:xfrm>
          <a:prstGeom prst="rect">
            <a:avLst/>
          </a:prstGeom>
          <a:noFill/>
        </p:spPr>
        <p:txBody>
          <a:bodyPr wrap="square" rtlCol="0" anchor="t">
            <a:noAutofit/>
          </a:bodyPr>
          <a:p>
            <a:pPr marL="241300">
              <a:lnSpc>
                <a:spcPct val="100000"/>
              </a:lnSpc>
              <a:spcBef>
                <a:spcPts val="5"/>
              </a:spcBef>
            </a:pPr>
            <a:r>
              <a:rPr sz="2000" spc="-10" dirty="0">
                <a:sym typeface="+mn-ea"/>
              </a:rPr>
              <a:t>channels).</a:t>
            </a:r>
            <a:r>
              <a:rPr sz="2000" spc="-45" dirty="0">
                <a:sym typeface="+mn-ea"/>
              </a:rPr>
              <a:t> </a:t>
            </a:r>
            <a:r>
              <a:rPr sz="2000" spc="-10" dirty="0">
                <a:sym typeface="+mn-ea"/>
              </a:rPr>
              <a:t>Therefore,</a:t>
            </a:r>
            <a:r>
              <a:rPr sz="2000" spc="-40" dirty="0">
                <a:sym typeface="+mn-ea"/>
              </a:rPr>
              <a:t> </a:t>
            </a:r>
            <a:r>
              <a:rPr sz="2000" spc="-10" dirty="0">
                <a:sym typeface="+mn-ea"/>
              </a:rPr>
              <a:t>expand</a:t>
            </a:r>
            <a:r>
              <a:rPr sz="2000" spc="-45" dirty="0">
                <a:sym typeface="+mn-ea"/>
              </a:rPr>
              <a:t> </a:t>
            </a:r>
            <a:r>
              <a:rPr sz="2000" spc="-10" dirty="0">
                <a:sym typeface="+mn-ea"/>
              </a:rPr>
              <a:t>the</a:t>
            </a:r>
            <a:r>
              <a:rPr sz="2000" spc="-45" dirty="0">
                <a:sym typeface="+mn-ea"/>
              </a:rPr>
              <a:t> </a:t>
            </a:r>
            <a:r>
              <a:rPr sz="2000" spc="-10" dirty="0">
                <a:sym typeface="+mn-ea"/>
              </a:rPr>
              <a:t>dimensions</a:t>
            </a:r>
            <a:r>
              <a:rPr sz="2000" spc="-45" dirty="0">
                <a:sym typeface="+mn-ea"/>
              </a:rPr>
              <a:t> </a:t>
            </a:r>
            <a:r>
              <a:rPr sz="2000" dirty="0">
                <a:sym typeface="+mn-ea"/>
              </a:rPr>
              <a:t>of</a:t>
            </a:r>
            <a:r>
              <a:rPr sz="2000" spc="-45" dirty="0">
                <a:sym typeface="+mn-ea"/>
              </a:rPr>
              <a:t> </a:t>
            </a:r>
            <a:r>
              <a:rPr sz="2000" spc="-10" dirty="0">
                <a:sym typeface="+mn-ea"/>
              </a:rPr>
              <a:t>the</a:t>
            </a:r>
            <a:r>
              <a:rPr sz="2000" spc="-50" dirty="0">
                <a:sym typeface="+mn-ea"/>
              </a:rPr>
              <a:t> </a:t>
            </a:r>
            <a:r>
              <a:rPr sz="2000" spc="-10" dirty="0">
                <a:sym typeface="+mn-ea"/>
              </a:rPr>
              <a:t>image</a:t>
            </a:r>
            <a:r>
              <a:rPr sz="2000" spc="-45" dirty="0">
                <a:sym typeface="+mn-ea"/>
              </a:rPr>
              <a:t> </a:t>
            </a:r>
            <a:r>
              <a:rPr sz="2000" dirty="0">
                <a:sym typeface="+mn-ea"/>
              </a:rPr>
              <a:t>to</a:t>
            </a:r>
            <a:r>
              <a:rPr sz="2000" spc="-45" dirty="0">
                <a:sym typeface="+mn-ea"/>
              </a:rPr>
              <a:t> </a:t>
            </a:r>
            <a:r>
              <a:rPr sz="2000" spc="-10" dirty="0">
                <a:sym typeface="+mn-ea"/>
              </a:rPr>
              <a:t>create</a:t>
            </a:r>
            <a:r>
              <a:rPr sz="2000" spc="-45" dirty="0">
                <a:sym typeface="+mn-ea"/>
              </a:rPr>
              <a:t> </a:t>
            </a:r>
            <a:r>
              <a:rPr sz="2000" dirty="0">
                <a:sym typeface="+mn-ea"/>
              </a:rPr>
              <a:t>a</a:t>
            </a:r>
            <a:r>
              <a:rPr sz="2000" spc="-50" dirty="0">
                <a:sym typeface="+mn-ea"/>
              </a:rPr>
              <a:t> </a:t>
            </a:r>
            <a:r>
              <a:rPr sz="2000" spc="-10" dirty="0">
                <a:sym typeface="+mn-ea"/>
              </a:rPr>
              <a:t>batch</a:t>
            </a:r>
            <a:r>
              <a:rPr sz="2000" spc="-45" dirty="0">
                <a:sym typeface="+mn-ea"/>
              </a:rPr>
              <a:t> </a:t>
            </a:r>
            <a:r>
              <a:rPr sz="2000" dirty="0">
                <a:sym typeface="+mn-ea"/>
              </a:rPr>
              <a:t>with</a:t>
            </a:r>
            <a:r>
              <a:rPr sz="2000" spc="-45" dirty="0">
                <a:sym typeface="+mn-ea"/>
              </a:rPr>
              <a:t> </a:t>
            </a:r>
            <a:r>
              <a:rPr sz="2000" dirty="0">
                <a:sym typeface="+mn-ea"/>
              </a:rPr>
              <a:t>a</a:t>
            </a:r>
            <a:r>
              <a:rPr sz="2000" spc="-45" dirty="0">
                <a:sym typeface="+mn-ea"/>
              </a:rPr>
              <a:t> </a:t>
            </a:r>
            <a:r>
              <a:rPr sz="2000" spc="-10" dirty="0">
                <a:sym typeface="+mn-ea"/>
              </a:rPr>
              <a:t>single</a:t>
            </a:r>
            <a:r>
              <a:rPr sz="2000" spc="-50" dirty="0">
                <a:sym typeface="+mn-ea"/>
              </a:rPr>
              <a:t> </a:t>
            </a:r>
            <a:r>
              <a:rPr sz="2000" spc="-10" dirty="0">
                <a:sym typeface="+mn-ea"/>
              </a:rPr>
              <a:t>image:</a:t>
            </a:r>
            <a:endParaRPr sz="2000"/>
          </a:p>
          <a:p>
            <a:pPr marL="467995" indent="-193675">
              <a:lnSpc>
                <a:spcPct val="100000"/>
              </a:lnSpc>
              <a:spcBef>
                <a:spcPts val="620"/>
              </a:spcBef>
              <a:buAutoNum type="romanLcPeriod"/>
              <a:tabLst>
                <a:tab pos="467995" algn="l"/>
              </a:tabLst>
            </a:pPr>
            <a:r>
              <a:rPr sz="2000" spc="-10" dirty="0">
                <a:sym typeface="+mn-ea"/>
              </a:rPr>
              <a:t>image_batch=np.expand_dims(image_normalized,</a:t>
            </a:r>
            <a:r>
              <a:rPr sz="2000" spc="204" dirty="0">
                <a:sym typeface="+mn-ea"/>
              </a:rPr>
              <a:t> </a:t>
            </a:r>
            <a:r>
              <a:rPr sz="2000" spc="-10" dirty="0">
                <a:sym typeface="+mn-ea"/>
              </a:rPr>
              <a:t>axis=0)</a:t>
            </a:r>
            <a:endParaRPr sz="2000"/>
          </a:p>
          <a:p>
            <a:pPr marL="468630" indent="-236855">
              <a:lnSpc>
                <a:spcPct val="100000"/>
              </a:lnSpc>
              <a:spcBef>
                <a:spcPts val="640"/>
              </a:spcBef>
              <a:buAutoNum type="romanLcPeriod"/>
              <a:tabLst>
                <a:tab pos="468630" algn="l"/>
              </a:tabLst>
            </a:pPr>
            <a:r>
              <a:rPr sz="2000" spc="-10" dirty="0">
                <a:sym typeface="+mn-ea"/>
              </a:rPr>
              <a:t>image_batch=np.expand_dims(image_normalized,</a:t>
            </a:r>
            <a:r>
              <a:rPr sz="2000" spc="204" dirty="0">
                <a:sym typeface="+mn-ea"/>
              </a:rPr>
              <a:t> </a:t>
            </a:r>
            <a:r>
              <a:rPr sz="2000" spc="-10" dirty="0">
                <a:sym typeface="+mn-ea"/>
              </a:rPr>
              <a:t>axis=0)</a:t>
            </a:r>
            <a:endParaRPr sz="2000"/>
          </a:p>
          <a:p>
            <a:pPr marL="241300">
              <a:lnSpc>
                <a:spcPct val="100000"/>
              </a:lnSpc>
              <a:spcBef>
                <a:spcPts val="645"/>
              </a:spcBef>
            </a:pPr>
            <a:r>
              <a:rPr sz="2000" b="1" dirty="0">
                <a:sym typeface="+mn-ea"/>
              </a:rPr>
              <a:t>import</a:t>
            </a:r>
            <a:r>
              <a:rPr sz="2000" b="1" spc="-45" dirty="0">
                <a:sym typeface="+mn-ea"/>
              </a:rPr>
              <a:t> </a:t>
            </a:r>
            <a:r>
              <a:rPr sz="2000" b="1" spc="-25" dirty="0">
                <a:sym typeface="+mn-ea"/>
              </a:rPr>
              <a:t>cv2</a:t>
            </a:r>
            <a:endParaRPr sz="2000"/>
          </a:p>
          <a:p>
            <a:pPr marL="241300">
              <a:lnSpc>
                <a:spcPct val="100000"/>
              </a:lnSpc>
              <a:spcBef>
                <a:spcPts val="635"/>
              </a:spcBef>
            </a:pPr>
            <a:r>
              <a:rPr sz="2000" b="1" dirty="0">
                <a:sym typeface="+mn-ea"/>
              </a:rPr>
              <a:t>import</a:t>
            </a:r>
            <a:r>
              <a:rPr sz="2000" b="1" spc="-25" dirty="0">
                <a:sym typeface="+mn-ea"/>
              </a:rPr>
              <a:t> </a:t>
            </a:r>
            <a:r>
              <a:rPr sz="2000" b="1" dirty="0">
                <a:sym typeface="+mn-ea"/>
              </a:rPr>
              <a:t>numpy</a:t>
            </a:r>
            <a:r>
              <a:rPr sz="2000" b="1" spc="-20" dirty="0">
                <a:sym typeface="+mn-ea"/>
              </a:rPr>
              <a:t> </a:t>
            </a:r>
            <a:r>
              <a:rPr sz="2000" b="1" dirty="0">
                <a:sym typeface="+mn-ea"/>
              </a:rPr>
              <a:t>as</a:t>
            </a:r>
            <a:r>
              <a:rPr sz="2000" b="1" spc="-20" dirty="0">
                <a:sym typeface="+mn-ea"/>
              </a:rPr>
              <a:t> </a:t>
            </a:r>
            <a:r>
              <a:rPr sz="2000" b="1" spc="-25" dirty="0">
                <a:sym typeface="+mn-ea"/>
              </a:rPr>
              <a:t>np</a:t>
            </a:r>
            <a:endParaRPr sz="2000"/>
          </a:p>
          <a:p>
            <a:pPr marL="241300" marR="2110740">
              <a:lnSpc>
                <a:spcPts val="2080"/>
              </a:lnSpc>
              <a:spcBef>
                <a:spcPts val="160"/>
              </a:spcBef>
            </a:pPr>
            <a:r>
              <a:rPr sz="2000" b="1" dirty="0">
                <a:sym typeface="+mn-ea"/>
              </a:rPr>
              <a:t>from</a:t>
            </a:r>
            <a:r>
              <a:rPr sz="2000" b="1" spc="-65" dirty="0">
                <a:sym typeface="+mn-ea"/>
              </a:rPr>
              <a:t> </a:t>
            </a:r>
            <a:r>
              <a:rPr sz="2000" b="1" dirty="0">
                <a:sym typeface="+mn-ea"/>
              </a:rPr>
              <a:t>keras.applications.vgg16</a:t>
            </a:r>
            <a:r>
              <a:rPr sz="2000" b="1" spc="-40" dirty="0">
                <a:sym typeface="+mn-ea"/>
              </a:rPr>
              <a:t> </a:t>
            </a:r>
            <a:r>
              <a:rPr sz="2000" b="1" dirty="0">
                <a:sym typeface="+mn-ea"/>
              </a:rPr>
              <a:t>import</a:t>
            </a:r>
            <a:r>
              <a:rPr sz="2000" b="1" spc="-45" dirty="0">
                <a:sym typeface="+mn-ea"/>
              </a:rPr>
              <a:t> </a:t>
            </a:r>
            <a:r>
              <a:rPr sz="2000" b="1" spc="-10" dirty="0">
                <a:sym typeface="+mn-ea"/>
              </a:rPr>
              <a:t>preprocess_input </a:t>
            </a:r>
            <a:r>
              <a:rPr sz="2000" b="1" dirty="0">
                <a:sym typeface="+mn-ea"/>
              </a:rPr>
              <a:t>image</a:t>
            </a:r>
            <a:r>
              <a:rPr sz="2000" b="1" spc="-35" dirty="0">
                <a:sym typeface="+mn-ea"/>
              </a:rPr>
              <a:t> </a:t>
            </a:r>
            <a:r>
              <a:rPr sz="2000" b="1" dirty="0">
                <a:sym typeface="+mn-ea"/>
              </a:rPr>
              <a:t>=</a:t>
            </a:r>
            <a:r>
              <a:rPr sz="2000" b="1" spc="-15" dirty="0">
                <a:sym typeface="+mn-ea"/>
              </a:rPr>
              <a:t> </a:t>
            </a:r>
            <a:r>
              <a:rPr sz="2000" b="1" spc="-10" dirty="0">
                <a:sym typeface="+mn-ea"/>
              </a:rPr>
              <a:t>cv2.imread('path_to_image.jpg')</a:t>
            </a:r>
            <a:endParaRPr sz="2000"/>
          </a:p>
          <a:p>
            <a:pPr marL="241300">
              <a:lnSpc>
                <a:spcPct val="100000"/>
              </a:lnSpc>
              <a:spcBef>
                <a:spcPts val="445"/>
              </a:spcBef>
            </a:pPr>
            <a:r>
              <a:rPr sz="2000" b="1" dirty="0">
                <a:sym typeface="+mn-ea"/>
              </a:rPr>
              <a:t>image</a:t>
            </a:r>
            <a:r>
              <a:rPr sz="2000" b="1" spc="-15" dirty="0">
                <a:sym typeface="+mn-ea"/>
              </a:rPr>
              <a:t> </a:t>
            </a:r>
            <a:r>
              <a:rPr sz="2000" b="1" dirty="0">
                <a:sym typeface="+mn-ea"/>
              </a:rPr>
              <a:t>=</a:t>
            </a:r>
            <a:r>
              <a:rPr sz="2000" b="1" spc="-5" dirty="0">
                <a:sym typeface="+mn-ea"/>
              </a:rPr>
              <a:t> </a:t>
            </a:r>
            <a:r>
              <a:rPr sz="2000" b="1" spc="-10" dirty="0">
                <a:sym typeface="+mn-ea"/>
              </a:rPr>
              <a:t>cv2.resize(image, </a:t>
            </a:r>
            <a:r>
              <a:rPr sz="2000" b="1" dirty="0">
                <a:sym typeface="+mn-ea"/>
              </a:rPr>
              <a:t>(224,</a:t>
            </a:r>
            <a:r>
              <a:rPr sz="2000" b="1" spc="-5" dirty="0">
                <a:sym typeface="+mn-ea"/>
              </a:rPr>
              <a:t> </a:t>
            </a:r>
            <a:r>
              <a:rPr sz="2000" b="1" dirty="0">
                <a:sym typeface="+mn-ea"/>
              </a:rPr>
              <a:t>224))</a:t>
            </a:r>
            <a:r>
              <a:rPr sz="2000" b="1" spc="280" dirty="0">
                <a:sym typeface="+mn-ea"/>
              </a:rPr>
              <a:t> </a:t>
            </a:r>
            <a:r>
              <a:rPr sz="2000" b="1" dirty="0">
                <a:sym typeface="+mn-ea"/>
              </a:rPr>
              <a:t>#</a:t>
            </a:r>
            <a:r>
              <a:rPr sz="2000" b="1" spc="-10" dirty="0">
                <a:sym typeface="+mn-ea"/>
              </a:rPr>
              <a:t> </a:t>
            </a:r>
            <a:r>
              <a:rPr sz="2000" b="1" dirty="0">
                <a:sym typeface="+mn-ea"/>
              </a:rPr>
              <a:t>Resize</a:t>
            </a:r>
            <a:r>
              <a:rPr sz="2000" b="1" spc="-10" dirty="0">
                <a:sym typeface="+mn-ea"/>
              </a:rPr>
              <a:t> </a:t>
            </a:r>
            <a:r>
              <a:rPr sz="2000" b="1" dirty="0">
                <a:sym typeface="+mn-ea"/>
              </a:rPr>
              <a:t>to</a:t>
            </a:r>
            <a:r>
              <a:rPr sz="2000" b="1" spc="-10" dirty="0">
                <a:sym typeface="+mn-ea"/>
              </a:rPr>
              <a:t> </a:t>
            </a:r>
            <a:r>
              <a:rPr sz="2000" b="1" dirty="0">
                <a:sym typeface="+mn-ea"/>
              </a:rPr>
              <a:t>VGG16</a:t>
            </a:r>
            <a:r>
              <a:rPr sz="2000" b="1" spc="-5" dirty="0">
                <a:sym typeface="+mn-ea"/>
              </a:rPr>
              <a:t> </a:t>
            </a:r>
            <a:r>
              <a:rPr sz="2000" b="1" dirty="0">
                <a:sym typeface="+mn-ea"/>
              </a:rPr>
              <a:t>input size</a:t>
            </a:r>
            <a:r>
              <a:rPr sz="2000" b="1" spc="-20" dirty="0">
                <a:sym typeface="+mn-ea"/>
              </a:rPr>
              <a:t> </a:t>
            </a:r>
            <a:r>
              <a:rPr sz="2000" b="1" spc="-10" dirty="0">
                <a:sym typeface="+mn-ea"/>
              </a:rPr>
              <a:t>(224x224)</a:t>
            </a:r>
            <a:endParaRPr sz="2000"/>
          </a:p>
          <a:p>
            <a:pPr marL="241300" marR="2149475">
              <a:lnSpc>
                <a:spcPct val="144000"/>
              </a:lnSpc>
              <a:spcBef>
                <a:spcPts val="10"/>
              </a:spcBef>
            </a:pPr>
            <a:endParaRPr lang="en-US" sz="2000" b="1" spc="-10" dirty="0">
              <a:sym typeface="+mn-ea"/>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457200" y="914400"/>
            <a:ext cx="11127105" cy="1423035"/>
          </a:xfrm>
          <a:prstGeom prst="rect">
            <a:avLst/>
          </a:prstGeom>
          <a:noFill/>
        </p:spPr>
        <p:txBody>
          <a:bodyPr wrap="square" rtlCol="0" anchor="t">
            <a:spAutoFit/>
          </a:bodyPr>
          <a:p>
            <a:pPr marL="241300" marR="2149475">
              <a:lnSpc>
                <a:spcPct val="144000"/>
              </a:lnSpc>
              <a:spcBef>
                <a:spcPts val="10"/>
              </a:spcBef>
            </a:pPr>
            <a:r>
              <a:rPr sz="2000" b="1" dirty="0">
                <a:sym typeface="+mn-ea"/>
              </a:rPr>
              <a:t>image</a:t>
            </a:r>
            <a:r>
              <a:rPr sz="2000" b="1" spc="5" dirty="0">
                <a:sym typeface="+mn-ea"/>
              </a:rPr>
              <a:t> </a:t>
            </a:r>
            <a:r>
              <a:rPr sz="2000" b="1" dirty="0">
                <a:sym typeface="+mn-ea"/>
              </a:rPr>
              <a:t>=</a:t>
            </a:r>
            <a:r>
              <a:rPr sz="2000" b="1" spc="25" dirty="0">
                <a:sym typeface="+mn-ea"/>
              </a:rPr>
              <a:t> </a:t>
            </a:r>
            <a:r>
              <a:rPr sz="2000" b="1" spc="-10" dirty="0">
                <a:sym typeface="+mn-ea"/>
              </a:rPr>
              <a:t>cv2.cvtColor(image,</a:t>
            </a:r>
            <a:r>
              <a:rPr sz="2000" b="1" spc="10" dirty="0">
                <a:sym typeface="+mn-ea"/>
              </a:rPr>
              <a:t> </a:t>
            </a:r>
            <a:r>
              <a:rPr sz="2000" b="1" spc="-10" dirty="0">
                <a:sym typeface="+mn-ea"/>
              </a:rPr>
              <a:t>cv2.COLOR_BGR2RGB) </a:t>
            </a:r>
            <a:endParaRPr sz="2000" b="1" spc="-10" dirty="0">
              <a:sym typeface="+mn-ea"/>
            </a:endParaRPr>
          </a:p>
          <a:p>
            <a:pPr marL="241300" marR="2149475">
              <a:lnSpc>
                <a:spcPct val="144000"/>
              </a:lnSpc>
              <a:spcBef>
                <a:spcPts val="10"/>
              </a:spcBef>
            </a:pPr>
            <a:r>
              <a:rPr sz="2000" b="1" dirty="0">
                <a:sym typeface="+mn-ea"/>
              </a:rPr>
              <a:t>image</a:t>
            </a:r>
            <a:r>
              <a:rPr sz="2000" b="1" spc="-35" dirty="0">
                <a:sym typeface="+mn-ea"/>
              </a:rPr>
              <a:t> </a:t>
            </a:r>
            <a:r>
              <a:rPr sz="2000" b="1" dirty="0">
                <a:sym typeface="+mn-ea"/>
              </a:rPr>
              <a:t>=</a:t>
            </a:r>
            <a:r>
              <a:rPr sz="2000" b="1" spc="-25" dirty="0">
                <a:sym typeface="+mn-ea"/>
              </a:rPr>
              <a:t> </a:t>
            </a:r>
            <a:r>
              <a:rPr sz="2000" b="1" spc="-10" dirty="0">
                <a:sym typeface="+mn-ea"/>
              </a:rPr>
              <a:t>preprocess_input(image.astype(np.float32)) </a:t>
            </a:r>
            <a:endParaRPr sz="2000" b="1" spc="-10" dirty="0">
              <a:sym typeface="+mn-ea"/>
            </a:endParaRPr>
          </a:p>
          <a:p>
            <a:pPr marL="241300" marR="2149475">
              <a:lnSpc>
                <a:spcPct val="144000"/>
              </a:lnSpc>
              <a:spcBef>
                <a:spcPts val="10"/>
              </a:spcBef>
            </a:pPr>
            <a:r>
              <a:rPr sz="2000" b="1" dirty="0">
                <a:sym typeface="+mn-ea"/>
              </a:rPr>
              <a:t>image_batch</a:t>
            </a:r>
            <a:r>
              <a:rPr sz="2000" b="1" spc="15" dirty="0">
                <a:sym typeface="+mn-ea"/>
              </a:rPr>
              <a:t> </a:t>
            </a:r>
            <a:r>
              <a:rPr sz="2000" b="1" dirty="0">
                <a:sym typeface="+mn-ea"/>
              </a:rPr>
              <a:t>=</a:t>
            </a:r>
            <a:r>
              <a:rPr sz="2000" b="1" spc="20" dirty="0">
                <a:sym typeface="+mn-ea"/>
              </a:rPr>
              <a:t> </a:t>
            </a:r>
            <a:r>
              <a:rPr sz="2000" b="1" spc="-10" dirty="0">
                <a:sym typeface="+mn-ea"/>
              </a:rPr>
              <a:t>np.expand_dims(image,</a:t>
            </a:r>
            <a:r>
              <a:rPr sz="2000" b="1" spc="15" dirty="0">
                <a:sym typeface="+mn-ea"/>
              </a:rPr>
              <a:t> </a:t>
            </a:r>
            <a:r>
              <a:rPr sz="2000" b="1" spc="-10" dirty="0">
                <a:sym typeface="+mn-ea"/>
              </a:rPr>
              <a:t>axis=0)</a:t>
            </a:r>
            <a:endParaRPr lang="en-US" sz="2000" b="1" spc="-10" dirty="0">
              <a:sym typeface="+mn-ea"/>
            </a:endParaRPr>
          </a:p>
        </p:txBody>
      </p:sp>
      <p:grpSp>
        <p:nvGrpSpPr>
          <p:cNvPr id="244" name="Google Shape;244;p15"/>
          <p:cNvGrpSpPr/>
          <p:nvPr/>
        </p:nvGrpSpPr>
        <p:grpSpPr>
          <a:xfrm>
            <a:off x="-1588" y="42861"/>
            <a:ext cx="12195175" cy="536575"/>
            <a:chOff x="0" y="0"/>
            <a:chExt cx="24390350" cy="1073150"/>
          </a:xfrm>
        </p:grpSpPr>
        <p:sp>
          <p:nvSpPr>
            <p:cNvPr id="245" name="Google Shape;245;p15"/>
            <p:cNvSpPr/>
            <p:nvPr/>
          </p:nvSpPr>
          <p:spPr>
            <a:xfrm>
              <a:off x="3175" y="3175"/>
              <a:ext cx="24384000" cy="1066800"/>
            </a:xfrm>
            <a:custGeom>
              <a:avLst/>
              <a:gdLst/>
              <a:ahLst/>
              <a:cxnLst/>
              <a:rect l="l" t="t" r="r" b="b"/>
              <a:pathLst>
                <a:path w="24384000" h="1066800" extrusionOk="0">
                  <a:moveTo>
                    <a:pt x="0" y="0"/>
                  </a:moveTo>
                  <a:lnTo>
                    <a:pt x="24384000" y="0"/>
                  </a:lnTo>
                  <a:lnTo>
                    <a:pt x="24384000" y="1066800"/>
                  </a:lnTo>
                  <a:lnTo>
                    <a:pt x="0" y="1066800"/>
                  </a:lnTo>
                  <a:close/>
                </a:path>
              </a:pathLst>
            </a:custGeom>
            <a:solidFill>
              <a:srgbClr val="953735"/>
            </a:solidFill>
            <a:ln>
              <a:noFill/>
            </a:ln>
          </p:spPr>
          <p:txBody>
            <a:bodyPr/>
            <a:p>
              <a:pPr algn="ctr"/>
              <a:r>
                <a:rPr lang="en-US" sz="3500" b="1">
                  <a:solidFill>
                    <a:schemeClr val="bg1"/>
                  </a:solidFill>
                </a:rPr>
                <a:t>Implementation</a:t>
              </a:r>
              <a:endParaRPr lang="en-US" sz="3500" b="1">
                <a:solidFill>
                  <a:schemeClr val="bg1"/>
                </a:solidFill>
              </a:endParaRPr>
            </a:p>
          </p:txBody>
        </p:sp>
        <p:sp>
          <p:nvSpPr>
            <p:cNvPr id="246" name="Google Shape;246;p15"/>
            <p:cNvSpPr/>
            <p:nvPr/>
          </p:nvSpPr>
          <p:spPr>
            <a:xfrm>
              <a:off x="0" y="0"/>
              <a:ext cx="24390350" cy="1073150"/>
            </a:xfrm>
            <a:custGeom>
              <a:avLst/>
              <a:gdLst/>
              <a:ahLst/>
              <a:cxnLst/>
              <a:rect l="l" t="t" r="r" b="b"/>
              <a:pathLst>
                <a:path w="24390350" h="1073150" extrusionOk="0">
                  <a:moveTo>
                    <a:pt x="3175" y="0"/>
                  </a:moveTo>
                  <a:lnTo>
                    <a:pt x="24387175" y="0"/>
                  </a:lnTo>
                  <a:cubicBezTo>
                    <a:pt x="24388953" y="0"/>
                    <a:pt x="24390350" y="1397"/>
                    <a:pt x="24390350" y="3175"/>
                  </a:cubicBezTo>
                  <a:lnTo>
                    <a:pt x="24390350" y="1069975"/>
                  </a:lnTo>
                  <a:cubicBezTo>
                    <a:pt x="24390350" y="1071753"/>
                    <a:pt x="24388953" y="1073150"/>
                    <a:pt x="24387175" y="1073150"/>
                  </a:cubicBezTo>
                  <a:lnTo>
                    <a:pt x="3175" y="1073150"/>
                  </a:lnTo>
                  <a:cubicBezTo>
                    <a:pt x="1397" y="1073150"/>
                    <a:pt x="0" y="1071753"/>
                    <a:pt x="0" y="1069975"/>
                  </a:cubicBezTo>
                  <a:lnTo>
                    <a:pt x="0" y="3175"/>
                  </a:lnTo>
                  <a:cubicBezTo>
                    <a:pt x="0" y="1397"/>
                    <a:pt x="1397" y="0"/>
                    <a:pt x="3175" y="0"/>
                  </a:cubicBezTo>
                  <a:moveTo>
                    <a:pt x="3175" y="6350"/>
                  </a:moveTo>
                  <a:lnTo>
                    <a:pt x="3175" y="3175"/>
                  </a:lnTo>
                  <a:lnTo>
                    <a:pt x="6350" y="3175"/>
                  </a:lnTo>
                  <a:lnTo>
                    <a:pt x="6350" y="1069975"/>
                  </a:lnTo>
                  <a:lnTo>
                    <a:pt x="3175" y="1069975"/>
                  </a:lnTo>
                  <a:lnTo>
                    <a:pt x="3175" y="1066800"/>
                  </a:lnTo>
                  <a:lnTo>
                    <a:pt x="24387175" y="1066800"/>
                  </a:lnTo>
                  <a:lnTo>
                    <a:pt x="24387175" y="1069975"/>
                  </a:lnTo>
                  <a:lnTo>
                    <a:pt x="24384000" y="1069975"/>
                  </a:lnTo>
                  <a:lnTo>
                    <a:pt x="24384000" y="3175"/>
                  </a:lnTo>
                  <a:lnTo>
                    <a:pt x="24387175" y="3175"/>
                  </a:lnTo>
                  <a:lnTo>
                    <a:pt x="24387175" y="6350"/>
                  </a:lnTo>
                  <a:lnTo>
                    <a:pt x="3175" y="6350"/>
                  </a:lnTo>
                  <a:close/>
                </a:path>
              </a:pathLst>
            </a:custGeom>
            <a:solidFill>
              <a:srgbClr val="FFFFFF"/>
            </a:solidFill>
            <a:ln>
              <a:noFill/>
            </a:ln>
          </p:spPr>
          <p:txBody>
            <a:bodyPr spcFirstLastPara="1" wrap="square" lIns="60950" tIns="60950" rIns="60950" bIns="60950" anchor="ctr" anchorCtr="0">
              <a:noAutofit/>
            </a:bodyPr>
            <a:p>
              <a:pPr>
                <a:spcBef>
                  <a:spcPts val="0"/>
                </a:spcBef>
                <a:spcAft>
                  <a:spcPts val="0"/>
                </a:spcAft>
              </a:pPr>
              <a:endParaRPr>
                <a:latin typeface="Times New Roman" panose="02020603050405020304" pitchFamily="18" charset="0"/>
                <a:cs typeface="Times New Roman" panose="02020603050405020304" pitchFamily="18" charset="0"/>
              </a:endParaRPr>
            </a:p>
          </p:txBody>
        </p:sp>
      </p:grpSp>
      <p:sp>
        <p:nvSpPr>
          <p:cNvPr id="3" name="Text Box 2"/>
          <p:cNvSpPr txBox="1"/>
          <p:nvPr/>
        </p:nvSpPr>
        <p:spPr>
          <a:xfrm>
            <a:off x="457200" y="2275840"/>
            <a:ext cx="11309985" cy="2306320"/>
          </a:xfrm>
          <a:prstGeom prst="rect">
            <a:avLst/>
          </a:prstGeom>
          <a:noFill/>
        </p:spPr>
        <p:txBody>
          <a:bodyPr wrap="square" rtlCol="0" anchor="t">
            <a:spAutoFit/>
          </a:bodyPr>
          <a:p>
            <a:pPr marL="12700" marR="5080" indent="228600" algn="just">
              <a:lnSpc>
                <a:spcPct val="144000"/>
              </a:lnSpc>
              <a:spcBef>
                <a:spcPts val="475"/>
              </a:spcBef>
            </a:pPr>
            <a:r>
              <a:rPr lang="en-US" sz="2000" dirty="0">
                <a:sym typeface="+mn-ea"/>
              </a:rPr>
              <a:t>I</a:t>
            </a:r>
            <a:r>
              <a:rPr sz="2000" dirty="0">
                <a:sym typeface="+mn-ea"/>
              </a:rPr>
              <a:t>mage</a:t>
            </a:r>
            <a:r>
              <a:rPr sz="2000" spc="270" dirty="0">
                <a:sym typeface="+mn-ea"/>
              </a:rPr>
              <a:t> </a:t>
            </a:r>
            <a:r>
              <a:rPr sz="2000" dirty="0">
                <a:sym typeface="+mn-ea"/>
              </a:rPr>
              <a:t>preprocessing</a:t>
            </a:r>
            <a:r>
              <a:rPr sz="2000" spc="260" dirty="0">
                <a:sym typeface="+mn-ea"/>
              </a:rPr>
              <a:t> </a:t>
            </a:r>
            <a:r>
              <a:rPr sz="2000" dirty="0">
                <a:sym typeface="+mn-ea"/>
              </a:rPr>
              <a:t>for</a:t>
            </a:r>
            <a:r>
              <a:rPr sz="2000" spc="280" dirty="0">
                <a:sym typeface="+mn-ea"/>
              </a:rPr>
              <a:t> </a:t>
            </a:r>
            <a:r>
              <a:rPr sz="2000" dirty="0">
                <a:sym typeface="+mn-ea"/>
              </a:rPr>
              <a:t>VGG16</a:t>
            </a:r>
            <a:r>
              <a:rPr sz="2000" spc="270" dirty="0">
                <a:sym typeface="+mn-ea"/>
              </a:rPr>
              <a:t> </a:t>
            </a:r>
            <a:r>
              <a:rPr sz="2000" dirty="0">
                <a:sym typeface="+mn-ea"/>
              </a:rPr>
              <a:t>involves</a:t>
            </a:r>
            <a:r>
              <a:rPr sz="2000" spc="275" dirty="0">
                <a:sym typeface="+mn-ea"/>
              </a:rPr>
              <a:t> </a:t>
            </a:r>
            <a:r>
              <a:rPr sz="2000" dirty="0">
                <a:sym typeface="+mn-ea"/>
              </a:rPr>
              <a:t>resizing</a:t>
            </a:r>
            <a:r>
              <a:rPr sz="2000" spc="260" dirty="0">
                <a:sym typeface="+mn-ea"/>
              </a:rPr>
              <a:t> </a:t>
            </a:r>
            <a:r>
              <a:rPr sz="2000" dirty="0">
                <a:sym typeface="+mn-ea"/>
              </a:rPr>
              <a:t>the</a:t>
            </a:r>
            <a:r>
              <a:rPr sz="2000" spc="280" dirty="0">
                <a:sym typeface="+mn-ea"/>
              </a:rPr>
              <a:t> </a:t>
            </a:r>
            <a:r>
              <a:rPr sz="2000" dirty="0">
                <a:sym typeface="+mn-ea"/>
              </a:rPr>
              <a:t>image</a:t>
            </a:r>
            <a:r>
              <a:rPr sz="2000" spc="265" dirty="0">
                <a:sym typeface="+mn-ea"/>
              </a:rPr>
              <a:t> </a:t>
            </a:r>
            <a:r>
              <a:rPr sz="2000" dirty="0">
                <a:sym typeface="+mn-ea"/>
              </a:rPr>
              <a:t>to</a:t>
            </a:r>
            <a:r>
              <a:rPr sz="2000" spc="270" dirty="0">
                <a:sym typeface="+mn-ea"/>
              </a:rPr>
              <a:t> </a:t>
            </a:r>
            <a:r>
              <a:rPr sz="2000" dirty="0">
                <a:sym typeface="+mn-ea"/>
              </a:rPr>
              <a:t>the</a:t>
            </a:r>
            <a:r>
              <a:rPr sz="2000" spc="270" dirty="0">
                <a:sym typeface="+mn-ea"/>
              </a:rPr>
              <a:t> </a:t>
            </a:r>
            <a:r>
              <a:rPr sz="2000" dirty="0">
                <a:sym typeface="+mn-ea"/>
              </a:rPr>
              <a:t>model's</a:t>
            </a:r>
            <a:r>
              <a:rPr sz="2000" spc="275" dirty="0">
                <a:sym typeface="+mn-ea"/>
              </a:rPr>
              <a:t> </a:t>
            </a:r>
            <a:r>
              <a:rPr sz="2000" dirty="0">
                <a:sym typeface="+mn-ea"/>
              </a:rPr>
              <a:t>input</a:t>
            </a:r>
            <a:r>
              <a:rPr sz="2000" spc="275" dirty="0">
                <a:sym typeface="+mn-ea"/>
              </a:rPr>
              <a:t> </a:t>
            </a:r>
            <a:r>
              <a:rPr sz="2000" spc="-10" dirty="0">
                <a:sym typeface="+mn-ea"/>
              </a:rPr>
              <a:t>size, </a:t>
            </a:r>
            <a:r>
              <a:rPr sz="2000" dirty="0">
                <a:sym typeface="+mn-ea"/>
              </a:rPr>
              <a:t>normalizing</a:t>
            </a:r>
            <a:r>
              <a:rPr sz="2000" spc="-25" dirty="0">
                <a:sym typeface="+mn-ea"/>
              </a:rPr>
              <a:t> </a:t>
            </a:r>
            <a:r>
              <a:rPr sz="2000" dirty="0">
                <a:sym typeface="+mn-ea"/>
              </a:rPr>
              <a:t>pixel</a:t>
            </a:r>
            <a:r>
              <a:rPr sz="2000" spc="-5" dirty="0">
                <a:sym typeface="+mn-ea"/>
              </a:rPr>
              <a:t> </a:t>
            </a:r>
            <a:r>
              <a:rPr sz="2000" dirty="0">
                <a:sym typeface="+mn-ea"/>
              </a:rPr>
              <a:t>values</a:t>
            </a:r>
            <a:r>
              <a:rPr sz="2000" spc="-5" dirty="0">
                <a:sym typeface="+mn-ea"/>
              </a:rPr>
              <a:t> </a:t>
            </a:r>
            <a:r>
              <a:rPr sz="2000" dirty="0">
                <a:sym typeface="+mn-ea"/>
              </a:rPr>
              <a:t>to</a:t>
            </a:r>
            <a:r>
              <a:rPr sz="2000" spc="-5" dirty="0">
                <a:sym typeface="+mn-ea"/>
              </a:rPr>
              <a:t> </a:t>
            </a:r>
            <a:r>
              <a:rPr sz="2000" dirty="0">
                <a:sym typeface="+mn-ea"/>
              </a:rPr>
              <a:t>center</a:t>
            </a:r>
            <a:r>
              <a:rPr sz="2000" spc="-15" dirty="0">
                <a:sym typeface="+mn-ea"/>
              </a:rPr>
              <a:t> </a:t>
            </a:r>
            <a:r>
              <a:rPr sz="2000" dirty="0">
                <a:sym typeface="+mn-ea"/>
              </a:rPr>
              <a:t>the</a:t>
            </a:r>
            <a:r>
              <a:rPr sz="2000" spc="-5" dirty="0">
                <a:sym typeface="+mn-ea"/>
              </a:rPr>
              <a:t> </a:t>
            </a:r>
            <a:r>
              <a:rPr sz="2000" dirty="0">
                <a:sym typeface="+mn-ea"/>
              </a:rPr>
              <a:t>data, ensuring</a:t>
            </a:r>
            <a:r>
              <a:rPr sz="2000" spc="-15" dirty="0">
                <a:sym typeface="+mn-ea"/>
              </a:rPr>
              <a:t> </a:t>
            </a:r>
            <a:r>
              <a:rPr sz="2000" dirty="0">
                <a:sym typeface="+mn-ea"/>
              </a:rPr>
              <a:t>correct color channel order, converting</a:t>
            </a:r>
            <a:r>
              <a:rPr sz="2000" spc="-15" dirty="0">
                <a:sym typeface="+mn-ea"/>
              </a:rPr>
              <a:t> </a:t>
            </a:r>
            <a:r>
              <a:rPr sz="2000" spc="-20" dirty="0">
                <a:sym typeface="+mn-ea"/>
              </a:rPr>
              <a:t>data </a:t>
            </a:r>
            <a:r>
              <a:rPr sz="2000" dirty="0">
                <a:sym typeface="+mn-ea"/>
              </a:rPr>
              <a:t>types,</a:t>
            </a:r>
            <a:r>
              <a:rPr sz="2000" spc="-45" dirty="0">
                <a:sym typeface="+mn-ea"/>
              </a:rPr>
              <a:t> </a:t>
            </a:r>
            <a:r>
              <a:rPr sz="2000" dirty="0">
                <a:sym typeface="+mn-ea"/>
              </a:rPr>
              <a:t>and</a:t>
            </a:r>
            <a:r>
              <a:rPr sz="2000" spc="-55" dirty="0">
                <a:sym typeface="+mn-ea"/>
              </a:rPr>
              <a:t> </a:t>
            </a:r>
            <a:r>
              <a:rPr sz="2000" spc="-10" dirty="0">
                <a:sym typeface="+mn-ea"/>
              </a:rPr>
              <a:t>forming</a:t>
            </a:r>
            <a:r>
              <a:rPr sz="2000" spc="-55" dirty="0">
                <a:sym typeface="+mn-ea"/>
              </a:rPr>
              <a:t> </a:t>
            </a:r>
            <a:r>
              <a:rPr sz="2000" dirty="0">
                <a:sym typeface="+mn-ea"/>
              </a:rPr>
              <a:t>a</a:t>
            </a:r>
            <a:r>
              <a:rPr sz="2000" spc="-60" dirty="0">
                <a:sym typeface="+mn-ea"/>
              </a:rPr>
              <a:t> </a:t>
            </a:r>
            <a:r>
              <a:rPr sz="2000" dirty="0">
                <a:sym typeface="+mn-ea"/>
              </a:rPr>
              <a:t>batch</a:t>
            </a:r>
            <a:r>
              <a:rPr sz="2000" spc="-55" dirty="0">
                <a:sym typeface="+mn-ea"/>
              </a:rPr>
              <a:t> </a:t>
            </a:r>
            <a:r>
              <a:rPr sz="2000" dirty="0">
                <a:sym typeface="+mn-ea"/>
              </a:rPr>
              <a:t>of</a:t>
            </a:r>
            <a:r>
              <a:rPr sz="2000" spc="-60" dirty="0">
                <a:sym typeface="+mn-ea"/>
              </a:rPr>
              <a:t> </a:t>
            </a:r>
            <a:r>
              <a:rPr sz="2000" dirty="0">
                <a:sym typeface="+mn-ea"/>
              </a:rPr>
              <a:t>images</a:t>
            </a:r>
            <a:r>
              <a:rPr sz="2000" spc="-40" dirty="0">
                <a:sym typeface="+mn-ea"/>
              </a:rPr>
              <a:t> </a:t>
            </a:r>
            <a:r>
              <a:rPr sz="2000" dirty="0">
                <a:sym typeface="+mn-ea"/>
              </a:rPr>
              <a:t>ready</a:t>
            </a:r>
            <a:r>
              <a:rPr sz="2000" spc="-70" dirty="0">
                <a:sym typeface="+mn-ea"/>
              </a:rPr>
              <a:t> </a:t>
            </a:r>
            <a:r>
              <a:rPr sz="2000" dirty="0">
                <a:sym typeface="+mn-ea"/>
              </a:rPr>
              <a:t>for</a:t>
            </a:r>
            <a:r>
              <a:rPr sz="2000" spc="-50" dirty="0">
                <a:sym typeface="+mn-ea"/>
              </a:rPr>
              <a:t> </a:t>
            </a:r>
            <a:r>
              <a:rPr sz="2000" spc="-10" dirty="0">
                <a:sym typeface="+mn-ea"/>
              </a:rPr>
              <a:t>prediction.</a:t>
            </a:r>
            <a:r>
              <a:rPr sz="2000" spc="-55" dirty="0">
                <a:sym typeface="+mn-ea"/>
              </a:rPr>
              <a:t> </a:t>
            </a:r>
            <a:r>
              <a:rPr sz="2000" spc="-10" dirty="0">
                <a:sym typeface="+mn-ea"/>
              </a:rPr>
              <a:t>These</a:t>
            </a:r>
            <a:r>
              <a:rPr sz="2000" spc="-60" dirty="0">
                <a:sym typeface="+mn-ea"/>
              </a:rPr>
              <a:t> </a:t>
            </a:r>
            <a:r>
              <a:rPr sz="2000" dirty="0">
                <a:sym typeface="+mn-ea"/>
              </a:rPr>
              <a:t>steps</a:t>
            </a:r>
            <a:r>
              <a:rPr sz="2000" spc="-45" dirty="0">
                <a:sym typeface="+mn-ea"/>
              </a:rPr>
              <a:t> </a:t>
            </a:r>
            <a:r>
              <a:rPr sz="2000" dirty="0">
                <a:sym typeface="+mn-ea"/>
              </a:rPr>
              <a:t>ensure</a:t>
            </a:r>
            <a:r>
              <a:rPr sz="2000" spc="-60" dirty="0">
                <a:sym typeface="+mn-ea"/>
              </a:rPr>
              <a:t> </a:t>
            </a:r>
            <a:r>
              <a:rPr sz="2000" dirty="0">
                <a:sym typeface="+mn-ea"/>
              </a:rPr>
              <a:t>that</a:t>
            </a:r>
            <a:r>
              <a:rPr sz="2000" spc="-55" dirty="0">
                <a:sym typeface="+mn-ea"/>
              </a:rPr>
              <a:t> </a:t>
            </a:r>
            <a:r>
              <a:rPr sz="2000" dirty="0">
                <a:sym typeface="+mn-ea"/>
              </a:rPr>
              <a:t>the</a:t>
            </a:r>
            <a:r>
              <a:rPr sz="2000" spc="-60" dirty="0">
                <a:sym typeface="+mn-ea"/>
              </a:rPr>
              <a:t> </a:t>
            </a:r>
            <a:r>
              <a:rPr sz="2000" dirty="0">
                <a:sym typeface="+mn-ea"/>
              </a:rPr>
              <a:t>input</a:t>
            </a:r>
            <a:r>
              <a:rPr sz="2000" spc="-55" dirty="0">
                <a:sym typeface="+mn-ea"/>
              </a:rPr>
              <a:t> </a:t>
            </a:r>
            <a:r>
              <a:rPr sz="2000" spc="-10" dirty="0">
                <a:sym typeface="+mn-ea"/>
              </a:rPr>
              <a:t>images are</a:t>
            </a:r>
            <a:r>
              <a:rPr sz="2000" spc="-45" dirty="0">
                <a:sym typeface="+mn-ea"/>
              </a:rPr>
              <a:t> </a:t>
            </a:r>
            <a:r>
              <a:rPr sz="2000" spc="-10" dirty="0">
                <a:sym typeface="+mn-ea"/>
              </a:rPr>
              <a:t>properly</a:t>
            </a:r>
            <a:r>
              <a:rPr sz="2000" spc="-60" dirty="0">
                <a:sym typeface="+mn-ea"/>
              </a:rPr>
              <a:t> </a:t>
            </a:r>
            <a:r>
              <a:rPr sz="2000" spc="-10" dirty="0">
                <a:sym typeface="+mn-ea"/>
              </a:rPr>
              <a:t>prepared</a:t>
            </a:r>
            <a:r>
              <a:rPr sz="2000" spc="-30" dirty="0">
                <a:sym typeface="+mn-ea"/>
              </a:rPr>
              <a:t> </a:t>
            </a:r>
            <a:r>
              <a:rPr sz="2000" dirty="0">
                <a:sym typeface="+mn-ea"/>
              </a:rPr>
              <a:t>to</a:t>
            </a:r>
            <a:r>
              <a:rPr sz="2000" spc="-30" dirty="0">
                <a:sym typeface="+mn-ea"/>
              </a:rPr>
              <a:t> </a:t>
            </a:r>
            <a:r>
              <a:rPr sz="2000" dirty="0">
                <a:sym typeface="+mn-ea"/>
              </a:rPr>
              <a:t>be</a:t>
            </a:r>
            <a:r>
              <a:rPr sz="2000" spc="-40" dirty="0">
                <a:sym typeface="+mn-ea"/>
              </a:rPr>
              <a:t> </a:t>
            </a:r>
            <a:r>
              <a:rPr sz="2000" spc="-10" dirty="0">
                <a:sym typeface="+mn-ea"/>
              </a:rPr>
              <a:t>processed</a:t>
            </a:r>
            <a:r>
              <a:rPr sz="2000" spc="-30" dirty="0">
                <a:sym typeface="+mn-ea"/>
              </a:rPr>
              <a:t> </a:t>
            </a:r>
            <a:r>
              <a:rPr sz="2000" dirty="0">
                <a:sym typeface="+mn-ea"/>
              </a:rPr>
              <a:t>by</a:t>
            </a:r>
            <a:r>
              <a:rPr sz="2000" spc="-55" dirty="0">
                <a:sym typeface="+mn-ea"/>
              </a:rPr>
              <a:t> </a:t>
            </a:r>
            <a:r>
              <a:rPr sz="2000" dirty="0">
                <a:sym typeface="+mn-ea"/>
              </a:rPr>
              <a:t>the</a:t>
            </a:r>
            <a:r>
              <a:rPr sz="2000" spc="-25" dirty="0">
                <a:sym typeface="+mn-ea"/>
              </a:rPr>
              <a:t> </a:t>
            </a:r>
            <a:r>
              <a:rPr sz="2000" dirty="0">
                <a:sym typeface="+mn-ea"/>
              </a:rPr>
              <a:t>VGG16</a:t>
            </a:r>
            <a:r>
              <a:rPr sz="2000" spc="-30" dirty="0">
                <a:sym typeface="+mn-ea"/>
              </a:rPr>
              <a:t> </a:t>
            </a:r>
            <a:r>
              <a:rPr sz="2000" spc="-10" dirty="0">
                <a:sym typeface="+mn-ea"/>
              </a:rPr>
              <a:t>model,</a:t>
            </a:r>
            <a:r>
              <a:rPr sz="2000" spc="-30" dirty="0">
                <a:sym typeface="+mn-ea"/>
              </a:rPr>
              <a:t> </a:t>
            </a:r>
            <a:r>
              <a:rPr sz="2000" spc="-10" dirty="0">
                <a:sym typeface="+mn-ea"/>
              </a:rPr>
              <a:t>optimizing</a:t>
            </a:r>
            <a:r>
              <a:rPr sz="2000" spc="-45" dirty="0">
                <a:sym typeface="+mn-ea"/>
              </a:rPr>
              <a:t> </a:t>
            </a:r>
            <a:r>
              <a:rPr sz="2000" spc="-10" dirty="0">
                <a:sym typeface="+mn-ea"/>
              </a:rPr>
              <a:t>performance</a:t>
            </a:r>
            <a:r>
              <a:rPr sz="2000" spc="-25" dirty="0">
                <a:sym typeface="+mn-ea"/>
              </a:rPr>
              <a:t> </a:t>
            </a:r>
            <a:r>
              <a:rPr sz="2000" dirty="0">
                <a:sym typeface="+mn-ea"/>
              </a:rPr>
              <a:t>and</a:t>
            </a:r>
            <a:r>
              <a:rPr sz="2000" spc="-30" dirty="0">
                <a:sym typeface="+mn-ea"/>
              </a:rPr>
              <a:t> </a:t>
            </a:r>
            <a:r>
              <a:rPr sz="2000" spc="-10" dirty="0">
                <a:sym typeface="+mn-ea"/>
              </a:rPr>
              <a:t>accuracy </a:t>
            </a:r>
            <a:r>
              <a:rPr sz="2000" dirty="0">
                <a:sym typeface="+mn-ea"/>
              </a:rPr>
              <a:t>during</a:t>
            </a:r>
            <a:r>
              <a:rPr sz="2000" spc="-50" dirty="0">
                <a:sym typeface="+mn-ea"/>
              </a:rPr>
              <a:t> </a:t>
            </a:r>
            <a:r>
              <a:rPr sz="2000" spc="-10" dirty="0">
                <a:sym typeface="+mn-ea"/>
              </a:rPr>
              <a:t>inference.</a:t>
            </a:r>
            <a:endParaRPr lang="en-US" sz="2000" spc="-10" dirty="0">
              <a:sym typeface="+mn-ea"/>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Google Shape;244;p15"/>
          <p:cNvGrpSpPr/>
          <p:nvPr/>
        </p:nvGrpSpPr>
        <p:grpSpPr>
          <a:xfrm>
            <a:off x="-1588" y="42861"/>
            <a:ext cx="12195175" cy="536575"/>
            <a:chOff x="0" y="0"/>
            <a:chExt cx="24390350" cy="1073150"/>
          </a:xfrm>
        </p:grpSpPr>
        <p:sp>
          <p:nvSpPr>
            <p:cNvPr id="4" name="Google Shape;245;p15"/>
            <p:cNvSpPr/>
            <p:nvPr/>
          </p:nvSpPr>
          <p:spPr>
            <a:xfrm>
              <a:off x="3175" y="3175"/>
              <a:ext cx="24384000" cy="1066800"/>
            </a:xfrm>
            <a:custGeom>
              <a:avLst/>
              <a:gdLst/>
              <a:ahLst/>
              <a:cxnLst/>
              <a:rect l="l" t="t" r="r" b="b"/>
              <a:pathLst>
                <a:path w="24384000" h="1066800" extrusionOk="0">
                  <a:moveTo>
                    <a:pt x="0" y="0"/>
                  </a:moveTo>
                  <a:lnTo>
                    <a:pt x="24384000" y="0"/>
                  </a:lnTo>
                  <a:lnTo>
                    <a:pt x="24384000" y="1066800"/>
                  </a:lnTo>
                  <a:lnTo>
                    <a:pt x="0" y="1066800"/>
                  </a:lnTo>
                  <a:close/>
                </a:path>
              </a:pathLst>
            </a:custGeom>
            <a:solidFill>
              <a:srgbClr val="953735"/>
            </a:solidFill>
            <a:ln>
              <a:noFill/>
            </a:ln>
          </p:spPr>
          <p:txBody>
            <a:bodyPr/>
            <a:p>
              <a:pPr algn="l"/>
              <a:r>
                <a:rPr lang="en-US"/>
                <a:t>                                                                    </a:t>
              </a:r>
              <a:r>
                <a:rPr lang="en-US" sz="3500"/>
                <a:t>  </a:t>
              </a:r>
              <a:r>
                <a:rPr lang="en-US" sz="3500" b="1">
                  <a:solidFill>
                    <a:schemeClr val="bg1"/>
                  </a:solidFill>
                </a:rPr>
                <a:t>Implementation</a:t>
              </a:r>
              <a:endParaRPr lang="en-US" sz="3500" b="1">
                <a:solidFill>
                  <a:schemeClr val="bg1"/>
                </a:solidFill>
              </a:endParaRPr>
            </a:p>
          </p:txBody>
        </p:sp>
        <p:sp>
          <p:nvSpPr>
            <p:cNvPr id="5" name="Google Shape;246;p15"/>
            <p:cNvSpPr/>
            <p:nvPr/>
          </p:nvSpPr>
          <p:spPr>
            <a:xfrm>
              <a:off x="0" y="0"/>
              <a:ext cx="24390350" cy="1073150"/>
            </a:xfrm>
            <a:custGeom>
              <a:avLst/>
              <a:gdLst/>
              <a:ahLst/>
              <a:cxnLst/>
              <a:rect l="l" t="t" r="r" b="b"/>
              <a:pathLst>
                <a:path w="24390350" h="1073150" extrusionOk="0">
                  <a:moveTo>
                    <a:pt x="3175" y="0"/>
                  </a:moveTo>
                  <a:lnTo>
                    <a:pt x="24387175" y="0"/>
                  </a:lnTo>
                  <a:cubicBezTo>
                    <a:pt x="24388953" y="0"/>
                    <a:pt x="24390350" y="1397"/>
                    <a:pt x="24390350" y="3175"/>
                  </a:cubicBezTo>
                  <a:lnTo>
                    <a:pt x="24390350" y="1069975"/>
                  </a:lnTo>
                  <a:cubicBezTo>
                    <a:pt x="24390350" y="1071753"/>
                    <a:pt x="24388953" y="1073150"/>
                    <a:pt x="24387175" y="1073150"/>
                  </a:cubicBezTo>
                  <a:lnTo>
                    <a:pt x="3175" y="1073150"/>
                  </a:lnTo>
                  <a:cubicBezTo>
                    <a:pt x="1397" y="1073150"/>
                    <a:pt x="0" y="1071753"/>
                    <a:pt x="0" y="1069975"/>
                  </a:cubicBezTo>
                  <a:lnTo>
                    <a:pt x="0" y="3175"/>
                  </a:lnTo>
                  <a:cubicBezTo>
                    <a:pt x="0" y="1397"/>
                    <a:pt x="1397" y="0"/>
                    <a:pt x="3175" y="0"/>
                  </a:cubicBezTo>
                  <a:moveTo>
                    <a:pt x="3175" y="6350"/>
                  </a:moveTo>
                  <a:lnTo>
                    <a:pt x="3175" y="3175"/>
                  </a:lnTo>
                  <a:lnTo>
                    <a:pt x="6350" y="3175"/>
                  </a:lnTo>
                  <a:lnTo>
                    <a:pt x="6350" y="1069975"/>
                  </a:lnTo>
                  <a:lnTo>
                    <a:pt x="3175" y="1069975"/>
                  </a:lnTo>
                  <a:lnTo>
                    <a:pt x="3175" y="1066800"/>
                  </a:lnTo>
                  <a:lnTo>
                    <a:pt x="24387175" y="1066800"/>
                  </a:lnTo>
                  <a:lnTo>
                    <a:pt x="24387175" y="1069975"/>
                  </a:lnTo>
                  <a:lnTo>
                    <a:pt x="24384000" y="1069975"/>
                  </a:lnTo>
                  <a:lnTo>
                    <a:pt x="24384000" y="3175"/>
                  </a:lnTo>
                  <a:lnTo>
                    <a:pt x="24387175" y="3175"/>
                  </a:lnTo>
                  <a:lnTo>
                    <a:pt x="24387175" y="6350"/>
                  </a:lnTo>
                  <a:lnTo>
                    <a:pt x="3175" y="6350"/>
                  </a:lnTo>
                  <a:close/>
                </a:path>
              </a:pathLst>
            </a:custGeom>
            <a:solidFill>
              <a:srgbClr val="FFFFFF"/>
            </a:solidFill>
            <a:ln>
              <a:noFill/>
            </a:ln>
          </p:spPr>
          <p:txBody>
            <a:bodyPr spcFirstLastPara="1" wrap="square" lIns="60950" tIns="60950" rIns="60950" bIns="60950" anchor="ctr" anchorCtr="0">
              <a:noAutofit/>
            </a:bodyPr>
            <a:p>
              <a:pPr>
                <a:spcBef>
                  <a:spcPts val="0"/>
                </a:spcBef>
                <a:spcAft>
                  <a:spcPts val="0"/>
                </a:spcAft>
              </a:pPr>
              <a:endParaRPr>
                <a:latin typeface="Times New Roman" panose="02020603050405020304" pitchFamily="18" charset="0"/>
                <a:cs typeface="Times New Roman" panose="02020603050405020304" pitchFamily="18" charset="0"/>
              </a:endParaRPr>
            </a:p>
          </p:txBody>
        </p:sp>
      </p:grpSp>
      <p:sp>
        <p:nvSpPr>
          <p:cNvPr id="6" name="Text Box 5"/>
          <p:cNvSpPr txBox="1"/>
          <p:nvPr/>
        </p:nvSpPr>
        <p:spPr>
          <a:xfrm>
            <a:off x="609600" y="914400"/>
            <a:ext cx="10861040" cy="1014730"/>
          </a:xfrm>
          <a:prstGeom prst="rect">
            <a:avLst/>
          </a:prstGeom>
          <a:noFill/>
        </p:spPr>
        <p:txBody>
          <a:bodyPr wrap="square" rtlCol="0" anchor="t">
            <a:spAutoFit/>
          </a:bodyPr>
          <a:p>
            <a:pPr marL="12700" algn="just">
              <a:lnSpc>
                <a:spcPct val="100000"/>
              </a:lnSpc>
              <a:spcBef>
                <a:spcPts val="625"/>
              </a:spcBef>
            </a:pPr>
            <a:r>
              <a:rPr sz="2000" b="1" dirty="0">
                <a:sym typeface="+mn-ea"/>
              </a:rPr>
              <a:t>Feature</a:t>
            </a:r>
            <a:r>
              <a:rPr sz="2000" b="1" spc="180" dirty="0">
                <a:sym typeface="+mn-ea"/>
              </a:rPr>
              <a:t> </a:t>
            </a:r>
            <a:r>
              <a:rPr sz="2000" b="1" dirty="0">
                <a:sym typeface="+mn-ea"/>
              </a:rPr>
              <a:t>Extraction:</a:t>
            </a:r>
            <a:r>
              <a:rPr sz="2000" spc="185" dirty="0">
                <a:sym typeface="+mn-ea"/>
              </a:rPr>
              <a:t> </a:t>
            </a:r>
            <a:r>
              <a:rPr sz="2000" dirty="0">
                <a:sym typeface="+mn-ea"/>
              </a:rPr>
              <a:t>When</a:t>
            </a:r>
            <a:r>
              <a:rPr sz="2000" spc="185" dirty="0">
                <a:sym typeface="+mn-ea"/>
              </a:rPr>
              <a:t> </a:t>
            </a:r>
            <a:r>
              <a:rPr sz="2000" dirty="0">
                <a:sym typeface="+mn-ea"/>
              </a:rPr>
              <a:t>performing</a:t>
            </a:r>
            <a:r>
              <a:rPr sz="2000" spc="185" dirty="0">
                <a:sym typeface="+mn-ea"/>
              </a:rPr>
              <a:t> </a:t>
            </a:r>
            <a:r>
              <a:rPr sz="2000" dirty="0">
                <a:sym typeface="+mn-ea"/>
              </a:rPr>
              <a:t>feature</a:t>
            </a:r>
            <a:r>
              <a:rPr sz="2000" spc="190" dirty="0">
                <a:sym typeface="+mn-ea"/>
              </a:rPr>
              <a:t> </a:t>
            </a:r>
            <a:r>
              <a:rPr sz="2000" dirty="0">
                <a:sym typeface="+mn-ea"/>
              </a:rPr>
              <a:t>extraction</a:t>
            </a:r>
            <a:r>
              <a:rPr sz="2000" spc="180" dirty="0">
                <a:sym typeface="+mn-ea"/>
              </a:rPr>
              <a:t> </a:t>
            </a:r>
            <a:r>
              <a:rPr sz="2000" dirty="0">
                <a:sym typeface="+mn-ea"/>
              </a:rPr>
              <a:t>using</a:t>
            </a:r>
            <a:r>
              <a:rPr sz="2000" spc="190" dirty="0">
                <a:sym typeface="+mn-ea"/>
              </a:rPr>
              <a:t> </a:t>
            </a:r>
            <a:r>
              <a:rPr sz="2000" dirty="0">
                <a:sym typeface="+mn-ea"/>
              </a:rPr>
              <a:t>VGG16,</a:t>
            </a:r>
            <a:r>
              <a:rPr sz="2000" spc="204" dirty="0">
                <a:sym typeface="+mn-ea"/>
              </a:rPr>
              <a:t> </a:t>
            </a:r>
            <a:r>
              <a:rPr sz="2000" dirty="0">
                <a:sym typeface="+mn-ea"/>
              </a:rPr>
              <a:t>you</a:t>
            </a:r>
            <a:r>
              <a:rPr sz="2000" spc="180" dirty="0">
                <a:sym typeface="+mn-ea"/>
              </a:rPr>
              <a:t> </a:t>
            </a:r>
            <a:r>
              <a:rPr sz="2000" dirty="0">
                <a:sym typeface="+mn-ea"/>
              </a:rPr>
              <a:t>typically</a:t>
            </a:r>
            <a:r>
              <a:rPr sz="2000" spc="175" dirty="0">
                <a:sym typeface="+mn-ea"/>
              </a:rPr>
              <a:t> </a:t>
            </a:r>
            <a:r>
              <a:rPr sz="2000" dirty="0">
                <a:sym typeface="+mn-ea"/>
              </a:rPr>
              <a:t>use</a:t>
            </a:r>
            <a:r>
              <a:rPr sz="2000" spc="180" dirty="0">
                <a:sym typeface="+mn-ea"/>
              </a:rPr>
              <a:t> </a:t>
            </a:r>
            <a:r>
              <a:rPr sz="2000" spc="-25" dirty="0">
                <a:sym typeface="+mn-ea"/>
              </a:rPr>
              <a:t>the</a:t>
            </a:r>
            <a:r>
              <a:rPr lang="en-US" sz="2000" spc="-25" dirty="0">
                <a:sym typeface="+mn-ea"/>
              </a:rPr>
              <a:t> </a:t>
            </a:r>
            <a:r>
              <a:rPr sz="2000" dirty="0">
                <a:sym typeface="+mn-ea"/>
              </a:rPr>
              <a:t>convolutional</a:t>
            </a:r>
            <a:r>
              <a:rPr sz="2000" spc="85" dirty="0">
                <a:sym typeface="+mn-ea"/>
              </a:rPr>
              <a:t> </a:t>
            </a:r>
            <a:r>
              <a:rPr sz="2000" dirty="0">
                <a:sym typeface="+mn-ea"/>
              </a:rPr>
              <a:t>base</a:t>
            </a:r>
            <a:r>
              <a:rPr sz="2000" spc="100" dirty="0">
                <a:sym typeface="+mn-ea"/>
              </a:rPr>
              <a:t> </a:t>
            </a:r>
            <a:r>
              <a:rPr sz="2000" dirty="0">
                <a:sym typeface="+mn-ea"/>
              </a:rPr>
              <a:t>of</a:t>
            </a:r>
            <a:r>
              <a:rPr sz="2000" spc="90" dirty="0">
                <a:sym typeface="+mn-ea"/>
              </a:rPr>
              <a:t> </a:t>
            </a:r>
            <a:r>
              <a:rPr sz="2000" dirty="0">
                <a:sym typeface="+mn-ea"/>
              </a:rPr>
              <a:t>the</a:t>
            </a:r>
            <a:r>
              <a:rPr sz="2000" spc="85" dirty="0">
                <a:sym typeface="+mn-ea"/>
              </a:rPr>
              <a:t> </a:t>
            </a:r>
            <a:r>
              <a:rPr sz="2000" dirty="0">
                <a:sym typeface="+mn-ea"/>
              </a:rPr>
              <a:t>model</a:t>
            </a:r>
            <a:r>
              <a:rPr sz="2000" spc="105" dirty="0">
                <a:sym typeface="+mn-ea"/>
              </a:rPr>
              <a:t> </a:t>
            </a:r>
            <a:r>
              <a:rPr sz="2000" dirty="0">
                <a:sym typeface="+mn-ea"/>
              </a:rPr>
              <a:t>(all</a:t>
            </a:r>
            <a:r>
              <a:rPr sz="2000" spc="95" dirty="0">
                <a:sym typeface="+mn-ea"/>
              </a:rPr>
              <a:t> </a:t>
            </a:r>
            <a:r>
              <a:rPr sz="2000" dirty="0">
                <a:sym typeface="+mn-ea"/>
              </a:rPr>
              <a:t>layers</a:t>
            </a:r>
            <a:r>
              <a:rPr sz="2000" spc="95" dirty="0">
                <a:sym typeface="+mn-ea"/>
              </a:rPr>
              <a:t> </a:t>
            </a:r>
            <a:r>
              <a:rPr sz="2000" dirty="0">
                <a:sym typeface="+mn-ea"/>
              </a:rPr>
              <a:t>except</a:t>
            </a:r>
            <a:r>
              <a:rPr sz="2000" spc="95" dirty="0">
                <a:sym typeface="+mn-ea"/>
              </a:rPr>
              <a:t> </a:t>
            </a:r>
            <a:r>
              <a:rPr sz="2000" dirty="0">
                <a:sym typeface="+mn-ea"/>
              </a:rPr>
              <a:t>the</a:t>
            </a:r>
            <a:r>
              <a:rPr sz="2000" spc="90" dirty="0">
                <a:sym typeface="+mn-ea"/>
              </a:rPr>
              <a:t> </a:t>
            </a:r>
            <a:r>
              <a:rPr sz="2000" dirty="0">
                <a:sym typeface="+mn-ea"/>
              </a:rPr>
              <a:t>fully</a:t>
            </a:r>
            <a:r>
              <a:rPr sz="2000" spc="80" dirty="0">
                <a:sym typeface="+mn-ea"/>
              </a:rPr>
              <a:t> </a:t>
            </a:r>
            <a:r>
              <a:rPr sz="2000" dirty="0">
                <a:sym typeface="+mn-ea"/>
              </a:rPr>
              <a:t>connected</a:t>
            </a:r>
            <a:r>
              <a:rPr sz="2000" spc="125" dirty="0">
                <a:sym typeface="+mn-ea"/>
              </a:rPr>
              <a:t> </a:t>
            </a:r>
            <a:r>
              <a:rPr sz="2000" dirty="0">
                <a:sym typeface="+mn-ea"/>
              </a:rPr>
              <a:t>layers).</a:t>
            </a:r>
            <a:r>
              <a:rPr sz="2000" spc="85" dirty="0">
                <a:sym typeface="+mn-ea"/>
              </a:rPr>
              <a:t> </a:t>
            </a:r>
            <a:r>
              <a:rPr sz="2000" dirty="0">
                <a:sym typeface="+mn-ea"/>
              </a:rPr>
              <a:t>This</a:t>
            </a:r>
            <a:r>
              <a:rPr sz="2000" spc="105" dirty="0">
                <a:sym typeface="+mn-ea"/>
              </a:rPr>
              <a:t> </a:t>
            </a:r>
            <a:r>
              <a:rPr sz="2000" dirty="0">
                <a:sym typeface="+mn-ea"/>
              </a:rPr>
              <a:t>part</a:t>
            </a:r>
            <a:r>
              <a:rPr sz="2000" spc="100" dirty="0">
                <a:sym typeface="+mn-ea"/>
              </a:rPr>
              <a:t> </a:t>
            </a:r>
            <a:r>
              <a:rPr sz="2000" dirty="0">
                <a:sym typeface="+mn-ea"/>
              </a:rPr>
              <a:t>of</a:t>
            </a:r>
            <a:r>
              <a:rPr sz="2000" spc="90" dirty="0">
                <a:sym typeface="+mn-ea"/>
              </a:rPr>
              <a:t> </a:t>
            </a:r>
            <a:r>
              <a:rPr sz="2000" spc="-25" dirty="0">
                <a:sym typeface="+mn-ea"/>
              </a:rPr>
              <a:t>the </a:t>
            </a:r>
            <a:r>
              <a:rPr sz="2000" dirty="0">
                <a:sym typeface="+mn-ea"/>
              </a:rPr>
              <a:t>network</a:t>
            </a:r>
            <a:r>
              <a:rPr sz="2000" spc="-35" dirty="0">
                <a:sym typeface="+mn-ea"/>
              </a:rPr>
              <a:t> </a:t>
            </a:r>
            <a:r>
              <a:rPr sz="2000" dirty="0">
                <a:sym typeface="+mn-ea"/>
              </a:rPr>
              <a:t>serves</a:t>
            </a:r>
            <a:r>
              <a:rPr sz="2000" spc="-25" dirty="0">
                <a:sym typeface="+mn-ea"/>
              </a:rPr>
              <a:t> </a:t>
            </a:r>
            <a:r>
              <a:rPr sz="2000" dirty="0">
                <a:sym typeface="+mn-ea"/>
              </a:rPr>
              <a:t>as</a:t>
            </a:r>
            <a:r>
              <a:rPr sz="2000" spc="-30" dirty="0">
                <a:sym typeface="+mn-ea"/>
              </a:rPr>
              <a:t> </a:t>
            </a:r>
            <a:r>
              <a:rPr sz="2000" dirty="0">
                <a:sym typeface="+mn-ea"/>
              </a:rPr>
              <a:t>a</a:t>
            </a:r>
            <a:r>
              <a:rPr sz="2000" spc="-30" dirty="0">
                <a:sym typeface="+mn-ea"/>
              </a:rPr>
              <a:t> </a:t>
            </a:r>
            <a:r>
              <a:rPr sz="2000" dirty="0">
                <a:sym typeface="+mn-ea"/>
              </a:rPr>
              <a:t>powerful</a:t>
            </a:r>
            <a:r>
              <a:rPr sz="2000" spc="-25" dirty="0">
                <a:sym typeface="+mn-ea"/>
              </a:rPr>
              <a:t> </a:t>
            </a:r>
            <a:r>
              <a:rPr sz="2000" dirty="0">
                <a:sym typeface="+mn-ea"/>
              </a:rPr>
              <a:t>feature</a:t>
            </a:r>
            <a:r>
              <a:rPr sz="2000" spc="-40" dirty="0">
                <a:sym typeface="+mn-ea"/>
              </a:rPr>
              <a:t> </a:t>
            </a:r>
            <a:r>
              <a:rPr sz="2000" spc="-10" dirty="0">
                <a:sym typeface="+mn-ea"/>
              </a:rPr>
              <a:t>extractor.</a:t>
            </a:r>
            <a:endParaRPr lang="en-US" sz="2000" spc="-10" dirty="0">
              <a:sym typeface="+mn-ea"/>
            </a:endParaRPr>
          </a:p>
        </p:txBody>
      </p:sp>
      <p:sp>
        <p:nvSpPr>
          <p:cNvPr id="7" name="Text Box 6"/>
          <p:cNvSpPr txBox="1"/>
          <p:nvPr/>
        </p:nvSpPr>
        <p:spPr>
          <a:xfrm>
            <a:off x="609600" y="1981200"/>
            <a:ext cx="10723880" cy="1322070"/>
          </a:xfrm>
          <a:prstGeom prst="rect">
            <a:avLst/>
          </a:prstGeom>
          <a:noFill/>
        </p:spPr>
        <p:txBody>
          <a:bodyPr wrap="square" rtlCol="0" anchor="t">
            <a:spAutoFit/>
          </a:bodyPr>
          <a:p>
            <a:pPr marL="12700" indent="342900" algn="just">
              <a:lnSpc>
                <a:spcPct val="100000"/>
              </a:lnSpc>
              <a:spcBef>
                <a:spcPts val="600"/>
              </a:spcBef>
            </a:pPr>
            <a:r>
              <a:rPr sz="2000" dirty="0">
                <a:sym typeface="+mn-ea"/>
              </a:rPr>
              <a:t>Feature</a:t>
            </a:r>
            <a:r>
              <a:rPr sz="2000" spc="5" dirty="0">
                <a:sym typeface="+mn-ea"/>
              </a:rPr>
              <a:t> </a:t>
            </a:r>
            <a:r>
              <a:rPr sz="2000" dirty="0">
                <a:sym typeface="+mn-ea"/>
              </a:rPr>
              <a:t>extraction</a:t>
            </a:r>
            <a:r>
              <a:rPr sz="2000" spc="15" dirty="0">
                <a:sym typeface="+mn-ea"/>
              </a:rPr>
              <a:t> </a:t>
            </a:r>
            <a:r>
              <a:rPr sz="2000" dirty="0">
                <a:sym typeface="+mn-ea"/>
              </a:rPr>
              <a:t>using</a:t>
            </a:r>
            <a:r>
              <a:rPr sz="2000" spc="5" dirty="0">
                <a:sym typeface="+mn-ea"/>
              </a:rPr>
              <a:t> </a:t>
            </a:r>
            <a:r>
              <a:rPr sz="2000" dirty="0">
                <a:sym typeface="+mn-ea"/>
              </a:rPr>
              <a:t>the</a:t>
            </a:r>
            <a:r>
              <a:rPr sz="2000" spc="5" dirty="0">
                <a:sym typeface="+mn-ea"/>
              </a:rPr>
              <a:t> </a:t>
            </a:r>
            <a:r>
              <a:rPr sz="2000" dirty="0">
                <a:sym typeface="+mn-ea"/>
              </a:rPr>
              <a:t>VGG16</a:t>
            </a:r>
            <a:r>
              <a:rPr sz="2000" spc="10" dirty="0">
                <a:sym typeface="+mn-ea"/>
              </a:rPr>
              <a:t> </a:t>
            </a:r>
            <a:r>
              <a:rPr sz="2000" dirty="0">
                <a:sym typeface="+mn-ea"/>
              </a:rPr>
              <a:t>model</a:t>
            </a:r>
            <a:r>
              <a:rPr sz="2000" spc="15" dirty="0">
                <a:sym typeface="+mn-ea"/>
              </a:rPr>
              <a:t> </a:t>
            </a:r>
            <a:r>
              <a:rPr sz="2000" dirty="0">
                <a:sym typeface="+mn-ea"/>
              </a:rPr>
              <a:t>involves</a:t>
            </a:r>
            <a:r>
              <a:rPr sz="2000" spc="10" dirty="0">
                <a:sym typeface="+mn-ea"/>
              </a:rPr>
              <a:t> </a:t>
            </a:r>
            <a:r>
              <a:rPr sz="2000" dirty="0">
                <a:sym typeface="+mn-ea"/>
              </a:rPr>
              <a:t>leveraging the</a:t>
            </a:r>
            <a:r>
              <a:rPr sz="2000" spc="10" dirty="0">
                <a:sym typeface="+mn-ea"/>
              </a:rPr>
              <a:t> </a:t>
            </a:r>
            <a:r>
              <a:rPr sz="2000" dirty="0">
                <a:sym typeface="+mn-ea"/>
              </a:rPr>
              <a:t>convolutional</a:t>
            </a:r>
            <a:r>
              <a:rPr sz="2000" spc="15" dirty="0">
                <a:sym typeface="+mn-ea"/>
              </a:rPr>
              <a:t> </a:t>
            </a:r>
            <a:r>
              <a:rPr sz="2000" dirty="0">
                <a:sym typeface="+mn-ea"/>
              </a:rPr>
              <a:t>layers</a:t>
            </a:r>
            <a:r>
              <a:rPr sz="2000" spc="5" dirty="0">
                <a:sym typeface="+mn-ea"/>
              </a:rPr>
              <a:t> </a:t>
            </a:r>
            <a:r>
              <a:rPr sz="2000" spc="-25" dirty="0">
                <a:sym typeface="+mn-ea"/>
              </a:rPr>
              <a:t>of</a:t>
            </a:r>
            <a:r>
              <a:rPr lang="en-US" sz="2000" spc="-25" dirty="0">
                <a:sym typeface="+mn-ea"/>
              </a:rPr>
              <a:t> </a:t>
            </a:r>
            <a:r>
              <a:rPr sz="2000" dirty="0">
                <a:sym typeface="+mn-ea"/>
              </a:rPr>
              <a:t>the</a:t>
            </a:r>
            <a:r>
              <a:rPr sz="2000" spc="215" dirty="0">
                <a:sym typeface="+mn-ea"/>
              </a:rPr>
              <a:t> </a:t>
            </a:r>
            <a:r>
              <a:rPr sz="2000" dirty="0">
                <a:sym typeface="+mn-ea"/>
              </a:rPr>
              <a:t>pretrained</a:t>
            </a:r>
            <a:r>
              <a:rPr sz="2000" spc="220" dirty="0">
                <a:sym typeface="+mn-ea"/>
              </a:rPr>
              <a:t> </a:t>
            </a:r>
            <a:r>
              <a:rPr sz="2000" dirty="0">
                <a:sym typeface="+mn-ea"/>
              </a:rPr>
              <a:t>network</a:t>
            </a:r>
            <a:r>
              <a:rPr sz="2000" spc="220" dirty="0">
                <a:sym typeface="+mn-ea"/>
              </a:rPr>
              <a:t> </a:t>
            </a:r>
            <a:r>
              <a:rPr sz="2000" dirty="0">
                <a:sym typeface="+mn-ea"/>
              </a:rPr>
              <a:t>to</a:t>
            </a:r>
            <a:r>
              <a:rPr sz="2000" spc="220" dirty="0">
                <a:sym typeface="+mn-ea"/>
              </a:rPr>
              <a:t> </a:t>
            </a:r>
            <a:r>
              <a:rPr sz="2000" dirty="0">
                <a:sym typeface="+mn-ea"/>
              </a:rPr>
              <a:t>extract</a:t>
            </a:r>
            <a:r>
              <a:rPr sz="2000" spc="225" dirty="0">
                <a:sym typeface="+mn-ea"/>
              </a:rPr>
              <a:t> </a:t>
            </a:r>
            <a:r>
              <a:rPr sz="2000" dirty="0">
                <a:sym typeface="+mn-ea"/>
              </a:rPr>
              <a:t>meaningful</a:t>
            </a:r>
            <a:r>
              <a:rPr sz="2000" spc="220" dirty="0">
                <a:sym typeface="+mn-ea"/>
              </a:rPr>
              <a:t> </a:t>
            </a:r>
            <a:r>
              <a:rPr sz="2000" dirty="0">
                <a:sym typeface="+mn-ea"/>
              </a:rPr>
              <a:t>features</a:t>
            </a:r>
            <a:r>
              <a:rPr sz="2000" spc="220" dirty="0">
                <a:sym typeface="+mn-ea"/>
              </a:rPr>
              <a:t> </a:t>
            </a:r>
            <a:r>
              <a:rPr sz="2000" dirty="0">
                <a:sym typeface="+mn-ea"/>
              </a:rPr>
              <a:t>from</a:t>
            </a:r>
            <a:r>
              <a:rPr sz="2000" spc="225" dirty="0">
                <a:sym typeface="+mn-ea"/>
              </a:rPr>
              <a:t> </a:t>
            </a:r>
            <a:r>
              <a:rPr sz="2000" dirty="0">
                <a:sym typeface="+mn-ea"/>
              </a:rPr>
              <a:t>input</a:t>
            </a:r>
            <a:r>
              <a:rPr sz="2000" spc="220" dirty="0">
                <a:sym typeface="+mn-ea"/>
              </a:rPr>
              <a:t> </a:t>
            </a:r>
            <a:r>
              <a:rPr sz="2000" dirty="0">
                <a:sym typeface="+mn-ea"/>
              </a:rPr>
              <a:t>images.</a:t>
            </a:r>
            <a:r>
              <a:rPr sz="2000" spc="220" dirty="0">
                <a:sym typeface="+mn-ea"/>
              </a:rPr>
              <a:t> </a:t>
            </a:r>
            <a:r>
              <a:rPr sz="2000" dirty="0">
                <a:sym typeface="+mn-ea"/>
              </a:rPr>
              <a:t>VGG16</a:t>
            </a:r>
            <a:r>
              <a:rPr sz="2000" spc="220" dirty="0">
                <a:sym typeface="+mn-ea"/>
              </a:rPr>
              <a:t> </a:t>
            </a:r>
            <a:r>
              <a:rPr sz="2000" dirty="0">
                <a:sym typeface="+mn-ea"/>
              </a:rPr>
              <a:t>is</a:t>
            </a:r>
            <a:r>
              <a:rPr sz="2000" spc="220" dirty="0">
                <a:sym typeface="+mn-ea"/>
              </a:rPr>
              <a:t> </a:t>
            </a:r>
            <a:r>
              <a:rPr sz="2000" dirty="0">
                <a:sym typeface="+mn-ea"/>
              </a:rPr>
              <a:t>a</a:t>
            </a:r>
            <a:r>
              <a:rPr sz="2000" spc="220" dirty="0">
                <a:sym typeface="+mn-ea"/>
              </a:rPr>
              <a:t> </a:t>
            </a:r>
            <a:r>
              <a:rPr sz="2000" spc="-20" dirty="0">
                <a:sym typeface="+mn-ea"/>
              </a:rPr>
              <a:t>deep </a:t>
            </a:r>
            <a:r>
              <a:rPr sz="2000" spc="-10" dirty="0">
                <a:sym typeface="+mn-ea"/>
              </a:rPr>
              <a:t>convolutional</a:t>
            </a:r>
            <a:r>
              <a:rPr sz="2000" spc="-60" dirty="0">
                <a:sym typeface="+mn-ea"/>
              </a:rPr>
              <a:t> </a:t>
            </a:r>
            <a:r>
              <a:rPr sz="2000" spc="-10" dirty="0">
                <a:sym typeface="+mn-ea"/>
              </a:rPr>
              <a:t>neural</a:t>
            </a:r>
            <a:r>
              <a:rPr sz="2000" spc="-40" dirty="0">
                <a:sym typeface="+mn-ea"/>
              </a:rPr>
              <a:t> </a:t>
            </a:r>
            <a:r>
              <a:rPr sz="2000" spc="-10" dirty="0">
                <a:sym typeface="+mn-ea"/>
              </a:rPr>
              <a:t>network</a:t>
            </a:r>
            <a:r>
              <a:rPr sz="2000" spc="-40" dirty="0">
                <a:sym typeface="+mn-ea"/>
              </a:rPr>
              <a:t> </a:t>
            </a:r>
            <a:r>
              <a:rPr sz="2000" spc="-10" dirty="0">
                <a:sym typeface="+mn-ea"/>
              </a:rPr>
              <a:t>architecture</a:t>
            </a:r>
            <a:r>
              <a:rPr sz="2000" spc="-50" dirty="0">
                <a:sym typeface="+mn-ea"/>
              </a:rPr>
              <a:t> </a:t>
            </a:r>
            <a:r>
              <a:rPr sz="2000" spc="-10" dirty="0">
                <a:sym typeface="+mn-ea"/>
              </a:rPr>
              <a:t>that</a:t>
            </a:r>
            <a:r>
              <a:rPr sz="2000" spc="-40" dirty="0">
                <a:sym typeface="+mn-ea"/>
              </a:rPr>
              <a:t> </a:t>
            </a:r>
            <a:r>
              <a:rPr sz="2000" dirty="0">
                <a:sym typeface="+mn-ea"/>
              </a:rPr>
              <a:t>is</a:t>
            </a:r>
            <a:r>
              <a:rPr sz="2000" spc="-40" dirty="0">
                <a:sym typeface="+mn-ea"/>
              </a:rPr>
              <a:t> </a:t>
            </a:r>
            <a:r>
              <a:rPr sz="2000" spc="-10" dirty="0">
                <a:sym typeface="+mn-ea"/>
              </a:rPr>
              <a:t>commonly</a:t>
            </a:r>
            <a:r>
              <a:rPr sz="2000" spc="-65" dirty="0">
                <a:sym typeface="+mn-ea"/>
              </a:rPr>
              <a:t> </a:t>
            </a:r>
            <a:r>
              <a:rPr sz="2000" spc="-10" dirty="0">
                <a:sym typeface="+mn-ea"/>
              </a:rPr>
              <a:t>used</a:t>
            </a:r>
            <a:r>
              <a:rPr sz="2000" spc="-40" dirty="0">
                <a:sym typeface="+mn-ea"/>
              </a:rPr>
              <a:t> </a:t>
            </a:r>
            <a:r>
              <a:rPr sz="2000" spc="-10" dirty="0">
                <a:sym typeface="+mn-ea"/>
              </a:rPr>
              <a:t>for</a:t>
            </a:r>
            <a:r>
              <a:rPr sz="2000" spc="-50" dirty="0">
                <a:sym typeface="+mn-ea"/>
              </a:rPr>
              <a:t> </a:t>
            </a:r>
            <a:r>
              <a:rPr sz="2000" dirty="0">
                <a:sym typeface="+mn-ea"/>
              </a:rPr>
              <a:t>tasks</a:t>
            </a:r>
            <a:r>
              <a:rPr sz="2000" spc="-35" dirty="0">
                <a:sym typeface="+mn-ea"/>
              </a:rPr>
              <a:t> </a:t>
            </a:r>
            <a:r>
              <a:rPr sz="2000" spc="-10" dirty="0">
                <a:sym typeface="+mn-ea"/>
              </a:rPr>
              <a:t>like</a:t>
            </a:r>
            <a:r>
              <a:rPr sz="2000" spc="-45" dirty="0">
                <a:sym typeface="+mn-ea"/>
              </a:rPr>
              <a:t> </a:t>
            </a:r>
            <a:r>
              <a:rPr sz="2000" spc="-10" dirty="0">
                <a:sym typeface="+mn-ea"/>
              </a:rPr>
              <a:t>image</a:t>
            </a:r>
            <a:r>
              <a:rPr sz="2000" spc="-45" dirty="0">
                <a:sym typeface="+mn-ea"/>
              </a:rPr>
              <a:t> </a:t>
            </a:r>
            <a:r>
              <a:rPr sz="2000" spc="-10" dirty="0">
                <a:sym typeface="+mn-ea"/>
              </a:rPr>
              <a:t>classification </a:t>
            </a:r>
            <a:r>
              <a:rPr sz="2000" dirty="0">
                <a:sym typeface="+mn-ea"/>
              </a:rPr>
              <a:t>and</a:t>
            </a:r>
            <a:r>
              <a:rPr sz="2000" spc="-25" dirty="0">
                <a:sym typeface="+mn-ea"/>
              </a:rPr>
              <a:t> </a:t>
            </a:r>
            <a:r>
              <a:rPr sz="2000" dirty="0">
                <a:sym typeface="+mn-ea"/>
              </a:rPr>
              <a:t>feature</a:t>
            </a:r>
            <a:r>
              <a:rPr sz="2000" spc="-35" dirty="0">
                <a:sym typeface="+mn-ea"/>
              </a:rPr>
              <a:t> </a:t>
            </a:r>
            <a:r>
              <a:rPr sz="2000" spc="-10" dirty="0">
                <a:sym typeface="+mn-ea"/>
              </a:rPr>
              <a:t>extraction.</a:t>
            </a:r>
            <a:endParaRPr lang="en-US" sz="2000" spc="-10" dirty="0">
              <a:sym typeface="+mn-ea"/>
            </a:endParaRPr>
          </a:p>
        </p:txBody>
      </p:sp>
      <p:sp>
        <p:nvSpPr>
          <p:cNvPr id="8" name="Text Box 7"/>
          <p:cNvSpPr txBox="1"/>
          <p:nvPr/>
        </p:nvSpPr>
        <p:spPr>
          <a:xfrm>
            <a:off x="609600" y="3355340"/>
            <a:ext cx="10977245" cy="2644140"/>
          </a:xfrm>
          <a:prstGeom prst="rect">
            <a:avLst/>
          </a:prstGeom>
          <a:noFill/>
        </p:spPr>
        <p:txBody>
          <a:bodyPr wrap="square" rtlCol="0" anchor="t">
            <a:spAutoFit/>
          </a:bodyPr>
          <a:p>
            <a:pPr marL="12700" algn="just">
              <a:lnSpc>
                <a:spcPct val="100000"/>
              </a:lnSpc>
              <a:spcBef>
                <a:spcPts val="685"/>
              </a:spcBef>
            </a:pPr>
            <a:r>
              <a:rPr sz="2000" dirty="0">
                <a:sym typeface="+mn-ea"/>
              </a:rPr>
              <a:t>Extracting</a:t>
            </a:r>
            <a:r>
              <a:rPr sz="2000" spc="-30" dirty="0">
                <a:sym typeface="+mn-ea"/>
              </a:rPr>
              <a:t> </a:t>
            </a:r>
            <a:r>
              <a:rPr sz="2000" dirty="0">
                <a:sym typeface="+mn-ea"/>
              </a:rPr>
              <a:t>the</a:t>
            </a:r>
            <a:r>
              <a:rPr sz="2000" spc="-20" dirty="0">
                <a:sym typeface="+mn-ea"/>
              </a:rPr>
              <a:t> </a:t>
            </a:r>
            <a:r>
              <a:rPr sz="2000" dirty="0">
                <a:sym typeface="+mn-ea"/>
              </a:rPr>
              <a:t>Features</a:t>
            </a:r>
            <a:r>
              <a:rPr sz="2000" spc="-20" dirty="0">
                <a:sym typeface="+mn-ea"/>
              </a:rPr>
              <a:t> </a:t>
            </a:r>
            <a:r>
              <a:rPr sz="2000" dirty="0">
                <a:sym typeface="+mn-ea"/>
              </a:rPr>
              <a:t>From</a:t>
            </a:r>
            <a:r>
              <a:rPr sz="2000" spc="-20" dirty="0">
                <a:sym typeface="+mn-ea"/>
              </a:rPr>
              <a:t> </a:t>
            </a:r>
            <a:r>
              <a:rPr sz="2000" dirty="0">
                <a:sym typeface="+mn-ea"/>
              </a:rPr>
              <a:t>Convolutional</a:t>
            </a:r>
            <a:r>
              <a:rPr sz="2000" spc="-30" dirty="0">
                <a:sym typeface="+mn-ea"/>
              </a:rPr>
              <a:t> </a:t>
            </a:r>
            <a:r>
              <a:rPr sz="2000" spc="-10" dirty="0">
                <a:sym typeface="+mn-ea"/>
              </a:rPr>
              <a:t>Layer:</a:t>
            </a:r>
            <a:endParaRPr sz="2000"/>
          </a:p>
          <a:p>
            <a:pPr marL="469265" marR="9525" lvl="3" indent="-228600" algn="just">
              <a:lnSpc>
                <a:spcPct val="144000"/>
              </a:lnSpc>
              <a:spcBef>
                <a:spcPts val="155"/>
              </a:spcBef>
              <a:buFont typeface="Symbol" panose="05050102010706020507"/>
              <a:buChar char=""/>
              <a:tabLst>
                <a:tab pos="469265" algn="l"/>
              </a:tabLst>
            </a:pPr>
            <a:r>
              <a:rPr sz="2000" dirty="0">
                <a:sym typeface="+mn-ea"/>
              </a:rPr>
              <a:t>Pass</a:t>
            </a:r>
            <a:r>
              <a:rPr sz="2000" spc="200" dirty="0">
                <a:sym typeface="+mn-ea"/>
              </a:rPr>
              <a:t> </a:t>
            </a:r>
            <a:r>
              <a:rPr sz="2000" dirty="0">
                <a:sym typeface="+mn-ea"/>
              </a:rPr>
              <a:t>the</a:t>
            </a:r>
            <a:r>
              <a:rPr sz="2000" spc="195" dirty="0">
                <a:sym typeface="+mn-ea"/>
              </a:rPr>
              <a:t> </a:t>
            </a:r>
            <a:r>
              <a:rPr sz="2000" dirty="0">
                <a:sym typeface="+mn-ea"/>
              </a:rPr>
              <a:t>preprocessed</a:t>
            </a:r>
            <a:r>
              <a:rPr sz="2000" spc="200" dirty="0">
                <a:sym typeface="+mn-ea"/>
              </a:rPr>
              <a:t> </a:t>
            </a:r>
            <a:r>
              <a:rPr sz="2000" dirty="0">
                <a:sym typeface="+mn-ea"/>
              </a:rPr>
              <a:t>image</a:t>
            </a:r>
            <a:r>
              <a:rPr sz="2000" spc="190" dirty="0">
                <a:sym typeface="+mn-ea"/>
              </a:rPr>
              <a:t> </a:t>
            </a:r>
            <a:r>
              <a:rPr sz="2000" dirty="0">
                <a:sym typeface="+mn-ea"/>
              </a:rPr>
              <a:t>through</a:t>
            </a:r>
            <a:r>
              <a:rPr sz="2000" spc="200" dirty="0">
                <a:sym typeface="+mn-ea"/>
              </a:rPr>
              <a:t> </a:t>
            </a:r>
            <a:r>
              <a:rPr sz="2000" dirty="0">
                <a:sym typeface="+mn-ea"/>
              </a:rPr>
              <a:t>the</a:t>
            </a:r>
            <a:r>
              <a:rPr sz="2000" spc="210" dirty="0">
                <a:sym typeface="+mn-ea"/>
              </a:rPr>
              <a:t> </a:t>
            </a:r>
            <a:r>
              <a:rPr sz="2000" dirty="0">
                <a:sym typeface="+mn-ea"/>
              </a:rPr>
              <a:t>convolutional</a:t>
            </a:r>
            <a:r>
              <a:rPr sz="2000" spc="200" dirty="0">
                <a:sym typeface="+mn-ea"/>
              </a:rPr>
              <a:t> </a:t>
            </a:r>
            <a:r>
              <a:rPr sz="2000" dirty="0">
                <a:sym typeface="+mn-ea"/>
              </a:rPr>
              <a:t>layers</a:t>
            </a:r>
            <a:r>
              <a:rPr sz="2000" spc="195" dirty="0">
                <a:sym typeface="+mn-ea"/>
              </a:rPr>
              <a:t> </a:t>
            </a:r>
            <a:r>
              <a:rPr sz="2000" dirty="0">
                <a:sym typeface="+mn-ea"/>
              </a:rPr>
              <a:t>of</a:t>
            </a:r>
            <a:r>
              <a:rPr sz="2000" spc="210" dirty="0">
                <a:sym typeface="+mn-ea"/>
              </a:rPr>
              <a:t> </a:t>
            </a:r>
            <a:r>
              <a:rPr sz="2000" dirty="0">
                <a:sym typeface="+mn-ea"/>
              </a:rPr>
              <a:t>VGG16.</a:t>
            </a:r>
            <a:r>
              <a:rPr sz="2000" spc="195" dirty="0">
                <a:sym typeface="+mn-ea"/>
              </a:rPr>
              <a:t> </a:t>
            </a:r>
            <a:r>
              <a:rPr sz="2000" dirty="0">
                <a:sym typeface="+mn-ea"/>
              </a:rPr>
              <a:t>Each</a:t>
            </a:r>
            <a:r>
              <a:rPr sz="2000" spc="210" dirty="0">
                <a:sym typeface="+mn-ea"/>
              </a:rPr>
              <a:t> </a:t>
            </a:r>
            <a:r>
              <a:rPr sz="2000" spc="-10" dirty="0">
                <a:sym typeface="+mn-ea"/>
              </a:rPr>
              <a:t>layer </a:t>
            </a:r>
            <a:r>
              <a:rPr sz="2000" dirty="0">
                <a:sym typeface="+mn-ea"/>
              </a:rPr>
              <a:t>applies</a:t>
            </a:r>
            <a:r>
              <a:rPr sz="2000" spc="-30" dirty="0">
                <a:sym typeface="+mn-ea"/>
              </a:rPr>
              <a:t> </a:t>
            </a:r>
            <a:r>
              <a:rPr sz="2000" dirty="0">
                <a:sym typeface="+mn-ea"/>
              </a:rPr>
              <a:t>a</a:t>
            </a:r>
            <a:r>
              <a:rPr sz="2000" spc="-30" dirty="0">
                <a:sym typeface="+mn-ea"/>
              </a:rPr>
              <a:t> </a:t>
            </a:r>
            <a:r>
              <a:rPr sz="2000" dirty="0">
                <a:sym typeface="+mn-ea"/>
              </a:rPr>
              <a:t>series</a:t>
            </a:r>
            <a:r>
              <a:rPr sz="2000" spc="-25" dirty="0">
                <a:sym typeface="+mn-ea"/>
              </a:rPr>
              <a:t> </a:t>
            </a:r>
            <a:r>
              <a:rPr sz="2000" dirty="0">
                <a:sym typeface="+mn-ea"/>
              </a:rPr>
              <a:t>of</a:t>
            </a:r>
            <a:r>
              <a:rPr sz="2000" spc="-30" dirty="0">
                <a:sym typeface="+mn-ea"/>
              </a:rPr>
              <a:t> </a:t>
            </a:r>
            <a:r>
              <a:rPr sz="2000" dirty="0">
                <a:sym typeface="+mn-ea"/>
              </a:rPr>
              <a:t>filters</a:t>
            </a:r>
            <a:r>
              <a:rPr sz="2000" spc="-15" dirty="0">
                <a:sym typeface="+mn-ea"/>
              </a:rPr>
              <a:t> </a:t>
            </a:r>
            <a:r>
              <a:rPr sz="2000" dirty="0">
                <a:sym typeface="+mn-ea"/>
              </a:rPr>
              <a:t>(kernels)</a:t>
            </a:r>
            <a:r>
              <a:rPr sz="2000" spc="-25" dirty="0">
                <a:sym typeface="+mn-ea"/>
              </a:rPr>
              <a:t> </a:t>
            </a:r>
            <a:r>
              <a:rPr sz="2000" dirty="0">
                <a:sym typeface="+mn-ea"/>
              </a:rPr>
              <a:t>to</a:t>
            </a:r>
            <a:r>
              <a:rPr sz="2000" spc="-30" dirty="0">
                <a:sym typeface="+mn-ea"/>
              </a:rPr>
              <a:t> </a:t>
            </a:r>
            <a:r>
              <a:rPr sz="2000" dirty="0">
                <a:sym typeface="+mn-ea"/>
              </a:rPr>
              <a:t>the</a:t>
            </a:r>
            <a:r>
              <a:rPr sz="2000" spc="-30" dirty="0">
                <a:sym typeface="+mn-ea"/>
              </a:rPr>
              <a:t> </a:t>
            </a:r>
            <a:r>
              <a:rPr sz="2000" dirty="0">
                <a:sym typeface="+mn-ea"/>
              </a:rPr>
              <a:t>input</a:t>
            </a:r>
            <a:r>
              <a:rPr sz="2000" spc="-25" dirty="0">
                <a:sym typeface="+mn-ea"/>
              </a:rPr>
              <a:t> </a:t>
            </a:r>
            <a:r>
              <a:rPr sz="2000" dirty="0">
                <a:sym typeface="+mn-ea"/>
              </a:rPr>
              <a:t>image,</a:t>
            </a:r>
            <a:r>
              <a:rPr sz="2000" spc="-25" dirty="0">
                <a:sym typeface="+mn-ea"/>
              </a:rPr>
              <a:t> </a:t>
            </a:r>
            <a:r>
              <a:rPr sz="2000" dirty="0">
                <a:sym typeface="+mn-ea"/>
              </a:rPr>
              <a:t>transforming</a:t>
            </a:r>
            <a:r>
              <a:rPr sz="2000" spc="-40" dirty="0">
                <a:sym typeface="+mn-ea"/>
              </a:rPr>
              <a:t> </a:t>
            </a:r>
            <a:r>
              <a:rPr sz="2000" dirty="0">
                <a:sym typeface="+mn-ea"/>
              </a:rPr>
              <a:t>it</a:t>
            </a:r>
            <a:r>
              <a:rPr sz="2000" spc="-30" dirty="0">
                <a:sym typeface="+mn-ea"/>
              </a:rPr>
              <a:t> </a:t>
            </a:r>
            <a:r>
              <a:rPr sz="2000" dirty="0">
                <a:sym typeface="+mn-ea"/>
              </a:rPr>
              <a:t>into</a:t>
            </a:r>
            <a:r>
              <a:rPr sz="2000" spc="-25" dirty="0">
                <a:sym typeface="+mn-ea"/>
              </a:rPr>
              <a:t> </a:t>
            </a:r>
            <a:r>
              <a:rPr sz="2000" dirty="0">
                <a:sym typeface="+mn-ea"/>
              </a:rPr>
              <a:t>feature</a:t>
            </a:r>
            <a:r>
              <a:rPr sz="2000" spc="-35" dirty="0">
                <a:sym typeface="+mn-ea"/>
              </a:rPr>
              <a:t> </a:t>
            </a:r>
            <a:r>
              <a:rPr sz="2000" spc="-10" dirty="0">
                <a:sym typeface="+mn-ea"/>
              </a:rPr>
              <a:t>maps.</a:t>
            </a:r>
            <a:endParaRPr sz="2000"/>
          </a:p>
          <a:p>
            <a:pPr marL="469265" marR="8255" lvl="3" indent="-228600" algn="just">
              <a:lnSpc>
                <a:spcPct val="144000"/>
              </a:lnSpc>
              <a:spcBef>
                <a:spcPts val="75"/>
              </a:spcBef>
              <a:buFont typeface="Symbol" panose="05050102010706020507"/>
              <a:buChar char=""/>
              <a:tabLst>
                <a:tab pos="469265" algn="l"/>
              </a:tabLst>
            </a:pPr>
            <a:r>
              <a:rPr sz="2000" dirty="0">
                <a:sym typeface="+mn-ea"/>
              </a:rPr>
              <a:t>As</a:t>
            </a:r>
            <a:r>
              <a:rPr sz="2000" spc="125" dirty="0">
                <a:sym typeface="+mn-ea"/>
              </a:rPr>
              <a:t> </a:t>
            </a:r>
            <a:r>
              <a:rPr sz="2000" dirty="0">
                <a:sym typeface="+mn-ea"/>
              </a:rPr>
              <a:t>the</a:t>
            </a:r>
            <a:r>
              <a:rPr sz="2000" spc="125" dirty="0">
                <a:sym typeface="+mn-ea"/>
              </a:rPr>
              <a:t> </a:t>
            </a:r>
            <a:r>
              <a:rPr sz="2000" dirty="0">
                <a:sym typeface="+mn-ea"/>
              </a:rPr>
              <a:t>image</a:t>
            </a:r>
            <a:r>
              <a:rPr sz="2000" spc="125" dirty="0">
                <a:sym typeface="+mn-ea"/>
              </a:rPr>
              <a:t> </a:t>
            </a:r>
            <a:r>
              <a:rPr sz="2000" dirty="0">
                <a:sym typeface="+mn-ea"/>
              </a:rPr>
              <a:t>propagates</a:t>
            </a:r>
            <a:r>
              <a:rPr sz="2000" spc="125" dirty="0">
                <a:sym typeface="+mn-ea"/>
              </a:rPr>
              <a:t> </a:t>
            </a:r>
            <a:r>
              <a:rPr sz="2000" dirty="0">
                <a:sym typeface="+mn-ea"/>
              </a:rPr>
              <a:t>through</a:t>
            </a:r>
            <a:r>
              <a:rPr sz="2000" spc="125" dirty="0">
                <a:sym typeface="+mn-ea"/>
              </a:rPr>
              <a:t> </a:t>
            </a:r>
            <a:r>
              <a:rPr sz="2000" dirty="0">
                <a:sym typeface="+mn-ea"/>
              </a:rPr>
              <a:t>the</a:t>
            </a:r>
            <a:r>
              <a:rPr sz="2000" spc="130" dirty="0">
                <a:sym typeface="+mn-ea"/>
              </a:rPr>
              <a:t> </a:t>
            </a:r>
            <a:r>
              <a:rPr sz="2000" dirty="0">
                <a:sym typeface="+mn-ea"/>
              </a:rPr>
              <a:t>layers,</a:t>
            </a:r>
            <a:r>
              <a:rPr sz="2000" spc="125" dirty="0">
                <a:sym typeface="+mn-ea"/>
              </a:rPr>
              <a:t> </a:t>
            </a:r>
            <a:r>
              <a:rPr sz="2000" spc="-10" dirty="0">
                <a:sym typeface="+mn-ea"/>
              </a:rPr>
              <a:t>higher-</a:t>
            </a:r>
            <a:r>
              <a:rPr sz="2000" dirty="0">
                <a:sym typeface="+mn-ea"/>
              </a:rPr>
              <a:t>level</a:t>
            </a:r>
            <a:r>
              <a:rPr sz="2000" spc="125" dirty="0">
                <a:sym typeface="+mn-ea"/>
              </a:rPr>
              <a:t> </a:t>
            </a:r>
            <a:r>
              <a:rPr sz="2000" dirty="0">
                <a:sym typeface="+mn-ea"/>
              </a:rPr>
              <a:t>features</a:t>
            </a:r>
            <a:r>
              <a:rPr sz="2000" spc="130" dirty="0">
                <a:sym typeface="+mn-ea"/>
              </a:rPr>
              <a:t> </a:t>
            </a:r>
            <a:r>
              <a:rPr sz="2000" dirty="0">
                <a:sym typeface="+mn-ea"/>
              </a:rPr>
              <a:t>are</a:t>
            </a:r>
            <a:r>
              <a:rPr sz="2000" spc="120" dirty="0">
                <a:sym typeface="+mn-ea"/>
              </a:rPr>
              <a:t> </a:t>
            </a:r>
            <a:r>
              <a:rPr sz="2000" dirty="0">
                <a:sym typeface="+mn-ea"/>
              </a:rPr>
              <a:t>extracted.</a:t>
            </a:r>
            <a:r>
              <a:rPr sz="2000" spc="135" dirty="0">
                <a:sym typeface="+mn-ea"/>
              </a:rPr>
              <a:t> </a:t>
            </a:r>
            <a:r>
              <a:rPr sz="2000" spc="-10" dirty="0">
                <a:sym typeface="+mn-ea"/>
              </a:rPr>
              <a:t>Lower </a:t>
            </a:r>
            <a:r>
              <a:rPr sz="2000" dirty="0">
                <a:sym typeface="+mn-ea"/>
              </a:rPr>
              <a:t>layers</a:t>
            </a:r>
            <a:r>
              <a:rPr sz="2000" spc="114" dirty="0">
                <a:sym typeface="+mn-ea"/>
              </a:rPr>
              <a:t> </a:t>
            </a:r>
            <a:r>
              <a:rPr sz="2000" dirty="0">
                <a:sym typeface="+mn-ea"/>
              </a:rPr>
              <a:t>capture</a:t>
            </a:r>
            <a:r>
              <a:rPr sz="2000" spc="114" dirty="0">
                <a:sym typeface="+mn-ea"/>
              </a:rPr>
              <a:t> </a:t>
            </a:r>
            <a:r>
              <a:rPr sz="2000" dirty="0">
                <a:sym typeface="+mn-ea"/>
              </a:rPr>
              <a:t>basic</a:t>
            </a:r>
            <a:r>
              <a:rPr sz="2000" spc="120" dirty="0">
                <a:sym typeface="+mn-ea"/>
              </a:rPr>
              <a:t> </a:t>
            </a:r>
            <a:r>
              <a:rPr sz="2000" dirty="0">
                <a:sym typeface="+mn-ea"/>
              </a:rPr>
              <a:t>features</a:t>
            </a:r>
            <a:r>
              <a:rPr sz="2000" spc="125" dirty="0">
                <a:sym typeface="+mn-ea"/>
              </a:rPr>
              <a:t> </a:t>
            </a:r>
            <a:r>
              <a:rPr sz="2000" dirty="0">
                <a:sym typeface="+mn-ea"/>
              </a:rPr>
              <a:t>like</a:t>
            </a:r>
            <a:r>
              <a:rPr sz="2000" spc="120" dirty="0">
                <a:sym typeface="+mn-ea"/>
              </a:rPr>
              <a:t> </a:t>
            </a:r>
            <a:r>
              <a:rPr sz="2000" dirty="0">
                <a:sym typeface="+mn-ea"/>
              </a:rPr>
              <a:t>edges</a:t>
            </a:r>
            <a:r>
              <a:rPr sz="2000" spc="125" dirty="0">
                <a:sym typeface="+mn-ea"/>
              </a:rPr>
              <a:t> </a:t>
            </a:r>
            <a:r>
              <a:rPr sz="2000" dirty="0">
                <a:sym typeface="+mn-ea"/>
              </a:rPr>
              <a:t>and</a:t>
            </a:r>
            <a:r>
              <a:rPr sz="2000" spc="114" dirty="0">
                <a:sym typeface="+mn-ea"/>
              </a:rPr>
              <a:t> </a:t>
            </a:r>
            <a:r>
              <a:rPr sz="2000" dirty="0">
                <a:sym typeface="+mn-ea"/>
              </a:rPr>
              <a:t>textures,</a:t>
            </a:r>
            <a:r>
              <a:rPr sz="2000" spc="125" dirty="0">
                <a:sym typeface="+mn-ea"/>
              </a:rPr>
              <a:t> </a:t>
            </a:r>
            <a:r>
              <a:rPr sz="2000" dirty="0">
                <a:sym typeface="+mn-ea"/>
              </a:rPr>
              <a:t>while</a:t>
            </a:r>
            <a:r>
              <a:rPr sz="2000" spc="120" dirty="0">
                <a:sym typeface="+mn-ea"/>
              </a:rPr>
              <a:t> </a:t>
            </a:r>
            <a:r>
              <a:rPr sz="2000" dirty="0">
                <a:sym typeface="+mn-ea"/>
              </a:rPr>
              <a:t>deeper</a:t>
            </a:r>
            <a:r>
              <a:rPr sz="2000" spc="120" dirty="0">
                <a:sym typeface="+mn-ea"/>
              </a:rPr>
              <a:t> </a:t>
            </a:r>
            <a:r>
              <a:rPr sz="2000" dirty="0">
                <a:sym typeface="+mn-ea"/>
              </a:rPr>
              <a:t>layers</a:t>
            </a:r>
            <a:r>
              <a:rPr sz="2000" spc="125" dirty="0">
                <a:sym typeface="+mn-ea"/>
              </a:rPr>
              <a:t> </a:t>
            </a:r>
            <a:r>
              <a:rPr sz="2000" dirty="0">
                <a:sym typeface="+mn-ea"/>
              </a:rPr>
              <a:t>capture</a:t>
            </a:r>
            <a:r>
              <a:rPr sz="2000" spc="114" dirty="0">
                <a:sym typeface="+mn-ea"/>
              </a:rPr>
              <a:t> </a:t>
            </a:r>
            <a:r>
              <a:rPr sz="2000" spc="-20" dirty="0">
                <a:sym typeface="+mn-ea"/>
              </a:rPr>
              <a:t>more </a:t>
            </a:r>
            <a:r>
              <a:rPr sz="2000" dirty="0">
                <a:sym typeface="+mn-ea"/>
              </a:rPr>
              <a:t>complex</a:t>
            </a:r>
            <a:r>
              <a:rPr sz="2000" spc="-30" dirty="0">
                <a:sym typeface="+mn-ea"/>
              </a:rPr>
              <a:t> </a:t>
            </a:r>
            <a:r>
              <a:rPr sz="2000" dirty="0">
                <a:sym typeface="+mn-ea"/>
              </a:rPr>
              <a:t>patterns</a:t>
            </a:r>
            <a:r>
              <a:rPr sz="2000" spc="-35" dirty="0">
                <a:sym typeface="+mn-ea"/>
              </a:rPr>
              <a:t> </a:t>
            </a:r>
            <a:r>
              <a:rPr sz="2000" dirty="0">
                <a:sym typeface="+mn-ea"/>
              </a:rPr>
              <a:t>and</a:t>
            </a:r>
            <a:r>
              <a:rPr sz="2000" spc="-35" dirty="0">
                <a:sym typeface="+mn-ea"/>
              </a:rPr>
              <a:t> </a:t>
            </a:r>
            <a:r>
              <a:rPr sz="2000" dirty="0">
                <a:sym typeface="+mn-ea"/>
              </a:rPr>
              <a:t>object</a:t>
            </a:r>
            <a:r>
              <a:rPr sz="2000" spc="-35" dirty="0">
                <a:sym typeface="+mn-ea"/>
              </a:rPr>
              <a:t> </a:t>
            </a:r>
            <a:r>
              <a:rPr sz="2000" spc="-10" dirty="0">
                <a:sym typeface="+mn-ea"/>
              </a:rPr>
              <a:t>representations.</a:t>
            </a:r>
            <a:endParaRPr lang="en-US" sz="2000" spc="-10" dirty="0">
              <a:sym typeface="+mn-ea"/>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Google Shape;244;p15"/>
          <p:cNvGrpSpPr/>
          <p:nvPr/>
        </p:nvGrpSpPr>
        <p:grpSpPr>
          <a:xfrm>
            <a:off x="-1588" y="42861"/>
            <a:ext cx="12195175" cy="536575"/>
            <a:chOff x="0" y="0"/>
            <a:chExt cx="24390350" cy="1073150"/>
          </a:xfrm>
        </p:grpSpPr>
        <p:sp>
          <p:nvSpPr>
            <p:cNvPr id="4" name="Google Shape;245;p15"/>
            <p:cNvSpPr/>
            <p:nvPr/>
          </p:nvSpPr>
          <p:spPr>
            <a:xfrm>
              <a:off x="3175" y="3175"/>
              <a:ext cx="24384000" cy="1066800"/>
            </a:xfrm>
            <a:custGeom>
              <a:avLst/>
              <a:gdLst/>
              <a:ahLst/>
              <a:cxnLst/>
              <a:rect l="l" t="t" r="r" b="b"/>
              <a:pathLst>
                <a:path w="24384000" h="1066800" extrusionOk="0">
                  <a:moveTo>
                    <a:pt x="0" y="0"/>
                  </a:moveTo>
                  <a:lnTo>
                    <a:pt x="24384000" y="0"/>
                  </a:lnTo>
                  <a:lnTo>
                    <a:pt x="24384000" y="1066800"/>
                  </a:lnTo>
                  <a:lnTo>
                    <a:pt x="0" y="1066800"/>
                  </a:lnTo>
                  <a:close/>
                </a:path>
              </a:pathLst>
            </a:custGeom>
            <a:solidFill>
              <a:srgbClr val="953735"/>
            </a:solidFill>
            <a:ln>
              <a:noFill/>
            </a:ln>
          </p:spPr>
          <p:txBody>
            <a:bodyPr/>
            <a:p>
              <a:pPr algn="l"/>
              <a:r>
                <a:rPr lang="en-US"/>
                <a:t>                                                                    </a:t>
              </a:r>
              <a:r>
                <a:rPr lang="en-US" sz="3500"/>
                <a:t>  </a:t>
              </a:r>
              <a:r>
                <a:rPr lang="en-US" sz="3500" b="1">
                  <a:solidFill>
                    <a:schemeClr val="bg1"/>
                  </a:solidFill>
                </a:rPr>
                <a:t>Implementation</a:t>
              </a:r>
              <a:endParaRPr lang="en-US" sz="3500" b="1">
                <a:solidFill>
                  <a:schemeClr val="bg1"/>
                </a:solidFill>
              </a:endParaRPr>
            </a:p>
          </p:txBody>
        </p:sp>
        <p:sp>
          <p:nvSpPr>
            <p:cNvPr id="5" name="Google Shape;246;p15"/>
            <p:cNvSpPr/>
            <p:nvPr/>
          </p:nvSpPr>
          <p:spPr>
            <a:xfrm>
              <a:off x="0" y="0"/>
              <a:ext cx="24390350" cy="1073150"/>
            </a:xfrm>
            <a:custGeom>
              <a:avLst/>
              <a:gdLst/>
              <a:ahLst/>
              <a:cxnLst/>
              <a:rect l="l" t="t" r="r" b="b"/>
              <a:pathLst>
                <a:path w="24390350" h="1073150" extrusionOk="0">
                  <a:moveTo>
                    <a:pt x="3175" y="0"/>
                  </a:moveTo>
                  <a:lnTo>
                    <a:pt x="24387175" y="0"/>
                  </a:lnTo>
                  <a:cubicBezTo>
                    <a:pt x="24388953" y="0"/>
                    <a:pt x="24390350" y="1397"/>
                    <a:pt x="24390350" y="3175"/>
                  </a:cubicBezTo>
                  <a:lnTo>
                    <a:pt x="24390350" y="1069975"/>
                  </a:lnTo>
                  <a:cubicBezTo>
                    <a:pt x="24390350" y="1071753"/>
                    <a:pt x="24388953" y="1073150"/>
                    <a:pt x="24387175" y="1073150"/>
                  </a:cubicBezTo>
                  <a:lnTo>
                    <a:pt x="3175" y="1073150"/>
                  </a:lnTo>
                  <a:cubicBezTo>
                    <a:pt x="1397" y="1073150"/>
                    <a:pt x="0" y="1071753"/>
                    <a:pt x="0" y="1069975"/>
                  </a:cubicBezTo>
                  <a:lnTo>
                    <a:pt x="0" y="3175"/>
                  </a:lnTo>
                  <a:cubicBezTo>
                    <a:pt x="0" y="1397"/>
                    <a:pt x="1397" y="0"/>
                    <a:pt x="3175" y="0"/>
                  </a:cubicBezTo>
                  <a:moveTo>
                    <a:pt x="3175" y="6350"/>
                  </a:moveTo>
                  <a:lnTo>
                    <a:pt x="3175" y="3175"/>
                  </a:lnTo>
                  <a:lnTo>
                    <a:pt x="6350" y="3175"/>
                  </a:lnTo>
                  <a:lnTo>
                    <a:pt x="6350" y="1069975"/>
                  </a:lnTo>
                  <a:lnTo>
                    <a:pt x="3175" y="1069975"/>
                  </a:lnTo>
                  <a:lnTo>
                    <a:pt x="3175" y="1066800"/>
                  </a:lnTo>
                  <a:lnTo>
                    <a:pt x="24387175" y="1066800"/>
                  </a:lnTo>
                  <a:lnTo>
                    <a:pt x="24387175" y="1069975"/>
                  </a:lnTo>
                  <a:lnTo>
                    <a:pt x="24384000" y="1069975"/>
                  </a:lnTo>
                  <a:lnTo>
                    <a:pt x="24384000" y="3175"/>
                  </a:lnTo>
                  <a:lnTo>
                    <a:pt x="24387175" y="3175"/>
                  </a:lnTo>
                  <a:lnTo>
                    <a:pt x="24387175" y="6350"/>
                  </a:lnTo>
                  <a:lnTo>
                    <a:pt x="3175" y="6350"/>
                  </a:lnTo>
                  <a:close/>
                </a:path>
              </a:pathLst>
            </a:custGeom>
            <a:solidFill>
              <a:srgbClr val="FFFFFF"/>
            </a:solidFill>
            <a:ln>
              <a:noFill/>
            </a:ln>
          </p:spPr>
          <p:txBody>
            <a:bodyPr spcFirstLastPara="1" wrap="square" lIns="60950" tIns="60950" rIns="60950" bIns="60950" anchor="ctr" anchorCtr="0">
              <a:noAutofit/>
            </a:bodyPr>
            <a:p>
              <a:pPr>
                <a:spcBef>
                  <a:spcPts val="0"/>
                </a:spcBef>
                <a:spcAft>
                  <a:spcPts val="0"/>
                </a:spcAft>
              </a:pPr>
              <a:endParaRPr>
                <a:latin typeface="Times New Roman" panose="02020603050405020304" pitchFamily="18" charset="0"/>
                <a:cs typeface="Times New Roman" panose="02020603050405020304" pitchFamily="18" charset="0"/>
              </a:endParaRPr>
            </a:p>
          </p:txBody>
        </p:sp>
      </p:grpSp>
      <p:sp>
        <p:nvSpPr>
          <p:cNvPr id="2" name="Text Box 1"/>
          <p:cNvSpPr txBox="1"/>
          <p:nvPr/>
        </p:nvSpPr>
        <p:spPr>
          <a:xfrm>
            <a:off x="152400" y="1143000"/>
            <a:ext cx="12271375" cy="3318510"/>
          </a:xfrm>
          <a:prstGeom prst="rect">
            <a:avLst/>
          </a:prstGeom>
          <a:noFill/>
        </p:spPr>
        <p:txBody>
          <a:bodyPr wrap="square" rtlCol="0" anchor="t">
            <a:noAutofit/>
          </a:bodyPr>
          <a:p>
            <a:pPr marL="241300">
              <a:lnSpc>
                <a:spcPct val="100000"/>
              </a:lnSpc>
            </a:pPr>
            <a:r>
              <a:rPr sz="2000" b="1" dirty="0">
                <a:sym typeface="+mn-ea"/>
              </a:rPr>
              <a:t>from</a:t>
            </a:r>
            <a:r>
              <a:rPr sz="2000" b="1" spc="20" dirty="0">
                <a:sym typeface="+mn-ea"/>
              </a:rPr>
              <a:t> </a:t>
            </a:r>
            <a:r>
              <a:rPr sz="2000" b="1" spc="-10" dirty="0">
                <a:sym typeface="+mn-ea"/>
              </a:rPr>
              <a:t>tensorflow.keras.preprocessing.image</a:t>
            </a:r>
            <a:r>
              <a:rPr sz="2000" b="1" spc="45" dirty="0">
                <a:sym typeface="+mn-ea"/>
              </a:rPr>
              <a:t> </a:t>
            </a:r>
            <a:r>
              <a:rPr sz="2000" b="1" dirty="0">
                <a:sym typeface="+mn-ea"/>
              </a:rPr>
              <a:t>import</a:t>
            </a:r>
            <a:r>
              <a:rPr sz="2000" b="1" spc="45" dirty="0">
                <a:sym typeface="+mn-ea"/>
              </a:rPr>
              <a:t> </a:t>
            </a:r>
            <a:r>
              <a:rPr sz="2000" b="1" spc="-10" dirty="0">
                <a:sym typeface="+mn-ea"/>
              </a:rPr>
              <a:t>ImageDataGenerator</a:t>
            </a:r>
            <a:endParaRPr sz="2000"/>
          </a:p>
          <a:p>
            <a:pPr marL="469265" marR="5715" indent="-228600">
              <a:lnSpc>
                <a:spcPts val="2080"/>
              </a:lnSpc>
              <a:spcBef>
                <a:spcPts val="160"/>
              </a:spcBef>
            </a:pPr>
            <a:r>
              <a:rPr sz="2000" b="1" spc="-10" dirty="0">
                <a:sym typeface="+mn-ea"/>
              </a:rPr>
              <a:t>train_datagen</a:t>
            </a:r>
            <a:r>
              <a:rPr sz="2000" b="1" spc="-15" dirty="0">
                <a:sym typeface="+mn-ea"/>
              </a:rPr>
              <a:t> </a:t>
            </a:r>
            <a:r>
              <a:rPr sz="2000" b="1" dirty="0">
                <a:sym typeface="+mn-ea"/>
              </a:rPr>
              <a:t>=</a:t>
            </a:r>
            <a:r>
              <a:rPr sz="2000" b="1" spc="-15" dirty="0">
                <a:sym typeface="+mn-ea"/>
              </a:rPr>
              <a:t> </a:t>
            </a:r>
            <a:r>
              <a:rPr sz="2000" b="1" spc="-10" dirty="0">
                <a:sym typeface="+mn-ea"/>
              </a:rPr>
              <a:t>ImageDataGenerator(rescale</a:t>
            </a:r>
            <a:r>
              <a:rPr sz="2000" b="1" spc="5" dirty="0">
                <a:sym typeface="+mn-ea"/>
              </a:rPr>
              <a:t> </a:t>
            </a:r>
            <a:r>
              <a:rPr sz="2000" b="1" dirty="0">
                <a:sym typeface="+mn-ea"/>
              </a:rPr>
              <a:t>=</a:t>
            </a:r>
            <a:r>
              <a:rPr sz="2000" b="1" spc="-20" dirty="0">
                <a:sym typeface="+mn-ea"/>
              </a:rPr>
              <a:t> </a:t>
            </a:r>
            <a:r>
              <a:rPr sz="2000" b="1" dirty="0">
                <a:sym typeface="+mn-ea"/>
              </a:rPr>
              <a:t>1./255,</a:t>
            </a:r>
            <a:r>
              <a:rPr sz="2000" b="1" spc="-5" dirty="0">
                <a:sym typeface="+mn-ea"/>
              </a:rPr>
              <a:t> </a:t>
            </a:r>
            <a:r>
              <a:rPr sz="2000" b="1" spc="-10" dirty="0">
                <a:sym typeface="+mn-ea"/>
              </a:rPr>
              <a:t>shear_range</a:t>
            </a:r>
            <a:r>
              <a:rPr sz="2000" b="1" spc="-25" dirty="0">
                <a:sym typeface="+mn-ea"/>
              </a:rPr>
              <a:t> </a:t>
            </a:r>
            <a:r>
              <a:rPr sz="2000" b="1" dirty="0">
                <a:sym typeface="+mn-ea"/>
              </a:rPr>
              <a:t>=</a:t>
            </a:r>
            <a:r>
              <a:rPr sz="2000" b="1" spc="10" dirty="0">
                <a:sym typeface="+mn-ea"/>
              </a:rPr>
              <a:t> </a:t>
            </a:r>
            <a:r>
              <a:rPr sz="2000" b="1" dirty="0">
                <a:sym typeface="+mn-ea"/>
              </a:rPr>
              <a:t>0.2,</a:t>
            </a:r>
            <a:r>
              <a:rPr sz="2000" b="1" spc="-5" dirty="0">
                <a:sym typeface="+mn-ea"/>
              </a:rPr>
              <a:t> </a:t>
            </a:r>
            <a:r>
              <a:rPr sz="2000" b="1" spc="-10" dirty="0">
                <a:sym typeface="+mn-ea"/>
              </a:rPr>
              <a:t>zoom_range</a:t>
            </a:r>
            <a:r>
              <a:rPr sz="2000" b="1" spc="-5" dirty="0">
                <a:sym typeface="+mn-ea"/>
              </a:rPr>
              <a:t> </a:t>
            </a:r>
            <a:r>
              <a:rPr sz="2000" b="1" spc="-50" dirty="0">
                <a:sym typeface="+mn-ea"/>
              </a:rPr>
              <a:t>= </a:t>
            </a:r>
            <a:r>
              <a:rPr sz="2000" b="1" dirty="0">
                <a:sym typeface="+mn-ea"/>
              </a:rPr>
              <a:t>0.2,</a:t>
            </a:r>
            <a:r>
              <a:rPr sz="2000" b="1" spc="20" dirty="0">
                <a:sym typeface="+mn-ea"/>
              </a:rPr>
              <a:t> </a:t>
            </a:r>
            <a:r>
              <a:rPr sz="2000" b="1" spc="-10" dirty="0">
                <a:sym typeface="+mn-ea"/>
              </a:rPr>
              <a:t>horizontal_flip</a:t>
            </a:r>
            <a:r>
              <a:rPr sz="2000" b="1" spc="20" dirty="0">
                <a:sym typeface="+mn-ea"/>
              </a:rPr>
              <a:t> </a:t>
            </a:r>
            <a:r>
              <a:rPr sz="2000" b="1" dirty="0">
                <a:sym typeface="+mn-ea"/>
              </a:rPr>
              <a:t>=</a:t>
            </a:r>
            <a:r>
              <a:rPr sz="2000" b="1" spc="20" dirty="0">
                <a:sym typeface="+mn-ea"/>
              </a:rPr>
              <a:t> </a:t>
            </a:r>
            <a:r>
              <a:rPr sz="2000" b="1" spc="-20" dirty="0">
                <a:sym typeface="+mn-ea"/>
              </a:rPr>
              <a:t>True)</a:t>
            </a:r>
            <a:endParaRPr sz="2000"/>
          </a:p>
          <a:p>
            <a:pPr marL="241300">
              <a:lnSpc>
                <a:spcPct val="100000"/>
              </a:lnSpc>
              <a:spcBef>
                <a:spcPts val="445"/>
              </a:spcBef>
            </a:pPr>
            <a:r>
              <a:rPr sz="2000" b="1" dirty="0">
                <a:sym typeface="+mn-ea"/>
              </a:rPr>
              <a:t>test_datagen</a:t>
            </a:r>
            <a:r>
              <a:rPr sz="2000" b="1" spc="15" dirty="0">
                <a:sym typeface="+mn-ea"/>
              </a:rPr>
              <a:t> </a:t>
            </a:r>
            <a:r>
              <a:rPr sz="2000" b="1" dirty="0">
                <a:sym typeface="+mn-ea"/>
              </a:rPr>
              <a:t>=</a:t>
            </a:r>
            <a:r>
              <a:rPr sz="2000" b="1" spc="20" dirty="0">
                <a:sym typeface="+mn-ea"/>
              </a:rPr>
              <a:t> </a:t>
            </a:r>
            <a:r>
              <a:rPr sz="2000" b="1" spc="-10" dirty="0">
                <a:sym typeface="+mn-ea"/>
              </a:rPr>
              <a:t>ImageDataGenerator(rescale</a:t>
            </a:r>
            <a:r>
              <a:rPr sz="2000" b="1" spc="10" dirty="0">
                <a:sym typeface="+mn-ea"/>
              </a:rPr>
              <a:t> </a:t>
            </a:r>
            <a:r>
              <a:rPr sz="2000" b="1" dirty="0">
                <a:sym typeface="+mn-ea"/>
              </a:rPr>
              <a:t>=</a:t>
            </a:r>
            <a:r>
              <a:rPr sz="2000" b="1" spc="30" dirty="0">
                <a:sym typeface="+mn-ea"/>
              </a:rPr>
              <a:t> </a:t>
            </a:r>
            <a:r>
              <a:rPr sz="2000" b="1" spc="-10" dirty="0">
                <a:sym typeface="+mn-ea"/>
              </a:rPr>
              <a:t>1./255)</a:t>
            </a:r>
            <a:endParaRPr sz="2000"/>
          </a:p>
          <a:p>
            <a:pPr marL="241300" marR="182880">
              <a:lnSpc>
                <a:spcPct val="143000"/>
              </a:lnSpc>
              <a:spcBef>
                <a:spcPts val="15"/>
              </a:spcBef>
            </a:pPr>
            <a:r>
              <a:rPr sz="2000" b="1" dirty="0">
                <a:sym typeface="+mn-ea"/>
              </a:rPr>
              <a:t>training_set</a:t>
            </a:r>
            <a:r>
              <a:rPr sz="2000" b="1" spc="15" dirty="0">
                <a:sym typeface="+mn-ea"/>
              </a:rPr>
              <a:t> </a:t>
            </a:r>
            <a:r>
              <a:rPr sz="2000" b="1" dirty="0">
                <a:sym typeface="+mn-ea"/>
              </a:rPr>
              <a:t>=</a:t>
            </a:r>
            <a:r>
              <a:rPr sz="2000" b="1" spc="20" dirty="0">
                <a:sym typeface="+mn-ea"/>
              </a:rPr>
              <a:t> </a:t>
            </a:r>
            <a:r>
              <a:rPr sz="2000" b="1" spc="-10" dirty="0">
                <a:sym typeface="+mn-ea"/>
              </a:rPr>
              <a:t>train_datagen.flow_from_directory(trainPath,</a:t>
            </a:r>
            <a:r>
              <a:rPr sz="2000" b="1" spc="15" dirty="0">
                <a:sym typeface="+mn-ea"/>
              </a:rPr>
              <a:t> </a:t>
            </a:r>
            <a:r>
              <a:rPr sz="2000" b="1" dirty="0">
                <a:sym typeface="+mn-ea"/>
              </a:rPr>
              <a:t>target_size</a:t>
            </a:r>
            <a:r>
              <a:rPr sz="2000" b="1" spc="15" dirty="0">
                <a:sym typeface="+mn-ea"/>
              </a:rPr>
              <a:t> </a:t>
            </a:r>
            <a:r>
              <a:rPr sz="2000" b="1" dirty="0">
                <a:sym typeface="+mn-ea"/>
              </a:rPr>
              <a:t>=</a:t>
            </a:r>
            <a:r>
              <a:rPr sz="2000" b="1" spc="20" dirty="0">
                <a:sym typeface="+mn-ea"/>
              </a:rPr>
              <a:t> </a:t>
            </a:r>
            <a:r>
              <a:rPr sz="2000" b="1" dirty="0">
                <a:sym typeface="+mn-ea"/>
              </a:rPr>
              <a:t>(224,</a:t>
            </a:r>
            <a:r>
              <a:rPr sz="2000" b="1" spc="15" dirty="0">
                <a:sym typeface="+mn-ea"/>
              </a:rPr>
              <a:t> </a:t>
            </a:r>
            <a:r>
              <a:rPr sz="2000" b="1" spc="-10" dirty="0">
                <a:sym typeface="+mn-ea"/>
              </a:rPr>
              <a:t>224), </a:t>
            </a:r>
            <a:r>
              <a:rPr sz="2000" b="1" dirty="0">
                <a:sym typeface="+mn-ea"/>
              </a:rPr>
              <a:t>batch_size</a:t>
            </a:r>
            <a:r>
              <a:rPr sz="2000" b="1" spc="-35" dirty="0">
                <a:sym typeface="+mn-ea"/>
              </a:rPr>
              <a:t> </a:t>
            </a:r>
            <a:r>
              <a:rPr sz="2000" b="1" dirty="0">
                <a:sym typeface="+mn-ea"/>
              </a:rPr>
              <a:t>=</a:t>
            </a:r>
            <a:r>
              <a:rPr sz="2000" b="1" spc="-25" dirty="0">
                <a:sym typeface="+mn-ea"/>
              </a:rPr>
              <a:t> </a:t>
            </a:r>
            <a:r>
              <a:rPr sz="2000" b="1" dirty="0">
                <a:sym typeface="+mn-ea"/>
              </a:rPr>
              <a:t>32,</a:t>
            </a:r>
            <a:r>
              <a:rPr sz="2000" b="1" spc="-20" dirty="0">
                <a:sym typeface="+mn-ea"/>
              </a:rPr>
              <a:t> </a:t>
            </a:r>
            <a:r>
              <a:rPr sz="2000" b="1" dirty="0">
                <a:sym typeface="+mn-ea"/>
              </a:rPr>
              <a:t>class_mode</a:t>
            </a:r>
            <a:r>
              <a:rPr sz="2000" b="1" spc="-30" dirty="0">
                <a:sym typeface="+mn-ea"/>
              </a:rPr>
              <a:t> </a:t>
            </a:r>
            <a:r>
              <a:rPr sz="2000" b="1" dirty="0">
                <a:sym typeface="+mn-ea"/>
              </a:rPr>
              <a:t>=</a:t>
            </a:r>
            <a:r>
              <a:rPr sz="2000" b="1" spc="-25" dirty="0">
                <a:sym typeface="+mn-ea"/>
              </a:rPr>
              <a:t> </a:t>
            </a:r>
            <a:r>
              <a:rPr sz="2000" b="1" spc="-10" dirty="0">
                <a:sym typeface="+mn-ea"/>
              </a:rPr>
              <a:t>'categorical')</a:t>
            </a:r>
            <a:endParaRPr sz="2000"/>
          </a:p>
          <a:p>
            <a:pPr marL="241300">
              <a:lnSpc>
                <a:spcPct val="100000"/>
              </a:lnSpc>
              <a:spcBef>
                <a:spcPts val="635"/>
              </a:spcBef>
            </a:pPr>
            <a:r>
              <a:rPr sz="2000" b="1" spc="-10" dirty="0">
                <a:sym typeface="+mn-ea"/>
              </a:rPr>
              <a:t>test_set </a:t>
            </a:r>
            <a:r>
              <a:rPr sz="2000" b="1" dirty="0">
                <a:sym typeface="+mn-ea"/>
              </a:rPr>
              <a:t>=</a:t>
            </a:r>
            <a:r>
              <a:rPr sz="2000" b="1" spc="-5" dirty="0">
                <a:sym typeface="+mn-ea"/>
              </a:rPr>
              <a:t> </a:t>
            </a:r>
            <a:r>
              <a:rPr sz="2000" b="1" spc="-10" dirty="0">
                <a:sym typeface="+mn-ea"/>
              </a:rPr>
              <a:t>test_datagen.flow_from_directory(testPath,</a:t>
            </a:r>
            <a:r>
              <a:rPr sz="2000" b="1" spc="15" dirty="0">
                <a:sym typeface="+mn-ea"/>
              </a:rPr>
              <a:t> </a:t>
            </a:r>
            <a:r>
              <a:rPr sz="2000" b="1" spc="-10" dirty="0">
                <a:sym typeface="+mn-ea"/>
              </a:rPr>
              <a:t>target_size </a:t>
            </a:r>
            <a:r>
              <a:rPr sz="2000" b="1" dirty="0">
                <a:sym typeface="+mn-ea"/>
              </a:rPr>
              <a:t>=</a:t>
            </a:r>
            <a:r>
              <a:rPr sz="2000" b="1" spc="-5" dirty="0">
                <a:sym typeface="+mn-ea"/>
              </a:rPr>
              <a:t> </a:t>
            </a:r>
            <a:r>
              <a:rPr sz="2000" b="1" spc="-10" dirty="0">
                <a:sym typeface="+mn-ea"/>
              </a:rPr>
              <a:t>(224, 224),</a:t>
            </a:r>
            <a:r>
              <a:rPr sz="2000" b="1" dirty="0">
                <a:sym typeface="+mn-ea"/>
              </a:rPr>
              <a:t> </a:t>
            </a:r>
            <a:r>
              <a:rPr sz="2000" b="1" spc="-10" dirty="0">
                <a:sym typeface="+mn-ea"/>
              </a:rPr>
              <a:t>batch_size</a:t>
            </a:r>
            <a:endParaRPr sz="2000"/>
          </a:p>
          <a:p>
            <a:pPr marL="469265">
              <a:lnSpc>
                <a:spcPct val="100000"/>
              </a:lnSpc>
              <a:spcBef>
                <a:spcPts val="625"/>
              </a:spcBef>
            </a:pPr>
            <a:r>
              <a:rPr sz="2000" b="1" dirty="0">
                <a:sym typeface="+mn-ea"/>
              </a:rPr>
              <a:t>=</a:t>
            </a:r>
            <a:r>
              <a:rPr sz="2000" b="1" spc="-20" dirty="0">
                <a:sym typeface="+mn-ea"/>
              </a:rPr>
              <a:t> </a:t>
            </a:r>
            <a:r>
              <a:rPr sz="2000" b="1" dirty="0">
                <a:sym typeface="+mn-ea"/>
              </a:rPr>
              <a:t>32,</a:t>
            </a:r>
            <a:r>
              <a:rPr sz="2000" b="1" spc="-15" dirty="0">
                <a:sym typeface="+mn-ea"/>
              </a:rPr>
              <a:t> </a:t>
            </a:r>
            <a:r>
              <a:rPr sz="2000" b="1" dirty="0">
                <a:sym typeface="+mn-ea"/>
              </a:rPr>
              <a:t>class_mode</a:t>
            </a:r>
            <a:r>
              <a:rPr sz="2000" b="1" spc="-20" dirty="0">
                <a:sym typeface="+mn-ea"/>
              </a:rPr>
              <a:t> </a:t>
            </a:r>
            <a:r>
              <a:rPr sz="2000" b="1" dirty="0">
                <a:sym typeface="+mn-ea"/>
              </a:rPr>
              <a:t>=</a:t>
            </a:r>
            <a:r>
              <a:rPr sz="2000" b="1" spc="-20" dirty="0">
                <a:sym typeface="+mn-ea"/>
              </a:rPr>
              <a:t> </a:t>
            </a:r>
            <a:r>
              <a:rPr sz="2000" b="1" spc="-10" dirty="0">
                <a:sym typeface="+mn-ea"/>
              </a:rPr>
              <a:t>'categorical')</a:t>
            </a:r>
            <a:endParaRPr lang="en-US" sz="2000" b="1" spc="-10" dirty="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Slide Number Placeholder 3"/>
          <p:cNvSpPr>
            <a:spLocks noGrp="1"/>
          </p:cNvSpPr>
          <p:nvPr>
            <p:ph type="sldNum" sz="quarter" idx="12"/>
          </p:nvPr>
        </p:nvSpPr>
        <p:spPr bwMode="auto">
          <a:noFill/>
          <a:ln>
            <a:miter lim="800000"/>
          </a:ln>
        </p:spPr>
        <p:txBody>
          <a:bodyPr wrap="square" numCol="1" anchorCtr="0" compatLnSpc="1"/>
          <a:lstStyle/>
          <a:p>
            <a:pPr fontAlgn="base">
              <a:spcBef>
                <a:spcPct val="0"/>
              </a:spcBef>
              <a:spcAft>
                <a:spcPct val="0"/>
              </a:spcAft>
            </a:pPr>
            <a:fld id="{771E8EE6-6275-4C5F-9F93-6FD3C30F8C09}" type="slidenum">
              <a:rPr lang="en-US"/>
            </a:fld>
            <a:endParaRPr lang="en-US"/>
          </a:p>
        </p:txBody>
      </p:sp>
      <p:sp>
        <p:nvSpPr>
          <p:cNvPr id="6" name="Rectangle 5"/>
          <p:cNvSpPr/>
          <p:nvPr/>
        </p:nvSpPr>
        <p:spPr bwMode="auto">
          <a:xfrm>
            <a:off x="0" y="-38100"/>
            <a:ext cx="12192000" cy="533400"/>
          </a:xfrm>
          <a:prstGeom prst="rect">
            <a:avLst/>
          </a:prstGeom>
          <a:solidFill>
            <a:schemeClr val="accent2">
              <a:lumMod val="7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500" b="1" dirty="0">
                <a:latin typeface="Arial" panose="020B0604020202020204" pitchFamily="34" charset="0"/>
                <a:cs typeface="Arial" panose="020B0604020202020204" pitchFamily="34" charset="0"/>
              </a:rPr>
              <a:t>Motivation</a:t>
            </a:r>
            <a:endParaRPr lang="en-US" sz="3500" b="1" dirty="0">
              <a:latin typeface="Arial" panose="020B0604020202020204" pitchFamily="34" charset="0"/>
              <a:cs typeface="Arial" panose="020B0604020202020204" pitchFamily="34" charset="0"/>
            </a:endParaRPr>
          </a:p>
        </p:txBody>
      </p:sp>
      <p:pic>
        <p:nvPicPr>
          <p:cNvPr id="2" name="object 6"/>
          <p:cNvPicPr/>
          <p:nvPr/>
        </p:nvPicPr>
        <p:blipFill>
          <a:blip r:embed="rId1" cstate="print"/>
          <a:stretch>
            <a:fillRect/>
          </a:stretch>
        </p:blipFill>
        <p:spPr>
          <a:xfrm>
            <a:off x="1008380" y="622300"/>
            <a:ext cx="10140950" cy="2907030"/>
          </a:xfrm>
          <a:prstGeom prst="rect">
            <a:avLst/>
          </a:prstGeom>
        </p:spPr>
      </p:pic>
      <p:sp>
        <p:nvSpPr>
          <p:cNvPr id="3" name="Text Box 2"/>
          <p:cNvSpPr txBox="1"/>
          <p:nvPr/>
        </p:nvSpPr>
        <p:spPr>
          <a:xfrm>
            <a:off x="328295" y="3740150"/>
            <a:ext cx="11508740" cy="2636520"/>
          </a:xfrm>
          <a:prstGeom prst="rect">
            <a:avLst/>
          </a:prstGeom>
          <a:noFill/>
        </p:spPr>
        <p:txBody>
          <a:bodyPr wrap="square" rtlCol="0" anchor="t">
            <a:spAutoFit/>
          </a:bodyPr>
          <a:p>
            <a:pPr marL="12700" marR="5080" indent="228600">
              <a:lnSpc>
                <a:spcPct val="144000"/>
              </a:lnSpc>
            </a:pPr>
            <a:r>
              <a:rPr lang="en-US" sz="2300" spc="-10" dirty="0">
                <a:sym typeface="+mn-ea"/>
              </a:rPr>
              <a:t>T</a:t>
            </a:r>
            <a:r>
              <a:rPr sz="2300" spc="-10" dirty="0">
                <a:sym typeface="+mn-ea"/>
              </a:rPr>
              <a:t>he</a:t>
            </a:r>
            <a:r>
              <a:rPr sz="2300" spc="-45" dirty="0">
                <a:sym typeface="+mn-ea"/>
              </a:rPr>
              <a:t> </a:t>
            </a:r>
            <a:r>
              <a:rPr sz="2300" spc="-10" dirty="0">
                <a:sym typeface="+mn-ea"/>
              </a:rPr>
              <a:t>statistical</a:t>
            </a:r>
            <a:r>
              <a:rPr sz="2300" spc="-40" dirty="0">
                <a:sym typeface="+mn-ea"/>
              </a:rPr>
              <a:t> </a:t>
            </a:r>
            <a:r>
              <a:rPr sz="2300" spc="-10" dirty="0">
                <a:sym typeface="+mn-ea"/>
              </a:rPr>
              <a:t>data</a:t>
            </a:r>
            <a:r>
              <a:rPr sz="2300" spc="-45" dirty="0">
                <a:sym typeface="+mn-ea"/>
              </a:rPr>
              <a:t> </a:t>
            </a:r>
            <a:r>
              <a:rPr sz="2300" dirty="0">
                <a:sym typeface="+mn-ea"/>
              </a:rPr>
              <a:t>for</a:t>
            </a:r>
            <a:r>
              <a:rPr sz="2300" spc="-40" dirty="0">
                <a:sym typeface="+mn-ea"/>
              </a:rPr>
              <a:t> </a:t>
            </a:r>
            <a:r>
              <a:rPr sz="2300" spc="-10" dirty="0">
                <a:sym typeface="+mn-ea"/>
              </a:rPr>
              <a:t>disease</a:t>
            </a:r>
            <a:r>
              <a:rPr sz="2300" spc="-35" dirty="0">
                <a:sym typeface="+mn-ea"/>
              </a:rPr>
              <a:t> </a:t>
            </a:r>
            <a:r>
              <a:rPr sz="2300" spc="-10" dirty="0">
                <a:sym typeface="+mn-ea"/>
              </a:rPr>
              <a:t>classification</a:t>
            </a:r>
            <a:r>
              <a:rPr sz="2300" spc="-40" dirty="0">
                <a:sym typeface="+mn-ea"/>
              </a:rPr>
              <a:t> </a:t>
            </a:r>
            <a:r>
              <a:rPr sz="2300" spc="-10" dirty="0">
                <a:sym typeface="+mn-ea"/>
              </a:rPr>
              <a:t>for</a:t>
            </a:r>
            <a:r>
              <a:rPr sz="2300" spc="-50" dirty="0">
                <a:sym typeface="+mn-ea"/>
              </a:rPr>
              <a:t> </a:t>
            </a:r>
            <a:r>
              <a:rPr sz="2300" spc="-10" dirty="0">
                <a:sym typeface="+mn-ea"/>
              </a:rPr>
              <a:t>each</a:t>
            </a:r>
            <a:r>
              <a:rPr sz="2300" spc="-40" dirty="0">
                <a:sym typeface="+mn-ea"/>
              </a:rPr>
              <a:t> </a:t>
            </a:r>
            <a:r>
              <a:rPr sz="2300" dirty="0">
                <a:sym typeface="+mn-ea"/>
              </a:rPr>
              <a:t>of</a:t>
            </a:r>
            <a:r>
              <a:rPr sz="2300" spc="-45" dirty="0">
                <a:sym typeface="+mn-ea"/>
              </a:rPr>
              <a:t> </a:t>
            </a:r>
            <a:r>
              <a:rPr sz="2300" spc="-10" dirty="0">
                <a:sym typeface="+mn-ea"/>
              </a:rPr>
              <a:t>the</a:t>
            </a:r>
            <a:r>
              <a:rPr sz="2300" spc="-45" dirty="0">
                <a:sym typeface="+mn-ea"/>
              </a:rPr>
              <a:t> </a:t>
            </a:r>
            <a:r>
              <a:rPr sz="2300" spc="-10" dirty="0">
                <a:sym typeface="+mn-ea"/>
              </a:rPr>
              <a:t>three</a:t>
            </a:r>
            <a:r>
              <a:rPr sz="2300" spc="-30" dirty="0">
                <a:sym typeface="+mn-ea"/>
              </a:rPr>
              <a:t> </a:t>
            </a:r>
            <a:r>
              <a:rPr sz="2300" spc="-10" dirty="0">
                <a:sym typeface="+mn-ea"/>
              </a:rPr>
              <a:t>classification </a:t>
            </a:r>
            <a:r>
              <a:rPr sz="2300" dirty="0">
                <a:sym typeface="+mn-ea"/>
              </a:rPr>
              <a:t>models</a:t>
            </a:r>
            <a:r>
              <a:rPr sz="2300" spc="100" dirty="0">
                <a:sym typeface="+mn-ea"/>
              </a:rPr>
              <a:t> </a:t>
            </a:r>
            <a:r>
              <a:rPr sz="2300" dirty="0">
                <a:sym typeface="+mn-ea"/>
              </a:rPr>
              <a:t>for</a:t>
            </a:r>
            <a:r>
              <a:rPr sz="2300" spc="95" dirty="0">
                <a:sym typeface="+mn-ea"/>
              </a:rPr>
              <a:t> </a:t>
            </a:r>
            <a:r>
              <a:rPr sz="2300" dirty="0">
                <a:sym typeface="+mn-ea"/>
              </a:rPr>
              <a:t>the</a:t>
            </a:r>
            <a:r>
              <a:rPr sz="2300" spc="100" dirty="0">
                <a:sym typeface="+mn-ea"/>
              </a:rPr>
              <a:t> </a:t>
            </a:r>
            <a:r>
              <a:rPr sz="2300" dirty="0">
                <a:sym typeface="+mn-ea"/>
              </a:rPr>
              <a:t>seven</a:t>
            </a:r>
            <a:r>
              <a:rPr sz="2300" spc="105" dirty="0">
                <a:sym typeface="+mn-ea"/>
              </a:rPr>
              <a:t> </a:t>
            </a:r>
            <a:r>
              <a:rPr sz="2300" dirty="0">
                <a:sym typeface="+mn-ea"/>
              </a:rPr>
              <a:t>candidate</a:t>
            </a:r>
            <a:r>
              <a:rPr sz="2300" spc="95" dirty="0">
                <a:sym typeface="+mn-ea"/>
              </a:rPr>
              <a:t> </a:t>
            </a:r>
            <a:r>
              <a:rPr sz="2300" dirty="0">
                <a:sym typeface="+mn-ea"/>
              </a:rPr>
              <a:t>tea</a:t>
            </a:r>
            <a:r>
              <a:rPr sz="2300" spc="95" dirty="0">
                <a:sym typeface="+mn-ea"/>
              </a:rPr>
              <a:t> </a:t>
            </a:r>
            <a:r>
              <a:rPr sz="2300" dirty="0">
                <a:sym typeface="+mn-ea"/>
              </a:rPr>
              <a:t>diseases.</a:t>
            </a:r>
            <a:r>
              <a:rPr sz="2300" spc="105" dirty="0">
                <a:sym typeface="+mn-ea"/>
              </a:rPr>
              <a:t> </a:t>
            </a:r>
            <a:r>
              <a:rPr sz="2300" dirty="0">
                <a:sym typeface="+mn-ea"/>
              </a:rPr>
              <a:t>The</a:t>
            </a:r>
            <a:r>
              <a:rPr sz="2300" spc="100" dirty="0">
                <a:sym typeface="+mn-ea"/>
              </a:rPr>
              <a:t> </a:t>
            </a:r>
            <a:r>
              <a:rPr sz="2300" dirty="0">
                <a:sym typeface="+mn-ea"/>
              </a:rPr>
              <a:t>main</a:t>
            </a:r>
            <a:r>
              <a:rPr sz="2300" spc="100" dirty="0">
                <a:sym typeface="+mn-ea"/>
              </a:rPr>
              <a:t> </a:t>
            </a:r>
            <a:r>
              <a:rPr sz="2300" dirty="0">
                <a:sym typeface="+mn-ea"/>
              </a:rPr>
              <a:t>motivation</a:t>
            </a:r>
            <a:r>
              <a:rPr sz="2300" spc="105" dirty="0">
                <a:sym typeface="+mn-ea"/>
              </a:rPr>
              <a:t> </a:t>
            </a:r>
            <a:r>
              <a:rPr sz="2300" dirty="0">
                <a:sym typeface="+mn-ea"/>
              </a:rPr>
              <a:t>for</a:t>
            </a:r>
            <a:r>
              <a:rPr sz="2300" spc="95" dirty="0">
                <a:sym typeface="+mn-ea"/>
              </a:rPr>
              <a:t> </a:t>
            </a:r>
            <a:r>
              <a:rPr sz="2300" dirty="0">
                <a:sym typeface="+mn-ea"/>
              </a:rPr>
              <a:t>doing</a:t>
            </a:r>
            <a:r>
              <a:rPr sz="2300" spc="95" dirty="0">
                <a:sym typeface="+mn-ea"/>
              </a:rPr>
              <a:t> </a:t>
            </a:r>
            <a:r>
              <a:rPr sz="2300" dirty="0">
                <a:sym typeface="+mn-ea"/>
              </a:rPr>
              <a:t>this</a:t>
            </a:r>
            <a:r>
              <a:rPr sz="2300" spc="105" dirty="0">
                <a:sym typeface="+mn-ea"/>
              </a:rPr>
              <a:t> </a:t>
            </a:r>
            <a:r>
              <a:rPr sz="2300" dirty="0">
                <a:sym typeface="+mn-ea"/>
              </a:rPr>
              <a:t>research</a:t>
            </a:r>
            <a:r>
              <a:rPr sz="2300" spc="100" dirty="0">
                <a:sym typeface="+mn-ea"/>
              </a:rPr>
              <a:t> </a:t>
            </a:r>
            <a:r>
              <a:rPr sz="2300" dirty="0">
                <a:sym typeface="+mn-ea"/>
              </a:rPr>
              <a:t>is</a:t>
            </a:r>
            <a:r>
              <a:rPr sz="2300" spc="105" dirty="0">
                <a:sym typeface="+mn-ea"/>
              </a:rPr>
              <a:t> </a:t>
            </a:r>
            <a:r>
              <a:rPr sz="2300" spc="-25" dirty="0">
                <a:sym typeface="+mn-ea"/>
              </a:rPr>
              <a:t>to</a:t>
            </a:r>
            <a:r>
              <a:rPr lang="en-US" sz="2300" spc="-25" dirty="0">
                <a:sym typeface="+mn-ea"/>
              </a:rPr>
              <a:t> </a:t>
            </a:r>
            <a:r>
              <a:rPr sz="2300" dirty="0">
                <a:sym typeface="+mn-ea"/>
              </a:rPr>
              <a:t>present</a:t>
            </a:r>
            <a:r>
              <a:rPr sz="2300" spc="135" dirty="0">
                <a:sym typeface="+mn-ea"/>
              </a:rPr>
              <a:t> </a:t>
            </a:r>
            <a:r>
              <a:rPr sz="2300" dirty="0">
                <a:sym typeface="+mn-ea"/>
              </a:rPr>
              <a:t>a</a:t>
            </a:r>
            <a:r>
              <a:rPr sz="2300" spc="130" dirty="0">
                <a:sym typeface="+mn-ea"/>
              </a:rPr>
              <a:t> </a:t>
            </a:r>
            <a:r>
              <a:rPr sz="2300" dirty="0">
                <a:sym typeface="+mn-ea"/>
              </a:rPr>
              <a:t>tea</a:t>
            </a:r>
            <a:r>
              <a:rPr sz="2300" spc="135" dirty="0">
                <a:sym typeface="+mn-ea"/>
              </a:rPr>
              <a:t> </a:t>
            </a:r>
            <a:r>
              <a:rPr sz="2300" dirty="0">
                <a:sym typeface="+mn-ea"/>
              </a:rPr>
              <a:t>leaf</a:t>
            </a:r>
            <a:r>
              <a:rPr sz="2300" spc="130" dirty="0">
                <a:sym typeface="+mn-ea"/>
              </a:rPr>
              <a:t> </a:t>
            </a:r>
            <a:r>
              <a:rPr sz="2300" dirty="0">
                <a:sym typeface="+mn-ea"/>
              </a:rPr>
              <a:t>disease</a:t>
            </a:r>
            <a:r>
              <a:rPr sz="2300" spc="130" dirty="0">
                <a:sym typeface="+mn-ea"/>
              </a:rPr>
              <a:t> </a:t>
            </a:r>
            <a:r>
              <a:rPr sz="2300" dirty="0">
                <a:sym typeface="+mn-ea"/>
              </a:rPr>
              <a:t>prediction</a:t>
            </a:r>
            <a:r>
              <a:rPr sz="2300" spc="140" dirty="0">
                <a:sym typeface="+mn-ea"/>
              </a:rPr>
              <a:t> </a:t>
            </a:r>
            <a:r>
              <a:rPr sz="2300" dirty="0">
                <a:sym typeface="+mn-ea"/>
              </a:rPr>
              <a:t>model</a:t>
            </a:r>
            <a:r>
              <a:rPr sz="2300" spc="135" dirty="0">
                <a:sym typeface="+mn-ea"/>
              </a:rPr>
              <a:t> </a:t>
            </a:r>
            <a:r>
              <a:rPr sz="2300" dirty="0">
                <a:sym typeface="+mn-ea"/>
              </a:rPr>
              <a:t>for</a:t>
            </a:r>
            <a:r>
              <a:rPr sz="2300" spc="125" dirty="0">
                <a:sym typeface="+mn-ea"/>
              </a:rPr>
              <a:t> </a:t>
            </a:r>
            <a:r>
              <a:rPr sz="2300" dirty="0">
                <a:sym typeface="+mn-ea"/>
              </a:rPr>
              <a:t>the</a:t>
            </a:r>
            <a:r>
              <a:rPr sz="2300" spc="135" dirty="0">
                <a:sym typeface="+mn-ea"/>
              </a:rPr>
              <a:t> </a:t>
            </a:r>
            <a:r>
              <a:rPr sz="2300" dirty="0">
                <a:sym typeface="+mn-ea"/>
              </a:rPr>
              <a:t>prediction</a:t>
            </a:r>
            <a:r>
              <a:rPr sz="2300" spc="135" dirty="0">
                <a:sym typeface="+mn-ea"/>
              </a:rPr>
              <a:t> </a:t>
            </a:r>
            <a:r>
              <a:rPr sz="2300" dirty="0">
                <a:sym typeface="+mn-ea"/>
              </a:rPr>
              <a:t>of</a:t>
            </a:r>
            <a:r>
              <a:rPr sz="2300" spc="135" dirty="0">
                <a:sym typeface="+mn-ea"/>
              </a:rPr>
              <a:t> </a:t>
            </a:r>
            <a:r>
              <a:rPr sz="2300" dirty="0">
                <a:sym typeface="+mn-ea"/>
              </a:rPr>
              <a:t>tea</a:t>
            </a:r>
            <a:r>
              <a:rPr sz="2300" spc="130" dirty="0">
                <a:sym typeface="+mn-ea"/>
              </a:rPr>
              <a:t> </a:t>
            </a:r>
            <a:r>
              <a:rPr sz="2300" dirty="0">
                <a:sym typeface="+mn-ea"/>
              </a:rPr>
              <a:t>leaf</a:t>
            </a:r>
            <a:r>
              <a:rPr sz="2300" spc="140" dirty="0">
                <a:sym typeface="+mn-ea"/>
              </a:rPr>
              <a:t> </a:t>
            </a:r>
            <a:r>
              <a:rPr sz="2300" dirty="0">
                <a:sym typeface="+mn-ea"/>
              </a:rPr>
              <a:t>disease.</a:t>
            </a:r>
            <a:r>
              <a:rPr sz="2300" spc="140" dirty="0">
                <a:sym typeface="+mn-ea"/>
              </a:rPr>
              <a:t> </a:t>
            </a:r>
            <a:r>
              <a:rPr sz="2300" dirty="0">
                <a:sym typeface="+mn-ea"/>
              </a:rPr>
              <a:t>Further,</a:t>
            </a:r>
            <a:r>
              <a:rPr sz="2300" spc="130" dirty="0">
                <a:sym typeface="+mn-ea"/>
              </a:rPr>
              <a:t> </a:t>
            </a:r>
            <a:r>
              <a:rPr sz="2300" spc="-20" dirty="0">
                <a:sym typeface="+mn-ea"/>
              </a:rPr>
              <a:t>this </a:t>
            </a:r>
            <a:r>
              <a:rPr sz="2300" spc="-10" dirty="0">
                <a:sym typeface="+mn-ea"/>
              </a:rPr>
              <a:t>research</a:t>
            </a:r>
            <a:r>
              <a:rPr sz="2300" spc="-45" dirty="0">
                <a:sym typeface="+mn-ea"/>
              </a:rPr>
              <a:t> </a:t>
            </a:r>
            <a:r>
              <a:rPr sz="2300" spc="-10" dirty="0">
                <a:sym typeface="+mn-ea"/>
              </a:rPr>
              <a:t>work</a:t>
            </a:r>
            <a:r>
              <a:rPr sz="2300" spc="-45" dirty="0">
                <a:sym typeface="+mn-ea"/>
              </a:rPr>
              <a:t> </a:t>
            </a:r>
            <a:r>
              <a:rPr sz="2300" dirty="0">
                <a:sym typeface="+mn-ea"/>
              </a:rPr>
              <a:t>is</a:t>
            </a:r>
            <a:r>
              <a:rPr sz="2300" spc="-40" dirty="0">
                <a:sym typeface="+mn-ea"/>
              </a:rPr>
              <a:t> </a:t>
            </a:r>
            <a:r>
              <a:rPr sz="2300" spc="-10" dirty="0">
                <a:sym typeface="+mn-ea"/>
              </a:rPr>
              <a:t>aimed</a:t>
            </a:r>
            <a:r>
              <a:rPr sz="2300" spc="-30" dirty="0">
                <a:sym typeface="+mn-ea"/>
              </a:rPr>
              <a:t> </a:t>
            </a:r>
            <a:r>
              <a:rPr sz="2300" spc="-20" dirty="0">
                <a:sym typeface="+mn-ea"/>
              </a:rPr>
              <a:t>at</a:t>
            </a:r>
            <a:r>
              <a:rPr sz="2300" spc="-40" dirty="0">
                <a:sym typeface="+mn-ea"/>
              </a:rPr>
              <a:t> </a:t>
            </a:r>
            <a:r>
              <a:rPr sz="2300" spc="-10" dirty="0">
                <a:sym typeface="+mn-ea"/>
              </a:rPr>
              <a:t>identifying</a:t>
            </a:r>
            <a:r>
              <a:rPr sz="2300" spc="-55" dirty="0">
                <a:sym typeface="+mn-ea"/>
              </a:rPr>
              <a:t> </a:t>
            </a:r>
            <a:r>
              <a:rPr sz="2300" spc="-10" dirty="0">
                <a:sym typeface="+mn-ea"/>
              </a:rPr>
              <a:t>the</a:t>
            </a:r>
            <a:r>
              <a:rPr sz="2300" spc="-45" dirty="0">
                <a:sym typeface="+mn-ea"/>
              </a:rPr>
              <a:t> </a:t>
            </a:r>
            <a:r>
              <a:rPr sz="2300" spc="-10" dirty="0">
                <a:sym typeface="+mn-ea"/>
              </a:rPr>
              <a:t>best</a:t>
            </a:r>
            <a:r>
              <a:rPr sz="2300" spc="-40" dirty="0">
                <a:sym typeface="+mn-ea"/>
              </a:rPr>
              <a:t> </a:t>
            </a:r>
            <a:r>
              <a:rPr sz="2300" spc="-10" dirty="0">
                <a:sym typeface="+mn-ea"/>
              </a:rPr>
              <a:t>classification</a:t>
            </a:r>
            <a:r>
              <a:rPr sz="2300" spc="-40" dirty="0">
                <a:sym typeface="+mn-ea"/>
              </a:rPr>
              <a:t> </a:t>
            </a:r>
            <a:r>
              <a:rPr sz="2300" spc="-10" dirty="0">
                <a:sym typeface="+mn-ea"/>
              </a:rPr>
              <a:t>algorithm</a:t>
            </a:r>
            <a:r>
              <a:rPr sz="2300" spc="-40" dirty="0">
                <a:sym typeface="+mn-ea"/>
              </a:rPr>
              <a:t> </a:t>
            </a:r>
            <a:r>
              <a:rPr sz="2300" spc="-10" dirty="0">
                <a:sym typeface="+mn-ea"/>
              </a:rPr>
              <a:t>for</a:t>
            </a:r>
            <a:r>
              <a:rPr sz="2300" spc="-50" dirty="0">
                <a:sym typeface="+mn-ea"/>
              </a:rPr>
              <a:t> </a:t>
            </a:r>
            <a:r>
              <a:rPr sz="2300" spc="-10" dirty="0">
                <a:sym typeface="+mn-ea"/>
              </a:rPr>
              <a:t>identifying</a:t>
            </a:r>
            <a:r>
              <a:rPr sz="2300" spc="-30" dirty="0">
                <a:sym typeface="+mn-ea"/>
              </a:rPr>
              <a:t> </a:t>
            </a:r>
            <a:r>
              <a:rPr sz="2300" spc="-10" dirty="0">
                <a:sym typeface="+mn-ea"/>
              </a:rPr>
              <a:t>the</a:t>
            </a:r>
            <a:r>
              <a:rPr sz="2300" spc="-45" dirty="0">
                <a:sym typeface="+mn-ea"/>
              </a:rPr>
              <a:t> </a:t>
            </a:r>
            <a:r>
              <a:rPr sz="2300" spc="-10" dirty="0">
                <a:sym typeface="+mn-ea"/>
              </a:rPr>
              <a:t>possibility </a:t>
            </a:r>
            <a:r>
              <a:rPr sz="2300" dirty="0">
                <a:sym typeface="+mn-ea"/>
              </a:rPr>
              <a:t>of</a:t>
            </a:r>
            <a:r>
              <a:rPr sz="2300" spc="55" dirty="0">
                <a:sym typeface="+mn-ea"/>
              </a:rPr>
              <a:t> </a:t>
            </a:r>
            <a:r>
              <a:rPr sz="2300" dirty="0">
                <a:sym typeface="+mn-ea"/>
              </a:rPr>
              <a:t>leaf</a:t>
            </a:r>
            <a:r>
              <a:rPr sz="2300" spc="55" dirty="0">
                <a:sym typeface="+mn-ea"/>
              </a:rPr>
              <a:t> </a:t>
            </a:r>
            <a:r>
              <a:rPr sz="2300" dirty="0">
                <a:sym typeface="+mn-ea"/>
              </a:rPr>
              <a:t>disease</a:t>
            </a:r>
            <a:r>
              <a:rPr sz="2300" spc="60" dirty="0">
                <a:sym typeface="+mn-ea"/>
              </a:rPr>
              <a:t> </a:t>
            </a:r>
            <a:r>
              <a:rPr sz="2300" dirty="0">
                <a:sym typeface="+mn-ea"/>
              </a:rPr>
              <a:t>in</a:t>
            </a:r>
            <a:r>
              <a:rPr sz="2300" spc="75" dirty="0">
                <a:sym typeface="+mn-ea"/>
              </a:rPr>
              <a:t> </a:t>
            </a:r>
            <a:r>
              <a:rPr sz="2300" dirty="0">
                <a:sym typeface="+mn-ea"/>
              </a:rPr>
              <a:t>plants.</a:t>
            </a:r>
            <a:endParaRPr lang="en-US" sz="2300" spc="-25" dirty="0">
              <a:sym typeface="+mn-ea"/>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Google Shape;244;p15"/>
          <p:cNvGrpSpPr/>
          <p:nvPr/>
        </p:nvGrpSpPr>
        <p:grpSpPr>
          <a:xfrm>
            <a:off x="-1588" y="42861"/>
            <a:ext cx="12195175" cy="536575"/>
            <a:chOff x="0" y="0"/>
            <a:chExt cx="24390350" cy="1073150"/>
          </a:xfrm>
        </p:grpSpPr>
        <p:sp>
          <p:nvSpPr>
            <p:cNvPr id="4" name="Google Shape;245;p15"/>
            <p:cNvSpPr/>
            <p:nvPr/>
          </p:nvSpPr>
          <p:spPr>
            <a:xfrm>
              <a:off x="3175" y="3175"/>
              <a:ext cx="24384000" cy="1066800"/>
            </a:xfrm>
            <a:custGeom>
              <a:avLst/>
              <a:gdLst/>
              <a:ahLst/>
              <a:cxnLst/>
              <a:rect l="l" t="t" r="r" b="b"/>
              <a:pathLst>
                <a:path w="24384000" h="1066800" extrusionOk="0">
                  <a:moveTo>
                    <a:pt x="0" y="0"/>
                  </a:moveTo>
                  <a:lnTo>
                    <a:pt x="24384000" y="0"/>
                  </a:lnTo>
                  <a:lnTo>
                    <a:pt x="24384000" y="1066800"/>
                  </a:lnTo>
                  <a:lnTo>
                    <a:pt x="0" y="1066800"/>
                  </a:lnTo>
                  <a:close/>
                </a:path>
              </a:pathLst>
            </a:custGeom>
            <a:solidFill>
              <a:srgbClr val="953735"/>
            </a:solidFill>
            <a:ln>
              <a:noFill/>
            </a:ln>
          </p:spPr>
          <p:txBody>
            <a:bodyPr/>
            <a:p>
              <a:pPr algn="l"/>
              <a:r>
                <a:rPr lang="en-US"/>
                <a:t>                                                                    </a:t>
              </a:r>
              <a:r>
                <a:rPr lang="en-US" sz="3500"/>
                <a:t>  </a:t>
              </a:r>
              <a:r>
                <a:rPr lang="en-US" sz="3500" b="1">
                  <a:solidFill>
                    <a:schemeClr val="bg1"/>
                  </a:solidFill>
                </a:rPr>
                <a:t>Implementation</a:t>
              </a:r>
              <a:endParaRPr lang="en-US" sz="3500" b="1">
                <a:solidFill>
                  <a:schemeClr val="bg1"/>
                </a:solidFill>
              </a:endParaRPr>
            </a:p>
          </p:txBody>
        </p:sp>
        <p:sp>
          <p:nvSpPr>
            <p:cNvPr id="5" name="Google Shape;246;p15"/>
            <p:cNvSpPr/>
            <p:nvPr/>
          </p:nvSpPr>
          <p:spPr>
            <a:xfrm>
              <a:off x="0" y="0"/>
              <a:ext cx="24390350" cy="1073150"/>
            </a:xfrm>
            <a:custGeom>
              <a:avLst/>
              <a:gdLst/>
              <a:ahLst/>
              <a:cxnLst/>
              <a:rect l="l" t="t" r="r" b="b"/>
              <a:pathLst>
                <a:path w="24390350" h="1073150" extrusionOk="0">
                  <a:moveTo>
                    <a:pt x="3175" y="0"/>
                  </a:moveTo>
                  <a:lnTo>
                    <a:pt x="24387175" y="0"/>
                  </a:lnTo>
                  <a:cubicBezTo>
                    <a:pt x="24388953" y="0"/>
                    <a:pt x="24390350" y="1397"/>
                    <a:pt x="24390350" y="3175"/>
                  </a:cubicBezTo>
                  <a:lnTo>
                    <a:pt x="24390350" y="1069975"/>
                  </a:lnTo>
                  <a:cubicBezTo>
                    <a:pt x="24390350" y="1071753"/>
                    <a:pt x="24388953" y="1073150"/>
                    <a:pt x="24387175" y="1073150"/>
                  </a:cubicBezTo>
                  <a:lnTo>
                    <a:pt x="3175" y="1073150"/>
                  </a:lnTo>
                  <a:cubicBezTo>
                    <a:pt x="1397" y="1073150"/>
                    <a:pt x="0" y="1071753"/>
                    <a:pt x="0" y="1069975"/>
                  </a:cubicBezTo>
                  <a:lnTo>
                    <a:pt x="0" y="3175"/>
                  </a:lnTo>
                  <a:cubicBezTo>
                    <a:pt x="0" y="1397"/>
                    <a:pt x="1397" y="0"/>
                    <a:pt x="3175" y="0"/>
                  </a:cubicBezTo>
                  <a:moveTo>
                    <a:pt x="3175" y="6350"/>
                  </a:moveTo>
                  <a:lnTo>
                    <a:pt x="3175" y="3175"/>
                  </a:lnTo>
                  <a:lnTo>
                    <a:pt x="6350" y="3175"/>
                  </a:lnTo>
                  <a:lnTo>
                    <a:pt x="6350" y="1069975"/>
                  </a:lnTo>
                  <a:lnTo>
                    <a:pt x="3175" y="1069975"/>
                  </a:lnTo>
                  <a:lnTo>
                    <a:pt x="3175" y="1066800"/>
                  </a:lnTo>
                  <a:lnTo>
                    <a:pt x="24387175" y="1066800"/>
                  </a:lnTo>
                  <a:lnTo>
                    <a:pt x="24387175" y="1069975"/>
                  </a:lnTo>
                  <a:lnTo>
                    <a:pt x="24384000" y="1069975"/>
                  </a:lnTo>
                  <a:lnTo>
                    <a:pt x="24384000" y="3175"/>
                  </a:lnTo>
                  <a:lnTo>
                    <a:pt x="24387175" y="3175"/>
                  </a:lnTo>
                  <a:lnTo>
                    <a:pt x="24387175" y="6350"/>
                  </a:lnTo>
                  <a:lnTo>
                    <a:pt x="3175" y="6350"/>
                  </a:lnTo>
                  <a:close/>
                </a:path>
              </a:pathLst>
            </a:custGeom>
            <a:solidFill>
              <a:srgbClr val="FFFFFF"/>
            </a:solidFill>
            <a:ln>
              <a:noFill/>
            </a:ln>
          </p:spPr>
          <p:txBody>
            <a:bodyPr spcFirstLastPara="1" wrap="square" lIns="60950" tIns="60950" rIns="60950" bIns="60950" anchor="ctr" anchorCtr="0">
              <a:noAutofit/>
            </a:bodyPr>
            <a:p>
              <a:pPr>
                <a:spcBef>
                  <a:spcPts val="0"/>
                </a:spcBef>
                <a:spcAft>
                  <a:spcPts val="0"/>
                </a:spcAft>
              </a:pPr>
              <a:endParaRPr>
                <a:latin typeface="Times New Roman" panose="02020603050405020304" pitchFamily="18" charset="0"/>
                <a:cs typeface="Times New Roman" panose="02020603050405020304" pitchFamily="18" charset="0"/>
              </a:endParaRPr>
            </a:p>
          </p:txBody>
        </p:sp>
      </p:grpSp>
      <p:sp>
        <p:nvSpPr>
          <p:cNvPr id="2" name="Text Box 1"/>
          <p:cNvSpPr txBox="1"/>
          <p:nvPr/>
        </p:nvSpPr>
        <p:spPr>
          <a:xfrm>
            <a:off x="228600" y="838200"/>
            <a:ext cx="11581765" cy="1456690"/>
          </a:xfrm>
          <a:prstGeom prst="rect">
            <a:avLst/>
          </a:prstGeom>
          <a:noFill/>
        </p:spPr>
        <p:txBody>
          <a:bodyPr wrap="square" rtlCol="0" anchor="t">
            <a:noAutofit/>
          </a:bodyPr>
          <a:p>
            <a:pPr marR="8255">
              <a:lnSpc>
                <a:spcPts val="2060"/>
              </a:lnSpc>
              <a:spcBef>
                <a:spcPts val="165"/>
              </a:spcBef>
            </a:pPr>
            <a:r>
              <a:rPr lang="en-US" sz="2000" b="1" dirty="0">
                <a:sym typeface="+mn-ea"/>
              </a:rPr>
              <a:t>M</a:t>
            </a:r>
            <a:r>
              <a:rPr sz="2000" b="1" dirty="0">
                <a:sym typeface="+mn-ea"/>
              </a:rPr>
              <a:t>achine</a:t>
            </a:r>
            <a:r>
              <a:rPr sz="2000" b="1" spc="130" dirty="0">
                <a:sym typeface="+mn-ea"/>
              </a:rPr>
              <a:t> </a:t>
            </a:r>
            <a:r>
              <a:rPr lang="en-US" sz="2000" b="1" spc="130" dirty="0">
                <a:sym typeface="+mn-ea"/>
              </a:rPr>
              <a:t>L</a:t>
            </a:r>
            <a:r>
              <a:rPr sz="2000" b="1" dirty="0">
                <a:sym typeface="+mn-ea"/>
              </a:rPr>
              <a:t>earning</a:t>
            </a:r>
            <a:r>
              <a:rPr sz="2000" b="1" spc="130" dirty="0">
                <a:sym typeface="+mn-ea"/>
              </a:rPr>
              <a:t> </a:t>
            </a:r>
            <a:r>
              <a:rPr lang="en-US" sz="2000" b="1" spc="130" dirty="0">
                <a:sym typeface="+mn-ea"/>
              </a:rPr>
              <a:t>M</a:t>
            </a:r>
            <a:r>
              <a:rPr sz="2000" b="1" dirty="0">
                <a:sym typeface="+mn-ea"/>
              </a:rPr>
              <a:t>odule</a:t>
            </a:r>
            <a:r>
              <a:rPr lang="en-US" sz="2000" b="1" dirty="0">
                <a:sym typeface="+mn-ea"/>
              </a:rPr>
              <a:t>:</a:t>
            </a:r>
            <a:r>
              <a:rPr lang="en-US" sz="2000" dirty="0">
                <a:sym typeface="+mn-ea"/>
              </a:rPr>
              <a:t> </a:t>
            </a:r>
            <a:r>
              <a:rPr sz="2000" dirty="0">
                <a:sym typeface="+mn-ea"/>
              </a:rPr>
              <a:t>Creating</a:t>
            </a:r>
            <a:r>
              <a:rPr sz="2000" spc="110" dirty="0">
                <a:sym typeface="+mn-ea"/>
              </a:rPr>
              <a:t> </a:t>
            </a:r>
            <a:r>
              <a:rPr sz="2000" dirty="0">
                <a:sym typeface="+mn-ea"/>
              </a:rPr>
              <a:t>a</a:t>
            </a:r>
            <a:r>
              <a:rPr sz="2000" spc="130" dirty="0">
                <a:sym typeface="+mn-ea"/>
              </a:rPr>
              <a:t> </a:t>
            </a:r>
            <a:r>
              <a:rPr sz="2000" dirty="0">
                <a:sym typeface="+mn-ea"/>
              </a:rPr>
              <a:t>machine</a:t>
            </a:r>
            <a:r>
              <a:rPr sz="2000" spc="130" dirty="0">
                <a:sym typeface="+mn-ea"/>
              </a:rPr>
              <a:t> </a:t>
            </a:r>
            <a:r>
              <a:rPr sz="2000" dirty="0">
                <a:sym typeface="+mn-ea"/>
              </a:rPr>
              <a:t>learning</a:t>
            </a:r>
            <a:r>
              <a:rPr sz="2000" spc="130" dirty="0">
                <a:sym typeface="+mn-ea"/>
              </a:rPr>
              <a:t> </a:t>
            </a:r>
            <a:r>
              <a:rPr sz="2000" dirty="0">
                <a:sym typeface="+mn-ea"/>
              </a:rPr>
              <a:t>module</a:t>
            </a:r>
            <a:r>
              <a:rPr sz="2000" spc="130" dirty="0">
                <a:sym typeface="+mn-ea"/>
              </a:rPr>
              <a:t> </a:t>
            </a:r>
            <a:r>
              <a:rPr sz="2000" dirty="0">
                <a:sym typeface="+mn-ea"/>
              </a:rPr>
              <a:t>using</a:t>
            </a:r>
            <a:r>
              <a:rPr sz="2000" spc="125" dirty="0">
                <a:sym typeface="+mn-ea"/>
              </a:rPr>
              <a:t> </a:t>
            </a:r>
            <a:r>
              <a:rPr sz="2000" dirty="0">
                <a:sym typeface="+mn-ea"/>
              </a:rPr>
              <a:t>the</a:t>
            </a:r>
            <a:r>
              <a:rPr sz="2000" spc="130" dirty="0">
                <a:sym typeface="+mn-ea"/>
              </a:rPr>
              <a:t> </a:t>
            </a:r>
            <a:r>
              <a:rPr sz="2000" dirty="0">
                <a:sym typeface="+mn-ea"/>
              </a:rPr>
              <a:t>VGG16</a:t>
            </a:r>
            <a:r>
              <a:rPr sz="2000" spc="135" dirty="0">
                <a:sym typeface="+mn-ea"/>
              </a:rPr>
              <a:t> </a:t>
            </a:r>
            <a:r>
              <a:rPr sz="2000" dirty="0">
                <a:sym typeface="+mn-ea"/>
              </a:rPr>
              <a:t>model</a:t>
            </a:r>
            <a:r>
              <a:rPr sz="2000" spc="135" dirty="0">
                <a:sym typeface="+mn-ea"/>
              </a:rPr>
              <a:t> </a:t>
            </a:r>
            <a:r>
              <a:rPr sz="2000" dirty="0">
                <a:sym typeface="+mn-ea"/>
              </a:rPr>
              <a:t>involves</a:t>
            </a:r>
            <a:r>
              <a:rPr sz="2000" spc="125" dirty="0">
                <a:sym typeface="+mn-ea"/>
              </a:rPr>
              <a:t> </a:t>
            </a:r>
            <a:r>
              <a:rPr sz="2000" dirty="0">
                <a:sym typeface="+mn-ea"/>
              </a:rPr>
              <a:t>leveraging</a:t>
            </a:r>
            <a:r>
              <a:rPr sz="2000" spc="125" dirty="0">
                <a:sym typeface="+mn-ea"/>
              </a:rPr>
              <a:t> </a:t>
            </a:r>
            <a:r>
              <a:rPr sz="2000" spc="-10" dirty="0">
                <a:sym typeface="+mn-ea"/>
              </a:rPr>
              <a:t>transfer </a:t>
            </a:r>
            <a:r>
              <a:rPr sz="2000" dirty="0">
                <a:sym typeface="+mn-ea"/>
              </a:rPr>
              <a:t>learning</a:t>
            </a:r>
            <a:r>
              <a:rPr sz="2000" spc="-40" dirty="0">
                <a:sym typeface="+mn-ea"/>
              </a:rPr>
              <a:t> </a:t>
            </a:r>
            <a:r>
              <a:rPr sz="2000" dirty="0">
                <a:sym typeface="+mn-ea"/>
              </a:rPr>
              <a:t>to</a:t>
            </a:r>
            <a:r>
              <a:rPr sz="2000" spc="-25" dirty="0">
                <a:sym typeface="+mn-ea"/>
              </a:rPr>
              <a:t> </a:t>
            </a:r>
            <a:r>
              <a:rPr sz="2000" dirty="0">
                <a:sym typeface="+mn-ea"/>
              </a:rPr>
              <a:t>build</a:t>
            </a:r>
            <a:r>
              <a:rPr sz="2000" spc="-30" dirty="0">
                <a:sym typeface="+mn-ea"/>
              </a:rPr>
              <a:t> </a:t>
            </a:r>
            <a:r>
              <a:rPr sz="2000" dirty="0">
                <a:sym typeface="+mn-ea"/>
              </a:rPr>
              <a:t>and</a:t>
            </a:r>
            <a:r>
              <a:rPr sz="2000" spc="-30" dirty="0">
                <a:sym typeface="+mn-ea"/>
              </a:rPr>
              <a:t> </a:t>
            </a:r>
            <a:r>
              <a:rPr sz="2000" dirty="0">
                <a:sym typeface="+mn-ea"/>
              </a:rPr>
              <a:t>train</a:t>
            </a:r>
            <a:r>
              <a:rPr sz="2000" spc="-30" dirty="0">
                <a:sym typeface="+mn-ea"/>
              </a:rPr>
              <a:t> </a:t>
            </a:r>
            <a:r>
              <a:rPr sz="2000" dirty="0">
                <a:sym typeface="+mn-ea"/>
              </a:rPr>
              <a:t>a</a:t>
            </a:r>
            <a:r>
              <a:rPr sz="2000" spc="-35" dirty="0">
                <a:sym typeface="+mn-ea"/>
              </a:rPr>
              <a:t> </a:t>
            </a:r>
            <a:r>
              <a:rPr sz="2000" dirty="0">
                <a:sym typeface="+mn-ea"/>
              </a:rPr>
              <a:t>custom</a:t>
            </a:r>
            <a:r>
              <a:rPr sz="2000" spc="-25" dirty="0">
                <a:sym typeface="+mn-ea"/>
              </a:rPr>
              <a:t> </a:t>
            </a:r>
            <a:r>
              <a:rPr sz="2000" dirty="0">
                <a:sym typeface="+mn-ea"/>
              </a:rPr>
              <a:t>classifier</a:t>
            </a:r>
            <a:r>
              <a:rPr sz="2000" spc="-35" dirty="0">
                <a:sym typeface="+mn-ea"/>
              </a:rPr>
              <a:t> </a:t>
            </a:r>
            <a:r>
              <a:rPr sz="2000" dirty="0">
                <a:sym typeface="+mn-ea"/>
              </a:rPr>
              <a:t>on</a:t>
            </a:r>
            <a:r>
              <a:rPr sz="2000" spc="-25" dirty="0">
                <a:sym typeface="+mn-ea"/>
              </a:rPr>
              <a:t> </a:t>
            </a:r>
            <a:r>
              <a:rPr sz="2000" dirty="0">
                <a:sym typeface="+mn-ea"/>
              </a:rPr>
              <a:t>top</a:t>
            </a:r>
            <a:r>
              <a:rPr sz="2000" spc="-30" dirty="0">
                <a:sym typeface="+mn-ea"/>
              </a:rPr>
              <a:t> </a:t>
            </a:r>
            <a:r>
              <a:rPr sz="2000" dirty="0">
                <a:sym typeface="+mn-ea"/>
              </a:rPr>
              <a:t>of</a:t>
            </a:r>
            <a:r>
              <a:rPr sz="2000" spc="-35" dirty="0">
                <a:sym typeface="+mn-ea"/>
              </a:rPr>
              <a:t> </a:t>
            </a:r>
            <a:r>
              <a:rPr sz="2000" dirty="0">
                <a:sym typeface="+mn-ea"/>
              </a:rPr>
              <a:t>the</a:t>
            </a:r>
            <a:r>
              <a:rPr sz="2000" spc="-30" dirty="0">
                <a:sym typeface="+mn-ea"/>
              </a:rPr>
              <a:t> </a:t>
            </a:r>
            <a:r>
              <a:rPr sz="2000" dirty="0">
                <a:sym typeface="+mn-ea"/>
              </a:rPr>
              <a:t>pretrained</a:t>
            </a:r>
            <a:r>
              <a:rPr sz="2000" spc="-30" dirty="0">
                <a:sym typeface="+mn-ea"/>
              </a:rPr>
              <a:t> </a:t>
            </a:r>
            <a:r>
              <a:rPr sz="2000" dirty="0">
                <a:sym typeface="+mn-ea"/>
              </a:rPr>
              <a:t>VGG16</a:t>
            </a:r>
            <a:r>
              <a:rPr sz="2000" spc="-30" dirty="0">
                <a:sym typeface="+mn-ea"/>
              </a:rPr>
              <a:t> </a:t>
            </a:r>
            <a:r>
              <a:rPr sz="2000" spc="-10" dirty="0">
                <a:sym typeface="+mn-ea"/>
              </a:rPr>
              <a:t>convolutional</a:t>
            </a:r>
            <a:r>
              <a:rPr sz="2000" spc="-30" dirty="0">
                <a:sym typeface="+mn-ea"/>
              </a:rPr>
              <a:t> </a:t>
            </a:r>
            <a:r>
              <a:rPr sz="2000" spc="-10" dirty="0">
                <a:sym typeface="+mn-ea"/>
              </a:rPr>
              <a:t>base.</a:t>
            </a:r>
            <a:r>
              <a:rPr lang="en-US" sz="2000" spc="-10" dirty="0">
                <a:sym typeface="+mn-ea"/>
              </a:rPr>
              <a:t> </a:t>
            </a:r>
            <a:r>
              <a:rPr sz="2000" dirty="0">
                <a:sym typeface="+mn-ea"/>
              </a:rPr>
              <a:t>This</a:t>
            </a:r>
            <a:r>
              <a:rPr sz="2000" spc="125" dirty="0">
                <a:sym typeface="+mn-ea"/>
              </a:rPr>
              <a:t> </a:t>
            </a:r>
            <a:r>
              <a:rPr sz="2000" dirty="0">
                <a:sym typeface="+mn-ea"/>
              </a:rPr>
              <a:t>approach</a:t>
            </a:r>
            <a:r>
              <a:rPr sz="2000" spc="140" dirty="0">
                <a:sym typeface="+mn-ea"/>
              </a:rPr>
              <a:t> </a:t>
            </a:r>
            <a:r>
              <a:rPr sz="2000" dirty="0">
                <a:sym typeface="+mn-ea"/>
              </a:rPr>
              <a:t>allows</a:t>
            </a:r>
            <a:r>
              <a:rPr sz="2000" spc="145" dirty="0">
                <a:sym typeface="+mn-ea"/>
              </a:rPr>
              <a:t> </a:t>
            </a:r>
            <a:r>
              <a:rPr sz="2000" dirty="0">
                <a:sym typeface="+mn-ea"/>
              </a:rPr>
              <a:t>you</a:t>
            </a:r>
            <a:r>
              <a:rPr sz="2000" spc="125" dirty="0">
                <a:sym typeface="+mn-ea"/>
              </a:rPr>
              <a:t> </a:t>
            </a:r>
            <a:r>
              <a:rPr sz="2000" dirty="0">
                <a:sym typeface="+mn-ea"/>
              </a:rPr>
              <a:t>to</a:t>
            </a:r>
            <a:r>
              <a:rPr sz="2000" spc="125" dirty="0">
                <a:sym typeface="+mn-ea"/>
              </a:rPr>
              <a:t> </a:t>
            </a:r>
            <a:r>
              <a:rPr sz="2000" dirty="0">
                <a:sym typeface="+mn-ea"/>
              </a:rPr>
              <a:t>use</a:t>
            </a:r>
            <a:r>
              <a:rPr sz="2000" spc="125" dirty="0">
                <a:sym typeface="+mn-ea"/>
              </a:rPr>
              <a:t> </a:t>
            </a:r>
            <a:r>
              <a:rPr sz="2000" dirty="0">
                <a:sym typeface="+mn-ea"/>
              </a:rPr>
              <a:t>the</a:t>
            </a:r>
            <a:r>
              <a:rPr sz="2000" spc="120" dirty="0">
                <a:sym typeface="+mn-ea"/>
              </a:rPr>
              <a:t> </a:t>
            </a:r>
            <a:r>
              <a:rPr sz="2000" dirty="0">
                <a:sym typeface="+mn-ea"/>
              </a:rPr>
              <a:t>powerful</a:t>
            </a:r>
            <a:r>
              <a:rPr sz="2000" spc="130" dirty="0">
                <a:sym typeface="+mn-ea"/>
              </a:rPr>
              <a:t> </a:t>
            </a:r>
            <a:r>
              <a:rPr sz="2000" dirty="0">
                <a:sym typeface="+mn-ea"/>
              </a:rPr>
              <a:t>feature</a:t>
            </a:r>
            <a:r>
              <a:rPr sz="2000" spc="120" dirty="0">
                <a:sym typeface="+mn-ea"/>
              </a:rPr>
              <a:t> </a:t>
            </a:r>
            <a:r>
              <a:rPr sz="2000" dirty="0">
                <a:sym typeface="+mn-ea"/>
              </a:rPr>
              <a:t>extraction</a:t>
            </a:r>
            <a:r>
              <a:rPr sz="2000" spc="125" dirty="0">
                <a:sym typeface="+mn-ea"/>
              </a:rPr>
              <a:t> </a:t>
            </a:r>
            <a:r>
              <a:rPr sz="2000" dirty="0">
                <a:sym typeface="+mn-ea"/>
              </a:rPr>
              <a:t>capabilities</a:t>
            </a:r>
            <a:r>
              <a:rPr sz="2000" spc="125" dirty="0">
                <a:sym typeface="+mn-ea"/>
              </a:rPr>
              <a:t> </a:t>
            </a:r>
            <a:r>
              <a:rPr sz="2000" dirty="0">
                <a:sym typeface="+mn-ea"/>
              </a:rPr>
              <a:t>of</a:t>
            </a:r>
            <a:r>
              <a:rPr sz="2000" spc="120" dirty="0">
                <a:sym typeface="+mn-ea"/>
              </a:rPr>
              <a:t> </a:t>
            </a:r>
            <a:r>
              <a:rPr sz="2000" dirty="0">
                <a:sym typeface="+mn-ea"/>
              </a:rPr>
              <a:t>VGG16</a:t>
            </a:r>
            <a:r>
              <a:rPr sz="2000" spc="135" dirty="0">
                <a:sym typeface="+mn-ea"/>
              </a:rPr>
              <a:t> </a:t>
            </a:r>
            <a:r>
              <a:rPr sz="2000" spc="-10" dirty="0">
                <a:sym typeface="+mn-ea"/>
              </a:rPr>
              <a:t>while </a:t>
            </a:r>
            <a:r>
              <a:rPr sz="2000" dirty="0">
                <a:sym typeface="+mn-ea"/>
              </a:rPr>
              <a:t>adapting</a:t>
            </a:r>
            <a:r>
              <a:rPr sz="2000" spc="80" dirty="0">
                <a:sym typeface="+mn-ea"/>
              </a:rPr>
              <a:t> </a:t>
            </a:r>
            <a:r>
              <a:rPr sz="2000" dirty="0">
                <a:sym typeface="+mn-ea"/>
              </a:rPr>
              <a:t>the</a:t>
            </a:r>
            <a:r>
              <a:rPr sz="2000" spc="95" dirty="0">
                <a:sym typeface="+mn-ea"/>
              </a:rPr>
              <a:t> </a:t>
            </a:r>
            <a:r>
              <a:rPr sz="2000" dirty="0">
                <a:sym typeface="+mn-ea"/>
              </a:rPr>
              <a:t>model</a:t>
            </a:r>
            <a:r>
              <a:rPr sz="2000" spc="100" dirty="0">
                <a:sym typeface="+mn-ea"/>
              </a:rPr>
              <a:t> </a:t>
            </a:r>
            <a:r>
              <a:rPr sz="2000" dirty="0">
                <a:sym typeface="+mn-ea"/>
              </a:rPr>
              <a:t>to</a:t>
            </a:r>
            <a:r>
              <a:rPr sz="2000" spc="95" dirty="0">
                <a:sym typeface="+mn-ea"/>
              </a:rPr>
              <a:t> </a:t>
            </a:r>
            <a:r>
              <a:rPr sz="2000" dirty="0">
                <a:sym typeface="+mn-ea"/>
              </a:rPr>
              <a:t>a</a:t>
            </a:r>
            <a:r>
              <a:rPr sz="2000" spc="80" dirty="0">
                <a:sym typeface="+mn-ea"/>
              </a:rPr>
              <a:t> </a:t>
            </a:r>
            <a:r>
              <a:rPr sz="2000" dirty="0">
                <a:sym typeface="+mn-ea"/>
              </a:rPr>
              <a:t>specific</a:t>
            </a:r>
            <a:r>
              <a:rPr sz="2000" spc="95" dirty="0">
                <a:sym typeface="+mn-ea"/>
              </a:rPr>
              <a:t> </a:t>
            </a:r>
            <a:r>
              <a:rPr sz="2000" dirty="0">
                <a:sym typeface="+mn-ea"/>
              </a:rPr>
              <a:t>classification</a:t>
            </a:r>
            <a:r>
              <a:rPr sz="2000" spc="100" dirty="0">
                <a:sym typeface="+mn-ea"/>
              </a:rPr>
              <a:t> </a:t>
            </a:r>
            <a:r>
              <a:rPr sz="2000" dirty="0">
                <a:sym typeface="+mn-ea"/>
              </a:rPr>
              <a:t>task.</a:t>
            </a:r>
            <a:r>
              <a:rPr sz="2000" spc="95" dirty="0">
                <a:sym typeface="+mn-ea"/>
              </a:rPr>
              <a:t> </a:t>
            </a:r>
            <a:r>
              <a:rPr sz="2000" dirty="0">
                <a:sym typeface="+mn-ea"/>
              </a:rPr>
              <a:t>Here's</a:t>
            </a:r>
            <a:r>
              <a:rPr sz="2000" spc="95" dirty="0">
                <a:sym typeface="+mn-ea"/>
              </a:rPr>
              <a:t> </a:t>
            </a:r>
            <a:r>
              <a:rPr sz="2000" dirty="0">
                <a:sym typeface="+mn-ea"/>
              </a:rPr>
              <a:t>a</a:t>
            </a:r>
            <a:r>
              <a:rPr sz="2000" spc="95" dirty="0">
                <a:sym typeface="+mn-ea"/>
              </a:rPr>
              <a:t> </a:t>
            </a:r>
            <a:r>
              <a:rPr sz="2000" dirty="0">
                <a:sym typeface="+mn-ea"/>
              </a:rPr>
              <a:t>detailed</a:t>
            </a:r>
            <a:r>
              <a:rPr sz="2000" spc="95" dirty="0">
                <a:sym typeface="+mn-ea"/>
              </a:rPr>
              <a:t> </a:t>
            </a:r>
            <a:r>
              <a:rPr sz="2000" dirty="0">
                <a:sym typeface="+mn-ea"/>
              </a:rPr>
              <a:t>explanation</a:t>
            </a:r>
            <a:r>
              <a:rPr sz="2000" spc="95" dirty="0">
                <a:sym typeface="+mn-ea"/>
              </a:rPr>
              <a:t> </a:t>
            </a:r>
            <a:r>
              <a:rPr sz="2000" dirty="0">
                <a:sym typeface="+mn-ea"/>
              </a:rPr>
              <a:t>of</a:t>
            </a:r>
            <a:r>
              <a:rPr sz="2000" spc="95" dirty="0">
                <a:sym typeface="+mn-ea"/>
              </a:rPr>
              <a:t> </a:t>
            </a:r>
            <a:r>
              <a:rPr sz="2000" dirty="0">
                <a:sym typeface="+mn-ea"/>
              </a:rPr>
              <a:t>building</a:t>
            </a:r>
            <a:r>
              <a:rPr sz="2000" spc="90" dirty="0">
                <a:sym typeface="+mn-ea"/>
              </a:rPr>
              <a:t> </a:t>
            </a:r>
            <a:r>
              <a:rPr sz="2000" spc="-50" dirty="0">
                <a:sym typeface="+mn-ea"/>
              </a:rPr>
              <a:t>a</a:t>
            </a:r>
            <a:r>
              <a:rPr lang="en-US" sz="2000" spc="-50" dirty="0">
                <a:sym typeface="+mn-ea"/>
              </a:rPr>
              <a:t> </a:t>
            </a:r>
            <a:r>
              <a:rPr sz="2000" dirty="0">
                <a:sym typeface="+mn-ea"/>
              </a:rPr>
              <a:t>machine</a:t>
            </a:r>
            <a:r>
              <a:rPr sz="2000" spc="-35" dirty="0">
                <a:sym typeface="+mn-ea"/>
              </a:rPr>
              <a:t> </a:t>
            </a:r>
            <a:r>
              <a:rPr sz="2000" dirty="0">
                <a:sym typeface="+mn-ea"/>
              </a:rPr>
              <a:t>learning</a:t>
            </a:r>
            <a:r>
              <a:rPr sz="2000" spc="-45" dirty="0">
                <a:sym typeface="+mn-ea"/>
              </a:rPr>
              <a:t> </a:t>
            </a:r>
            <a:r>
              <a:rPr sz="2000" dirty="0">
                <a:sym typeface="+mn-ea"/>
              </a:rPr>
              <a:t>module</a:t>
            </a:r>
            <a:r>
              <a:rPr sz="2000" spc="-25" dirty="0">
                <a:sym typeface="+mn-ea"/>
              </a:rPr>
              <a:t> </a:t>
            </a:r>
            <a:r>
              <a:rPr sz="2000" dirty="0">
                <a:sym typeface="+mn-ea"/>
              </a:rPr>
              <a:t>using</a:t>
            </a:r>
            <a:r>
              <a:rPr sz="2000" spc="-45" dirty="0">
                <a:sym typeface="+mn-ea"/>
              </a:rPr>
              <a:t> </a:t>
            </a:r>
            <a:r>
              <a:rPr sz="2000" spc="-10" dirty="0">
                <a:sym typeface="+mn-ea"/>
              </a:rPr>
              <a:t>VGG16,</a:t>
            </a:r>
            <a:endParaRPr sz="2000"/>
          </a:p>
          <a:p>
            <a:pPr>
              <a:lnSpc>
                <a:spcPct val="100000"/>
              </a:lnSpc>
              <a:spcBef>
                <a:spcPts val="70"/>
              </a:spcBef>
            </a:pPr>
            <a:endParaRPr sz="1200">
              <a:latin typeface="Times New Roman" panose="02020603050405020304"/>
              <a:cs typeface="Times New Roman" panose="02020603050405020304"/>
            </a:endParaRPr>
          </a:p>
          <a:p>
            <a:endParaRPr lang="en-US" sz="1200" dirty="0">
              <a:latin typeface="Times New Roman" panose="02020603050405020304"/>
              <a:cs typeface="Times New Roman" panose="02020603050405020304"/>
              <a:sym typeface="+mn-ea"/>
            </a:endParaRPr>
          </a:p>
        </p:txBody>
      </p:sp>
      <p:sp>
        <p:nvSpPr>
          <p:cNvPr id="6" name="Text Box 5"/>
          <p:cNvSpPr txBox="1"/>
          <p:nvPr/>
        </p:nvSpPr>
        <p:spPr>
          <a:xfrm>
            <a:off x="295275" y="2294890"/>
            <a:ext cx="11509375" cy="4500880"/>
          </a:xfrm>
          <a:prstGeom prst="rect">
            <a:avLst/>
          </a:prstGeom>
          <a:noFill/>
        </p:spPr>
        <p:txBody>
          <a:bodyPr wrap="square" rtlCol="0" anchor="t">
            <a:noAutofit/>
          </a:bodyPr>
          <a:p>
            <a:pPr marL="241300">
              <a:lnSpc>
                <a:spcPct val="100000"/>
              </a:lnSpc>
            </a:pPr>
            <a:r>
              <a:rPr sz="2000" b="1" dirty="0">
                <a:sym typeface="+mn-ea"/>
              </a:rPr>
              <a:t>Step</a:t>
            </a:r>
            <a:r>
              <a:rPr sz="2000" b="1" spc="-20" dirty="0">
                <a:sym typeface="+mn-ea"/>
              </a:rPr>
              <a:t> </a:t>
            </a:r>
            <a:r>
              <a:rPr sz="2000" b="1" dirty="0">
                <a:sym typeface="+mn-ea"/>
              </a:rPr>
              <a:t>1:</a:t>
            </a:r>
            <a:r>
              <a:rPr sz="2000" b="1" spc="-20" dirty="0">
                <a:sym typeface="+mn-ea"/>
              </a:rPr>
              <a:t> </a:t>
            </a:r>
            <a:r>
              <a:rPr sz="2000" b="1" dirty="0">
                <a:sym typeface="+mn-ea"/>
              </a:rPr>
              <a:t>Loading</a:t>
            </a:r>
            <a:r>
              <a:rPr sz="2000" b="1" spc="-20" dirty="0">
                <a:sym typeface="+mn-ea"/>
              </a:rPr>
              <a:t> </a:t>
            </a:r>
            <a:r>
              <a:rPr sz="2000" b="1" dirty="0">
                <a:sym typeface="+mn-ea"/>
              </a:rPr>
              <a:t>and</a:t>
            </a:r>
            <a:r>
              <a:rPr sz="2000" b="1" spc="-10" dirty="0">
                <a:sym typeface="+mn-ea"/>
              </a:rPr>
              <a:t> </a:t>
            </a:r>
            <a:r>
              <a:rPr sz="2000" b="1" dirty="0">
                <a:sym typeface="+mn-ea"/>
              </a:rPr>
              <a:t>Configuring</a:t>
            </a:r>
            <a:r>
              <a:rPr sz="2000" b="1" spc="-20" dirty="0">
                <a:sym typeface="+mn-ea"/>
              </a:rPr>
              <a:t> </a:t>
            </a:r>
            <a:r>
              <a:rPr sz="2000" b="1" dirty="0">
                <a:sym typeface="+mn-ea"/>
              </a:rPr>
              <a:t>the</a:t>
            </a:r>
            <a:r>
              <a:rPr sz="2000" b="1" spc="-15" dirty="0">
                <a:sym typeface="+mn-ea"/>
              </a:rPr>
              <a:t> </a:t>
            </a:r>
            <a:r>
              <a:rPr sz="2000" b="1" dirty="0">
                <a:sym typeface="+mn-ea"/>
              </a:rPr>
              <a:t>VGG16</a:t>
            </a:r>
            <a:r>
              <a:rPr sz="2000" b="1" spc="-10" dirty="0">
                <a:sym typeface="+mn-ea"/>
              </a:rPr>
              <a:t> Module</a:t>
            </a:r>
            <a:endParaRPr sz="2000"/>
          </a:p>
          <a:p>
            <a:pPr marL="241300" marR="8890">
              <a:lnSpc>
                <a:spcPct val="144000"/>
              </a:lnSpc>
              <a:spcBef>
                <a:spcPts val="770"/>
              </a:spcBef>
            </a:pPr>
            <a:r>
              <a:rPr sz="2000" dirty="0">
                <a:sym typeface="+mn-ea"/>
              </a:rPr>
              <a:t>Begin</a:t>
            </a:r>
            <a:r>
              <a:rPr sz="2000" spc="160" dirty="0">
                <a:sym typeface="+mn-ea"/>
              </a:rPr>
              <a:t> </a:t>
            </a:r>
            <a:r>
              <a:rPr sz="2000" dirty="0">
                <a:sym typeface="+mn-ea"/>
              </a:rPr>
              <a:t>by</a:t>
            </a:r>
            <a:r>
              <a:rPr sz="2000" spc="130" dirty="0">
                <a:sym typeface="+mn-ea"/>
              </a:rPr>
              <a:t> </a:t>
            </a:r>
            <a:r>
              <a:rPr sz="2000" dirty="0">
                <a:sym typeface="+mn-ea"/>
              </a:rPr>
              <a:t>loading</a:t>
            </a:r>
            <a:r>
              <a:rPr sz="2000" spc="145" dirty="0">
                <a:sym typeface="+mn-ea"/>
              </a:rPr>
              <a:t> </a:t>
            </a:r>
            <a:r>
              <a:rPr sz="2000" dirty="0">
                <a:sym typeface="+mn-ea"/>
              </a:rPr>
              <a:t>the</a:t>
            </a:r>
            <a:r>
              <a:rPr sz="2000" spc="155" dirty="0">
                <a:sym typeface="+mn-ea"/>
              </a:rPr>
              <a:t> </a:t>
            </a:r>
            <a:r>
              <a:rPr sz="2000" dirty="0">
                <a:sym typeface="+mn-ea"/>
              </a:rPr>
              <a:t>VGG16</a:t>
            </a:r>
            <a:r>
              <a:rPr sz="2000" spc="155" dirty="0">
                <a:sym typeface="+mn-ea"/>
              </a:rPr>
              <a:t> </a:t>
            </a:r>
            <a:r>
              <a:rPr sz="2000" dirty="0">
                <a:sym typeface="+mn-ea"/>
              </a:rPr>
              <a:t>model</a:t>
            </a:r>
            <a:r>
              <a:rPr sz="2000" spc="155" dirty="0">
                <a:sym typeface="+mn-ea"/>
              </a:rPr>
              <a:t> </a:t>
            </a:r>
            <a:r>
              <a:rPr sz="2000" dirty="0">
                <a:sym typeface="+mn-ea"/>
              </a:rPr>
              <a:t>pretrained</a:t>
            </a:r>
            <a:r>
              <a:rPr sz="2000" spc="170" dirty="0">
                <a:sym typeface="+mn-ea"/>
              </a:rPr>
              <a:t> </a:t>
            </a:r>
            <a:r>
              <a:rPr sz="2000" dirty="0">
                <a:sym typeface="+mn-ea"/>
              </a:rPr>
              <a:t>on</a:t>
            </a:r>
            <a:r>
              <a:rPr sz="2000" spc="170" dirty="0">
                <a:sym typeface="+mn-ea"/>
              </a:rPr>
              <a:t> </a:t>
            </a:r>
            <a:r>
              <a:rPr sz="2000" dirty="0">
                <a:sym typeface="+mn-ea"/>
              </a:rPr>
              <a:t>ImageNet</a:t>
            </a:r>
            <a:r>
              <a:rPr sz="2000" spc="160" dirty="0">
                <a:sym typeface="+mn-ea"/>
              </a:rPr>
              <a:t> </a:t>
            </a:r>
            <a:r>
              <a:rPr sz="2000" dirty="0">
                <a:sym typeface="+mn-ea"/>
              </a:rPr>
              <a:t>data.</a:t>
            </a:r>
            <a:r>
              <a:rPr sz="2000" spc="155" dirty="0">
                <a:sym typeface="+mn-ea"/>
              </a:rPr>
              <a:t> </a:t>
            </a:r>
            <a:r>
              <a:rPr sz="2000" dirty="0">
                <a:sym typeface="+mn-ea"/>
              </a:rPr>
              <a:t>You</a:t>
            </a:r>
            <a:r>
              <a:rPr sz="2000" spc="165" dirty="0">
                <a:sym typeface="+mn-ea"/>
              </a:rPr>
              <a:t> </a:t>
            </a:r>
            <a:r>
              <a:rPr sz="2000" dirty="0">
                <a:sym typeface="+mn-ea"/>
              </a:rPr>
              <a:t>can</a:t>
            </a:r>
            <a:r>
              <a:rPr sz="2000" spc="160" dirty="0">
                <a:sym typeface="+mn-ea"/>
              </a:rPr>
              <a:t> </a:t>
            </a:r>
            <a:r>
              <a:rPr sz="2000" dirty="0">
                <a:sym typeface="+mn-ea"/>
              </a:rPr>
              <a:t>do</a:t>
            </a:r>
            <a:r>
              <a:rPr sz="2000" spc="155" dirty="0">
                <a:sym typeface="+mn-ea"/>
              </a:rPr>
              <a:t> </a:t>
            </a:r>
            <a:r>
              <a:rPr sz="2000" dirty="0">
                <a:sym typeface="+mn-ea"/>
              </a:rPr>
              <a:t>this</a:t>
            </a:r>
            <a:r>
              <a:rPr sz="2000" spc="160" dirty="0">
                <a:sym typeface="+mn-ea"/>
              </a:rPr>
              <a:t> </a:t>
            </a:r>
            <a:r>
              <a:rPr sz="2000" spc="-10" dirty="0">
                <a:sym typeface="+mn-ea"/>
              </a:rPr>
              <a:t>using TensorFlow/Keras.</a:t>
            </a:r>
            <a:endParaRPr sz="2000"/>
          </a:p>
          <a:p>
            <a:pPr marL="241300" marR="1958975">
              <a:lnSpc>
                <a:spcPct val="143000"/>
              </a:lnSpc>
              <a:spcBef>
                <a:spcPts val="830"/>
              </a:spcBef>
            </a:pPr>
            <a:r>
              <a:rPr sz="2000" b="1" dirty="0">
                <a:sym typeface="+mn-ea"/>
              </a:rPr>
              <a:t>from</a:t>
            </a:r>
            <a:r>
              <a:rPr sz="2000" b="1" spc="-25" dirty="0">
                <a:sym typeface="+mn-ea"/>
              </a:rPr>
              <a:t> </a:t>
            </a:r>
            <a:r>
              <a:rPr sz="2000" b="1" spc="-10" dirty="0">
                <a:sym typeface="+mn-ea"/>
              </a:rPr>
              <a:t>tensorflow.keras.layers</a:t>
            </a:r>
            <a:r>
              <a:rPr sz="2000" b="1" dirty="0">
                <a:sym typeface="+mn-ea"/>
              </a:rPr>
              <a:t> import Dense,</a:t>
            </a:r>
            <a:r>
              <a:rPr sz="2000" b="1" spc="10" dirty="0">
                <a:sym typeface="+mn-ea"/>
              </a:rPr>
              <a:t> </a:t>
            </a:r>
            <a:r>
              <a:rPr sz="2000" b="1" dirty="0">
                <a:sym typeface="+mn-ea"/>
              </a:rPr>
              <a:t>Flatten, </a:t>
            </a:r>
            <a:r>
              <a:rPr sz="2000" b="1" spc="-10" dirty="0">
                <a:sym typeface="+mn-ea"/>
              </a:rPr>
              <a:t>Input </a:t>
            </a:r>
            <a:r>
              <a:rPr sz="2000" b="1" dirty="0">
                <a:sym typeface="+mn-ea"/>
              </a:rPr>
              <a:t>from </a:t>
            </a:r>
            <a:r>
              <a:rPr sz="2000" b="1" spc="-10" dirty="0">
                <a:sym typeface="+mn-ea"/>
              </a:rPr>
              <a:t>tensorflow.keras.models</a:t>
            </a:r>
            <a:r>
              <a:rPr sz="2000" b="1" spc="20" dirty="0">
                <a:sym typeface="+mn-ea"/>
              </a:rPr>
              <a:t> </a:t>
            </a:r>
            <a:r>
              <a:rPr sz="2000" b="1" dirty="0">
                <a:sym typeface="+mn-ea"/>
              </a:rPr>
              <a:t>import</a:t>
            </a:r>
            <a:r>
              <a:rPr sz="2000" b="1" spc="30" dirty="0">
                <a:sym typeface="+mn-ea"/>
              </a:rPr>
              <a:t> </a:t>
            </a:r>
            <a:r>
              <a:rPr sz="2000" b="1" spc="-20" dirty="0">
                <a:sym typeface="+mn-ea"/>
              </a:rPr>
              <a:t>Model</a:t>
            </a:r>
            <a:endParaRPr sz="2000"/>
          </a:p>
          <a:p>
            <a:pPr marL="241300">
              <a:lnSpc>
                <a:spcPct val="100000"/>
              </a:lnSpc>
              <a:spcBef>
                <a:spcPts val="635"/>
              </a:spcBef>
            </a:pPr>
            <a:r>
              <a:rPr sz="2000" b="1" dirty="0">
                <a:sym typeface="+mn-ea"/>
              </a:rPr>
              <a:t>from</a:t>
            </a:r>
            <a:r>
              <a:rPr sz="2000" b="1" spc="15" dirty="0">
                <a:sym typeface="+mn-ea"/>
              </a:rPr>
              <a:t> </a:t>
            </a:r>
            <a:r>
              <a:rPr sz="2000" b="1" spc="-10" dirty="0">
                <a:sym typeface="+mn-ea"/>
              </a:rPr>
              <a:t>tensorflow.keras.preprocessing</a:t>
            </a:r>
            <a:r>
              <a:rPr sz="2000" b="1" spc="40" dirty="0">
                <a:sym typeface="+mn-ea"/>
              </a:rPr>
              <a:t> </a:t>
            </a:r>
            <a:r>
              <a:rPr sz="2000" b="1" dirty="0">
                <a:sym typeface="+mn-ea"/>
              </a:rPr>
              <a:t>import</a:t>
            </a:r>
            <a:r>
              <a:rPr sz="2000" b="1" spc="35" dirty="0">
                <a:sym typeface="+mn-ea"/>
              </a:rPr>
              <a:t> </a:t>
            </a:r>
            <a:r>
              <a:rPr sz="2000" b="1" spc="-20" dirty="0">
                <a:sym typeface="+mn-ea"/>
              </a:rPr>
              <a:t>image</a:t>
            </a:r>
            <a:endParaRPr sz="2000"/>
          </a:p>
          <a:p>
            <a:pPr marL="241300">
              <a:lnSpc>
                <a:spcPct val="100000"/>
              </a:lnSpc>
              <a:spcBef>
                <a:spcPts val="625"/>
              </a:spcBef>
            </a:pPr>
            <a:r>
              <a:rPr sz="2000" b="1" dirty="0">
                <a:sym typeface="+mn-ea"/>
              </a:rPr>
              <a:t>from</a:t>
            </a:r>
            <a:r>
              <a:rPr sz="2000" b="1" spc="30" dirty="0">
                <a:sym typeface="+mn-ea"/>
              </a:rPr>
              <a:t> </a:t>
            </a:r>
            <a:r>
              <a:rPr sz="2000" b="1" spc="-10" dirty="0">
                <a:sym typeface="+mn-ea"/>
              </a:rPr>
              <a:t>tensorflow.keras.preprocessing.image</a:t>
            </a:r>
            <a:r>
              <a:rPr sz="2000" b="1" spc="55" dirty="0">
                <a:sym typeface="+mn-ea"/>
              </a:rPr>
              <a:t> </a:t>
            </a:r>
            <a:r>
              <a:rPr sz="2000" b="1" dirty="0">
                <a:sym typeface="+mn-ea"/>
              </a:rPr>
              <a:t>import</a:t>
            </a:r>
            <a:r>
              <a:rPr sz="2000" b="1" spc="55" dirty="0">
                <a:sym typeface="+mn-ea"/>
              </a:rPr>
              <a:t> </a:t>
            </a:r>
            <a:r>
              <a:rPr sz="2000" b="1" spc="-10" dirty="0">
                <a:sym typeface="+mn-ea"/>
              </a:rPr>
              <a:t>ImageDataGenerator,</a:t>
            </a:r>
            <a:r>
              <a:rPr sz="2000" b="1" spc="55" dirty="0">
                <a:sym typeface="+mn-ea"/>
              </a:rPr>
              <a:t> </a:t>
            </a:r>
            <a:r>
              <a:rPr sz="2000" b="1" spc="-10" dirty="0">
                <a:sym typeface="+mn-ea"/>
              </a:rPr>
              <a:t>load_img</a:t>
            </a:r>
            <a:endParaRPr sz="2000"/>
          </a:p>
          <a:p>
            <a:pPr marL="241300" marR="558165">
              <a:lnSpc>
                <a:spcPct val="144000"/>
              </a:lnSpc>
              <a:spcBef>
                <a:spcPts val="10"/>
              </a:spcBef>
            </a:pPr>
            <a:r>
              <a:rPr sz="2000" b="1" dirty="0">
                <a:sym typeface="+mn-ea"/>
              </a:rPr>
              <a:t>from</a:t>
            </a:r>
            <a:r>
              <a:rPr sz="2000" b="1" spc="20" dirty="0">
                <a:sym typeface="+mn-ea"/>
              </a:rPr>
              <a:t> </a:t>
            </a:r>
            <a:r>
              <a:rPr sz="2000" b="1" spc="-10" dirty="0">
                <a:sym typeface="+mn-ea"/>
              </a:rPr>
              <a:t>tensorflow.keras.applications.xception</a:t>
            </a:r>
            <a:r>
              <a:rPr sz="2000" b="1" spc="40" dirty="0">
                <a:sym typeface="+mn-ea"/>
              </a:rPr>
              <a:t> </a:t>
            </a:r>
            <a:r>
              <a:rPr sz="2000" b="1" dirty="0">
                <a:sym typeface="+mn-ea"/>
              </a:rPr>
              <a:t>import</a:t>
            </a:r>
            <a:r>
              <a:rPr sz="2000" b="1" spc="45" dirty="0">
                <a:sym typeface="+mn-ea"/>
              </a:rPr>
              <a:t> </a:t>
            </a:r>
            <a:r>
              <a:rPr sz="2000" b="1" dirty="0">
                <a:sym typeface="+mn-ea"/>
              </a:rPr>
              <a:t>Xception,</a:t>
            </a:r>
            <a:r>
              <a:rPr sz="2000" b="1" spc="45" dirty="0">
                <a:sym typeface="+mn-ea"/>
              </a:rPr>
              <a:t> </a:t>
            </a:r>
            <a:r>
              <a:rPr sz="2000" b="1" spc="-10" dirty="0">
                <a:sym typeface="+mn-ea"/>
              </a:rPr>
              <a:t>preprocess_input </a:t>
            </a:r>
            <a:r>
              <a:rPr sz="2000" b="1" dirty="0">
                <a:sym typeface="+mn-ea"/>
              </a:rPr>
              <a:t>import</a:t>
            </a:r>
            <a:r>
              <a:rPr sz="2000" b="1" spc="-25" dirty="0">
                <a:sym typeface="+mn-ea"/>
              </a:rPr>
              <a:t> </a:t>
            </a:r>
            <a:r>
              <a:rPr sz="2000" b="1" dirty="0">
                <a:sym typeface="+mn-ea"/>
              </a:rPr>
              <a:t>numpy</a:t>
            </a:r>
            <a:r>
              <a:rPr sz="2000" b="1" spc="-20" dirty="0">
                <a:sym typeface="+mn-ea"/>
              </a:rPr>
              <a:t> </a:t>
            </a:r>
            <a:r>
              <a:rPr sz="2000" b="1" dirty="0">
                <a:sym typeface="+mn-ea"/>
              </a:rPr>
              <a:t>as</a:t>
            </a:r>
            <a:r>
              <a:rPr sz="2000" b="1" spc="-20" dirty="0">
                <a:sym typeface="+mn-ea"/>
              </a:rPr>
              <a:t> </a:t>
            </a:r>
            <a:r>
              <a:rPr sz="2000" b="1" spc="-25" dirty="0">
                <a:sym typeface="+mn-ea"/>
              </a:rPr>
              <a:t>np</a:t>
            </a:r>
            <a:endParaRPr sz="2000"/>
          </a:p>
          <a:p>
            <a:pPr marL="241300">
              <a:lnSpc>
                <a:spcPct val="100000"/>
              </a:lnSpc>
              <a:spcBef>
                <a:spcPts val="635"/>
              </a:spcBef>
            </a:pPr>
            <a:r>
              <a:rPr sz="2000" b="1" dirty="0">
                <a:sym typeface="+mn-ea"/>
              </a:rPr>
              <a:t>import</a:t>
            </a:r>
            <a:r>
              <a:rPr sz="2000" b="1" spc="-35" dirty="0">
                <a:sym typeface="+mn-ea"/>
              </a:rPr>
              <a:t> </a:t>
            </a:r>
            <a:r>
              <a:rPr sz="2000" b="1" dirty="0">
                <a:sym typeface="+mn-ea"/>
              </a:rPr>
              <a:t>matplotlib.pyplot</a:t>
            </a:r>
            <a:r>
              <a:rPr sz="2000" b="1" spc="-40" dirty="0">
                <a:sym typeface="+mn-ea"/>
              </a:rPr>
              <a:t> </a:t>
            </a:r>
            <a:r>
              <a:rPr sz="2000" b="1" dirty="0">
                <a:sym typeface="+mn-ea"/>
              </a:rPr>
              <a:t>as</a:t>
            </a:r>
            <a:r>
              <a:rPr sz="2000" b="1" spc="-35" dirty="0">
                <a:sym typeface="+mn-ea"/>
              </a:rPr>
              <a:t> </a:t>
            </a:r>
            <a:r>
              <a:rPr sz="2000" b="1" spc="-25" dirty="0">
                <a:sym typeface="+mn-ea"/>
              </a:rPr>
              <a:t>plt</a:t>
            </a:r>
            <a:endParaRPr sz="2000"/>
          </a:p>
          <a:p>
            <a:pPr>
              <a:lnSpc>
                <a:spcPct val="100000"/>
              </a:lnSpc>
              <a:spcBef>
                <a:spcPts val="45"/>
              </a:spcBef>
            </a:pPr>
            <a:endParaRPr lang="en-US" sz="20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3048000" y="3244850"/>
            <a:ext cx="6096000" cy="368300"/>
          </a:xfrm>
          <a:prstGeom prst="rect">
            <a:avLst/>
          </a:prstGeom>
          <a:noFill/>
        </p:spPr>
        <p:txBody>
          <a:bodyPr wrap="square" rtlCol="0">
            <a:spAutoFit/>
          </a:bodyPr>
          <a:p>
            <a:r>
              <a:rPr lang="en-US" b="1" dirty="0">
                <a:solidFill>
                  <a:srgbClr val="FFFFFF"/>
                </a:solidFill>
                <a:ea typeface="Times New Roman" panose="02020603050405020304"/>
                <a:sym typeface="Times New Roman" panose="02020603050405020304"/>
              </a:rPr>
              <a:t>Implementation</a:t>
            </a:r>
            <a:endParaRPr lang="en-US" b="1" dirty="0">
              <a:solidFill>
                <a:srgbClr val="FFFFFF"/>
              </a:solidFill>
              <a:ea typeface="Times New Roman" panose="02020603050405020304"/>
            </a:endParaRPr>
          </a:p>
        </p:txBody>
      </p:sp>
      <p:grpSp>
        <p:nvGrpSpPr>
          <p:cNvPr id="3" name="Google Shape;244;p15"/>
          <p:cNvGrpSpPr/>
          <p:nvPr/>
        </p:nvGrpSpPr>
        <p:grpSpPr>
          <a:xfrm>
            <a:off x="-1588" y="42861"/>
            <a:ext cx="12195175" cy="536575"/>
            <a:chOff x="0" y="0"/>
            <a:chExt cx="24390350" cy="1073150"/>
          </a:xfrm>
        </p:grpSpPr>
        <p:sp>
          <p:nvSpPr>
            <p:cNvPr id="4" name="Google Shape;245;p15"/>
            <p:cNvSpPr/>
            <p:nvPr/>
          </p:nvSpPr>
          <p:spPr>
            <a:xfrm>
              <a:off x="3175" y="3175"/>
              <a:ext cx="24384000" cy="1066800"/>
            </a:xfrm>
            <a:custGeom>
              <a:avLst/>
              <a:gdLst/>
              <a:ahLst/>
              <a:cxnLst/>
              <a:rect l="l" t="t" r="r" b="b"/>
              <a:pathLst>
                <a:path w="24384000" h="1066800" extrusionOk="0">
                  <a:moveTo>
                    <a:pt x="0" y="0"/>
                  </a:moveTo>
                  <a:lnTo>
                    <a:pt x="24384000" y="0"/>
                  </a:lnTo>
                  <a:lnTo>
                    <a:pt x="24384000" y="1066800"/>
                  </a:lnTo>
                  <a:lnTo>
                    <a:pt x="0" y="1066800"/>
                  </a:lnTo>
                  <a:close/>
                </a:path>
              </a:pathLst>
            </a:custGeom>
            <a:solidFill>
              <a:srgbClr val="953735"/>
            </a:solidFill>
            <a:ln>
              <a:noFill/>
            </a:ln>
          </p:spPr>
          <p:txBody>
            <a:bodyPr/>
            <a:p>
              <a:pPr algn="l"/>
              <a:r>
                <a:rPr lang="en-US"/>
                <a:t>                                                                    </a:t>
              </a:r>
              <a:r>
                <a:rPr lang="en-US" sz="3500"/>
                <a:t>  </a:t>
              </a:r>
              <a:r>
                <a:rPr lang="en-US" sz="3500" b="1">
                  <a:solidFill>
                    <a:schemeClr val="bg1"/>
                  </a:solidFill>
                </a:rPr>
                <a:t>Implementation</a:t>
              </a:r>
              <a:endParaRPr lang="en-US" sz="3500" b="1">
                <a:solidFill>
                  <a:schemeClr val="bg1"/>
                </a:solidFill>
              </a:endParaRPr>
            </a:p>
          </p:txBody>
        </p:sp>
        <p:sp>
          <p:nvSpPr>
            <p:cNvPr id="5" name="Google Shape;246;p15"/>
            <p:cNvSpPr/>
            <p:nvPr/>
          </p:nvSpPr>
          <p:spPr>
            <a:xfrm>
              <a:off x="0" y="0"/>
              <a:ext cx="24390350" cy="1073150"/>
            </a:xfrm>
            <a:custGeom>
              <a:avLst/>
              <a:gdLst/>
              <a:ahLst/>
              <a:cxnLst/>
              <a:rect l="l" t="t" r="r" b="b"/>
              <a:pathLst>
                <a:path w="24390350" h="1073150" extrusionOk="0">
                  <a:moveTo>
                    <a:pt x="3175" y="0"/>
                  </a:moveTo>
                  <a:lnTo>
                    <a:pt x="24387175" y="0"/>
                  </a:lnTo>
                  <a:cubicBezTo>
                    <a:pt x="24388953" y="0"/>
                    <a:pt x="24390350" y="1397"/>
                    <a:pt x="24390350" y="3175"/>
                  </a:cubicBezTo>
                  <a:lnTo>
                    <a:pt x="24390350" y="1069975"/>
                  </a:lnTo>
                  <a:cubicBezTo>
                    <a:pt x="24390350" y="1071753"/>
                    <a:pt x="24388953" y="1073150"/>
                    <a:pt x="24387175" y="1073150"/>
                  </a:cubicBezTo>
                  <a:lnTo>
                    <a:pt x="3175" y="1073150"/>
                  </a:lnTo>
                  <a:cubicBezTo>
                    <a:pt x="1397" y="1073150"/>
                    <a:pt x="0" y="1071753"/>
                    <a:pt x="0" y="1069975"/>
                  </a:cubicBezTo>
                  <a:lnTo>
                    <a:pt x="0" y="3175"/>
                  </a:lnTo>
                  <a:cubicBezTo>
                    <a:pt x="0" y="1397"/>
                    <a:pt x="1397" y="0"/>
                    <a:pt x="3175" y="0"/>
                  </a:cubicBezTo>
                  <a:moveTo>
                    <a:pt x="3175" y="6350"/>
                  </a:moveTo>
                  <a:lnTo>
                    <a:pt x="3175" y="3175"/>
                  </a:lnTo>
                  <a:lnTo>
                    <a:pt x="6350" y="3175"/>
                  </a:lnTo>
                  <a:lnTo>
                    <a:pt x="6350" y="1069975"/>
                  </a:lnTo>
                  <a:lnTo>
                    <a:pt x="3175" y="1069975"/>
                  </a:lnTo>
                  <a:lnTo>
                    <a:pt x="3175" y="1066800"/>
                  </a:lnTo>
                  <a:lnTo>
                    <a:pt x="24387175" y="1066800"/>
                  </a:lnTo>
                  <a:lnTo>
                    <a:pt x="24387175" y="1069975"/>
                  </a:lnTo>
                  <a:lnTo>
                    <a:pt x="24384000" y="1069975"/>
                  </a:lnTo>
                  <a:lnTo>
                    <a:pt x="24384000" y="3175"/>
                  </a:lnTo>
                  <a:lnTo>
                    <a:pt x="24387175" y="3175"/>
                  </a:lnTo>
                  <a:lnTo>
                    <a:pt x="24387175" y="6350"/>
                  </a:lnTo>
                  <a:lnTo>
                    <a:pt x="3175" y="6350"/>
                  </a:lnTo>
                  <a:close/>
                </a:path>
              </a:pathLst>
            </a:custGeom>
            <a:solidFill>
              <a:srgbClr val="FFFFFF"/>
            </a:solidFill>
            <a:ln>
              <a:noFill/>
            </a:ln>
          </p:spPr>
          <p:txBody>
            <a:bodyPr spcFirstLastPara="1" wrap="square" lIns="60950" tIns="60950" rIns="60950" bIns="60950" anchor="ctr" anchorCtr="0">
              <a:noAutofit/>
            </a:bodyPr>
            <a:p>
              <a:pPr>
                <a:spcBef>
                  <a:spcPts val="0"/>
                </a:spcBef>
                <a:spcAft>
                  <a:spcPts val="0"/>
                </a:spcAft>
              </a:pPr>
              <a:endParaRPr>
                <a:latin typeface="Times New Roman" panose="02020603050405020304" pitchFamily="18" charset="0"/>
                <a:cs typeface="Times New Roman" panose="02020603050405020304" pitchFamily="18" charset="0"/>
              </a:endParaRPr>
            </a:p>
          </p:txBody>
        </p:sp>
      </p:grpSp>
      <p:sp>
        <p:nvSpPr>
          <p:cNvPr id="7" name="Text Box 6"/>
          <p:cNvSpPr txBox="1"/>
          <p:nvPr/>
        </p:nvSpPr>
        <p:spPr>
          <a:xfrm>
            <a:off x="533400" y="838200"/>
            <a:ext cx="11431905" cy="1715770"/>
          </a:xfrm>
          <a:prstGeom prst="rect">
            <a:avLst/>
          </a:prstGeom>
          <a:noFill/>
        </p:spPr>
        <p:txBody>
          <a:bodyPr wrap="square" rtlCol="0" anchor="t">
            <a:spAutoFit/>
          </a:bodyPr>
          <a:p>
            <a:pPr marL="241300">
              <a:lnSpc>
                <a:spcPct val="100000"/>
              </a:lnSpc>
            </a:pPr>
            <a:r>
              <a:rPr sz="2000" b="1" dirty="0">
                <a:sym typeface="+mn-ea"/>
              </a:rPr>
              <a:t>Step</a:t>
            </a:r>
            <a:r>
              <a:rPr sz="2000" b="1" spc="-10" dirty="0">
                <a:sym typeface="+mn-ea"/>
              </a:rPr>
              <a:t> </a:t>
            </a:r>
            <a:r>
              <a:rPr sz="2000" b="1" dirty="0">
                <a:sym typeface="+mn-ea"/>
              </a:rPr>
              <a:t>2:</a:t>
            </a:r>
            <a:r>
              <a:rPr sz="2000" b="1" spc="-15" dirty="0">
                <a:sym typeface="+mn-ea"/>
              </a:rPr>
              <a:t> </a:t>
            </a:r>
            <a:r>
              <a:rPr sz="2000" b="1" dirty="0">
                <a:sym typeface="+mn-ea"/>
              </a:rPr>
              <a:t>Adding</a:t>
            </a:r>
            <a:r>
              <a:rPr sz="2000" b="1" spc="-5" dirty="0">
                <a:sym typeface="+mn-ea"/>
              </a:rPr>
              <a:t> </a:t>
            </a:r>
            <a:r>
              <a:rPr sz="2000" b="1" spc="-10" dirty="0">
                <a:sym typeface="+mn-ea"/>
              </a:rPr>
              <a:t>Layers</a:t>
            </a:r>
            <a:endParaRPr sz="2000"/>
          </a:p>
          <a:p>
            <a:pPr marL="469265">
              <a:lnSpc>
                <a:spcPct val="100000"/>
              </a:lnSpc>
              <a:spcBef>
                <a:spcPts val="600"/>
              </a:spcBef>
            </a:pPr>
            <a:r>
              <a:rPr sz="2000" dirty="0">
                <a:sym typeface="+mn-ea"/>
              </a:rPr>
              <a:t>Create</a:t>
            </a:r>
            <a:r>
              <a:rPr sz="2000" spc="20" dirty="0">
                <a:sym typeface="+mn-ea"/>
              </a:rPr>
              <a:t> </a:t>
            </a:r>
            <a:r>
              <a:rPr sz="2000" dirty="0">
                <a:sym typeface="+mn-ea"/>
              </a:rPr>
              <a:t>a</a:t>
            </a:r>
            <a:r>
              <a:rPr sz="2000" spc="20" dirty="0">
                <a:sym typeface="+mn-ea"/>
              </a:rPr>
              <a:t> </a:t>
            </a:r>
            <a:r>
              <a:rPr sz="2000" dirty="0">
                <a:sym typeface="+mn-ea"/>
              </a:rPr>
              <a:t>new</a:t>
            </a:r>
            <a:r>
              <a:rPr sz="2000" spc="25" dirty="0">
                <a:sym typeface="+mn-ea"/>
              </a:rPr>
              <a:t> </a:t>
            </a:r>
            <a:r>
              <a:rPr sz="2000" dirty="0">
                <a:sym typeface="+mn-ea"/>
              </a:rPr>
              <a:t>model</a:t>
            </a:r>
            <a:r>
              <a:rPr sz="2000" spc="25" dirty="0">
                <a:sym typeface="+mn-ea"/>
              </a:rPr>
              <a:t> </a:t>
            </a:r>
            <a:r>
              <a:rPr sz="2000" dirty="0">
                <a:sym typeface="+mn-ea"/>
              </a:rPr>
              <a:t>by</a:t>
            </a:r>
            <a:r>
              <a:rPr sz="2000" spc="5" dirty="0">
                <a:sym typeface="+mn-ea"/>
              </a:rPr>
              <a:t> </a:t>
            </a:r>
            <a:r>
              <a:rPr sz="2000" dirty="0">
                <a:sym typeface="+mn-ea"/>
              </a:rPr>
              <a:t>adding</a:t>
            </a:r>
            <a:r>
              <a:rPr sz="2000" spc="15" dirty="0">
                <a:sym typeface="+mn-ea"/>
              </a:rPr>
              <a:t> </a:t>
            </a:r>
            <a:r>
              <a:rPr sz="2000" dirty="0">
                <a:sym typeface="+mn-ea"/>
              </a:rPr>
              <a:t>custom</a:t>
            </a:r>
            <a:r>
              <a:rPr sz="2000" spc="35" dirty="0">
                <a:sym typeface="+mn-ea"/>
              </a:rPr>
              <a:t> </a:t>
            </a:r>
            <a:r>
              <a:rPr sz="2000" dirty="0">
                <a:sym typeface="+mn-ea"/>
              </a:rPr>
              <a:t>fully connected</a:t>
            </a:r>
            <a:r>
              <a:rPr sz="2000" spc="25" dirty="0">
                <a:sym typeface="+mn-ea"/>
              </a:rPr>
              <a:t> </a:t>
            </a:r>
            <a:r>
              <a:rPr sz="2000" dirty="0">
                <a:sym typeface="+mn-ea"/>
              </a:rPr>
              <a:t>layers</a:t>
            </a:r>
            <a:r>
              <a:rPr sz="2000" spc="20" dirty="0">
                <a:sym typeface="+mn-ea"/>
              </a:rPr>
              <a:t> </a:t>
            </a:r>
            <a:r>
              <a:rPr sz="2000" dirty="0">
                <a:sym typeface="+mn-ea"/>
              </a:rPr>
              <a:t>on</a:t>
            </a:r>
            <a:r>
              <a:rPr sz="2000" spc="25" dirty="0">
                <a:sym typeface="+mn-ea"/>
              </a:rPr>
              <a:t> </a:t>
            </a:r>
            <a:r>
              <a:rPr sz="2000" dirty="0">
                <a:sym typeface="+mn-ea"/>
              </a:rPr>
              <a:t>top</a:t>
            </a:r>
            <a:r>
              <a:rPr sz="2000" spc="30" dirty="0">
                <a:sym typeface="+mn-ea"/>
              </a:rPr>
              <a:t> </a:t>
            </a:r>
            <a:r>
              <a:rPr sz="2000" dirty="0">
                <a:sym typeface="+mn-ea"/>
              </a:rPr>
              <a:t>of</a:t>
            </a:r>
            <a:r>
              <a:rPr sz="2000" spc="20" dirty="0">
                <a:sym typeface="+mn-ea"/>
              </a:rPr>
              <a:t> </a:t>
            </a:r>
            <a:r>
              <a:rPr sz="2000" dirty="0">
                <a:sym typeface="+mn-ea"/>
              </a:rPr>
              <a:t>the</a:t>
            </a:r>
            <a:r>
              <a:rPr sz="2000" spc="25" dirty="0">
                <a:sym typeface="+mn-ea"/>
              </a:rPr>
              <a:t> </a:t>
            </a:r>
            <a:r>
              <a:rPr sz="2000" dirty="0">
                <a:sym typeface="+mn-ea"/>
              </a:rPr>
              <a:t>VGG16</a:t>
            </a:r>
            <a:r>
              <a:rPr lang="en-US" sz="2000" dirty="0">
                <a:sym typeface="+mn-ea"/>
              </a:rPr>
              <a:t> </a:t>
            </a:r>
            <a:r>
              <a:rPr sz="2000" spc="-10" dirty="0">
                <a:sym typeface="+mn-ea"/>
              </a:rPr>
              <a:t>base.</a:t>
            </a:r>
            <a:r>
              <a:rPr sz="2000" dirty="0">
                <a:sym typeface="+mn-ea"/>
              </a:rPr>
              <a:t>This</a:t>
            </a:r>
            <a:r>
              <a:rPr sz="2000" spc="-30" dirty="0">
                <a:sym typeface="+mn-ea"/>
              </a:rPr>
              <a:t> </a:t>
            </a:r>
            <a:r>
              <a:rPr sz="2000" dirty="0">
                <a:sym typeface="+mn-ea"/>
              </a:rPr>
              <a:t>custom</a:t>
            </a:r>
            <a:r>
              <a:rPr sz="2000" spc="-30" dirty="0">
                <a:sym typeface="+mn-ea"/>
              </a:rPr>
              <a:t> </a:t>
            </a:r>
            <a:r>
              <a:rPr sz="2000" dirty="0">
                <a:sym typeface="+mn-ea"/>
              </a:rPr>
              <a:t>part</a:t>
            </a:r>
            <a:r>
              <a:rPr sz="2000" spc="-25" dirty="0">
                <a:sym typeface="+mn-ea"/>
              </a:rPr>
              <a:t> </a:t>
            </a:r>
            <a:r>
              <a:rPr sz="2000" dirty="0">
                <a:sym typeface="+mn-ea"/>
              </a:rPr>
              <a:t>will</a:t>
            </a:r>
            <a:r>
              <a:rPr sz="2000" spc="-30" dirty="0">
                <a:sym typeface="+mn-ea"/>
              </a:rPr>
              <a:t> </a:t>
            </a:r>
            <a:r>
              <a:rPr sz="2000" dirty="0">
                <a:sym typeface="+mn-ea"/>
              </a:rPr>
              <a:t>serve</a:t>
            </a:r>
            <a:r>
              <a:rPr sz="2000" spc="-30" dirty="0">
                <a:sym typeface="+mn-ea"/>
              </a:rPr>
              <a:t> </a:t>
            </a:r>
            <a:r>
              <a:rPr sz="2000" dirty="0">
                <a:sym typeface="+mn-ea"/>
              </a:rPr>
              <a:t>as</a:t>
            </a:r>
            <a:r>
              <a:rPr sz="2000" spc="-30" dirty="0">
                <a:sym typeface="+mn-ea"/>
              </a:rPr>
              <a:t> </a:t>
            </a:r>
            <a:r>
              <a:rPr sz="2000" dirty="0">
                <a:sym typeface="+mn-ea"/>
              </a:rPr>
              <a:t>the</a:t>
            </a:r>
            <a:r>
              <a:rPr sz="2000" spc="-25" dirty="0">
                <a:sym typeface="+mn-ea"/>
              </a:rPr>
              <a:t> </a:t>
            </a:r>
            <a:r>
              <a:rPr sz="2000" dirty="0">
                <a:sym typeface="+mn-ea"/>
              </a:rPr>
              <a:t>classifier</a:t>
            </a:r>
            <a:r>
              <a:rPr sz="2000" spc="-30" dirty="0">
                <a:sym typeface="+mn-ea"/>
              </a:rPr>
              <a:t> </a:t>
            </a:r>
            <a:r>
              <a:rPr sz="2000" dirty="0">
                <a:sym typeface="+mn-ea"/>
              </a:rPr>
              <a:t>specific</a:t>
            </a:r>
            <a:r>
              <a:rPr sz="2000" spc="-25" dirty="0">
                <a:sym typeface="+mn-ea"/>
              </a:rPr>
              <a:t> </a:t>
            </a:r>
            <a:r>
              <a:rPr sz="2000" dirty="0">
                <a:sym typeface="+mn-ea"/>
              </a:rPr>
              <a:t>to</a:t>
            </a:r>
            <a:r>
              <a:rPr sz="2000" spc="-20" dirty="0">
                <a:sym typeface="+mn-ea"/>
              </a:rPr>
              <a:t> </a:t>
            </a:r>
            <a:r>
              <a:rPr sz="2000" dirty="0">
                <a:sym typeface="+mn-ea"/>
              </a:rPr>
              <a:t>your</a:t>
            </a:r>
            <a:r>
              <a:rPr sz="2000" spc="-30" dirty="0">
                <a:sym typeface="+mn-ea"/>
              </a:rPr>
              <a:t> </a:t>
            </a:r>
            <a:r>
              <a:rPr sz="2000" spc="-10" dirty="0">
                <a:sym typeface="+mn-ea"/>
              </a:rPr>
              <a:t>task.</a:t>
            </a:r>
            <a:endParaRPr sz="2000"/>
          </a:p>
          <a:p>
            <a:pPr>
              <a:lnSpc>
                <a:spcPct val="100000"/>
              </a:lnSpc>
              <a:spcBef>
                <a:spcPts val="70"/>
              </a:spcBef>
            </a:pPr>
            <a:endParaRPr sz="2000"/>
          </a:p>
          <a:p>
            <a:pPr marL="469265">
              <a:lnSpc>
                <a:spcPct val="100000"/>
              </a:lnSpc>
            </a:pPr>
            <a:r>
              <a:rPr sz="2000" b="1" dirty="0">
                <a:sym typeface="+mn-ea"/>
              </a:rPr>
              <a:t>x</a:t>
            </a:r>
            <a:r>
              <a:rPr sz="2000" b="1" spc="-5" dirty="0">
                <a:sym typeface="+mn-ea"/>
              </a:rPr>
              <a:t> </a:t>
            </a:r>
            <a:r>
              <a:rPr sz="2000" b="1" dirty="0">
                <a:sym typeface="+mn-ea"/>
              </a:rPr>
              <a:t>=</a:t>
            </a:r>
            <a:r>
              <a:rPr sz="2000" b="1" spc="-5" dirty="0">
                <a:sym typeface="+mn-ea"/>
              </a:rPr>
              <a:t> </a:t>
            </a:r>
            <a:r>
              <a:rPr sz="2000" b="1" spc="-10" dirty="0">
                <a:sym typeface="+mn-ea"/>
              </a:rPr>
              <a:t>Flatten()(vgg.output)</a:t>
            </a:r>
            <a:endParaRPr lang="en-US" sz="2000" b="1" spc="-10" dirty="0">
              <a:sym typeface="+mn-ea"/>
            </a:endParaRPr>
          </a:p>
        </p:txBody>
      </p:sp>
      <p:sp>
        <p:nvSpPr>
          <p:cNvPr id="8" name="Text Box 7"/>
          <p:cNvSpPr txBox="1"/>
          <p:nvPr/>
        </p:nvSpPr>
        <p:spPr>
          <a:xfrm>
            <a:off x="685800" y="2667000"/>
            <a:ext cx="11094085" cy="3617595"/>
          </a:xfrm>
          <a:prstGeom prst="rect">
            <a:avLst/>
          </a:prstGeom>
          <a:noFill/>
        </p:spPr>
        <p:txBody>
          <a:bodyPr wrap="square" rtlCol="0" anchor="t">
            <a:spAutoFit/>
          </a:bodyPr>
          <a:p>
            <a:pPr marL="240665">
              <a:lnSpc>
                <a:spcPct val="100000"/>
              </a:lnSpc>
              <a:spcBef>
                <a:spcPts val="100"/>
              </a:spcBef>
            </a:pPr>
            <a:r>
              <a:rPr sz="2000" b="1" dirty="0">
                <a:sym typeface="+mn-ea"/>
              </a:rPr>
              <a:t>prediction</a:t>
            </a:r>
            <a:r>
              <a:rPr sz="2000" b="1" spc="-30" dirty="0">
                <a:sym typeface="+mn-ea"/>
              </a:rPr>
              <a:t> </a:t>
            </a:r>
            <a:r>
              <a:rPr sz="2000" b="1" dirty="0">
                <a:sym typeface="+mn-ea"/>
              </a:rPr>
              <a:t>=</a:t>
            </a:r>
            <a:r>
              <a:rPr sz="2000" b="1" spc="-35" dirty="0">
                <a:sym typeface="+mn-ea"/>
              </a:rPr>
              <a:t> </a:t>
            </a:r>
            <a:r>
              <a:rPr sz="2000" b="1" dirty="0">
                <a:sym typeface="+mn-ea"/>
              </a:rPr>
              <a:t>Dense(8,</a:t>
            </a:r>
            <a:r>
              <a:rPr sz="2000" b="1" spc="-35" dirty="0">
                <a:sym typeface="+mn-ea"/>
              </a:rPr>
              <a:t> </a:t>
            </a:r>
            <a:r>
              <a:rPr sz="2000" b="1" spc="-10" dirty="0">
                <a:sym typeface="+mn-ea"/>
              </a:rPr>
              <a:t>activation='softmax')(x)</a:t>
            </a:r>
            <a:endParaRPr sz="2000"/>
          </a:p>
          <a:p>
            <a:pPr>
              <a:lnSpc>
                <a:spcPct val="100000"/>
              </a:lnSpc>
              <a:spcBef>
                <a:spcPts val="45"/>
              </a:spcBef>
            </a:pPr>
            <a:endParaRPr sz="2000"/>
          </a:p>
          <a:p>
            <a:pPr marL="12700">
              <a:lnSpc>
                <a:spcPct val="100000"/>
              </a:lnSpc>
            </a:pPr>
            <a:r>
              <a:rPr sz="2000" b="1" dirty="0">
                <a:sym typeface="+mn-ea"/>
              </a:rPr>
              <a:t>Step</a:t>
            </a:r>
            <a:r>
              <a:rPr sz="2000" b="1" spc="-15" dirty="0">
                <a:sym typeface="+mn-ea"/>
              </a:rPr>
              <a:t> </a:t>
            </a:r>
            <a:r>
              <a:rPr sz="2000" b="1" dirty="0">
                <a:sym typeface="+mn-ea"/>
              </a:rPr>
              <a:t>3:</a:t>
            </a:r>
            <a:r>
              <a:rPr sz="2000" b="1" spc="-15" dirty="0">
                <a:sym typeface="+mn-ea"/>
              </a:rPr>
              <a:t> </a:t>
            </a:r>
            <a:r>
              <a:rPr sz="2000" b="1" dirty="0">
                <a:sym typeface="+mn-ea"/>
              </a:rPr>
              <a:t>Defining</a:t>
            </a:r>
            <a:r>
              <a:rPr sz="2000" b="1" spc="-10" dirty="0">
                <a:sym typeface="+mn-ea"/>
              </a:rPr>
              <a:t> </a:t>
            </a:r>
            <a:r>
              <a:rPr sz="2000" b="1" dirty="0">
                <a:sym typeface="+mn-ea"/>
              </a:rPr>
              <a:t>the</a:t>
            </a:r>
            <a:r>
              <a:rPr sz="2000" b="1" spc="-15" dirty="0">
                <a:sym typeface="+mn-ea"/>
              </a:rPr>
              <a:t> </a:t>
            </a:r>
            <a:r>
              <a:rPr sz="2000" b="1" spc="-20" dirty="0">
                <a:sym typeface="+mn-ea"/>
              </a:rPr>
              <a:t>Model</a:t>
            </a:r>
            <a:endParaRPr sz="2000"/>
          </a:p>
          <a:p>
            <a:pPr marL="12700" marR="5715" indent="227965">
              <a:lnSpc>
                <a:spcPct val="144000"/>
              </a:lnSpc>
              <a:spcBef>
                <a:spcPts val="770"/>
              </a:spcBef>
            </a:pPr>
            <a:r>
              <a:rPr sz="2000" dirty="0">
                <a:sym typeface="+mn-ea"/>
              </a:rPr>
              <a:t>Compile</a:t>
            </a:r>
            <a:r>
              <a:rPr sz="2000" spc="-35" dirty="0">
                <a:sym typeface="+mn-ea"/>
              </a:rPr>
              <a:t> </a:t>
            </a:r>
            <a:r>
              <a:rPr sz="2000" dirty="0">
                <a:sym typeface="+mn-ea"/>
              </a:rPr>
              <a:t>the</a:t>
            </a:r>
            <a:r>
              <a:rPr sz="2000" spc="-35" dirty="0">
                <a:sym typeface="+mn-ea"/>
              </a:rPr>
              <a:t> </a:t>
            </a:r>
            <a:r>
              <a:rPr sz="2000" dirty="0">
                <a:sym typeface="+mn-ea"/>
              </a:rPr>
              <a:t>model</a:t>
            </a:r>
            <a:r>
              <a:rPr sz="2000" spc="-30" dirty="0">
                <a:sym typeface="+mn-ea"/>
              </a:rPr>
              <a:t> </a:t>
            </a:r>
            <a:r>
              <a:rPr sz="2000" dirty="0">
                <a:sym typeface="+mn-ea"/>
              </a:rPr>
              <a:t>with</a:t>
            </a:r>
            <a:r>
              <a:rPr sz="2000" spc="-35" dirty="0">
                <a:sym typeface="+mn-ea"/>
              </a:rPr>
              <a:t> </a:t>
            </a:r>
            <a:r>
              <a:rPr sz="2000" dirty="0">
                <a:sym typeface="+mn-ea"/>
              </a:rPr>
              <a:t>an</a:t>
            </a:r>
            <a:r>
              <a:rPr sz="2000" spc="-30" dirty="0">
                <a:sym typeface="+mn-ea"/>
              </a:rPr>
              <a:t> </a:t>
            </a:r>
            <a:r>
              <a:rPr sz="2000" dirty="0">
                <a:sym typeface="+mn-ea"/>
              </a:rPr>
              <a:t>appropriate</a:t>
            </a:r>
            <a:r>
              <a:rPr sz="2000" spc="-35" dirty="0">
                <a:sym typeface="+mn-ea"/>
              </a:rPr>
              <a:t> </a:t>
            </a:r>
            <a:r>
              <a:rPr sz="2000" dirty="0">
                <a:sym typeface="+mn-ea"/>
              </a:rPr>
              <a:t>optimizer,</a:t>
            </a:r>
            <a:r>
              <a:rPr sz="2000" spc="-30" dirty="0">
                <a:sym typeface="+mn-ea"/>
              </a:rPr>
              <a:t> </a:t>
            </a:r>
            <a:r>
              <a:rPr sz="2000" dirty="0">
                <a:sym typeface="+mn-ea"/>
              </a:rPr>
              <a:t>loss</a:t>
            </a:r>
            <a:r>
              <a:rPr sz="2000" spc="-35" dirty="0">
                <a:sym typeface="+mn-ea"/>
              </a:rPr>
              <a:t> </a:t>
            </a:r>
            <a:r>
              <a:rPr sz="2000" dirty="0">
                <a:sym typeface="+mn-ea"/>
              </a:rPr>
              <a:t>function,</a:t>
            </a:r>
            <a:r>
              <a:rPr sz="2000" spc="-30" dirty="0">
                <a:sym typeface="+mn-ea"/>
              </a:rPr>
              <a:t> </a:t>
            </a:r>
            <a:r>
              <a:rPr sz="2000" dirty="0">
                <a:sym typeface="+mn-ea"/>
              </a:rPr>
              <a:t>and</a:t>
            </a:r>
            <a:r>
              <a:rPr sz="2000" spc="-35" dirty="0">
                <a:sym typeface="+mn-ea"/>
              </a:rPr>
              <a:t> </a:t>
            </a:r>
            <a:r>
              <a:rPr sz="2000" dirty="0">
                <a:sym typeface="+mn-ea"/>
              </a:rPr>
              <a:t>evaluation</a:t>
            </a:r>
            <a:r>
              <a:rPr sz="2000" spc="-30" dirty="0">
                <a:sym typeface="+mn-ea"/>
              </a:rPr>
              <a:t> </a:t>
            </a:r>
            <a:r>
              <a:rPr sz="2000" dirty="0">
                <a:sym typeface="+mn-ea"/>
              </a:rPr>
              <a:t>metric</a:t>
            </a:r>
            <a:r>
              <a:rPr sz="2000" spc="-35" dirty="0">
                <a:sym typeface="+mn-ea"/>
              </a:rPr>
              <a:t> </a:t>
            </a:r>
            <a:r>
              <a:rPr sz="2000" spc="-25" dirty="0">
                <a:sym typeface="+mn-ea"/>
              </a:rPr>
              <a:t>for </a:t>
            </a:r>
            <a:r>
              <a:rPr sz="2000" dirty="0">
                <a:sym typeface="+mn-ea"/>
              </a:rPr>
              <a:t>your</a:t>
            </a:r>
            <a:r>
              <a:rPr sz="2000" spc="-45" dirty="0">
                <a:sym typeface="+mn-ea"/>
              </a:rPr>
              <a:t> </a:t>
            </a:r>
            <a:r>
              <a:rPr sz="2000" dirty="0">
                <a:sym typeface="+mn-ea"/>
              </a:rPr>
              <a:t>classification</a:t>
            </a:r>
            <a:r>
              <a:rPr sz="2000" spc="-50" dirty="0">
                <a:sym typeface="+mn-ea"/>
              </a:rPr>
              <a:t> </a:t>
            </a:r>
            <a:r>
              <a:rPr sz="2000" spc="-10" dirty="0">
                <a:sym typeface="+mn-ea"/>
              </a:rPr>
              <a:t>task.</a:t>
            </a:r>
            <a:endParaRPr sz="2000"/>
          </a:p>
          <a:p>
            <a:pPr>
              <a:lnSpc>
                <a:spcPct val="100000"/>
              </a:lnSpc>
              <a:spcBef>
                <a:spcPts val="70"/>
              </a:spcBef>
            </a:pPr>
            <a:endParaRPr sz="2000"/>
          </a:p>
          <a:p>
            <a:pPr marL="240665">
              <a:lnSpc>
                <a:spcPct val="100000"/>
              </a:lnSpc>
            </a:pPr>
            <a:r>
              <a:rPr sz="2000" b="1" dirty="0">
                <a:sym typeface="+mn-ea"/>
              </a:rPr>
              <a:t>model</a:t>
            </a:r>
            <a:r>
              <a:rPr sz="2000" b="1" spc="-35" dirty="0">
                <a:sym typeface="+mn-ea"/>
              </a:rPr>
              <a:t> </a:t>
            </a:r>
            <a:r>
              <a:rPr sz="2000" b="1" dirty="0">
                <a:sym typeface="+mn-ea"/>
              </a:rPr>
              <a:t>=</a:t>
            </a:r>
            <a:r>
              <a:rPr sz="2000" b="1" spc="-30" dirty="0">
                <a:sym typeface="+mn-ea"/>
              </a:rPr>
              <a:t> </a:t>
            </a:r>
            <a:r>
              <a:rPr sz="2000" b="1" dirty="0">
                <a:sym typeface="+mn-ea"/>
              </a:rPr>
              <a:t>Model(inputs=vgg.input,</a:t>
            </a:r>
            <a:r>
              <a:rPr sz="2000" b="1" spc="-30" dirty="0">
                <a:sym typeface="+mn-ea"/>
              </a:rPr>
              <a:t> </a:t>
            </a:r>
            <a:r>
              <a:rPr sz="2000" b="1" spc="-10" dirty="0">
                <a:sym typeface="+mn-ea"/>
              </a:rPr>
              <a:t>outputs=prediction)</a:t>
            </a:r>
            <a:endParaRPr sz="2000"/>
          </a:p>
          <a:p>
            <a:pPr marL="12700" marR="5080">
              <a:lnSpc>
                <a:spcPct val="144000"/>
              </a:lnSpc>
              <a:spcBef>
                <a:spcPts val="795"/>
              </a:spcBef>
            </a:pPr>
            <a:r>
              <a:rPr sz="2000" b="1" spc="-10" dirty="0">
                <a:sym typeface="+mn-ea"/>
              </a:rPr>
              <a:t>model.compile(loss='categorical_crossentropy',</a:t>
            </a:r>
            <a:r>
              <a:rPr sz="2000" b="1" spc="140" dirty="0">
                <a:sym typeface="+mn-ea"/>
              </a:rPr>
              <a:t> </a:t>
            </a:r>
            <a:r>
              <a:rPr sz="2000" b="1" spc="-10" dirty="0">
                <a:sym typeface="+mn-ea"/>
              </a:rPr>
              <a:t>optimizer='adam',</a:t>
            </a:r>
            <a:r>
              <a:rPr sz="2000" b="1" spc="145" dirty="0">
                <a:sym typeface="+mn-ea"/>
              </a:rPr>
              <a:t> </a:t>
            </a:r>
            <a:r>
              <a:rPr sz="2000" b="1" spc="-10" dirty="0">
                <a:sym typeface="+mn-ea"/>
              </a:rPr>
              <a:t>metrics=['accuracy'], run_eagerly=True)</a:t>
            </a:r>
            <a:endParaRPr lang="en-US" sz="2000" b="1" spc="-10" dirty="0">
              <a:sym typeface="+mn-e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Google Shape;244;p15"/>
          <p:cNvGrpSpPr/>
          <p:nvPr/>
        </p:nvGrpSpPr>
        <p:grpSpPr>
          <a:xfrm>
            <a:off x="-1588" y="42861"/>
            <a:ext cx="12195175" cy="536575"/>
            <a:chOff x="0" y="0"/>
            <a:chExt cx="24390350" cy="1073150"/>
          </a:xfrm>
        </p:grpSpPr>
        <p:sp>
          <p:nvSpPr>
            <p:cNvPr id="4" name="Google Shape;245;p15"/>
            <p:cNvSpPr/>
            <p:nvPr/>
          </p:nvSpPr>
          <p:spPr>
            <a:xfrm>
              <a:off x="3175" y="3175"/>
              <a:ext cx="24384000" cy="1066800"/>
            </a:xfrm>
            <a:custGeom>
              <a:avLst/>
              <a:gdLst/>
              <a:ahLst/>
              <a:cxnLst/>
              <a:rect l="l" t="t" r="r" b="b"/>
              <a:pathLst>
                <a:path w="24384000" h="1066800" extrusionOk="0">
                  <a:moveTo>
                    <a:pt x="0" y="0"/>
                  </a:moveTo>
                  <a:lnTo>
                    <a:pt x="24384000" y="0"/>
                  </a:lnTo>
                  <a:lnTo>
                    <a:pt x="24384000" y="1066800"/>
                  </a:lnTo>
                  <a:lnTo>
                    <a:pt x="0" y="1066800"/>
                  </a:lnTo>
                  <a:close/>
                </a:path>
              </a:pathLst>
            </a:custGeom>
            <a:solidFill>
              <a:srgbClr val="953735"/>
            </a:solidFill>
            <a:ln>
              <a:noFill/>
            </a:ln>
          </p:spPr>
          <p:txBody>
            <a:bodyPr/>
            <a:p>
              <a:pPr algn="l"/>
              <a:r>
                <a:rPr lang="en-US"/>
                <a:t>                                                                    </a:t>
              </a:r>
              <a:r>
                <a:rPr lang="en-US" sz="3500"/>
                <a:t>  </a:t>
              </a:r>
              <a:r>
                <a:rPr lang="en-US" sz="3500" b="1">
                  <a:solidFill>
                    <a:schemeClr val="bg1"/>
                  </a:solidFill>
                </a:rPr>
                <a:t>Implementation</a:t>
              </a:r>
              <a:endParaRPr lang="en-US" sz="3500" b="1">
                <a:solidFill>
                  <a:schemeClr val="bg1"/>
                </a:solidFill>
              </a:endParaRPr>
            </a:p>
          </p:txBody>
        </p:sp>
        <p:sp>
          <p:nvSpPr>
            <p:cNvPr id="5" name="Google Shape;246;p15"/>
            <p:cNvSpPr/>
            <p:nvPr/>
          </p:nvSpPr>
          <p:spPr>
            <a:xfrm>
              <a:off x="0" y="0"/>
              <a:ext cx="24390350" cy="1073150"/>
            </a:xfrm>
            <a:custGeom>
              <a:avLst/>
              <a:gdLst/>
              <a:ahLst/>
              <a:cxnLst/>
              <a:rect l="l" t="t" r="r" b="b"/>
              <a:pathLst>
                <a:path w="24390350" h="1073150" extrusionOk="0">
                  <a:moveTo>
                    <a:pt x="3175" y="0"/>
                  </a:moveTo>
                  <a:lnTo>
                    <a:pt x="24387175" y="0"/>
                  </a:lnTo>
                  <a:cubicBezTo>
                    <a:pt x="24388953" y="0"/>
                    <a:pt x="24390350" y="1397"/>
                    <a:pt x="24390350" y="3175"/>
                  </a:cubicBezTo>
                  <a:lnTo>
                    <a:pt x="24390350" y="1069975"/>
                  </a:lnTo>
                  <a:cubicBezTo>
                    <a:pt x="24390350" y="1071753"/>
                    <a:pt x="24388953" y="1073150"/>
                    <a:pt x="24387175" y="1073150"/>
                  </a:cubicBezTo>
                  <a:lnTo>
                    <a:pt x="3175" y="1073150"/>
                  </a:lnTo>
                  <a:cubicBezTo>
                    <a:pt x="1397" y="1073150"/>
                    <a:pt x="0" y="1071753"/>
                    <a:pt x="0" y="1069975"/>
                  </a:cubicBezTo>
                  <a:lnTo>
                    <a:pt x="0" y="3175"/>
                  </a:lnTo>
                  <a:cubicBezTo>
                    <a:pt x="0" y="1397"/>
                    <a:pt x="1397" y="0"/>
                    <a:pt x="3175" y="0"/>
                  </a:cubicBezTo>
                  <a:moveTo>
                    <a:pt x="3175" y="6350"/>
                  </a:moveTo>
                  <a:lnTo>
                    <a:pt x="3175" y="3175"/>
                  </a:lnTo>
                  <a:lnTo>
                    <a:pt x="6350" y="3175"/>
                  </a:lnTo>
                  <a:lnTo>
                    <a:pt x="6350" y="1069975"/>
                  </a:lnTo>
                  <a:lnTo>
                    <a:pt x="3175" y="1069975"/>
                  </a:lnTo>
                  <a:lnTo>
                    <a:pt x="3175" y="1066800"/>
                  </a:lnTo>
                  <a:lnTo>
                    <a:pt x="24387175" y="1066800"/>
                  </a:lnTo>
                  <a:lnTo>
                    <a:pt x="24387175" y="1069975"/>
                  </a:lnTo>
                  <a:lnTo>
                    <a:pt x="24384000" y="1069975"/>
                  </a:lnTo>
                  <a:lnTo>
                    <a:pt x="24384000" y="3175"/>
                  </a:lnTo>
                  <a:lnTo>
                    <a:pt x="24387175" y="3175"/>
                  </a:lnTo>
                  <a:lnTo>
                    <a:pt x="24387175" y="6350"/>
                  </a:lnTo>
                  <a:lnTo>
                    <a:pt x="3175" y="6350"/>
                  </a:lnTo>
                  <a:close/>
                </a:path>
              </a:pathLst>
            </a:custGeom>
            <a:solidFill>
              <a:srgbClr val="FFFFFF"/>
            </a:solidFill>
            <a:ln>
              <a:noFill/>
            </a:ln>
          </p:spPr>
          <p:txBody>
            <a:bodyPr spcFirstLastPara="1" wrap="square" lIns="60950" tIns="60950" rIns="60950" bIns="60950" anchor="ctr" anchorCtr="0">
              <a:noAutofit/>
            </a:bodyPr>
            <a:p>
              <a:pPr>
                <a:spcBef>
                  <a:spcPts val="0"/>
                </a:spcBef>
                <a:spcAft>
                  <a:spcPts val="0"/>
                </a:spcAft>
              </a:pPr>
              <a:endParaRPr>
                <a:latin typeface="Times New Roman" panose="02020603050405020304" pitchFamily="18" charset="0"/>
                <a:cs typeface="Times New Roman" panose="02020603050405020304" pitchFamily="18" charset="0"/>
              </a:endParaRPr>
            </a:p>
          </p:txBody>
        </p:sp>
      </p:grpSp>
      <p:sp>
        <p:nvSpPr>
          <p:cNvPr id="2" name="Text Box 1"/>
          <p:cNvSpPr txBox="1"/>
          <p:nvPr/>
        </p:nvSpPr>
        <p:spPr>
          <a:xfrm>
            <a:off x="525145" y="838200"/>
            <a:ext cx="11294110" cy="2988310"/>
          </a:xfrm>
          <a:prstGeom prst="rect">
            <a:avLst/>
          </a:prstGeom>
          <a:noFill/>
        </p:spPr>
        <p:txBody>
          <a:bodyPr wrap="square" rtlCol="0" anchor="t">
            <a:spAutoFit/>
          </a:bodyPr>
          <a:p>
            <a:pPr marL="12700">
              <a:lnSpc>
                <a:spcPct val="100000"/>
              </a:lnSpc>
            </a:pPr>
            <a:r>
              <a:rPr sz="2000" b="1" dirty="0">
                <a:sym typeface="+mn-ea"/>
              </a:rPr>
              <a:t>Step</a:t>
            </a:r>
            <a:r>
              <a:rPr sz="2000" b="1" spc="-10" dirty="0">
                <a:sym typeface="+mn-ea"/>
              </a:rPr>
              <a:t> </a:t>
            </a:r>
            <a:r>
              <a:rPr sz="2000" b="1" dirty="0">
                <a:sym typeface="+mn-ea"/>
              </a:rPr>
              <a:t>4:</a:t>
            </a:r>
            <a:r>
              <a:rPr sz="2000" b="1" spc="-15" dirty="0">
                <a:sym typeface="+mn-ea"/>
              </a:rPr>
              <a:t> </a:t>
            </a:r>
            <a:r>
              <a:rPr sz="2000" b="1" dirty="0">
                <a:sym typeface="+mn-ea"/>
              </a:rPr>
              <a:t>Training</a:t>
            </a:r>
            <a:r>
              <a:rPr sz="2000" b="1" spc="-10" dirty="0">
                <a:sym typeface="+mn-ea"/>
              </a:rPr>
              <a:t> </a:t>
            </a:r>
            <a:r>
              <a:rPr sz="2000" b="1" dirty="0">
                <a:sym typeface="+mn-ea"/>
              </a:rPr>
              <a:t>the</a:t>
            </a:r>
            <a:r>
              <a:rPr sz="2000" b="1" spc="-15" dirty="0">
                <a:sym typeface="+mn-ea"/>
              </a:rPr>
              <a:t> </a:t>
            </a:r>
            <a:r>
              <a:rPr sz="2000" b="1" spc="-20" dirty="0">
                <a:sym typeface="+mn-ea"/>
              </a:rPr>
              <a:t>Model</a:t>
            </a:r>
            <a:endParaRPr sz="2000"/>
          </a:p>
          <a:p>
            <a:pPr marL="12700" marR="8890" indent="227965">
              <a:lnSpc>
                <a:spcPct val="143000"/>
              </a:lnSpc>
              <a:spcBef>
                <a:spcPts val="780"/>
              </a:spcBef>
            </a:pPr>
            <a:r>
              <a:rPr sz="2000" dirty="0">
                <a:sym typeface="+mn-ea"/>
              </a:rPr>
              <a:t>Train</a:t>
            </a:r>
            <a:r>
              <a:rPr sz="2000" spc="-10" dirty="0">
                <a:sym typeface="+mn-ea"/>
              </a:rPr>
              <a:t> </a:t>
            </a:r>
            <a:r>
              <a:rPr sz="2000" dirty="0">
                <a:sym typeface="+mn-ea"/>
              </a:rPr>
              <a:t>the</a:t>
            </a:r>
            <a:r>
              <a:rPr sz="2000" spc="-5" dirty="0">
                <a:sym typeface="+mn-ea"/>
              </a:rPr>
              <a:t> </a:t>
            </a:r>
            <a:r>
              <a:rPr sz="2000" dirty="0">
                <a:sym typeface="+mn-ea"/>
              </a:rPr>
              <a:t>model</a:t>
            </a:r>
            <a:r>
              <a:rPr sz="2000" spc="-10" dirty="0">
                <a:sym typeface="+mn-ea"/>
              </a:rPr>
              <a:t> </a:t>
            </a:r>
            <a:r>
              <a:rPr sz="2000" dirty="0">
                <a:sym typeface="+mn-ea"/>
              </a:rPr>
              <a:t>using</a:t>
            </a:r>
            <a:r>
              <a:rPr sz="2000" spc="-5" dirty="0">
                <a:sym typeface="+mn-ea"/>
              </a:rPr>
              <a:t> </a:t>
            </a:r>
            <a:r>
              <a:rPr sz="2000" dirty="0">
                <a:sym typeface="+mn-ea"/>
              </a:rPr>
              <a:t>your</a:t>
            </a:r>
            <a:r>
              <a:rPr sz="2000" spc="-15" dirty="0">
                <a:sym typeface="+mn-ea"/>
              </a:rPr>
              <a:t> </a:t>
            </a:r>
            <a:r>
              <a:rPr sz="2000" dirty="0">
                <a:sym typeface="+mn-ea"/>
              </a:rPr>
              <a:t>dataset.</a:t>
            </a:r>
            <a:r>
              <a:rPr sz="2000" spc="-5" dirty="0">
                <a:sym typeface="+mn-ea"/>
              </a:rPr>
              <a:t> </a:t>
            </a:r>
            <a:r>
              <a:rPr sz="2000" dirty="0">
                <a:sym typeface="+mn-ea"/>
              </a:rPr>
              <a:t>This</a:t>
            </a:r>
            <a:r>
              <a:rPr sz="2000" spc="-5" dirty="0">
                <a:sym typeface="+mn-ea"/>
              </a:rPr>
              <a:t> </a:t>
            </a:r>
            <a:r>
              <a:rPr sz="2000" dirty="0">
                <a:sym typeface="+mn-ea"/>
              </a:rPr>
              <a:t>typically</a:t>
            </a:r>
            <a:r>
              <a:rPr sz="2000" spc="-35" dirty="0">
                <a:sym typeface="+mn-ea"/>
              </a:rPr>
              <a:t> </a:t>
            </a:r>
            <a:r>
              <a:rPr sz="2000" dirty="0">
                <a:sym typeface="+mn-ea"/>
              </a:rPr>
              <a:t>involves</a:t>
            </a:r>
            <a:r>
              <a:rPr sz="2000" spc="-10" dirty="0">
                <a:sym typeface="+mn-ea"/>
              </a:rPr>
              <a:t> </a:t>
            </a:r>
            <a:r>
              <a:rPr sz="2000" dirty="0">
                <a:sym typeface="+mn-ea"/>
              </a:rPr>
              <a:t>loading</a:t>
            </a:r>
            <a:r>
              <a:rPr sz="2000" spc="-20" dirty="0">
                <a:sym typeface="+mn-ea"/>
              </a:rPr>
              <a:t> </a:t>
            </a:r>
            <a:r>
              <a:rPr sz="2000" dirty="0">
                <a:sym typeface="+mn-ea"/>
              </a:rPr>
              <a:t>and</a:t>
            </a:r>
            <a:r>
              <a:rPr sz="2000" spc="-10" dirty="0">
                <a:sym typeface="+mn-ea"/>
              </a:rPr>
              <a:t> </a:t>
            </a:r>
            <a:r>
              <a:rPr sz="2000" dirty="0">
                <a:sym typeface="+mn-ea"/>
              </a:rPr>
              <a:t>preprocessing</a:t>
            </a:r>
            <a:r>
              <a:rPr sz="2000" spc="-15" dirty="0">
                <a:sym typeface="+mn-ea"/>
              </a:rPr>
              <a:t> </a:t>
            </a:r>
            <a:r>
              <a:rPr sz="2000" spc="-25" dirty="0">
                <a:sym typeface="+mn-ea"/>
              </a:rPr>
              <a:t>the </a:t>
            </a:r>
            <a:r>
              <a:rPr sz="2000" dirty="0">
                <a:sym typeface="+mn-ea"/>
              </a:rPr>
              <a:t>dataset,</a:t>
            </a:r>
            <a:r>
              <a:rPr sz="2000" spc="-25" dirty="0">
                <a:sym typeface="+mn-ea"/>
              </a:rPr>
              <a:t> </a:t>
            </a:r>
            <a:r>
              <a:rPr sz="2000" dirty="0">
                <a:sym typeface="+mn-ea"/>
              </a:rPr>
              <a:t>then</a:t>
            </a:r>
            <a:r>
              <a:rPr sz="2000" spc="-25" dirty="0">
                <a:sym typeface="+mn-ea"/>
              </a:rPr>
              <a:t> </a:t>
            </a:r>
            <a:r>
              <a:rPr sz="2000" dirty="0">
                <a:sym typeface="+mn-ea"/>
              </a:rPr>
              <a:t>fitting</a:t>
            </a:r>
            <a:r>
              <a:rPr sz="2000" spc="-35" dirty="0">
                <a:sym typeface="+mn-ea"/>
              </a:rPr>
              <a:t> </a:t>
            </a:r>
            <a:r>
              <a:rPr sz="2000" dirty="0">
                <a:sym typeface="+mn-ea"/>
              </a:rPr>
              <a:t>the</a:t>
            </a:r>
            <a:r>
              <a:rPr sz="2000" spc="-25" dirty="0">
                <a:sym typeface="+mn-ea"/>
              </a:rPr>
              <a:t> </a:t>
            </a:r>
            <a:r>
              <a:rPr sz="2000" dirty="0">
                <a:sym typeface="+mn-ea"/>
              </a:rPr>
              <a:t>model</a:t>
            </a:r>
            <a:r>
              <a:rPr sz="2000" spc="-25" dirty="0">
                <a:sym typeface="+mn-ea"/>
              </a:rPr>
              <a:t> </a:t>
            </a:r>
            <a:r>
              <a:rPr sz="2000" dirty="0">
                <a:sym typeface="+mn-ea"/>
              </a:rPr>
              <a:t>to</a:t>
            </a:r>
            <a:r>
              <a:rPr sz="2000" spc="-20" dirty="0">
                <a:sym typeface="+mn-ea"/>
              </a:rPr>
              <a:t> </a:t>
            </a:r>
            <a:r>
              <a:rPr sz="2000" dirty="0">
                <a:sym typeface="+mn-ea"/>
              </a:rPr>
              <a:t>the</a:t>
            </a:r>
            <a:r>
              <a:rPr sz="2000" spc="-25" dirty="0">
                <a:sym typeface="+mn-ea"/>
              </a:rPr>
              <a:t> </a:t>
            </a:r>
            <a:r>
              <a:rPr sz="2000" spc="-10" dirty="0">
                <a:sym typeface="+mn-ea"/>
              </a:rPr>
              <a:t>data.</a:t>
            </a:r>
            <a:endParaRPr sz="2000"/>
          </a:p>
          <a:p>
            <a:pPr>
              <a:lnSpc>
                <a:spcPct val="100000"/>
              </a:lnSpc>
              <a:spcBef>
                <a:spcPts val="85"/>
              </a:spcBef>
            </a:pPr>
            <a:endParaRPr sz="2000"/>
          </a:p>
          <a:p>
            <a:pPr marL="12700">
              <a:lnSpc>
                <a:spcPct val="100000"/>
              </a:lnSpc>
            </a:pPr>
            <a:r>
              <a:rPr sz="2000" b="1" dirty="0">
                <a:sym typeface="+mn-ea"/>
              </a:rPr>
              <a:t>import</a:t>
            </a:r>
            <a:r>
              <a:rPr sz="2000" b="1" spc="-50" dirty="0">
                <a:sym typeface="+mn-ea"/>
              </a:rPr>
              <a:t> </a:t>
            </a:r>
            <a:r>
              <a:rPr sz="2000" b="1" spc="-25" dirty="0">
                <a:sym typeface="+mn-ea"/>
              </a:rPr>
              <a:t>sys</a:t>
            </a:r>
            <a:endParaRPr sz="2000"/>
          </a:p>
          <a:p>
            <a:pPr marL="12700" marR="66040">
              <a:lnSpc>
                <a:spcPct val="143000"/>
              </a:lnSpc>
              <a:spcBef>
                <a:spcPts val="805"/>
              </a:spcBef>
            </a:pPr>
            <a:r>
              <a:rPr sz="2000" b="1" spc="-10" dirty="0">
                <a:sym typeface="+mn-ea"/>
              </a:rPr>
              <a:t>r=model.fit_generator(training_set,validation_data=test_set,epochs=150,steps_per_epo ch=len(training_set)//3,</a:t>
            </a:r>
            <a:r>
              <a:rPr sz="2000" b="1" spc="140" dirty="0">
                <a:sym typeface="+mn-ea"/>
              </a:rPr>
              <a:t> </a:t>
            </a:r>
            <a:r>
              <a:rPr sz="2000" b="1" spc="-10" dirty="0">
                <a:sym typeface="+mn-ea"/>
              </a:rPr>
              <a:t>validation_steps=len(test_set)//3)</a:t>
            </a:r>
            <a:endParaRPr lang="en-US" sz="2000" b="1" spc="-10" dirty="0">
              <a:sym typeface="+mn-ea"/>
            </a:endParaRPr>
          </a:p>
        </p:txBody>
      </p:sp>
      <p:sp>
        <p:nvSpPr>
          <p:cNvPr id="6" name="Text Box 5"/>
          <p:cNvSpPr txBox="1"/>
          <p:nvPr/>
        </p:nvSpPr>
        <p:spPr>
          <a:xfrm>
            <a:off x="533400" y="4038600"/>
            <a:ext cx="10838180" cy="2611120"/>
          </a:xfrm>
          <a:prstGeom prst="rect">
            <a:avLst/>
          </a:prstGeom>
          <a:noFill/>
        </p:spPr>
        <p:txBody>
          <a:bodyPr wrap="square" rtlCol="0" anchor="t">
            <a:spAutoFit/>
          </a:bodyPr>
          <a:p>
            <a:pPr marL="12700">
              <a:lnSpc>
                <a:spcPct val="100000"/>
              </a:lnSpc>
              <a:spcBef>
                <a:spcPts val="5"/>
              </a:spcBef>
            </a:pPr>
            <a:r>
              <a:rPr sz="2000" b="1" dirty="0">
                <a:sym typeface="+mn-ea"/>
              </a:rPr>
              <a:t>Step</a:t>
            </a:r>
            <a:r>
              <a:rPr sz="2000" b="1" spc="-15" dirty="0">
                <a:sym typeface="+mn-ea"/>
              </a:rPr>
              <a:t> </a:t>
            </a:r>
            <a:r>
              <a:rPr sz="2000" b="1" dirty="0">
                <a:sym typeface="+mn-ea"/>
              </a:rPr>
              <a:t>5:</a:t>
            </a:r>
            <a:r>
              <a:rPr sz="2000" b="1" spc="-15" dirty="0">
                <a:sym typeface="+mn-ea"/>
              </a:rPr>
              <a:t> </a:t>
            </a:r>
            <a:r>
              <a:rPr sz="2000" b="1" dirty="0">
                <a:sym typeface="+mn-ea"/>
              </a:rPr>
              <a:t>Testing</a:t>
            </a:r>
            <a:r>
              <a:rPr sz="2000" b="1" spc="-15" dirty="0">
                <a:sym typeface="+mn-ea"/>
              </a:rPr>
              <a:t> </a:t>
            </a:r>
            <a:r>
              <a:rPr sz="2000" b="1" dirty="0">
                <a:sym typeface="+mn-ea"/>
              </a:rPr>
              <a:t>the</a:t>
            </a:r>
            <a:r>
              <a:rPr sz="2000" b="1" spc="-15" dirty="0">
                <a:sym typeface="+mn-ea"/>
              </a:rPr>
              <a:t> </a:t>
            </a:r>
            <a:r>
              <a:rPr sz="2000" b="1" spc="-10" dirty="0">
                <a:sym typeface="+mn-ea"/>
              </a:rPr>
              <a:t>Model</a:t>
            </a:r>
            <a:endParaRPr sz="2000"/>
          </a:p>
          <a:p>
            <a:pPr marL="12700" marR="22860">
              <a:lnSpc>
                <a:spcPct val="144000"/>
              </a:lnSpc>
              <a:spcBef>
                <a:spcPts val="790"/>
              </a:spcBef>
            </a:pPr>
            <a:r>
              <a:rPr sz="2000" b="1" spc="-10" dirty="0">
                <a:sym typeface="+mn-ea"/>
              </a:rPr>
              <a:t>img=image.load_img(r'/content/Dataset/test/redleafspot/UNADJUSTEDNONRAW_thu mb_1b5.jpg',target_size=(224,224))</a:t>
            </a:r>
            <a:endParaRPr sz="2000"/>
          </a:p>
          <a:p>
            <a:pPr marL="240665" marR="3444240">
              <a:lnSpc>
                <a:spcPct val="199000"/>
              </a:lnSpc>
            </a:pPr>
            <a:r>
              <a:rPr sz="2000" b="1" dirty="0">
                <a:sym typeface="+mn-ea"/>
              </a:rPr>
              <a:t>#convert</a:t>
            </a:r>
            <a:r>
              <a:rPr sz="2000" b="1" spc="-25" dirty="0">
                <a:sym typeface="+mn-ea"/>
              </a:rPr>
              <a:t> </a:t>
            </a:r>
            <a:r>
              <a:rPr sz="2000" b="1" dirty="0">
                <a:sym typeface="+mn-ea"/>
              </a:rPr>
              <a:t>image</a:t>
            </a:r>
            <a:r>
              <a:rPr sz="2000" b="1" spc="-30" dirty="0">
                <a:sym typeface="+mn-ea"/>
              </a:rPr>
              <a:t> </a:t>
            </a:r>
            <a:r>
              <a:rPr sz="2000" b="1" dirty="0">
                <a:sym typeface="+mn-ea"/>
              </a:rPr>
              <a:t>to</a:t>
            </a:r>
            <a:r>
              <a:rPr sz="2000" b="1" spc="-20" dirty="0">
                <a:sym typeface="+mn-ea"/>
              </a:rPr>
              <a:t> </a:t>
            </a:r>
            <a:r>
              <a:rPr sz="2000" b="1" dirty="0">
                <a:sym typeface="+mn-ea"/>
              </a:rPr>
              <a:t>array</a:t>
            </a:r>
            <a:r>
              <a:rPr sz="2000" b="1" spc="-25" dirty="0">
                <a:sym typeface="+mn-ea"/>
              </a:rPr>
              <a:t> </a:t>
            </a:r>
            <a:r>
              <a:rPr sz="2000" b="1" spc="-10" dirty="0">
                <a:sym typeface="+mn-ea"/>
              </a:rPr>
              <a:t>format x=image.img_to_array(img) </a:t>
            </a:r>
            <a:endParaRPr lang="en-US" sz="2000" b="1" spc="-10" dirty="0">
              <a:sym typeface="+mn-e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3" name="Google Shape;244;p15"/>
          <p:cNvGrpSpPr/>
          <p:nvPr/>
        </p:nvGrpSpPr>
        <p:grpSpPr>
          <a:xfrm>
            <a:off x="-1588" y="42861"/>
            <a:ext cx="12195175" cy="536575"/>
            <a:chOff x="0" y="0"/>
            <a:chExt cx="24390350" cy="1073150"/>
          </a:xfrm>
        </p:grpSpPr>
        <p:sp>
          <p:nvSpPr>
            <p:cNvPr id="4" name="Google Shape;245;p15"/>
            <p:cNvSpPr/>
            <p:nvPr/>
          </p:nvSpPr>
          <p:spPr>
            <a:xfrm>
              <a:off x="3175" y="3175"/>
              <a:ext cx="24384000" cy="1066800"/>
            </a:xfrm>
            <a:custGeom>
              <a:avLst/>
              <a:gdLst/>
              <a:ahLst/>
              <a:cxnLst/>
              <a:rect l="l" t="t" r="r" b="b"/>
              <a:pathLst>
                <a:path w="24384000" h="1066800" extrusionOk="0">
                  <a:moveTo>
                    <a:pt x="0" y="0"/>
                  </a:moveTo>
                  <a:lnTo>
                    <a:pt x="24384000" y="0"/>
                  </a:lnTo>
                  <a:lnTo>
                    <a:pt x="24384000" y="1066800"/>
                  </a:lnTo>
                  <a:lnTo>
                    <a:pt x="0" y="1066800"/>
                  </a:lnTo>
                  <a:close/>
                </a:path>
              </a:pathLst>
            </a:custGeom>
            <a:solidFill>
              <a:srgbClr val="953735"/>
            </a:solidFill>
            <a:ln>
              <a:noFill/>
            </a:ln>
          </p:spPr>
          <p:txBody>
            <a:bodyPr/>
            <a:p>
              <a:pPr algn="l"/>
              <a:r>
                <a:rPr lang="en-US"/>
                <a:t>                                                                    </a:t>
              </a:r>
              <a:r>
                <a:rPr lang="en-US" sz="3500"/>
                <a:t>  </a:t>
              </a:r>
              <a:r>
                <a:rPr lang="en-US" sz="3500" b="1">
                  <a:solidFill>
                    <a:schemeClr val="bg1"/>
                  </a:solidFill>
                </a:rPr>
                <a:t>Implementation</a:t>
              </a:r>
              <a:endParaRPr lang="en-US" sz="3500" b="1">
                <a:solidFill>
                  <a:schemeClr val="bg1"/>
                </a:solidFill>
              </a:endParaRPr>
            </a:p>
          </p:txBody>
        </p:sp>
        <p:sp>
          <p:nvSpPr>
            <p:cNvPr id="5" name="Google Shape;246;p15"/>
            <p:cNvSpPr/>
            <p:nvPr/>
          </p:nvSpPr>
          <p:spPr>
            <a:xfrm>
              <a:off x="0" y="0"/>
              <a:ext cx="24390350" cy="1073150"/>
            </a:xfrm>
            <a:custGeom>
              <a:avLst/>
              <a:gdLst/>
              <a:ahLst/>
              <a:cxnLst/>
              <a:rect l="l" t="t" r="r" b="b"/>
              <a:pathLst>
                <a:path w="24390350" h="1073150" extrusionOk="0">
                  <a:moveTo>
                    <a:pt x="3175" y="0"/>
                  </a:moveTo>
                  <a:lnTo>
                    <a:pt x="24387175" y="0"/>
                  </a:lnTo>
                  <a:cubicBezTo>
                    <a:pt x="24388953" y="0"/>
                    <a:pt x="24390350" y="1397"/>
                    <a:pt x="24390350" y="3175"/>
                  </a:cubicBezTo>
                  <a:lnTo>
                    <a:pt x="24390350" y="1069975"/>
                  </a:lnTo>
                  <a:cubicBezTo>
                    <a:pt x="24390350" y="1071753"/>
                    <a:pt x="24388953" y="1073150"/>
                    <a:pt x="24387175" y="1073150"/>
                  </a:cubicBezTo>
                  <a:lnTo>
                    <a:pt x="3175" y="1073150"/>
                  </a:lnTo>
                  <a:cubicBezTo>
                    <a:pt x="1397" y="1073150"/>
                    <a:pt x="0" y="1071753"/>
                    <a:pt x="0" y="1069975"/>
                  </a:cubicBezTo>
                  <a:lnTo>
                    <a:pt x="0" y="3175"/>
                  </a:lnTo>
                  <a:cubicBezTo>
                    <a:pt x="0" y="1397"/>
                    <a:pt x="1397" y="0"/>
                    <a:pt x="3175" y="0"/>
                  </a:cubicBezTo>
                  <a:moveTo>
                    <a:pt x="3175" y="6350"/>
                  </a:moveTo>
                  <a:lnTo>
                    <a:pt x="3175" y="3175"/>
                  </a:lnTo>
                  <a:lnTo>
                    <a:pt x="6350" y="3175"/>
                  </a:lnTo>
                  <a:lnTo>
                    <a:pt x="6350" y="1069975"/>
                  </a:lnTo>
                  <a:lnTo>
                    <a:pt x="3175" y="1069975"/>
                  </a:lnTo>
                  <a:lnTo>
                    <a:pt x="3175" y="1066800"/>
                  </a:lnTo>
                  <a:lnTo>
                    <a:pt x="24387175" y="1066800"/>
                  </a:lnTo>
                  <a:lnTo>
                    <a:pt x="24387175" y="1069975"/>
                  </a:lnTo>
                  <a:lnTo>
                    <a:pt x="24384000" y="1069975"/>
                  </a:lnTo>
                  <a:lnTo>
                    <a:pt x="24384000" y="3175"/>
                  </a:lnTo>
                  <a:lnTo>
                    <a:pt x="24387175" y="3175"/>
                  </a:lnTo>
                  <a:lnTo>
                    <a:pt x="24387175" y="6350"/>
                  </a:lnTo>
                  <a:lnTo>
                    <a:pt x="3175" y="6350"/>
                  </a:lnTo>
                  <a:close/>
                </a:path>
              </a:pathLst>
            </a:custGeom>
            <a:solidFill>
              <a:srgbClr val="FFFFFF"/>
            </a:solidFill>
            <a:ln>
              <a:noFill/>
            </a:ln>
          </p:spPr>
          <p:txBody>
            <a:bodyPr spcFirstLastPara="1" wrap="square" lIns="60950" tIns="60950" rIns="60950" bIns="60950" anchor="ctr" anchorCtr="0">
              <a:noAutofit/>
            </a:bodyPr>
            <a:p>
              <a:pPr>
                <a:spcBef>
                  <a:spcPts val="0"/>
                </a:spcBef>
                <a:spcAft>
                  <a:spcPts val="0"/>
                </a:spcAft>
              </a:pPr>
              <a:endParaRPr>
                <a:latin typeface="Times New Roman" panose="02020603050405020304" pitchFamily="18" charset="0"/>
                <a:cs typeface="Times New Roman" panose="02020603050405020304" pitchFamily="18" charset="0"/>
              </a:endParaRPr>
            </a:p>
          </p:txBody>
        </p:sp>
      </p:grpSp>
      <p:sp>
        <p:nvSpPr>
          <p:cNvPr id="2" name="Text Box 1"/>
          <p:cNvSpPr txBox="1"/>
          <p:nvPr/>
        </p:nvSpPr>
        <p:spPr>
          <a:xfrm>
            <a:off x="533400" y="914400"/>
            <a:ext cx="11020425" cy="1932305"/>
          </a:xfrm>
          <a:prstGeom prst="rect">
            <a:avLst/>
          </a:prstGeom>
          <a:noFill/>
        </p:spPr>
        <p:txBody>
          <a:bodyPr wrap="square" rtlCol="0" anchor="t">
            <a:spAutoFit/>
          </a:bodyPr>
          <a:p>
            <a:pPr marL="240665" marR="3444240">
              <a:lnSpc>
                <a:spcPct val="199000"/>
              </a:lnSpc>
            </a:pPr>
            <a:r>
              <a:rPr sz="2000" b="1" dirty="0">
                <a:sym typeface="+mn-ea"/>
              </a:rPr>
              <a:t>import</a:t>
            </a:r>
            <a:r>
              <a:rPr sz="2000" b="1" spc="-25" dirty="0">
                <a:sym typeface="+mn-ea"/>
              </a:rPr>
              <a:t> </a:t>
            </a:r>
            <a:r>
              <a:rPr sz="2000" b="1" dirty="0">
                <a:sym typeface="+mn-ea"/>
              </a:rPr>
              <a:t>numpy</a:t>
            </a:r>
            <a:r>
              <a:rPr sz="2000" b="1" spc="-20" dirty="0">
                <a:sym typeface="+mn-ea"/>
              </a:rPr>
              <a:t> </a:t>
            </a:r>
            <a:r>
              <a:rPr sz="2000" b="1" dirty="0">
                <a:sym typeface="+mn-ea"/>
              </a:rPr>
              <a:t>as</a:t>
            </a:r>
            <a:r>
              <a:rPr sz="2000" b="1" spc="-20" dirty="0">
                <a:sym typeface="+mn-ea"/>
              </a:rPr>
              <a:t> </a:t>
            </a:r>
            <a:r>
              <a:rPr sz="2000" b="1" spc="-25" dirty="0">
                <a:sym typeface="+mn-ea"/>
              </a:rPr>
              <a:t>np</a:t>
            </a:r>
            <a:endParaRPr sz="2000"/>
          </a:p>
          <a:p>
            <a:pPr marL="240665" marR="3489960">
              <a:lnSpc>
                <a:spcPct val="199000"/>
              </a:lnSpc>
              <a:spcBef>
                <a:spcPts val="15"/>
              </a:spcBef>
            </a:pPr>
            <a:r>
              <a:rPr sz="2000" b="1" spc="-10" dirty="0">
                <a:sym typeface="+mn-ea"/>
              </a:rPr>
              <a:t>x=np.expand_dims(x,axis=0)</a:t>
            </a:r>
            <a:endParaRPr sz="2000" b="1" spc="-10" dirty="0">
              <a:sym typeface="+mn-ea"/>
            </a:endParaRPr>
          </a:p>
          <a:p>
            <a:pPr marL="240665" marR="3489960">
              <a:lnSpc>
                <a:spcPct val="199000"/>
              </a:lnSpc>
              <a:spcBef>
                <a:spcPts val="15"/>
              </a:spcBef>
            </a:pPr>
            <a:r>
              <a:rPr sz="2000" b="1" spc="-10" dirty="0">
                <a:sym typeface="+mn-ea"/>
              </a:rPr>
              <a:t>img_data=preprocess_input(x)</a:t>
            </a:r>
            <a:endParaRPr lang="en-US" sz="2000" b="1" spc="-10" dirty="0">
              <a:sym typeface="+mn-ea"/>
            </a:endParaRPr>
          </a:p>
        </p:txBody>
      </p:sp>
      <p:sp>
        <p:nvSpPr>
          <p:cNvPr id="6" name="Text Box 5"/>
          <p:cNvSpPr txBox="1"/>
          <p:nvPr/>
        </p:nvSpPr>
        <p:spPr>
          <a:xfrm>
            <a:off x="685800" y="2975610"/>
            <a:ext cx="11376025" cy="1381760"/>
          </a:xfrm>
          <a:prstGeom prst="rect">
            <a:avLst/>
          </a:prstGeom>
          <a:noFill/>
        </p:spPr>
        <p:txBody>
          <a:bodyPr wrap="square" rtlCol="0" anchor="t">
            <a:spAutoFit/>
          </a:bodyPr>
          <a:p>
            <a:pPr marL="12700">
              <a:lnSpc>
                <a:spcPct val="100000"/>
              </a:lnSpc>
              <a:spcBef>
                <a:spcPts val="100"/>
              </a:spcBef>
            </a:pPr>
            <a:r>
              <a:rPr sz="2000" b="1" spc="-10" dirty="0">
                <a:sym typeface="+mn-ea"/>
              </a:rPr>
              <a:t>output=np.argmax(model.predict(img_data),</a:t>
            </a:r>
            <a:r>
              <a:rPr sz="2000" b="1" spc="204" dirty="0">
                <a:sym typeface="+mn-ea"/>
              </a:rPr>
              <a:t> </a:t>
            </a:r>
            <a:r>
              <a:rPr sz="2000" b="1" spc="-10" dirty="0">
                <a:sym typeface="+mn-ea"/>
              </a:rPr>
              <a:t>axis=1)</a:t>
            </a:r>
            <a:endParaRPr sz="2000"/>
          </a:p>
          <a:p>
            <a:pPr marL="12700" marR="176530">
              <a:lnSpc>
                <a:spcPct val="143000"/>
              </a:lnSpc>
              <a:spcBef>
                <a:spcPts val="805"/>
              </a:spcBef>
              <a:tabLst>
                <a:tab pos="2118995" algn="l"/>
                <a:tab pos="3061335" algn="l"/>
              </a:tabLst>
            </a:pPr>
            <a:r>
              <a:rPr sz="2000" b="1" spc="-10" dirty="0">
                <a:sym typeface="+mn-ea"/>
              </a:rPr>
              <a:t>index=['Anthracnose','algal</a:t>
            </a:r>
            <a:r>
              <a:rPr sz="2000" b="1" dirty="0">
                <a:sym typeface="+mn-ea"/>
              </a:rPr>
              <a:t>	</a:t>
            </a:r>
            <a:r>
              <a:rPr sz="2000" b="1" spc="-10" dirty="0">
                <a:sym typeface="+mn-ea"/>
              </a:rPr>
              <a:t>leaf','bird</a:t>
            </a:r>
            <a:r>
              <a:rPr sz="2000" b="1" dirty="0">
                <a:sym typeface="+mn-ea"/>
              </a:rPr>
              <a:t>	</a:t>
            </a:r>
            <a:r>
              <a:rPr sz="2000" b="1" spc="-25" dirty="0">
                <a:sym typeface="+mn-ea"/>
              </a:rPr>
              <a:t>eye </a:t>
            </a:r>
            <a:r>
              <a:rPr lang="en-US" sz="2000" b="1" spc="-25" dirty="0">
                <a:sym typeface="+mn-ea"/>
              </a:rPr>
              <a:t>        spot’,’brown    blight</a:t>
            </a:r>
            <a:r>
              <a:rPr sz="2000" b="1" spc="-10" dirty="0">
                <a:sym typeface="+mn-ea"/>
              </a:rPr>
              <a:t>',</a:t>
            </a:r>
            <a:r>
              <a:rPr lang="en-US" sz="2000" b="1" spc="-10" dirty="0">
                <a:sym typeface="+mn-ea"/>
              </a:rPr>
              <a:t>’gray light’,</a:t>
            </a:r>
            <a:r>
              <a:rPr sz="2000" b="1" spc="-10" dirty="0">
                <a:sym typeface="+mn-ea"/>
              </a:rPr>
              <a:t>'healthy','red</a:t>
            </a:r>
            <a:r>
              <a:rPr sz="2000" b="1" spc="15" dirty="0">
                <a:sym typeface="+mn-ea"/>
              </a:rPr>
              <a:t> </a:t>
            </a:r>
            <a:r>
              <a:rPr sz="2000" b="1" dirty="0">
                <a:sym typeface="+mn-ea"/>
              </a:rPr>
              <a:t>leaf</a:t>
            </a:r>
            <a:r>
              <a:rPr sz="2000" b="1" spc="10" dirty="0">
                <a:sym typeface="+mn-ea"/>
              </a:rPr>
              <a:t> </a:t>
            </a:r>
            <a:r>
              <a:rPr sz="2000" b="1" dirty="0">
                <a:sym typeface="+mn-ea"/>
              </a:rPr>
              <a:t>spot','white</a:t>
            </a:r>
            <a:r>
              <a:rPr sz="2000" b="1" spc="10" dirty="0">
                <a:sym typeface="+mn-ea"/>
              </a:rPr>
              <a:t> </a:t>
            </a:r>
            <a:r>
              <a:rPr sz="2000" b="1" spc="-10" dirty="0">
                <a:sym typeface="+mn-ea"/>
              </a:rPr>
              <a:t>spot'</a:t>
            </a:r>
            <a:r>
              <a:rPr sz="1200" b="1" spc="-10" dirty="0">
                <a:latin typeface="Times New Roman" panose="02020603050405020304"/>
                <a:cs typeface="Times New Roman" panose="02020603050405020304"/>
                <a:sym typeface="+mn-ea"/>
              </a:rPr>
              <a:t>]</a:t>
            </a:r>
            <a:endParaRPr lang="en-US" sz="1200" b="1" spc="-10" dirty="0">
              <a:latin typeface="Times New Roman" panose="02020603050405020304"/>
              <a:cs typeface="Times New Roman" panose="02020603050405020304"/>
              <a:sym typeface="+mn-ea"/>
            </a:endParaRPr>
          </a:p>
        </p:txBody>
      </p:sp>
      <p:sp>
        <p:nvSpPr>
          <p:cNvPr id="7" name="Text Box 6"/>
          <p:cNvSpPr txBox="1"/>
          <p:nvPr/>
        </p:nvSpPr>
        <p:spPr>
          <a:xfrm>
            <a:off x="259715" y="4495800"/>
            <a:ext cx="6445885" cy="1020445"/>
          </a:xfrm>
          <a:prstGeom prst="rect">
            <a:avLst/>
          </a:prstGeom>
          <a:noFill/>
        </p:spPr>
        <p:txBody>
          <a:bodyPr wrap="square" rtlCol="0" anchor="t">
            <a:spAutoFit/>
          </a:bodyPr>
          <a:p>
            <a:pPr marL="469265">
              <a:lnSpc>
                <a:spcPct val="100000"/>
              </a:lnSpc>
              <a:spcBef>
                <a:spcPts val="100"/>
              </a:spcBef>
            </a:pPr>
            <a:r>
              <a:rPr sz="2000" b="1" dirty="0">
                <a:sym typeface="+mn-ea"/>
              </a:rPr>
              <a:t>result</a:t>
            </a:r>
            <a:r>
              <a:rPr sz="2000" b="1" spc="-20" dirty="0">
                <a:sym typeface="+mn-ea"/>
              </a:rPr>
              <a:t> </a:t>
            </a:r>
            <a:r>
              <a:rPr sz="2000" b="1" dirty="0">
                <a:sym typeface="+mn-ea"/>
              </a:rPr>
              <a:t>=</a:t>
            </a:r>
            <a:r>
              <a:rPr sz="2000" b="1" spc="-15" dirty="0">
                <a:sym typeface="+mn-ea"/>
              </a:rPr>
              <a:t> </a:t>
            </a:r>
            <a:r>
              <a:rPr sz="2000" b="1" spc="-10" dirty="0">
                <a:sym typeface="+mn-ea"/>
              </a:rPr>
              <a:t>str(index[output[0]])</a:t>
            </a:r>
            <a:endParaRPr sz="2000"/>
          </a:p>
          <a:p>
            <a:pPr>
              <a:lnSpc>
                <a:spcPct val="100000"/>
              </a:lnSpc>
              <a:spcBef>
                <a:spcPts val="45"/>
              </a:spcBef>
            </a:pPr>
            <a:endParaRPr sz="2000"/>
          </a:p>
          <a:p>
            <a:pPr marL="469265">
              <a:lnSpc>
                <a:spcPct val="100000"/>
              </a:lnSpc>
            </a:pPr>
            <a:r>
              <a:rPr sz="2000" b="1" spc="-10" dirty="0">
                <a:sym typeface="+mn-ea"/>
              </a:rPr>
              <a:t>result</a:t>
            </a:r>
            <a:endParaRPr lang="en-US" sz="2000" b="1" spc="-10" dirty="0">
              <a:sym typeface="+mn-ea"/>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pic>
        <p:nvPicPr>
          <p:cNvPr id="253" name="Google Shape;253;p16"/>
          <p:cNvPicPr preferRelativeResize="0"/>
          <p:nvPr/>
        </p:nvPicPr>
        <p:blipFill rotWithShape="1">
          <a:blip r:embed="rId1"/>
          <a:srcRect/>
          <a:stretch>
            <a:fillRect/>
          </a:stretch>
        </p:blipFill>
        <p:spPr>
          <a:xfrm>
            <a:off x="1218778" y="1123281"/>
            <a:ext cx="9754445" cy="5141405"/>
          </a:xfrm>
          <a:prstGeom prst="rect">
            <a:avLst/>
          </a:prstGeom>
          <a:noFill/>
          <a:ln>
            <a:noFill/>
          </a:ln>
        </p:spPr>
      </p:pic>
      <p:grpSp>
        <p:nvGrpSpPr>
          <p:cNvPr id="254" name="Google Shape;254;p16"/>
          <p:cNvGrpSpPr/>
          <p:nvPr/>
        </p:nvGrpSpPr>
        <p:grpSpPr>
          <a:xfrm>
            <a:off x="-1588" y="42861"/>
            <a:ext cx="12195175" cy="536575"/>
            <a:chOff x="0" y="0"/>
            <a:chExt cx="24390350" cy="1073150"/>
          </a:xfrm>
        </p:grpSpPr>
        <p:sp>
          <p:nvSpPr>
            <p:cNvPr id="255" name="Google Shape;255;p16"/>
            <p:cNvSpPr/>
            <p:nvPr/>
          </p:nvSpPr>
          <p:spPr>
            <a:xfrm>
              <a:off x="3175" y="3175"/>
              <a:ext cx="24384000" cy="1066800"/>
            </a:xfrm>
            <a:custGeom>
              <a:avLst/>
              <a:gdLst/>
              <a:ahLst/>
              <a:cxnLst/>
              <a:rect l="l" t="t" r="r" b="b"/>
              <a:pathLst>
                <a:path w="24384000" h="1066800" extrusionOk="0">
                  <a:moveTo>
                    <a:pt x="0" y="0"/>
                  </a:moveTo>
                  <a:lnTo>
                    <a:pt x="24384000" y="0"/>
                  </a:lnTo>
                  <a:lnTo>
                    <a:pt x="24384000" y="1066800"/>
                  </a:lnTo>
                  <a:lnTo>
                    <a:pt x="0" y="1066800"/>
                  </a:lnTo>
                  <a:close/>
                </a:path>
              </a:pathLst>
            </a:custGeom>
            <a:solidFill>
              <a:srgbClr val="953735"/>
            </a:solidFill>
            <a:ln>
              <a:noFill/>
            </a:ln>
          </p:spPr>
        </p:sp>
        <p:sp>
          <p:nvSpPr>
            <p:cNvPr id="256" name="Google Shape;256;p16"/>
            <p:cNvSpPr/>
            <p:nvPr/>
          </p:nvSpPr>
          <p:spPr>
            <a:xfrm>
              <a:off x="0" y="0"/>
              <a:ext cx="24390350" cy="1073150"/>
            </a:xfrm>
            <a:custGeom>
              <a:avLst/>
              <a:gdLst/>
              <a:ahLst/>
              <a:cxnLst/>
              <a:rect l="l" t="t" r="r" b="b"/>
              <a:pathLst>
                <a:path w="24390350" h="1073150" extrusionOk="0">
                  <a:moveTo>
                    <a:pt x="3175" y="0"/>
                  </a:moveTo>
                  <a:lnTo>
                    <a:pt x="24387175" y="0"/>
                  </a:lnTo>
                  <a:cubicBezTo>
                    <a:pt x="24388953" y="0"/>
                    <a:pt x="24390350" y="1397"/>
                    <a:pt x="24390350" y="3175"/>
                  </a:cubicBezTo>
                  <a:lnTo>
                    <a:pt x="24390350" y="1069975"/>
                  </a:lnTo>
                  <a:cubicBezTo>
                    <a:pt x="24390350" y="1071753"/>
                    <a:pt x="24388953" y="1073150"/>
                    <a:pt x="24387175" y="1073150"/>
                  </a:cubicBezTo>
                  <a:lnTo>
                    <a:pt x="3175" y="1073150"/>
                  </a:lnTo>
                  <a:cubicBezTo>
                    <a:pt x="1397" y="1073150"/>
                    <a:pt x="0" y="1071753"/>
                    <a:pt x="0" y="1069975"/>
                  </a:cubicBezTo>
                  <a:lnTo>
                    <a:pt x="0" y="3175"/>
                  </a:lnTo>
                  <a:cubicBezTo>
                    <a:pt x="0" y="1397"/>
                    <a:pt x="1397" y="0"/>
                    <a:pt x="3175" y="0"/>
                  </a:cubicBezTo>
                  <a:moveTo>
                    <a:pt x="3175" y="6350"/>
                  </a:moveTo>
                  <a:lnTo>
                    <a:pt x="3175" y="3175"/>
                  </a:lnTo>
                  <a:lnTo>
                    <a:pt x="6350" y="3175"/>
                  </a:lnTo>
                  <a:lnTo>
                    <a:pt x="6350" y="1069975"/>
                  </a:lnTo>
                  <a:lnTo>
                    <a:pt x="3175" y="1069975"/>
                  </a:lnTo>
                  <a:lnTo>
                    <a:pt x="3175" y="1066800"/>
                  </a:lnTo>
                  <a:lnTo>
                    <a:pt x="24387175" y="1066800"/>
                  </a:lnTo>
                  <a:lnTo>
                    <a:pt x="24387175" y="1069975"/>
                  </a:lnTo>
                  <a:lnTo>
                    <a:pt x="24384000" y="1069975"/>
                  </a:lnTo>
                  <a:lnTo>
                    <a:pt x="24384000" y="3175"/>
                  </a:lnTo>
                  <a:lnTo>
                    <a:pt x="24387175" y="3175"/>
                  </a:lnTo>
                  <a:lnTo>
                    <a:pt x="24387175" y="6350"/>
                  </a:lnTo>
                  <a:lnTo>
                    <a:pt x="3175" y="6350"/>
                  </a:lnTo>
                  <a:close/>
                </a:path>
              </a:pathLst>
            </a:custGeom>
            <a:solidFill>
              <a:srgbClr val="FFFFFF"/>
            </a:solidFill>
            <a:ln>
              <a:noFill/>
            </a:ln>
          </p:spPr>
          <p:txBody>
            <a:bodyPr spcFirstLastPara="1" wrap="square" lIns="60950" tIns="60950" rIns="60950" bIns="60950" anchor="ctr" anchorCtr="0">
              <a:noAutofit/>
            </a:bodyPr>
            <a:lstStyle/>
            <a:p>
              <a:pPr>
                <a:spcBef>
                  <a:spcPts val="0"/>
                </a:spcBef>
                <a:spcAft>
                  <a:spcPts val="0"/>
                </a:spcAft>
              </a:pPr>
            </a:p>
          </p:txBody>
        </p:sp>
      </p:grpSp>
      <p:sp>
        <p:nvSpPr>
          <p:cNvPr id="257" name="Google Shape;257;p16"/>
          <p:cNvSpPr txBox="1"/>
          <p:nvPr/>
        </p:nvSpPr>
        <p:spPr>
          <a:xfrm>
            <a:off x="2042160" y="30480"/>
            <a:ext cx="7879080" cy="645795"/>
          </a:xfrm>
          <a:prstGeom prst="rect">
            <a:avLst/>
          </a:prstGeom>
          <a:noFill/>
          <a:ln>
            <a:noFill/>
          </a:ln>
        </p:spPr>
        <p:txBody>
          <a:bodyPr spcFirstLastPara="1" wrap="square" lIns="0" tIns="0" rIns="0" bIns="0" anchor="t" anchorCtr="0">
            <a:spAutoFit/>
          </a:bodyPr>
          <a:lstStyle/>
          <a:p>
            <a:pPr algn="ctr">
              <a:lnSpc>
                <a:spcPct val="120000"/>
              </a:lnSpc>
              <a:spcBef>
                <a:spcPts val="0"/>
              </a:spcBef>
              <a:spcAft>
                <a:spcPts val="0"/>
              </a:spcAft>
            </a:pPr>
            <a:r>
              <a:rPr lang="en-US" sz="3500" b="1">
                <a:solidFill>
                  <a:srgbClr val="FFFFFF"/>
                </a:solidFill>
                <a:ea typeface="Times New Roman" panose="02020603050405020304"/>
                <a:sym typeface="Times New Roman" panose="02020603050405020304"/>
              </a:rPr>
              <a:t>Screenshots</a:t>
            </a:r>
            <a:endParaRPr lang="en-US" sz="3500" b="1">
              <a:solidFill>
                <a:srgbClr val="FFFFFF"/>
              </a:solidFill>
              <a:ea typeface="Times New Roman" panose="02020603050405020304"/>
              <a:sym typeface="Times New Roman" panose="02020603050405020304"/>
            </a:endParaRPr>
          </a:p>
        </p:txBody>
      </p:sp>
      <p:sp>
        <p:nvSpPr>
          <p:cNvPr id="258" name="Google Shape;258;p16"/>
          <p:cNvSpPr txBox="1"/>
          <p:nvPr/>
        </p:nvSpPr>
        <p:spPr>
          <a:xfrm>
            <a:off x="10718800" y="6266274"/>
            <a:ext cx="812800" cy="246195"/>
          </a:xfrm>
          <a:prstGeom prst="rect">
            <a:avLst/>
          </a:prstGeom>
          <a:noFill/>
          <a:ln>
            <a:noFill/>
          </a:ln>
        </p:spPr>
        <p:txBody>
          <a:bodyPr spcFirstLastPara="1" wrap="square" lIns="60950" tIns="30467" rIns="60950" bIns="30467" anchor="t" anchorCtr="0">
            <a:spAutoFit/>
          </a:bodyPr>
          <a:lstStyle/>
          <a:p>
            <a:pPr algn="r">
              <a:spcBef>
                <a:spcPts val="0"/>
              </a:spcBef>
              <a:spcAft>
                <a:spcPts val="0"/>
              </a:spcAft>
            </a:pPr>
            <a:r>
              <a:rPr lang="en-US" sz="1200">
                <a:solidFill>
                  <a:srgbClr val="C4BD97"/>
                </a:solidFill>
                <a:latin typeface="Calibri" panose="020F0502020204030204"/>
                <a:ea typeface="Calibri" panose="020F0502020204030204"/>
                <a:cs typeface="Calibri" panose="020F0502020204030204"/>
                <a:sym typeface="Calibri" panose="020F0502020204030204"/>
              </a:rPr>
              <a:t>15</a:t>
            </a:r>
            <a:endParaRPr lang="en-US" sz="1200">
              <a:solidFill>
                <a:srgbClr val="C4BD97"/>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pic>
        <p:nvPicPr>
          <p:cNvPr id="263" name="Google Shape;263;p17"/>
          <p:cNvPicPr preferRelativeResize="0"/>
          <p:nvPr/>
        </p:nvPicPr>
        <p:blipFill rotWithShape="1">
          <a:blip r:embed="rId1"/>
          <a:srcRect/>
          <a:stretch>
            <a:fillRect/>
          </a:stretch>
        </p:blipFill>
        <p:spPr>
          <a:xfrm>
            <a:off x="1218778" y="950559"/>
            <a:ext cx="9754445" cy="5161727"/>
          </a:xfrm>
          <a:prstGeom prst="rect">
            <a:avLst/>
          </a:prstGeom>
          <a:noFill/>
          <a:ln>
            <a:noFill/>
          </a:ln>
        </p:spPr>
      </p:pic>
      <p:grpSp>
        <p:nvGrpSpPr>
          <p:cNvPr id="264" name="Google Shape;264;p17"/>
          <p:cNvGrpSpPr/>
          <p:nvPr/>
        </p:nvGrpSpPr>
        <p:grpSpPr>
          <a:xfrm>
            <a:off x="-1588" y="42861"/>
            <a:ext cx="12195175" cy="536575"/>
            <a:chOff x="0" y="0"/>
            <a:chExt cx="24390350" cy="1073150"/>
          </a:xfrm>
        </p:grpSpPr>
        <p:sp>
          <p:nvSpPr>
            <p:cNvPr id="265" name="Google Shape;265;p17"/>
            <p:cNvSpPr/>
            <p:nvPr/>
          </p:nvSpPr>
          <p:spPr>
            <a:xfrm>
              <a:off x="3175" y="3175"/>
              <a:ext cx="24384000" cy="1066800"/>
            </a:xfrm>
            <a:custGeom>
              <a:avLst/>
              <a:gdLst/>
              <a:ahLst/>
              <a:cxnLst/>
              <a:rect l="l" t="t" r="r" b="b"/>
              <a:pathLst>
                <a:path w="24384000" h="1066800" extrusionOk="0">
                  <a:moveTo>
                    <a:pt x="0" y="0"/>
                  </a:moveTo>
                  <a:lnTo>
                    <a:pt x="24384000" y="0"/>
                  </a:lnTo>
                  <a:lnTo>
                    <a:pt x="24384000" y="1066800"/>
                  </a:lnTo>
                  <a:lnTo>
                    <a:pt x="0" y="1066800"/>
                  </a:lnTo>
                  <a:close/>
                </a:path>
              </a:pathLst>
            </a:custGeom>
            <a:solidFill>
              <a:srgbClr val="953735"/>
            </a:solidFill>
            <a:ln>
              <a:noFill/>
            </a:ln>
          </p:spPr>
        </p:sp>
        <p:sp>
          <p:nvSpPr>
            <p:cNvPr id="266" name="Google Shape;266;p17"/>
            <p:cNvSpPr/>
            <p:nvPr/>
          </p:nvSpPr>
          <p:spPr>
            <a:xfrm>
              <a:off x="0" y="0"/>
              <a:ext cx="24390350" cy="1073150"/>
            </a:xfrm>
            <a:custGeom>
              <a:avLst/>
              <a:gdLst/>
              <a:ahLst/>
              <a:cxnLst/>
              <a:rect l="l" t="t" r="r" b="b"/>
              <a:pathLst>
                <a:path w="24390350" h="1073150" extrusionOk="0">
                  <a:moveTo>
                    <a:pt x="3175" y="0"/>
                  </a:moveTo>
                  <a:lnTo>
                    <a:pt x="24387175" y="0"/>
                  </a:lnTo>
                  <a:cubicBezTo>
                    <a:pt x="24388953" y="0"/>
                    <a:pt x="24390350" y="1397"/>
                    <a:pt x="24390350" y="3175"/>
                  </a:cubicBezTo>
                  <a:lnTo>
                    <a:pt x="24390350" y="1069975"/>
                  </a:lnTo>
                  <a:cubicBezTo>
                    <a:pt x="24390350" y="1071753"/>
                    <a:pt x="24388953" y="1073150"/>
                    <a:pt x="24387175" y="1073150"/>
                  </a:cubicBezTo>
                  <a:lnTo>
                    <a:pt x="3175" y="1073150"/>
                  </a:lnTo>
                  <a:cubicBezTo>
                    <a:pt x="1397" y="1073150"/>
                    <a:pt x="0" y="1071753"/>
                    <a:pt x="0" y="1069975"/>
                  </a:cubicBezTo>
                  <a:lnTo>
                    <a:pt x="0" y="3175"/>
                  </a:lnTo>
                  <a:cubicBezTo>
                    <a:pt x="0" y="1397"/>
                    <a:pt x="1397" y="0"/>
                    <a:pt x="3175" y="0"/>
                  </a:cubicBezTo>
                  <a:moveTo>
                    <a:pt x="3175" y="6350"/>
                  </a:moveTo>
                  <a:lnTo>
                    <a:pt x="3175" y="3175"/>
                  </a:lnTo>
                  <a:lnTo>
                    <a:pt x="6350" y="3175"/>
                  </a:lnTo>
                  <a:lnTo>
                    <a:pt x="6350" y="1069975"/>
                  </a:lnTo>
                  <a:lnTo>
                    <a:pt x="3175" y="1069975"/>
                  </a:lnTo>
                  <a:lnTo>
                    <a:pt x="3175" y="1066800"/>
                  </a:lnTo>
                  <a:lnTo>
                    <a:pt x="24387175" y="1066800"/>
                  </a:lnTo>
                  <a:lnTo>
                    <a:pt x="24387175" y="1069975"/>
                  </a:lnTo>
                  <a:lnTo>
                    <a:pt x="24384000" y="1069975"/>
                  </a:lnTo>
                  <a:lnTo>
                    <a:pt x="24384000" y="3175"/>
                  </a:lnTo>
                  <a:lnTo>
                    <a:pt x="24387175" y="3175"/>
                  </a:lnTo>
                  <a:lnTo>
                    <a:pt x="24387175" y="6350"/>
                  </a:lnTo>
                  <a:lnTo>
                    <a:pt x="3175" y="6350"/>
                  </a:lnTo>
                  <a:close/>
                </a:path>
              </a:pathLst>
            </a:custGeom>
            <a:solidFill>
              <a:srgbClr val="FFFFFF"/>
            </a:solidFill>
            <a:ln>
              <a:noFill/>
            </a:ln>
          </p:spPr>
          <p:txBody>
            <a:bodyPr spcFirstLastPara="1" wrap="square" lIns="60950" tIns="60950" rIns="60950" bIns="60950" anchor="ctr" anchorCtr="0">
              <a:noAutofit/>
            </a:bodyPr>
            <a:lstStyle/>
            <a:p>
              <a:pPr>
                <a:spcBef>
                  <a:spcPts val="0"/>
                </a:spcBef>
                <a:spcAft>
                  <a:spcPts val="0"/>
                </a:spcAft>
              </a:pPr>
            </a:p>
          </p:txBody>
        </p:sp>
      </p:grpSp>
      <p:sp>
        <p:nvSpPr>
          <p:cNvPr id="267" name="Google Shape;267;p17"/>
          <p:cNvSpPr txBox="1"/>
          <p:nvPr/>
        </p:nvSpPr>
        <p:spPr>
          <a:xfrm>
            <a:off x="2133600" y="0"/>
            <a:ext cx="7879080" cy="645795"/>
          </a:xfrm>
          <a:prstGeom prst="rect">
            <a:avLst/>
          </a:prstGeom>
          <a:noFill/>
          <a:ln>
            <a:noFill/>
          </a:ln>
        </p:spPr>
        <p:txBody>
          <a:bodyPr spcFirstLastPara="1" wrap="square" lIns="0" tIns="0" rIns="0" bIns="0" anchor="t" anchorCtr="0">
            <a:spAutoFit/>
          </a:bodyPr>
          <a:lstStyle/>
          <a:p>
            <a:pPr algn="ctr">
              <a:lnSpc>
                <a:spcPct val="120000"/>
              </a:lnSpc>
              <a:spcBef>
                <a:spcPts val="0"/>
              </a:spcBef>
              <a:spcAft>
                <a:spcPts val="0"/>
              </a:spcAft>
            </a:pPr>
            <a:r>
              <a:rPr lang="en-US" sz="3500" b="1">
                <a:solidFill>
                  <a:srgbClr val="FFFFFF"/>
                </a:solidFill>
                <a:ea typeface="Times New Roman" panose="02020603050405020304"/>
                <a:sym typeface="Times New Roman" panose="02020603050405020304"/>
              </a:rPr>
              <a:t>Screenshots</a:t>
            </a:r>
            <a:endParaRPr lang="en-US" sz="3500" b="1">
              <a:solidFill>
                <a:srgbClr val="FFFFFF"/>
              </a:solidFill>
              <a:ea typeface="Times New Roman" panose="02020603050405020304"/>
              <a:sym typeface="Times New Roman" panose="02020603050405020304"/>
            </a:endParaRPr>
          </a:p>
        </p:txBody>
      </p:sp>
      <p:sp>
        <p:nvSpPr>
          <p:cNvPr id="268" name="Google Shape;268;p17"/>
          <p:cNvSpPr txBox="1"/>
          <p:nvPr/>
        </p:nvSpPr>
        <p:spPr>
          <a:xfrm>
            <a:off x="10718800" y="6266274"/>
            <a:ext cx="812800" cy="246195"/>
          </a:xfrm>
          <a:prstGeom prst="rect">
            <a:avLst/>
          </a:prstGeom>
          <a:noFill/>
          <a:ln>
            <a:noFill/>
          </a:ln>
        </p:spPr>
        <p:txBody>
          <a:bodyPr spcFirstLastPara="1" wrap="square" lIns="60950" tIns="30467" rIns="60950" bIns="30467" anchor="t" anchorCtr="0">
            <a:spAutoFit/>
          </a:bodyPr>
          <a:lstStyle/>
          <a:p>
            <a:pPr algn="r">
              <a:spcBef>
                <a:spcPts val="0"/>
              </a:spcBef>
              <a:spcAft>
                <a:spcPts val="0"/>
              </a:spcAft>
            </a:pPr>
            <a:r>
              <a:rPr lang="en-US" sz="1200">
                <a:solidFill>
                  <a:srgbClr val="C4BD97"/>
                </a:solidFill>
                <a:latin typeface="Calibri" panose="020F0502020204030204"/>
                <a:ea typeface="Calibri" panose="020F0502020204030204"/>
                <a:cs typeface="Calibri" panose="020F0502020204030204"/>
                <a:sym typeface="Calibri" panose="020F0502020204030204"/>
              </a:rPr>
              <a:t>16</a:t>
            </a:r>
            <a:endParaRPr lang="en-US" sz="1200">
              <a:solidFill>
                <a:srgbClr val="C4BD97"/>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pic>
        <p:nvPicPr>
          <p:cNvPr id="273" name="Google Shape;273;p18"/>
          <p:cNvPicPr preferRelativeResize="0"/>
          <p:nvPr/>
        </p:nvPicPr>
        <p:blipFill rotWithShape="1">
          <a:blip r:embed="rId1"/>
          <a:srcRect/>
          <a:stretch>
            <a:fillRect/>
          </a:stretch>
        </p:blipFill>
        <p:spPr>
          <a:xfrm>
            <a:off x="1218778" y="1102959"/>
            <a:ext cx="9754445" cy="5161727"/>
          </a:xfrm>
          <a:prstGeom prst="rect">
            <a:avLst/>
          </a:prstGeom>
          <a:noFill/>
          <a:ln>
            <a:noFill/>
          </a:ln>
        </p:spPr>
      </p:pic>
      <p:grpSp>
        <p:nvGrpSpPr>
          <p:cNvPr id="274" name="Google Shape;274;p18"/>
          <p:cNvGrpSpPr/>
          <p:nvPr/>
        </p:nvGrpSpPr>
        <p:grpSpPr>
          <a:xfrm>
            <a:off x="-1588" y="42861"/>
            <a:ext cx="12195175" cy="536575"/>
            <a:chOff x="0" y="0"/>
            <a:chExt cx="24390350" cy="1073150"/>
          </a:xfrm>
        </p:grpSpPr>
        <p:sp>
          <p:nvSpPr>
            <p:cNvPr id="275" name="Google Shape;275;p18"/>
            <p:cNvSpPr/>
            <p:nvPr/>
          </p:nvSpPr>
          <p:spPr>
            <a:xfrm>
              <a:off x="3175" y="3175"/>
              <a:ext cx="24384000" cy="1066800"/>
            </a:xfrm>
            <a:custGeom>
              <a:avLst/>
              <a:gdLst/>
              <a:ahLst/>
              <a:cxnLst/>
              <a:rect l="l" t="t" r="r" b="b"/>
              <a:pathLst>
                <a:path w="24384000" h="1066800" extrusionOk="0">
                  <a:moveTo>
                    <a:pt x="0" y="0"/>
                  </a:moveTo>
                  <a:lnTo>
                    <a:pt x="24384000" y="0"/>
                  </a:lnTo>
                  <a:lnTo>
                    <a:pt x="24384000" y="1066800"/>
                  </a:lnTo>
                  <a:lnTo>
                    <a:pt x="0" y="1066800"/>
                  </a:lnTo>
                  <a:close/>
                </a:path>
              </a:pathLst>
            </a:custGeom>
            <a:solidFill>
              <a:srgbClr val="953735"/>
            </a:solidFill>
            <a:ln>
              <a:noFill/>
            </a:ln>
          </p:spPr>
        </p:sp>
        <p:sp>
          <p:nvSpPr>
            <p:cNvPr id="276" name="Google Shape;276;p18"/>
            <p:cNvSpPr/>
            <p:nvPr/>
          </p:nvSpPr>
          <p:spPr>
            <a:xfrm>
              <a:off x="0" y="0"/>
              <a:ext cx="24390350" cy="1073150"/>
            </a:xfrm>
            <a:custGeom>
              <a:avLst/>
              <a:gdLst/>
              <a:ahLst/>
              <a:cxnLst/>
              <a:rect l="l" t="t" r="r" b="b"/>
              <a:pathLst>
                <a:path w="24390350" h="1073150" extrusionOk="0">
                  <a:moveTo>
                    <a:pt x="3175" y="0"/>
                  </a:moveTo>
                  <a:lnTo>
                    <a:pt x="24387175" y="0"/>
                  </a:lnTo>
                  <a:cubicBezTo>
                    <a:pt x="24388953" y="0"/>
                    <a:pt x="24390350" y="1397"/>
                    <a:pt x="24390350" y="3175"/>
                  </a:cubicBezTo>
                  <a:lnTo>
                    <a:pt x="24390350" y="1069975"/>
                  </a:lnTo>
                  <a:cubicBezTo>
                    <a:pt x="24390350" y="1071753"/>
                    <a:pt x="24388953" y="1073150"/>
                    <a:pt x="24387175" y="1073150"/>
                  </a:cubicBezTo>
                  <a:lnTo>
                    <a:pt x="3175" y="1073150"/>
                  </a:lnTo>
                  <a:cubicBezTo>
                    <a:pt x="1397" y="1073150"/>
                    <a:pt x="0" y="1071753"/>
                    <a:pt x="0" y="1069975"/>
                  </a:cubicBezTo>
                  <a:lnTo>
                    <a:pt x="0" y="3175"/>
                  </a:lnTo>
                  <a:cubicBezTo>
                    <a:pt x="0" y="1397"/>
                    <a:pt x="1397" y="0"/>
                    <a:pt x="3175" y="0"/>
                  </a:cubicBezTo>
                  <a:moveTo>
                    <a:pt x="3175" y="6350"/>
                  </a:moveTo>
                  <a:lnTo>
                    <a:pt x="3175" y="3175"/>
                  </a:lnTo>
                  <a:lnTo>
                    <a:pt x="6350" y="3175"/>
                  </a:lnTo>
                  <a:lnTo>
                    <a:pt x="6350" y="1069975"/>
                  </a:lnTo>
                  <a:lnTo>
                    <a:pt x="3175" y="1069975"/>
                  </a:lnTo>
                  <a:lnTo>
                    <a:pt x="3175" y="1066800"/>
                  </a:lnTo>
                  <a:lnTo>
                    <a:pt x="24387175" y="1066800"/>
                  </a:lnTo>
                  <a:lnTo>
                    <a:pt x="24387175" y="1069975"/>
                  </a:lnTo>
                  <a:lnTo>
                    <a:pt x="24384000" y="1069975"/>
                  </a:lnTo>
                  <a:lnTo>
                    <a:pt x="24384000" y="3175"/>
                  </a:lnTo>
                  <a:lnTo>
                    <a:pt x="24387175" y="3175"/>
                  </a:lnTo>
                  <a:lnTo>
                    <a:pt x="24387175" y="6350"/>
                  </a:lnTo>
                  <a:lnTo>
                    <a:pt x="3175" y="6350"/>
                  </a:lnTo>
                  <a:close/>
                </a:path>
              </a:pathLst>
            </a:custGeom>
            <a:solidFill>
              <a:srgbClr val="FFFFFF"/>
            </a:solidFill>
            <a:ln>
              <a:noFill/>
            </a:ln>
          </p:spPr>
          <p:txBody>
            <a:bodyPr spcFirstLastPara="1" wrap="square" lIns="60950" tIns="60950" rIns="60950" bIns="60950" anchor="ctr" anchorCtr="0">
              <a:noAutofit/>
            </a:bodyPr>
            <a:lstStyle/>
            <a:p>
              <a:pPr>
                <a:spcBef>
                  <a:spcPts val="0"/>
                </a:spcBef>
                <a:spcAft>
                  <a:spcPts val="0"/>
                </a:spcAft>
              </a:pPr>
            </a:p>
          </p:txBody>
        </p:sp>
      </p:grpSp>
      <p:sp>
        <p:nvSpPr>
          <p:cNvPr id="277" name="Google Shape;277;p18"/>
          <p:cNvSpPr txBox="1"/>
          <p:nvPr/>
        </p:nvSpPr>
        <p:spPr>
          <a:xfrm>
            <a:off x="2042160" y="30480"/>
            <a:ext cx="7879080" cy="645795"/>
          </a:xfrm>
          <a:prstGeom prst="rect">
            <a:avLst/>
          </a:prstGeom>
          <a:noFill/>
          <a:ln>
            <a:noFill/>
          </a:ln>
        </p:spPr>
        <p:txBody>
          <a:bodyPr spcFirstLastPara="1" wrap="square" lIns="0" tIns="0" rIns="0" bIns="0" anchor="t" anchorCtr="0">
            <a:spAutoFit/>
          </a:bodyPr>
          <a:lstStyle/>
          <a:p>
            <a:pPr algn="ctr">
              <a:lnSpc>
                <a:spcPct val="120000"/>
              </a:lnSpc>
              <a:spcBef>
                <a:spcPts val="0"/>
              </a:spcBef>
              <a:spcAft>
                <a:spcPts val="0"/>
              </a:spcAft>
            </a:pPr>
            <a:r>
              <a:rPr lang="en-US" sz="3500" b="1">
                <a:solidFill>
                  <a:srgbClr val="FFFFFF"/>
                </a:solidFill>
                <a:ea typeface="Times New Roman" panose="02020603050405020304"/>
                <a:sym typeface="Times New Roman" panose="02020603050405020304"/>
              </a:rPr>
              <a:t>Screenshots</a:t>
            </a:r>
            <a:endParaRPr lang="en-US" sz="3500" b="1">
              <a:solidFill>
                <a:srgbClr val="FFFFFF"/>
              </a:solidFill>
              <a:ea typeface="Times New Roman" panose="02020603050405020304"/>
              <a:sym typeface="Times New Roman" panose="02020603050405020304"/>
            </a:endParaRPr>
          </a:p>
        </p:txBody>
      </p:sp>
      <p:sp>
        <p:nvSpPr>
          <p:cNvPr id="278" name="Google Shape;278;p18"/>
          <p:cNvSpPr txBox="1"/>
          <p:nvPr/>
        </p:nvSpPr>
        <p:spPr>
          <a:xfrm>
            <a:off x="10718800" y="6266274"/>
            <a:ext cx="812800" cy="246195"/>
          </a:xfrm>
          <a:prstGeom prst="rect">
            <a:avLst/>
          </a:prstGeom>
          <a:noFill/>
          <a:ln>
            <a:noFill/>
          </a:ln>
        </p:spPr>
        <p:txBody>
          <a:bodyPr spcFirstLastPara="1" wrap="square" lIns="60950" tIns="30467" rIns="60950" bIns="30467" anchor="t" anchorCtr="0">
            <a:spAutoFit/>
          </a:bodyPr>
          <a:lstStyle/>
          <a:p>
            <a:pPr algn="r">
              <a:spcBef>
                <a:spcPts val="0"/>
              </a:spcBef>
              <a:spcAft>
                <a:spcPts val="0"/>
              </a:spcAft>
            </a:pPr>
            <a:r>
              <a:rPr lang="en-US" sz="1200">
                <a:solidFill>
                  <a:srgbClr val="C4BD97"/>
                </a:solidFill>
                <a:latin typeface="Calibri" panose="020F0502020204030204"/>
                <a:ea typeface="Calibri" panose="020F0502020204030204"/>
                <a:cs typeface="Calibri" panose="020F0502020204030204"/>
                <a:sym typeface="Calibri" panose="020F0502020204030204"/>
              </a:rPr>
              <a:t>17</a:t>
            </a:r>
            <a:endParaRPr lang="en-US" sz="1200">
              <a:solidFill>
                <a:srgbClr val="C4BD97"/>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pic>
        <p:nvPicPr>
          <p:cNvPr id="283" name="Google Shape;283;p19"/>
          <p:cNvPicPr preferRelativeResize="0"/>
          <p:nvPr/>
        </p:nvPicPr>
        <p:blipFill rotWithShape="1">
          <a:blip r:embed="rId1"/>
          <a:srcRect/>
          <a:stretch>
            <a:fillRect/>
          </a:stretch>
        </p:blipFill>
        <p:spPr>
          <a:xfrm>
            <a:off x="1228939" y="1118200"/>
            <a:ext cx="9734123" cy="5146486"/>
          </a:xfrm>
          <a:prstGeom prst="rect">
            <a:avLst/>
          </a:prstGeom>
          <a:noFill/>
          <a:ln>
            <a:noFill/>
          </a:ln>
        </p:spPr>
      </p:pic>
      <p:grpSp>
        <p:nvGrpSpPr>
          <p:cNvPr id="284" name="Google Shape;284;p19"/>
          <p:cNvGrpSpPr/>
          <p:nvPr/>
        </p:nvGrpSpPr>
        <p:grpSpPr>
          <a:xfrm>
            <a:off x="-1588" y="42861"/>
            <a:ext cx="12195175" cy="536575"/>
            <a:chOff x="0" y="0"/>
            <a:chExt cx="24390350" cy="1073150"/>
          </a:xfrm>
        </p:grpSpPr>
        <p:sp>
          <p:nvSpPr>
            <p:cNvPr id="285" name="Google Shape;285;p19"/>
            <p:cNvSpPr/>
            <p:nvPr/>
          </p:nvSpPr>
          <p:spPr>
            <a:xfrm>
              <a:off x="3175" y="3175"/>
              <a:ext cx="24384000" cy="1066800"/>
            </a:xfrm>
            <a:custGeom>
              <a:avLst/>
              <a:gdLst/>
              <a:ahLst/>
              <a:cxnLst/>
              <a:rect l="l" t="t" r="r" b="b"/>
              <a:pathLst>
                <a:path w="24384000" h="1066800" extrusionOk="0">
                  <a:moveTo>
                    <a:pt x="0" y="0"/>
                  </a:moveTo>
                  <a:lnTo>
                    <a:pt x="24384000" y="0"/>
                  </a:lnTo>
                  <a:lnTo>
                    <a:pt x="24384000" y="1066800"/>
                  </a:lnTo>
                  <a:lnTo>
                    <a:pt x="0" y="1066800"/>
                  </a:lnTo>
                  <a:close/>
                </a:path>
              </a:pathLst>
            </a:custGeom>
            <a:solidFill>
              <a:srgbClr val="953735"/>
            </a:solidFill>
            <a:ln>
              <a:noFill/>
            </a:ln>
          </p:spPr>
        </p:sp>
        <p:sp>
          <p:nvSpPr>
            <p:cNvPr id="286" name="Google Shape;286;p19"/>
            <p:cNvSpPr/>
            <p:nvPr/>
          </p:nvSpPr>
          <p:spPr>
            <a:xfrm>
              <a:off x="0" y="0"/>
              <a:ext cx="24390350" cy="1073150"/>
            </a:xfrm>
            <a:custGeom>
              <a:avLst/>
              <a:gdLst/>
              <a:ahLst/>
              <a:cxnLst/>
              <a:rect l="l" t="t" r="r" b="b"/>
              <a:pathLst>
                <a:path w="24390350" h="1073150" extrusionOk="0">
                  <a:moveTo>
                    <a:pt x="3175" y="0"/>
                  </a:moveTo>
                  <a:lnTo>
                    <a:pt x="24387175" y="0"/>
                  </a:lnTo>
                  <a:cubicBezTo>
                    <a:pt x="24388953" y="0"/>
                    <a:pt x="24390350" y="1397"/>
                    <a:pt x="24390350" y="3175"/>
                  </a:cubicBezTo>
                  <a:lnTo>
                    <a:pt x="24390350" y="1069975"/>
                  </a:lnTo>
                  <a:cubicBezTo>
                    <a:pt x="24390350" y="1071753"/>
                    <a:pt x="24388953" y="1073150"/>
                    <a:pt x="24387175" y="1073150"/>
                  </a:cubicBezTo>
                  <a:lnTo>
                    <a:pt x="3175" y="1073150"/>
                  </a:lnTo>
                  <a:cubicBezTo>
                    <a:pt x="1397" y="1073150"/>
                    <a:pt x="0" y="1071753"/>
                    <a:pt x="0" y="1069975"/>
                  </a:cubicBezTo>
                  <a:lnTo>
                    <a:pt x="0" y="3175"/>
                  </a:lnTo>
                  <a:cubicBezTo>
                    <a:pt x="0" y="1397"/>
                    <a:pt x="1397" y="0"/>
                    <a:pt x="3175" y="0"/>
                  </a:cubicBezTo>
                  <a:moveTo>
                    <a:pt x="3175" y="6350"/>
                  </a:moveTo>
                  <a:lnTo>
                    <a:pt x="3175" y="3175"/>
                  </a:lnTo>
                  <a:lnTo>
                    <a:pt x="6350" y="3175"/>
                  </a:lnTo>
                  <a:lnTo>
                    <a:pt x="6350" y="1069975"/>
                  </a:lnTo>
                  <a:lnTo>
                    <a:pt x="3175" y="1069975"/>
                  </a:lnTo>
                  <a:lnTo>
                    <a:pt x="3175" y="1066800"/>
                  </a:lnTo>
                  <a:lnTo>
                    <a:pt x="24387175" y="1066800"/>
                  </a:lnTo>
                  <a:lnTo>
                    <a:pt x="24387175" y="1069975"/>
                  </a:lnTo>
                  <a:lnTo>
                    <a:pt x="24384000" y="1069975"/>
                  </a:lnTo>
                  <a:lnTo>
                    <a:pt x="24384000" y="3175"/>
                  </a:lnTo>
                  <a:lnTo>
                    <a:pt x="24387175" y="3175"/>
                  </a:lnTo>
                  <a:lnTo>
                    <a:pt x="24387175" y="6350"/>
                  </a:lnTo>
                  <a:lnTo>
                    <a:pt x="3175" y="6350"/>
                  </a:lnTo>
                  <a:close/>
                </a:path>
              </a:pathLst>
            </a:custGeom>
            <a:solidFill>
              <a:srgbClr val="FFFFFF"/>
            </a:solidFill>
            <a:ln>
              <a:noFill/>
            </a:ln>
          </p:spPr>
          <p:txBody>
            <a:bodyPr spcFirstLastPara="1" wrap="square" lIns="60950" tIns="60950" rIns="60950" bIns="60950" anchor="ctr" anchorCtr="0">
              <a:noAutofit/>
            </a:bodyPr>
            <a:lstStyle/>
            <a:p>
              <a:pPr>
                <a:spcBef>
                  <a:spcPts val="0"/>
                </a:spcBef>
                <a:spcAft>
                  <a:spcPts val="0"/>
                </a:spcAft>
              </a:pPr>
            </a:p>
          </p:txBody>
        </p:sp>
      </p:grpSp>
      <p:sp>
        <p:nvSpPr>
          <p:cNvPr id="287" name="Google Shape;287;p19"/>
          <p:cNvSpPr txBox="1"/>
          <p:nvPr/>
        </p:nvSpPr>
        <p:spPr>
          <a:xfrm>
            <a:off x="2042160" y="30480"/>
            <a:ext cx="7879080" cy="645795"/>
          </a:xfrm>
          <a:prstGeom prst="rect">
            <a:avLst/>
          </a:prstGeom>
          <a:noFill/>
          <a:ln>
            <a:noFill/>
          </a:ln>
        </p:spPr>
        <p:txBody>
          <a:bodyPr spcFirstLastPara="1" wrap="square" lIns="0" tIns="0" rIns="0" bIns="0" anchor="t" anchorCtr="0">
            <a:spAutoFit/>
          </a:bodyPr>
          <a:lstStyle/>
          <a:p>
            <a:pPr algn="ctr">
              <a:lnSpc>
                <a:spcPct val="120000"/>
              </a:lnSpc>
              <a:spcBef>
                <a:spcPts val="0"/>
              </a:spcBef>
              <a:spcAft>
                <a:spcPts val="0"/>
              </a:spcAft>
            </a:pPr>
            <a:r>
              <a:rPr lang="en-US" sz="3500" b="1">
                <a:solidFill>
                  <a:srgbClr val="FFFFFF"/>
                </a:solidFill>
                <a:ea typeface="Times New Roman" panose="02020603050405020304"/>
                <a:sym typeface="Times New Roman" panose="02020603050405020304"/>
              </a:rPr>
              <a:t>Screenshots</a:t>
            </a:r>
            <a:endParaRPr lang="en-US" sz="3500" b="1">
              <a:solidFill>
                <a:srgbClr val="FFFFFF"/>
              </a:solidFill>
              <a:ea typeface="Times New Roman" panose="02020603050405020304"/>
              <a:sym typeface="Times New Roman" panose="02020603050405020304"/>
            </a:endParaRPr>
          </a:p>
        </p:txBody>
      </p:sp>
      <p:sp>
        <p:nvSpPr>
          <p:cNvPr id="288" name="Google Shape;288;p19"/>
          <p:cNvSpPr txBox="1"/>
          <p:nvPr/>
        </p:nvSpPr>
        <p:spPr>
          <a:xfrm>
            <a:off x="10718800" y="6266274"/>
            <a:ext cx="812800" cy="246195"/>
          </a:xfrm>
          <a:prstGeom prst="rect">
            <a:avLst/>
          </a:prstGeom>
          <a:noFill/>
          <a:ln>
            <a:noFill/>
          </a:ln>
        </p:spPr>
        <p:txBody>
          <a:bodyPr spcFirstLastPara="1" wrap="square" lIns="60950" tIns="30467" rIns="60950" bIns="30467" anchor="t" anchorCtr="0">
            <a:spAutoFit/>
          </a:bodyPr>
          <a:lstStyle/>
          <a:p>
            <a:pPr algn="r">
              <a:spcBef>
                <a:spcPts val="0"/>
              </a:spcBef>
              <a:spcAft>
                <a:spcPts val="0"/>
              </a:spcAft>
            </a:pPr>
            <a:r>
              <a:rPr lang="en-US" sz="1200">
                <a:solidFill>
                  <a:srgbClr val="C4BD97"/>
                </a:solidFill>
                <a:latin typeface="Calibri" panose="020F0502020204030204"/>
                <a:ea typeface="Calibri" panose="020F0502020204030204"/>
                <a:cs typeface="Calibri" panose="020F0502020204030204"/>
                <a:sym typeface="Calibri" panose="020F0502020204030204"/>
              </a:rPr>
              <a:t>18</a:t>
            </a:r>
            <a:endParaRPr lang="en-US" sz="1200">
              <a:solidFill>
                <a:srgbClr val="C4BD97"/>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92"/>
        <p:cNvGrpSpPr/>
        <p:nvPr/>
      </p:nvGrpSpPr>
      <p:grpSpPr>
        <a:xfrm>
          <a:off x="0" y="0"/>
          <a:ext cx="0" cy="0"/>
          <a:chOff x="0" y="0"/>
          <a:chExt cx="0" cy="0"/>
        </a:xfrm>
      </p:grpSpPr>
      <p:pic>
        <p:nvPicPr>
          <p:cNvPr id="293" name="Google Shape;293;p20"/>
          <p:cNvPicPr preferRelativeResize="0"/>
          <p:nvPr/>
        </p:nvPicPr>
        <p:blipFill rotWithShape="1">
          <a:blip r:embed="rId1"/>
          <a:srcRect/>
          <a:stretch>
            <a:fillRect/>
          </a:stretch>
        </p:blipFill>
        <p:spPr>
          <a:xfrm>
            <a:off x="1221318" y="1082638"/>
            <a:ext cx="9749365" cy="5182049"/>
          </a:xfrm>
          <a:prstGeom prst="rect">
            <a:avLst/>
          </a:prstGeom>
          <a:noFill/>
          <a:ln>
            <a:noFill/>
          </a:ln>
        </p:spPr>
      </p:pic>
      <p:grpSp>
        <p:nvGrpSpPr>
          <p:cNvPr id="294" name="Google Shape;294;p20"/>
          <p:cNvGrpSpPr/>
          <p:nvPr/>
        </p:nvGrpSpPr>
        <p:grpSpPr>
          <a:xfrm>
            <a:off x="-1588" y="42861"/>
            <a:ext cx="12195175" cy="536575"/>
            <a:chOff x="0" y="0"/>
            <a:chExt cx="24390350" cy="1073150"/>
          </a:xfrm>
        </p:grpSpPr>
        <p:sp>
          <p:nvSpPr>
            <p:cNvPr id="295" name="Google Shape;295;p20"/>
            <p:cNvSpPr/>
            <p:nvPr/>
          </p:nvSpPr>
          <p:spPr>
            <a:xfrm>
              <a:off x="3175" y="3175"/>
              <a:ext cx="24384000" cy="1066800"/>
            </a:xfrm>
            <a:custGeom>
              <a:avLst/>
              <a:gdLst/>
              <a:ahLst/>
              <a:cxnLst/>
              <a:rect l="l" t="t" r="r" b="b"/>
              <a:pathLst>
                <a:path w="24384000" h="1066800" extrusionOk="0">
                  <a:moveTo>
                    <a:pt x="0" y="0"/>
                  </a:moveTo>
                  <a:lnTo>
                    <a:pt x="24384000" y="0"/>
                  </a:lnTo>
                  <a:lnTo>
                    <a:pt x="24384000" y="1066800"/>
                  </a:lnTo>
                  <a:lnTo>
                    <a:pt x="0" y="1066800"/>
                  </a:lnTo>
                  <a:close/>
                </a:path>
              </a:pathLst>
            </a:custGeom>
            <a:solidFill>
              <a:srgbClr val="953735"/>
            </a:solidFill>
            <a:ln>
              <a:noFill/>
            </a:ln>
          </p:spPr>
        </p:sp>
        <p:sp>
          <p:nvSpPr>
            <p:cNvPr id="296" name="Google Shape;296;p20"/>
            <p:cNvSpPr/>
            <p:nvPr/>
          </p:nvSpPr>
          <p:spPr>
            <a:xfrm>
              <a:off x="0" y="0"/>
              <a:ext cx="24390350" cy="1073150"/>
            </a:xfrm>
            <a:custGeom>
              <a:avLst/>
              <a:gdLst/>
              <a:ahLst/>
              <a:cxnLst/>
              <a:rect l="l" t="t" r="r" b="b"/>
              <a:pathLst>
                <a:path w="24390350" h="1073150" extrusionOk="0">
                  <a:moveTo>
                    <a:pt x="3175" y="0"/>
                  </a:moveTo>
                  <a:lnTo>
                    <a:pt x="24387175" y="0"/>
                  </a:lnTo>
                  <a:cubicBezTo>
                    <a:pt x="24388953" y="0"/>
                    <a:pt x="24390350" y="1397"/>
                    <a:pt x="24390350" y="3175"/>
                  </a:cubicBezTo>
                  <a:lnTo>
                    <a:pt x="24390350" y="1069975"/>
                  </a:lnTo>
                  <a:cubicBezTo>
                    <a:pt x="24390350" y="1071753"/>
                    <a:pt x="24388953" y="1073150"/>
                    <a:pt x="24387175" y="1073150"/>
                  </a:cubicBezTo>
                  <a:lnTo>
                    <a:pt x="3175" y="1073150"/>
                  </a:lnTo>
                  <a:cubicBezTo>
                    <a:pt x="1397" y="1073150"/>
                    <a:pt x="0" y="1071753"/>
                    <a:pt x="0" y="1069975"/>
                  </a:cubicBezTo>
                  <a:lnTo>
                    <a:pt x="0" y="3175"/>
                  </a:lnTo>
                  <a:cubicBezTo>
                    <a:pt x="0" y="1397"/>
                    <a:pt x="1397" y="0"/>
                    <a:pt x="3175" y="0"/>
                  </a:cubicBezTo>
                  <a:moveTo>
                    <a:pt x="3175" y="6350"/>
                  </a:moveTo>
                  <a:lnTo>
                    <a:pt x="3175" y="3175"/>
                  </a:lnTo>
                  <a:lnTo>
                    <a:pt x="6350" y="3175"/>
                  </a:lnTo>
                  <a:lnTo>
                    <a:pt x="6350" y="1069975"/>
                  </a:lnTo>
                  <a:lnTo>
                    <a:pt x="3175" y="1069975"/>
                  </a:lnTo>
                  <a:lnTo>
                    <a:pt x="3175" y="1066800"/>
                  </a:lnTo>
                  <a:lnTo>
                    <a:pt x="24387175" y="1066800"/>
                  </a:lnTo>
                  <a:lnTo>
                    <a:pt x="24387175" y="1069975"/>
                  </a:lnTo>
                  <a:lnTo>
                    <a:pt x="24384000" y="1069975"/>
                  </a:lnTo>
                  <a:lnTo>
                    <a:pt x="24384000" y="3175"/>
                  </a:lnTo>
                  <a:lnTo>
                    <a:pt x="24387175" y="3175"/>
                  </a:lnTo>
                  <a:lnTo>
                    <a:pt x="24387175" y="6350"/>
                  </a:lnTo>
                  <a:lnTo>
                    <a:pt x="3175" y="6350"/>
                  </a:lnTo>
                  <a:close/>
                </a:path>
              </a:pathLst>
            </a:custGeom>
            <a:solidFill>
              <a:srgbClr val="FFFFFF"/>
            </a:solidFill>
            <a:ln>
              <a:noFill/>
            </a:ln>
          </p:spPr>
          <p:txBody>
            <a:bodyPr spcFirstLastPara="1" wrap="square" lIns="60950" tIns="60950" rIns="60950" bIns="60950" anchor="ctr" anchorCtr="0">
              <a:noAutofit/>
            </a:bodyPr>
            <a:lstStyle/>
            <a:p>
              <a:pPr>
                <a:spcBef>
                  <a:spcPts val="0"/>
                </a:spcBef>
                <a:spcAft>
                  <a:spcPts val="0"/>
                </a:spcAft>
              </a:pPr>
            </a:p>
          </p:txBody>
        </p:sp>
      </p:grpSp>
      <p:sp>
        <p:nvSpPr>
          <p:cNvPr id="297" name="Google Shape;297;p20"/>
          <p:cNvSpPr txBox="1"/>
          <p:nvPr/>
        </p:nvSpPr>
        <p:spPr>
          <a:xfrm>
            <a:off x="2042160" y="30480"/>
            <a:ext cx="7879080" cy="645795"/>
          </a:xfrm>
          <a:prstGeom prst="rect">
            <a:avLst/>
          </a:prstGeom>
          <a:noFill/>
          <a:ln>
            <a:noFill/>
          </a:ln>
        </p:spPr>
        <p:txBody>
          <a:bodyPr spcFirstLastPara="1" wrap="square" lIns="0" tIns="0" rIns="0" bIns="0" anchor="t" anchorCtr="0">
            <a:spAutoFit/>
          </a:bodyPr>
          <a:lstStyle/>
          <a:p>
            <a:pPr algn="ctr">
              <a:lnSpc>
                <a:spcPct val="120000"/>
              </a:lnSpc>
              <a:spcBef>
                <a:spcPts val="0"/>
              </a:spcBef>
              <a:spcAft>
                <a:spcPts val="0"/>
              </a:spcAft>
            </a:pPr>
            <a:r>
              <a:rPr lang="en-US" sz="3500" b="1">
                <a:solidFill>
                  <a:srgbClr val="FFFFFF"/>
                </a:solidFill>
                <a:ea typeface="Times New Roman" panose="02020603050405020304"/>
                <a:sym typeface="Times New Roman" panose="02020603050405020304"/>
              </a:rPr>
              <a:t>Screenshots</a:t>
            </a:r>
            <a:endParaRPr lang="en-US" sz="3500" b="1">
              <a:solidFill>
                <a:srgbClr val="FFFFFF"/>
              </a:solidFill>
              <a:ea typeface="Times New Roman" panose="02020603050405020304"/>
              <a:sym typeface="Times New Roman" panose="02020603050405020304"/>
            </a:endParaRPr>
          </a:p>
        </p:txBody>
      </p:sp>
      <p:sp>
        <p:nvSpPr>
          <p:cNvPr id="298" name="Google Shape;298;p20"/>
          <p:cNvSpPr txBox="1"/>
          <p:nvPr/>
        </p:nvSpPr>
        <p:spPr>
          <a:xfrm>
            <a:off x="10718800" y="6266274"/>
            <a:ext cx="812800" cy="246195"/>
          </a:xfrm>
          <a:prstGeom prst="rect">
            <a:avLst/>
          </a:prstGeom>
          <a:noFill/>
          <a:ln>
            <a:noFill/>
          </a:ln>
        </p:spPr>
        <p:txBody>
          <a:bodyPr spcFirstLastPara="1" wrap="square" lIns="60950" tIns="30467" rIns="60950" bIns="30467" anchor="t" anchorCtr="0">
            <a:spAutoFit/>
          </a:bodyPr>
          <a:lstStyle/>
          <a:p>
            <a:pPr algn="r">
              <a:spcBef>
                <a:spcPts val="0"/>
              </a:spcBef>
              <a:spcAft>
                <a:spcPts val="0"/>
              </a:spcAft>
            </a:pPr>
            <a:r>
              <a:rPr lang="en-US" sz="1200">
                <a:solidFill>
                  <a:srgbClr val="C4BD97"/>
                </a:solidFill>
                <a:latin typeface="Calibri" panose="020F0502020204030204"/>
                <a:ea typeface="Calibri" panose="020F0502020204030204"/>
                <a:cs typeface="Calibri" panose="020F0502020204030204"/>
                <a:sym typeface="Calibri" panose="020F0502020204030204"/>
              </a:rPr>
              <a:t>19</a:t>
            </a:r>
            <a:endParaRPr lang="en-US" sz="1200">
              <a:solidFill>
                <a:srgbClr val="C4BD97"/>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pic>
        <p:nvPicPr>
          <p:cNvPr id="303" name="Google Shape;303;p21"/>
          <p:cNvPicPr preferRelativeResize="0"/>
          <p:nvPr/>
        </p:nvPicPr>
        <p:blipFill rotWithShape="1">
          <a:blip r:embed="rId1"/>
          <a:srcRect/>
          <a:stretch>
            <a:fillRect/>
          </a:stretch>
        </p:blipFill>
        <p:spPr>
          <a:xfrm>
            <a:off x="1223858" y="1102959"/>
            <a:ext cx="9744285" cy="5161727"/>
          </a:xfrm>
          <a:prstGeom prst="rect">
            <a:avLst/>
          </a:prstGeom>
          <a:noFill/>
          <a:ln>
            <a:noFill/>
          </a:ln>
        </p:spPr>
      </p:pic>
      <p:grpSp>
        <p:nvGrpSpPr>
          <p:cNvPr id="304" name="Google Shape;304;p21"/>
          <p:cNvGrpSpPr/>
          <p:nvPr/>
        </p:nvGrpSpPr>
        <p:grpSpPr>
          <a:xfrm>
            <a:off x="-1588" y="42861"/>
            <a:ext cx="12195175" cy="536575"/>
            <a:chOff x="0" y="0"/>
            <a:chExt cx="24390350" cy="1073150"/>
          </a:xfrm>
        </p:grpSpPr>
        <p:sp>
          <p:nvSpPr>
            <p:cNvPr id="305" name="Google Shape;305;p21"/>
            <p:cNvSpPr/>
            <p:nvPr/>
          </p:nvSpPr>
          <p:spPr>
            <a:xfrm>
              <a:off x="3175" y="3175"/>
              <a:ext cx="24384000" cy="1066800"/>
            </a:xfrm>
            <a:custGeom>
              <a:avLst/>
              <a:gdLst/>
              <a:ahLst/>
              <a:cxnLst/>
              <a:rect l="l" t="t" r="r" b="b"/>
              <a:pathLst>
                <a:path w="24384000" h="1066800" extrusionOk="0">
                  <a:moveTo>
                    <a:pt x="0" y="0"/>
                  </a:moveTo>
                  <a:lnTo>
                    <a:pt x="24384000" y="0"/>
                  </a:lnTo>
                  <a:lnTo>
                    <a:pt x="24384000" y="1066800"/>
                  </a:lnTo>
                  <a:lnTo>
                    <a:pt x="0" y="1066800"/>
                  </a:lnTo>
                  <a:close/>
                </a:path>
              </a:pathLst>
            </a:custGeom>
            <a:solidFill>
              <a:srgbClr val="953735"/>
            </a:solidFill>
            <a:ln>
              <a:noFill/>
            </a:ln>
          </p:spPr>
        </p:sp>
        <p:sp>
          <p:nvSpPr>
            <p:cNvPr id="306" name="Google Shape;306;p21"/>
            <p:cNvSpPr/>
            <p:nvPr/>
          </p:nvSpPr>
          <p:spPr>
            <a:xfrm>
              <a:off x="0" y="0"/>
              <a:ext cx="24390350" cy="1073150"/>
            </a:xfrm>
            <a:custGeom>
              <a:avLst/>
              <a:gdLst/>
              <a:ahLst/>
              <a:cxnLst/>
              <a:rect l="l" t="t" r="r" b="b"/>
              <a:pathLst>
                <a:path w="24390350" h="1073150" extrusionOk="0">
                  <a:moveTo>
                    <a:pt x="3175" y="0"/>
                  </a:moveTo>
                  <a:lnTo>
                    <a:pt x="24387175" y="0"/>
                  </a:lnTo>
                  <a:cubicBezTo>
                    <a:pt x="24388953" y="0"/>
                    <a:pt x="24390350" y="1397"/>
                    <a:pt x="24390350" y="3175"/>
                  </a:cubicBezTo>
                  <a:lnTo>
                    <a:pt x="24390350" y="1069975"/>
                  </a:lnTo>
                  <a:cubicBezTo>
                    <a:pt x="24390350" y="1071753"/>
                    <a:pt x="24388953" y="1073150"/>
                    <a:pt x="24387175" y="1073150"/>
                  </a:cubicBezTo>
                  <a:lnTo>
                    <a:pt x="3175" y="1073150"/>
                  </a:lnTo>
                  <a:cubicBezTo>
                    <a:pt x="1397" y="1073150"/>
                    <a:pt x="0" y="1071753"/>
                    <a:pt x="0" y="1069975"/>
                  </a:cubicBezTo>
                  <a:lnTo>
                    <a:pt x="0" y="3175"/>
                  </a:lnTo>
                  <a:cubicBezTo>
                    <a:pt x="0" y="1397"/>
                    <a:pt x="1397" y="0"/>
                    <a:pt x="3175" y="0"/>
                  </a:cubicBezTo>
                  <a:moveTo>
                    <a:pt x="3175" y="6350"/>
                  </a:moveTo>
                  <a:lnTo>
                    <a:pt x="3175" y="3175"/>
                  </a:lnTo>
                  <a:lnTo>
                    <a:pt x="6350" y="3175"/>
                  </a:lnTo>
                  <a:lnTo>
                    <a:pt x="6350" y="1069975"/>
                  </a:lnTo>
                  <a:lnTo>
                    <a:pt x="3175" y="1069975"/>
                  </a:lnTo>
                  <a:lnTo>
                    <a:pt x="3175" y="1066800"/>
                  </a:lnTo>
                  <a:lnTo>
                    <a:pt x="24387175" y="1066800"/>
                  </a:lnTo>
                  <a:lnTo>
                    <a:pt x="24387175" y="1069975"/>
                  </a:lnTo>
                  <a:lnTo>
                    <a:pt x="24384000" y="1069975"/>
                  </a:lnTo>
                  <a:lnTo>
                    <a:pt x="24384000" y="3175"/>
                  </a:lnTo>
                  <a:lnTo>
                    <a:pt x="24387175" y="3175"/>
                  </a:lnTo>
                  <a:lnTo>
                    <a:pt x="24387175" y="6350"/>
                  </a:lnTo>
                  <a:lnTo>
                    <a:pt x="3175" y="6350"/>
                  </a:lnTo>
                  <a:close/>
                </a:path>
              </a:pathLst>
            </a:custGeom>
            <a:solidFill>
              <a:srgbClr val="FFFFFF"/>
            </a:solidFill>
            <a:ln>
              <a:noFill/>
            </a:ln>
          </p:spPr>
          <p:txBody>
            <a:bodyPr spcFirstLastPara="1" wrap="square" lIns="60950" tIns="60950" rIns="60950" bIns="60950" anchor="ctr" anchorCtr="0">
              <a:noAutofit/>
            </a:bodyPr>
            <a:lstStyle/>
            <a:p>
              <a:pPr>
                <a:spcBef>
                  <a:spcPts val="0"/>
                </a:spcBef>
                <a:spcAft>
                  <a:spcPts val="0"/>
                </a:spcAft>
              </a:pPr>
            </a:p>
          </p:txBody>
        </p:sp>
      </p:grpSp>
      <p:sp>
        <p:nvSpPr>
          <p:cNvPr id="307" name="Google Shape;307;p21"/>
          <p:cNvSpPr txBox="1"/>
          <p:nvPr/>
        </p:nvSpPr>
        <p:spPr>
          <a:xfrm>
            <a:off x="2042160" y="30480"/>
            <a:ext cx="7879080" cy="645795"/>
          </a:xfrm>
          <a:prstGeom prst="rect">
            <a:avLst/>
          </a:prstGeom>
          <a:noFill/>
          <a:ln>
            <a:noFill/>
          </a:ln>
        </p:spPr>
        <p:txBody>
          <a:bodyPr spcFirstLastPara="1" wrap="square" lIns="0" tIns="0" rIns="0" bIns="0" anchor="t" anchorCtr="0">
            <a:spAutoFit/>
          </a:bodyPr>
          <a:lstStyle/>
          <a:p>
            <a:pPr algn="ctr">
              <a:lnSpc>
                <a:spcPct val="120000"/>
              </a:lnSpc>
              <a:spcBef>
                <a:spcPts val="0"/>
              </a:spcBef>
              <a:spcAft>
                <a:spcPts val="0"/>
              </a:spcAft>
            </a:pPr>
            <a:r>
              <a:rPr lang="en-US" sz="3500" b="1">
                <a:solidFill>
                  <a:srgbClr val="FFFFFF"/>
                </a:solidFill>
                <a:ea typeface="Times New Roman" panose="02020603050405020304"/>
                <a:sym typeface="Times New Roman" panose="02020603050405020304"/>
              </a:rPr>
              <a:t>Screenshots</a:t>
            </a:r>
            <a:endParaRPr lang="en-US" sz="3500" b="1">
              <a:solidFill>
                <a:srgbClr val="FFFFFF"/>
              </a:solidFill>
              <a:ea typeface="Times New Roman" panose="02020603050405020304"/>
              <a:sym typeface="Times New Roman" panose="02020603050405020304"/>
            </a:endParaRPr>
          </a:p>
        </p:txBody>
      </p:sp>
      <p:sp>
        <p:nvSpPr>
          <p:cNvPr id="308" name="Google Shape;308;p21"/>
          <p:cNvSpPr txBox="1"/>
          <p:nvPr/>
        </p:nvSpPr>
        <p:spPr>
          <a:xfrm>
            <a:off x="10718800" y="6266274"/>
            <a:ext cx="812800" cy="246195"/>
          </a:xfrm>
          <a:prstGeom prst="rect">
            <a:avLst/>
          </a:prstGeom>
          <a:noFill/>
          <a:ln>
            <a:noFill/>
          </a:ln>
        </p:spPr>
        <p:txBody>
          <a:bodyPr spcFirstLastPara="1" wrap="square" lIns="60950" tIns="30467" rIns="60950" bIns="30467" anchor="t" anchorCtr="0">
            <a:spAutoFit/>
          </a:bodyPr>
          <a:lstStyle/>
          <a:p>
            <a:pPr algn="r">
              <a:spcBef>
                <a:spcPts val="0"/>
              </a:spcBef>
              <a:spcAft>
                <a:spcPts val="0"/>
              </a:spcAft>
            </a:pPr>
            <a:r>
              <a:rPr lang="en-US" sz="1200">
                <a:solidFill>
                  <a:srgbClr val="C4BD97"/>
                </a:solidFill>
                <a:latin typeface="Calibri" panose="020F0502020204030204"/>
                <a:ea typeface="Calibri" panose="020F0502020204030204"/>
                <a:cs typeface="Calibri" panose="020F0502020204030204"/>
                <a:sym typeface="Calibri" panose="020F0502020204030204"/>
              </a:rPr>
              <a:t>20</a:t>
            </a:r>
            <a:endParaRPr lang="en-US" sz="1200">
              <a:solidFill>
                <a:srgbClr val="C4BD97"/>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4" name="Slide Number Placeholder 3"/>
          <p:cNvSpPr>
            <a:spLocks noGrp="1"/>
          </p:cNvSpPr>
          <p:nvPr>
            <p:ph type="sldNum" sz="quarter" idx="12"/>
          </p:nvPr>
        </p:nvSpPr>
        <p:spPr bwMode="auto">
          <a:noFill/>
          <a:ln>
            <a:miter lim="800000"/>
          </a:ln>
        </p:spPr>
        <p:txBody>
          <a:bodyPr wrap="square" numCol="1" anchorCtr="0" compatLnSpc="1"/>
          <a:lstStyle/>
          <a:p>
            <a:pPr fontAlgn="base">
              <a:spcBef>
                <a:spcPct val="0"/>
              </a:spcBef>
              <a:spcAft>
                <a:spcPct val="0"/>
              </a:spcAft>
            </a:pPr>
            <a:fld id="{B8BD321F-2881-41DC-A204-3C82FBC48231}" type="slidenum">
              <a:rPr lang="en-US"/>
            </a:fld>
            <a:endParaRPr lang="en-US"/>
          </a:p>
        </p:txBody>
      </p:sp>
      <p:sp>
        <p:nvSpPr>
          <p:cNvPr id="5" name="Rectangle 4"/>
          <p:cNvSpPr/>
          <p:nvPr/>
        </p:nvSpPr>
        <p:spPr bwMode="auto">
          <a:xfrm>
            <a:off x="0" y="0"/>
            <a:ext cx="12268200" cy="533400"/>
          </a:xfrm>
          <a:prstGeom prst="rect">
            <a:avLst/>
          </a:prstGeom>
          <a:solidFill>
            <a:schemeClr val="accent2">
              <a:lumMod val="7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600" b="1" dirty="0"/>
              <a:t>Introduction to the Domain</a:t>
            </a:r>
            <a:endParaRPr lang="en-US" sz="3600" b="1" dirty="0"/>
          </a:p>
        </p:txBody>
      </p:sp>
      <p:sp>
        <p:nvSpPr>
          <p:cNvPr id="215" name="Google Shape;215;p12"/>
          <p:cNvSpPr/>
          <p:nvPr/>
        </p:nvSpPr>
        <p:spPr>
          <a:xfrm>
            <a:off x="2232660" y="762000"/>
            <a:ext cx="7315835" cy="3530600"/>
          </a:xfrm>
          <a:custGeom>
            <a:avLst/>
            <a:gdLst/>
            <a:ahLst/>
            <a:cxnLst/>
            <a:rect l="l" t="t" r="r" b="b"/>
            <a:pathLst>
              <a:path w="11497016" h="6427151" extrusionOk="0">
                <a:moveTo>
                  <a:pt x="0" y="0"/>
                </a:moveTo>
                <a:lnTo>
                  <a:pt x="11497016" y="0"/>
                </a:lnTo>
                <a:lnTo>
                  <a:pt x="11497016" y="6427152"/>
                </a:lnTo>
                <a:lnTo>
                  <a:pt x="0" y="6427152"/>
                </a:lnTo>
                <a:lnTo>
                  <a:pt x="0" y="0"/>
                </a:lnTo>
                <a:close/>
              </a:path>
            </a:pathLst>
          </a:custGeom>
          <a:blipFill rotWithShape="1">
            <a:blip r:embed="rId1"/>
            <a:stretch>
              <a:fillRect/>
            </a:stretch>
          </a:blipFill>
          <a:ln>
            <a:noFill/>
          </a:ln>
        </p:spPr>
      </p:sp>
      <p:sp>
        <p:nvSpPr>
          <p:cNvPr id="2" name="Text Box 1"/>
          <p:cNvSpPr txBox="1"/>
          <p:nvPr/>
        </p:nvSpPr>
        <p:spPr>
          <a:xfrm>
            <a:off x="802640" y="4419600"/>
            <a:ext cx="10779760" cy="1805940"/>
          </a:xfrm>
          <a:prstGeom prst="rect">
            <a:avLst/>
          </a:prstGeom>
          <a:noFill/>
        </p:spPr>
        <p:txBody>
          <a:bodyPr wrap="square" rtlCol="0" anchor="t">
            <a:noAutofit/>
          </a:bodyPr>
          <a:p>
            <a:r>
              <a:rPr lang="en-US" sz="2300"/>
              <a:t>Deep learning is a method in artificial intelligence (AI) that teaches computers to process data in a way that is inspired by the human brain. Deep learning models can recognize complex patterns in pictures, text, sounds, and other data to produce accurate insights and predictions.</a:t>
            </a:r>
            <a:endParaRPr lang="en-US" sz="230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23"/>
          <p:cNvSpPr txBox="1"/>
          <p:nvPr/>
        </p:nvSpPr>
        <p:spPr>
          <a:xfrm>
            <a:off x="8798560" y="6386831"/>
            <a:ext cx="2722880" cy="221599"/>
          </a:xfrm>
          <a:prstGeom prst="rect">
            <a:avLst/>
          </a:prstGeom>
          <a:noFill/>
          <a:ln>
            <a:noFill/>
          </a:ln>
        </p:spPr>
        <p:txBody>
          <a:bodyPr spcFirstLastPara="1" wrap="square" lIns="0" tIns="0" rIns="0" bIns="0" anchor="t" anchorCtr="0">
            <a:spAutoFit/>
          </a:bodyPr>
          <a:lstStyle/>
          <a:p>
            <a:pPr algn="r">
              <a:lnSpc>
                <a:spcPct val="120000"/>
              </a:lnSpc>
              <a:spcBef>
                <a:spcPts val="0"/>
              </a:spcBef>
              <a:spcAft>
                <a:spcPts val="0"/>
              </a:spcAft>
            </a:pPr>
            <a:r>
              <a:rPr lang="en-US" sz="1200">
                <a:solidFill>
                  <a:srgbClr val="898989"/>
                </a:solidFill>
                <a:latin typeface="Times New Roman" panose="02020603050405020304" pitchFamily="18" charset="0"/>
                <a:ea typeface="Arial" panose="020B0604020202020204"/>
                <a:cs typeface="Times New Roman" panose="02020603050405020304" pitchFamily="18" charset="0"/>
                <a:sym typeface="Arial" panose="020B0604020202020204"/>
              </a:rPr>
              <a:t>22</a:t>
            </a:r>
            <a:endParaRPr>
              <a:latin typeface="Times New Roman" panose="02020603050405020304" pitchFamily="18" charset="0"/>
              <a:cs typeface="Times New Roman" panose="02020603050405020304" pitchFamily="18" charset="0"/>
            </a:endParaRPr>
          </a:p>
        </p:txBody>
      </p:sp>
      <p:grpSp>
        <p:nvGrpSpPr>
          <p:cNvPr id="324" name="Google Shape;324;p23"/>
          <p:cNvGrpSpPr/>
          <p:nvPr/>
        </p:nvGrpSpPr>
        <p:grpSpPr>
          <a:xfrm>
            <a:off x="-1588" y="74613"/>
            <a:ext cx="12195175" cy="536575"/>
            <a:chOff x="0" y="0"/>
            <a:chExt cx="24390350" cy="1073150"/>
          </a:xfrm>
        </p:grpSpPr>
        <p:sp>
          <p:nvSpPr>
            <p:cNvPr id="325" name="Google Shape;325;p23"/>
            <p:cNvSpPr/>
            <p:nvPr/>
          </p:nvSpPr>
          <p:spPr>
            <a:xfrm>
              <a:off x="3175" y="3175"/>
              <a:ext cx="24384000" cy="1066800"/>
            </a:xfrm>
            <a:custGeom>
              <a:avLst/>
              <a:gdLst/>
              <a:ahLst/>
              <a:cxnLst/>
              <a:rect l="l" t="t" r="r" b="b"/>
              <a:pathLst>
                <a:path w="24384000" h="1066800" extrusionOk="0">
                  <a:moveTo>
                    <a:pt x="0" y="0"/>
                  </a:moveTo>
                  <a:lnTo>
                    <a:pt x="24384000" y="0"/>
                  </a:lnTo>
                  <a:lnTo>
                    <a:pt x="24384000" y="1066800"/>
                  </a:lnTo>
                  <a:lnTo>
                    <a:pt x="0" y="1066800"/>
                  </a:lnTo>
                  <a:close/>
                </a:path>
              </a:pathLst>
            </a:custGeom>
            <a:solidFill>
              <a:srgbClr val="953735"/>
            </a:solidFill>
            <a:ln>
              <a:noFill/>
            </a:ln>
          </p:spPr>
          <p:txBody>
            <a:bodyPr spcFirstLastPara="1" wrap="square" lIns="60950" tIns="30467" rIns="60950" bIns="30467" anchor="t" anchorCtr="0">
              <a:noAutofit/>
            </a:bodyPr>
            <a:lstStyle/>
            <a:p>
              <a:pPr>
                <a:spcBef>
                  <a:spcPts val="0"/>
                </a:spcBef>
                <a:spcAft>
                  <a:spcPts val="0"/>
                </a:spcAft>
              </a:pPr>
              <a:endParaRPr sz="1200">
                <a:solidFill>
                  <a:schemeClr val="dk1"/>
                </a:solidFill>
                <a:latin typeface="Times New Roman" panose="02020603050405020304" pitchFamily="18" charset="0"/>
                <a:ea typeface="Calibri" panose="020F0502020204030204"/>
                <a:cs typeface="Times New Roman" panose="02020603050405020304" pitchFamily="18" charset="0"/>
                <a:sym typeface="Calibri" panose="020F0502020204030204"/>
              </a:endParaRPr>
            </a:p>
          </p:txBody>
        </p:sp>
        <p:sp>
          <p:nvSpPr>
            <p:cNvPr id="326" name="Google Shape;326;p23"/>
            <p:cNvSpPr/>
            <p:nvPr/>
          </p:nvSpPr>
          <p:spPr>
            <a:xfrm>
              <a:off x="0" y="0"/>
              <a:ext cx="24390350" cy="1073150"/>
            </a:xfrm>
            <a:custGeom>
              <a:avLst/>
              <a:gdLst/>
              <a:ahLst/>
              <a:cxnLst/>
              <a:rect l="l" t="t" r="r" b="b"/>
              <a:pathLst>
                <a:path w="24390350" h="1073150" extrusionOk="0">
                  <a:moveTo>
                    <a:pt x="3175" y="0"/>
                  </a:moveTo>
                  <a:lnTo>
                    <a:pt x="24387175" y="0"/>
                  </a:lnTo>
                  <a:cubicBezTo>
                    <a:pt x="24388953" y="0"/>
                    <a:pt x="24390350" y="1397"/>
                    <a:pt x="24390350" y="3175"/>
                  </a:cubicBezTo>
                  <a:lnTo>
                    <a:pt x="24390350" y="1069975"/>
                  </a:lnTo>
                  <a:cubicBezTo>
                    <a:pt x="24390350" y="1071753"/>
                    <a:pt x="24388953" y="1073150"/>
                    <a:pt x="24387175" y="1073150"/>
                  </a:cubicBezTo>
                  <a:lnTo>
                    <a:pt x="3175" y="1073150"/>
                  </a:lnTo>
                  <a:cubicBezTo>
                    <a:pt x="1397" y="1073150"/>
                    <a:pt x="0" y="1071753"/>
                    <a:pt x="0" y="1069975"/>
                  </a:cubicBezTo>
                  <a:lnTo>
                    <a:pt x="0" y="3175"/>
                  </a:lnTo>
                  <a:cubicBezTo>
                    <a:pt x="0" y="1397"/>
                    <a:pt x="1397" y="0"/>
                    <a:pt x="3175" y="0"/>
                  </a:cubicBezTo>
                  <a:moveTo>
                    <a:pt x="3175" y="6350"/>
                  </a:moveTo>
                  <a:lnTo>
                    <a:pt x="3175" y="3175"/>
                  </a:lnTo>
                  <a:lnTo>
                    <a:pt x="6350" y="3175"/>
                  </a:lnTo>
                  <a:lnTo>
                    <a:pt x="6350" y="1069975"/>
                  </a:lnTo>
                  <a:lnTo>
                    <a:pt x="3175" y="1069975"/>
                  </a:lnTo>
                  <a:lnTo>
                    <a:pt x="3175" y="1066800"/>
                  </a:lnTo>
                  <a:lnTo>
                    <a:pt x="24387175" y="1066800"/>
                  </a:lnTo>
                  <a:lnTo>
                    <a:pt x="24387175" y="1069975"/>
                  </a:lnTo>
                  <a:lnTo>
                    <a:pt x="24384000" y="1069975"/>
                  </a:lnTo>
                  <a:lnTo>
                    <a:pt x="24384000" y="3175"/>
                  </a:lnTo>
                  <a:lnTo>
                    <a:pt x="24387175" y="3175"/>
                  </a:lnTo>
                  <a:lnTo>
                    <a:pt x="24387175" y="6350"/>
                  </a:lnTo>
                  <a:lnTo>
                    <a:pt x="3175" y="6350"/>
                  </a:lnTo>
                  <a:close/>
                </a:path>
              </a:pathLst>
            </a:custGeom>
            <a:solidFill>
              <a:srgbClr val="FFFFFF"/>
            </a:solidFill>
            <a:ln>
              <a:noFill/>
            </a:ln>
          </p:spPr>
          <p:txBody>
            <a:bodyPr spcFirstLastPara="1" wrap="square" lIns="60950" tIns="60950" rIns="60950" bIns="60950" anchor="ctr" anchorCtr="0">
              <a:noAutofit/>
            </a:bodyPr>
            <a:lstStyle/>
            <a:p>
              <a:pPr>
                <a:spcBef>
                  <a:spcPts val="0"/>
                </a:spcBef>
                <a:spcAft>
                  <a:spcPts val="0"/>
                </a:spcAft>
              </a:pPr>
              <a:endParaRPr>
                <a:latin typeface="Times New Roman" panose="02020603050405020304" pitchFamily="18" charset="0"/>
                <a:cs typeface="Times New Roman" panose="02020603050405020304" pitchFamily="18" charset="0"/>
              </a:endParaRPr>
            </a:p>
          </p:txBody>
        </p:sp>
      </p:grpSp>
      <p:sp>
        <p:nvSpPr>
          <p:cNvPr id="327" name="Google Shape;327;p23"/>
          <p:cNvSpPr txBox="1"/>
          <p:nvPr/>
        </p:nvSpPr>
        <p:spPr>
          <a:xfrm>
            <a:off x="2032000" y="0"/>
            <a:ext cx="8260080" cy="629285"/>
          </a:xfrm>
          <a:prstGeom prst="rect">
            <a:avLst/>
          </a:prstGeom>
          <a:noFill/>
          <a:ln>
            <a:noFill/>
          </a:ln>
        </p:spPr>
        <p:txBody>
          <a:bodyPr spcFirstLastPara="1" wrap="square" lIns="0" tIns="0" rIns="0" bIns="0" anchor="t" anchorCtr="0">
            <a:noAutofit/>
          </a:bodyPr>
          <a:lstStyle/>
          <a:p>
            <a:pPr algn="ctr">
              <a:lnSpc>
                <a:spcPct val="120000"/>
              </a:lnSpc>
              <a:spcBef>
                <a:spcPts val="0"/>
              </a:spcBef>
              <a:spcAft>
                <a:spcPts val="0"/>
              </a:spcAft>
            </a:pPr>
            <a:r>
              <a:rPr lang="en-US" sz="3500" b="1" dirty="0">
                <a:solidFill>
                  <a:schemeClr val="bg1"/>
                </a:solidFill>
              </a:rPr>
              <a:t>Conclusion and Future Scope</a:t>
            </a:r>
            <a:endParaRPr lang="en-US" sz="3500" dirty="0">
              <a:solidFill>
                <a:schemeClr val="bg1"/>
              </a:solidFill>
            </a:endParaRPr>
          </a:p>
          <a:p>
            <a:pPr algn="ctr">
              <a:lnSpc>
                <a:spcPct val="120000"/>
              </a:lnSpc>
              <a:spcBef>
                <a:spcPts val="0"/>
              </a:spcBef>
              <a:spcAft>
                <a:spcPts val="0"/>
              </a:spcAft>
            </a:pPr>
            <a:endParaRPr lang="en-US" sz="3500" dirty="0"/>
          </a:p>
        </p:txBody>
      </p:sp>
      <p:sp>
        <p:nvSpPr>
          <p:cNvPr id="328" name="Google Shape;328;p23"/>
          <p:cNvSpPr txBox="1"/>
          <p:nvPr/>
        </p:nvSpPr>
        <p:spPr>
          <a:xfrm>
            <a:off x="338455" y="1371600"/>
            <a:ext cx="11407775" cy="3894455"/>
          </a:xfrm>
          <a:prstGeom prst="rect">
            <a:avLst/>
          </a:prstGeom>
          <a:noFill/>
          <a:ln>
            <a:noFill/>
          </a:ln>
        </p:spPr>
        <p:txBody>
          <a:bodyPr spcFirstLastPara="1" wrap="square" lIns="0" tIns="0" rIns="0" bIns="0" anchor="t" anchorCtr="0">
            <a:noAutofit/>
          </a:bodyPr>
          <a:lstStyle/>
          <a:p>
            <a:pPr>
              <a:lnSpc>
                <a:spcPct val="120000"/>
              </a:lnSpc>
              <a:spcBef>
                <a:spcPts val="0"/>
              </a:spcBef>
              <a:spcAft>
                <a:spcPts val="0"/>
              </a:spcAft>
            </a:pPr>
            <a:endParaRPr sz="2800" dirty="0">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marL="381000" indent="-381000">
              <a:lnSpc>
                <a:spcPct val="120000"/>
              </a:lnSpc>
              <a:spcBef>
                <a:spcPts val="0"/>
              </a:spcBef>
              <a:spcAft>
                <a:spcPts val="0"/>
              </a:spcAft>
              <a:buClr>
                <a:srgbClr val="000000"/>
              </a:buClr>
              <a:buSzPts val="4200"/>
              <a:buFont typeface="Arial" panose="020B0604020202020204"/>
              <a:buChar char="•"/>
            </a:pPr>
            <a:r>
              <a:rPr lang="en-US" sz="2300" dirty="0">
                <a:solidFill>
                  <a:srgbClr val="000000"/>
                </a:solidFill>
                <a:ea typeface="Times New Roman" panose="02020603050405020304"/>
                <a:sym typeface="Times New Roman" panose="02020603050405020304"/>
              </a:rPr>
              <a:t>Finally, our integrated software stack, featuring Python, Flask, TensorFlow, OpenCV, HTML, CSS, and Pandas, delivers an efficient and user-friendly solution for tea leaf disease detection.</a:t>
            </a:r>
            <a:endParaRPr sz="2300" dirty="0"/>
          </a:p>
          <a:p>
            <a:pPr marL="381000" indent="-203200">
              <a:lnSpc>
                <a:spcPct val="120000"/>
              </a:lnSpc>
              <a:spcBef>
                <a:spcPts val="0"/>
              </a:spcBef>
              <a:spcAft>
                <a:spcPts val="0"/>
              </a:spcAft>
              <a:buClr>
                <a:schemeClr val="dk1"/>
              </a:buClr>
              <a:buSzPts val="4200"/>
            </a:pPr>
            <a:endParaRPr sz="2300" dirty="0">
              <a:solidFill>
                <a:srgbClr val="000000"/>
              </a:solidFill>
              <a:ea typeface="Times New Roman" panose="02020603050405020304"/>
              <a:sym typeface="Times New Roman" panose="02020603050405020304"/>
            </a:endParaRPr>
          </a:p>
          <a:p>
            <a:pPr marL="381000" indent="-381000">
              <a:lnSpc>
                <a:spcPct val="120000"/>
              </a:lnSpc>
              <a:spcBef>
                <a:spcPts val="0"/>
              </a:spcBef>
              <a:spcAft>
                <a:spcPts val="0"/>
              </a:spcAft>
              <a:buClr>
                <a:srgbClr val="000000"/>
              </a:buClr>
              <a:buSzPts val="4200"/>
              <a:buFont typeface="Arial" panose="020B0604020202020204"/>
              <a:buChar char="•"/>
            </a:pPr>
            <a:r>
              <a:rPr lang="en-US" sz="2300" dirty="0">
                <a:solidFill>
                  <a:srgbClr val="000000"/>
                </a:solidFill>
                <a:ea typeface="Times New Roman" panose="02020603050405020304"/>
                <a:sym typeface="Times New Roman" panose="02020603050405020304"/>
              </a:rPr>
              <a:t>This approach, incorporating deep learning and image processing, ensures a precise Convolutional Neural Network implementation, revolutionizing efficiency and accessibility in agricultural practices.</a:t>
            </a:r>
            <a:endParaRPr sz="2300" dirty="0"/>
          </a:p>
        </p:txBody>
      </p:sp>
    </p:spTree>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Slide Number Placeholder 3"/>
          <p:cNvSpPr>
            <a:spLocks noGrp="1"/>
          </p:cNvSpPr>
          <p:nvPr>
            <p:ph type="sldNum" sz="quarter" idx="12"/>
          </p:nvPr>
        </p:nvSpPr>
        <p:spPr bwMode="auto">
          <a:noFill/>
          <a:ln>
            <a:miter lim="800000"/>
          </a:ln>
        </p:spPr>
        <p:txBody>
          <a:bodyPr wrap="square" numCol="1" anchorCtr="0" compatLnSpc="1"/>
          <a:lstStyle/>
          <a:p>
            <a:pPr fontAlgn="base">
              <a:spcBef>
                <a:spcPct val="0"/>
              </a:spcBef>
              <a:spcAft>
                <a:spcPct val="0"/>
              </a:spcAft>
            </a:pPr>
            <a:fld id="{039BB963-F1A2-42B3-B824-71084E776224}" type="slidenum">
              <a:rPr lang="en-US"/>
            </a:fld>
            <a:endParaRPr lang="en-US" dirty="0"/>
          </a:p>
        </p:txBody>
      </p:sp>
      <p:sp>
        <p:nvSpPr>
          <p:cNvPr id="7" name="Rectangle 6"/>
          <p:cNvSpPr/>
          <p:nvPr/>
        </p:nvSpPr>
        <p:spPr bwMode="auto">
          <a:xfrm>
            <a:off x="0" y="76200"/>
            <a:ext cx="12192000" cy="533400"/>
          </a:xfrm>
          <a:prstGeom prst="rect">
            <a:avLst/>
          </a:prstGeom>
          <a:solidFill>
            <a:schemeClr val="accent2">
              <a:lumMod val="7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8" name="Title 1"/>
          <p:cNvSpPr txBox="1"/>
          <p:nvPr/>
        </p:nvSpPr>
        <p:spPr bwMode="auto">
          <a:xfrm>
            <a:off x="248285" y="0"/>
            <a:ext cx="11840210" cy="639445"/>
          </a:xfrm>
          <a:prstGeom prst="rect">
            <a:avLst/>
          </a:prstGeom>
          <a:noFill/>
          <a:ln w="9525">
            <a:noFill/>
            <a:miter lim="800000"/>
          </a:ln>
        </p:spPr>
        <p:txBody>
          <a:bodyPr vert="horz" wrap="square" lIns="91440" tIns="45720" rIns="91440" bIns="45720" numCol="1" anchor="ctr" anchorCtr="0" compatLnSpc="1"/>
          <a:lstStyle/>
          <a:p>
            <a:pPr lvl="0" algn="ctr"/>
            <a:r>
              <a:rPr lang="en-US" sz="3500" b="1" dirty="0">
                <a:solidFill>
                  <a:schemeClr val="bg1"/>
                </a:solidFill>
              </a:rPr>
              <a:t>Details of Technical Paper Presentation / Publication</a:t>
            </a:r>
            <a:endParaRPr lang="en-US" sz="3500" b="1" dirty="0">
              <a:solidFill>
                <a:schemeClr val="bg1"/>
              </a:solidFill>
            </a:endParaRPr>
          </a:p>
        </p:txBody>
      </p:sp>
      <p:pic>
        <p:nvPicPr>
          <p:cNvPr id="2" name="object 5"/>
          <p:cNvPicPr/>
          <p:nvPr/>
        </p:nvPicPr>
        <p:blipFill>
          <a:blip r:embed="rId1" cstate="print"/>
          <a:stretch>
            <a:fillRect/>
          </a:stretch>
        </p:blipFill>
        <p:spPr>
          <a:xfrm>
            <a:off x="2236470" y="990600"/>
            <a:ext cx="6936105" cy="2934970"/>
          </a:xfrm>
          <a:prstGeom prst="rect">
            <a:avLst/>
          </a:prstGeom>
        </p:spPr>
      </p:pic>
      <p:sp>
        <p:nvSpPr>
          <p:cNvPr id="3" name="Text Box 2"/>
          <p:cNvSpPr txBox="1"/>
          <p:nvPr/>
        </p:nvSpPr>
        <p:spPr>
          <a:xfrm>
            <a:off x="614680" y="4419600"/>
            <a:ext cx="10852785" cy="1322070"/>
          </a:xfrm>
          <a:prstGeom prst="rect">
            <a:avLst/>
          </a:prstGeom>
          <a:noFill/>
        </p:spPr>
        <p:txBody>
          <a:bodyPr wrap="square" rtlCol="0" anchor="t">
            <a:spAutoFit/>
          </a:bodyPr>
          <a:p>
            <a:r>
              <a:rPr sz="2000" dirty="0">
                <a:sym typeface="+mn-ea"/>
              </a:rPr>
              <a:t>This</a:t>
            </a:r>
            <a:r>
              <a:rPr sz="2000" spc="-20" dirty="0">
                <a:sym typeface="+mn-ea"/>
              </a:rPr>
              <a:t> </a:t>
            </a:r>
            <a:r>
              <a:rPr sz="2000" dirty="0">
                <a:sym typeface="+mn-ea"/>
              </a:rPr>
              <a:t>Paper</a:t>
            </a:r>
            <a:r>
              <a:rPr sz="2000" spc="-20" dirty="0">
                <a:sym typeface="+mn-ea"/>
              </a:rPr>
              <a:t> </a:t>
            </a:r>
            <a:r>
              <a:rPr sz="2000" dirty="0">
                <a:sym typeface="+mn-ea"/>
              </a:rPr>
              <a:t>titled</a:t>
            </a:r>
            <a:r>
              <a:rPr sz="2000" spc="-20" dirty="0">
                <a:sym typeface="+mn-ea"/>
              </a:rPr>
              <a:t> </a:t>
            </a:r>
            <a:r>
              <a:rPr sz="2000" dirty="0">
                <a:sym typeface="+mn-ea"/>
              </a:rPr>
              <a:t>“Tea</a:t>
            </a:r>
            <a:r>
              <a:rPr sz="2000" spc="-15" dirty="0">
                <a:sym typeface="+mn-ea"/>
              </a:rPr>
              <a:t> </a:t>
            </a:r>
            <a:r>
              <a:rPr sz="2000" dirty="0">
                <a:sym typeface="+mn-ea"/>
              </a:rPr>
              <a:t>Leaf</a:t>
            </a:r>
            <a:r>
              <a:rPr sz="2000" spc="-20" dirty="0">
                <a:sym typeface="+mn-ea"/>
              </a:rPr>
              <a:t> </a:t>
            </a:r>
            <a:r>
              <a:rPr sz="2000" dirty="0">
                <a:sym typeface="+mn-ea"/>
              </a:rPr>
              <a:t>Disease</a:t>
            </a:r>
            <a:r>
              <a:rPr sz="2000" spc="-25" dirty="0">
                <a:sym typeface="+mn-ea"/>
              </a:rPr>
              <a:t> </a:t>
            </a:r>
            <a:r>
              <a:rPr sz="2000" dirty="0">
                <a:sym typeface="+mn-ea"/>
              </a:rPr>
              <a:t>Detection</a:t>
            </a:r>
            <a:r>
              <a:rPr sz="2000" spc="-15" dirty="0">
                <a:sym typeface="+mn-ea"/>
              </a:rPr>
              <a:t> </a:t>
            </a:r>
            <a:r>
              <a:rPr sz="2000" dirty="0">
                <a:sym typeface="+mn-ea"/>
              </a:rPr>
              <a:t>Using</a:t>
            </a:r>
            <a:r>
              <a:rPr sz="2000" spc="-35" dirty="0">
                <a:sym typeface="+mn-ea"/>
              </a:rPr>
              <a:t> </a:t>
            </a:r>
            <a:r>
              <a:rPr sz="2000" dirty="0">
                <a:sym typeface="+mn-ea"/>
              </a:rPr>
              <a:t>VGG16</a:t>
            </a:r>
            <a:r>
              <a:rPr sz="2000" spc="-20" dirty="0">
                <a:sym typeface="+mn-ea"/>
              </a:rPr>
              <a:t> </a:t>
            </a:r>
            <a:r>
              <a:rPr sz="2000" dirty="0">
                <a:sym typeface="+mn-ea"/>
              </a:rPr>
              <a:t>Model”</a:t>
            </a:r>
            <a:r>
              <a:rPr sz="2000" spc="-15" dirty="0">
                <a:sym typeface="+mn-ea"/>
              </a:rPr>
              <a:t> </a:t>
            </a:r>
            <a:r>
              <a:rPr sz="2000" spc="-10" dirty="0">
                <a:sym typeface="+mn-ea"/>
              </a:rPr>
              <a:t>communicated</a:t>
            </a:r>
            <a:r>
              <a:rPr sz="2000" spc="-20" dirty="0">
                <a:sym typeface="+mn-ea"/>
              </a:rPr>
              <a:t> </a:t>
            </a:r>
            <a:r>
              <a:rPr sz="2000" dirty="0">
                <a:sym typeface="+mn-ea"/>
              </a:rPr>
              <a:t>to</a:t>
            </a:r>
            <a:r>
              <a:rPr sz="2000" spc="-10" dirty="0">
                <a:sym typeface="+mn-ea"/>
              </a:rPr>
              <a:t> ICEEICT </a:t>
            </a:r>
            <a:r>
              <a:rPr sz="2000" dirty="0">
                <a:sym typeface="+mn-ea"/>
              </a:rPr>
              <a:t>2024</a:t>
            </a:r>
            <a:r>
              <a:rPr sz="2000" spc="325" dirty="0">
                <a:sym typeface="+mn-ea"/>
              </a:rPr>
              <a:t> </a:t>
            </a:r>
            <a:r>
              <a:rPr sz="2000" dirty="0">
                <a:sym typeface="+mn-ea"/>
              </a:rPr>
              <a:t>International</a:t>
            </a:r>
            <a:r>
              <a:rPr sz="2000" spc="320" dirty="0">
                <a:sym typeface="+mn-ea"/>
              </a:rPr>
              <a:t> </a:t>
            </a:r>
            <a:r>
              <a:rPr sz="2000" dirty="0">
                <a:sym typeface="+mn-ea"/>
              </a:rPr>
              <a:t>Conference</a:t>
            </a:r>
            <a:r>
              <a:rPr sz="2000" spc="325" dirty="0">
                <a:sym typeface="+mn-ea"/>
              </a:rPr>
              <a:t> </a:t>
            </a:r>
            <a:r>
              <a:rPr sz="2000" dirty="0">
                <a:sym typeface="+mn-ea"/>
              </a:rPr>
              <a:t>on</a:t>
            </a:r>
            <a:r>
              <a:rPr sz="2000" spc="320" dirty="0">
                <a:sym typeface="+mn-ea"/>
              </a:rPr>
              <a:t> </a:t>
            </a:r>
            <a:r>
              <a:rPr sz="2000" dirty="0">
                <a:sym typeface="+mn-ea"/>
              </a:rPr>
              <a:t>Electrical,</a:t>
            </a:r>
            <a:r>
              <a:rPr sz="2000" spc="335" dirty="0">
                <a:sym typeface="+mn-ea"/>
              </a:rPr>
              <a:t> </a:t>
            </a:r>
            <a:r>
              <a:rPr sz="2000" dirty="0">
                <a:sym typeface="+mn-ea"/>
              </a:rPr>
              <a:t>Electronics,</a:t>
            </a:r>
            <a:r>
              <a:rPr sz="2000" spc="340" dirty="0">
                <a:sym typeface="+mn-ea"/>
              </a:rPr>
              <a:t> </a:t>
            </a:r>
            <a:r>
              <a:rPr sz="2000" dirty="0">
                <a:sym typeface="+mn-ea"/>
              </a:rPr>
              <a:t>Information</a:t>
            </a:r>
            <a:r>
              <a:rPr sz="2000" spc="330" dirty="0">
                <a:sym typeface="+mn-ea"/>
              </a:rPr>
              <a:t> </a:t>
            </a:r>
            <a:r>
              <a:rPr sz="2000" dirty="0">
                <a:sym typeface="+mn-ea"/>
              </a:rPr>
              <a:t>Communication</a:t>
            </a:r>
            <a:r>
              <a:rPr sz="2000" spc="330" dirty="0">
                <a:sym typeface="+mn-ea"/>
              </a:rPr>
              <a:t> </a:t>
            </a:r>
            <a:r>
              <a:rPr sz="2000" spc="-25" dirty="0">
                <a:sym typeface="+mn-ea"/>
              </a:rPr>
              <a:t>And </a:t>
            </a:r>
            <a:r>
              <a:rPr sz="2000" dirty="0">
                <a:sym typeface="+mn-ea"/>
              </a:rPr>
              <a:t>Technologies</a:t>
            </a:r>
            <a:r>
              <a:rPr sz="2000" spc="335" dirty="0">
                <a:sym typeface="+mn-ea"/>
              </a:rPr>
              <a:t>  </a:t>
            </a:r>
            <a:r>
              <a:rPr sz="2000" dirty="0">
                <a:sym typeface="+mn-ea"/>
              </a:rPr>
              <a:t>conducted</a:t>
            </a:r>
            <a:r>
              <a:rPr sz="2000" spc="330" dirty="0">
                <a:sym typeface="+mn-ea"/>
              </a:rPr>
              <a:t>  </a:t>
            </a:r>
            <a:r>
              <a:rPr sz="2000" dirty="0">
                <a:sym typeface="+mn-ea"/>
              </a:rPr>
              <a:t>by</a:t>
            </a:r>
            <a:r>
              <a:rPr sz="2000" spc="325" dirty="0">
                <a:sym typeface="+mn-ea"/>
              </a:rPr>
              <a:t>  </a:t>
            </a:r>
            <a:r>
              <a:rPr sz="2000" dirty="0">
                <a:sym typeface="+mn-ea"/>
              </a:rPr>
              <a:t>K.RAMAKRISHNAN</a:t>
            </a:r>
            <a:r>
              <a:rPr sz="2000" spc="330" dirty="0">
                <a:sym typeface="+mn-ea"/>
              </a:rPr>
              <a:t>  </a:t>
            </a:r>
            <a:r>
              <a:rPr sz="2000" dirty="0">
                <a:sym typeface="+mn-ea"/>
              </a:rPr>
              <a:t>COLLEGE</a:t>
            </a:r>
            <a:r>
              <a:rPr sz="2000" spc="340" dirty="0">
                <a:sym typeface="+mn-ea"/>
              </a:rPr>
              <a:t>  </a:t>
            </a:r>
            <a:r>
              <a:rPr sz="2000" dirty="0">
                <a:sym typeface="+mn-ea"/>
              </a:rPr>
              <a:t>OF</a:t>
            </a:r>
            <a:r>
              <a:rPr sz="2000" spc="325" dirty="0">
                <a:sym typeface="+mn-ea"/>
              </a:rPr>
              <a:t>  </a:t>
            </a:r>
            <a:r>
              <a:rPr sz="2000" spc="-10" dirty="0">
                <a:sym typeface="+mn-ea"/>
              </a:rPr>
              <a:t>ENGINEERING, </a:t>
            </a:r>
            <a:r>
              <a:rPr sz="2000" dirty="0">
                <a:sym typeface="+mn-ea"/>
              </a:rPr>
              <a:t>TIRUCHIRAPPALLI, India</a:t>
            </a:r>
            <a:r>
              <a:rPr sz="2000" spc="-20" dirty="0">
                <a:sym typeface="+mn-ea"/>
              </a:rPr>
              <a:t> </a:t>
            </a:r>
            <a:r>
              <a:rPr sz="2000" dirty="0">
                <a:sym typeface="+mn-ea"/>
              </a:rPr>
              <a:t>on</a:t>
            </a:r>
            <a:r>
              <a:rPr sz="2000" spc="-15" dirty="0">
                <a:sym typeface="+mn-ea"/>
              </a:rPr>
              <a:t> </a:t>
            </a:r>
            <a:r>
              <a:rPr sz="2000" dirty="0">
                <a:sym typeface="+mn-ea"/>
              </a:rPr>
              <a:t>14</a:t>
            </a:r>
            <a:r>
              <a:rPr sz="2000" baseline="31000" dirty="0">
                <a:sym typeface="+mn-ea"/>
              </a:rPr>
              <a:t>th</a:t>
            </a:r>
            <a:r>
              <a:rPr sz="2000" spc="127" baseline="31000" dirty="0">
                <a:sym typeface="+mn-ea"/>
              </a:rPr>
              <a:t> </a:t>
            </a:r>
            <a:r>
              <a:rPr sz="2000" dirty="0">
                <a:sym typeface="+mn-ea"/>
              </a:rPr>
              <a:t>of</a:t>
            </a:r>
            <a:r>
              <a:rPr sz="2000" spc="-35" dirty="0">
                <a:sym typeface="+mn-ea"/>
              </a:rPr>
              <a:t> </a:t>
            </a:r>
            <a:r>
              <a:rPr sz="2000" dirty="0">
                <a:sym typeface="+mn-ea"/>
              </a:rPr>
              <a:t>July</a:t>
            </a:r>
            <a:r>
              <a:rPr sz="2000" spc="-55" dirty="0">
                <a:sym typeface="+mn-ea"/>
              </a:rPr>
              <a:t> </a:t>
            </a:r>
            <a:r>
              <a:rPr sz="2000" spc="-10" dirty="0">
                <a:sym typeface="+mn-ea"/>
              </a:rPr>
              <a:t>2024</a:t>
            </a:r>
            <a:r>
              <a:rPr lang="en-US" sz="2000" spc="-10" dirty="0">
                <a:sym typeface="+mn-ea"/>
              </a:rPr>
              <a:t>.</a:t>
            </a:r>
            <a:endParaRPr lang="en-US" sz="2000" spc="-10" dirty="0">
              <a:sym typeface="+mn-ea"/>
            </a:endParaRP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24"/>
          <p:cNvSpPr txBox="1"/>
          <p:nvPr/>
        </p:nvSpPr>
        <p:spPr>
          <a:xfrm>
            <a:off x="8798560" y="6386831"/>
            <a:ext cx="2722880" cy="221599"/>
          </a:xfrm>
          <a:prstGeom prst="rect">
            <a:avLst/>
          </a:prstGeom>
          <a:noFill/>
          <a:ln>
            <a:noFill/>
          </a:ln>
        </p:spPr>
        <p:txBody>
          <a:bodyPr spcFirstLastPara="1" wrap="square" lIns="0" tIns="0" rIns="0" bIns="0" anchor="t" anchorCtr="0">
            <a:spAutoFit/>
          </a:bodyPr>
          <a:lstStyle/>
          <a:p>
            <a:pPr algn="r">
              <a:lnSpc>
                <a:spcPct val="120000"/>
              </a:lnSpc>
              <a:spcBef>
                <a:spcPts val="0"/>
              </a:spcBef>
              <a:spcAft>
                <a:spcPts val="0"/>
              </a:spcAft>
            </a:pPr>
            <a:r>
              <a:rPr lang="en-US" sz="1200">
                <a:solidFill>
                  <a:srgbClr val="898989"/>
                </a:solidFill>
                <a:latin typeface="Times New Roman" panose="02020603050405020304" pitchFamily="18" charset="0"/>
                <a:ea typeface="Arial" panose="020B0604020202020204"/>
                <a:cs typeface="Times New Roman" panose="02020603050405020304" pitchFamily="18" charset="0"/>
                <a:sym typeface="Arial" panose="020B0604020202020204"/>
              </a:rPr>
              <a:t>23</a:t>
            </a:r>
            <a:endParaRPr>
              <a:latin typeface="Times New Roman" panose="02020603050405020304" pitchFamily="18" charset="0"/>
              <a:cs typeface="Times New Roman" panose="02020603050405020304" pitchFamily="18" charset="0"/>
            </a:endParaRPr>
          </a:p>
        </p:txBody>
      </p:sp>
      <p:grpSp>
        <p:nvGrpSpPr>
          <p:cNvPr id="334" name="Google Shape;334;p24"/>
          <p:cNvGrpSpPr/>
          <p:nvPr/>
        </p:nvGrpSpPr>
        <p:grpSpPr>
          <a:xfrm>
            <a:off x="-1588" y="-1588"/>
            <a:ext cx="12195175" cy="536575"/>
            <a:chOff x="0" y="0"/>
            <a:chExt cx="24390350" cy="1073150"/>
          </a:xfrm>
        </p:grpSpPr>
        <p:sp>
          <p:nvSpPr>
            <p:cNvPr id="335" name="Google Shape;335;p24"/>
            <p:cNvSpPr/>
            <p:nvPr/>
          </p:nvSpPr>
          <p:spPr>
            <a:xfrm>
              <a:off x="3175" y="3175"/>
              <a:ext cx="24384000" cy="1066800"/>
            </a:xfrm>
            <a:custGeom>
              <a:avLst/>
              <a:gdLst/>
              <a:ahLst/>
              <a:cxnLst/>
              <a:rect l="l" t="t" r="r" b="b"/>
              <a:pathLst>
                <a:path w="24384000" h="1066800" extrusionOk="0">
                  <a:moveTo>
                    <a:pt x="0" y="0"/>
                  </a:moveTo>
                  <a:lnTo>
                    <a:pt x="24384000" y="0"/>
                  </a:lnTo>
                  <a:lnTo>
                    <a:pt x="24384000" y="1066800"/>
                  </a:lnTo>
                  <a:lnTo>
                    <a:pt x="0" y="1066800"/>
                  </a:lnTo>
                  <a:close/>
                </a:path>
              </a:pathLst>
            </a:custGeom>
            <a:solidFill>
              <a:srgbClr val="953735"/>
            </a:solidFill>
            <a:ln>
              <a:noFill/>
            </a:ln>
          </p:spPr>
        </p:sp>
        <p:sp>
          <p:nvSpPr>
            <p:cNvPr id="336" name="Google Shape;336;p24"/>
            <p:cNvSpPr/>
            <p:nvPr/>
          </p:nvSpPr>
          <p:spPr>
            <a:xfrm>
              <a:off x="0" y="0"/>
              <a:ext cx="24390350" cy="1073150"/>
            </a:xfrm>
            <a:custGeom>
              <a:avLst/>
              <a:gdLst/>
              <a:ahLst/>
              <a:cxnLst/>
              <a:rect l="l" t="t" r="r" b="b"/>
              <a:pathLst>
                <a:path w="24390350" h="1073150" extrusionOk="0">
                  <a:moveTo>
                    <a:pt x="3175" y="0"/>
                  </a:moveTo>
                  <a:lnTo>
                    <a:pt x="24387175" y="0"/>
                  </a:lnTo>
                  <a:cubicBezTo>
                    <a:pt x="24388953" y="0"/>
                    <a:pt x="24390350" y="1397"/>
                    <a:pt x="24390350" y="3175"/>
                  </a:cubicBezTo>
                  <a:lnTo>
                    <a:pt x="24390350" y="1069975"/>
                  </a:lnTo>
                  <a:cubicBezTo>
                    <a:pt x="24390350" y="1071753"/>
                    <a:pt x="24388953" y="1073150"/>
                    <a:pt x="24387175" y="1073150"/>
                  </a:cubicBezTo>
                  <a:lnTo>
                    <a:pt x="3175" y="1073150"/>
                  </a:lnTo>
                  <a:cubicBezTo>
                    <a:pt x="1397" y="1073150"/>
                    <a:pt x="0" y="1071753"/>
                    <a:pt x="0" y="1069975"/>
                  </a:cubicBezTo>
                  <a:lnTo>
                    <a:pt x="0" y="3175"/>
                  </a:lnTo>
                  <a:cubicBezTo>
                    <a:pt x="0" y="1397"/>
                    <a:pt x="1397" y="0"/>
                    <a:pt x="3175" y="0"/>
                  </a:cubicBezTo>
                  <a:moveTo>
                    <a:pt x="3175" y="6350"/>
                  </a:moveTo>
                  <a:lnTo>
                    <a:pt x="3175" y="3175"/>
                  </a:lnTo>
                  <a:lnTo>
                    <a:pt x="6350" y="3175"/>
                  </a:lnTo>
                  <a:lnTo>
                    <a:pt x="6350" y="1069975"/>
                  </a:lnTo>
                  <a:lnTo>
                    <a:pt x="3175" y="1069975"/>
                  </a:lnTo>
                  <a:lnTo>
                    <a:pt x="3175" y="1066800"/>
                  </a:lnTo>
                  <a:lnTo>
                    <a:pt x="24387175" y="1066800"/>
                  </a:lnTo>
                  <a:lnTo>
                    <a:pt x="24387175" y="1069975"/>
                  </a:lnTo>
                  <a:lnTo>
                    <a:pt x="24384000" y="1069975"/>
                  </a:lnTo>
                  <a:lnTo>
                    <a:pt x="24384000" y="3175"/>
                  </a:lnTo>
                  <a:lnTo>
                    <a:pt x="24387175" y="3175"/>
                  </a:lnTo>
                  <a:lnTo>
                    <a:pt x="24387175" y="6350"/>
                  </a:lnTo>
                  <a:lnTo>
                    <a:pt x="3175" y="6350"/>
                  </a:lnTo>
                  <a:close/>
                </a:path>
              </a:pathLst>
            </a:custGeom>
            <a:solidFill>
              <a:srgbClr val="FFFFFF"/>
            </a:solidFill>
            <a:ln>
              <a:noFill/>
            </a:ln>
          </p:spPr>
          <p:txBody>
            <a:bodyPr spcFirstLastPara="1" wrap="square" lIns="60950" tIns="60950" rIns="60950" bIns="60950" anchor="ctr" anchorCtr="0">
              <a:noAutofit/>
            </a:bodyPr>
            <a:lstStyle/>
            <a:p>
              <a:pPr>
                <a:spcBef>
                  <a:spcPts val="0"/>
                </a:spcBef>
                <a:spcAft>
                  <a:spcPts val="0"/>
                </a:spcAft>
              </a:pPr>
              <a:endParaRPr>
                <a:latin typeface="Times New Roman" panose="02020603050405020304" pitchFamily="18" charset="0"/>
                <a:cs typeface="Times New Roman" panose="02020603050405020304" pitchFamily="18" charset="0"/>
              </a:endParaRPr>
            </a:p>
          </p:txBody>
        </p:sp>
      </p:grpSp>
      <p:sp>
        <p:nvSpPr>
          <p:cNvPr id="337" name="Google Shape;337;p24"/>
          <p:cNvSpPr txBox="1"/>
          <p:nvPr/>
        </p:nvSpPr>
        <p:spPr>
          <a:xfrm>
            <a:off x="2219960" y="-52863"/>
            <a:ext cx="7879080" cy="645795"/>
          </a:xfrm>
          <a:prstGeom prst="rect">
            <a:avLst/>
          </a:prstGeom>
          <a:noFill/>
          <a:ln>
            <a:noFill/>
          </a:ln>
        </p:spPr>
        <p:txBody>
          <a:bodyPr spcFirstLastPara="1" wrap="square" lIns="0" tIns="0" rIns="0" bIns="0" anchor="t" anchorCtr="0">
            <a:spAutoFit/>
          </a:bodyPr>
          <a:lstStyle/>
          <a:p>
            <a:pPr algn="ctr">
              <a:lnSpc>
                <a:spcPct val="120000"/>
              </a:lnSpc>
              <a:spcBef>
                <a:spcPts val="0"/>
              </a:spcBef>
              <a:spcAft>
                <a:spcPts val="0"/>
              </a:spcAft>
            </a:pPr>
            <a:r>
              <a:rPr lang="en-US" sz="3500" b="1">
                <a:solidFill>
                  <a:srgbClr val="FFFFFF"/>
                </a:solidFill>
                <a:ea typeface="Arial" panose="020B0604020202020204"/>
                <a:sym typeface="Arial" panose="020B0604020202020204"/>
              </a:rPr>
              <a:t>References</a:t>
            </a:r>
            <a:r>
              <a:rPr lang="en-US" sz="3200">
                <a:solidFill>
                  <a:srgbClr val="FFFFFF"/>
                </a:solidFill>
                <a:latin typeface="Times New Roman" panose="02020603050405020304" pitchFamily="18" charset="0"/>
                <a:ea typeface="Arial" panose="020B0604020202020204"/>
                <a:cs typeface="Times New Roman" panose="02020603050405020304" pitchFamily="18" charset="0"/>
                <a:sym typeface="Arial" panose="020B0604020202020204"/>
              </a:rPr>
              <a:t> </a:t>
            </a:r>
            <a:endParaRPr>
              <a:latin typeface="Times New Roman" panose="02020603050405020304" pitchFamily="18" charset="0"/>
              <a:cs typeface="Times New Roman" panose="02020603050405020304" pitchFamily="18" charset="0"/>
            </a:endParaRPr>
          </a:p>
        </p:txBody>
      </p:sp>
      <p:sp>
        <p:nvSpPr>
          <p:cNvPr id="338" name="Google Shape;338;p24"/>
          <p:cNvSpPr txBox="1"/>
          <p:nvPr/>
        </p:nvSpPr>
        <p:spPr>
          <a:xfrm>
            <a:off x="381031" y="838020"/>
            <a:ext cx="11329609" cy="5513304"/>
          </a:xfrm>
          <a:prstGeom prst="rect">
            <a:avLst/>
          </a:prstGeom>
          <a:noFill/>
          <a:ln>
            <a:noFill/>
          </a:ln>
        </p:spPr>
        <p:txBody>
          <a:bodyPr spcFirstLastPara="1" wrap="square" lIns="0" tIns="0" rIns="0" bIns="0" anchor="t" anchorCtr="0">
            <a:spAutoFit/>
          </a:bodyPr>
          <a:lstStyle/>
          <a:p>
            <a:pPr>
              <a:lnSpc>
                <a:spcPct val="120000"/>
              </a:lnSpc>
              <a:spcBef>
                <a:spcPts val="0"/>
              </a:spcBef>
              <a:spcAft>
                <a:spcPts val="0"/>
              </a:spcAft>
            </a:pPr>
            <a:r>
              <a:rPr lang="en-US" sz="1865">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[1]JS. P. Raja , Barbara Sawicka et al., “ Crop Prediction Based on Characteristics of</a:t>
            </a:r>
            <a:endParaRPr>
              <a:latin typeface="Times New Roman" panose="02020603050405020304" pitchFamily="18" charset="0"/>
              <a:cs typeface="Times New Roman" panose="02020603050405020304" pitchFamily="18" charset="0"/>
            </a:endParaRPr>
          </a:p>
          <a:p>
            <a:pPr>
              <a:lnSpc>
                <a:spcPct val="120000"/>
              </a:lnSpc>
              <a:spcBef>
                <a:spcPts val="0"/>
              </a:spcBef>
              <a:spcAft>
                <a:spcPts val="0"/>
              </a:spcAft>
            </a:pPr>
            <a:r>
              <a:rPr lang="en-US" sz="1865">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the Agricultural Environment Using Various Feature</a:t>
            </a:r>
            <a:endParaRPr>
              <a:latin typeface="Times New Roman" panose="02020603050405020304" pitchFamily="18" charset="0"/>
              <a:cs typeface="Times New Roman" panose="02020603050405020304" pitchFamily="18" charset="0"/>
            </a:endParaRPr>
          </a:p>
          <a:p>
            <a:pPr>
              <a:lnSpc>
                <a:spcPct val="120000"/>
              </a:lnSpc>
              <a:spcBef>
                <a:spcPts val="0"/>
              </a:spcBef>
              <a:spcAft>
                <a:spcPts val="0"/>
              </a:spcAft>
            </a:pPr>
            <a:r>
              <a:rPr lang="en-US" sz="1865">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Selection Techniques and Classifiers” (IEEE).</a:t>
            </a:r>
            <a:endParaRPr>
              <a:latin typeface="Times New Roman" panose="02020603050405020304" pitchFamily="18" charset="0"/>
              <a:cs typeface="Times New Roman" panose="02020603050405020304" pitchFamily="18" charset="0"/>
            </a:endParaRPr>
          </a:p>
          <a:p>
            <a:pPr>
              <a:lnSpc>
                <a:spcPct val="120000"/>
              </a:lnSpc>
              <a:spcBef>
                <a:spcPts val="0"/>
              </a:spcBef>
              <a:spcAft>
                <a:spcPts val="0"/>
              </a:spcAft>
            </a:pPr>
            <a:endParaRPr sz="1865">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a:lnSpc>
                <a:spcPct val="120000"/>
              </a:lnSpc>
              <a:spcBef>
                <a:spcPts val="0"/>
              </a:spcBef>
              <a:spcAft>
                <a:spcPts val="0"/>
              </a:spcAft>
            </a:pPr>
            <a:r>
              <a:rPr lang="en-US" sz="1865">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[2] Jianping Yao, Son N. Tran et al., “Machine learning for leaf disease classification”, Springler, 2023. </a:t>
            </a:r>
            <a:endParaRPr>
              <a:latin typeface="Times New Roman" panose="02020603050405020304" pitchFamily="18" charset="0"/>
              <a:cs typeface="Times New Roman" panose="02020603050405020304" pitchFamily="18" charset="0"/>
            </a:endParaRPr>
          </a:p>
          <a:p>
            <a:pPr>
              <a:lnSpc>
                <a:spcPct val="120000"/>
              </a:lnSpc>
              <a:spcBef>
                <a:spcPts val="0"/>
              </a:spcBef>
              <a:spcAft>
                <a:spcPts val="0"/>
              </a:spcAft>
            </a:pPr>
            <a:endParaRPr sz="1865">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a:lnSpc>
                <a:spcPct val="120000"/>
              </a:lnSpc>
              <a:spcBef>
                <a:spcPts val="0"/>
              </a:spcBef>
              <a:spcAft>
                <a:spcPts val="0"/>
              </a:spcAft>
            </a:pPr>
            <a:r>
              <a:rPr lang="en-US" sz="1865">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[3] Md. Fahad Jubayer et al., “ Tea leaf disease detection and identification based on YOLOv7 (YOLO-T)”, Tea leaf disease detection YOLOv7 (YOLO-T)”</a:t>
            </a:r>
            <a:endParaRPr>
              <a:latin typeface="Times New Roman" panose="02020603050405020304" pitchFamily="18" charset="0"/>
              <a:cs typeface="Times New Roman" panose="02020603050405020304" pitchFamily="18" charset="0"/>
            </a:endParaRPr>
          </a:p>
          <a:p>
            <a:pPr>
              <a:lnSpc>
                <a:spcPct val="120000"/>
              </a:lnSpc>
              <a:spcBef>
                <a:spcPts val="0"/>
              </a:spcBef>
              <a:spcAft>
                <a:spcPts val="0"/>
              </a:spcAft>
            </a:pPr>
            <a:endParaRPr sz="1865">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a:lnSpc>
                <a:spcPct val="120000"/>
              </a:lnSpc>
              <a:spcBef>
                <a:spcPts val="0"/>
              </a:spcBef>
              <a:spcAft>
                <a:spcPts val="0"/>
              </a:spcAft>
            </a:pPr>
            <a:r>
              <a:rPr lang="en-US" sz="1865">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[4] S. Jayanthy et al., “Tea Leaf Disease Classification and Tea Bud Identification” </a:t>
            </a:r>
            <a:endParaRPr>
              <a:latin typeface="Times New Roman" panose="02020603050405020304" pitchFamily="18" charset="0"/>
              <a:cs typeface="Times New Roman" panose="02020603050405020304" pitchFamily="18" charset="0"/>
            </a:endParaRPr>
          </a:p>
          <a:p>
            <a:pPr>
              <a:lnSpc>
                <a:spcPct val="120000"/>
              </a:lnSpc>
              <a:spcBef>
                <a:spcPts val="0"/>
              </a:spcBef>
              <a:spcAft>
                <a:spcPts val="0"/>
              </a:spcAft>
            </a:pPr>
            <a:endParaRPr sz="1865">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a:lnSpc>
                <a:spcPct val="120000"/>
              </a:lnSpc>
              <a:spcBef>
                <a:spcPts val="0"/>
              </a:spcBef>
              <a:spcAft>
                <a:spcPts val="0"/>
              </a:spcAft>
            </a:pPr>
            <a:r>
              <a:rPr lang="en-US" sz="1865">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[5] Rahul Singh et al., “Proposed CNN Model for Tea Leaf Disease Classification”</a:t>
            </a:r>
            <a:endParaRPr>
              <a:latin typeface="Times New Roman" panose="02020603050405020304" pitchFamily="18" charset="0"/>
              <a:cs typeface="Times New Roman" panose="02020603050405020304" pitchFamily="18" charset="0"/>
            </a:endParaRPr>
          </a:p>
          <a:p>
            <a:pPr>
              <a:lnSpc>
                <a:spcPct val="120000"/>
              </a:lnSpc>
              <a:spcBef>
                <a:spcPts val="0"/>
              </a:spcBef>
              <a:spcAft>
                <a:spcPts val="0"/>
              </a:spcAft>
            </a:pPr>
            <a:endParaRPr sz="1865">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a:lnSpc>
                <a:spcPct val="120000"/>
              </a:lnSpc>
              <a:spcBef>
                <a:spcPts val="0"/>
              </a:spcBef>
              <a:spcAft>
                <a:spcPts val="0"/>
              </a:spcAft>
            </a:pPr>
            <a:r>
              <a:rPr lang="en-US" sz="1865">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[6] J P Manasa et al., “Mobile Based Application For Tea Leaf Disease Detection”</a:t>
            </a:r>
            <a:endParaRPr>
              <a:latin typeface="Times New Roman" panose="02020603050405020304" pitchFamily="18" charset="0"/>
              <a:cs typeface="Times New Roman" panose="02020603050405020304" pitchFamily="18" charset="0"/>
            </a:endParaRPr>
          </a:p>
          <a:p>
            <a:pPr>
              <a:lnSpc>
                <a:spcPct val="120000"/>
              </a:lnSpc>
              <a:spcBef>
                <a:spcPts val="0"/>
              </a:spcBef>
              <a:spcAft>
                <a:spcPts val="0"/>
              </a:spcAft>
            </a:pPr>
            <a:endParaRPr sz="1865">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endParaRPr>
          </a:p>
          <a:p>
            <a:pPr>
              <a:lnSpc>
                <a:spcPct val="120000"/>
              </a:lnSpc>
              <a:spcBef>
                <a:spcPts val="0"/>
              </a:spcBef>
              <a:spcAft>
                <a:spcPts val="0"/>
              </a:spcAft>
            </a:pPr>
            <a:r>
              <a:rPr lang="en-US" sz="1865">
                <a:solidFill>
                  <a:srgbClr val="000000"/>
                </a:solidFill>
                <a:latin typeface="Times New Roman" panose="02020603050405020304" pitchFamily="18" charset="0"/>
                <a:ea typeface="Times New Roman" panose="02020603050405020304"/>
                <a:cs typeface="Times New Roman" panose="02020603050405020304" pitchFamily="18" charset="0"/>
                <a:sym typeface="Times New Roman" panose="02020603050405020304"/>
              </a:rPr>
              <a:t>[7] Vishesh Tanwar et al., “Tea Leaf Diseases Classification and Detection using a Convolutional Neural Network” </a:t>
            </a:r>
            <a:endParaRPr>
              <a:latin typeface="Times New Roman" panose="02020603050405020304" pitchFamily="18" charset="0"/>
              <a:cs typeface="Times New Roman" panose="02020603050405020304" pitchFamily="18" charset="0"/>
            </a:endParaRPr>
          </a:p>
        </p:txBody>
      </p:sp>
    </p:spTree>
  </p:cSld>
  <p:clrMapOvr>
    <a:masterClrMapping/>
  </p:clrMapOvr>
  <p:transition>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bwMode="auto">
          <a:xfrm>
            <a:off x="0" y="2438400"/>
            <a:ext cx="12192000" cy="1600200"/>
          </a:xfrm>
          <a:prstGeom prst="rect">
            <a:avLst/>
          </a:prstGeom>
          <a:solidFill>
            <a:schemeClr val="accent2">
              <a:lumMod val="7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dirty="0"/>
          </a:p>
        </p:txBody>
      </p:sp>
      <p:sp>
        <p:nvSpPr>
          <p:cNvPr id="4" name="Title 1"/>
          <p:cNvSpPr txBox="1"/>
          <p:nvPr/>
        </p:nvSpPr>
        <p:spPr bwMode="auto">
          <a:xfrm>
            <a:off x="2286000" y="2971800"/>
            <a:ext cx="8001000" cy="639762"/>
          </a:xfrm>
          <a:prstGeom prst="rect">
            <a:avLst/>
          </a:prstGeom>
          <a:noFill/>
          <a:ln w="9525">
            <a:noFill/>
            <a:miter lim="800000"/>
          </a:ln>
        </p:spPr>
        <p:txBody>
          <a:bodyPr vert="horz" wrap="square" lIns="91440" tIns="45720" rIns="91440" bIns="45720" numCol="1" anchor="ctr" anchorCtr="0" compatLnSpc="1"/>
          <a:lstStyle/>
          <a:p>
            <a:pPr algn="ctr" eaLnBrk="0" fontAlgn="auto" hangingPunct="0">
              <a:spcAft>
                <a:spcPts val="0"/>
              </a:spcAft>
              <a:defRPr/>
            </a:pPr>
            <a:r>
              <a:rPr lang="en-US" sz="5400" b="1" dirty="0">
                <a:solidFill>
                  <a:schemeClr val="bg1"/>
                </a:solidFill>
                <a:latin typeface="+mj-lt"/>
                <a:ea typeface="+mj-ea"/>
                <a:cs typeface="+mj-cs"/>
              </a:rPr>
              <a:t>THANK YOU</a:t>
            </a:r>
            <a:endParaRPr lang="en-US" sz="5400" b="1" dirty="0">
              <a:solidFill>
                <a:schemeClr val="bg1"/>
              </a:solidFill>
              <a:latin typeface="+mj-lt"/>
              <a:ea typeface="+mj-ea"/>
              <a:cs typeface="+mj-c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3"/>
          <p:cNvSpPr txBox="1"/>
          <p:nvPr/>
        </p:nvSpPr>
        <p:spPr>
          <a:xfrm>
            <a:off x="8798560" y="6386831"/>
            <a:ext cx="2722880" cy="221599"/>
          </a:xfrm>
          <a:prstGeom prst="rect">
            <a:avLst/>
          </a:prstGeom>
          <a:noFill/>
          <a:ln>
            <a:noFill/>
          </a:ln>
        </p:spPr>
        <p:txBody>
          <a:bodyPr spcFirstLastPara="1" wrap="square" lIns="0" tIns="0" rIns="0" bIns="0" anchor="t" anchorCtr="0">
            <a:spAutoFit/>
          </a:bodyPr>
          <a:lstStyle/>
          <a:p>
            <a:pPr algn="r">
              <a:lnSpc>
                <a:spcPct val="120000"/>
              </a:lnSpc>
              <a:spcBef>
                <a:spcPts val="0"/>
              </a:spcBef>
              <a:spcAft>
                <a:spcPts val="0"/>
              </a:spcAft>
            </a:pPr>
            <a:r>
              <a:rPr lang="en-US" sz="1200">
                <a:solidFill>
                  <a:srgbClr val="898989"/>
                </a:solidFill>
                <a:latin typeface="Times New Roman" panose="02020603050405020304" pitchFamily="18" charset="0"/>
                <a:ea typeface="Arial" panose="020B0604020202020204"/>
                <a:cs typeface="Times New Roman" panose="02020603050405020304" pitchFamily="18" charset="0"/>
                <a:sym typeface="Arial" panose="020B0604020202020204"/>
              </a:rPr>
              <a:t>2</a:t>
            </a:r>
            <a:endParaRPr sz="1200">
              <a:solidFill>
                <a:srgbClr val="898989"/>
              </a:solidFill>
              <a:latin typeface="Times New Roman" panose="02020603050405020304" pitchFamily="18" charset="0"/>
              <a:ea typeface="Arial" panose="020B0604020202020204"/>
              <a:cs typeface="Times New Roman" panose="02020603050405020304" pitchFamily="18" charset="0"/>
              <a:sym typeface="Arial" panose="020B0604020202020204"/>
            </a:endParaRPr>
          </a:p>
        </p:txBody>
      </p:sp>
      <p:grpSp>
        <p:nvGrpSpPr>
          <p:cNvPr id="122" name="Google Shape;122;p3"/>
          <p:cNvGrpSpPr/>
          <p:nvPr/>
        </p:nvGrpSpPr>
        <p:grpSpPr>
          <a:xfrm>
            <a:off x="-1588" y="-53974"/>
            <a:ext cx="12195175" cy="588962"/>
            <a:chOff x="0" y="-104775"/>
            <a:chExt cx="24390350" cy="1177925"/>
          </a:xfrm>
        </p:grpSpPr>
        <p:sp>
          <p:nvSpPr>
            <p:cNvPr id="123" name="Google Shape;123;p3"/>
            <p:cNvSpPr/>
            <p:nvPr/>
          </p:nvSpPr>
          <p:spPr>
            <a:xfrm>
              <a:off x="3175" y="3175"/>
              <a:ext cx="24384000" cy="1066800"/>
            </a:xfrm>
            <a:custGeom>
              <a:avLst/>
              <a:gdLst/>
              <a:ahLst/>
              <a:cxnLst/>
              <a:rect l="l" t="t" r="r" b="b"/>
              <a:pathLst>
                <a:path w="24384000" h="1066800" extrusionOk="0">
                  <a:moveTo>
                    <a:pt x="0" y="0"/>
                  </a:moveTo>
                  <a:lnTo>
                    <a:pt x="24384000" y="0"/>
                  </a:lnTo>
                  <a:lnTo>
                    <a:pt x="24384000" y="1066800"/>
                  </a:lnTo>
                  <a:lnTo>
                    <a:pt x="0" y="1066800"/>
                  </a:lnTo>
                  <a:close/>
                </a:path>
              </a:pathLst>
            </a:custGeom>
            <a:solidFill>
              <a:srgbClr val="953735"/>
            </a:solidFill>
            <a:ln>
              <a:noFill/>
            </a:ln>
          </p:spPr>
        </p:sp>
        <p:sp>
          <p:nvSpPr>
            <p:cNvPr id="124" name="Google Shape;124;p3"/>
            <p:cNvSpPr/>
            <p:nvPr/>
          </p:nvSpPr>
          <p:spPr>
            <a:xfrm>
              <a:off x="0" y="0"/>
              <a:ext cx="24390350" cy="1073150"/>
            </a:xfrm>
            <a:custGeom>
              <a:avLst/>
              <a:gdLst/>
              <a:ahLst/>
              <a:cxnLst/>
              <a:rect l="l" t="t" r="r" b="b"/>
              <a:pathLst>
                <a:path w="24390350" h="1073150" extrusionOk="0">
                  <a:moveTo>
                    <a:pt x="3175" y="0"/>
                  </a:moveTo>
                  <a:lnTo>
                    <a:pt x="24387175" y="0"/>
                  </a:lnTo>
                  <a:cubicBezTo>
                    <a:pt x="24388953" y="0"/>
                    <a:pt x="24390350" y="1397"/>
                    <a:pt x="24390350" y="3175"/>
                  </a:cubicBezTo>
                  <a:lnTo>
                    <a:pt x="24390350" y="1069975"/>
                  </a:lnTo>
                  <a:cubicBezTo>
                    <a:pt x="24390350" y="1071753"/>
                    <a:pt x="24388953" y="1073150"/>
                    <a:pt x="24387175" y="1073150"/>
                  </a:cubicBezTo>
                  <a:lnTo>
                    <a:pt x="3175" y="1073150"/>
                  </a:lnTo>
                  <a:cubicBezTo>
                    <a:pt x="1397" y="1073150"/>
                    <a:pt x="0" y="1071753"/>
                    <a:pt x="0" y="1069975"/>
                  </a:cubicBezTo>
                  <a:lnTo>
                    <a:pt x="0" y="3175"/>
                  </a:lnTo>
                  <a:cubicBezTo>
                    <a:pt x="0" y="1397"/>
                    <a:pt x="1397" y="0"/>
                    <a:pt x="3175" y="0"/>
                  </a:cubicBezTo>
                  <a:moveTo>
                    <a:pt x="3175" y="6350"/>
                  </a:moveTo>
                  <a:lnTo>
                    <a:pt x="3175" y="3175"/>
                  </a:lnTo>
                  <a:lnTo>
                    <a:pt x="6350" y="3175"/>
                  </a:lnTo>
                  <a:lnTo>
                    <a:pt x="6350" y="1069975"/>
                  </a:lnTo>
                  <a:lnTo>
                    <a:pt x="3175" y="1069975"/>
                  </a:lnTo>
                  <a:lnTo>
                    <a:pt x="3175" y="1066800"/>
                  </a:lnTo>
                  <a:lnTo>
                    <a:pt x="24387175" y="1066800"/>
                  </a:lnTo>
                  <a:lnTo>
                    <a:pt x="24387175" y="1069975"/>
                  </a:lnTo>
                  <a:lnTo>
                    <a:pt x="24384000" y="1069975"/>
                  </a:lnTo>
                  <a:lnTo>
                    <a:pt x="24384000" y="3175"/>
                  </a:lnTo>
                  <a:lnTo>
                    <a:pt x="24387175" y="3175"/>
                  </a:lnTo>
                  <a:lnTo>
                    <a:pt x="24387175" y="6350"/>
                  </a:lnTo>
                  <a:lnTo>
                    <a:pt x="3175" y="6350"/>
                  </a:lnTo>
                  <a:close/>
                </a:path>
              </a:pathLst>
            </a:custGeom>
            <a:solidFill>
              <a:srgbClr val="FFFFFF"/>
            </a:solidFill>
            <a:ln>
              <a:noFill/>
            </a:ln>
          </p:spPr>
          <p:txBody>
            <a:bodyPr spcFirstLastPara="1" wrap="square" lIns="60950" tIns="60950" rIns="60950" bIns="60950" anchor="ctr" anchorCtr="0">
              <a:noAutofit/>
            </a:bodyPr>
            <a:lstStyle/>
            <a:p>
              <a:pPr>
                <a:spcBef>
                  <a:spcPts val="0"/>
                </a:spcBef>
                <a:spcAft>
                  <a:spcPts val="0"/>
                </a:spcAft>
              </a:pPr>
              <a:endParaRPr>
                <a:latin typeface="Times New Roman" panose="02020603050405020304" pitchFamily="18" charset="0"/>
                <a:cs typeface="Times New Roman" panose="02020603050405020304" pitchFamily="18" charset="0"/>
              </a:endParaRPr>
            </a:p>
          </p:txBody>
        </p:sp>
        <p:sp>
          <p:nvSpPr>
            <p:cNvPr id="125" name="Google Shape;125;p3"/>
            <p:cNvSpPr txBox="1"/>
            <p:nvPr/>
          </p:nvSpPr>
          <p:spPr>
            <a:xfrm>
              <a:off x="0" y="-104775"/>
              <a:ext cx="24390350" cy="1177925"/>
            </a:xfrm>
            <a:prstGeom prst="rect">
              <a:avLst/>
            </a:prstGeom>
            <a:noFill/>
            <a:ln>
              <a:noFill/>
            </a:ln>
          </p:spPr>
          <p:txBody>
            <a:bodyPr spcFirstLastPara="1" wrap="square" lIns="33867" tIns="33867" rIns="33867" bIns="33867" anchor="ctr" anchorCtr="0">
              <a:noAutofit/>
            </a:bodyPr>
            <a:lstStyle/>
            <a:p>
              <a:pPr algn="ctr">
                <a:lnSpc>
                  <a:spcPct val="120000"/>
                </a:lnSpc>
                <a:spcBef>
                  <a:spcPts val="0"/>
                </a:spcBef>
                <a:spcAft>
                  <a:spcPts val="0"/>
                </a:spcAft>
              </a:pPr>
              <a:r>
                <a:rPr lang="en-US" sz="3500" b="1" dirty="0">
                  <a:solidFill>
                    <a:srgbClr val="FFFFFF"/>
                  </a:solidFill>
                  <a:ea typeface="Arial" panose="020B0604020202020204"/>
                  <a:sym typeface="Arial" panose="020B0604020202020204"/>
                </a:rPr>
                <a:t>Project Description</a:t>
              </a:r>
              <a:r>
                <a:rPr lang="en-US" sz="3600" b="1" dirty="0">
                  <a:solidFill>
                    <a:srgbClr val="FFFFFF"/>
                  </a:solidFill>
                  <a:latin typeface="Times New Roman" panose="02020603050405020304" pitchFamily="18" charset="0"/>
                  <a:ea typeface="Arial" panose="020B0604020202020204"/>
                  <a:cs typeface="Times New Roman" panose="02020603050405020304" pitchFamily="18" charset="0"/>
                  <a:sym typeface="Arial" panose="020B0604020202020204"/>
                </a:rPr>
                <a:t> </a:t>
              </a:r>
              <a:endParaRPr b="1" dirty="0">
                <a:latin typeface="Times New Roman" panose="02020603050405020304" pitchFamily="18" charset="0"/>
                <a:cs typeface="Times New Roman" panose="02020603050405020304" pitchFamily="18" charset="0"/>
              </a:endParaRPr>
            </a:p>
          </p:txBody>
        </p:sp>
      </p:grpSp>
      <p:sp>
        <p:nvSpPr>
          <p:cNvPr id="126" name="Google Shape;126;p3"/>
          <p:cNvSpPr txBox="1"/>
          <p:nvPr/>
        </p:nvSpPr>
        <p:spPr>
          <a:xfrm>
            <a:off x="518160" y="1252864"/>
            <a:ext cx="10850880" cy="4507230"/>
          </a:xfrm>
          <a:prstGeom prst="rect">
            <a:avLst/>
          </a:prstGeom>
          <a:noFill/>
          <a:ln>
            <a:noFill/>
          </a:ln>
        </p:spPr>
        <p:txBody>
          <a:bodyPr spcFirstLastPara="1" wrap="square" lIns="0" tIns="0" rIns="0" bIns="0" anchor="t" anchorCtr="0">
            <a:spAutoFit/>
          </a:bodyPr>
          <a:lstStyle/>
          <a:p>
            <a:pPr algn="just">
              <a:lnSpc>
                <a:spcPct val="144000"/>
              </a:lnSpc>
              <a:spcBef>
                <a:spcPts val="0"/>
              </a:spcBef>
              <a:spcAft>
                <a:spcPts val="0"/>
              </a:spcAft>
            </a:pPr>
            <a:r>
              <a:rPr lang="en-US" sz="2300" b="1" dirty="0">
                <a:solidFill>
                  <a:srgbClr val="000000"/>
                </a:solidFill>
                <a:ea typeface="Times New Roman" panose="02020603050405020304"/>
                <a:sym typeface="Times New Roman" panose="02020603050405020304"/>
              </a:rPr>
              <a:t>What? How? Which?</a:t>
            </a:r>
            <a:endParaRPr sz="2300" b="1" dirty="0"/>
          </a:p>
          <a:p>
            <a:pPr algn="just">
              <a:lnSpc>
                <a:spcPct val="123000"/>
              </a:lnSpc>
              <a:spcBef>
                <a:spcPts val="0"/>
              </a:spcBef>
              <a:spcAft>
                <a:spcPts val="0"/>
              </a:spcAft>
            </a:pPr>
            <a:endParaRPr sz="2300" dirty="0">
              <a:solidFill>
                <a:srgbClr val="000000"/>
              </a:solidFill>
              <a:ea typeface="Times New Roman" panose="02020603050405020304"/>
              <a:sym typeface="Times New Roman" panose="02020603050405020304"/>
            </a:endParaRPr>
          </a:p>
          <a:p>
            <a:pPr algn="just">
              <a:lnSpc>
                <a:spcPct val="144000"/>
              </a:lnSpc>
              <a:spcBef>
                <a:spcPts val="0"/>
              </a:spcBef>
              <a:spcAft>
                <a:spcPts val="0"/>
              </a:spcAft>
            </a:pPr>
            <a:r>
              <a:rPr lang="en-US" sz="2300" dirty="0">
                <a:solidFill>
                  <a:srgbClr val="000000"/>
                </a:solidFill>
                <a:ea typeface="Times New Roman" panose="02020603050405020304"/>
                <a:sym typeface="Times New Roman" panose="02020603050405020304"/>
              </a:rPr>
              <a:t>The project aims at  Leveraging advanced image recognition, our web-based tea leaf disease analysis system delivers swift and precise results through an intuitive interface.</a:t>
            </a:r>
            <a:endParaRPr lang="en-US" sz="2300" dirty="0">
              <a:solidFill>
                <a:srgbClr val="000000"/>
              </a:solidFill>
              <a:ea typeface="Times New Roman" panose="02020603050405020304"/>
              <a:sym typeface="Times New Roman" panose="02020603050405020304"/>
            </a:endParaRPr>
          </a:p>
          <a:p>
            <a:pPr algn="just">
              <a:lnSpc>
                <a:spcPct val="144000"/>
              </a:lnSpc>
              <a:spcBef>
                <a:spcPts val="0"/>
              </a:spcBef>
              <a:spcAft>
                <a:spcPts val="0"/>
              </a:spcAft>
            </a:pPr>
            <a:endParaRPr sz="2300" dirty="0">
              <a:solidFill>
                <a:srgbClr val="000000"/>
              </a:solidFill>
              <a:ea typeface="Times New Roman" panose="02020603050405020304"/>
              <a:sym typeface="Times New Roman" panose="02020603050405020304"/>
            </a:endParaRPr>
          </a:p>
          <a:p>
            <a:pPr algn="just">
              <a:lnSpc>
                <a:spcPct val="144000"/>
              </a:lnSpc>
              <a:spcBef>
                <a:spcPts val="0"/>
              </a:spcBef>
              <a:spcAft>
                <a:spcPts val="0"/>
              </a:spcAft>
            </a:pPr>
            <a:r>
              <a:rPr lang="en-US" sz="2300" dirty="0">
                <a:solidFill>
                  <a:srgbClr val="000000"/>
                </a:solidFill>
                <a:ea typeface="Times New Roman" panose="02020603050405020304"/>
                <a:sym typeface="Times New Roman" panose="02020603050405020304"/>
              </a:rPr>
              <a:t>This platform facilitates remote collaboration, connecting farmers with expert advice for personalized disease management, thereby promoting sustainable tea farming practices.</a:t>
            </a:r>
            <a:endParaRPr sz="2300" dirty="0"/>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Slide Number Placeholder 3"/>
          <p:cNvSpPr>
            <a:spLocks noGrp="1"/>
          </p:cNvSpPr>
          <p:nvPr>
            <p:ph type="sldNum" sz="quarter" idx="12"/>
          </p:nvPr>
        </p:nvSpPr>
        <p:spPr bwMode="auto">
          <a:noFill/>
          <a:ln>
            <a:miter lim="800000"/>
          </a:ln>
        </p:spPr>
        <p:txBody>
          <a:bodyPr wrap="square" numCol="1" anchorCtr="0" compatLnSpc="1"/>
          <a:lstStyle/>
          <a:p>
            <a:pPr fontAlgn="base">
              <a:spcBef>
                <a:spcPct val="0"/>
              </a:spcBef>
              <a:spcAft>
                <a:spcPct val="0"/>
              </a:spcAft>
            </a:pPr>
            <a:fld id="{039BB963-F1A2-42B3-B824-71084E776224}" type="slidenum">
              <a:rPr lang="en-US"/>
            </a:fld>
            <a:endParaRPr lang="en-US" dirty="0"/>
          </a:p>
        </p:txBody>
      </p:sp>
      <p:sp>
        <p:nvSpPr>
          <p:cNvPr id="7" name="Rectangle 6"/>
          <p:cNvSpPr/>
          <p:nvPr/>
        </p:nvSpPr>
        <p:spPr bwMode="auto">
          <a:xfrm>
            <a:off x="0" y="0"/>
            <a:ext cx="12192000" cy="533400"/>
          </a:xfrm>
          <a:prstGeom prst="rect">
            <a:avLst/>
          </a:prstGeom>
          <a:solidFill>
            <a:schemeClr val="accent2">
              <a:lumMod val="7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500" b="1" dirty="0">
                <a:latin typeface="Arial" panose="020B0604020202020204" pitchFamily="34" charset="0"/>
                <a:cs typeface="Arial" panose="020B0604020202020204" pitchFamily="34" charset="0"/>
              </a:rPr>
              <a:t>Base Paper</a:t>
            </a:r>
            <a:endParaRPr lang="en-US" sz="3500" b="1" dirty="0">
              <a:latin typeface="Arial" panose="020B0604020202020204" pitchFamily="34" charset="0"/>
              <a:cs typeface="Arial" panose="020B0604020202020204" pitchFamily="34" charset="0"/>
            </a:endParaRPr>
          </a:p>
        </p:txBody>
      </p:sp>
      <p:sp>
        <p:nvSpPr>
          <p:cNvPr id="6" name="TextBox 5"/>
          <p:cNvSpPr txBox="1"/>
          <p:nvPr/>
        </p:nvSpPr>
        <p:spPr>
          <a:xfrm>
            <a:off x="187960" y="609600"/>
            <a:ext cx="11931015" cy="875665"/>
          </a:xfrm>
          <a:prstGeom prst="rect">
            <a:avLst/>
          </a:prstGeom>
          <a:noFill/>
        </p:spPr>
        <p:txBody>
          <a:bodyPr wrap="square" rtlCol="0">
            <a:spAutoFit/>
          </a:bodyPr>
          <a:lstStyle/>
          <a:p>
            <a:r>
              <a:rPr lang="en-US" sz="1700" dirty="0" err="1"/>
              <a:t>Jianping</a:t>
            </a:r>
            <a:r>
              <a:rPr lang="en-US" sz="1700" dirty="0"/>
              <a:t> Yao, Son N. Tran, Samantha Sawyer, </a:t>
            </a:r>
            <a:r>
              <a:rPr lang="en-US" sz="1700" dirty="0" err="1"/>
              <a:t>Saurabh</a:t>
            </a:r>
            <a:r>
              <a:rPr lang="en-US" sz="1700" dirty="0"/>
              <a:t> Garg, 2023, “Machine learning for leaf disease </a:t>
            </a:r>
            <a:r>
              <a:rPr lang="en-US" sz="1700" dirty="0" err="1"/>
              <a:t>classifcation</a:t>
            </a:r>
            <a:r>
              <a:rPr lang="en-US" sz="1700" dirty="0"/>
              <a:t>: data, techniques and applications”, </a:t>
            </a:r>
            <a:r>
              <a:rPr lang="en-US" sz="1700" dirty="0" err="1"/>
              <a:t>Artifcial</a:t>
            </a:r>
            <a:r>
              <a:rPr lang="en-US" sz="1700" dirty="0"/>
              <a:t> Intelligence Review (2023) 56:S3571–S3616, https://doi.org/10.1007/s10462-023-10610-4</a:t>
            </a:r>
            <a:endParaRPr lang="en-US" sz="1700" dirty="0"/>
          </a:p>
        </p:txBody>
      </p:sp>
      <p:graphicFrame>
        <p:nvGraphicFramePr>
          <p:cNvPr id="10" name="Table 9"/>
          <p:cNvGraphicFramePr>
            <a:graphicFrameLocks noGrp="1"/>
          </p:cNvGraphicFramePr>
          <p:nvPr/>
        </p:nvGraphicFramePr>
        <p:xfrm>
          <a:off x="304800" y="1517015"/>
          <a:ext cx="11722735" cy="5164455"/>
        </p:xfrm>
        <a:graphic>
          <a:graphicData uri="http://schemas.openxmlformats.org/drawingml/2006/table">
            <a:tbl>
              <a:tblPr firstRow="1" bandRow="1">
                <a:tableStyleId>{8A107856-5554-42FB-B03E-39F5DBC370BA}</a:tableStyleId>
              </a:tblPr>
              <a:tblGrid>
                <a:gridCol w="2056765"/>
                <a:gridCol w="9665970"/>
              </a:tblGrid>
              <a:tr h="1005840">
                <a:tc>
                  <a:txBody>
                    <a:bodyPr/>
                    <a:lstStyle/>
                    <a:p>
                      <a:r>
                        <a:rPr lang="en-US" sz="2000" b="1" dirty="0">
                          <a:latin typeface="Arial" panose="020B0604020202020204" pitchFamily="34" charset="0"/>
                          <a:cs typeface="Arial" panose="020B0604020202020204" pitchFamily="34" charset="0"/>
                        </a:rPr>
                        <a:t>Contribution</a:t>
                      </a:r>
                      <a:endParaRPr lang="en-US" sz="2000" b="1" dirty="0">
                        <a:latin typeface="Arial" panose="020B0604020202020204" pitchFamily="34" charset="0"/>
                        <a:cs typeface="Arial" panose="020B0604020202020204" pitchFamily="34" charset="0"/>
                      </a:endParaRPr>
                    </a:p>
                  </a:txBody>
                  <a:tcPr anchor="ctr"/>
                </a:tc>
                <a:tc>
                  <a:txBody>
                    <a:bodyPr/>
                    <a:lstStyle/>
                    <a:p>
                      <a:pPr marL="0" marR="0" lvl="0" indent="0" algn="l" rtl="0">
                        <a:lnSpc>
                          <a:spcPct val="100000"/>
                        </a:lnSpc>
                        <a:spcBef>
                          <a:spcPts val="0"/>
                        </a:spcBef>
                        <a:spcAft>
                          <a:spcPts val="0"/>
                        </a:spcAft>
                        <a:buClr>
                          <a:schemeClr val="dk1"/>
                        </a:buClr>
                        <a:buSzPts val="1800"/>
                        <a:buFont typeface="Arial" panose="020B0604020202020204"/>
                        <a:buNone/>
                      </a:pPr>
                      <a:r>
                        <a:rPr lang="en-US" sz="2000" b="0" i="0" dirty="0">
                          <a:solidFill>
                            <a:srgbClr val="000000"/>
                          </a:solidFill>
                          <a:effectLst/>
                          <a:latin typeface="Arial" panose="020B0604020202020204" pitchFamily="34" charset="0"/>
                          <a:cs typeface="Arial" panose="020B0604020202020204" pitchFamily="34" charset="0"/>
                        </a:rPr>
                        <a:t>The study on machine learning for leaf disease classification in agriculture contributes by providing a comprehensive view of current achievements and trends in the application of ML for leaf disease classification.</a:t>
                      </a:r>
                      <a:endParaRPr lang="en-US" sz="2000" b="0" dirty="0">
                        <a:latin typeface="Arial" panose="020B0604020202020204" pitchFamily="34" charset="0"/>
                        <a:cs typeface="Arial" panose="020B0604020202020204" pitchFamily="34" charset="0"/>
                      </a:endParaRPr>
                    </a:p>
                  </a:txBody>
                  <a:tcPr marL="91450" marR="91450" marT="45725" marB="45725"/>
                </a:tc>
              </a:tr>
              <a:tr h="836295">
                <a:tc>
                  <a:txBody>
                    <a:bodyPr/>
                    <a:lstStyle/>
                    <a:p>
                      <a:r>
                        <a:rPr lang="en-US" sz="2000" b="1" dirty="0">
                          <a:latin typeface="Arial" panose="020B0604020202020204" pitchFamily="34" charset="0"/>
                          <a:cs typeface="Arial" panose="020B0604020202020204" pitchFamily="34" charset="0"/>
                        </a:rPr>
                        <a:t>Methodology</a:t>
                      </a:r>
                      <a:endParaRPr lang="en-US" sz="2000" b="1" dirty="0">
                        <a:latin typeface="Arial" panose="020B0604020202020204" pitchFamily="34" charset="0"/>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
                          <a:schemeClr val="dk1"/>
                        </a:buClr>
                        <a:buSzPts val="1800"/>
                        <a:buFont typeface="Arial" panose="020B0604020202020204"/>
                        <a:buNone/>
                        <a:defRPr/>
                      </a:pPr>
                      <a:r>
                        <a:rPr lang="en-US" sz="2000" b="0" i="0" dirty="0">
                          <a:solidFill>
                            <a:srgbClr val="000000"/>
                          </a:solidFill>
                          <a:effectLst/>
                          <a:latin typeface="Arial" panose="020B0604020202020204" pitchFamily="34" charset="0"/>
                          <a:cs typeface="Arial" panose="020B0604020202020204" pitchFamily="34" charset="0"/>
                        </a:rPr>
                        <a:t>Categorizes leaf disease classification approaches into traditional (shallow) ML, Deep Learning (DL), and Augmented Learning (AL)</a:t>
                      </a:r>
                      <a:endParaRPr sz="2000" dirty="0">
                        <a:latin typeface="Arial" panose="020B0604020202020204" pitchFamily="34" charset="0"/>
                        <a:cs typeface="Arial" panose="020B0604020202020204" pitchFamily="34" charset="0"/>
                      </a:endParaRPr>
                    </a:p>
                  </a:txBody>
                  <a:tcPr marL="91450" marR="91450" marT="45725" marB="45725"/>
                </a:tc>
              </a:tr>
              <a:tr h="1310640">
                <a:tc>
                  <a:txBody>
                    <a:bodyPr/>
                    <a:lstStyle/>
                    <a:p>
                      <a:r>
                        <a:rPr lang="en-US" sz="2000" b="1" dirty="0">
                          <a:latin typeface="Arial" panose="020B0604020202020204" pitchFamily="34" charset="0"/>
                          <a:cs typeface="Arial" panose="020B0604020202020204" pitchFamily="34" charset="0"/>
                        </a:rPr>
                        <a:t>Outcome</a:t>
                      </a:r>
                      <a:endParaRPr lang="en-US" sz="2000" b="1" dirty="0">
                        <a:latin typeface="Arial" panose="020B0604020202020204" pitchFamily="34" charset="0"/>
                        <a:cs typeface="Arial" panose="020B0604020202020204" pitchFamily="34" charset="0"/>
                      </a:endParaRPr>
                    </a:p>
                  </a:txBody>
                  <a:tcPr anchor="ctr"/>
                </a:tc>
                <a:tc>
                  <a:txBody>
                    <a:bodyPr/>
                    <a:lstStyle/>
                    <a:p>
                      <a:pPr marL="0" marR="0" lvl="0" indent="0" algn="l" rtl="0">
                        <a:spcBef>
                          <a:spcPts val="0"/>
                        </a:spcBef>
                        <a:spcAft>
                          <a:spcPts val="0"/>
                        </a:spcAft>
                        <a:buClr>
                          <a:schemeClr val="dk1"/>
                        </a:buClr>
                        <a:buSzPts val="1800"/>
                        <a:buFont typeface="Arial" panose="020B0604020202020204"/>
                        <a:buNone/>
                      </a:pPr>
                      <a:r>
                        <a:rPr lang="en-US" sz="2000" b="0" i="0" dirty="0">
                          <a:solidFill>
                            <a:srgbClr val="000000"/>
                          </a:solidFill>
                          <a:effectLst/>
                          <a:latin typeface="Arial" panose="020B0604020202020204" pitchFamily="34" charset="0"/>
                          <a:cs typeface="Arial" panose="020B0604020202020204" pitchFamily="34" charset="0"/>
                        </a:rPr>
                        <a:t>Highlights the importance of feature extraction in shallow learning, the potential of deep learning to reduce the cost of feature engineering, and the use of data augmentation methods to produce more training data and enhance model robustness.</a:t>
                      </a:r>
                      <a:endParaRPr sz="2000" dirty="0">
                        <a:latin typeface="Arial" panose="020B0604020202020204" pitchFamily="34" charset="0"/>
                        <a:cs typeface="Arial" panose="020B0604020202020204" pitchFamily="34" charset="0"/>
                      </a:endParaRPr>
                    </a:p>
                  </a:txBody>
                  <a:tcPr marL="91450" marR="91450" marT="45725" marB="45725"/>
                </a:tc>
              </a:tr>
              <a:tr h="1005840">
                <a:tc>
                  <a:txBody>
                    <a:bodyPr/>
                    <a:lstStyle/>
                    <a:p>
                      <a:r>
                        <a:rPr lang="en-US" sz="2000" b="1" dirty="0">
                          <a:latin typeface="Arial" panose="020B0604020202020204" pitchFamily="34" charset="0"/>
                          <a:cs typeface="Arial" panose="020B0604020202020204" pitchFamily="34" charset="0"/>
                        </a:rPr>
                        <a:t>Challenges</a:t>
                      </a:r>
                      <a:endParaRPr lang="en-US" sz="2000" b="1" dirty="0">
                        <a:latin typeface="Arial" panose="020B0604020202020204" pitchFamily="34" charset="0"/>
                        <a:cs typeface="Arial" panose="020B0604020202020204" pitchFamily="34" charset="0"/>
                      </a:endParaRPr>
                    </a:p>
                  </a:txBody>
                  <a:tcPr anchor="ctr"/>
                </a:tc>
                <a:tc>
                  <a:txBody>
                    <a:bodyPr/>
                    <a:lstStyle/>
                    <a:p>
                      <a:pPr marL="0" marR="0" lvl="0" indent="0" algn="l" rtl="0">
                        <a:spcBef>
                          <a:spcPts val="0"/>
                        </a:spcBef>
                        <a:spcAft>
                          <a:spcPts val="0"/>
                        </a:spcAft>
                        <a:buClr>
                          <a:schemeClr val="dk1"/>
                        </a:buClr>
                        <a:buSzPts val="1800"/>
                        <a:buFont typeface="Arial" panose="020B0604020202020204"/>
                        <a:buNone/>
                      </a:pPr>
                      <a:r>
                        <a:rPr lang="en-US" sz="2000" b="0" i="0" dirty="0">
                          <a:solidFill>
                            <a:srgbClr val="000000"/>
                          </a:solidFill>
                          <a:effectLst/>
                          <a:latin typeface="Arial" panose="020B0604020202020204" pitchFamily="34" charset="0"/>
                          <a:cs typeface="Arial" panose="020B0604020202020204" pitchFamily="34" charset="0"/>
                        </a:rPr>
                        <a:t>Lack of a comprehensive review of available datasets. Many datasets used in research are not up-to-date, and there is a scarcity of public datasets for leaf disease classification.</a:t>
                      </a:r>
                      <a:endParaRPr sz="2000" dirty="0">
                        <a:latin typeface="Arial" panose="020B0604020202020204" pitchFamily="34" charset="0"/>
                        <a:cs typeface="Arial" panose="020B0604020202020204" pitchFamily="34" charset="0"/>
                      </a:endParaRPr>
                    </a:p>
                  </a:txBody>
                  <a:tcPr marL="91450" marR="91450" marT="45725" marB="45725"/>
                </a:tc>
              </a:tr>
              <a:tr h="1005840">
                <a:tc>
                  <a:txBody>
                    <a:bodyPr/>
                    <a:lstStyle/>
                    <a:p>
                      <a:r>
                        <a:rPr lang="en-US" sz="2000" b="1" dirty="0">
                          <a:latin typeface="Arial" panose="020B0604020202020204" pitchFamily="34" charset="0"/>
                          <a:cs typeface="Arial" panose="020B0604020202020204" pitchFamily="34" charset="0"/>
                        </a:rPr>
                        <a:t>Future Scope</a:t>
                      </a:r>
                      <a:endParaRPr lang="en-US" sz="2000" b="1" dirty="0">
                        <a:latin typeface="Arial" panose="020B0604020202020204" pitchFamily="34" charset="0"/>
                        <a:cs typeface="Arial" panose="020B0604020202020204" pitchFamily="34" charset="0"/>
                      </a:endParaRPr>
                    </a:p>
                  </a:txBody>
                  <a:tcPr anchor="ctr"/>
                </a:tc>
                <a:tc>
                  <a:txBody>
                    <a:bodyPr/>
                    <a:lstStyle/>
                    <a:p>
                      <a:pPr marL="0" marR="0" lvl="0" indent="0" algn="l" rtl="0">
                        <a:spcBef>
                          <a:spcPts val="0"/>
                        </a:spcBef>
                        <a:spcAft>
                          <a:spcPts val="0"/>
                        </a:spcAft>
                        <a:buClr>
                          <a:schemeClr val="dk1"/>
                        </a:buClr>
                        <a:buSzPts val="1800"/>
                        <a:buFont typeface="Arial" panose="020B0604020202020204"/>
                        <a:buNone/>
                      </a:pPr>
                      <a:r>
                        <a:rPr lang="en-US" sz="2000" b="0" i="0" dirty="0">
                          <a:solidFill>
                            <a:srgbClr val="000000"/>
                          </a:solidFill>
                          <a:effectLst/>
                          <a:latin typeface="Arial" panose="020B0604020202020204" pitchFamily="34" charset="0"/>
                          <a:cs typeface="Arial" panose="020B0604020202020204" pitchFamily="34" charset="0"/>
                        </a:rPr>
                        <a:t>The potential future scopes for research and application of machine learning for smart agriculture and leaf disease classification include the need for comprehensive reviews of available datasets and machine learning approaches.</a:t>
                      </a:r>
                      <a:r>
                        <a:rPr lang="en-US" b="0" i="0" dirty="0">
                          <a:solidFill>
                            <a:srgbClr val="000000"/>
                          </a:solidFill>
                          <a:effectLst/>
                          <a:latin typeface="__satoshi_94d495"/>
                        </a:rPr>
                        <a:t> </a:t>
                      </a:r>
                      <a:endParaRPr dirty="0"/>
                    </a:p>
                  </a:txBody>
                  <a:tcPr marL="91450" marR="91450" marT="45725" marB="45725"/>
                </a:tc>
              </a:tr>
            </a:tbl>
          </a:graphicData>
        </a:graphic>
      </p:graphicFrame>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Slide Number Placeholder 3"/>
          <p:cNvSpPr>
            <a:spLocks noGrp="1"/>
          </p:cNvSpPr>
          <p:nvPr>
            <p:ph type="sldNum" sz="quarter" idx="12"/>
          </p:nvPr>
        </p:nvSpPr>
        <p:spPr bwMode="auto">
          <a:noFill/>
          <a:ln>
            <a:miter lim="800000"/>
          </a:ln>
        </p:spPr>
        <p:txBody>
          <a:bodyPr wrap="square" numCol="1" anchorCtr="0" compatLnSpc="1"/>
          <a:lstStyle/>
          <a:p>
            <a:pPr fontAlgn="base">
              <a:spcBef>
                <a:spcPct val="0"/>
              </a:spcBef>
              <a:spcAft>
                <a:spcPct val="0"/>
              </a:spcAft>
            </a:pPr>
            <a:fld id="{039BB963-F1A2-42B3-B824-71084E776224}" type="slidenum">
              <a:rPr lang="en-US"/>
            </a:fld>
            <a:endParaRPr lang="en-US" dirty="0"/>
          </a:p>
        </p:txBody>
      </p:sp>
      <p:sp>
        <p:nvSpPr>
          <p:cNvPr id="7" name="Rectangle 6"/>
          <p:cNvSpPr/>
          <p:nvPr/>
        </p:nvSpPr>
        <p:spPr bwMode="auto">
          <a:xfrm>
            <a:off x="0" y="0"/>
            <a:ext cx="12192000" cy="533400"/>
          </a:xfrm>
          <a:prstGeom prst="rect">
            <a:avLst/>
          </a:prstGeom>
          <a:solidFill>
            <a:schemeClr val="accent2">
              <a:lumMod val="7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500" b="1" dirty="0">
                <a:latin typeface="Arial" panose="020B0604020202020204" pitchFamily="34" charset="0"/>
                <a:cs typeface="Arial" panose="020B0604020202020204" pitchFamily="34" charset="0"/>
              </a:rPr>
              <a:t>Supporting Paper 1</a:t>
            </a:r>
            <a:endParaRPr lang="en-US" sz="35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nvGraphicFramePr>
        <p:xfrm>
          <a:off x="152400" y="1252220"/>
          <a:ext cx="12018645" cy="5539740"/>
        </p:xfrm>
        <a:graphic>
          <a:graphicData uri="http://schemas.openxmlformats.org/drawingml/2006/table">
            <a:tbl>
              <a:tblPr firstRow="1" bandRow="1">
                <a:tableStyleId>{8A107856-5554-42FB-B03E-39F5DBC370BA}</a:tableStyleId>
              </a:tblPr>
              <a:tblGrid>
                <a:gridCol w="2840355"/>
                <a:gridCol w="9178290"/>
              </a:tblGrid>
              <a:tr h="1310640">
                <a:tc>
                  <a:txBody>
                    <a:bodyPr/>
                    <a:lstStyle/>
                    <a:p>
                      <a:r>
                        <a:rPr lang="en-US" sz="2000" b="1" dirty="0">
                          <a:latin typeface="Arial" panose="020B0604020202020204" pitchFamily="34" charset="0"/>
                          <a:cs typeface="Arial" panose="020B0604020202020204" pitchFamily="34" charset="0"/>
                        </a:rPr>
                        <a:t>Contribution</a:t>
                      </a:r>
                      <a:endParaRPr lang="en-US" sz="2000" b="1" dirty="0">
                        <a:latin typeface="Arial" panose="020B0604020202020204" pitchFamily="34" charset="0"/>
                        <a:cs typeface="Arial" panose="020B0604020202020204" pitchFamily="34" charset="0"/>
                      </a:endParaRPr>
                    </a:p>
                  </a:txBody>
                  <a:tcPr anchor="ctr"/>
                </a:tc>
                <a:tc>
                  <a:txBody>
                    <a:bodyPr/>
                    <a:lstStyle/>
                    <a:p>
                      <a:r>
                        <a:rPr lang="en-US" sz="2000" b="0" dirty="0">
                          <a:latin typeface="Arial" panose="020B0604020202020204" pitchFamily="34" charset="0"/>
                          <a:cs typeface="Arial" panose="020B0604020202020204" pitchFamily="34" charset="0"/>
                        </a:rPr>
                        <a:t>Utilize machine learning for crop yield prediction, emphasizing the significance of optimal feature selection to enhance model accuracy, reduce redundancies, and demonstrate that ensemble techniques outperform existing classification methods.</a:t>
                      </a:r>
                      <a:endParaRPr lang="en-US" sz="2000" b="0" dirty="0">
                        <a:latin typeface="Arial" panose="020B0604020202020204" pitchFamily="34" charset="0"/>
                        <a:cs typeface="Arial" panose="020B0604020202020204" pitchFamily="34" charset="0"/>
                      </a:endParaRPr>
                    </a:p>
                  </a:txBody>
                  <a:tcPr/>
                </a:tc>
              </a:tr>
              <a:tr h="1122680">
                <a:tc>
                  <a:txBody>
                    <a:bodyPr/>
                    <a:lstStyle/>
                    <a:p>
                      <a:r>
                        <a:rPr lang="en-US" sz="2000" b="1" dirty="0">
                          <a:latin typeface="Arial" panose="020B0604020202020204" pitchFamily="34" charset="0"/>
                          <a:cs typeface="Arial" panose="020B0604020202020204" pitchFamily="34" charset="0"/>
                        </a:rPr>
                        <a:t>Methodology</a:t>
                      </a:r>
                      <a:endParaRPr lang="en-US" sz="2000" b="1" dirty="0">
                        <a:latin typeface="Arial" panose="020B0604020202020204" pitchFamily="34" charset="0"/>
                        <a:cs typeface="Arial" panose="020B0604020202020204" pitchFamily="34" charset="0"/>
                      </a:endParaRPr>
                    </a:p>
                  </a:txBody>
                  <a:tcPr anchor="ctr"/>
                </a:tc>
                <a:tc>
                  <a:txBody>
                    <a:bodyPr/>
                    <a:lstStyle/>
                    <a:p>
                      <a:r>
                        <a:rPr lang="en-US" sz="2000" b="0" i="0" dirty="0">
                          <a:solidFill>
                            <a:srgbClr val="000000"/>
                          </a:solidFill>
                          <a:effectLst/>
                          <a:latin typeface="Arial" panose="020B0604020202020204" pitchFamily="34" charset="0"/>
                          <a:cs typeface="Arial" panose="020B0604020202020204" pitchFamily="34" charset="0"/>
                        </a:rPr>
                        <a:t>The machine learning techniques employed include decision support system algorithms, artificial neural networks (ANN), Bayesian network classification, backpropagation network (BPN), random tree, CHAID, and ensemble models</a:t>
                      </a:r>
                      <a:endParaRPr lang="en-US" sz="2000" b="0" dirty="0">
                        <a:latin typeface="Arial" panose="020B0604020202020204" pitchFamily="34" charset="0"/>
                        <a:cs typeface="Arial" panose="020B0604020202020204" pitchFamily="34" charset="0"/>
                      </a:endParaRPr>
                    </a:p>
                  </a:txBody>
                  <a:tcPr/>
                </a:tc>
              </a:tr>
              <a:tr h="1005840">
                <a:tc>
                  <a:txBody>
                    <a:bodyPr/>
                    <a:lstStyle/>
                    <a:p>
                      <a:r>
                        <a:rPr lang="en-US" sz="2000" b="1" dirty="0">
                          <a:latin typeface="Arial" panose="020B0604020202020204" pitchFamily="34" charset="0"/>
                          <a:cs typeface="Arial" panose="020B0604020202020204" pitchFamily="34" charset="0"/>
                        </a:rPr>
                        <a:t>Outcome</a:t>
                      </a:r>
                      <a:endParaRPr lang="en-US" sz="2000" b="1" dirty="0">
                        <a:latin typeface="Arial" panose="020B0604020202020204" pitchFamily="34" charset="0"/>
                        <a:cs typeface="Arial" panose="020B0604020202020204" pitchFamily="34" charset="0"/>
                      </a:endParaRPr>
                    </a:p>
                  </a:txBody>
                  <a:tcPr anchor="ctr"/>
                </a:tc>
                <a:tc>
                  <a:txBody>
                    <a:bodyPr/>
                    <a:lstStyle/>
                    <a:p>
                      <a:r>
                        <a:rPr lang="en-US" sz="2000" b="0" i="0" dirty="0">
                          <a:solidFill>
                            <a:srgbClr val="000000"/>
                          </a:solidFill>
                          <a:effectLst/>
                          <a:latin typeface="Arial" panose="020B0604020202020204" pitchFamily="34" charset="0"/>
                          <a:cs typeface="Arial" panose="020B0604020202020204" pitchFamily="34" charset="0"/>
                        </a:rPr>
                        <a:t>The outcomes of the study on crop prediction based on agricultural environment characteristics included the development of models for predicting specific crop yields in given circumstances.</a:t>
                      </a:r>
                      <a:endParaRPr lang="en-US" sz="2000" dirty="0">
                        <a:latin typeface="Arial" panose="020B0604020202020204" pitchFamily="34" charset="0"/>
                        <a:cs typeface="Arial" panose="020B0604020202020204" pitchFamily="34" charset="0"/>
                      </a:endParaRPr>
                    </a:p>
                  </a:txBody>
                  <a:tcPr/>
                </a:tc>
              </a:tr>
              <a:tr h="1094740">
                <a:tc>
                  <a:txBody>
                    <a:bodyPr/>
                    <a:lstStyle/>
                    <a:p>
                      <a:r>
                        <a:rPr lang="en-US" sz="2000" b="1" dirty="0">
                          <a:latin typeface="Arial" panose="020B0604020202020204" pitchFamily="34" charset="0"/>
                          <a:cs typeface="Arial" panose="020B0604020202020204" pitchFamily="34" charset="0"/>
                        </a:rPr>
                        <a:t>Challenges</a:t>
                      </a:r>
                      <a:endParaRPr lang="en-US" sz="2000" b="1" dirty="0">
                        <a:latin typeface="Arial" panose="020B0604020202020204" pitchFamily="34" charset="0"/>
                        <a:cs typeface="Arial" panose="020B0604020202020204" pitchFamily="34" charset="0"/>
                      </a:endParaRPr>
                    </a:p>
                  </a:txBody>
                  <a:tcPr anchor="ctr"/>
                </a:tc>
                <a:tc>
                  <a:txBody>
                    <a:bodyPr/>
                    <a:lstStyle/>
                    <a:p>
                      <a:r>
                        <a:rPr lang="en-US" sz="2000" b="0" i="0" dirty="0">
                          <a:solidFill>
                            <a:srgbClr val="000000"/>
                          </a:solidFill>
                          <a:effectLst/>
                          <a:latin typeface="Arial" panose="020B0604020202020204" pitchFamily="34" charset="0"/>
                          <a:cs typeface="Arial" panose="020B0604020202020204" pitchFamily="34" charset="0"/>
                        </a:rPr>
                        <a:t>Complexity of crop prediction in agriculture due to the dependence on biotic and abiotic factors, the need for diverse datasets, and the influence of biotic factors such as living organisms and anthropogenic factors on crop yield.</a:t>
                      </a:r>
                      <a:endParaRPr lang="en-US" sz="2000" dirty="0">
                        <a:latin typeface="Arial" panose="020B0604020202020204" pitchFamily="34" charset="0"/>
                        <a:cs typeface="Arial" panose="020B0604020202020204" pitchFamily="34" charset="0"/>
                      </a:endParaRPr>
                    </a:p>
                  </a:txBody>
                  <a:tcPr/>
                </a:tc>
              </a:tr>
              <a:tr h="1005840">
                <a:tc>
                  <a:txBody>
                    <a:bodyPr/>
                    <a:lstStyle/>
                    <a:p>
                      <a:r>
                        <a:rPr lang="en-US" sz="2000" b="1" dirty="0">
                          <a:latin typeface="Arial" panose="020B0604020202020204" pitchFamily="34" charset="0"/>
                          <a:cs typeface="Arial" panose="020B0604020202020204" pitchFamily="34" charset="0"/>
                        </a:rPr>
                        <a:t>Future Scope</a:t>
                      </a:r>
                      <a:endParaRPr lang="en-US" sz="2000" b="1" dirty="0">
                        <a:latin typeface="Arial" panose="020B0604020202020204" pitchFamily="34" charset="0"/>
                        <a:cs typeface="Arial" panose="020B0604020202020204" pitchFamily="34" charset="0"/>
                      </a:endParaRPr>
                    </a:p>
                  </a:txBody>
                  <a:tcPr anchor="ctr"/>
                </a:tc>
                <a:tc>
                  <a:txBody>
                    <a:bodyPr/>
                    <a:lstStyle/>
                    <a:p>
                      <a:r>
                        <a:rPr lang="en-US" sz="2000" b="0" i="0" dirty="0">
                          <a:solidFill>
                            <a:srgbClr val="000000"/>
                          </a:solidFill>
                          <a:effectLst/>
                          <a:latin typeface="Arial" panose="020B0604020202020204" pitchFamily="34" charset="0"/>
                          <a:cs typeface="Arial" panose="020B0604020202020204" pitchFamily="34" charset="0"/>
                        </a:rPr>
                        <a:t>Potential for developing a recommendation system for crop quality and fertilizer use, bridging the gap between the farming community and technological applications.</a:t>
                      </a:r>
                      <a:endParaRPr lang="en-US" sz="2000" dirty="0">
                        <a:latin typeface="Arial" panose="020B0604020202020204" pitchFamily="34" charset="0"/>
                        <a:cs typeface="Arial" panose="020B0604020202020204" pitchFamily="34" charset="0"/>
                      </a:endParaRPr>
                    </a:p>
                  </a:txBody>
                  <a:tcPr/>
                </a:tc>
              </a:tr>
            </a:tbl>
          </a:graphicData>
        </a:graphic>
      </p:graphicFrame>
      <p:sp>
        <p:nvSpPr>
          <p:cNvPr id="9" name="TextBox 8"/>
          <p:cNvSpPr txBox="1"/>
          <p:nvPr/>
        </p:nvSpPr>
        <p:spPr>
          <a:xfrm>
            <a:off x="201295" y="638175"/>
            <a:ext cx="11799570" cy="614045"/>
          </a:xfrm>
          <a:prstGeom prst="rect">
            <a:avLst/>
          </a:prstGeom>
          <a:noFill/>
        </p:spPr>
        <p:txBody>
          <a:bodyPr wrap="square" rtlCol="0">
            <a:spAutoFit/>
          </a:bodyPr>
          <a:lstStyle/>
          <a:p>
            <a:r>
              <a:rPr lang="en-US" sz="1700" dirty="0"/>
              <a:t>S. P. Raja , Barbara </a:t>
            </a:r>
            <a:r>
              <a:rPr lang="en-US" sz="1700" dirty="0" err="1"/>
              <a:t>Sawicka</a:t>
            </a:r>
            <a:r>
              <a:rPr lang="en-US" sz="1700" dirty="0"/>
              <a:t> et al., 2019 “Crop Prediction Based on Characteristics of the Agricultural Environment Using Various Feature Selection Techniques and Classifiers”, IEEE publication</a:t>
            </a:r>
            <a:r>
              <a:rPr lang="en-US" sz="1600" dirty="0"/>
              <a:t> </a:t>
            </a:r>
            <a:endParaRPr lang="en-US" sz="1600"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Slide Number Placeholder 3"/>
          <p:cNvSpPr>
            <a:spLocks noGrp="1"/>
          </p:cNvSpPr>
          <p:nvPr>
            <p:ph type="sldNum" sz="quarter" idx="12"/>
          </p:nvPr>
        </p:nvSpPr>
        <p:spPr bwMode="auto">
          <a:noFill/>
          <a:ln>
            <a:miter lim="800000"/>
          </a:ln>
        </p:spPr>
        <p:txBody>
          <a:bodyPr wrap="square" numCol="1" anchorCtr="0" compatLnSpc="1"/>
          <a:lstStyle/>
          <a:p>
            <a:pPr fontAlgn="base">
              <a:spcBef>
                <a:spcPct val="0"/>
              </a:spcBef>
              <a:spcAft>
                <a:spcPct val="0"/>
              </a:spcAft>
            </a:pPr>
            <a:fld id="{039BB963-F1A2-42B3-B824-71084E776224}" type="slidenum">
              <a:rPr lang="en-US"/>
            </a:fld>
            <a:endParaRPr lang="en-US" dirty="0"/>
          </a:p>
        </p:txBody>
      </p:sp>
      <p:sp>
        <p:nvSpPr>
          <p:cNvPr id="7" name="Rectangle 6"/>
          <p:cNvSpPr/>
          <p:nvPr/>
        </p:nvSpPr>
        <p:spPr bwMode="auto">
          <a:xfrm>
            <a:off x="0" y="0"/>
            <a:ext cx="12192000" cy="533400"/>
          </a:xfrm>
          <a:prstGeom prst="rect">
            <a:avLst/>
          </a:prstGeom>
          <a:solidFill>
            <a:schemeClr val="accent2">
              <a:lumMod val="7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500" b="1" dirty="0">
                <a:latin typeface="Arial" panose="020B0604020202020204" pitchFamily="34" charset="0"/>
                <a:cs typeface="Arial" panose="020B0604020202020204" pitchFamily="34" charset="0"/>
              </a:rPr>
              <a:t>Supporting Paper 2</a:t>
            </a:r>
            <a:endParaRPr lang="en-US" sz="35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nvGraphicFramePr>
        <p:xfrm>
          <a:off x="102870" y="1219200"/>
          <a:ext cx="12049760" cy="5601970"/>
        </p:xfrm>
        <a:graphic>
          <a:graphicData uri="http://schemas.openxmlformats.org/drawingml/2006/table">
            <a:tbl>
              <a:tblPr firstRow="1" bandRow="1">
                <a:tableStyleId>{8A107856-5554-42FB-B03E-39F5DBC370BA}</a:tableStyleId>
              </a:tblPr>
              <a:tblGrid>
                <a:gridCol w="3539490"/>
                <a:gridCol w="8510270"/>
              </a:tblGrid>
              <a:tr h="1310640">
                <a:tc>
                  <a:txBody>
                    <a:bodyPr/>
                    <a:lstStyle/>
                    <a:p>
                      <a:r>
                        <a:rPr lang="en-US" sz="2000" b="1" dirty="0">
                          <a:latin typeface="Arial" panose="020B0604020202020204" pitchFamily="34" charset="0"/>
                          <a:cs typeface="Arial" panose="020B0604020202020204" pitchFamily="34" charset="0"/>
                        </a:rPr>
                        <a:t>Contribution</a:t>
                      </a:r>
                      <a:endParaRPr lang="en-US" sz="2000" b="1" dirty="0">
                        <a:latin typeface="Arial" panose="020B0604020202020204" pitchFamily="34" charset="0"/>
                        <a:cs typeface="Arial" panose="020B0604020202020204" pitchFamily="34" charset="0"/>
                      </a:endParaRPr>
                    </a:p>
                  </a:txBody>
                  <a:tcPr anchor="ctr"/>
                </a:tc>
                <a:tc>
                  <a:txBody>
                    <a:bodyPr/>
                    <a:lstStyle/>
                    <a:p>
                      <a:r>
                        <a:rPr lang="en-US" sz="2000" b="0" dirty="0">
                          <a:latin typeface="Arial" panose="020B0604020202020204" pitchFamily="34" charset="0"/>
                          <a:cs typeface="Arial" panose="020B0604020202020204" pitchFamily="34" charset="0"/>
                        </a:rPr>
                        <a:t>AI-driven tea leaf disease detection system using YOLOv7, achieving 97.3% accuracy and offering a rapid solution for identifying and managing diseases in the tea industry.</a:t>
                      </a:r>
                      <a:endParaRPr lang="en-US" sz="2000" b="0" dirty="0">
                        <a:latin typeface="Arial" panose="020B0604020202020204" pitchFamily="34" charset="0"/>
                        <a:cs typeface="Arial" panose="020B0604020202020204" pitchFamily="34" charset="0"/>
                      </a:endParaRPr>
                    </a:p>
                    <a:p>
                      <a:endParaRPr lang="en-US" sz="2000" b="0" dirty="0">
                        <a:latin typeface="Arial" panose="020B0604020202020204" pitchFamily="34" charset="0"/>
                        <a:cs typeface="Arial" panose="020B0604020202020204" pitchFamily="34" charset="0"/>
                      </a:endParaRPr>
                    </a:p>
                  </a:txBody>
                  <a:tcPr/>
                </a:tc>
              </a:tr>
              <a:tr h="1310640">
                <a:tc>
                  <a:txBody>
                    <a:bodyPr/>
                    <a:lstStyle/>
                    <a:p>
                      <a:r>
                        <a:rPr lang="en-US" sz="2000" b="1" dirty="0">
                          <a:latin typeface="Arial" panose="020B0604020202020204" pitchFamily="34" charset="0"/>
                          <a:cs typeface="Arial" panose="020B0604020202020204" pitchFamily="34" charset="0"/>
                        </a:rPr>
                        <a:t>Methodology</a:t>
                      </a:r>
                      <a:endParaRPr lang="en-US" sz="2000" b="1" dirty="0">
                        <a:latin typeface="Arial" panose="020B0604020202020204" pitchFamily="34" charset="0"/>
                        <a:cs typeface="Arial" panose="020B0604020202020204" pitchFamily="34" charset="0"/>
                      </a:endParaRPr>
                    </a:p>
                  </a:txBody>
                  <a:tcPr anchor="ctr"/>
                </a:tc>
                <a:tc>
                  <a:txBody>
                    <a:bodyPr/>
                    <a:lstStyle/>
                    <a:p>
                      <a:r>
                        <a:rPr lang="en-US" sz="2000" b="0" dirty="0">
                          <a:latin typeface="Arial" panose="020B0604020202020204" pitchFamily="34" charset="0"/>
                          <a:cs typeface="Arial" panose="020B0604020202020204" pitchFamily="34" charset="0"/>
                        </a:rPr>
                        <a:t>Utilized a dataset of 4000 digital images of five types of leaf diseases collected from prominent tea gardens in Bangladesh. The dataset was manually annotated and augmented to address the issue of insufficient sample sizes. </a:t>
                      </a:r>
                      <a:endParaRPr lang="en-US" sz="2000" b="0" dirty="0">
                        <a:latin typeface="Arial" panose="020B0604020202020204" pitchFamily="34" charset="0"/>
                        <a:cs typeface="Arial" panose="020B0604020202020204" pitchFamily="34" charset="0"/>
                      </a:endParaRPr>
                    </a:p>
                  </a:txBody>
                  <a:tcPr/>
                </a:tc>
              </a:tr>
              <a:tr h="1310640">
                <a:tc>
                  <a:txBody>
                    <a:bodyPr/>
                    <a:lstStyle/>
                    <a:p>
                      <a:r>
                        <a:rPr lang="en-US" sz="2000" b="1" dirty="0">
                          <a:latin typeface="Arial" panose="020B0604020202020204" pitchFamily="34" charset="0"/>
                          <a:cs typeface="Arial" panose="020B0604020202020204" pitchFamily="34" charset="0"/>
                        </a:rPr>
                        <a:t>Outcome</a:t>
                      </a:r>
                      <a:endParaRPr lang="en-US" sz="2000" b="1" dirty="0">
                        <a:latin typeface="Arial" panose="020B0604020202020204" pitchFamily="34" charset="0"/>
                        <a:cs typeface="Arial" panose="020B0604020202020204" pitchFamily="34" charset="0"/>
                      </a:endParaRPr>
                    </a:p>
                  </a:txBody>
                  <a:tcPr anchor="ctr"/>
                </a:tc>
                <a:tc>
                  <a:txBody>
                    <a:bodyPr/>
                    <a:lstStyle/>
                    <a:p>
                      <a:r>
                        <a:rPr lang="en-US" sz="2000" dirty="0">
                          <a:latin typeface="Arial" panose="020B0604020202020204" pitchFamily="34" charset="0"/>
                          <a:cs typeface="Arial" panose="020B0604020202020204" pitchFamily="34" charset="0"/>
                        </a:rPr>
                        <a:t>The proposed model automatically detected five distinct types of tea leaf diseases and differentiated between healthy and diseased leaves.
The overall classification accuracy is 97.30%, with recall and precision at 96.4% and 96.7%, respectively.</a:t>
                      </a:r>
                      <a:endParaRPr lang="en-US" sz="2000" dirty="0">
                        <a:latin typeface="Arial" panose="020B0604020202020204" pitchFamily="34" charset="0"/>
                        <a:cs typeface="Arial" panose="020B0604020202020204" pitchFamily="34" charset="0"/>
                      </a:endParaRPr>
                    </a:p>
                  </a:txBody>
                  <a:tcPr/>
                </a:tc>
              </a:tr>
              <a:tr h="1005840">
                <a:tc>
                  <a:txBody>
                    <a:bodyPr/>
                    <a:lstStyle/>
                    <a:p>
                      <a:r>
                        <a:rPr lang="en-US" sz="2000" b="1" dirty="0">
                          <a:latin typeface="Arial" panose="020B0604020202020204" pitchFamily="34" charset="0"/>
                          <a:cs typeface="Arial" panose="020B0604020202020204" pitchFamily="34" charset="0"/>
                        </a:rPr>
                        <a:t>Challenges</a:t>
                      </a:r>
                      <a:endParaRPr lang="en-US" sz="2000" b="1" dirty="0">
                        <a:latin typeface="Arial" panose="020B0604020202020204" pitchFamily="34" charset="0"/>
                        <a:cs typeface="Arial" panose="020B0604020202020204" pitchFamily="34" charset="0"/>
                      </a:endParaRPr>
                    </a:p>
                  </a:txBody>
                  <a:tcPr anchor="ctr"/>
                </a:tc>
                <a:tc>
                  <a:txBody>
                    <a:bodyPr/>
                    <a:lstStyle/>
                    <a:p>
                      <a:r>
                        <a:rPr lang="en-US" sz="2000" dirty="0">
                          <a:latin typeface="Arial" panose="020B0604020202020204" pitchFamily="34" charset="0"/>
                          <a:cs typeface="Arial" panose="020B0604020202020204" pitchFamily="34" charset="0"/>
                        </a:rPr>
                        <a:t>Limited labelled data availability for detecting tea leaf disease, Lack of established evaluation metrics or benchmarks specific to tea leaf disease detection</a:t>
                      </a:r>
                      <a:endParaRPr lang="en-US" sz="2000" dirty="0">
                        <a:latin typeface="Arial" panose="020B0604020202020204" pitchFamily="34" charset="0"/>
                        <a:cs typeface="Arial" panose="020B0604020202020204" pitchFamily="34" charset="0"/>
                      </a:endParaRPr>
                    </a:p>
                  </a:txBody>
                  <a:tcPr/>
                </a:tc>
              </a:tr>
              <a:tr h="664210">
                <a:tc>
                  <a:txBody>
                    <a:bodyPr/>
                    <a:lstStyle/>
                    <a:p>
                      <a:r>
                        <a:rPr lang="en-US" sz="2000" b="1" dirty="0">
                          <a:latin typeface="Arial" panose="020B0604020202020204" pitchFamily="34" charset="0"/>
                          <a:cs typeface="Arial" panose="020B0604020202020204" pitchFamily="34" charset="0"/>
                        </a:rPr>
                        <a:t>Future Scope</a:t>
                      </a:r>
                      <a:endParaRPr lang="en-US" sz="2000" b="1" dirty="0">
                        <a:latin typeface="Arial" panose="020B0604020202020204" pitchFamily="34" charset="0"/>
                        <a:cs typeface="Arial" panose="020B0604020202020204" pitchFamily="34" charset="0"/>
                      </a:endParaRPr>
                    </a:p>
                  </a:txBody>
                  <a:tcPr anchor="ctr"/>
                </a:tc>
                <a:tc>
                  <a:txBody>
                    <a:bodyPr/>
                    <a:lstStyle/>
                    <a:p>
                      <a:r>
                        <a:rPr lang="en-US" sz="2000" dirty="0">
                          <a:latin typeface="Arial" panose="020B0604020202020204" pitchFamily="34" charset="0"/>
                          <a:cs typeface="Arial" panose="020B0604020202020204" pitchFamily="34" charset="0"/>
                        </a:rPr>
                        <a:t>Nil</a:t>
                      </a:r>
                      <a:endParaRPr lang="en-US" sz="2000" dirty="0">
                        <a:latin typeface="Arial" panose="020B0604020202020204" pitchFamily="34" charset="0"/>
                        <a:cs typeface="Arial" panose="020B0604020202020204" pitchFamily="34" charset="0"/>
                      </a:endParaRPr>
                    </a:p>
                  </a:txBody>
                  <a:tcPr/>
                </a:tc>
              </a:tr>
            </a:tbl>
          </a:graphicData>
        </a:graphic>
      </p:graphicFrame>
      <p:sp>
        <p:nvSpPr>
          <p:cNvPr id="9" name="TextBox 8"/>
          <p:cNvSpPr txBox="1"/>
          <p:nvPr/>
        </p:nvSpPr>
        <p:spPr>
          <a:xfrm>
            <a:off x="45720" y="685800"/>
            <a:ext cx="11918315" cy="583565"/>
          </a:xfrm>
          <a:prstGeom prst="rect">
            <a:avLst/>
          </a:prstGeom>
          <a:noFill/>
        </p:spPr>
        <p:txBody>
          <a:bodyPr wrap="square" rtlCol="0">
            <a:spAutoFit/>
          </a:bodyPr>
          <a:lstStyle/>
          <a:p>
            <a:r>
              <a:rPr lang="en-US" sz="1600" dirty="0"/>
              <a:t> Md. Fahad </a:t>
            </a:r>
            <a:r>
              <a:rPr lang="en-US" sz="1600" dirty="0" err="1"/>
              <a:t>Jubayer</a:t>
            </a:r>
            <a:r>
              <a:rPr lang="en-US" sz="1600" dirty="0"/>
              <a:t> et al., 2020 “ Tea leaf disease detection and identification based on YOLOv7 (YOLO-T)”, Tea leaf disease detection YOLOv7 (YOLO-T)”, Scientific reports</a:t>
            </a:r>
            <a:endParaRPr lang="en-US" sz="1600" dirty="0"/>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2" name="Slide Number Placeholder 3"/>
          <p:cNvSpPr>
            <a:spLocks noGrp="1"/>
          </p:cNvSpPr>
          <p:nvPr>
            <p:ph type="sldNum" sz="quarter" idx="12"/>
          </p:nvPr>
        </p:nvSpPr>
        <p:spPr bwMode="auto">
          <a:noFill/>
          <a:ln>
            <a:miter lim="800000"/>
          </a:ln>
        </p:spPr>
        <p:txBody>
          <a:bodyPr wrap="square" numCol="1" anchorCtr="0" compatLnSpc="1"/>
          <a:lstStyle/>
          <a:p>
            <a:pPr fontAlgn="base">
              <a:spcBef>
                <a:spcPct val="0"/>
              </a:spcBef>
              <a:spcAft>
                <a:spcPct val="0"/>
              </a:spcAft>
            </a:pPr>
            <a:fld id="{039BB963-F1A2-42B3-B824-71084E776224}" type="slidenum">
              <a:rPr lang="en-US"/>
            </a:fld>
            <a:endParaRPr lang="en-US" dirty="0"/>
          </a:p>
        </p:txBody>
      </p:sp>
      <p:sp>
        <p:nvSpPr>
          <p:cNvPr id="7" name="Rectangle 6"/>
          <p:cNvSpPr/>
          <p:nvPr/>
        </p:nvSpPr>
        <p:spPr bwMode="auto">
          <a:xfrm>
            <a:off x="0" y="0"/>
            <a:ext cx="12192000" cy="533400"/>
          </a:xfrm>
          <a:prstGeom prst="rect">
            <a:avLst/>
          </a:prstGeom>
          <a:solidFill>
            <a:schemeClr val="accent2">
              <a:lumMod val="75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sz="3500" b="1" dirty="0">
                <a:latin typeface="Arial" panose="020B0604020202020204" pitchFamily="34" charset="0"/>
                <a:cs typeface="Arial" panose="020B0604020202020204" pitchFamily="34" charset="0"/>
              </a:rPr>
              <a:t>Inference of Literature Review</a:t>
            </a:r>
            <a:endParaRPr lang="en-US" sz="35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nvGraphicFramePr>
        <p:xfrm>
          <a:off x="152400" y="1143000"/>
          <a:ext cx="11887200" cy="4340860"/>
        </p:xfrm>
        <a:graphic>
          <a:graphicData uri="http://schemas.openxmlformats.org/drawingml/2006/table">
            <a:tbl>
              <a:tblPr firstRow="1" bandRow="1">
                <a:tableStyleId>{8A107856-5554-42FB-B03E-39F5DBC370BA}</a:tableStyleId>
              </a:tblPr>
              <a:tblGrid>
                <a:gridCol w="3336925"/>
                <a:gridCol w="8550442"/>
              </a:tblGrid>
              <a:tr h="1295400">
                <a:tc>
                  <a:txBody>
                    <a:bodyPr/>
                    <a:lstStyle/>
                    <a:p>
                      <a:r>
                        <a:rPr lang="en-US" sz="2000" b="1" dirty="0">
                          <a:latin typeface="Arial" panose="020B0604020202020204" pitchFamily="34" charset="0"/>
                          <a:cs typeface="Arial" panose="020B0604020202020204" pitchFamily="34" charset="0"/>
                        </a:rPr>
                        <a:t>Base Paper</a:t>
                      </a:r>
                      <a:endParaRPr lang="en-US" sz="2000" b="1" dirty="0">
                        <a:latin typeface="Arial" panose="020B0604020202020204" pitchFamily="34" charset="0"/>
                        <a:cs typeface="Arial" panose="020B0604020202020204" pitchFamily="34" charset="0"/>
                      </a:endParaRPr>
                    </a:p>
                  </a:txBody>
                  <a:tcPr anchor="ctr"/>
                </a:tc>
                <a:tc>
                  <a:txBody>
                    <a:bodyPr/>
                    <a:lstStyle/>
                    <a:p>
                      <a:pPr marL="0" marR="0" lvl="0" indent="0" algn="l" defTabSz="914400" rtl="0" eaLnBrk="1" fontAlgn="auto" latinLnBrk="0" hangingPunct="1">
                        <a:lnSpc>
                          <a:spcPct val="100000"/>
                        </a:lnSpc>
                        <a:spcBef>
                          <a:spcPts val="0"/>
                        </a:spcBef>
                        <a:spcAft>
                          <a:spcPts val="0"/>
                        </a:spcAft>
                        <a:buClr>
                          <a:schemeClr val="dk1"/>
                        </a:buClr>
                        <a:buSzPts val="1800"/>
                        <a:buFont typeface="Arial" panose="020B0604020202020204"/>
                        <a:buNone/>
                        <a:defRPr/>
                      </a:pPr>
                      <a:r>
                        <a:rPr lang="en-US" sz="2000" b="0" i="0" dirty="0">
                          <a:solidFill>
                            <a:srgbClr val="000000"/>
                          </a:solidFill>
                          <a:effectLst/>
                          <a:latin typeface="Arial" panose="020B0604020202020204" pitchFamily="34" charset="0"/>
                          <a:cs typeface="Arial" panose="020B0604020202020204" pitchFamily="34" charset="0"/>
                        </a:rPr>
                        <a:t>Categorizes leaf disease classification approaches into traditional (shallow) ML, Deep Learning (DL), and Augmented Learning (AL)</a:t>
                      </a:r>
                      <a:endParaRPr lang="en-US" sz="2000" dirty="0">
                        <a:latin typeface="Arial" panose="020B0604020202020204" pitchFamily="34" charset="0"/>
                        <a:cs typeface="Arial" panose="020B0604020202020204" pitchFamily="34" charset="0"/>
                      </a:endParaRPr>
                    </a:p>
                  </a:txBody>
                  <a:tcPr marL="91450" marR="91450" marT="45725" marB="45725"/>
                </a:tc>
              </a:tr>
              <a:tr h="1295400">
                <a:tc>
                  <a:txBody>
                    <a:bodyPr/>
                    <a:lstStyle/>
                    <a:p>
                      <a:r>
                        <a:rPr lang="en-US" sz="2000" b="1" dirty="0">
                          <a:latin typeface="Arial" panose="020B0604020202020204" pitchFamily="34" charset="0"/>
                          <a:cs typeface="Arial" panose="020B0604020202020204" pitchFamily="34" charset="0"/>
                        </a:rPr>
                        <a:t>Supporting Paper 1</a:t>
                      </a:r>
                      <a:endParaRPr lang="en-US" sz="2000" b="1" dirty="0">
                        <a:latin typeface="Arial" panose="020B0604020202020204" pitchFamily="34" charset="0"/>
                        <a:cs typeface="Arial" panose="020B0604020202020204" pitchFamily="34" charset="0"/>
                      </a:endParaRPr>
                    </a:p>
                  </a:txBody>
                  <a:tcPr anchor="ctr"/>
                </a:tc>
                <a:tc>
                  <a:txBody>
                    <a:bodyPr/>
                    <a:lstStyle/>
                    <a:p>
                      <a:r>
                        <a:rPr lang="en-US" sz="2000" b="0" dirty="0">
                          <a:latin typeface="Arial" panose="020B0604020202020204" pitchFamily="34" charset="0"/>
                          <a:cs typeface="Arial" panose="020B0604020202020204" pitchFamily="34" charset="0"/>
                        </a:rPr>
                        <a:t>The reference paper highlights an AI-driven system using YOLOv7 for tea leaf disease detection, achieving 97.3% accuracy. It emphasizes the importance of advanced models in rapid disease identification and management in the tea industry. This motivates leveraging similar AI techniques and models, such as VGG16, for improved disease detection systems.</a:t>
                      </a:r>
                      <a:endParaRPr lang="en-US" sz="2000" b="0" dirty="0">
                        <a:latin typeface="Arial" panose="020B0604020202020204" pitchFamily="34" charset="0"/>
                        <a:cs typeface="Arial" panose="020B0604020202020204" pitchFamily="34" charset="0"/>
                      </a:endParaRPr>
                    </a:p>
                  </a:txBody>
                  <a:tcPr marL="91450" marR="91450" marT="45725" marB="45725"/>
                </a:tc>
              </a:tr>
              <a:tr h="1734820">
                <a:tc>
                  <a:txBody>
                    <a:bodyPr/>
                    <a:lstStyle/>
                    <a:p>
                      <a:r>
                        <a:rPr lang="en-US" sz="2000" b="1" dirty="0">
                          <a:latin typeface="Arial" panose="020B0604020202020204" pitchFamily="34" charset="0"/>
                          <a:cs typeface="Arial" panose="020B0604020202020204" pitchFamily="34" charset="0"/>
                        </a:rPr>
                        <a:t>Supporting Paper 2</a:t>
                      </a:r>
                      <a:endParaRPr lang="en-US" sz="2000" b="1" dirty="0">
                        <a:latin typeface="Arial" panose="020B0604020202020204" pitchFamily="34" charset="0"/>
                        <a:cs typeface="Arial" panose="020B0604020202020204" pitchFamily="34" charset="0"/>
                      </a:endParaRPr>
                    </a:p>
                  </a:txBody>
                  <a:tcPr anchor="ctr"/>
                </a:tc>
                <a:tc>
                  <a:txBody>
                    <a:bodyPr/>
                    <a:lstStyle/>
                    <a:p>
                      <a:r>
                        <a:rPr lang="en-US" sz="2000" b="0" dirty="0">
                          <a:latin typeface="Arial" panose="020B0604020202020204" pitchFamily="34" charset="0"/>
                          <a:cs typeface="Arial" panose="020B0604020202020204" pitchFamily="34" charset="0"/>
                        </a:rPr>
                        <a:t>AI-driven tea leaf disease detection system using YOLOv7, achieving 97.3% accuracy and offering a rapid solution for identifying and managing diseases in the tea industry.</a:t>
                      </a:r>
                      <a:endParaRPr lang="en-US" sz="2000" b="0" dirty="0">
                        <a:latin typeface="Arial" panose="020B0604020202020204" pitchFamily="34" charset="0"/>
                        <a:cs typeface="Arial" panose="020B0604020202020204" pitchFamily="34" charset="0"/>
                      </a:endParaRPr>
                    </a:p>
                    <a:p>
                      <a:endParaRPr lang="en-US" sz="2000" b="0" dirty="0">
                        <a:latin typeface="Arial" panose="020B0604020202020204" pitchFamily="34" charset="0"/>
                        <a:cs typeface="Arial" panose="020B0604020202020204" pitchFamily="34" charset="0"/>
                      </a:endParaRPr>
                    </a:p>
                  </a:txBody>
                  <a:tcPr marL="91450" marR="91450" marT="45725" marB="45725"/>
                </a:tc>
              </a:tr>
            </a:tbl>
          </a:graphicData>
        </a:graphic>
      </p:graphicFrame>
    </p:spTree>
  </p:cSld>
  <p:clrMapOvr>
    <a:masterClrMapping/>
  </p:clrMapOvr>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p : p r o p e r t i e s   x m l n s : p = " h t t p : / / s c h e m a s . m i c r o s o f t . c o m / o f f i c e / 2 0 0 6 / m e t a d a t a / p r o p e r t i e s "   x m l n s : x s i = " h t t p : / / w w w . w 3 . o r g / 2 0 0 1 / X M L S c h e m a - i n s t a n c e "   x m l n s : p c = " h t t p : / / s c h e m a s . m i c r o s o f t . c o m / o f f i c e / i n f o p a t h / 2 0 0 7 / P a r t n e r C o n t r o l s " > < d o c u m e n t M a n a g e m e n t > < l c f 7 6 f 1 5 5 c e d 4 d d c b 4 0 9 7 1 3 4 f f 3 c 3 3 2 f   x m l n s = " 8 5 3 2 e d 7 7 - b e c e - 4 7 8 f - a d c d - 8 a e 6 f e 8 2 6 e 8 9 " > < T e r m s   x m l n s = " h t t p : / / s c h e m a s . m i c r o s o f t . c o m / o f f i c e / i n f o p a t h / 2 0 0 7 / P a r t n e r C o n t r o l s " > < / T e r m s > < / l c f 7 6 f 1 5 5 c e d 4 d d c b 4 0 9 7 1 3 4 f f 3 c 3 3 2 f > < T a x C a t c h A l l   x m l n s = " 1 0 a b a 0 0 5 - 9 f 2 8 - 4 3 f 4 - 8 7 4 1 - 7 6 2 f 0 4 e 5 3 9 6 2 "   x s i : n i l = " t r u e " / > < / d o c u m e n t M a n a g e m e n t > < / p : p r o p e r t i e s > 
</file>

<file path=customXml/item2.xml>��< ? m s o - c o n t e n t T y p e ? > < F o r m T e m p l a t e s   x m l n s = " h t t p : / / s c h e m a s . m i c r o s o f t . c o m / s h a r e p o i n t / v 3 / c o n t e n t t y p e / f o r m s " > < D i s p l a y > D o c u m e n t L i b r a r y F o r m < / D i s p l a y > < E d i t > D o c u m e n t L i b r a r y F o r m < / E d i t > < N e w > D o c u m e n t L i b r a r y F o r m < / N e w > < / F o r m T e m p l a t e s > 
</file>

<file path=customXml/item3.xml>��< ? x m l   v e r s i o n = " 1 . 0 " ? > < c t : c o n t e n t T y p e S c h e m a   c t : _ = " "   m a : _ = " "   m a : c o n t e n t T y p e N a m e = " D o c u m e n t "   m a : c o n t e n t T y p e I D = " 0 x 0 1 0 1 0 0 3 0 4 A F 4 D D 9 1 C 9 8 F 4 F B 3 9 2 6 E 9 8 1 7 1 C 0 1 0 F "   m a : c o n t e n t T y p e V e r s i o n = " 1 4 "   m a : c o n t e n t T y p e D e s c r i p t i o n = " C r e a t e   a   n e w   d o c u m e n t . "   m a : c o n t e n t T y p e S c o p e = " "   m a : v e r s i o n I D = " d b f 7 f d 0 6 c e a 3 d c 5 5 5 4 8 0 c 4 4 e 7 c 7 e 7 4 3 5 "   x m l n s : c t = " h t t p : / / s c h e m a s . m i c r o s o f t . c o m / o f f i c e / 2 0 0 6 / m e t a d a t a / c o n t e n t T y p e "   x m l n s : m a = " h t t p : / / s c h e m a s . m i c r o s o f t . c o m / o f f i c e / 2 0 0 6 / m e t a d a t a / p r o p e r t i e s / m e t a A t t r i b u t e s " >  
 < x s d : s c h e m a   t a r g e t N a m e s p a c e = " h t t p : / / s c h e m a s . m i c r o s o f t . c o m / o f f i c e / 2 0 0 6 / m e t a d a t a / p r o p e r t i e s "   m a : r o o t = " t r u e "   m a : f i e l d s I D = " d 6 7 1 c 4 f d d 1 1 f 3 1 3 2 4 3 7 1 a 9 a b 9 9 9 9 6 d 6 d "   n s 2 : _ = " "   n s 3 : _ = " "   x m l n s : x s d = " h t t p : / / w w w . w 3 . o r g / 2 0 0 1 / X M L S c h e m a "   x m l n s : x s = " h t t p : / / w w w . w 3 . o r g / 2 0 0 1 / X M L S c h e m a "   x m l n s : p = " h t t p : / / s c h e m a s . m i c r o s o f t . c o m / o f f i c e / 2 0 0 6 / m e t a d a t a / p r o p e r t i e s "   x m l n s : n s 2 = " 8 5 3 2 e d 7 7 - b e c e - 4 7 8 f - a d c d - 8 a e 6 f e 8 2 6 e 8 9 "   x m l n s : n s 3 = " 1 0 a b a 0 0 5 - 9 f 2 8 - 4 3 f 4 - 8 7 4 1 - 7 6 2 f 0 4 e 5 3 9 6 2 " >  
 < x s d : i m p o r t   n a m e s p a c e = " 8 5 3 2 e d 7 7 - b e c e - 4 7 8 f - a d c d - 8 a e 6 f e 8 2 6 e 8 9 " / >  
 < x s d : i m p o r t   n a m e s p a c e = " 1 0 a b a 0 0 5 - 9 f 2 8 - 4 3 f 4 - 8 7 4 1 - 7 6 2 f 0 4 e 5 3 9 6 2 " / >  
 < x s d : e l e m e n t   n a m e = " p r o p e r t i e s " >  
 < x s d : c o m p l e x T y p e >  
 < x s d : s e q u e n c e >  
 < x s d : e l e m e n t   n a m e = " d o c u m e n t M a n a g e m e n t " >  
 < x s d : c o m p l e x T y p e >  
 < x s d : a l l >  
 < x s d : e l e m e n t   r e f = " n s 2 : M e d i a S e r v i c e M e t a d a t a "   m i n O c c u r s = " 0 " / >  
 < x s d : e l e m e n t   r e f = " n s 2 : M e d i a S e r v i c e F a s t M e t a d a t a "   m i n O c c u r s = " 0 " / >  
 < x s d : e l e m e n t   r e f = " n s 2 : M e d i a S e r v i c e O b j e c t D e t e c t o r V e r s i o n s "   m i n O c c u r s = " 0 " / >  
 < x s d : e l e m e n t   r e f = " n s 2 : M e d i a S e r v i c e S e a r c h P r o p e r t i e s "   m i n O c c u r s = " 0 " / >  
 < x s d : e l e m e n t   r e f = " n s 2 : M e d i a S e r v i c e D a t e T a k e n "   m i n O c c u r s = " 0 " / >  
 < x s d : e l e m e n t   r e f = " n s 2 : M e d i a S e r v i c e G e n e r a t i o n T i m e "   m i n O c c u r s = " 0 " / >  
 < x s d : e l e m e n t   r e f = " n s 2 : M e d i a S e r v i c e E v e n t H a s h C o d e "   m i n O c c u r s = " 0 " / >  
 < x s d : e l e m e n t   r e f = " n s 2 : M e d i a L e n g t h I n S e c o n d s "   m i n O c c u r s = " 0 " / >  
 < x s d : e l e m e n t   r e f = " n s 3 : S h a r e d W i t h U s e r s "   m i n O c c u r s = " 0 " / >  
 < x s d : e l e m e n t   r e f = " n s 3 : S h a r e d W i t h D e t a i l s "   m i n O c c u r s = " 0 " / >  
 < x s d : e l e m e n t   r e f = " n s 2 : l c f 7 6 f 1 5 5 c e d 4 d d c b 4 0 9 7 1 3 4 f f 3 c 3 3 2 f "   m i n O c c u r s = " 0 " / >  
 < x s d : e l e m e n t   r e f = " n s 3 : T a x C a t c h A l l "   m i n O c c u r s = " 0 " / >  
 < x s d : e l e m e n t   r e f = " n s 2 : M e d i a S e r v i c e O C R "   m i n O c c u r s = " 0 " / >  
 < / x s d : a l l >  
 < / x s d : c o m p l e x T y p e >  
 < / x s d : e l e m e n t >  
 < / x s d : s e q u e n c e >  
 < / x s d : c o m p l e x T y p e >  
 < / x s d : e l e m e n t >  
 < / x s d : s c h e m a >  
 < x s d : s c h e m a   t a r g e t N a m e s p a c e = " 8 5 3 2 e d 7 7 - b e c e - 4 7 8 f - a d c d - 8 a e 6 f e 8 2 6 e 8 9 " 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M e d i a S e r v i c e M e t a d a t a "   m a : i n d e x = " 8 "   n i l l a b l e = " t r u e "   m a : d i s p l a y N a m e = " M e d i a S e r v i c e M e t a d a t a "   m a : h i d d e n = " t r u e "   m a : i n t e r n a l N a m e = " M e d i a S e r v i c e M e t a d a t a "   m a : r e a d O n l y = " t r u e " >  
 < x s d : s i m p l e T y p e >  
 < x s d : r e s t r i c t i o n   b a s e = " d m s : N o t e " / >  
 < / x s d : s i m p l e T y p e >  
 < / x s d : e l e m e n t >  
 < x s d : e l e m e n t   n a m e = " M e d i a S e r v i c e F a s t M e t a d a t a "   m a : i n d e x = " 9 "   n i l l a b l e = " t r u e "   m a : d i s p l a y N a m e = " M e d i a S e r v i c e F a s t M e t a d a t a "   m a : h i d d e n = " t r u e "   m a : i n t e r n a l N a m e = " M e d i a S e r v i c e F a s t M e t a d a t a "   m a : r e a d O n l y = " t r u e " >  
 < x s d : s i m p l e T y p e >  
 < x s d : r e s t r i c t i o n   b a s e = " d m s : N o t e " / >  
 < / x s d : s i m p l e T y p e >  
 < / x s d : e l e m e n t >  
 < x s d : e l e m e n t   n a m e = " M e d i a S e r v i c e O b j e c t D e t e c t o r V e r s i o n s "   m a : i n d e x = " 1 0 "   n i l l a b l e = " t r u e "   m a : d i s p l a y N a m e = " M e d i a S e r v i c e O b j e c t D e t e c t o r V e r s i o n s "   m a : h i d d e n = " t r u e "   m a : i n d e x e d = " t r u e "   m a : i n t e r n a l N a m e = " M e d i a S e r v i c e O b j e c t D e t e c t o r V e r s i o n s "   m a : r e a d O n l y = " t r u e " >  
 < x s d : s i m p l e T y p e >  
 < x s d : r e s t r i c t i o n   b a s e = " d m s : T e x t " / >  
 < / x s d : s i m p l e T y p e >  
 < / x s d : e l e m e n t >  
 < x s d : e l e m e n t   n a m e = " M e d i a S e r v i c e S e a r c h P r o p e r t i e s "   m a : i n d e x = " 1 1 "   n i l l a b l e = " t r u e "   m a : d i s p l a y N a m e = " M e d i a S e r v i c e S e a r c h P r o p e r t i e s "   m a : h i d d e n = " t r u e "   m a : i n t e r n a l N a m e = " M e d i a S e r v i c e S e a r c h P r o p e r t i e s "   m a : r e a d O n l y = " t r u e " >  
 < x s d : s i m p l e T y p e >  
 < x s d : r e s t r i c t i o n   b a s e = " d m s : N o t e " / >  
 < / x s d : s i m p l e T y p e >  
 < / x s d : e l e m e n t >  
 < x s d : e l e m e n t   n a m e = " M e d i a S e r v i c e D a t e T a k e n "   m a : i n d e x = " 1 2 "   n i l l a b l e = " t r u e "   m a : d i s p l a y N a m e = " M e d i a S e r v i c e D a t e T a k e n "   m a : h i d d e n = " t r u e "   m a : i n d e x e d = " t r u e "   m a : i n t e r n a l N a m e = " M e d i a S e r v i c e D a t e T a k e n "   m a : r e a d O n l y = " t r u e " >  
 < x s d : s i m p l e T y p e >  
 < x s d : r e s t r i c t i o n   b a s e = " d m s : T e x t " / >  
 < / x s d : s i m p l e T y p e >  
 < / x s d : e l e m e n t >  
 < x s d : e l e m e n t   n a m e = " M e d i a S e r v i c e G e n e r a t i o n T i m e "   m a : i n d e x = " 1 3 "   n i l l a b l e = " t r u e "   m a : d i s p l a y N a m e = " M e d i a S e r v i c e G e n e r a t i o n T i m e "   m a : h i d d e n = " t r u e "   m a : i n t e r n a l N a m e = " M e d i a S e r v i c e G e n e r a t i o n T i m e "   m a : r e a d O n l y = " t r u e " >  
 < x s d : s i m p l e T y p e >  
 < x s d : r e s t r i c t i o n   b a s e = " d m s : T e x t " / >  
 < / x s d : s i m p l e T y p e >  
 < / x s d : e l e m e n t >  
 < x s d : e l e m e n t   n a m e = " M e d i a S e r v i c e E v e n t H a s h C o d e "   m a : i n d e x = " 1 4 "   n i l l a b l e = " t r u e "   m a : d i s p l a y N a m e = " M e d i a S e r v i c e E v e n t H a s h C o d e "   m a : h i d d e n = " t r u e "   m a : i n t e r n a l N a m e = " M e d i a S e r v i c e E v e n t H a s h C o d e "   m a : r e a d O n l y = " t r u e " >  
 < x s d : s i m p l e T y p e >  
 < x s d : r e s t r i c t i o n   b a s e = " d m s : T e x t " / >  
 < / x s d : s i m p l e T y p e >  
 < / x s d : e l e m e n t >  
 < x s d : e l e m e n t   n a m e = " M e d i a L e n g t h I n S e c o n d s "   m a : i n d e x = " 1 5 "   n i l l a b l e = " t r u e "   m a : d i s p l a y N a m e = " M e d i a L e n g t h I n S e c o n d s "   m a : h i d d e n = " t r u e "   m a : i n t e r n a l N a m e = " M e d i a L e n g t h I n S e c o n d s "   m a : r e a d O n l y = " t r u e " >  
 < x s d : s i m p l e T y p e >  
 < x s d : r e s t r i c t i o n   b a s e = " d m s : U n k n o w n " / >  
 < / x s d : s i m p l e T y p e >  
 < / x s d : e l e m e n t >  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f d 6 7 c 1 3 b - c d b b - 4 6 2 3 - a 5 0 8 - c 5 b 1 7 2 3 4 0 7 a 5 "   m a : t e r m S e t I d = " 0 9 8 1 4 c d 3 - 5 6 8 e - f e 9 0 - 9 8 1 4 - 8 d 6 2 1 f f 8 f b 8 4 "   m a : a n c h o r I d = " f b a 5 4 f b 3 - c 3 e 1 - f e 8 1 - a 7 7 6 - c a 4 b 6 9 1 4 8 c 4 d "   m a : o p e n = " t r u e "   m a : i s K e y w o r d = " f a l s e " >  
 < x s d : c o m p l e x T y p e >  
 < x s d : s e q u e n c e >  
 < x s d : e l e m e n t   r e f = " p c : T e r m s "   m i n O c c u r s = " 0 "   m a x O c c u r s = " 1 " > < / x s d : e l e m e n t >  
 < / x s d : s e q u e n c e >  
 < / x s d : c o m p l e x T y p e >  
 < / x s d : e l e m e n t >  
 < x s d : e l e m e n t   n a m e = " M e d i a S e r v i c e O C R "   m a : i n d e x = " 2 1 "   n i l l a b l e = " t r u e "   m a : d i s p l a y N a m e = " E x t r a c t e d   T e x t "   m a : i n t e r n a l N a m e = " M e d i a S e r v i c e O C R "   m a : r e a d O n l y = " t r u e " >  
 < x s d : s i m p l e T y p e >  
 < x s d : r e s t r i c t i o n   b a s e = " d m s : N o t e " >  
 < x s d : m a x L e n g t h   v a l u e = " 2 5 5 " / >  
 < / x s d : r e s t r i c t i o n >  
 < / x s d : s i m p l e T y p e >  
 < / x s d : e l e m e n t >  
 < / x s d : s c h e m a >  
 < x s d : s c h e m a   t a r g e t N a m e s p a c e = " 1 0 a b a 0 0 5 - 9 f 2 8 - 4 3 f 4 - 8 7 4 1 - 7 6 2 f 0 4 e 5 3 9 6 2 "   e l e m e n t F o r m D e f a u l t = " q u a l i f i e d "   x m l n s : x s d = " h t t p : / / w w w . w 3 . o r g / 2 0 0 1 / X M L S c h e m a "   x m l n s : x s = " h t t p : / / w w w . w 3 . o r g / 2 0 0 1 / X M L S c h e m a "   x m l n s : d m s = " h t t p : / / s c h e m a s . m i c r o s o f t . c o m / o f f i c e / 2 0 0 6 / d o c u m e n t M a n a g e m e n t / t y p e s "   x m l n s : p c = " h t t p : / / s c h e m a s . m i c r o s o f t . c o m / o f f i c e / i n f o p a t h / 2 0 0 7 / P a r t n e r C o n t r o l s " >  
 < x s d : i m p o r t   n a m e s p a c e = " h t t p : / / s c h e m a s . m i c r o s o f t . c o m / o f f i c e / 2 0 0 6 / d o c u m e n t M a n a g e m e n t / t y p e s " / >  
 < x s d : i m p o r t   n a m e s p a c e = " h t t p : / / s c h e m a s . m i c r o s o f t . c o m / o f f i c e / i n f o p a t h / 2 0 0 7 / P a r t n e r C o n t r o l s " / >  
 < x s d : e l e m e n t   n a m e = " S h a r e d W i t h U s e r s "   m a : i n d e x = " 1 6 "   n i l l a b l e = " t r u e "   m a : d i s p l a y N a m e = " S h a r e d   W i t h "   m a : i n t e r n a l N a m e = " S h a r e d W i t h U s e r s "   m a : r e a d O n l y = " t r u e " >  
 < x s d : c o m p l e x T y p e >  
 < x s d : c o m p l e x C o n t e n t >  
 < x s d : e x t e n s i o n   b a s e = " d m s : U s e r M u l t i " >  
 < x s d : s e q u e n c e >  
 < x s d : e l e m e n t   n a m e = " U s e r I n f o "   m i n O c c u r s = " 0 "   m a x O c c u r s = " u n b o u n d e d " >  
 < x s d : c o m p l e x T y p e >  
 < x s d : s e q u e n c e >  
 < x s d : e l e m e n t   n a m e = " D i s p l a y N a m e "   t y p e = " x s d : s t r i n g "   m i n O c c u r s = " 0 " / >  
 < x s d : e l e m e n t   n a m e = " A c c o u n t I d "   t y p e = " d m s : U s e r I d "   m i n O c c u r s = " 0 "   n i l l a b l e = " t r u e " / >  
 < x s d : e l e m e n t   n a m e = " A c c o u n t T y p e "   t y p e = " x s d : s t r i n g "   m i n O c c u r s = " 0 " / >  
 < / x s d : s e q u e n c e >  
 < / x s d : c o m p l e x T y p e >  
 < / x s d : e l e m e n t >  
 < / x s d : s e q u e n c e >  
 < / x s d : e x t e n s i o n >  
 < / x s d : c o m p l e x C o n t e n t >  
 < / x s d : c o m p l e x T y p e >  
 < / x s d : e l e m e n t >  
 < x s d : e l e m e n t   n a m e = " S h a r e d W i t h D e t a i l s "   m a : i n d e x = " 1 7 "   n i l l a b l e = " t r u e "   m a : d i s p l a y N a m e = " S h a r e d   W i t h   D e t a i l s "   m a : i n t e r n a l N a m e = " S h a r e d W i t h D e t a i l s "   m a : r e a d O n l y = " t r u e " >  
 < x s d : s i m p l e T y p e >  
 < x s d : r e s t r i c t i o n   b a s e = " d m s : N o t e " >  
 < x s d : m a x L e n g t h   v a l u e = " 2 5 5 " / >  
 < / x s d : r e s t r i c t i o n >  
 < / x s d : s i m p l e T y p e >  
 < / x s d : e l e m e n t >  
 < x s d : e l e m e n t   n a m e = " T a x C a t c h A l l "   m a : i n d e x = " 2 0 "   n i l l a b l e = " t r u e "   m a : d i s p l a y N a m e = " T a x o n o m y   C a t c h   A l l   C o l u m n "   m a : h i d d e n = " t r u e "   m a : l i s t = " { a a 4 c b 4 3 3 - 5 5 7 1 - 4 f 1 6 - 8 a c 8 - 8 2 4 f 1 6 3 0 0 c 2 8 } "   m a : i n t e r n a l N a m e = " T a x C a t c h A l l "   m a : s h o w F i e l d = " C a t c h A l l D a t a "   m a : w e b = " 1 0 a b a 0 0 5 - 9 f 2 8 - 4 3 f 4 - 8 7 4 1 - 7 6 2 f 0 4 e 5 3 9 6 2 " >  
 < x s d : c o m p l e x T y p e >  
 < x s d : c o m p l e x C o n t e n t >  
 < x s d : e x t e n s i o n   b a s e = " d m s : M u l t i C h o i c e L o o k u p " >  
 < x s d : s e q u e n c e >  
 < x s d : e l e m e n t   n a m e = " V a l u e "   t y p e = " d m s : L o o k u p "   m a x O c c u r s = " u n b o u n d e d "   m i n O c c u r s = " 0 "   n i l l a b l e = " t r u e " / >  
 < / x s d : s e q u e n c e >  
 < / x s d : e x t e n s i o n >  
 < / x s d : c o m p l e x C o n t e n t >  
 < / x s d : c o m p l e x T y p e >  
 < / x s d : e l e m e n t >  
 < / x s d : s c h e m a >  
 < x s d : s c h e m a   t a r g e t N a m e s p a c e = " h t t p : / / s c h e m a s . o p e n x m l f o r m a t s . o r g / p a c k a g e / 2 0 0 6 / m e t a d a t a / c o r e - p r o p e r t i e s "   e l e m e n t F o r m D e f a u l t = " q u a l i f i e d "   a t t r i b u t e F o r m D e f a u l t = " u n q u a l i f i e d "   b l o c k D e f a u l t = " # a l l "   x m l n s = " h t t p : / / s c h e m a s . o p e n x m l f o r m a t s . o r g / p a c k a g e / 2 0 0 6 / m e t a d a t a / c o r e - p r o p e r t i e s "   x m l n s : x s d = " h t t p : / / w w w . w 3 . o r g / 2 0 0 1 / X M L S c h e m a "   x m l n s : x s i = " h t t p : / / w w w . w 3 . o r g / 2 0 0 1 / X M L S c h e m a - i n s t a n c e "   x m l n s : d c = " h t t p : / / p u r l . o r g / d c / e l e m e n t s / 1 . 1 / "   x m l n s : d c t e r m s = " h t t p : / / p u r l . o r g / d c / t e r m s / "   x m l n s : o d o c = " h t t p : / / s c h e m a s . m i c r o s o f t . c o m / i n t e r n a l / o b d " >  
 < x s d : i m p o r t   n a m e s p a c e = " h t t p : / / p u r l . o r g / d c / e l e m e n t s / 1 . 1 / "   s c h e m a L o c a t i o n = " h t t p : / / d u b l i n c o r e . o r g / s c h e m a s / x m l s / q d c / 2 0 0 3 / 0 4 / 0 2 / d c . x s d " / >  
 < x s d : i m p o r t   n a m e s p a c e = " h t t p : / / p u r l . o r g / d c / t e r m s / "   s c h e m a L o c a t i o n = " h t t p : / / d u b l i n c o r e . o r g / s c h e m a s / x m l s / q d c / 2 0 0 3 / 0 4 / 0 2 / d c t e r m s . x s d " / >  
 < x s d : e l e m e n t   n a m e = " c o r e P r o p e r t i e s "   t y p e = " C T _ c o r e P r o p e r t i e s " / >  
 < x s d : c o m p l e x T y p e   n a m e = " C T _ c o r e P r o p e r t i e s " >  
 < x s d : a l l >  
 < x s d : e l e m e n t   r e f = " d c : c r e a t o r "   m i n O c c u r s = " 0 "   m a x O c c u r s = " 1 " / >  
 < x s d : e l e m e n t   r e f = " d c t e r m s : c r e a t e d "   m i n O c c u r s = " 0 "   m a x O c c u r s = " 1 " / >  
 < x s d : e l e m e n t   r e f = " d c : i d e n t i f i e r "   m i n O c c u r s = " 0 "   m a x O c c u r s = " 1 " / >  
 < x s d : e l e m e n t   n a m e = " c o n t e n t T y p e "   m i n O c c u r s = " 0 "   m a x O c c u r s = " 1 "   t y p e = " x s d : s t r i n g "   m a : i n d e x = " 0 "   m a : d i s p l a y N a m e = " C o n t e n t   T y p e " / >  
 < x s d : e l e m e n t   r e f = " d c : t i t l e "   m i n O c c u r s = " 0 "   m a x O c c u r s = " 1 "   m a : i n d e x = " 4 "   m a : d i s p l a y N a m e = " T i t l e " / >  
 < x s d : e l e m e n t   r e f = " d c : s u b j e c t "   m i n O c c u r s = " 0 "   m a x O c c u r s = " 1 " / >  
 < x s d : e l e m e n t   r e f = " d c : d e s c r i p t i o n "   m i n O c c u r s = " 0 "   m a x O c c u r s = " 1 " / >  
 < x s d : e l e m e n t   n a m e = " k e y w o r d s "   m i n O c c u r s = " 0 "   m a x O c c u r s = " 1 "   t y p e = " x s d : s t r i n g " / >  
 < x s d : e l e m e n t   r e f = " d c : l a n g u a g e "   m i n O c c u r s = " 0 "   m a x O c c u r s = " 1 " / >  
 < x s d : e l e m e n t   n a m e = " c a t e g o r y "   m i n O c c u r s = " 0 "   m a x O c c u r s = " 1 "   t y p e = " x s d : s t r i n g " / >  
 < x s d : e l e m e n t   n a m e = " v e r s i o n "   m i n O c c u r s = " 0 "   m a x O c c u r s = " 1 "   t y p e = " x s d : s t r i n g " / >  
 < x s d : e l e m e n t   n a m e = " r e v i s i o n "   m i n O c c u r s = " 0 "   m a x O c c u r s = " 1 "   t y p e = " x s d : s t r i n g " >  
 < x s d : a n n o t a t i o n >  
 < x s d : d o c u m e n t a t i o n >  
                                                 T h i s   v a l u e   i n d i c a t e s   t h e   n u m b e r   o f   s a v e s   o r   r e v i s i o n s .   T h e   a p p l i c a t i o n   i s   r e s p o n s i b l e   f o r   u p d a t i n g   t h i s   v a l u e   a f t e r   e a c h   r e v i s i o n .  
                                         < / x s d : d o c u m e n t a t i o n >  
 < / x s d : a n n o t a t i o n >  
 < / x s d : e l e m e n t >  
 < x s d : e l e m e n t   n a m e = " l a s t M o d i f i e d B y "   m i n O c c u r s = " 0 "   m a x O c c u r s = " 1 "   t y p e = " x s d : s t r i n g " / >  
 < x s d : e l e m e n t   r e f = " d c t e r m s : m o d i f i e d "   m i n O c c u r s = " 0 "   m a x O c c u r s = " 1 " / >  
 < x s d : e l e m e n t   n a m e = " c o n t e n t S t a t u s "   m i n O c c u r s = " 0 "   m a x O c c u r s = " 1 "   t y p e = " x s d : s t r i n g " / >  
 < / x s d : a l l >  
 < / x s d : c o m p l e x T y p e >  
 < / x s d : s c h e m a >  
 < x s : s c h e m a   t a r g e t N a m e s p a c e = " h t t p : / / s c h e m a s . m i c r o s o f t . c o m / o f f i c e / i n f o p a t h / 2 0 0 7 / P a r t n e r C o n t r o l s "   e l e m e n t F o r m D e f a u l t = " q u a l i f i e d "   a t t r i b u t e F o r m D e f a u l t = " u n q u a l i f i e d "   x m l n s : p c = " h t t p : / / s c h e m a s . m i c r o s o f t . c o m / o f f i c e / i n f o p a t h / 2 0 0 7 / P a r t n e r C o n t r o l s "   x m l n s : x s = " h t t p : / / w w w . w 3 . o r g / 2 0 0 1 / X M L S c h e m a " >  
 < x s : e l e m e n t   n a m e = " P e r s o n " >  
 < x s : c o m p l e x T y p e >  
 < x s : s e q u e n c e >  
 < x s : e l e m e n t   r e f = " p c : D i s p l a y N a m e "   m i n O c c u r s = " 0 " > < / x s : e l e m e n t >  
 < x s : e l e m e n t   r e f = " p c : A c c o u n t I d "   m i n O c c u r s = " 0 " > < / x s : e l e m e n t >  
 < x s : e l e m e n t   r e f = " p c : A c c o u n t T y p e "   m i n O c c u r s = " 0 " > < / x s : e l e m e n t >  
 < / x s : s e q u e n c e >  
 < / x s : c o m p l e x T y p e >  
 < / x s : e l e m e n t >  
 < x s : e l e m e n t   n a m e = " D i s p l a y N a m e "   t y p e = " x s : s t r i n g " > < / x s : e l e m e n t >  
 < x s : e l e m e n t   n a m e = " A c c o u n t I d "   t y p e = " x s : s t r i n g " > < / x s : e l e m e n t >  
 < x s : e l e m e n t   n a m e = " A c c o u n t T y p e "   t y p e = " x s : s t r i n g " > < / x s : e l e m e n t >  
 < x s : e l e m e n t   n a m e = " B D C A s s o c i a t e d E n t i t y " >  
 < x s : c o m p l e x T y p e >  
 < x s : s e q u e n c e >  
 < x s : e l e m e n t   r e f = " p c : B D C E n t i t y "   m i n O c c u r s = " 0 "   m a x O c c u r s = " u n b o u n d e d " > < / x s : e l e m e n t >  
 < / x s : s e q u e n c e >  
 < x s : a t t r i b u t e   r e f = " p c : E n t i t y N a m e s p a c e " > < / x s : a t t r i b u t e >  
 < x s : a t t r i b u t e   r e f = " p c : E n t i t y N a m e " > < / x s : a t t r i b u t e >  
 < x s : a t t r i b u t e   r e f = " p c : S y s t e m I n s t a n c e N a m e " > < / x s : a t t r i b u t e >  
 < x s : a t t r i b u t e   r e f = " p c : A s s o c i a t i o n N a m e " > < / x s : a t t r i b u t e >  
 < / x s : c o m p l e x T y p e >  
 < / x s : e l e m e n t >  
 < x s : a t t r i b u t e   n a m e = " E n t i t y N a m e s p a c e "   t y p e = " x s : s t r i n g " > < / x s : a t t r i b u t e >  
 < x s : a t t r i b u t e   n a m e = " E n t i t y N a m e "   t y p e = " x s : s t r i n g " > < / x s : a t t r i b u t e >  
 < x s : a t t r i b u t e   n a m e = " S y s t e m I n s t a n c e N a m e "   t y p e = " x s : s t r i n g " > < / x s : a t t r i b u t e >  
 < x s : a t t r i b u t e   n a m e = " A s s o c i a t i o n N a m e "   t y p e = " x s : s t r i n g " > < / x s : a t t r i b u t e >  
 < x s : e l e m e n t   n a m e = " B D C E n t i t y " >  
 < x s : c o m p l e x T y p e >  
 < x s : s e q u e n c e >  
 < x s : e l e m e n t   r e f = " p c : E n t i t y D i s p l a y N a m e "   m i n O c c u r s = " 0 " > < / x s : e l e m e n t >  
 < x s : e l e m e n t   r e f = " p c : E n t i t y I n s t a n c e R e f e r e n c e "   m i n O c c u r s = " 0 " > < / x s : e l e m e n t >  
 < x s : e l e m e n t   r e f = " p c : E n t i t y I d 1 "   m i n O c c u r s = " 0 " > < / x s : e l e m e n t >  
 < x s : e l e m e n t   r e f = " p c : E n t i t y I d 2 "   m i n O c c u r s = " 0 " > < / x s : e l e m e n t >  
 < x s : e l e m e n t   r e f = " p c : E n t i t y I d 3 "   m i n O c c u r s = " 0 " > < / x s : e l e m e n t >  
 < x s : e l e m e n t   r e f = " p c : E n t i t y I d 4 "   m i n O c c u r s = " 0 " > < / x s : e l e m e n t >  
 < x s : e l e m e n t   r e f = " p c : E n t i t y I d 5 "   m i n O c c u r s = " 0 " > < / x s : e l e m e n t >  
 < / x s : s e q u e n c e >  
 < / x s : c o m p l e x T y p e >  
 < / x s : e l e m e n t >  
 < x s : e l e m e n t   n a m e = " E n t i t y D i s p l a y N a m e "   t y p e = " x s : s t r i n g " > < / x s : e l e m e n t >  
 < x s : e l e m e n t   n a m e = " E n t i t y I n s t a n c e R e f e r e n c e "   t y p e = " x s : s t r i n g " > < / x s : e l e m e n t >  
 < x s : e l e m e n t   n a m e = " E n t i t y I d 1 "   t y p e = " x s : s t r i n g " > < / x s : e l e m e n t >  
 < x s : e l e m e n t   n a m e = " E n t i t y I d 2 "   t y p e = " x s : s t r i n g " > < / x s : e l e m e n t >  
 < x s : e l e m e n t   n a m e = " E n t i t y I d 3 "   t y p e = " x s : s t r i n g " > < / x s : e l e m e n t >  
 < x s : e l e m e n t   n a m e = " E n t i t y I d 4 "   t y p e = " x s : s t r i n g " > < / x s : e l e m e n t >  
 < x s : e l e m e n t   n a m e = " E n t i t y I d 5 "   t y p e = " x s : s t r i n g " > < / x s : e l e m e n t >  
 < x s : e l e m e n t   n a m e = " T e r m s " >  
 < x s : c o m p l e x T y p e >  
 < x s : s e q u e n c e >  
 < x s : e l e m e n t   r e f = " p c : T e r m I n f o "   m i n O c c u r s = " 0 "   m a x O c c u r s = " u n b o u n d e d " > < / x s : e l e m e n t >  
 < / x s : s e q u e n c e >  
 < / x s : c o m p l e x T y p e >  
 < / x s : e l e m e n t >  
 < x s : e l e m e n t   n a m e = " T e r m I n f o " >  
 < x s : c o m p l e x T y p e >  
 < x s : s e q u e n c e >  
 < x s : e l e m e n t   r e f = " p c : T e r m N a m e "   m i n O c c u r s = " 0 " > < / x s : e l e m e n t >  
 < x s : e l e m e n t   r e f = " p c : T e r m I d "   m i n O c c u r s = " 0 " > < / x s : e l e m e n t >  
 < / x s : s e q u e n c e >  
 < / x s : c o m p l e x T y p e >  
 < / x s : e l e m e n t >  
 < x s : e l e m e n t   n a m e = " T e r m N a m e "   t y p e = " x s : s t r i n g " > < / x s : e l e m e n t >  
 < x s : e l e m e n t   n a m e = " T e r m I d "   t y p e = " x s : s t r i n g " > < / x s : e l e m e n t >  
 < / x s : s c h e m a >  
 < / c t : c o n t e n t T y p e S c h e m a > 
</file>

<file path=customXml/itemProps1.xml><?xml version="1.0" encoding="utf-8"?>
<ds:datastoreItem xmlns:ds="http://schemas.openxmlformats.org/officeDocument/2006/customXml" ds:itemID="{81F45F5F-0F87-4B67-9EC0-AEF9E60C0DF0}">
  <ds:schemaRefs/>
</ds:datastoreItem>
</file>

<file path=customXml/itemProps2.xml><?xml version="1.0" encoding="utf-8"?>
<ds:datastoreItem xmlns:ds="http://schemas.openxmlformats.org/officeDocument/2006/customXml" ds:itemID="{745AF451-9175-48FC-BD7B-CBBF913E5DDD}">
  <ds:schemaRefs/>
</ds:datastoreItem>
</file>

<file path=customXml/itemProps3.xml><?xml version="1.0" encoding="utf-8"?>
<ds:datastoreItem xmlns:ds="http://schemas.openxmlformats.org/officeDocument/2006/customXml" ds:itemID="{F6BFC75C-D1F9-4CCF-B1F7-1BFF174222B0}">
  <ds:schemaRefs/>
</ds:datastoreItem>
</file>

<file path=docProps/app.xml><?xml version="1.0" encoding="utf-8"?>
<Properties xmlns="http://schemas.openxmlformats.org/officeDocument/2006/extended-properties" xmlns:vt="http://schemas.openxmlformats.org/officeDocument/2006/docPropsVTypes">
  <TotalTime>0</TotalTime>
  <Words>23087</Words>
  <Application>WPS Presentation</Application>
  <PresentationFormat>Widescreen</PresentationFormat>
  <Paragraphs>513</Paragraphs>
  <Slides>43</Slides>
  <Notes>21</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43</vt:i4>
      </vt:variant>
    </vt:vector>
  </HeadingPairs>
  <TitlesOfParts>
    <vt:vector size="58" baseType="lpstr">
      <vt:lpstr>Arial</vt:lpstr>
      <vt:lpstr>SimSun</vt:lpstr>
      <vt:lpstr>Wingdings</vt:lpstr>
      <vt:lpstr>Calibri</vt:lpstr>
      <vt:lpstr>Times New Roman</vt:lpstr>
      <vt:lpstr>Arial</vt:lpstr>
      <vt:lpstr>Calibri</vt:lpstr>
      <vt:lpstr>Times New Roman</vt:lpstr>
      <vt:lpstr>Courier New</vt:lpstr>
      <vt:lpstr>__satoshi_94d495</vt:lpstr>
      <vt:lpstr>Segoe Print</vt:lpstr>
      <vt:lpstr>Microsoft YaHei</vt:lpstr>
      <vt:lpstr>Arial Unicode MS</vt:lpstr>
      <vt:lpstr>Symbol</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spiro14</dc:creator>
  <cp:lastModifiedBy>ThinkPad</cp:lastModifiedBy>
  <cp:revision>315</cp:revision>
  <dcterms:created xsi:type="dcterms:W3CDTF">2012-06-21T12:52:00Z</dcterms:created>
  <dcterms:modified xsi:type="dcterms:W3CDTF">2024-04-11T12:48:11Z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0x010100304AF4DD91C98F4FB3926E98171C010F</vt:lpwstr>
  </property>
  <property fmtid="{D5CDD505-2E9C-101B-9397-08002B2CF9AE}" pid="3" name="ICV">
    <vt:lpwstr>FBFAE097F1794709ABA379565EBFCDAB_12</vt:lpwstr>
  </property>
  <property fmtid="{D5CDD505-2E9C-101B-9397-08002B2CF9AE}" pid="4" name="KSOProductBuildVer">
    <vt:lpwstr>1033-12.2.0.16731</vt:lpwstr>
  </property>
</Properties>
</file>