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60" r:id="rId5"/>
    <p:sldId id="262" r:id="rId6"/>
    <p:sldId id="263" r:id="rId7"/>
    <p:sldId id="265" r:id="rId8"/>
    <p:sldId id="266" r:id="rId9"/>
    <p:sldId id="267" r:id="rId10"/>
    <p:sldId id="268" r:id="rId11"/>
    <p:sldId id="271" r:id="rId12"/>
    <p:sldId id="272" r:id="rId13"/>
    <p:sldId id="274" r:id="rId14"/>
    <p:sldId id="275" r:id="rId15"/>
    <p:sldId id="276" r:id="rId16"/>
    <p:sldId id="282" r:id="rId17"/>
    <p:sldId id="283" r:id="rId18"/>
    <p:sldId id="284" r:id="rId19"/>
    <p:sldId id="285" r:id="rId20"/>
    <p:sldId id="286" r:id="rId21"/>
    <p:sldId id="287" r:id="rId22"/>
    <p:sldId id="281" r:id="rId23"/>
    <p:sldId id="278" r:id="rId24"/>
    <p:sldId id="279" r:id="rId25"/>
    <p:sldId id="280" r:id="rId26"/>
  </p:sldIdLst>
  <p:sldSz cx="18288000" cy="10287000"/>
  <p:notesSz cx="6858000" cy="9144000"/>
  <p:embeddedFontLst>
    <p:embeddedFont>
      <p:font typeface="Arial Bold" panose="020B0704020202020204" pitchFamily="34" charset="0"/>
      <p:regular r:id="rId28"/>
      <p:bold r:id="rId29"/>
    </p:embeddedFont>
    <p:embeddedFont>
      <p:font typeface="TT Rounds Condensed" panose="020B0604020202020204" charset="0"/>
      <p:regular r:id="rId30"/>
    </p:embeddedFont>
    <p:embeddedFont>
      <p:font typeface="TT Rounds Condensed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83207"/>
            <a:ext cx="18334173" cy="508159"/>
            <a:chOff x="0" y="0"/>
            <a:chExt cx="24445564" cy="677546"/>
          </a:xfrm>
        </p:grpSpPr>
        <p:sp>
          <p:nvSpPr>
            <p:cNvPr id="3" name="Freeform 3"/>
            <p:cNvSpPr/>
            <p:nvPr/>
          </p:nvSpPr>
          <p:spPr>
            <a:xfrm>
              <a:off x="0" y="0"/>
              <a:ext cx="24445595" cy="677545"/>
            </a:xfrm>
            <a:custGeom>
              <a:avLst/>
              <a:gdLst/>
              <a:ahLst/>
              <a:cxnLst/>
              <a:rect l="l" t="t" r="r" b="b"/>
              <a:pathLst>
                <a:path w="24445595" h="677545">
                  <a:moveTo>
                    <a:pt x="0" y="0"/>
                  </a:moveTo>
                  <a:lnTo>
                    <a:pt x="24445595" y="0"/>
                  </a:lnTo>
                  <a:lnTo>
                    <a:pt x="24445595" y="677545"/>
                  </a:lnTo>
                  <a:lnTo>
                    <a:pt x="0" y="677545"/>
                  </a:lnTo>
                  <a:close/>
                </a:path>
              </a:pathLst>
            </a:custGeom>
            <a:solidFill>
              <a:srgbClr val="FFE5E5"/>
            </a:solidFill>
          </p:spPr>
        </p:sp>
      </p:grpSp>
      <p:sp>
        <p:nvSpPr>
          <p:cNvPr id="4" name="TextBox 4"/>
          <p:cNvSpPr txBox="1"/>
          <p:nvPr/>
        </p:nvSpPr>
        <p:spPr>
          <a:xfrm>
            <a:off x="33850" y="9717777"/>
            <a:ext cx="18221650" cy="408766"/>
          </a:xfrm>
          <a:prstGeom prst="rect">
            <a:avLst/>
          </a:prstGeom>
        </p:spPr>
        <p:txBody>
          <a:bodyPr lIns="0" tIns="0" rIns="0" bIns="0" rtlCol="0" anchor="t">
            <a:spAutoFit/>
          </a:bodyPr>
          <a:lstStyle/>
          <a:p>
            <a:pPr algn="ctr">
              <a:lnSpc>
                <a:spcPts val="3456"/>
              </a:lnSpc>
            </a:pPr>
            <a:r>
              <a:rPr lang="en-US" sz="2400" spc="22" dirty="0">
                <a:solidFill>
                  <a:srgbClr val="000000"/>
                </a:solidFill>
                <a:latin typeface="Times New Roman" panose="02020603050405020304" pitchFamily="18" charset="0"/>
                <a:cs typeface="Times New Roman" panose="02020603050405020304" pitchFamily="18" charset="0"/>
              </a:rPr>
              <a:t>2023 - 2024</a:t>
            </a:r>
          </a:p>
        </p:txBody>
      </p:sp>
      <p:grpSp>
        <p:nvGrpSpPr>
          <p:cNvPr id="5" name="Group 5"/>
          <p:cNvGrpSpPr/>
          <p:nvPr/>
        </p:nvGrpSpPr>
        <p:grpSpPr>
          <a:xfrm>
            <a:off x="21065" y="5130378"/>
            <a:ext cx="18264554" cy="697923"/>
            <a:chOff x="0" y="0"/>
            <a:chExt cx="24352738" cy="930564"/>
          </a:xfrm>
        </p:grpSpPr>
        <p:sp>
          <p:nvSpPr>
            <p:cNvPr id="6" name="Freeform 6"/>
            <p:cNvSpPr/>
            <p:nvPr/>
          </p:nvSpPr>
          <p:spPr>
            <a:xfrm>
              <a:off x="0" y="0"/>
              <a:ext cx="24352758" cy="930529"/>
            </a:xfrm>
            <a:custGeom>
              <a:avLst/>
              <a:gdLst/>
              <a:ahLst/>
              <a:cxnLst/>
              <a:rect l="l" t="t" r="r" b="b"/>
              <a:pathLst>
                <a:path w="24352758" h="930529">
                  <a:moveTo>
                    <a:pt x="0" y="0"/>
                  </a:moveTo>
                  <a:lnTo>
                    <a:pt x="24352758" y="0"/>
                  </a:lnTo>
                  <a:lnTo>
                    <a:pt x="24352758" y="930529"/>
                  </a:lnTo>
                  <a:lnTo>
                    <a:pt x="0" y="930529"/>
                  </a:lnTo>
                  <a:close/>
                </a:path>
              </a:pathLst>
            </a:custGeom>
            <a:solidFill>
              <a:srgbClr val="FFE5E5"/>
            </a:solidFill>
          </p:spPr>
        </p:sp>
      </p:grpSp>
      <p:sp>
        <p:nvSpPr>
          <p:cNvPr id="7" name="Freeform 7"/>
          <p:cNvSpPr/>
          <p:nvPr/>
        </p:nvSpPr>
        <p:spPr>
          <a:xfrm>
            <a:off x="-2382" y="2465084"/>
            <a:ext cx="18290382" cy="2701911"/>
          </a:xfrm>
          <a:custGeom>
            <a:avLst/>
            <a:gdLst/>
            <a:ahLst/>
            <a:cxnLst/>
            <a:rect l="l" t="t" r="r" b="b"/>
            <a:pathLst>
              <a:path w="18290382" h="2701911">
                <a:moveTo>
                  <a:pt x="0" y="0"/>
                </a:moveTo>
                <a:lnTo>
                  <a:pt x="18290382" y="0"/>
                </a:lnTo>
                <a:lnTo>
                  <a:pt x="18290382" y="2701910"/>
                </a:lnTo>
                <a:lnTo>
                  <a:pt x="0" y="2701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541416" y="2554548"/>
            <a:ext cx="12161700" cy="2361057"/>
          </a:xfrm>
          <a:prstGeom prst="rect">
            <a:avLst/>
          </a:prstGeom>
        </p:spPr>
        <p:txBody>
          <a:bodyPr lIns="0" tIns="0" rIns="0" bIns="0" rtlCol="0" anchor="t">
            <a:spAutoFit/>
          </a:bodyPr>
          <a:lstStyle/>
          <a:p>
            <a:pPr algn="ctr">
              <a:lnSpc>
                <a:spcPts val="9504"/>
              </a:lnSpc>
            </a:pPr>
            <a:r>
              <a:rPr lang="en-US" sz="6600" spc="61" dirty="0">
                <a:solidFill>
                  <a:srgbClr val="FFFFFF"/>
                </a:solidFill>
                <a:latin typeface="Times New Roman" panose="02020603050405020304" pitchFamily="18" charset="0"/>
                <a:cs typeface="Times New Roman" panose="02020603050405020304" pitchFamily="18" charset="0"/>
              </a:rPr>
              <a:t>TEA LEAVES DISEASE DETECTION</a:t>
            </a:r>
          </a:p>
        </p:txBody>
      </p:sp>
      <p:sp>
        <p:nvSpPr>
          <p:cNvPr id="9" name="TextBox 9"/>
          <p:cNvSpPr txBox="1"/>
          <p:nvPr/>
        </p:nvSpPr>
        <p:spPr>
          <a:xfrm>
            <a:off x="12664440" y="6546935"/>
            <a:ext cx="3699900" cy="1795363"/>
          </a:xfrm>
          <a:prstGeom prst="rect">
            <a:avLst/>
          </a:prstGeom>
        </p:spPr>
        <p:txBody>
          <a:bodyPr lIns="0" tIns="0" rIns="0" bIns="0" rtlCol="0" anchor="t">
            <a:spAutoFit/>
          </a:bodyPr>
          <a:lstStyle/>
          <a:p>
            <a:pPr algn="ctr">
              <a:lnSpc>
                <a:spcPts val="5184"/>
              </a:lnSpc>
            </a:pPr>
            <a:r>
              <a:rPr lang="en-US" sz="3600" spc="33" dirty="0">
                <a:solidFill>
                  <a:srgbClr val="FF0000"/>
                </a:solidFill>
                <a:latin typeface="Times New Roman" panose="02020603050405020304" pitchFamily="18" charset="0"/>
                <a:cs typeface="Times New Roman" panose="02020603050405020304" pitchFamily="18" charset="0"/>
              </a:rPr>
              <a:t>Supervisor</a:t>
            </a:r>
          </a:p>
          <a:p>
            <a:pPr algn="ctr">
              <a:lnSpc>
                <a:spcPts val="5184"/>
              </a:lnSpc>
            </a:pPr>
            <a:r>
              <a:rPr lang="en-US" sz="3600" spc="33" dirty="0" err="1">
                <a:solidFill>
                  <a:srgbClr val="000000"/>
                </a:solidFill>
                <a:latin typeface="Times New Roman" panose="02020603050405020304" pitchFamily="18" charset="0"/>
                <a:cs typeface="Times New Roman" panose="02020603050405020304" pitchFamily="18" charset="0"/>
              </a:rPr>
              <a:t>Sumithra</a:t>
            </a:r>
            <a:r>
              <a:rPr lang="en-US" sz="3600" spc="33" dirty="0">
                <a:solidFill>
                  <a:srgbClr val="000000"/>
                </a:solidFill>
                <a:latin typeface="Times New Roman" panose="02020603050405020304" pitchFamily="18" charset="0"/>
                <a:cs typeface="Times New Roman" panose="02020603050405020304" pitchFamily="18" charset="0"/>
              </a:rPr>
              <a:t> </a:t>
            </a:r>
            <a:r>
              <a:rPr lang="en-US" sz="3600" spc="33" dirty="0" err="1">
                <a:solidFill>
                  <a:srgbClr val="000000"/>
                </a:solidFill>
                <a:latin typeface="Times New Roman" panose="02020603050405020304" pitchFamily="18" charset="0"/>
                <a:cs typeface="Times New Roman" panose="02020603050405020304" pitchFamily="18" charset="0"/>
              </a:rPr>
              <a:t>Devi.K</a:t>
            </a:r>
            <a:endParaRPr lang="en-US" sz="3600" spc="33" dirty="0">
              <a:solidFill>
                <a:srgbClr val="000000"/>
              </a:solidFill>
              <a:latin typeface="Times New Roman" panose="02020603050405020304" pitchFamily="18" charset="0"/>
              <a:cs typeface="Times New Roman" panose="02020603050405020304" pitchFamily="18" charset="0"/>
            </a:endParaRPr>
          </a:p>
          <a:p>
            <a:pPr algn="ctr">
              <a:lnSpc>
                <a:spcPts val="3887"/>
              </a:lnSpc>
            </a:pPr>
            <a:r>
              <a:rPr lang="en-US" sz="2700" spc="25" dirty="0">
                <a:solidFill>
                  <a:srgbClr val="000000"/>
                </a:solidFill>
                <a:latin typeface="Times New Roman" panose="02020603050405020304" pitchFamily="18" charset="0"/>
                <a:cs typeface="Times New Roman" panose="02020603050405020304" pitchFamily="18" charset="0"/>
              </a:rPr>
              <a:t>Assistant professor</a:t>
            </a:r>
          </a:p>
        </p:txBody>
      </p:sp>
      <p:sp>
        <p:nvSpPr>
          <p:cNvPr id="10" name="TextBox 10"/>
          <p:cNvSpPr txBox="1"/>
          <p:nvPr/>
        </p:nvSpPr>
        <p:spPr>
          <a:xfrm>
            <a:off x="880737" y="6805699"/>
            <a:ext cx="4743000" cy="2608856"/>
          </a:xfrm>
          <a:prstGeom prst="rect">
            <a:avLst/>
          </a:prstGeom>
        </p:spPr>
        <p:txBody>
          <a:bodyPr lIns="0" tIns="0" rIns="0" bIns="0" rtlCol="0" anchor="t">
            <a:spAutoFit/>
          </a:bodyPr>
          <a:lstStyle/>
          <a:p>
            <a:pPr algn="l">
              <a:lnSpc>
                <a:spcPts val="5184"/>
              </a:lnSpc>
            </a:pPr>
            <a:r>
              <a:rPr lang="en-US" sz="3600" spc="33" dirty="0" err="1">
                <a:solidFill>
                  <a:srgbClr val="000000"/>
                </a:solidFill>
                <a:latin typeface="Times New Roman" panose="02020603050405020304" pitchFamily="18" charset="0"/>
                <a:cs typeface="Times New Roman" panose="02020603050405020304" pitchFamily="18" charset="0"/>
              </a:rPr>
              <a:t>G.Sibisezhiyan</a:t>
            </a:r>
            <a:endParaRPr lang="en-US" sz="3600" spc="33" dirty="0">
              <a:solidFill>
                <a:srgbClr val="000000"/>
              </a:solidFill>
              <a:latin typeface="Times New Roman" panose="02020603050405020304" pitchFamily="18" charset="0"/>
              <a:cs typeface="Times New Roman" panose="02020603050405020304" pitchFamily="18" charset="0"/>
            </a:endParaRPr>
          </a:p>
          <a:p>
            <a:pPr algn="l">
              <a:lnSpc>
                <a:spcPts val="5184"/>
              </a:lnSpc>
            </a:pPr>
            <a:r>
              <a:rPr lang="en-US" sz="3600" spc="33" dirty="0" err="1">
                <a:solidFill>
                  <a:srgbClr val="000000"/>
                </a:solidFill>
                <a:latin typeface="Times New Roman" panose="02020603050405020304" pitchFamily="18" charset="0"/>
                <a:cs typeface="Times New Roman" panose="02020603050405020304" pitchFamily="18" charset="0"/>
              </a:rPr>
              <a:t>C.S.Suhaas</a:t>
            </a:r>
            <a:r>
              <a:rPr lang="en-US" sz="3600" spc="33" dirty="0">
                <a:solidFill>
                  <a:srgbClr val="000000"/>
                </a:solidFill>
                <a:latin typeface="Times New Roman" panose="02020603050405020304" pitchFamily="18" charset="0"/>
                <a:cs typeface="Times New Roman" panose="02020603050405020304" pitchFamily="18" charset="0"/>
              </a:rPr>
              <a:t> Sabari Girish</a:t>
            </a:r>
          </a:p>
          <a:p>
            <a:pPr algn="l">
              <a:lnSpc>
                <a:spcPts val="5184"/>
              </a:lnSpc>
            </a:pPr>
            <a:r>
              <a:rPr lang="en-US" sz="3600" spc="33" dirty="0" err="1">
                <a:solidFill>
                  <a:srgbClr val="000000"/>
                </a:solidFill>
                <a:latin typeface="Times New Roman" panose="02020603050405020304" pitchFamily="18" charset="0"/>
                <a:cs typeface="Times New Roman" panose="02020603050405020304" pitchFamily="18" charset="0"/>
              </a:rPr>
              <a:t>M.Vel</a:t>
            </a:r>
            <a:r>
              <a:rPr lang="en-US" sz="3600" spc="33" dirty="0">
                <a:solidFill>
                  <a:srgbClr val="000000"/>
                </a:solidFill>
                <a:latin typeface="Times New Roman" panose="02020603050405020304" pitchFamily="18" charset="0"/>
                <a:cs typeface="Times New Roman" panose="02020603050405020304" pitchFamily="18" charset="0"/>
              </a:rPr>
              <a:t> Murugan</a:t>
            </a:r>
          </a:p>
          <a:p>
            <a:pPr algn="l">
              <a:lnSpc>
                <a:spcPts val="5184"/>
              </a:lnSpc>
            </a:pPr>
            <a:r>
              <a:rPr lang="en-US" sz="3600" spc="33" dirty="0" err="1">
                <a:solidFill>
                  <a:srgbClr val="000000"/>
                </a:solidFill>
                <a:latin typeface="Times New Roman" panose="02020603050405020304" pitchFamily="18" charset="0"/>
                <a:cs typeface="Times New Roman" panose="02020603050405020304" pitchFamily="18" charset="0"/>
              </a:rPr>
              <a:t>A.C.Vishal</a:t>
            </a:r>
            <a:endParaRPr lang="en-US" sz="3600" spc="33" dirty="0">
              <a:solidFill>
                <a:srgbClr val="000000"/>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376775" y="5166063"/>
            <a:ext cx="4389300" cy="608308"/>
          </a:xfrm>
          <a:prstGeom prst="rect">
            <a:avLst/>
          </a:prstGeom>
        </p:spPr>
        <p:txBody>
          <a:bodyPr lIns="0" tIns="0" rIns="0" bIns="0" rtlCol="0" anchor="t">
            <a:spAutoFit/>
          </a:bodyPr>
          <a:lstStyle/>
          <a:p>
            <a:pPr algn="ctr">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Review No.: 2</a:t>
            </a:r>
          </a:p>
        </p:txBody>
      </p:sp>
      <p:sp>
        <p:nvSpPr>
          <p:cNvPr id="12" name="TextBox 12"/>
          <p:cNvSpPr txBox="1"/>
          <p:nvPr/>
        </p:nvSpPr>
        <p:spPr>
          <a:xfrm>
            <a:off x="12358158" y="5206579"/>
            <a:ext cx="4926150" cy="608308"/>
          </a:xfrm>
          <a:prstGeom prst="rect">
            <a:avLst/>
          </a:prstGeom>
        </p:spPr>
        <p:txBody>
          <a:bodyPr lIns="0" tIns="0" rIns="0" bIns="0" rtlCol="0" anchor="t">
            <a:spAutoFit/>
          </a:bodyPr>
          <a:lstStyle/>
          <a:p>
            <a:pPr algn="ctr">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Batch No. :B11   </a:t>
            </a:r>
          </a:p>
        </p:txBody>
      </p:sp>
      <p:sp>
        <p:nvSpPr>
          <p:cNvPr id="13" name="TextBox 13"/>
          <p:cNvSpPr txBox="1"/>
          <p:nvPr/>
        </p:nvSpPr>
        <p:spPr>
          <a:xfrm>
            <a:off x="5199618" y="1022062"/>
            <a:ext cx="8101350" cy="807913"/>
          </a:xfrm>
          <a:prstGeom prst="rect">
            <a:avLst/>
          </a:prstGeom>
        </p:spPr>
        <p:txBody>
          <a:bodyPr lIns="0" tIns="0" rIns="0" bIns="0" rtlCol="0" anchor="t">
            <a:spAutoFit/>
          </a:bodyPr>
          <a:lstStyle/>
          <a:p>
            <a:pPr algn="ctr">
              <a:lnSpc>
                <a:spcPts val="6912"/>
              </a:lnSpc>
            </a:pPr>
            <a:r>
              <a:rPr lang="en-US" sz="4800" b="1" spc="44" dirty="0">
                <a:solidFill>
                  <a:srgbClr val="000000"/>
                </a:solidFill>
                <a:latin typeface="Times New Roman" panose="02020603050405020304" pitchFamily="18" charset="0"/>
                <a:cs typeface="Times New Roman" panose="02020603050405020304" pitchFamily="18" charset="0"/>
              </a:rPr>
              <a:t>CS 8811 - Project Work</a:t>
            </a:r>
          </a:p>
        </p:txBody>
      </p:sp>
      <p:sp>
        <p:nvSpPr>
          <p:cNvPr id="14" name="TextBox 14"/>
          <p:cNvSpPr txBox="1"/>
          <p:nvPr/>
        </p:nvSpPr>
        <p:spPr>
          <a:xfrm>
            <a:off x="6972448" y="5169354"/>
            <a:ext cx="4389300" cy="615553"/>
          </a:xfrm>
          <a:prstGeom prst="rect">
            <a:avLst/>
          </a:prstGeom>
        </p:spPr>
        <p:txBody>
          <a:bodyPr lIns="0" tIns="0" rIns="0" bIns="0" rtlCol="0" anchor="t">
            <a:spAutoFit/>
          </a:bodyPr>
          <a:lstStyle/>
          <a:p>
            <a:pPr algn="ctr">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16.02.2024</a:t>
            </a:r>
          </a:p>
        </p:txBody>
      </p:sp>
      <p:grpSp>
        <p:nvGrpSpPr>
          <p:cNvPr id="15" name="Group 15"/>
          <p:cNvGrpSpPr/>
          <p:nvPr/>
        </p:nvGrpSpPr>
        <p:grpSpPr>
          <a:xfrm>
            <a:off x="121190" y="176949"/>
            <a:ext cx="3197504" cy="1770549"/>
            <a:chOff x="0" y="0"/>
            <a:chExt cx="4263338" cy="2360732"/>
          </a:xfrm>
        </p:grpSpPr>
        <p:sp>
          <p:nvSpPr>
            <p:cNvPr id="16" name="Freeform 16"/>
            <p:cNvSpPr/>
            <p:nvPr/>
          </p:nvSpPr>
          <p:spPr>
            <a:xfrm>
              <a:off x="0" y="0"/>
              <a:ext cx="4263390" cy="2360676"/>
            </a:xfrm>
            <a:custGeom>
              <a:avLst/>
              <a:gdLst/>
              <a:ahLst/>
              <a:cxnLst/>
              <a:rect l="l" t="t" r="r" b="b"/>
              <a:pathLst>
                <a:path w="4263390" h="2360676">
                  <a:moveTo>
                    <a:pt x="0" y="0"/>
                  </a:moveTo>
                  <a:lnTo>
                    <a:pt x="4263390" y="0"/>
                  </a:lnTo>
                  <a:lnTo>
                    <a:pt x="4263390" y="2360676"/>
                  </a:lnTo>
                  <a:lnTo>
                    <a:pt x="0" y="2360676"/>
                  </a:lnTo>
                  <a:lnTo>
                    <a:pt x="0" y="0"/>
                  </a:lnTo>
                  <a:close/>
                </a:path>
              </a:pathLst>
            </a:custGeom>
            <a:blipFill>
              <a:blip r:embed="rId5"/>
              <a:stretch>
                <a:fillRect t="-914" r="1" b="-916"/>
              </a:stretch>
            </a:blipFill>
          </p:spPr>
        </p:sp>
      </p:grpSp>
      <p:grpSp>
        <p:nvGrpSpPr>
          <p:cNvPr id="17" name="Group 17"/>
          <p:cNvGrpSpPr/>
          <p:nvPr/>
        </p:nvGrpSpPr>
        <p:grpSpPr>
          <a:xfrm>
            <a:off x="13373101" y="68990"/>
            <a:ext cx="4660029" cy="1334614"/>
            <a:chOff x="0" y="0"/>
            <a:chExt cx="6213372" cy="1779486"/>
          </a:xfrm>
        </p:grpSpPr>
        <p:sp>
          <p:nvSpPr>
            <p:cNvPr id="18" name="Freeform 18"/>
            <p:cNvSpPr/>
            <p:nvPr/>
          </p:nvSpPr>
          <p:spPr>
            <a:xfrm>
              <a:off x="0" y="0"/>
              <a:ext cx="6213348" cy="1779524"/>
            </a:xfrm>
            <a:custGeom>
              <a:avLst/>
              <a:gdLst/>
              <a:ahLst/>
              <a:cxnLst/>
              <a:rect l="l" t="t" r="r" b="b"/>
              <a:pathLst>
                <a:path w="6213348" h="1779524">
                  <a:moveTo>
                    <a:pt x="0" y="0"/>
                  </a:moveTo>
                  <a:lnTo>
                    <a:pt x="6213348" y="0"/>
                  </a:lnTo>
                  <a:lnTo>
                    <a:pt x="6213348" y="1779524"/>
                  </a:lnTo>
                  <a:lnTo>
                    <a:pt x="0" y="1779524"/>
                  </a:lnTo>
                  <a:lnTo>
                    <a:pt x="0" y="0"/>
                  </a:lnTo>
                  <a:close/>
                </a:path>
              </a:pathLst>
            </a:custGeom>
            <a:blipFill>
              <a:blip r:embed="rId6"/>
              <a:stretch>
                <a:fillRect t="-214" b="-212"/>
              </a:stretch>
            </a:blipFill>
          </p:spPr>
        </p:sp>
      </p:grpSp>
      <p:sp>
        <p:nvSpPr>
          <p:cNvPr id="19" name="TextBox 19"/>
          <p:cNvSpPr txBox="1"/>
          <p:nvPr/>
        </p:nvSpPr>
        <p:spPr>
          <a:xfrm>
            <a:off x="5802700" y="6805698"/>
            <a:ext cx="4389300" cy="2608856"/>
          </a:xfrm>
          <a:prstGeom prst="rect">
            <a:avLst/>
          </a:prstGeom>
        </p:spPr>
        <p:txBody>
          <a:bodyPr lIns="0" tIns="0" rIns="0" bIns="0" rtlCol="0" anchor="t">
            <a:spAutoFit/>
          </a:bodyPr>
          <a:lstStyle/>
          <a:p>
            <a:pPr algn="l">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- 311020104078</a:t>
            </a:r>
          </a:p>
          <a:p>
            <a:pPr algn="l">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- 311020104086</a:t>
            </a:r>
          </a:p>
          <a:p>
            <a:pPr algn="l">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- 311020104101</a:t>
            </a:r>
          </a:p>
          <a:p>
            <a:pPr algn="l">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- 311020104109</a:t>
            </a:r>
          </a:p>
        </p:txBody>
      </p:sp>
      <p:sp>
        <p:nvSpPr>
          <p:cNvPr id="20" name="TextBox 20"/>
          <p:cNvSpPr txBox="1"/>
          <p:nvPr/>
        </p:nvSpPr>
        <p:spPr>
          <a:xfrm>
            <a:off x="3654650" y="5984218"/>
            <a:ext cx="3435300" cy="740997"/>
          </a:xfrm>
          <a:prstGeom prst="rect">
            <a:avLst/>
          </a:prstGeom>
        </p:spPr>
        <p:txBody>
          <a:bodyPr lIns="0" tIns="0" rIns="0" bIns="0" rtlCol="0" anchor="t">
            <a:spAutoFit/>
          </a:bodyPr>
          <a:lstStyle/>
          <a:p>
            <a:pPr algn="l">
              <a:lnSpc>
                <a:spcPts val="5184"/>
              </a:lnSpc>
            </a:pPr>
            <a:r>
              <a:rPr lang="en-US" sz="3600" spc="33">
                <a:solidFill>
                  <a:srgbClr val="FF0000"/>
                </a:solidFill>
                <a:latin typeface="TT Rounds Condensed Bold"/>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9</a:t>
            </a:r>
          </a:p>
        </p:txBody>
      </p:sp>
      <p:grpSp>
        <p:nvGrpSpPr>
          <p:cNvPr id="3" name="Group 3"/>
          <p:cNvGrpSpPr/>
          <p:nvPr/>
        </p:nvGrpSpPr>
        <p:grpSpPr>
          <a:xfrm>
            <a:off x="-2381" y="111919"/>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6"/>
          <p:cNvSpPr txBox="1"/>
          <p:nvPr/>
        </p:nvSpPr>
        <p:spPr>
          <a:xfrm>
            <a:off x="3063240" y="45720"/>
            <a:ext cx="11818620" cy="868203"/>
          </a:xfrm>
          <a:prstGeom prst="rect">
            <a:avLst/>
          </a:prstGeom>
        </p:spPr>
        <p:txBody>
          <a:bodyPr lIns="0" tIns="0" rIns="0" bIns="0" rtlCol="0" anchor="t">
            <a:spAutoFit/>
          </a:bodyPr>
          <a:lstStyle/>
          <a:p>
            <a:pPr algn="ctr">
              <a:lnSpc>
                <a:spcPts val="5759"/>
              </a:lnSpc>
            </a:pPr>
            <a:r>
              <a:rPr lang="en-US" sz="4800" spc="44">
                <a:solidFill>
                  <a:srgbClr val="FFFFFF"/>
                </a:solidFill>
                <a:latin typeface="TT Rounds Condensed Bold"/>
              </a:rPr>
              <a:t>Requirement Specification</a:t>
            </a:r>
          </a:p>
        </p:txBody>
      </p:sp>
      <p:sp>
        <p:nvSpPr>
          <p:cNvPr id="7" name="TextBox 7"/>
          <p:cNvSpPr txBox="1"/>
          <p:nvPr/>
        </p:nvSpPr>
        <p:spPr>
          <a:xfrm>
            <a:off x="2148840" y="1224930"/>
            <a:ext cx="2371185" cy="779115"/>
          </a:xfrm>
          <a:prstGeom prst="rect">
            <a:avLst/>
          </a:prstGeom>
        </p:spPr>
        <p:txBody>
          <a:bodyPr lIns="0" tIns="0" rIns="0" bIns="0" rtlCol="0" anchor="t">
            <a:spAutoFit/>
          </a:bodyPr>
          <a:lstStyle/>
          <a:p>
            <a:pPr algn="l">
              <a:lnSpc>
                <a:spcPts val="5040"/>
              </a:lnSpc>
            </a:pPr>
            <a:r>
              <a:rPr lang="en-US" sz="4200">
                <a:solidFill>
                  <a:srgbClr val="C00000"/>
                </a:solidFill>
                <a:latin typeface="Arial Bold"/>
              </a:rPr>
              <a:t>Software</a:t>
            </a:r>
          </a:p>
        </p:txBody>
      </p:sp>
      <p:graphicFrame>
        <p:nvGraphicFramePr>
          <p:cNvPr id="8" name="Table 8"/>
          <p:cNvGraphicFramePr>
            <a:graphicFrameLocks noGrp="1"/>
          </p:cNvGraphicFramePr>
          <p:nvPr>
            <p:extLst>
              <p:ext uri="{D42A27DB-BD31-4B8C-83A1-F6EECF244321}">
                <p14:modId xmlns:p14="http://schemas.microsoft.com/office/powerpoint/2010/main" val="4049569022"/>
              </p:ext>
            </p:extLst>
          </p:nvPr>
        </p:nvGraphicFramePr>
        <p:xfrm>
          <a:off x="1183238" y="2400300"/>
          <a:ext cx="15563850" cy="6710576"/>
        </p:xfrm>
        <a:graphic>
          <a:graphicData uri="http://schemas.openxmlformats.org/drawingml/2006/table">
            <a:tbl>
              <a:tblPr/>
              <a:tblGrid>
                <a:gridCol w="5879868">
                  <a:extLst>
                    <a:ext uri="{9D8B030D-6E8A-4147-A177-3AD203B41FA5}">
                      <a16:colId xmlns:a16="http://schemas.microsoft.com/office/drawing/2014/main" val="20000"/>
                    </a:ext>
                  </a:extLst>
                </a:gridCol>
                <a:gridCol w="9683982">
                  <a:extLst>
                    <a:ext uri="{9D8B030D-6E8A-4147-A177-3AD203B41FA5}">
                      <a16:colId xmlns:a16="http://schemas.microsoft.com/office/drawing/2014/main" val="20001"/>
                    </a:ext>
                  </a:extLst>
                </a:gridCol>
              </a:tblGrid>
              <a:tr h="763574">
                <a:tc>
                  <a:txBody>
                    <a:bodyPr/>
                    <a:lstStyle/>
                    <a:p>
                      <a:pPr algn="just">
                        <a:lnSpc>
                          <a:spcPts val="4140"/>
                        </a:lnSpc>
                        <a:defRPr/>
                      </a:pPr>
                      <a:r>
                        <a:rPr lang="en-US" sz="3000" spc="28">
                          <a:solidFill>
                            <a:srgbClr val="000000"/>
                          </a:solidFill>
                          <a:latin typeface="TT Rounds Condensed"/>
                        </a:rPr>
                        <a:t>FRONT END TOOLS</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HTML,CSS</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3574">
                <a:tc>
                  <a:txBody>
                    <a:bodyPr/>
                    <a:lstStyle/>
                    <a:p>
                      <a:pPr algn="just">
                        <a:lnSpc>
                          <a:spcPts val="4140"/>
                        </a:lnSpc>
                        <a:defRPr/>
                      </a:pPr>
                      <a:r>
                        <a:rPr lang="en-US" sz="3000" spc="28">
                          <a:solidFill>
                            <a:srgbClr val="000000"/>
                          </a:solidFill>
                          <a:latin typeface="TT Rounds Condensed"/>
                        </a:rPr>
                        <a:t>BACK END TOOLS</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Python </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3574">
                <a:tc>
                  <a:txBody>
                    <a:bodyPr/>
                    <a:lstStyle/>
                    <a:p>
                      <a:pPr algn="just">
                        <a:lnSpc>
                          <a:spcPts val="4140"/>
                        </a:lnSpc>
                        <a:defRPr/>
                      </a:pPr>
                      <a:r>
                        <a:rPr lang="en-US" sz="3000" spc="28">
                          <a:solidFill>
                            <a:srgbClr val="000000"/>
                          </a:solidFill>
                          <a:latin typeface="TT Rounds Condensed"/>
                        </a:rPr>
                        <a:t>MARKUP LANGUAGES</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HTML, CSS,BOOTSTRAP </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6520">
                <a:tc>
                  <a:txBody>
                    <a:bodyPr/>
                    <a:lstStyle/>
                    <a:p>
                      <a:pPr algn="just">
                        <a:lnSpc>
                          <a:spcPts val="4140"/>
                        </a:lnSpc>
                        <a:defRPr/>
                      </a:pPr>
                      <a:r>
                        <a:rPr lang="en-US" sz="3000" spc="28">
                          <a:solidFill>
                            <a:srgbClr val="000000"/>
                          </a:solidFill>
                          <a:latin typeface="TT Rounds Condensed"/>
                        </a:rPr>
                        <a:t>SCRIPTING LANGUAGES</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Java script</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6520">
                <a:tc>
                  <a:txBody>
                    <a:bodyPr/>
                    <a:lstStyle/>
                    <a:p>
                      <a:pPr algn="just">
                        <a:lnSpc>
                          <a:spcPts val="4140"/>
                        </a:lnSpc>
                        <a:defRPr/>
                      </a:pPr>
                      <a:r>
                        <a:rPr lang="en-US" sz="3000" spc="28">
                          <a:solidFill>
                            <a:srgbClr val="000000"/>
                          </a:solidFill>
                          <a:latin typeface="TT Rounds Condensed"/>
                        </a:rPr>
                        <a:t>MIDDLE WARE TECHNOLOGIES</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Python</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63574">
                <a:tc>
                  <a:txBody>
                    <a:bodyPr/>
                    <a:lstStyle/>
                    <a:p>
                      <a:pPr algn="just">
                        <a:lnSpc>
                          <a:spcPts val="4140"/>
                        </a:lnSpc>
                        <a:defRPr/>
                      </a:pPr>
                      <a:r>
                        <a:rPr lang="en-US" sz="3000" spc="28">
                          <a:solidFill>
                            <a:srgbClr val="000000"/>
                          </a:solidFill>
                          <a:latin typeface="TT Rounds Condensed"/>
                        </a:rPr>
                        <a:t>IDE</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VS Code</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6520">
                <a:tc>
                  <a:txBody>
                    <a:bodyPr/>
                    <a:lstStyle/>
                    <a:p>
                      <a:pPr algn="just">
                        <a:lnSpc>
                          <a:spcPts val="4140"/>
                        </a:lnSpc>
                        <a:defRPr/>
                      </a:pPr>
                      <a:r>
                        <a:rPr lang="en-US" sz="3000" spc="28">
                          <a:solidFill>
                            <a:srgbClr val="000000"/>
                          </a:solidFill>
                          <a:latin typeface="TT Rounds Condensed"/>
                        </a:rPr>
                        <a:t>SIMULATION TOOLS</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nil</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80131">
                <a:tc>
                  <a:txBody>
                    <a:bodyPr/>
                    <a:lstStyle/>
                    <a:p>
                      <a:pPr algn="just">
                        <a:lnSpc>
                          <a:spcPts val="4140"/>
                        </a:lnSpc>
                        <a:defRPr/>
                      </a:pPr>
                      <a:r>
                        <a:rPr lang="en-US" sz="3000" spc="28" dirty="0">
                          <a:solidFill>
                            <a:srgbClr val="000000"/>
                          </a:solidFill>
                          <a:latin typeface="TT Rounds Condensed"/>
                        </a:rPr>
                        <a:t>NETWORK/WIRELESS TECHNOLOGIES</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nil</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56520">
                <a:tc>
                  <a:txBody>
                    <a:bodyPr/>
                    <a:lstStyle/>
                    <a:p>
                      <a:pPr algn="just">
                        <a:lnSpc>
                          <a:spcPts val="4140"/>
                        </a:lnSpc>
                        <a:defRPr/>
                      </a:pPr>
                      <a:r>
                        <a:rPr lang="en-US" sz="3000" spc="28">
                          <a:solidFill>
                            <a:srgbClr val="000000"/>
                          </a:solidFill>
                          <a:latin typeface="TT Rounds Condensed"/>
                        </a:rPr>
                        <a:t>ANY OTHER </a:t>
                      </a:r>
                      <a:endParaRPr lang="en-US" sz="110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4140"/>
                        </a:lnSpc>
                        <a:defRPr/>
                      </a:pPr>
                      <a:r>
                        <a:rPr lang="en-US" sz="3000" spc="28" dirty="0">
                          <a:solidFill>
                            <a:srgbClr val="000000"/>
                          </a:solidFill>
                          <a:latin typeface="TT Rounds Condensed"/>
                        </a:rPr>
                        <a:t>Libraries - Tensor Flow ,</a:t>
                      </a:r>
                      <a:r>
                        <a:rPr lang="en-US" sz="3000" spc="28" dirty="0" err="1">
                          <a:solidFill>
                            <a:srgbClr val="000000"/>
                          </a:solidFill>
                          <a:latin typeface="TT Rounds Condensed"/>
                        </a:rPr>
                        <a:t>numpy</a:t>
                      </a:r>
                      <a:r>
                        <a:rPr lang="en-US" sz="3000" spc="28" dirty="0">
                          <a:solidFill>
                            <a:srgbClr val="000000"/>
                          </a:solidFill>
                          <a:latin typeface="TT Rounds Condensed"/>
                        </a:rPr>
                        <a:t>, pillow ; Version Control – Git</a:t>
                      </a:r>
                      <a:endParaRPr lang="en-US" sz="1100" dirty="0"/>
                    </a:p>
                  </a:txBody>
                  <a:tcPr marL="68575" marR="68575" marT="68575" marB="6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81" y="111919"/>
            <a:ext cx="18292762" cy="804862"/>
            <a:chOff x="0" y="0"/>
            <a:chExt cx="24390350" cy="1073150"/>
          </a:xfrm>
        </p:grpSpPr>
        <p:sp>
          <p:nvSpPr>
            <p:cNvPr id="3" name="Freeform 3"/>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4" name="Freeform 4"/>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5" name="Freeform 5"/>
          <p:cNvSpPr/>
          <p:nvPr/>
        </p:nvSpPr>
        <p:spPr>
          <a:xfrm>
            <a:off x="2209800" y="1238727"/>
            <a:ext cx="13233138" cy="8569643"/>
          </a:xfrm>
          <a:custGeom>
            <a:avLst/>
            <a:gdLst/>
            <a:ahLst/>
            <a:cxnLst/>
            <a:rect l="l" t="t" r="r" b="b"/>
            <a:pathLst>
              <a:path w="13836909" h="9294020">
                <a:moveTo>
                  <a:pt x="0" y="0"/>
                </a:moveTo>
                <a:lnTo>
                  <a:pt x="13836909" y="0"/>
                </a:lnTo>
                <a:lnTo>
                  <a:pt x="13836909" y="9294020"/>
                </a:lnTo>
                <a:lnTo>
                  <a:pt x="0" y="9294020"/>
                </a:lnTo>
                <a:lnTo>
                  <a:pt x="0" y="0"/>
                </a:lnTo>
                <a:close/>
              </a:path>
            </a:pathLst>
          </a:custGeom>
          <a:blipFill>
            <a:blip r:embed="rId2"/>
            <a:stretch>
              <a:fillRect t="-1257" b="-872"/>
            </a:stretch>
          </a:blipFill>
        </p:spPr>
      </p:sp>
      <p:sp>
        <p:nvSpPr>
          <p:cNvPr id="6" name="TextBox 6"/>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10</a:t>
            </a:r>
          </a:p>
        </p:txBody>
      </p:sp>
      <p:sp>
        <p:nvSpPr>
          <p:cNvPr id="7" name="TextBox 7"/>
          <p:cNvSpPr txBox="1"/>
          <p:nvPr/>
        </p:nvSpPr>
        <p:spPr>
          <a:xfrm>
            <a:off x="3063240" y="-49530"/>
            <a:ext cx="11818620" cy="963453"/>
          </a:xfrm>
          <a:prstGeom prst="rect">
            <a:avLst/>
          </a:prstGeom>
        </p:spPr>
        <p:txBody>
          <a:bodyPr lIns="0" tIns="0" rIns="0" bIns="0" rtlCol="0" anchor="t">
            <a:spAutoFit/>
          </a:bodyPr>
          <a:lstStyle/>
          <a:p>
            <a:pPr algn="ctr">
              <a:lnSpc>
                <a:spcPts val="5759"/>
              </a:lnSpc>
            </a:pPr>
            <a:r>
              <a:rPr lang="en-US" sz="4800">
                <a:solidFill>
                  <a:srgbClr val="FFFFFF"/>
                </a:solidFill>
                <a:latin typeface="Arial Bold"/>
              </a:rPr>
              <a:t>Architecture Diagram</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81" y="111919"/>
            <a:ext cx="18292762" cy="804862"/>
            <a:chOff x="0" y="0"/>
            <a:chExt cx="24390350" cy="1073150"/>
          </a:xfrm>
        </p:grpSpPr>
        <p:sp>
          <p:nvSpPr>
            <p:cNvPr id="3" name="Freeform 3"/>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4" name="Freeform 4"/>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5" name="Freeform 5"/>
          <p:cNvSpPr/>
          <p:nvPr/>
        </p:nvSpPr>
        <p:spPr>
          <a:xfrm>
            <a:off x="1981200" y="1831258"/>
            <a:ext cx="13868400" cy="7710488"/>
          </a:xfrm>
          <a:custGeom>
            <a:avLst/>
            <a:gdLst/>
            <a:ahLst/>
            <a:cxnLst/>
            <a:rect l="l" t="t" r="r" b="b"/>
            <a:pathLst>
              <a:path w="11497016" h="6427151">
                <a:moveTo>
                  <a:pt x="0" y="0"/>
                </a:moveTo>
                <a:lnTo>
                  <a:pt x="11497016" y="0"/>
                </a:lnTo>
                <a:lnTo>
                  <a:pt x="11497016" y="6427152"/>
                </a:lnTo>
                <a:lnTo>
                  <a:pt x="0" y="6427152"/>
                </a:lnTo>
                <a:lnTo>
                  <a:pt x="0" y="0"/>
                </a:lnTo>
                <a:close/>
              </a:path>
            </a:pathLst>
          </a:custGeom>
          <a:blipFill>
            <a:blip r:embed="rId2"/>
            <a:stretch>
              <a:fillRect/>
            </a:stretch>
          </a:blipFill>
        </p:spPr>
      </p:sp>
      <p:sp>
        <p:nvSpPr>
          <p:cNvPr id="6" name="TextBox 6"/>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11</a:t>
            </a:r>
          </a:p>
        </p:txBody>
      </p:sp>
      <p:sp>
        <p:nvSpPr>
          <p:cNvPr id="7" name="TextBox 7"/>
          <p:cNvSpPr txBox="1"/>
          <p:nvPr/>
        </p:nvSpPr>
        <p:spPr>
          <a:xfrm>
            <a:off x="3063240" y="-49530"/>
            <a:ext cx="11818620" cy="963453"/>
          </a:xfrm>
          <a:prstGeom prst="rect">
            <a:avLst/>
          </a:prstGeom>
        </p:spPr>
        <p:txBody>
          <a:bodyPr lIns="0" tIns="0" rIns="0" bIns="0" rtlCol="0" anchor="t">
            <a:spAutoFit/>
          </a:bodyPr>
          <a:lstStyle/>
          <a:p>
            <a:pPr algn="ctr">
              <a:lnSpc>
                <a:spcPts val="5759"/>
              </a:lnSpc>
            </a:pPr>
            <a:r>
              <a:rPr lang="en-US" sz="4800">
                <a:solidFill>
                  <a:srgbClr val="FFFFFF"/>
                </a:solidFill>
                <a:latin typeface="Arial Bold"/>
              </a:rPr>
              <a:t>Architecture Diagram</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12</a:t>
            </a:r>
          </a:p>
        </p:txBody>
      </p:sp>
      <p:grpSp>
        <p:nvGrpSpPr>
          <p:cNvPr id="3" name="Group 3"/>
          <p:cNvGrpSpPr/>
          <p:nvPr/>
        </p:nvGrpSpPr>
        <p:grpSpPr>
          <a:xfrm>
            <a:off x="-2381" y="103867"/>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6"/>
          <p:cNvSpPr txBox="1"/>
          <p:nvPr/>
        </p:nvSpPr>
        <p:spPr>
          <a:xfrm>
            <a:off x="3124200" y="103867"/>
            <a:ext cx="11818620" cy="697948"/>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Module Description</a:t>
            </a:r>
          </a:p>
        </p:txBody>
      </p:sp>
      <p:sp>
        <p:nvSpPr>
          <p:cNvPr id="7" name="TextBox 7"/>
          <p:cNvSpPr txBox="1"/>
          <p:nvPr/>
        </p:nvSpPr>
        <p:spPr>
          <a:xfrm>
            <a:off x="834390" y="3002546"/>
            <a:ext cx="16619220" cy="5334794"/>
          </a:xfrm>
          <a:prstGeom prst="rect">
            <a:avLst/>
          </a:prstGeom>
        </p:spPr>
        <p:txBody>
          <a:bodyPr lIns="0" tIns="0" rIns="0" bIns="0" rtlCol="0" anchor="t">
            <a:spAutoFit/>
          </a:bodyPr>
          <a:lstStyle/>
          <a:p>
            <a:pPr>
              <a:lnSpc>
                <a:spcPts val="3240"/>
              </a:lnSpc>
            </a:pPr>
            <a:r>
              <a:rPr lang="en-US" sz="2700" dirty="0">
                <a:solidFill>
                  <a:srgbClr val="000000"/>
                </a:solidFill>
                <a:latin typeface="Times New Roman" panose="02020603050405020304" pitchFamily="18" charset="0"/>
                <a:cs typeface="Times New Roman" panose="02020603050405020304" pitchFamily="18" charset="0"/>
              </a:rPr>
              <a:t>VGG16 is a convolutional neural network architecture that gained prominence for its simplicity and effectiveness in image classification tasks. Developed by the Visual Geometry Group at the University of Oxford, VGG16 is composed of 16 weight layers, including 13 convolutional layers and 3 fully connected layers.</a:t>
            </a:r>
          </a:p>
          <a:p>
            <a:pPr>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a:p>
            <a:pPr>
              <a:lnSpc>
                <a:spcPts val="3240"/>
              </a:lnSpc>
            </a:pPr>
            <a:r>
              <a:rPr lang="en-US" sz="2700" dirty="0">
                <a:solidFill>
                  <a:srgbClr val="000000"/>
                </a:solidFill>
                <a:latin typeface="Times New Roman" panose="02020603050405020304" pitchFamily="18" charset="0"/>
                <a:cs typeface="Times New Roman" panose="02020603050405020304" pitchFamily="18" charset="0"/>
              </a:rPr>
              <a:t>The key characteristic of VGG16 is its uniform architecture, where convolutional layers consist of 3x3 filters with a stride of 1, and max-pooling layers with 2x2 filters applied after every two convolutional layers. This design choice results in a deeper network while maintaining a simple and regular structure.</a:t>
            </a:r>
          </a:p>
          <a:p>
            <a:pPr>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a:p>
            <a:pPr>
              <a:lnSpc>
                <a:spcPts val="3240"/>
              </a:lnSpc>
            </a:pPr>
            <a:r>
              <a:rPr lang="en-US" sz="2700" dirty="0">
                <a:solidFill>
                  <a:srgbClr val="000000"/>
                </a:solidFill>
                <a:latin typeface="Times New Roman" panose="02020603050405020304" pitchFamily="18" charset="0"/>
                <a:cs typeface="Times New Roman" panose="02020603050405020304" pitchFamily="18" charset="0"/>
              </a:rPr>
              <a:t>The convolutional layers of VGG16 are designed to extract features of increasing complexity, starting from simple edges and textures in the early layers to more abstract features in the deeper layers. The fully connected layers at the end of the network utilize these features to perform high-level reasoning and make predictions.</a:t>
            </a:r>
          </a:p>
          <a:p>
            <a:pPr>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a:p>
            <a:pPr algn="l">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3424792" y="1573961"/>
            <a:ext cx="11815208" cy="723900"/>
          </a:xfrm>
          <a:prstGeom prst="rect">
            <a:avLst/>
          </a:prstGeom>
        </p:spPr>
        <p:txBody>
          <a:bodyPr lIns="0" tIns="0" rIns="0" bIns="0" rtlCol="0" anchor="t">
            <a:spAutoFit/>
          </a:bodyPr>
          <a:lstStyle/>
          <a:p>
            <a:pPr algn="ctr">
              <a:lnSpc>
                <a:spcPts val="5759"/>
              </a:lnSpc>
            </a:pPr>
            <a:r>
              <a:rPr lang="en-US" sz="4800" spc="44" dirty="0">
                <a:solidFill>
                  <a:srgbClr val="000000"/>
                </a:solidFill>
                <a:latin typeface="Times New Roman" panose="02020603050405020304" pitchFamily="18" charset="0"/>
                <a:cs typeface="Times New Roman" panose="02020603050405020304" pitchFamily="18" charset="0"/>
              </a:rPr>
              <a:t>VGG16 MODEL</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chemeClr val="bg2">
                    <a:lumMod val="75000"/>
                  </a:schemeClr>
                </a:solidFill>
                <a:latin typeface="TT Rounds Condensed"/>
              </a:rPr>
              <a:t>13</a:t>
            </a:r>
          </a:p>
        </p:txBody>
      </p:sp>
      <p:grpSp>
        <p:nvGrpSpPr>
          <p:cNvPr id="3" name="Group 3"/>
          <p:cNvGrpSpPr/>
          <p:nvPr/>
        </p:nvGrpSpPr>
        <p:grpSpPr>
          <a:xfrm>
            <a:off x="-2381" y="64292"/>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6"/>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Algorithm Explanation</a:t>
            </a:r>
          </a:p>
        </p:txBody>
      </p:sp>
      <p:sp>
        <p:nvSpPr>
          <p:cNvPr id="7" name="TextBox 7"/>
          <p:cNvSpPr txBox="1"/>
          <p:nvPr/>
        </p:nvSpPr>
        <p:spPr>
          <a:xfrm>
            <a:off x="845820" y="1669256"/>
            <a:ext cx="16253460" cy="8617744"/>
          </a:xfrm>
          <a:prstGeom prst="rect">
            <a:avLst/>
          </a:prstGeom>
        </p:spPr>
        <p:txBody>
          <a:bodyPr lIns="0" tIns="0" rIns="0" bIns="0" rtlCol="0" anchor="t">
            <a:spAutoFit/>
          </a:bodyPr>
          <a:lstStyle/>
          <a:p>
            <a:pPr algn="just">
              <a:lnSpc>
                <a:spcPts val="3240"/>
              </a:lnSpc>
            </a:pPr>
            <a:r>
              <a:rPr lang="en-US" sz="2700" dirty="0">
                <a:solidFill>
                  <a:srgbClr val="000000"/>
                </a:solidFill>
                <a:latin typeface="Times New Roman" panose="02020603050405020304" pitchFamily="18" charset="0"/>
                <a:cs typeface="Times New Roman" panose="02020603050405020304" pitchFamily="18" charset="0"/>
              </a:rPr>
              <a:t>A Convolutional Neural Network (CNN) is a type of artificial neural network designed specifically for processing structured grid-like data. It's particularly effective for tasks involving image recognition and classification, although it has been successfully applied to various other tasks such as natural language processing and signal processing.</a:t>
            </a:r>
          </a:p>
          <a:p>
            <a:pPr algn="just">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a:p>
            <a:pPr marL="582930" lvl="1" indent="-291465" algn="just">
              <a:lnSpc>
                <a:spcPts val="3240"/>
              </a:lnSpc>
              <a:buFont typeface="Arial"/>
              <a:buChar char="•"/>
            </a:pPr>
            <a:r>
              <a:rPr lang="en-US" sz="2700" dirty="0">
                <a:solidFill>
                  <a:srgbClr val="000000"/>
                </a:solidFill>
                <a:latin typeface="Times New Roman" panose="02020603050405020304" pitchFamily="18" charset="0"/>
                <a:cs typeface="Times New Roman" panose="02020603050405020304" pitchFamily="18" charset="0"/>
              </a:rPr>
              <a:t>Convolutional Layer: The core building block of a CNN is the convolutional layer. It applies a set of filters (also known as kernels) to the input data. Each filter performs a convolution operation by sliding across the input data, computing dot products between the filter weights and the corresponding input values</a:t>
            </a:r>
          </a:p>
          <a:p>
            <a:pPr algn="just">
              <a:lnSpc>
                <a:spcPts val="3240"/>
              </a:lnSpc>
            </a:pPr>
            <a:r>
              <a:rPr lang="en-US" sz="2700" dirty="0">
                <a:solidFill>
                  <a:srgbClr val="000000"/>
                </a:solidFill>
                <a:latin typeface="Times New Roman" panose="02020603050405020304" pitchFamily="18" charset="0"/>
                <a:cs typeface="Times New Roman" panose="02020603050405020304" pitchFamily="18" charset="0"/>
              </a:rPr>
              <a:t>at each position. This process captures spatial patterns in the input data. The output of this operation is called a feature map.</a:t>
            </a:r>
          </a:p>
          <a:p>
            <a:pPr algn="just">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a:p>
            <a:pPr algn="just">
              <a:lnSpc>
                <a:spcPts val="3240"/>
              </a:lnSpc>
            </a:pPr>
            <a:r>
              <a:rPr lang="en-US" sz="2700" dirty="0">
                <a:solidFill>
                  <a:srgbClr val="000000"/>
                </a:solidFill>
                <a:latin typeface="Times New Roman" panose="02020603050405020304" pitchFamily="18" charset="0"/>
                <a:cs typeface="Times New Roman" panose="02020603050405020304" pitchFamily="18" charset="0"/>
              </a:rPr>
              <a:t>2.Activation Function: After the convolution operation, an activation function is applied element-wise to the feature map to introduce non-linearity into the network. Common activation functions include </a:t>
            </a:r>
            <a:r>
              <a:rPr lang="en-US" sz="2700" dirty="0" err="1">
                <a:solidFill>
                  <a:srgbClr val="000000"/>
                </a:solidFill>
                <a:latin typeface="Times New Roman" panose="02020603050405020304" pitchFamily="18" charset="0"/>
                <a:cs typeface="Times New Roman" panose="02020603050405020304" pitchFamily="18" charset="0"/>
              </a:rPr>
              <a:t>ReLU</a:t>
            </a:r>
            <a:r>
              <a:rPr lang="en-US" sz="2700" dirty="0">
                <a:solidFill>
                  <a:srgbClr val="000000"/>
                </a:solidFill>
                <a:latin typeface="Times New Roman" panose="02020603050405020304" pitchFamily="18" charset="0"/>
                <a:cs typeface="Times New Roman" panose="02020603050405020304" pitchFamily="18" charset="0"/>
              </a:rPr>
              <a:t> (Rectified Linear Unit), sigmoid, and tanh.</a:t>
            </a:r>
          </a:p>
          <a:p>
            <a:pPr algn="just">
              <a:lnSpc>
                <a:spcPts val="3240"/>
              </a:lnSpc>
            </a:pPr>
            <a:endParaRPr lang="en-US" sz="2700" dirty="0">
              <a:solidFill>
                <a:srgbClr val="000000"/>
              </a:solidFill>
              <a:latin typeface="Times New Roman" panose="02020603050405020304" pitchFamily="18" charset="0"/>
              <a:cs typeface="Times New Roman" panose="02020603050405020304" pitchFamily="18" charset="0"/>
            </a:endParaRPr>
          </a:p>
          <a:p>
            <a:pPr algn="just">
              <a:lnSpc>
                <a:spcPts val="3240"/>
              </a:lnSpc>
            </a:pPr>
            <a:r>
              <a:rPr lang="en-US" sz="2700" dirty="0">
                <a:solidFill>
                  <a:srgbClr val="000000"/>
                </a:solidFill>
                <a:latin typeface="Times New Roman" panose="02020603050405020304" pitchFamily="18" charset="0"/>
                <a:cs typeface="Times New Roman" panose="02020603050405020304" pitchFamily="18" charset="0"/>
              </a:rPr>
              <a:t>3.Fully Connected Layer: After several convolutional and pooling layers, the resulting feature maps are flattened into a vector and fed into one or more fully connected layers. These layers perform high-level reasoning on the spatial hierarchies learned by the convolutional layers. The output of the last fully connected layer is often passed through a </a:t>
            </a:r>
            <a:r>
              <a:rPr lang="en-US" sz="2700" dirty="0" err="1">
                <a:solidFill>
                  <a:srgbClr val="000000"/>
                </a:solidFill>
                <a:latin typeface="Times New Roman" panose="02020603050405020304" pitchFamily="18" charset="0"/>
                <a:cs typeface="Times New Roman" panose="02020603050405020304" pitchFamily="18" charset="0"/>
              </a:rPr>
              <a:t>softmax</a:t>
            </a:r>
            <a:r>
              <a:rPr lang="en-US" sz="2700" dirty="0">
                <a:solidFill>
                  <a:srgbClr val="000000"/>
                </a:solidFill>
                <a:latin typeface="Times New Roman" panose="02020603050405020304" pitchFamily="18" charset="0"/>
                <a:cs typeface="Times New Roman" panose="02020603050405020304" pitchFamily="18" charset="0"/>
              </a:rPr>
              <a:t> activation function to produce probabilities for each class in a classification task.</a:t>
            </a:r>
          </a:p>
          <a:p>
            <a:pPr algn="just">
              <a:lnSpc>
                <a:spcPts val="3240"/>
              </a:lnSpc>
            </a:pPr>
            <a:endParaRPr lang="en-US" sz="2700" dirty="0">
              <a:solidFill>
                <a:srgbClr val="000000"/>
              </a:solidFill>
              <a:latin typeface="Arial"/>
            </a:endParaRPr>
          </a:p>
          <a:p>
            <a:pPr algn="just">
              <a:lnSpc>
                <a:spcPts val="3240"/>
              </a:lnSpc>
            </a:pPr>
            <a:endParaRPr lang="en-US" sz="2700" dirty="0">
              <a:solidFill>
                <a:srgbClr val="000000"/>
              </a:solidFill>
              <a:latin typeface="Arial"/>
            </a:endParaRPr>
          </a:p>
          <a:p>
            <a:pPr algn="just">
              <a:lnSpc>
                <a:spcPts val="3240"/>
              </a:lnSpc>
            </a:pPr>
            <a:endParaRPr lang="en-US" sz="2700" dirty="0">
              <a:solidFill>
                <a:srgbClr val="000000"/>
              </a:solidFill>
              <a:latin typeface="Aria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14</a:t>
            </a:r>
          </a:p>
        </p:txBody>
      </p:sp>
      <p:grpSp>
        <p:nvGrpSpPr>
          <p:cNvPr id="3" name="Group 3"/>
          <p:cNvGrpSpPr/>
          <p:nvPr/>
        </p:nvGrpSpPr>
        <p:grpSpPr>
          <a:xfrm>
            <a:off x="-2381" y="64292"/>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6"/>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Implementation</a:t>
            </a:r>
          </a:p>
        </p:txBody>
      </p:sp>
      <p:sp>
        <p:nvSpPr>
          <p:cNvPr id="9" name="TextBox 8">
            <a:extLst>
              <a:ext uri="{FF2B5EF4-FFF2-40B4-BE49-F238E27FC236}">
                <a16:creationId xmlns:a16="http://schemas.microsoft.com/office/drawing/2014/main" id="{AE9A363F-2EDA-06A7-8612-29A1479D21B2}"/>
              </a:ext>
            </a:extLst>
          </p:cNvPr>
          <p:cNvSpPr txBox="1"/>
          <p:nvPr/>
        </p:nvSpPr>
        <p:spPr>
          <a:xfrm>
            <a:off x="876300" y="1124215"/>
            <a:ext cx="16535400" cy="8710077"/>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This Flask application provides a web interface for users to upload images of tea leaves and get predictions about any diseases present in those leaves using a pre-trained VGG-16 model. Here's a brief overview:</a:t>
            </a:r>
          </a:p>
          <a:p>
            <a:pPr algn="just"/>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Imports: Necessary libraries and modules are imported, including Flask, </a:t>
            </a:r>
            <a:r>
              <a:rPr lang="en-IN" sz="2800" dirty="0" err="1">
                <a:latin typeface="Times New Roman" panose="02020603050405020304" pitchFamily="18" charset="0"/>
                <a:cs typeface="Times New Roman" panose="02020603050405020304" pitchFamily="18" charset="0"/>
              </a:rPr>
              <a:t>numpy</a:t>
            </a:r>
            <a:r>
              <a:rPr lang="en-IN" sz="2800" dirty="0">
                <a:latin typeface="Times New Roman" panose="02020603050405020304" pitchFamily="18" charset="0"/>
                <a:cs typeface="Times New Roman" panose="02020603050405020304" pitchFamily="18" charset="0"/>
              </a:rPr>
              <a:t>, TensorFlow, and PIL.</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Loading the Model: A pre-trained VGG-16 model for tea leaf disease classification is loaded using </a:t>
            </a:r>
            <a:r>
              <a:rPr lang="en-IN" sz="2800" dirty="0" err="1">
                <a:latin typeface="Times New Roman" panose="02020603050405020304" pitchFamily="18" charset="0"/>
                <a:cs typeface="Times New Roman" panose="02020603050405020304" pitchFamily="18" charset="0"/>
              </a:rPr>
              <a:t>Keras</a:t>
            </a:r>
            <a:r>
              <a:rPr lang="en-IN" sz="2800" dirty="0">
                <a:latin typeface="Times New Roman" panose="02020603050405020304" pitchFamily="18" charset="0"/>
                <a:cs typeface="Times New Roman" panose="02020603050405020304" pitchFamily="18" charset="0"/>
              </a:rPr>
              <a:t>.</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Flask App Initialization: An instance of the Flask class is created.</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Routes: Several routes are defined for different pages like the home page, about page, and prediction page.</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Processing Uploaded Image: When a user uploads an image, it's saved, resized, converted to a </a:t>
            </a:r>
            <a:r>
              <a:rPr lang="en-IN" sz="2800" dirty="0" err="1">
                <a:latin typeface="Times New Roman" panose="02020603050405020304" pitchFamily="18" charset="0"/>
                <a:cs typeface="Times New Roman" panose="02020603050405020304" pitchFamily="18" charset="0"/>
              </a:rPr>
              <a:t>numpy</a:t>
            </a:r>
            <a:r>
              <a:rPr lang="en-IN" sz="2800" dirty="0">
                <a:latin typeface="Times New Roman" panose="02020603050405020304" pitchFamily="18" charset="0"/>
                <a:cs typeface="Times New Roman" panose="02020603050405020304" pitchFamily="18" charset="0"/>
              </a:rPr>
              <a:t> array, and </a:t>
            </a:r>
            <a:r>
              <a:rPr lang="en-IN" sz="2800" dirty="0" err="1">
                <a:latin typeface="Times New Roman" panose="02020603050405020304" pitchFamily="18" charset="0"/>
                <a:cs typeface="Times New Roman" panose="02020603050405020304" pitchFamily="18" charset="0"/>
              </a:rPr>
              <a:t>preprocessed</a:t>
            </a:r>
            <a:r>
              <a:rPr lang="en-IN" sz="2800" dirty="0">
                <a:latin typeface="Times New Roman" panose="02020603050405020304" pitchFamily="18" charset="0"/>
                <a:cs typeface="Times New Roman" panose="02020603050405020304" pitchFamily="18" charset="0"/>
              </a:rPr>
              <a:t> for model input.</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Making Predictions: The </a:t>
            </a:r>
            <a:r>
              <a:rPr lang="en-IN" sz="2800" dirty="0" err="1">
                <a:latin typeface="Times New Roman" panose="02020603050405020304" pitchFamily="18" charset="0"/>
                <a:cs typeface="Times New Roman" panose="02020603050405020304" pitchFamily="18" charset="0"/>
              </a:rPr>
              <a:t>preprocessed</a:t>
            </a:r>
            <a:r>
              <a:rPr lang="en-IN" sz="2800" dirty="0">
                <a:latin typeface="Times New Roman" panose="02020603050405020304" pitchFamily="18" charset="0"/>
                <a:cs typeface="Times New Roman" panose="02020603050405020304" pitchFamily="18" charset="0"/>
              </a:rPr>
              <a:t> image data is passed through the loaded model to make predictions about the presence of diseases.</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Rendering Templates: HTML templates are rendered to display the web pages to the user.</a:t>
            </a:r>
          </a:p>
          <a:p>
            <a:pPr marL="514350" indent="-514350" algn="just">
              <a:buFont typeface="+mj-lt"/>
              <a:buAutoNum type="arabicPeriod"/>
            </a:pPr>
            <a:endParaRPr lang="en-IN"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800" dirty="0">
                <a:latin typeface="Times New Roman" panose="02020603050405020304" pitchFamily="18" charset="0"/>
                <a:cs typeface="Times New Roman" panose="02020603050405020304" pitchFamily="18" charset="0"/>
              </a:rPr>
              <a:t>Running the Application: The Flask application is run, listening for incoming requests on a specified port.</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B0490-8A77-4917-7859-155AB1501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66" y="1287446"/>
            <a:ext cx="14631668" cy="7712108"/>
          </a:xfrm>
          <a:prstGeom prst="rect">
            <a:avLst/>
          </a:prstGeom>
        </p:spPr>
      </p:pic>
      <p:grpSp>
        <p:nvGrpSpPr>
          <p:cNvPr id="4" name="Group 3">
            <a:extLst>
              <a:ext uri="{FF2B5EF4-FFF2-40B4-BE49-F238E27FC236}">
                <a16:creationId xmlns:a16="http://schemas.microsoft.com/office/drawing/2014/main" id="{FD5AD489-B0A4-740C-90D5-4BD36B17D5E5}"/>
              </a:ext>
            </a:extLst>
          </p:cNvPr>
          <p:cNvGrpSpPr/>
          <p:nvPr/>
        </p:nvGrpSpPr>
        <p:grpSpPr>
          <a:xfrm>
            <a:off x="-2381" y="64292"/>
            <a:ext cx="18292762" cy="804862"/>
            <a:chOff x="0" y="0"/>
            <a:chExt cx="24390350" cy="1073150"/>
          </a:xfrm>
        </p:grpSpPr>
        <p:sp>
          <p:nvSpPr>
            <p:cNvPr id="5" name="Freeform 4">
              <a:extLst>
                <a:ext uri="{FF2B5EF4-FFF2-40B4-BE49-F238E27FC236}">
                  <a16:creationId xmlns:a16="http://schemas.microsoft.com/office/drawing/2014/main" id="{AF76EF4E-A427-D4C5-77D4-E2077895B66B}"/>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6" name="Freeform 5">
              <a:extLst>
                <a:ext uri="{FF2B5EF4-FFF2-40B4-BE49-F238E27FC236}">
                  <a16:creationId xmlns:a16="http://schemas.microsoft.com/office/drawing/2014/main" id="{841FD65C-089A-5E51-61C3-C5EF4AA6899F}"/>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7" name="TextBox 6">
            <a:extLst>
              <a:ext uri="{FF2B5EF4-FFF2-40B4-BE49-F238E27FC236}">
                <a16:creationId xmlns:a16="http://schemas.microsoft.com/office/drawing/2014/main" id="{8BD5D6DD-0E85-D57E-3D78-F030168DBB7C}"/>
              </a:ext>
            </a:extLst>
          </p:cNvPr>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Screenshots</a:t>
            </a:r>
          </a:p>
        </p:txBody>
      </p:sp>
      <p:sp>
        <p:nvSpPr>
          <p:cNvPr id="9" name="TextBox 8">
            <a:extLst>
              <a:ext uri="{FF2B5EF4-FFF2-40B4-BE49-F238E27FC236}">
                <a16:creationId xmlns:a16="http://schemas.microsoft.com/office/drawing/2014/main" id="{B2DC403F-84A3-69D3-D1A9-585C4ED17F73}"/>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15</a:t>
            </a:r>
          </a:p>
        </p:txBody>
      </p:sp>
    </p:spTree>
    <p:extLst>
      <p:ext uri="{BB962C8B-B14F-4D97-AF65-F5344CB8AC3E}">
        <p14:creationId xmlns:p14="http://schemas.microsoft.com/office/powerpoint/2010/main" val="91588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B0DD5-3847-201C-13B3-AB9D0BF3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66" y="1272204"/>
            <a:ext cx="14631668" cy="7742591"/>
          </a:xfrm>
          <a:prstGeom prst="rect">
            <a:avLst/>
          </a:prstGeom>
        </p:spPr>
      </p:pic>
      <p:grpSp>
        <p:nvGrpSpPr>
          <p:cNvPr id="4" name="Group 3">
            <a:extLst>
              <a:ext uri="{FF2B5EF4-FFF2-40B4-BE49-F238E27FC236}">
                <a16:creationId xmlns:a16="http://schemas.microsoft.com/office/drawing/2014/main" id="{88A907A7-7C32-723F-77D4-70CEB3A77883}"/>
              </a:ext>
            </a:extLst>
          </p:cNvPr>
          <p:cNvGrpSpPr/>
          <p:nvPr/>
        </p:nvGrpSpPr>
        <p:grpSpPr>
          <a:xfrm>
            <a:off x="-2381" y="64292"/>
            <a:ext cx="18292762" cy="804862"/>
            <a:chOff x="0" y="0"/>
            <a:chExt cx="24390350" cy="1073150"/>
          </a:xfrm>
        </p:grpSpPr>
        <p:sp>
          <p:nvSpPr>
            <p:cNvPr id="5" name="Freeform 4">
              <a:extLst>
                <a:ext uri="{FF2B5EF4-FFF2-40B4-BE49-F238E27FC236}">
                  <a16:creationId xmlns:a16="http://schemas.microsoft.com/office/drawing/2014/main" id="{B9E20625-1DF7-F736-022B-D117D59D92A1}"/>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6" name="Freeform 5">
              <a:extLst>
                <a:ext uri="{FF2B5EF4-FFF2-40B4-BE49-F238E27FC236}">
                  <a16:creationId xmlns:a16="http://schemas.microsoft.com/office/drawing/2014/main" id="{CF0CCAF2-E20F-B72E-6D17-72077AA3BE40}"/>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7" name="TextBox 6">
            <a:extLst>
              <a:ext uri="{FF2B5EF4-FFF2-40B4-BE49-F238E27FC236}">
                <a16:creationId xmlns:a16="http://schemas.microsoft.com/office/drawing/2014/main" id="{84899C51-1EC3-6EF6-E9B7-4580BBE6CFF4}"/>
              </a:ext>
            </a:extLst>
          </p:cNvPr>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Screenshots</a:t>
            </a:r>
          </a:p>
        </p:txBody>
      </p:sp>
      <p:sp>
        <p:nvSpPr>
          <p:cNvPr id="8" name="TextBox 7">
            <a:extLst>
              <a:ext uri="{FF2B5EF4-FFF2-40B4-BE49-F238E27FC236}">
                <a16:creationId xmlns:a16="http://schemas.microsoft.com/office/drawing/2014/main" id="{BAC544BA-5FBB-6241-9D08-95D5EE5C55E2}"/>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16</a:t>
            </a:r>
          </a:p>
        </p:txBody>
      </p:sp>
    </p:spTree>
    <p:extLst>
      <p:ext uri="{BB962C8B-B14F-4D97-AF65-F5344CB8AC3E}">
        <p14:creationId xmlns:p14="http://schemas.microsoft.com/office/powerpoint/2010/main" val="217433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865EA-20C4-7DBC-BC3C-209C17947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66" y="1272204"/>
            <a:ext cx="14631668" cy="7742591"/>
          </a:xfrm>
          <a:prstGeom prst="rect">
            <a:avLst/>
          </a:prstGeom>
        </p:spPr>
      </p:pic>
      <p:grpSp>
        <p:nvGrpSpPr>
          <p:cNvPr id="4" name="Group 3">
            <a:extLst>
              <a:ext uri="{FF2B5EF4-FFF2-40B4-BE49-F238E27FC236}">
                <a16:creationId xmlns:a16="http://schemas.microsoft.com/office/drawing/2014/main" id="{30AD5062-9493-449D-C985-CCAD72A3F01D}"/>
              </a:ext>
            </a:extLst>
          </p:cNvPr>
          <p:cNvGrpSpPr/>
          <p:nvPr/>
        </p:nvGrpSpPr>
        <p:grpSpPr>
          <a:xfrm>
            <a:off x="-2381" y="64292"/>
            <a:ext cx="18292762" cy="804862"/>
            <a:chOff x="0" y="0"/>
            <a:chExt cx="24390350" cy="1073150"/>
          </a:xfrm>
        </p:grpSpPr>
        <p:sp>
          <p:nvSpPr>
            <p:cNvPr id="5" name="Freeform 4">
              <a:extLst>
                <a:ext uri="{FF2B5EF4-FFF2-40B4-BE49-F238E27FC236}">
                  <a16:creationId xmlns:a16="http://schemas.microsoft.com/office/drawing/2014/main" id="{52091B74-62CF-BEBF-6382-A722877E46D5}"/>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6" name="Freeform 5">
              <a:extLst>
                <a:ext uri="{FF2B5EF4-FFF2-40B4-BE49-F238E27FC236}">
                  <a16:creationId xmlns:a16="http://schemas.microsoft.com/office/drawing/2014/main" id="{A7B350C6-39DF-F696-2E2E-9BEEC4554EB7}"/>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7" name="TextBox 6">
            <a:extLst>
              <a:ext uri="{FF2B5EF4-FFF2-40B4-BE49-F238E27FC236}">
                <a16:creationId xmlns:a16="http://schemas.microsoft.com/office/drawing/2014/main" id="{B9D6D1FA-9CD1-771F-976D-6903694F729D}"/>
              </a:ext>
            </a:extLst>
          </p:cNvPr>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Screenshots</a:t>
            </a:r>
          </a:p>
        </p:txBody>
      </p:sp>
      <p:sp>
        <p:nvSpPr>
          <p:cNvPr id="8" name="TextBox 7">
            <a:extLst>
              <a:ext uri="{FF2B5EF4-FFF2-40B4-BE49-F238E27FC236}">
                <a16:creationId xmlns:a16="http://schemas.microsoft.com/office/drawing/2014/main" id="{B5D56810-B6EC-13A2-7D07-709598D60FE7}"/>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17</a:t>
            </a:r>
          </a:p>
        </p:txBody>
      </p:sp>
    </p:spTree>
    <p:extLst>
      <p:ext uri="{BB962C8B-B14F-4D97-AF65-F5344CB8AC3E}">
        <p14:creationId xmlns:p14="http://schemas.microsoft.com/office/powerpoint/2010/main" val="388820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69297-511B-37AB-9C3F-41D79DC3A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407" y="1283635"/>
            <a:ext cx="14601185" cy="7719729"/>
          </a:xfrm>
          <a:prstGeom prst="rect">
            <a:avLst/>
          </a:prstGeom>
        </p:spPr>
      </p:pic>
      <p:grpSp>
        <p:nvGrpSpPr>
          <p:cNvPr id="4" name="Group 3">
            <a:extLst>
              <a:ext uri="{FF2B5EF4-FFF2-40B4-BE49-F238E27FC236}">
                <a16:creationId xmlns:a16="http://schemas.microsoft.com/office/drawing/2014/main" id="{7596459B-0C9B-CC84-65F0-D47268C0E37C}"/>
              </a:ext>
            </a:extLst>
          </p:cNvPr>
          <p:cNvGrpSpPr/>
          <p:nvPr/>
        </p:nvGrpSpPr>
        <p:grpSpPr>
          <a:xfrm>
            <a:off x="-2381" y="64292"/>
            <a:ext cx="18292762" cy="804862"/>
            <a:chOff x="0" y="0"/>
            <a:chExt cx="24390350" cy="1073150"/>
          </a:xfrm>
        </p:grpSpPr>
        <p:sp>
          <p:nvSpPr>
            <p:cNvPr id="5" name="Freeform 4">
              <a:extLst>
                <a:ext uri="{FF2B5EF4-FFF2-40B4-BE49-F238E27FC236}">
                  <a16:creationId xmlns:a16="http://schemas.microsoft.com/office/drawing/2014/main" id="{EC2E4A58-2E88-2583-119A-D8AD715B0F0C}"/>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6" name="Freeform 5">
              <a:extLst>
                <a:ext uri="{FF2B5EF4-FFF2-40B4-BE49-F238E27FC236}">
                  <a16:creationId xmlns:a16="http://schemas.microsoft.com/office/drawing/2014/main" id="{77402ADA-09A4-B7E5-86BD-A156D9DEAE28}"/>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7" name="TextBox 6">
            <a:extLst>
              <a:ext uri="{FF2B5EF4-FFF2-40B4-BE49-F238E27FC236}">
                <a16:creationId xmlns:a16="http://schemas.microsoft.com/office/drawing/2014/main" id="{0B982F86-0C24-DB6A-A8CD-6ED4A4F49D95}"/>
              </a:ext>
            </a:extLst>
          </p:cNvPr>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Screenshots</a:t>
            </a:r>
          </a:p>
        </p:txBody>
      </p:sp>
      <p:sp>
        <p:nvSpPr>
          <p:cNvPr id="8" name="TextBox 7">
            <a:extLst>
              <a:ext uri="{FF2B5EF4-FFF2-40B4-BE49-F238E27FC236}">
                <a16:creationId xmlns:a16="http://schemas.microsoft.com/office/drawing/2014/main" id="{23F8123C-1DB0-96C7-D958-61AD7F33D2EC}"/>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18</a:t>
            </a:r>
          </a:p>
        </p:txBody>
      </p:sp>
    </p:spTree>
    <p:extLst>
      <p:ext uri="{BB962C8B-B14F-4D97-AF65-F5344CB8AC3E}">
        <p14:creationId xmlns:p14="http://schemas.microsoft.com/office/powerpoint/2010/main" val="141296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pc="16" dirty="0">
                <a:solidFill>
                  <a:srgbClr val="898989"/>
                </a:solidFill>
                <a:latin typeface="TT Rounds Condensed"/>
              </a:rPr>
              <a:t>1</a:t>
            </a:r>
          </a:p>
        </p:txBody>
      </p:sp>
      <p:grpSp>
        <p:nvGrpSpPr>
          <p:cNvPr id="3" name="Group 3"/>
          <p:cNvGrpSpPr/>
          <p:nvPr/>
        </p:nvGrpSpPr>
        <p:grpSpPr>
          <a:xfrm>
            <a:off x="-21431" y="-1166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a:solidFill>
                    <a:srgbClr val="FFFFFF"/>
                  </a:solidFill>
                  <a:latin typeface="Arial Bold"/>
                </a:rPr>
                <a:t>Objective</a:t>
              </a:r>
            </a:p>
          </p:txBody>
        </p:sp>
      </p:grpSp>
      <p:sp>
        <p:nvSpPr>
          <p:cNvPr id="7" name="TextBox 7"/>
          <p:cNvSpPr txBox="1"/>
          <p:nvPr/>
        </p:nvSpPr>
        <p:spPr>
          <a:xfrm>
            <a:off x="2015491" y="1315613"/>
            <a:ext cx="14218918" cy="7751289"/>
          </a:xfrm>
          <a:prstGeom prst="rect">
            <a:avLst/>
          </a:prstGeom>
        </p:spPr>
        <p:txBody>
          <a:bodyPr lIns="0" tIns="0" rIns="0" bIns="0" rtlCol="0" anchor="t">
            <a:spAutoFit/>
          </a:bodyPr>
          <a:lstStyle/>
          <a:p>
            <a:pPr algn="l">
              <a:lnSpc>
                <a:spcPts val="7056"/>
              </a:lnSpc>
            </a:pPr>
            <a:r>
              <a:rPr lang="en-US" sz="4200" spc="39" dirty="0">
                <a:solidFill>
                  <a:srgbClr val="000000"/>
                </a:solidFill>
                <a:latin typeface="Times New Roman" panose="02020603050405020304" pitchFamily="18" charset="0"/>
                <a:cs typeface="Times New Roman" panose="02020603050405020304" pitchFamily="18" charset="0"/>
              </a:rPr>
              <a:t>Main objectives we are looking to achieve</a:t>
            </a:r>
          </a:p>
          <a:p>
            <a:pPr algn="l">
              <a:lnSpc>
                <a:spcPts val="6048"/>
              </a:lnSpc>
            </a:pPr>
            <a:endParaRPr lang="en-US" sz="4200" spc="39" dirty="0">
              <a:solidFill>
                <a:srgbClr val="000000"/>
              </a:solidFill>
              <a:latin typeface="Times New Roman" panose="02020603050405020304" pitchFamily="18" charset="0"/>
              <a:cs typeface="Times New Roman" panose="02020603050405020304" pitchFamily="18" charset="0"/>
            </a:endParaRPr>
          </a:p>
          <a:p>
            <a:pPr marL="651510" lvl="1" indent="-325755" algn="l">
              <a:lnSpc>
                <a:spcPts val="6048"/>
              </a:lnSpc>
              <a:buFont typeface="Arial"/>
              <a:buChar char="•"/>
            </a:pPr>
            <a:r>
              <a:rPr lang="en-US" sz="3600" spc="33" dirty="0">
                <a:solidFill>
                  <a:srgbClr val="000000"/>
                </a:solidFill>
                <a:latin typeface="Times New Roman" panose="02020603050405020304" pitchFamily="18" charset="0"/>
                <a:cs typeface="Times New Roman" panose="02020603050405020304" pitchFamily="18" charset="0"/>
              </a:rPr>
              <a:t>The objective is to deploy an advanced image recognition model that analyzes tea leaf diseases based on color, spots, and textures.</a:t>
            </a:r>
          </a:p>
          <a:p>
            <a:pPr marL="651510" lvl="1" indent="-325755" algn="l">
              <a:lnSpc>
                <a:spcPts val="6048"/>
              </a:lnSpc>
              <a:buFont typeface="Arial"/>
              <a:buChar char="•"/>
            </a:pPr>
            <a:r>
              <a:rPr lang="en-US" sz="3600" spc="33" dirty="0">
                <a:solidFill>
                  <a:srgbClr val="000000"/>
                </a:solidFill>
                <a:latin typeface="Times New Roman" panose="02020603050405020304" pitchFamily="18" charset="0"/>
                <a:cs typeface="Times New Roman" panose="02020603050405020304" pitchFamily="18" charset="0"/>
              </a:rPr>
              <a:t>The system aims to deliver rapid results through a user-friendly interface.</a:t>
            </a:r>
          </a:p>
          <a:p>
            <a:pPr marL="651510" lvl="1" indent="-325755" algn="l">
              <a:lnSpc>
                <a:spcPts val="6048"/>
              </a:lnSpc>
              <a:buFont typeface="Arial"/>
              <a:buChar char="•"/>
            </a:pPr>
            <a:r>
              <a:rPr lang="en-US" sz="3600" spc="33" dirty="0">
                <a:solidFill>
                  <a:srgbClr val="000000"/>
                </a:solidFill>
                <a:latin typeface="Times New Roman" panose="02020603050405020304" pitchFamily="18" charset="0"/>
                <a:cs typeface="Times New Roman" panose="02020603050405020304" pitchFamily="18" charset="0"/>
              </a:rPr>
              <a:t>Rigorously tested for precision, the system is designed to connect farmers with experts, providing personalized disease management advice and revolutionizing tea plant health maintenance</a:t>
            </a:r>
          </a:p>
          <a:p>
            <a:pPr marL="651510" lvl="1" indent="-325755" algn="l">
              <a:lnSpc>
                <a:spcPts val="6048"/>
              </a:lnSpc>
            </a:pPr>
            <a:endParaRPr lang="en-US" sz="3600" spc="33"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1952C4-AFD7-38B9-37B7-4F544B20F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976" y="1256963"/>
            <a:ext cx="14624047" cy="7773074"/>
          </a:xfrm>
          <a:prstGeom prst="rect">
            <a:avLst/>
          </a:prstGeom>
        </p:spPr>
      </p:pic>
      <p:grpSp>
        <p:nvGrpSpPr>
          <p:cNvPr id="4" name="Group 3">
            <a:extLst>
              <a:ext uri="{FF2B5EF4-FFF2-40B4-BE49-F238E27FC236}">
                <a16:creationId xmlns:a16="http://schemas.microsoft.com/office/drawing/2014/main" id="{6519FC11-7D2C-2CE1-FAC5-00F1DFCE4F55}"/>
              </a:ext>
            </a:extLst>
          </p:cNvPr>
          <p:cNvGrpSpPr/>
          <p:nvPr/>
        </p:nvGrpSpPr>
        <p:grpSpPr>
          <a:xfrm>
            <a:off x="-2381" y="64292"/>
            <a:ext cx="18292762" cy="804862"/>
            <a:chOff x="0" y="0"/>
            <a:chExt cx="24390350" cy="1073150"/>
          </a:xfrm>
        </p:grpSpPr>
        <p:sp>
          <p:nvSpPr>
            <p:cNvPr id="5" name="Freeform 4">
              <a:extLst>
                <a:ext uri="{FF2B5EF4-FFF2-40B4-BE49-F238E27FC236}">
                  <a16:creationId xmlns:a16="http://schemas.microsoft.com/office/drawing/2014/main" id="{F4B72A38-5D85-AF6F-026E-1CCCC5FCD19A}"/>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6" name="Freeform 5">
              <a:extLst>
                <a:ext uri="{FF2B5EF4-FFF2-40B4-BE49-F238E27FC236}">
                  <a16:creationId xmlns:a16="http://schemas.microsoft.com/office/drawing/2014/main" id="{D2727CBC-A21E-979B-F362-32428C7B082A}"/>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7" name="TextBox 6">
            <a:extLst>
              <a:ext uri="{FF2B5EF4-FFF2-40B4-BE49-F238E27FC236}">
                <a16:creationId xmlns:a16="http://schemas.microsoft.com/office/drawing/2014/main" id="{701D4B8F-E371-165D-6254-59EBD591292A}"/>
              </a:ext>
            </a:extLst>
          </p:cNvPr>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Screenshots</a:t>
            </a:r>
          </a:p>
        </p:txBody>
      </p:sp>
      <p:sp>
        <p:nvSpPr>
          <p:cNvPr id="8" name="TextBox 7">
            <a:extLst>
              <a:ext uri="{FF2B5EF4-FFF2-40B4-BE49-F238E27FC236}">
                <a16:creationId xmlns:a16="http://schemas.microsoft.com/office/drawing/2014/main" id="{A18C47F2-275F-211F-3636-1B0FAF693E99}"/>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19</a:t>
            </a:r>
          </a:p>
        </p:txBody>
      </p:sp>
    </p:spTree>
    <p:extLst>
      <p:ext uri="{BB962C8B-B14F-4D97-AF65-F5344CB8AC3E}">
        <p14:creationId xmlns:p14="http://schemas.microsoft.com/office/powerpoint/2010/main" val="144947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36FC4F-3E0E-73D2-0B72-DBC7962E5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6" y="1272204"/>
            <a:ext cx="14616427" cy="7742591"/>
          </a:xfrm>
          <a:prstGeom prst="rect">
            <a:avLst/>
          </a:prstGeom>
        </p:spPr>
      </p:pic>
      <p:grpSp>
        <p:nvGrpSpPr>
          <p:cNvPr id="4" name="Group 3">
            <a:extLst>
              <a:ext uri="{FF2B5EF4-FFF2-40B4-BE49-F238E27FC236}">
                <a16:creationId xmlns:a16="http://schemas.microsoft.com/office/drawing/2014/main" id="{250A1D0B-0702-6FE8-3D1D-9012984885DE}"/>
              </a:ext>
            </a:extLst>
          </p:cNvPr>
          <p:cNvGrpSpPr/>
          <p:nvPr/>
        </p:nvGrpSpPr>
        <p:grpSpPr>
          <a:xfrm>
            <a:off x="-2381" y="64292"/>
            <a:ext cx="18292762" cy="804862"/>
            <a:chOff x="0" y="0"/>
            <a:chExt cx="24390350" cy="1073150"/>
          </a:xfrm>
        </p:grpSpPr>
        <p:sp>
          <p:nvSpPr>
            <p:cNvPr id="5" name="Freeform 4">
              <a:extLst>
                <a:ext uri="{FF2B5EF4-FFF2-40B4-BE49-F238E27FC236}">
                  <a16:creationId xmlns:a16="http://schemas.microsoft.com/office/drawing/2014/main" id="{F3E303E3-C41E-BE7F-7C5B-3241CF7A6C03}"/>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6" name="Freeform 5">
              <a:extLst>
                <a:ext uri="{FF2B5EF4-FFF2-40B4-BE49-F238E27FC236}">
                  <a16:creationId xmlns:a16="http://schemas.microsoft.com/office/drawing/2014/main" id="{DB912E7C-EFDA-8418-52DE-CD1E9C97421F}"/>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7" name="TextBox 6">
            <a:extLst>
              <a:ext uri="{FF2B5EF4-FFF2-40B4-BE49-F238E27FC236}">
                <a16:creationId xmlns:a16="http://schemas.microsoft.com/office/drawing/2014/main" id="{BFE0E797-36D1-F5B8-1735-5B207D0EEE9F}"/>
              </a:ext>
            </a:extLst>
          </p:cNvPr>
          <p:cNvSpPr txBox="1"/>
          <p:nvPr/>
        </p:nvSpPr>
        <p:spPr>
          <a:xfrm>
            <a:off x="3063240" y="45720"/>
            <a:ext cx="11818620" cy="702115"/>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Screenshots</a:t>
            </a:r>
          </a:p>
        </p:txBody>
      </p:sp>
      <p:sp>
        <p:nvSpPr>
          <p:cNvPr id="8" name="TextBox 7">
            <a:extLst>
              <a:ext uri="{FF2B5EF4-FFF2-40B4-BE49-F238E27FC236}">
                <a16:creationId xmlns:a16="http://schemas.microsoft.com/office/drawing/2014/main" id="{0128EC10-FBA7-7F1B-4D63-0E29512352D3}"/>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20</a:t>
            </a:r>
          </a:p>
        </p:txBody>
      </p:sp>
    </p:spTree>
    <p:extLst>
      <p:ext uri="{BB962C8B-B14F-4D97-AF65-F5344CB8AC3E}">
        <p14:creationId xmlns:p14="http://schemas.microsoft.com/office/powerpoint/2010/main" val="722652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87709089-2762-E387-6B56-5B3E66FC338D}"/>
              </a:ext>
            </a:extLst>
          </p:cNvPr>
          <p:cNvGrpSpPr/>
          <p:nvPr/>
        </p:nvGrpSpPr>
        <p:grpSpPr>
          <a:xfrm>
            <a:off x="-2381" y="64292"/>
            <a:ext cx="18292762" cy="804862"/>
            <a:chOff x="0" y="0"/>
            <a:chExt cx="24390350" cy="1073150"/>
          </a:xfrm>
        </p:grpSpPr>
        <p:sp>
          <p:nvSpPr>
            <p:cNvPr id="3" name="Freeform 4">
              <a:extLst>
                <a:ext uri="{FF2B5EF4-FFF2-40B4-BE49-F238E27FC236}">
                  <a16:creationId xmlns:a16="http://schemas.microsoft.com/office/drawing/2014/main" id="{E8F443B3-902D-7F54-2577-0F3A3D0D8186}"/>
                </a:ext>
              </a:extLst>
            </p:cNvPr>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txBody>
            <a:bodyPr/>
            <a:lstStyle/>
            <a:p>
              <a:endParaRPr lang="en-IN" dirty="0"/>
            </a:p>
          </p:txBody>
        </p:sp>
        <p:sp>
          <p:nvSpPr>
            <p:cNvPr id="4" name="Freeform 5">
              <a:extLst>
                <a:ext uri="{FF2B5EF4-FFF2-40B4-BE49-F238E27FC236}">
                  <a16:creationId xmlns:a16="http://schemas.microsoft.com/office/drawing/2014/main" id="{B485E43E-C6B0-69AA-2B1A-CCAB0A65B8CF}"/>
                </a:ext>
              </a:extLst>
            </p:cNvPr>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5">
            <a:extLst>
              <a:ext uri="{FF2B5EF4-FFF2-40B4-BE49-F238E27FC236}">
                <a16:creationId xmlns:a16="http://schemas.microsoft.com/office/drawing/2014/main" id="{3247DC56-8BDA-C582-6F1F-05CB4CCFF5B4}"/>
              </a:ext>
            </a:extLst>
          </p:cNvPr>
          <p:cNvSpPr txBox="1"/>
          <p:nvPr/>
        </p:nvSpPr>
        <p:spPr>
          <a:xfrm>
            <a:off x="4454013" y="98522"/>
            <a:ext cx="9379974" cy="769441"/>
          </a:xfrm>
          <a:prstGeom prst="rect">
            <a:avLst/>
          </a:prstGeom>
          <a:noFill/>
        </p:spPr>
        <p:txBody>
          <a:bodyPr wrap="square">
            <a:spAutoFit/>
          </a:bodyPr>
          <a:lstStyle/>
          <a:p>
            <a:pPr algn="ctr"/>
            <a:r>
              <a:rPr lang="en-US" sz="4400" spc="44" dirty="0">
                <a:solidFill>
                  <a:srgbClr val="FFFFFF"/>
                </a:solidFill>
                <a:latin typeface="Arial Bold" panose="020B0704020202020204" pitchFamily="34" charset="0"/>
                <a:cs typeface="Arial Bold" panose="020B0704020202020204" pitchFamily="34" charset="0"/>
              </a:rPr>
              <a:t>Software used</a:t>
            </a:r>
            <a:endParaRPr lang="en-IN" sz="4400" dirty="0">
              <a:latin typeface="Arial Bold" panose="020B0704020202020204" pitchFamily="34" charset="0"/>
              <a:cs typeface="Arial Bold" panose="020B0704020202020204" pitchFamily="34" charset="0"/>
            </a:endParaRPr>
          </a:p>
        </p:txBody>
      </p:sp>
      <p:sp>
        <p:nvSpPr>
          <p:cNvPr id="8" name="TextBox 7">
            <a:extLst>
              <a:ext uri="{FF2B5EF4-FFF2-40B4-BE49-F238E27FC236}">
                <a16:creationId xmlns:a16="http://schemas.microsoft.com/office/drawing/2014/main" id="{DA529E70-DF95-2779-6B94-B276B4D46A25}"/>
              </a:ext>
            </a:extLst>
          </p:cNvPr>
          <p:cNvSpPr txBox="1"/>
          <p:nvPr/>
        </p:nvSpPr>
        <p:spPr>
          <a:xfrm>
            <a:off x="1143000" y="1638300"/>
            <a:ext cx="14859000" cy="7471725"/>
          </a:xfrm>
          <a:prstGeom prst="rect">
            <a:avLst/>
          </a:prstGeom>
          <a:noFill/>
        </p:spPr>
        <p:txBody>
          <a:bodyPr wrap="square">
            <a:spAutoFit/>
          </a:bodyPr>
          <a:lstStyle/>
          <a:p>
            <a:pPr marL="571500" indent="-571500">
              <a:lnSpc>
                <a:spcPct val="150000"/>
              </a:lnSpc>
              <a:buFont typeface="Arial" panose="020B0604020202020204" pitchFamily="34" charset="0"/>
              <a:buChar char="•"/>
              <a:defRPr/>
            </a:pPr>
            <a:r>
              <a:rPr lang="en-US" sz="3600" dirty="0">
                <a:latin typeface="Times New Roman" pitchFamily="18" charset="0"/>
                <a:cs typeface="Times New Roman" pitchFamily="18" charset="0"/>
              </a:rPr>
              <a:t>Python employed for backend development in the tea leaf disease detection system.</a:t>
            </a:r>
          </a:p>
          <a:p>
            <a:pPr marL="571500" indent="-571500">
              <a:lnSpc>
                <a:spcPct val="150000"/>
              </a:lnSpc>
              <a:buFont typeface="Arial" panose="020B0604020202020204" pitchFamily="34" charset="0"/>
              <a:buChar char="•"/>
              <a:defRPr/>
            </a:pPr>
            <a:r>
              <a:rPr lang="en-US" sz="3600" dirty="0">
                <a:latin typeface="Times New Roman" pitchFamily="18" charset="0"/>
                <a:cs typeface="Times New Roman" pitchFamily="18" charset="0"/>
              </a:rPr>
              <a:t>Flask utilized to create a user-friendly interface for seamless interaction.</a:t>
            </a:r>
          </a:p>
          <a:p>
            <a:pPr marL="571500" indent="-571500">
              <a:lnSpc>
                <a:spcPct val="150000"/>
              </a:lnSpc>
              <a:buFont typeface="Arial" panose="020B0604020202020204" pitchFamily="34" charset="0"/>
              <a:buChar char="•"/>
              <a:defRPr/>
            </a:pPr>
            <a:r>
              <a:rPr lang="en-US" sz="3600" dirty="0">
                <a:latin typeface="Times New Roman" pitchFamily="18" charset="0"/>
                <a:cs typeface="Times New Roman" pitchFamily="18" charset="0"/>
              </a:rPr>
              <a:t>Implementation of deep learning libraries, specifically TensorFlow, for the Convolutional Neural Network (CNN).</a:t>
            </a:r>
          </a:p>
          <a:p>
            <a:pPr marL="571500" indent="-571500">
              <a:lnSpc>
                <a:spcPct val="150000"/>
              </a:lnSpc>
              <a:buFont typeface="Arial" panose="020B0604020202020204" pitchFamily="34" charset="0"/>
              <a:buChar char="•"/>
              <a:defRPr/>
            </a:pPr>
            <a:r>
              <a:rPr lang="en-US" sz="3600" dirty="0">
                <a:latin typeface="Times New Roman" pitchFamily="18" charset="0"/>
                <a:cs typeface="Times New Roman" pitchFamily="18" charset="0"/>
              </a:rPr>
              <a:t>Integration of image processing tools, including OpenCV, to enhance image analysis capabilities.</a:t>
            </a:r>
          </a:p>
          <a:p>
            <a:pPr marL="571500" indent="-571500">
              <a:lnSpc>
                <a:spcPct val="150000"/>
              </a:lnSpc>
              <a:buFont typeface="Arial" panose="020B0604020202020204" pitchFamily="34" charset="0"/>
              <a:buChar char="•"/>
              <a:defRPr/>
            </a:pPr>
            <a:r>
              <a:rPr lang="en-US" sz="3600" dirty="0">
                <a:latin typeface="Times New Roman" pitchFamily="18" charset="0"/>
                <a:cs typeface="Times New Roman" pitchFamily="18" charset="0"/>
              </a:rPr>
              <a:t>Structuring the user interface through HTML and CSS, ensuring an organized and visually appealing design.</a:t>
            </a:r>
          </a:p>
        </p:txBody>
      </p:sp>
      <p:sp>
        <p:nvSpPr>
          <p:cNvPr id="9" name="TextBox 8">
            <a:extLst>
              <a:ext uri="{FF2B5EF4-FFF2-40B4-BE49-F238E27FC236}">
                <a16:creationId xmlns:a16="http://schemas.microsoft.com/office/drawing/2014/main" id="{13D4501E-76B3-0744-E0BD-5A90A977E4CE}"/>
              </a:ext>
            </a:extLst>
          </p:cNvPr>
          <p:cNvSpPr txBox="1"/>
          <p:nvPr/>
        </p:nvSpPr>
        <p:spPr>
          <a:xfrm>
            <a:off x="16078200" y="9399410"/>
            <a:ext cx="1219200" cy="369332"/>
          </a:xfrm>
          <a:prstGeom prst="rect">
            <a:avLst/>
          </a:prstGeom>
          <a:noFill/>
        </p:spPr>
        <p:txBody>
          <a:bodyPr wrap="square" rtlCol="0">
            <a:spAutoFit/>
          </a:bodyPr>
          <a:lstStyle/>
          <a:p>
            <a:pPr algn="r"/>
            <a:r>
              <a:rPr lang="en-IN" dirty="0">
                <a:solidFill>
                  <a:schemeClr val="bg2">
                    <a:lumMod val="75000"/>
                  </a:schemeClr>
                </a:solidFill>
              </a:rPr>
              <a:t>21</a:t>
            </a:r>
          </a:p>
        </p:txBody>
      </p:sp>
    </p:spTree>
    <p:extLst>
      <p:ext uri="{BB962C8B-B14F-4D97-AF65-F5344CB8AC3E}">
        <p14:creationId xmlns:p14="http://schemas.microsoft.com/office/powerpoint/2010/main" val="3078273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22</a:t>
            </a:r>
          </a:p>
        </p:txBody>
      </p:sp>
      <p:grpSp>
        <p:nvGrpSpPr>
          <p:cNvPr id="3" name="Group 3"/>
          <p:cNvGrpSpPr/>
          <p:nvPr/>
        </p:nvGrpSpPr>
        <p:grpSpPr>
          <a:xfrm>
            <a:off x="-2381" y="111919"/>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txBody>
            <a:bodyPr/>
            <a:lstStyle/>
            <a:p>
              <a:endParaRPr lang="en-IN" dirty="0"/>
            </a:p>
          </p:txBody>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6"/>
          <p:cNvSpPr txBox="1"/>
          <p:nvPr/>
        </p:nvSpPr>
        <p:spPr>
          <a:xfrm>
            <a:off x="3048000" y="120232"/>
            <a:ext cx="12390120" cy="702115"/>
          </a:xfrm>
          <a:prstGeom prst="rect">
            <a:avLst/>
          </a:prstGeom>
        </p:spPr>
        <p:txBody>
          <a:bodyPr lIns="0" tIns="0" rIns="0" bIns="0" rtlCol="0" anchor="t">
            <a:spAutoFit/>
          </a:bodyPr>
          <a:lstStyle/>
          <a:p>
            <a:pPr algn="ctr">
              <a:lnSpc>
                <a:spcPts val="5759"/>
              </a:lnSpc>
            </a:pPr>
            <a:r>
              <a:rPr lang="en-US" sz="4800" dirty="0">
                <a:solidFill>
                  <a:srgbClr val="FFFFFF"/>
                </a:solidFill>
                <a:latin typeface="Arial Bold" panose="020B0704020202020204" pitchFamily="34" charset="0"/>
                <a:cs typeface="Arial Bold" panose="020B0704020202020204" pitchFamily="34" charset="0"/>
              </a:rPr>
              <a:t>Conclusion</a:t>
            </a:r>
          </a:p>
        </p:txBody>
      </p:sp>
      <p:sp>
        <p:nvSpPr>
          <p:cNvPr id="7" name="TextBox 7"/>
          <p:cNvSpPr txBox="1"/>
          <p:nvPr/>
        </p:nvSpPr>
        <p:spPr>
          <a:xfrm>
            <a:off x="1069657" y="2370734"/>
            <a:ext cx="16124013" cy="5753100"/>
          </a:xfrm>
          <a:prstGeom prst="rect">
            <a:avLst/>
          </a:prstGeom>
        </p:spPr>
        <p:txBody>
          <a:bodyPr lIns="0" tIns="0" rIns="0" bIns="0" rtlCol="0" anchor="t">
            <a:spAutoFit/>
          </a:bodyPr>
          <a:lstStyle/>
          <a:p>
            <a:pPr algn="l">
              <a:lnSpc>
                <a:spcPts val="5040"/>
              </a:lnSpc>
            </a:pPr>
            <a:r>
              <a:rPr lang="en-US" sz="4200" spc="39" dirty="0">
                <a:solidFill>
                  <a:srgbClr val="000000"/>
                </a:solidFill>
                <a:latin typeface="Times New Roman" panose="02020603050405020304" pitchFamily="18" charset="0"/>
                <a:cs typeface="Times New Roman" panose="02020603050405020304" pitchFamily="18" charset="0"/>
              </a:rPr>
              <a:t>What Have We Done So Far?</a:t>
            </a:r>
          </a:p>
          <a:p>
            <a:pPr algn="l">
              <a:lnSpc>
                <a:spcPts val="5040"/>
              </a:lnSpc>
            </a:pPr>
            <a:endParaRPr lang="en-US" sz="4200" spc="39" dirty="0">
              <a:solidFill>
                <a:srgbClr val="000000"/>
              </a:solidFill>
              <a:latin typeface="Times New Roman" panose="02020603050405020304" pitchFamily="18" charset="0"/>
              <a:cs typeface="Times New Roman" panose="02020603050405020304" pitchFamily="18" charset="0"/>
            </a:endParaRPr>
          </a:p>
          <a:p>
            <a:pPr marL="571500" indent="-571500" algn="l">
              <a:lnSpc>
                <a:spcPts val="5040"/>
              </a:lnSpc>
              <a:buFont typeface="Arial" panose="020B0604020202020204" pitchFamily="34" charset="0"/>
              <a:buChar char="•"/>
            </a:pPr>
            <a:r>
              <a:rPr lang="en-US" sz="4200" spc="39" dirty="0">
                <a:solidFill>
                  <a:srgbClr val="000000"/>
                </a:solidFill>
                <a:latin typeface="Times New Roman" panose="02020603050405020304" pitchFamily="18" charset="0"/>
                <a:cs typeface="Times New Roman" panose="02020603050405020304" pitchFamily="18" charset="0"/>
              </a:rPr>
              <a:t>Finally, our integrated software stack, featuring Python, Flask, TensorFlow, OpenCV, HTML, CSS, and Pandas, delivers an efficient and user-friendly solution for tea leaf disease detection.</a:t>
            </a:r>
          </a:p>
          <a:p>
            <a:pPr marL="571500" indent="-571500" algn="l">
              <a:lnSpc>
                <a:spcPts val="5040"/>
              </a:lnSpc>
              <a:buFont typeface="Arial" panose="020B0604020202020204" pitchFamily="34" charset="0"/>
              <a:buChar char="•"/>
            </a:pPr>
            <a:endParaRPr lang="en-US" sz="4200" spc="39" dirty="0">
              <a:solidFill>
                <a:srgbClr val="000000"/>
              </a:solidFill>
              <a:latin typeface="Times New Roman" panose="02020603050405020304" pitchFamily="18" charset="0"/>
              <a:cs typeface="Times New Roman" panose="02020603050405020304" pitchFamily="18" charset="0"/>
            </a:endParaRPr>
          </a:p>
          <a:p>
            <a:pPr marL="571500" indent="-571500" algn="l">
              <a:lnSpc>
                <a:spcPts val="5040"/>
              </a:lnSpc>
              <a:buFont typeface="Arial" panose="020B0604020202020204" pitchFamily="34" charset="0"/>
              <a:buChar char="•"/>
            </a:pPr>
            <a:r>
              <a:rPr lang="en-US" sz="4200" spc="39" dirty="0">
                <a:solidFill>
                  <a:srgbClr val="000000"/>
                </a:solidFill>
                <a:latin typeface="Times New Roman" panose="02020603050405020304" pitchFamily="18" charset="0"/>
                <a:cs typeface="Times New Roman" panose="02020603050405020304" pitchFamily="18" charset="0"/>
              </a:rPr>
              <a:t>This approach, incorporating deep learning and image processing, ensures a precise Convolutional Neural Network implementation, revolutionizing efficiency and accessibility in agricultural practices.</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23</a:t>
            </a: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grpSp>
      <p:sp>
        <p:nvSpPr>
          <p:cNvPr id="6" name="TextBox 6"/>
          <p:cNvSpPr txBox="1"/>
          <p:nvPr/>
        </p:nvSpPr>
        <p:spPr>
          <a:xfrm>
            <a:off x="3329940" y="20696"/>
            <a:ext cx="11818620" cy="697948"/>
          </a:xfrm>
          <a:prstGeom prst="rect">
            <a:avLst/>
          </a:prstGeom>
        </p:spPr>
        <p:txBody>
          <a:bodyPr lIns="0" tIns="0" rIns="0" bIns="0" rtlCol="0" anchor="t">
            <a:spAutoFit/>
          </a:bodyPr>
          <a:lstStyle/>
          <a:p>
            <a:pPr algn="ctr">
              <a:lnSpc>
                <a:spcPts val="5759"/>
              </a:lnSpc>
            </a:pPr>
            <a:r>
              <a:rPr lang="en-US" sz="4800" spc="44" dirty="0">
                <a:solidFill>
                  <a:srgbClr val="FFFFFF"/>
                </a:solidFill>
                <a:latin typeface="Arial Bold" panose="020B0704020202020204" pitchFamily="34" charset="0"/>
                <a:cs typeface="Arial Bold" panose="020B0704020202020204" pitchFamily="34" charset="0"/>
              </a:rPr>
              <a:t>References </a:t>
            </a:r>
          </a:p>
        </p:txBody>
      </p:sp>
      <p:sp>
        <p:nvSpPr>
          <p:cNvPr id="7" name="TextBox 7"/>
          <p:cNvSpPr txBox="1"/>
          <p:nvPr/>
        </p:nvSpPr>
        <p:spPr>
          <a:xfrm>
            <a:off x="742043" y="1541827"/>
            <a:ext cx="16994414" cy="6951390"/>
          </a:xfrm>
          <a:prstGeom prst="rect">
            <a:avLst/>
          </a:prstGeom>
        </p:spPr>
        <p:txBody>
          <a:bodyPr lIns="0" tIns="0" rIns="0" bIns="0" rtlCol="0" anchor="t">
            <a:spAutoFit/>
          </a:bodyPr>
          <a:lstStyle/>
          <a:p>
            <a:pPr>
              <a:lnSpc>
                <a:spcPts val="3359"/>
              </a:lnSpc>
              <a:spcBef>
                <a:spcPct val="0"/>
              </a:spcBef>
            </a:pPr>
            <a:r>
              <a:rPr lang="en-US" sz="2799" spc="26" dirty="0">
                <a:solidFill>
                  <a:srgbClr val="000000"/>
                </a:solidFill>
                <a:latin typeface="Times New Roman" panose="02020603050405020304" pitchFamily="18" charset="0"/>
                <a:cs typeface="Times New Roman" panose="02020603050405020304" pitchFamily="18" charset="0"/>
              </a:rPr>
              <a:t>[1]JS. P. Raja , Barbara </a:t>
            </a:r>
            <a:r>
              <a:rPr lang="en-US" sz="2799" spc="26" dirty="0" err="1">
                <a:solidFill>
                  <a:srgbClr val="000000"/>
                </a:solidFill>
                <a:latin typeface="Times New Roman" panose="02020603050405020304" pitchFamily="18" charset="0"/>
                <a:cs typeface="Times New Roman" panose="02020603050405020304" pitchFamily="18" charset="0"/>
              </a:rPr>
              <a:t>Sawicka</a:t>
            </a:r>
            <a:r>
              <a:rPr lang="en-US" sz="2799" spc="26" dirty="0">
                <a:solidFill>
                  <a:srgbClr val="000000"/>
                </a:solidFill>
                <a:latin typeface="Times New Roman" panose="02020603050405020304" pitchFamily="18" charset="0"/>
                <a:cs typeface="Times New Roman" panose="02020603050405020304" pitchFamily="18" charset="0"/>
              </a:rPr>
              <a:t> et al., “ Crop Prediction Based on Characteristics of</a:t>
            </a:r>
          </a:p>
          <a:p>
            <a:pPr>
              <a:lnSpc>
                <a:spcPts val="3359"/>
              </a:lnSpc>
              <a:spcBef>
                <a:spcPct val="0"/>
              </a:spcBef>
            </a:pPr>
            <a:r>
              <a:rPr lang="en-US" sz="2799" spc="26" dirty="0">
                <a:solidFill>
                  <a:srgbClr val="000000"/>
                </a:solidFill>
                <a:latin typeface="Times New Roman" panose="02020603050405020304" pitchFamily="18" charset="0"/>
                <a:cs typeface="Times New Roman" panose="02020603050405020304" pitchFamily="18" charset="0"/>
              </a:rPr>
              <a:t>the Agricultural Environment Using Various Feature</a:t>
            </a:r>
          </a:p>
          <a:p>
            <a:pPr>
              <a:lnSpc>
                <a:spcPts val="3359"/>
              </a:lnSpc>
              <a:spcBef>
                <a:spcPct val="0"/>
              </a:spcBef>
            </a:pPr>
            <a:r>
              <a:rPr lang="en-US" sz="2799" spc="25" dirty="0">
                <a:solidFill>
                  <a:srgbClr val="000000"/>
                </a:solidFill>
                <a:latin typeface="Times New Roman" panose="02020603050405020304" pitchFamily="18" charset="0"/>
                <a:cs typeface="Times New Roman" panose="02020603050405020304" pitchFamily="18" charset="0"/>
              </a:rPr>
              <a:t>Selection Techniques and Classifiers” (IEEE).</a:t>
            </a:r>
          </a:p>
          <a:p>
            <a:pPr>
              <a:lnSpc>
                <a:spcPts val="3359"/>
              </a:lnSpc>
              <a:spcBef>
                <a:spcPct val="0"/>
              </a:spcBef>
            </a:pPr>
            <a:endParaRPr lang="en-US" sz="2799" spc="25" dirty="0">
              <a:solidFill>
                <a:srgbClr val="000000"/>
              </a:solidFill>
              <a:latin typeface="Times New Roman" panose="02020603050405020304" pitchFamily="18" charset="0"/>
              <a:cs typeface="Times New Roman" panose="02020603050405020304" pitchFamily="18" charset="0"/>
            </a:endParaRPr>
          </a:p>
          <a:p>
            <a:pPr>
              <a:lnSpc>
                <a:spcPts val="3359"/>
              </a:lnSpc>
              <a:spcBef>
                <a:spcPct val="0"/>
              </a:spcBef>
            </a:pPr>
            <a:r>
              <a:rPr lang="en-US" sz="2799" spc="25" dirty="0">
                <a:solidFill>
                  <a:srgbClr val="000000"/>
                </a:solidFill>
                <a:latin typeface="Times New Roman" panose="02020603050405020304" pitchFamily="18" charset="0"/>
                <a:cs typeface="Times New Roman" panose="02020603050405020304" pitchFamily="18" charset="0"/>
              </a:rPr>
              <a:t>[2] </a:t>
            </a:r>
            <a:r>
              <a:rPr lang="en-US" sz="2799" spc="25" dirty="0" err="1">
                <a:solidFill>
                  <a:srgbClr val="000000"/>
                </a:solidFill>
                <a:latin typeface="Times New Roman" panose="02020603050405020304" pitchFamily="18" charset="0"/>
                <a:cs typeface="Times New Roman" panose="02020603050405020304" pitchFamily="18" charset="0"/>
              </a:rPr>
              <a:t>Jianping</a:t>
            </a:r>
            <a:r>
              <a:rPr lang="en-US" sz="2799" spc="25" dirty="0">
                <a:solidFill>
                  <a:srgbClr val="000000"/>
                </a:solidFill>
                <a:latin typeface="Times New Roman" panose="02020603050405020304" pitchFamily="18" charset="0"/>
                <a:cs typeface="Times New Roman" panose="02020603050405020304" pitchFamily="18" charset="0"/>
              </a:rPr>
              <a:t> Yao, Son N. Tran et al., “Machine learning for leaf disease classification”, </a:t>
            </a:r>
            <a:r>
              <a:rPr lang="en-US" sz="2799" spc="25" dirty="0" err="1">
                <a:solidFill>
                  <a:srgbClr val="000000"/>
                </a:solidFill>
                <a:latin typeface="Times New Roman" panose="02020603050405020304" pitchFamily="18" charset="0"/>
                <a:cs typeface="Times New Roman" panose="02020603050405020304" pitchFamily="18" charset="0"/>
              </a:rPr>
              <a:t>Springler</a:t>
            </a:r>
            <a:r>
              <a:rPr lang="en-US" sz="2799" spc="25" dirty="0">
                <a:solidFill>
                  <a:srgbClr val="000000"/>
                </a:solidFill>
                <a:latin typeface="Times New Roman" panose="02020603050405020304" pitchFamily="18" charset="0"/>
                <a:cs typeface="Times New Roman" panose="02020603050405020304" pitchFamily="18" charset="0"/>
              </a:rPr>
              <a:t>, 2023. </a:t>
            </a:r>
          </a:p>
          <a:p>
            <a:pPr>
              <a:lnSpc>
                <a:spcPts val="3359"/>
              </a:lnSpc>
              <a:spcBef>
                <a:spcPct val="0"/>
              </a:spcBef>
            </a:pPr>
            <a:endParaRPr lang="en-US" sz="2799" spc="25" dirty="0">
              <a:solidFill>
                <a:srgbClr val="000000"/>
              </a:solidFill>
              <a:latin typeface="Times New Roman" panose="02020603050405020304" pitchFamily="18" charset="0"/>
              <a:cs typeface="Times New Roman" panose="02020603050405020304" pitchFamily="18" charset="0"/>
            </a:endParaRPr>
          </a:p>
          <a:p>
            <a:pPr>
              <a:lnSpc>
                <a:spcPts val="3359"/>
              </a:lnSpc>
              <a:spcBef>
                <a:spcPct val="0"/>
              </a:spcBef>
            </a:pPr>
            <a:r>
              <a:rPr lang="en-US" sz="2799" spc="25" dirty="0">
                <a:solidFill>
                  <a:srgbClr val="000000"/>
                </a:solidFill>
                <a:latin typeface="Times New Roman" panose="02020603050405020304" pitchFamily="18" charset="0"/>
                <a:cs typeface="Times New Roman" panose="02020603050405020304" pitchFamily="18" charset="0"/>
              </a:rPr>
              <a:t>[3] Md. Fahad </a:t>
            </a:r>
            <a:r>
              <a:rPr lang="en-US" sz="2799" spc="25" dirty="0" err="1">
                <a:solidFill>
                  <a:srgbClr val="000000"/>
                </a:solidFill>
                <a:latin typeface="Times New Roman" panose="02020603050405020304" pitchFamily="18" charset="0"/>
                <a:cs typeface="Times New Roman" panose="02020603050405020304" pitchFamily="18" charset="0"/>
              </a:rPr>
              <a:t>Jubayer</a:t>
            </a:r>
            <a:r>
              <a:rPr lang="en-US" sz="2799" spc="25" dirty="0">
                <a:solidFill>
                  <a:srgbClr val="000000"/>
                </a:solidFill>
                <a:latin typeface="Times New Roman" panose="02020603050405020304" pitchFamily="18" charset="0"/>
                <a:cs typeface="Times New Roman" panose="02020603050405020304" pitchFamily="18" charset="0"/>
              </a:rPr>
              <a:t> et al., “ Tea leaf disease detection and identification based on YOLOv7 (YOLO-T)”, Tea leaf disease detection YOLOv7 (YOLO-T)”</a:t>
            </a:r>
          </a:p>
          <a:p>
            <a:pPr>
              <a:lnSpc>
                <a:spcPts val="3359"/>
              </a:lnSpc>
              <a:spcBef>
                <a:spcPct val="0"/>
              </a:spcBef>
            </a:pPr>
            <a:endParaRPr lang="en-US" sz="2799" spc="25" dirty="0">
              <a:solidFill>
                <a:srgbClr val="000000"/>
              </a:solidFill>
              <a:latin typeface="Times New Roman" panose="02020603050405020304" pitchFamily="18" charset="0"/>
              <a:cs typeface="Times New Roman" panose="02020603050405020304" pitchFamily="18" charset="0"/>
            </a:endParaRPr>
          </a:p>
          <a:p>
            <a:pPr>
              <a:lnSpc>
                <a:spcPts val="3359"/>
              </a:lnSpc>
              <a:spcBef>
                <a:spcPct val="0"/>
              </a:spcBef>
            </a:pPr>
            <a:r>
              <a:rPr lang="en-US" sz="2799" spc="25" dirty="0">
                <a:solidFill>
                  <a:srgbClr val="000000"/>
                </a:solidFill>
                <a:latin typeface="Times New Roman" panose="02020603050405020304" pitchFamily="18" charset="0"/>
                <a:cs typeface="Times New Roman" panose="02020603050405020304" pitchFamily="18" charset="0"/>
              </a:rPr>
              <a:t>[4] S. </a:t>
            </a:r>
            <a:r>
              <a:rPr lang="en-US" sz="2799" spc="25" dirty="0" err="1">
                <a:solidFill>
                  <a:srgbClr val="000000"/>
                </a:solidFill>
                <a:latin typeface="Times New Roman" panose="02020603050405020304" pitchFamily="18" charset="0"/>
                <a:cs typeface="Times New Roman" panose="02020603050405020304" pitchFamily="18" charset="0"/>
              </a:rPr>
              <a:t>Jayanthy</a:t>
            </a:r>
            <a:r>
              <a:rPr lang="en-US" sz="2799" spc="25" dirty="0">
                <a:solidFill>
                  <a:srgbClr val="000000"/>
                </a:solidFill>
                <a:latin typeface="Times New Roman" panose="02020603050405020304" pitchFamily="18" charset="0"/>
                <a:cs typeface="Times New Roman" panose="02020603050405020304" pitchFamily="18" charset="0"/>
              </a:rPr>
              <a:t> et al., “Tea Leaf Disease Classification and Tea Bud Identification” </a:t>
            </a:r>
          </a:p>
          <a:p>
            <a:pPr>
              <a:lnSpc>
                <a:spcPts val="3359"/>
              </a:lnSpc>
              <a:spcBef>
                <a:spcPct val="0"/>
              </a:spcBef>
            </a:pPr>
            <a:endParaRPr lang="en-US" sz="2799" spc="25" dirty="0">
              <a:solidFill>
                <a:srgbClr val="000000"/>
              </a:solidFill>
              <a:latin typeface="Times New Roman" panose="02020603050405020304" pitchFamily="18" charset="0"/>
              <a:cs typeface="Times New Roman" panose="02020603050405020304" pitchFamily="18" charset="0"/>
            </a:endParaRPr>
          </a:p>
          <a:p>
            <a:pPr>
              <a:lnSpc>
                <a:spcPts val="3359"/>
              </a:lnSpc>
              <a:spcBef>
                <a:spcPct val="0"/>
              </a:spcBef>
            </a:pPr>
            <a:r>
              <a:rPr lang="en-US" sz="2799" spc="25" dirty="0">
                <a:solidFill>
                  <a:srgbClr val="000000"/>
                </a:solidFill>
                <a:latin typeface="Times New Roman" panose="02020603050405020304" pitchFamily="18" charset="0"/>
                <a:cs typeface="Times New Roman" panose="02020603050405020304" pitchFamily="18" charset="0"/>
              </a:rPr>
              <a:t>[5] Rahul Singh et al., “Proposed CNN Model for Tea Leaf Disease Classification”</a:t>
            </a:r>
          </a:p>
          <a:p>
            <a:pPr>
              <a:lnSpc>
                <a:spcPts val="3359"/>
              </a:lnSpc>
              <a:spcBef>
                <a:spcPct val="0"/>
              </a:spcBef>
            </a:pPr>
            <a:endParaRPr lang="en-US" sz="2799" spc="25" dirty="0">
              <a:solidFill>
                <a:srgbClr val="000000"/>
              </a:solidFill>
              <a:latin typeface="Times New Roman" panose="02020603050405020304" pitchFamily="18" charset="0"/>
              <a:cs typeface="Times New Roman" panose="02020603050405020304" pitchFamily="18" charset="0"/>
            </a:endParaRPr>
          </a:p>
          <a:p>
            <a:pPr>
              <a:lnSpc>
                <a:spcPts val="3359"/>
              </a:lnSpc>
              <a:spcBef>
                <a:spcPct val="0"/>
              </a:spcBef>
            </a:pPr>
            <a:r>
              <a:rPr lang="en-US" sz="2799" spc="25" dirty="0">
                <a:solidFill>
                  <a:srgbClr val="000000"/>
                </a:solidFill>
                <a:latin typeface="Times New Roman" panose="02020603050405020304" pitchFamily="18" charset="0"/>
                <a:cs typeface="Times New Roman" panose="02020603050405020304" pitchFamily="18" charset="0"/>
              </a:rPr>
              <a:t>[6] J P Manasa et al., “Mobile Based Application For Tea Leaf Disease Detection”</a:t>
            </a:r>
          </a:p>
          <a:p>
            <a:pPr>
              <a:lnSpc>
                <a:spcPts val="3359"/>
              </a:lnSpc>
              <a:spcBef>
                <a:spcPct val="0"/>
              </a:spcBef>
            </a:pPr>
            <a:endParaRPr lang="en-US" sz="2799" spc="25" dirty="0">
              <a:solidFill>
                <a:srgbClr val="000000"/>
              </a:solidFill>
              <a:latin typeface="Times New Roman" panose="02020603050405020304" pitchFamily="18" charset="0"/>
              <a:cs typeface="Times New Roman" panose="02020603050405020304" pitchFamily="18" charset="0"/>
            </a:endParaRPr>
          </a:p>
          <a:p>
            <a:pPr>
              <a:lnSpc>
                <a:spcPts val="3359"/>
              </a:lnSpc>
              <a:spcBef>
                <a:spcPct val="0"/>
              </a:spcBef>
            </a:pPr>
            <a:r>
              <a:rPr lang="en-US" sz="2799" spc="26" dirty="0">
                <a:solidFill>
                  <a:srgbClr val="000000"/>
                </a:solidFill>
                <a:latin typeface="Times New Roman" panose="02020603050405020304" pitchFamily="18" charset="0"/>
                <a:cs typeface="Times New Roman" panose="02020603050405020304" pitchFamily="18" charset="0"/>
              </a:rPr>
              <a:t>[7] </a:t>
            </a:r>
            <a:r>
              <a:rPr lang="en-US" sz="2799" spc="26" dirty="0" err="1">
                <a:solidFill>
                  <a:srgbClr val="000000"/>
                </a:solidFill>
                <a:latin typeface="Times New Roman" panose="02020603050405020304" pitchFamily="18" charset="0"/>
                <a:cs typeface="Times New Roman" panose="02020603050405020304" pitchFamily="18" charset="0"/>
              </a:rPr>
              <a:t>Vishesh</a:t>
            </a:r>
            <a:r>
              <a:rPr lang="en-US" sz="2799" spc="26" dirty="0">
                <a:solidFill>
                  <a:srgbClr val="000000"/>
                </a:solidFill>
                <a:latin typeface="Times New Roman" panose="02020603050405020304" pitchFamily="18" charset="0"/>
                <a:cs typeface="Times New Roman" panose="02020603050405020304" pitchFamily="18" charset="0"/>
              </a:rPr>
              <a:t> </a:t>
            </a:r>
            <a:r>
              <a:rPr lang="en-US" sz="2799" spc="26" dirty="0" err="1">
                <a:solidFill>
                  <a:srgbClr val="000000"/>
                </a:solidFill>
                <a:latin typeface="Times New Roman" panose="02020603050405020304" pitchFamily="18" charset="0"/>
                <a:cs typeface="Times New Roman" panose="02020603050405020304" pitchFamily="18" charset="0"/>
              </a:rPr>
              <a:t>Tanwar</a:t>
            </a:r>
            <a:r>
              <a:rPr lang="en-US" sz="2799" spc="26" dirty="0">
                <a:solidFill>
                  <a:srgbClr val="000000"/>
                </a:solidFill>
                <a:latin typeface="Times New Roman" panose="02020603050405020304" pitchFamily="18" charset="0"/>
                <a:cs typeface="Times New Roman" panose="02020603050405020304" pitchFamily="18" charset="0"/>
              </a:rPr>
              <a:t> et al., “Tea Leaf Diseases Classification and Detection using a Convolutional Neural Network” </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81" y="3655219"/>
            <a:ext cx="18292762" cy="2405062"/>
            <a:chOff x="0" y="0"/>
            <a:chExt cx="24390350" cy="3206750"/>
          </a:xfrm>
        </p:grpSpPr>
        <p:sp>
          <p:nvSpPr>
            <p:cNvPr id="3" name="Freeform 3"/>
            <p:cNvSpPr/>
            <p:nvPr/>
          </p:nvSpPr>
          <p:spPr>
            <a:xfrm>
              <a:off x="3175" y="3175"/>
              <a:ext cx="24384000" cy="3200400"/>
            </a:xfrm>
            <a:custGeom>
              <a:avLst/>
              <a:gdLst/>
              <a:ahLst/>
              <a:cxnLst/>
              <a:rect l="l" t="t" r="r" b="b"/>
              <a:pathLst>
                <a:path w="24384000" h="3200400">
                  <a:moveTo>
                    <a:pt x="0" y="0"/>
                  </a:moveTo>
                  <a:lnTo>
                    <a:pt x="24384000" y="0"/>
                  </a:lnTo>
                  <a:lnTo>
                    <a:pt x="24384000" y="3200400"/>
                  </a:lnTo>
                  <a:lnTo>
                    <a:pt x="0" y="3200400"/>
                  </a:lnTo>
                  <a:close/>
                </a:path>
              </a:pathLst>
            </a:custGeom>
            <a:solidFill>
              <a:srgbClr val="953735"/>
            </a:solidFill>
          </p:spPr>
        </p:sp>
        <p:sp>
          <p:nvSpPr>
            <p:cNvPr id="4" name="Freeform 4"/>
            <p:cNvSpPr/>
            <p:nvPr/>
          </p:nvSpPr>
          <p:spPr>
            <a:xfrm>
              <a:off x="0" y="0"/>
              <a:ext cx="24390350" cy="3206750"/>
            </a:xfrm>
            <a:custGeom>
              <a:avLst/>
              <a:gdLst/>
              <a:ahLst/>
              <a:cxnLst/>
              <a:rect l="l" t="t" r="r" b="b"/>
              <a:pathLst>
                <a:path w="24390350" h="3206750">
                  <a:moveTo>
                    <a:pt x="3175" y="0"/>
                  </a:moveTo>
                  <a:lnTo>
                    <a:pt x="24387175" y="0"/>
                  </a:lnTo>
                  <a:cubicBezTo>
                    <a:pt x="24388953" y="0"/>
                    <a:pt x="24390350" y="1397"/>
                    <a:pt x="24390350" y="3175"/>
                  </a:cubicBezTo>
                  <a:lnTo>
                    <a:pt x="24390350" y="3203575"/>
                  </a:lnTo>
                  <a:cubicBezTo>
                    <a:pt x="24390350" y="3205353"/>
                    <a:pt x="24388953" y="3206750"/>
                    <a:pt x="24387175" y="3206750"/>
                  </a:cubicBezTo>
                  <a:lnTo>
                    <a:pt x="3175" y="3206750"/>
                  </a:lnTo>
                  <a:cubicBezTo>
                    <a:pt x="1397" y="3206750"/>
                    <a:pt x="0" y="3205353"/>
                    <a:pt x="0" y="3203575"/>
                  </a:cubicBezTo>
                  <a:lnTo>
                    <a:pt x="0" y="3175"/>
                  </a:lnTo>
                  <a:cubicBezTo>
                    <a:pt x="0" y="1397"/>
                    <a:pt x="1397" y="0"/>
                    <a:pt x="3175" y="0"/>
                  </a:cubicBezTo>
                  <a:moveTo>
                    <a:pt x="3175" y="6350"/>
                  </a:moveTo>
                  <a:lnTo>
                    <a:pt x="3175" y="3175"/>
                  </a:lnTo>
                  <a:lnTo>
                    <a:pt x="6350" y="3175"/>
                  </a:lnTo>
                  <a:lnTo>
                    <a:pt x="6350" y="3203575"/>
                  </a:lnTo>
                  <a:lnTo>
                    <a:pt x="3175" y="3203575"/>
                  </a:lnTo>
                  <a:lnTo>
                    <a:pt x="3175" y="3200400"/>
                  </a:lnTo>
                  <a:lnTo>
                    <a:pt x="24387175" y="3200400"/>
                  </a:lnTo>
                  <a:lnTo>
                    <a:pt x="24387175" y="3203575"/>
                  </a:lnTo>
                  <a:lnTo>
                    <a:pt x="24384000" y="3203575"/>
                  </a:lnTo>
                  <a:lnTo>
                    <a:pt x="24384000" y="3175"/>
                  </a:lnTo>
                  <a:lnTo>
                    <a:pt x="24387175" y="3175"/>
                  </a:lnTo>
                  <a:lnTo>
                    <a:pt x="24387175" y="6350"/>
                  </a:lnTo>
                  <a:lnTo>
                    <a:pt x="3175" y="6350"/>
                  </a:lnTo>
                  <a:close/>
                </a:path>
              </a:pathLst>
            </a:custGeom>
            <a:solidFill>
              <a:srgbClr val="FFFFFF"/>
            </a:solidFill>
          </p:spPr>
        </p:sp>
      </p:grpSp>
      <p:sp>
        <p:nvSpPr>
          <p:cNvPr id="5" name="TextBox 5"/>
          <p:cNvSpPr txBox="1"/>
          <p:nvPr/>
        </p:nvSpPr>
        <p:spPr>
          <a:xfrm>
            <a:off x="3520440" y="4493895"/>
            <a:ext cx="11818620" cy="877728"/>
          </a:xfrm>
          <a:prstGeom prst="rect">
            <a:avLst/>
          </a:prstGeom>
        </p:spPr>
        <p:txBody>
          <a:bodyPr lIns="0" tIns="0" rIns="0" bIns="0" rtlCol="0" anchor="t">
            <a:spAutoFit/>
          </a:bodyPr>
          <a:lstStyle/>
          <a:p>
            <a:pPr algn="ctr">
              <a:lnSpc>
                <a:spcPts val="9720"/>
              </a:lnSpc>
            </a:pPr>
            <a:r>
              <a:rPr lang="en-US" sz="8100" spc="75">
                <a:solidFill>
                  <a:srgbClr val="FFFFFF"/>
                </a:solidFill>
                <a:latin typeface="TT Rounds Condense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pc="16" dirty="0">
                <a:solidFill>
                  <a:srgbClr val="898989"/>
                </a:solidFill>
                <a:latin typeface="TT Rounds Condensed"/>
              </a:rPr>
              <a:t>2</a:t>
            </a:r>
            <a:endParaRPr lang="en-US" sz="1800" spc="16" dirty="0">
              <a:solidFill>
                <a:srgbClr val="898989"/>
              </a:solidFill>
              <a:latin typeface="TT Rounds Condensed"/>
            </a:endParaRP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dirty="0">
                  <a:solidFill>
                    <a:srgbClr val="FFFFFF"/>
                  </a:solidFill>
                  <a:latin typeface="Arial Bold" panose="020B0704020202020204" pitchFamily="34" charset="0"/>
                  <a:cs typeface="Arial Bold" panose="020B0704020202020204" pitchFamily="34" charset="0"/>
                </a:rPr>
                <a:t>Project Description </a:t>
              </a:r>
            </a:p>
          </p:txBody>
        </p:sp>
      </p:grpSp>
      <p:sp>
        <p:nvSpPr>
          <p:cNvPr id="7" name="TextBox 7"/>
          <p:cNvSpPr txBox="1"/>
          <p:nvPr/>
        </p:nvSpPr>
        <p:spPr>
          <a:xfrm>
            <a:off x="777240" y="1879296"/>
            <a:ext cx="16276320" cy="6005703"/>
          </a:xfrm>
          <a:prstGeom prst="rect">
            <a:avLst/>
          </a:prstGeom>
        </p:spPr>
        <p:txBody>
          <a:bodyPr lIns="0" tIns="0" rIns="0" bIns="0" rtlCol="0" anchor="t">
            <a:spAutoFit/>
          </a:bodyPr>
          <a:lstStyle/>
          <a:p>
            <a:pPr algn="just">
              <a:lnSpc>
                <a:spcPts val="6048"/>
              </a:lnSpc>
            </a:pPr>
            <a:r>
              <a:rPr lang="en-US" sz="4200" spc="39" dirty="0">
                <a:solidFill>
                  <a:srgbClr val="000000"/>
                </a:solidFill>
                <a:latin typeface="Times New Roman" panose="02020603050405020304" pitchFamily="18" charset="0"/>
                <a:cs typeface="Times New Roman" panose="02020603050405020304" pitchFamily="18" charset="0"/>
              </a:rPr>
              <a:t>What? How? Which?</a:t>
            </a:r>
          </a:p>
          <a:p>
            <a:pPr algn="just">
              <a:lnSpc>
                <a:spcPts val="5184"/>
              </a:lnSpc>
            </a:pPr>
            <a:endParaRPr lang="en-US" sz="4200" spc="39" dirty="0">
              <a:solidFill>
                <a:srgbClr val="000000"/>
              </a:solidFill>
              <a:latin typeface="Times New Roman" panose="02020603050405020304" pitchFamily="18" charset="0"/>
              <a:cs typeface="Times New Roman" panose="02020603050405020304" pitchFamily="18" charset="0"/>
            </a:endParaRPr>
          </a:p>
          <a:p>
            <a:pPr algn="just">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The project aims at  Leveraging advanced image recognition, our web-based tea leaf disease analysis system delivers swift and precise results through an intuitive interface.</a:t>
            </a:r>
          </a:p>
          <a:p>
            <a:pPr algn="just">
              <a:lnSpc>
                <a:spcPts val="5184"/>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5184"/>
              </a:lnSpc>
            </a:pPr>
            <a:r>
              <a:rPr lang="en-US" sz="3600" spc="33" dirty="0">
                <a:solidFill>
                  <a:srgbClr val="000000"/>
                </a:solidFill>
                <a:latin typeface="Times New Roman" panose="02020603050405020304" pitchFamily="18" charset="0"/>
                <a:cs typeface="Times New Roman" panose="02020603050405020304" pitchFamily="18" charset="0"/>
              </a:rPr>
              <a:t>This platform facilitates remote collaboration, connecting farmers with expert advice for personalized disease management, thereby promoting sustainable tea farming practices.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wrap="square" lIns="0" tIns="0" rIns="0" bIns="0" rtlCol="0" anchor="t">
            <a:spAutoFit/>
          </a:bodyPr>
          <a:lstStyle/>
          <a:p>
            <a:pPr algn="r">
              <a:lnSpc>
                <a:spcPts val="2160"/>
              </a:lnSpc>
            </a:pPr>
            <a:r>
              <a:rPr lang="en-US" sz="1800" spc="16" dirty="0">
                <a:solidFill>
                  <a:srgbClr val="898989"/>
                </a:solidFill>
                <a:latin typeface="TT Rounds Condensed"/>
              </a:rPr>
              <a:t>3</a:t>
            </a: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dirty="0">
                  <a:solidFill>
                    <a:srgbClr val="FFFFFF"/>
                  </a:solidFill>
                  <a:latin typeface="Arial Bold" panose="020B0704020202020204" pitchFamily="34" charset="0"/>
                  <a:cs typeface="Arial Bold" panose="020B0704020202020204" pitchFamily="34" charset="0"/>
                </a:rPr>
                <a:t>Proposed Solution </a:t>
              </a:r>
            </a:p>
          </p:txBody>
        </p:sp>
      </p:grpSp>
      <p:sp>
        <p:nvSpPr>
          <p:cNvPr id="7" name="TextBox 7"/>
          <p:cNvSpPr txBox="1"/>
          <p:nvPr/>
        </p:nvSpPr>
        <p:spPr>
          <a:xfrm>
            <a:off x="720075" y="1701619"/>
            <a:ext cx="16847850" cy="7899598"/>
          </a:xfrm>
          <a:prstGeom prst="rect">
            <a:avLst/>
          </a:prstGeom>
        </p:spPr>
        <p:txBody>
          <a:bodyPr wrap="square" lIns="0" tIns="0" rIns="0" bIns="0" rtlCol="0" anchor="t">
            <a:spAutoFit/>
          </a:bodyPr>
          <a:lstStyle/>
          <a:p>
            <a:pPr algn="just">
              <a:lnSpc>
                <a:spcPts val="5040"/>
              </a:lnSpc>
            </a:pPr>
            <a:r>
              <a:rPr lang="en-US" sz="4200" spc="37" dirty="0">
                <a:solidFill>
                  <a:srgbClr val="000000"/>
                </a:solidFill>
                <a:latin typeface="Times New Roman" panose="02020603050405020304" pitchFamily="18" charset="0"/>
                <a:cs typeface="Times New Roman" panose="02020603050405020304" pitchFamily="18" charset="0"/>
              </a:rPr>
              <a:t>What Do We Want At Most The Basic Level?</a:t>
            </a:r>
          </a:p>
          <a:p>
            <a:pPr algn="just">
              <a:lnSpc>
                <a:spcPts val="5040"/>
              </a:lnSpc>
            </a:pPr>
            <a:endParaRPr lang="en-US" sz="4200" spc="37"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2" dirty="0">
                <a:solidFill>
                  <a:srgbClr val="000000"/>
                </a:solidFill>
                <a:latin typeface="Times New Roman" panose="02020603050405020304" pitchFamily="18" charset="0"/>
                <a:cs typeface="Times New Roman" panose="02020603050405020304" pitchFamily="18" charset="0"/>
              </a:rPr>
              <a:t>The development of an automated Deep Learning Model for tea leaf disease detection utilizes color, spots, and texture characteristics, ensuring accurate disease identification and contributing to improved efficiency, objectivity, and timeliness in disease detection.</a:t>
            </a:r>
          </a:p>
          <a:p>
            <a:pPr algn="just">
              <a:lnSpc>
                <a:spcPts val="4320"/>
              </a:lnSpc>
            </a:pPr>
            <a:endParaRPr lang="en-US" sz="3600" spc="32" dirty="0">
              <a:solidFill>
                <a:srgbClr val="000000"/>
              </a:solidFill>
              <a:latin typeface="Times New Roman" panose="02020603050405020304" pitchFamily="18" charset="0"/>
              <a:cs typeface="Times New Roman" panose="02020603050405020304" pitchFamily="18" charset="0"/>
            </a:endParaRPr>
          </a:p>
          <a:p>
            <a:pPr algn="just">
              <a:lnSpc>
                <a:spcPts val="4320"/>
              </a:lnSpc>
            </a:pPr>
            <a:endParaRPr lang="en-US" sz="3600" spc="32"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The user-friendly interface enables farmers and experts to easily capture tea leaf images, fostering increased tea production and quality through the enhanced capabilities of the automated system.</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4</a:t>
            </a:r>
          </a:p>
        </p:txBody>
      </p:sp>
      <p:grpSp>
        <p:nvGrpSpPr>
          <p:cNvPr id="3" name="Group 3"/>
          <p:cNvGrpSpPr/>
          <p:nvPr/>
        </p:nvGrpSpPr>
        <p:grpSpPr>
          <a:xfrm>
            <a:off x="-2381" y="-80962"/>
            <a:ext cx="18292762" cy="883443"/>
            <a:chOff x="0" y="-104775"/>
            <a:chExt cx="24390350" cy="1177925"/>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dirty="0">
                  <a:solidFill>
                    <a:srgbClr val="FFFFFF"/>
                  </a:solidFill>
                  <a:latin typeface="Arial Bold" panose="020B0704020202020204" pitchFamily="34" charset="0"/>
                  <a:cs typeface="Arial Bold" panose="020B0704020202020204" pitchFamily="34" charset="0"/>
                </a:rPr>
                <a:t>Proposed Solution </a:t>
              </a:r>
            </a:p>
          </p:txBody>
        </p:sp>
      </p:grpSp>
      <p:sp>
        <p:nvSpPr>
          <p:cNvPr id="7" name="TextBox 7"/>
          <p:cNvSpPr txBox="1"/>
          <p:nvPr/>
        </p:nvSpPr>
        <p:spPr>
          <a:xfrm>
            <a:off x="891525" y="2788900"/>
            <a:ext cx="16847850" cy="5232202"/>
          </a:xfrm>
          <a:prstGeom prst="rect">
            <a:avLst/>
          </a:prstGeom>
        </p:spPr>
        <p:txBody>
          <a:bodyPr lIns="0" tIns="0" rIns="0" bIns="0" rtlCol="0" anchor="t">
            <a:spAutoFit/>
          </a:bodyPr>
          <a:lstStyle/>
          <a:p>
            <a:pPr algn="just">
              <a:lnSpc>
                <a:spcPts val="5759"/>
              </a:lnSpc>
            </a:pPr>
            <a:r>
              <a:rPr lang="en-US" sz="4000" spc="44" dirty="0">
                <a:solidFill>
                  <a:srgbClr val="000000"/>
                </a:solidFill>
                <a:latin typeface="Times New Roman" panose="02020603050405020304" pitchFamily="18" charset="0"/>
                <a:cs typeface="Times New Roman" panose="02020603050405020304" pitchFamily="18" charset="0"/>
              </a:rPr>
              <a:t>VGG16  MODEL</a:t>
            </a:r>
          </a:p>
          <a:p>
            <a:pPr algn="just">
              <a:lnSpc>
                <a:spcPts val="5040"/>
              </a:lnSpc>
            </a:pPr>
            <a:endParaRPr lang="en-US" sz="4000" spc="44" dirty="0">
              <a:solidFill>
                <a:srgbClr val="000000"/>
              </a:solidFill>
              <a:latin typeface="Times New Roman" panose="02020603050405020304" pitchFamily="18" charset="0"/>
              <a:cs typeface="Times New Roman" panose="02020603050405020304" pitchFamily="18" charset="0"/>
            </a:endParaRPr>
          </a:p>
          <a:p>
            <a:pPr algn="just">
              <a:lnSpc>
                <a:spcPts val="5040"/>
              </a:lnSpc>
            </a:pPr>
            <a:r>
              <a:rPr lang="en-US" sz="4000" spc="39" dirty="0">
                <a:solidFill>
                  <a:srgbClr val="000000"/>
                </a:solidFill>
                <a:latin typeface="Times New Roman" panose="02020603050405020304" pitchFamily="18" charset="0"/>
                <a:cs typeface="Times New Roman" panose="02020603050405020304" pitchFamily="18" charset="0"/>
              </a:rPr>
              <a:t>The VGG16 model is a convolutional neural network (CNN) </a:t>
            </a:r>
          </a:p>
          <a:p>
            <a:pPr algn="just">
              <a:lnSpc>
                <a:spcPts val="5040"/>
              </a:lnSpc>
            </a:pPr>
            <a:endParaRPr lang="en-US" sz="4000" spc="39" dirty="0">
              <a:solidFill>
                <a:srgbClr val="000000"/>
              </a:solidFill>
              <a:latin typeface="Times New Roman" panose="02020603050405020304" pitchFamily="18" charset="0"/>
              <a:cs typeface="Times New Roman" panose="02020603050405020304" pitchFamily="18" charset="0"/>
            </a:endParaRPr>
          </a:p>
          <a:p>
            <a:pPr algn="just">
              <a:lnSpc>
                <a:spcPts val="5040"/>
              </a:lnSpc>
            </a:pPr>
            <a:r>
              <a:rPr lang="en-US" sz="4000" spc="39" dirty="0">
                <a:solidFill>
                  <a:srgbClr val="000000"/>
                </a:solidFill>
                <a:latin typeface="Times New Roman" panose="02020603050405020304" pitchFamily="18" charset="0"/>
                <a:cs typeface="Times New Roman" panose="02020603050405020304" pitchFamily="18" charset="0"/>
              </a:rPr>
              <a:t>The VGG16 model is typically trained using the ImageNet dataset, which consists of millions of labeled images across 1000 different classes. During training, the model learns to recognize various visual patterns and features within the images.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5</a:t>
            </a: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dirty="0">
                  <a:solidFill>
                    <a:srgbClr val="FFFFFF"/>
                  </a:solidFill>
                  <a:latin typeface="Arial Bold"/>
                </a:rPr>
                <a:t>Proposed Solution </a:t>
              </a:r>
            </a:p>
          </p:txBody>
        </p:sp>
      </p:grpSp>
      <p:sp>
        <p:nvSpPr>
          <p:cNvPr id="7" name="TextBox 7"/>
          <p:cNvSpPr txBox="1"/>
          <p:nvPr/>
        </p:nvSpPr>
        <p:spPr>
          <a:xfrm>
            <a:off x="891525" y="2093575"/>
            <a:ext cx="16847850" cy="6796732"/>
          </a:xfrm>
          <a:prstGeom prst="rect">
            <a:avLst/>
          </a:prstGeom>
        </p:spPr>
        <p:txBody>
          <a:bodyPr lIns="0" tIns="0" rIns="0" bIns="0" rtlCol="0" anchor="t">
            <a:spAutoFit/>
          </a:bodyPr>
          <a:lstStyle/>
          <a:p>
            <a:pPr algn="just">
              <a:lnSpc>
                <a:spcPts val="5040"/>
              </a:lnSpc>
            </a:pPr>
            <a:r>
              <a:rPr lang="en-US" sz="4200" spc="39" dirty="0">
                <a:solidFill>
                  <a:srgbClr val="000000"/>
                </a:solidFill>
                <a:latin typeface="Times New Roman" panose="02020603050405020304" pitchFamily="18" charset="0"/>
                <a:cs typeface="Times New Roman" panose="02020603050405020304" pitchFamily="18" charset="0"/>
              </a:rPr>
              <a:t>How Are You to Make the Models? </a:t>
            </a:r>
          </a:p>
          <a:p>
            <a:pPr algn="just">
              <a:lnSpc>
                <a:spcPts val="4320"/>
              </a:lnSpc>
            </a:pPr>
            <a:endParaRPr lang="en-US" sz="4200" spc="39"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Just use pre-trained models!</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5040"/>
              </a:lnSpc>
            </a:pPr>
            <a:r>
              <a:rPr lang="en-US" sz="4200" spc="39" dirty="0">
                <a:solidFill>
                  <a:srgbClr val="000000"/>
                </a:solidFill>
                <a:latin typeface="Times New Roman" panose="02020603050405020304" pitchFamily="18" charset="0"/>
                <a:cs typeface="Times New Roman" panose="02020603050405020304" pitchFamily="18" charset="0"/>
              </a:rPr>
              <a:t>What?! but Why?</a:t>
            </a:r>
          </a:p>
          <a:p>
            <a:pPr algn="just">
              <a:lnSpc>
                <a:spcPts val="4320"/>
              </a:lnSpc>
            </a:pPr>
            <a:endParaRPr lang="en-US" sz="4200" spc="39"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Pre-trained models are off-the-shelf models that can directly be used</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Creating models from scratch is hard</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l">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It requires large datasets, pre-processing datasets, feature engineering, training the model (requires a good GPU, lot of time, </a:t>
            </a:r>
            <a:r>
              <a:rPr lang="en-US" sz="3600" spc="33" dirty="0" err="1">
                <a:solidFill>
                  <a:srgbClr val="000000"/>
                </a:solidFill>
                <a:latin typeface="Times New Roman" panose="02020603050405020304" pitchFamily="18" charset="0"/>
                <a:cs typeface="Times New Roman" panose="02020603050405020304" pitchFamily="18" charset="0"/>
              </a:rPr>
              <a:t>etc</a:t>
            </a:r>
            <a:r>
              <a:rPr lang="en-US" sz="3600" spc="33" dirty="0">
                <a:solidFill>
                  <a:srgbClr val="000000"/>
                </a:solidFill>
                <a:latin typeface="Times New Roman" panose="02020603050405020304" pitchFamily="18" charset="0"/>
                <a:cs typeface="Times New Roman" panose="02020603050405020304" pitchFamily="18" charset="0"/>
              </a:rPr>
              <a:t>), evaluation and so 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6</a:t>
            </a: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a:solidFill>
                    <a:srgbClr val="FFFFFF"/>
                  </a:solidFill>
                  <a:latin typeface="Arial Bold"/>
                </a:rPr>
                <a:t>Proposed Solution </a:t>
              </a:r>
            </a:p>
          </p:txBody>
        </p:sp>
      </p:grpSp>
      <p:sp>
        <p:nvSpPr>
          <p:cNvPr id="7" name="TextBox 7"/>
          <p:cNvSpPr txBox="1"/>
          <p:nvPr/>
        </p:nvSpPr>
        <p:spPr>
          <a:xfrm>
            <a:off x="720075" y="2095500"/>
            <a:ext cx="16847850" cy="6706964"/>
          </a:xfrm>
          <a:prstGeom prst="rect">
            <a:avLst/>
          </a:prstGeom>
        </p:spPr>
        <p:txBody>
          <a:bodyPr lIns="0" tIns="0" rIns="0" bIns="0" rtlCol="0" anchor="t">
            <a:spAutoFit/>
          </a:bodyPr>
          <a:lstStyle/>
          <a:p>
            <a:pPr algn="just">
              <a:lnSpc>
                <a:spcPts val="5040"/>
              </a:lnSpc>
            </a:pPr>
            <a:r>
              <a:rPr lang="en-US" sz="4200" spc="39" dirty="0">
                <a:solidFill>
                  <a:srgbClr val="000000"/>
                </a:solidFill>
                <a:latin typeface="Times New Roman" panose="02020603050405020304" pitchFamily="18" charset="0"/>
                <a:cs typeface="Times New Roman" panose="02020603050405020304" pitchFamily="18" charset="0"/>
              </a:rPr>
              <a:t>How? And What Are The Requirements?</a:t>
            </a:r>
          </a:p>
          <a:p>
            <a:pPr algn="just">
              <a:lnSpc>
                <a:spcPts val="4320"/>
              </a:lnSpc>
            </a:pPr>
            <a:endParaRPr lang="en-US" sz="4200" spc="39"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By 3 different ways,</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1. Self-supervised		2. Supervised		3. Reinforcement learning</a:t>
            </a: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_______________________________________________________________</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Requires,</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1. Training dataset		2. Base Model (Pre-trained/ Fine-tuned)</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3. Python libraries (Flask, </a:t>
            </a:r>
            <a:r>
              <a:rPr lang="en-US" sz="3600" spc="33" dirty="0" err="1">
                <a:solidFill>
                  <a:srgbClr val="000000"/>
                </a:solidFill>
                <a:latin typeface="Times New Roman" panose="02020603050405020304" pitchFamily="18" charset="0"/>
                <a:cs typeface="Times New Roman" panose="02020603050405020304" pitchFamily="18" charset="0"/>
              </a:rPr>
              <a:t>Numpy</a:t>
            </a:r>
            <a:r>
              <a:rPr lang="en-US" sz="3600" spc="33" dirty="0">
                <a:solidFill>
                  <a:srgbClr val="000000"/>
                </a:solidFill>
                <a:latin typeface="Times New Roman" panose="02020603050405020304" pitchFamily="18" charset="0"/>
                <a:cs typeface="Times New Roman" panose="02020603050405020304" pitchFamily="18" charset="0"/>
              </a:rPr>
              <a:t>, TensorFlow, Pillow)</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7</a:t>
            </a: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a:solidFill>
                    <a:srgbClr val="FFFFFF"/>
                  </a:solidFill>
                  <a:latin typeface="Arial Bold"/>
                </a:rPr>
                <a:t>Proposed Solution </a:t>
              </a:r>
            </a:p>
          </p:txBody>
        </p:sp>
      </p:grpSp>
      <p:sp>
        <p:nvSpPr>
          <p:cNvPr id="7" name="TextBox 7"/>
          <p:cNvSpPr txBox="1"/>
          <p:nvPr/>
        </p:nvSpPr>
        <p:spPr>
          <a:xfrm>
            <a:off x="720075" y="2171700"/>
            <a:ext cx="16847850" cy="3949799"/>
          </a:xfrm>
          <a:prstGeom prst="rect">
            <a:avLst/>
          </a:prstGeom>
        </p:spPr>
        <p:txBody>
          <a:bodyPr lIns="0" tIns="0" rIns="0" bIns="0" rtlCol="0" anchor="t">
            <a:spAutoFit/>
          </a:bodyPr>
          <a:lstStyle/>
          <a:p>
            <a:pPr algn="just">
              <a:lnSpc>
                <a:spcPts val="5040"/>
              </a:lnSpc>
            </a:pPr>
            <a:r>
              <a:rPr lang="en-US" sz="4200" spc="39" dirty="0">
                <a:solidFill>
                  <a:srgbClr val="000000"/>
                </a:solidFill>
                <a:latin typeface="Times New Roman" panose="02020603050405020304" pitchFamily="18" charset="0"/>
                <a:cs typeface="Times New Roman" panose="02020603050405020304" pitchFamily="18" charset="0"/>
              </a:rPr>
              <a:t>From Where Are You to Get The Resources?</a:t>
            </a:r>
          </a:p>
          <a:p>
            <a:pPr algn="just">
              <a:lnSpc>
                <a:spcPts val="4320"/>
              </a:lnSpc>
            </a:pPr>
            <a:endParaRPr lang="en-US" sz="4200" spc="39"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For datasets – Kaggle, UCI Machine learning Repository, Google Dataset Search, </a:t>
            </a:r>
            <a:r>
              <a:rPr lang="en-US" sz="3600" spc="33" dirty="0" err="1">
                <a:solidFill>
                  <a:srgbClr val="000000"/>
                </a:solidFill>
                <a:latin typeface="Times New Roman" panose="02020603050405020304" pitchFamily="18" charset="0"/>
                <a:cs typeface="Times New Roman" panose="02020603050405020304" pitchFamily="18" charset="0"/>
              </a:rPr>
              <a:t>OpenML</a:t>
            </a:r>
            <a:r>
              <a:rPr lang="en-US" sz="3600" spc="33" dirty="0">
                <a:solidFill>
                  <a:srgbClr val="000000"/>
                </a:solidFill>
                <a:latin typeface="Times New Roman" panose="02020603050405020304" pitchFamily="18" charset="0"/>
                <a:cs typeface="Times New Roman" panose="02020603050405020304" pitchFamily="18" charset="0"/>
              </a:rPr>
              <a:t>, TensorFlow Datasets and Hugging Face Datasets</a:t>
            </a:r>
          </a:p>
          <a:p>
            <a:pPr algn="just">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just">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For base models – Hugging Face Model Hub, TensorFlow Hub, </a:t>
            </a:r>
            <a:r>
              <a:rPr lang="en-US" sz="3600" spc="33" dirty="0" err="1">
                <a:solidFill>
                  <a:srgbClr val="000000"/>
                </a:solidFill>
                <a:latin typeface="Times New Roman" panose="02020603050405020304" pitchFamily="18" charset="0"/>
                <a:cs typeface="Times New Roman" panose="02020603050405020304" pitchFamily="18" charset="0"/>
              </a:rPr>
              <a:t>PyTorch</a:t>
            </a:r>
            <a:r>
              <a:rPr lang="en-US" sz="3600" spc="33" dirty="0">
                <a:solidFill>
                  <a:srgbClr val="000000"/>
                </a:solidFill>
                <a:latin typeface="Times New Roman" panose="02020603050405020304" pitchFamily="18" charset="0"/>
                <a:cs typeface="Times New Roman" panose="02020603050405020304" pitchFamily="18" charset="0"/>
              </a:rPr>
              <a:t> Hub, OpenAI Model Zoo and GitHub Repositories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97840" y="9580246"/>
            <a:ext cx="4084320" cy="269304"/>
          </a:xfrm>
          <a:prstGeom prst="rect">
            <a:avLst/>
          </a:prstGeom>
        </p:spPr>
        <p:txBody>
          <a:bodyPr lIns="0" tIns="0" rIns="0" bIns="0" rtlCol="0" anchor="t">
            <a:spAutoFit/>
          </a:bodyPr>
          <a:lstStyle/>
          <a:p>
            <a:pPr algn="r">
              <a:lnSpc>
                <a:spcPts val="2160"/>
              </a:lnSpc>
            </a:pPr>
            <a:r>
              <a:rPr lang="en-US" sz="1800" spc="16" dirty="0">
                <a:solidFill>
                  <a:srgbClr val="898989"/>
                </a:solidFill>
                <a:latin typeface="TT Rounds Condensed"/>
              </a:rPr>
              <a:t>8</a:t>
            </a:r>
          </a:p>
        </p:txBody>
      </p:sp>
      <p:grpSp>
        <p:nvGrpSpPr>
          <p:cNvPr id="3" name="Group 3"/>
          <p:cNvGrpSpPr/>
          <p:nvPr/>
        </p:nvGrpSpPr>
        <p:grpSpPr>
          <a:xfrm>
            <a:off x="-2381" y="-2381"/>
            <a:ext cx="18292762" cy="804862"/>
            <a:chOff x="0" y="0"/>
            <a:chExt cx="24390350" cy="1073150"/>
          </a:xfrm>
        </p:grpSpPr>
        <p:sp>
          <p:nvSpPr>
            <p:cNvPr id="4" name="Freeform 4"/>
            <p:cNvSpPr/>
            <p:nvPr/>
          </p:nvSpPr>
          <p:spPr>
            <a:xfrm>
              <a:off x="3175" y="3175"/>
              <a:ext cx="24384000" cy="1066800"/>
            </a:xfrm>
            <a:custGeom>
              <a:avLst/>
              <a:gdLst/>
              <a:ahLst/>
              <a:cxnLst/>
              <a:rect l="l" t="t" r="r" b="b"/>
              <a:pathLst>
                <a:path w="24384000" h="1066800">
                  <a:moveTo>
                    <a:pt x="0" y="0"/>
                  </a:moveTo>
                  <a:lnTo>
                    <a:pt x="24384000" y="0"/>
                  </a:lnTo>
                  <a:lnTo>
                    <a:pt x="24384000" y="1066800"/>
                  </a:lnTo>
                  <a:lnTo>
                    <a:pt x="0" y="1066800"/>
                  </a:lnTo>
                  <a:close/>
                </a:path>
              </a:pathLst>
            </a:custGeom>
            <a:solidFill>
              <a:srgbClr val="953735"/>
            </a:solidFill>
          </p:spPr>
        </p:sp>
        <p:sp>
          <p:nvSpPr>
            <p:cNvPr id="5" name="Freeform 5"/>
            <p:cNvSpPr/>
            <p:nvPr/>
          </p:nvSpPr>
          <p:spPr>
            <a:xfrm>
              <a:off x="0" y="0"/>
              <a:ext cx="24390350" cy="1073150"/>
            </a:xfrm>
            <a:custGeom>
              <a:avLst/>
              <a:gdLst/>
              <a:ahLst/>
              <a:cxnLst/>
              <a:rect l="l" t="t" r="r" b="b"/>
              <a:pathLst>
                <a:path w="24390350" h="107315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p:spPr>
        </p:sp>
        <p:sp>
          <p:nvSpPr>
            <p:cNvPr id="6" name="TextBox 6"/>
            <p:cNvSpPr txBox="1"/>
            <p:nvPr/>
          </p:nvSpPr>
          <p:spPr>
            <a:xfrm>
              <a:off x="0" y="-104775"/>
              <a:ext cx="24390350" cy="1177925"/>
            </a:xfrm>
            <a:prstGeom prst="rect">
              <a:avLst/>
            </a:prstGeom>
          </p:spPr>
          <p:txBody>
            <a:bodyPr lIns="50800" tIns="50800" rIns="50800" bIns="50800" rtlCol="0" anchor="ctr"/>
            <a:lstStyle/>
            <a:p>
              <a:pPr algn="ctr">
                <a:lnSpc>
                  <a:spcPts val="6480"/>
                </a:lnSpc>
              </a:pPr>
              <a:r>
                <a:rPr lang="en-US" sz="5400">
                  <a:solidFill>
                    <a:srgbClr val="FFFFFF"/>
                  </a:solidFill>
                  <a:latin typeface="Arial Bold"/>
                </a:rPr>
                <a:t>Proposed Solution </a:t>
              </a:r>
            </a:p>
          </p:txBody>
        </p:sp>
      </p:grpSp>
      <p:sp>
        <p:nvSpPr>
          <p:cNvPr id="7" name="TextBox 7"/>
          <p:cNvSpPr txBox="1"/>
          <p:nvPr/>
        </p:nvSpPr>
        <p:spPr>
          <a:xfrm>
            <a:off x="720075" y="2095500"/>
            <a:ext cx="16847850" cy="3949799"/>
          </a:xfrm>
          <a:prstGeom prst="rect">
            <a:avLst/>
          </a:prstGeom>
        </p:spPr>
        <p:txBody>
          <a:bodyPr lIns="0" tIns="0" rIns="0" bIns="0" rtlCol="0" anchor="t">
            <a:spAutoFit/>
          </a:bodyPr>
          <a:lstStyle/>
          <a:p>
            <a:pPr algn="l">
              <a:lnSpc>
                <a:spcPts val="5040"/>
              </a:lnSpc>
            </a:pPr>
            <a:r>
              <a:rPr lang="en-US" sz="4200" spc="39" dirty="0">
                <a:solidFill>
                  <a:srgbClr val="000000"/>
                </a:solidFill>
                <a:latin typeface="Times New Roman" panose="02020603050405020304" pitchFamily="18" charset="0"/>
                <a:cs typeface="Times New Roman" panose="02020603050405020304" pitchFamily="18" charset="0"/>
              </a:rPr>
              <a:t>The Algorithm to be Used?</a:t>
            </a:r>
          </a:p>
          <a:p>
            <a:pPr algn="l">
              <a:lnSpc>
                <a:spcPts val="4320"/>
              </a:lnSpc>
            </a:pPr>
            <a:endParaRPr lang="en-US" sz="4200" spc="39" dirty="0">
              <a:solidFill>
                <a:srgbClr val="000000"/>
              </a:solidFill>
              <a:latin typeface="Times New Roman" panose="02020603050405020304" pitchFamily="18" charset="0"/>
              <a:cs typeface="Times New Roman" panose="02020603050405020304" pitchFamily="18" charset="0"/>
            </a:endParaRPr>
          </a:p>
          <a:p>
            <a:pPr algn="l">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Optimizations algorithms – Stochastic Gradient Descent, Adam and RMSprop</a:t>
            </a:r>
          </a:p>
          <a:p>
            <a:pPr algn="l">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l">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Learning rate schedulers – Cosine learning decay and Exponential learning decay</a:t>
            </a:r>
          </a:p>
          <a:p>
            <a:pPr algn="l">
              <a:lnSpc>
                <a:spcPts val="4320"/>
              </a:lnSpc>
            </a:pPr>
            <a:endParaRPr lang="en-US" sz="3600" spc="33" dirty="0">
              <a:solidFill>
                <a:srgbClr val="000000"/>
              </a:solidFill>
              <a:latin typeface="Times New Roman" panose="02020603050405020304" pitchFamily="18" charset="0"/>
              <a:cs typeface="Times New Roman" panose="02020603050405020304" pitchFamily="18" charset="0"/>
            </a:endParaRPr>
          </a:p>
          <a:p>
            <a:pPr algn="l">
              <a:lnSpc>
                <a:spcPts val="4320"/>
              </a:lnSpc>
            </a:pPr>
            <a:r>
              <a:rPr lang="en-US" sz="3600" spc="33" dirty="0">
                <a:solidFill>
                  <a:srgbClr val="000000"/>
                </a:solidFill>
                <a:latin typeface="Times New Roman" panose="02020603050405020304" pitchFamily="18" charset="0"/>
                <a:cs typeface="Times New Roman" panose="02020603050405020304" pitchFamily="18" charset="0"/>
              </a:rPr>
              <a:t>Regularization techniques – Dropout, L1 and L2 regularization and early stopping</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1551</Words>
  <Application>Microsoft Office PowerPoint</Application>
  <PresentationFormat>Custom</PresentationFormat>
  <Paragraphs>201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 Bold</vt:lpstr>
      <vt:lpstr>Calibri</vt:lpstr>
      <vt:lpstr>TT Rounds Condensed Bold</vt:lpstr>
      <vt:lpstr>TT Rounds Condensed</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Second_review.pptx</dc:title>
  <dc:creator>Velmurugan</dc:creator>
  <cp:lastModifiedBy>Velmurugan M</cp:lastModifiedBy>
  <cp:revision>9</cp:revision>
  <dcterms:created xsi:type="dcterms:W3CDTF">2006-08-16T00:00:00Z</dcterms:created>
  <dcterms:modified xsi:type="dcterms:W3CDTF">2024-02-16T07:47:56Z</dcterms:modified>
  <dc:identifier>DAF8xQbh4k8</dc:identifier>
</cp:coreProperties>
</file>