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96" r:id="rId2"/>
    <p:sldId id="338" r:id="rId3"/>
    <p:sldId id="307" r:id="rId4"/>
    <p:sldId id="281" r:id="rId5"/>
    <p:sldId id="310" r:id="rId6"/>
    <p:sldId id="311" r:id="rId7"/>
    <p:sldId id="326" r:id="rId8"/>
    <p:sldId id="339" r:id="rId9"/>
    <p:sldId id="327" r:id="rId10"/>
    <p:sldId id="328" r:id="rId11"/>
    <p:sldId id="333" r:id="rId12"/>
    <p:sldId id="334" r:id="rId13"/>
    <p:sldId id="341" r:id="rId14"/>
    <p:sldId id="340" r:id="rId15"/>
    <p:sldId id="336" r:id="rId16"/>
    <p:sldId id="342" r:id="rId17"/>
    <p:sldId id="284" r:id="rId18"/>
    <p:sldId id="263" r:id="rId19"/>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8" d="100"/>
          <a:sy n="58" d="100"/>
        </p:scale>
        <p:origin x="964" y="4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4E3D16EF-8A42-415C-9B20-FD12136F355D}" type="datetimeFigureOut">
              <a:rPr lang="en-US"/>
              <a:pPr>
                <a:defRPr/>
              </a:pPr>
              <a:t>3/15/2023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6409FE1E-F7DF-477B-8035-2665A1391193}" type="slidenum">
              <a:rPr lang="en-US"/>
              <a:pPr>
                <a:defRPr/>
              </a:pPr>
              <a:t>‹#›</a:t>
            </a:fld>
            <a:endParaRPr lang="en-US" dirty="0"/>
          </a:p>
        </p:txBody>
      </p:sp>
    </p:spTree>
    <p:extLst>
      <p:ext uri="{BB962C8B-B14F-4D97-AF65-F5344CB8AC3E}">
        <p14:creationId xmlns:p14="http://schemas.microsoft.com/office/powerpoint/2010/main" val="16434671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AD417E4F-C46F-4C33-832A-AFF8D0425C6C}" type="datetimeFigureOut">
              <a:rPr lang="en-US"/>
              <a:pPr>
                <a:defRPr/>
              </a:pPr>
              <a:t>3/15/2023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2C69DEC-3324-465E-8609-FB7468C6F5A0}"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385E4E4-00F7-4BA7-A3CD-53E41D9F1E0E}" type="datetimeFigureOut">
              <a:rPr lang="en-US"/>
              <a:pPr>
                <a:defRPr/>
              </a:pPr>
              <a:t>3/15/2023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787CC21-42EE-4E57-9FC3-CFACB74D2D1B}"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5053E7E-2257-458D-AA78-D8B21E091727}" type="datetimeFigureOut">
              <a:rPr lang="en-US"/>
              <a:pPr>
                <a:defRPr/>
              </a:pPr>
              <a:t>3/15/2023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70DBFAF-E716-49D6-8704-629C97C0E0CC}"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15D72C6-5448-4339-998A-E623C356172D}" type="datetimeFigureOut">
              <a:rPr lang="en-US"/>
              <a:pPr>
                <a:defRPr/>
              </a:pPr>
              <a:t>3/15/2023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780A3AD-D717-4688-9042-680A3B8B8570}"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235C8F2-63BD-477C-87AD-F8CFFF6C5D51}" type="datetimeFigureOut">
              <a:rPr lang="en-US"/>
              <a:pPr>
                <a:defRPr/>
              </a:pPr>
              <a:t>3/15/2023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52DD297-0489-4274-8A2D-8541289001B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1762863-11BC-4DDB-99BA-18007A9571D1}" type="datetimeFigureOut">
              <a:rPr lang="en-US"/>
              <a:pPr>
                <a:defRPr/>
              </a:pPr>
              <a:t>3/15/2023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2CC23D5-027A-400A-A90D-A269EF53E2F9}"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36C7B4EE-B968-4034-92D3-A9BC1023AF1E}" type="datetimeFigureOut">
              <a:rPr lang="en-US"/>
              <a:pPr>
                <a:defRPr/>
              </a:pPr>
              <a:t>3/15/2023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8C694B5B-1C35-4E70-B46C-DB1B5EE61677}"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DC8A410B-8580-4777-8537-2E1EC7AE5B4A}" type="datetimeFigureOut">
              <a:rPr lang="en-US"/>
              <a:pPr>
                <a:defRPr/>
              </a:pPr>
              <a:t>3/15/2023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B87BB867-E40C-4861-8C5A-41EE59CA52D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266405A-8E7F-4F9C-99E5-AF060F5C6B0C}" type="datetimeFigureOut">
              <a:rPr lang="en-US"/>
              <a:pPr>
                <a:defRPr/>
              </a:pPr>
              <a:t>3/15/2023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48C91A3F-B399-44E5-8AA8-FAC1270306BB}"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5EC29CF-23A1-4C3C-A5AA-FBCF447291BF}" type="datetimeFigureOut">
              <a:rPr lang="en-US"/>
              <a:pPr>
                <a:defRPr/>
              </a:pPr>
              <a:t>3/15/2023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023506E-ABF4-4173-BDB9-7060F61EFA02}"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9BA0D68-609B-4229-8D3E-33EE066CD553}" type="datetimeFigureOut">
              <a:rPr lang="en-US"/>
              <a:pPr>
                <a:defRPr/>
              </a:pPr>
              <a:t>3/15/2023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D1AA14F-383F-4870-A995-C09DFF105C58}"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F94A5F01-7FDA-4AD9-87BA-9D66C4D30DF5}" type="datetimeFigureOut">
              <a:rPr lang="en-US"/>
              <a:pPr>
                <a:defRPr/>
              </a:pPr>
              <a:t>3/15/2023</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6917F81C-4FDA-42D1-B673-7D5703C4154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1644977"/>
            <a:ext cx="12192000" cy="17526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438400" y="1447800"/>
            <a:ext cx="8229600" cy="1143000"/>
          </a:xfrm>
        </p:spPr>
        <p:txBody>
          <a:bodyPr>
            <a:normAutofit/>
          </a:bodyPr>
          <a:lstStyle/>
          <a:p>
            <a:pPr fontAlgn="auto">
              <a:spcAft>
                <a:spcPts val="0"/>
              </a:spcAft>
              <a:defRPr/>
            </a:pPr>
            <a:r>
              <a:rPr lang="en-US" b="1" dirty="0">
                <a:solidFill>
                  <a:schemeClr val="bg1"/>
                </a:solidFill>
              </a:rPr>
              <a:t>&lt;&lt; Project Title&gt;&gt;</a:t>
            </a:r>
          </a:p>
        </p:txBody>
      </p:sp>
      <p:sp>
        <p:nvSpPr>
          <p:cNvPr id="10" name="Content Placeholder 9"/>
          <p:cNvSpPr>
            <a:spLocks noGrp="1"/>
          </p:cNvSpPr>
          <p:nvPr>
            <p:ph sz="quarter" idx="2"/>
          </p:nvPr>
        </p:nvSpPr>
        <p:spPr>
          <a:xfrm>
            <a:off x="6553200" y="3962400"/>
            <a:ext cx="4114800" cy="1295400"/>
          </a:xfrm>
        </p:spPr>
        <p:txBody>
          <a:bodyPr>
            <a:normAutofit/>
          </a:bodyPr>
          <a:lstStyle/>
          <a:p>
            <a:pPr marL="365760" indent="-256032" algn="ctr" fontAlgn="auto">
              <a:spcAft>
                <a:spcPts val="0"/>
              </a:spcAft>
              <a:buNone/>
              <a:defRPr/>
            </a:pPr>
            <a:r>
              <a:rPr lang="en-US" b="1" dirty="0">
                <a:solidFill>
                  <a:srgbClr val="FF0000"/>
                </a:solidFill>
              </a:rPr>
              <a:t>Supervisor</a:t>
            </a:r>
          </a:p>
          <a:p>
            <a:pPr marL="365760" indent="-256032" algn="ctr" fontAlgn="auto">
              <a:spcAft>
                <a:spcPts val="0"/>
              </a:spcAft>
              <a:buNone/>
              <a:defRPr/>
            </a:pPr>
            <a:r>
              <a:rPr lang="en-US" b="1" dirty="0"/>
              <a:t>&lt;Name of the Supervisor</a:t>
            </a:r>
          </a:p>
          <a:p>
            <a:pPr marL="365760" indent="-256032" algn="ctr" fontAlgn="auto">
              <a:spcAft>
                <a:spcPts val="0"/>
              </a:spcAft>
              <a:buNone/>
              <a:defRPr/>
            </a:pPr>
            <a:r>
              <a:rPr lang="en-US" sz="1800" b="1" dirty="0"/>
              <a:t>Designation&gt;</a:t>
            </a:r>
          </a:p>
          <a:p>
            <a:pPr marL="365760" indent="-256032" algn="ctr" fontAlgn="auto">
              <a:spcAft>
                <a:spcPts val="0"/>
              </a:spcAft>
              <a:buFont typeface="Wingdings 3"/>
              <a:buChar char=""/>
              <a:defRPr/>
            </a:pPr>
            <a:endParaRPr lang="en-US" b="1" dirty="0"/>
          </a:p>
        </p:txBody>
      </p:sp>
      <p:sp>
        <p:nvSpPr>
          <p:cNvPr id="13" name="Rectangle 12"/>
          <p:cNvSpPr/>
          <p:nvPr/>
        </p:nvSpPr>
        <p:spPr>
          <a:xfrm>
            <a:off x="1524000" y="4038601"/>
            <a:ext cx="4800600" cy="1384995"/>
          </a:xfrm>
          <a:prstGeom prst="rect">
            <a:avLst/>
          </a:prstGeom>
        </p:spPr>
        <p:txBody>
          <a:bodyPr wrap="square">
            <a:spAutoFit/>
          </a:bodyPr>
          <a:lstStyle/>
          <a:p>
            <a:pPr algn="ctr" fontAlgn="auto">
              <a:spcBef>
                <a:spcPts val="0"/>
              </a:spcBef>
              <a:spcAft>
                <a:spcPts val="0"/>
              </a:spcAft>
              <a:defRPr/>
            </a:pPr>
            <a:r>
              <a:rPr lang="en-US" sz="2400" b="1" dirty="0">
                <a:solidFill>
                  <a:srgbClr val="FF0000"/>
                </a:solidFill>
                <a:latin typeface="+mn-lt"/>
                <a:cs typeface="+mn-cs"/>
              </a:rPr>
              <a:t>Presented by</a:t>
            </a:r>
          </a:p>
          <a:p>
            <a:pPr marL="342900" indent="-342900" algn="ctr" fontAlgn="auto">
              <a:spcBef>
                <a:spcPts val="0"/>
              </a:spcBef>
              <a:spcAft>
                <a:spcPts val="0"/>
              </a:spcAft>
              <a:defRPr/>
            </a:pPr>
            <a:endParaRPr lang="en-US" b="1" dirty="0">
              <a:latin typeface="+mn-lt"/>
              <a:cs typeface="+mn-cs"/>
            </a:endParaRPr>
          </a:p>
          <a:p>
            <a:pPr marL="342900" indent="-342900" algn="ctr" fontAlgn="auto">
              <a:spcBef>
                <a:spcPts val="0"/>
              </a:spcBef>
              <a:spcAft>
                <a:spcPts val="0"/>
              </a:spcAft>
              <a:defRPr/>
            </a:pPr>
            <a:r>
              <a:rPr lang="en-US" sz="2400" b="1" dirty="0">
                <a:latin typeface="+mn-lt"/>
                <a:cs typeface="+mn-cs"/>
              </a:rPr>
              <a:t>&lt;Name (s)  - Reg. No. (s)&gt;</a:t>
            </a:r>
          </a:p>
          <a:p>
            <a:pPr marL="342900" indent="-342900" algn="ctr" fontAlgn="auto">
              <a:spcBef>
                <a:spcPts val="0"/>
              </a:spcBef>
              <a:spcAft>
                <a:spcPts val="0"/>
              </a:spcAft>
              <a:defRPr/>
            </a:pPr>
            <a:endParaRPr lang="en-US" b="1" dirty="0">
              <a:latin typeface="+mn-lt"/>
              <a:cs typeface="+mn-cs"/>
            </a:endParaRPr>
          </a:p>
        </p:txBody>
      </p:sp>
      <p:sp>
        <p:nvSpPr>
          <p:cNvPr id="14" name="Content Placeholder 9"/>
          <p:cNvSpPr>
            <a:spLocks noGrp="1"/>
          </p:cNvSpPr>
          <p:nvPr>
            <p:ph sz="quarter" idx="2"/>
          </p:nvPr>
        </p:nvSpPr>
        <p:spPr>
          <a:xfrm>
            <a:off x="152400" y="3515998"/>
            <a:ext cx="3048000" cy="533400"/>
          </a:xfrm>
        </p:spPr>
        <p:txBody>
          <a:bodyPr>
            <a:normAutofit/>
          </a:bodyPr>
          <a:lstStyle/>
          <a:p>
            <a:pPr marL="365760" indent="-256032" algn="ctr" fontAlgn="auto">
              <a:spcAft>
                <a:spcPts val="0"/>
              </a:spcAft>
              <a:buNone/>
              <a:defRPr/>
            </a:pPr>
            <a:r>
              <a:rPr lang="en-US" b="1" dirty="0">
                <a:latin typeface="Arial" charset="0"/>
                <a:cs typeface="Arial" charset="0"/>
              </a:rPr>
              <a:t>Review No.: 3</a:t>
            </a:r>
          </a:p>
          <a:p>
            <a:pPr marL="365760" indent="-256032" algn="ctr" fontAlgn="auto">
              <a:spcAft>
                <a:spcPts val="0"/>
              </a:spcAft>
              <a:buNone/>
              <a:defRPr/>
            </a:pPr>
            <a:endParaRPr lang="en-US" b="1" dirty="0"/>
          </a:p>
        </p:txBody>
      </p:sp>
      <p:sp>
        <p:nvSpPr>
          <p:cNvPr id="11" name="Rectangle 10"/>
          <p:cNvSpPr/>
          <p:nvPr/>
        </p:nvSpPr>
        <p:spPr>
          <a:xfrm>
            <a:off x="7696200" y="3352801"/>
            <a:ext cx="2063386" cy="461665"/>
          </a:xfrm>
          <a:prstGeom prst="rect">
            <a:avLst/>
          </a:prstGeom>
        </p:spPr>
        <p:txBody>
          <a:bodyPr wrap="none">
            <a:spAutoFit/>
          </a:bodyPr>
          <a:lstStyle/>
          <a:p>
            <a:pPr marL="342900" indent="-342900" algn="ctr" fontAlgn="auto">
              <a:spcBef>
                <a:spcPts val="0"/>
              </a:spcBef>
              <a:spcAft>
                <a:spcPts val="0"/>
              </a:spcAft>
              <a:defRPr/>
            </a:pPr>
            <a:r>
              <a:rPr lang="en-US" sz="2400" b="1" dirty="0"/>
              <a:t>Batch No. :   </a:t>
            </a:r>
          </a:p>
        </p:txBody>
      </p:sp>
      <p:pic>
        <p:nvPicPr>
          <p:cNvPr id="15" name="Picture 14"/>
          <p:cNvPicPr/>
          <p:nvPr/>
        </p:nvPicPr>
        <p:blipFill>
          <a:blip r:embed="rId2" cstate="print"/>
          <a:srcRect/>
          <a:stretch>
            <a:fillRect/>
          </a:stretch>
        </p:blipFill>
        <p:spPr bwMode="auto">
          <a:xfrm>
            <a:off x="1524000" y="0"/>
            <a:ext cx="2403516" cy="993156"/>
          </a:xfrm>
          <a:prstGeom prst="rect">
            <a:avLst/>
          </a:prstGeom>
          <a:noFill/>
          <a:ln w="9525">
            <a:noFill/>
            <a:miter lim="800000"/>
            <a:headEnd/>
            <a:tailEnd/>
          </a:ln>
        </p:spPr>
      </p:pic>
      <p:sp>
        <p:nvSpPr>
          <p:cNvPr id="16" name="TextBox 15"/>
          <p:cNvSpPr txBox="1"/>
          <p:nvPr/>
        </p:nvSpPr>
        <p:spPr>
          <a:xfrm>
            <a:off x="5646668" y="6412468"/>
            <a:ext cx="1287532" cy="369332"/>
          </a:xfrm>
          <a:prstGeom prst="rect">
            <a:avLst/>
          </a:prstGeom>
          <a:noFill/>
        </p:spPr>
        <p:txBody>
          <a:bodyPr wrap="none" rtlCol="0">
            <a:spAutoFit/>
          </a:bodyPr>
          <a:lstStyle/>
          <a:p>
            <a:r>
              <a:rPr lang="en-US" b="1" dirty="0"/>
              <a:t>2022-2023</a:t>
            </a:r>
          </a:p>
        </p:txBody>
      </p:sp>
      <p:sp>
        <p:nvSpPr>
          <p:cNvPr id="17" name="Content Placeholder 9"/>
          <p:cNvSpPr>
            <a:spLocks noGrp="1"/>
          </p:cNvSpPr>
          <p:nvPr>
            <p:ph sz="quarter" idx="2"/>
          </p:nvPr>
        </p:nvSpPr>
        <p:spPr>
          <a:xfrm>
            <a:off x="3810000" y="838200"/>
            <a:ext cx="4572000" cy="533400"/>
          </a:xfrm>
        </p:spPr>
        <p:txBody>
          <a:bodyPr>
            <a:noAutofit/>
          </a:bodyPr>
          <a:lstStyle/>
          <a:p>
            <a:pPr marL="365760" indent="-256032" algn="ctr" fontAlgn="auto">
              <a:spcAft>
                <a:spcPts val="0"/>
              </a:spcAft>
              <a:buNone/>
              <a:defRPr/>
            </a:pPr>
            <a:r>
              <a:rPr lang="en-US" sz="3200" b="1" dirty="0"/>
              <a:t>CS8811 - Project Work</a:t>
            </a:r>
          </a:p>
          <a:p>
            <a:pPr marL="365760" indent="-256032" algn="ctr" fontAlgn="auto">
              <a:spcAft>
                <a:spcPts val="0"/>
              </a:spcAft>
              <a:buNone/>
              <a:defRPr/>
            </a:pPr>
            <a:endParaRPr lang="en-US" sz="3200" b="1" dirty="0"/>
          </a:p>
        </p:txBody>
      </p:sp>
      <p:sp>
        <p:nvSpPr>
          <p:cNvPr id="18" name="Content Placeholder 9"/>
          <p:cNvSpPr>
            <a:spLocks noGrp="1"/>
          </p:cNvSpPr>
          <p:nvPr>
            <p:ph sz="quarter" idx="2"/>
          </p:nvPr>
        </p:nvSpPr>
        <p:spPr>
          <a:xfrm>
            <a:off x="4648200" y="3429000"/>
            <a:ext cx="3048000" cy="533400"/>
          </a:xfrm>
        </p:spPr>
        <p:txBody>
          <a:bodyPr>
            <a:normAutofit/>
          </a:bodyPr>
          <a:lstStyle/>
          <a:p>
            <a:pPr marL="365760" indent="-256032" algn="ctr" fontAlgn="auto">
              <a:spcAft>
                <a:spcPts val="0"/>
              </a:spcAft>
              <a:buNone/>
              <a:defRPr/>
            </a:pPr>
            <a:r>
              <a:rPr lang="en-US" b="1" dirty="0">
                <a:latin typeface="Arial" charset="0"/>
                <a:cs typeface="Arial" charset="0"/>
              </a:rPr>
              <a:t>.04.2023</a:t>
            </a:r>
          </a:p>
          <a:p>
            <a:pPr marL="365760" indent="-256032" algn="ctr" fontAlgn="auto">
              <a:spcAft>
                <a:spcPts val="0"/>
              </a:spcAft>
              <a:buNone/>
              <a:defRPr/>
            </a:pPr>
            <a:endParaRPr lang="en-US" b="1" dirty="0"/>
          </a:p>
        </p:txBody>
      </p:sp>
      <p:pic>
        <p:nvPicPr>
          <p:cNvPr id="3" name="Google Shape;94;p1">
            <a:extLst>
              <a:ext uri="{FF2B5EF4-FFF2-40B4-BE49-F238E27FC236}">
                <a16:creationId xmlns:a16="http://schemas.microsoft.com/office/drawing/2014/main" id="{03CF0154-F837-A107-D39C-E9D0DE2FBC05}"/>
              </a:ext>
            </a:extLst>
          </p:cNvPr>
          <p:cNvPicPr preferRelativeResize="0"/>
          <p:nvPr/>
        </p:nvPicPr>
        <p:blipFill rotWithShape="1">
          <a:blip r:embed="rId3">
            <a:alphaModFix/>
          </a:blip>
          <a:srcRect/>
          <a:stretch/>
        </p:blipFill>
        <p:spPr>
          <a:xfrm>
            <a:off x="8610600" y="107665"/>
            <a:ext cx="3048000" cy="990600"/>
          </a:xfrm>
          <a:prstGeom prst="rect">
            <a:avLst/>
          </a:prstGeom>
          <a:noFill/>
          <a:ln>
            <a:noFill/>
          </a:ln>
        </p:spPr>
      </p:pic>
    </p:spTree>
    <p:extLst>
      <p:ext uri="{BB962C8B-B14F-4D97-AF65-F5344CB8AC3E}">
        <p14:creationId xmlns:p14="http://schemas.microsoft.com/office/powerpoint/2010/main" val="1746953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39BB963-F1A2-42B3-B824-71084E776224}" type="slidenum">
              <a:rPr lang="en-US"/>
              <a:pPr fontAlgn="base">
                <a:spcBef>
                  <a:spcPct val="0"/>
                </a:spcBef>
                <a:spcAft>
                  <a:spcPct val="0"/>
                </a:spcAft>
              </a:pPr>
              <a:t>10</a:t>
            </a:fld>
            <a:endParaRPr lang="en-US" dirty="0"/>
          </a:p>
        </p:txBody>
      </p:sp>
      <p:sp>
        <p:nvSpPr>
          <p:cNvPr id="7" name="Rectangle 6"/>
          <p:cNvSpPr/>
          <p:nvPr/>
        </p:nvSpPr>
        <p:spPr bwMode="auto">
          <a:xfrm>
            <a:off x="0" y="76200"/>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1"/>
          <p:cNvSpPr txBox="1">
            <a:spLocks/>
          </p:cNvSpPr>
          <p:nvPr/>
        </p:nvSpPr>
        <p:spPr bwMode="auto">
          <a:xfrm>
            <a:off x="1981200" y="0"/>
            <a:ext cx="80010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fontAlgn="auto" hangingPunct="0">
              <a:spcAft>
                <a:spcPts val="0"/>
              </a:spcAft>
              <a:defRPr/>
            </a:pPr>
            <a:r>
              <a:rPr lang="en-US" sz="3200" b="1" dirty="0">
                <a:solidFill>
                  <a:schemeClr val="bg1"/>
                </a:solidFill>
                <a:latin typeface="+mj-lt"/>
                <a:ea typeface="+mj-ea"/>
                <a:cs typeface="+mj-cs"/>
              </a:rPr>
              <a:t>Module Description</a:t>
            </a:r>
          </a:p>
        </p:txBody>
      </p:sp>
      <p:sp>
        <p:nvSpPr>
          <p:cNvPr id="5" name="TextBox 4"/>
          <p:cNvSpPr txBox="1"/>
          <p:nvPr/>
        </p:nvSpPr>
        <p:spPr>
          <a:xfrm>
            <a:off x="3200400" y="990600"/>
            <a:ext cx="7239000" cy="3416320"/>
          </a:xfrm>
          <a:prstGeom prst="rect">
            <a:avLst/>
          </a:prstGeom>
          <a:noFill/>
        </p:spPr>
        <p:txBody>
          <a:bodyPr wrap="square" rtlCol="0">
            <a:spAutoFit/>
          </a:bodyPr>
          <a:lstStyle/>
          <a:p>
            <a:pPr marL="285750" lvl="0" indent="-285750">
              <a:buFont typeface="Arial" panose="020B0604020202020204" pitchFamily="34" charset="0"/>
              <a:buChar char="•"/>
            </a:pPr>
            <a:r>
              <a:rPr lang="en-US" dirty="0">
                <a:solidFill>
                  <a:srgbClr val="FF0000"/>
                </a:solidFill>
              </a:rPr>
              <a:t>List and describe individual modules in different slides.</a:t>
            </a:r>
          </a:p>
          <a:p>
            <a:pPr marL="285750" lvl="0" indent="-285750">
              <a:buFont typeface="Arial" panose="020B0604020202020204" pitchFamily="34" charset="0"/>
              <a:buChar char="•"/>
            </a:pPr>
            <a:r>
              <a:rPr lang="en-US" dirty="0">
                <a:solidFill>
                  <a:srgbClr val="FF0000"/>
                </a:solidFill>
              </a:rPr>
              <a:t>Describe the functionality (User perspective) of each module.</a:t>
            </a:r>
          </a:p>
          <a:p>
            <a:pPr marL="285750" lvl="0" indent="-285750">
              <a:buFont typeface="Arial" panose="020B0604020202020204" pitchFamily="34" charset="0"/>
              <a:buChar char="•"/>
            </a:pPr>
            <a:r>
              <a:rPr lang="en-US" dirty="0">
                <a:solidFill>
                  <a:srgbClr val="FF0000"/>
                </a:solidFill>
              </a:rPr>
              <a:t>Describe the development strategy individual modules as developer perspective </a:t>
            </a:r>
          </a:p>
          <a:p>
            <a:pPr marL="285750" indent="-285750">
              <a:buFont typeface="Arial" panose="020B0604020202020204" pitchFamily="34" charset="0"/>
              <a:buChar char="•"/>
            </a:pPr>
            <a:r>
              <a:rPr lang="en-US" dirty="0">
                <a:solidFill>
                  <a:srgbClr val="FF0000"/>
                </a:solidFill>
              </a:rPr>
              <a:t>For each and every module, the input, the functional process (algorithm/strategy) and the output to be  fed as input next module (interaction) should be explained diagrammatically using functional block diagram.</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8130246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39BB963-F1A2-42B3-B824-71084E776224}" type="slidenum">
              <a:rPr lang="en-US"/>
              <a:pPr fontAlgn="base">
                <a:spcBef>
                  <a:spcPct val="0"/>
                </a:spcBef>
                <a:spcAft>
                  <a:spcPct val="0"/>
                </a:spcAft>
              </a:pPr>
              <a:t>11</a:t>
            </a:fld>
            <a:endParaRPr lang="en-US" dirty="0"/>
          </a:p>
        </p:txBody>
      </p:sp>
      <p:sp>
        <p:nvSpPr>
          <p:cNvPr id="7" name="Rectangle 6"/>
          <p:cNvSpPr/>
          <p:nvPr/>
        </p:nvSpPr>
        <p:spPr bwMode="auto">
          <a:xfrm>
            <a:off x="0" y="76200"/>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1"/>
          <p:cNvSpPr txBox="1">
            <a:spLocks/>
          </p:cNvSpPr>
          <p:nvPr/>
        </p:nvSpPr>
        <p:spPr bwMode="auto">
          <a:xfrm>
            <a:off x="1981200" y="0"/>
            <a:ext cx="80010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fontAlgn="auto" hangingPunct="0">
              <a:spcAft>
                <a:spcPts val="0"/>
              </a:spcAft>
              <a:defRPr/>
            </a:pPr>
            <a:r>
              <a:rPr lang="en-US" sz="3200" b="1" dirty="0">
                <a:solidFill>
                  <a:schemeClr val="bg1"/>
                </a:solidFill>
                <a:latin typeface="+mj-lt"/>
                <a:ea typeface="+mj-ea"/>
                <a:cs typeface="+mj-cs"/>
              </a:rPr>
              <a:t>Database Design</a:t>
            </a:r>
          </a:p>
        </p:txBody>
      </p:sp>
      <p:sp>
        <p:nvSpPr>
          <p:cNvPr id="5" name="Rectangle 1"/>
          <p:cNvSpPr>
            <a:spLocks noChangeArrowheads="1"/>
          </p:cNvSpPr>
          <p:nvPr/>
        </p:nvSpPr>
        <p:spPr bwMode="auto">
          <a:xfrm>
            <a:off x="3200400" y="990600"/>
            <a:ext cx="8043631"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buFontTx/>
              <a:buChar char="•"/>
            </a:pPr>
            <a:r>
              <a:rPr lang="en-US" dirty="0">
                <a:solidFill>
                  <a:srgbClr val="FF0000"/>
                </a:solidFill>
              </a:rPr>
              <a:t>Database schema for database oriented projects</a:t>
            </a:r>
          </a:p>
        </p:txBody>
      </p:sp>
    </p:spTree>
    <p:extLst>
      <p:ext uri="{BB962C8B-B14F-4D97-AF65-F5344CB8AC3E}">
        <p14:creationId xmlns:p14="http://schemas.microsoft.com/office/powerpoint/2010/main" val="12735790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39BB963-F1A2-42B3-B824-71084E776224}" type="slidenum">
              <a:rPr lang="en-US"/>
              <a:pPr fontAlgn="base">
                <a:spcBef>
                  <a:spcPct val="0"/>
                </a:spcBef>
                <a:spcAft>
                  <a:spcPct val="0"/>
                </a:spcAft>
              </a:pPr>
              <a:t>12</a:t>
            </a:fld>
            <a:endParaRPr lang="en-US" dirty="0"/>
          </a:p>
        </p:txBody>
      </p:sp>
      <p:sp>
        <p:nvSpPr>
          <p:cNvPr id="7" name="Rectangle 6"/>
          <p:cNvSpPr/>
          <p:nvPr/>
        </p:nvSpPr>
        <p:spPr bwMode="auto">
          <a:xfrm>
            <a:off x="0" y="44449"/>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1"/>
          <p:cNvSpPr txBox="1">
            <a:spLocks/>
          </p:cNvSpPr>
          <p:nvPr/>
        </p:nvSpPr>
        <p:spPr bwMode="auto">
          <a:xfrm>
            <a:off x="1981200" y="0"/>
            <a:ext cx="80010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fontAlgn="auto" hangingPunct="0">
              <a:spcAft>
                <a:spcPts val="0"/>
              </a:spcAft>
              <a:defRPr/>
            </a:pPr>
            <a:r>
              <a:rPr lang="en-US" sz="3200" b="1" dirty="0">
                <a:solidFill>
                  <a:schemeClr val="bg1"/>
                </a:solidFill>
                <a:latin typeface="+mj-lt"/>
                <a:ea typeface="+mj-ea"/>
                <a:cs typeface="+mj-cs"/>
              </a:rPr>
              <a:t>Algorithm Explanation</a:t>
            </a:r>
          </a:p>
        </p:txBody>
      </p:sp>
      <p:sp>
        <p:nvSpPr>
          <p:cNvPr id="9217" name="Rectangle 1"/>
          <p:cNvSpPr>
            <a:spLocks noChangeArrowheads="1"/>
          </p:cNvSpPr>
          <p:nvPr/>
        </p:nvSpPr>
        <p:spPr bwMode="auto">
          <a:xfrm>
            <a:off x="2004170" y="838200"/>
            <a:ext cx="7955063"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just">
              <a:buFontTx/>
              <a:buChar char="•"/>
            </a:pPr>
            <a:r>
              <a:rPr lang="en-US" dirty="0">
                <a:solidFill>
                  <a:srgbClr val="FF0000"/>
                </a:solidFill>
              </a:rPr>
              <a:t>Explain the algorithm used – steps/</a:t>
            </a:r>
            <a:r>
              <a:rPr lang="en-US" dirty="0" err="1">
                <a:solidFill>
                  <a:srgbClr val="FF0000"/>
                </a:solidFill>
              </a:rPr>
              <a:t>psudocode</a:t>
            </a:r>
            <a:r>
              <a:rPr lang="en-US" dirty="0">
                <a:solidFill>
                  <a:srgbClr val="FF0000"/>
                </a:solidFill>
              </a:rPr>
              <a:t>/flowchart, in different slides </a:t>
            </a:r>
          </a:p>
        </p:txBody>
      </p:sp>
    </p:spTree>
    <p:extLst>
      <p:ext uri="{BB962C8B-B14F-4D97-AF65-F5344CB8AC3E}">
        <p14:creationId xmlns:p14="http://schemas.microsoft.com/office/powerpoint/2010/main" val="22393215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39BB963-F1A2-42B3-B824-71084E776224}" type="slidenum">
              <a:rPr lang="en-US"/>
              <a:pPr fontAlgn="base">
                <a:spcBef>
                  <a:spcPct val="0"/>
                </a:spcBef>
                <a:spcAft>
                  <a:spcPct val="0"/>
                </a:spcAft>
              </a:pPr>
              <a:t>13</a:t>
            </a:fld>
            <a:endParaRPr lang="en-US" dirty="0"/>
          </a:p>
        </p:txBody>
      </p:sp>
      <p:sp>
        <p:nvSpPr>
          <p:cNvPr id="7" name="Rectangle 6"/>
          <p:cNvSpPr/>
          <p:nvPr/>
        </p:nvSpPr>
        <p:spPr bwMode="auto">
          <a:xfrm>
            <a:off x="0" y="44449"/>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1"/>
          <p:cNvSpPr txBox="1">
            <a:spLocks/>
          </p:cNvSpPr>
          <p:nvPr/>
        </p:nvSpPr>
        <p:spPr bwMode="auto">
          <a:xfrm>
            <a:off x="1981200" y="0"/>
            <a:ext cx="80010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fontAlgn="auto" hangingPunct="0">
              <a:spcAft>
                <a:spcPts val="0"/>
              </a:spcAft>
              <a:defRPr/>
            </a:pPr>
            <a:r>
              <a:rPr lang="en-US" sz="3200" b="1" dirty="0">
                <a:solidFill>
                  <a:schemeClr val="bg1"/>
                </a:solidFill>
                <a:latin typeface="+mj-lt"/>
                <a:ea typeface="+mj-ea"/>
                <a:cs typeface="+mj-cs"/>
              </a:rPr>
              <a:t>Implementation</a:t>
            </a:r>
          </a:p>
        </p:txBody>
      </p:sp>
      <p:sp>
        <p:nvSpPr>
          <p:cNvPr id="9217" name="Rectangle 1"/>
          <p:cNvSpPr>
            <a:spLocks noChangeArrowheads="1"/>
          </p:cNvSpPr>
          <p:nvPr/>
        </p:nvSpPr>
        <p:spPr bwMode="auto">
          <a:xfrm>
            <a:off x="2497894" y="838200"/>
            <a:ext cx="6967613"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just">
              <a:buFontTx/>
              <a:buChar char="•"/>
            </a:pPr>
            <a:r>
              <a:rPr lang="en-US" dirty="0">
                <a:solidFill>
                  <a:srgbClr val="FF0000"/>
                </a:solidFill>
              </a:rPr>
              <a:t>Explain the program logic (part of coding) used, in different slides </a:t>
            </a:r>
          </a:p>
        </p:txBody>
      </p:sp>
    </p:spTree>
    <p:extLst>
      <p:ext uri="{BB962C8B-B14F-4D97-AF65-F5344CB8AC3E}">
        <p14:creationId xmlns:p14="http://schemas.microsoft.com/office/powerpoint/2010/main" val="45716113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39BB963-F1A2-42B3-B824-71084E776224}" type="slidenum">
              <a:rPr lang="en-US"/>
              <a:pPr fontAlgn="base">
                <a:spcBef>
                  <a:spcPct val="0"/>
                </a:spcBef>
                <a:spcAft>
                  <a:spcPct val="0"/>
                </a:spcAft>
              </a:pPr>
              <a:t>14</a:t>
            </a:fld>
            <a:endParaRPr lang="en-US" dirty="0"/>
          </a:p>
        </p:txBody>
      </p:sp>
      <p:sp>
        <p:nvSpPr>
          <p:cNvPr id="7" name="Rectangle 6"/>
          <p:cNvSpPr/>
          <p:nvPr/>
        </p:nvSpPr>
        <p:spPr bwMode="auto">
          <a:xfrm>
            <a:off x="0" y="44449"/>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1"/>
          <p:cNvSpPr txBox="1">
            <a:spLocks/>
          </p:cNvSpPr>
          <p:nvPr/>
        </p:nvSpPr>
        <p:spPr bwMode="auto">
          <a:xfrm>
            <a:off x="1981200" y="0"/>
            <a:ext cx="80010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fontAlgn="auto" hangingPunct="0">
              <a:spcAft>
                <a:spcPts val="0"/>
              </a:spcAft>
              <a:defRPr/>
            </a:pPr>
            <a:r>
              <a:rPr lang="en-US" sz="3200" b="1" dirty="0">
                <a:solidFill>
                  <a:schemeClr val="bg1"/>
                </a:solidFill>
                <a:latin typeface="+mj-lt"/>
                <a:ea typeface="+mj-ea"/>
                <a:cs typeface="+mj-cs"/>
              </a:rPr>
              <a:t>Screenshots</a:t>
            </a:r>
          </a:p>
        </p:txBody>
      </p:sp>
      <p:sp>
        <p:nvSpPr>
          <p:cNvPr id="9217" name="Rectangle 1"/>
          <p:cNvSpPr>
            <a:spLocks noChangeArrowheads="1"/>
          </p:cNvSpPr>
          <p:nvPr/>
        </p:nvSpPr>
        <p:spPr bwMode="auto">
          <a:xfrm>
            <a:off x="2444521" y="838200"/>
            <a:ext cx="7074373"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just">
              <a:buFontTx/>
              <a:buChar char="•"/>
            </a:pPr>
            <a:r>
              <a:rPr lang="en-US" dirty="0">
                <a:solidFill>
                  <a:srgbClr val="FF0000"/>
                </a:solidFill>
              </a:rPr>
              <a:t>Present the screen shots of work progress/deliverables of modules</a:t>
            </a:r>
          </a:p>
        </p:txBody>
      </p:sp>
    </p:spTree>
    <p:extLst>
      <p:ext uri="{BB962C8B-B14F-4D97-AF65-F5344CB8AC3E}">
        <p14:creationId xmlns:p14="http://schemas.microsoft.com/office/powerpoint/2010/main" val="297204725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39BB963-F1A2-42B3-B824-71084E776224}" type="slidenum">
              <a:rPr lang="en-US"/>
              <a:pPr fontAlgn="base">
                <a:spcBef>
                  <a:spcPct val="0"/>
                </a:spcBef>
                <a:spcAft>
                  <a:spcPct val="0"/>
                </a:spcAft>
              </a:pPr>
              <a:t>15</a:t>
            </a:fld>
            <a:endParaRPr lang="en-US" dirty="0"/>
          </a:p>
        </p:txBody>
      </p:sp>
      <p:sp>
        <p:nvSpPr>
          <p:cNvPr id="7" name="Rectangle 6"/>
          <p:cNvSpPr/>
          <p:nvPr/>
        </p:nvSpPr>
        <p:spPr bwMode="auto">
          <a:xfrm>
            <a:off x="0" y="76200"/>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1"/>
          <p:cNvSpPr txBox="1">
            <a:spLocks/>
          </p:cNvSpPr>
          <p:nvPr/>
        </p:nvSpPr>
        <p:spPr bwMode="auto">
          <a:xfrm>
            <a:off x="1981200" y="-18854"/>
            <a:ext cx="83820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3200" b="1" dirty="0">
                <a:solidFill>
                  <a:schemeClr val="bg1"/>
                </a:solidFill>
              </a:rPr>
              <a:t>Conclusion</a:t>
            </a:r>
            <a:endParaRPr lang="en-US" sz="3200" dirty="0">
              <a:solidFill>
                <a:schemeClr val="bg1"/>
              </a:solidFill>
            </a:endParaRPr>
          </a:p>
        </p:txBody>
      </p:sp>
      <p:sp>
        <p:nvSpPr>
          <p:cNvPr id="5" name="Rectangle 1"/>
          <p:cNvSpPr>
            <a:spLocks noChangeArrowheads="1"/>
          </p:cNvSpPr>
          <p:nvPr/>
        </p:nvSpPr>
        <p:spPr bwMode="auto">
          <a:xfrm>
            <a:off x="4648200" y="838200"/>
            <a:ext cx="3457998"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just">
              <a:buFontTx/>
              <a:buChar char="•"/>
            </a:pPr>
            <a:r>
              <a:rPr lang="en-US" dirty="0">
                <a:solidFill>
                  <a:srgbClr val="FF0000"/>
                </a:solidFill>
              </a:rPr>
              <a:t>Conclude the work done so far </a:t>
            </a:r>
          </a:p>
        </p:txBody>
      </p:sp>
    </p:spTree>
    <p:extLst>
      <p:ext uri="{BB962C8B-B14F-4D97-AF65-F5344CB8AC3E}">
        <p14:creationId xmlns:p14="http://schemas.microsoft.com/office/powerpoint/2010/main" val="96298877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39BB963-F1A2-42B3-B824-71084E776224}" type="slidenum">
              <a:rPr lang="en-US"/>
              <a:pPr fontAlgn="base">
                <a:spcBef>
                  <a:spcPct val="0"/>
                </a:spcBef>
                <a:spcAft>
                  <a:spcPct val="0"/>
                </a:spcAft>
              </a:pPr>
              <a:t>16</a:t>
            </a:fld>
            <a:endParaRPr lang="en-US" dirty="0"/>
          </a:p>
        </p:txBody>
      </p:sp>
      <p:sp>
        <p:nvSpPr>
          <p:cNvPr id="7" name="Rectangle 6"/>
          <p:cNvSpPr/>
          <p:nvPr/>
        </p:nvSpPr>
        <p:spPr bwMode="auto">
          <a:xfrm>
            <a:off x="0" y="76200"/>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1"/>
          <p:cNvSpPr txBox="1">
            <a:spLocks/>
          </p:cNvSpPr>
          <p:nvPr/>
        </p:nvSpPr>
        <p:spPr bwMode="auto">
          <a:xfrm>
            <a:off x="1981200" y="0"/>
            <a:ext cx="83820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lgn="ctr"/>
            <a:r>
              <a:rPr lang="en-US" sz="2400" b="1" dirty="0">
                <a:solidFill>
                  <a:schemeClr val="bg1"/>
                </a:solidFill>
              </a:rPr>
              <a:t>Details of Technical Paper Presentation / Publication</a:t>
            </a:r>
          </a:p>
        </p:txBody>
      </p:sp>
      <p:sp>
        <p:nvSpPr>
          <p:cNvPr id="5" name="Rectangle 4"/>
          <p:cNvSpPr/>
          <p:nvPr/>
        </p:nvSpPr>
        <p:spPr>
          <a:xfrm>
            <a:off x="2590800" y="2967335"/>
            <a:ext cx="7620000" cy="1200329"/>
          </a:xfrm>
          <a:prstGeom prst="rect">
            <a:avLst/>
          </a:prstGeom>
        </p:spPr>
        <p:txBody>
          <a:bodyPr wrap="square">
            <a:spAutoFit/>
          </a:bodyPr>
          <a:lstStyle/>
          <a:p>
            <a:r>
              <a:rPr lang="en-US" dirty="0"/>
              <a:t>Give details of the conference/journal in which the paper has been accepted/presented/published. </a:t>
            </a:r>
          </a:p>
          <a:p>
            <a:endParaRPr lang="en-US" dirty="0"/>
          </a:p>
          <a:p>
            <a:r>
              <a:rPr lang="en-US" dirty="0"/>
              <a:t>Copy of certificate can be displayed (if presented)</a:t>
            </a:r>
            <a:endParaRPr lang="en-IN" dirty="0"/>
          </a:p>
        </p:txBody>
      </p:sp>
    </p:spTree>
    <p:extLst>
      <p:ext uri="{BB962C8B-B14F-4D97-AF65-F5344CB8AC3E}">
        <p14:creationId xmlns:p14="http://schemas.microsoft.com/office/powerpoint/2010/main" val="53121842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39BB963-F1A2-42B3-B824-71084E776224}" type="slidenum">
              <a:rPr lang="en-US"/>
              <a:pPr fontAlgn="base">
                <a:spcBef>
                  <a:spcPct val="0"/>
                </a:spcBef>
                <a:spcAft>
                  <a:spcPct val="0"/>
                </a:spcAft>
              </a:pPr>
              <a:t>17</a:t>
            </a:fld>
            <a:endParaRPr lang="en-US"/>
          </a:p>
        </p:txBody>
      </p:sp>
      <p:sp>
        <p:nvSpPr>
          <p:cNvPr id="7" name="Rectangle 6"/>
          <p:cNvSpPr/>
          <p:nvPr/>
        </p:nvSpPr>
        <p:spPr bwMode="auto">
          <a:xfrm>
            <a:off x="0" y="0"/>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1"/>
          <p:cNvSpPr txBox="1">
            <a:spLocks/>
          </p:cNvSpPr>
          <p:nvPr/>
        </p:nvSpPr>
        <p:spPr bwMode="auto">
          <a:xfrm>
            <a:off x="2159000" y="-83343"/>
            <a:ext cx="80010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fontAlgn="auto" hangingPunct="0">
              <a:spcAft>
                <a:spcPts val="0"/>
              </a:spcAft>
              <a:defRPr/>
            </a:pPr>
            <a:r>
              <a:rPr lang="en-US" sz="3200" dirty="0">
                <a:solidFill>
                  <a:schemeClr val="bg1"/>
                </a:solidFill>
                <a:latin typeface="+mj-lt"/>
                <a:ea typeface="+mj-ea"/>
                <a:cs typeface="+mj-cs"/>
              </a:rPr>
              <a:t>References </a:t>
            </a:r>
          </a:p>
        </p:txBody>
      </p:sp>
      <p:sp>
        <p:nvSpPr>
          <p:cNvPr id="5" name="TextBox 4"/>
          <p:cNvSpPr txBox="1"/>
          <p:nvPr/>
        </p:nvSpPr>
        <p:spPr>
          <a:xfrm>
            <a:off x="1558646" y="1600200"/>
            <a:ext cx="9109355" cy="3785652"/>
          </a:xfrm>
          <a:prstGeom prst="rect">
            <a:avLst/>
          </a:prstGeom>
          <a:noFill/>
        </p:spPr>
        <p:txBody>
          <a:bodyPr wrap="square" rtlCol="0">
            <a:spAutoFit/>
          </a:bodyPr>
          <a:lstStyle/>
          <a:p>
            <a:r>
              <a:rPr lang="en-US" sz="1600" dirty="0"/>
              <a:t>1. &lt;Name of the author(s)&gt; &lt;Year of Publication&gt;, “&lt;Title of the Paper&gt;”, &lt;Publication Details&gt;</a:t>
            </a:r>
          </a:p>
          <a:p>
            <a:endParaRPr lang="en-US" sz="1600" dirty="0"/>
          </a:p>
          <a:p>
            <a:r>
              <a:rPr lang="en-US" sz="1600" dirty="0"/>
              <a:t>Example:</a:t>
            </a:r>
          </a:p>
          <a:p>
            <a:endParaRPr lang="en-US" sz="1600" dirty="0"/>
          </a:p>
          <a:p>
            <a:pPr marL="342900" indent="-342900">
              <a:buFont typeface="+mj-lt"/>
              <a:buAutoNum type="arabicPeriod"/>
            </a:pPr>
            <a:endParaRPr lang="en-US" sz="1600" dirty="0"/>
          </a:p>
          <a:p>
            <a:pPr marL="342900" indent="-342900">
              <a:buFont typeface="+mj-lt"/>
              <a:buAutoNum type="arabicPeriod"/>
            </a:pPr>
            <a:r>
              <a:rPr lang="en-US" sz="1600" dirty="0">
                <a:solidFill>
                  <a:srgbClr val="C00000"/>
                </a:solidFill>
              </a:rPr>
              <a:t>Ivan </a:t>
            </a:r>
            <a:r>
              <a:rPr lang="en-US" sz="1600" dirty="0" err="1">
                <a:solidFill>
                  <a:srgbClr val="C00000"/>
                </a:solidFill>
              </a:rPr>
              <a:t>Lequerica</a:t>
            </a:r>
            <a:r>
              <a:rPr lang="en-US" sz="1600" dirty="0">
                <a:solidFill>
                  <a:srgbClr val="C00000"/>
                </a:solidFill>
              </a:rPr>
              <a:t>, Pedro M. Ruiz and Victor Cabrera </a:t>
            </a:r>
            <a:r>
              <a:rPr lang="en-US" sz="1600" dirty="0">
                <a:solidFill>
                  <a:srgbClr val="0070C0"/>
                </a:solidFill>
              </a:rPr>
              <a:t>(2010), </a:t>
            </a:r>
            <a:r>
              <a:rPr lang="en-US" sz="1600" dirty="0"/>
              <a:t>“</a:t>
            </a:r>
            <a:r>
              <a:rPr lang="en-US" sz="1600" dirty="0">
                <a:solidFill>
                  <a:srgbClr val="00B050"/>
                </a:solidFill>
              </a:rPr>
              <a:t>Improvement of Vehicular Communications by Using 3G Capabilities to Disseminate Control Information</a:t>
            </a:r>
            <a:r>
              <a:rPr lang="en-US" sz="1600" dirty="0"/>
              <a:t>”, </a:t>
            </a:r>
            <a:r>
              <a:rPr lang="en-US" sz="1600" dirty="0">
                <a:solidFill>
                  <a:srgbClr val="FFC000"/>
                </a:solidFill>
              </a:rPr>
              <a:t>IEEE Network</a:t>
            </a:r>
            <a:r>
              <a:rPr lang="en-US" sz="1600" dirty="0"/>
              <a:t>., </a:t>
            </a:r>
            <a:r>
              <a:rPr lang="en-US" sz="1600" dirty="0">
                <a:solidFill>
                  <a:schemeClr val="accent2">
                    <a:lumMod val="60000"/>
                    <a:lumOff val="40000"/>
                  </a:schemeClr>
                </a:solidFill>
              </a:rPr>
              <a:t>vol. 24, no. 1</a:t>
            </a:r>
            <a:r>
              <a:rPr lang="en-US" sz="1600" dirty="0"/>
              <a:t>, </a:t>
            </a:r>
            <a:r>
              <a:rPr lang="en-US" sz="1600" dirty="0" err="1">
                <a:solidFill>
                  <a:schemeClr val="accent6">
                    <a:lumMod val="75000"/>
                  </a:schemeClr>
                </a:solidFill>
              </a:rPr>
              <a:t>pp</a:t>
            </a:r>
            <a:r>
              <a:rPr lang="en-US" sz="1600" dirty="0">
                <a:solidFill>
                  <a:schemeClr val="accent6">
                    <a:lumMod val="75000"/>
                  </a:schemeClr>
                </a:solidFill>
              </a:rPr>
              <a:t> 32-38</a:t>
            </a:r>
            <a:r>
              <a:rPr lang="en-US" sz="1600" dirty="0"/>
              <a:t>.</a:t>
            </a:r>
          </a:p>
          <a:p>
            <a:pPr marL="342900" indent="-342900">
              <a:buFont typeface="+mj-lt"/>
              <a:buAutoNum type="arabicPeriod"/>
            </a:pPr>
            <a:endParaRPr lang="en-US" sz="1600" dirty="0"/>
          </a:p>
          <a:p>
            <a:pPr marL="342900" indent="-342900">
              <a:buFont typeface="+mj-lt"/>
              <a:buAutoNum type="arabicPeriod"/>
            </a:pPr>
            <a:r>
              <a:rPr lang="de-DE" sz="1600" dirty="0"/>
              <a:t>Schwarz D, Kloeden H, and  Rasshofer R (2016), “Ko-TAG—Cooperative sensor </a:t>
            </a:r>
            <a:r>
              <a:rPr lang="en-US" sz="1600" dirty="0"/>
              <a:t>technology for traffic safety applications,” in </a:t>
            </a:r>
            <a:r>
              <a:rPr lang="en-US" sz="1600" i="1" dirty="0"/>
              <a:t>Proc. Int. Workshop Intelligent Transportation, </a:t>
            </a:r>
            <a:r>
              <a:rPr lang="en-US" sz="1600" i="1" dirty="0" err="1"/>
              <a:t>pp</a:t>
            </a:r>
            <a:r>
              <a:rPr lang="en-US" sz="1600" i="1" dirty="0"/>
              <a:t> 245-250.</a:t>
            </a:r>
          </a:p>
          <a:p>
            <a:pPr marL="342900" indent="-342900">
              <a:buFont typeface="+mj-lt"/>
              <a:buAutoNum type="arabicPeriod"/>
            </a:pPr>
            <a:endParaRPr lang="en-US" sz="1600" i="1" dirty="0"/>
          </a:p>
          <a:p>
            <a:pPr marL="231775"/>
            <a:endParaRPr lang="en-US" sz="1600" i="1" dirty="0"/>
          </a:p>
          <a:p>
            <a:pPr marL="231775"/>
            <a:endParaRPr lang="en-US" sz="1600" i="1" dirty="0"/>
          </a:p>
          <a:p>
            <a:pPr marL="231775"/>
            <a:endParaRPr lang="en-US" sz="1600" i="1" dirty="0"/>
          </a:p>
        </p:txBody>
      </p:sp>
      <p:sp>
        <p:nvSpPr>
          <p:cNvPr id="2" name="Rectangle 1"/>
          <p:cNvSpPr/>
          <p:nvPr/>
        </p:nvSpPr>
        <p:spPr>
          <a:xfrm>
            <a:off x="152400" y="579568"/>
            <a:ext cx="11963400" cy="923330"/>
          </a:xfrm>
          <a:prstGeom prst="rect">
            <a:avLst/>
          </a:prstGeom>
        </p:spPr>
        <p:txBody>
          <a:bodyPr wrap="square">
            <a:spAutoFit/>
          </a:bodyPr>
          <a:lstStyle/>
          <a:p>
            <a:pPr marL="231775"/>
            <a:r>
              <a:rPr lang="en-US" i="1" dirty="0">
                <a:solidFill>
                  <a:srgbClr val="C00000"/>
                </a:solidFill>
              </a:rPr>
              <a:t>Give details of the journals/books referred. The reference material should be listed in the alphabetical order of the first author. The year of publication must be followed after the authors’ name. Volume No. and PP must be specified.</a:t>
            </a:r>
          </a:p>
        </p:txBody>
      </p:sp>
      <p:cxnSp>
        <p:nvCxnSpPr>
          <p:cNvPr id="4" name="Elbow Connector 3"/>
          <p:cNvCxnSpPr/>
          <p:nvPr/>
        </p:nvCxnSpPr>
        <p:spPr>
          <a:xfrm rot="10800000">
            <a:off x="762000" y="2438400"/>
            <a:ext cx="1219200" cy="4572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flipH="1">
            <a:off x="381000" y="2407700"/>
            <a:ext cx="990600" cy="338554"/>
          </a:xfrm>
          <a:prstGeom prst="rect">
            <a:avLst/>
          </a:prstGeom>
          <a:noFill/>
        </p:spPr>
        <p:txBody>
          <a:bodyPr wrap="square" rtlCol="0">
            <a:spAutoFit/>
          </a:bodyPr>
          <a:lstStyle/>
          <a:p>
            <a:r>
              <a:rPr lang="en-US" sz="1600" dirty="0">
                <a:solidFill>
                  <a:srgbClr val="C00000"/>
                </a:solidFill>
              </a:rPr>
              <a:t>Authors</a:t>
            </a:r>
          </a:p>
        </p:txBody>
      </p:sp>
      <p:cxnSp>
        <p:nvCxnSpPr>
          <p:cNvPr id="10" name="Elbow Connector 9"/>
          <p:cNvCxnSpPr/>
          <p:nvPr/>
        </p:nvCxnSpPr>
        <p:spPr>
          <a:xfrm rot="10800000">
            <a:off x="5791200" y="2348377"/>
            <a:ext cx="1219200" cy="457200"/>
          </a:xfrm>
          <a:prstGeom prst="bentConnector3">
            <a:avLst>
              <a:gd name="adj1" fmla="val 2835"/>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flipH="1">
            <a:off x="5600226" y="2397488"/>
            <a:ext cx="990600" cy="338554"/>
          </a:xfrm>
          <a:prstGeom prst="rect">
            <a:avLst/>
          </a:prstGeom>
          <a:noFill/>
        </p:spPr>
        <p:txBody>
          <a:bodyPr wrap="square" rtlCol="0">
            <a:spAutoFit/>
          </a:bodyPr>
          <a:lstStyle/>
          <a:p>
            <a:r>
              <a:rPr lang="en-US" sz="1600" dirty="0">
                <a:solidFill>
                  <a:srgbClr val="0070C0"/>
                </a:solidFill>
              </a:rPr>
              <a:t>Year</a:t>
            </a:r>
          </a:p>
        </p:txBody>
      </p:sp>
      <p:cxnSp>
        <p:nvCxnSpPr>
          <p:cNvPr id="13" name="Elbow Connector 12"/>
          <p:cNvCxnSpPr/>
          <p:nvPr/>
        </p:nvCxnSpPr>
        <p:spPr>
          <a:xfrm flipV="1">
            <a:off x="8610600" y="2664598"/>
            <a:ext cx="914400" cy="4281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flipH="1">
            <a:off x="9515573" y="2495321"/>
            <a:ext cx="990600" cy="338554"/>
          </a:xfrm>
          <a:prstGeom prst="rect">
            <a:avLst/>
          </a:prstGeom>
          <a:noFill/>
        </p:spPr>
        <p:txBody>
          <a:bodyPr wrap="square" rtlCol="0">
            <a:spAutoFit/>
          </a:bodyPr>
          <a:lstStyle/>
          <a:p>
            <a:r>
              <a:rPr lang="en-US" sz="1600" dirty="0">
                <a:solidFill>
                  <a:srgbClr val="00B050"/>
                </a:solidFill>
              </a:rPr>
              <a:t>Title</a:t>
            </a:r>
          </a:p>
        </p:txBody>
      </p:sp>
      <p:cxnSp>
        <p:nvCxnSpPr>
          <p:cNvPr id="16" name="Elbow Connector 15"/>
          <p:cNvCxnSpPr/>
          <p:nvPr/>
        </p:nvCxnSpPr>
        <p:spPr>
          <a:xfrm>
            <a:off x="9515573" y="3348716"/>
            <a:ext cx="644427" cy="2326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flipH="1">
            <a:off x="10312400" y="3352800"/>
            <a:ext cx="1498600" cy="584775"/>
          </a:xfrm>
          <a:prstGeom prst="rect">
            <a:avLst/>
          </a:prstGeom>
          <a:noFill/>
        </p:spPr>
        <p:txBody>
          <a:bodyPr wrap="square" rtlCol="0">
            <a:spAutoFit/>
          </a:bodyPr>
          <a:lstStyle/>
          <a:p>
            <a:r>
              <a:rPr lang="en-US" sz="1600" dirty="0">
                <a:solidFill>
                  <a:srgbClr val="FFC000"/>
                </a:solidFill>
              </a:rPr>
              <a:t>Name of the  Journal</a:t>
            </a:r>
          </a:p>
        </p:txBody>
      </p:sp>
      <p:cxnSp>
        <p:nvCxnSpPr>
          <p:cNvPr id="22" name="Elbow Connector 21"/>
          <p:cNvCxnSpPr/>
          <p:nvPr/>
        </p:nvCxnSpPr>
        <p:spPr>
          <a:xfrm rot="10800000">
            <a:off x="759683" y="3120116"/>
            <a:ext cx="1219200" cy="4572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flipH="1">
            <a:off x="188183" y="3048000"/>
            <a:ext cx="990600" cy="830997"/>
          </a:xfrm>
          <a:prstGeom prst="rect">
            <a:avLst/>
          </a:prstGeom>
          <a:noFill/>
        </p:spPr>
        <p:txBody>
          <a:bodyPr wrap="square" rtlCol="0">
            <a:spAutoFit/>
          </a:bodyPr>
          <a:lstStyle/>
          <a:p>
            <a:r>
              <a:rPr lang="en-US" sz="1600" dirty="0">
                <a:solidFill>
                  <a:schemeClr val="accent2">
                    <a:lumMod val="60000"/>
                    <a:lumOff val="40000"/>
                  </a:schemeClr>
                </a:solidFill>
              </a:rPr>
              <a:t>Volume &amp; Number</a:t>
            </a:r>
          </a:p>
        </p:txBody>
      </p:sp>
      <p:cxnSp>
        <p:nvCxnSpPr>
          <p:cNvPr id="24" name="Straight Arrow Connector 23"/>
          <p:cNvCxnSpPr/>
          <p:nvPr/>
        </p:nvCxnSpPr>
        <p:spPr>
          <a:xfrm>
            <a:off x="4191000" y="3463498"/>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flipH="1">
            <a:off x="4876800" y="3334421"/>
            <a:ext cx="1558505" cy="338554"/>
          </a:xfrm>
          <a:prstGeom prst="rect">
            <a:avLst/>
          </a:prstGeom>
          <a:noFill/>
        </p:spPr>
        <p:txBody>
          <a:bodyPr wrap="square" rtlCol="0">
            <a:spAutoFit/>
          </a:bodyPr>
          <a:lstStyle/>
          <a:p>
            <a:r>
              <a:rPr lang="en-US" sz="1600" dirty="0">
                <a:solidFill>
                  <a:schemeClr val="accent6">
                    <a:lumMod val="75000"/>
                  </a:schemeClr>
                </a:solidFill>
              </a:rPr>
              <a:t>Page to Page</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2438400"/>
            <a:ext cx="12192000" cy="16002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itle 1"/>
          <p:cNvSpPr txBox="1">
            <a:spLocks/>
          </p:cNvSpPr>
          <p:nvPr/>
        </p:nvSpPr>
        <p:spPr bwMode="auto">
          <a:xfrm>
            <a:off x="2286000" y="2971800"/>
            <a:ext cx="80010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fontAlgn="auto" hangingPunct="0">
              <a:spcAft>
                <a:spcPts val="0"/>
              </a:spcAft>
              <a:defRPr/>
            </a:pPr>
            <a:r>
              <a:rPr lang="en-US" sz="5400" dirty="0">
                <a:solidFill>
                  <a:schemeClr val="bg1"/>
                </a:solidFill>
                <a:latin typeface="+mj-lt"/>
                <a:ea typeface="+mj-ea"/>
                <a:cs typeface="+mj-cs"/>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1E8EE6-6275-4C5F-9F93-6FD3C30F8C09}" type="slidenum">
              <a:rPr lang="en-US"/>
              <a:pPr fontAlgn="base">
                <a:spcBef>
                  <a:spcPct val="0"/>
                </a:spcBef>
                <a:spcAft>
                  <a:spcPct val="0"/>
                </a:spcAft>
              </a:pPr>
              <a:t>2</a:t>
            </a:fld>
            <a:endParaRPr lang="en-US"/>
          </a:p>
        </p:txBody>
      </p:sp>
      <p:sp>
        <p:nvSpPr>
          <p:cNvPr id="6" name="Rectangle 5"/>
          <p:cNvSpPr/>
          <p:nvPr/>
        </p:nvSpPr>
        <p:spPr bwMode="auto">
          <a:xfrm>
            <a:off x="-1" y="-76200"/>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t>Follow up of Second Review</a:t>
            </a:r>
          </a:p>
        </p:txBody>
      </p:sp>
      <p:sp>
        <p:nvSpPr>
          <p:cNvPr id="5" name="Rectangle 4"/>
          <p:cNvSpPr/>
          <p:nvPr/>
        </p:nvSpPr>
        <p:spPr>
          <a:xfrm>
            <a:off x="3200269" y="1600200"/>
            <a:ext cx="6972300" cy="369332"/>
          </a:xfrm>
          <a:prstGeom prst="rect">
            <a:avLst/>
          </a:prstGeom>
        </p:spPr>
        <p:txBody>
          <a:bodyPr wrap="square">
            <a:spAutoFit/>
          </a:bodyPr>
          <a:lstStyle/>
          <a:p>
            <a:r>
              <a:rPr lang="en-US" dirty="0">
                <a:solidFill>
                  <a:srgbClr val="C00000"/>
                </a:solidFill>
              </a:rPr>
              <a:t>Any questions raised in second review should be clarified here.</a:t>
            </a:r>
            <a:endParaRPr lang="en-IN" dirty="0">
              <a:solidFill>
                <a:srgbClr val="C00000"/>
              </a:solidFill>
            </a:endParaRPr>
          </a:p>
        </p:txBody>
      </p:sp>
    </p:spTree>
    <p:extLst>
      <p:ext uri="{BB962C8B-B14F-4D97-AF65-F5344CB8AC3E}">
        <p14:creationId xmlns:p14="http://schemas.microsoft.com/office/powerpoint/2010/main" val="202633245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1E8EE6-6275-4C5F-9F93-6FD3C30F8C09}" type="slidenum">
              <a:rPr lang="en-US"/>
              <a:pPr fontAlgn="base">
                <a:spcBef>
                  <a:spcPct val="0"/>
                </a:spcBef>
                <a:spcAft>
                  <a:spcPct val="0"/>
                </a:spcAft>
              </a:pPr>
              <a:t>3</a:t>
            </a:fld>
            <a:endParaRPr lang="en-US"/>
          </a:p>
        </p:txBody>
      </p:sp>
      <p:sp>
        <p:nvSpPr>
          <p:cNvPr id="6" name="Rectangle 5"/>
          <p:cNvSpPr/>
          <p:nvPr/>
        </p:nvSpPr>
        <p:spPr bwMode="auto">
          <a:xfrm>
            <a:off x="-1" y="-76200"/>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t>Objective</a:t>
            </a:r>
          </a:p>
        </p:txBody>
      </p:sp>
      <p:sp>
        <p:nvSpPr>
          <p:cNvPr id="5" name="Rectangle 4"/>
          <p:cNvSpPr/>
          <p:nvPr/>
        </p:nvSpPr>
        <p:spPr>
          <a:xfrm>
            <a:off x="2609850" y="1371600"/>
            <a:ext cx="6972300" cy="369332"/>
          </a:xfrm>
          <a:prstGeom prst="rect">
            <a:avLst/>
          </a:prstGeom>
        </p:spPr>
        <p:txBody>
          <a:bodyPr wrap="square">
            <a:spAutoFit/>
          </a:bodyPr>
          <a:lstStyle/>
          <a:p>
            <a:r>
              <a:rPr lang="en-US" dirty="0">
                <a:solidFill>
                  <a:srgbClr val="C00000"/>
                </a:solidFill>
              </a:rPr>
              <a:t>Goal of the project to be clearly described in a single statement.</a:t>
            </a:r>
            <a:endParaRPr lang="en-IN" dirty="0">
              <a:solidFill>
                <a:srgbClr val="C00000"/>
              </a:solidFill>
            </a:endParaRPr>
          </a:p>
        </p:txBody>
      </p:sp>
      <p:sp>
        <p:nvSpPr>
          <p:cNvPr id="7" name="Google Shape;106;p14"/>
          <p:cNvSpPr/>
          <p:nvPr/>
        </p:nvSpPr>
        <p:spPr>
          <a:xfrm>
            <a:off x="2384981" y="2819400"/>
            <a:ext cx="8305800" cy="7620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2400"/>
              <a:buFont typeface="Arial"/>
              <a:buChar char="•"/>
            </a:pPr>
            <a:r>
              <a:rPr lang="en-US" sz="2400" dirty="0">
                <a:solidFill>
                  <a:schemeClr val="dk1"/>
                </a:solidFill>
                <a:latin typeface="Arial"/>
                <a:ea typeface="Arial"/>
                <a:cs typeface="Arial"/>
                <a:sym typeface="Arial"/>
              </a:rPr>
              <a:t>To develop an accident prevention systems which gives warning signals  to drivers during the speed violation. </a:t>
            </a:r>
            <a:endParaRPr sz="2400" dirty="0">
              <a:solidFill>
                <a:schemeClr val="dk1"/>
              </a:solidFill>
              <a:latin typeface="Arial"/>
              <a:ea typeface="Arial"/>
              <a:cs typeface="Arial"/>
              <a:sym typeface="Arial"/>
            </a:endParaRPr>
          </a:p>
        </p:txBody>
      </p:sp>
      <p:sp>
        <p:nvSpPr>
          <p:cNvPr id="3" name="TextBox 2"/>
          <p:cNvSpPr txBox="1"/>
          <p:nvPr/>
        </p:nvSpPr>
        <p:spPr>
          <a:xfrm>
            <a:off x="5425440" y="2243384"/>
            <a:ext cx="1341119" cy="369332"/>
          </a:xfrm>
          <a:prstGeom prst="rect">
            <a:avLst/>
          </a:prstGeom>
          <a:noFill/>
        </p:spPr>
        <p:txBody>
          <a:bodyPr wrap="square" rtlCol="0">
            <a:spAutoFit/>
          </a:bodyPr>
          <a:lstStyle/>
          <a:p>
            <a:r>
              <a:rPr lang="en-US" dirty="0"/>
              <a:t>Example</a:t>
            </a:r>
          </a:p>
        </p:txBody>
      </p:sp>
    </p:spTree>
    <p:extLst>
      <p:ext uri="{BB962C8B-B14F-4D97-AF65-F5344CB8AC3E}">
        <p14:creationId xmlns:p14="http://schemas.microsoft.com/office/powerpoint/2010/main" val="47833881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39BB963-F1A2-42B3-B824-71084E776224}" type="slidenum">
              <a:rPr lang="en-US"/>
              <a:pPr fontAlgn="base">
                <a:spcBef>
                  <a:spcPct val="0"/>
                </a:spcBef>
                <a:spcAft>
                  <a:spcPct val="0"/>
                </a:spcAft>
              </a:pPr>
              <a:t>4</a:t>
            </a:fld>
            <a:endParaRPr lang="en-US"/>
          </a:p>
        </p:txBody>
      </p:sp>
      <p:sp>
        <p:nvSpPr>
          <p:cNvPr id="7" name="Rectangle 6"/>
          <p:cNvSpPr/>
          <p:nvPr/>
        </p:nvSpPr>
        <p:spPr bwMode="auto">
          <a:xfrm>
            <a:off x="0" y="0"/>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t>Project Description </a:t>
            </a:r>
          </a:p>
        </p:txBody>
      </p:sp>
      <p:sp>
        <p:nvSpPr>
          <p:cNvPr id="2" name="Rectangle 1"/>
          <p:cNvSpPr/>
          <p:nvPr/>
        </p:nvSpPr>
        <p:spPr>
          <a:xfrm>
            <a:off x="1295400" y="718319"/>
            <a:ext cx="10744200" cy="369332"/>
          </a:xfrm>
          <a:prstGeom prst="rect">
            <a:avLst/>
          </a:prstGeom>
        </p:spPr>
        <p:txBody>
          <a:bodyPr wrap="square">
            <a:spAutoFit/>
          </a:bodyPr>
          <a:lstStyle/>
          <a:p>
            <a:r>
              <a:rPr lang="en-US" dirty="0">
                <a:solidFill>
                  <a:srgbClr val="C00000"/>
                </a:solidFill>
              </a:rPr>
              <a:t>Salient features and techniques involved in the project to be introduced with relevant information.</a:t>
            </a:r>
            <a:endParaRPr lang="en-IN" dirty="0">
              <a:solidFill>
                <a:srgbClr val="C00000"/>
              </a:solidFill>
            </a:endParaRPr>
          </a:p>
        </p:txBody>
      </p:sp>
      <p:sp>
        <p:nvSpPr>
          <p:cNvPr id="6" name="Google Shape;130;p17"/>
          <p:cNvSpPr txBox="1"/>
          <p:nvPr/>
        </p:nvSpPr>
        <p:spPr>
          <a:xfrm>
            <a:off x="381000" y="2590800"/>
            <a:ext cx="11506200" cy="2979550"/>
          </a:xfrm>
          <a:prstGeom prst="rect">
            <a:avLst/>
          </a:prstGeom>
          <a:noFill/>
          <a:ln>
            <a:noFill/>
          </a:ln>
        </p:spPr>
        <p:txBody>
          <a:bodyPr spcFirstLastPara="1" wrap="square" lIns="91425" tIns="91425" rIns="91425" bIns="91425" anchor="t" anchorCtr="0">
            <a:noAutofit/>
          </a:bodyPr>
          <a:lstStyle/>
          <a:p>
            <a:pPr marL="342900" lvl="0" indent="-342900" algn="just" rtl="0">
              <a:spcBef>
                <a:spcPts val="0"/>
              </a:spcBef>
              <a:spcAft>
                <a:spcPts val="0"/>
              </a:spcAft>
              <a:buClr>
                <a:schemeClr val="dk1"/>
              </a:buClr>
              <a:buSzPts val="1100"/>
              <a:buFont typeface="Arial" panose="020B0604020202020204" pitchFamily="34" charset="0"/>
              <a:buChar char="•"/>
            </a:pPr>
            <a:r>
              <a:rPr lang="en-US" sz="2400" dirty="0">
                <a:highlight>
                  <a:srgbClr val="FFFFFF"/>
                </a:highlight>
              </a:rPr>
              <a:t>This project provides features such as detection of faces, extraction of the features, detection of extracted features, and analysis of students' attendance. </a:t>
            </a:r>
          </a:p>
          <a:p>
            <a:pPr marL="342900" lvl="0" indent="-342900" algn="just" rtl="0">
              <a:spcBef>
                <a:spcPts val="0"/>
              </a:spcBef>
              <a:spcAft>
                <a:spcPts val="0"/>
              </a:spcAft>
              <a:buClr>
                <a:schemeClr val="dk1"/>
              </a:buClr>
              <a:buSzPts val="1100"/>
              <a:buFont typeface="Arial" panose="020B0604020202020204" pitchFamily="34" charset="0"/>
              <a:buChar char="•"/>
            </a:pPr>
            <a:endParaRPr lang="en-US" sz="2400" dirty="0">
              <a:highlight>
                <a:srgbClr val="FFFFFF"/>
              </a:highlight>
            </a:endParaRPr>
          </a:p>
          <a:p>
            <a:pPr marL="342900" lvl="0" indent="-342900" algn="just" rtl="0">
              <a:spcBef>
                <a:spcPts val="0"/>
              </a:spcBef>
              <a:spcAft>
                <a:spcPts val="0"/>
              </a:spcAft>
              <a:buClr>
                <a:schemeClr val="dk1"/>
              </a:buClr>
              <a:buSzPts val="1100"/>
              <a:buFont typeface="Arial" panose="020B0604020202020204" pitchFamily="34" charset="0"/>
              <a:buChar char="•"/>
            </a:pPr>
            <a:r>
              <a:rPr lang="en-US" sz="2400" dirty="0">
                <a:highlight>
                  <a:srgbClr val="FFFFFF"/>
                </a:highlight>
              </a:rPr>
              <a:t>The system integrates techniques such as image contrasts, integral images, color features and cascading classifier for feature detection. </a:t>
            </a:r>
          </a:p>
          <a:p>
            <a:pPr marL="342900" lvl="0" indent="-342900" algn="just" rtl="0">
              <a:spcBef>
                <a:spcPts val="0"/>
              </a:spcBef>
              <a:spcAft>
                <a:spcPts val="0"/>
              </a:spcAft>
              <a:buClr>
                <a:schemeClr val="dk1"/>
              </a:buClr>
              <a:buSzPts val="1100"/>
              <a:buFont typeface="Arial" panose="020B0604020202020204" pitchFamily="34" charset="0"/>
              <a:buChar char="•"/>
            </a:pPr>
            <a:endParaRPr lang="en-US" sz="2400" dirty="0">
              <a:highlight>
                <a:srgbClr val="FFFFFF"/>
              </a:highlight>
            </a:endParaRPr>
          </a:p>
          <a:p>
            <a:pPr marL="342900" lvl="0" indent="-342900" algn="just" rtl="0">
              <a:spcBef>
                <a:spcPts val="0"/>
              </a:spcBef>
              <a:spcAft>
                <a:spcPts val="0"/>
              </a:spcAft>
              <a:buClr>
                <a:schemeClr val="dk1"/>
              </a:buClr>
              <a:buSzPts val="1100"/>
              <a:buFont typeface="Arial" panose="020B0604020202020204" pitchFamily="34" charset="0"/>
              <a:buChar char="•"/>
            </a:pPr>
            <a:r>
              <a:rPr lang="en-US" sz="2400" dirty="0">
                <a:highlight>
                  <a:srgbClr val="FFFFFF"/>
                </a:highlight>
              </a:rPr>
              <a:t>The system provides an increased accuracy due to use of a large number of features (Shape, </a:t>
            </a:r>
            <a:r>
              <a:rPr lang="en-US" sz="2400" dirty="0" err="1">
                <a:highlight>
                  <a:srgbClr val="FFFFFF"/>
                </a:highlight>
              </a:rPr>
              <a:t>Colour</a:t>
            </a:r>
            <a:r>
              <a:rPr lang="en-US" sz="2400" dirty="0">
                <a:highlight>
                  <a:srgbClr val="FFFFFF"/>
                </a:highlight>
              </a:rPr>
              <a:t>, LBP, wavelet, Auto-Correlation) of the face. </a:t>
            </a:r>
            <a:endParaRPr sz="2400" dirty="0">
              <a:highlight>
                <a:srgbClr val="FFFFFF"/>
              </a:highlight>
            </a:endParaRPr>
          </a:p>
          <a:p>
            <a:pPr marL="0" lvl="0" indent="0" algn="just" rtl="0">
              <a:spcBef>
                <a:spcPts val="0"/>
              </a:spcBef>
              <a:spcAft>
                <a:spcPts val="0"/>
              </a:spcAft>
              <a:buNone/>
            </a:pPr>
            <a:endParaRPr sz="2400" dirty="0">
              <a:solidFill>
                <a:srgbClr val="333333"/>
              </a:solidFill>
              <a:highlight>
                <a:srgbClr val="FFFFFF"/>
              </a:highlight>
              <a:latin typeface="Calibri"/>
              <a:ea typeface="Calibri"/>
              <a:cs typeface="Calibri"/>
              <a:sym typeface="Calibri"/>
            </a:endParaRPr>
          </a:p>
        </p:txBody>
      </p:sp>
      <p:sp>
        <p:nvSpPr>
          <p:cNvPr id="9" name="TextBox 8"/>
          <p:cNvSpPr txBox="1"/>
          <p:nvPr/>
        </p:nvSpPr>
        <p:spPr>
          <a:xfrm>
            <a:off x="1447800" y="1462600"/>
            <a:ext cx="1341119" cy="369332"/>
          </a:xfrm>
          <a:prstGeom prst="rect">
            <a:avLst/>
          </a:prstGeom>
          <a:noFill/>
        </p:spPr>
        <p:txBody>
          <a:bodyPr wrap="square" rtlCol="0">
            <a:spAutoFit/>
          </a:bodyPr>
          <a:lstStyle/>
          <a:p>
            <a:r>
              <a:rPr lang="en-US" dirty="0"/>
              <a:t>Example</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2879D7E-45D2-4A86-B441-31A092B31C36}" type="slidenum">
              <a:rPr lang="en-US"/>
              <a:pPr fontAlgn="base">
                <a:spcBef>
                  <a:spcPct val="0"/>
                </a:spcBef>
                <a:spcAft>
                  <a:spcPct val="0"/>
                </a:spcAft>
              </a:pPr>
              <a:t>5</a:t>
            </a:fld>
            <a:endParaRPr lang="en-US"/>
          </a:p>
        </p:txBody>
      </p:sp>
      <p:sp>
        <p:nvSpPr>
          <p:cNvPr id="8" name="Rectangle 7"/>
          <p:cNvSpPr/>
          <p:nvPr/>
        </p:nvSpPr>
        <p:spPr bwMode="auto">
          <a:xfrm>
            <a:off x="0" y="-76200"/>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t>Problem Definition </a:t>
            </a:r>
          </a:p>
        </p:txBody>
      </p:sp>
      <p:sp>
        <p:nvSpPr>
          <p:cNvPr id="5" name="Rectangle 4"/>
          <p:cNvSpPr/>
          <p:nvPr/>
        </p:nvSpPr>
        <p:spPr>
          <a:xfrm>
            <a:off x="381000" y="838200"/>
            <a:ext cx="11049000" cy="369332"/>
          </a:xfrm>
          <a:prstGeom prst="rect">
            <a:avLst/>
          </a:prstGeom>
        </p:spPr>
        <p:txBody>
          <a:bodyPr wrap="square">
            <a:spAutoFit/>
          </a:bodyPr>
          <a:lstStyle/>
          <a:p>
            <a:pPr algn="ctr"/>
            <a:r>
              <a:rPr lang="en-US" dirty="0">
                <a:solidFill>
                  <a:srgbClr val="C00000"/>
                </a:solidFill>
              </a:rPr>
              <a:t>Description of problem identified. </a:t>
            </a:r>
            <a:endParaRPr lang="en-IN" dirty="0">
              <a:solidFill>
                <a:srgbClr val="C00000"/>
              </a:solidFill>
            </a:endParaRPr>
          </a:p>
        </p:txBody>
      </p:sp>
      <p:sp>
        <p:nvSpPr>
          <p:cNvPr id="7" name="Google Shape;176;p22"/>
          <p:cNvSpPr/>
          <p:nvPr/>
        </p:nvSpPr>
        <p:spPr>
          <a:xfrm>
            <a:off x="0" y="1828800"/>
            <a:ext cx="12104410" cy="1998691"/>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In any accident prevention system, the parameters like  speed, heavy acceleration, sudden deceleration, hard braking, sharp turning, changing lane without using light, </a:t>
            </a:r>
            <a:r>
              <a:rPr lang="en-US" sz="2000" dirty="0" err="1">
                <a:solidFill>
                  <a:schemeClr val="dk1"/>
                </a:solidFill>
                <a:latin typeface="Calibri"/>
                <a:ea typeface="Calibri"/>
                <a:cs typeface="Calibri"/>
                <a:sym typeface="Calibri"/>
              </a:rPr>
              <a:t>etc</a:t>
            </a:r>
            <a:r>
              <a:rPr lang="en-US" sz="2000" dirty="0">
                <a:solidFill>
                  <a:schemeClr val="dk1"/>
                </a:solidFill>
                <a:latin typeface="Calibri"/>
                <a:ea typeface="Calibri"/>
                <a:cs typeface="Calibri"/>
                <a:sym typeface="Calibri"/>
              </a:rPr>
              <a:t> were considered, but the speed limit violation is  not used which has large impact on rash driving.</a:t>
            </a:r>
            <a:endParaRPr dirty="0"/>
          </a:p>
          <a:p>
            <a:pPr marL="342900" marR="0" lvl="0" indent="-228600" algn="just" rtl="0">
              <a:spcBef>
                <a:spcPts val="36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342900" marR="0" lvl="0" indent="-342900" algn="just" rtl="0">
              <a:spcBef>
                <a:spcPts val="40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Driving Behavior Analysis has  been done using Logistic Regression on non-linear data which will make  the efficiency of model very low. </a:t>
            </a:r>
            <a:endParaRPr dirty="0"/>
          </a:p>
        </p:txBody>
      </p:sp>
      <p:sp>
        <p:nvSpPr>
          <p:cNvPr id="9" name="TextBox 8"/>
          <p:cNvSpPr txBox="1"/>
          <p:nvPr/>
        </p:nvSpPr>
        <p:spPr>
          <a:xfrm>
            <a:off x="1219200" y="1352298"/>
            <a:ext cx="1341119" cy="369332"/>
          </a:xfrm>
          <a:prstGeom prst="rect">
            <a:avLst/>
          </a:prstGeom>
          <a:noFill/>
        </p:spPr>
        <p:txBody>
          <a:bodyPr wrap="square" rtlCol="0">
            <a:spAutoFit/>
          </a:bodyPr>
          <a:lstStyle/>
          <a:p>
            <a:r>
              <a:rPr lang="en-US" dirty="0"/>
              <a:t>Example</a:t>
            </a:r>
          </a:p>
        </p:txBody>
      </p:sp>
    </p:spTree>
    <p:extLst>
      <p:ext uri="{BB962C8B-B14F-4D97-AF65-F5344CB8AC3E}">
        <p14:creationId xmlns:p14="http://schemas.microsoft.com/office/powerpoint/2010/main" val="352923321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2879D7E-45D2-4A86-B441-31A092B31C36}" type="slidenum">
              <a:rPr lang="en-US"/>
              <a:pPr fontAlgn="base">
                <a:spcBef>
                  <a:spcPct val="0"/>
                </a:spcBef>
                <a:spcAft>
                  <a:spcPct val="0"/>
                </a:spcAft>
              </a:pPr>
              <a:t>6</a:t>
            </a:fld>
            <a:endParaRPr lang="en-US"/>
          </a:p>
        </p:txBody>
      </p:sp>
      <p:sp>
        <p:nvSpPr>
          <p:cNvPr id="8" name="Rectangle 7"/>
          <p:cNvSpPr/>
          <p:nvPr/>
        </p:nvSpPr>
        <p:spPr bwMode="auto">
          <a:xfrm>
            <a:off x="0" y="0"/>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t>Proposed Solution </a:t>
            </a:r>
          </a:p>
        </p:txBody>
      </p:sp>
      <p:sp>
        <p:nvSpPr>
          <p:cNvPr id="5" name="Rectangle 4"/>
          <p:cNvSpPr/>
          <p:nvPr/>
        </p:nvSpPr>
        <p:spPr>
          <a:xfrm>
            <a:off x="2819400" y="838200"/>
            <a:ext cx="7162800" cy="369332"/>
          </a:xfrm>
          <a:prstGeom prst="rect">
            <a:avLst/>
          </a:prstGeom>
        </p:spPr>
        <p:txBody>
          <a:bodyPr wrap="square">
            <a:spAutoFit/>
          </a:bodyPr>
          <a:lstStyle/>
          <a:p>
            <a:r>
              <a:rPr lang="en-US" dirty="0">
                <a:solidFill>
                  <a:srgbClr val="C00000"/>
                </a:solidFill>
              </a:rPr>
              <a:t>Proposed solution / innovation with the technology to be used.</a:t>
            </a:r>
            <a:endParaRPr lang="en-IN" dirty="0">
              <a:solidFill>
                <a:srgbClr val="C00000"/>
              </a:solidFill>
            </a:endParaRPr>
          </a:p>
        </p:txBody>
      </p:sp>
      <p:sp>
        <p:nvSpPr>
          <p:cNvPr id="6" name="Google Shape;184;p23"/>
          <p:cNvSpPr/>
          <p:nvPr/>
        </p:nvSpPr>
        <p:spPr>
          <a:xfrm>
            <a:off x="533400" y="1828800"/>
            <a:ext cx="11353800" cy="3693319"/>
          </a:xfrm>
          <a:prstGeom prst="rect">
            <a:avLst/>
          </a:prstGeom>
          <a:noFill/>
          <a:ln>
            <a:noFill/>
          </a:ln>
        </p:spPr>
        <p:txBody>
          <a:bodyPr spcFirstLastPara="1" wrap="square" lIns="91425" tIns="45700" rIns="91425" bIns="45700" anchor="t" anchorCtr="0">
            <a:noAutofit/>
          </a:bodyPr>
          <a:lstStyle/>
          <a:p>
            <a:pPr marL="285750" marR="0" lvl="0" indent="-285750" algn="just" rtl="0">
              <a:spcBef>
                <a:spcPts val="0"/>
              </a:spcBef>
              <a:spcAft>
                <a:spcPts val="0"/>
              </a:spcAft>
              <a:buClr>
                <a:schemeClr val="dk1"/>
              </a:buClr>
              <a:buSzPts val="1800"/>
              <a:buFont typeface="Arial"/>
              <a:buChar char="•"/>
            </a:pPr>
            <a:r>
              <a:rPr lang="en-US" sz="1800" dirty="0">
                <a:solidFill>
                  <a:schemeClr val="dk1"/>
                </a:solidFill>
                <a:latin typeface="Arial"/>
                <a:ea typeface="Arial"/>
                <a:cs typeface="Arial"/>
                <a:sym typeface="Arial"/>
              </a:rPr>
              <a:t>To create a system that will get the location of vehicle and send it to main processing system , where the location will be used to retrieve the corresponding </a:t>
            </a:r>
            <a:r>
              <a:rPr lang="en-US" sz="1800" b="1" dirty="0">
                <a:solidFill>
                  <a:schemeClr val="dk1"/>
                </a:solidFill>
                <a:latin typeface="Arial"/>
                <a:ea typeface="Arial"/>
                <a:cs typeface="Arial"/>
                <a:sym typeface="Arial"/>
              </a:rPr>
              <a:t>speed limit of road </a:t>
            </a:r>
            <a:r>
              <a:rPr lang="en-US" sz="1800" dirty="0">
                <a:solidFill>
                  <a:schemeClr val="dk1"/>
                </a:solidFill>
                <a:latin typeface="Arial"/>
                <a:ea typeface="Arial"/>
                <a:cs typeface="Arial"/>
                <a:sym typeface="Arial"/>
              </a:rPr>
              <a:t>where vehicle is there using </a:t>
            </a:r>
            <a:r>
              <a:rPr lang="en-US" sz="1800" dirty="0" err="1">
                <a:solidFill>
                  <a:schemeClr val="dk1"/>
                </a:solidFill>
                <a:latin typeface="Arial"/>
                <a:ea typeface="Arial"/>
                <a:cs typeface="Arial"/>
                <a:sym typeface="Arial"/>
              </a:rPr>
              <a:t>google</a:t>
            </a:r>
            <a:r>
              <a:rPr lang="en-US" sz="1800" dirty="0">
                <a:solidFill>
                  <a:schemeClr val="dk1"/>
                </a:solidFill>
                <a:latin typeface="Arial"/>
                <a:ea typeface="Arial"/>
                <a:cs typeface="Arial"/>
                <a:sym typeface="Arial"/>
              </a:rPr>
              <a:t> services and maps API.  </a:t>
            </a:r>
            <a:endParaRPr dirty="0"/>
          </a:p>
          <a:p>
            <a:pPr marL="285750" marR="0" lvl="0" indent="-171450" algn="just" rtl="0">
              <a:spcBef>
                <a:spcPts val="0"/>
              </a:spcBef>
              <a:spcAft>
                <a:spcPts val="0"/>
              </a:spcAft>
              <a:buClr>
                <a:schemeClr val="dk1"/>
              </a:buClr>
              <a:buSzPts val="1800"/>
              <a:buFont typeface="Arial"/>
              <a:buNone/>
            </a:pPr>
            <a:endParaRPr sz="1800" dirty="0">
              <a:solidFill>
                <a:schemeClr val="dk1"/>
              </a:solidFill>
              <a:latin typeface="Arial"/>
              <a:ea typeface="Arial"/>
              <a:cs typeface="Arial"/>
              <a:sym typeface="Arial"/>
            </a:endParaRPr>
          </a:p>
          <a:p>
            <a:pPr marL="285750" marR="0" lvl="0" indent="-285750" algn="just" rtl="0">
              <a:spcBef>
                <a:spcPts val="0"/>
              </a:spcBef>
              <a:spcAft>
                <a:spcPts val="0"/>
              </a:spcAft>
              <a:buClr>
                <a:schemeClr val="dk1"/>
              </a:buClr>
              <a:buSzPts val="1800"/>
              <a:buFont typeface="Arial"/>
              <a:buChar char="•"/>
            </a:pPr>
            <a:r>
              <a:rPr lang="en-US" sz="1800" dirty="0">
                <a:solidFill>
                  <a:schemeClr val="dk1"/>
                </a:solidFill>
                <a:latin typeface="Arial"/>
                <a:ea typeface="Arial"/>
                <a:cs typeface="Arial"/>
                <a:sym typeface="Arial"/>
              </a:rPr>
              <a:t>The system gives </a:t>
            </a:r>
            <a:r>
              <a:rPr lang="en-US" sz="1800" b="1" dirty="0">
                <a:solidFill>
                  <a:schemeClr val="dk1"/>
                </a:solidFill>
                <a:latin typeface="Arial"/>
                <a:ea typeface="Arial"/>
                <a:cs typeface="Arial"/>
                <a:sym typeface="Arial"/>
              </a:rPr>
              <a:t>warning to driver through Mobile App if driver crosses the speed limi</a:t>
            </a:r>
            <a:r>
              <a:rPr lang="en-US" sz="1800" dirty="0">
                <a:solidFill>
                  <a:schemeClr val="dk1"/>
                </a:solidFill>
                <a:latin typeface="Arial"/>
                <a:ea typeface="Arial"/>
                <a:cs typeface="Arial"/>
                <a:sym typeface="Arial"/>
              </a:rPr>
              <a:t>t and the speed limit violations will be send to the server where it will be used as one of the factor to rate the driver’s driving behavior.</a:t>
            </a:r>
            <a:endParaRPr dirty="0"/>
          </a:p>
          <a:p>
            <a:pPr marL="285750" marR="0" lvl="0" indent="-171450" algn="just" rtl="0">
              <a:spcBef>
                <a:spcPts val="0"/>
              </a:spcBef>
              <a:spcAft>
                <a:spcPts val="0"/>
              </a:spcAft>
              <a:buClr>
                <a:schemeClr val="dk1"/>
              </a:buClr>
              <a:buSzPts val="1800"/>
              <a:buFont typeface="Arial"/>
              <a:buNone/>
            </a:pPr>
            <a:endParaRPr sz="1800" dirty="0">
              <a:solidFill>
                <a:schemeClr val="dk1"/>
              </a:solidFill>
              <a:latin typeface="Arial"/>
              <a:ea typeface="Arial"/>
              <a:cs typeface="Arial"/>
              <a:sym typeface="Arial"/>
            </a:endParaRPr>
          </a:p>
          <a:p>
            <a:pPr marL="285750" marR="0" lvl="0" indent="-285750" algn="just" rtl="0">
              <a:spcBef>
                <a:spcPts val="0"/>
              </a:spcBef>
              <a:spcAft>
                <a:spcPts val="0"/>
              </a:spcAft>
              <a:buClr>
                <a:schemeClr val="dk1"/>
              </a:buClr>
              <a:buSzPts val="1800"/>
              <a:buFont typeface="Arial"/>
              <a:buChar char="•"/>
            </a:pPr>
            <a:r>
              <a:rPr lang="en-US" sz="1800" dirty="0">
                <a:solidFill>
                  <a:schemeClr val="dk1"/>
                </a:solidFill>
                <a:latin typeface="Arial"/>
                <a:ea typeface="Arial"/>
                <a:cs typeface="Arial"/>
                <a:sym typeface="Arial"/>
              </a:rPr>
              <a:t>Decision Tree Algorithm can be used for rating of the driver</a:t>
            </a:r>
            <a:endParaRPr dirty="0"/>
          </a:p>
        </p:txBody>
      </p:sp>
      <p:sp>
        <p:nvSpPr>
          <p:cNvPr id="7" name="TextBox 6"/>
          <p:cNvSpPr txBox="1"/>
          <p:nvPr/>
        </p:nvSpPr>
        <p:spPr>
          <a:xfrm>
            <a:off x="1371600" y="1338999"/>
            <a:ext cx="1341119" cy="369332"/>
          </a:xfrm>
          <a:prstGeom prst="rect">
            <a:avLst/>
          </a:prstGeom>
          <a:noFill/>
        </p:spPr>
        <p:txBody>
          <a:bodyPr wrap="square" rtlCol="0">
            <a:spAutoFit/>
          </a:bodyPr>
          <a:lstStyle/>
          <a:p>
            <a:r>
              <a:rPr lang="en-US" dirty="0"/>
              <a:t>Example</a:t>
            </a:r>
          </a:p>
        </p:txBody>
      </p:sp>
    </p:spTree>
    <p:extLst>
      <p:ext uri="{BB962C8B-B14F-4D97-AF65-F5344CB8AC3E}">
        <p14:creationId xmlns:p14="http://schemas.microsoft.com/office/powerpoint/2010/main" val="275996429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39BB963-F1A2-42B3-B824-71084E776224}" type="slidenum">
              <a:rPr lang="en-US"/>
              <a:pPr fontAlgn="base">
                <a:spcBef>
                  <a:spcPct val="0"/>
                </a:spcBef>
                <a:spcAft>
                  <a:spcPct val="0"/>
                </a:spcAft>
              </a:pPr>
              <a:t>7</a:t>
            </a:fld>
            <a:endParaRPr lang="en-US"/>
          </a:p>
        </p:txBody>
      </p:sp>
      <p:sp>
        <p:nvSpPr>
          <p:cNvPr id="7" name="Rectangle 6"/>
          <p:cNvSpPr/>
          <p:nvPr/>
        </p:nvSpPr>
        <p:spPr bwMode="auto">
          <a:xfrm>
            <a:off x="0" y="76200"/>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1"/>
          <p:cNvSpPr txBox="1">
            <a:spLocks/>
          </p:cNvSpPr>
          <p:nvPr/>
        </p:nvSpPr>
        <p:spPr bwMode="auto">
          <a:xfrm>
            <a:off x="1981200" y="0"/>
            <a:ext cx="80010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fontAlgn="auto" hangingPunct="0">
              <a:spcAft>
                <a:spcPts val="0"/>
              </a:spcAft>
              <a:defRPr/>
            </a:pPr>
            <a:r>
              <a:rPr lang="en-US" sz="3200" b="1" dirty="0">
                <a:solidFill>
                  <a:schemeClr val="bg1"/>
                </a:solidFill>
                <a:latin typeface="+mj-lt"/>
                <a:ea typeface="+mj-ea"/>
                <a:cs typeface="+mj-cs"/>
              </a:rPr>
              <a:t>Requirement Specification</a:t>
            </a:r>
          </a:p>
        </p:txBody>
      </p:sp>
      <p:graphicFrame>
        <p:nvGraphicFramePr>
          <p:cNvPr id="3" name="Table 2"/>
          <p:cNvGraphicFramePr>
            <a:graphicFrameLocks noGrp="1"/>
          </p:cNvGraphicFramePr>
          <p:nvPr/>
        </p:nvGraphicFramePr>
        <p:xfrm>
          <a:off x="1828800" y="1143000"/>
          <a:ext cx="8686800" cy="2375154"/>
        </p:xfrm>
        <a:graphic>
          <a:graphicData uri="http://schemas.openxmlformats.org/drawingml/2006/table">
            <a:tbl>
              <a:tblPr firstRow="1" firstCol="1" bandRow="1"/>
              <a:tblGrid>
                <a:gridCol w="32766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0">
                <a:tc>
                  <a:txBody>
                    <a:bodyPr/>
                    <a:lstStyle/>
                    <a:p>
                      <a:pPr marL="0" marR="0" lvl="0" indent="0" algn="just">
                        <a:lnSpc>
                          <a:spcPct val="115000"/>
                        </a:lnSpc>
                        <a:spcBef>
                          <a:spcPts val="0"/>
                        </a:spcBef>
                        <a:spcAft>
                          <a:spcPts val="0"/>
                        </a:spcAft>
                        <a:buFont typeface="Symbol"/>
                        <a:buNone/>
                      </a:pPr>
                      <a:r>
                        <a:rPr lang="en-US" sz="1600" dirty="0">
                          <a:effectLst/>
                          <a:latin typeface="Calibri"/>
                          <a:ea typeface="Times New Roman"/>
                          <a:cs typeface="Latha"/>
                        </a:rPr>
                        <a:t>FRONT</a:t>
                      </a:r>
                      <a:r>
                        <a:rPr lang="en-US" sz="1600" baseline="0" dirty="0">
                          <a:effectLst/>
                          <a:latin typeface="Calibri"/>
                          <a:ea typeface="Times New Roman"/>
                          <a:cs typeface="Latha"/>
                        </a:rPr>
                        <a:t> END TOOLS</a:t>
                      </a:r>
                      <a:endParaRPr lang="en-US" sz="1600" dirty="0">
                        <a:effectLst/>
                        <a:latin typeface="Calibri"/>
                        <a:ea typeface="Times New Roman"/>
                        <a:cs typeface="Lath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15000"/>
                        </a:lnSpc>
                        <a:spcBef>
                          <a:spcPts val="0"/>
                        </a:spcBef>
                        <a:spcAft>
                          <a:spcPts val="1000"/>
                        </a:spcAft>
                        <a:buFont typeface="Symbol"/>
                        <a:buChar char=""/>
                      </a:pPr>
                      <a:endParaRPr lang="en-US" sz="1600" dirty="0">
                        <a:effectLst/>
                        <a:latin typeface="Calibri"/>
                        <a:ea typeface="Times New Roman"/>
                        <a:cs typeface="Lath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lvl="0" indent="0" algn="just">
                        <a:lnSpc>
                          <a:spcPct val="115000"/>
                        </a:lnSpc>
                        <a:spcBef>
                          <a:spcPts val="0"/>
                        </a:spcBef>
                        <a:spcAft>
                          <a:spcPts val="0"/>
                        </a:spcAft>
                        <a:buFont typeface="Symbol"/>
                        <a:buNone/>
                      </a:pPr>
                      <a:r>
                        <a:rPr lang="en-US" sz="1600" dirty="0">
                          <a:effectLst/>
                          <a:latin typeface="Calibri"/>
                          <a:ea typeface="Times New Roman"/>
                          <a:cs typeface="Latha"/>
                        </a:rPr>
                        <a:t>BACK END TOOLS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15000"/>
                        </a:lnSpc>
                        <a:spcBef>
                          <a:spcPts val="0"/>
                        </a:spcBef>
                        <a:spcAft>
                          <a:spcPts val="1000"/>
                        </a:spcAft>
                        <a:buFont typeface="Symbol"/>
                        <a:buChar char=""/>
                      </a:pPr>
                      <a:endParaRPr lang="en-US" sz="1600" dirty="0">
                        <a:effectLst/>
                        <a:latin typeface="Calibri"/>
                        <a:ea typeface="Times New Roman"/>
                        <a:cs typeface="Lath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lvl="0" indent="0" algn="just">
                        <a:lnSpc>
                          <a:spcPct val="115000"/>
                        </a:lnSpc>
                        <a:spcBef>
                          <a:spcPts val="0"/>
                        </a:spcBef>
                        <a:spcAft>
                          <a:spcPts val="0"/>
                        </a:spcAft>
                        <a:buFont typeface="Symbol"/>
                        <a:buNone/>
                      </a:pPr>
                      <a:r>
                        <a:rPr lang="en-US" sz="1600" dirty="0">
                          <a:effectLst/>
                          <a:latin typeface="Calibri"/>
                          <a:ea typeface="Times New Roman"/>
                          <a:cs typeface="Latha"/>
                        </a:rPr>
                        <a:t>MARKUP LANGUAGES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15000"/>
                        </a:lnSpc>
                        <a:spcBef>
                          <a:spcPts val="0"/>
                        </a:spcBef>
                        <a:spcAft>
                          <a:spcPts val="1000"/>
                        </a:spcAft>
                        <a:buFont typeface="Symbol"/>
                        <a:buChar char=""/>
                      </a:pPr>
                      <a:endParaRPr lang="en-US" sz="1600" dirty="0">
                        <a:effectLst/>
                        <a:latin typeface="Calibri"/>
                        <a:ea typeface="Times New Roman"/>
                        <a:cs typeface="Lath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lvl="0" indent="0" algn="just">
                        <a:lnSpc>
                          <a:spcPct val="115000"/>
                        </a:lnSpc>
                        <a:spcBef>
                          <a:spcPts val="0"/>
                        </a:spcBef>
                        <a:spcAft>
                          <a:spcPts val="0"/>
                        </a:spcAft>
                        <a:buFont typeface="Symbol"/>
                        <a:buNone/>
                      </a:pPr>
                      <a:r>
                        <a:rPr lang="en-US" sz="1600" dirty="0">
                          <a:effectLst/>
                          <a:latin typeface="Calibri"/>
                          <a:ea typeface="Times New Roman"/>
                          <a:cs typeface="Latha"/>
                        </a:rPr>
                        <a:t>SCRIPTING LANGUAGES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15000"/>
                        </a:lnSpc>
                        <a:spcBef>
                          <a:spcPts val="0"/>
                        </a:spcBef>
                        <a:spcAft>
                          <a:spcPts val="1000"/>
                        </a:spcAft>
                        <a:buFont typeface="Symbol"/>
                        <a:buChar char=""/>
                      </a:pPr>
                      <a:endParaRPr lang="en-US" sz="1600" dirty="0">
                        <a:effectLst/>
                        <a:latin typeface="Calibri"/>
                        <a:ea typeface="Times New Roman"/>
                        <a:cs typeface="Lath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lvl="0" indent="0" algn="just">
                        <a:lnSpc>
                          <a:spcPct val="115000"/>
                        </a:lnSpc>
                        <a:spcBef>
                          <a:spcPts val="0"/>
                        </a:spcBef>
                        <a:spcAft>
                          <a:spcPts val="0"/>
                        </a:spcAft>
                        <a:buFont typeface="Symbol"/>
                        <a:buNone/>
                      </a:pPr>
                      <a:r>
                        <a:rPr lang="en-US" sz="1600" dirty="0">
                          <a:effectLst/>
                          <a:latin typeface="Calibri"/>
                          <a:ea typeface="Times New Roman"/>
                          <a:cs typeface="Latha"/>
                        </a:rPr>
                        <a:t>MIDDLE WARE TECHNOLOGIES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15000"/>
                        </a:lnSpc>
                        <a:spcBef>
                          <a:spcPts val="0"/>
                        </a:spcBef>
                        <a:spcAft>
                          <a:spcPts val="1000"/>
                        </a:spcAft>
                        <a:buFont typeface="Symbol"/>
                        <a:buChar char=""/>
                      </a:pPr>
                      <a:endParaRPr lang="en-US" sz="1600" dirty="0">
                        <a:effectLst/>
                        <a:latin typeface="Calibri"/>
                        <a:ea typeface="Times New Roman"/>
                        <a:cs typeface="Lath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marL="0" marR="0" lvl="0" indent="0" algn="just">
                        <a:lnSpc>
                          <a:spcPct val="115000"/>
                        </a:lnSpc>
                        <a:spcBef>
                          <a:spcPts val="0"/>
                        </a:spcBef>
                        <a:spcAft>
                          <a:spcPts val="0"/>
                        </a:spcAft>
                        <a:buFont typeface="Symbol"/>
                        <a:buNone/>
                      </a:pPr>
                      <a:r>
                        <a:rPr lang="en-US" sz="1600" dirty="0">
                          <a:effectLst/>
                          <a:latin typeface="Calibri"/>
                          <a:ea typeface="Times New Roman"/>
                          <a:cs typeface="Latha"/>
                        </a:rPr>
                        <a:t>IDE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15000"/>
                        </a:lnSpc>
                        <a:spcBef>
                          <a:spcPts val="0"/>
                        </a:spcBef>
                        <a:spcAft>
                          <a:spcPts val="1000"/>
                        </a:spcAft>
                        <a:buFont typeface="Symbol"/>
                        <a:buChar char=""/>
                      </a:pPr>
                      <a:endParaRPr lang="en-US" sz="1600" dirty="0">
                        <a:effectLst/>
                        <a:latin typeface="Calibri"/>
                        <a:ea typeface="Times New Roman"/>
                        <a:cs typeface="Lath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marL="0" marR="0" lvl="0" indent="0" algn="just">
                        <a:lnSpc>
                          <a:spcPct val="115000"/>
                        </a:lnSpc>
                        <a:spcBef>
                          <a:spcPts val="0"/>
                        </a:spcBef>
                        <a:spcAft>
                          <a:spcPts val="0"/>
                        </a:spcAft>
                        <a:buFont typeface="Symbol"/>
                        <a:buNone/>
                      </a:pPr>
                      <a:r>
                        <a:rPr lang="en-US" sz="1600" dirty="0">
                          <a:effectLst/>
                          <a:latin typeface="Calibri"/>
                          <a:ea typeface="Times New Roman"/>
                          <a:cs typeface="Latha"/>
                        </a:rPr>
                        <a:t>SIMULATION TOOLS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15000"/>
                        </a:lnSpc>
                        <a:spcBef>
                          <a:spcPts val="0"/>
                        </a:spcBef>
                        <a:spcAft>
                          <a:spcPts val="1000"/>
                        </a:spcAft>
                        <a:buFont typeface="Symbol"/>
                        <a:buChar char=""/>
                      </a:pPr>
                      <a:endParaRPr lang="en-US" sz="1600" dirty="0">
                        <a:effectLst/>
                        <a:latin typeface="Calibri"/>
                        <a:ea typeface="Times New Roman"/>
                        <a:cs typeface="Lath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marL="0" marR="0" lvl="0" indent="0" algn="just">
                        <a:lnSpc>
                          <a:spcPct val="115000"/>
                        </a:lnSpc>
                        <a:spcBef>
                          <a:spcPts val="0"/>
                        </a:spcBef>
                        <a:spcAft>
                          <a:spcPts val="0"/>
                        </a:spcAft>
                        <a:buFont typeface="Symbol"/>
                        <a:buNone/>
                      </a:pPr>
                      <a:r>
                        <a:rPr lang="en-US" sz="1600" dirty="0">
                          <a:effectLst/>
                          <a:latin typeface="Calibri"/>
                          <a:ea typeface="Times New Roman"/>
                          <a:cs typeface="Latha"/>
                        </a:rPr>
                        <a:t>NETWORK/WIRELESS TECHNOLOGIES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15000"/>
                        </a:lnSpc>
                        <a:spcBef>
                          <a:spcPts val="0"/>
                        </a:spcBef>
                        <a:spcAft>
                          <a:spcPts val="1000"/>
                        </a:spcAft>
                        <a:buFont typeface="Symbol"/>
                        <a:buChar char=""/>
                      </a:pPr>
                      <a:endParaRPr lang="en-US" sz="1600" dirty="0">
                        <a:effectLst/>
                        <a:latin typeface="Calibri"/>
                        <a:ea typeface="Times New Roman"/>
                        <a:cs typeface="Lath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pPr marL="0" marR="0" lvl="0" indent="0" algn="just">
                        <a:lnSpc>
                          <a:spcPct val="115000"/>
                        </a:lnSpc>
                        <a:spcBef>
                          <a:spcPts val="0"/>
                        </a:spcBef>
                        <a:spcAft>
                          <a:spcPts val="0"/>
                        </a:spcAft>
                        <a:buFont typeface="Symbol"/>
                        <a:buNone/>
                      </a:pPr>
                      <a:r>
                        <a:rPr lang="en-US" sz="1600" dirty="0">
                          <a:effectLst/>
                          <a:latin typeface="Calibri"/>
                          <a:ea typeface="Times New Roman"/>
                          <a:cs typeface="Latha"/>
                        </a:rPr>
                        <a:t>ANY OTHER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15000"/>
                        </a:lnSpc>
                        <a:spcBef>
                          <a:spcPts val="0"/>
                        </a:spcBef>
                        <a:spcAft>
                          <a:spcPts val="1000"/>
                        </a:spcAft>
                        <a:buFont typeface="Symbol"/>
                        <a:buChar char=""/>
                      </a:pPr>
                      <a:endParaRPr lang="en-US" sz="1600" dirty="0">
                        <a:effectLst/>
                        <a:latin typeface="Calibri"/>
                        <a:ea typeface="Times New Roman"/>
                        <a:cs typeface="Lath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4" name="TextBox 3"/>
          <p:cNvSpPr txBox="1"/>
          <p:nvPr/>
        </p:nvSpPr>
        <p:spPr>
          <a:xfrm>
            <a:off x="5410200" y="662213"/>
            <a:ext cx="3454728" cy="369332"/>
          </a:xfrm>
          <a:prstGeom prst="rect">
            <a:avLst/>
          </a:prstGeom>
          <a:noFill/>
        </p:spPr>
        <p:txBody>
          <a:bodyPr wrap="none" rtlCol="0">
            <a:spAutoFit/>
          </a:bodyPr>
          <a:lstStyle/>
          <a:p>
            <a:r>
              <a:rPr lang="en-US" dirty="0">
                <a:solidFill>
                  <a:srgbClr val="FF0000"/>
                </a:solidFill>
              </a:rPr>
              <a:t>&lt;Put ‘NA’ for non requirements&gt;</a:t>
            </a:r>
          </a:p>
        </p:txBody>
      </p:sp>
      <p:sp>
        <p:nvSpPr>
          <p:cNvPr id="5" name="TextBox 4"/>
          <p:cNvSpPr txBox="1"/>
          <p:nvPr/>
        </p:nvSpPr>
        <p:spPr>
          <a:xfrm>
            <a:off x="1800428" y="609600"/>
            <a:ext cx="1159292" cy="369332"/>
          </a:xfrm>
          <a:prstGeom prst="rect">
            <a:avLst/>
          </a:prstGeom>
          <a:noFill/>
        </p:spPr>
        <p:txBody>
          <a:bodyPr wrap="none" rtlCol="0">
            <a:spAutoFit/>
          </a:bodyPr>
          <a:lstStyle/>
          <a:p>
            <a:r>
              <a:rPr lang="en-US" b="1" dirty="0">
                <a:solidFill>
                  <a:srgbClr val="C00000"/>
                </a:solidFill>
              </a:rPr>
              <a:t>Software</a:t>
            </a:r>
          </a:p>
        </p:txBody>
      </p:sp>
      <p:sp>
        <p:nvSpPr>
          <p:cNvPr id="9" name="TextBox 8"/>
          <p:cNvSpPr txBox="1"/>
          <p:nvPr/>
        </p:nvSpPr>
        <p:spPr>
          <a:xfrm>
            <a:off x="1752600" y="3962400"/>
            <a:ext cx="1236236" cy="369332"/>
          </a:xfrm>
          <a:prstGeom prst="rect">
            <a:avLst/>
          </a:prstGeom>
          <a:noFill/>
        </p:spPr>
        <p:txBody>
          <a:bodyPr wrap="none" rtlCol="0">
            <a:spAutoFit/>
          </a:bodyPr>
          <a:lstStyle/>
          <a:p>
            <a:r>
              <a:rPr lang="en-US" b="1" dirty="0">
                <a:solidFill>
                  <a:srgbClr val="C00000"/>
                </a:solidFill>
              </a:rPr>
              <a:t>Hardware</a:t>
            </a:r>
          </a:p>
        </p:txBody>
      </p:sp>
      <p:sp>
        <p:nvSpPr>
          <p:cNvPr id="10" name="TextBox 9"/>
          <p:cNvSpPr txBox="1"/>
          <p:nvPr/>
        </p:nvSpPr>
        <p:spPr>
          <a:xfrm>
            <a:off x="2209801" y="4876800"/>
            <a:ext cx="7064755" cy="923330"/>
          </a:xfrm>
          <a:prstGeom prst="rect">
            <a:avLst/>
          </a:prstGeom>
          <a:noFill/>
        </p:spPr>
        <p:txBody>
          <a:bodyPr wrap="none" rtlCol="0">
            <a:spAutoFit/>
          </a:bodyPr>
          <a:lstStyle/>
          <a:p>
            <a:r>
              <a:rPr lang="en-US" dirty="0">
                <a:solidFill>
                  <a:srgbClr val="FF0000"/>
                </a:solidFill>
              </a:rPr>
              <a:t>&lt;List the hardware requirements with specification-</a:t>
            </a:r>
          </a:p>
          <a:p>
            <a:r>
              <a:rPr lang="en-US" dirty="0">
                <a:solidFill>
                  <a:srgbClr val="FF0000"/>
                </a:solidFill>
              </a:rPr>
              <a:t>This is applicable only for hardware oriented projects. </a:t>
            </a:r>
          </a:p>
          <a:p>
            <a:r>
              <a:rPr lang="en-US" dirty="0">
                <a:solidFill>
                  <a:srgbClr val="FF0000"/>
                </a:solidFill>
              </a:rPr>
              <a:t>No need of giving information about monitor/keyboard/mouse etc. &gt;</a:t>
            </a:r>
          </a:p>
        </p:txBody>
      </p:sp>
    </p:spTree>
    <p:extLst>
      <p:ext uri="{BB962C8B-B14F-4D97-AF65-F5344CB8AC3E}">
        <p14:creationId xmlns:p14="http://schemas.microsoft.com/office/powerpoint/2010/main" val="97155318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39BB963-F1A2-42B3-B824-71084E776224}" type="slidenum">
              <a:rPr lang="en-US"/>
              <a:pPr fontAlgn="base">
                <a:spcBef>
                  <a:spcPct val="0"/>
                </a:spcBef>
                <a:spcAft>
                  <a:spcPct val="0"/>
                </a:spcAft>
              </a:pPr>
              <a:t>8</a:t>
            </a:fld>
            <a:endParaRPr lang="en-US"/>
          </a:p>
        </p:txBody>
      </p:sp>
      <p:sp>
        <p:nvSpPr>
          <p:cNvPr id="7" name="Rectangle 6"/>
          <p:cNvSpPr/>
          <p:nvPr/>
        </p:nvSpPr>
        <p:spPr bwMode="auto">
          <a:xfrm>
            <a:off x="0" y="76200"/>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1"/>
          <p:cNvSpPr txBox="1">
            <a:spLocks/>
          </p:cNvSpPr>
          <p:nvPr/>
        </p:nvSpPr>
        <p:spPr bwMode="auto">
          <a:xfrm>
            <a:off x="1981200" y="0"/>
            <a:ext cx="80010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fontAlgn="auto" hangingPunct="0">
              <a:spcAft>
                <a:spcPts val="0"/>
              </a:spcAft>
              <a:defRPr/>
            </a:pPr>
            <a:r>
              <a:rPr lang="en-US" sz="3200" b="1" dirty="0">
                <a:solidFill>
                  <a:schemeClr val="bg1"/>
                </a:solidFill>
                <a:latin typeface="+mj-lt"/>
                <a:ea typeface="+mj-ea"/>
                <a:cs typeface="+mj-cs"/>
              </a:rPr>
              <a:t>Requirement Specification - Justification</a:t>
            </a:r>
          </a:p>
        </p:txBody>
      </p:sp>
      <p:sp>
        <p:nvSpPr>
          <p:cNvPr id="10" name="TextBox 9"/>
          <p:cNvSpPr txBox="1"/>
          <p:nvPr/>
        </p:nvSpPr>
        <p:spPr>
          <a:xfrm>
            <a:off x="2946253" y="990600"/>
            <a:ext cx="6070893" cy="646331"/>
          </a:xfrm>
          <a:prstGeom prst="rect">
            <a:avLst/>
          </a:prstGeom>
          <a:noFill/>
        </p:spPr>
        <p:txBody>
          <a:bodyPr wrap="none" rtlCol="0">
            <a:spAutoFit/>
          </a:bodyPr>
          <a:lstStyle/>
          <a:p>
            <a:r>
              <a:rPr lang="en-US" dirty="0">
                <a:solidFill>
                  <a:srgbClr val="FF0000"/>
                </a:solidFill>
              </a:rPr>
              <a:t>&lt;Justify the need of the Software/Hardware components&gt;</a:t>
            </a:r>
          </a:p>
          <a:p>
            <a:pPr marL="285750" indent="-285750">
              <a:buFont typeface="Arial" panose="020B0604020202020204" pitchFamily="34" charset="0"/>
              <a:buChar char="•"/>
            </a:pPr>
            <a:r>
              <a:rPr lang="en-US" dirty="0">
                <a:solidFill>
                  <a:srgbClr val="FF0000"/>
                </a:solidFill>
              </a:rPr>
              <a:t>Comparison table may be presented</a:t>
            </a:r>
          </a:p>
        </p:txBody>
      </p:sp>
    </p:spTree>
    <p:extLst>
      <p:ext uri="{BB962C8B-B14F-4D97-AF65-F5344CB8AC3E}">
        <p14:creationId xmlns:p14="http://schemas.microsoft.com/office/powerpoint/2010/main" val="44257993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39BB963-F1A2-42B3-B824-71084E776224}" type="slidenum">
              <a:rPr lang="en-US"/>
              <a:pPr fontAlgn="base">
                <a:spcBef>
                  <a:spcPct val="0"/>
                </a:spcBef>
                <a:spcAft>
                  <a:spcPct val="0"/>
                </a:spcAft>
              </a:pPr>
              <a:t>9</a:t>
            </a:fld>
            <a:endParaRPr lang="en-US" dirty="0"/>
          </a:p>
        </p:txBody>
      </p:sp>
      <p:sp>
        <p:nvSpPr>
          <p:cNvPr id="7" name="Rectangle 6"/>
          <p:cNvSpPr/>
          <p:nvPr/>
        </p:nvSpPr>
        <p:spPr bwMode="auto">
          <a:xfrm>
            <a:off x="0" y="76200"/>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1"/>
          <p:cNvSpPr txBox="1">
            <a:spLocks/>
          </p:cNvSpPr>
          <p:nvPr/>
        </p:nvSpPr>
        <p:spPr bwMode="auto">
          <a:xfrm>
            <a:off x="1981200" y="0"/>
            <a:ext cx="80010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fontAlgn="auto" hangingPunct="0">
              <a:spcAft>
                <a:spcPts val="0"/>
              </a:spcAft>
              <a:defRPr/>
            </a:pPr>
            <a:r>
              <a:rPr lang="en-US" sz="3200" b="1" dirty="0">
                <a:solidFill>
                  <a:schemeClr val="bg1"/>
                </a:solidFill>
              </a:rPr>
              <a:t>Architecture Diagram</a:t>
            </a:r>
            <a:endParaRPr lang="en-US" sz="3200" dirty="0">
              <a:solidFill>
                <a:schemeClr val="bg1"/>
              </a:solidFill>
              <a:latin typeface="+mj-lt"/>
              <a:ea typeface="+mj-ea"/>
              <a:cs typeface="+mj-cs"/>
            </a:endParaRPr>
          </a:p>
        </p:txBody>
      </p:sp>
      <p:sp>
        <p:nvSpPr>
          <p:cNvPr id="5" name="Rectangle 4"/>
          <p:cNvSpPr/>
          <p:nvPr/>
        </p:nvSpPr>
        <p:spPr>
          <a:xfrm>
            <a:off x="2476500" y="1066800"/>
            <a:ext cx="7239000" cy="1200329"/>
          </a:xfrm>
          <a:prstGeom prst="rect">
            <a:avLst/>
          </a:prstGeom>
        </p:spPr>
        <p:txBody>
          <a:bodyPr wrap="square">
            <a:spAutoFit/>
          </a:bodyPr>
          <a:lstStyle/>
          <a:p>
            <a:r>
              <a:rPr lang="en-US" dirty="0">
                <a:solidFill>
                  <a:srgbClr val="FF0000"/>
                </a:solidFill>
              </a:rPr>
              <a:t>Overall architecture diagram of the project </a:t>
            </a:r>
          </a:p>
          <a:p>
            <a:endParaRPr lang="en-US" dirty="0">
              <a:solidFill>
                <a:srgbClr val="FF0000"/>
              </a:solidFill>
            </a:endParaRPr>
          </a:p>
          <a:p>
            <a:r>
              <a:rPr lang="en-US" dirty="0">
                <a:solidFill>
                  <a:srgbClr val="FF0000"/>
                </a:solidFill>
              </a:rPr>
              <a:t>Appropriate UML diagrams shall also be used to give pictorial representation about the overall components of the project</a:t>
            </a:r>
            <a:endParaRPr lang="en-IN" dirty="0">
              <a:solidFill>
                <a:srgbClr val="FF0000"/>
              </a:solidFill>
            </a:endParaRPr>
          </a:p>
        </p:txBody>
      </p:sp>
    </p:spTree>
    <p:extLst>
      <p:ext uri="{BB962C8B-B14F-4D97-AF65-F5344CB8AC3E}">
        <p14:creationId xmlns:p14="http://schemas.microsoft.com/office/powerpoint/2010/main" val="2383151063"/>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4AF4DD91C98F4FB3926E98171C010F" ma:contentTypeVersion="10" ma:contentTypeDescription="Create a new document." ma:contentTypeScope="" ma:versionID="0fcd132c830167b17ee87fa2fbcfbd42">
  <xsd:schema xmlns:xsd="http://www.w3.org/2001/XMLSchema" xmlns:xs="http://www.w3.org/2001/XMLSchema" xmlns:p="http://schemas.microsoft.com/office/2006/metadata/properties" xmlns:ns2="8532ed77-bece-478f-adcd-8ae6fe826e89" xmlns:ns3="10aba005-9f28-43f4-8741-762f04e53962" targetNamespace="http://schemas.microsoft.com/office/2006/metadata/properties" ma:root="true" ma:fieldsID="e06329071c3283832a5e844fb6a7b49b" ns2:_="" ns3:_="">
    <xsd:import namespace="8532ed77-bece-478f-adcd-8ae6fe826e89"/>
    <xsd:import namespace="10aba005-9f28-43f4-8741-762f04e53962"/>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32ed77-bece-478f-adcd-8ae6fe826e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0aba005-9f28-43f4-8741-762f04e5396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64AA91D-2EAB-4880-85AD-F534D355AA02}"/>
</file>

<file path=customXml/itemProps2.xml><?xml version="1.0" encoding="utf-8"?>
<ds:datastoreItem xmlns:ds="http://schemas.openxmlformats.org/officeDocument/2006/customXml" ds:itemID="{387B79FC-E31F-4990-83B6-AB4CCECB6D1B}"/>
</file>

<file path=customXml/itemProps3.xml><?xml version="1.0" encoding="utf-8"?>
<ds:datastoreItem xmlns:ds="http://schemas.openxmlformats.org/officeDocument/2006/customXml" ds:itemID="{77E60847-AE62-4F8D-8862-58BCDFB099B6}"/>
</file>

<file path=docProps/app.xml><?xml version="1.0" encoding="utf-8"?>
<Properties xmlns="http://schemas.openxmlformats.org/officeDocument/2006/extended-properties" xmlns:vt="http://schemas.openxmlformats.org/officeDocument/2006/docPropsVTypes">
  <TotalTime>1234</TotalTime>
  <Words>833</Words>
  <Application>Microsoft Office PowerPoint</Application>
  <PresentationFormat>Widescreen</PresentationFormat>
  <Paragraphs>119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Symbol</vt:lpstr>
      <vt:lpstr>Wingdings 3</vt:lpstr>
      <vt:lpstr>Office Theme</vt:lpstr>
      <vt:lpstr>&lt;&lt; Project Title&gt;&gt;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spiro14</dc:creator>
  <cp:lastModifiedBy>DR SANKAR S</cp:lastModifiedBy>
  <cp:revision>306</cp:revision>
  <dcterms:created xsi:type="dcterms:W3CDTF">2012-06-21T12:52:53Z</dcterms:created>
  <dcterms:modified xsi:type="dcterms:W3CDTF">2023-03-15T06:06:27Z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0x010100304AF4DD91C98F4FB3926E98171C010F</vt:lpwstr>
  </property>
</Properties>
</file>