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60" r:id="rId7"/>
    <p:sldId id="261" r:id="rId8"/>
    <p:sldId id="264" r:id="rId9"/>
    <p:sldId id="262" r:id="rId10"/>
    <p:sldId id="259" r:id="rId11"/>
    <p:sldId id="270" r:id="rId12"/>
    <p:sldId id="267" r:id="rId13"/>
    <p:sldId id="276" r:id="rId14"/>
    <p:sldId id="272" r:id="rId15"/>
    <p:sldId id="273" r:id="rId16"/>
    <p:sldId id="25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9EC4-E05D-4F0D-AAC7-5FDAFC13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00155-EE02-4D75-8F07-ABE2BC7D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6AF5-AB93-4740-AF4B-C4F428A2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D706-4F29-431A-9BE5-74BBDA27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5F18-AFB9-41E4-8721-D656F94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3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FF2A-C4D9-46F6-B50A-CD39E8A7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D3135-3841-4822-99F7-429D576A3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F365-9728-4A9D-8438-1A8B7A99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FFBC-10CF-489C-BE0A-380046B9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8806-E93E-482B-A247-7D908A41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C212C-4978-4DF3-933F-C561CA9E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3758-FDB2-4841-99E2-0A30386DE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C113-3765-48F0-9241-5A21315D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B146-B986-41D1-B7C6-2C4BA372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AD90-E3D3-48BD-B9D9-282B048B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58F3-E378-4621-B34A-14658FFA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49DE-EC00-439A-A3EB-F50E94E3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7E3E-2BCD-4DF9-B1DC-6F268F67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BAF1-6980-47F0-80A3-4E14E1E1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2433-680D-42DC-8970-F0566ECD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420-A35C-48C5-95F3-DAFDAA64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43A9-7F6B-4EB0-98E5-FE680A0C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2FD5-1C5F-4C0B-B8E9-E84B9243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70D7-8114-4E20-B6B7-B2D07490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F84A-F2F3-4DD1-92C0-254CB5B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7B72-83F0-437A-9771-A9696F39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08C9-AF4A-4FD8-B2C7-82873D957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96725-6D75-4C72-9389-B8ADB4188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E0F1B-B8FD-4E09-BB7C-7BBD6852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C2BE3-1BE0-49C3-97B6-91832506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B600-04A5-4AB7-BAFE-17E22051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432E-3CE3-45F4-8722-6E1922F5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83CC-3104-4974-B1FF-0230BCE7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D32C-67B7-415A-A9B5-9283F1C0C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26259-F4F0-4A6C-8F63-4D4D4DD8E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A376-9AC7-4792-94A0-8DC254B5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2B144-D7C0-4E98-B9C7-951C7A00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77FE7-9C2A-4601-983F-C626F456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A972-D219-409A-B83D-0CDB15B0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53-0DB0-4889-A51E-0D9D9ADE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C3AA8-BD03-437F-A45D-188344B0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84A75-D346-461C-B99E-E27BCB0D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4F25D-ACE9-4903-9C4C-2459D23E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14C24-82CA-49BB-BB71-4FD9F1F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1BB51-61F8-4CF8-836D-617D0CB8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A4EC3-1181-4DBB-9067-90AF36F5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3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7AAD-70D3-4E93-A9D0-02A149D5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987-DFAC-4EC3-909F-4900CE1B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42184-4961-447E-8CB3-E420E18C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B42D1-4F05-4A22-A26E-26B3189E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A22C-3D0D-4DD7-9155-4FB6DDD9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88737-408E-4939-B82B-3DB9C70F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F9B8-A6B6-448D-B3AA-17AB209E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70F8A-DC13-4D2E-9ADB-CE9A23FC5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5FFC6-7DE9-4D6E-AB8F-859741F4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45379-B051-4CB4-9A20-DF9DFA0E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3B279-71FB-46BC-BCD0-AD1E29FB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9B03-7A00-4C2A-9444-EEE28DEB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382C5-3DB4-4311-B819-927F9E5F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125B-B421-422B-B671-4F7B75E3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D238-3C7D-4786-92A0-EB72E3594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4C7E-62B9-447B-84E7-C605251FDEF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06A74-F77C-44DB-941F-B69CE1D93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2674-88C7-4E41-878B-8010635A0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9D81-498B-4122-81AE-8A4DACE1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2212-8542-4F4A-A757-35F1FE54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RISK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1B3A-F37C-4AD3-9AA8-A5FCBFFA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Sibish Ragul BHARATHI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Sasidharan DHAMODHARAN</a:t>
            </a:r>
            <a:endParaRPr lang="en-US" sz="2800" dirty="0">
              <a:cs typeface="Calibri"/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Tuhin Tapas</a:t>
            </a:r>
            <a:r>
              <a:rPr lang="en-US" sz="2800" b="1" dirty="0"/>
              <a:t> </a:t>
            </a:r>
            <a:r>
              <a:rPr lang="en-US" sz="2800" dirty="0"/>
              <a:t>BARDHAN</a:t>
            </a:r>
            <a:endParaRPr lang="en-US" sz="2800" dirty="0">
              <a:cs typeface="Calibri"/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Vishal NETHAJI</a:t>
            </a:r>
            <a:endParaRPr lang="en-US" sz="2800" dirty="0">
              <a:cs typeface="Calibri"/>
            </a:endParaRPr>
          </a:p>
        </p:txBody>
      </p:sp>
      <p:pic>
        <p:nvPicPr>
          <p:cNvPr id="4" name="Picture 4" descr="A picture containing icon, arrow&#10;&#10;Description automatically generated">
            <a:extLst>
              <a:ext uri="{FF2B5EF4-FFF2-40B4-BE49-F238E27FC236}">
                <a16:creationId xmlns:a16="http://schemas.microsoft.com/office/drawing/2014/main" id="{789B06F3-EDC9-48CE-9CF3-AC4F5539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" r="773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D8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0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sunburst chart&#10;&#10;Description automatically generated">
            <a:extLst>
              <a:ext uri="{FF2B5EF4-FFF2-40B4-BE49-F238E27FC236}">
                <a16:creationId xmlns:a16="http://schemas.microsoft.com/office/drawing/2014/main" id="{E56929B4-FD3E-499A-94DA-B70D6F08A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0" r="-3" b="11270"/>
          <a:stretch/>
        </p:blipFill>
        <p:spPr>
          <a:xfrm>
            <a:off x="1315471" y="928163"/>
            <a:ext cx="4934521" cy="48719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0CEF92-3688-4DF7-ACC8-3CDDEC4CD60F}"/>
              </a:ext>
            </a:extLst>
          </p:cNvPr>
          <p:cNvSpPr txBox="1"/>
          <p:nvPr/>
        </p:nvSpPr>
        <p:spPr>
          <a:xfrm>
            <a:off x="7127309" y="932969"/>
            <a:ext cx="42087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YELLOW GROUP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FE99ADD-CE99-42F1-83CE-BB11D0D47852}"/>
              </a:ext>
            </a:extLst>
          </p:cNvPr>
          <p:cNvSpPr/>
          <p:nvPr/>
        </p:nvSpPr>
        <p:spPr>
          <a:xfrm>
            <a:off x="990390" y="3110036"/>
            <a:ext cx="503940" cy="580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6047E47F-DC3A-40F6-B7D6-A49519806909}"/>
              </a:ext>
            </a:extLst>
          </p:cNvPr>
          <p:cNvSpPr/>
          <p:nvPr/>
        </p:nvSpPr>
        <p:spPr>
          <a:xfrm rot="19680000">
            <a:off x="4790445" y="5422607"/>
            <a:ext cx="664285" cy="5352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03C8537-163F-4859-9435-83BF00EFB723}"/>
              </a:ext>
            </a:extLst>
          </p:cNvPr>
          <p:cNvSpPr/>
          <p:nvPr/>
        </p:nvSpPr>
        <p:spPr>
          <a:xfrm rot="300000">
            <a:off x="3521390" y="5712042"/>
            <a:ext cx="521605" cy="4853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D0A40F3-E1DC-4F0B-B78E-91EC9042BB2C}"/>
              </a:ext>
            </a:extLst>
          </p:cNvPr>
          <p:cNvSpPr/>
          <p:nvPr/>
        </p:nvSpPr>
        <p:spPr>
          <a:xfrm>
            <a:off x="6175071" y="2856877"/>
            <a:ext cx="670954" cy="5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C9E6674-86FB-49DF-8F7C-28F1338D5ADE}"/>
              </a:ext>
            </a:extLst>
          </p:cNvPr>
          <p:cNvSpPr/>
          <p:nvPr/>
        </p:nvSpPr>
        <p:spPr>
          <a:xfrm rot="20880000">
            <a:off x="5966768" y="1934269"/>
            <a:ext cx="650079" cy="538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6C35049-6126-4E08-8326-32F43B8BD2E0}"/>
              </a:ext>
            </a:extLst>
          </p:cNvPr>
          <p:cNvSpPr/>
          <p:nvPr/>
        </p:nvSpPr>
        <p:spPr>
          <a:xfrm rot="20460000">
            <a:off x="2573422" y="686218"/>
            <a:ext cx="445079" cy="49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6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D42E397-86A2-4EAD-BCE8-F05EAA99B45A}"/>
              </a:ext>
            </a:extLst>
          </p:cNvPr>
          <p:cNvSpPr/>
          <p:nvPr/>
        </p:nvSpPr>
        <p:spPr>
          <a:xfrm rot="17520000">
            <a:off x="1157699" y="2047932"/>
            <a:ext cx="495803" cy="537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7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4888" y="1582831"/>
            <a:ext cx="4171167" cy="451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3BC95-449B-40CF-8AD4-2B1777B5ED4A}"/>
              </a:ext>
            </a:extLst>
          </p:cNvPr>
          <p:cNvSpPr txBox="1"/>
          <p:nvPr/>
        </p:nvSpPr>
        <p:spPr>
          <a:xfrm>
            <a:off x="7202465" y="1582832"/>
            <a:ext cx="425801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Employee Turnover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Delivery Flexibility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a typeface="+mn-lt"/>
                <a:cs typeface="+mn-lt"/>
              </a:rPr>
              <a:t>Engineering Support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Transportation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Regulatory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Tier II Performance Monitoring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Union Issues  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cs typeface="Calibri"/>
              </a:rPr>
              <a:t> 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98FC8-1544-4A56-9FA3-421DEC6F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YELLOW GROUP</a:t>
            </a:r>
            <a:b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</a:b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MITIGATION</a:t>
            </a:r>
            <a:endParaRPr lang="en-US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9592-D76F-48ED-A584-4E3889E3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587829"/>
            <a:ext cx="5542387" cy="53119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b="1" dirty="0">
              <a:latin typeface="Times New Roman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Times New Roman"/>
                <a:ea typeface="+mn-lt"/>
                <a:cs typeface="+mn-lt"/>
              </a:rPr>
              <a:t>1) </a:t>
            </a:r>
            <a:r>
              <a:rPr lang="en-US" sz="1400" b="1" dirty="0">
                <a:solidFill>
                  <a:srgbClr val="FFC000"/>
                </a:solidFill>
                <a:latin typeface="Times New Roman"/>
                <a:cs typeface="Calibri"/>
              </a:rPr>
              <a:t>Employee turnover</a:t>
            </a:r>
            <a:r>
              <a:rPr lang="en-US" sz="1400" dirty="0">
                <a:latin typeface="Times New Roman"/>
                <a:cs typeface="Calibri"/>
              </a:rPr>
              <a:t> </a:t>
            </a:r>
            <a:endParaRPr lang="en-US" sz="14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/>
                <a:cs typeface="Calibri"/>
              </a:rPr>
              <a:t>By providing health benefits and paid holidays yearly </a:t>
            </a:r>
            <a:endParaRPr lang="en-US" sz="1400" dirty="0">
              <a:latin typeface="Times New Roman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latin typeface="Times New Roman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Times New Roman"/>
                <a:cs typeface="Calibri"/>
              </a:rPr>
              <a:t>2)</a:t>
            </a:r>
            <a:r>
              <a:rPr lang="en-US" sz="1300" b="1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Times New Roman"/>
                <a:cs typeface="Calibri"/>
              </a:rPr>
              <a:t>Delivery</a:t>
            </a:r>
            <a:r>
              <a:rPr lang="en-US" sz="1600" b="1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Times New Roman"/>
                <a:cs typeface="Calibri"/>
              </a:rPr>
              <a:t>flexibility</a:t>
            </a:r>
            <a:r>
              <a:rPr lang="en-US" sz="1200" dirty="0">
                <a:latin typeface="Times New Roman"/>
                <a:cs typeface="Calibri"/>
              </a:rPr>
              <a:t> </a:t>
            </a:r>
            <a:endParaRPr lang="en-US" sz="12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/>
                <a:cs typeface="Calibri"/>
              </a:rPr>
              <a:t>Giving sub-contract to third party delivery </a:t>
            </a:r>
            <a:endParaRPr lang="en-US" sz="14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/>
                <a:cs typeface="Calibri"/>
              </a:rPr>
              <a:t>Pre plan must be done for demand products </a:t>
            </a:r>
            <a:endParaRPr lang="en-US" sz="14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1300" dirty="0">
              <a:latin typeface="Times New Roman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Times New Roman"/>
                <a:cs typeface="Calibri"/>
              </a:rPr>
              <a:t>3)</a:t>
            </a:r>
            <a:r>
              <a:rPr lang="en-US" sz="1400" b="1" dirty="0">
                <a:solidFill>
                  <a:srgbClr val="FFC000"/>
                </a:solidFill>
                <a:latin typeface="Times New Roman"/>
                <a:cs typeface="Calibri"/>
              </a:rPr>
              <a:t> Engineering support</a:t>
            </a:r>
            <a:endParaRPr lang="en-US" sz="1400" dirty="0">
              <a:solidFill>
                <a:srgbClr val="FFC000"/>
              </a:solidFill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Times New Roman"/>
                <a:cs typeface="Calibri"/>
              </a:rPr>
              <a:t>Continuous improvement</a:t>
            </a:r>
            <a:endParaRPr lang="en-US" sz="13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Times New Roman"/>
                <a:cs typeface="Calibri"/>
              </a:rPr>
              <a:t>Hire humble and smart workers</a:t>
            </a:r>
            <a:endParaRPr lang="en-US" sz="1300" dirty="0">
              <a:latin typeface="Times New Roman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300" b="1" dirty="0">
              <a:latin typeface="Times New Roman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Times New Roman"/>
                <a:cs typeface="Calibri"/>
              </a:rPr>
              <a:t>4)</a:t>
            </a:r>
            <a:r>
              <a:rPr lang="en-US" sz="1400" b="1" dirty="0">
                <a:solidFill>
                  <a:srgbClr val="FFC000"/>
                </a:solidFill>
                <a:latin typeface="Times New Roman"/>
                <a:ea typeface="+mn-lt"/>
                <a:cs typeface="+mn-lt"/>
              </a:rPr>
              <a:t> Transportation</a:t>
            </a:r>
            <a:endParaRPr lang="en-US" sz="1400" dirty="0">
              <a:solidFill>
                <a:srgbClr val="FFC000"/>
              </a:solidFill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Times New Roman"/>
                <a:ea typeface="+mn-lt"/>
                <a:cs typeface="+mn-lt"/>
              </a:rPr>
              <a:t>Train employees on safe 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Times New Roman"/>
                <a:ea typeface="+mn-lt"/>
                <a:cs typeface="+mn-lt"/>
              </a:rPr>
              <a:t>Improve warehouse inventory management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b="1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300" b="1" dirty="0">
                <a:latin typeface="Times New Roman"/>
                <a:cs typeface="Calibri"/>
              </a:rPr>
              <a:t>5) </a:t>
            </a:r>
            <a:r>
              <a:rPr lang="en-US" sz="1400" b="1" dirty="0">
                <a:solidFill>
                  <a:srgbClr val="FFC000"/>
                </a:solidFill>
                <a:latin typeface="Times New Roman"/>
                <a:cs typeface="Calibri"/>
              </a:rPr>
              <a:t>Regulatory</a:t>
            </a:r>
            <a:endParaRPr lang="en-US" sz="1400" dirty="0">
              <a:solidFill>
                <a:srgbClr val="FFC000"/>
              </a:solidFill>
              <a:latin typeface="Times New Roman"/>
              <a:cs typeface="Calibri"/>
            </a:endParaRPr>
          </a:p>
          <a:p>
            <a:pPr marL="285750" indent="-285750">
              <a:lnSpc>
                <a:spcPct val="60000"/>
              </a:lnSpc>
            </a:pPr>
            <a:r>
              <a:rPr lang="en-US" sz="1400" dirty="0">
                <a:latin typeface="Times New Roman"/>
                <a:cs typeface="Calibri"/>
              </a:rPr>
              <a:t>Sharing our technology, employees for training. </a:t>
            </a:r>
          </a:p>
          <a:p>
            <a:pPr marL="285750" indent="-285750">
              <a:lnSpc>
                <a:spcPct val="60000"/>
              </a:lnSpc>
            </a:pPr>
            <a:r>
              <a:rPr lang="en-US" sz="1400" dirty="0">
                <a:latin typeface="Times New Roman"/>
                <a:cs typeface="Calibri"/>
              </a:rPr>
              <a:t>Guide them to minimize the effect of natural occurrence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400" dirty="0">
                <a:latin typeface="Times New Roman"/>
                <a:cs typeface="Calibri"/>
              </a:rPr>
              <a:t>       and government regulations.</a:t>
            </a:r>
            <a:endParaRPr lang="en-US" sz="1400" dirty="0">
              <a:latin typeface="Times New Roman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300" b="1" dirty="0">
              <a:latin typeface="Times New Roman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Times New Roman"/>
                <a:cs typeface="Calibri"/>
              </a:rPr>
              <a:t>6) </a:t>
            </a:r>
            <a:r>
              <a:rPr lang="en-US" sz="1400" b="1" dirty="0">
                <a:solidFill>
                  <a:srgbClr val="FFC000"/>
                </a:solidFill>
                <a:latin typeface="Times New Roman"/>
                <a:cs typeface="Calibri"/>
              </a:rPr>
              <a:t>Tier II Performance Monitoring </a:t>
            </a:r>
            <a:endParaRPr lang="en-US" sz="1400" dirty="0">
              <a:solidFill>
                <a:srgbClr val="FFC000"/>
              </a:solidFill>
              <a:cs typeface="Calibri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300" dirty="0">
                <a:latin typeface="Times New Roman"/>
                <a:cs typeface="Calibri"/>
              </a:rPr>
              <a:t>Establish SPM strategy &amp; planning</a:t>
            </a:r>
            <a:endParaRPr lang="en-US" sz="1300" b="1" dirty="0">
              <a:latin typeface="Times New Roman"/>
              <a:cs typeface="Calibri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300" dirty="0">
                <a:latin typeface="Times New Roman"/>
                <a:cs typeface="Calibri"/>
              </a:rPr>
              <a:t>Develop performance criteria </a:t>
            </a:r>
            <a:endParaRPr lang="en-US" sz="1300" dirty="0">
              <a:latin typeface="Times New Roman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300" b="1" dirty="0">
              <a:latin typeface="Times New Roman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Times New Roman"/>
                <a:cs typeface="Calibri"/>
              </a:rPr>
              <a:t>7)</a:t>
            </a:r>
            <a:r>
              <a:rPr lang="en-US" sz="1000" b="1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Times New Roman"/>
                <a:cs typeface="Calibri"/>
              </a:rPr>
              <a:t>Union issues </a:t>
            </a:r>
            <a:endParaRPr lang="en-US" sz="1400" b="1" dirty="0">
              <a:solidFill>
                <a:srgbClr val="FFC000"/>
              </a:solidFill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/>
                <a:cs typeface="Calibri"/>
              </a:rPr>
              <a:t>Develop good communication with workers </a:t>
            </a:r>
            <a:endParaRPr lang="en-US" sz="1400" dirty="0">
              <a:latin typeface="Times New Roman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/>
                <a:cs typeface="Calibri"/>
              </a:rPr>
              <a:t>Competitive pay and benefits 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26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8522F63-B2C5-43A8-B504-F0B3BD12B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14291" r="6599" b="6879"/>
          <a:stretch/>
        </p:blipFill>
        <p:spPr>
          <a:xfrm>
            <a:off x="1177447" y="1551805"/>
            <a:ext cx="10409128" cy="437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449A43-AD23-4757-9526-79A72D6D8764}"/>
              </a:ext>
            </a:extLst>
          </p:cNvPr>
          <p:cNvSpPr txBox="1"/>
          <p:nvPr/>
        </p:nvSpPr>
        <p:spPr>
          <a:xfrm>
            <a:off x="3845490" y="513567"/>
            <a:ext cx="5273458" cy="909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C000"/>
                </a:solidFill>
                <a:ea typeface="+mj-ea"/>
                <a:cs typeface="+mj-cs"/>
              </a:rPr>
              <a:t>YELLOW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350728" cy="68573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 rot="16200000" flipH="1">
            <a:off x="5883057" y="693108"/>
            <a:ext cx="425886" cy="121919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91998" cy="3632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887200" y="363255"/>
            <a:ext cx="304799" cy="62129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9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C86B3-ECFC-48BA-A091-682C487F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999" y="623274"/>
            <a:ext cx="4932738" cy="18654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b="1" dirty="0">
                <a:solidFill>
                  <a:schemeClr val="accent6">
                    <a:lumMod val="50000"/>
                  </a:schemeClr>
                </a:solidFill>
              </a:rPr>
              <a:t>RISK DISTRIBUTION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1136106-4D8D-485B-A1E8-170BDB4D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2" r="2" b="2"/>
          <a:stretch/>
        </p:blipFill>
        <p:spPr>
          <a:xfrm>
            <a:off x="289521" y="799121"/>
            <a:ext cx="5474323" cy="56078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DBC4D-BBF9-4F28-9DD9-70A387D21398}"/>
              </a:ext>
            </a:extLst>
          </p:cNvPr>
          <p:cNvSpPr/>
          <p:nvPr/>
        </p:nvSpPr>
        <p:spPr>
          <a:xfrm>
            <a:off x="1548363" y="1960453"/>
            <a:ext cx="1321776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</a:t>
            </a:r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0F3F1B-B48E-4AB4-811A-C896C3D05631}"/>
              </a:ext>
            </a:extLst>
          </p:cNvPr>
          <p:cNvSpPr/>
          <p:nvPr/>
        </p:nvSpPr>
        <p:spPr>
          <a:xfrm rot="14995307">
            <a:off x="1759130" y="3045813"/>
            <a:ext cx="1420156" cy="334656"/>
          </a:xfrm>
          <a:prstGeom prst="rightArrow">
            <a:avLst>
              <a:gd name="adj1" fmla="val 65637"/>
              <a:gd name="adj2" fmla="val 12146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2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8F2B-009E-4FA1-A001-68D7A3F8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505205"/>
            <a:ext cx="4036334" cy="3012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 </a:t>
            </a:r>
            <a:endParaRPr 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 Light"/>
            </a:endParaRPr>
          </a:p>
        </p:txBody>
      </p:sp>
      <p:grpSp>
        <p:nvGrpSpPr>
          <p:cNvPr id="21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Icon, circle&#10;&#10;Description automatically generated">
            <a:extLst>
              <a:ext uri="{FF2B5EF4-FFF2-40B4-BE49-F238E27FC236}">
                <a16:creationId xmlns:a16="http://schemas.microsoft.com/office/drawing/2014/main" id="{17373AA2-ACF8-400F-A921-FD5F5BF8A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" r="3" b="3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0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71A0F-4181-4A3B-8948-A72246DB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1127342"/>
            <a:ext cx="4036334" cy="4373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Summary chart – supplier  7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https://scholarlykitchen.sspnet.org/wp-content/uploads/2015/07/options-analys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" y="391885"/>
            <a:ext cx="6421192" cy="56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8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E13C3-FA2E-4BB5-A2B4-0CEC99BD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>
                <a:solidFill>
                  <a:srgbClr val="00B050"/>
                </a:solidFill>
                <a:latin typeface="+mn-lt"/>
              </a:rPr>
              <a:t>Con Co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8114C5-AAB2-4539-9B62-EC38D9634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71"/>
          <a:stretch/>
        </p:blipFill>
        <p:spPr>
          <a:xfrm>
            <a:off x="6147845" y="667529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1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D7474-14B9-47E9-A5D7-D8E2DDF1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157" y="302586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+mn-lt"/>
              </a:rPr>
              <a:t>Will</a:t>
            </a:r>
            <a:r>
              <a:rPr lang="en-US" sz="6600" b="1" dirty="0">
                <a:solidFill>
                  <a:srgbClr val="FF0000"/>
                </a:solidFill>
                <a:latin typeface="+mn-lt"/>
              </a:rPr>
              <a:t> Co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C0E96C-8792-4E45-BCB0-51F31EF88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71"/>
          <a:stretch/>
        </p:blipFill>
        <p:spPr>
          <a:xfrm>
            <a:off x="733507" y="726259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275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1912F-316F-45AD-AA88-C5732DDF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>
                <a:solidFill>
                  <a:srgbClr val="FFC000"/>
                </a:solidFill>
                <a:latin typeface="+mn-lt"/>
              </a:rPr>
              <a:t>On Co</a:t>
            </a:r>
          </a:p>
        </p:txBody>
      </p:sp>
      <p:grpSp>
        <p:nvGrpSpPr>
          <p:cNvPr id="52" name="Group 4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4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084B2FAD-60E7-4E24-8A7B-71D0D30D3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7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71A0F-4181-4A3B-8948-A72246DB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+mn-lt"/>
              </a:rPr>
              <a:t>Vis Co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CAEB86E5-7B3C-4497-9D72-B73DB8AE5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7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5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CC25DF-282C-4394-BE8B-65AF27CBE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DD484D-596C-4203-87B7-CEE3A46FA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89" r="2853" b="-3"/>
          <a:stretch/>
        </p:blipFill>
        <p:spPr>
          <a:xfrm>
            <a:off x="5638415" y="664455"/>
            <a:ext cx="5788072" cy="6202628"/>
          </a:xfrm>
          <a:custGeom>
            <a:avLst/>
            <a:gdLst/>
            <a:ahLst/>
            <a:cxnLst/>
            <a:rect l="l" t="t" r="r" b="b"/>
            <a:pathLst>
              <a:path w="5764260" h="6214534">
                <a:moveTo>
                  <a:pt x="0" y="0"/>
                </a:moveTo>
                <a:lnTo>
                  <a:pt x="5764260" y="0"/>
                </a:lnTo>
                <a:lnTo>
                  <a:pt x="5764260" y="2866740"/>
                </a:lnTo>
                <a:lnTo>
                  <a:pt x="2320815" y="6214534"/>
                </a:lnTo>
                <a:lnTo>
                  <a:pt x="0" y="6214534"/>
                </a:lnTo>
                <a:close/>
              </a:path>
            </a:pathLst>
          </a:cu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0B9085C-79A1-4FE2-B2FB-C046881B2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92306-A171-47D1-97DC-E41D85F4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5" y="-2382629"/>
            <a:ext cx="4495620" cy="86137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 GROUP</a:t>
            </a:r>
            <a:br>
              <a:rPr lang="en-US" sz="2800" b="1" dirty="0">
                <a:solidFill>
                  <a:schemeClr val="accent1"/>
                </a:solidFill>
                <a:cs typeface="Calibri Light"/>
              </a:rPr>
            </a:br>
            <a:r>
              <a:rPr lang="en-US" sz="2400" dirty="0">
                <a:latin typeface="Times New Roman"/>
                <a:cs typeface="Times New Roman"/>
              </a:rPr>
              <a:t>1.Market Dynamics</a:t>
            </a:r>
            <a:br>
              <a:rPr lang="en-US" sz="2400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2.Disaster</a:t>
            </a:r>
            <a:br>
              <a:rPr lang="en-US" sz="2400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3.Supply Revenue from Truck    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  components</a:t>
            </a:r>
            <a:br>
              <a:rPr lang="en-US" sz="2400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4.Influence of Revenue from </a:t>
            </a:r>
            <a:br>
              <a:rPr lang="en-US" sz="2400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  Simulator-co</a:t>
            </a:r>
            <a:br>
              <a:rPr lang="en-US" sz="2400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5.Supplier/simulator </a:t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  Co. Alignment</a:t>
            </a:r>
            <a:br>
              <a:rPr lang="en-US" sz="2400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6.Manufacturing Employees</a:t>
            </a:r>
            <a:br>
              <a:rPr lang="en-US" sz="2400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7.Audit Score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>
              <a:cs typeface="Calibri Light" panose="020F0302020204030204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17004DA-3ACF-4FA0-9EC7-FBC6613BE7B1}"/>
              </a:ext>
            </a:extLst>
          </p:cNvPr>
          <p:cNvSpPr/>
          <p:nvPr/>
        </p:nvSpPr>
        <p:spPr>
          <a:xfrm>
            <a:off x="9947593" y="698371"/>
            <a:ext cx="752311" cy="354905"/>
          </a:xfrm>
          <a:prstGeom prst="wedgeRoundRectCallout">
            <a:avLst>
              <a:gd name="adj1" fmla="val -39986"/>
              <a:gd name="adj2" fmla="val 138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1105A8D-6826-48F6-A254-FF1964047B0C}"/>
              </a:ext>
            </a:extLst>
          </p:cNvPr>
          <p:cNvSpPr/>
          <p:nvPr/>
        </p:nvSpPr>
        <p:spPr>
          <a:xfrm>
            <a:off x="10701308" y="1023760"/>
            <a:ext cx="732689" cy="354905"/>
          </a:xfrm>
          <a:prstGeom prst="wedgeRoundRectCallout">
            <a:avLst>
              <a:gd name="adj1" fmla="val -59355"/>
              <a:gd name="adj2" fmla="val 309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D51F9567-4EF1-46A5-8878-ED1719A4CD2B}"/>
              </a:ext>
            </a:extLst>
          </p:cNvPr>
          <p:cNvSpPr/>
          <p:nvPr/>
        </p:nvSpPr>
        <p:spPr>
          <a:xfrm>
            <a:off x="10940418" y="1590916"/>
            <a:ext cx="606410" cy="376467"/>
          </a:xfrm>
          <a:prstGeom prst="wedgeRoundRectCallout">
            <a:avLst>
              <a:gd name="adj1" fmla="val -78698"/>
              <a:gd name="adj2" fmla="val 390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F3F2B3B-9AAF-48BF-BA88-9B17259770BA}"/>
              </a:ext>
            </a:extLst>
          </p:cNvPr>
          <p:cNvSpPr/>
          <p:nvPr/>
        </p:nvSpPr>
        <p:spPr>
          <a:xfrm>
            <a:off x="10947238" y="2699741"/>
            <a:ext cx="592769" cy="376467"/>
          </a:xfrm>
          <a:prstGeom prst="wedgeRoundRectCallout">
            <a:avLst>
              <a:gd name="adj1" fmla="val -92396"/>
              <a:gd name="adj2" fmla="val 214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4</a:t>
            </a:r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6740F5C-B967-4384-AF32-D12C8ED06F8B}"/>
              </a:ext>
            </a:extLst>
          </p:cNvPr>
          <p:cNvSpPr/>
          <p:nvPr/>
        </p:nvSpPr>
        <p:spPr>
          <a:xfrm>
            <a:off x="10928218" y="3374276"/>
            <a:ext cx="611789" cy="325389"/>
          </a:xfrm>
          <a:prstGeom prst="wedgeRoundRectCallout">
            <a:avLst>
              <a:gd name="adj1" fmla="val -107121"/>
              <a:gd name="adj2" fmla="val 1581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5568BEA-869E-454C-A65A-E1A30259D031}"/>
              </a:ext>
            </a:extLst>
          </p:cNvPr>
          <p:cNvSpPr/>
          <p:nvPr/>
        </p:nvSpPr>
        <p:spPr>
          <a:xfrm>
            <a:off x="8264463" y="5890982"/>
            <a:ext cx="659386" cy="317005"/>
          </a:xfrm>
          <a:prstGeom prst="wedgeRoundRectCallout">
            <a:avLst>
              <a:gd name="adj1" fmla="val -125197"/>
              <a:gd name="adj2" fmla="val -211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6</a:t>
            </a:r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D30E63F-00A9-4DD2-8708-98B86C9B0080}"/>
              </a:ext>
            </a:extLst>
          </p:cNvPr>
          <p:cNvSpPr/>
          <p:nvPr/>
        </p:nvSpPr>
        <p:spPr>
          <a:xfrm rot="21274810">
            <a:off x="5036588" y="2918796"/>
            <a:ext cx="670043" cy="367768"/>
          </a:xfrm>
          <a:prstGeom prst="wedgeRoundRectCallout">
            <a:avLst>
              <a:gd name="adj1" fmla="val 114863"/>
              <a:gd name="adj2" fmla="val 279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7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 rot="10800000" flipH="1" flipV="1">
            <a:off x="737144" y="1378665"/>
            <a:ext cx="4173059" cy="467081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cs typeface="Times New Roman"/>
              </a:rPr>
              <a:t>Market Dynamics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cs typeface="Times New Roman"/>
              </a:rPr>
              <a:t>Disaster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cs typeface="Times New Roman"/>
              </a:rPr>
              <a:t>Supply Revenue from Truck components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cs typeface="Times New Roman"/>
              </a:rPr>
              <a:t>Influence of Revenue from Simulator-co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cs typeface="Times New Roman"/>
              </a:rPr>
              <a:t>Supplier/simulator Co. Alignment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cs typeface="Times New Roman"/>
              </a:rPr>
              <a:t>Manufacturing Employees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cs typeface="Times New Roman"/>
              </a:rPr>
              <a:t>Audit Score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4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0443-DFAB-4625-BE22-E05F3BE3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940" y="71120"/>
            <a:ext cx="5963665" cy="61990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40000"/>
              </a:lnSpc>
              <a:buNone/>
            </a:pPr>
            <a:endParaRPr lang="en-US" sz="1000" dirty="0">
              <a:latin typeface="Times New Roman"/>
              <a:cs typeface="Calibri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sz="1000" b="1" dirty="0">
                <a:latin typeface="Times New Roman"/>
                <a:cs typeface="Calibri"/>
              </a:rPr>
              <a:t>1)</a:t>
            </a:r>
            <a:r>
              <a:rPr lang="en-US" sz="1000" dirty="0">
                <a:latin typeface="Times New Roman"/>
                <a:cs typeface="Calibri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Calibri"/>
              </a:rPr>
              <a:t>Market dynamics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Arise of rental inventory leads to avoid inventory shortages when demand occurs. 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Measure the forecast to avoid price hikes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Develop and share performance metrics to avoid material shortages.</a:t>
            </a:r>
            <a:r>
              <a:rPr lang="en-US" sz="1300" dirty="0">
                <a:latin typeface="Times New Roman"/>
                <a:cs typeface="Calibri"/>
              </a:rPr>
              <a:t>  </a:t>
            </a:r>
          </a:p>
          <a:p>
            <a:pPr marL="0" indent="0">
              <a:lnSpc>
                <a:spcPct val="40000"/>
              </a:lnSpc>
              <a:buNone/>
            </a:pPr>
            <a:endParaRPr lang="en-US" sz="1100" b="1" dirty="0">
              <a:latin typeface="Times New Roman"/>
              <a:cs typeface="Calibri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sz="1100" b="1" dirty="0">
                <a:latin typeface="Times New Roman"/>
                <a:cs typeface="Calibri"/>
              </a:rPr>
              <a:t>2)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Calibri"/>
              </a:rPr>
              <a:t>Disaster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Avoiding development in landslide and flood prone areas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Transportation failure due to cargo theft, regulation changes, shipping damage, traffic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>
                <a:latin typeface="Times New Roman"/>
                <a:cs typeface="Calibri"/>
              </a:rPr>
              <a:t>      delays.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Civil war, protests, riots leads to supply chain disruptions</a:t>
            </a:r>
          </a:p>
          <a:p>
            <a:pPr marL="0" indent="0">
              <a:lnSpc>
                <a:spcPct val="40000"/>
              </a:lnSpc>
              <a:buNone/>
            </a:pPr>
            <a:endParaRPr lang="en-US" sz="1200" dirty="0">
              <a:latin typeface="Times New Roman"/>
              <a:cs typeface="Calibri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sz="1200" b="1" dirty="0">
                <a:latin typeface="Times New Roman"/>
                <a:cs typeface="Calibri"/>
              </a:rPr>
              <a:t>3)</a:t>
            </a:r>
            <a:r>
              <a:rPr lang="en-US" sz="1200" dirty="0">
                <a:latin typeface="Times New Roman"/>
                <a:cs typeface="Calibri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Calibri"/>
              </a:rPr>
              <a:t>Supply Revenue from Truck Components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Building an relationship between supplier and Manufacturer 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Controlling the cost of truck traffic 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Changes in vehicle design like truck weight leads to avoid accident. 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Truck components should be friendly for government authorities to avoid transportation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latin typeface="Times New Roman"/>
                <a:cs typeface="Calibri"/>
              </a:rPr>
              <a:t>       failure</a:t>
            </a:r>
            <a:endParaRPr lang="en-US" sz="1200" dirty="0">
              <a:latin typeface="Times New Roman"/>
              <a:cs typeface="Calibri"/>
            </a:endParaRPr>
          </a:p>
          <a:p>
            <a:pPr marL="0" indent="0">
              <a:lnSpc>
                <a:spcPct val="40000"/>
              </a:lnSpc>
              <a:buNone/>
            </a:pPr>
            <a:endParaRPr lang="en-US" sz="1200" dirty="0">
              <a:latin typeface="Times New Roman"/>
              <a:cs typeface="Calibri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sz="1200" b="1" dirty="0">
                <a:latin typeface="Times New Roman"/>
                <a:cs typeface="Calibri"/>
              </a:rPr>
              <a:t>4)</a:t>
            </a:r>
            <a:r>
              <a:rPr lang="en-US" sz="1200" dirty="0">
                <a:latin typeface="Times New Roman"/>
                <a:cs typeface="Calibri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Calibri"/>
              </a:rPr>
              <a:t>Influence of Revenue from Simulator. Co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Giving more benefits to the supplier 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Helping them with forecasting </a:t>
            </a:r>
          </a:p>
          <a:p>
            <a:pPr>
              <a:lnSpc>
                <a:spcPct val="40000"/>
              </a:lnSpc>
            </a:pPr>
            <a:r>
              <a:rPr lang="en-US" sz="1200" dirty="0">
                <a:latin typeface="Times New Roman"/>
                <a:cs typeface="Calibri"/>
              </a:rPr>
              <a:t>Being more transparent</a:t>
            </a:r>
          </a:p>
          <a:p>
            <a:pPr marL="0" indent="0">
              <a:lnSpc>
                <a:spcPct val="30000"/>
              </a:lnSpc>
              <a:buNone/>
            </a:pPr>
            <a:endParaRPr lang="en-US" sz="1000" dirty="0">
              <a:latin typeface="Times New Roman"/>
              <a:cs typeface="Calibri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sz="1000" b="1" dirty="0">
                <a:latin typeface="Times New Roman"/>
                <a:cs typeface="Calibri"/>
              </a:rPr>
              <a:t>5)</a:t>
            </a:r>
            <a:r>
              <a:rPr lang="en-US" sz="1000" dirty="0">
                <a:latin typeface="Times New Roman"/>
                <a:cs typeface="Calibri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Calibri"/>
              </a:rPr>
              <a:t>Supplier/Simulator Co. Alignment</a:t>
            </a:r>
          </a:p>
          <a:p>
            <a:pPr>
              <a:lnSpc>
                <a:spcPct val="30000"/>
              </a:lnSpc>
            </a:pPr>
            <a:r>
              <a:rPr lang="en-US" sz="1200" dirty="0">
                <a:latin typeface="Times New Roman"/>
                <a:cs typeface="Calibri"/>
              </a:rPr>
              <a:t>Being transparent with the supplier</a:t>
            </a:r>
          </a:p>
          <a:p>
            <a:pPr>
              <a:lnSpc>
                <a:spcPct val="30000"/>
              </a:lnSpc>
            </a:pPr>
            <a:r>
              <a:rPr lang="en-US" sz="1200" dirty="0">
                <a:latin typeface="Times New Roman"/>
                <a:cs typeface="Calibri"/>
              </a:rPr>
              <a:t>Giving favor to the supplier</a:t>
            </a:r>
          </a:p>
          <a:p>
            <a:pPr marL="0" indent="0">
              <a:lnSpc>
                <a:spcPct val="30000"/>
              </a:lnSpc>
              <a:buNone/>
            </a:pPr>
            <a:endParaRPr lang="en-US" sz="1000" dirty="0">
              <a:latin typeface="Times New Roman"/>
              <a:cs typeface="Calibri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sz="1000" b="1" dirty="0">
                <a:latin typeface="Times New Roman"/>
                <a:cs typeface="Calibri"/>
              </a:rPr>
              <a:t>6</a:t>
            </a:r>
            <a:r>
              <a:rPr lang="en-US" sz="1200" b="1" dirty="0">
                <a:latin typeface="Times New Roman"/>
                <a:cs typeface="Calibri"/>
              </a:rPr>
              <a:t>)</a:t>
            </a:r>
            <a:r>
              <a:rPr lang="en-US" sz="1200" dirty="0">
                <a:latin typeface="Times New Roman"/>
                <a:cs typeface="Calibri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Calibri"/>
              </a:rPr>
              <a:t>Manufacturing Employees</a:t>
            </a:r>
          </a:p>
          <a:p>
            <a:pPr>
              <a:lnSpc>
                <a:spcPct val="30000"/>
              </a:lnSpc>
            </a:pPr>
            <a:r>
              <a:rPr lang="en-US" sz="1200" dirty="0">
                <a:latin typeface="Times New Roman"/>
                <a:cs typeface="Calibri"/>
              </a:rPr>
              <a:t>Increases Skilled workers</a:t>
            </a:r>
          </a:p>
          <a:p>
            <a:pPr>
              <a:lnSpc>
                <a:spcPct val="30000"/>
              </a:lnSpc>
            </a:pPr>
            <a:r>
              <a:rPr lang="en-US" sz="1200" dirty="0">
                <a:latin typeface="Times New Roman"/>
                <a:cs typeface="Calibri"/>
              </a:rPr>
              <a:t>Providing full training for new employees</a:t>
            </a:r>
          </a:p>
          <a:p>
            <a:pPr marL="0" indent="0">
              <a:lnSpc>
                <a:spcPct val="30000"/>
              </a:lnSpc>
              <a:buNone/>
            </a:pPr>
            <a:endParaRPr lang="en-US" sz="1200" dirty="0">
              <a:latin typeface="Times New Roman"/>
              <a:cs typeface="Calibri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sz="1200" b="1" dirty="0">
                <a:latin typeface="Times New Roman"/>
                <a:cs typeface="Calibri"/>
              </a:rPr>
              <a:t>7)</a:t>
            </a:r>
            <a:r>
              <a:rPr lang="en-US" sz="1200" dirty="0">
                <a:latin typeface="Times New Roman"/>
                <a:cs typeface="Calibri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Calibri"/>
              </a:rPr>
              <a:t>Audit Score </a:t>
            </a:r>
          </a:p>
          <a:p>
            <a:pPr>
              <a:lnSpc>
                <a:spcPct val="30000"/>
              </a:lnSpc>
            </a:pPr>
            <a:r>
              <a:rPr lang="en-US" sz="1200" dirty="0">
                <a:latin typeface="Times New Roman"/>
                <a:cs typeface="Calibri"/>
              </a:rPr>
              <a:t>Tie up with an external audit company </a:t>
            </a:r>
          </a:p>
          <a:p>
            <a:pPr>
              <a:lnSpc>
                <a:spcPct val="30000"/>
              </a:lnSpc>
            </a:pPr>
            <a:r>
              <a:rPr lang="en-US" sz="1200" dirty="0">
                <a:latin typeface="Times New Roman"/>
                <a:cs typeface="Calibri"/>
              </a:rPr>
              <a:t>Do regular internal audit for every quarterly.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9CFE5-B610-4212-8F84-AD7A2435569B}"/>
              </a:ext>
            </a:extLst>
          </p:cNvPr>
          <p:cNvSpPr txBox="1"/>
          <p:nvPr/>
        </p:nvSpPr>
        <p:spPr>
          <a:xfrm>
            <a:off x="663879" y="1564638"/>
            <a:ext cx="3557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GROUP MITIGATION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958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B326D1-E880-4F4D-9725-464C85296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17475" r="4419" b="8586"/>
          <a:stretch/>
        </p:blipFill>
        <p:spPr>
          <a:xfrm>
            <a:off x="1077238" y="906088"/>
            <a:ext cx="10033348" cy="5333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E051B-5327-4CFE-AB6F-7ABF3FCD076D}"/>
              </a:ext>
            </a:extLst>
          </p:cNvPr>
          <p:cNvSpPr txBox="1"/>
          <p:nvPr/>
        </p:nvSpPr>
        <p:spPr>
          <a:xfrm>
            <a:off x="4128940" y="445137"/>
            <a:ext cx="30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RED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CHART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363255" cy="6857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837096" y="636"/>
            <a:ext cx="356064" cy="6857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63255" y="6538586"/>
            <a:ext cx="11473841" cy="3187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63255" y="636"/>
            <a:ext cx="11473841" cy="312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3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E032F9CB30864E8DCABE71BF548F48" ma:contentTypeVersion="4" ma:contentTypeDescription="Create a new document." ma:contentTypeScope="" ma:versionID="8ab7a87b08a5e159e4efc51ca1892351">
  <xsd:schema xmlns:xsd="http://www.w3.org/2001/XMLSchema" xmlns:xs="http://www.w3.org/2001/XMLSchema" xmlns:p="http://schemas.microsoft.com/office/2006/metadata/properties" xmlns:ns3="e057438f-ac35-4d0e-87ff-663d6528cfc5" targetNamespace="http://schemas.microsoft.com/office/2006/metadata/properties" ma:root="true" ma:fieldsID="6ec0f5566cc26e13cdc91f7649c31df1" ns3:_="">
    <xsd:import namespace="e057438f-ac35-4d0e-87ff-663d6528cf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7438f-ac35-4d0e-87ff-663d6528cf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F1327A-2026-4617-9B67-8DC275C9E7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57438f-ac35-4d0e-87ff-663d6528cf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93D0DE-0AD2-4BFB-BF05-E1B9A9352481}">
  <ds:schemaRefs>
    <ds:schemaRef ds:uri="http://schemas.microsoft.com/office/infopath/2007/PartnerControls"/>
    <ds:schemaRef ds:uri="http://schemas.openxmlformats.org/package/2006/metadata/core-properties"/>
    <ds:schemaRef ds:uri="e057438f-ac35-4d0e-87ff-663d6528cfc5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9CE0FC8-FE97-4924-99DF-A9A4C5D7D2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452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RISK MANAGEMENT</vt:lpstr>
      <vt:lpstr>Summary chart – supplier  7</vt:lpstr>
      <vt:lpstr>Con Co</vt:lpstr>
      <vt:lpstr>Will Co</vt:lpstr>
      <vt:lpstr>On Co</vt:lpstr>
      <vt:lpstr>Vis Co</vt:lpstr>
      <vt:lpstr>RED GROUP 1.Market Dynamics 2.Disaster 3.Supply Revenue from Truck        components 4.Influence of Revenue from     Simulator-co 5.Supplier/simulator     Co. Alignment 6.Manufacturing Employees 7.Audit Score    </vt:lpstr>
      <vt:lpstr>PowerPoint Presentation</vt:lpstr>
      <vt:lpstr>PowerPoint Presentation</vt:lpstr>
      <vt:lpstr>PowerPoint Presentation</vt:lpstr>
      <vt:lpstr>YELLOW GROUP MITIGATION</vt:lpstr>
      <vt:lpstr>PowerPoint Presentation</vt:lpstr>
      <vt:lpstr>RISK DISTRIBUTION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DHAMODHARAN, Sasidharan</dc:creator>
  <cp:lastModifiedBy>DHAMODHARAN, Sasidharan</cp:lastModifiedBy>
  <cp:revision>104</cp:revision>
  <dcterms:created xsi:type="dcterms:W3CDTF">2020-09-30T19:53:18Z</dcterms:created>
  <dcterms:modified xsi:type="dcterms:W3CDTF">2020-10-01T20:57:38Z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0x010100CEE032F9CB30864E8DCABE71BF548F48</vt:lpwstr>
  </property>
</Properties>
</file>