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7" r:id="rId1"/>
  </p:sldMasterIdLst>
  <p:sldIdLst>
    <p:sldId id="256" r:id="rId2"/>
    <p:sldId id="257" r:id="rId3"/>
    <p:sldId id="262" r:id="rId4"/>
    <p:sldId id="258" r:id="rId5"/>
    <p:sldId id="263" r:id="rId6"/>
    <p:sldId id="269" r:id="rId7"/>
    <p:sldId id="267" r:id="rId8"/>
    <p:sldId id="270" r:id="rId9"/>
    <p:sldId id="259" r:id="rId10"/>
    <p:sldId id="271" r:id="rId11"/>
    <p:sldId id="264" r:id="rId12"/>
    <p:sldId id="274" r:id="rId13"/>
    <p:sldId id="272" r:id="rId14"/>
    <p:sldId id="273" r:id="rId15"/>
    <p:sldId id="265" r:id="rId16"/>
    <p:sldId id="266" r:id="rId17"/>
    <p:sldId id="260" r:id="rId18"/>
    <p:sldId id="275"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4617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219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871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17558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2723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4483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2614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4928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8544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699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400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5330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9940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645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130449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288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285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10/11/2019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5217218"/>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 id="2147484022" r:id="rId15"/>
    <p:sldLayoutId id="2147484023" r:id="rId16"/>
    <p:sldLayoutId id="2147484024"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oogle.com/amp/s/lowvelder.co.za/445158/south-African-farmers-play-a-major-role-in-global-citrus-industry/am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DEFE-8F3D-4DD2-93CF-D04CF80865E4}"/>
              </a:ext>
            </a:extLst>
          </p:cNvPr>
          <p:cNvSpPr>
            <a:spLocks noGrp="1"/>
          </p:cNvSpPr>
          <p:nvPr>
            <p:ph type="ctrTitle"/>
          </p:nvPr>
        </p:nvSpPr>
        <p:spPr/>
        <p:txBody>
          <a:bodyPr>
            <a:normAutofit fontScale="90000"/>
          </a:bodyPr>
          <a:lstStyle/>
          <a:p>
            <a:r>
              <a:rPr lang="en-ZA" dirty="0"/>
              <a:t>Analysing growth rates in a lemon orchard using profile analysis</a:t>
            </a:r>
          </a:p>
        </p:txBody>
      </p:sp>
      <p:sp>
        <p:nvSpPr>
          <p:cNvPr id="3" name="Subtitle 2">
            <a:extLst>
              <a:ext uri="{FF2B5EF4-FFF2-40B4-BE49-F238E27FC236}">
                <a16:creationId xmlns:a16="http://schemas.microsoft.com/office/drawing/2014/main" id="{035FC4F3-7606-4C6E-8F08-8B1BF93927E4}"/>
              </a:ext>
            </a:extLst>
          </p:cNvPr>
          <p:cNvSpPr>
            <a:spLocks noGrp="1"/>
          </p:cNvSpPr>
          <p:nvPr>
            <p:ph type="subTitle" idx="1"/>
          </p:nvPr>
        </p:nvSpPr>
        <p:spPr/>
        <p:txBody>
          <a:bodyPr>
            <a:normAutofit/>
          </a:bodyPr>
          <a:lstStyle/>
          <a:p>
            <a:r>
              <a:rPr lang="en-ZA" dirty="0"/>
              <a:t>Supervisor: Dr Johan Hugo</a:t>
            </a:r>
          </a:p>
          <a:p>
            <a:r>
              <a:rPr lang="en-ZA" dirty="0"/>
              <a:t>Co-Supervisor: Mr </a:t>
            </a:r>
            <a:r>
              <a:rPr lang="en-ZA" dirty="0" err="1"/>
              <a:t>Lulama</a:t>
            </a:r>
            <a:r>
              <a:rPr lang="en-ZA" dirty="0"/>
              <a:t> </a:t>
            </a:r>
            <a:r>
              <a:rPr lang="en-ZA" dirty="0" err="1"/>
              <a:t>Kepe</a:t>
            </a:r>
            <a:endParaRPr lang="en-ZA" dirty="0"/>
          </a:p>
        </p:txBody>
      </p:sp>
    </p:spTree>
    <p:extLst>
      <p:ext uri="{BB962C8B-B14F-4D97-AF65-F5344CB8AC3E}">
        <p14:creationId xmlns:p14="http://schemas.microsoft.com/office/powerpoint/2010/main" val="2493304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6B23-C5A5-442F-A386-AE1A6A993155}"/>
              </a:ext>
            </a:extLst>
          </p:cNvPr>
          <p:cNvSpPr>
            <a:spLocks noGrp="1"/>
          </p:cNvSpPr>
          <p:nvPr>
            <p:ph type="title"/>
          </p:nvPr>
        </p:nvSpPr>
        <p:spPr/>
        <p:txBody>
          <a:bodyPr/>
          <a:lstStyle/>
          <a:p>
            <a:r>
              <a:rPr lang="en-US" dirty="0"/>
              <a:t>Experimental Setup &amp; Data Sorting</a:t>
            </a:r>
          </a:p>
        </p:txBody>
      </p:sp>
      <p:sp>
        <p:nvSpPr>
          <p:cNvPr id="3" name="Content Placeholder 2">
            <a:extLst>
              <a:ext uri="{FF2B5EF4-FFF2-40B4-BE49-F238E27FC236}">
                <a16:creationId xmlns:a16="http://schemas.microsoft.com/office/drawing/2014/main" id="{A39EF663-F776-46E4-9330-8794E292E6F4}"/>
              </a:ext>
            </a:extLst>
          </p:cNvPr>
          <p:cNvSpPr>
            <a:spLocks noGrp="1"/>
          </p:cNvSpPr>
          <p:nvPr>
            <p:ph idx="1"/>
          </p:nvPr>
        </p:nvSpPr>
        <p:spPr/>
        <p:txBody>
          <a:bodyPr/>
          <a:lstStyle/>
          <a:p>
            <a:r>
              <a:rPr lang="en-ZA" dirty="0"/>
              <a:t>The </a:t>
            </a:r>
            <a:r>
              <a:rPr lang="en-US" dirty="0"/>
              <a:t>Q</a:t>
            </a:r>
            <a:r>
              <a:rPr lang="en-US" baseline="-25000" dirty="0"/>
              <a:t>i  </a:t>
            </a:r>
            <a:r>
              <a:rPr lang="en-US" dirty="0"/>
              <a:t>contains all the height measurements of the quadrant at the different time periods for </a:t>
            </a:r>
            <a:r>
              <a:rPr lang="en-US" dirty="0" err="1"/>
              <a:t>i</a:t>
            </a:r>
            <a:r>
              <a:rPr lang="en-US" dirty="0"/>
              <a:t> = 1, 2, 3, 4.</a:t>
            </a:r>
            <a:endParaRPr lang="en-ZA" dirty="0"/>
          </a:p>
          <a:p>
            <a:r>
              <a:rPr lang="en-ZA" dirty="0"/>
              <a:t>The profiles were built over 5 time periods for each quadrant and 6 pairwise profile comparisons were done namely between Q1 and Q2, Q1 and Q3, Q1 and Q4, Q2 and Q3, Q2 and Q4 and between Q3 and Q4</a:t>
            </a:r>
          </a:p>
          <a:p>
            <a:r>
              <a:rPr lang="en-ZA" dirty="0"/>
              <a:t>Each of the 6 pairs were put into the </a:t>
            </a:r>
            <a:r>
              <a:rPr lang="en-ZA" dirty="0" err="1"/>
              <a:t>pbg</a:t>
            </a:r>
            <a:r>
              <a:rPr lang="en-ZA" dirty="0"/>
              <a:t> function and the following results were obtained…</a:t>
            </a:r>
          </a:p>
          <a:p>
            <a:endParaRPr lang="en-US" dirty="0"/>
          </a:p>
        </p:txBody>
      </p:sp>
    </p:spTree>
    <p:extLst>
      <p:ext uri="{BB962C8B-B14F-4D97-AF65-F5344CB8AC3E}">
        <p14:creationId xmlns:p14="http://schemas.microsoft.com/office/powerpoint/2010/main" val="293915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C2C5-C0CF-47CC-B983-2D8DC014B858}"/>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E57546DF-C159-4547-B053-B97DC9BC3B6B}"/>
              </a:ext>
            </a:extLst>
          </p:cNvPr>
          <p:cNvGraphicFramePr>
            <a:graphicFrameLocks noGrp="1"/>
          </p:cNvGraphicFramePr>
          <p:nvPr>
            <p:ph idx="1"/>
            <p:extLst>
              <p:ext uri="{D42A27DB-BD31-4B8C-83A1-F6EECF244321}">
                <p14:modId xmlns:p14="http://schemas.microsoft.com/office/powerpoint/2010/main" val="1705825616"/>
              </p:ext>
            </p:extLst>
          </p:nvPr>
        </p:nvGraphicFramePr>
        <p:xfrm>
          <a:off x="2743200" y="3638010"/>
          <a:ext cx="7283658" cy="2865120"/>
        </p:xfrm>
        <a:graphic>
          <a:graphicData uri="http://schemas.openxmlformats.org/drawingml/2006/table">
            <a:tbl>
              <a:tblPr firstRow="1" firstCol="1">
                <a:tableStyleId>{5C22544A-7EE6-4342-B048-85BDC9FD1C3A}</a:tableStyleId>
              </a:tblPr>
              <a:tblGrid>
                <a:gridCol w="3128333">
                  <a:extLst>
                    <a:ext uri="{9D8B030D-6E8A-4147-A177-3AD203B41FA5}">
                      <a16:colId xmlns:a16="http://schemas.microsoft.com/office/drawing/2014/main" val="3281310654"/>
                    </a:ext>
                  </a:extLst>
                </a:gridCol>
                <a:gridCol w="4155325">
                  <a:extLst>
                    <a:ext uri="{9D8B030D-6E8A-4147-A177-3AD203B41FA5}">
                      <a16:colId xmlns:a16="http://schemas.microsoft.com/office/drawing/2014/main" val="1442265943"/>
                    </a:ext>
                  </a:extLst>
                </a:gridCol>
              </a:tblGrid>
              <a:tr h="370840">
                <a:tc>
                  <a:txBody>
                    <a:bodyPr/>
                    <a:lstStyle/>
                    <a:p>
                      <a:endParaRPr lang="en-US" dirty="0"/>
                    </a:p>
                  </a:txBody>
                  <a:tcPr/>
                </a:tc>
                <a:tc>
                  <a:txBody>
                    <a:bodyPr/>
                    <a:lstStyle/>
                    <a:p>
                      <a:r>
                        <a:rPr lang="en-US" dirty="0"/>
                        <a:t>P-value</a:t>
                      </a:r>
                    </a:p>
                  </a:txBody>
                  <a:tcPr/>
                </a:tc>
                <a:extLst>
                  <a:ext uri="{0D108BD9-81ED-4DB2-BD59-A6C34878D82A}">
                    <a16:rowId xmlns:a16="http://schemas.microsoft.com/office/drawing/2014/main" val="1996783550"/>
                  </a:ext>
                </a:extLst>
              </a:tr>
              <a:tr h="370840">
                <a:tc>
                  <a:txBody>
                    <a:bodyPr/>
                    <a:lstStyle/>
                    <a:p>
                      <a:r>
                        <a:rPr lang="en-US" dirty="0"/>
                        <a:t>Q1 and Q2</a:t>
                      </a:r>
                    </a:p>
                  </a:txBody>
                  <a:tcPr/>
                </a:tc>
                <a:tc>
                  <a:txBody>
                    <a:bodyPr/>
                    <a:lstStyle/>
                    <a:p>
                      <a:r>
                        <a:rPr lang="en-US" dirty="0">
                          <a:effectLst/>
                        </a:rPr>
                        <a:t>0.03206561</a:t>
                      </a:r>
                      <a:endParaRPr lang="en-US" dirty="0"/>
                    </a:p>
                  </a:txBody>
                  <a:tcPr/>
                </a:tc>
                <a:extLst>
                  <a:ext uri="{0D108BD9-81ED-4DB2-BD59-A6C34878D82A}">
                    <a16:rowId xmlns:a16="http://schemas.microsoft.com/office/drawing/2014/main" val="1879328996"/>
                  </a:ext>
                </a:extLst>
              </a:tr>
              <a:tr h="370840">
                <a:tc>
                  <a:txBody>
                    <a:bodyPr/>
                    <a:lstStyle/>
                    <a:p>
                      <a:r>
                        <a:rPr lang="en-US" dirty="0"/>
                        <a:t>Q1 and Q3</a:t>
                      </a:r>
                    </a:p>
                  </a:txBody>
                  <a:tcPr/>
                </a:tc>
                <a:tc>
                  <a:txBody>
                    <a:bodyPr/>
                    <a:lstStyle/>
                    <a:p>
                      <a:r>
                        <a:rPr lang="en-US" dirty="0">
                          <a:effectLst/>
                        </a:rPr>
                        <a:t>0.001807192</a:t>
                      </a:r>
                      <a:endParaRPr lang="en-US" dirty="0"/>
                    </a:p>
                  </a:txBody>
                  <a:tcPr/>
                </a:tc>
                <a:extLst>
                  <a:ext uri="{0D108BD9-81ED-4DB2-BD59-A6C34878D82A}">
                    <a16:rowId xmlns:a16="http://schemas.microsoft.com/office/drawing/2014/main" val="3219207292"/>
                  </a:ext>
                </a:extLst>
              </a:tr>
              <a:tr h="370840">
                <a:tc>
                  <a:txBody>
                    <a:bodyPr/>
                    <a:lstStyle/>
                    <a:p>
                      <a:r>
                        <a:rPr lang="en-US" dirty="0"/>
                        <a:t>Q1 and Q4</a:t>
                      </a:r>
                    </a:p>
                  </a:txBody>
                  <a:tcPr/>
                </a:tc>
                <a:tc>
                  <a:txBody>
                    <a:bodyPr/>
                    <a:lstStyle/>
                    <a:p>
                      <a:r>
                        <a:rPr lang="en-US" dirty="0">
                          <a:effectLst/>
                        </a:rPr>
                        <a:t>0.0003167727</a:t>
                      </a:r>
                      <a:endParaRPr lang="en-US" dirty="0"/>
                    </a:p>
                  </a:txBody>
                  <a:tcPr/>
                </a:tc>
                <a:extLst>
                  <a:ext uri="{0D108BD9-81ED-4DB2-BD59-A6C34878D82A}">
                    <a16:rowId xmlns:a16="http://schemas.microsoft.com/office/drawing/2014/main" val="3261081221"/>
                  </a:ext>
                </a:extLst>
              </a:tr>
              <a:tr h="370840">
                <a:tc>
                  <a:txBody>
                    <a:bodyPr/>
                    <a:lstStyle/>
                    <a:p>
                      <a:r>
                        <a:rPr lang="en-US" dirty="0"/>
                        <a:t>Q2 and Q3</a:t>
                      </a:r>
                    </a:p>
                  </a:txBody>
                  <a:tcPr/>
                </a:tc>
                <a:tc>
                  <a:txBody>
                    <a:bodyPr/>
                    <a:lstStyle/>
                    <a:p>
                      <a:r>
                        <a:rPr lang="en-US" dirty="0">
                          <a:effectLst/>
                        </a:rPr>
                        <a:t>8.663102e-09</a:t>
                      </a:r>
                      <a:endParaRPr lang="en-US" dirty="0"/>
                    </a:p>
                  </a:txBody>
                  <a:tcPr/>
                </a:tc>
                <a:extLst>
                  <a:ext uri="{0D108BD9-81ED-4DB2-BD59-A6C34878D82A}">
                    <a16:rowId xmlns:a16="http://schemas.microsoft.com/office/drawing/2014/main" val="3394053301"/>
                  </a:ext>
                </a:extLst>
              </a:tr>
              <a:tr h="370840">
                <a:tc>
                  <a:txBody>
                    <a:bodyPr/>
                    <a:lstStyle/>
                    <a:p>
                      <a:r>
                        <a:rPr lang="en-US" dirty="0"/>
                        <a:t>Q2 and Q4</a:t>
                      </a:r>
                    </a:p>
                  </a:txBody>
                  <a:tcPr/>
                </a:tc>
                <a:tc>
                  <a:txBody>
                    <a:bodyPr/>
                    <a:lstStyle/>
                    <a:p>
                      <a:r>
                        <a:rPr lang="en-US" dirty="0">
                          <a:effectLst/>
                        </a:rPr>
                        <a:t>4.853999e-08</a:t>
                      </a:r>
                      <a:endParaRPr lang="en-US" dirty="0"/>
                    </a:p>
                  </a:txBody>
                  <a:tcPr/>
                </a:tc>
                <a:extLst>
                  <a:ext uri="{0D108BD9-81ED-4DB2-BD59-A6C34878D82A}">
                    <a16:rowId xmlns:a16="http://schemas.microsoft.com/office/drawing/2014/main" val="1850464354"/>
                  </a:ext>
                </a:extLst>
              </a:tr>
              <a:tr h="370840">
                <a:tc>
                  <a:txBody>
                    <a:bodyPr/>
                    <a:lstStyle/>
                    <a:p>
                      <a:r>
                        <a:rPr lang="en-US" dirty="0"/>
                        <a:t>Q3 and Q4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0.09470247</a:t>
                      </a:r>
                      <a:endParaRPr lang="en-US" dirty="0"/>
                    </a:p>
                    <a:p>
                      <a:endParaRPr lang="en-US" dirty="0"/>
                    </a:p>
                  </a:txBody>
                  <a:tcPr/>
                </a:tc>
                <a:extLst>
                  <a:ext uri="{0D108BD9-81ED-4DB2-BD59-A6C34878D82A}">
                    <a16:rowId xmlns:a16="http://schemas.microsoft.com/office/drawing/2014/main" val="432092448"/>
                  </a:ext>
                </a:extLst>
              </a:tr>
            </a:tbl>
          </a:graphicData>
        </a:graphic>
      </p:graphicFrame>
      <p:sp>
        <p:nvSpPr>
          <p:cNvPr id="5" name="TextBox 4">
            <a:extLst>
              <a:ext uri="{FF2B5EF4-FFF2-40B4-BE49-F238E27FC236}">
                <a16:creationId xmlns:a16="http://schemas.microsoft.com/office/drawing/2014/main" id="{F85D5851-D922-4EE0-A4EC-77A3A0BB9A8E}"/>
              </a:ext>
            </a:extLst>
          </p:cNvPr>
          <p:cNvSpPr txBox="1"/>
          <p:nvPr/>
        </p:nvSpPr>
        <p:spPr>
          <a:xfrm>
            <a:off x="2743200" y="1905000"/>
            <a:ext cx="7421217" cy="1477328"/>
          </a:xfrm>
          <a:prstGeom prst="rect">
            <a:avLst/>
          </a:prstGeom>
          <a:noFill/>
        </p:spPr>
        <p:txBody>
          <a:bodyPr wrap="square" rtlCol="0">
            <a:spAutoFit/>
          </a:bodyPr>
          <a:lstStyle/>
          <a:p>
            <a:r>
              <a:rPr lang="en-US" dirty="0"/>
              <a:t>The following results were obtained by testing the hypothesis </a:t>
            </a:r>
            <a:br>
              <a:rPr lang="en-US" dirty="0"/>
            </a:br>
            <a:r>
              <a:rPr lang="en-US" dirty="0"/>
              <a:t>H</a:t>
            </a:r>
            <a:r>
              <a:rPr lang="en-US" baseline="-25000" dirty="0"/>
              <a:t>0</a:t>
            </a:r>
            <a:r>
              <a:rPr lang="en-US" dirty="0"/>
              <a:t>: The profiles are parallel</a:t>
            </a:r>
            <a:br>
              <a:rPr lang="en-US" dirty="0"/>
            </a:br>
            <a:r>
              <a:rPr lang="en-US" dirty="0"/>
              <a:t>H</a:t>
            </a:r>
            <a:r>
              <a:rPr lang="en-US" baseline="-25000" dirty="0"/>
              <a:t>a</a:t>
            </a:r>
            <a:r>
              <a:rPr lang="en-US" dirty="0"/>
              <a:t>: The Profiles aren’t parallel</a:t>
            </a:r>
          </a:p>
          <a:p>
            <a:r>
              <a:rPr lang="el-GR" dirty="0">
                <a:latin typeface="Calibri" panose="020F0502020204030204" pitchFamily="34" charset="0"/>
                <a:ea typeface="Calibri" panose="020F0502020204030204" pitchFamily="34" charset="0"/>
                <a:cs typeface="Times New Roman" panose="02020603050405020304" pitchFamily="18" charset="0"/>
              </a:rPr>
              <a:t>α</a:t>
            </a:r>
            <a:r>
              <a:rPr lang="en-US" dirty="0">
                <a:latin typeface="Calibri" panose="020F0502020204030204" pitchFamily="34" charset="0"/>
                <a:ea typeface="Calibri" panose="020F0502020204030204" pitchFamily="34" charset="0"/>
                <a:cs typeface="Times New Roman" panose="02020603050405020304" pitchFamily="18" charset="0"/>
              </a:rPr>
              <a:t> = 0.05</a:t>
            </a:r>
            <a:endParaRPr lang="en-US" dirty="0"/>
          </a:p>
          <a:p>
            <a:r>
              <a:rPr lang="en-US" dirty="0"/>
              <a:t>For each of the 6 pairs</a:t>
            </a:r>
          </a:p>
        </p:txBody>
      </p:sp>
    </p:spTree>
    <p:extLst>
      <p:ext uri="{BB962C8B-B14F-4D97-AF65-F5344CB8AC3E}">
        <p14:creationId xmlns:p14="http://schemas.microsoft.com/office/powerpoint/2010/main" val="4270354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A4C7-6342-4CF7-9DF3-69A999E791FA}"/>
              </a:ext>
            </a:extLst>
          </p:cNvPr>
          <p:cNvSpPr>
            <a:spLocks noGrp="1"/>
          </p:cNvSpPr>
          <p:nvPr>
            <p:ph type="title"/>
          </p:nvPr>
        </p:nvSpPr>
        <p:spPr/>
        <p:txBody>
          <a:bodyPr/>
          <a:lstStyle/>
          <a:p>
            <a:r>
              <a:rPr lang="en-US" dirty="0"/>
              <a:t>Results</a:t>
            </a:r>
          </a:p>
        </p:txBody>
      </p:sp>
      <p:sp>
        <p:nvSpPr>
          <p:cNvPr id="6" name="Content Placeholder 5">
            <a:extLst>
              <a:ext uri="{FF2B5EF4-FFF2-40B4-BE49-F238E27FC236}">
                <a16:creationId xmlns:a16="http://schemas.microsoft.com/office/drawing/2014/main" id="{2D0DE360-E745-410B-9C42-54E80CE53F3B}"/>
              </a:ext>
            </a:extLst>
          </p:cNvPr>
          <p:cNvSpPr>
            <a:spLocks noGrp="1"/>
          </p:cNvSpPr>
          <p:nvPr>
            <p:ph sz="half" idx="1"/>
          </p:nvPr>
        </p:nvSpPr>
        <p:spPr>
          <a:xfrm>
            <a:off x="2589212" y="2133600"/>
            <a:ext cx="4313864" cy="3777622"/>
          </a:xfrm>
        </p:spPr>
        <p:txBody>
          <a:bodyPr/>
          <a:lstStyle/>
          <a:p>
            <a:r>
              <a:rPr lang="en-US" dirty="0"/>
              <a:t>Looking at Q3 and Q4, which was the only pair to have a p-value that led to not rejecting the null hypothesis</a:t>
            </a:r>
          </a:p>
          <a:p>
            <a:r>
              <a:rPr lang="en-US" dirty="0"/>
              <a:t>We can see that the plots are almost perfectly parallel. The only cause for concern might be why the growth rate seems stagnant from period 1 to 2</a:t>
            </a:r>
          </a:p>
        </p:txBody>
      </p:sp>
      <p:pic>
        <p:nvPicPr>
          <p:cNvPr id="9" name="Content Placeholder 4">
            <a:extLst>
              <a:ext uri="{FF2B5EF4-FFF2-40B4-BE49-F238E27FC236}">
                <a16:creationId xmlns:a16="http://schemas.microsoft.com/office/drawing/2014/main" id="{53FDA41E-62DB-41AA-A5BA-0DB22E8A6300}"/>
              </a:ext>
            </a:extLst>
          </p:cNvPr>
          <p:cNvPicPr>
            <a:picLocks noGrp="1" noChangeAspect="1"/>
          </p:cNvPicPr>
          <p:nvPr>
            <p:ph sz="half" idx="2"/>
          </p:nvPr>
        </p:nvPicPr>
        <p:blipFill>
          <a:blip r:embed="rId2"/>
          <a:stretch>
            <a:fillRect/>
          </a:stretch>
        </p:blipFill>
        <p:spPr>
          <a:xfrm>
            <a:off x="7166888" y="2133600"/>
            <a:ext cx="4811198" cy="3922643"/>
          </a:xfrm>
        </p:spPr>
      </p:pic>
    </p:spTree>
    <p:extLst>
      <p:ext uri="{BB962C8B-B14F-4D97-AF65-F5344CB8AC3E}">
        <p14:creationId xmlns:p14="http://schemas.microsoft.com/office/powerpoint/2010/main" val="250251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A2EAA15-438B-47F5-8545-DE9A19750E93}"/>
              </a:ext>
            </a:extLst>
          </p:cNvPr>
          <p:cNvSpPr>
            <a:spLocks noGrp="1"/>
          </p:cNvSpPr>
          <p:nvPr>
            <p:ph type="title"/>
          </p:nvPr>
        </p:nvSpPr>
        <p:spPr/>
        <p:txBody>
          <a:bodyPr/>
          <a:lstStyle/>
          <a:p>
            <a:r>
              <a:rPr lang="en-US" dirty="0"/>
              <a:t>Results</a:t>
            </a:r>
          </a:p>
        </p:txBody>
      </p:sp>
      <p:sp>
        <p:nvSpPr>
          <p:cNvPr id="12" name="Content Placeholder 11">
            <a:extLst>
              <a:ext uri="{FF2B5EF4-FFF2-40B4-BE49-F238E27FC236}">
                <a16:creationId xmlns:a16="http://schemas.microsoft.com/office/drawing/2014/main" id="{43A48F41-1E1B-40B9-95D4-D58C3ABE03F4}"/>
              </a:ext>
            </a:extLst>
          </p:cNvPr>
          <p:cNvSpPr>
            <a:spLocks noGrp="1"/>
          </p:cNvSpPr>
          <p:nvPr>
            <p:ph sz="half" idx="1"/>
          </p:nvPr>
        </p:nvSpPr>
        <p:spPr>
          <a:xfrm>
            <a:off x="2589212" y="2133600"/>
            <a:ext cx="3851345" cy="3777622"/>
          </a:xfrm>
        </p:spPr>
        <p:txBody>
          <a:bodyPr/>
          <a:lstStyle/>
          <a:p>
            <a:r>
              <a:rPr lang="en-US" dirty="0"/>
              <a:t>Looking at Q1 and Q2, even though statistically there is a significant p-value indicating that the line segments aren’t parallel, practically, for the farmer, looking at the profile plot the deviation from parallelism is negligible. </a:t>
            </a:r>
          </a:p>
          <a:p>
            <a:endParaRPr lang="en-US" dirty="0"/>
          </a:p>
        </p:txBody>
      </p:sp>
      <p:pic>
        <p:nvPicPr>
          <p:cNvPr id="14" name="Content Placeholder 4">
            <a:extLst>
              <a:ext uri="{FF2B5EF4-FFF2-40B4-BE49-F238E27FC236}">
                <a16:creationId xmlns:a16="http://schemas.microsoft.com/office/drawing/2014/main" id="{96D34271-7C7F-41B8-BD48-DE866CACB45E}"/>
              </a:ext>
            </a:extLst>
          </p:cNvPr>
          <p:cNvPicPr>
            <a:picLocks noGrp="1" noChangeAspect="1"/>
          </p:cNvPicPr>
          <p:nvPr>
            <p:ph sz="half" idx="2"/>
          </p:nvPr>
        </p:nvPicPr>
        <p:blipFill>
          <a:blip r:embed="rId2"/>
          <a:stretch>
            <a:fillRect/>
          </a:stretch>
        </p:blipFill>
        <p:spPr>
          <a:xfrm>
            <a:off x="6440557" y="1444196"/>
            <a:ext cx="5478893" cy="4467026"/>
          </a:xfrm>
        </p:spPr>
      </p:pic>
    </p:spTree>
    <p:extLst>
      <p:ext uri="{BB962C8B-B14F-4D97-AF65-F5344CB8AC3E}">
        <p14:creationId xmlns:p14="http://schemas.microsoft.com/office/powerpoint/2010/main" val="1280700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A2EAA15-438B-47F5-8545-DE9A19750E93}"/>
              </a:ext>
            </a:extLst>
          </p:cNvPr>
          <p:cNvSpPr>
            <a:spLocks noGrp="1"/>
          </p:cNvSpPr>
          <p:nvPr>
            <p:ph type="title"/>
          </p:nvPr>
        </p:nvSpPr>
        <p:spPr/>
        <p:txBody>
          <a:bodyPr/>
          <a:lstStyle/>
          <a:p>
            <a:r>
              <a:rPr lang="en-US" dirty="0"/>
              <a:t>Results</a:t>
            </a:r>
          </a:p>
        </p:txBody>
      </p:sp>
      <p:sp>
        <p:nvSpPr>
          <p:cNvPr id="12" name="Content Placeholder 11">
            <a:extLst>
              <a:ext uri="{FF2B5EF4-FFF2-40B4-BE49-F238E27FC236}">
                <a16:creationId xmlns:a16="http://schemas.microsoft.com/office/drawing/2014/main" id="{43A48F41-1E1B-40B9-95D4-D58C3ABE03F4}"/>
              </a:ext>
            </a:extLst>
          </p:cNvPr>
          <p:cNvSpPr>
            <a:spLocks noGrp="1"/>
          </p:cNvSpPr>
          <p:nvPr>
            <p:ph sz="half" idx="1"/>
          </p:nvPr>
        </p:nvSpPr>
        <p:spPr>
          <a:xfrm>
            <a:off x="2589212" y="2133600"/>
            <a:ext cx="3851345" cy="3777622"/>
          </a:xfrm>
        </p:spPr>
        <p:txBody>
          <a:bodyPr>
            <a:normAutofit fontScale="85000" lnSpcReduction="20000"/>
          </a:bodyPr>
          <a:lstStyle/>
          <a:p>
            <a:r>
              <a:rPr lang="en-US" dirty="0"/>
              <a:t>Looking at Q1 and Q3 it can be seen that the p-value is significant and the first line segment (from period 1 to 2), contributes the most to the rejection of the null hypothesis. This is important for the farmer since some intervention strategy might be necessary during the initial phases to ensure consistent growth rates</a:t>
            </a:r>
          </a:p>
          <a:p>
            <a:r>
              <a:rPr lang="en-US" dirty="0"/>
              <a:t>The trees are clones but the initial growth rate isn’t the same. Trees that were planted in December are supposed to be the same size but 5 months later their growth is not at the same level which means that initially their growth rate was not the same. </a:t>
            </a:r>
          </a:p>
          <a:p>
            <a:endParaRPr lang="en-US" dirty="0"/>
          </a:p>
        </p:txBody>
      </p:sp>
      <p:pic>
        <p:nvPicPr>
          <p:cNvPr id="14" name="Content Placeholder 4">
            <a:extLst>
              <a:ext uri="{FF2B5EF4-FFF2-40B4-BE49-F238E27FC236}">
                <a16:creationId xmlns:a16="http://schemas.microsoft.com/office/drawing/2014/main" id="{96D34271-7C7F-41B8-BD48-DE866CACB45E}"/>
              </a:ext>
            </a:extLst>
          </p:cNvPr>
          <p:cNvPicPr>
            <a:picLocks noGrp="1" noChangeAspect="1"/>
          </p:cNvPicPr>
          <p:nvPr>
            <p:ph sz="half" idx="2"/>
          </p:nvPr>
        </p:nvPicPr>
        <p:blipFill>
          <a:blip r:embed="rId2"/>
          <a:stretch>
            <a:fillRect/>
          </a:stretch>
        </p:blipFill>
        <p:spPr>
          <a:xfrm>
            <a:off x="6440557" y="1444196"/>
            <a:ext cx="5478893" cy="4467025"/>
          </a:xfrm>
        </p:spPr>
      </p:pic>
    </p:spTree>
    <p:extLst>
      <p:ext uri="{BB962C8B-B14F-4D97-AF65-F5344CB8AC3E}">
        <p14:creationId xmlns:p14="http://schemas.microsoft.com/office/powerpoint/2010/main" val="191208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C2C5-C0CF-47CC-B983-2D8DC014B85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B8793FF-E4E7-4D45-B7BC-FAA4A4DB8D86}"/>
              </a:ext>
            </a:extLst>
          </p:cNvPr>
          <p:cNvSpPr>
            <a:spLocks noGrp="1"/>
          </p:cNvSpPr>
          <p:nvPr>
            <p:ph idx="1"/>
          </p:nvPr>
        </p:nvSpPr>
        <p:spPr/>
        <p:txBody>
          <a:bodyPr/>
          <a:lstStyle/>
          <a:p>
            <a:r>
              <a:rPr lang="en-US" dirty="0"/>
              <a:t>Growth rates produced parallel profiles across the plot from the 2</a:t>
            </a:r>
            <a:r>
              <a:rPr lang="en-US" baseline="30000" dirty="0"/>
              <a:t>nd</a:t>
            </a:r>
            <a:r>
              <a:rPr lang="en-US" dirty="0"/>
              <a:t> to the 5</a:t>
            </a:r>
            <a:r>
              <a:rPr lang="en-US" baseline="30000" dirty="0"/>
              <a:t>th</a:t>
            </a:r>
            <a:r>
              <a:rPr lang="en-US" dirty="0"/>
              <a:t> period</a:t>
            </a:r>
          </a:p>
          <a:p>
            <a:r>
              <a:rPr lang="en-US" dirty="0"/>
              <a:t>Allen-</a:t>
            </a:r>
            <a:r>
              <a:rPr lang="en-US" dirty="0" err="1"/>
              <a:t>Coomes</a:t>
            </a:r>
            <a:r>
              <a:rPr lang="en-US" dirty="0"/>
              <a:t>(2007) argued that trees compete the most among each other when they are the smallest which can be seen when looking at the profile plots between time period 1 and 2.</a:t>
            </a:r>
          </a:p>
          <a:p>
            <a:r>
              <a:rPr lang="en-US" dirty="0"/>
              <a:t>The initial growth rates also showed a difference between the top and bottom half of the orchard which should be investigated</a:t>
            </a:r>
          </a:p>
        </p:txBody>
      </p:sp>
    </p:spTree>
    <p:extLst>
      <p:ext uri="{BB962C8B-B14F-4D97-AF65-F5344CB8AC3E}">
        <p14:creationId xmlns:p14="http://schemas.microsoft.com/office/powerpoint/2010/main" val="1915580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B7C1-8599-49EF-AA91-47FBC305B7C4}"/>
              </a:ext>
            </a:extLst>
          </p:cNvPr>
          <p:cNvSpPr>
            <a:spLocks noGrp="1"/>
          </p:cNvSpPr>
          <p:nvPr>
            <p:ph type="title"/>
          </p:nvPr>
        </p:nvSpPr>
        <p:spPr/>
        <p:txBody>
          <a:bodyPr/>
          <a:lstStyle/>
          <a:p>
            <a:r>
              <a:rPr lang="en-US" dirty="0"/>
              <a:t>Future research</a:t>
            </a:r>
          </a:p>
        </p:txBody>
      </p:sp>
      <p:sp>
        <p:nvSpPr>
          <p:cNvPr id="3" name="Content Placeholder 2">
            <a:extLst>
              <a:ext uri="{FF2B5EF4-FFF2-40B4-BE49-F238E27FC236}">
                <a16:creationId xmlns:a16="http://schemas.microsoft.com/office/drawing/2014/main" id="{31D04F7A-FE1E-4F3B-969B-0109141A3CD4}"/>
              </a:ext>
            </a:extLst>
          </p:cNvPr>
          <p:cNvSpPr>
            <a:spLocks noGrp="1"/>
          </p:cNvSpPr>
          <p:nvPr>
            <p:ph idx="1"/>
          </p:nvPr>
        </p:nvSpPr>
        <p:spPr/>
        <p:txBody>
          <a:bodyPr/>
          <a:lstStyle/>
          <a:p>
            <a:r>
              <a:rPr lang="en-US" dirty="0"/>
              <a:t>We’ve checked if the growth rates are similar on different sections of a lemon orchard over the tree growth periods. </a:t>
            </a:r>
          </a:p>
          <a:p>
            <a:r>
              <a:rPr lang="en-US" dirty="0"/>
              <a:t>This can be used to indicate similar soil, nutrient and water content. If there is no difference in growth rates, it indicates uniformity in the tree growth and resources provided</a:t>
            </a:r>
          </a:p>
          <a:p>
            <a:r>
              <a:rPr lang="en-US" dirty="0"/>
              <a:t>For future research, if the average growth is uniform across the plot, then individual tree growth models can be developed to determine competition indices between individual trees with specific reference to the citrus industry</a:t>
            </a:r>
          </a:p>
          <a:p>
            <a:pPr marL="0" indent="0">
              <a:buNone/>
            </a:pPr>
            <a:endParaRPr lang="en-US" dirty="0"/>
          </a:p>
        </p:txBody>
      </p:sp>
    </p:spTree>
    <p:extLst>
      <p:ext uri="{BB962C8B-B14F-4D97-AF65-F5344CB8AC3E}">
        <p14:creationId xmlns:p14="http://schemas.microsoft.com/office/powerpoint/2010/main" val="2206768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4F67-BBC6-472C-9407-C01749E32E78}"/>
              </a:ext>
            </a:extLst>
          </p:cNvPr>
          <p:cNvSpPr>
            <a:spLocks noGrp="1"/>
          </p:cNvSpPr>
          <p:nvPr>
            <p:ph type="title"/>
          </p:nvPr>
        </p:nvSpPr>
        <p:spPr/>
        <p:txBody>
          <a:bodyPr/>
          <a:lstStyle/>
          <a:p>
            <a:r>
              <a:rPr lang="en-ZA" dirty="0"/>
              <a:t>references</a:t>
            </a:r>
          </a:p>
        </p:txBody>
      </p:sp>
      <p:sp>
        <p:nvSpPr>
          <p:cNvPr id="3" name="Content Placeholder 2">
            <a:extLst>
              <a:ext uri="{FF2B5EF4-FFF2-40B4-BE49-F238E27FC236}">
                <a16:creationId xmlns:a16="http://schemas.microsoft.com/office/drawing/2014/main" id="{FD77F418-9454-4F56-A281-015DD251CCCB}"/>
              </a:ext>
            </a:extLst>
          </p:cNvPr>
          <p:cNvSpPr>
            <a:spLocks noGrp="1"/>
          </p:cNvSpPr>
          <p:nvPr>
            <p:ph idx="1"/>
          </p:nvPr>
        </p:nvSpPr>
        <p:spPr/>
        <p:txBody>
          <a:bodyPr>
            <a:normAutofit/>
          </a:bodyPr>
          <a:lstStyle/>
          <a:p>
            <a:r>
              <a:rPr lang="en-ZA" dirty="0" err="1"/>
              <a:t>Hattingh</a:t>
            </a:r>
            <a:r>
              <a:rPr lang="en-ZA" dirty="0"/>
              <a:t> V. (2018) </a:t>
            </a:r>
            <a:r>
              <a:rPr lang="en-ZA" i="1" dirty="0"/>
              <a:t>South African farmers play major role in global citrus industry. </a:t>
            </a:r>
            <a:r>
              <a:rPr lang="en-ZA" dirty="0"/>
              <a:t>Available at: </a:t>
            </a:r>
            <a:r>
              <a:rPr lang="en-ZA" dirty="0">
                <a:hlinkClick r:id="rId2"/>
              </a:rPr>
              <a:t>https://www.google.com/amp/s/lowvelder.co.za/445158/south-African-farmers-play-a-major-role-in-global-citrus-industry/amp</a:t>
            </a:r>
            <a:r>
              <a:rPr lang="en-ZA" dirty="0"/>
              <a:t> (Accessed: 12 July 2019)</a:t>
            </a:r>
          </a:p>
          <a:p>
            <a:r>
              <a:rPr lang="en-ZA" dirty="0" err="1"/>
              <a:t>Coomes</a:t>
            </a:r>
            <a:r>
              <a:rPr lang="en-ZA" dirty="0"/>
              <a:t>, D &amp; Robert, A (2007). </a:t>
            </a:r>
            <a:r>
              <a:rPr lang="en-ZA" i="1" dirty="0"/>
              <a:t>Effects of size, competition and altitude on tree growth, </a:t>
            </a:r>
            <a:r>
              <a:rPr lang="en-ZA" dirty="0"/>
              <a:t>Journal of Ecology 95, pp. 1084-1097</a:t>
            </a:r>
          </a:p>
          <a:p>
            <a:r>
              <a:rPr lang="en-ZA" dirty="0" err="1"/>
              <a:t>Zekuri</a:t>
            </a:r>
            <a:r>
              <a:rPr lang="en-ZA" dirty="0"/>
              <a:t>, M. (2011). </a:t>
            </a:r>
            <a:r>
              <a:rPr lang="en-ZA" i="1" dirty="0"/>
              <a:t>Factors affecting citrus production and quality. </a:t>
            </a:r>
            <a:r>
              <a:rPr lang="en-ZA" dirty="0"/>
              <a:t>Citrus Industry</a:t>
            </a:r>
          </a:p>
          <a:p>
            <a:r>
              <a:rPr lang="en-ZA" dirty="0" err="1"/>
              <a:t>Bulut</a:t>
            </a:r>
            <a:r>
              <a:rPr lang="en-ZA" dirty="0"/>
              <a:t>, O &amp; Desjardins CD . Profile Analysis of Multivariate Data in R: An introduction to the </a:t>
            </a:r>
            <a:r>
              <a:rPr lang="en-ZA" dirty="0" err="1"/>
              <a:t>profileR</a:t>
            </a:r>
            <a:r>
              <a:rPr lang="en-ZA" dirty="0"/>
              <a:t> Package, Journal of Statistical Software, pp. 1-29</a:t>
            </a:r>
          </a:p>
          <a:p>
            <a:pPr marL="0" indent="0">
              <a:buNone/>
            </a:pPr>
            <a:endParaRPr lang="en-ZA" dirty="0"/>
          </a:p>
          <a:p>
            <a:endParaRPr lang="en-ZA" i="1" dirty="0"/>
          </a:p>
        </p:txBody>
      </p:sp>
    </p:spTree>
    <p:extLst>
      <p:ext uri="{BB962C8B-B14F-4D97-AF65-F5344CB8AC3E}">
        <p14:creationId xmlns:p14="http://schemas.microsoft.com/office/powerpoint/2010/main" val="892769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4F67-BBC6-472C-9407-C01749E32E78}"/>
              </a:ext>
            </a:extLst>
          </p:cNvPr>
          <p:cNvSpPr>
            <a:spLocks noGrp="1"/>
          </p:cNvSpPr>
          <p:nvPr>
            <p:ph type="title"/>
          </p:nvPr>
        </p:nvSpPr>
        <p:spPr/>
        <p:txBody>
          <a:bodyPr/>
          <a:lstStyle/>
          <a:p>
            <a:r>
              <a:rPr lang="en-ZA" dirty="0"/>
              <a:t>references</a:t>
            </a:r>
          </a:p>
        </p:txBody>
      </p:sp>
      <p:sp>
        <p:nvSpPr>
          <p:cNvPr id="3" name="Content Placeholder 2">
            <a:extLst>
              <a:ext uri="{FF2B5EF4-FFF2-40B4-BE49-F238E27FC236}">
                <a16:creationId xmlns:a16="http://schemas.microsoft.com/office/drawing/2014/main" id="{FD77F418-9454-4F56-A281-015DD251CCCB}"/>
              </a:ext>
            </a:extLst>
          </p:cNvPr>
          <p:cNvSpPr>
            <a:spLocks noGrp="1"/>
          </p:cNvSpPr>
          <p:nvPr>
            <p:ph idx="1"/>
          </p:nvPr>
        </p:nvSpPr>
        <p:spPr/>
        <p:txBody>
          <a:bodyPr>
            <a:normAutofit/>
          </a:bodyPr>
          <a:lstStyle/>
          <a:p>
            <a:r>
              <a:rPr lang="en-ZA" dirty="0"/>
              <a:t>Morton, J (1987). Lemon, Fruits of Warm Climates, pp. 160-168</a:t>
            </a:r>
          </a:p>
          <a:p>
            <a:r>
              <a:rPr lang="en-ZA" dirty="0" err="1"/>
              <a:t>Coomes</a:t>
            </a:r>
            <a:r>
              <a:rPr lang="en-ZA" dirty="0"/>
              <a:t>, D &amp; Robert, A (2007). </a:t>
            </a:r>
            <a:r>
              <a:rPr lang="en-ZA" i="1" dirty="0"/>
              <a:t>Effects of size, competition and altitude on tree growth, </a:t>
            </a:r>
            <a:r>
              <a:rPr lang="en-ZA" dirty="0"/>
              <a:t>Journal of Ecology 95, pp. 1084-1097</a:t>
            </a:r>
          </a:p>
          <a:p>
            <a:r>
              <a:rPr lang="it-IT" dirty="0"/>
              <a:t>Genard M, Lescourret F, Moitrier N,Valsesia, P (2010). </a:t>
            </a:r>
            <a:r>
              <a:rPr lang="en-US" dirty="0" err="1"/>
              <a:t>QualiTree</a:t>
            </a:r>
            <a:r>
              <a:rPr lang="en-US" dirty="0"/>
              <a:t>, a virtual fruit tree to study the management of fruit quality</a:t>
            </a:r>
          </a:p>
          <a:p>
            <a:r>
              <a:rPr lang="en-US" dirty="0"/>
              <a:t>McPherson EG, </a:t>
            </a:r>
            <a:r>
              <a:rPr lang="en-US" dirty="0" err="1"/>
              <a:t>Peper</a:t>
            </a:r>
            <a:r>
              <a:rPr lang="en-US" dirty="0"/>
              <a:t> PJ (2012). Urban Tree Growth Modelling, Arboriculture &amp; Urban </a:t>
            </a:r>
            <a:r>
              <a:rPr lang="en-US" dirty="0" err="1"/>
              <a:t>Forrestry</a:t>
            </a:r>
            <a:r>
              <a:rPr lang="en-US" dirty="0"/>
              <a:t> 38(5), pp172-180</a:t>
            </a:r>
            <a:endParaRPr lang="en-ZA" dirty="0"/>
          </a:p>
          <a:p>
            <a:endParaRPr lang="en-ZA" dirty="0"/>
          </a:p>
          <a:p>
            <a:pPr marL="0" indent="0">
              <a:buNone/>
            </a:pPr>
            <a:endParaRPr lang="en-ZA" dirty="0"/>
          </a:p>
          <a:p>
            <a:endParaRPr lang="en-ZA" i="1" dirty="0"/>
          </a:p>
        </p:txBody>
      </p:sp>
    </p:spTree>
    <p:extLst>
      <p:ext uri="{BB962C8B-B14F-4D97-AF65-F5344CB8AC3E}">
        <p14:creationId xmlns:p14="http://schemas.microsoft.com/office/powerpoint/2010/main" val="1724227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1E26B-4D01-45D2-892E-0E9DF0D192C5}"/>
              </a:ext>
            </a:extLst>
          </p:cNvPr>
          <p:cNvSpPr>
            <a:spLocks noGrp="1"/>
          </p:cNvSpPr>
          <p:nvPr>
            <p:ph type="title"/>
          </p:nvPr>
        </p:nvSpPr>
        <p:spPr/>
        <p:txBody>
          <a:bodyPr>
            <a:normAutofit/>
          </a:bodyPr>
          <a:lstStyle/>
          <a:p>
            <a:r>
              <a:rPr lang="en-ZA" sz="4400" dirty="0"/>
              <a:t>Thank you</a:t>
            </a:r>
          </a:p>
        </p:txBody>
      </p:sp>
      <p:pic>
        <p:nvPicPr>
          <p:cNvPr id="3" name="Picture 2">
            <a:extLst>
              <a:ext uri="{FF2B5EF4-FFF2-40B4-BE49-F238E27FC236}">
                <a16:creationId xmlns:a16="http://schemas.microsoft.com/office/drawing/2014/main" id="{599202AB-E47B-4140-BAED-8724487BD9DC}"/>
              </a:ext>
            </a:extLst>
          </p:cNvPr>
          <p:cNvPicPr/>
          <p:nvPr/>
        </p:nvPicPr>
        <p:blipFill rotWithShape="1">
          <a:blip r:embed="rId2"/>
          <a:srcRect l="39954" t="22461" r="36594" b="49660"/>
          <a:stretch/>
        </p:blipFill>
        <p:spPr bwMode="auto">
          <a:xfrm>
            <a:off x="4943315" y="753532"/>
            <a:ext cx="6363018" cy="37184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9573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3CDC-5AAF-45AA-B5AF-F0FFF881131D}"/>
              </a:ext>
            </a:extLst>
          </p:cNvPr>
          <p:cNvSpPr>
            <a:spLocks noGrp="1"/>
          </p:cNvSpPr>
          <p:nvPr>
            <p:ph type="title"/>
          </p:nvPr>
        </p:nvSpPr>
        <p:spPr/>
        <p:txBody>
          <a:bodyPr/>
          <a:lstStyle/>
          <a:p>
            <a:r>
              <a:rPr lang="en-ZA" dirty="0"/>
              <a:t>introduction</a:t>
            </a:r>
          </a:p>
        </p:txBody>
      </p:sp>
      <p:sp>
        <p:nvSpPr>
          <p:cNvPr id="3" name="Content Placeholder 2">
            <a:extLst>
              <a:ext uri="{FF2B5EF4-FFF2-40B4-BE49-F238E27FC236}">
                <a16:creationId xmlns:a16="http://schemas.microsoft.com/office/drawing/2014/main" id="{7345F679-291D-472E-AA59-D96FFCAD4C9B}"/>
              </a:ext>
            </a:extLst>
          </p:cNvPr>
          <p:cNvSpPr>
            <a:spLocks noGrp="1"/>
          </p:cNvSpPr>
          <p:nvPr>
            <p:ph idx="1"/>
          </p:nvPr>
        </p:nvSpPr>
        <p:spPr>
          <a:xfrm>
            <a:off x="685801" y="2194560"/>
            <a:ext cx="10618304" cy="4024125"/>
          </a:xfrm>
        </p:spPr>
        <p:txBody>
          <a:bodyPr>
            <a:normAutofit/>
          </a:bodyPr>
          <a:lstStyle/>
          <a:p>
            <a:r>
              <a:rPr lang="en-ZA" dirty="0"/>
              <a:t>Citrus fruit is the largest fruit industry in South Africa, in terms of production volume, with lemons constituting 15% of all total production.</a:t>
            </a:r>
          </a:p>
          <a:p>
            <a:r>
              <a:rPr lang="en-US" dirty="0"/>
              <a:t>Approximately 76% of all southern Africa’s citrus is exported as fresh fruit. These exports generate 92% of the total income achieved by the region’s citrus growers.</a:t>
            </a:r>
          </a:p>
          <a:p>
            <a:r>
              <a:rPr lang="en-US" dirty="0"/>
              <a:t>For citrus production to be profitable, the orchard must produce high yields of quality fruit every year, and do this consistently over a long period of time since countries that citrus fruit are exported to every year come and inspect the growers for certification</a:t>
            </a:r>
          </a:p>
          <a:p>
            <a:r>
              <a:rPr lang="en-US" dirty="0"/>
              <a:t>The challenge is therefore to make production decisions and take actions to ensure high annual production of marketable fruit, while ensuring that these decisions and actions contribute to the long-term sustainability of the orchard.</a:t>
            </a:r>
            <a:endParaRPr lang="en-ZA" dirty="0"/>
          </a:p>
          <a:p>
            <a:pPr marL="0" indent="0">
              <a:buNone/>
            </a:pPr>
            <a:endParaRPr lang="en-ZA" dirty="0"/>
          </a:p>
          <a:p>
            <a:pPr marL="0" indent="0">
              <a:buNone/>
            </a:pPr>
            <a:endParaRPr lang="en-ZA" dirty="0"/>
          </a:p>
        </p:txBody>
      </p:sp>
    </p:spTree>
    <p:extLst>
      <p:ext uri="{BB962C8B-B14F-4D97-AF65-F5344CB8AC3E}">
        <p14:creationId xmlns:p14="http://schemas.microsoft.com/office/powerpoint/2010/main" val="348310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3CDC-5AAF-45AA-B5AF-F0FFF881131D}"/>
              </a:ext>
            </a:extLst>
          </p:cNvPr>
          <p:cNvSpPr>
            <a:spLocks noGrp="1"/>
          </p:cNvSpPr>
          <p:nvPr>
            <p:ph type="title"/>
          </p:nvPr>
        </p:nvSpPr>
        <p:spPr/>
        <p:txBody>
          <a:bodyPr/>
          <a:lstStyle/>
          <a:p>
            <a:r>
              <a:rPr lang="en-ZA"/>
              <a:t>Problem statement</a:t>
            </a:r>
            <a:endParaRPr lang="en-ZA" dirty="0"/>
          </a:p>
        </p:txBody>
      </p:sp>
      <p:sp>
        <p:nvSpPr>
          <p:cNvPr id="3" name="Content Placeholder 2">
            <a:extLst>
              <a:ext uri="{FF2B5EF4-FFF2-40B4-BE49-F238E27FC236}">
                <a16:creationId xmlns:a16="http://schemas.microsoft.com/office/drawing/2014/main" id="{7345F679-291D-472E-AA59-D96FFCAD4C9B}"/>
              </a:ext>
            </a:extLst>
          </p:cNvPr>
          <p:cNvSpPr>
            <a:spLocks noGrp="1"/>
          </p:cNvSpPr>
          <p:nvPr>
            <p:ph idx="1"/>
          </p:nvPr>
        </p:nvSpPr>
        <p:spPr>
          <a:xfrm>
            <a:off x="685801" y="2194560"/>
            <a:ext cx="10618304" cy="4024125"/>
          </a:xfrm>
        </p:spPr>
        <p:txBody>
          <a:bodyPr>
            <a:normAutofit/>
          </a:bodyPr>
          <a:lstStyle/>
          <a:p>
            <a:endParaRPr lang="en-ZA" dirty="0"/>
          </a:p>
          <a:p>
            <a:r>
              <a:rPr lang="en-US" dirty="0"/>
              <a:t>Citrus originated from the subtropical regions of southeast Asia. In the wild, citrus trees in these regions produce fruit all year round, and the fruit are small, poorly </a:t>
            </a:r>
            <a:r>
              <a:rPr lang="en-US" dirty="0" err="1"/>
              <a:t>coloured</a:t>
            </a:r>
            <a:r>
              <a:rPr lang="en-US" dirty="0"/>
              <a:t> and blemished. In the absence of effective production practices, citrus trees don’t produce fruit suitable for market.</a:t>
            </a:r>
          </a:p>
          <a:p>
            <a:r>
              <a:rPr lang="en-US" dirty="0"/>
              <a:t>Citrus production is largely concerned with management practices and processes that manipulate the tree to produce high yields of marketable fruit</a:t>
            </a:r>
          </a:p>
          <a:p>
            <a:r>
              <a:rPr lang="en-US" dirty="0"/>
              <a:t>Even with these management practices and processes, lemon trees still take 4 years to grow and start bearing fruit and although trees in an orchard are often clones of each other, they do not grow the same</a:t>
            </a:r>
          </a:p>
          <a:p>
            <a:r>
              <a:rPr lang="en-US" dirty="0"/>
              <a:t>Since the trees receive the same amount of water and nutrients a possible cause of this could be competition between the trees</a:t>
            </a:r>
            <a:endParaRPr lang="en-ZA" dirty="0"/>
          </a:p>
          <a:p>
            <a:pPr marL="0" indent="0">
              <a:buNone/>
            </a:pPr>
            <a:endParaRPr lang="en-ZA" dirty="0"/>
          </a:p>
        </p:txBody>
      </p:sp>
    </p:spTree>
    <p:extLst>
      <p:ext uri="{BB962C8B-B14F-4D97-AF65-F5344CB8AC3E}">
        <p14:creationId xmlns:p14="http://schemas.microsoft.com/office/powerpoint/2010/main" val="362723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0D6B-686F-4BF6-9F86-C4DA3384D597}"/>
              </a:ext>
            </a:extLst>
          </p:cNvPr>
          <p:cNvSpPr>
            <a:spLocks noGrp="1"/>
          </p:cNvSpPr>
          <p:nvPr>
            <p:ph type="title"/>
          </p:nvPr>
        </p:nvSpPr>
        <p:spPr/>
        <p:txBody>
          <a:bodyPr/>
          <a:lstStyle/>
          <a:p>
            <a:r>
              <a:rPr lang="en-ZA"/>
              <a:t>objectives</a:t>
            </a:r>
            <a:endParaRPr lang="en-ZA" dirty="0"/>
          </a:p>
        </p:txBody>
      </p:sp>
      <p:sp>
        <p:nvSpPr>
          <p:cNvPr id="3" name="Content Placeholder 2">
            <a:extLst>
              <a:ext uri="{FF2B5EF4-FFF2-40B4-BE49-F238E27FC236}">
                <a16:creationId xmlns:a16="http://schemas.microsoft.com/office/drawing/2014/main" id="{137B191B-2871-4698-8802-B841C4A0B7EF}"/>
              </a:ext>
            </a:extLst>
          </p:cNvPr>
          <p:cNvSpPr>
            <a:spLocks noGrp="1"/>
          </p:cNvSpPr>
          <p:nvPr>
            <p:ph idx="1"/>
          </p:nvPr>
        </p:nvSpPr>
        <p:spPr/>
        <p:txBody>
          <a:bodyPr>
            <a:normAutofit/>
          </a:bodyPr>
          <a:lstStyle/>
          <a:p>
            <a:r>
              <a:rPr lang="en-ZA" dirty="0"/>
              <a:t>Analyse growth rates of trees</a:t>
            </a:r>
          </a:p>
          <a:p>
            <a:endParaRPr lang="en-ZA" dirty="0"/>
          </a:p>
          <a:p>
            <a:endParaRPr lang="en-ZA" dirty="0"/>
          </a:p>
          <a:p>
            <a:r>
              <a:rPr lang="en-ZA" dirty="0"/>
              <a:t>Build profiles of tree growth</a:t>
            </a:r>
          </a:p>
          <a:p>
            <a:endParaRPr lang="en-ZA" dirty="0"/>
          </a:p>
          <a:p>
            <a:endParaRPr lang="en-ZA" dirty="0"/>
          </a:p>
          <a:p>
            <a:r>
              <a:rPr lang="en-ZA" dirty="0"/>
              <a:t>Use profile analysis to see if growth rates are similar on different sections of a plot which in this case represents a specific orchard</a:t>
            </a:r>
          </a:p>
        </p:txBody>
      </p:sp>
    </p:spTree>
    <p:extLst>
      <p:ext uri="{BB962C8B-B14F-4D97-AF65-F5344CB8AC3E}">
        <p14:creationId xmlns:p14="http://schemas.microsoft.com/office/powerpoint/2010/main" val="3555930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FD81-B1DB-4691-BBB4-730FC7C216B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CDB7C77-3C5C-4D97-8836-BB7B233968A6}"/>
              </a:ext>
            </a:extLst>
          </p:cNvPr>
          <p:cNvSpPr>
            <a:spLocks noGrp="1"/>
          </p:cNvSpPr>
          <p:nvPr>
            <p:ph idx="1"/>
          </p:nvPr>
        </p:nvSpPr>
        <p:spPr>
          <a:xfrm>
            <a:off x="685800" y="2194560"/>
            <a:ext cx="5516217" cy="4024125"/>
          </a:xfrm>
        </p:spPr>
        <p:txBody>
          <a:bodyPr>
            <a:normAutofit lnSpcReduction="10000"/>
          </a:bodyPr>
          <a:lstStyle/>
          <a:p>
            <a:r>
              <a:rPr lang="en-US" dirty="0"/>
              <a:t>The data was collected from a lemon orchard in Kirkwood</a:t>
            </a:r>
          </a:p>
          <a:p>
            <a:r>
              <a:rPr lang="en-US" dirty="0"/>
              <a:t>In order to estimate the growth rates, the following were measured: tree height, crown diameter and diameter at basal height (</a:t>
            </a:r>
            <a:r>
              <a:rPr lang="en-US" dirty="0" err="1"/>
              <a:t>dbh</a:t>
            </a:r>
            <a:r>
              <a:rPr lang="en-US" dirty="0"/>
              <a:t>)</a:t>
            </a:r>
          </a:p>
          <a:p>
            <a:r>
              <a:rPr lang="en-US" dirty="0"/>
              <a:t>These measurements were taken at 5 different periods</a:t>
            </a:r>
          </a:p>
          <a:p>
            <a:r>
              <a:rPr lang="en-US" dirty="0"/>
              <a:t>The size of the plot is 15x15 but trees that were on the perimeter of the plot were disregarded as they do not have a tree to compete with on all sides leaving us with a 13x13 plot to work with</a:t>
            </a:r>
          </a:p>
          <a:p>
            <a:endParaRPr lang="en-US" dirty="0"/>
          </a:p>
        </p:txBody>
      </p:sp>
      <p:pic>
        <p:nvPicPr>
          <p:cNvPr id="5" name="Picture 4">
            <a:extLst>
              <a:ext uri="{FF2B5EF4-FFF2-40B4-BE49-F238E27FC236}">
                <a16:creationId xmlns:a16="http://schemas.microsoft.com/office/drawing/2014/main" id="{6B8098D3-7EA4-45FC-8F0D-6578F4B85C43}"/>
              </a:ext>
            </a:extLst>
          </p:cNvPr>
          <p:cNvPicPr>
            <a:picLocks noChangeAspect="1"/>
          </p:cNvPicPr>
          <p:nvPr/>
        </p:nvPicPr>
        <p:blipFill>
          <a:blip r:embed="rId2"/>
          <a:stretch>
            <a:fillRect/>
          </a:stretch>
        </p:blipFill>
        <p:spPr>
          <a:xfrm>
            <a:off x="6202017" y="2297264"/>
            <a:ext cx="5551071" cy="3639710"/>
          </a:xfrm>
          <a:prstGeom prst="rect">
            <a:avLst/>
          </a:prstGeom>
        </p:spPr>
      </p:pic>
      <p:cxnSp>
        <p:nvCxnSpPr>
          <p:cNvPr id="7" name="Straight Arrow Connector 6">
            <a:extLst>
              <a:ext uri="{FF2B5EF4-FFF2-40B4-BE49-F238E27FC236}">
                <a16:creationId xmlns:a16="http://schemas.microsoft.com/office/drawing/2014/main" id="{D07ABD34-D1F8-427E-A4A5-54DB8A45357B}"/>
              </a:ext>
            </a:extLst>
          </p:cNvPr>
          <p:cNvCxnSpPr>
            <a:cxnSpLocks/>
          </p:cNvCxnSpPr>
          <p:nvPr/>
        </p:nvCxnSpPr>
        <p:spPr>
          <a:xfrm>
            <a:off x="7580243" y="2743200"/>
            <a:ext cx="3485322" cy="56984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649D409-C01F-4C92-8B96-1E244B6EB2BF}"/>
              </a:ext>
            </a:extLst>
          </p:cNvPr>
          <p:cNvCxnSpPr>
            <a:cxnSpLocks/>
          </p:cNvCxnSpPr>
          <p:nvPr/>
        </p:nvCxnSpPr>
        <p:spPr>
          <a:xfrm flipH="1">
            <a:off x="7003452" y="2684300"/>
            <a:ext cx="548050" cy="325267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3C60077-37B9-481F-A467-77E3501EF0E5}"/>
              </a:ext>
            </a:extLst>
          </p:cNvPr>
          <p:cNvSpPr txBox="1"/>
          <p:nvPr/>
        </p:nvSpPr>
        <p:spPr>
          <a:xfrm rot="658733">
            <a:off x="8958470" y="2584174"/>
            <a:ext cx="702365" cy="369332"/>
          </a:xfrm>
          <a:prstGeom prst="rect">
            <a:avLst/>
          </a:prstGeom>
          <a:noFill/>
        </p:spPr>
        <p:txBody>
          <a:bodyPr wrap="square" rtlCol="0">
            <a:spAutoFit/>
          </a:bodyPr>
          <a:lstStyle/>
          <a:p>
            <a:r>
              <a:rPr lang="en-US" dirty="0"/>
              <a:t>13</a:t>
            </a:r>
          </a:p>
        </p:txBody>
      </p:sp>
      <p:sp>
        <p:nvSpPr>
          <p:cNvPr id="18" name="TextBox 17">
            <a:extLst>
              <a:ext uri="{FF2B5EF4-FFF2-40B4-BE49-F238E27FC236}">
                <a16:creationId xmlns:a16="http://schemas.microsoft.com/office/drawing/2014/main" id="{E28EFD87-7FE5-45F5-BCCE-83CA9A1CE180}"/>
              </a:ext>
            </a:extLst>
          </p:cNvPr>
          <p:cNvSpPr txBox="1"/>
          <p:nvPr/>
        </p:nvSpPr>
        <p:spPr>
          <a:xfrm rot="16622713">
            <a:off x="6744581" y="3932452"/>
            <a:ext cx="622852" cy="369332"/>
          </a:xfrm>
          <a:prstGeom prst="rect">
            <a:avLst/>
          </a:prstGeom>
          <a:noFill/>
        </p:spPr>
        <p:txBody>
          <a:bodyPr wrap="square" rtlCol="0">
            <a:spAutoFit/>
          </a:bodyPr>
          <a:lstStyle/>
          <a:p>
            <a:r>
              <a:rPr lang="en-US" dirty="0"/>
              <a:t>13</a:t>
            </a:r>
          </a:p>
        </p:txBody>
      </p:sp>
    </p:spTree>
    <p:extLst>
      <p:ext uri="{BB962C8B-B14F-4D97-AF65-F5344CB8AC3E}">
        <p14:creationId xmlns:p14="http://schemas.microsoft.com/office/powerpoint/2010/main" val="385642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37C3-3159-4357-A830-20D2BFE46C21}"/>
              </a:ext>
            </a:extLst>
          </p:cNvPr>
          <p:cNvSpPr>
            <a:spLocks noGrp="1"/>
          </p:cNvSpPr>
          <p:nvPr>
            <p:ph type="title"/>
          </p:nvPr>
        </p:nvSpPr>
        <p:spPr/>
        <p:txBody>
          <a:bodyPr/>
          <a:lstStyle/>
          <a:p>
            <a:r>
              <a:rPr lang="en-US" dirty="0"/>
              <a:t>Diameter at basal height</a:t>
            </a:r>
          </a:p>
        </p:txBody>
      </p:sp>
      <p:pic>
        <p:nvPicPr>
          <p:cNvPr id="8" name="Content Placeholder 7">
            <a:extLst>
              <a:ext uri="{FF2B5EF4-FFF2-40B4-BE49-F238E27FC236}">
                <a16:creationId xmlns:a16="http://schemas.microsoft.com/office/drawing/2014/main" id="{B4403EA8-40DF-4C86-8CE4-AFEF7A3EE94C}"/>
              </a:ext>
            </a:extLst>
          </p:cNvPr>
          <p:cNvPicPr>
            <a:picLocks noGrp="1" noChangeAspect="1"/>
          </p:cNvPicPr>
          <p:nvPr>
            <p:ph idx="1"/>
          </p:nvPr>
        </p:nvPicPr>
        <p:blipFill rotWithShape="1">
          <a:blip r:embed="rId2"/>
          <a:srcRect l="10760" t="19695" r="29131" b="9081"/>
          <a:stretch/>
        </p:blipFill>
        <p:spPr>
          <a:xfrm>
            <a:off x="2592925" y="1683025"/>
            <a:ext cx="7540487" cy="5023389"/>
          </a:xfrm>
          <a:prstGeom prst="rect">
            <a:avLst/>
          </a:prstGeom>
        </p:spPr>
      </p:pic>
    </p:spTree>
    <p:extLst>
      <p:ext uri="{BB962C8B-B14F-4D97-AF65-F5344CB8AC3E}">
        <p14:creationId xmlns:p14="http://schemas.microsoft.com/office/powerpoint/2010/main" val="413853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FE56-9759-4F3F-ADB8-F573221A4285}"/>
              </a:ext>
            </a:extLst>
          </p:cNvPr>
          <p:cNvSpPr>
            <a:spLocks noGrp="1"/>
          </p:cNvSpPr>
          <p:nvPr>
            <p:ph type="title"/>
          </p:nvPr>
        </p:nvSpPr>
        <p:spPr/>
        <p:txBody>
          <a:bodyPr/>
          <a:lstStyle/>
          <a:p>
            <a:r>
              <a:rPr lang="en-US" dirty="0"/>
              <a:t>Profile Analysis</a:t>
            </a:r>
          </a:p>
        </p:txBody>
      </p:sp>
      <p:sp>
        <p:nvSpPr>
          <p:cNvPr id="3" name="Content Placeholder 2">
            <a:extLst>
              <a:ext uri="{FF2B5EF4-FFF2-40B4-BE49-F238E27FC236}">
                <a16:creationId xmlns:a16="http://schemas.microsoft.com/office/drawing/2014/main" id="{58F0EA72-EEA0-4EC2-95DD-0789055FCF81}"/>
              </a:ext>
            </a:extLst>
          </p:cNvPr>
          <p:cNvSpPr>
            <a:spLocks noGrp="1"/>
          </p:cNvSpPr>
          <p:nvPr>
            <p:ph idx="1"/>
          </p:nvPr>
        </p:nvSpPr>
        <p:spPr/>
        <p:txBody>
          <a:bodyPr/>
          <a:lstStyle/>
          <a:p>
            <a:r>
              <a:rPr lang="en-US" dirty="0"/>
              <a:t>To </a:t>
            </a:r>
            <a:r>
              <a:rPr lang="en-US" dirty="0" err="1"/>
              <a:t>analyse</a:t>
            </a:r>
            <a:r>
              <a:rPr lang="en-US" dirty="0"/>
              <a:t> whether or not the growth rates were similar across the plot, profile analysis was used</a:t>
            </a:r>
          </a:p>
          <a:p>
            <a:r>
              <a:rPr lang="en-US" dirty="0"/>
              <a:t>Profile analysis is most commonly when either comparing the same dependent variables between groups over several time-points or when there are several measures of the same dependent variable</a:t>
            </a:r>
          </a:p>
          <a:p>
            <a:r>
              <a:rPr lang="en-US" dirty="0"/>
              <a:t>In this project we were dealing with the first case as we wanted to compare the diameter at basal height in different sections of the plot over several time-points</a:t>
            </a:r>
          </a:p>
          <a:p>
            <a:r>
              <a:rPr lang="en-US" dirty="0"/>
              <a:t>The main thing we wanted to see was if the profiles would be parallel or not as this would give information about the uniformity of the growth rates across the plot</a:t>
            </a:r>
          </a:p>
          <a:p>
            <a:endParaRPr lang="en-US" dirty="0"/>
          </a:p>
        </p:txBody>
      </p:sp>
    </p:spTree>
    <p:extLst>
      <p:ext uri="{BB962C8B-B14F-4D97-AF65-F5344CB8AC3E}">
        <p14:creationId xmlns:p14="http://schemas.microsoft.com/office/powerpoint/2010/main" val="3310436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7E82-AC23-4655-BC6F-1DD5D5BE3FA1}"/>
              </a:ext>
            </a:extLst>
          </p:cNvPr>
          <p:cNvSpPr>
            <a:spLocks noGrp="1"/>
          </p:cNvSpPr>
          <p:nvPr>
            <p:ph type="title"/>
          </p:nvPr>
        </p:nvSpPr>
        <p:spPr/>
        <p:txBody>
          <a:bodyPr/>
          <a:lstStyle/>
          <a:p>
            <a:r>
              <a:rPr lang="en-US" dirty="0"/>
              <a:t>Experimental Setup &amp; Data Sorting</a:t>
            </a:r>
          </a:p>
        </p:txBody>
      </p:sp>
      <p:sp>
        <p:nvSpPr>
          <p:cNvPr id="3" name="Content Placeholder 2">
            <a:extLst>
              <a:ext uri="{FF2B5EF4-FFF2-40B4-BE49-F238E27FC236}">
                <a16:creationId xmlns:a16="http://schemas.microsoft.com/office/drawing/2014/main" id="{185AB4AC-4C73-4817-839B-2EB497CDDA7C}"/>
              </a:ext>
            </a:extLst>
          </p:cNvPr>
          <p:cNvSpPr>
            <a:spLocks noGrp="1"/>
          </p:cNvSpPr>
          <p:nvPr>
            <p:ph idx="1"/>
          </p:nvPr>
        </p:nvSpPr>
        <p:spPr/>
        <p:txBody>
          <a:bodyPr/>
          <a:lstStyle/>
          <a:p>
            <a:r>
              <a:rPr lang="en-US" dirty="0"/>
              <a:t>In order to perform the analysis on the data, the </a:t>
            </a:r>
            <a:r>
              <a:rPr lang="en-US" dirty="0" err="1"/>
              <a:t>profieR</a:t>
            </a:r>
            <a:r>
              <a:rPr lang="en-US" dirty="0"/>
              <a:t> package was downloaded and installed in R</a:t>
            </a:r>
          </a:p>
          <a:p>
            <a:r>
              <a:rPr lang="en-US" dirty="0"/>
              <a:t>The </a:t>
            </a:r>
            <a:r>
              <a:rPr lang="en-US" dirty="0" err="1"/>
              <a:t>pbg</a:t>
            </a:r>
            <a:r>
              <a:rPr lang="en-US" dirty="0"/>
              <a:t> (profile by group) function was used to test whether the profiles were parallel, equal and level across two groups and also to plot the profiles</a:t>
            </a:r>
          </a:p>
          <a:p>
            <a:r>
              <a:rPr lang="en-US" dirty="0"/>
              <a:t>The function accepts the following arguments:</a:t>
            </a:r>
            <a:br>
              <a:rPr lang="en-US" dirty="0"/>
            </a:br>
            <a:r>
              <a:rPr lang="en-US" dirty="0" err="1"/>
              <a:t>pbg</a:t>
            </a:r>
            <a:r>
              <a:rPr lang="en-US" dirty="0"/>
              <a:t>(x, y, </a:t>
            </a:r>
            <a:r>
              <a:rPr lang="en-US" dirty="0" err="1"/>
              <a:t>original.names</a:t>
            </a:r>
            <a:r>
              <a:rPr lang="en-US" dirty="0"/>
              <a:t> = TRUE, </a:t>
            </a:r>
            <a:r>
              <a:rPr lang="en-US" dirty="0" err="1"/>
              <a:t>profile.plot</a:t>
            </a:r>
            <a:r>
              <a:rPr lang="en-US" dirty="0"/>
              <a:t> = TRUE, …)</a:t>
            </a:r>
            <a:br>
              <a:rPr lang="en-US" dirty="0"/>
            </a:br>
            <a:endParaRPr lang="en-US" dirty="0"/>
          </a:p>
          <a:p>
            <a:r>
              <a:rPr lang="en-US" dirty="0"/>
              <a:t>The function then returns a summary of the means of the observed variables, the results of the F-tests and a profile plot of the groups</a:t>
            </a:r>
          </a:p>
        </p:txBody>
      </p:sp>
    </p:spTree>
    <p:extLst>
      <p:ext uri="{BB962C8B-B14F-4D97-AF65-F5344CB8AC3E}">
        <p14:creationId xmlns:p14="http://schemas.microsoft.com/office/powerpoint/2010/main" val="3192611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70CF-05D8-4158-A281-56DCF76CFF9C}"/>
              </a:ext>
            </a:extLst>
          </p:cNvPr>
          <p:cNvSpPr>
            <a:spLocks noGrp="1"/>
          </p:cNvSpPr>
          <p:nvPr>
            <p:ph type="title"/>
          </p:nvPr>
        </p:nvSpPr>
        <p:spPr/>
        <p:txBody>
          <a:bodyPr/>
          <a:lstStyle/>
          <a:p>
            <a:r>
              <a:rPr lang="en-ZA" dirty="0"/>
              <a:t>Experimental setup &amp; Data sorting</a:t>
            </a:r>
          </a:p>
        </p:txBody>
      </p:sp>
      <p:sp>
        <p:nvSpPr>
          <p:cNvPr id="3" name="Content Placeholder 2">
            <a:extLst>
              <a:ext uri="{FF2B5EF4-FFF2-40B4-BE49-F238E27FC236}">
                <a16:creationId xmlns:a16="http://schemas.microsoft.com/office/drawing/2014/main" id="{07EB578B-FB84-4D75-A125-E89BC4232340}"/>
              </a:ext>
            </a:extLst>
          </p:cNvPr>
          <p:cNvSpPr>
            <a:spLocks noGrp="1"/>
          </p:cNvSpPr>
          <p:nvPr>
            <p:ph idx="1"/>
          </p:nvPr>
        </p:nvSpPr>
        <p:spPr>
          <a:xfrm>
            <a:off x="2756452" y="2194560"/>
            <a:ext cx="4028661" cy="4024125"/>
          </a:xfrm>
        </p:spPr>
        <p:txBody>
          <a:bodyPr>
            <a:normAutofit/>
          </a:bodyPr>
          <a:lstStyle/>
          <a:p>
            <a:r>
              <a:rPr lang="en-ZA" dirty="0"/>
              <a:t>In order to create the profiles needed,  5 13x13 matrices containing the diameter at basal height of the trees were created in R. One for each time period</a:t>
            </a:r>
          </a:p>
          <a:p>
            <a:r>
              <a:rPr lang="en-ZA" dirty="0"/>
              <a:t>The matrices were then divided into 4 different submatrices: Q1, Q2, Q3 and Q4, each of them representing a different quadrant of the orchard. </a:t>
            </a:r>
          </a:p>
        </p:txBody>
      </p:sp>
      <p:sp>
        <p:nvSpPr>
          <p:cNvPr id="4" name="Rectangle 3">
            <a:extLst>
              <a:ext uri="{FF2B5EF4-FFF2-40B4-BE49-F238E27FC236}">
                <a16:creationId xmlns:a16="http://schemas.microsoft.com/office/drawing/2014/main" id="{DEA0599E-C92E-4C4B-A023-DAA777FD332F}"/>
              </a:ext>
            </a:extLst>
          </p:cNvPr>
          <p:cNvSpPr/>
          <p:nvPr/>
        </p:nvSpPr>
        <p:spPr>
          <a:xfrm>
            <a:off x="7699513" y="2292626"/>
            <a:ext cx="3805099" cy="3207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8E6B553-36F3-491D-B2DD-374A45289DB6}"/>
              </a:ext>
            </a:extLst>
          </p:cNvPr>
          <p:cNvCxnSpPr>
            <a:cxnSpLocks/>
          </p:cNvCxnSpPr>
          <p:nvPr/>
        </p:nvCxnSpPr>
        <p:spPr>
          <a:xfrm>
            <a:off x="9562306" y="1905000"/>
            <a:ext cx="0" cy="441175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3F98EF1-A487-4324-BB4E-AE894B3E57E4}"/>
              </a:ext>
            </a:extLst>
          </p:cNvPr>
          <p:cNvCxnSpPr>
            <a:cxnSpLocks/>
          </p:cNvCxnSpPr>
          <p:nvPr/>
        </p:nvCxnSpPr>
        <p:spPr>
          <a:xfrm>
            <a:off x="7367414" y="3938596"/>
            <a:ext cx="4469296" cy="0"/>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BF96B39-3366-49FF-8299-2AA58A7B4B4C}"/>
              </a:ext>
            </a:extLst>
          </p:cNvPr>
          <p:cNvSpPr txBox="1"/>
          <p:nvPr/>
        </p:nvSpPr>
        <p:spPr>
          <a:xfrm>
            <a:off x="8265334" y="2943104"/>
            <a:ext cx="1073420" cy="584775"/>
          </a:xfrm>
          <a:prstGeom prst="rect">
            <a:avLst/>
          </a:prstGeom>
          <a:noFill/>
        </p:spPr>
        <p:txBody>
          <a:bodyPr wrap="square" rtlCol="0">
            <a:spAutoFit/>
          </a:bodyPr>
          <a:lstStyle/>
          <a:p>
            <a:r>
              <a:rPr lang="en-US" sz="3200" dirty="0"/>
              <a:t>Q1</a:t>
            </a:r>
          </a:p>
        </p:txBody>
      </p:sp>
      <p:sp>
        <p:nvSpPr>
          <p:cNvPr id="17" name="TextBox 16">
            <a:extLst>
              <a:ext uri="{FF2B5EF4-FFF2-40B4-BE49-F238E27FC236}">
                <a16:creationId xmlns:a16="http://schemas.microsoft.com/office/drawing/2014/main" id="{98E0611A-8B97-4919-824C-18673491AF08}"/>
              </a:ext>
            </a:extLst>
          </p:cNvPr>
          <p:cNvSpPr txBox="1"/>
          <p:nvPr/>
        </p:nvSpPr>
        <p:spPr>
          <a:xfrm>
            <a:off x="10115741" y="4486371"/>
            <a:ext cx="1073420" cy="584775"/>
          </a:xfrm>
          <a:prstGeom prst="rect">
            <a:avLst/>
          </a:prstGeom>
          <a:noFill/>
        </p:spPr>
        <p:txBody>
          <a:bodyPr wrap="square" rtlCol="0">
            <a:spAutoFit/>
          </a:bodyPr>
          <a:lstStyle/>
          <a:p>
            <a:r>
              <a:rPr lang="en-US" sz="3200" dirty="0"/>
              <a:t>Q4</a:t>
            </a:r>
          </a:p>
        </p:txBody>
      </p:sp>
      <p:sp>
        <p:nvSpPr>
          <p:cNvPr id="18" name="TextBox 17">
            <a:extLst>
              <a:ext uri="{FF2B5EF4-FFF2-40B4-BE49-F238E27FC236}">
                <a16:creationId xmlns:a16="http://schemas.microsoft.com/office/drawing/2014/main" id="{6906A652-F12B-4DC6-8DEC-ED91C8914458}"/>
              </a:ext>
            </a:extLst>
          </p:cNvPr>
          <p:cNvSpPr txBox="1"/>
          <p:nvPr/>
        </p:nvSpPr>
        <p:spPr>
          <a:xfrm>
            <a:off x="8252948" y="4486372"/>
            <a:ext cx="1073420" cy="584775"/>
          </a:xfrm>
          <a:prstGeom prst="rect">
            <a:avLst/>
          </a:prstGeom>
          <a:noFill/>
        </p:spPr>
        <p:txBody>
          <a:bodyPr wrap="square" rtlCol="0">
            <a:spAutoFit/>
          </a:bodyPr>
          <a:lstStyle/>
          <a:p>
            <a:r>
              <a:rPr lang="en-US" sz="3200" dirty="0"/>
              <a:t>Q3</a:t>
            </a:r>
          </a:p>
        </p:txBody>
      </p:sp>
      <p:sp>
        <p:nvSpPr>
          <p:cNvPr id="19" name="TextBox 18">
            <a:extLst>
              <a:ext uri="{FF2B5EF4-FFF2-40B4-BE49-F238E27FC236}">
                <a16:creationId xmlns:a16="http://schemas.microsoft.com/office/drawing/2014/main" id="{A0403156-1490-4C5A-ADD1-9E40FA7C1BCC}"/>
              </a:ext>
            </a:extLst>
          </p:cNvPr>
          <p:cNvSpPr txBox="1"/>
          <p:nvPr/>
        </p:nvSpPr>
        <p:spPr>
          <a:xfrm>
            <a:off x="10128127" y="2943103"/>
            <a:ext cx="1073420" cy="584775"/>
          </a:xfrm>
          <a:prstGeom prst="rect">
            <a:avLst/>
          </a:prstGeom>
          <a:noFill/>
        </p:spPr>
        <p:txBody>
          <a:bodyPr wrap="square" rtlCol="0">
            <a:spAutoFit/>
          </a:bodyPr>
          <a:lstStyle/>
          <a:p>
            <a:r>
              <a:rPr lang="en-US" sz="3200" dirty="0"/>
              <a:t>Q2</a:t>
            </a:r>
          </a:p>
        </p:txBody>
      </p:sp>
    </p:spTree>
    <p:extLst>
      <p:ext uri="{BB962C8B-B14F-4D97-AF65-F5344CB8AC3E}">
        <p14:creationId xmlns:p14="http://schemas.microsoft.com/office/powerpoint/2010/main" val="2855641901"/>
      </p:ext>
    </p:extLst>
  </p:cSld>
  <p:clrMapOvr>
    <a:masterClrMapping/>
  </p:clrMapOvr>
</p:sld>
</file>

<file path=ppt/theme/theme1.xml><?xml version="1.0" encoding="utf-8"?>
<a:theme xmlns:a="http://schemas.openxmlformats.org/drawingml/2006/main" name="Wisp">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6205</TotalTime>
  <Words>1379</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 3</vt:lpstr>
      <vt:lpstr>Wisp</vt:lpstr>
      <vt:lpstr>Analysing growth rates in a lemon orchard using profile analysis</vt:lpstr>
      <vt:lpstr>introduction</vt:lpstr>
      <vt:lpstr>Problem statement</vt:lpstr>
      <vt:lpstr>objectives</vt:lpstr>
      <vt:lpstr>data</vt:lpstr>
      <vt:lpstr>Diameter at basal height</vt:lpstr>
      <vt:lpstr>Profile Analysis</vt:lpstr>
      <vt:lpstr>Experimental Setup &amp; Data Sorting</vt:lpstr>
      <vt:lpstr>Experimental setup &amp; Data sorting</vt:lpstr>
      <vt:lpstr>Experimental Setup &amp; Data Sorting</vt:lpstr>
      <vt:lpstr>Results</vt:lpstr>
      <vt:lpstr>Results</vt:lpstr>
      <vt:lpstr>Results</vt:lpstr>
      <vt:lpstr>Results</vt:lpstr>
      <vt:lpstr>Conclusion</vt:lpstr>
      <vt:lpstr>Future research</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growth rates in a lemon orchard using profile analysis</dc:title>
  <dc:creator>hp</dc:creator>
  <cp:lastModifiedBy>Opoku-Addai, Sibongile, (Miss) (s215245229)</cp:lastModifiedBy>
  <cp:revision>75</cp:revision>
  <dcterms:created xsi:type="dcterms:W3CDTF">2019-08-04T15:09:07Z</dcterms:created>
  <dcterms:modified xsi:type="dcterms:W3CDTF">2019-10-11T09:36:32Z</dcterms:modified>
</cp:coreProperties>
</file>