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0" r:id="rId7"/>
    <p:sldId id="301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42511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Saz</a:t>
            </a:r>
            <a:r>
              <a:rPr lang="en-US" sz="4400" dirty="0">
                <a:solidFill>
                  <a:schemeClr val="tx1"/>
                </a:solidFill>
              </a:rPr>
              <a:t> Enterprises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5"/>
            <a:ext cx="3205640" cy="985613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Sibtain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Asad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Zain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75B3-97A6-1C48-C4F6-1FA5ACE1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Of The Whole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4DB65-F3AE-7214-064F-61A4AA768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7" y="2260228"/>
            <a:ext cx="8975188" cy="3845150"/>
          </a:xfrm>
        </p:spPr>
      </p:pic>
    </p:spTree>
    <p:extLst>
      <p:ext uri="{BB962C8B-B14F-4D97-AF65-F5344CB8AC3E}">
        <p14:creationId xmlns:p14="http://schemas.microsoft.com/office/powerpoint/2010/main" val="40971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4" y="201925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Formulas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3CBD49-7948-2375-3C44-7957E463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3" y="2103982"/>
            <a:ext cx="3868615" cy="3814297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Total Net Revenue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Definition: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Income from sales or services after discounts and returns.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Formula: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Net Revenue=Gross Sales−Returns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Purpose: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Shows total money earned from operations.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D993E-B630-60F0-439E-26E914B05743}"/>
              </a:ext>
            </a:extLst>
          </p:cNvPr>
          <p:cNvSpPr txBox="1"/>
          <p:nvPr/>
        </p:nvSpPr>
        <p:spPr>
          <a:xfrm>
            <a:off x="4515730" y="2065997"/>
            <a:ext cx="40092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Cost of Goods Sold (COGS)</a:t>
            </a:r>
          </a:p>
          <a:p>
            <a:pP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Definition: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Direct cost of producing goods or services sold.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Formula: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COGS=Opening Inventory + Purchases− Closing Inventory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Includes:</a:t>
            </a:r>
            <a:r>
              <a:rPr lang="en-US" dirty="0">
                <a:solidFill>
                  <a:schemeClr val="bg1"/>
                </a:solidFill>
              </a:rPr>
              <a:t> Raw materials, direct labor, production costs.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716FB-4844-55B3-6681-83F9E6F671BD}"/>
              </a:ext>
            </a:extLst>
          </p:cNvPr>
          <p:cNvSpPr txBox="1"/>
          <p:nvPr/>
        </p:nvSpPr>
        <p:spPr>
          <a:xfrm>
            <a:off x="8693835" y="2164472"/>
            <a:ext cx="27092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Gross Profit</a:t>
            </a:r>
          </a:p>
          <a:p>
            <a:pP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Definition: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Profit before operating costs.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Formula: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Gross Profit=Net Revenue−COGS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Purpose: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Measures profitability of core activities.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E722-5889-7E11-9F91-6D6A4AF9BB65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bliqueBottomRight"/>
            <a:lightRig rig="threePt" dir="t"/>
          </a:scene3d>
        </p:spPr>
        <p:txBody>
          <a:bodyPr/>
          <a:lstStyle/>
          <a:p>
            <a:r>
              <a:rPr lang="en-US" dirty="0"/>
              <a:t>Formulas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F3650-6616-1585-14EA-2315DC26295B}"/>
              </a:ext>
            </a:extLst>
          </p:cNvPr>
          <p:cNvSpPr txBox="1"/>
          <p:nvPr/>
        </p:nvSpPr>
        <p:spPr>
          <a:xfrm>
            <a:off x="273147" y="1966076"/>
            <a:ext cx="27045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Total Expenses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All operating costs except COGS.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Common Elements: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Wages &amp; Salaries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Marketing &amp; Advertising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Rent &amp; Utilities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Depreciation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Outsourced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BC741-0730-738C-6AC5-20B849232B5F}"/>
              </a:ext>
            </a:extLst>
          </p:cNvPr>
          <p:cNvSpPr txBox="1"/>
          <p:nvPr/>
        </p:nvSpPr>
        <p:spPr>
          <a:xfrm>
            <a:off x="2926079" y="1914772"/>
            <a:ext cx="22320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EBIT (Earnings Before Interest &amp; Taxes)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Profit from operations before financing and taxes.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Formula:</a:t>
            </a:r>
            <a:endParaRPr lang="en-US" dirty="0"/>
          </a:p>
          <a:p>
            <a:r>
              <a:rPr lang="en-US" dirty="0"/>
              <a:t>EBIT=Gross Profit−Operating Expenses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Also Known As:</a:t>
            </a:r>
            <a:r>
              <a:rPr lang="en-US" dirty="0"/>
              <a:t> Operating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96F38-3E02-9109-814F-A9FCBD6D9429}"/>
              </a:ext>
            </a:extLst>
          </p:cNvPr>
          <p:cNvSpPr txBox="1"/>
          <p:nvPr/>
        </p:nvSpPr>
        <p:spPr>
          <a:xfrm>
            <a:off x="5106572" y="2007106"/>
            <a:ext cx="3046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Interest Expense</a:t>
            </a:r>
          </a:p>
          <a:p>
            <a:pPr>
              <a:buNone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Cost of borrowing funds.</a:t>
            </a:r>
          </a:p>
          <a:p>
            <a:r>
              <a:rPr lang="en-US" b="1" dirty="0"/>
              <a:t>Why It Matters:</a:t>
            </a:r>
            <a:br>
              <a:rPr lang="en-US" dirty="0"/>
            </a:br>
            <a:r>
              <a:rPr lang="en-US" dirty="0"/>
              <a:t>Represents financing cost, not part of core operations.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49871-9468-8B72-DE79-23C7D22E3D75}"/>
              </a:ext>
            </a:extLst>
          </p:cNvPr>
          <p:cNvCxnSpPr/>
          <p:nvPr/>
        </p:nvCxnSpPr>
        <p:spPr>
          <a:xfrm>
            <a:off x="2996418" y="22194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737BC5-68C9-016B-CFF4-CE15D25505F3}"/>
              </a:ext>
            </a:extLst>
          </p:cNvPr>
          <p:cNvSpPr txBox="1"/>
          <p:nvPr/>
        </p:nvSpPr>
        <p:spPr>
          <a:xfrm>
            <a:off x="5106573" y="3935827"/>
            <a:ext cx="30468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Earnings Before Tax (EBT)</a:t>
            </a:r>
          </a:p>
          <a:p>
            <a:pPr>
              <a:buNone/>
            </a:pPr>
            <a:r>
              <a:rPr lang="en-US" b="1" dirty="0"/>
              <a:t>Formula:</a:t>
            </a:r>
            <a:endParaRPr lang="en-US" dirty="0"/>
          </a:p>
          <a:p>
            <a:r>
              <a:rPr lang="en-US" dirty="0"/>
              <a:t>EBT=EBIT−Interest Expense</a:t>
            </a:r>
          </a:p>
          <a:p>
            <a:r>
              <a:rPr lang="en-US" dirty="0"/>
              <a:t> </a:t>
            </a:r>
            <a:r>
              <a:rPr lang="en-US" b="1" dirty="0"/>
              <a:t>Purpose:</a:t>
            </a:r>
            <a:br>
              <a:rPr lang="en-US" dirty="0"/>
            </a:br>
            <a:r>
              <a:rPr lang="en-US" dirty="0"/>
              <a:t>Profit before tax obligations are applied.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D555AC-D1ED-F054-8667-E209562AC8B6}"/>
              </a:ext>
            </a:extLst>
          </p:cNvPr>
          <p:cNvSpPr txBox="1"/>
          <p:nvPr/>
        </p:nvSpPr>
        <p:spPr>
          <a:xfrm>
            <a:off x="7804052" y="2007106"/>
            <a:ext cx="23246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Income Taxes</a:t>
            </a:r>
          </a:p>
          <a:p>
            <a:pPr>
              <a:buNone/>
            </a:pPr>
            <a:r>
              <a:rPr lang="en-US" b="1" dirty="0"/>
              <a:t>Formula:</a:t>
            </a:r>
            <a:endParaRPr lang="en-US" dirty="0"/>
          </a:p>
          <a:p>
            <a:r>
              <a:rPr lang="en-US" dirty="0"/>
              <a:t>Income Tax=EBT × Tax Rate</a:t>
            </a:r>
          </a:p>
          <a:p>
            <a:r>
              <a:rPr lang="en-US" dirty="0"/>
              <a:t> </a:t>
            </a:r>
            <a:r>
              <a:rPr lang="en-US" b="1" dirty="0"/>
              <a:t>Note:</a:t>
            </a:r>
            <a:r>
              <a:rPr lang="en-US" dirty="0"/>
              <a:t> Depends on applicable corporate tax laws.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9966DF-3EDD-8620-F766-D3C6658A9E62}"/>
              </a:ext>
            </a:extLst>
          </p:cNvPr>
          <p:cNvSpPr txBox="1"/>
          <p:nvPr/>
        </p:nvSpPr>
        <p:spPr>
          <a:xfrm>
            <a:off x="10036126" y="2884269"/>
            <a:ext cx="20996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Net Earnings</a:t>
            </a:r>
          </a:p>
          <a:p>
            <a:pPr>
              <a:buNone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Final profit after all costs, interest, and taxes.</a:t>
            </a:r>
          </a:p>
          <a:p>
            <a:pPr>
              <a:buNone/>
            </a:pPr>
            <a:r>
              <a:rPr lang="en-US" b="1" dirty="0"/>
              <a:t>Formula:</a:t>
            </a:r>
            <a:endParaRPr lang="en-US" dirty="0"/>
          </a:p>
          <a:p>
            <a:r>
              <a:rPr lang="en-US" dirty="0"/>
              <a:t>Net Earnings=EBT−Income Taxes</a:t>
            </a:r>
          </a:p>
          <a:p>
            <a:r>
              <a:rPr lang="en-US" dirty="0"/>
              <a:t> </a:t>
            </a:r>
            <a:r>
              <a:rPr lang="en-US" b="1" dirty="0"/>
              <a:t>Also Known As:</a:t>
            </a:r>
            <a:r>
              <a:rPr lang="en-US" dirty="0"/>
              <a:t> Net Profit or Net Income</a:t>
            </a:r>
          </a:p>
        </p:txBody>
      </p:sp>
    </p:spTree>
    <p:extLst>
      <p:ext uri="{BB962C8B-B14F-4D97-AF65-F5344CB8AC3E}">
        <p14:creationId xmlns:p14="http://schemas.microsoft.com/office/powerpoint/2010/main" val="235955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D7E5-23EF-E7A4-9E60-EB24EEF3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45075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44E357-5E74-055A-2F44-DFBE24309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79" y="2077522"/>
            <a:ext cx="493597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Visual Insight from the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llustrates the value 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Revenue to Net Earnings.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shows how each cost and expense reduces the top-line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relatively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drop from EBIT to Net Earnings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implies good tax and interest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0DB780-BBC5-E988-42D1-6D4390E1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971FA7-CB59-5517-6F19-F61F96D8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44" y="2462242"/>
            <a:ext cx="493597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🟢 Summary 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Profitability is strong.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efficiency has improved.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growth and cost savings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both contributing positively.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 concern: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interest expenses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they continue to rise.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3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26A99B-AEC9-A898-BA47-44511690F839}"/>
              </a:ext>
            </a:extLst>
          </p:cNvPr>
          <p:cNvSpPr/>
          <p:nvPr/>
        </p:nvSpPr>
        <p:spPr>
          <a:xfrm>
            <a:off x="891662" y="413238"/>
            <a:ext cx="5988110" cy="1909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perspectiveRelaxed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51486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372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Custom</vt:lpstr>
      <vt:lpstr>Saz Enterprises</vt:lpstr>
      <vt:lpstr>Stats Of The Whole Year</vt:lpstr>
      <vt:lpstr>Formulas</vt:lpstr>
      <vt:lpstr>Formulas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Sibtain</dc:creator>
  <cp:lastModifiedBy>Muhammad Sibtain</cp:lastModifiedBy>
  <cp:revision>1</cp:revision>
  <dcterms:created xsi:type="dcterms:W3CDTF">2025-04-24T09:47:10Z</dcterms:created>
  <dcterms:modified xsi:type="dcterms:W3CDTF">2025-04-24T10:49:21Z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