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2D2847-C981-4AF9-A1AD-A46FED2708F7}"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D2847-C981-4AF9-A1AD-A46FED2708F7}"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D2847-C981-4AF9-A1AD-A46FED2708F7}"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2D2847-C981-4AF9-A1AD-A46FED2708F7}"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2D2847-C981-4AF9-A1AD-A46FED2708F7}"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2D2847-C981-4AF9-A1AD-A46FED2708F7}"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2D2847-C981-4AF9-A1AD-A46FED2708F7}"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2D2847-C981-4AF9-A1AD-A46FED2708F7}"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2847-C981-4AF9-A1AD-A46FED2708F7}"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D2847-C981-4AF9-A1AD-A46FED2708F7}" type="datetimeFigureOut">
              <a:rPr lang="en-US" smtClean="0"/>
              <a:pPr/>
              <a:t>6/30/2023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6C8F3-0445-4B92-B65E-93D17307E2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yashkantpradhan999@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IN" sz="2000" dirty="0" smtClean="0">
                <a:solidFill>
                  <a:schemeClr val="tx1"/>
                </a:solidFill>
                <a:cs typeface="Arial" pitchFamily="34" charset="0"/>
              </a:rPr>
              <a:t>Team </a:t>
            </a:r>
            <a:r>
              <a:rPr lang="en-IN" sz="2000" dirty="0" smtClean="0">
                <a:solidFill>
                  <a:schemeClr val="tx1"/>
                </a:solidFill>
                <a:cs typeface="Arial" pitchFamily="34" charset="0"/>
              </a:rPr>
              <a:t>Name- RANDOM</a:t>
            </a:r>
            <a:endParaRPr lang="en-IN" sz="2000" dirty="0" smtClean="0">
              <a:solidFill>
                <a:schemeClr val="tx1"/>
              </a:solidFill>
              <a:cs typeface="Arial" pitchFamily="34" charset="0"/>
            </a:endParaRPr>
          </a:p>
          <a:p>
            <a:pPr algn="l"/>
            <a:r>
              <a:rPr lang="en-IN" sz="2000" dirty="0" smtClean="0">
                <a:solidFill>
                  <a:schemeClr val="tx1"/>
                </a:solidFill>
                <a:cs typeface="Arial" pitchFamily="34" charset="0"/>
              </a:rPr>
              <a:t>Team Leader Name- </a:t>
            </a:r>
            <a:r>
              <a:rPr lang="en-US" sz="2000" b="1" dirty="0" err="1" smtClean="0"/>
              <a:t>Ayashkant</a:t>
            </a:r>
            <a:r>
              <a:rPr lang="en-US" sz="2000" b="1" dirty="0" smtClean="0"/>
              <a:t> </a:t>
            </a:r>
            <a:r>
              <a:rPr lang="en-US" sz="2000" b="1" dirty="0" err="1" smtClean="0"/>
              <a:t>pradhan</a:t>
            </a:r>
            <a:endParaRPr lang="en-IN" sz="2000" dirty="0" smtClean="0">
              <a:solidFill>
                <a:schemeClr val="tx1"/>
              </a:solidFill>
              <a:cs typeface="Arial" pitchFamily="34" charset="0"/>
            </a:endParaRPr>
          </a:p>
          <a:p>
            <a:pPr algn="l"/>
            <a:r>
              <a:rPr lang="en-IN" sz="2000" dirty="0" smtClean="0">
                <a:solidFill>
                  <a:schemeClr val="tx1"/>
                </a:solidFill>
                <a:cs typeface="Arial" pitchFamily="34" charset="0"/>
              </a:rPr>
              <a:t>Team Leader Email </a:t>
            </a:r>
            <a:r>
              <a:rPr lang="en-IN" sz="2000" dirty="0" smtClean="0">
                <a:solidFill>
                  <a:schemeClr val="tx1"/>
                </a:solidFill>
                <a:cs typeface="Arial" pitchFamily="34" charset="0"/>
              </a:rPr>
              <a:t>Address-</a:t>
            </a:r>
            <a:r>
              <a:rPr lang="en-US" sz="2000" dirty="0" smtClean="0">
                <a:hlinkClick r:id="rId2"/>
              </a:rPr>
              <a:t>ayashkantpradhan999@gmail.com</a:t>
            </a:r>
            <a:endParaRPr lang="en-IN" sz="2000" dirty="0" smtClean="0">
              <a:solidFill>
                <a:schemeClr val="tx1"/>
              </a:solidFill>
              <a:cs typeface="Arial" pitchFamily="34" charset="0"/>
            </a:endParaRPr>
          </a:p>
          <a:p>
            <a:endParaRPr lang="en-US" dirty="0"/>
          </a:p>
        </p:txBody>
      </p:sp>
      <p:sp>
        <p:nvSpPr>
          <p:cNvPr id="4" name="Subtitle 2"/>
          <p:cNvSpPr>
            <a:spLocks noGrp="1"/>
          </p:cNvSpPr>
          <p:nvPr>
            <p:ph type="ctrTitle"/>
          </p:nvPr>
        </p:nvSpPr>
        <p:spPr/>
        <p:txBody>
          <a:bodyPr vert="horz" lIns="91440" tIns="45720" rIns="91440" bIns="45720" rtlCol="0" anchor="t">
            <a:normAutofit/>
          </a:bodyPr>
          <a:lstStyle/>
          <a:p>
            <a:r>
              <a:rPr lang="en-US" sz="4000" b="1" dirty="0" smtClean="0">
                <a:latin typeface="Arial Black" pitchFamily="34" charset="0"/>
              </a:rPr>
              <a:t>Machine </a:t>
            </a:r>
            <a:r>
              <a:rPr lang="en-US" sz="4000" b="1" dirty="0">
                <a:latin typeface="Arial Black" pitchFamily="34" charset="0"/>
              </a:rPr>
              <a:t>Learning </a:t>
            </a:r>
            <a:br>
              <a:rPr lang="en-US" sz="4000" b="1" dirty="0">
                <a:latin typeface="Arial Black" pitchFamily="34" charset="0"/>
              </a:rPr>
            </a:br>
            <a:r>
              <a:rPr lang="en-US" sz="4000" b="1" dirty="0" smtClean="0">
                <a:solidFill>
                  <a:schemeClr val="tx1"/>
                </a:solidFill>
                <a:latin typeface="Arial Black" pitchFamily="34" charset="0"/>
                <a:ea typeface="+mn-lt"/>
                <a:cs typeface="+mn-lt"/>
              </a:rPr>
              <a:t>Hackathon</a:t>
            </a:r>
            <a:endParaRPr lang="en-US" sz="4000" dirty="0">
              <a:solidFill>
                <a:schemeClr val="tx1"/>
              </a:solidFill>
              <a:latin typeface="Arial Black" pitchFamily="34" charset="0"/>
              <a:cs typeface="Calibri"/>
            </a:endParaRPr>
          </a:p>
        </p:txBody>
      </p:sp>
      <p:pic>
        <p:nvPicPr>
          <p:cNvPr id="5" name="Picture 4" descr="Doceree_logo.png"/>
          <p:cNvPicPr>
            <a:picLocks noChangeAspect="1"/>
          </p:cNvPicPr>
          <p:nvPr/>
        </p:nvPicPr>
        <p:blipFill>
          <a:blip r:embed="rId3" cstate="print"/>
          <a:stretch>
            <a:fillRect/>
          </a:stretch>
        </p:blipFill>
        <p:spPr>
          <a:xfrm>
            <a:off x="6715140" y="357166"/>
            <a:ext cx="2063750" cy="428628"/>
          </a:xfrm>
          <a:prstGeom prst="rect">
            <a:avLst/>
          </a:prstGeom>
        </p:spPr>
      </p:pic>
      <p:pic>
        <p:nvPicPr>
          <p:cNvPr id="6" name="Picture 5" descr="CG-2023-logo.png"/>
          <p:cNvPicPr>
            <a:picLocks noChangeAspect="1"/>
          </p:cNvPicPr>
          <p:nvPr/>
        </p:nvPicPr>
        <p:blipFill>
          <a:blip r:embed="rId4"/>
          <a:stretch>
            <a:fillRect/>
          </a:stretch>
        </p:blipFill>
        <p:spPr>
          <a:xfrm>
            <a:off x="214282" y="285728"/>
            <a:ext cx="1866886" cy="685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928670"/>
            <a:ext cx="8643998" cy="4714908"/>
          </a:xfrm>
        </p:spPr>
        <p:txBody>
          <a:bodyPr>
            <a:noAutofit/>
          </a:bodyPr>
          <a:lstStyle/>
          <a:p>
            <a:r>
              <a:rPr lang="en-US" sz="4000" b="1" dirty="0" smtClean="0">
                <a:latin typeface="Arial Black" pitchFamily="34" charset="0"/>
                <a:ea typeface="Verdana" pitchFamily="34" charset="0"/>
              </a:rPr>
              <a:t>Brief Description of the Problem at hand: </a:t>
            </a:r>
            <a:r>
              <a:rPr lang="en-US" sz="1200" b="1" dirty="0" smtClean="0">
                <a:latin typeface="Arial Black" pitchFamily="34" charset="0"/>
                <a:ea typeface="Verdana" pitchFamily="34" charset="0"/>
              </a:rPr>
              <a:t/>
            </a:r>
            <a:br>
              <a:rPr lang="en-US" sz="1200" b="1" dirty="0" smtClean="0">
                <a:latin typeface="Arial Black" pitchFamily="34" charset="0"/>
                <a:ea typeface="Verdana" pitchFamily="34" charset="0"/>
              </a:rPr>
            </a:br>
            <a:r>
              <a:rPr lang="en-US" sz="1200" dirty="0" smtClean="0"/>
              <a:t>The </a:t>
            </a:r>
            <a:r>
              <a:rPr lang="en-US" sz="1200" dirty="0" smtClean="0"/>
              <a:t>problem at hand is to develop a robust model that can accurately identify Healthcare Professionals (HCP) and predict their specialization based on ad server logs. </a:t>
            </a:r>
            <a:r>
              <a:rPr lang="en-US" sz="1200" dirty="0" smtClean="0"/>
              <a:t>The </a:t>
            </a:r>
            <a:r>
              <a:rPr lang="en-US" sz="1200" dirty="0" smtClean="0"/>
              <a:t>ad server logs contain valuable information such as browser details, IP addresses, </a:t>
            </a:r>
            <a:r>
              <a:rPr lang="en-US" sz="1200" dirty="0" smtClean="0"/>
              <a:t>geographic locations</a:t>
            </a:r>
            <a:r>
              <a:rPr lang="en-US" sz="1200" dirty="0" smtClean="0"/>
              <a:t>, search patterns, site URLs, and other relevant </a:t>
            </a:r>
            <a:r>
              <a:rPr lang="en-US" sz="1200" dirty="0" err="1" smtClean="0"/>
              <a:t>data.Given</a:t>
            </a:r>
            <a:r>
              <a:rPr lang="en-US" sz="1200" dirty="0" smtClean="0"/>
              <a:t> </a:t>
            </a:r>
            <a:r>
              <a:rPr lang="en-US" sz="1200" dirty="0" smtClean="0"/>
              <a:t>the input of ad server logs and a user ID (</a:t>
            </a:r>
            <a:r>
              <a:rPr lang="en-US" sz="1200" dirty="0" err="1" smtClean="0"/>
              <a:t>userplatformuid</a:t>
            </a:r>
            <a:r>
              <a:rPr lang="en-US" sz="1200" dirty="0" smtClean="0"/>
              <a:t>), the goal is to classify whether the user belongs to the category of Healthcare Professionals (HCP) or not. If the user is identified as an HCP, </a:t>
            </a:r>
            <a:r>
              <a:rPr lang="en-US" sz="1200" dirty="0" smtClean="0"/>
              <a:t>the model </a:t>
            </a:r>
            <a:r>
              <a:rPr lang="en-US" sz="1200" dirty="0" smtClean="0"/>
              <a:t>should further predict their specialization (taxonomy</a:t>
            </a:r>
            <a:r>
              <a:rPr lang="en-US" sz="1200" dirty="0" smtClean="0"/>
              <a:t>).The </a:t>
            </a:r>
            <a:r>
              <a:rPr lang="en-US" sz="1200" dirty="0" smtClean="0"/>
              <a:t>significance of solving this problem lies in its potential to enable targeted advertising and personalized content delivery to HCPs. By accurately identifying HCPs and understanding their specialization, marketers and advertisers can tailor their messaging, products, and services to better serve the needs of healthcare professionals.</a:t>
            </a:r>
            <a:br>
              <a:rPr lang="en-US" sz="1200" dirty="0" smtClean="0"/>
            </a:br>
            <a:r>
              <a:rPr lang="en-US" sz="1200" dirty="0" smtClean="0"/>
              <a:t>The output of the model is divided into two parts. First, it involves binary classification to determine if the user is an HCP or not. </a:t>
            </a:r>
            <a:r>
              <a:rPr lang="en-US" sz="1200" dirty="0" smtClean="0"/>
              <a:t/>
            </a:r>
            <a:br>
              <a:rPr lang="en-US" sz="1200" dirty="0" smtClean="0"/>
            </a:br>
            <a:r>
              <a:rPr lang="en-US" sz="1200" dirty="0" smtClean="0"/>
              <a:t>Second, if </a:t>
            </a:r>
            <a:r>
              <a:rPr lang="en-US" sz="1200" dirty="0" smtClean="0"/>
              <a:t>the user is classified as an HCP, the model should predict their specialization or </a:t>
            </a:r>
            <a:r>
              <a:rPr lang="en-US" sz="1200" dirty="0" smtClean="0"/>
              <a:t>taxonomy. By </a:t>
            </a:r>
            <a:r>
              <a:rPr lang="en-US" sz="1200" dirty="0" smtClean="0"/>
              <a:t>successfully solving this problem, we can provide valuable insights and improve the effectiveness of marketing campaigns in the healthcare industry. Advertisers and marketers will be able to optimize their strategies and engage with HCPs more effectively, ultimately leading to improved engagement, higher conversion rates, and better satisfaction among healthcare professionals.</a:t>
            </a:r>
            <a:br>
              <a:rPr lang="en-US" sz="1200" dirty="0" smtClean="0"/>
            </a:br>
            <a:endParaRPr lang="en-US" sz="1200" dirty="0">
              <a:latin typeface="Arial Black" pitchFamily="34" charset="0"/>
            </a:endParaRPr>
          </a:p>
        </p:txBody>
      </p:sp>
      <p:pic>
        <p:nvPicPr>
          <p:cNvPr id="4" name="Picture 3" descr="Doceree_logo.png"/>
          <p:cNvPicPr>
            <a:picLocks noChangeAspect="1"/>
          </p:cNvPicPr>
          <p:nvPr/>
        </p:nvPicPr>
        <p:blipFill>
          <a:blip r:embed="rId2" cstate="print"/>
          <a:stretch>
            <a:fillRect/>
          </a:stretch>
        </p:blipFill>
        <p:spPr>
          <a:xfrm>
            <a:off x="6786578" y="357166"/>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85720" y="285728"/>
            <a:ext cx="1866886" cy="685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6" name="Title 1"/>
          <p:cNvSpPr txBox="1">
            <a:spLocks/>
          </p:cNvSpPr>
          <p:nvPr/>
        </p:nvSpPr>
        <p:spPr>
          <a:xfrm>
            <a:off x="652434" y="1152508"/>
            <a:ext cx="5829312" cy="107157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Arial Black" pitchFamily="34" charset="0"/>
                <a:ea typeface="Verdana"/>
                <a:cs typeface="Verdana"/>
                <a:sym typeface="Verdana"/>
              </a:rPr>
              <a:t>Solution proposed and description:</a:t>
            </a:r>
            <a:endParaRPr kumimoji="0" lang="en-US" sz="2800" b="0" i="0" u="none" strike="noStrike" kern="1200" cap="none" spc="0" normalizeH="0" baseline="0" noProof="0" dirty="0">
              <a:ln>
                <a:noFill/>
              </a:ln>
              <a:solidFill>
                <a:schemeClr val="tx1"/>
              </a:solidFill>
              <a:effectLst/>
              <a:uLnTx/>
              <a:uFillTx/>
              <a:latin typeface="Arial Black" pitchFamily="34" charset="0"/>
              <a:ea typeface="+mj-ea"/>
              <a:cs typeface="+mj-cs"/>
            </a:endParaRPr>
          </a:p>
        </p:txBody>
      </p:sp>
      <p:sp>
        <p:nvSpPr>
          <p:cNvPr id="7" name="Title 1"/>
          <p:cNvSpPr>
            <a:spLocks noGrp="1"/>
          </p:cNvSpPr>
          <p:nvPr>
            <p:ph type="title"/>
          </p:nvPr>
        </p:nvSpPr>
        <p:spPr>
          <a:xfrm>
            <a:off x="285720" y="2143116"/>
            <a:ext cx="8715436" cy="4357718"/>
          </a:xfrm>
        </p:spPr>
        <p:txBody>
          <a:bodyPr>
            <a:noAutofit/>
          </a:bodyPr>
          <a:lstStyle/>
          <a:p>
            <a:r>
              <a:rPr lang="en-US" sz="1050" dirty="0" smtClean="0"/>
              <a:t>Library Import: We imported several libraries, such as [list the libraries you imported], to support various operations and functions throughout </a:t>
            </a:r>
            <a:r>
              <a:rPr lang="en-US" sz="1050" dirty="0" smtClean="0"/>
              <a:t>the </a:t>
            </a:r>
            <a:r>
              <a:rPr lang="en-US" sz="1050" dirty="0" err="1" smtClean="0"/>
              <a:t>process.Dataset</a:t>
            </a:r>
            <a:r>
              <a:rPr lang="en-US" sz="1050" dirty="0" smtClean="0"/>
              <a:t> </a:t>
            </a:r>
            <a:r>
              <a:rPr lang="en-US" sz="1050" dirty="0" smtClean="0"/>
              <a:t>Reading: We read the dataset into the program to start the </a:t>
            </a:r>
            <a:r>
              <a:rPr lang="en-US" sz="1050" dirty="0" err="1" smtClean="0"/>
              <a:t>analysis.Handling</a:t>
            </a:r>
            <a:r>
              <a:rPr lang="en-US" sz="1050" dirty="0" smtClean="0"/>
              <a:t> </a:t>
            </a:r>
            <a:r>
              <a:rPr lang="en-US" sz="1050" dirty="0" smtClean="0"/>
              <a:t>Duplicates: We checked for duplicated values in the </a:t>
            </a:r>
            <a:r>
              <a:rPr lang="en-US" sz="1050" dirty="0" smtClean="0"/>
              <a:t>dataset and </a:t>
            </a:r>
            <a:r>
              <a:rPr lang="en-US" sz="1050" dirty="0" smtClean="0"/>
              <a:t>removed them to ensure data </a:t>
            </a:r>
            <a:r>
              <a:rPr lang="en-US" sz="1050" dirty="0" smtClean="0"/>
              <a:t>integrity.</a:t>
            </a:r>
            <a:br>
              <a:rPr lang="en-US" sz="1050" dirty="0" smtClean="0"/>
            </a:br>
            <a:r>
              <a:rPr lang="en-US" sz="1050" dirty="0" smtClean="0"/>
              <a:t>Data </a:t>
            </a:r>
            <a:r>
              <a:rPr lang="en-US" sz="1050" dirty="0" smtClean="0"/>
              <a:t>Visualization: We utilized the </a:t>
            </a:r>
            <a:r>
              <a:rPr lang="en-US" sz="1050" dirty="0" err="1" smtClean="0"/>
              <a:t>Matplotlib</a:t>
            </a:r>
            <a:r>
              <a:rPr lang="en-US" sz="1050" dirty="0" smtClean="0"/>
              <a:t> library to create various graphs and plots to gain insights into the dataset and visualize patterns or relationships.</a:t>
            </a:r>
            <a:br>
              <a:rPr lang="en-US" sz="1050" dirty="0" smtClean="0"/>
            </a:br>
            <a:r>
              <a:rPr lang="en-US" sz="1050" dirty="0" smtClean="0"/>
              <a:t>Data Preprocessing: We concatenated the train and test data to perform preprocessing steps consistently on both datasets. Next, we checked for null values and filled them accordingly. For numerical columns, we filled the null values with the mean, and for categorical columns, we filled them with the mode.</a:t>
            </a:r>
            <a:br>
              <a:rPr lang="en-US" sz="1050" dirty="0" smtClean="0"/>
            </a:br>
            <a:r>
              <a:rPr lang="en-US" sz="1050" dirty="0" smtClean="0"/>
              <a:t>Label Encoding: To enable the model to work with categorical data, we imported the label encoding technique. This process converts categorical columns into numerical values, allowing the model to process them effectively.</a:t>
            </a:r>
            <a:br>
              <a:rPr lang="en-US" sz="1050" dirty="0" smtClean="0"/>
            </a:br>
            <a:r>
              <a:rPr lang="en-US" sz="1050" dirty="0" smtClean="0"/>
              <a:t>Correlation </a:t>
            </a:r>
            <a:r>
              <a:rPr lang="en-US" sz="1050" dirty="0" err="1" smtClean="0"/>
              <a:t>Heatmap</a:t>
            </a:r>
            <a:r>
              <a:rPr lang="en-US" sz="1050" dirty="0" smtClean="0"/>
              <a:t>: We created a correlation </a:t>
            </a:r>
            <a:r>
              <a:rPr lang="en-US" sz="1050" dirty="0" err="1" smtClean="0"/>
              <a:t>heatmap</a:t>
            </a:r>
            <a:r>
              <a:rPr lang="en-US" sz="1050" dirty="0" smtClean="0"/>
              <a:t> using the data to visualize the correlation matrix in an appealing and informative manner. This helped us identify any significant correlations between different features.</a:t>
            </a:r>
            <a:br>
              <a:rPr lang="en-US" sz="1050" dirty="0" smtClean="0"/>
            </a:br>
            <a:r>
              <a:rPr lang="en-US" sz="1050" dirty="0" smtClean="0"/>
              <a:t>Train-Test Split: We split the dataset into separate training and testing sets. The training set is used to train the model, while the testing set is used to evaluate its performance.</a:t>
            </a:r>
            <a:br>
              <a:rPr lang="en-US" sz="1050" dirty="0" smtClean="0"/>
            </a:br>
            <a:r>
              <a:rPr lang="en-US" sz="1050" dirty="0" smtClean="0"/>
              <a:t>Model Selection and Training: We imported the Random Forest Classifier model, a popular machine learning algorithm. Then, we fit the model using the training dataset to train it on the provided features and corresponding target variables.</a:t>
            </a:r>
            <a:br>
              <a:rPr lang="en-US" sz="1050" dirty="0" smtClean="0"/>
            </a:br>
            <a:r>
              <a:rPr lang="en-US" sz="1050" dirty="0" smtClean="0"/>
              <a:t>Accuracy Calculation: To assess the model's performance, we imported the accuracy score metric from the </a:t>
            </a:r>
            <a:r>
              <a:rPr lang="en-US" sz="1050" dirty="0" err="1" smtClean="0"/>
              <a:t>scikit</a:t>
            </a:r>
            <a:r>
              <a:rPr lang="en-US" sz="1050" dirty="0" smtClean="0"/>
              <a:t>-learn library. Using this metric, we calculated the accuracy score of the model by comparing its predictions with the actual target values. The obtained accuracy score was 0.98, indicating a high level of accuracy.</a:t>
            </a:r>
            <a:br>
              <a:rPr lang="en-US" sz="1050" dirty="0" smtClean="0"/>
            </a:br>
            <a:r>
              <a:rPr lang="en-US" sz="1050" dirty="0" smtClean="0"/>
              <a:t>Model Training on Entire Dataset: After evaluating the model's performance, we retrained it using the entire training dataset. This step allows the model to learn from the complete set of available data, potentially improving its performance.</a:t>
            </a:r>
            <a:br>
              <a:rPr lang="en-US" sz="1050" dirty="0" smtClean="0"/>
            </a:br>
            <a:r>
              <a:rPr lang="en-US" sz="1050" dirty="0" smtClean="0"/>
              <a:t>Model Saving: To retain the trained model for future use, we imported the pickle library and saved the trained model to a file. This way, we can load the model whenever needed without retraining it from scratch.</a:t>
            </a:r>
            <a:br>
              <a:rPr lang="en-US" sz="1050" dirty="0" smtClean="0"/>
            </a:br>
            <a:r>
              <a:rPr lang="en-US" sz="1050" dirty="0" smtClean="0"/>
              <a:t>Sample Submission: Finally, we created a sample submission file in CSV format. This file is meant to be submitted, possibly to a competition or evaluation, and contains predictions made by the trained model on unseen test data.</a:t>
            </a:r>
            <a:br>
              <a:rPr lang="en-US" sz="1050" dirty="0" smtClean="0"/>
            </a:br>
            <a:r>
              <a:rPr lang="en-US" sz="1050" dirty="0" smtClean="0"/>
              <a:t>By following these steps, we successfully built and evaluated a model with an accuracy score of 0.98. The model was saved for future use, and a sample submission file was generated for further analysis or submission purposes</a:t>
            </a:r>
            <a:br>
              <a:rPr lang="en-US" sz="1050" dirty="0" smtClean="0"/>
            </a:br>
            <a:endParaRPr lang="en-US" sz="1050" dirty="0">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072494" cy="5429288"/>
          </a:xfrm>
        </p:spPr>
        <p:txBody>
          <a:bodyPr>
            <a:normAutofit/>
          </a:bodyPr>
          <a:lstStyle/>
          <a:p>
            <a:r>
              <a:rPr lang="en-US" sz="2800" b="1" dirty="0">
                <a:solidFill>
                  <a:srgbClr val="1D1D1D"/>
                </a:solidFill>
                <a:latin typeface="Arial Black" pitchFamily="34" charset="0"/>
                <a:ea typeface="Verdana"/>
                <a:cs typeface="Verdana"/>
                <a:sym typeface="Verdana"/>
              </a:rPr>
              <a:t>Approach</a:t>
            </a:r>
            <a:r>
              <a:rPr lang="en-US" sz="2800" b="1" dirty="0" smtClean="0">
                <a:solidFill>
                  <a:srgbClr val="1D1D1D"/>
                </a:solidFill>
                <a:latin typeface="Arial Black" pitchFamily="34" charset="0"/>
                <a:ea typeface="Verdana"/>
                <a:cs typeface="Verdana"/>
                <a:sym typeface="Verdana"/>
              </a:rPr>
              <a:t>: </a:t>
            </a:r>
            <a:br>
              <a:rPr lang="en-US" sz="2800" b="1" dirty="0" smtClean="0">
                <a:solidFill>
                  <a:srgbClr val="1D1D1D"/>
                </a:solidFill>
                <a:latin typeface="Arial Black" pitchFamily="34" charset="0"/>
                <a:ea typeface="Verdana"/>
                <a:cs typeface="Verdana"/>
                <a:sym typeface="Verdana"/>
              </a:rPr>
            </a:br>
            <a:r>
              <a:rPr lang="en-US" sz="900" dirty="0" smtClean="0"/>
              <a:t>The approach to solving the problem of identifying Healthcare Professionals (HCP) and predicting their specialization based on ad server logs involves the following steps:</a:t>
            </a:r>
            <a:br>
              <a:rPr lang="en-US" sz="900" dirty="0" smtClean="0"/>
            </a:br>
            <a:r>
              <a:rPr lang="en-US" sz="900" dirty="0" smtClean="0"/>
              <a:t>Data Exploration and Understanding: Begin by exploring and understanding the ad server logs dataset. Analyze the available features, their distributions, and potential relationships with the target variable (HCP category and specialization). Gain insights into the data characteristics and identify any patterns or anomalies that may affect the modeling process.</a:t>
            </a:r>
            <a:br>
              <a:rPr lang="en-US" sz="900" dirty="0" smtClean="0"/>
            </a:br>
            <a:r>
              <a:rPr lang="en-US" sz="900" dirty="0" smtClean="0"/>
              <a:t>Data Preprocessing: Preprocess the ad server logs data to ensure its suitability for model training. This includes handling missing values, outliers, and noise in the data. Perform data cleaning and normalization to improve the quality and consistency of the dataset. Additionally, consider feature scaling, encoding categorical variables, and performing any necessary transformations to make the data compatible with the selected machine learning algorithms.</a:t>
            </a:r>
            <a:br>
              <a:rPr lang="en-US" sz="900" dirty="0" smtClean="0"/>
            </a:br>
            <a:r>
              <a:rPr lang="en-US" sz="900" dirty="0" smtClean="0"/>
              <a:t>Feature Engineering: Apply feature engineering techniques to extract meaningful information from the ad server logs. This may involve creating new features based on domain knowledge or combining existing features to derive more informative representations. Consider techniques such as text feature extraction, aggregation, one-hot encoding, or embedding to capture the relevant aspects of user behavior and other features provided in the ad server logs.</a:t>
            </a:r>
            <a:br>
              <a:rPr lang="en-US" sz="900" dirty="0" smtClean="0"/>
            </a:br>
            <a:r>
              <a:rPr lang="en-US" sz="900" dirty="0" smtClean="0"/>
              <a:t>Model Selection and Training: Choose appropriate machine learning algorithms for the classification task of identifying HCPs and predicting their specialization. Consider algorithms such as decision trees, random forests, logistic regression, gradient boosting methods, or neural networks. Evaluate multiple models using suitable evaluation metrics and cross-validation techniques to assess their performance. Select the best-performing model or ensemble of models for further refinement.</a:t>
            </a:r>
            <a:br>
              <a:rPr lang="en-US" sz="900" dirty="0" smtClean="0"/>
            </a:br>
            <a:r>
              <a:rPr lang="en-US" sz="900" dirty="0" smtClean="0"/>
              <a:t>Model Optimization and Tuning: Fine-tune the selected model(s) to optimize their performance. This includes tuning </a:t>
            </a:r>
            <a:r>
              <a:rPr lang="en-US" sz="900" dirty="0" err="1" smtClean="0"/>
              <a:t>hyperparameters</a:t>
            </a:r>
            <a:r>
              <a:rPr lang="en-US" sz="900" dirty="0" smtClean="0"/>
              <a:t> to find the best configuration for the models, such as regularization parameters, learning rates, tree depths, or number of layers. Utilize techniques like grid search or Bayesian optimization to efficiently search the </a:t>
            </a:r>
            <a:r>
              <a:rPr lang="en-US" sz="900" dirty="0" err="1" smtClean="0"/>
              <a:t>hyperparameter</a:t>
            </a:r>
            <a:r>
              <a:rPr lang="en-US" sz="900" dirty="0" smtClean="0"/>
              <a:t> space and improve the model's accuracy and generalization ability.</a:t>
            </a:r>
            <a:br>
              <a:rPr lang="en-US" sz="900" dirty="0" smtClean="0"/>
            </a:br>
            <a:r>
              <a:rPr lang="en-US" sz="900" dirty="0" smtClean="0"/>
              <a:t>Model Evaluation and Interpretation: Evaluate the final trained model(s) using appropriate evaluation metrics such as accuracy, precision, recall, and F1-score. Assess the model's performance on both training and validation/test datasets to ensure its effectiveness in predicting HCP category and specialization. Additionally, interpret the model's predictions and analyze the feature importance to gain insights into the factors driving the classification decisions.</a:t>
            </a:r>
            <a:br>
              <a:rPr lang="en-US" sz="900" dirty="0" smtClean="0"/>
            </a:br>
            <a:r>
              <a:rPr lang="en-US" sz="900" dirty="0" smtClean="0"/>
              <a:t>Deployment and Prediction: Deploy the trained model(s) to make predictions on new, unseen data. Given a user ID (</a:t>
            </a:r>
            <a:r>
              <a:rPr lang="en-US" sz="900" dirty="0" err="1" smtClean="0"/>
              <a:t>userplatformuid</a:t>
            </a:r>
            <a:r>
              <a:rPr lang="en-US" sz="900" dirty="0" smtClean="0"/>
              <a:t>) and the corresponding ad server log, use the model to classify whether the user is an HCP and predict their specialization (taxonomy). Ensure that the deployment infrastructure is set up appropriately to handle real-time or batch predictions efficiently.</a:t>
            </a:r>
            <a:br>
              <a:rPr lang="en-US" sz="900" dirty="0" smtClean="0"/>
            </a:br>
            <a:r>
              <a:rPr lang="en-US" sz="900" dirty="0" smtClean="0"/>
              <a:t>Model Maintenance and Updates: Monitor the model's performance over time and update it as new ad server logs data becomes available. Retrain the model periodically to adapt to changes in user behavior patterns or to incorporate new features. Continuously evaluate the model's performance and make necessary updates to ensure its accuracy and relevance.</a:t>
            </a:r>
            <a:br>
              <a:rPr lang="en-US" sz="900" dirty="0" smtClean="0"/>
            </a:br>
            <a:r>
              <a:rPr lang="en-US" sz="900" dirty="0" smtClean="0"/>
              <a:t>By following this approach, we can develop a robust model that accurately identifies Healthcare Professionals (HCP) and predicts their specialization based on the available ad server logs. The approach incorporates data preprocessing, feature engineering, model selection and training, optimization, evaluation, and deployment stages to deliver an effective solution to the problem at hand.</a:t>
            </a:r>
            <a:br>
              <a:rPr lang="en-US" sz="900" dirty="0" smtClean="0"/>
            </a:br>
            <a:endParaRPr lang="en-US" sz="9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5972188" cy="1214446"/>
          </a:xfrm>
        </p:spPr>
        <p:txBody>
          <a:bodyPr>
            <a:normAutofit/>
          </a:bodyPr>
          <a:lstStyle/>
          <a:p>
            <a:pPr algn="l">
              <a:lnSpc>
                <a:spcPct val="115000"/>
              </a:lnSpc>
              <a:spcBef>
                <a:spcPts val="0"/>
              </a:spcBef>
              <a:defRPr/>
            </a:pPr>
            <a:r>
              <a:rPr lang="en-US" sz="2800" b="1" dirty="0" smtClean="0">
                <a:latin typeface="Arial Black" pitchFamily="34" charset="0"/>
                <a:ea typeface="Verdana"/>
                <a:cs typeface="Verdana"/>
                <a:sym typeface="Verdana"/>
              </a:rPr>
              <a:t>Execution Demo (Video/ Screenshots</a:t>
            </a:r>
            <a:r>
              <a:rPr lang="en-US" sz="2800" b="1" dirty="0">
                <a:latin typeface="Arial Black" pitchFamily="34" charset="0"/>
                <a:ea typeface="Verdana"/>
                <a:cs typeface="Verdana"/>
                <a:sym typeface="Verdana"/>
              </a:rPr>
              <a:t>) of the solution</a:t>
            </a:r>
            <a:r>
              <a:rPr lang="en-US" sz="2800" b="1" dirty="0" smtClean="0">
                <a:latin typeface="Arial Black" pitchFamily="34" charset="0"/>
                <a:ea typeface="Verdana"/>
                <a:cs typeface="Verdana"/>
                <a:sym typeface="Verdana"/>
              </a:rPr>
              <a:t>:</a:t>
            </a:r>
            <a:endParaRPr lang="en-US" sz="28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85728"/>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928670"/>
            <a:ext cx="6186502" cy="1143008"/>
          </a:xfrm>
        </p:spPr>
        <p:txBody>
          <a:bodyPr>
            <a:normAutofit/>
          </a:bodyPr>
          <a:lstStyle/>
          <a:p>
            <a:pPr lvl="0" algn="l">
              <a:spcBef>
                <a:spcPts val="0"/>
              </a:spcBef>
              <a:defRPr/>
            </a:pPr>
            <a:r>
              <a:rPr lang="en-IN" sz="2800" b="1" dirty="0">
                <a:latin typeface="Arial Black" pitchFamily="34" charset="0"/>
                <a:ea typeface="Verdana" panose="020B0604030504040204" pitchFamily="34" charset="0"/>
              </a:rPr>
              <a:t>Source code </a:t>
            </a:r>
            <a:r>
              <a:rPr lang="en-IN" sz="2800" b="1" dirty="0" smtClean="0">
                <a:latin typeface="Arial Black" pitchFamily="34" charset="0"/>
                <a:ea typeface="Verdana" panose="020B0604030504040204" pitchFamily="34" charset="0"/>
              </a:rPr>
              <a:t>in ZIP file/</a:t>
            </a:r>
            <a:r>
              <a:rPr lang="en-IN" sz="2800" b="1" dirty="0" err="1" smtClean="0">
                <a:latin typeface="Arial Black" pitchFamily="34" charset="0"/>
                <a:ea typeface="Verdana" panose="020B0604030504040204" pitchFamily="34" charset="0"/>
              </a:rPr>
              <a:t>Github</a:t>
            </a:r>
            <a:r>
              <a:rPr lang="en-IN" sz="2800" b="1" dirty="0" smtClean="0">
                <a:latin typeface="Arial Black" pitchFamily="34" charset="0"/>
                <a:ea typeface="Verdana" panose="020B0604030504040204" pitchFamily="34" charset="0"/>
              </a:rPr>
              <a:t> </a:t>
            </a:r>
            <a:r>
              <a:rPr lang="en-IN" sz="2800" b="1" dirty="0">
                <a:latin typeface="Arial Black" pitchFamily="34" charset="0"/>
                <a:ea typeface="Verdana" panose="020B0604030504040204" pitchFamily="34" charset="0"/>
              </a:rPr>
              <a:t>URL:</a:t>
            </a: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785818"/>
          </a:xfrm>
        </p:spPr>
        <p:txBody>
          <a:bodyPr>
            <a:normAutofit/>
          </a:bodyPr>
          <a:lstStyle/>
          <a:p>
            <a:pPr algn="l">
              <a:spcBef>
                <a:spcPts val="0"/>
              </a:spcBef>
              <a:defRPr/>
            </a:pPr>
            <a:r>
              <a:rPr lang="en-IN" sz="2800" b="1" dirty="0">
                <a:latin typeface="Arial Black" pitchFamily="34" charset="0"/>
                <a:ea typeface="Verdana" panose="020B0604030504040204" pitchFamily="34" charset="0"/>
              </a:rPr>
              <a:t>Additional comments (optional</a:t>
            </a:r>
            <a:r>
              <a:rPr lang="en-IN" sz="2800" b="1" dirty="0" smtClean="0">
                <a:latin typeface="Arial Black" pitchFamily="34" charset="0"/>
                <a:ea typeface="Verdana" panose="020B0604030504040204" pitchFamily="34" charset="0"/>
              </a:rPr>
              <a:t>):</a:t>
            </a:r>
            <a:endParaRPr lang="en-IN" sz="2800" b="1" dirty="0">
              <a:latin typeface="Arial Black" pitchFamily="34" charset="0"/>
              <a:ea typeface="Verdana" panose="020B0604030504040204"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612"/>
            <a:ext cx="8229600" cy="3143272"/>
          </a:xfrm>
        </p:spPr>
        <p:txBody>
          <a:bodyPr/>
          <a:lstStyle/>
          <a:p>
            <a:r>
              <a:rPr lang="en-US" dirty="0" smtClean="0">
                <a:latin typeface="Arial Black" pitchFamily="34" charset="0"/>
              </a:rPr>
              <a:t>THANK YOU!</a:t>
            </a:r>
            <a:endParaRPr lang="en-US" dirty="0">
              <a:latin typeface="Arial Black" pitchFamily="34" charset="0"/>
            </a:endParaRPr>
          </a:p>
        </p:txBody>
      </p:sp>
      <p:pic>
        <p:nvPicPr>
          <p:cNvPr id="4" name="Picture 3"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113</Words>
  <Application>Microsoft Office PowerPoint</Application>
  <PresentationFormat>On-screen Show (4:3)</PresentationFormat>
  <Paragraphs>12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Machine Learning  Hackathon</vt:lpstr>
      <vt:lpstr>Brief Description of the Problem at hand:  The problem at hand is to develop a robust model that can accurately identify Healthcare Professionals (HCP) and predict their specialization based on ad server logs. The ad server logs contain valuable information such as browser details, IP addresses, geographic locations, search patterns, site URLs, and other relevant data.Given the input of ad server logs and a user ID (userplatformuid), the goal is to classify whether the user belongs to the category of Healthcare Professionals (HCP) or not. If the user is identified as an HCP, the model should further predict their specialization (taxonomy).The significance of solving this problem lies in its potential to enable targeted advertising and personalized content delivery to HCPs. By accurately identifying HCPs and understanding their specialization, marketers and advertisers can tailor their messaging, products, and services to better serve the needs of healthcare professionals. The output of the model is divided into two parts. First, it involves binary classification to determine if the user is an HCP or not.  Second, if the user is classified as an HCP, the model should predict their specialization or taxonomy. By successfully solving this problem, we can provide valuable insights and improve the effectiveness of marketing campaigns in the healthcare industry. Advertisers and marketers will be able to optimize their strategies and engage with HCPs more effectively, ultimately leading to improved engagement, higher conversion rates, and better satisfaction among healthcare professionals. </vt:lpstr>
      <vt:lpstr>Library Import: We imported several libraries, such as [list the libraries you imported], to support various operations and functions throughout the process.Dataset Reading: We read the dataset into the program to start the analysis.Handling Duplicates: We checked for duplicated values in the dataset and removed them to ensure data integrity. Data Visualization: We utilized the Matplotlib library to create various graphs and plots to gain insights into the dataset and visualize patterns or relationships. Data Preprocessing: We concatenated the train and test data to perform preprocessing steps consistently on both datasets. Next, we checked for null values and filled them accordingly. For numerical columns, we filled the null values with the mean, and for categorical columns, we filled them with the mode. Label Encoding: To enable the model to work with categorical data, we imported the label encoding technique. This process converts categorical columns into numerical values, allowing the model to process them effectively. Correlation Heatmap: We created a correlation heatmap using the data to visualize the correlation matrix in an appealing and informative manner. This helped us identify any significant correlations between different features. Train-Test Split: We split the dataset into separate training and testing sets. The training set is used to train the model, while the testing set is used to evaluate its performance. Model Selection and Training: We imported the Random Forest Classifier model, a popular machine learning algorithm. Then, we fit the model using the training dataset to train it on the provided features and corresponding target variables. Accuracy Calculation: To assess the model's performance, we imported the accuracy score metric from the scikit-learn library. Using this metric, we calculated the accuracy score of the model by comparing its predictions with the actual target values. The obtained accuracy score was 0.98, indicating a high level of accuracy. Model Training on Entire Dataset: After evaluating the model's performance, we retrained it using the entire training dataset. This step allows the model to learn from the complete set of available data, potentially improving its performance. Model Saving: To retain the trained model for future use, we imported the pickle library and saved the trained model to a file. This way, we can load the model whenever needed without retraining it from scratch. Sample Submission: Finally, we created a sample submission file in CSV format. This file is meant to be submitted, possibly to a competition or evaluation, and contains predictions made by the trained model on unseen test data. By following these steps, we successfully built and evaluated a model with an accuracy score of 0.98. The model was saved for future use, and a sample submission file was generated for further analysis or submission purposes </vt:lpstr>
      <vt:lpstr>Approach:  The approach to solving the problem of identifying Healthcare Professionals (HCP) and predicting their specialization based on ad server logs involves the following steps: Data Exploration and Understanding: Begin by exploring and understanding the ad server logs dataset. Analyze the available features, their distributions, and potential relationships with the target variable (HCP category and specialization). Gain insights into the data characteristics and identify any patterns or anomalies that may affect the modeling process. Data Preprocessing: Preprocess the ad server logs data to ensure its suitability for model training. This includes handling missing values, outliers, and noise in the data. Perform data cleaning and normalization to improve the quality and consistency of the dataset. Additionally, consider feature scaling, encoding categorical variables, and performing any necessary transformations to make the data compatible with the selected machine learning algorithms. Feature Engineering: Apply feature engineering techniques to extract meaningful information from the ad server logs. This may involve creating new features based on domain knowledge or combining existing features to derive more informative representations. Consider techniques such as text feature extraction, aggregation, one-hot encoding, or embedding to capture the relevant aspects of user behavior and other features provided in the ad server logs. Model Selection and Training: Choose appropriate machine learning algorithms for the classification task of identifying HCPs and predicting their specialization. Consider algorithms such as decision trees, random forests, logistic regression, gradient boosting methods, or neural networks. Evaluate multiple models using suitable evaluation metrics and cross-validation techniques to assess their performance. Select the best-performing model or ensemble of models for further refinement. Model Optimization and Tuning: Fine-tune the selected model(s) to optimize their performance. This includes tuning hyperparameters to find the best configuration for the models, such as regularization parameters, learning rates, tree depths, or number of layers. Utilize techniques like grid search or Bayesian optimization to efficiently search the hyperparameter space and improve the model's accuracy and generalization ability. Model Evaluation and Interpretation: Evaluate the final trained model(s) using appropriate evaluation metrics such as accuracy, precision, recall, and F1-score. Assess the model's performance on both training and validation/test datasets to ensure its effectiveness in predicting HCP category and specialization. Additionally, interpret the model's predictions and analyze the feature importance to gain insights into the factors driving the classification decisions. Deployment and Prediction: Deploy the trained model(s) to make predictions on new, unseen data. Given a user ID (userplatformuid) and the corresponding ad server log, use the model to classify whether the user is an HCP and predict their specialization (taxonomy). Ensure that the deployment infrastructure is set up appropriately to handle real-time or batch predictions efficiently. Model Maintenance and Updates: Monitor the model's performance over time and update it as new ad server logs data becomes available. Retrain the model periodically to adapt to changes in user behavior patterns or to incorporate new features. Continuously evaluate the model's performance and make necessary updates to ensure its accuracy and relevance. By following this approach, we can develop a robust model that accurately identifies Healthcare Professionals (HCP) and predicts their specialization based on the available ad server logs. The approach incorporates data preprocessing, feature engineering, model selection and training, optimization, evaluation, and deployment stages to deliver an effective solution to the problem at hand. </vt:lpstr>
      <vt:lpstr>Execution Demo (Video/ Screenshots) of the solution:</vt:lpstr>
      <vt:lpstr>Source code in ZIP file/Github URL:</vt:lpstr>
      <vt:lpstr>Additional comments (optional):</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Aditi Tijage</dc:creator>
  <cp:lastModifiedBy>acer</cp:lastModifiedBy>
  <cp:revision>8</cp:revision>
  <dcterms:created xsi:type="dcterms:W3CDTF">2023-06-02T05:10:51Z</dcterms:created>
  <dcterms:modified xsi:type="dcterms:W3CDTF">2023-06-30T10:20:17Z</dcterms:modified>
</cp:coreProperties>
</file>