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446" r:id="rId3"/>
    <p:sldId id="447" r:id="rId4"/>
    <p:sldId id="448" r:id="rId5"/>
    <p:sldId id="450" r:id="rId6"/>
    <p:sldId id="449" r:id="rId7"/>
    <p:sldId id="451" r:id="rId8"/>
    <p:sldId id="452"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27A3297-0EE8-43A5-99FD-A5B8FF092A9C}"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5DB99-7163-470F-9B51-45858FA560A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27A3297-0EE8-43A5-99FD-A5B8FF092A9C}"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5DB99-7163-470F-9B51-45858FA560A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27A3297-0EE8-43A5-99FD-A5B8FF092A9C}"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5DB99-7163-470F-9B51-45858FA560A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27A3297-0EE8-43A5-99FD-A5B8FF092A9C}"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5DB99-7163-470F-9B51-45858FA560A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A3297-0EE8-43A5-99FD-A5B8FF092A9C}"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45DB99-7163-470F-9B51-45858FA560A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27A3297-0EE8-43A5-99FD-A5B8FF092A9C}"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45DB99-7163-470F-9B51-45858FA560A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27A3297-0EE8-43A5-99FD-A5B8FF092A9C}" type="datetimeFigureOut">
              <a:rPr lang="en-IN" smtClean="0"/>
              <a:t>14-07-2022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45DB99-7163-470F-9B51-45858FA560A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27A3297-0EE8-43A5-99FD-A5B8FF092A9C}" type="datetimeFigureOut">
              <a:rPr lang="en-IN" smtClean="0"/>
              <a:t>14-07-2022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45DB99-7163-470F-9B51-45858FA560A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A3297-0EE8-43A5-99FD-A5B8FF092A9C}" type="datetimeFigureOut">
              <a:rPr lang="en-IN" smtClean="0"/>
              <a:t>14-07-2022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45DB99-7163-470F-9B51-45858FA560A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7A3297-0EE8-43A5-99FD-A5B8FF092A9C}"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45DB99-7163-470F-9B51-45858FA560A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7A3297-0EE8-43A5-99FD-A5B8FF092A9C}"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45DB99-7163-470F-9B51-45858FA560A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A3297-0EE8-43A5-99FD-A5B8FF092A9C}" type="datetimeFigureOut">
              <a:rPr lang="en-IN" smtClean="0"/>
              <a:t>14-07-2022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5DB99-7163-470F-9B51-45858FA560A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Lagozon Edutech"/>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8748" y="1227792"/>
            <a:ext cx="3912916" cy="31054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a:cxnSpLocks noGrp="1" noRot="1" noChangeAspect="1" noMove="1" noResize="1" noEditPoints="1" noAdjustHandles="1" noChangeArrowheads="1" noChangeShapeType="1"/>
          </p:cNvCxnSpPr>
          <p:nvPr/>
        </p:nvCxnSpPr>
        <p:spPr>
          <a:xfrm>
            <a:off x="6096000" y="1573887"/>
            <a:ext cx="0" cy="3710227"/>
          </a:xfrm>
          <a:prstGeom prst="line">
            <a:avLst/>
          </a:prstGeom>
          <a:ln w="19050">
            <a:solidFill>
              <a:srgbClr val="F2B368"/>
            </a:solidFill>
          </a:ln>
        </p:spPr>
        <p:style>
          <a:lnRef idx="1">
            <a:schemeClr val="accent1"/>
          </a:lnRef>
          <a:fillRef idx="0">
            <a:schemeClr val="accent1"/>
          </a:fillRef>
          <a:effectRef idx="0">
            <a:schemeClr val="accent1"/>
          </a:effectRef>
          <a:fontRef idx="minor">
            <a:schemeClr val="tx1"/>
          </a:fontRef>
        </p:style>
      </p:cxnSp>
      <p:pic>
        <p:nvPicPr>
          <p:cNvPr id="5" name="Picture 2" descr="GIET University - Best University in Eastern India - Placement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48281" y="1260999"/>
            <a:ext cx="3900559" cy="35963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30960" y="128966"/>
            <a:ext cx="8818880" cy="584775"/>
          </a:xfrm>
          <a:prstGeom prst="rect">
            <a:avLst/>
          </a:prstGeom>
          <a:noFill/>
        </p:spPr>
        <p:txBody>
          <a:bodyPr wrap="square" rtlCol="0">
            <a:spAutoFit/>
          </a:bodyPr>
          <a:lstStyle/>
          <a:p>
            <a:pPr algn="ctr"/>
            <a:r>
              <a:rPr lang="en-IN" sz="3200" b="1" dirty="0">
                <a:solidFill>
                  <a:srgbClr val="0070C0"/>
                </a:solidFill>
              </a:rPr>
              <a:t>Internship Presentation </a:t>
            </a:r>
          </a:p>
        </p:txBody>
      </p:sp>
      <p:sp>
        <p:nvSpPr>
          <p:cNvPr id="7" name="TextBox 6"/>
          <p:cNvSpPr txBox="1"/>
          <p:nvPr/>
        </p:nvSpPr>
        <p:spPr>
          <a:xfrm>
            <a:off x="640083" y="5275149"/>
            <a:ext cx="10861037" cy="1477328"/>
          </a:xfrm>
          <a:prstGeom prst="rect">
            <a:avLst/>
          </a:prstGeom>
          <a:noFill/>
        </p:spPr>
        <p:txBody>
          <a:bodyPr wrap="square" rtlCol="0">
            <a:spAutoFit/>
          </a:bodyPr>
          <a:lstStyle/>
          <a:p>
            <a:r>
              <a:rPr lang="en-IN" b="1" dirty="0">
                <a:solidFill>
                  <a:srgbClr val="0070C0"/>
                </a:solidFill>
              </a:rPr>
              <a:t>Date : 10.07.2022</a:t>
            </a:r>
          </a:p>
          <a:p>
            <a:r>
              <a:rPr lang="en-IN" b="1" dirty="0">
                <a:solidFill>
                  <a:srgbClr val="0070C0"/>
                </a:solidFill>
              </a:rPr>
              <a:t>Group Number : 3A</a:t>
            </a:r>
          </a:p>
          <a:p>
            <a:r>
              <a:rPr lang="en-IN" b="1" dirty="0">
                <a:solidFill>
                  <a:srgbClr val="0070C0"/>
                </a:solidFill>
              </a:rPr>
              <a:t>Team Members: AYUSH KUMAR PATI, SONAL RAJ SINGH, SATARTHA MOHANTY, MEENAKHI SENAPATI , GUPTA DAMI , D SHIVA SATHWIK, JAGANNATH KAR , SK MD SAMIM AKHTAR, SIBASANKAR SWAIN </a:t>
            </a:r>
          </a:p>
          <a:p>
            <a:endParaRPr lang="en-IN" b="1" dirty="0">
              <a:solidFill>
                <a:srgbClr val="0070C0"/>
              </a:solidFill>
            </a:endParaRPr>
          </a:p>
        </p:txBody>
      </p:sp>
      <p:sp>
        <p:nvSpPr>
          <p:cNvPr id="8" name="TextBox 7"/>
          <p:cNvSpPr txBox="1"/>
          <p:nvPr/>
        </p:nvSpPr>
        <p:spPr>
          <a:xfrm>
            <a:off x="2917969" y="713806"/>
            <a:ext cx="6010878" cy="2677656"/>
          </a:xfrm>
          <a:prstGeom prst="rect">
            <a:avLst/>
          </a:prstGeom>
          <a:noFill/>
        </p:spPr>
        <p:txBody>
          <a:bodyPr wrap="square" rtlCol="0">
            <a:spAutoFit/>
          </a:bodyPr>
          <a:lstStyle/>
          <a:p>
            <a:pPr algn="l"/>
            <a:r>
              <a:rPr lang="en-US" sz="2400" b="1" dirty="0">
                <a:solidFill>
                  <a:srgbClr val="C00000"/>
                </a:solidFill>
              </a:rPr>
              <a:t>After Sales Analytics in Automobile Industry</a:t>
            </a:r>
          </a:p>
          <a:p>
            <a:pPr algn="l"/>
            <a:endParaRPr lang="en-IN" sz="2400" dirty="0">
              <a:solidFill>
                <a:srgbClr val="C00000"/>
              </a:solidFill>
            </a:endParaRPr>
          </a:p>
          <a:p>
            <a:pPr algn="l"/>
            <a:endParaRPr lang="en-IN" sz="2400" dirty="0">
              <a:solidFill>
                <a:srgbClr val="C00000"/>
              </a:solidFill>
            </a:endParaRPr>
          </a:p>
          <a:p>
            <a:pPr algn="l"/>
            <a:endParaRPr lang="en-IN" sz="2400" dirty="0">
              <a:solidFill>
                <a:srgbClr val="C00000"/>
              </a:solidFill>
            </a:endParaRPr>
          </a:p>
          <a:p>
            <a:pPr algn="l"/>
            <a:endParaRPr lang="en-IN" sz="2400" dirty="0">
              <a:solidFill>
                <a:srgbClr val="C00000"/>
              </a:solidFill>
            </a:endParaRPr>
          </a:p>
          <a:p>
            <a:pPr algn="l"/>
            <a:endParaRPr lang="en-IN" sz="2400" dirty="0">
              <a:solidFill>
                <a:srgbClr val="C00000"/>
              </a:solidFill>
            </a:endParaRPr>
          </a:p>
          <a:p>
            <a:endParaRPr lang="en-IN" sz="2400"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39762"/>
          </a:xfrm>
        </p:spPr>
        <p:style>
          <a:lnRef idx="1">
            <a:schemeClr val="accent1"/>
          </a:lnRef>
          <a:fillRef idx="3">
            <a:schemeClr val="accent1"/>
          </a:fillRef>
          <a:effectRef idx="2">
            <a:schemeClr val="accent1"/>
          </a:effectRef>
          <a:fontRef idx="minor">
            <a:schemeClr val="lt1"/>
          </a:fontRef>
        </p:style>
        <p:txBody>
          <a:bodyPr>
            <a:normAutofit fontScale="90000"/>
          </a:bodyPr>
          <a:lstStyle/>
          <a:p>
            <a:pPr algn="ctr"/>
            <a:r>
              <a:rPr lang="en-US" dirty="0"/>
              <a:t>Topics to be Covered</a:t>
            </a:r>
          </a:p>
        </p:txBody>
      </p:sp>
      <p:sp>
        <p:nvSpPr>
          <p:cNvPr id="4" name="Slide Number Placeholder 3"/>
          <p:cNvSpPr>
            <a:spLocks noGrp="1"/>
          </p:cNvSpPr>
          <p:nvPr>
            <p:ph type="sldNum" sz="quarter" idx="12"/>
          </p:nvPr>
        </p:nvSpPr>
        <p:spPr>
          <a:xfrm>
            <a:off x="9347200" y="6496886"/>
            <a:ext cx="2844800" cy="365125"/>
          </a:xfrm>
        </p:spPr>
        <p:txBody>
          <a:bodyPr/>
          <a:lstStyle/>
          <a:p>
            <a:fld id="{1369CA25-81A2-4C32-8D19-4F5F924F41A4}" type="slidenum">
              <a:rPr lang="en-US" smtClean="0"/>
              <a:t>2</a:t>
            </a:fld>
            <a:endParaRPr lang="en-US" dirty="0"/>
          </a:p>
        </p:txBody>
      </p:sp>
      <p:cxnSp>
        <p:nvCxnSpPr>
          <p:cNvPr id="6" name="Straight Connector 21"/>
          <p:cNvCxnSpPr>
            <a:cxnSpLocks noChangeShapeType="1"/>
          </p:cNvCxnSpPr>
          <p:nvPr/>
        </p:nvCxnSpPr>
        <p:spPr bwMode="auto">
          <a:xfrm flipH="1">
            <a:off x="1903095" y="1116330"/>
            <a:ext cx="1905" cy="4545965"/>
          </a:xfrm>
          <a:prstGeom prst="line">
            <a:avLst/>
          </a:prstGeom>
          <a:noFill/>
          <a:ln w="9525" algn="ctr">
            <a:solidFill>
              <a:srgbClr val="96C7EB"/>
            </a:solidFill>
            <a:prstDash val="solid"/>
            <a:round/>
          </a:ln>
        </p:spPr>
      </p:cxnSp>
      <p:sp>
        <p:nvSpPr>
          <p:cNvPr id="7" name="Rectangle 6"/>
          <p:cNvSpPr/>
          <p:nvPr/>
        </p:nvSpPr>
        <p:spPr>
          <a:xfrm>
            <a:off x="2106102" y="1405014"/>
            <a:ext cx="143182" cy="201168"/>
          </a:xfrm>
          <a:prstGeom prst="rect">
            <a:avLst/>
          </a:prstGeom>
          <a:solidFill>
            <a:srgbClr val="96C7EB"/>
          </a:solidFill>
          <a:ln w="25400" cap="flat" cmpd="sng" algn="ctr">
            <a:noFill/>
            <a:prstDash val="solid"/>
          </a:ln>
          <a:effectLst/>
        </p:spPr>
        <p:txBody>
          <a:bodyPr lIns="87212" tIns="43605" rIns="87212" bIns="43605" anchor="ctr"/>
          <a:lstStyle/>
          <a:p>
            <a:pPr algn="ctr" defTabSz="871855">
              <a:buClr>
                <a:srgbClr val="000000"/>
              </a:buClr>
              <a:buSzPct val="100000"/>
              <a:defRPr/>
            </a:pPr>
            <a:endParaRPr lang="en-US" sz="1600" kern="0" dirty="0">
              <a:solidFill>
                <a:srgbClr val="FFFFFF"/>
              </a:solidFill>
              <a:latin typeface="Calibri" panose="020F0502020204030204" pitchFamily="34" charset="0"/>
            </a:endParaRPr>
          </a:p>
        </p:txBody>
      </p:sp>
      <p:sp>
        <p:nvSpPr>
          <p:cNvPr id="8" name="Rectangle 7"/>
          <p:cNvSpPr/>
          <p:nvPr/>
        </p:nvSpPr>
        <p:spPr>
          <a:xfrm>
            <a:off x="2106102" y="2122662"/>
            <a:ext cx="143182" cy="201168"/>
          </a:xfrm>
          <a:prstGeom prst="rect">
            <a:avLst/>
          </a:prstGeom>
          <a:solidFill>
            <a:srgbClr val="96C7EB"/>
          </a:solidFill>
          <a:ln w="25400" cap="flat" cmpd="sng" algn="ctr">
            <a:noFill/>
            <a:prstDash val="solid"/>
          </a:ln>
          <a:effectLst/>
        </p:spPr>
        <p:txBody>
          <a:bodyPr lIns="87212" tIns="43605" rIns="87212" bIns="43605" anchor="ctr"/>
          <a:lstStyle/>
          <a:p>
            <a:pPr algn="ctr" defTabSz="871855">
              <a:buClr>
                <a:srgbClr val="000000"/>
              </a:buClr>
              <a:buSzPct val="100000"/>
              <a:defRPr/>
            </a:pPr>
            <a:endParaRPr lang="en-US" sz="1600" kern="0" dirty="0">
              <a:solidFill>
                <a:srgbClr val="FFFFFF"/>
              </a:solidFill>
              <a:latin typeface="Calibri" panose="020F0502020204030204" pitchFamily="34" charset="0"/>
            </a:endParaRPr>
          </a:p>
        </p:txBody>
      </p:sp>
      <p:sp>
        <p:nvSpPr>
          <p:cNvPr id="9" name="Rectangle 8"/>
          <p:cNvSpPr/>
          <p:nvPr/>
        </p:nvSpPr>
        <p:spPr>
          <a:xfrm>
            <a:off x="2106102" y="2840310"/>
            <a:ext cx="143182" cy="201168"/>
          </a:xfrm>
          <a:prstGeom prst="rect">
            <a:avLst/>
          </a:prstGeom>
          <a:solidFill>
            <a:srgbClr val="96C7EB"/>
          </a:solidFill>
          <a:ln w="25400" cap="flat" cmpd="sng" algn="ctr">
            <a:noFill/>
            <a:prstDash val="solid"/>
          </a:ln>
          <a:effectLst/>
        </p:spPr>
        <p:txBody>
          <a:bodyPr lIns="87212" tIns="43605" rIns="87212" bIns="43605" anchor="ctr"/>
          <a:lstStyle/>
          <a:p>
            <a:pPr algn="ctr" defTabSz="871855">
              <a:buClr>
                <a:srgbClr val="000000"/>
              </a:buClr>
              <a:buSzPct val="100000"/>
              <a:defRPr/>
            </a:pPr>
            <a:endParaRPr lang="en-US" sz="1600" kern="0" dirty="0">
              <a:solidFill>
                <a:srgbClr val="FFFFFF"/>
              </a:solidFill>
              <a:latin typeface="Calibri" panose="020F0502020204030204" pitchFamily="34" charset="0"/>
            </a:endParaRPr>
          </a:p>
        </p:txBody>
      </p:sp>
      <p:sp>
        <p:nvSpPr>
          <p:cNvPr id="10" name="Rectangle 9"/>
          <p:cNvSpPr/>
          <p:nvPr/>
        </p:nvSpPr>
        <p:spPr>
          <a:xfrm>
            <a:off x="2106102" y="3557958"/>
            <a:ext cx="143182" cy="201168"/>
          </a:xfrm>
          <a:prstGeom prst="rect">
            <a:avLst/>
          </a:prstGeom>
          <a:solidFill>
            <a:srgbClr val="96C7EB"/>
          </a:solidFill>
          <a:ln w="25400" cap="flat" cmpd="sng" algn="ctr">
            <a:noFill/>
            <a:prstDash val="solid"/>
          </a:ln>
          <a:effectLst/>
        </p:spPr>
        <p:txBody>
          <a:bodyPr lIns="87212" tIns="43605" rIns="87212" bIns="43605" anchor="ctr"/>
          <a:lstStyle/>
          <a:p>
            <a:pPr algn="ctr" defTabSz="871855">
              <a:buClr>
                <a:srgbClr val="000000"/>
              </a:buClr>
              <a:buSzPct val="100000"/>
              <a:defRPr/>
            </a:pPr>
            <a:endParaRPr lang="en-US" sz="1600" kern="0" dirty="0">
              <a:solidFill>
                <a:srgbClr val="FFFFFF"/>
              </a:solidFill>
              <a:latin typeface="Calibri" panose="020F0502020204030204" pitchFamily="34" charset="0"/>
            </a:endParaRPr>
          </a:p>
        </p:txBody>
      </p:sp>
      <p:cxnSp>
        <p:nvCxnSpPr>
          <p:cNvPr id="13" name="Straight Connector 86"/>
          <p:cNvCxnSpPr>
            <a:cxnSpLocks noChangeShapeType="1"/>
          </p:cNvCxnSpPr>
          <p:nvPr/>
        </p:nvCxnSpPr>
        <p:spPr bwMode="auto">
          <a:xfrm flipV="1">
            <a:off x="1105885" y="2221920"/>
            <a:ext cx="1122819" cy="6545"/>
          </a:xfrm>
          <a:prstGeom prst="line">
            <a:avLst/>
          </a:prstGeom>
          <a:noFill/>
          <a:ln w="28575" algn="ctr">
            <a:solidFill>
              <a:srgbClr val="96C7EB"/>
            </a:solidFill>
            <a:round/>
          </a:ln>
        </p:spPr>
      </p:cxnSp>
      <p:cxnSp>
        <p:nvCxnSpPr>
          <p:cNvPr id="14" name="Straight Connector 86"/>
          <p:cNvCxnSpPr>
            <a:cxnSpLocks noChangeShapeType="1"/>
          </p:cNvCxnSpPr>
          <p:nvPr/>
        </p:nvCxnSpPr>
        <p:spPr bwMode="auto">
          <a:xfrm flipV="1">
            <a:off x="1105885" y="2939341"/>
            <a:ext cx="1122819" cy="6545"/>
          </a:xfrm>
          <a:prstGeom prst="line">
            <a:avLst/>
          </a:prstGeom>
          <a:noFill/>
          <a:ln w="28575" algn="ctr">
            <a:solidFill>
              <a:srgbClr val="96C7EB"/>
            </a:solidFill>
            <a:round/>
          </a:ln>
        </p:spPr>
      </p:cxnSp>
      <p:cxnSp>
        <p:nvCxnSpPr>
          <p:cNvPr id="15" name="Straight Connector 14"/>
          <p:cNvCxnSpPr>
            <a:cxnSpLocks noChangeShapeType="1"/>
          </p:cNvCxnSpPr>
          <p:nvPr/>
        </p:nvCxnSpPr>
        <p:spPr bwMode="auto">
          <a:xfrm flipV="1">
            <a:off x="1105885" y="3656764"/>
            <a:ext cx="1122819" cy="6545"/>
          </a:xfrm>
          <a:prstGeom prst="line">
            <a:avLst/>
          </a:prstGeom>
          <a:noFill/>
          <a:ln w="28575" algn="ctr">
            <a:solidFill>
              <a:srgbClr val="96C7EB"/>
            </a:solidFill>
            <a:round/>
          </a:ln>
        </p:spPr>
      </p:cxnSp>
      <p:cxnSp>
        <p:nvCxnSpPr>
          <p:cNvPr id="18" name="Straight Connector 86"/>
          <p:cNvCxnSpPr>
            <a:cxnSpLocks noChangeShapeType="1"/>
          </p:cNvCxnSpPr>
          <p:nvPr/>
        </p:nvCxnSpPr>
        <p:spPr bwMode="auto">
          <a:xfrm flipV="1">
            <a:off x="1105885" y="1504497"/>
            <a:ext cx="1122819" cy="6545"/>
          </a:xfrm>
          <a:prstGeom prst="line">
            <a:avLst/>
          </a:prstGeom>
          <a:noFill/>
          <a:ln w="28575" algn="ctr">
            <a:solidFill>
              <a:srgbClr val="96C7EB"/>
            </a:solidFill>
            <a:round/>
          </a:ln>
        </p:spPr>
      </p:cxnSp>
      <p:sp>
        <p:nvSpPr>
          <p:cNvPr id="19" name="TextBox 18"/>
          <p:cNvSpPr txBox="1"/>
          <p:nvPr/>
        </p:nvSpPr>
        <p:spPr>
          <a:xfrm>
            <a:off x="2360555" y="839624"/>
            <a:ext cx="1977000" cy="27699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0" tIns="0" rIns="0" bIns="0" anchor="ctr">
            <a:spAutoFit/>
          </a:bodyPr>
          <a:lstStyle/>
          <a:p>
            <a:pPr defTabSz="949325">
              <a:buClr>
                <a:srgbClr val="000000"/>
              </a:buClr>
              <a:buSzPct val="100000"/>
              <a:defRPr/>
            </a:pPr>
            <a:r>
              <a:rPr lang="en-US" b="1" kern="0" dirty="0">
                <a:solidFill>
                  <a:srgbClr val="000000"/>
                </a:solidFill>
                <a:latin typeface="Calibri" panose="020F0502020204030204" pitchFamily="34" charset="0"/>
              </a:rPr>
              <a:t>Presentation Flow</a:t>
            </a:r>
          </a:p>
        </p:txBody>
      </p:sp>
      <p:sp>
        <p:nvSpPr>
          <p:cNvPr id="20" name="TextBox 19"/>
          <p:cNvSpPr txBox="1"/>
          <p:nvPr/>
        </p:nvSpPr>
        <p:spPr>
          <a:xfrm>
            <a:off x="9981526" y="839624"/>
            <a:ext cx="988500" cy="27699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0" tIns="0" rIns="0" bIns="0" anchor="ctr">
            <a:spAutoFit/>
          </a:bodyPr>
          <a:lstStyle/>
          <a:p>
            <a:pPr defTabSz="949325">
              <a:buClr>
                <a:srgbClr val="000000"/>
              </a:buClr>
              <a:buSzPct val="100000"/>
              <a:defRPr/>
            </a:pPr>
            <a:r>
              <a:rPr lang="en-US" b="1" kern="0" dirty="0">
                <a:solidFill>
                  <a:srgbClr val="000000"/>
                </a:solidFill>
                <a:latin typeface="Calibri" panose="020F0502020204030204" pitchFamily="34" charset="0"/>
              </a:rPr>
              <a:t>Slide No.</a:t>
            </a:r>
          </a:p>
        </p:txBody>
      </p:sp>
      <p:sp>
        <p:nvSpPr>
          <p:cNvPr id="21" name="TextBox 20"/>
          <p:cNvSpPr txBox="1"/>
          <p:nvPr/>
        </p:nvSpPr>
        <p:spPr>
          <a:xfrm>
            <a:off x="685800" y="839624"/>
            <a:ext cx="790800" cy="27699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0" tIns="0" rIns="0" bIns="0" anchor="ctr">
            <a:spAutoFit/>
          </a:bodyPr>
          <a:lstStyle/>
          <a:p>
            <a:pPr defTabSz="949325">
              <a:buClr>
                <a:srgbClr val="000000"/>
              </a:buClr>
              <a:buSzPct val="100000"/>
              <a:defRPr/>
            </a:pPr>
            <a:r>
              <a:rPr lang="en-US" b="1" kern="0" dirty="0">
                <a:solidFill>
                  <a:srgbClr val="000000"/>
                </a:solidFill>
                <a:latin typeface="Calibri" panose="020F0502020204030204" pitchFamily="34" charset="0"/>
              </a:rPr>
              <a:t>Section</a:t>
            </a:r>
          </a:p>
        </p:txBody>
      </p:sp>
      <p:sp>
        <p:nvSpPr>
          <p:cNvPr id="22" name="TextBox 21"/>
          <p:cNvSpPr txBox="1"/>
          <p:nvPr/>
        </p:nvSpPr>
        <p:spPr>
          <a:xfrm>
            <a:off x="2345565" y="1264663"/>
            <a:ext cx="7331835" cy="519551"/>
          </a:xfrm>
          <a:prstGeom prst="rect">
            <a:avLst/>
          </a:prstGeom>
          <a:solidFill>
            <a:srgbClr val="E2EAF6"/>
          </a:solidFill>
        </p:spPr>
        <p:txBody>
          <a:bodyPr lIns="182880" tIns="94945" rIns="45720" bIns="94945" anchor="ctr"/>
          <a:lstStyle/>
          <a:p>
            <a:pPr defTabSz="949325">
              <a:lnSpc>
                <a:spcPct val="90000"/>
              </a:lnSpc>
              <a:buClr>
                <a:srgbClr val="000000"/>
              </a:buClr>
              <a:buSzPct val="100000"/>
              <a:defRPr/>
            </a:pPr>
            <a:r>
              <a:rPr lang="en-IN" altLang="en-US" sz="1600" kern="0" dirty="0">
                <a:latin typeface="Calibri" panose="020F0502020204030204" pitchFamily="34" charset="0"/>
              </a:rPr>
              <a:t>Automobile Industry - Background</a:t>
            </a:r>
          </a:p>
        </p:txBody>
      </p:sp>
      <p:sp>
        <p:nvSpPr>
          <p:cNvPr id="23" name="TextBox 22"/>
          <p:cNvSpPr txBox="1"/>
          <p:nvPr/>
        </p:nvSpPr>
        <p:spPr>
          <a:xfrm>
            <a:off x="10030951" y="1255773"/>
            <a:ext cx="939075" cy="519551"/>
          </a:xfrm>
          <a:prstGeom prst="rect">
            <a:avLst/>
          </a:prstGeom>
          <a:solidFill>
            <a:srgbClr val="E2EAF6"/>
          </a:solidFill>
        </p:spPr>
        <p:txBody>
          <a:bodyPr lIns="0" tIns="0" rIns="0" bIns="0" anchor="ctr"/>
          <a:lstStyle/>
          <a:p>
            <a:pPr algn="ctr" defTabSz="949325">
              <a:buClr>
                <a:srgbClr val="000000"/>
              </a:buClr>
              <a:buSzPct val="100000"/>
              <a:defRPr/>
            </a:pPr>
            <a:r>
              <a:rPr lang="en-IN" altLang="en-US" sz="1600" kern="0" dirty="0">
                <a:latin typeface="Calibri" panose="020F0502020204030204" pitchFamily="34" charset="0"/>
              </a:rPr>
              <a:t>3</a:t>
            </a:r>
          </a:p>
        </p:txBody>
      </p:sp>
      <p:sp>
        <p:nvSpPr>
          <p:cNvPr id="24" name="TextBox 23"/>
          <p:cNvSpPr txBox="1"/>
          <p:nvPr/>
        </p:nvSpPr>
        <p:spPr>
          <a:xfrm>
            <a:off x="2345564" y="1973196"/>
            <a:ext cx="7331835" cy="519551"/>
          </a:xfrm>
          <a:prstGeom prst="rect">
            <a:avLst/>
          </a:prstGeom>
          <a:solidFill>
            <a:srgbClr val="E2EAF6"/>
          </a:solidFill>
        </p:spPr>
        <p:txBody>
          <a:bodyPr lIns="182880" tIns="94945" rIns="45720" bIns="94945" anchor="ctr"/>
          <a:lstStyle/>
          <a:p>
            <a:pPr defTabSz="949325">
              <a:lnSpc>
                <a:spcPct val="90000"/>
              </a:lnSpc>
              <a:buClr>
                <a:srgbClr val="000000"/>
              </a:buClr>
              <a:buSzPct val="100000"/>
              <a:defRPr/>
            </a:pPr>
            <a:r>
              <a:rPr lang="en-IN" altLang="en-US" sz="1600" kern="0" dirty="0">
                <a:latin typeface="Calibri" panose="020F0502020204030204" pitchFamily="34" charset="0"/>
              </a:rPr>
              <a:t>How Sales Happen in Automobile Industry</a:t>
            </a:r>
          </a:p>
        </p:txBody>
      </p:sp>
      <p:sp>
        <p:nvSpPr>
          <p:cNvPr id="25" name="TextBox 24"/>
          <p:cNvSpPr txBox="1"/>
          <p:nvPr/>
        </p:nvSpPr>
        <p:spPr>
          <a:xfrm>
            <a:off x="10030951" y="1973196"/>
            <a:ext cx="939075" cy="519551"/>
          </a:xfrm>
          <a:prstGeom prst="rect">
            <a:avLst/>
          </a:prstGeom>
          <a:solidFill>
            <a:srgbClr val="E2EAF6"/>
          </a:solidFill>
        </p:spPr>
        <p:txBody>
          <a:bodyPr lIns="0" tIns="0" rIns="0" bIns="0" anchor="ctr"/>
          <a:lstStyle/>
          <a:p>
            <a:pPr algn="ctr" defTabSz="949325">
              <a:buClr>
                <a:srgbClr val="000000"/>
              </a:buClr>
              <a:buSzPct val="100000"/>
              <a:defRPr/>
            </a:pPr>
            <a:r>
              <a:rPr lang="en-IN" altLang="en-US" sz="1600" kern="0" dirty="0">
                <a:latin typeface="Calibri" panose="020F0502020204030204" pitchFamily="34" charset="0"/>
              </a:rPr>
              <a:t>4</a:t>
            </a:r>
          </a:p>
        </p:txBody>
      </p:sp>
      <p:sp>
        <p:nvSpPr>
          <p:cNvPr id="26" name="TextBox 25"/>
          <p:cNvSpPr txBox="1"/>
          <p:nvPr/>
        </p:nvSpPr>
        <p:spPr>
          <a:xfrm>
            <a:off x="2345565" y="2690617"/>
            <a:ext cx="7331835" cy="519551"/>
          </a:xfrm>
          <a:prstGeom prst="rect">
            <a:avLst/>
          </a:prstGeom>
          <a:solidFill>
            <a:srgbClr val="E2EAF6"/>
          </a:solidFill>
        </p:spPr>
        <p:txBody>
          <a:bodyPr lIns="182880" tIns="94945" rIns="45720" bIns="94945" anchor="ctr"/>
          <a:lstStyle/>
          <a:p>
            <a:pPr defTabSz="949325">
              <a:lnSpc>
                <a:spcPct val="90000"/>
              </a:lnSpc>
              <a:buClr>
                <a:srgbClr val="000000"/>
              </a:buClr>
              <a:buSzPct val="100000"/>
              <a:defRPr/>
            </a:pPr>
            <a:endParaRPr lang="en-US" sz="1600" kern="0" dirty="0">
              <a:latin typeface="Calibri" panose="020F0502020204030204" pitchFamily="34" charset="0"/>
            </a:endParaRPr>
          </a:p>
          <a:p>
            <a:pPr defTabSz="949325">
              <a:lnSpc>
                <a:spcPct val="90000"/>
              </a:lnSpc>
              <a:buClr>
                <a:srgbClr val="000000"/>
              </a:buClr>
              <a:buSzPct val="100000"/>
              <a:defRPr/>
            </a:pPr>
            <a:r>
              <a:rPr lang="en-IN" altLang="en-US" sz="1600" kern="0" dirty="0">
                <a:latin typeface="Calibri" panose="020F0502020204030204" pitchFamily="34" charset="0"/>
              </a:rPr>
              <a:t>How is Data Analytics helpful in monitoring Sales in Automobile Industry</a:t>
            </a:r>
            <a:r>
              <a:rPr lang="en-US" sz="1600" kern="0" dirty="0">
                <a:latin typeface="Calibri" panose="020F0502020204030204" pitchFamily="34" charset="0"/>
              </a:rPr>
              <a:t>				</a:t>
            </a:r>
          </a:p>
        </p:txBody>
      </p:sp>
      <p:sp>
        <p:nvSpPr>
          <p:cNvPr id="27" name="TextBox 26"/>
          <p:cNvSpPr txBox="1"/>
          <p:nvPr/>
        </p:nvSpPr>
        <p:spPr>
          <a:xfrm>
            <a:off x="10030951" y="2690617"/>
            <a:ext cx="939075" cy="519551"/>
          </a:xfrm>
          <a:prstGeom prst="rect">
            <a:avLst/>
          </a:prstGeom>
          <a:solidFill>
            <a:srgbClr val="E2EAF6"/>
          </a:solidFill>
        </p:spPr>
        <p:txBody>
          <a:bodyPr lIns="0" tIns="0" rIns="0" bIns="0" anchor="ctr"/>
          <a:lstStyle/>
          <a:p>
            <a:pPr algn="ctr" defTabSz="949325">
              <a:buClr>
                <a:srgbClr val="000000"/>
              </a:buClr>
              <a:buSzPct val="100000"/>
              <a:defRPr/>
            </a:pPr>
            <a:r>
              <a:rPr lang="en-IN" altLang="en-US" sz="1600" kern="0" dirty="0">
                <a:latin typeface="Calibri" panose="020F0502020204030204" pitchFamily="34" charset="0"/>
              </a:rPr>
              <a:t>5</a:t>
            </a:r>
          </a:p>
        </p:txBody>
      </p:sp>
      <p:sp>
        <p:nvSpPr>
          <p:cNvPr id="28" name="TextBox 27">
            <a:hlinkClick r:id="" action="ppaction://noaction"/>
          </p:cNvPr>
          <p:cNvSpPr txBox="1"/>
          <p:nvPr/>
        </p:nvSpPr>
        <p:spPr>
          <a:xfrm>
            <a:off x="10030951" y="3408040"/>
            <a:ext cx="939075" cy="519551"/>
          </a:xfrm>
          <a:prstGeom prst="rect">
            <a:avLst/>
          </a:prstGeom>
          <a:solidFill>
            <a:srgbClr val="E2EAF6"/>
          </a:solidFill>
        </p:spPr>
        <p:txBody>
          <a:bodyPr lIns="0" tIns="0" rIns="0" bIns="0" anchor="ctr"/>
          <a:lstStyle/>
          <a:p>
            <a:pPr algn="ctr" defTabSz="949325">
              <a:buClr>
                <a:srgbClr val="000000"/>
              </a:buClr>
              <a:buSzPct val="100000"/>
              <a:defRPr/>
            </a:pPr>
            <a:r>
              <a:rPr lang="en-IN" altLang="en-US" sz="1600" kern="0" dirty="0">
                <a:latin typeface="Calibri" panose="020F0502020204030204" pitchFamily="34" charset="0"/>
              </a:rPr>
              <a:t>6</a:t>
            </a:r>
          </a:p>
        </p:txBody>
      </p:sp>
      <p:sp>
        <p:nvSpPr>
          <p:cNvPr id="33" name="TextBox 32">
            <a:hlinkClick r:id="" action="ppaction://noaction"/>
          </p:cNvPr>
          <p:cNvSpPr txBox="1"/>
          <p:nvPr/>
        </p:nvSpPr>
        <p:spPr>
          <a:xfrm>
            <a:off x="2367994" y="3396988"/>
            <a:ext cx="7331835" cy="519551"/>
          </a:xfrm>
          <a:prstGeom prst="rect">
            <a:avLst/>
          </a:prstGeom>
          <a:solidFill>
            <a:srgbClr val="E2EAF6"/>
          </a:solidFill>
        </p:spPr>
        <p:txBody>
          <a:bodyPr lIns="182880" tIns="94945" rIns="45720" bIns="94945" anchor="ctr"/>
          <a:lstStyle/>
          <a:p>
            <a:pPr defTabSz="949325">
              <a:lnSpc>
                <a:spcPct val="90000"/>
              </a:lnSpc>
              <a:buClr>
                <a:srgbClr val="000000"/>
              </a:buClr>
              <a:buSzPct val="100000"/>
              <a:defRPr/>
            </a:pPr>
            <a:r>
              <a:rPr lang="en-IN" altLang="da-DK" sz="1600" kern="0" dirty="0">
                <a:latin typeface="Calibri" panose="020F0502020204030204" pitchFamily="34" charset="0"/>
              </a:rPr>
              <a:t>Key KPIs in Sales Analytics</a:t>
            </a:r>
          </a:p>
        </p:txBody>
      </p:sp>
      <p:sp>
        <p:nvSpPr>
          <p:cNvPr id="34" name="Hexagon 33"/>
          <p:cNvSpPr/>
          <p:nvPr/>
        </p:nvSpPr>
        <p:spPr>
          <a:xfrm>
            <a:off x="686639" y="1221964"/>
            <a:ext cx="755368" cy="573647"/>
          </a:xfrm>
          <a:prstGeom prst="hexagon">
            <a:avLst/>
          </a:prstGeom>
          <a:solidFill>
            <a:srgbClr val="0578B3"/>
          </a:solidFill>
          <a:ln w="25400" cap="flat" cmpd="sng" algn="ctr">
            <a:solidFill>
              <a:srgbClr val="0578B3"/>
            </a:solidFill>
            <a:prstDash val="solid"/>
          </a:ln>
          <a:effectLst/>
        </p:spPr>
        <p:txBody>
          <a:bodyPr lIns="94945" tIns="47472" rIns="94945" bIns="47472" anchor="ctr"/>
          <a:lstStyle/>
          <a:p>
            <a:pPr algn="ctr" defTabSz="949325">
              <a:buClr>
                <a:srgbClr val="000000"/>
              </a:buClr>
              <a:buSzPct val="100000"/>
              <a:defRPr/>
            </a:pPr>
            <a:r>
              <a:rPr lang="en-US" sz="1600" b="1" kern="0" dirty="0">
                <a:solidFill>
                  <a:schemeClr val="bg1"/>
                </a:solidFill>
                <a:latin typeface="Calibri" panose="020F0502020204030204" pitchFamily="34" charset="0"/>
              </a:rPr>
              <a:t>1</a:t>
            </a:r>
          </a:p>
        </p:txBody>
      </p:sp>
      <p:sp>
        <p:nvSpPr>
          <p:cNvPr id="35" name="Hexagon 34"/>
          <p:cNvSpPr/>
          <p:nvPr/>
        </p:nvSpPr>
        <p:spPr>
          <a:xfrm>
            <a:off x="686639" y="1939385"/>
            <a:ext cx="755368" cy="573647"/>
          </a:xfrm>
          <a:prstGeom prst="hexagon">
            <a:avLst/>
          </a:prstGeom>
          <a:solidFill>
            <a:srgbClr val="0578B3"/>
          </a:solidFill>
          <a:ln w="25400" cap="flat" cmpd="sng" algn="ctr">
            <a:solidFill>
              <a:srgbClr val="0578B3"/>
            </a:solidFill>
            <a:prstDash val="solid"/>
          </a:ln>
          <a:effectLst/>
        </p:spPr>
        <p:txBody>
          <a:bodyPr lIns="94945" tIns="47472" rIns="94945" bIns="47472" anchor="ctr"/>
          <a:lstStyle/>
          <a:p>
            <a:pPr algn="ctr" defTabSz="949325">
              <a:buClr>
                <a:srgbClr val="000000"/>
              </a:buClr>
              <a:buSzPct val="100000"/>
              <a:defRPr/>
            </a:pPr>
            <a:r>
              <a:rPr lang="en-US" sz="1600" b="1" kern="0" dirty="0">
                <a:solidFill>
                  <a:schemeClr val="bg1"/>
                </a:solidFill>
                <a:latin typeface="Calibri" panose="020F0502020204030204" pitchFamily="34" charset="0"/>
              </a:rPr>
              <a:t>2</a:t>
            </a:r>
          </a:p>
        </p:txBody>
      </p:sp>
      <p:sp>
        <p:nvSpPr>
          <p:cNvPr id="36" name="Hexagon 35"/>
          <p:cNvSpPr/>
          <p:nvPr/>
        </p:nvSpPr>
        <p:spPr>
          <a:xfrm>
            <a:off x="686639" y="2656808"/>
            <a:ext cx="755368" cy="573647"/>
          </a:xfrm>
          <a:prstGeom prst="hexagon">
            <a:avLst/>
          </a:prstGeom>
          <a:solidFill>
            <a:srgbClr val="0578B3"/>
          </a:solidFill>
          <a:ln w="25400" cap="flat" cmpd="sng" algn="ctr">
            <a:solidFill>
              <a:srgbClr val="0578B3"/>
            </a:solidFill>
            <a:prstDash val="solid"/>
          </a:ln>
          <a:effectLst/>
        </p:spPr>
        <p:txBody>
          <a:bodyPr lIns="94945" tIns="47472" rIns="94945" bIns="47472" anchor="ctr"/>
          <a:lstStyle/>
          <a:p>
            <a:pPr algn="ctr" defTabSz="949325">
              <a:buClr>
                <a:srgbClr val="000000"/>
              </a:buClr>
              <a:buSzPct val="100000"/>
              <a:defRPr/>
            </a:pPr>
            <a:r>
              <a:rPr lang="en-US" sz="1600" b="1" kern="0" dirty="0">
                <a:solidFill>
                  <a:schemeClr val="bg1"/>
                </a:solidFill>
                <a:latin typeface="Calibri" panose="020F0502020204030204" pitchFamily="34" charset="0"/>
              </a:rPr>
              <a:t>3</a:t>
            </a:r>
          </a:p>
        </p:txBody>
      </p:sp>
      <p:sp>
        <p:nvSpPr>
          <p:cNvPr id="37" name="Hexagon 36"/>
          <p:cNvSpPr/>
          <p:nvPr/>
        </p:nvSpPr>
        <p:spPr>
          <a:xfrm>
            <a:off x="686639" y="3374229"/>
            <a:ext cx="755368" cy="573647"/>
          </a:xfrm>
          <a:prstGeom prst="hexagon">
            <a:avLst/>
          </a:prstGeom>
          <a:solidFill>
            <a:srgbClr val="0578B3"/>
          </a:solidFill>
          <a:ln w="25400" cap="flat" cmpd="sng" algn="ctr">
            <a:solidFill>
              <a:srgbClr val="0578B3"/>
            </a:solidFill>
            <a:prstDash val="solid"/>
          </a:ln>
          <a:effectLst/>
        </p:spPr>
        <p:txBody>
          <a:bodyPr lIns="94945" tIns="47472" rIns="94945" bIns="47472" anchor="ctr"/>
          <a:lstStyle/>
          <a:p>
            <a:pPr algn="ctr" defTabSz="949325">
              <a:buClr>
                <a:srgbClr val="000000"/>
              </a:buClr>
              <a:buSzPct val="100000"/>
              <a:defRPr/>
            </a:pPr>
            <a:r>
              <a:rPr lang="en-US" sz="1600" b="1" kern="0" dirty="0">
                <a:solidFill>
                  <a:schemeClr val="bg1"/>
                </a:solidFill>
                <a:latin typeface="Calibri" panose="020F0502020204030204" pitchFamily="34" charset="0"/>
              </a:rPr>
              <a:t>4</a:t>
            </a:r>
          </a:p>
        </p:txBody>
      </p:sp>
      <p:cxnSp>
        <p:nvCxnSpPr>
          <p:cNvPr id="44" name="Straight Connector 86"/>
          <p:cNvCxnSpPr>
            <a:cxnSpLocks noChangeShapeType="1"/>
          </p:cNvCxnSpPr>
          <p:nvPr/>
        </p:nvCxnSpPr>
        <p:spPr bwMode="auto">
          <a:xfrm flipV="1">
            <a:off x="1108660" y="4343711"/>
            <a:ext cx="1122819" cy="6545"/>
          </a:xfrm>
          <a:prstGeom prst="line">
            <a:avLst/>
          </a:prstGeom>
          <a:noFill/>
          <a:ln w="28575" algn="ctr">
            <a:solidFill>
              <a:srgbClr val="96C7EB"/>
            </a:solidFill>
            <a:round/>
          </a:ln>
        </p:spPr>
      </p:cxnSp>
      <p:sp>
        <p:nvSpPr>
          <p:cNvPr id="45" name="TextBox 44">
            <a:hlinkClick r:id="" action="ppaction://noaction"/>
          </p:cNvPr>
          <p:cNvSpPr txBox="1"/>
          <p:nvPr/>
        </p:nvSpPr>
        <p:spPr>
          <a:xfrm>
            <a:off x="2348340" y="4094986"/>
            <a:ext cx="7331835" cy="519551"/>
          </a:xfrm>
          <a:prstGeom prst="rect">
            <a:avLst/>
          </a:prstGeom>
          <a:solidFill>
            <a:srgbClr val="E2EAF6"/>
          </a:solidFill>
        </p:spPr>
        <p:txBody>
          <a:bodyPr lIns="182880" tIns="94945" rIns="45720" bIns="94945" anchor="ctr"/>
          <a:lstStyle/>
          <a:p>
            <a:pPr defTabSz="949325">
              <a:lnSpc>
                <a:spcPct val="90000"/>
              </a:lnSpc>
              <a:buClr>
                <a:srgbClr val="000000"/>
              </a:buClr>
              <a:buSzPct val="100000"/>
              <a:defRPr/>
            </a:pPr>
            <a:r>
              <a:rPr lang="en-IN" altLang="da-DK" sz="1600" kern="0" dirty="0">
                <a:latin typeface="Calibri" panose="020F0502020204030204" pitchFamily="34" charset="0"/>
              </a:rPr>
              <a:t>Sample Dashboards depicting Sales Analytics in Automobile Industry</a:t>
            </a:r>
          </a:p>
        </p:txBody>
      </p:sp>
      <p:sp>
        <p:nvSpPr>
          <p:cNvPr id="46" name="TextBox 45">
            <a:hlinkClick r:id="" action="ppaction://noaction"/>
          </p:cNvPr>
          <p:cNvSpPr txBox="1"/>
          <p:nvPr/>
        </p:nvSpPr>
        <p:spPr>
          <a:xfrm>
            <a:off x="10033725" y="4094986"/>
            <a:ext cx="939075" cy="519551"/>
          </a:xfrm>
          <a:prstGeom prst="rect">
            <a:avLst/>
          </a:prstGeom>
          <a:solidFill>
            <a:srgbClr val="E2EAF6"/>
          </a:solidFill>
        </p:spPr>
        <p:txBody>
          <a:bodyPr lIns="0" tIns="0" rIns="0" bIns="0" anchor="ctr"/>
          <a:lstStyle/>
          <a:p>
            <a:pPr algn="ctr" defTabSz="949325">
              <a:buClr>
                <a:srgbClr val="000000"/>
              </a:buClr>
              <a:buSzPct val="100000"/>
              <a:defRPr/>
            </a:pPr>
            <a:r>
              <a:rPr lang="en-IN" altLang="en-US" sz="1600" kern="0" dirty="0">
                <a:latin typeface="Calibri" panose="020F0502020204030204" pitchFamily="34" charset="0"/>
              </a:rPr>
              <a:t>7</a:t>
            </a:r>
          </a:p>
        </p:txBody>
      </p:sp>
      <p:sp>
        <p:nvSpPr>
          <p:cNvPr id="47" name="Hexagon 46"/>
          <p:cNvSpPr/>
          <p:nvPr/>
        </p:nvSpPr>
        <p:spPr>
          <a:xfrm>
            <a:off x="686639" y="4030713"/>
            <a:ext cx="755368" cy="573647"/>
          </a:xfrm>
          <a:prstGeom prst="hexagon">
            <a:avLst/>
          </a:prstGeom>
          <a:solidFill>
            <a:srgbClr val="0578B3"/>
          </a:solidFill>
          <a:ln w="25400" cap="flat" cmpd="sng" algn="ctr">
            <a:solidFill>
              <a:srgbClr val="0578B3"/>
            </a:solidFill>
            <a:prstDash val="solid"/>
          </a:ln>
          <a:effectLst/>
        </p:spPr>
        <p:txBody>
          <a:bodyPr lIns="94945" tIns="47472" rIns="94945" bIns="47472" anchor="ctr"/>
          <a:lstStyle/>
          <a:p>
            <a:pPr algn="ctr" defTabSz="949325">
              <a:buClr>
                <a:srgbClr val="000000"/>
              </a:buClr>
              <a:buSzPct val="100000"/>
              <a:defRPr/>
            </a:pPr>
            <a:r>
              <a:rPr lang="en-US" sz="1600" b="1" kern="0" dirty="0">
                <a:solidFill>
                  <a:schemeClr val="bg1"/>
                </a:solidFill>
                <a:latin typeface="Calibri" panose="020F0502020204030204" pitchFamily="34" charset="0"/>
              </a:rPr>
              <a:t>5</a:t>
            </a:r>
          </a:p>
        </p:txBody>
      </p:sp>
      <p:sp>
        <p:nvSpPr>
          <p:cNvPr id="49" name="Rectangle 48"/>
          <p:cNvSpPr/>
          <p:nvPr/>
        </p:nvSpPr>
        <p:spPr>
          <a:xfrm>
            <a:off x="2106102" y="4213278"/>
            <a:ext cx="143182" cy="201168"/>
          </a:xfrm>
          <a:prstGeom prst="rect">
            <a:avLst/>
          </a:prstGeom>
          <a:solidFill>
            <a:srgbClr val="96C7EB"/>
          </a:solidFill>
          <a:ln w="25400" cap="flat" cmpd="sng" algn="ctr">
            <a:noFill/>
            <a:prstDash val="solid"/>
          </a:ln>
          <a:effectLst/>
        </p:spPr>
        <p:txBody>
          <a:bodyPr lIns="87212" tIns="43605" rIns="87212" bIns="43605" anchor="ctr"/>
          <a:lstStyle/>
          <a:p>
            <a:pPr algn="ctr" defTabSz="871855">
              <a:buClr>
                <a:srgbClr val="000000"/>
              </a:buClr>
              <a:buSzPct val="100000"/>
              <a:defRPr/>
            </a:pPr>
            <a:endParaRPr lang="en-US" sz="1600" kern="0" dirty="0">
              <a:solidFill>
                <a:srgbClr val="FFFFFF"/>
              </a:solidFill>
              <a:latin typeface="Calibri" panose="020F0502020204030204" pitchFamily="34" charset="0"/>
            </a:endParaRPr>
          </a:p>
        </p:txBody>
      </p:sp>
      <p:sp>
        <p:nvSpPr>
          <p:cNvPr id="39" name="Action Button: Home 10">
            <a:hlinkClick r:id="rId2" action="ppaction://hlinksldjump" highlightClick="1"/>
          </p:cNvPr>
          <p:cNvSpPr/>
          <p:nvPr/>
        </p:nvSpPr>
        <p:spPr>
          <a:xfrm>
            <a:off x="11668760" y="129381"/>
            <a:ext cx="252000" cy="381000"/>
          </a:xfrm>
          <a:prstGeom prst="actionButtonHom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17" name="Straight Connector 86"/>
          <p:cNvCxnSpPr>
            <a:cxnSpLocks noChangeShapeType="1"/>
          </p:cNvCxnSpPr>
          <p:nvPr/>
        </p:nvCxnSpPr>
        <p:spPr bwMode="auto">
          <a:xfrm flipV="1">
            <a:off x="1094055" y="5032686"/>
            <a:ext cx="1122819" cy="6545"/>
          </a:xfrm>
          <a:prstGeom prst="line">
            <a:avLst/>
          </a:prstGeom>
          <a:noFill/>
          <a:ln w="28575" algn="ctr">
            <a:solidFill>
              <a:srgbClr val="96C7EB"/>
            </a:solidFill>
            <a:round/>
          </a:ln>
        </p:spPr>
      </p:cxnSp>
      <p:sp>
        <p:nvSpPr>
          <p:cNvPr id="29" name="TextBox 44">
            <a:hlinkClick r:id="" action="ppaction://noaction"/>
          </p:cNvPr>
          <p:cNvSpPr txBox="1"/>
          <p:nvPr/>
        </p:nvSpPr>
        <p:spPr>
          <a:xfrm>
            <a:off x="2333735" y="4783961"/>
            <a:ext cx="7331835" cy="519551"/>
          </a:xfrm>
          <a:prstGeom prst="rect">
            <a:avLst/>
          </a:prstGeom>
          <a:solidFill>
            <a:srgbClr val="E2EAF6"/>
          </a:solidFill>
        </p:spPr>
        <p:txBody>
          <a:bodyPr lIns="182880" tIns="94945" rIns="45720" bIns="94945" anchor="ctr"/>
          <a:lstStyle/>
          <a:p>
            <a:pPr defTabSz="949325">
              <a:lnSpc>
                <a:spcPct val="90000"/>
              </a:lnSpc>
              <a:buClr>
                <a:srgbClr val="000000"/>
              </a:buClr>
              <a:buSzPct val="100000"/>
              <a:defRPr/>
            </a:pPr>
            <a:r>
              <a:rPr lang="en-IN" altLang="da-DK" sz="1600" kern="0" dirty="0">
                <a:latin typeface="Calibri" panose="020F0502020204030204" pitchFamily="34" charset="0"/>
              </a:rPr>
              <a:t>Conclusion</a:t>
            </a:r>
          </a:p>
        </p:txBody>
      </p:sp>
      <p:sp>
        <p:nvSpPr>
          <p:cNvPr id="30" name="TextBox 45">
            <a:hlinkClick r:id="" action="ppaction://noaction"/>
          </p:cNvPr>
          <p:cNvSpPr txBox="1"/>
          <p:nvPr/>
        </p:nvSpPr>
        <p:spPr>
          <a:xfrm>
            <a:off x="10019120" y="4783961"/>
            <a:ext cx="939075" cy="519551"/>
          </a:xfrm>
          <a:prstGeom prst="rect">
            <a:avLst/>
          </a:prstGeom>
          <a:solidFill>
            <a:srgbClr val="E2EAF6"/>
          </a:solidFill>
        </p:spPr>
        <p:txBody>
          <a:bodyPr lIns="0" tIns="0" rIns="0" bIns="0" anchor="ctr"/>
          <a:lstStyle/>
          <a:p>
            <a:pPr algn="ctr" defTabSz="949325">
              <a:buClr>
                <a:srgbClr val="000000"/>
              </a:buClr>
              <a:buSzPct val="100000"/>
              <a:defRPr/>
            </a:pPr>
            <a:r>
              <a:rPr lang="en-IN" altLang="en-US" sz="1600" kern="0" dirty="0">
                <a:latin typeface="Calibri" panose="020F0502020204030204" pitchFamily="34" charset="0"/>
              </a:rPr>
              <a:t>8</a:t>
            </a:r>
          </a:p>
        </p:txBody>
      </p:sp>
      <p:sp>
        <p:nvSpPr>
          <p:cNvPr id="31" name="Hexagon 30"/>
          <p:cNvSpPr/>
          <p:nvPr/>
        </p:nvSpPr>
        <p:spPr>
          <a:xfrm>
            <a:off x="672034" y="4719688"/>
            <a:ext cx="755368" cy="573647"/>
          </a:xfrm>
          <a:prstGeom prst="hexagon">
            <a:avLst/>
          </a:prstGeom>
          <a:solidFill>
            <a:srgbClr val="0578B3"/>
          </a:solidFill>
          <a:ln w="25400" cap="flat" cmpd="sng" algn="ctr">
            <a:solidFill>
              <a:srgbClr val="0578B3"/>
            </a:solidFill>
            <a:prstDash val="solid"/>
          </a:ln>
          <a:effectLst/>
        </p:spPr>
        <p:txBody>
          <a:bodyPr lIns="94945" tIns="47472" rIns="94945" bIns="47472" anchor="ctr"/>
          <a:lstStyle/>
          <a:p>
            <a:pPr algn="ctr" defTabSz="949325">
              <a:buClr>
                <a:srgbClr val="000000"/>
              </a:buClr>
              <a:buSzPct val="100000"/>
              <a:defRPr/>
            </a:pPr>
            <a:r>
              <a:rPr lang="en-IN" altLang="en-US" sz="1600" b="1" kern="0" dirty="0">
                <a:solidFill>
                  <a:schemeClr val="bg1"/>
                </a:solidFill>
                <a:latin typeface="Calibri" panose="020F0502020204030204" pitchFamily="34" charset="0"/>
              </a:rPr>
              <a:t>6</a:t>
            </a:r>
          </a:p>
        </p:txBody>
      </p:sp>
      <p:sp>
        <p:nvSpPr>
          <p:cNvPr id="32" name="Rectangle 48"/>
          <p:cNvSpPr/>
          <p:nvPr/>
        </p:nvSpPr>
        <p:spPr>
          <a:xfrm>
            <a:off x="2091497" y="4902253"/>
            <a:ext cx="143182" cy="201168"/>
          </a:xfrm>
          <a:prstGeom prst="rect">
            <a:avLst/>
          </a:prstGeom>
          <a:solidFill>
            <a:srgbClr val="96C7EB"/>
          </a:solidFill>
          <a:ln w="25400" cap="flat" cmpd="sng" algn="ctr">
            <a:noFill/>
            <a:prstDash val="solid"/>
          </a:ln>
          <a:effectLst/>
        </p:spPr>
        <p:txBody>
          <a:bodyPr lIns="87212" tIns="43605" rIns="87212" bIns="43605" anchor="ctr"/>
          <a:lstStyle/>
          <a:p>
            <a:pPr algn="ctr" defTabSz="871855">
              <a:buClr>
                <a:srgbClr val="000000"/>
              </a:buClr>
              <a:buSzPct val="100000"/>
              <a:defRPr/>
            </a:pPr>
            <a:endParaRPr lang="en-US" sz="1600" kern="0" dirty="0">
              <a:solidFill>
                <a:srgbClr val="FFFFFF"/>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normAutofit/>
          </a:bodyPr>
          <a:lstStyle/>
          <a:p>
            <a:pPr algn="ctr"/>
            <a:r>
              <a:rPr lang="en-IN" altLang="en-US" dirty="0"/>
              <a:t>Automobile</a:t>
            </a:r>
            <a:r>
              <a:rPr lang="en-US" dirty="0"/>
              <a:t> Industry – Background </a:t>
            </a:r>
          </a:p>
        </p:txBody>
      </p:sp>
      <p:sp>
        <p:nvSpPr>
          <p:cNvPr id="4" name="Slide Number Placeholder 3"/>
          <p:cNvSpPr>
            <a:spLocks noGrp="1"/>
          </p:cNvSpPr>
          <p:nvPr>
            <p:ph type="sldNum" sz="quarter" idx="12"/>
          </p:nvPr>
        </p:nvSpPr>
        <p:spPr/>
        <p:txBody>
          <a:bodyPr/>
          <a:lstStyle/>
          <a:p>
            <a:fld id="{1369CA25-81A2-4C32-8D19-4F5F924F41A4}" type="slidenum">
              <a:rPr lang="en-US" smtClean="0"/>
              <a:t>3</a:t>
            </a:fld>
            <a:endParaRPr lang="en-US" dirty="0"/>
          </a:p>
        </p:txBody>
      </p:sp>
      <p:sp>
        <p:nvSpPr>
          <p:cNvPr id="39" name="Action Button: Home 10">
            <a:hlinkClick r:id="rId2" action="ppaction://hlinksldjump" highlightClick="1"/>
          </p:cNvPr>
          <p:cNvSpPr/>
          <p:nvPr/>
        </p:nvSpPr>
        <p:spPr>
          <a:xfrm>
            <a:off x="11668760" y="129381"/>
            <a:ext cx="252000" cy="381000"/>
          </a:xfrm>
          <a:prstGeom prst="actionButtonHom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Text Box 2"/>
          <p:cNvSpPr txBox="1"/>
          <p:nvPr/>
        </p:nvSpPr>
        <p:spPr>
          <a:xfrm>
            <a:off x="255270" y="1780540"/>
            <a:ext cx="7544435" cy="5077460"/>
          </a:xfrm>
          <a:prstGeom prst="rect">
            <a:avLst/>
          </a:prstGeom>
          <a:noFill/>
        </p:spPr>
        <p:txBody>
          <a:bodyPr wrap="square" rtlCol="0">
            <a:spAutoFit/>
          </a:bodyPr>
          <a:lstStyle/>
          <a:p>
            <a:pPr marL="285750" indent="-285750">
              <a:buFont typeface="Arial" panose="020B0604020202020204" pitchFamily="34" charset="0"/>
              <a:buChar char="•"/>
            </a:pPr>
            <a:r>
              <a:rPr lang="en-US"/>
              <a:t>Growing energy demand and exploration of new conventional and non-conventional hydrocarbon resources are fueling the growth of the segment.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sector can witness explosive growth in nanotechnology and nano-scale assembly systems; MEMS and nanotech sensors (tiny, low-power, low-cost sensors) which can measure everything and anything.​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Huge potential is seen in Robotics. India has low robot density figures, only four industrial robots per 10,000 employees in the manufacturing industry.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automation market in India has been growing significantly over the last decade due to the increasing need for reliable and cost-effective ways of production.​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Indian industrial automation industry is expected to reach 197 billion by 2020 with growth driven by the rapid adoption of modern technology backed by cost-saving features.​</a:t>
            </a:r>
          </a:p>
          <a:p>
            <a:pPr marL="285750" indent="-285750">
              <a:buFont typeface="Arial" panose="020B0604020202020204" pitchFamily="34" charset="0"/>
              <a:buChar char="•"/>
            </a:pPr>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799705" y="2398118"/>
            <a:ext cx="3800475" cy="22884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dirty="0"/>
              <a:t>How Sales Happen in </a:t>
            </a:r>
            <a:r>
              <a:rPr lang="en-IN" altLang="en-US" dirty="0"/>
              <a:t>Automobile</a:t>
            </a:r>
            <a:r>
              <a:rPr lang="en-US" dirty="0"/>
              <a:t> Industry </a:t>
            </a:r>
          </a:p>
        </p:txBody>
      </p:sp>
      <p:sp>
        <p:nvSpPr>
          <p:cNvPr id="4" name="Slide Number Placeholder 3"/>
          <p:cNvSpPr>
            <a:spLocks noGrp="1"/>
          </p:cNvSpPr>
          <p:nvPr>
            <p:ph type="sldNum" sz="quarter" idx="12"/>
          </p:nvPr>
        </p:nvSpPr>
        <p:spPr/>
        <p:txBody>
          <a:bodyPr/>
          <a:lstStyle/>
          <a:p>
            <a:fld id="{1369CA25-81A2-4C32-8D19-4F5F924F41A4}" type="slidenum">
              <a:rPr lang="en-US" smtClean="0"/>
              <a:t>4</a:t>
            </a:fld>
            <a:endParaRPr lang="en-US" dirty="0"/>
          </a:p>
        </p:txBody>
      </p:sp>
      <p:sp>
        <p:nvSpPr>
          <p:cNvPr id="39" name="Action Button: Home 10">
            <a:hlinkClick r:id="rId2" action="ppaction://hlinksldjump" highlightClick="1"/>
          </p:cNvPr>
          <p:cNvSpPr/>
          <p:nvPr/>
        </p:nvSpPr>
        <p:spPr>
          <a:xfrm>
            <a:off x="11668760" y="129381"/>
            <a:ext cx="252000" cy="381000"/>
          </a:xfrm>
          <a:prstGeom prst="actionButtonHom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Text Box 4"/>
          <p:cNvSpPr txBox="1"/>
          <p:nvPr/>
        </p:nvSpPr>
        <p:spPr>
          <a:xfrm>
            <a:off x="220345" y="2023110"/>
            <a:ext cx="7359015" cy="3692525"/>
          </a:xfrm>
          <a:prstGeom prst="rect">
            <a:avLst/>
          </a:prstGeom>
          <a:noFill/>
        </p:spPr>
        <p:txBody>
          <a:bodyPr wrap="square" rtlCol="0">
            <a:spAutoFit/>
          </a:bodyPr>
          <a:lstStyle/>
          <a:p>
            <a:pPr marL="285750" indent="-285750">
              <a:buFont typeface="Arial" panose="020B0604020202020204" pitchFamily="34" charset="0"/>
              <a:buChar char="•"/>
            </a:pPr>
            <a:r>
              <a:rPr lang="en-US"/>
              <a:t>The automobile industry is dependent on various factors such as availability of skilled labour at low cost, robust R&amp;D centres, and low-cost steel production. The industry also provides great opportunities for investment and direct and indirect employment to skilled and unskilled labour.</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Indian automotive industry (including component manufacturing) is expected to reach Rs. 16.16-18.18 trillion (US$ 251.4-282.8 billion) by 2026.</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Indian auto industry is expected to record strong growth in 2022-23, post recovering from effects of COVID-19 pandemic. Electric vehicles, especially two-wheelers, are likely to witness positive sales in 2022-23.</a:t>
            </a:r>
          </a:p>
        </p:txBody>
      </p:sp>
      <p:pic>
        <p:nvPicPr>
          <p:cNvPr id="6" name="Content Placeholder 5" descr="Automobile-3"/>
          <p:cNvPicPr>
            <a:picLocks noGrp="1" noChangeAspect="1"/>
          </p:cNvPicPr>
          <p:nvPr>
            <p:ph idx="1"/>
          </p:nvPr>
        </p:nvPicPr>
        <p:blipFill>
          <a:blip r:embed="rId3"/>
          <a:stretch>
            <a:fillRect/>
          </a:stretch>
        </p:blipFill>
        <p:spPr>
          <a:xfrm>
            <a:off x="7706360" y="2499360"/>
            <a:ext cx="3962400" cy="304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noAutofit/>
          </a:bodyPr>
          <a:lstStyle/>
          <a:p>
            <a:pPr algn="ctr"/>
            <a:r>
              <a:rPr lang="en-US" sz="3200" dirty="0"/>
              <a:t>How is Data Analytics helpful in monitoring Sales in </a:t>
            </a:r>
            <a:r>
              <a:rPr lang="en-IN" altLang="en-US" sz="3200" dirty="0"/>
              <a:t>Automobile</a:t>
            </a:r>
            <a:r>
              <a:rPr lang="en-US" sz="3200" dirty="0"/>
              <a:t> Industry</a:t>
            </a:r>
          </a:p>
        </p:txBody>
      </p:sp>
      <p:sp>
        <p:nvSpPr>
          <p:cNvPr id="4" name="Slide Number Placeholder 3"/>
          <p:cNvSpPr>
            <a:spLocks noGrp="1"/>
          </p:cNvSpPr>
          <p:nvPr>
            <p:ph type="sldNum" sz="quarter" idx="12"/>
          </p:nvPr>
        </p:nvSpPr>
        <p:spPr/>
        <p:txBody>
          <a:bodyPr/>
          <a:lstStyle/>
          <a:p>
            <a:fld id="{1369CA25-81A2-4C32-8D19-4F5F924F41A4}" type="slidenum">
              <a:rPr lang="en-US" smtClean="0"/>
              <a:t>5</a:t>
            </a:fld>
            <a:endParaRPr lang="en-US" dirty="0"/>
          </a:p>
        </p:txBody>
      </p:sp>
      <p:sp>
        <p:nvSpPr>
          <p:cNvPr id="3" name="Text Box 2"/>
          <p:cNvSpPr txBox="1"/>
          <p:nvPr/>
        </p:nvSpPr>
        <p:spPr>
          <a:xfrm>
            <a:off x="405130" y="2110105"/>
            <a:ext cx="6615430" cy="4246245"/>
          </a:xfrm>
          <a:prstGeom prst="rect">
            <a:avLst/>
          </a:prstGeom>
          <a:noFill/>
        </p:spPr>
        <p:txBody>
          <a:bodyPr wrap="square" rtlCol="0">
            <a:spAutoFit/>
          </a:bodyPr>
          <a:lstStyle/>
          <a:p>
            <a:pPr marL="285750" indent="-285750">
              <a:buFont typeface="Arial" panose="020B0604020202020204" pitchFamily="34" charset="0"/>
              <a:buChar char="•"/>
            </a:pPr>
            <a:r>
              <a:rPr lang="en-US"/>
              <a:t>Big data analytics forms the basis of all other applications as large chunks of information are being gathered and organised for use.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Major use cases include changing the automotive business, supporting mechanization, and boosting automation.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 addition to this, the effective utilization of big data is assisting automotive players in exploring newer ideas and using materials having extraordinary advantages as compared to those earlier. This big step will not only help in tremendous expense reduction but also lead to better vehicle quality.</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Manufacturing safer and superior quality vehicles requires a data-driven approach. Data science can lead to better mobility solutions with more connected and autonomous vehicles.</a:t>
            </a:r>
          </a:p>
        </p:txBody>
      </p:sp>
      <p:pic>
        <p:nvPicPr>
          <p:cNvPr id="5" name="Content Placeholder 4" descr="AI_for_automotive-01"/>
          <p:cNvPicPr>
            <a:picLocks noGrp="1" noChangeAspect="1"/>
          </p:cNvPicPr>
          <p:nvPr>
            <p:ph idx="1"/>
          </p:nvPr>
        </p:nvPicPr>
        <p:blipFill>
          <a:blip r:embed="rId2"/>
          <a:stretch>
            <a:fillRect/>
          </a:stretch>
        </p:blipFill>
        <p:spPr>
          <a:xfrm>
            <a:off x="7020560" y="2319020"/>
            <a:ext cx="4673600" cy="34093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965" y="365125"/>
            <a:ext cx="10582835" cy="674781"/>
          </a:xfrm>
        </p:spPr>
        <p:style>
          <a:lnRef idx="1">
            <a:schemeClr val="accent1"/>
          </a:lnRef>
          <a:fillRef idx="3">
            <a:schemeClr val="accent1"/>
          </a:fillRef>
          <a:effectRef idx="2">
            <a:schemeClr val="accent1"/>
          </a:effectRef>
          <a:fontRef idx="minor">
            <a:schemeClr val="lt1"/>
          </a:fontRef>
        </p:style>
        <p:txBody>
          <a:bodyPr>
            <a:normAutofit fontScale="90000"/>
          </a:bodyPr>
          <a:lstStyle/>
          <a:p>
            <a:pPr algn="ctr"/>
            <a:r>
              <a:rPr lang="en-US" dirty="0"/>
              <a:t>Key KPIs in </a:t>
            </a:r>
            <a:r>
              <a:rPr lang="en-IN" altLang="en-US" dirty="0"/>
              <a:t>Sales</a:t>
            </a:r>
            <a:r>
              <a:rPr lang="en-US" dirty="0"/>
              <a:t> Analytics </a:t>
            </a:r>
          </a:p>
        </p:txBody>
      </p:sp>
      <p:sp>
        <p:nvSpPr>
          <p:cNvPr id="4" name="Slide Number Placeholder 3"/>
          <p:cNvSpPr>
            <a:spLocks noGrp="1"/>
          </p:cNvSpPr>
          <p:nvPr>
            <p:ph type="sldNum" sz="quarter" idx="12"/>
          </p:nvPr>
        </p:nvSpPr>
        <p:spPr/>
        <p:txBody>
          <a:bodyPr/>
          <a:lstStyle/>
          <a:p>
            <a:fld id="{1369CA25-81A2-4C32-8D19-4F5F924F41A4}" type="slidenum">
              <a:rPr lang="en-US" smtClean="0"/>
              <a:t>6</a:t>
            </a:fld>
            <a:endParaRPr lang="en-US" dirty="0"/>
          </a:p>
        </p:txBody>
      </p:sp>
      <p:sp>
        <p:nvSpPr>
          <p:cNvPr id="39" name="Action Button: Home 10">
            <a:hlinkClick r:id="rId2" action="ppaction://hlinksldjump" highlightClick="1"/>
          </p:cNvPr>
          <p:cNvSpPr/>
          <p:nvPr/>
        </p:nvSpPr>
        <p:spPr>
          <a:xfrm>
            <a:off x="11668760" y="129381"/>
            <a:ext cx="252000" cy="381000"/>
          </a:xfrm>
          <a:prstGeom prst="actionButtonHom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1028" name="Picture 4">
            <a:extLst>
              <a:ext uri="{FF2B5EF4-FFF2-40B4-BE49-F238E27FC236}">
                <a16:creationId xmlns:a16="http://schemas.microsoft.com/office/drawing/2014/main" id="{EE517A5C-BB5F-6A30-FE81-EF52D5877A7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96988" y="1039907"/>
            <a:ext cx="6598023" cy="58180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noAutofit/>
          </a:bodyPr>
          <a:lstStyle/>
          <a:p>
            <a:pPr algn="ctr"/>
            <a:r>
              <a:rPr lang="en-US" sz="3200" dirty="0"/>
              <a:t>Sample Dashboards depicting Sales Analytics in </a:t>
            </a:r>
            <a:r>
              <a:rPr lang="en-IN" altLang="en-US" sz="3200" dirty="0"/>
              <a:t>Automobile</a:t>
            </a:r>
            <a:r>
              <a:rPr lang="en-US" sz="3200" dirty="0"/>
              <a:t> Industry</a:t>
            </a:r>
          </a:p>
        </p:txBody>
      </p:sp>
      <p:sp>
        <p:nvSpPr>
          <p:cNvPr id="4" name="Slide Number Placeholder 3"/>
          <p:cNvSpPr>
            <a:spLocks noGrp="1"/>
          </p:cNvSpPr>
          <p:nvPr>
            <p:ph type="sldNum" sz="quarter" idx="12"/>
          </p:nvPr>
        </p:nvSpPr>
        <p:spPr/>
        <p:txBody>
          <a:bodyPr/>
          <a:lstStyle/>
          <a:p>
            <a:fld id="{1369CA25-81A2-4C32-8D19-4F5F924F41A4}" type="slidenum">
              <a:rPr lang="en-US" smtClean="0"/>
              <a:t>7</a:t>
            </a:fld>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53112" y="1788160"/>
            <a:ext cx="8685140" cy="47097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39762"/>
          </a:xfrm>
        </p:spPr>
        <p:style>
          <a:lnRef idx="1">
            <a:schemeClr val="accent1"/>
          </a:lnRef>
          <a:fillRef idx="3">
            <a:schemeClr val="accent1"/>
          </a:fillRef>
          <a:effectRef idx="2">
            <a:schemeClr val="accent1"/>
          </a:effectRef>
          <a:fontRef idx="minor">
            <a:schemeClr val="lt1"/>
          </a:fontRef>
        </p:style>
        <p:txBody>
          <a:bodyPr>
            <a:noAutofit/>
          </a:bodyPr>
          <a:lstStyle/>
          <a:p>
            <a:pPr algn="ctr"/>
            <a:r>
              <a:rPr lang="en-US" sz="3200" dirty="0"/>
              <a:t>Conclusion </a:t>
            </a:r>
          </a:p>
        </p:txBody>
      </p:sp>
      <p:sp>
        <p:nvSpPr>
          <p:cNvPr id="4" name="Slide Number Placeholder 3"/>
          <p:cNvSpPr>
            <a:spLocks noGrp="1"/>
          </p:cNvSpPr>
          <p:nvPr>
            <p:ph type="sldNum" sz="quarter" idx="12"/>
          </p:nvPr>
        </p:nvSpPr>
        <p:spPr>
          <a:xfrm>
            <a:off x="9347200" y="6496886"/>
            <a:ext cx="2844800" cy="365125"/>
          </a:xfrm>
        </p:spPr>
        <p:txBody>
          <a:bodyPr/>
          <a:lstStyle/>
          <a:p>
            <a:fld id="{1369CA25-81A2-4C32-8D19-4F5F924F41A4}" type="slidenum">
              <a:rPr lang="en-US" smtClean="0"/>
              <a:t>8</a:t>
            </a:fld>
            <a:endParaRPr lang="en-US" dirty="0"/>
          </a:p>
        </p:txBody>
      </p:sp>
      <p:sp>
        <p:nvSpPr>
          <p:cNvPr id="3" name="Text Box 2"/>
          <p:cNvSpPr txBox="1"/>
          <p:nvPr/>
        </p:nvSpPr>
        <p:spPr>
          <a:xfrm flipH="1">
            <a:off x="831215" y="1176655"/>
            <a:ext cx="10528935" cy="5015865"/>
          </a:xfrm>
          <a:prstGeom prst="rect">
            <a:avLst/>
          </a:prstGeom>
          <a:noFill/>
        </p:spPr>
        <p:txBody>
          <a:bodyPr wrap="square" rtlCol="0">
            <a:spAutoFit/>
          </a:bodyPr>
          <a:lstStyle/>
          <a:p>
            <a:pPr marL="342900" indent="-342900">
              <a:buFont typeface="Wingdings" panose="05000000000000000000" charset="0"/>
              <a:buChar char="Ø"/>
            </a:pPr>
            <a:r>
              <a:rPr lang="en-US" sz="2000"/>
              <a:t>The automobile industry is one of the most important drivers of the economic growth of India and one with high participation in global value chains. The growth of this sector has been on the back of strong government support which has helped it carve a unique path among the manufacturing sectors of India. </a:t>
            </a:r>
          </a:p>
          <a:p>
            <a:pPr marL="342900" indent="-342900">
              <a:buFont typeface="Wingdings" panose="05000000000000000000" charset="0"/>
              <a:buChar char="Ø"/>
            </a:pPr>
            <a:endParaRPr lang="en-US" sz="2000"/>
          </a:p>
          <a:p>
            <a:pPr marL="342900" indent="-342900">
              <a:buFont typeface="Wingdings" panose="05000000000000000000" charset="0"/>
              <a:buChar char="Ø"/>
            </a:pPr>
            <a:r>
              <a:rPr lang="en-US" sz="2000"/>
              <a:t>The automobiles produced in the country uniquely cater to the demands of low- and middle-income groups of the population which makes this sector stand out among the other automobile-producing countries.</a:t>
            </a:r>
          </a:p>
          <a:p>
            <a:pPr marL="342900" indent="-342900">
              <a:buFont typeface="Wingdings" panose="05000000000000000000" charset="0"/>
              <a:buChar char="Ø"/>
            </a:pPr>
            <a:endParaRPr lang="en-US" sz="2000"/>
          </a:p>
          <a:p>
            <a:pPr marL="342900" indent="-342900">
              <a:buFont typeface="Wingdings" panose="05000000000000000000" charset="0"/>
              <a:buChar char="Ø"/>
            </a:pPr>
            <a:r>
              <a:rPr lang="en-US" sz="2000"/>
              <a:t>The automobile industry is one of the high</a:t>
            </a:r>
            <a:r>
              <a:rPr lang="en-IN" altLang="en-US" sz="2000"/>
              <a:t> </a:t>
            </a:r>
            <a:r>
              <a:rPr lang="en-US" sz="2000"/>
              <a:t>performing industries of Indian economy.</a:t>
            </a:r>
            <a:r>
              <a:rPr lang="en-IN" altLang="en-US" sz="2000"/>
              <a:t> </a:t>
            </a:r>
            <a:r>
              <a:rPr lang="en-US" sz="2000"/>
              <a:t>This has contributed largely in making India</a:t>
            </a:r>
            <a:r>
              <a:rPr lang="en-IN" altLang="en-US" sz="2000"/>
              <a:t> </a:t>
            </a:r>
            <a:r>
              <a:rPr lang="en-US" sz="2000"/>
              <a:t>a prime destination for many international</a:t>
            </a:r>
            <a:r>
              <a:rPr lang="en-IN" altLang="en-US" sz="2000"/>
              <a:t> </a:t>
            </a:r>
            <a:r>
              <a:rPr lang="en-US" sz="2000"/>
              <a:t>players in the automobile industry who</a:t>
            </a:r>
            <a:r>
              <a:rPr lang="en-IN" altLang="en-US" sz="2000"/>
              <a:t> </a:t>
            </a:r>
            <a:r>
              <a:rPr lang="en-US" sz="2000"/>
              <a:t>wish to set up their businesses in India.</a:t>
            </a:r>
          </a:p>
          <a:p>
            <a:pPr marL="342900" indent="-342900">
              <a:buFont typeface="Wingdings" panose="05000000000000000000" charset="0"/>
              <a:buChar char="Ø"/>
            </a:pPr>
            <a:endParaRPr lang="en-US" sz="2000"/>
          </a:p>
          <a:p>
            <a:pPr marL="342900" indent="-342900">
              <a:buFont typeface="Wingdings" panose="05000000000000000000" charset="0"/>
              <a:buChar char="Ø"/>
            </a:pPr>
            <a:r>
              <a:rPr lang="en-US" sz="2000"/>
              <a:t>By analyzing the current trend of</a:t>
            </a:r>
            <a:r>
              <a:rPr lang="en-IN" altLang="en-US" sz="2000"/>
              <a:t> </a:t>
            </a:r>
            <a:r>
              <a:rPr lang="en-US" sz="2000"/>
              <a:t>Automobile production and export trend,</a:t>
            </a:r>
            <a:r>
              <a:rPr lang="en-IN" altLang="en-US" sz="2000"/>
              <a:t> </a:t>
            </a:r>
            <a:r>
              <a:rPr lang="en-US" sz="2000"/>
              <a:t>we can say that the future of automobile</a:t>
            </a:r>
            <a:r>
              <a:rPr lang="en-IN" altLang="en-US" sz="2000"/>
              <a:t> </a:t>
            </a:r>
            <a:r>
              <a:rPr lang="en-US" sz="2000"/>
              <a:t>industry is bright.</a:t>
            </a:r>
          </a:p>
          <a:p>
            <a:pPr marL="342900" indent="-342900">
              <a:buFont typeface="Wingdings" panose="05000000000000000000" charset="0"/>
              <a:buChar char="Ø"/>
            </a:pP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83360" y="2011680"/>
            <a:ext cx="9611360" cy="1862048"/>
          </a:xfrm>
          <a:prstGeom prst="rect">
            <a:avLst/>
          </a:prstGeom>
          <a:noFill/>
        </p:spPr>
        <p:txBody>
          <a:bodyPr wrap="square" rtlCol="0">
            <a:spAutoFit/>
          </a:bodyPr>
          <a:lstStyle/>
          <a:p>
            <a:pPr algn="ctr"/>
            <a:r>
              <a:rPr lang="en-IN" sz="11500" b="1" dirty="0">
                <a:solidFill>
                  <a:srgbClr val="0070C0"/>
                </a:solidFill>
              </a:rPr>
              <a:t>Thank You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667</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Topics to be Covered</vt:lpstr>
      <vt:lpstr>Automobile Industry – Background </vt:lpstr>
      <vt:lpstr>How Sales Happen in Automobile Industry </vt:lpstr>
      <vt:lpstr>How is Data Analytics helpful in monitoring Sales in Automobile Industry</vt:lpstr>
      <vt:lpstr>Key KPIs in Sales Analytics </vt:lpstr>
      <vt:lpstr>Sample Dashboards depicting Sales Analytics in Automobile Industry</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Vashisht</dc:creator>
  <cp:lastModifiedBy>Jagannath kar</cp:lastModifiedBy>
  <cp:revision>5</cp:revision>
  <dcterms:created xsi:type="dcterms:W3CDTF">2022-06-29T07:44:00Z</dcterms:created>
  <dcterms:modified xsi:type="dcterms:W3CDTF">2022-07-14T15:16:44Z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266F3E4030C540BA9B8DFE577CA89773</vt:lpwstr>
  </property>
  <property fmtid="{D5CDD505-2E9C-101B-9397-08002B2CF9AE}" pid="3" name="KSOProductBuildVer">
    <vt:lpwstr>1033-11.2.0.11156</vt:lpwstr>
  </property>
</Properties>
</file>