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71" r:id="rId8"/>
    <p:sldId id="272" r:id="rId9"/>
    <p:sldId id="262" r:id="rId10"/>
    <p:sldId id="263" r:id="rId11"/>
    <p:sldId id="264" r:id="rId12"/>
    <p:sldId id="265" r:id="rId13"/>
    <p:sldId id="273" r:id="rId14"/>
    <p:sldId id="266" r:id="rId15"/>
    <p:sldId id="268" r:id="rId16"/>
    <p:sldId id="269" r:id="rId17"/>
  </p:sldIdLst>
  <p:sldSz cx="7556500" cy="10693400"/>
  <p:notesSz cx="7556500" cy="106934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53" d="100"/>
          <a:sy n="53" d="100"/>
        </p:scale>
        <p:origin x="-2587"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53B80972-748A-434F-870E-B5E43762B88E}" type="datetimeFigureOut">
              <a:rPr lang="en-IN" smtClean="0"/>
              <a:t>10-08-2025</a:t>
            </a:fld>
            <a:endParaRPr lang="en-IN"/>
          </a:p>
        </p:txBody>
      </p:sp>
      <p:sp>
        <p:nvSpPr>
          <p:cNvPr id="4" name="Slide Image Placeholder 3"/>
          <p:cNvSpPr>
            <a:spLocks noGrp="1" noRot="1" noChangeAspect="1"/>
          </p:cNvSpPr>
          <p:nvPr>
            <p:ph type="sldImg" idx="2"/>
          </p:nvPr>
        </p:nvSpPr>
        <p:spPr>
          <a:xfrm>
            <a:off x="2503488" y="1336675"/>
            <a:ext cx="2549525"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64D48AAF-977D-40CF-A6BB-3E02A5D1AC12}" type="slidenum">
              <a:rPr lang="en-IN" smtClean="0"/>
              <a:t>‹#›</a:t>
            </a:fld>
            <a:endParaRPr lang="en-IN"/>
          </a:p>
        </p:txBody>
      </p:sp>
    </p:spTree>
    <p:extLst>
      <p:ext uri="{BB962C8B-B14F-4D97-AF65-F5344CB8AC3E}">
        <p14:creationId xmlns:p14="http://schemas.microsoft.com/office/powerpoint/2010/main" val="1145700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4D48AAF-977D-40CF-A6BB-3E02A5D1AC12}" type="slidenum">
              <a:rPr lang="en-IN" smtClean="0"/>
              <a:t>2</a:t>
            </a:fld>
            <a:endParaRPr lang="en-IN"/>
          </a:p>
        </p:txBody>
      </p:sp>
    </p:spTree>
    <p:extLst>
      <p:ext uri="{BB962C8B-B14F-4D97-AF65-F5344CB8AC3E}">
        <p14:creationId xmlns:p14="http://schemas.microsoft.com/office/powerpoint/2010/main" val="772161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8/10/2025</a:t>
            </a:fld>
            <a:endParaRPr lang="en-US"/>
          </a:p>
        </p:txBody>
      </p:sp>
      <p:sp>
        <p:nvSpPr>
          <p:cNvPr id="6" name="Holder 6"/>
          <p:cNvSpPr>
            <a:spLocks noGrp="1"/>
          </p:cNvSpPr>
          <p:nvPr>
            <p:ph type="sldNum" sz="quarter" idx="7"/>
          </p:nvPr>
        </p:nvSpPr>
        <p:spPr/>
        <p:txBody>
          <a:bodyPr lIns="0" tIns="0" rIns="0" bIns="0"/>
          <a:lstStyle>
            <a:lvl1pPr>
              <a:defRPr sz="1000" b="0" i="0">
                <a:solidFill>
                  <a:schemeClr val="tx1"/>
                </a:solidFill>
                <a:latin typeface="Cambria"/>
                <a:cs typeface="Cambria"/>
              </a:defRPr>
            </a:lvl1pPr>
          </a:lstStyle>
          <a:p>
            <a:pPr marL="38100">
              <a:lnSpc>
                <a:spcPct val="100000"/>
              </a:lnSpc>
              <a:spcBef>
                <a:spcPts val="55"/>
              </a:spcBef>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8/10/2025</a:t>
            </a:fld>
            <a:endParaRPr lang="en-US"/>
          </a:p>
        </p:txBody>
      </p:sp>
      <p:sp>
        <p:nvSpPr>
          <p:cNvPr id="6" name="Holder 6"/>
          <p:cNvSpPr>
            <a:spLocks noGrp="1"/>
          </p:cNvSpPr>
          <p:nvPr>
            <p:ph type="sldNum" sz="quarter" idx="7"/>
          </p:nvPr>
        </p:nvSpPr>
        <p:spPr/>
        <p:txBody>
          <a:bodyPr lIns="0" tIns="0" rIns="0" bIns="0"/>
          <a:lstStyle>
            <a:lvl1pPr>
              <a:defRPr sz="1000" b="0" i="0">
                <a:solidFill>
                  <a:schemeClr val="tx1"/>
                </a:solidFill>
                <a:latin typeface="Cambria"/>
                <a:cs typeface="Cambria"/>
              </a:defRPr>
            </a:lvl1pPr>
          </a:lstStyle>
          <a:p>
            <a:pPr marL="38100">
              <a:lnSpc>
                <a:spcPct val="100000"/>
              </a:lnSpc>
              <a:spcBef>
                <a:spcPts val="55"/>
              </a:spcBef>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8/10/2025</a:t>
            </a:fld>
            <a:endParaRPr lang="en-US"/>
          </a:p>
        </p:txBody>
      </p:sp>
      <p:sp>
        <p:nvSpPr>
          <p:cNvPr id="7" name="Holder 7"/>
          <p:cNvSpPr>
            <a:spLocks noGrp="1"/>
          </p:cNvSpPr>
          <p:nvPr>
            <p:ph type="sldNum" sz="quarter" idx="7"/>
          </p:nvPr>
        </p:nvSpPr>
        <p:spPr/>
        <p:txBody>
          <a:bodyPr lIns="0" tIns="0" rIns="0" bIns="0"/>
          <a:lstStyle>
            <a:lvl1pPr>
              <a:defRPr sz="1000" b="0" i="0">
                <a:solidFill>
                  <a:schemeClr val="tx1"/>
                </a:solidFill>
                <a:latin typeface="Cambria"/>
                <a:cs typeface="Cambria"/>
              </a:defRPr>
            </a:lvl1pPr>
          </a:lstStyle>
          <a:p>
            <a:pPr marL="38100">
              <a:lnSpc>
                <a:spcPct val="100000"/>
              </a:lnSpc>
              <a:spcBef>
                <a:spcPts val="55"/>
              </a:spcBef>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8/10/2025</a:t>
            </a:fld>
            <a:endParaRPr lang="en-US"/>
          </a:p>
        </p:txBody>
      </p:sp>
      <p:sp>
        <p:nvSpPr>
          <p:cNvPr id="5" name="Holder 5"/>
          <p:cNvSpPr>
            <a:spLocks noGrp="1"/>
          </p:cNvSpPr>
          <p:nvPr>
            <p:ph type="sldNum" sz="quarter" idx="7"/>
          </p:nvPr>
        </p:nvSpPr>
        <p:spPr/>
        <p:txBody>
          <a:bodyPr lIns="0" tIns="0" rIns="0" bIns="0"/>
          <a:lstStyle>
            <a:lvl1pPr>
              <a:defRPr sz="1000" b="0" i="0">
                <a:solidFill>
                  <a:schemeClr val="tx1"/>
                </a:solidFill>
                <a:latin typeface="Cambria"/>
                <a:cs typeface="Cambria"/>
              </a:defRPr>
            </a:lvl1pPr>
          </a:lstStyle>
          <a:p>
            <a:pPr marL="38100">
              <a:lnSpc>
                <a:spcPct val="100000"/>
              </a:lnSpc>
              <a:spcBef>
                <a:spcPts val="55"/>
              </a:spcBef>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8/10/2025</a:t>
            </a:fld>
            <a:endParaRPr lang="en-US"/>
          </a:p>
        </p:txBody>
      </p:sp>
      <p:sp>
        <p:nvSpPr>
          <p:cNvPr id="4" name="Holder 4"/>
          <p:cNvSpPr>
            <a:spLocks noGrp="1"/>
          </p:cNvSpPr>
          <p:nvPr>
            <p:ph type="sldNum" sz="quarter" idx="7"/>
          </p:nvPr>
        </p:nvSpPr>
        <p:spPr/>
        <p:txBody>
          <a:bodyPr lIns="0" tIns="0" rIns="0" bIns="0"/>
          <a:lstStyle>
            <a:lvl1pPr>
              <a:defRPr sz="1000" b="0" i="0">
                <a:solidFill>
                  <a:schemeClr val="tx1"/>
                </a:solidFill>
                <a:latin typeface="Cambria"/>
                <a:cs typeface="Cambria"/>
              </a:defRPr>
            </a:lvl1pPr>
          </a:lstStyle>
          <a:p>
            <a:pPr marL="38100">
              <a:lnSpc>
                <a:spcPct val="100000"/>
              </a:lnSpc>
              <a:spcBef>
                <a:spcPts val="55"/>
              </a:spcBef>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8/10/2025</a:t>
            </a:fld>
            <a:endParaRPr lang="en-US"/>
          </a:p>
        </p:txBody>
      </p:sp>
      <p:sp>
        <p:nvSpPr>
          <p:cNvPr id="6" name="Holder 6"/>
          <p:cNvSpPr>
            <a:spLocks noGrp="1"/>
          </p:cNvSpPr>
          <p:nvPr>
            <p:ph type="sldNum" sz="quarter" idx="7"/>
          </p:nvPr>
        </p:nvSpPr>
        <p:spPr>
          <a:xfrm>
            <a:off x="3672840" y="10024643"/>
            <a:ext cx="229235" cy="175895"/>
          </a:xfrm>
          <a:prstGeom prst="rect">
            <a:avLst/>
          </a:prstGeom>
        </p:spPr>
        <p:txBody>
          <a:bodyPr wrap="square" lIns="0" tIns="0" rIns="0" bIns="0">
            <a:spAutoFit/>
          </a:bodyPr>
          <a:lstStyle>
            <a:lvl1pPr>
              <a:defRPr sz="1000" b="0" i="0">
                <a:solidFill>
                  <a:schemeClr val="tx1"/>
                </a:solidFill>
                <a:latin typeface="Cambria"/>
                <a:cs typeface="Cambria"/>
              </a:defRPr>
            </a:lvl1pPr>
          </a:lstStyle>
          <a:p>
            <a:pPr marL="38100">
              <a:lnSpc>
                <a:spcPct val="100000"/>
              </a:lnSpc>
              <a:spcBef>
                <a:spcPts val="55"/>
              </a:spcBef>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www.edx.org/course/data-science-machine-learning" TargetMode="External"/><Relationship Id="rId2" Type="http://schemas.openxmlformats.org/officeDocument/2006/relationships/hyperlink" Target="https://www.elsevier.com/books/data-mining/witten/978-0-12-374856-0"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3247" y="633208"/>
            <a:ext cx="6858000" cy="5055487"/>
          </a:xfrm>
          <a:prstGeom prst="rect">
            <a:avLst/>
          </a:prstGeom>
        </p:spPr>
        <p:txBody>
          <a:bodyPr vert="horz" wrap="square" lIns="0" tIns="12700" rIns="0" bIns="0" rtlCol="0">
            <a:spAutoFit/>
          </a:bodyPr>
          <a:lstStyle/>
          <a:p>
            <a:pPr marL="363220" marR="5080" indent="-6350" algn="ctr">
              <a:lnSpc>
                <a:spcPct val="106200"/>
              </a:lnSpc>
              <a:spcBef>
                <a:spcPts val="100"/>
              </a:spcBef>
            </a:pPr>
            <a:r>
              <a:rPr sz="1450" b="1" spc="-10" dirty="0">
                <a:latin typeface="Cambria"/>
                <a:cs typeface="Cambria"/>
              </a:rPr>
              <a:t>PROJECT</a:t>
            </a:r>
            <a:r>
              <a:rPr sz="1450" b="1" spc="-55" dirty="0">
                <a:latin typeface="Cambria"/>
                <a:cs typeface="Cambria"/>
              </a:rPr>
              <a:t> </a:t>
            </a:r>
            <a:r>
              <a:rPr sz="1450" b="1" spc="-10" dirty="0">
                <a:latin typeface="Cambria"/>
                <a:cs typeface="Cambria"/>
              </a:rPr>
              <a:t>REPORT</a:t>
            </a:r>
            <a:endParaRPr lang="en-US" sz="1450" b="1" spc="-10" dirty="0">
              <a:latin typeface="Cambria"/>
              <a:cs typeface="Cambria"/>
            </a:endParaRPr>
          </a:p>
          <a:p>
            <a:pPr marL="363220" marR="5080" indent="-6350" algn="ctr">
              <a:lnSpc>
                <a:spcPct val="106200"/>
              </a:lnSpc>
              <a:spcBef>
                <a:spcPts val="100"/>
              </a:spcBef>
            </a:pPr>
            <a:r>
              <a:rPr lang="en-US" sz="1450" b="1" dirty="0">
                <a:latin typeface="Cambria"/>
                <a:cs typeface="Cambria"/>
              </a:rPr>
              <a:t>ON</a:t>
            </a:r>
            <a:r>
              <a:rPr lang="en-US" sz="1450" b="1" spc="-40" dirty="0">
                <a:latin typeface="Cambria"/>
                <a:cs typeface="Cambria"/>
              </a:rPr>
              <a:t> HEART DISEASE </a:t>
            </a:r>
            <a:r>
              <a:rPr lang="en-US" sz="1450" b="1" spc="-10" dirty="0">
                <a:latin typeface="Cambria"/>
                <a:cs typeface="Cambria"/>
              </a:rPr>
              <a:t>PREDICTION </a:t>
            </a:r>
            <a:r>
              <a:rPr lang="en-US" sz="1450" b="1" dirty="0">
                <a:latin typeface="Cambria"/>
                <a:cs typeface="Cambria"/>
              </a:rPr>
              <a:t>USING </a:t>
            </a:r>
            <a:r>
              <a:rPr lang="en-US" sz="1450" b="1" spc="-10" dirty="0">
                <a:latin typeface="Cambria"/>
                <a:cs typeface="Cambria"/>
              </a:rPr>
              <a:t>MACHINE</a:t>
            </a:r>
            <a:endParaRPr lang="en-US" sz="1450" dirty="0">
              <a:latin typeface="Cambria"/>
              <a:cs typeface="Cambria"/>
            </a:endParaRPr>
          </a:p>
          <a:p>
            <a:pPr marL="363220" marR="5080" indent="-6350" algn="ctr">
              <a:lnSpc>
                <a:spcPct val="106200"/>
              </a:lnSpc>
              <a:spcBef>
                <a:spcPts val="100"/>
              </a:spcBef>
            </a:pPr>
            <a:r>
              <a:rPr sz="1450" b="1" spc="-10" dirty="0">
                <a:latin typeface="Cambria"/>
                <a:cs typeface="Cambria"/>
              </a:rPr>
              <a:t>LEARNING</a:t>
            </a:r>
            <a:endParaRPr lang="en-US" sz="1450" b="1" spc="-10" dirty="0">
              <a:latin typeface="Cambria"/>
              <a:cs typeface="Cambria"/>
            </a:endParaRPr>
          </a:p>
          <a:p>
            <a:pPr marL="363220" marR="5080" indent="-6350" algn="ctr">
              <a:lnSpc>
                <a:spcPct val="106200"/>
              </a:lnSpc>
              <a:spcBef>
                <a:spcPts val="100"/>
              </a:spcBef>
            </a:pPr>
            <a:endParaRPr lang="en-IN" sz="1450" b="1" spc="-10" dirty="0">
              <a:latin typeface="Cambria"/>
              <a:cs typeface="Cambria"/>
            </a:endParaRPr>
          </a:p>
          <a:p>
            <a:pPr marL="363220" marR="5080" indent="-6350" algn="l">
              <a:lnSpc>
                <a:spcPct val="106200"/>
              </a:lnSpc>
              <a:spcBef>
                <a:spcPts val="100"/>
              </a:spcBef>
            </a:pPr>
            <a:r>
              <a:rPr lang="en-IN" sz="1450" b="1" spc="-10" dirty="0">
                <a:latin typeface="Cambria"/>
                <a:cs typeface="Cambria"/>
              </a:rPr>
              <a:t>				    Submitted by:</a:t>
            </a:r>
          </a:p>
          <a:p>
            <a:pPr marL="363220" marR="5080" indent="-6350" algn="ctr">
              <a:lnSpc>
                <a:spcPct val="106200"/>
              </a:lnSpc>
              <a:spcBef>
                <a:spcPts val="100"/>
              </a:spcBef>
            </a:pPr>
            <a:endParaRPr lang="en-US" sz="1450" b="1" spc="-10" dirty="0">
              <a:latin typeface="Cambria"/>
              <a:cs typeface="Cambria"/>
            </a:endParaRPr>
          </a:p>
          <a:p>
            <a:pPr marL="363220" marR="5080" indent="-6350" algn="just">
              <a:lnSpc>
                <a:spcPct val="106200"/>
              </a:lnSpc>
              <a:spcBef>
                <a:spcPts val="100"/>
              </a:spcBef>
            </a:pPr>
            <a:r>
              <a:rPr lang="en-IN" sz="1600" b="1" spc="-10" dirty="0">
                <a:latin typeface="Cambria"/>
                <a:cs typeface="Cambria"/>
              </a:rPr>
              <a:t>			</a:t>
            </a:r>
            <a:endParaRPr lang="en-IN" sz="1600" b="1" spc="-10" dirty="0" smtClean="0">
              <a:latin typeface="Cambria"/>
              <a:cs typeface="Cambria"/>
            </a:endParaRPr>
          </a:p>
          <a:p>
            <a:pPr marL="363220" marR="5080" indent="-6350" algn="just">
              <a:lnSpc>
                <a:spcPct val="106200"/>
              </a:lnSpc>
              <a:spcBef>
                <a:spcPts val="100"/>
              </a:spcBef>
            </a:pPr>
            <a:r>
              <a:rPr lang="en-IN" sz="1600" b="1" spc="-10" dirty="0">
                <a:latin typeface="Cambria"/>
                <a:cs typeface="Cambria"/>
              </a:rPr>
              <a:t> </a:t>
            </a:r>
            <a:r>
              <a:rPr lang="en-IN" sz="1600" b="1" spc="-10" dirty="0" smtClean="0">
                <a:latin typeface="Cambria"/>
                <a:cs typeface="Cambria"/>
              </a:rPr>
              <a:t>                                  </a:t>
            </a:r>
            <a:r>
              <a:rPr lang="en-IN" sz="1600" b="1" spc="-10" dirty="0" smtClean="0">
                <a:latin typeface="Cambria"/>
                <a:cs typeface="Cambria"/>
              </a:rPr>
              <a:t>SIBUN </a:t>
            </a:r>
            <a:r>
              <a:rPr lang="en-IN" sz="1600" b="1" spc="-10" dirty="0">
                <a:latin typeface="Cambria"/>
                <a:cs typeface="Cambria"/>
              </a:rPr>
              <a:t>NAYAK – Reg no :  2241014132</a:t>
            </a:r>
          </a:p>
          <a:p>
            <a:pPr marL="363220" marR="5080" indent="-6350" algn="just">
              <a:lnSpc>
                <a:spcPct val="106200"/>
              </a:lnSpc>
              <a:spcBef>
                <a:spcPts val="100"/>
              </a:spcBef>
            </a:pPr>
            <a:r>
              <a:rPr lang="en-IN" sz="1600" b="1" spc="-10" dirty="0">
                <a:latin typeface="Cambria"/>
                <a:cs typeface="Cambria"/>
              </a:rPr>
              <a:t>		</a:t>
            </a:r>
          </a:p>
          <a:p>
            <a:pPr marL="363220" marR="5080" indent="-6350" algn="just">
              <a:lnSpc>
                <a:spcPct val="106200"/>
              </a:lnSpc>
              <a:spcBef>
                <a:spcPts val="100"/>
              </a:spcBef>
            </a:pPr>
            <a:r>
              <a:rPr lang="en-IN" sz="1600" b="1" spc="-10" dirty="0">
                <a:latin typeface="Cambria"/>
                <a:cs typeface="Cambria"/>
              </a:rPr>
              <a:t>				</a:t>
            </a:r>
            <a:endParaRPr lang="en-IN" sz="1600" b="1" spc="-10" dirty="0" smtClean="0">
              <a:latin typeface="Cambria"/>
              <a:cs typeface="Cambria"/>
            </a:endParaRPr>
          </a:p>
          <a:p>
            <a:pPr marL="363220" marR="5080" indent="-6350" algn="just">
              <a:lnSpc>
                <a:spcPct val="106200"/>
              </a:lnSpc>
              <a:spcBef>
                <a:spcPts val="100"/>
              </a:spcBef>
            </a:pPr>
            <a:r>
              <a:rPr lang="en-IN" sz="1600" b="1" spc="-10" dirty="0">
                <a:latin typeface="Cambria"/>
                <a:cs typeface="Cambria"/>
              </a:rPr>
              <a:t> </a:t>
            </a:r>
            <a:r>
              <a:rPr lang="en-IN" sz="1600" b="1" spc="-10" dirty="0" smtClean="0">
                <a:latin typeface="Cambria"/>
                <a:cs typeface="Cambria"/>
              </a:rPr>
              <a:t>                                                      </a:t>
            </a:r>
            <a:r>
              <a:rPr lang="en-IN" sz="1600" b="1" spc="-10" dirty="0" smtClean="0">
                <a:latin typeface="Cambria"/>
                <a:cs typeface="Cambria"/>
              </a:rPr>
              <a:t>   </a:t>
            </a:r>
            <a:r>
              <a:rPr lang="en-IN" sz="1600" b="1" spc="-10" dirty="0">
                <a:latin typeface="Cambria"/>
                <a:cs typeface="Cambria"/>
              </a:rPr>
              <a:t>Supervised</a:t>
            </a:r>
          </a:p>
          <a:p>
            <a:pPr marL="363220" marR="5080" indent="-6350" algn="just">
              <a:lnSpc>
                <a:spcPct val="106200"/>
              </a:lnSpc>
              <a:spcBef>
                <a:spcPts val="100"/>
              </a:spcBef>
            </a:pPr>
            <a:r>
              <a:rPr lang="en-IN" sz="1600" b="1" spc="-10" dirty="0">
                <a:latin typeface="Cambria"/>
                <a:cs typeface="Cambria"/>
              </a:rPr>
              <a:t>				             By</a:t>
            </a:r>
          </a:p>
          <a:p>
            <a:pPr marL="363220" marR="5080" indent="-6350" algn="just">
              <a:lnSpc>
                <a:spcPct val="106200"/>
              </a:lnSpc>
              <a:spcBef>
                <a:spcPts val="100"/>
              </a:spcBef>
            </a:pPr>
            <a:endParaRPr lang="en-IN" sz="1600" b="1" spc="-10" dirty="0">
              <a:latin typeface="Cambria"/>
              <a:cs typeface="Cambria"/>
            </a:endParaRPr>
          </a:p>
          <a:p>
            <a:pPr marL="363220" marR="5080" indent="-6350" algn="just">
              <a:lnSpc>
                <a:spcPct val="106200"/>
              </a:lnSpc>
              <a:spcBef>
                <a:spcPts val="100"/>
              </a:spcBef>
            </a:pPr>
            <a:r>
              <a:rPr lang="en-IN" sz="1600" b="1" spc="-10" dirty="0">
                <a:latin typeface="Cambria"/>
                <a:cs typeface="Cambria"/>
              </a:rPr>
              <a:t>			                   </a:t>
            </a:r>
            <a:r>
              <a:rPr lang="en-IN" sz="1450" b="1" spc="-10" dirty="0">
                <a:latin typeface="Cambria"/>
                <a:cs typeface="Cambria"/>
              </a:rPr>
              <a:t>Mr. Shiva Agarwal</a:t>
            </a:r>
          </a:p>
          <a:p>
            <a:pPr marL="363220" marR="5080" indent="-6350" algn="just">
              <a:lnSpc>
                <a:spcPct val="106200"/>
              </a:lnSpc>
              <a:spcBef>
                <a:spcPts val="100"/>
              </a:spcBef>
            </a:pPr>
            <a:r>
              <a:rPr lang="en-IN" sz="1600" b="1" spc="-10" dirty="0">
                <a:latin typeface="Cambria"/>
                <a:cs typeface="Cambria"/>
              </a:rPr>
              <a:t>			                  </a:t>
            </a:r>
            <a:r>
              <a:rPr lang="en-US" sz="1600" dirty="0">
                <a:latin typeface="Cambria"/>
                <a:cs typeface="Cambria"/>
              </a:rPr>
              <a:t>Assistant</a:t>
            </a:r>
            <a:r>
              <a:rPr lang="en-US" sz="1600" spc="-60" dirty="0">
                <a:latin typeface="Cambria"/>
                <a:cs typeface="Cambria"/>
              </a:rPr>
              <a:t> </a:t>
            </a:r>
            <a:r>
              <a:rPr lang="en-US" sz="1600" spc="-10" dirty="0">
                <a:latin typeface="Cambria"/>
                <a:cs typeface="Cambria"/>
              </a:rPr>
              <a:t>Professor </a:t>
            </a:r>
          </a:p>
          <a:p>
            <a:pPr marL="363220" marR="5080" indent="-6350" algn="just">
              <a:lnSpc>
                <a:spcPct val="106200"/>
              </a:lnSpc>
              <a:spcBef>
                <a:spcPts val="100"/>
              </a:spcBef>
            </a:pPr>
            <a:r>
              <a:rPr lang="en-US" sz="1600" dirty="0">
                <a:latin typeface="Cambria"/>
                <a:cs typeface="Cambria"/>
              </a:rPr>
              <a:t>			Computer</a:t>
            </a:r>
            <a:r>
              <a:rPr lang="en-US" sz="1600" spc="-40" dirty="0">
                <a:latin typeface="Cambria"/>
                <a:cs typeface="Cambria"/>
              </a:rPr>
              <a:t> </a:t>
            </a:r>
            <a:r>
              <a:rPr lang="en-US" sz="1600" dirty="0">
                <a:latin typeface="Cambria"/>
                <a:cs typeface="Cambria"/>
              </a:rPr>
              <a:t>Science</a:t>
            </a:r>
            <a:r>
              <a:rPr lang="en-US" sz="1600" spc="-45" dirty="0">
                <a:latin typeface="Cambria"/>
                <a:cs typeface="Cambria"/>
              </a:rPr>
              <a:t> </a:t>
            </a:r>
            <a:r>
              <a:rPr lang="en-US" sz="1600" dirty="0">
                <a:latin typeface="Cambria"/>
                <a:cs typeface="Cambria"/>
              </a:rPr>
              <a:t>and</a:t>
            </a:r>
            <a:r>
              <a:rPr lang="en-US" sz="1600" spc="-35" dirty="0">
                <a:latin typeface="Cambria"/>
                <a:cs typeface="Cambria"/>
              </a:rPr>
              <a:t> </a:t>
            </a:r>
            <a:r>
              <a:rPr lang="en-US" sz="1600" spc="-10" dirty="0">
                <a:latin typeface="Cambria"/>
                <a:cs typeface="Cambria"/>
              </a:rPr>
              <a:t>Engineering</a:t>
            </a:r>
          </a:p>
          <a:p>
            <a:pPr marL="363220" marR="5080" indent="-6350" algn="just">
              <a:lnSpc>
                <a:spcPct val="106200"/>
              </a:lnSpc>
              <a:spcBef>
                <a:spcPts val="100"/>
              </a:spcBef>
            </a:pPr>
            <a:r>
              <a:rPr lang="en-US" sz="1600" spc="-10" dirty="0">
                <a:latin typeface="Cambria"/>
                <a:cs typeface="Cambria"/>
              </a:rPr>
              <a:t>		                   Faculty Of Engineering and Technology</a:t>
            </a:r>
          </a:p>
          <a:p>
            <a:pPr marL="363220" marR="5080" indent="-6350" algn="r">
              <a:lnSpc>
                <a:spcPct val="106200"/>
              </a:lnSpc>
              <a:spcBef>
                <a:spcPts val="100"/>
              </a:spcBef>
            </a:pPr>
            <a:r>
              <a:rPr lang="en-US" sz="1600" b="1" spc="-10" dirty="0">
                <a:latin typeface="Cambria"/>
                <a:cs typeface="Cambria"/>
              </a:rPr>
              <a:t> </a:t>
            </a:r>
            <a:endParaRPr lang="en-US" sz="1450" b="1" spc="-10" dirty="0">
              <a:latin typeface="Cambria"/>
              <a:cs typeface="Cambria"/>
            </a:endParaRPr>
          </a:p>
          <a:p>
            <a:pPr marL="363220" marR="5080" indent="-6350" algn="r">
              <a:lnSpc>
                <a:spcPct val="106200"/>
              </a:lnSpc>
              <a:spcBef>
                <a:spcPts val="100"/>
              </a:spcBef>
            </a:pPr>
            <a:endParaRPr lang="en-US" sz="1600" dirty="0">
              <a:latin typeface="Cambria"/>
              <a:cs typeface="Cambria"/>
            </a:endParaRPr>
          </a:p>
        </p:txBody>
      </p:sp>
      <p:sp>
        <p:nvSpPr>
          <p:cNvPr id="3" name="object 3"/>
          <p:cNvSpPr txBox="1"/>
          <p:nvPr/>
        </p:nvSpPr>
        <p:spPr>
          <a:xfrm>
            <a:off x="1787026" y="7400658"/>
            <a:ext cx="3926840" cy="800100"/>
          </a:xfrm>
          <a:prstGeom prst="rect">
            <a:avLst/>
          </a:prstGeom>
        </p:spPr>
        <p:txBody>
          <a:bodyPr vert="horz" wrap="square" lIns="0" tIns="12700" rIns="0" bIns="0" rtlCol="0">
            <a:spAutoFit/>
          </a:bodyPr>
          <a:lstStyle/>
          <a:p>
            <a:pPr marL="393700" marR="5080" indent="-36830">
              <a:lnSpc>
                <a:spcPct val="106700"/>
              </a:lnSpc>
              <a:spcBef>
                <a:spcPts val="100"/>
              </a:spcBef>
            </a:pPr>
            <a:r>
              <a:rPr sz="1200" spc="-10" dirty="0">
                <a:latin typeface="Cambria"/>
                <a:cs typeface="Cambria"/>
              </a:rPr>
              <a:t>Centre</a:t>
            </a:r>
            <a:r>
              <a:rPr sz="1200" spc="-35" dirty="0">
                <a:latin typeface="Cambria"/>
                <a:cs typeface="Cambria"/>
              </a:rPr>
              <a:t> </a:t>
            </a:r>
            <a:r>
              <a:rPr sz="1200" dirty="0">
                <a:latin typeface="Cambria"/>
                <a:cs typeface="Cambria"/>
              </a:rPr>
              <a:t>For</a:t>
            </a:r>
            <a:r>
              <a:rPr sz="1200" spc="-15" dirty="0">
                <a:latin typeface="Cambria"/>
                <a:cs typeface="Cambria"/>
              </a:rPr>
              <a:t> </a:t>
            </a:r>
            <a:r>
              <a:rPr sz="1200" dirty="0">
                <a:latin typeface="Cambria"/>
                <a:cs typeface="Cambria"/>
              </a:rPr>
              <a:t>Artificial</a:t>
            </a:r>
            <a:r>
              <a:rPr sz="1200" spc="-20" dirty="0">
                <a:latin typeface="Cambria"/>
                <a:cs typeface="Cambria"/>
              </a:rPr>
              <a:t> </a:t>
            </a:r>
            <a:r>
              <a:rPr sz="1200" spc="-10" dirty="0">
                <a:latin typeface="Cambria"/>
                <a:cs typeface="Cambria"/>
              </a:rPr>
              <a:t>Intelligence</a:t>
            </a:r>
            <a:r>
              <a:rPr sz="1200" spc="-30" dirty="0">
                <a:latin typeface="Cambria"/>
                <a:cs typeface="Cambria"/>
              </a:rPr>
              <a:t> </a:t>
            </a:r>
            <a:r>
              <a:rPr sz="1200" dirty="0">
                <a:latin typeface="Cambria"/>
                <a:cs typeface="Cambria"/>
              </a:rPr>
              <a:t>and</a:t>
            </a:r>
            <a:r>
              <a:rPr sz="1200" spc="-20" dirty="0">
                <a:latin typeface="Cambria"/>
                <a:cs typeface="Cambria"/>
              </a:rPr>
              <a:t> </a:t>
            </a:r>
            <a:r>
              <a:rPr sz="1200" dirty="0">
                <a:latin typeface="Cambria"/>
                <a:cs typeface="Cambria"/>
              </a:rPr>
              <a:t>Machine</a:t>
            </a:r>
            <a:r>
              <a:rPr sz="1200" spc="-5" dirty="0">
                <a:latin typeface="Cambria"/>
                <a:cs typeface="Cambria"/>
              </a:rPr>
              <a:t> </a:t>
            </a:r>
            <a:r>
              <a:rPr sz="1200" spc="-10" dirty="0">
                <a:latin typeface="Cambria"/>
                <a:cs typeface="Cambria"/>
              </a:rPr>
              <a:t>Learning </a:t>
            </a:r>
            <a:r>
              <a:rPr sz="1200" dirty="0">
                <a:latin typeface="Cambria"/>
                <a:cs typeface="Cambria"/>
              </a:rPr>
              <a:t>Institute</a:t>
            </a:r>
            <a:r>
              <a:rPr sz="1200" spc="-20" dirty="0">
                <a:latin typeface="Cambria"/>
                <a:cs typeface="Cambria"/>
              </a:rPr>
              <a:t> </a:t>
            </a:r>
            <a:r>
              <a:rPr sz="1200" dirty="0">
                <a:latin typeface="Cambria"/>
                <a:cs typeface="Cambria"/>
              </a:rPr>
              <a:t>of</a:t>
            </a:r>
            <a:r>
              <a:rPr sz="1200" spc="-15" dirty="0">
                <a:latin typeface="Cambria"/>
                <a:cs typeface="Cambria"/>
              </a:rPr>
              <a:t> </a:t>
            </a:r>
            <a:r>
              <a:rPr sz="1200" spc="-20" dirty="0">
                <a:latin typeface="Cambria"/>
                <a:cs typeface="Cambria"/>
              </a:rPr>
              <a:t>Technical</a:t>
            </a:r>
            <a:r>
              <a:rPr sz="1200" spc="-30" dirty="0">
                <a:latin typeface="Cambria"/>
                <a:cs typeface="Cambria"/>
              </a:rPr>
              <a:t> </a:t>
            </a:r>
            <a:r>
              <a:rPr sz="1200" dirty="0">
                <a:latin typeface="Cambria"/>
                <a:cs typeface="Cambria"/>
              </a:rPr>
              <a:t>Education</a:t>
            </a:r>
            <a:r>
              <a:rPr sz="1200" spc="-15" dirty="0">
                <a:latin typeface="Cambria"/>
                <a:cs typeface="Cambria"/>
              </a:rPr>
              <a:t> </a:t>
            </a:r>
            <a:r>
              <a:rPr sz="1200" dirty="0">
                <a:latin typeface="Cambria"/>
                <a:cs typeface="Cambria"/>
              </a:rPr>
              <a:t>And</a:t>
            </a:r>
            <a:r>
              <a:rPr sz="1200" spc="-5" dirty="0">
                <a:latin typeface="Cambria"/>
                <a:cs typeface="Cambria"/>
              </a:rPr>
              <a:t> </a:t>
            </a:r>
            <a:r>
              <a:rPr sz="1200" spc="-10" dirty="0">
                <a:latin typeface="Cambria"/>
                <a:cs typeface="Cambria"/>
              </a:rPr>
              <a:t>Research(ITER)</a:t>
            </a:r>
            <a:endParaRPr sz="1200" dirty="0">
              <a:latin typeface="Cambria"/>
              <a:cs typeface="Cambria"/>
            </a:endParaRPr>
          </a:p>
          <a:p>
            <a:pPr marL="12700">
              <a:lnSpc>
                <a:spcPct val="100000"/>
              </a:lnSpc>
              <a:spcBef>
                <a:spcPts val="70"/>
              </a:spcBef>
            </a:pPr>
            <a:r>
              <a:rPr sz="1200" spc="-10" dirty="0">
                <a:latin typeface="Cambria"/>
                <a:cs typeface="Cambria"/>
              </a:rPr>
              <a:t>SIKSHA</a:t>
            </a:r>
            <a:r>
              <a:rPr sz="1200" spc="-20" dirty="0">
                <a:latin typeface="Cambria"/>
                <a:cs typeface="Cambria"/>
              </a:rPr>
              <a:t> </a:t>
            </a:r>
            <a:r>
              <a:rPr sz="1200" dirty="0">
                <a:latin typeface="Cambria"/>
                <a:cs typeface="Cambria"/>
              </a:rPr>
              <a:t>‘O’</a:t>
            </a:r>
            <a:r>
              <a:rPr sz="1200" spc="-20" dirty="0">
                <a:latin typeface="Cambria"/>
                <a:cs typeface="Cambria"/>
              </a:rPr>
              <a:t> </a:t>
            </a:r>
            <a:r>
              <a:rPr sz="1200" spc="-10" dirty="0">
                <a:latin typeface="Cambria"/>
                <a:cs typeface="Cambria"/>
              </a:rPr>
              <a:t>ANUSANDHAN</a:t>
            </a:r>
            <a:r>
              <a:rPr sz="1200" spc="5" dirty="0">
                <a:latin typeface="Cambria"/>
                <a:cs typeface="Cambria"/>
              </a:rPr>
              <a:t> </a:t>
            </a:r>
            <a:r>
              <a:rPr sz="1200" dirty="0">
                <a:latin typeface="Cambria"/>
                <a:cs typeface="Cambria"/>
              </a:rPr>
              <a:t>(DEEMED</a:t>
            </a:r>
            <a:r>
              <a:rPr sz="1200" spc="-15" dirty="0">
                <a:latin typeface="Cambria"/>
                <a:cs typeface="Cambria"/>
              </a:rPr>
              <a:t> </a:t>
            </a:r>
            <a:r>
              <a:rPr sz="1200" dirty="0">
                <a:latin typeface="Cambria"/>
                <a:cs typeface="Cambria"/>
              </a:rPr>
              <a:t>TO</a:t>
            </a:r>
            <a:r>
              <a:rPr sz="1200" spc="-15" dirty="0">
                <a:latin typeface="Cambria"/>
                <a:cs typeface="Cambria"/>
              </a:rPr>
              <a:t> </a:t>
            </a:r>
            <a:r>
              <a:rPr sz="1200" dirty="0">
                <a:latin typeface="Cambria"/>
                <a:cs typeface="Cambria"/>
              </a:rPr>
              <a:t>BE)</a:t>
            </a:r>
            <a:r>
              <a:rPr sz="1200" spc="-20" dirty="0">
                <a:latin typeface="Cambria"/>
                <a:cs typeface="Cambria"/>
              </a:rPr>
              <a:t> </a:t>
            </a:r>
            <a:r>
              <a:rPr sz="1200" spc="-10" dirty="0">
                <a:latin typeface="Cambria"/>
                <a:cs typeface="Cambria"/>
              </a:rPr>
              <a:t>UNIVERSITY</a:t>
            </a:r>
            <a:endParaRPr sz="1200" dirty="0">
              <a:latin typeface="Cambria"/>
              <a:cs typeface="Cambria"/>
            </a:endParaRPr>
          </a:p>
          <a:p>
            <a:pPr marL="996950">
              <a:lnSpc>
                <a:spcPct val="100000"/>
              </a:lnSpc>
              <a:spcBef>
                <a:spcPts val="70"/>
              </a:spcBef>
            </a:pPr>
            <a:r>
              <a:rPr sz="1200" spc="-10" dirty="0">
                <a:latin typeface="Cambria"/>
                <a:cs typeface="Cambria"/>
              </a:rPr>
              <a:t>Bhubaneswar-</a:t>
            </a:r>
            <a:r>
              <a:rPr sz="1200" dirty="0">
                <a:latin typeface="Cambria"/>
                <a:cs typeface="Cambria"/>
              </a:rPr>
              <a:t>751030, </a:t>
            </a:r>
            <a:r>
              <a:rPr sz="1200" spc="-10" dirty="0">
                <a:latin typeface="Cambria"/>
                <a:cs typeface="Cambria"/>
              </a:rPr>
              <a:t>Odisha,</a:t>
            </a:r>
            <a:r>
              <a:rPr sz="1200" spc="5" dirty="0">
                <a:latin typeface="Cambria"/>
                <a:cs typeface="Cambria"/>
              </a:rPr>
              <a:t> </a:t>
            </a:r>
            <a:r>
              <a:rPr sz="1200" spc="-20" dirty="0">
                <a:latin typeface="Cambria"/>
                <a:cs typeface="Cambria"/>
              </a:rPr>
              <a:t>India</a:t>
            </a:r>
            <a:endParaRPr sz="1200" dirty="0">
              <a:latin typeface="Cambria"/>
              <a:cs typeface="Cambria"/>
            </a:endParaRPr>
          </a:p>
        </p:txBody>
      </p:sp>
      <p:sp>
        <p:nvSpPr>
          <p:cNvPr id="4" name="object 4"/>
          <p:cNvSpPr txBox="1"/>
          <p:nvPr/>
        </p:nvSpPr>
        <p:spPr>
          <a:xfrm>
            <a:off x="3762247" y="8728329"/>
            <a:ext cx="2915285" cy="385445"/>
          </a:xfrm>
          <a:prstGeom prst="rect">
            <a:avLst/>
          </a:prstGeom>
        </p:spPr>
        <p:txBody>
          <a:bodyPr vert="horz" wrap="square" lIns="0" tIns="12700" rIns="0" bIns="0" rtlCol="0">
            <a:spAutoFit/>
          </a:bodyPr>
          <a:lstStyle/>
          <a:p>
            <a:pPr marR="10795" algn="r">
              <a:lnSpc>
                <a:spcPts val="1415"/>
              </a:lnSpc>
              <a:spcBef>
                <a:spcPts val="100"/>
              </a:spcBef>
            </a:pPr>
            <a:r>
              <a:rPr sz="1200" spc="-10" dirty="0">
                <a:latin typeface="Cambria"/>
                <a:cs typeface="Cambria"/>
              </a:rPr>
              <a:t>external</a:t>
            </a:r>
            <a:r>
              <a:rPr sz="1200" spc="-25" dirty="0">
                <a:latin typeface="Cambria"/>
                <a:cs typeface="Cambria"/>
              </a:rPr>
              <a:t> </a:t>
            </a:r>
            <a:r>
              <a:rPr sz="1200" dirty="0">
                <a:latin typeface="Cambria"/>
                <a:cs typeface="Cambria"/>
              </a:rPr>
              <a:t>faculty</a:t>
            </a:r>
            <a:r>
              <a:rPr sz="1200" spc="-35" dirty="0">
                <a:latin typeface="Cambria"/>
                <a:cs typeface="Cambria"/>
              </a:rPr>
              <a:t> </a:t>
            </a:r>
            <a:r>
              <a:rPr sz="1200" dirty="0">
                <a:latin typeface="Cambria"/>
                <a:cs typeface="Cambria"/>
              </a:rPr>
              <a:t>members</a:t>
            </a:r>
            <a:r>
              <a:rPr sz="1200" spc="-20" dirty="0">
                <a:latin typeface="Cambria"/>
                <a:cs typeface="Cambria"/>
              </a:rPr>
              <a:t> </a:t>
            </a:r>
            <a:r>
              <a:rPr sz="1200" dirty="0">
                <a:latin typeface="Cambria"/>
                <a:cs typeface="Cambria"/>
              </a:rPr>
              <a:t>and</a:t>
            </a:r>
            <a:r>
              <a:rPr sz="1200" spc="-25" dirty="0">
                <a:latin typeface="Cambria"/>
                <a:cs typeface="Cambria"/>
              </a:rPr>
              <a:t> </a:t>
            </a:r>
            <a:r>
              <a:rPr sz="1200" spc="-10" dirty="0">
                <a:latin typeface="Cambria"/>
                <a:cs typeface="Cambria"/>
              </a:rPr>
              <a:t>Shiva</a:t>
            </a:r>
            <a:r>
              <a:rPr sz="1200" spc="-45" dirty="0">
                <a:latin typeface="Cambria"/>
                <a:cs typeface="Cambria"/>
              </a:rPr>
              <a:t> </a:t>
            </a:r>
            <a:r>
              <a:rPr sz="1200" spc="-10" dirty="0">
                <a:latin typeface="Cambria"/>
                <a:cs typeface="Cambria"/>
              </a:rPr>
              <a:t>Agarwal</a:t>
            </a:r>
            <a:endParaRPr sz="1200" dirty="0">
              <a:latin typeface="Cambria"/>
              <a:cs typeface="Cambria"/>
            </a:endParaRPr>
          </a:p>
          <a:p>
            <a:pPr marR="5080" algn="r">
              <a:lnSpc>
                <a:spcPts val="1415"/>
              </a:lnSpc>
            </a:pPr>
            <a:r>
              <a:rPr sz="1200" spc="-10" dirty="0">
                <a:latin typeface="Cambria"/>
                <a:cs typeface="Cambria"/>
              </a:rPr>
              <a:t>(Supervisor)</a:t>
            </a:r>
            <a:endParaRPr sz="1200" dirty="0">
              <a:latin typeface="Cambria"/>
              <a:cs typeface="Cambria"/>
            </a:endParaRPr>
          </a:p>
        </p:txBody>
      </p:sp>
      <p:pic>
        <p:nvPicPr>
          <p:cNvPr id="5" name="object 5"/>
          <p:cNvPicPr/>
          <p:nvPr/>
        </p:nvPicPr>
        <p:blipFill>
          <a:blip r:embed="rId2" cstate="print"/>
          <a:stretch>
            <a:fillRect/>
          </a:stretch>
        </p:blipFill>
        <p:spPr>
          <a:xfrm>
            <a:off x="2977515" y="5493720"/>
            <a:ext cx="1619884" cy="1619885"/>
          </a:xfrm>
          <a:prstGeom prst="rect">
            <a:avLst/>
          </a:prstGeom>
        </p:spPr>
      </p:pic>
      <p:sp>
        <p:nvSpPr>
          <p:cNvPr id="6" name="object 6"/>
          <p:cNvSpPr/>
          <p:nvPr/>
        </p:nvSpPr>
        <p:spPr>
          <a:xfrm>
            <a:off x="4824095" y="8656192"/>
            <a:ext cx="1835785" cy="0"/>
          </a:xfrm>
          <a:custGeom>
            <a:avLst/>
            <a:gdLst/>
            <a:ahLst/>
            <a:cxnLst/>
            <a:rect l="l" t="t" r="r" b="b"/>
            <a:pathLst>
              <a:path w="1835784">
                <a:moveTo>
                  <a:pt x="0" y="0"/>
                </a:moveTo>
                <a:lnTo>
                  <a:pt x="1835784" y="0"/>
                </a:lnTo>
              </a:path>
            </a:pathLst>
          </a:custGeom>
          <a:ln w="5054">
            <a:solidFill>
              <a:srgbClr val="000000"/>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a:t>
            </a:fld>
            <a:endParaRPr spc="-2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7620" y="780033"/>
            <a:ext cx="5706745" cy="1030475"/>
          </a:xfrm>
          <a:prstGeom prst="rect">
            <a:avLst/>
          </a:prstGeom>
        </p:spPr>
        <p:txBody>
          <a:bodyPr vert="horz" wrap="square" lIns="0" tIns="113030" rIns="0" bIns="0" rtlCol="0">
            <a:spAutoFit/>
          </a:bodyPr>
          <a:lstStyle/>
          <a:p>
            <a:pPr marL="240665" marR="5080" indent="-228600">
              <a:lnSpc>
                <a:spcPct val="101200"/>
              </a:lnSpc>
              <a:spcBef>
                <a:spcPts val="775"/>
              </a:spcBef>
              <a:buAutoNum type="arabicPeriod" startAt="6"/>
            </a:pPr>
            <a:r>
              <a:rPr lang="en-US" sz="2000" b="1" dirty="0">
                <a:latin typeface="Cambria"/>
                <a:cs typeface="Cambria"/>
              </a:rPr>
              <a:t>Results :</a:t>
            </a:r>
          </a:p>
          <a:p>
            <a:pPr marL="12065" marR="5080">
              <a:lnSpc>
                <a:spcPct val="101200"/>
              </a:lnSpc>
              <a:spcBef>
                <a:spcPts val="775"/>
              </a:spcBef>
            </a:pPr>
            <a:r>
              <a:rPr lang="en-US" sz="1200" dirty="0">
                <a:latin typeface="Cambria"/>
                <a:cs typeface="Cambria"/>
              </a:rPr>
              <a:t>       </a:t>
            </a:r>
            <a:r>
              <a:rPr lang="en-US" sz="1450" dirty="0">
                <a:latin typeface="Cambria"/>
                <a:cs typeface="Cambria"/>
              </a:rPr>
              <a:t>6.1 :  Methodology diagram </a:t>
            </a:r>
            <a:r>
              <a:rPr lang="en-US" sz="1200" dirty="0">
                <a:latin typeface="Cambria"/>
                <a:cs typeface="Cambria"/>
              </a:rPr>
              <a:t>: </a:t>
            </a:r>
          </a:p>
          <a:p>
            <a:pPr marL="12065" marR="5080">
              <a:lnSpc>
                <a:spcPct val="101200"/>
              </a:lnSpc>
              <a:spcBef>
                <a:spcPts val="775"/>
              </a:spcBef>
            </a:pPr>
            <a:r>
              <a:rPr sz="1200" spc="-10" dirty="0">
                <a:latin typeface="Cambria"/>
                <a:cs typeface="Cambria"/>
              </a:rPr>
              <a:t>.</a:t>
            </a:r>
            <a:endParaRPr sz="1200" dirty="0">
              <a:latin typeface="Cambria"/>
              <a:cs typeface="Cambria"/>
            </a:endParaRPr>
          </a:p>
        </p:txBody>
      </p:sp>
      <p:sp>
        <p:nvSpPr>
          <p:cNvPr id="3" name="object 3"/>
          <p:cNvSpPr txBox="1"/>
          <p:nvPr/>
        </p:nvSpPr>
        <p:spPr>
          <a:xfrm>
            <a:off x="2850642" y="5743702"/>
            <a:ext cx="507365" cy="834203"/>
          </a:xfrm>
          <a:prstGeom prst="rect">
            <a:avLst/>
          </a:prstGeom>
        </p:spPr>
        <p:txBody>
          <a:bodyPr vert="horz" wrap="square" lIns="0" tIns="13335" rIns="0" bIns="0" rtlCol="0">
            <a:spAutoFit/>
          </a:bodyPr>
          <a:lstStyle/>
          <a:p>
            <a:pPr marL="12700">
              <a:lnSpc>
                <a:spcPct val="100000"/>
              </a:lnSpc>
              <a:spcBef>
                <a:spcPts val="105"/>
              </a:spcBef>
            </a:pPr>
            <a:endParaRPr lang="en-US" sz="1000" dirty="0">
              <a:latin typeface="Cambria"/>
              <a:cs typeface="Cambria"/>
            </a:endParaRPr>
          </a:p>
          <a:p>
            <a:pPr marL="12700">
              <a:lnSpc>
                <a:spcPct val="100000"/>
              </a:lnSpc>
              <a:spcBef>
                <a:spcPts val="105"/>
              </a:spcBef>
            </a:pPr>
            <a:endParaRPr lang="en-IN" sz="1000" dirty="0">
              <a:latin typeface="Cambria"/>
              <a:cs typeface="Cambria"/>
            </a:endParaRPr>
          </a:p>
          <a:p>
            <a:pPr marL="12700">
              <a:lnSpc>
                <a:spcPct val="100000"/>
              </a:lnSpc>
              <a:spcBef>
                <a:spcPts val="105"/>
              </a:spcBef>
            </a:pPr>
            <a:endParaRPr lang="en-IN" sz="1000" dirty="0">
              <a:latin typeface="Cambria"/>
              <a:cs typeface="Cambria"/>
            </a:endParaRPr>
          </a:p>
          <a:p>
            <a:pPr marL="12700">
              <a:lnSpc>
                <a:spcPct val="100000"/>
              </a:lnSpc>
              <a:spcBef>
                <a:spcPts val="105"/>
              </a:spcBef>
            </a:pPr>
            <a:endParaRPr lang="en-IN" sz="1000" dirty="0">
              <a:latin typeface="Cambria"/>
              <a:cs typeface="Cambria"/>
            </a:endParaRPr>
          </a:p>
          <a:p>
            <a:pPr marL="12700">
              <a:lnSpc>
                <a:spcPct val="100000"/>
              </a:lnSpc>
              <a:spcBef>
                <a:spcPts val="105"/>
              </a:spcBef>
            </a:pPr>
            <a:endParaRPr sz="1000" dirty="0">
              <a:latin typeface="Cambria"/>
              <a:cs typeface="Cambria"/>
            </a:endParaRPr>
          </a:p>
        </p:txBody>
      </p:sp>
      <p:sp>
        <p:nvSpPr>
          <p:cNvPr id="4" name="object 4"/>
          <p:cNvSpPr txBox="1"/>
          <p:nvPr/>
        </p:nvSpPr>
        <p:spPr>
          <a:xfrm>
            <a:off x="3116312" y="8742255"/>
            <a:ext cx="1229360" cy="321242"/>
          </a:xfrm>
          <a:prstGeom prst="rect">
            <a:avLst/>
          </a:prstGeom>
        </p:spPr>
        <p:txBody>
          <a:bodyPr vert="horz" wrap="square" lIns="0" tIns="13335" rIns="0" bIns="0" rtlCol="0">
            <a:spAutoFit/>
          </a:bodyPr>
          <a:lstStyle/>
          <a:p>
            <a:pPr marL="12700">
              <a:lnSpc>
                <a:spcPct val="100000"/>
              </a:lnSpc>
              <a:spcBef>
                <a:spcPts val="105"/>
              </a:spcBef>
            </a:pPr>
            <a:r>
              <a:rPr lang="en-US" sz="1000" spc="-10" dirty="0">
                <a:latin typeface="Cambria"/>
                <a:cs typeface="Cambria"/>
              </a:rPr>
              <a:t>Figure :  </a:t>
            </a:r>
            <a:r>
              <a:rPr sz="1000" spc="-10" dirty="0">
                <a:latin typeface="Cambria"/>
                <a:cs typeface="Cambria"/>
              </a:rPr>
              <a:t>Methodology</a:t>
            </a:r>
            <a:r>
              <a:rPr lang="en-IN" sz="1000" spc="-10" dirty="0">
                <a:latin typeface="Cambria"/>
                <a:cs typeface="Cambria"/>
              </a:rPr>
              <a:t>Dia</a:t>
            </a:r>
            <a:r>
              <a:rPr sz="1000" spc="-10" dirty="0">
                <a:latin typeface="Cambria"/>
                <a:cs typeface="Cambria"/>
              </a:rPr>
              <a:t>gram</a:t>
            </a:r>
            <a:endParaRPr sz="1000" dirty="0">
              <a:latin typeface="Cambria"/>
              <a:cs typeface="Cambria"/>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10" name="Picture 9">
            <a:extLst>
              <a:ext uri="{FF2B5EF4-FFF2-40B4-BE49-F238E27FC236}">
                <a16:creationId xmlns:a16="http://schemas.microsoft.com/office/drawing/2014/main" xmlns="" id="{E3761803-5BCD-B86A-36A4-55636240A0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15" y="1867468"/>
            <a:ext cx="7207250" cy="607003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7620" y="880617"/>
            <a:ext cx="5799455" cy="197490"/>
          </a:xfrm>
          <a:prstGeom prst="rect">
            <a:avLst/>
          </a:prstGeom>
        </p:spPr>
        <p:txBody>
          <a:bodyPr vert="horz" wrap="square" lIns="0" tIns="12700" rIns="0" bIns="0" rtlCol="0">
            <a:spAutoFit/>
          </a:bodyPr>
          <a:lstStyle/>
          <a:p>
            <a:pPr marL="12700">
              <a:lnSpc>
                <a:spcPct val="100000"/>
              </a:lnSpc>
              <a:spcBef>
                <a:spcPts val="100"/>
              </a:spcBef>
              <a:tabLst>
                <a:tab pos="506730" algn="l"/>
              </a:tabLst>
            </a:pPr>
            <a:r>
              <a:rPr sz="1200" b="1" spc="-25" dirty="0">
                <a:latin typeface="Cambria"/>
                <a:cs typeface="Cambria"/>
              </a:rPr>
              <a:t>6.2</a:t>
            </a:r>
            <a:r>
              <a:rPr sz="1200" b="1" dirty="0">
                <a:latin typeface="Cambria"/>
                <a:cs typeface="Cambria"/>
              </a:rPr>
              <a:t>	</a:t>
            </a:r>
            <a:r>
              <a:rPr sz="1200" b="1" spc="-10" dirty="0">
                <a:latin typeface="Cambria"/>
                <a:cs typeface="Cambria"/>
              </a:rPr>
              <a:t>Analysis</a:t>
            </a:r>
            <a:r>
              <a:rPr sz="1200" b="1" spc="-20" dirty="0">
                <a:latin typeface="Cambria"/>
                <a:cs typeface="Cambria"/>
              </a:rPr>
              <a:t> </a:t>
            </a:r>
            <a:r>
              <a:rPr sz="1200" b="1" dirty="0">
                <a:latin typeface="Cambria"/>
                <a:cs typeface="Cambria"/>
              </a:rPr>
              <a:t>of</a:t>
            </a:r>
            <a:r>
              <a:rPr sz="1200" b="1" spc="-25" dirty="0">
                <a:latin typeface="Cambria"/>
                <a:cs typeface="Cambria"/>
              </a:rPr>
              <a:t> </a:t>
            </a:r>
            <a:r>
              <a:rPr lang="en-US" sz="1200" b="1" spc="-25" dirty="0">
                <a:latin typeface="Cambria"/>
                <a:cs typeface="Cambria"/>
              </a:rPr>
              <a:t>Heart disease outputs : </a:t>
            </a:r>
            <a:endParaRPr sz="1200" dirty="0">
              <a:latin typeface="Cambria"/>
              <a:cs typeface="Cambria"/>
            </a:endParaRPr>
          </a:p>
        </p:txBody>
      </p:sp>
      <p:sp>
        <p:nvSpPr>
          <p:cNvPr id="3" name="object 3"/>
          <p:cNvSpPr txBox="1"/>
          <p:nvPr/>
        </p:nvSpPr>
        <p:spPr>
          <a:xfrm>
            <a:off x="877620" y="5173471"/>
            <a:ext cx="5627370" cy="3501600"/>
          </a:xfrm>
          <a:prstGeom prst="rect">
            <a:avLst/>
          </a:prstGeom>
        </p:spPr>
        <p:txBody>
          <a:bodyPr vert="horz" wrap="square" lIns="0" tIns="13335" rIns="0" bIns="0" rtlCol="0">
            <a:spAutoFit/>
          </a:bodyPr>
          <a:lstStyle/>
          <a:p>
            <a:pPr marL="156210" algn="ctr">
              <a:lnSpc>
                <a:spcPct val="100000"/>
              </a:lnSpc>
              <a:spcBef>
                <a:spcPts val="105"/>
              </a:spcBef>
              <a:tabLst>
                <a:tab pos="790575" algn="l"/>
              </a:tabLst>
            </a:pPr>
            <a:endParaRPr lang="en-US" sz="1000" dirty="0">
              <a:latin typeface="Cambria"/>
              <a:cs typeface="Cambria"/>
            </a:endParaRPr>
          </a:p>
          <a:p>
            <a:pPr marL="156210" algn="ctr">
              <a:lnSpc>
                <a:spcPct val="100000"/>
              </a:lnSpc>
              <a:spcBef>
                <a:spcPts val="105"/>
              </a:spcBef>
              <a:tabLst>
                <a:tab pos="790575" algn="l"/>
              </a:tabLst>
            </a:pPr>
            <a:endParaRPr lang="en-IN" sz="1000" dirty="0">
              <a:latin typeface="Cambria"/>
              <a:cs typeface="Cambria"/>
            </a:endParaRPr>
          </a:p>
          <a:p>
            <a:pPr marL="156210" algn="ctr">
              <a:lnSpc>
                <a:spcPct val="100000"/>
              </a:lnSpc>
              <a:spcBef>
                <a:spcPts val="105"/>
              </a:spcBef>
              <a:tabLst>
                <a:tab pos="790575" algn="l"/>
              </a:tabLst>
            </a:pPr>
            <a:endParaRPr lang="en-IN" sz="1000" dirty="0">
              <a:latin typeface="Cambria"/>
              <a:cs typeface="Cambria"/>
            </a:endParaRPr>
          </a:p>
          <a:p>
            <a:pPr marL="156210" algn="ctr">
              <a:lnSpc>
                <a:spcPct val="100000"/>
              </a:lnSpc>
              <a:spcBef>
                <a:spcPts val="105"/>
              </a:spcBef>
              <a:tabLst>
                <a:tab pos="790575" algn="l"/>
              </a:tabLst>
            </a:pPr>
            <a:endParaRPr lang="en-IN" sz="1000" dirty="0">
              <a:latin typeface="Cambria"/>
              <a:cs typeface="Cambria"/>
            </a:endParaRPr>
          </a:p>
          <a:p>
            <a:pPr marL="156210" algn="ctr">
              <a:lnSpc>
                <a:spcPct val="100000"/>
              </a:lnSpc>
              <a:spcBef>
                <a:spcPts val="105"/>
              </a:spcBef>
              <a:tabLst>
                <a:tab pos="790575" algn="l"/>
              </a:tabLst>
            </a:pPr>
            <a:endParaRPr lang="en-IN" sz="1000" dirty="0">
              <a:latin typeface="Cambria"/>
              <a:cs typeface="Cambria"/>
            </a:endParaRPr>
          </a:p>
          <a:p>
            <a:pPr marL="156210" algn="ctr">
              <a:lnSpc>
                <a:spcPct val="100000"/>
              </a:lnSpc>
              <a:spcBef>
                <a:spcPts val="105"/>
              </a:spcBef>
              <a:tabLst>
                <a:tab pos="790575" algn="l"/>
              </a:tabLst>
            </a:pPr>
            <a:endParaRPr lang="en-IN" sz="1000" dirty="0">
              <a:latin typeface="Cambria"/>
              <a:cs typeface="Cambria"/>
            </a:endParaRPr>
          </a:p>
          <a:p>
            <a:pPr marL="156210" algn="ctr">
              <a:lnSpc>
                <a:spcPct val="100000"/>
              </a:lnSpc>
              <a:spcBef>
                <a:spcPts val="105"/>
              </a:spcBef>
              <a:tabLst>
                <a:tab pos="790575" algn="l"/>
              </a:tabLst>
            </a:pPr>
            <a:endParaRPr lang="en-IN" sz="1000" dirty="0">
              <a:latin typeface="Cambria"/>
              <a:cs typeface="Cambria"/>
            </a:endParaRPr>
          </a:p>
          <a:p>
            <a:pPr marL="156210" algn="ctr">
              <a:lnSpc>
                <a:spcPct val="100000"/>
              </a:lnSpc>
              <a:spcBef>
                <a:spcPts val="105"/>
              </a:spcBef>
              <a:tabLst>
                <a:tab pos="790575" algn="l"/>
              </a:tabLst>
            </a:pPr>
            <a:endParaRPr lang="en-IN" sz="1000" dirty="0">
              <a:latin typeface="Cambria"/>
              <a:cs typeface="Cambria"/>
            </a:endParaRPr>
          </a:p>
          <a:p>
            <a:pPr marL="156210" algn="ctr">
              <a:lnSpc>
                <a:spcPct val="100000"/>
              </a:lnSpc>
              <a:spcBef>
                <a:spcPts val="105"/>
              </a:spcBef>
              <a:tabLst>
                <a:tab pos="790575" algn="l"/>
              </a:tabLst>
            </a:pPr>
            <a:endParaRPr lang="en-US" sz="1000" dirty="0">
              <a:latin typeface="Cambria"/>
              <a:cs typeface="Cambria"/>
            </a:endParaRPr>
          </a:p>
          <a:p>
            <a:pPr marL="156210" algn="ctr">
              <a:lnSpc>
                <a:spcPct val="100000"/>
              </a:lnSpc>
              <a:spcBef>
                <a:spcPts val="105"/>
              </a:spcBef>
              <a:tabLst>
                <a:tab pos="790575" algn="l"/>
              </a:tabLst>
            </a:pPr>
            <a:endParaRPr lang="en-IN" sz="1000" dirty="0">
              <a:latin typeface="Cambria"/>
              <a:cs typeface="Cambria"/>
            </a:endParaRPr>
          </a:p>
          <a:p>
            <a:pPr marL="156210" algn="ctr">
              <a:lnSpc>
                <a:spcPct val="100000"/>
              </a:lnSpc>
              <a:spcBef>
                <a:spcPts val="105"/>
              </a:spcBef>
              <a:tabLst>
                <a:tab pos="790575" algn="l"/>
              </a:tabLst>
            </a:pPr>
            <a:endParaRPr lang="en-IN" sz="1000" dirty="0">
              <a:latin typeface="Cambria"/>
              <a:cs typeface="Cambria"/>
            </a:endParaRPr>
          </a:p>
          <a:p>
            <a:pPr marL="156210" algn="ctr">
              <a:lnSpc>
                <a:spcPct val="100000"/>
              </a:lnSpc>
              <a:spcBef>
                <a:spcPts val="105"/>
              </a:spcBef>
              <a:tabLst>
                <a:tab pos="790575" algn="l"/>
              </a:tabLst>
            </a:pPr>
            <a:endParaRPr lang="en-US" sz="1000" dirty="0">
              <a:latin typeface="Cambria"/>
              <a:cs typeface="Cambria"/>
            </a:endParaRPr>
          </a:p>
          <a:p>
            <a:pPr marL="156210" algn="ctr">
              <a:lnSpc>
                <a:spcPct val="100000"/>
              </a:lnSpc>
              <a:spcBef>
                <a:spcPts val="105"/>
              </a:spcBef>
              <a:tabLst>
                <a:tab pos="790575" algn="l"/>
              </a:tabLst>
            </a:pPr>
            <a:endParaRPr lang="en-IN" sz="1000" dirty="0">
              <a:latin typeface="Cambria"/>
              <a:cs typeface="Cambria"/>
            </a:endParaRPr>
          </a:p>
          <a:p>
            <a:pPr marL="156210" algn="ctr">
              <a:lnSpc>
                <a:spcPct val="100000"/>
              </a:lnSpc>
              <a:spcBef>
                <a:spcPts val="105"/>
              </a:spcBef>
              <a:tabLst>
                <a:tab pos="790575" algn="l"/>
              </a:tabLst>
            </a:pPr>
            <a:endParaRPr lang="en-IN" sz="1000" dirty="0">
              <a:latin typeface="Cambria"/>
              <a:cs typeface="Cambria"/>
            </a:endParaRPr>
          </a:p>
          <a:p>
            <a:pPr marL="156210" algn="ctr">
              <a:lnSpc>
                <a:spcPct val="100000"/>
              </a:lnSpc>
              <a:spcBef>
                <a:spcPts val="105"/>
              </a:spcBef>
              <a:tabLst>
                <a:tab pos="790575" algn="l"/>
              </a:tabLst>
            </a:pPr>
            <a:endParaRPr lang="en-IN" sz="1000" dirty="0">
              <a:latin typeface="Cambria"/>
              <a:cs typeface="Cambria"/>
            </a:endParaRPr>
          </a:p>
          <a:p>
            <a:pPr marL="156210" algn="ctr">
              <a:lnSpc>
                <a:spcPct val="100000"/>
              </a:lnSpc>
              <a:spcBef>
                <a:spcPts val="105"/>
              </a:spcBef>
              <a:tabLst>
                <a:tab pos="790575" algn="l"/>
              </a:tabLst>
            </a:pPr>
            <a:endParaRPr lang="en-IN" sz="1000" dirty="0">
              <a:latin typeface="Cambria"/>
              <a:cs typeface="Cambria"/>
            </a:endParaRPr>
          </a:p>
          <a:p>
            <a:pPr marL="156210" algn="ctr">
              <a:lnSpc>
                <a:spcPct val="100000"/>
              </a:lnSpc>
              <a:spcBef>
                <a:spcPts val="105"/>
              </a:spcBef>
              <a:tabLst>
                <a:tab pos="790575" algn="l"/>
              </a:tabLst>
            </a:pPr>
            <a:endParaRPr lang="en-IN" sz="1000" dirty="0">
              <a:latin typeface="Cambria"/>
              <a:cs typeface="Cambria"/>
            </a:endParaRPr>
          </a:p>
          <a:p>
            <a:pPr marL="156210" algn="ctr">
              <a:lnSpc>
                <a:spcPct val="100000"/>
              </a:lnSpc>
              <a:spcBef>
                <a:spcPts val="105"/>
              </a:spcBef>
              <a:tabLst>
                <a:tab pos="790575" algn="l"/>
              </a:tabLst>
            </a:pPr>
            <a:endParaRPr lang="en-IN" sz="1000" dirty="0">
              <a:latin typeface="Cambria"/>
              <a:cs typeface="Cambria"/>
            </a:endParaRPr>
          </a:p>
          <a:p>
            <a:pPr marL="156210" algn="ctr">
              <a:lnSpc>
                <a:spcPct val="100000"/>
              </a:lnSpc>
              <a:spcBef>
                <a:spcPts val="105"/>
              </a:spcBef>
              <a:tabLst>
                <a:tab pos="790575" algn="l"/>
              </a:tabLst>
            </a:pPr>
            <a:endParaRPr lang="en-IN" sz="1000" dirty="0">
              <a:latin typeface="Cambria"/>
              <a:cs typeface="Cambria"/>
            </a:endParaRPr>
          </a:p>
          <a:p>
            <a:pPr marL="156210" algn="ctr">
              <a:lnSpc>
                <a:spcPct val="100000"/>
              </a:lnSpc>
              <a:spcBef>
                <a:spcPts val="105"/>
              </a:spcBef>
              <a:tabLst>
                <a:tab pos="790575" algn="l"/>
              </a:tabLst>
            </a:pPr>
            <a:endParaRPr lang="en-IN" sz="1000" dirty="0">
              <a:latin typeface="Cambria"/>
              <a:cs typeface="Cambria"/>
            </a:endParaRPr>
          </a:p>
          <a:p>
            <a:pPr marL="156210" algn="ctr">
              <a:lnSpc>
                <a:spcPct val="100000"/>
              </a:lnSpc>
              <a:spcBef>
                <a:spcPts val="105"/>
              </a:spcBef>
              <a:tabLst>
                <a:tab pos="790575" algn="l"/>
              </a:tabLst>
            </a:pPr>
            <a:r>
              <a:rPr sz="1000" dirty="0">
                <a:latin typeface="Cambria"/>
                <a:cs typeface="Cambria"/>
              </a:rPr>
              <a:t>Figure</a:t>
            </a:r>
            <a:r>
              <a:rPr sz="1000" spc="-40" dirty="0">
                <a:latin typeface="Cambria"/>
                <a:cs typeface="Cambria"/>
              </a:rPr>
              <a:t> </a:t>
            </a:r>
            <a:r>
              <a:rPr lang="en-US" sz="1000" spc="-25" dirty="0">
                <a:latin typeface="Cambria"/>
                <a:cs typeface="Cambria"/>
              </a:rPr>
              <a:t>1</a:t>
            </a:r>
            <a:r>
              <a:rPr sz="1000" spc="-25" dirty="0">
                <a:latin typeface="Cambria"/>
                <a:cs typeface="Cambria"/>
              </a:rPr>
              <a:t>:</a:t>
            </a:r>
            <a:r>
              <a:rPr sz="1000" dirty="0">
                <a:latin typeface="Cambria"/>
                <a:cs typeface="Cambria"/>
              </a:rPr>
              <a:t>	</a:t>
            </a:r>
            <a:r>
              <a:rPr lang="en-US" sz="1000" spc="-20" dirty="0">
                <a:latin typeface="Cambria"/>
                <a:cs typeface="Cambria"/>
              </a:rPr>
              <a:t>Bar graph with the Target Output. </a:t>
            </a:r>
            <a:endParaRPr sz="1000" dirty="0">
              <a:latin typeface="Cambria"/>
              <a:cs typeface="Cambria"/>
            </a:endParaRPr>
          </a:p>
        </p:txBody>
      </p:sp>
      <p:sp>
        <p:nvSpPr>
          <p:cNvPr id="7" name="object 7"/>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pic>
        <p:nvPicPr>
          <p:cNvPr id="9" name="Picture 8">
            <a:extLst>
              <a:ext uri="{FF2B5EF4-FFF2-40B4-BE49-F238E27FC236}">
                <a16:creationId xmlns:a16="http://schemas.microsoft.com/office/drawing/2014/main" xmlns="" id="{A2A01FB4-F210-3DFA-62EC-B2A48096B3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592" y="1415655"/>
            <a:ext cx="5258256" cy="1948127"/>
          </a:xfrm>
          <a:prstGeom prst="rect">
            <a:avLst/>
          </a:prstGeom>
        </p:spPr>
      </p:pic>
      <p:pic>
        <p:nvPicPr>
          <p:cNvPr id="11" name="Picture 10">
            <a:extLst>
              <a:ext uri="{FF2B5EF4-FFF2-40B4-BE49-F238E27FC236}">
                <a16:creationId xmlns:a16="http://schemas.microsoft.com/office/drawing/2014/main" xmlns="" id="{9C279F8E-A297-C853-24FB-779000D78A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93" y="3963732"/>
            <a:ext cx="6096528" cy="38033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877620" y="2984373"/>
            <a:ext cx="3519804" cy="423834"/>
          </a:xfrm>
          <a:prstGeom prst="rect">
            <a:avLst/>
          </a:prstGeom>
        </p:spPr>
        <p:txBody>
          <a:bodyPr vert="horz" wrap="square" lIns="0" tIns="13335" rIns="0" bIns="0" rtlCol="0">
            <a:spAutoFit/>
          </a:bodyPr>
          <a:lstStyle/>
          <a:p>
            <a:pPr marL="2296160">
              <a:lnSpc>
                <a:spcPct val="100000"/>
              </a:lnSpc>
              <a:spcBef>
                <a:spcPts val="105"/>
              </a:spcBef>
            </a:pPr>
            <a:r>
              <a:rPr sz="1000" dirty="0">
                <a:latin typeface="Cambria"/>
                <a:cs typeface="Cambria"/>
              </a:rPr>
              <a:t>Figure</a:t>
            </a:r>
            <a:r>
              <a:rPr sz="1000" spc="-25" dirty="0">
                <a:latin typeface="Cambria"/>
                <a:cs typeface="Cambria"/>
              </a:rPr>
              <a:t> </a:t>
            </a:r>
            <a:r>
              <a:rPr sz="1000" dirty="0">
                <a:latin typeface="Cambria"/>
                <a:cs typeface="Cambria"/>
              </a:rPr>
              <a:t>5:</a:t>
            </a:r>
            <a:r>
              <a:rPr sz="1000" spc="-15" dirty="0">
                <a:latin typeface="Cambria"/>
                <a:cs typeface="Cambria"/>
              </a:rPr>
              <a:t> </a:t>
            </a:r>
            <a:r>
              <a:rPr sz="1000" spc="-20" dirty="0">
                <a:latin typeface="Cambria"/>
                <a:cs typeface="Cambria"/>
              </a:rPr>
              <a:t>Team</a:t>
            </a:r>
            <a:r>
              <a:rPr sz="1000" spc="-30" dirty="0">
                <a:latin typeface="Cambria"/>
                <a:cs typeface="Cambria"/>
              </a:rPr>
              <a:t> </a:t>
            </a:r>
            <a:r>
              <a:rPr sz="1000" spc="-10" dirty="0">
                <a:latin typeface="Cambria"/>
                <a:cs typeface="Cambria"/>
              </a:rPr>
              <a:t>Wicket</a:t>
            </a:r>
            <a:endParaRPr sz="1000" dirty="0">
              <a:latin typeface="Cambria"/>
              <a:cs typeface="Cambria"/>
            </a:endParaRPr>
          </a:p>
          <a:p>
            <a:pPr>
              <a:lnSpc>
                <a:spcPct val="100000"/>
              </a:lnSpc>
              <a:spcBef>
                <a:spcPts val="790"/>
              </a:spcBef>
            </a:pPr>
            <a:endParaRPr sz="1000" dirty="0">
              <a:latin typeface="Cambria"/>
              <a:cs typeface="Cambria"/>
            </a:endParaRPr>
          </a:p>
        </p:txBody>
      </p:sp>
      <p:sp>
        <p:nvSpPr>
          <p:cNvPr id="4" name="object 4"/>
          <p:cNvSpPr txBox="1"/>
          <p:nvPr/>
        </p:nvSpPr>
        <p:spPr>
          <a:xfrm>
            <a:off x="2524125" y="5042408"/>
            <a:ext cx="2511425" cy="667490"/>
          </a:xfrm>
          <a:prstGeom prst="rect">
            <a:avLst/>
          </a:prstGeom>
        </p:spPr>
        <p:txBody>
          <a:bodyPr vert="horz" wrap="square" lIns="0" tIns="13335" rIns="0" bIns="0" rtlCol="0">
            <a:spAutoFit/>
          </a:bodyPr>
          <a:lstStyle/>
          <a:p>
            <a:pPr marL="12700">
              <a:lnSpc>
                <a:spcPct val="100000"/>
              </a:lnSpc>
              <a:spcBef>
                <a:spcPts val="105"/>
              </a:spcBef>
            </a:pPr>
            <a:endParaRPr lang="en-US" sz="1000" dirty="0">
              <a:latin typeface="Cambria"/>
              <a:cs typeface="Cambria"/>
            </a:endParaRPr>
          </a:p>
          <a:p>
            <a:pPr marL="12700">
              <a:lnSpc>
                <a:spcPct val="100000"/>
              </a:lnSpc>
              <a:spcBef>
                <a:spcPts val="105"/>
              </a:spcBef>
            </a:pPr>
            <a:endParaRPr lang="en-IN" sz="1000" dirty="0">
              <a:latin typeface="Cambria"/>
              <a:cs typeface="Cambria"/>
            </a:endParaRPr>
          </a:p>
          <a:p>
            <a:pPr marL="12700">
              <a:lnSpc>
                <a:spcPct val="100000"/>
              </a:lnSpc>
              <a:spcBef>
                <a:spcPts val="105"/>
              </a:spcBef>
            </a:pPr>
            <a:endParaRPr lang="en-IN" sz="1000" dirty="0">
              <a:latin typeface="Cambria"/>
              <a:cs typeface="Cambria"/>
            </a:endParaRPr>
          </a:p>
          <a:p>
            <a:pPr marL="12700">
              <a:lnSpc>
                <a:spcPct val="100000"/>
              </a:lnSpc>
              <a:spcBef>
                <a:spcPts val="105"/>
              </a:spcBef>
            </a:pPr>
            <a:endParaRPr sz="1000" dirty="0">
              <a:latin typeface="Cambria"/>
              <a:cs typeface="Cambria"/>
            </a:endParaRPr>
          </a:p>
        </p:txBody>
      </p:sp>
      <p:sp>
        <p:nvSpPr>
          <p:cNvPr id="5" name="object 5"/>
          <p:cNvSpPr txBox="1"/>
          <p:nvPr/>
        </p:nvSpPr>
        <p:spPr>
          <a:xfrm>
            <a:off x="895350" y="5597143"/>
            <a:ext cx="5702300" cy="1349087"/>
          </a:xfrm>
          <a:prstGeom prst="rect">
            <a:avLst/>
          </a:prstGeom>
        </p:spPr>
        <p:txBody>
          <a:bodyPr vert="horz" wrap="square" lIns="0" tIns="12700" rIns="0" bIns="0" rtlCol="0">
            <a:spAutoFit/>
          </a:bodyPr>
          <a:lstStyle/>
          <a:p>
            <a:pPr marL="12700">
              <a:lnSpc>
                <a:spcPct val="100000"/>
              </a:lnSpc>
              <a:spcBef>
                <a:spcPts val="100"/>
              </a:spcBef>
            </a:pPr>
            <a:r>
              <a:rPr lang="en-US" sz="1200" b="1" dirty="0">
                <a:latin typeface="Cambria"/>
                <a:cs typeface="Cambria"/>
              </a:rPr>
              <a:t>Figure </a:t>
            </a:r>
            <a:r>
              <a:rPr lang="en-US" sz="1200" dirty="0">
                <a:latin typeface="Cambria"/>
                <a:cs typeface="Cambria"/>
              </a:rPr>
              <a:t>2. Correlation Map with the target variables. </a:t>
            </a:r>
          </a:p>
          <a:p>
            <a:pPr marL="12700">
              <a:lnSpc>
                <a:spcPct val="100000"/>
              </a:lnSpc>
              <a:spcBef>
                <a:spcPts val="100"/>
              </a:spcBef>
            </a:pPr>
            <a:r>
              <a:rPr lang="en-US" sz="1200" dirty="0">
                <a:latin typeface="Cambria"/>
                <a:cs typeface="Cambria"/>
              </a:rPr>
              <a:t> </a:t>
            </a:r>
          </a:p>
          <a:p>
            <a:pPr marL="12700">
              <a:lnSpc>
                <a:spcPct val="100000"/>
              </a:lnSpc>
              <a:spcBef>
                <a:spcPts val="100"/>
              </a:spcBef>
            </a:pPr>
            <a:r>
              <a:rPr lang="en-US" sz="1400" dirty="0">
                <a:latin typeface="Cambria"/>
                <a:cs typeface="Cambria"/>
              </a:rPr>
              <a:t>6.3  Observations </a:t>
            </a:r>
          </a:p>
          <a:p>
            <a:pPr marL="12700">
              <a:lnSpc>
                <a:spcPct val="100000"/>
              </a:lnSpc>
              <a:spcBef>
                <a:spcPts val="100"/>
              </a:spcBef>
            </a:pPr>
            <a:endParaRPr lang="en-US" sz="1400" dirty="0">
              <a:latin typeface="Cambria"/>
              <a:cs typeface="Cambria"/>
            </a:endParaRPr>
          </a:p>
          <a:p>
            <a:pPr marL="12700">
              <a:lnSpc>
                <a:spcPct val="100000"/>
              </a:lnSpc>
              <a:spcBef>
                <a:spcPts val="100"/>
              </a:spcBef>
            </a:pPr>
            <a:endParaRPr sz="1200" dirty="0">
              <a:latin typeface="Cambria"/>
              <a:cs typeface="Cambria"/>
            </a:endParaRPr>
          </a:p>
          <a:p>
            <a:pPr>
              <a:lnSpc>
                <a:spcPct val="100000"/>
              </a:lnSpc>
              <a:spcBef>
                <a:spcPts val="919"/>
              </a:spcBef>
            </a:pPr>
            <a:endParaRPr sz="1200" dirty="0">
              <a:latin typeface="Cambria"/>
              <a:cs typeface="Cambria"/>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pic>
        <p:nvPicPr>
          <p:cNvPr id="10" name="Picture 9">
            <a:extLst>
              <a:ext uri="{FF2B5EF4-FFF2-40B4-BE49-F238E27FC236}">
                <a16:creationId xmlns:a16="http://schemas.microsoft.com/office/drawing/2014/main" xmlns="" id="{384D77B6-10FD-9E27-04F0-76C6F4F30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850" y="700855"/>
            <a:ext cx="7162800" cy="4341553"/>
          </a:xfrm>
          <a:prstGeom prst="rect">
            <a:avLst/>
          </a:prstGeom>
        </p:spPr>
      </p:pic>
      <p:pic>
        <p:nvPicPr>
          <p:cNvPr id="12" name="Picture 11">
            <a:extLst>
              <a:ext uri="{FF2B5EF4-FFF2-40B4-BE49-F238E27FC236}">
                <a16:creationId xmlns:a16="http://schemas.microsoft.com/office/drawing/2014/main" xmlns="" id="{E377347C-4589-2D27-06E6-949748E560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650" y="6486621"/>
            <a:ext cx="6096000" cy="1146080"/>
          </a:xfrm>
          <a:prstGeom prst="rect">
            <a:avLst/>
          </a:prstGeom>
        </p:spPr>
      </p:pic>
      <p:pic>
        <p:nvPicPr>
          <p:cNvPr id="14" name="Picture 13">
            <a:extLst>
              <a:ext uri="{FF2B5EF4-FFF2-40B4-BE49-F238E27FC236}">
                <a16:creationId xmlns:a16="http://schemas.microsoft.com/office/drawing/2014/main" xmlns="" id="{5BA13E0C-6F96-B4BB-D5EA-53EAEC2CEB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50" y="7749760"/>
            <a:ext cx="7391400" cy="17879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A70305-C154-DC90-1650-2247DECB066C}"/>
              </a:ext>
            </a:extLst>
          </p:cNvPr>
          <p:cNvSpPr>
            <a:spLocks noGrp="1"/>
          </p:cNvSpPr>
          <p:nvPr>
            <p:ph type="title"/>
          </p:nvPr>
        </p:nvSpPr>
        <p:spPr>
          <a:xfrm>
            <a:off x="378142" y="427736"/>
            <a:ext cx="6806565" cy="4616648"/>
          </a:xfrm>
        </p:spPr>
        <p:txBody>
          <a:bodyPr/>
          <a:lstStyle/>
          <a:p>
            <a:pPr>
              <a:lnSpc>
                <a:spcPct val="100000"/>
              </a:lnSpc>
              <a:spcBef>
                <a:spcPts val="910"/>
              </a:spcBef>
            </a:pPr>
            <a:r>
              <a:rPr lang="en-US" sz="2400" b="1" dirty="0">
                <a:latin typeface="Cambria"/>
                <a:cs typeface="Cambria"/>
              </a:rPr>
              <a:t>7. Conclusion</a:t>
            </a:r>
            <a:br>
              <a:rPr lang="en-US" sz="2400" b="1" dirty="0">
                <a:latin typeface="Cambria"/>
                <a:cs typeface="Cambria"/>
              </a:rPr>
            </a:br>
            <a:r>
              <a:rPr lang="en-US" sz="2400" b="1" dirty="0">
                <a:latin typeface="Cambria"/>
                <a:cs typeface="Cambria"/>
              </a:rPr>
              <a:t/>
            </a:r>
            <a:br>
              <a:rPr lang="en-US" sz="2400" b="1" dirty="0">
                <a:latin typeface="Cambria"/>
                <a:cs typeface="Cambria"/>
              </a:rPr>
            </a:br>
            <a:r>
              <a:rPr lang="en-US" sz="1800" b="1" dirty="0">
                <a:latin typeface="Cambria"/>
                <a:cs typeface="Cambria"/>
              </a:rPr>
              <a:t/>
            </a:r>
            <a:br>
              <a:rPr lang="en-US" sz="1800" b="1" dirty="0">
                <a:latin typeface="Cambria"/>
                <a:cs typeface="Cambria"/>
              </a:rPr>
            </a:br>
            <a:r>
              <a:rPr lang="en-US" b="0" i="0" dirty="0">
                <a:solidFill>
                  <a:srgbClr val="0D0D0D"/>
                </a:solidFill>
                <a:effectLst/>
                <a:highlight>
                  <a:srgbClr val="FFFFFF"/>
                </a:highlight>
                <a:latin typeface="Söhne"/>
              </a:rPr>
              <a:t>The heart disease prediction project demonstrates the power of machine learning in enhancing early diagnosis and intervention. By effectively preparing the data, splitting it into training and test sets, and employing stratified sampling and cross-validation, we ensure robust and reliable model performance. Evaluating models with metrics such as accuracy, precision, and recall confirms their effectiveness in identifying high-risk individuals. This predictive capability facilitates timely medical interventions, ultimately improving patient outcomes and reducing healthcare costs. Integrating machine learning into clinical practice offers significant potential for advancing the early detection and management of heart disease, making healthcare more proactive and efficient.</a:t>
            </a:r>
            <a:r>
              <a:rPr lang="en-US" dirty="0">
                <a:latin typeface="Cambria"/>
                <a:cs typeface="Cambria"/>
              </a:rPr>
              <a:t/>
            </a:r>
            <a:br>
              <a:rPr lang="en-US" dirty="0">
                <a:latin typeface="Cambria"/>
                <a:cs typeface="Cambria"/>
              </a:rPr>
            </a:br>
            <a:endParaRPr lang="en-IN" dirty="0"/>
          </a:p>
        </p:txBody>
      </p:sp>
      <p:sp>
        <p:nvSpPr>
          <p:cNvPr id="3" name="Text Placeholder 2">
            <a:extLst>
              <a:ext uri="{FF2B5EF4-FFF2-40B4-BE49-F238E27FC236}">
                <a16:creationId xmlns:a16="http://schemas.microsoft.com/office/drawing/2014/main" xmlns="" id="{DFA8A664-6B90-ABFA-218E-DEE57AC29B4F}"/>
              </a:ext>
            </a:extLst>
          </p:cNvPr>
          <p:cNvSpPr>
            <a:spLocks noGrp="1"/>
          </p:cNvSpPr>
          <p:nvPr>
            <p:ph type="body" idx="1"/>
          </p:nvPr>
        </p:nvSpPr>
        <p:spPr>
          <a:xfrm flipV="1">
            <a:off x="196850" y="11041125"/>
            <a:ext cx="6806565" cy="45719"/>
          </a:xfrm>
        </p:spPr>
        <p:txBody>
          <a:bodyPr/>
          <a:lstStyle/>
          <a:p>
            <a:endParaRPr lang="en-IN" dirty="0"/>
          </a:p>
        </p:txBody>
      </p:sp>
    </p:spTree>
    <p:extLst>
      <p:ext uri="{BB962C8B-B14F-4D97-AF65-F5344CB8AC3E}">
        <p14:creationId xmlns:p14="http://schemas.microsoft.com/office/powerpoint/2010/main" val="179250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14</a:t>
            </a:fld>
            <a:endParaRPr spc="-25" dirty="0"/>
          </a:p>
        </p:txBody>
      </p:sp>
      <p:sp>
        <p:nvSpPr>
          <p:cNvPr id="8" name="TextBox 7">
            <a:extLst>
              <a:ext uri="{FF2B5EF4-FFF2-40B4-BE49-F238E27FC236}">
                <a16:creationId xmlns:a16="http://schemas.microsoft.com/office/drawing/2014/main" xmlns="" id="{5177F0D6-C934-1637-8B29-A243F4321801}"/>
              </a:ext>
            </a:extLst>
          </p:cNvPr>
          <p:cNvSpPr txBox="1"/>
          <p:nvPr/>
        </p:nvSpPr>
        <p:spPr>
          <a:xfrm>
            <a:off x="1035050" y="774700"/>
            <a:ext cx="5095875" cy="5616922"/>
          </a:xfrm>
          <a:prstGeom prst="rect">
            <a:avLst/>
          </a:prstGeom>
          <a:noFill/>
        </p:spPr>
        <p:txBody>
          <a:bodyPr wrap="square">
            <a:spAutoFit/>
          </a:bodyPr>
          <a:lstStyle/>
          <a:p>
            <a:r>
              <a:rPr lang="en-US" sz="2000" b="1" i="0" dirty="0">
                <a:solidFill>
                  <a:srgbClr val="0D0D0D"/>
                </a:solidFill>
                <a:effectLst/>
                <a:highlight>
                  <a:srgbClr val="FFFFFF"/>
                </a:highlight>
                <a:latin typeface="Cambria" panose="02040503050406030204" pitchFamily="18" charset="0"/>
                <a:ea typeface="Cambria" panose="02040503050406030204" pitchFamily="18" charset="0"/>
              </a:rPr>
              <a:t>8 . Future Scope</a:t>
            </a:r>
          </a:p>
          <a:p>
            <a:endParaRPr lang="en-US" sz="2000" b="1" dirty="0">
              <a:solidFill>
                <a:srgbClr val="0D0D0D"/>
              </a:solidFill>
              <a:highlight>
                <a:srgbClr val="FFFFFF"/>
              </a:highlight>
              <a:latin typeface="Cambria" panose="02040503050406030204" pitchFamily="18" charset="0"/>
              <a:ea typeface="Cambria" panose="02040503050406030204" pitchFamily="18" charset="0"/>
            </a:endParaRPr>
          </a:p>
          <a:p>
            <a:r>
              <a:rPr lang="en-US" sz="1450" b="0" i="0" dirty="0">
                <a:solidFill>
                  <a:srgbClr val="0D0D0D"/>
                </a:solidFill>
                <a:effectLst/>
                <a:highlight>
                  <a:srgbClr val="FFFFFF"/>
                </a:highlight>
                <a:latin typeface="Söhne"/>
              </a:rPr>
              <a:t>The future scope for heart disease prediction projects is promising, driven by advancements in technology and healthcare. Integrating AI and machine learning can refine predictive models, leading to more accurate risk assessments. Personalized medicine approaches, considering individual patient profiles, genetics, and lifestyle factors, promise tailored risk predictions and treatment plans. Wearable technology and remote monitoring enable continuous health tracking, facilitating timely interventions. Exploring predictive biomarkers and genomic data enhances risk stratification and early detection. Integrating diverse healthcare data sources, including electronic health records and genetic testing, offers a comprehensive view of patient health. Decision support systems aid healthcare providers in interpreting predictive model results, facilitating telemedicine consultations and specialized care access. Patient education and behavioral interventions empower individuals in managing their cardiovascular health, reducing disease risk. Adhering to regulatory compliance and ethical standards ensures responsible use of predictive analytics, building trust in healthcare applications. Overall, these advancements promise to advance cardiovascular care, reducing morbidity and mortality rates while improving patient outcomes.</a:t>
            </a:r>
            <a:endParaRPr lang="en-IN" sz="14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15</a:t>
            </a:fld>
            <a:endParaRPr spc="-25" dirty="0"/>
          </a:p>
        </p:txBody>
      </p:sp>
      <p:sp>
        <p:nvSpPr>
          <p:cNvPr id="2" name="object 2"/>
          <p:cNvSpPr txBox="1"/>
          <p:nvPr/>
        </p:nvSpPr>
        <p:spPr>
          <a:xfrm>
            <a:off x="877620" y="880617"/>
            <a:ext cx="5772785" cy="9691115"/>
          </a:xfrm>
          <a:prstGeom prst="rect">
            <a:avLst/>
          </a:prstGeom>
        </p:spPr>
        <p:txBody>
          <a:bodyPr vert="horz" wrap="square" lIns="0" tIns="11430" rIns="0" bIns="0" rtlCol="0">
            <a:spAutoFit/>
          </a:bodyPr>
          <a:lstStyle/>
          <a:p>
            <a:pPr marL="12700">
              <a:lnSpc>
                <a:spcPct val="100000"/>
              </a:lnSpc>
              <a:spcBef>
                <a:spcPts val="90"/>
              </a:spcBef>
              <a:tabLst>
                <a:tab pos="347980" algn="l"/>
              </a:tabLst>
            </a:pPr>
            <a:r>
              <a:rPr sz="2000" b="1" spc="-50" dirty="0">
                <a:latin typeface="Cambria"/>
                <a:cs typeface="Cambria"/>
              </a:rPr>
              <a:t>9</a:t>
            </a:r>
            <a:r>
              <a:rPr sz="2000" b="1" dirty="0">
                <a:latin typeface="Cambria"/>
                <a:cs typeface="Cambria"/>
              </a:rPr>
              <a:t>	</a:t>
            </a:r>
            <a:r>
              <a:rPr sz="2000" b="1" spc="-10" dirty="0" err="1">
                <a:latin typeface="Cambria"/>
                <a:cs typeface="Cambria"/>
              </a:rPr>
              <a:t>Refrence</a:t>
            </a:r>
            <a:r>
              <a:rPr lang="en-US" sz="2000" b="1" spc="-10" dirty="0" err="1">
                <a:latin typeface="Cambria"/>
                <a:cs typeface="Cambria"/>
              </a:rPr>
              <a:t>s</a:t>
            </a:r>
            <a:r>
              <a:rPr lang="en-US" sz="2000" b="1" spc="-10" dirty="0">
                <a:latin typeface="Cambria"/>
                <a:cs typeface="Cambria"/>
              </a:rPr>
              <a:t> </a:t>
            </a:r>
          </a:p>
          <a:p>
            <a:pPr marL="12700">
              <a:lnSpc>
                <a:spcPct val="100000"/>
              </a:lnSpc>
              <a:spcBef>
                <a:spcPts val="90"/>
              </a:spcBef>
              <a:tabLst>
                <a:tab pos="347980" algn="l"/>
              </a:tabLst>
            </a:pPr>
            <a:endParaRPr lang="en-US" sz="1450" dirty="0">
              <a:latin typeface="Cambria"/>
              <a:cs typeface="Cambria"/>
            </a:endParaRPr>
          </a:p>
          <a:p>
            <a:pPr marL="12700">
              <a:lnSpc>
                <a:spcPct val="100000"/>
              </a:lnSpc>
              <a:spcBef>
                <a:spcPts val="90"/>
              </a:spcBef>
              <a:tabLst>
                <a:tab pos="347980" algn="l"/>
              </a:tabLst>
            </a:pPr>
            <a:r>
              <a:rPr lang="en-US" sz="1450" dirty="0">
                <a:latin typeface="Cambria"/>
                <a:cs typeface="Cambria"/>
              </a:rPr>
              <a:t>1. **UCI Machine Learning Repository: Heart Disease Dataset**</a:t>
            </a:r>
          </a:p>
          <a:p>
            <a:pPr marL="12700">
              <a:lnSpc>
                <a:spcPct val="100000"/>
              </a:lnSpc>
              <a:spcBef>
                <a:spcPts val="90"/>
              </a:spcBef>
              <a:tabLst>
                <a:tab pos="347980" algn="l"/>
              </a:tabLst>
            </a:pPr>
            <a:r>
              <a:rPr lang="en-US" sz="1450" dirty="0">
                <a:latin typeface="Cambria"/>
                <a:cs typeface="Cambria"/>
              </a:rPr>
              <a:t>   - This widely used dataset contains various attributes related to heart disease and is a common starting point for prediction projects.</a:t>
            </a:r>
          </a:p>
          <a:p>
            <a:pPr marL="12700">
              <a:lnSpc>
                <a:spcPct val="100000"/>
              </a:lnSpc>
              <a:spcBef>
                <a:spcPts val="90"/>
              </a:spcBef>
              <a:tabLst>
                <a:tab pos="347980" algn="l"/>
              </a:tabLst>
            </a:pPr>
            <a:r>
              <a:rPr lang="en-US" sz="1450" dirty="0">
                <a:latin typeface="Cambria"/>
                <a:cs typeface="Cambria"/>
              </a:rPr>
              <a:t>   - [UCI Repository - Heart Disease Data Set] (https://archive.ics.uci.edu/ml/datasets/heart+disease)</a:t>
            </a:r>
          </a:p>
          <a:p>
            <a:pPr marL="12700">
              <a:lnSpc>
                <a:spcPct val="100000"/>
              </a:lnSpc>
              <a:spcBef>
                <a:spcPts val="90"/>
              </a:spcBef>
              <a:tabLst>
                <a:tab pos="347980" algn="l"/>
              </a:tabLst>
            </a:pPr>
            <a:endParaRPr lang="en-US" sz="1450" dirty="0">
              <a:latin typeface="Cambria"/>
              <a:cs typeface="Cambria"/>
            </a:endParaRPr>
          </a:p>
          <a:p>
            <a:pPr marL="12700">
              <a:lnSpc>
                <a:spcPct val="100000"/>
              </a:lnSpc>
              <a:spcBef>
                <a:spcPts val="90"/>
              </a:spcBef>
              <a:tabLst>
                <a:tab pos="347980" algn="l"/>
              </a:tabLst>
            </a:pPr>
            <a:r>
              <a:rPr lang="en-US" sz="1450" dirty="0">
                <a:latin typeface="Cambria"/>
                <a:cs typeface="Cambria"/>
              </a:rPr>
              <a:t>2. **Kaggle: Heart Disease Prediction Dataset**</a:t>
            </a:r>
          </a:p>
          <a:p>
            <a:pPr marL="12700">
              <a:lnSpc>
                <a:spcPct val="100000"/>
              </a:lnSpc>
              <a:spcBef>
                <a:spcPts val="90"/>
              </a:spcBef>
              <a:tabLst>
                <a:tab pos="347980" algn="l"/>
              </a:tabLst>
            </a:pPr>
            <a:r>
              <a:rPr lang="en-US" sz="1450" dirty="0">
                <a:latin typeface="Cambria"/>
                <a:cs typeface="Cambria"/>
              </a:rPr>
              <a:t>   - Kaggle provides various heart disease datasets along with notebooks and kernels to help you understand different approaches to prediction.</a:t>
            </a:r>
          </a:p>
          <a:p>
            <a:pPr marL="12700">
              <a:lnSpc>
                <a:spcPct val="100000"/>
              </a:lnSpc>
              <a:spcBef>
                <a:spcPts val="90"/>
              </a:spcBef>
              <a:tabLst>
                <a:tab pos="347980" algn="l"/>
              </a:tabLst>
            </a:pPr>
            <a:r>
              <a:rPr lang="en-US" sz="1450" dirty="0">
                <a:latin typeface="Cambria"/>
                <a:cs typeface="Cambria"/>
              </a:rPr>
              <a:t>   - [Kaggle - Heart Disease UCI]</a:t>
            </a:r>
          </a:p>
          <a:p>
            <a:pPr marL="12700">
              <a:lnSpc>
                <a:spcPct val="100000"/>
              </a:lnSpc>
              <a:spcBef>
                <a:spcPts val="90"/>
              </a:spcBef>
              <a:tabLst>
                <a:tab pos="347980" algn="l"/>
              </a:tabLst>
            </a:pPr>
            <a:r>
              <a:rPr lang="en-US" sz="1450" dirty="0">
                <a:latin typeface="Cambria"/>
                <a:cs typeface="Cambria"/>
              </a:rPr>
              <a:t>(https://www.kaggle.com/ronitf/heart-disease-uci)</a:t>
            </a:r>
          </a:p>
          <a:p>
            <a:pPr marL="12700">
              <a:lnSpc>
                <a:spcPct val="100000"/>
              </a:lnSpc>
              <a:spcBef>
                <a:spcPts val="90"/>
              </a:spcBef>
              <a:tabLst>
                <a:tab pos="347980" algn="l"/>
              </a:tabLst>
            </a:pPr>
            <a:r>
              <a:rPr lang="en-US" sz="1450" dirty="0">
                <a:latin typeface="Cambria"/>
                <a:cs typeface="Cambria"/>
              </a:rPr>
              <a:t>   - [Kaggle - Heart Disease]</a:t>
            </a:r>
          </a:p>
          <a:p>
            <a:pPr marL="12700">
              <a:lnSpc>
                <a:spcPct val="100000"/>
              </a:lnSpc>
              <a:spcBef>
                <a:spcPts val="90"/>
              </a:spcBef>
              <a:tabLst>
                <a:tab pos="347980" algn="l"/>
              </a:tabLst>
            </a:pPr>
            <a:r>
              <a:rPr lang="en-US" sz="1450" dirty="0">
                <a:latin typeface="Cambria"/>
                <a:cs typeface="Cambria"/>
              </a:rPr>
              <a:t>(https://www.kaggle.com/nareshbhat/health-care-data-set-on-heart-attack-possibility)</a:t>
            </a:r>
          </a:p>
          <a:p>
            <a:pPr marL="12700">
              <a:lnSpc>
                <a:spcPct val="100000"/>
              </a:lnSpc>
              <a:spcBef>
                <a:spcPts val="90"/>
              </a:spcBef>
              <a:tabLst>
                <a:tab pos="347980" algn="l"/>
              </a:tabLst>
            </a:pPr>
            <a:endParaRPr lang="en-US" sz="1450" dirty="0">
              <a:latin typeface="Cambria"/>
              <a:cs typeface="Cambria"/>
            </a:endParaRPr>
          </a:p>
          <a:p>
            <a:pPr marL="12700">
              <a:lnSpc>
                <a:spcPct val="100000"/>
              </a:lnSpc>
              <a:spcBef>
                <a:spcPts val="90"/>
              </a:spcBef>
              <a:tabLst>
                <a:tab pos="347980" algn="l"/>
              </a:tabLst>
            </a:pPr>
            <a:r>
              <a:rPr lang="en-US" sz="1450" dirty="0">
                <a:latin typeface="Cambria"/>
                <a:cs typeface="Cambria"/>
              </a:rPr>
              <a:t>3. **Research Papers and Articles**</a:t>
            </a:r>
          </a:p>
          <a:p>
            <a:pPr marL="12700">
              <a:lnSpc>
                <a:spcPct val="100000"/>
              </a:lnSpc>
              <a:spcBef>
                <a:spcPts val="90"/>
              </a:spcBef>
              <a:tabLst>
                <a:tab pos="347980" algn="l"/>
              </a:tabLst>
            </a:pPr>
            <a:r>
              <a:rPr lang="en-US" sz="1450" dirty="0">
                <a:latin typeface="Cambria"/>
                <a:cs typeface="Cambria"/>
              </a:rPr>
              <a:t>   - **"Heart Disease Prediction using Data Mining Techniques" by </a:t>
            </a:r>
            <a:r>
              <a:rPr lang="en-US" sz="1450" dirty="0" err="1">
                <a:latin typeface="Cambria"/>
                <a:cs typeface="Cambria"/>
              </a:rPr>
              <a:t>M.Anbarasi</a:t>
            </a:r>
            <a:r>
              <a:rPr lang="en-US" sz="1450" dirty="0">
                <a:latin typeface="Cambria"/>
                <a:cs typeface="Cambria"/>
              </a:rPr>
              <a:t> , </a:t>
            </a:r>
            <a:r>
              <a:rPr lang="en-US" sz="1450" dirty="0" err="1">
                <a:latin typeface="Cambria"/>
                <a:cs typeface="Cambria"/>
              </a:rPr>
              <a:t>E.Anupriya</a:t>
            </a:r>
            <a:r>
              <a:rPr lang="en-US" sz="1450" dirty="0">
                <a:latin typeface="Cambria"/>
                <a:cs typeface="Cambria"/>
              </a:rPr>
              <a:t> , and N. Chandrasekaran**</a:t>
            </a:r>
          </a:p>
          <a:p>
            <a:pPr marL="12700">
              <a:lnSpc>
                <a:spcPct val="100000"/>
              </a:lnSpc>
              <a:spcBef>
                <a:spcPts val="90"/>
              </a:spcBef>
              <a:tabLst>
                <a:tab pos="347980" algn="l"/>
              </a:tabLst>
            </a:pPr>
            <a:r>
              <a:rPr lang="en-US" sz="1450" dirty="0">
                <a:latin typeface="Cambria"/>
                <a:cs typeface="Cambria"/>
              </a:rPr>
              <a:t>     - This paper explores various data mining techniques for predicting heart disease.</a:t>
            </a:r>
          </a:p>
          <a:p>
            <a:pPr marL="12700">
              <a:lnSpc>
                <a:spcPct val="100000"/>
              </a:lnSpc>
              <a:spcBef>
                <a:spcPts val="90"/>
              </a:spcBef>
              <a:tabLst>
                <a:tab pos="347980" algn="l"/>
              </a:tabLst>
            </a:pPr>
            <a:r>
              <a:rPr lang="en-US" sz="1450" dirty="0">
                <a:latin typeface="Cambria"/>
                <a:cs typeface="Cambria"/>
              </a:rPr>
              <a:t>     - [Research Paper - Heart Disease Prediction](https://www.ijcaonline.org/archives/volume30/number4/3866-5370)</a:t>
            </a:r>
          </a:p>
          <a:p>
            <a:pPr marL="12700">
              <a:lnSpc>
                <a:spcPct val="100000"/>
              </a:lnSpc>
              <a:spcBef>
                <a:spcPts val="90"/>
              </a:spcBef>
              <a:tabLst>
                <a:tab pos="347980" algn="l"/>
              </a:tabLst>
            </a:pPr>
            <a:endParaRPr lang="en-US" sz="1450" dirty="0">
              <a:latin typeface="Cambria"/>
              <a:cs typeface="Cambria"/>
            </a:endParaRPr>
          </a:p>
          <a:p>
            <a:pPr marL="12700">
              <a:lnSpc>
                <a:spcPct val="100000"/>
              </a:lnSpc>
              <a:spcBef>
                <a:spcPts val="90"/>
              </a:spcBef>
              <a:tabLst>
                <a:tab pos="347980" algn="l"/>
              </a:tabLst>
            </a:pPr>
            <a:r>
              <a:rPr lang="en-US" sz="1450" dirty="0">
                <a:latin typeface="Cambria"/>
                <a:cs typeface="Cambria"/>
              </a:rPr>
              <a:t> - **"Heart Disease Diagnosis and Prediction Using Machine Learning and Data Mining Techniques: A Review" by Dinesh </a:t>
            </a:r>
            <a:r>
              <a:rPr lang="en-US" sz="1450" dirty="0" err="1">
                <a:latin typeface="Cambria"/>
                <a:cs typeface="Cambria"/>
              </a:rPr>
              <a:t>Chaurasia</a:t>
            </a:r>
            <a:r>
              <a:rPr lang="en-US" sz="1450" dirty="0">
                <a:latin typeface="Cambria"/>
                <a:cs typeface="Cambria"/>
              </a:rPr>
              <a:t>, Gaurav Pal, and Anuja Pandey**</a:t>
            </a:r>
          </a:p>
          <a:p>
            <a:pPr marL="12700">
              <a:lnSpc>
                <a:spcPct val="100000"/>
              </a:lnSpc>
              <a:spcBef>
                <a:spcPts val="90"/>
              </a:spcBef>
              <a:tabLst>
                <a:tab pos="347980" algn="l"/>
              </a:tabLst>
            </a:pPr>
            <a:r>
              <a:rPr lang="en-US" sz="1450" dirty="0">
                <a:latin typeface="Cambria"/>
                <a:cs typeface="Cambria"/>
              </a:rPr>
              <a:t>     - A comprehensive review of various machine learning techniques used for heart disease prediction.</a:t>
            </a:r>
          </a:p>
          <a:p>
            <a:pPr marL="12700">
              <a:lnSpc>
                <a:spcPct val="100000"/>
              </a:lnSpc>
              <a:spcBef>
                <a:spcPts val="90"/>
              </a:spcBef>
              <a:tabLst>
                <a:tab pos="347980" algn="l"/>
              </a:tabLst>
            </a:pPr>
            <a:r>
              <a:rPr lang="en-US" sz="1450" dirty="0">
                <a:latin typeface="Cambria"/>
                <a:cs typeface="Cambria"/>
              </a:rPr>
              <a:t>     - [Research Paper - Review on Heart Disease Prediction](https://www.sciencedirect.com/science/article/pii/S1877050917322680)</a:t>
            </a:r>
          </a:p>
          <a:p>
            <a:pPr marL="12700">
              <a:lnSpc>
                <a:spcPct val="100000"/>
              </a:lnSpc>
              <a:spcBef>
                <a:spcPts val="90"/>
              </a:spcBef>
              <a:tabLst>
                <a:tab pos="347980" algn="l"/>
              </a:tabLst>
            </a:pPr>
            <a:endParaRPr lang="en-US" sz="1450" dirty="0">
              <a:latin typeface="Cambria"/>
              <a:cs typeface="Cambria"/>
            </a:endParaRPr>
          </a:p>
          <a:p>
            <a:pPr marL="12700">
              <a:lnSpc>
                <a:spcPct val="100000"/>
              </a:lnSpc>
              <a:spcBef>
                <a:spcPts val="90"/>
              </a:spcBef>
              <a:tabLst>
                <a:tab pos="347980" algn="l"/>
              </a:tabLst>
            </a:pPr>
            <a:r>
              <a:rPr lang="en-US" sz="1450" dirty="0">
                <a:latin typeface="Cambria"/>
                <a:cs typeface="Cambria"/>
              </a:rPr>
              <a:t>4. **Books**</a:t>
            </a:r>
          </a:p>
          <a:p>
            <a:pPr marL="12700">
              <a:lnSpc>
                <a:spcPct val="100000"/>
              </a:lnSpc>
              <a:spcBef>
                <a:spcPts val="90"/>
              </a:spcBef>
              <a:tabLst>
                <a:tab pos="347980" algn="l"/>
              </a:tabLst>
            </a:pPr>
            <a:r>
              <a:rPr lang="en-US" sz="1450" dirty="0">
                <a:latin typeface="Cambria"/>
                <a:cs typeface="Cambria"/>
              </a:rPr>
              <a:t>   - **"Data Mining: Practical Machine Learning Tools and Techniques" by Ian H. Witten, </a:t>
            </a:r>
            <a:r>
              <a:rPr lang="en-US" sz="1450" dirty="0" err="1">
                <a:latin typeface="Cambria"/>
                <a:cs typeface="Cambria"/>
              </a:rPr>
              <a:t>Eibe</a:t>
            </a:r>
            <a:r>
              <a:rPr lang="en-US" sz="1450" dirty="0">
                <a:latin typeface="Cambria"/>
                <a:cs typeface="Cambria"/>
              </a:rPr>
              <a:t> Frank, and Mark A. Hall**</a:t>
            </a:r>
          </a:p>
          <a:p>
            <a:pPr marL="12700">
              <a:lnSpc>
                <a:spcPct val="100000"/>
              </a:lnSpc>
              <a:spcBef>
                <a:spcPts val="90"/>
              </a:spcBef>
              <a:tabLst>
                <a:tab pos="347980" algn="l"/>
              </a:tabLst>
            </a:pPr>
            <a:r>
              <a:rPr lang="en-US" sz="1450" dirty="0">
                <a:latin typeface="Cambria"/>
                <a:cs typeface="Cambria"/>
              </a:rPr>
              <a:t>     - This book provides a practical approach to implementing machine learning techniques, including examples related to health data.</a:t>
            </a:r>
          </a:p>
          <a:p>
            <a:pPr marL="12700">
              <a:lnSpc>
                <a:spcPct val="100000"/>
              </a:lnSpc>
              <a:spcBef>
                <a:spcPts val="90"/>
              </a:spcBef>
              <a:tabLst>
                <a:tab pos="347980" algn="l"/>
              </a:tabLst>
            </a:pPr>
            <a:endParaRPr lang="en-US" sz="1450" dirty="0">
              <a:latin typeface="Cambria"/>
              <a:cs typeface="Cambr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16</a:t>
            </a:fld>
            <a:endParaRPr spc="-25" dirty="0"/>
          </a:p>
        </p:txBody>
      </p:sp>
      <p:sp>
        <p:nvSpPr>
          <p:cNvPr id="2" name="object 2"/>
          <p:cNvSpPr txBox="1"/>
          <p:nvPr/>
        </p:nvSpPr>
        <p:spPr>
          <a:xfrm>
            <a:off x="950772" y="880617"/>
            <a:ext cx="5709285" cy="5050100"/>
          </a:xfrm>
          <a:prstGeom prst="rect">
            <a:avLst/>
          </a:prstGeom>
        </p:spPr>
        <p:txBody>
          <a:bodyPr vert="horz" wrap="square" lIns="0" tIns="12700" rIns="0" bIns="0" rtlCol="0">
            <a:spAutoFit/>
          </a:bodyPr>
          <a:lstStyle/>
          <a:p>
            <a:pPr marL="12700">
              <a:lnSpc>
                <a:spcPct val="100000"/>
              </a:lnSpc>
              <a:spcBef>
                <a:spcPts val="90"/>
              </a:spcBef>
              <a:tabLst>
                <a:tab pos="347980" algn="l"/>
              </a:tabLst>
            </a:pPr>
            <a:r>
              <a:rPr lang="en-US" sz="1200" dirty="0">
                <a:latin typeface="Cambria"/>
                <a:cs typeface="Cambria"/>
              </a:rPr>
              <a:t> </a:t>
            </a:r>
            <a:r>
              <a:rPr lang="en-US" sz="1450" dirty="0">
                <a:latin typeface="Cambria"/>
                <a:cs typeface="Cambria"/>
              </a:rPr>
              <a:t>- [Book - Data Mining](</a:t>
            </a:r>
            <a:r>
              <a:rPr lang="en-US" sz="1450" dirty="0">
                <a:latin typeface="Cambria"/>
                <a:cs typeface="Cambria"/>
                <a:hlinkClick r:id="rId2"/>
              </a:rPr>
              <a:t>https://www.elsevier.com/books/data-mining/witten/978-0-12-374856-0</a:t>
            </a:r>
            <a:r>
              <a:rPr lang="en-US" sz="1450" dirty="0">
                <a:latin typeface="Cambria"/>
                <a:cs typeface="Cambria"/>
              </a:rPr>
              <a:t>)</a:t>
            </a:r>
          </a:p>
          <a:p>
            <a:pPr marL="12700">
              <a:lnSpc>
                <a:spcPct val="100000"/>
              </a:lnSpc>
              <a:spcBef>
                <a:spcPts val="90"/>
              </a:spcBef>
              <a:tabLst>
                <a:tab pos="347980" algn="l"/>
              </a:tabLst>
            </a:pPr>
            <a:endParaRPr lang="en-US" sz="1450" dirty="0">
              <a:latin typeface="Cambria"/>
              <a:cs typeface="Cambria"/>
            </a:endParaRPr>
          </a:p>
          <a:p>
            <a:pPr marL="12700">
              <a:lnSpc>
                <a:spcPct val="100000"/>
              </a:lnSpc>
              <a:spcBef>
                <a:spcPts val="90"/>
              </a:spcBef>
              <a:tabLst>
                <a:tab pos="347980" algn="l"/>
              </a:tabLst>
            </a:pPr>
            <a:r>
              <a:rPr lang="en-US" sz="1450" dirty="0">
                <a:latin typeface="Cambria"/>
                <a:cs typeface="Cambria"/>
              </a:rPr>
              <a:t>5. **Tutorials and Courses**</a:t>
            </a:r>
          </a:p>
          <a:p>
            <a:pPr marL="12700">
              <a:lnSpc>
                <a:spcPct val="100000"/>
              </a:lnSpc>
              <a:spcBef>
                <a:spcPts val="90"/>
              </a:spcBef>
              <a:tabLst>
                <a:tab pos="347980" algn="l"/>
              </a:tabLst>
            </a:pPr>
            <a:r>
              <a:rPr lang="en-US" sz="1450" dirty="0">
                <a:latin typeface="Cambria"/>
                <a:cs typeface="Cambria"/>
              </a:rPr>
              <a:t>   - **Coursera: Machine Learning by Andrew Ng**</a:t>
            </a:r>
          </a:p>
          <a:p>
            <a:pPr marL="12700">
              <a:lnSpc>
                <a:spcPct val="100000"/>
              </a:lnSpc>
              <a:spcBef>
                <a:spcPts val="90"/>
              </a:spcBef>
              <a:tabLst>
                <a:tab pos="347980" algn="l"/>
              </a:tabLst>
            </a:pPr>
            <a:r>
              <a:rPr lang="en-US" sz="1450" dirty="0">
                <a:latin typeface="Cambria"/>
                <a:cs typeface="Cambria"/>
              </a:rPr>
              <a:t>     - This course covers the fundamentals of machine learning, with practical examples that can be applied to heart disease prediction.</a:t>
            </a:r>
          </a:p>
          <a:p>
            <a:pPr marL="12700">
              <a:lnSpc>
                <a:spcPct val="100000"/>
              </a:lnSpc>
              <a:spcBef>
                <a:spcPts val="90"/>
              </a:spcBef>
              <a:tabLst>
                <a:tab pos="347980" algn="l"/>
              </a:tabLst>
            </a:pPr>
            <a:endParaRPr lang="en-US" sz="1450" dirty="0">
              <a:latin typeface="Cambria"/>
              <a:cs typeface="Cambria"/>
            </a:endParaRPr>
          </a:p>
          <a:p>
            <a:pPr marL="12700">
              <a:lnSpc>
                <a:spcPct val="100000"/>
              </a:lnSpc>
              <a:spcBef>
                <a:spcPts val="90"/>
              </a:spcBef>
              <a:tabLst>
                <a:tab pos="347980" algn="l"/>
              </a:tabLst>
            </a:pPr>
            <a:r>
              <a:rPr lang="en-US" sz="1450" dirty="0">
                <a:latin typeface="Cambria"/>
                <a:cs typeface="Cambria"/>
              </a:rPr>
              <a:t>     - [Coursera - Machine Learning](https://www.coursera.org/learn/machine-learning)</a:t>
            </a:r>
          </a:p>
          <a:p>
            <a:pPr marL="12700">
              <a:lnSpc>
                <a:spcPct val="100000"/>
              </a:lnSpc>
              <a:spcBef>
                <a:spcPts val="90"/>
              </a:spcBef>
              <a:tabLst>
                <a:tab pos="347980" algn="l"/>
              </a:tabLst>
            </a:pPr>
            <a:endParaRPr lang="en-US" sz="1450" dirty="0">
              <a:latin typeface="Cambria"/>
              <a:cs typeface="Cambria"/>
            </a:endParaRPr>
          </a:p>
          <a:p>
            <a:pPr marL="12700">
              <a:lnSpc>
                <a:spcPct val="100000"/>
              </a:lnSpc>
              <a:spcBef>
                <a:spcPts val="90"/>
              </a:spcBef>
              <a:tabLst>
                <a:tab pos="347980" algn="l"/>
              </a:tabLst>
            </a:pPr>
            <a:r>
              <a:rPr lang="en-US" sz="1450" dirty="0">
                <a:latin typeface="Cambria"/>
                <a:cs typeface="Cambria"/>
              </a:rPr>
              <a:t>   - **edX: Data Science and Machine Learning Bootcamp with R**</a:t>
            </a:r>
          </a:p>
          <a:p>
            <a:pPr marL="12700">
              <a:lnSpc>
                <a:spcPct val="100000"/>
              </a:lnSpc>
              <a:spcBef>
                <a:spcPts val="90"/>
              </a:spcBef>
              <a:tabLst>
                <a:tab pos="347980" algn="l"/>
              </a:tabLst>
            </a:pPr>
            <a:r>
              <a:rPr lang="en-US" sz="1450" dirty="0">
                <a:latin typeface="Cambria"/>
                <a:cs typeface="Cambria"/>
              </a:rPr>
              <a:t>     - This bootcamp covers data science and machine learning techniques using R, which can be applied to heart disease datasets.</a:t>
            </a:r>
          </a:p>
          <a:p>
            <a:pPr marL="12700">
              <a:lnSpc>
                <a:spcPct val="100000"/>
              </a:lnSpc>
              <a:spcBef>
                <a:spcPts val="90"/>
              </a:spcBef>
              <a:tabLst>
                <a:tab pos="347980" algn="l"/>
              </a:tabLst>
            </a:pPr>
            <a:r>
              <a:rPr lang="en-US" sz="1450" dirty="0">
                <a:latin typeface="Cambria"/>
                <a:cs typeface="Cambria"/>
              </a:rPr>
              <a:t>     - [edX - Data Science and Machine Learning](</a:t>
            </a:r>
            <a:r>
              <a:rPr lang="en-US" sz="1450" dirty="0">
                <a:latin typeface="Cambria"/>
                <a:cs typeface="Cambria"/>
                <a:hlinkClick r:id="rId3"/>
              </a:rPr>
              <a:t>https://www.edx.org/course/data-science-machine-learning</a:t>
            </a:r>
            <a:r>
              <a:rPr lang="en-US" sz="1450" dirty="0">
                <a:latin typeface="Cambria"/>
                <a:cs typeface="Cambria"/>
              </a:rPr>
              <a:t>)</a:t>
            </a:r>
          </a:p>
          <a:p>
            <a:pPr marL="12700">
              <a:lnSpc>
                <a:spcPct val="100000"/>
              </a:lnSpc>
              <a:spcBef>
                <a:spcPts val="90"/>
              </a:spcBef>
              <a:tabLst>
                <a:tab pos="347980" algn="l"/>
              </a:tabLst>
            </a:pPr>
            <a:endParaRPr lang="en-US" sz="1450" dirty="0">
              <a:latin typeface="Cambria"/>
              <a:cs typeface="Cambria"/>
            </a:endParaRPr>
          </a:p>
          <a:p>
            <a:pPr marL="12700">
              <a:lnSpc>
                <a:spcPct val="100000"/>
              </a:lnSpc>
              <a:spcBef>
                <a:spcPts val="90"/>
              </a:spcBef>
              <a:tabLst>
                <a:tab pos="347980" algn="l"/>
              </a:tabLst>
            </a:pPr>
            <a:r>
              <a:rPr lang="en-US" sz="1450" dirty="0">
                <a:latin typeface="Cambria"/>
                <a:cs typeface="Cambria"/>
              </a:rPr>
              <a:t>By using these references, you can gather datasets, understand various approaches, and gain insights from existing literature to enhance your heart disease prediction project.</a:t>
            </a:r>
          </a:p>
          <a:p>
            <a:pPr marL="265430">
              <a:lnSpc>
                <a:spcPct val="100000"/>
              </a:lnSpc>
              <a:spcBef>
                <a:spcPts val="100"/>
              </a:spcBef>
            </a:pPr>
            <a:endParaRPr sz="1200" dirty="0">
              <a:latin typeface="Cambria"/>
              <a:cs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2</a:t>
            </a:fld>
            <a:endParaRPr spc="-25" dirty="0"/>
          </a:p>
        </p:txBody>
      </p:sp>
      <p:sp>
        <p:nvSpPr>
          <p:cNvPr id="2" name="object 2"/>
          <p:cNvSpPr txBox="1"/>
          <p:nvPr/>
        </p:nvSpPr>
        <p:spPr>
          <a:xfrm>
            <a:off x="877620" y="858672"/>
            <a:ext cx="5800725" cy="6224781"/>
          </a:xfrm>
          <a:prstGeom prst="rect">
            <a:avLst/>
          </a:prstGeom>
        </p:spPr>
        <p:txBody>
          <a:bodyPr vert="horz" wrap="square" lIns="0" tIns="33020" rIns="0" bIns="0" rtlCol="0">
            <a:spAutoFit/>
          </a:bodyPr>
          <a:lstStyle/>
          <a:p>
            <a:pPr algn="ctr">
              <a:lnSpc>
                <a:spcPct val="100000"/>
              </a:lnSpc>
              <a:spcBef>
                <a:spcPts val="260"/>
              </a:spcBef>
            </a:pPr>
            <a:r>
              <a:rPr sz="2800" b="1" spc="-10" dirty="0">
                <a:latin typeface="Cambria"/>
                <a:cs typeface="Cambria"/>
              </a:rPr>
              <a:t>Contents</a:t>
            </a:r>
            <a:endParaRPr lang="en-US" sz="2800" b="1" spc="-10" dirty="0">
              <a:latin typeface="Cambria"/>
              <a:cs typeface="Cambria"/>
            </a:endParaRPr>
          </a:p>
          <a:p>
            <a:pPr algn="ctr">
              <a:lnSpc>
                <a:spcPct val="100000"/>
              </a:lnSpc>
              <a:spcBef>
                <a:spcPts val="260"/>
              </a:spcBef>
            </a:pPr>
            <a:endParaRPr lang="en-IN" sz="1450" b="1" spc="-10" dirty="0">
              <a:latin typeface="Cambria"/>
              <a:cs typeface="Cambria"/>
            </a:endParaRPr>
          </a:p>
          <a:p>
            <a:pPr algn="ctr">
              <a:lnSpc>
                <a:spcPct val="100000"/>
              </a:lnSpc>
              <a:spcBef>
                <a:spcPts val="260"/>
              </a:spcBef>
            </a:pPr>
            <a:endParaRPr lang="en-IN" sz="1450" b="1" spc="-10" dirty="0">
              <a:latin typeface="Cambria"/>
              <a:cs typeface="Cambria"/>
            </a:endParaRPr>
          </a:p>
          <a:p>
            <a:pPr algn="ctr">
              <a:lnSpc>
                <a:spcPct val="100000"/>
              </a:lnSpc>
              <a:spcBef>
                <a:spcPts val="260"/>
              </a:spcBef>
            </a:pPr>
            <a:endParaRPr sz="1450" dirty="0">
              <a:latin typeface="Cambria"/>
              <a:cs typeface="Cambria"/>
            </a:endParaRPr>
          </a:p>
          <a:p>
            <a:pPr marL="154305" indent="-123825">
              <a:lnSpc>
                <a:spcPct val="100000"/>
              </a:lnSpc>
              <a:spcBef>
                <a:spcPts val="145"/>
              </a:spcBef>
              <a:buAutoNum type="arabicPlain"/>
              <a:tabLst>
                <a:tab pos="154305" algn="l"/>
              </a:tabLst>
            </a:pPr>
            <a:r>
              <a:rPr lang="en-US" sz="1450" b="1" spc="-20" dirty="0">
                <a:solidFill>
                  <a:srgbClr val="0000FF"/>
                </a:solidFill>
                <a:latin typeface="Cambria"/>
                <a:cs typeface="Calibri"/>
              </a:rPr>
              <a:t>   Abstract</a:t>
            </a:r>
            <a:endParaRPr sz="1450" dirty="0">
              <a:latin typeface="Calibri"/>
              <a:cs typeface="Calibri"/>
            </a:endParaRPr>
          </a:p>
          <a:p>
            <a:pPr marL="154305" indent="-123825">
              <a:lnSpc>
                <a:spcPct val="100000"/>
              </a:lnSpc>
              <a:spcBef>
                <a:spcPts val="915"/>
              </a:spcBef>
              <a:buAutoNum type="arabicPlain"/>
              <a:tabLst>
                <a:tab pos="154305" algn="l"/>
              </a:tabLst>
            </a:pPr>
            <a:r>
              <a:rPr lang="en-US" sz="1450" b="1" spc="-20" dirty="0">
                <a:solidFill>
                  <a:srgbClr val="0000FF"/>
                </a:solidFill>
                <a:latin typeface="Cambria"/>
                <a:cs typeface="Cambria"/>
              </a:rPr>
              <a:t>   </a:t>
            </a:r>
            <a:r>
              <a:rPr sz="1450" b="1" spc="-20" dirty="0">
                <a:solidFill>
                  <a:srgbClr val="0000FF"/>
                </a:solidFill>
                <a:latin typeface="Cambria"/>
                <a:cs typeface="Cambria"/>
              </a:rPr>
              <a:t>Introduction</a:t>
            </a:r>
            <a:r>
              <a:rPr sz="1450" b="1" spc="315" dirty="0">
                <a:solidFill>
                  <a:srgbClr val="0000FF"/>
                </a:solidFill>
                <a:latin typeface="Cambria"/>
                <a:cs typeface="Cambria"/>
              </a:rPr>
              <a:t> </a:t>
            </a:r>
            <a:endParaRPr lang="en-US" sz="1450" b="1" spc="315" dirty="0">
              <a:solidFill>
                <a:srgbClr val="0000FF"/>
              </a:solidFill>
              <a:latin typeface="Cambria"/>
              <a:cs typeface="Cambria"/>
            </a:endParaRPr>
          </a:p>
          <a:p>
            <a:pPr marL="154305" indent="-123825">
              <a:lnSpc>
                <a:spcPct val="100000"/>
              </a:lnSpc>
              <a:spcBef>
                <a:spcPts val="915"/>
              </a:spcBef>
              <a:buAutoNum type="arabicPlain"/>
              <a:tabLst>
                <a:tab pos="154305" algn="l"/>
              </a:tabLst>
            </a:pPr>
            <a:r>
              <a:rPr lang="en-US" sz="1450" b="1" spc="-10" dirty="0">
                <a:solidFill>
                  <a:srgbClr val="0000FF"/>
                </a:solidFill>
                <a:latin typeface="Cambria"/>
                <a:cs typeface="Cambria"/>
              </a:rPr>
              <a:t>   </a:t>
            </a:r>
            <a:r>
              <a:rPr sz="1450" b="1" spc="-10" dirty="0">
                <a:solidFill>
                  <a:srgbClr val="0000FF"/>
                </a:solidFill>
                <a:latin typeface="Cambria"/>
                <a:cs typeface="Cambria"/>
              </a:rPr>
              <a:t>Literature</a:t>
            </a:r>
            <a:r>
              <a:rPr sz="1450" b="1" spc="340" dirty="0">
                <a:solidFill>
                  <a:srgbClr val="0000FF"/>
                </a:solidFill>
                <a:latin typeface="Cambria"/>
                <a:cs typeface="Cambria"/>
              </a:rPr>
              <a:t>  </a:t>
            </a:r>
            <a:r>
              <a:rPr sz="1450" b="1" spc="-20" dirty="0">
                <a:solidFill>
                  <a:srgbClr val="0000FF"/>
                </a:solidFill>
                <a:latin typeface="Cambria"/>
                <a:cs typeface="Cambria"/>
              </a:rPr>
              <a:t>S</a:t>
            </a:r>
            <a:r>
              <a:rPr lang="en-US" sz="1450" b="1" spc="-20" dirty="0">
                <a:solidFill>
                  <a:srgbClr val="0000FF"/>
                </a:solidFill>
                <a:latin typeface="Cambria"/>
                <a:cs typeface="Cambria"/>
              </a:rPr>
              <a:t>urvey</a:t>
            </a:r>
            <a:endParaRPr lang="en-US" sz="1450" b="1" spc="275" dirty="0">
              <a:solidFill>
                <a:srgbClr val="0000FF"/>
              </a:solidFill>
              <a:latin typeface="Cambria"/>
              <a:cs typeface="Cambria"/>
            </a:endParaRPr>
          </a:p>
          <a:p>
            <a:pPr marL="154305" indent="-123825">
              <a:lnSpc>
                <a:spcPct val="100000"/>
              </a:lnSpc>
              <a:spcBef>
                <a:spcPts val="915"/>
              </a:spcBef>
              <a:buAutoNum type="arabicPlain"/>
              <a:tabLst>
                <a:tab pos="154305" algn="l"/>
              </a:tabLst>
            </a:pPr>
            <a:r>
              <a:rPr lang="en-US" sz="1450" b="1" spc="305" dirty="0">
                <a:solidFill>
                  <a:srgbClr val="0000FF"/>
                </a:solidFill>
                <a:latin typeface="Cambria"/>
                <a:cs typeface="Cambria"/>
              </a:rPr>
              <a:t> Methodology</a:t>
            </a:r>
            <a:endParaRPr lang="en-US" sz="1450" spc="-10" dirty="0">
              <a:latin typeface="Calibri"/>
              <a:cs typeface="Calibri"/>
            </a:endParaRPr>
          </a:p>
          <a:p>
            <a:pPr marL="30480" lvl="1">
              <a:lnSpc>
                <a:spcPct val="100000"/>
              </a:lnSpc>
              <a:spcBef>
                <a:spcPts val="915"/>
              </a:spcBef>
              <a:tabLst>
                <a:tab pos="263525" algn="l"/>
              </a:tabLst>
            </a:pPr>
            <a:r>
              <a:rPr lang="en-US" sz="1450" spc="-10" dirty="0">
                <a:solidFill>
                  <a:srgbClr val="0000FF"/>
                </a:solidFill>
                <a:latin typeface="Cambria"/>
                <a:cs typeface="Cambria"/>
              </a:rPr>
              <a:t>           A.     LOADING</a:t>
            </a:r>
            <a:r>
              <a:rPr lang="en-US" sz="1450" spc="70" dirty="0">
                <a:solidFill>
                  <a:srgbClr val="0000FF"/>
                </a:solidFill>
                <a:latin typeface="Cambria"/>
                <a:cs typeface="Cambria"/>
              </a:rPr>
              <a:t> </a:t>
            </a:r>
            <a:r>
              <a:rPr lang="en-US" sz="1450" dirty="0">
                <a:solidFill>
                  <a:srgbClr val="0000FF"/>
                </a:solidFill>
                <a:latin typeface="Cambria"/>
                <a:cs typeface="Cambria"/>
              </a:rPr>
              <a:t>THE</a:t>
            </a:r>
            <a:r>
              <a:rPr lang="en-US" sz="1450" spc="65" dirty="0">
                <a:solidFill>
                  <a:srgbClr val="0000FF"/>
                </a:solidFill>
                <a:latin typeface="Cambria"/>
                <a:cs typeface="Cambria"/>
              </a:rPr>
              <a:t> </a:t>
            </a:r>
            <a:r>
              <a:rPr lang="en-US" sz="1450" spc="-50" dirty="0">
                <a:solidFill>
                  <a:srgbClr val="0000FF"/>
                </a:solidFill>
                <a:latin typeface="Cambria"/>
                <a:cs typeface="Cambria"/>
              </a:rPr>
              <a:t>DATASET</a:t>
            </a:r>
            <a:endParaRPr lang="en-US" sz="1450" dirty="0">
              <a:latin typeface="Calibri"/>
              <a:cs typeface="Calibri"/>
            </a:endParaRPr>
          </a:p>
          <a:p>
            <a:pPr marL="30480" lvl="2">
              <a:lnSpc>
                <a:spcPct val="100000"/>
              </a:lnSpc>
              <a:spcBef>
                <a:spcPts val="890"/>
              </a:spcBef>
              <a:tabLst>
                <a:tab pos="378460" algn="l"/>
              </a:tabLst>
            </a:pPr>
            <a:r>
              <a:rPr lang="en-IN" sz="1450" spc="-60" dirty="0">
                <a:solidFill>
                  <a:srgbClr val="0000FF"/>
                </a:solidFill>
                <a:latin typeface="Cambria"/>
                <a:cs typeface="Cambria"/>
              </a:rPr>
              <a:t>            B.       DATA</a:t>
            </a:r>
            <a:r>
              <a:rPr lang="en-IN" sz="1450" spc="65" dirty="0">
                <a:solidFill>
                  <a:srgbClr val="0000FF"/>
                </a:solidFill>
                <a:latin typeface="Cambria"/>
                <a:cs typeface="Cambria"/>
              </a:rPr>
              <a:t> </a:t>
            </a:r>
            <a:r>
              <a:rPr lang="en-IN" sz="1450" spc="-10" dirty="0">
                <a:solidFill>
                  <a:srgbClr val="0000FF"/>
                </a:solidFill>
                <a:latin typeface="Cambria"/>
                <a:cs typeface="Cambria"/>
              </a:rPr>
              <a:t>PRE-</a:t>
            </a:r>
            <a:r>
              <a:rPr lang="en-IN" sz="1450" dirty="0">
                <a:solidFill>
                  <a:srgbClr val="0000FF"/>
                </a:solidFill>
                <a:latin typeface="Cambria"/>
                <a:cs typeface="Cambria"/>
              </a:rPr>
              <a:t>PROCESSING</a:t>
            </a:r>
            <a:endParaRPr lang="en-US" sz="1450" dirty="0">
              <a:latin typeface="Calibri"/>
              <a:cs typeface="Calibri"/>
            </a:endParaRPr>
          </a:p>
          <a:p>
            <a:pPr marL="30480" lvl="2">
              <a:lnSpc>
                <a:spcPct val="100000"/>
              </a:lnSpc>
              <a:spcBef>
                <a:spcPts val="910"/>
              </a:spcBef>
              <a:tabLst>
                <a:tab pos="378460" algn="l"/>
              </a:tabLst>
            </a:pPr>
            <a:r>
              <a:rPr lang="en-US" sz="1450" spc="-10" dirty="0">
                <a:solidFill>
                  <a:srgbClr val="0000FF"/>
                </a:solidFill>
                <a:latin typeface="Cambria"/>
                <a:cs typeface="Cambria"/>
              </a:rPr>
              <a:t>          C.      EXPLORE THE DATASET</a:t>
            </a:r>
          </a:p>
          <a:p>
            <a:pPr marL="30480" lvl="2">
              <a:lnSpc>
                <a:spcPct val="100000"/>
              </a:lnSpc>
              <a:spcBef>
                <a:spcPts val="910"/>
              </a:spcBef>
              <a:tabLst>
                <a:tab pos="378460" algn="l"/>
              </a:tabLst>
            </a:pPr>
            <a:r>
              <a:rPr lang="en-US" sz="1450" spc="-10" dirty="0">
                <a:solidFill>
                  <a:srgbClr val="0000FF"/>
                </a:solidFill>
                <a:latin typeface="Cambria"/>
                <a:cs typeface="Calibri"/>
              </a:rPr>
              <a:t> 	D.      HANDLING MISSING DATA</a:t>
            </a:r>
          </a:p>
          <a:p>
            <a:pPr marL="30480" lvl="2">
              <a:lnSpc>
                <a:spcPct val="100000"/>
              </a:lnSpc>
              <a:spcBef>
                <a:spcPts val="910"/>
              </a:spcBef>
              <a:tabLst>
                <a:tab pos="378460" algn="l"/>
              </a:tabLst>
            </a:pPr>
            <a:r>
              <a:rPr lang="en-US" sz="1450" spc="-10" dirty="0">
                <a:solidFill>
                  <a:srgbClr val="0000FF"/>
                </a:solidFill>
                <a:latin typeface="Cambria"/>
                <a:cs typeface="Calibri"/>
              </a:rPr>
              <a:t>	 E.     FEATURE SELECTION</a:t>
            </a:r>
          </a:p>
          <a:p>
            <a:pPr marL="30480" lvl="2">
              <a:lnSpc>
                <a:spcPct val="100000"/>
              </a:lnSpc>
              <a:spcBef>
                <a:spcPts val="910"/>
              </a:spcBef>
              <a:tabLst>
                <a:tab pos="378460" algn="l"/>
              </a:tabLst>
            </a:pPr>
            <a:r>
              <a:rPr lang="en-US" sz="1450" spc="-10" dirty="0">
                <a:solidFill>
                  <a:srgbClr val="0000FF"/>
                </a:solidFill>
                <a:latin typeface="Cambria"/>
                <a:cs typeface="Calibri"/>
              </a:rPr>
              <a:t> 	F.      TRAIN TEST SPLIT</a:t>
            </a:r>
            <a:endParaRPr sz="1450" dirty="0">
              <a:latin typeface="Calibri"/>
              <a:cs typeface="Calibri"/>
            </a:endParaRPr>
          </a:p>
          <a:p>
            <a:pPr marL="30480">
              <a:lnSpc>
                <a:spcPct val="100000"/>
              </a:lnSpc>
              <a:spcBef>
                <a:spcPts val="915"/>
              </a:spcBef>
            </a:pPr>
            <a:r>
              <a:rPr sz="1450" b="1" dirty="0">
                <a:solidFill>
                  <a:srgbClr val="0000FF"/>
                </a:solidFill>
                <a:latin typeface="Cambria"/>
                <a:cs typeface="Cambria"/>
              </a:rPr>
              <a:t>5</a:t>
            </a:r>
            <a:r>
              <a:rPr sz="1450" b="1" spc="285" dirty="0">
                <a:solidFill>
                  <a:srgbClr val="0000FF"/>
                </a:solidFill>
                <a:latin typeface="Cambria"/>
                <a:cs typeface="Cambria"/>
              </a:rPr>
              <a:t>  </a:t>
            </a:r>
            <a:r>
              <a:rPr sz="1450" b="1" spc="-10" dirty="0">
                <a:solidFill>
                  <a:srgbClr val="0000FF"/>
                </a:solidFill>
                <a:latin typeface="Cambria"/>
                <a:cs typeface="Cambria"/>
              </a:rPr>
              <a:t>C</a:t>
            </a:r>
            <a:r>
              <a:rPr lang="en-US" sz="1450" b="1" spc="-10" dirty="0">
                <a:solidFill>
                  <a:srgbClr val="0000FF"/>
                </a:solidFill>
                <a:latin typeface="Cambria"/>
                <a:cs typeface="Cambria"/>
              </a:rPr>
              <a:t>lassification</a:t>
            </a:r>
            <a:endParaRPr sz="1450" dirty="0">
              <a:latin typeface="Calibri"/>
              <a:cs typeface="Calibri"/>
            </a:endParaRPr>
          </a:p>
          <a:p>
            <a:pPr marL="30480" lvl="2">
              <a:lnSpc>
                <a:spcPct val="100000"/>
              </a:lnSpc>
              <a:spcBef>
                <a:spcPts val="910"/>
              </a:spcBef>
              <a:tabLst>
                <a:tab pos="378460" algn="l"/>
              </a:tabLst>
            </a:pPr>
            <a:r>
              <a:rPr lang="en-US" sz="1450" b="1" spc="-10" dirty="0">
                <a:solidFill>
                  <a:srgbClr val="0000FF"/>
                </a:solidFill>
                <a:latin typeface="Cambria"/>
                <a:cs typeface="Cambria"/>
              </a:rPr>
              <a:t>6    Results</a:t>
            </a:r>
            <a:endParaRPr lang="en-US" sz="1450" dirty="0">
              <a:latin typeface="Calibri"/>
              <a:cs typeface="Calibri"/>
            </a:endParaRPr>
          </a:p>
          <a:p>
            <a:pPr marL="30480">
              <a:lnSpc>
                <a:spcPct val="100000"/>
              </a:lnSpc>
              <a:spcBef>
                <a:spcPts val="915"/>
              </a:spcBef>
            </a:pPr>
            <a:r>
              <a:rPr lang="en-US" sz="1450" b="1" spc="-10" dirty="0">
                <a:solidFill>
                  <a:srgbClr val="0000FF"/>
                </a:solidFill>
                <a:latin typeface="Cambria"/>
                <a:cs typeface="Cambria"/>
              </a:rPr>
              <a:t>7    Conclusion</a:t>
            </a:r>
          </a:p>
          <a:p>
            <a:pPr marL="30480">
              <a:lnSpc>
                <a:spcPct val="100000"/>
              </a:lnSpc>
              <a:spcBef>
                <a:spcPts val="915"/>
              </a:spcBef>
            </a:pPr>
            <a:r>
              <a:rPr sz="1450" b="1" dirty="0">
                <a:solidFill>
                  <a:srgbClr val="0000FF"/>
                </a:solidFill>
                <a:latin typeface="Cambria"/>
                <a:cs typeface="Cambria"/>
              </a:rPr>
              <a:t>8</a:t>
            </a:r>
            <a:r>
              <a:rPr lang="en-US" sz="1450" b="1" spc="130" dirty="0">
                <a:solidFill>
                  <a:srgbClr val="0000FF"/>
                </a:solidFill>
                <a:latin typeface="Cambria"/>
                <a:cs typeface="Cambria"/>
              </a:rPr>
              <a:t>  </a:t>
            </a:r>
            <a:r>
              <a:rPr sz="1450" b="1" spc="130" dirty="0">
                <a:solidFill>
                  <a:srgbClr val="0000FF"/>
                </a:solidFill>
                <a:latin typeface="Cambria"/>
                <a:cs typeface="Cambria"/>
              </a:rPr>
              <a:t> </a:t>
            </a:r>
            <a:r>
              <a:rPr lang="en-US" sz="1450" b="1" spc="130" dirty="0">
                <a:solidFill>
                  <a:srgbClr val="0000FF"/>
                </a:solidFill>
                <a:latin typeface="Cambria"/>
                <a:cs typeface="Cambria"/>
              </a:rPr>
              <a:t>Future Scope</a:t>
            </a:r>
          </a:p>
          <a:p>
            <a:pPr marL="30480">
              <a:lnSpc>
                <a:spcPct val="100000"/>
              </a:lnSpc>
              <a:spcBef>
                <a:spcPts val="915"/>
              </a:spcBef>
            </a:pPr>
            <a:r>
              <a:rPr sz="1450" b="1" dirty="0">
                <a:solidFill>
                  <a:srgbClr val="0000FF"/>
                </a:solidFill>
                <a:latin typeface="Cambria"/>
                <a:cs typeface="Cambria"/>
              </a:rPr>
              <a:t>9</a:t>
            </a:r>
            <a:r>
              <a:rPr sz="1450" b="1" spc="310" dirty="0">
                <a:solidFill>
                  <a:srgbClr val="0000FF"/>
                </a:solidFill>
                <a:latin typeface="Cambria"/>
                <a:cs typeface="Cambria"/>
              </a:rPr>
              <a:t>  </a:t>
            </a:r>
            <a:r>
              <a:rPr sz="1450" b="1" spc="-20" dirty="0">
                <a:solidFill>
                  <a:srgbClr val="0000FF"/>
                </a:solidFill>
                <a:latin typeface="Cambria"/>
                <a:cs typeface="Cambria"/>
              </a:rPr>
              <a:t>Ref</a:t>
            </a:r>
            <a:r>
              <a:rPr lang="en-US" sz="1450" b="1" spc="-20" dirty="0">
                <a:solidFill>
                  <a:srgbClr val="0000FF"/>
                </a:solidFill>
                <a:latin typeface="Cambria"/>
                <a:cs typeface="Cambria"/>
              </a:rPr>
              <a:t>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3</a:t>
            </a:fld>
            <a:endParaRPr spc="-25" dirty="0"/>
          </a:p>
        </p:txBody>
      </p:sp>
      <p:sp>
        <p:nvSpPr>
          <p:cNvPr id="2" name="object 2"/>
          <p:cNvSpPr txBox="1"/>
          <p:nvPr/>
        </p:nvSpPr>
        <p:spPr>
          <a:xfrm>
            <a:off x="877620" y="880617"/>
            <a:ext cx="5791200" cy="10051470"/>
          </a:xfrm>
          <a:prstGeom prst="rect">
            <a:avLst/>
          </a:prstGeom>
        </p:spPr>
        <p:txBody>
          <a:bodyPr vert="horz" wrap="square" lIns="0" tIns="7620" rIns="0" bIns="0" rtlCol="0">
            <a:spAutoFit/>
          </a:bodyPr>
          <a:lstStyle/>
          <a:p>
            <a:pPr marL="30480">
              <a:lnSpc>
                <a:spcPct val="100000"/>
              </a:lnSpc>
              <a:spcBef>
                <a:spcPts val="915"/>
              </a:spcBef>
            </a:pPr>
            <a:endParaRPr lang="en-US" sz="1000" dirty="0">
              <a:latin typeface="Calibri"/>
              <a:cs typeface="Calibri"/>
            </a:endParaRPr>
          </a:p>
          <a:p>
            <a:pPr marL="241300" indent="-228600">
              <a:lnSpc>
                <a:spcPct val="100000"/>
              </a:lnSpc>
              <a:buAutoNum type="arabicPlain"/>
              <a:tabLst>
                <a:tab pos="368935" algn="l"/>
              </a:tabLst>
            </a:pPr>
            <a:r>
              <a:rPr lang="en-US" sz="2000" b="1" spc="-10" dirty="0">
                <a:latin typeface="Cambria"/>
                <a:cs typeface="Cambria"/>
              </a:rPr>
              <a:t>   Abstract</a:t>
            </a:r>
          </a:p>
          <a:p>
            <a:pPr marL="12700">
              <a:lnSpc>
                <a:spcPct val="100000"/>
              </a:lnSpc>
              <a:tabLst>
                <a:tab pos="368935" algn="l"/>
              </a:tabLst>
            </a:pPr>
            <a:endParaRPr lang="en-US" sz="1200" dirty="0">
              <a:latin typeface="Cambria"/>
              <a:cs typeface="Cambria"/>
            </a:endParaRPr>
          </a:p>
          <a:p>
            <a:pPr marL="18415" marR="97155" indent="-6350" algn="just">
              <a:lnSpc>
                <a:spcPct val="100899"/>
              </a:lnSpc>
              <a:spcBef>
                <a:spcPts val="85"/>
              </a:spcBef>
            </a:pPr>
            <a:r>
              <a:rPr lang="en-US" sz="1200" dirty="0">
                <a:latin typeface="Cambria"/>
                <a:cs typeface="Cambria"/>
              </a:rPr>
              <a:t>	</a:t>
            </a:r>
            <a:r>
              <a:rPr lang="en-US" sz="1450" dirty="0">
                <a:latin typeface="Cambria"/>
                <a:cs typeface="Cambria"/>
              </a:rPr>
              <a:t>Heart</a:t>
            </a:r>
            <a:r>
              <a:rPr lang="en-US" sz="1450" spc="-30" dirty="0">
                <a:latin typeface="Cambria"/>
                <a:cs typeface="Cambria"/>
              </a:rPr>
              <a:t> </a:t>
            </a:r>
            <a:r>
              <a:rPr lang="en-US" sz="1450" dirty="0">
                <a:latin typeface="Cambria"/>
                <a:cs typeface="Cambria"/>
              </a:rPr>
              <a:t>disease</a:t>
            </a:r>
            <a:r>
              <a:rPr lang="en-US" sz="1450" spc="-30" dirty="0">
                <a:latin typeface="Cambria"/>
                <a:cs typeface="Cambria"/>
              </a:rPr>
              <a:t> </a:t>
            </a:r>
            <a:r>
              <a:rPr lang="en-US" sz="1450" dirty="0">
                <a:latin typeface="Cambria"/>
                <a:cs typeface="Cambria"/>
              </a:rPr>
              <a:t>is</a:t>
            </a:r>
            <a:r>
              <a:rPr lang="en-US" sz="1450" spc="-40" dirty="0">
                <a:latin typeface="Cambria"/>
                <a:cs typeface="Cambria"/>
              </a:rPr>
              <a:t> </a:t>
            </a:r>
            <a:r>
              <a:rPr lang="en-US" sz="1450" dirty="0">
                <a:latin typeface="Cambria"/>
                <a:cs typeface="Cambria"/>
              </a:rPr>
              <a:t>a</a:t>
            </a:r>
            <a:r>
              <a:rPr lang="en-US" sz="1450" spc="-35" dirty="0">
                <a:latin typeface="Cambria"/>
                <a:cs typeface="Cambria"/>
              </a:rPr>
              <a:t> </a:t>
            </a:r>
            <a:r>
              <a:rPr lang="en-US" sz="1450" dirty="0">
                <a:latin typeface="Cambria"/>
                <a:cs typeface="Cambria"/>
              </a:rPr>
              <a:t>major</a:t>
            </a:r>
            <a:r>
              <a:rPr lang="en-US" sz="1450" spc="-20" dirty="0">
                <a:latin typeface="Cambria"/>
                <a:cs typeface="Cambria"/>
              </a:rPr>
              <a:t> </a:t>
            </a:r>
            <a:r>
              <a:rPr lang="en-US" sz="1450" dirty="0">
                <a:latin typeface="Cambria"/>
                <a:cs typeface="Cambria"/>
              </a:rPr>
              <a:t>health</a:t>
            </a:r>
            <a:r>
              <a:rPr lang="en-US" sz="1450" spc="-10" dirty="0">
                <a:latin typeface="Cambria"/>
                <a:cs typeface="Cambria"/>
              </a:rPr>
              <a:t> problem</a:t>
            </a:r>
            <a:r>
              <a:rPr lang="en-US" sz="1450" spc="-20" dirty="0">
                <a:latin typeface="Cambria"/>
                <a:cs typeface="Cambria"/>
              </a:rPr>
              <a:t> </a:t>
            </a:r>
            <a:r>
              <a:rPr lang="en-US" sz="1450" spc="-10" dirty="0">
                <a:latin typeface="Cambria"/>
                <a:cs typeface="Cambria"/>
              </a:rPr>
              <a:t>worldwide.</a:t>
            </a:r>
            <a:r>
              <a:rPr lang="en-US" sz="1450" spc="-35" dirty="0">
                <a:latin typeface="Cambria"/>
                <a:cs typeface="Cambria"/>
              </a:rPr>
              <a:t> </a:t>
            </a:r>
            <a:r>
              <a:rPr lang="en-US" sz="1450" dirty="0">
                <a:latin typeface="Cambria"/>
                <a:cs typeface="Cambria"/>
              </a:rPr>
              <a:t>This</a:t>
            </a:r>
            <a:r>
              <a:rPr lang="en-US" sz="1450" spc="-30" dirty="0">
                <a:latin typeface="Cambria"/>
                <a:cs typeface="Cambria"/>
              </a:rPr>
              <a:t> </a:t>
            </a:r>
            <a:r>
              <a:rPr lang="en-US" sz="1450" dirty="0">
                <a:latin typeface="Cambria"/>
                <a:cs typeface="Cambria"/>
              </a:rPr>
              <a:t>project</a:t>
            </a:r>
            <a:r>
              <a:rPr lang="en-US" sz="1450" spc="-25" dirty="0">
                <a:latin typeface="Cambria"/>
                <a:cs typeface="Cambria"/>
              </a:rPr>
              <a:t> </a:t>
            </a:r>
            <a:r>
              <a:rPr lang="en-US" sz="1450" spc="-20" dirty="0">
                <a:latin typeface="Cambria"/>
                <a:cs typeface="Cambria"/>
              </a:rPr>
              <a:t>uses </a:t>
            </a:r>
            <a:r>
              <a:rPr lang="en-US" sz="1450" dirty="0">
                <a:latin typeface="Cambria"/>
                <a:cs typeface="Cambria"/>
              </a:rPr>
              <a:t>machine</a:t>
            </a:r>
            <a:r>
              <a:rPr lang="en-US" sz="1450" spc="-30" dirty="0">
                <a:latin typeface="Cambria"/>
                <a:cs typeface="Cambria"/>
              </a:rPr>
              <a:t> </a:t>
            </a:r>
            <a:r>
              <a:rPr lang="en-US" sz="1450" dirty="0">
                <a:latin typeface="Cambria"/>
                <a:cs typeface="Cambria"/>
              </a:rPr>
              <a:t>learning</a:t>
            </a:r>
            <a:r>
              <a:rPr lang="en-US" sz="1450" spc="-15" dirty="0">
                <a:latin typeface="Cambria"/>
                <a:cs typeface="Cambria"/>
              </a:rPr>
              <a:t> </a:t>
            </a:r>
            <a:r>
              <a:rPr lang="en-US" sz="1450" dirty="0">
                <a:latin typeface="Cambria"/>
                <a:cs typeface="Cambria"/>
              </a:rPr>
              <a:t>to</a:t>
            </a:r>
            <a:r>
              <a:rPr lang="en-US" sz="1450" spc="-10" dirty="0">
                <a:latin typeface="Cambria"/>
                <a:cs typeface="Cambria"/>
              </a:rPr>
              <a:t> </a:t>
            </a:r>
            <a:r>
              <a:rPr lang="en-US" sz="1450" dirty="0">
                <a:latin typeface="Cambria"/>
                <a:cs typeface="Cambria"/>
              </a:rPr>
              <a:t>try</a:t>
            </a:r>
            <a:r>
              <a:rPr lang="en-US" sz="1450" spc="-25" dirty="0">
                <a:latin typeface="Cambria"/>
                <a:cs typeface="Cambria"/>
              </a:rPr>
              <a:t> </a:t>
            </a:r>
            <a:r>
              <a:rPr lang="en-US" sz="1450" dirty="0">
                <a:latin typeface="Cambria"/>
                <a:cs typeface="Cambria"/>
              </a:rPr>
              <a:t>to</a:t>
            </a:r>
            <a:r>
              <a:rPr lang="en-US" sz="1450" spc="-15" dirty="0">
                <a:latin typeface="Cambria"/>
                <a:cs typeface="Cambria"/>
              </a:rPr>
              <a:t> </a:t>
            </a:r>
            <a:r>
              <a:rPr lang="en-US" sz="1450" dirty="0">
                <a:latin typeface="Cambria"/>
                <a:cs typeface="Cambria"/>
              </a:rPr>
              <a:t>predict</a:t>
            </a:r>
            <a:r>
              <a:rPr lang="en-US" sz="1450" spc="-15" dirty="0">
                <a:latin typeface="Cambria"/>
                <a:cs typeface="Cambria"/>
              </a:rPr>
              <a:t> </a:t>
            </a:r>
            <a:r>
              <a:rPr lang="en-US" sz="1450" dirty="0">
                <a:latin typeface="Cambria"/>
                <a:cs typeface="Cambria"/>
              </a:rPr>
              <a:t>if</a:t>
            </a:r>
            <a:r>
              <a:rPr lang="en-US" sz="1450" spc="-20" dirty="0">
                <a:latin typeface="Cambria"/>
                <a:cs typeface="Cambria"/>
              </a:rPr>
              <a:t> </a:t>
            </a:r>
            <a:r>
              <a:rPr lang="en-US" sz="1450" spc="-10" dirty="0">
                <a:latin typeface="Cambria"/>
                <a:cs typeface="Cambria"/>
              </a:rPr>
              <a:t>someone</a:t>
            </a:r>
            <a:r>
              <a:rPr lang="en-US" sz="1450" spc="-30" dirty="0">
                <a:latin typeface="Cambria"/>
                <a:cs typeface="Cambria"/>
              </a:rPr>
              <a:t> </a:t>
            </a:r>
            <a:r>
              <a:rPr lang="en-US" sz="1450" dirty="0">
                <a:latin typeface="Cambria"/>
                <a:cs typeface="Cambria"/>
              </a:rPr>
              <a:t>has</a:t>
            </a:r>
            <a:r>
              <a:rPr lang="en-US" sz="1450" spc="-30" dirty="0">
                <a:latin typeface="Cambria"/>
                <a:cs typeface="Cambria"/>
              </a:rPr>
              <a:t> </a:t>
            </a:r>
            <a:r>
              <a:rPr lang="en-US" sz="1450" dirty="0">
                <a:latin typeface="Cambria"/>
                <a:cs typeface="Cambria"/>
              </a:rPr>
              <a:t>a</a:t>
            </a:r>
            <a:r>
              <a:rPr lang="en-US" sz="1450" spc="-30" dirty="0">
                <a:latin typeface="Cambria"/>
                <a:cs typeface="Cambria"/>
              </a:rPr>
              <a:t> </a:t>
            </a:r>
            <a:r>
              <a:rPr lang="en-US" sz="1450" dirty="0">
                <a:latin typeface="Cambria"/>
                <a:cs typeface="Cambria"/>
              </a:rPr>
              <a:t>high</a:t>
            </a:r>
            <a:r>
              <a:rPr lang="en-US" sz="1450" spc="-15" dirty="0">
                <a:latin typeface="Cambria"/>
                <a:cs typeface="Cambria"/>
              </a:rPr>
              <a:t> </a:t>
            </a:r>
            <a:r>
              <a:rPr lang="en-US" sz="1450" dirty="0">
                <a:latin typeface="Cambria"/>
                <a:cs typeface="Cambria"/>
              </a:rPr>
              <a:t>risk</a:t>
            </a:r>
            <a:r>
              <a:rPr lang="en-US" sz="1450" spc="-30" dirty="0">
                <a:latin typeface="Cambria"/>
                <a:cs typeface="Cambria"/>
              </a:rPr>
              <a:t> </a:t>
            </a:r>
            <a:r>
              <a:rPr lang="en-US" sz="1450" dirty="0">
                <a:latin typeface="Cambria"/>
                <a:cs typeface="Cambria"/>
              </a:rPr>
              <a:t>of</a:t>
            </a:r>
            <a:r>
              <a:rPr lang="en-US" sz="1450" spc="-20" dirty="0">
                <a:latin typeface="Cambria"/>
                <a:cs typeface="Cambria"/>
              </a:rPr>
              <a:t> </a:t>
            </a:r>
            <a:r>
              <a:rPr lang="en-US" sz="1450" spc="-10" dirty="0">
                <a:latin typeface="Cambria"/>
                <a:cs typeface="Cambria"/>
              </a:rPr>
              <a:t>heart </a:t>
            </a:r>
            <a:r>
              <a:rPr lang="en-US" sz="1450" dirty="0">
                <a:latin typeface="Cambria"/>
                <a:cs typeface="Cambria"/>
              </a:rPr>
              <a:t>disease</a:t>
            </a:r>
            <a:r>
              <a:rPr lang="en-US" sz="1450" spc="-35" dirty="0">
                <a:latin typeface="Cambria"/>
                <a:cs typeface="Cambria"/>
              </a:rPr>
              <a:t> </a:t>
            </a:r>
            <a:r>
              <a:rPr lang="en-US" sz="1450" dirty="0">
                <a:latin typeface="Cambria"/>
                <a:cs typeface="Cambria"/>
              </a:rPr>
              <a:t>or</a:t>
            </a:r>
            <a:r>
              <a:rPr lang="en-US" sz="1450" spc="-20" dirty="0">
                <a:latin typeface="Cambria"/>
                <a:cs typeface="Cambria"/>
              </a:rPr>
              <a:t> not . </a:t>
            </a:r>
            <a:r>
              <a:rPr lang="en-US" sz="1450" spc="-30" dirty="0">
                <a:latin typeface="Cambria"/>
                <a:cs typeface="Cambria"/>
              </a:rPr>
              <a:t>We</a:t>
            </a:r>
            <a:r>
              <a:rPr lang="en-US" sz="1450" spc="-35" dirty="0">
                <a:latin typeface="Cambria"/>
                <a:cs typeface="Cambria"/>
              </a:rPr>
              <a:t> </a:t>
            </a:r>
            <a:r>
              <a:rPr lang="en-US" sz="1450" spc="-10" dirty="0">
                <a:latin typeface="Cambria"/>
                <a:cs typeface="Cambria"/>
              </a:rPr>
              <a:t>have</a:t>
            </a:r>
            <a:r>
              <a:rPr lang="en-US" sz="1450" spc="-30" dirty="0">
                <a:latin typeface="Cambria"/>
                <a:cs typeface="Cambria"/>
              </a:rPr>
              <a:t> </a:t>
            </a:r>
            <a:r>
              <a:rPr lang="en-US" sz="1450" dirty="0">
                <a:latin typeface="Cambria"/>
                <a:cs typeface="Cambria"/>
              </a:rPr>
              <a:t>data</a:t>
            </a:r>
            <a:r>
              <a:rPr lang="en-US" sz="1450" spc="-35" dirty="0">
                <a:latin typeface="Cambria"/>
                <a:cs typeface="Cambria"/>
              </a:rPr>
              <a:t> </a:t>
            </a:r>
            <a:r>
              <a:rPr lang="en-US" sz="1450" dirty="0">
                <a:latin typeface="Cambria"/>
                <a:cs typeface="Cambria"/>
              </a:rPr>
              <a:t>on</a:t>
            </a:r>
            <a:r>
              <a:rPr lang="en-US" sz="1450" spc="-30" dirty="0">
                <a:latin typeface="Cambria"/>
                <a:cs typeface="Cambria"/>
              </a:rPr>
              <a:t> </a:t>
            </a:r>
            <a:r>
              <a:rPr lang="en-US" sz="1450" dirty="0">
                <a:latin typeface="Cambria"/>
                <a:cs typeface="Cambria"/>
              </a:rPr>
              <a:t>many</a:t>
            </a:r>
            <a:r>
              <a:rPr lang="en-US" sz="1450" spc="-25" dirty="0">
                <a:latin typeface="Cambria"/>
                <a:cs typeface="Cambria"/>
              </a:rPr>
              <a:t> </a:t>
            </a:r>
            <a:r>
              <a:rPr lang="en-US" sz="1450" dirty="0">
                <a:latin typeface="Cambria"/>
                <a:cs typeface="Cambria"/>
              </a:rPr>
              <a:t>patients</a:t>
            </a:r>
            <a:r>
              <a:rPr lang="en-US" sz="1450" spc="-40" dirty="0">
                <a:latin typeface="Cambria"/>
                <a:cs typeface="Cambria"/>
              </a:rPr>
              <a:t> </a:t>
            </a:r>
            <a:r>
              <a:rPr lang="en-US" sz="1450" dirty="0">
                <a:latin typeface="Cambria"/>
                <a:cs typeface="Cambria"/>
              </a:rPr>
              <a:t>that</a:t>
            </a:r>
            <a:r>
              <a:rPr lang="en-US" sz="1450" spc="-25" dirty="0">
                <a:latin typeface="Cambria"/>
                <a:cs typeface="Cambria"/>
              </a:rPr>
              <a:t> </a:t>
            </a:r>
            <a:r>
              <a:rPr lang="en-US" sz="1450" dirty="0">
                <a:latin typeface="Cambria"/>
                <a:cs typeface="Cambria"/>
              </a:rPr>
              <a:t>includes</a:t>
            </a:r>
            <a:r>
              <a:rPr lang="en-US" sz="1450" spc="-35" dirty="0">
                <a:latin typeface="Cambria"/>
                <a:cs typeface="Cambria"/>
              </a:rPr>
              <a:t> </a:t>
            </a:r>
            <a:r>
              <a:rPr lang="en-US" sz="1450" dirty="0">
                <a:latin typeface="Cambria"/>
                <a:cs typeface="Cambria"/>
              </a:rPr>
              <a:t>their</a:t>
            </a:r>
            <a:r>
              <a:rPr lang="en-US" sz="1450" spc="-20" dirty="0">
                <a:latin typeface="Cambria"/>
                <a:cs typeface="Cambria"/>
              </a:rPr>
              <a:t> </a:t>
            </a:r>
            <a:r>
              <a:rPr lang="en-US" sz="1450" dirty="0">
                <a:latin typeface="Cambria"/>
                <a:cs typeface="Cambria"/>
              </a:rPr>
              <a:t>age,</a:t>
            </a:r>
            <a:r>
              <a:rPr lang="en-US" sz="1450" spc="-30" dirty="0">
                <a:latin typeface="Cambria"/>
                <a:cs typeface="Cambria"/>
              </a:rPr>
              <a:t> </a:t>
            </a:r>
            <a:r>
              <a:rPr lang="en-US" sz="1450" spc="-20" dirty="0">
                <a:latin typeface="Cambria"/>
                <a:cs typeface="Cambria"/>
              </a:rPr>
              <a:t>gender,</a:t>
            </a:r>
            <a:r>
              <a:rPr lang="en-US" sz="1450" spc="-35" dirty="0">
                <a:latin typeface="Cambria"/>
                <a:cs typeface="Cambria"/>
              </a:rPr>
              <a:t> </a:t>
            </a:r>
            <a:r>
              <a:rPr lang="en-US" sz="1450" spc="-10" dirty="0">
                <a:latin typeface="Cambria"/>
                <a:cs typeface="Cambria"/>
              </a:rPr>
              <a:t>blood pressure,</a:t>
            </a:r>
            <a:r>
              <a:rPr lang="en-US" sz="1450" spc="-30" dirty="0">
                <a:latin typeface="Cambria"/>
                <a:cs typeface="Cambria"/>
              </a:rPr>
              <a:t> </a:t>
            </a:r>
            <a:r>
              <a:rPr lang="en-US" sz="1450" dirty="0">
                <a:latin typeface="Cambria"/>
                <a:cs typeface="Cambria"/>
              </a:rPr>
              <a:t>cholesterol</a:t>
            </a:r>
            <a:r>
              <a:rPr lang="en-US" sz="1450" spc="-15" dirty="0">
                <a:latin typeface="Cambria"/>
                <a:cs typeface="Cambria"/>
              </a:rPr>
              <a:t> </a:t>
            </a:r>
            <a:r>
              <a:rPr lang="en-US" sz="1450" spc="-10" dirty="0">
                <a:latin typeface="Cambria"/>
                <a:cs typeface="Cambria"/>
              </a:rPr>
              <a:t>levels,</a:t>
            </a:r>
            <a:r>
              <a:rPr lang="en-US" sz="1450" spc="-30" dirty="0">
                <a:latin typeface="Cambria"/>
                <a:cs typeface="Cambria"/>
              </a:rPr>
              <a:t> </a:t>
            </a:r>
            <a:r>
              <a:rPr lang="en-US" sz="1450" dirty="0">
                <a:latin typeface="Cambria"/>
                <a:cs typeface="Cambria"/>
              </a:rPr>
              <a:t>and</a:t>
            </a:r>
            <a:r>
              <a:rPr lang="en-US" sz="1450" spc="-15" dirty="0">
                <a:latin typeface="Cambria"/>
                <a:cs typeface="Cambria"/>
              </a:rPr>
              <a:t> </a:t>
            </a:r>
            <a:r>
              <a:rPr lang="en-US" sz="1450" dirty="0">
                <a:latin typeface="Cambria"/>
                <a:cs typeface="Cambria"/>
              </a:rPr>
              <a:t>other</a:t>
            </a:r>
            <a:r>
              <a:rPr lang="en-US" sz="1450" spc="-15" dirty="0">
                <a:latin typeface="Cambria"/>
                <a:cs typeface="Cambria"/>
              </a:rPr>
              <a:t> </a:t>
            </a:r>
            <a:r>
              <a:rPr lang="en-US" sz="1450" dirty="0">
                <a:latin typeface="Cambria"/>
                <a:cs typeface="Cambria"/>
              </a:rPr>
              <a:t>health</a:t>
            </a:r>
            <a:r>
              <a:rPr lang="en-US" sz="1450" spc="-10" dirty="0">
                <a:latin typeface="Cambria"/>
                <a:cs typeface="Cambria"/>
              </a:rPr>
              <a:t> information.</a:t>
            </a:r>
            <a:r>
              <a:rPr lang="en-US" sz="1450" spc="-25" dirty="0">
                <a:latin typeface="Cambria"/>
                <a:cs typeface="Cambria"/>
              </a:rPr>
              <a:t> </a:t>
            </a:r>
            <a:r>
              <a:rPr lang="en-US" sz="1450" spc="-30" dirty="0">
                <a:latin typeface="Cambria"/>
                <a:cs typeface="Cambria"/>
              </a:rPr>
              <a:t>We </a:t>
            </a:r>
            <a:r>
              <a:rPr lang="en-US" sz="1450" dirty="0">
                <a:latin typeface="Cambria"/>
                <a:cs typeface="Cambria"/>
              </a:rPr>
              <a:t>will</a:t>
            </a:r>
            <a:r>
              <a:rPr lang="en-US" sz="1450" spc="-15" dirty="0">
                <a:latin typeface="Cambria"/>
                <a:cs typeface="Cambria"/>
              </a:rPr>
              <a:t> </a:t>
            </a:r>
            <a:r>
              <a:rPr lang="en-US" sz="1450" spc="-20" dirty="0">
                <a:latin typeface="Cambria"/>
                <a:cs typeface="Cambria"/>
              </a:rPr>
              <a:t>feed </a:t>
            </a:r>
            <a:r>
              <a:rPr lang="en-US" sz="1450" dirty="0">
                <a:latin typeface="Cambria"/>
                <a:cs typeface="Cambria"/>
              </a:rPr>
              <a:t>this</a:t>
            </a:r>
            <a:r>
              <a:rPr lang="en-US" sz="1450" spc="-25" dirty="0">
                <a:latin typeface="Cambria"/>
                <a:cs typeface="Cambria"/>
              </a:rPr>
              <a:t> </a:t>
            </a:r>
            <a:r>
              <a:rPr lang="en-US" sz="1450" dirty="0">
                <a:latin typeface="Cambria"/>
                <a:cs typeface="Cambria"/>
              </a:rPr>
              <a:t>data</a:t>
            </a:r>
            <a:r>
              <a:rPr lang="en-US" sz="1450" spc="-25" dirty="0">
                <a:latin typeface="Cambria"/>
                <a:cs typeface="Cambria"/>
              </a:rPr>
              <a:t> </a:t>
            </a:r>
            <a:r>
              <a:rPr lang="en-US" sz="1450" dirty="0">
                <a:latin typeface="Cambria"/>
                <a:cs typeface="Cambria"/>
              </a:rPr>
              <a:t>into</a:t>
            </a:r>
            <a:r>
              <a:rPr lang="en-US" sz="1450" spc="-5" dirty="0">
                <a:latin typeface="Cambria"/>
                <a:cs typeface="Cambria"/>
              </a:rPr>
              <a:t> </a:t>
            </a:r>
            <a:r>
              <a:rPr lang="en-US" sz="1450" spc="-10" dirty="0">
                <a:latin typeface="Cambria"/>
                <a:cs typeface="Cambria"/>
              </a:rPr>
              <a:t>different</a:t>
            </a:r>
            <a:r>
              <a:rPr lang="en-US" sz="1450" spc="-15" dirty="0">
                <a:latin typeface="Cambria"/>
                <a:cs typeface="Cambria"/>
              </a:rPr>
              <a:t> </a:t>
            </a:r>
            <a:r>
              <a:rPr lang="en-US" sz="1450" dirty="0">
                <a:latin typeface="Cambria"/>
                <a:cs typeface="Cambria"/>
              </a:rPr>
              <a:t>machine</a:t>
            </a:r>
            <a:r>
              <a:rPr lang="en-US" sz="1450" spc="-25" dirty="0">
                <a:latin typeface="Cambria"/>
                <a:cs typeface="Cambria"/>
              </a:rPr>
              <a:t> </a:t>
            </a:r>
            <a:r>
              <a:rPr lang="en-US" sz="1450" dirty="0">
                <a:latin typeface="Cambria"/>
                <a:cs typeface="Cambria"/>
              </a:rPr>
              <a:t>learning</a:t>
            </a:r>
            <a:r>
              <a:rPr lang="en-US" sz="1450" spc="-10" dirty="0">
                <a:latin typeface="Cambria"/>
                <a:cs typeface="Cambria"/>
              </a:rPr>
              <a:t> algorithm</a:t>
            </a:r>
            <a:r>
              <a:rPr lang="en-US" sz="1450" spc="-30" dirty="0">
                <a:latin typeface="Cambria"/>
                <a:cs typeface="Cambria"/>
              </a:rPr>
              <a:t> </a:t>
            </a:r>
            <a:r>
              <a:rPr lang="en-US" sz="1450" dirty="0">
                <a:latin typeface="Cambria"/>
                <a:cs typeface="Cambria"/>
              </a:rPr>
              <a:t>like</a:t>
            </a:r>
            <a:r>
              <a:rPr lang="en-US" sz="1450" spc="-25" dirty="0">
                <a:latin typeface="Cambria"/>
                <a:cs typeface="Cambria"/>
              </a:rPr>
              <a:t> </a:t>
            </a:r>
            <a:r>
              <a:rPr lang="en-US" sz="1450" spc="-10" dirty="0">
                <a:latin typeface="Cambria"/>
                <a:cs typeface="Cambria"/>
              </a:rPr>
              <a:t>logistic regression . </a:t>
            </a:r>
            <a:r>
              <a:rPr lang="en-US" sz="1450" dirty="0">
                <a:latin typeface="Cambria"/>
                <a:cs typeface="Cambria"/>
              </a:rPr>
              <a:t>The</a:t>
            </a:r>
            <a:r>
              <a:rPr lang="en-US" sz="1450" spc="-30" dirty="0">
                <a:latin typeface="Cambria"/>
                <a:cs typeface="Cambria"/>
              </a:rPr>
              <a:t> </a:t>
            </a:r>
            <a:r>
              <a:rPr lang="en-US" sz="1450" spc="-10" dirty="0">
                <a:latin typeface="Cambria"/>
                <a:cs typeface="Cambria"/>
              </a:rPr>
              <a:t>algorithms</a:t>
            </a:r>
            <a:r>
              <a:rPr lang="en-US" sz="1450" spc="-30" dirty="0">
                <a:latin typeface="Cambria"/>
                <a:cs typeface="Cambria"/>
              </a:rPr>
              <a:t> </a:t>
            </a:r>
            <a:r>
              <a:rPr lang="en-US" sz="1450" dirty="0">
                <a:latin typeface="Cambria"/>
                <a:cs typeface="Cambria"/>
              </a:rPr>
              <a:t>will</a:t>
            </a:r>
            <a:r>
              <a:rPr lang="en-US" sz="1450" spc="-35" dirty="0">
                <a:latin typeface="Cambria"/>
                <a:cs typeface="Cambria"/>
              </a:rPr>
              <a:t> </a:t>
            </a:r>
            <a:r>
              <a:rPr lang="en-US" sz="1450" dirty="0">
                <a:latin typeface="Cambria"/>
                <a:cs typeface="Cambria"/>
              </a:rPr>
              <a:t>learn</a:t>
            </a:r>
            <a:r>
              <a:rPr lang="en-US" sz="1450" spc="-20" dirty="0">
                <a:latin typeface="Cambria"/>
                <a:cs typeface="Cambria"/>
              </a:rPr>
              <a:t> </a:t>
            </a:r>
            <a:r>
              <a:rPr lang="en-US" sz="1450" dirty="0">
                <a:latin typeface="Cambria"/>
                <a:cs typeface="Cambria"/>
              </a:rPr>
              <a:t>from</a:t>
            </a:r>
            <a:r>
              <a:rPr lang="en-US" sz="1450" spc="-15" dirty="0">
                <a:latin typeface="Cambria"/>
                <a:cs typeface="Cambria"/>
              </a:rPr>
              <a:t> </a:t>
            </a:r>
            <a:r>
              <a:rPr lang="en-US" sz="1450" dirty="0">
                <a:latin typeface="Cambria"/>
                <a:cs typeface="Cambria"/>
              </a:rPr>
              <a:t>the</a:t>
            </a:r>
            <a:r>
              <a:rPr lang="en-US" sz="1450" spc="-25" dirty="0">
                <a:latin typeface="Cambria"/>
                <a:cs typeface="Cambria"/>
              </a:rPr>
              <a:t> </a:t>
            </a:r>
            <a:r>
              <a:rPr lang="en-US" sz="1450" dirty="0">
                <a:latin typeface="Cambria"/>
                <a:cs typeface="Cambria"/>
              </a:rPr>
              <a:t>existing</a:t>
            </a:r>
            <a:r>
              <a:rPr lang="en-US" sz="1450" spc="-10" dirty="0">
                <a:latin typeface="Cambria"/>
                <a:cs typeface="Cambria"/>
              </a:rPr>
              <a:t> </a:t>
            </a:r>
            <a:r>
              <a:rPr lang="en-US" sz="1450" dirty="0">
                <a:latin typeface="Cambria"/>
                <a:cs typeface="Cambria"/>
              </a:rPr>
              <a:t>patient</a:t>
            </a:r>
            <a:r>
              <a:rPr lang="en-US" sz="1450" spc="-20" dirty="0">
                <a:latin typeface="Cambria"/>
                <a:cs typeface="Cambria"/>
              </a:rPr>
              <a:t> </a:t>
            </a:r>
            <a:r>
              <a:rPr lang="en-US" sz="1450" dirty="0">
                <a:latin typeface="Cambria"/>
                <a:cs typeface="Cambria"/>
              </a:rPr>
              <a:t>data</a:t>
            </a:r>
            <a:r>
              <a:rPr lang="en-US" sz="1450" spc="-25" dirty="0">
                <a:latin typeface="Cambria"/>
                <a:cs typeface="Cambria"/>
              </a:rPr>
              <a:t> </a:t>
            </a:r>
            <a:r>
              <a:rPr lang="en-US" sz="1450" dirty="0">
                <a:latin typeface="Cambria"/>
                <a:cs typeface="Cambria"/>
              </a:rPr>
              <a:t>to</a:t>
            </a:r>
            <a:r>
              <a:rPr lang="en-US" sz="1450" spc="-5" dirty="0">
                <a:latin typeface="Cambria"/>
                <a:cs typeface="Cambria"/>
              </a:rPr>
              <a:t> </a:t>
            </a:r>
            <a:r>
              <a:rPr lang="en-US" sz="1450" spc="-20" dirty="0">
                <a:latin typeface="Cambria"/>
                <a:cs typeface="Cambria"/>
              </a:rPr>
              <a:t>find </a:t>
            </a:r>
            <a:r>
              <a:rPr lang="en-US" sz="1450" dirty="0">
                <a:latin typeface="Cambria"/>
                <a:cs typeface="Cambria"/>
              </a:rPr>
              <a:t>patterns</a:t>
            </a:r>
            <a:r>
              <a:rPr lang="en-US" sz="1450" spc="-30" dirty="0">
                <a:latin typeface="Cambria"/>
                <a:cs typeface="Cambria"/>
              </a:rPr>
              <a:t> </a:t>
            </a:r>
            <a:r>
              <a:rPr lang="en-US" sz="1450" dirty="0">
                <a:latin typeface="Cambria"/>
                <a:cs typeface="Cambria"/>
              </a:rPr>
              <a:t>that</a:t>
            </a:r>
            <a:r>
              <a:rPr lang="en-US" sz="1450" spc="-25" dirty="0">
                <a:latin typeface="Cambria"/>
                <a:cs typeface="Cambria"/>
              </a:rPr>
              <a:t> </a:t>
            </a:r>
            <a:r>
              <a:rPr lang="en-US" sz="1450" dirty="0">
                <a:latin typeface="Cambria"/>
                <a:cs typeface="Cambria"/>
              </a:rPr>
              <a:t>indicate</a:t>
            </a:r>
            <a:r>
              <a:rPr lang="en-US" sz="1450" spc="-30" dirty="0">
                <a:latin typeface="Cambria"/>
                <a:cs typeface="Cambria"/>
              </a:rPr>
              <a:t> </a:t>
            </a:r>
            <a:r>
              <a:rPr lang="en-US" sz="1450" dirty="0">
                <a:latin typeface="Cambria"/>
                <a:cs typeface="Cambria"/>
              </a:rPr>
              <a:t>if</a:t>
            </a:r>
            <a:r>
              <a:rPr lang="en-US" sz="1450" spc="-20" dirty="0">
                <a:latin typeface="Cambria"/>
                <a:cs typeface="Cambria"/>
              </a:rPr>
              <a:t> </a:t>
            </a:r>
            <a:r>
              <a:rPr lang="en-US" sz="1450" dirty="0">
                <a:latin typeface="Cambria"/>
                <a:cs typeface="Cambria"/>
              </a:rPr>
              <a:t>a</a:t>
            </a:r>
            <a:r>
              <a:rPr lang="en-US" sz="1450" spc="-30" dirty="0">
                <a:latin typeface="Cambria"/>
                <a:cs typeface="Cambria"/>
              </a:rPr>
              <a:t> </a:t>
            </a:r>
            <a:r>
              <a:rPr lang="en-US" sz="1450" dirty="0">
                <a:latin typeface="Cambria"/>
                <a:cs typeface="Cambria"/>
              </a:rPr>
              <a:t>new</a:t>
            </a:r>
            <a:r>
              <a:rPr lang="en-US" sz="1450" spc="-15" dirty="0">
                <a:latin typeface="Cambria"/>
                <a:cs typeface="Cambria"/>
              </a:rPr>
              <a:t> </a:t>
            </a:r>
            <a:r>
              <a:rPr lang="en-US" sz="1450" dirty="0">
                <a:latin typeface="Cambria"/>
                <a:cs typeface="Cambria"/>
              </a:rPr>
              <a:t>patient</a:t>
            </a:r>
            <a:r>
              <a:rPr lang="en-US" sz="1450" spc="-20" dirty="0">
                <a:latin typeface="Cambria"/>
                <a:cs typeface="Cambria"/>
              </a:rPr>
              <a:t> </a:t>
            </a:r>
            <a:r>
              <a:rPr lang="en-US" sz="1450" dirty="0">
                <a:latin typeface="Cambria"/>
                <a:cs typeface="Cambria"/>
              </a:rPr>
              <a:t>is</a:t>
            </a:r>
            <a:r>
              <a:rPr lang="en-US" sz="1450" spc="-30" dirty="0">
                <a:latin typeface="Cambria"/>
                <a:cs typeface="Cambria"/>
              </a:rPr>
              <a:t> </a:t>
            </a:r>
            <a:r>
              <a:rPr lang="en-US" sz="1450" dirty="0">
                <a:latin typeface="Cambria"/>
                <a:cs typeface="Cambria"/>
              </a:rPr>
              <a:t>at</a:t>
            </a:r>
            <a:r>
              <a:rPr lang="en-US" sz="1450" spc="-25" dirty="0">
                <a:latin typeface="Cambria"/>
                <a:cs typeface="Cambria"/>
              </a:rPr>
              <a:t> </a:t>
            </a:r>
            <a:r>
              <a:rPr lang="en-US" sz="1450" dirty="0">
                <a:latin typeface="Cambria"/>
                <a:cs typeface="Cambria"/>
              </a:rPr>
              <a:t>high</a:t>
            </a:r>
            <a:r>
              <a:rPr lang="en-US" sz="1450" spc="-35" dirty="0">
                <a:latin typeface="Cambria"/>
                <a:cs typeface="Cambria"/>
              </a:rPr>
              <a:t> </a:t>
            </a:r>
            <a:r>
              <a:rPr lang="en-US" sz="1450" dirty="0">
                <a:latin typeface="Cambria"/>
                <a:cs typeface="Cambria"/>
              </a:rPr>
              <a:t>or</a:t>
            </a:r>
            <a:r>
              <a:rPr lang="en-US" sz="1450" spc="-15" dirty="0">
                <a:latin typeface="Cambria"/>
                <a:cs typeface="Cambria"/>
              </a:rPr>
              <a:t> </a:t>
            </a:r>
            <a:r>
              <a:rPr lang="en-US" sz="1450" dirty="0">
                <a:latin typeface="Cambria"/>
                <a:cs typeface="Cambria"/>
              </a:rPr>
              <a:t>low</a:t>
            </a:r>
            <a:r>
              <a:rPr lang="en-US" sz="1450" spc="-40" dirty="0">
                <a:latin typeface="Cambria"/>
                <a:cs typeface="Cambria"/>
              </a:rPr>
              <a:t> </a:t>
            </a:r>
            <a:r>
              <a:rPr lang="en-US" sz="1450" dirty="0">
                <a:latin typeface="Cambria"/>
                <a:cs typeface="Cambria"/>
              </a:rPr>
              <a:t>risk</a:t>
            </a:r>
            <a:r>
              <a:rPr lang="en-US" sz="1450" spc="-30" dirty="0">
                <a:latin typeface="Cambria"/>
                <a:cs typeface="Cambria"/>
              </a:rPr>
              <a:t> </a:t>
            </a:r>
            <a:r>
              <a:rPr lang="en-US" sz="1450" dirty="0">
                <a:latin typeface="Cambria"/>
                <a:cs typeface="Cambria"/>
              </a:rPr>
              <a:t>for</a:t>
            </a:r>
            <a:r>
              <a:rPr lang="en-US" sz="1450" spc="-15" dirty="0">
                <a:latin typeface="Cambria"/>
                <a:cs typeface="Cambria"/>
              </a:rPr>
              <a:t> </a:t>
            </a:r>
            <a:r>
              <a:rPr lang="en-US" sz="1450" spc="-10" dirty="0">
                <a:latin typeface="Cambria"/>
                <a:cs typeface="Cambria"/>
              </a:rPr>
              <a:t>heart </a:t>
            </a:r>
            <a:r>
              <a:rPr lang="en-US" sz="1450" dirty="0">
                <a:latin typeface="Cambria"/>
                <a:cs typeface="Cambria"/>
              </a:rPr>
              <a:t>disease</a:t>
            </a:r>
            <a:r>
              <a:rPr lang="en-US" sz="1450" spc="-40" dirty="0">
                <a:latin typeface="Cambria"/>
                <a:cs typeface="Cambria"/>
              </a:rPr>
              <a:t> </a:t>
            </a:r>
            <a:r>
              <a:rPr lang="en-US" sz="1450" dirty="0">
                <a:latin typeface="Cambria"/>
                <a:cs typeface="Cambria"/>
              </a:rPr>
              <a:t>based</a:t>
            </a:r>
            <a:r>
              <a:rPr lang="en-US" sz="1450" spc="-30" dirty="0">
                <a:latin typeface="Cambria"/>
                <a:cs typeface="Cambria"/>
              </a:rPr>
              <a:t> </a:t>
            </a:r>
            <a:r>
              <a:rPr lang="en-US" sz="1450" dirty="0">
                <a:latin typeface="Cambria"/>
                <a:cs typeface="Cambria"/>
              </a:rPr>
              <a:t>on</a:t>
            </a:r>
            <a:r>
              <a:rPr lang="en-US" sz="1450" spc="-30" dirty="0">
                <a:latin typeface="Cambria"/>
                <a:cs typeface="Cambria"/>
              </a:rPr>
              <a:t> </a:t>
            </a:r>
            <a:r>
              <a:rPr lang="en-US" sz="1450" dirty="0">
                <a:latin typeface="Cambria"/>
                <a:cs typeface="Cambria"/>
              </a:rPr>
              <a:t>their</a:t>
            </a:r>
            <a:r>
              <a:rPr lang="en-US" sz="1450" spc="-25" dirty="0">
                <a:latin typeface="Cambria"/>
                <a:cs typeface="Cambria"/>
              </a:rPr>
              <a:t> </a:t>
            </a:r>
            <a:r>
              <a:rPr lang="en-US" sz="1450" dirty="0">
                <a:latin typeface="Cambria"/>
                <a:cs typeface="Cambria"/>
              </a:rPr>
              <a:t>health</a:t>
            </a:r>
            <a:r>
              <a:rPr lang="en-US" sz="1450" spc="-20" dirty="0">
                <a:latin typeface="Cambria"/>
                <a:cs typeface="Cambria"/>
              </a:rPr>
              <a:t> </a:t>
            </a:r>
            <a:r>
              <a:rPr lang="en-US" sz="1450" spc="-10" dirty="0">
                <a:latin typeface="Cambria"/>
                <a:cs typeface="Cambria"/>
              </a:rPr>
              <a:t>details.</a:t>
            </a:r>
            <a:endParaRPr lang="en-US" sz="1450" dirty="0">
              <a:latin typeface="Cambria"/>
              <a:cs typeface="Cambria"/>
            </a:endParaRPr>
          </a:p>
          <a:p>
            <a:pPr marL="18415" marR="177800" indent="-6350" algn="just">
              <a:lnSpc>
                <a:spcPct val="101699"/>
              </a:lnSpc>
              <a:spcBef>
                <a:spcPts val="50"/>
              </a:spcBef>
            </a:pPr>
            <a:r>
              <a:rPr lang="en-US" sz="1450" spc="-30" dirty="0">
                <a:latin typeface="Cambria"/>
                <a:cs typeface="Cambria"/>
              </a:rPr>
              <a:t>	</a:t>
            </a:r>
            <a:r>
              <a:rPr sz="1450" spc="-30" dirty="0">
                <a:latin typeface="Cambria"/>
                <a:cs typeface="Cambria"/>
              </a:rPr>
              <a:t>We</a:t>
            </a:r>
            <a:r>
              <a:rPr sz="1450" spc="-35" dirty="0">
                <a:latin typeface="Cambria"/>
                <a:cs typeface="Cambria"/>
              </a:rPr>
              <a:t> </a:t>
            </a:r>
            <a:r>
              <a:rPr sz="1450" dirty="0">
                <a:latin typeface="Cambria"/>
                <a:cs typeface="Cambria"/>
              </a:rPr>
              <a:t>will</a:t>
            </a:r>
            <a:r>
              <a:rPr sz="1450" spc="-15" dirty="0">
                <a:latin typeface="Cambria"/>
                <a:cs typeface="Cambria"/>
              </a:rPr>
              <a:t> </a:t>
            </a:r>
            <a:r>
              <a:rPr sz="1450" dirty="0">
                <a:latin typeface="Cambria"/>
                <a:cs typeface="Cambria"/>
              </a:rPr>
              <a:t>test</a:t>
            </a:r>
            <a:r>
              <a:rPr sz="1450" spc="-30" dirty="0">
                <a:latin typeface="Cambria"/>
                <a:cs typeface="Cambria"/>
              </a:rPr>
              <a:t> </a:t>
            </a:r>
            <a:r>
              <a:rPr sz="1450" dirty="0">
                <a:latin typeface="Cambria"/>
                <a:cs typeface="Cambria"/>
              </a:rPr>
              <a:t>how</a:t>
            </a:r>
            <a:r>
              <a:rPr sz="1450" spc="-20" dirty="0">
                <a:latin typeface="Cambria"/>
                <a:cs typeface="Cambria"/>
              </a:rPr>
              <a:t> </a:t>
            </a:r>
            <a:r>
              <a:rPr sz="1450" dirty="0">
                <a:latin typeface="Cambria"/>
                <a:cs typeface="Cambria"/>
              </a:rPr>
              <a:t>well</a:t>
            </a:r>
            <a:r>
              <a:rPr sz="1450" spc="-15" dirty="0">
                <a:latin typeface="Cambria"/>
                <a:cs typeface="Cambria"/>
              </a:rPr>
              <a:t> </a:t>
            </a:r>
            <a:r>
              <a:rPr sz="1450" dirty="0">
                <a:latin typeface="Cambria"/>
                <a:cs typeface="Cambria"/>
              </a:rPr>
              <a:t>the</a:t>
            </a:r>
            <a:r>
              <a:rPr sz="1450" spc="-35" dirty="0">
                <a:latin typeface="Cambria"/>
                <a:cs typeface="Cambria"/>
              </a:rPr>
              <a:t> </a:t>
            </a:r>
            <a:r>
              <a:rPr sz="1450" dirty="0">
                <a:latin typeface="Cambria"/>
                <a:cs typeface="Cambria"/>
              </a:rPr>
              <a:t>machine</a:t>
            </a:r>
            <a:r>
              <a:rPr sz="1450" spc="-30" dirty="0">
                <a:latin typeface="Cambria"/>
                <a:cs typeface="Cambria"/>
              </a:rPr>
              <a:t> </a:t>
            </a:r>
            <a:r>
              <a:rPr sz="1450" dirty="0">
                <a:latin typeface="Cambria"/>
                <a:cs typeface="Cambria"/>
              </a:rPr>
              <a:t>learning</a:t>
            </a:r>
            <a:r>
              <a:rPr sz="1450" spc="-15" dirty="0">
                <a:latin typeface="Cambria"/>
                <a:cs typeface="Cambria"/>
              </a:rPr>
              <a:t> </a:t>
            </a:r>
            <a:r>
              <a:rPr sz="1450" spc="-10" dirty="0">
                <a:latin typeface="Cambria"/>
                <a:cs typeface="Cambria"/>
              </a:rPr>
              <a:t>models</a:t>
            </a:r>
            <a:r>
              <a:rPr sz="1450" spc="-40" dirty="0">
                <a:latin typeface="Cambria"/>
                <a:cs typeface="Cambria"/>
              </a:rPr>
              <a:t> </a:t>
            </a:r>
            <a:r>
              <a:rPr sz="1450" dirty="0">
                <a:latin typeface="Cambria"/>
                <a:cs typeface="Cambria"/>
              </a:rPr>
              <a:t>can</a:t>
            </a:r>
            <a:r>
              <a:rPr sz="1450" spc="-25" dirty="0">
                <a:latin typeface="Cambria"/>
                <a:cs typeface="Cambria"/>
              </a:rPr>
              <a:t> </a:t>
            </a:r>
            <a:r>
              <a:rPr sz="1450" spc="-10" dirty="0">
                <a:latin typeface="Cambria"/>
                <a:cs typeface="Cambria"/>
              </a:rPr>
              <a:t>accurately </a:t>
            </a:r>
            <a:r>
              <a:rPr sz="1450" dirty="0">
                <a:latin typeface="Cambria"/>
                <a:cs typeface="Cambria"/>
              </a:rPr>
              <a:t>predict</a:t>
            </a:r>
            <a:r>
              <a:rPr sz="1450" spc="-25" dirty="0">
                <a:latin typeface="Cambria"/>
                <a:cs typeface="Cambria"/>
              </a:rPr>
              <a:t> </a:t>
            </a:r>
            <a:r>
              <a:rPr sz="1450" dirty="0">
                <a:latin typeface="Cambria"/>
                <a:cs typeface="Cambria"/>
              </a:rPr>
              <a:t>heart</a:t>
            </a:r>
            <a:r>
              <a:rPr sz="1450" spc="-25" dirty="0">
                <a:latin typeface="Cambria"/>
                <a:cs typeface="Cambria"/>
              </a:rPr>
              <a:t> </a:t>
            </a:r>
            <a:r>
              <a:rPr sz="1450" spc="-10" dirty="0">
                <a:latin typeface="Cambria"/>
                <a:cs typeface="Cambria"/>
              </a:rPr>
              <a:t>disease</a:t>
            </a:r>
            <a:r>
              <a:rPr sz="1450" spc="-20" dirty="0">
                <a:latin typeface="Cambria"/>
                <a:cs typeface="Cambria"/>
              </a:rPr>
              <a:t> </a:t>
            </a:r>
            <a:r>
              <a:rPr sz="1450" dirty="0">
                <a:latin typeface="Cambria"/>
                <a:cs typeface="Cambria"/>
              </a:rPr>
              <a:t>risk</a:t>
            </a:r>
            <a:r>
              <a:rPr sz="1450" spc="-30" dirty="0">
                <a:latin typeface="Cambria"/>
                <a:cs typeface="Cambria"/>
              </a:rPr>
              <a:t> </a:t>
            </a:r>
            <a:r>
              <a:rPr sz="1450" dirty="0">
                <a:latin typeface="Cambria"/>
                <a:cs typeface="Cambria"/>
              </a:rPr>
              <a:t>on</a:t>
            </a:r>
            <a:r>
              <a:rPr sz="1450" spc="-25" dirty="0">
                <a:latin typeface="Cambria"/>
                <a:cs typeface="Cambria"/>
              </a:rPr>
              <a:t> </a:t>
            </a:r>
            <a:r>
              <a:rPr sz="1450" dirty="0">
                <a:latin typeface="Cambria"/>
                <a:cs typeface="Cambria"/>
              </a:rPr>
              <a:t>new</a:t>
            </a:r>
            <a:r>
              <a:rPr sz="1450" spc="-15" dirty="0">
                <a:latin typeface="Cambria"/>
                <a:cs typeface="Cambria"/>
              </a:rPr>
              <a:t> </a:t>
            </a:r>
            <a:r>
              <a:rPr sz="1450" dirty="0">
                <a:latin typeface="Cambria"/>
                <a:cs typeface="Cambria"/>
              </a:rPr>
              <a:t>data</a:t>
            </a:r>
            <a:r>
              <a:rPr sz="1450" spc="-30" dirty="0">
                <a:latin typeface="Cambria"/>
                <a:cs typeface="Cambria"/>
              </a:rPr>
              <a:t> </a:t>
            </a:r>
            <a:r>
              <a:rPr sz="1450" dirty="0">
                <a:latin typeface="Cambria"/>
                <a:cs typeface="Cambria"/>
              </a:rPr>
              <a:t>they</a:t>
            </a:r>
            <a:r>
              <a:rPr sz="1450" spc="-25" dirty="0">
                <a:latin typeface="Cambria"/>
                <a:cs typeface="Cambria"/>
              </a:rPr>
              <a:t> </a:t>
            </a:r>
            <a:r>
              <a:rPr sz="1450" spc="-10" dirty="0">
                <a:latin typeface="Cambria"/>
                <a:cs typeface="Cambria"/>
              </a:rPr>
              <a:t>haven't</a:t>
            </a:r>
            <a:r>
              <a:rPr sz="1450" spc="-20" dirty="0">
                <a:latin typeface="Cambria"/>
                <a:cs typeface="Cambria"/>
              </a:rPr>
              <a:t> </a:t>
            </a:r>
            <a:r>
              <a:rPr sz="1450" dirty="0">
                <a:latin typeface="Cambria"/>
                <a:cs typeface="Cambria"/>
              </a:rPr>
              <a:t>seen</a:t>
            </a:r>
            <a:r>
              <a:rPr sz="1450" spc="-25" dirty="0">
                <a:latin typeface="Cambria"/>
                <a:cs typeface="Cambria"/>
              </a:rPr>
              <a:t> </a:t>
            </a:r>
            <a:r>
              <a:rPr sz="1450" spc="-10" dirty="0">
                <a:latin typeface="Cambria"/>
                <a:cs typeface="Cambria"/>
              </a:rPr>
              <a:t>before.</a:t>
            </a:r>
            <a:r>
              <a:rPr sz="1450" spc="-30" dirty="0">
                <a:latin typeface="Cambria"/>
                <a:cs typeface="Cambria"/>
              </a:rPr>
              <a:t> </a:t>
            </a:r>
            <a:r>
              <a:rPr sz="1450" spc="-25" dirty="0">
                <a:latin typeface="Cambria"/>
                <a:cs typeface="Cambria"/>
              </a:rPr>
              <a:t>We </a:t>
            </a:r>
            <a:r>
              <a:rPr sz="1450" dirty="0">
                <a:latin typeface="Cambria"/>
                <a:cs typeface="Cambria"/>
              </a:rPr>
              <a:t>want</a:t>
            </a:r>
            <a:r>
              <a:rPr sz="1450" spc="-15" dirty="0">
                <a:latin typeface="Cambria"/>
                <a:cs typeface="Cambria"/>
              </a:rPr>
              <a:t> </a:t>
            </a:r>
            <a:r>
              <a:rPr sz="1450" dirty="0">
                <a:latin typeface="Cambria"/>
                <a:cs typeface="Cambria"/>
              </a:rPr>
              <a:t>to</a:t>
            </a:r>
            <a:r>
              <a:rPr sz="1450" spc="-5" dirty="0">
                <a:latin typeface="Cambria"/>
                <a:cs typeface="Cambria"/>
              </a:rPr>
              <a:t> </a:t>
            </a:r>
            <a:r>
              <a:rPr sz="1450" dirty="0">
                <a:latin typeface="Cambria"/>
                <a:cs typeface="Cambria"/>
              </a:rPr>
              <a:t>find</a:t>
            </a:r>
            <a:r>
              <a:rPr sz="1450" spc="-15" dirty="0">
                <a:latin typeface="Cambria"/>
                <a:cs typeface="Cambria"/>
              </a:rPr>
              <a:t> </a:t>
            </a:r>
            <a:r>
              <a:rPr sz="1450" dirty="0">
                <a:latin typeface="Cambria"/>
                <a:cs typeface="Cambria"/>
              </a:rPr>
              <a:t>the</a:t>
            </a:r>
            <a:r>
              <a:rPr sz="1450" spc="-25" dirty="0">
                <a:latin typeface="Cambria"/>
                <a:cs typeface="Cambria"/>
              </a:rPr>
              <a:t> </a:t>
            </a:r>
            <a:r>
              <a:rPr sz="1450" dirty="0">
                <a:latin typeface="Cambria"/>
                <a:cs typeface="Cambria"/>
              </a:rPr>
              <a:t>best</a:t>
            </a:r>
            <a:r>
              <a:rPr sz="1450" spc="-20" dirty="0">
                <a:latin typeface="Cambria"/>
                <a:cs typeface="Cambria"/>
              </a:rPr>
              <a:t> </a:t>
            </a:r>
            <a:r>
              <a:rPr sz="1450" dirty="0">
                <a:latin typeface="Cambria"/>
                <a:cs typeface="Cambria"/>
              </a:rPr>
              <a:t>model</a:t>
            </a:r>
            <a:r>
              <a:rPr sz="1450" spc="-10" dirty="0">
                <a:latin typeface="Cambria"/>
                <a:cs typeface="Cambria"/>
              </a:rPr>
              <a:t> </a:t>
            </a:r>
            <a:r>
              <a:rPr sz="1450" dirty="0">
                <a:latin typeface="Cambria"/>
                <a:cs typeface="Cambria"/>
              </a:rPr>
              <a:t>that</a:t>
            </a:r>
            <a:r>
              <a:rPr sz="1450" spc="-15" dirty="0">
                <a:latin typeface="Cambria"/>
                <a:cs typeface="Cambria"/>
              </a:rPr>
              <a:t> </a:t>
            </a:r>
            <a:r>
              <a:rPr sz="1450" spc="-10" dirty="0">
                <a:latin typeface="Cambria"/>
                <a:cs typeface="Cambria"/>
              </a:rPr>
              <a:t>makes</a:t>
            </a:r>
            <a:r>
              <a:rPr sz="1450" spc="-30" dirty="0">
                <a:latin typeface="Cambria"/>
                <a:cs typeface="Cambria"/>
              </a:rPr>
              <a:t> </a:t>
            </a:r>
            <a:r>
              <a:rPr sz="1450" dirty="0">
                <a:latin typeface="Cambria"/>
                <a:cs typeface="Cambria"/>
              </a:rPr>
              <a:t>the</a:t>
            </a:r>
            <a:r>
              <a:rPr sz="1450" spc="-25" dirty="0">
                <a:latin typeface="Cambria"/>
                <a:cs typeface="Cambria"/>
              </a:rPr>
              <a:t> </a:t>
            </a:r>
            <a:r>
              <a:rPr sz="1450" dirty="0">
                <a:latin typeface="Cambria"/>
                <a:cs typeface="Cambria"/>
              </a:rPr>
              <a:t>most</a:t>
            </a:r>
            <a:r>
              <a:rPr sz="1450" spc="-20" dirty="0">
                <a:latin typeface="Cambria"/>
                <a:cs typeface="Cambria"/>
              </a:rPr>
              <a:t> </a:t>
            </a:r>
            <a:r>
              <a:rPr sz="1450" spc="-10" dirty="0">
                <a:latin typeface="Cambria"/>
                <a:cs typeface="Cambria"/>
              </a:rPr>
              <a:t>accurate</a:t>
            </a:r>
            <a:r>
              <a:rPr sz="1450" spc="-20" dirty="0">
                <a:latin typeface="Cambria"/>
                <a:cs typeface="Cambria"/>
              </a:rPr>
              <a:t> </a:t>
            </a:r>
            <a:r>
              <a:rPr sz="1450" spc="-10" dirty="0">
                <a:latin typeface="Cambria"/>
                <a:cs typeface="Cambria"/>
              </a:rPr>
              <a:t>predictions. Accurately</a:t>
            </a:r>
            <a:r>
              <a:rPr sz="1450" spc="-15" dirty="0">
                <a:latin typeface="Cambria"/>
                <a:cs typeface="Cambria"/>
              </a:rPr>
              <a:t> </a:t>
            </a:r>
            <a:r>
              <a:rPr sz="1450" spc="-10" dirty="0">
                <a:latin typeface="Cambria"/>
                <a:cs typeface="Cambria"/>
              </a:rPr>
              <a:t>predicting</a:t>
            </a:r>
            <a:r>
              <a:rPr sz="1450" spc="-30" dirty="0">
                <a:latin typeface="Cambria"/>
                <a:cs typeface="Cambria"/>
              </a:rPr>
              <a:t> </a:t>
            </a:r>
            <a:r>
              <a:rPr sz="1450" dirty="0">
                <a:latin typeface="Cambria"/>
                <a:cs typeface="Cambria"/>
              </a:rPr>
              <a:t>heart</a:t>
            </a:r>
            <a:r>
              <a:rPr sz="1450" spc="-15" dirty="0">
                <a:latin typeface="Cambria"/>
                <a:cs typeface="Cambria"/>
              </a:rPr>
              <a:t> </a:t>
            </a:r>
            <a:r>
              <a:rPr sz="1450" spc="-10" dirty="0">
                <a:latin typeface="Cambria"/>
                <a:cs typeface="Cambria"/>
              </a:rPr>
              <a:t>disease</a:t>
            </a:r>
            <a:r>
              <a:rPr sz="1450" spc="-20" dirty="0">
                <a:latin typeface="Cambria"/>
                <a:cs typeface="Cambria"/>
              </a:rPr>
              <a:t> </a:t>
            </a:r>
            <a:r>
              <a:rPr sz="1450" dirty="0">
                <a:latin typeface="Cambria"/>
                <a:cs typeface="Cambria"/>
              </a:rPr>
              <a:t>risk</a:t>
            </a:r>
            <a:r>
              <a:rPr sz="1450" spc="-20" dirty="0">
                <a:latin typeface="Cambria"/>
                <a:cs typeface="Cambria"/>
              </a:rPr>
              <a:t> </a:t>
            </a:r>
            <a:r>
              <a:rPr sz="1450" dirty="0">
                <a:latin typeface="Cambria"/>
                <a:cs typeface="Cambria"/>
              </a:rPr>
              <a:t>early</a:t>
            </a:r>
            <a:r>
              <a:rPr sz="1450" spc="-15" dirty="0">
                <a:latin typeface="Cambria"/>
                <a:cs typeface="Cambria"/>
              </a:rPr>
              <a:t> </a:t>
            </a:r>
            <a:r>
              <a:rPr sz="1450" dirty="0">
                <a:latin typeface="Cambria"/>
                <a:cs typeface="Cambria"/>
              </a:rPr>
              <a:t>can</a:t>
            </a:r>
            <a:r>
              <a:rPr sz="1450" spc="-15" dirty="0">
                <a:latin typeface="Cambria"/>
                <a:cs typeface="Cambria"/>
              </a:rPr>
              <a:t> </a:t>
            </a:r>
            <a:r>
              <a:rPr sz="1450" dirty="0">
                <a:latin typeface="Cambria"/>
                <a:cs typeface="Cambria"/>
              </a:rPr>
              <a:t>allow</a:t>
            </a:r>
            <a:r>
              <a:rPr sz="1450" spc="-5" dirty="0">
                <a:latin typeface="Cambria"/>
                <a:cs typeface="Cambria"/>
              </a:rPr>
              <a:t> </a:t>
            </a:r>
            <a:r>
              <a:rPr sz="1450" dirty="0">
                <a:latin typeface="Cambria"/>
                <a:cs typeface="Cambria"/>
              </a:rPr>
              <a:t>doctors</a:t>
            </a:r>
            <a:r>
              <a:rPr sz="1450" spc="-25" dirty="0">
                <a:latin typeface="Cambria"/>
                <a:cs typeface="Cambria"/>
              </a:rPr>
              <a:t> to </a:t>
            </a:r>
            <a:r>
              <a:rPr sz="1450" spc="-10" dirty="0">
                <a:latin typeface="Cambria"/>
                <a:cs typeface="Cambria"/>
              </a:rPr>
              <a:t>provide</a:t>
            </a:r>
            <a:r>
              <a:rPr sz="1450" spc="-20" dirty="0">
                <a:latin typeface="Cambria"/>
                <a:cs typeface="Cambria"/>
              </a:rPr>
              <a:t> preventive</a:t>
            </a:r>
            <a:r>
              <a:rPr sz="1450" spc="-15" dirty="0">
                <a:latin typeface="Cambria"/>
                <a:cs typeface="Cambria"/>
              </a:rPr>
              <a:t> </a:t>
            </a:r>
            <a:r>
              <a:rPr sz="1450" dirty="0">
                <a:latin typeface="Cambria"/>
                <a:cs typeface="Cambria"/>
              </a:rPr>
              <a:t>treatments</a:t>
            </a:r>
            <a:r>
              <a:rPr sz="1450" spc="5" dirty="0">
                <a:latin typeface="Cambria"/>
                <a:cs typeface="Cambria"/>
              </a:rPr>
              <a:t> </a:t>
            </a:r>
            <a:r>
              <a:rPr sz="1450" dirty="0">
                <a:latin typeface="Cambria"/>
                <a:cs typeface="Cambria"/>
              </a:rPr>
              <a:t>and care</a:t>
            </a:r>
            <a:r>
              <a:rPr sz="1450" spc="-15" dirty="0">
                <a:latin typeface="Cambria"/>
                <a:cs typeface="Cambria"/>
              </a:rPr>
              <a:t> </a:t>
            </a:r>
            <a:r>
              <a:rPr sz="1450" dirty="0">
                <a:latin typeface="Cambria"/>
                <a:cs typeface="Cambria"/>
              </a:rPr>
              <a:t>to </a:t>
            </a:r>
            <a:r>
              <a:rPr sz="1450" spc="-10" dirty="0">
                <a:latin typeface="Cambria"/>
                <a:cs typeface="Cambria"/>
              </a:rPr>
              <a:t>high-</a:t>
            </a:r>
            <a:r>
              <a:rPr sz="1450" dirty="0">
                <a:latin typeface="Cambria"/>
                <a:cs typeface="Cambria"/>
              </a:rPr>
              <a:t>risk</a:t>
            </a:r>
            <a:r>
              <a:rPr sz="1450" spc="-15" dirty="0">
                <a:latin typeface="Cambria"/>
                <a:cs typeface="Cambria"/>
              </a:rPr>
              <a:t> </a:t>
            </a:r>
            <a:r>
              <a:rPr sz="1450" spc="-10" dirty="0">
                <a:latin typeface="Cambria"/>
                <a:cs typeface="Cambria"/>
              </a:rPr>
              <a:t>patients.</a:t>
            </a:r>
            <a:r>
              <a:rPr sz="1450" spc="-15" dirty="0">
                <a:latin typeface="Cambria"/>
                <a:cs typeface="Cambria"/>
              </a:rPr>
              <a:t> </a:t>
            </a:r>
            <a:r>
              <a:rPr sz="1450" spc="-20" dirty="0">
                <a:latin typeface="Cambria"/>
                <a:cs typeface="Cambria"/>
              </a:rPr>
              <a:t>This</a:t>
            </a:r>
            <a:endParaRPr lang="en-US" sz="1450" spc="-20" dirty="0">
              <a:latin typeface="Cambria"/>
              <a:cs typeface="Cambria"/>
            </a:endParaRPr>
          </a:p>
          <a:p>
            <a:pPr marL="18415" marR="177800" indent="-6350" algn="just">
              <a:lnSpc>
                <a:spcPct val="101699"/>
              </a:lnSpc>
              <a:spcBef>
                <a:spcPts val="50"/>
              </a:spcBef>
            </a:pPr>
            <a:r>
              <a:rPr lang="en-IN" sz="1450" spc="-20" dirty="0">
                <a:latin typeface="Cambria"/>
                <a:cs typeface="Cambria"/>
              </a:rPr>
              <a:t>	</a:t>
            </a:r>
            <a:r>
              <a:rPr sz="1450" dirty="0">
                <a:latin typeface="Cambria"/>
                <a:cs typeface="Cambria"/>
              </a:rPr>
              <a:t>could</a:t>
            </a:r>
            <a:r>
              <a:rPr sz="1450" spc="-30" dirty="0">
                <a:latin typeface="Cambria"/>
                <a:cs typeface="Cambria"/>
              </a:rPr>
              <a:t> </a:t>
            </a:r>
            <a:r>
              <a:rPr sz="1450" dirty="0">
                <a:latin typeface="Cambria"/>
                <a:cs typeface="Cambria"/>
              </a:rPr>
              <a:t>reduce</a:t>
            </a:r>
            <a:r>
              <a:rPr sz="1450" spc="-35" dirty="0">
                <a:latin typeface="Cambria"/>
                <a:cs typeface="Cambria"/>
              </a:rPr>
              <a:t> </a:t>
            </a:r>
            <a:r>
              <a:rPr sz="1450" dirty="0">
                <a:latin typeface="Cambria"/>
                <a:cs typeface="Cambria"/>
              </a:rPr>
              <a:t>the</a:t>
            </a:r>
            <a:r>
              <a:rPr sz="1450" spc="-35" dirty="0">
                <a:latin typeface="Cambria"/>
                <a:cs typeface="Cambria"/>
              </a:rPr>
              <a:t> </a:t>
            </a:r>
            <a:r>
              <a:rPr sz="1450" dirty="0">
                <a:latin typeface="Cambria"/>
                <a:cs typeface="Cambria"/>
              </a:rPr>
              <a:t>number</a:t>
            </a:r>
            <a:r>
              <a:rPr sz="1450" spc="-20" dirty="0">
                <a:latin typeface="Cambria"/>
                <a:cs typeface="Cambria"/>
              </a:rPr>
              <a:t> </a:t>
            </a:r>
            <a:r>
              <a:rPr sz="1450" dirty="0">
                <a:latin typeface="Cambria"/>
                <a:cs typeface="Cambria"/>
              </a:rPr>
              <a:t>of</a:t>
            </a:r>
            <a:r>
              <a:rPr sz="1450" spc="-30" dirty="0">
                <a:latin typeface="Cambria"/>
                <a:cs typeface="Cambria"/>
              </a:rPr>
              <a:t> </a:t>
            </a:r>
            <a:r>
              <a:rPr sz="1450" dirty="0">
                <a:latin typeface="Cambria"/>
                <a:cs typeface="Cambria"/>
              </a:rPr>
              <a:t>serious</a:t>
            </a:r>
            <a:r>
              <a:rPr sz="1450" spc="-40" dirty="0">
                <a:latin typeface="Cambria"/>
                <a:cs typeface="Cambria"/>
              </a:rPr>
              <a:t> </a:t>
            </a:r>
            <a:r>
              <a:rPr sz="1450" dirty="0">
                <a:latin typeface="Cambria"/>
                <a:cs typeface="Cambria"/>
              </a:rPr>
              <a:t>heart</a:t>
            </a:r>
            <a:r>
              <a:rPr sz="1450" spc="-30" dirty="0">
                <a:latin typeface="Cambria"/>
                <a:cs typeface="Cambria"/>
              </a:rPr>
              <a:t> </a:t>
            </a:r>
            <a:r>
              <a:rPr sz="1450" dirty="0">
                <a:latin typeface="Cambria"/>
                <a:cs typeface="Cambria"/>
              </a:rPr>
              <a:t>disease</a:t>
            </a:r>
            <a:r>
              <a:rPr sz="1450" spc="-35" dirty="0">
                <a:latin typeface="Cambria"/>
                <a:cs typeface="Cambria"/>
              </a:rPr>
              <a:t> </a:t>
            </a:r>
            <a:r>
              <a:rPr sz="1450" dirty="0">
                <a:latin typeface="Cambria"/>
                <a:cs typeface="Cambria"/>
              </a:rPr>
              <a:t>cases</a:t>
            </a:r>
            <a:r>
              <a:rPr sz="1450" spc="-40" dirty="0">
                <a:latin typeface="Cambria"/>
                <a:cs typeface="Cambria"/>
              </a:rPr>
              <a:t> </a:t>
            </a:r>
            <a:r>
              <a:rPr sz="1450" dirty="0">
                <a:latin typeface="Cambria"/>
                <a:cs typeface="Cambria"/>
              </a:rPr>
              <a:t>and</a:t>
            </a:r>
            <a:r>
              <a:rPr sz="1450" spc="-20" dirty="0">
                <a:latin typeface="Cambria"/>
                <a:cs typeface="Cambria"/>
              </a:rPr>
              <a:t> </a:t>
            </a:r>
            <a:r>
              <a:rPr sz="1450" spc="-10" dirty="0">
                <a:latin typeface="Cambria"/>
                <a:cs typeface="Cambria"/>
              </a:rPr>
              <a:t>save</a:t>
            </a:r>
            <a:r>
              <a:rPr sz="1450" spc="-35" dirty="0">
                <a:latin typeface="Cambria"/>
                <a:cs typeface="Cambria"/>
              </a:rPr>
              <a:t> </a:t>
            </a:r>
            <a:r>
              <a:rPr sz="1450" spc="-10" dirty="0">
                <a:latin typeface="Cambria"/>
                <a:cs typeface="Cambria"/>
              </a:rPr>
              <a:t>lives</a:t>
            </a:r>
            <a:r>
              <a:rPr lang="en-US" sz="1450" spc="-10" dirty="0">
                <a:latin typeface="Cambria"/>
                <a:cs typeface="Cambria"/>
              </a:rPr>
              <a:t> </a:t>
            </a:r>
            <a:r>
              <a:rPr sz="1450" spc="-10" dirty="0">
                <a:latin typeface="Cambria"/>
                <a:cs typeface="Cambria"/>
              </a:rPr>
              <a:t>.</a:t>
            </a:r>
            <a:r>
              <a:rPr lang="en-US" sz="1450" spc="-10" dirty="0">
                <a:latin typeface="Cambria"/>
                <a:cs typeface="Cambria"/>
              </a:rPr>
              <a:t> </a:t>
            </a:r>
            <a:r>
              <a:rPr sz="1450" dirty="0">
                <a:latin typeface="Cambria"/>
                <a:cs typeface="Cambria"/>
              </a:rPr>
              <a:t>Machine</a:t>
            </a:r>
            <a:r>
              <a:rPr sz="1450" spc="-40" dirty="0">
                <a:latin typeface="Cambria"/>
                <a:cs typeface="Cambria"/>
              </a:rPr>
              <a:t> </a:t>
            </a:r>
            <a:r>
              <a:rPr sz="1450" dirty="0">
                <a:latin typeface="Cambria"/>
                <a:cs typeface="Cambria"/>
              </a:rPr>
              <a:t>learning</a:t>
            </a:r>
            <a:r>
              <a:rPr sz="1450" spc="-20" dirty="0">
                <a:latin typeface="Cambria"/>
                <a:cs typeface="Cambria"/>
              </a:rPr>
              <a:t> </a:t>
            </a:r>
            <a:r>
              <a:rPr sz="1450" dirty="0">
                <a:latin typeface="Cambria"/>
                <a:cs typeface="Cambria"/>
              </a:rPr>
              <a:t>models</a:t>
            </a:r>
            <a:r>
              <a:rPr sz="1450" spc="-45" dirty="0">
                <a:latin typeface="Cambria"/>
                <a:cs typeface="Cambria"/>
              </a:rPr>
              <a:t> </a:t>
            </a:r>
            <a:r>
              <a:rPr sz="1450" dirty="0">
                <a:latin typeface="Cambria"/>
                <a:cs typeface="Cambria"/>
              </a:rPr>
              <a:t>show</a:t>
            </a:r>
            <a:r>
              <a:rPr sz="1450" spc="-20" dirty="0">
                <a:latin typeface="Cambria"/>
                <a:cs typeface="Cambria"/>
              </a:rPr>
              <a:t> </a:t>
            </a:r>
            <a:r>
              <a:rPr sz="1450" spc="-10" dirty="0">
                <a:latin typeface="Cambria"/>
                <a:cs typeface="Cambria"/>
              </a:rPr>
              <a:t>promise</a:t>
            </a:r>
            <a:r>
              <a:rPr sz="1450" spc="-35" dirty="0">
                <a:latin typeface="Cambria"/>
                <a:cs typeface="Cambria"/>
              </a:rPr>
              <a:t> </a:t>
            </a:r>
            <a:r>
              <a:rPr sz="1450" dirty="0">
                <a:latin typeface="Cambria"/>
                <a:cs typeface="Cambria"/>
              </a:rPr>
              <a:t>for</a:t>
            </a:r>
            <a:r>
              <a:rPr sz="1450" spc="-25" dirty="0">
                <a:latin typeface="Cambria"/>
                <a:cs typeface="Cambria"/>
              </a:rPr>
              <a:t> </a:t>
            </a:r>
            <a:r>
              <a:rPr sz="1450" dirty="0">
                <a:latin typeface="Cambria"/>
                <a:cs typeface="Cambria"/>
              </a:rPr>
              <a:t>this</a:t>
            </a:r>
            <a:r>
              <a:rPr sz="1450" spc="-60" dirty="0">
                <a:latin typeface="Cambria"/>
                <a:cs typeface="Cambria"/>
              </a:rPr>
              <a:t> </a:t>
            </a:r>
            <a:r>
              <a:rPr sz="1450" dirty="0">
                <a:latin typeface="Cambria"/>
                <a:cs typeface="Cambria"/>
              </a:rPr>
              <a:t>important</a:t>
            </a:r>
            <a:r>
              <a:rPr sz="1450" spc="-25" dirty="0">
                <a:latin typeface="Cambria"/>
                <a:cs typeface="Cambria"/>
              </a:rPr>
              <a:t> </a:t>
            </a:r>
            <a:r>
              <a:rPr sz="1450" spc="-10" dirty="0">
                <a:latin typeface="Cambria"/>
                <a:cs typeface="Cambria"/>
              </a:rPr>
              <a:t>medical application.</a:t>
            </a:r>
            <a:endParaRPr sz="1450" dirty="0">
              <a:latin typeface="Cambria"/>
              <a:cs typeface="Cambria"/>
            </a:endParaRPr>
          </a:p>
          <a:p>
            <a:pPr>
              <a:lnSpc>
                <a:spcPct val="100000"/>
              </a:lnSpc>
              <a:spcBef>
                <a:spcPts val="215"/>
              </a:spcBef>
            </a:pPr>
            <a:endParaRPr sz="1200" dirty="0">
              <a:latin typeface="Cambria"/>
              <a:cs typeface="Cambria"/>
            </a:endParaRPr>
          </a:p>
          <a:p>
            <a:pPr marL="12700">
              <a:lnSpc>
                <a:spcPct val="100000"/>
              </a:lnSpc>
              <a:tabLst>
                <a:tab pos="368935" algn="l"/>
              </a:tabLst>
            </a:pPr>
            <a:r>
              <a:rPr sz="2000" b="1" spc="-50" dirty="0">
                <a:latin typeface="Cambria"/>
                <a:cs typeface="Cambria"/>
              </a:rPr>
              <a:t>2</a:t>
            </a:r>
            <a:r>
              <a:rPr sz="2000" b="1" dirty="0">
                <a:latin typeface="Cambria"/>
                <a:cs typeface="Cambria"/>
              </a:rPr>
              <a:t>	</a:t>
            </a:r>
            <a:r>
              <a:rPr lang="en-US" sz="2000" b="1" dirty="0">
                <a:latin typeface="Cambria"/>
                <a:cs typeface="Cambria"/>
              </a:rPr>
              <a:t> </a:t>
            </a:r>
            <a:r>
              <a:rPr sz="2000" b="1" spc="-10" dirty="0">
                <a:latin typeface="Cambria"/>
                <a:cs typeface="Cambria"/>
              </a:rPr>
              <a:t>Introduction</a:t>
            </a:r>
            <a:endParaRPr lang="en-US" sz="2000" b="1" spc="-10" dirty="0">
              <a:latin typeface="Cambria"/>
              <a:cs typeface="Cambria"/>
            </a:endParaRPr>
          </a:p>
          <a:p>
            <a:pPr marL="12700">
              <a:lnSpc>
                <a:spcPct val="100000"/>
              </a:lnSpc>
              <a:tabLst>
                <a:tab pos="368935" algn="l"/>
              </a:tabLst>
            </a:pPr>
            <a:endParaRPr lang="en-US" sz="1450" b="1" spc="-10" dirty="0">
              <a:latin typeface="Cambria"/>
              <a:cs typeface="Cambria"/>
            </a:endParaRPr>
          </a:p>
          <a:p>
            <a:pPr marL="12700">
              <a:lnSpc>
                <a:spcPct val="100000"/>
              </a:lnSpc>
              <a:tabLst>
                <a:tab pos="368935" algn="l"/>
              </a:tabLst>
            </a:pPr>
            <a:r>
              <a:rPr lang="en-US" sz="1450" dirty="0">
                <a:latin typeface="Cambria"/>
                <a:cs typeface="Cambria"/>
              </a:rPr>
              <a:t>Heart disease is a serious global health issue, causing numerous deaths annually. Early prediction of high-risk individuals is vital for timely intervention. This project aims to use machine learning to predict the risk of developing heart disease . We will analyze patient data, including age, gender, blood pressure, cholesterol levels, and other health factors, using various machine learning algorithms such as logistic regression, decision trees, and random forests. Each algorithm’s performance will be evaluated based on its accuracy in predicting heart disease risk on new, unseen data. The most accurate algorithm will be selected as our prediction model . Early prediction through machine learning enables doctors to intervene with high-risk patients sooner using medication, procedures, and lifestyle changes, potentially saving lives. Beyond accuracy, we will also focus on feature selection and model interpretability. Understanding the reasons behind the model's predictions and the significance of different risk factors is crucial. This knowledge can assist doctors in creating personalized treatment plans and preventive measures . In summary, developing accurate and interpretable machine learning models for heart disease prediction can transform risk assessment and preventive healthcare, allowing early identification and timely intervention for high-risk individuals, ultimately improving patient outcomes.</a:t>
            </a:r>
            <a:endParaRPr sz="1450" dirty="0">
              <a:latin typeface="Cambria"/>
              <a:cs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4</a:t>
            </a:fld>
            <a:endParaRPr spc="-25" dirty="0"/>
          </a:p>
        </p:txBody>
      </p:sp>
      <p:sp>
        <p:nvSpPr>
          <p:cNvPr id="2" name="object 2"/>
          <p:cNvSpPr txBox="1"/>
          <p:nvPr/>
        </p:nvSpPr>
        <p:spPr>
          <a:xfrm>
            <a:off x="784542" y="492862"/>
            <a:ext cx="5776595" cy="10137775"/>
          </a:xfrm>
          <a:prstGeom prst="rect">
            <a:avLst/>
          </a:prstGeom>
        </p:spPr>
        <p:txBody>
          <a:bodyPr vert="horz" wrap="square" lIns="0" tIns="9525" rIns="0" bIns="0" rtlCol="0">
            <a:spAutoFit/>
          </a:bodyPr>
          <a:lstStyle/>
          <a:p>
            <a:pPr>
              <a:lnSpc>
                <a:spcPct val="100000"/>
              </a:lnSpc>
              <a:spcBef>
                <a:spcPts val="1320"/>
              </a:spcBef>
            </a:pPr>
            <a:endParaRPr sz="1200" dirty="0">
              <a:latin typeface="Cambria"/>
              <a:cs typeface="Cambria"/>
            </a:endParaRPr>
          </a:p>
          <a:p>
            <a:pPr marL="469900" indent="-457200">
              <a:lnSpc>
                <a:spcPct val="100000"/>
              </a:lnSpc>
              <a:buAutoNum type="arabicPlain" startAt="3"/>
              <a:tabLst>
                <a:tab pos="368935" algn="l"/>
              </a:tabLst>
            </a:pPr>
            <a:r>
              <a:rPr sz="2000" b="1" spc="-20" dirty="0">
                <a:latin typeface="Cambria"/>
                <a:cs typeface="Cambria"/>
              </a:rPr>
              <a:t>Literature</a:t>
            </a:r>
            <a:r>
              <a:rPr sz="2000" b="1" spc="20" dirty="0">
                <a:latin typeface="Cambria"/>
                <a:cs typeface="Cambria"/>
              </a:rPr>
              <a:t> </a:t>
            </a:r>
            <a:r>
              <a:rPr sz="2000" b="1" spc="-10" dirty="0">
                <a:latin typeface="Cambria"/>
                <a:cs typeface="Cambria"/>
              </a:rPr>
              <a:t>Survey</a:t>
            </a:r>
            <a:endParaRPr lang="en-US" sz="2000" b="1" spc="-10" dirty="0">
              <a:latin typeface="Cambria"/>
              <a:cs typeface="Cambria"/>
            </a:endParaRPr>
          </a:p>
          <a:p>
            <a:pPr marL="469900" indent="-457200">
              <a:lnSpc>
                <a:spcPct val="100000"/>
              </a:lnSpc>
              <a:buAutoNum type="arabicPlain" startAt="3"/>
              <a:tabLst>
                <a:tab pos="368935" algn="l"/>
              </a:tabLst>
            </a:pPr>
            <a:endParaRPr lang="en-US" sz="2000" b="1" spc="-10" dirty="0">
              <a:latin typeface="Cambria"/>
              <a:cs typeface="Cambria"/>
            </a:endParaRPr>
          </a:p>
          <a:p>
            <a:pPr marL="12700">
              <a:lnSpc>
                <a:spcPct val="100000"/>
              </a:lnSpc>
              <a:tabLst>
                <a:tab pos="368935" algn="l"/>
              </a:tabLst>
            </a:pPr>
            <a:r>
              <a:rPr lang="en-US" sz="1450" spc="-10" dirty="0">
                <a:latin typeface="Cambria"/>
                <a:cs typeface="Cambria"/>
              </a:rPr>
              <a:t>Numerous studies have explored the application of machine learning techniques for predicting the risk of heart disease, given the significant impact of cardiovascular diseases on global health. This literature survey aims to provide an overview of the recent research in this domain . Researchers have investigated various machine learning algorithms for heart disease prediction, including logistic regression, decision trees, random forests, support vector machines (SVMs), and neural networks. Shouman et al. (2021) compared the performance of several classifiers, including logistic regression, decision trees, and SVMs, on a heart disease dataset. They found that the SVM model achieved the highest accuracy of 84.6%.Mohan et al. (2019) proposed a hybrid machine learning model that combined the strengths of different algorithms. Their approach involved feature selection using a genetic algorithm and classification using a fuzzy weighted average of multiple classifiers, including naive Bayes, decision trees, and SVMs. The hybrid model outperformed individual classifiers, achieving an accuracy of 88.7%.Deep learning techniques, particularly artificial neural networks (ANNs), have also shown promising results in heart disease prediction. Tan et al. (2018) developed an ANN model that achieved an accuracy of 85.1% on a heart disease dataset. They also explored the importance of different features and found that age, serum cholesterol, and maximum heart rate were the most significant predictors of heart disease .  addition to traditional machine learning algorithms, ensemble methods have been explored for improving prediction performance. </a:t>
            </a:r>
            <a:r>
              <a:rPr lang="en-US" sz="1450" spc="-10" dirty="0" err="1">
                <a:latin typeface="Cambria"/>
                <a:cs typeface="Cambria"/>
              </a:rPr>
              <a:t>Ziasa</a:t>
            </a:r>
            <a:r>
              <a:rPr lang="en-US" sz="1450" spc="-10" dirty="0">
                <a:latin typeface="Cambria"/>
                <a:cs typeface="Cambria"/>
              </a:rPr>
              <a:t> </a:t>
            </a:r>
            <a:r>
              <a:rPr lang="en-US" sz="1450" spc="-10" dirty="0" err="1">
                <a:latin typeface="Cambria"/>
                <a:cs typeface="Cambria"/>
              </a:rPr>
              <a:t>boun</a:t>
            </a:r>
            <a:r>
              <a:rPr lang="en-US" sz="1450" spc="-10" dirty="0">
                <a:latin typeface="Cambria"/>
                <a:cs typeface="Cambria"/>
              </a:rPr>
              <a:t> et al. (2020) proposed an ensemble model that combined the predictions of multiple base classifiers, including logistic regression, decision trees, and SVMs. Their ensemble approach achieved an accuracy of 89.2%, outperforming individual classifiers . Feature selection and dimensionality reduction techniques have also been employed to enhance the performance of machine learning models for heart disease prediction. Jalali and </a:t>
            </a:r>
            <a:r>
              <a:rPr lang="en-US" sz="1450" spc="-10" dirty="0" err="1">
                <a:latin typeface="Cambria"/>
                <a:cs typeface="Cambria"/>
              </a:rPr>
              <a:t>Farnia</a:t>
            </a:r>
            <a:r>
              <a:rPr lang="en-US" sz="1450" spc="-10" dirty="0">
                <a:latin typeface="Cambria"/>
                <a:cs typeface="Cambria"/>
              </a:rPr>
              <a:t> (2021) utilized a hybrid approach involving genetic algorithms for feature selection and SVMs for classification. Their method achieved an accuracy of 86.2% and identified the most relevant features for predicting heart disease risk . Moreover, researchers have investigated the interpretability of machine learning models in the context of heart disease prediction. Tama et al. (2022) developed an interpretable decision tree model that not only provided accurate predictions but also offered insights into the decision-making process, enabling better understanding and trust in the model's predictions . Further research is needed to address these challenges and develop robust and reliable models that can be effectively utilized in clinical practice for risk assessment and preventive care.</a:t>
            </a:r>
          </a:p>
          <a:p>
            <a:pPr marL="369570" marR="64769">
              <a:lnSpc>
                <a:spcPts val="1460"/>
              </a:lnSpc>
              <a:spcBef>
                <a:spcPts val="35"/>
              </a:spcBef>
            </a:pPr>
            <a:endParaRPr sz="1200" dirty="0">
              <a:latin typeface="Cambria"/>
              <a:cs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5</a:t>
            </a:fld>
            <a:endParaRPr spc="-25" dirty="0"/>
          </a:p>
        </p:txBody>
      </p:sp>
      <p:sp>
        <p:nvSpPr>
          <p:cNvPr id="3" name="object 3"/>
          <p:cNvSpPr txBox="1"/>
          <p:nvPr/>
        </p:nvSpPr>
        <p:spPr>
          <a:xfrm>
            <a:off x="786130" y="698500"/>
            <a:ext cx="6192520" cy="10239983"/>
          </a:xfrm>
          <a:prstGeom prst="rect">
            <a:avLst/>
          </a:prstGeom>
        </p:spPr>
        <p:txBody>
          <a:bodyPr vert="horz" wrap="square" lIns="0" tIns="11430" rIns="0" bIns="0" rtlCol="0">
            <a:spAutoFit/>
          </a:bodyPr>
          <a:lstStyle/>
          <a:p>
            <a:pPr marL="12700">
              <a:lnSpc>
                <a:spcPct val="100000"/>
              </a:lnSpc>
              <a:spcBef>
                <a:spcPts val="90"/>
              </a:spcBef>
              <a:tabLst>
                <a:tab pos="368935" algn="l"/>
              </a:tabLst>
            </a:pPr>
            <a:r>
              <a:rPr sz="2000" b="1" spc="-50" dirty="0">
                <a:latin typeface="Cambria"/>
                <a:cs typeface="Cambria"/>
              </a:rPr>
              <a:t>4</a:t>
            </a:r>
            <a:r>
              <a:rPr sz="2000" b="1" dirty="0">
                <a:latin typeface="Cambria"/>
                <a:cs typeface="Cambria"/>
              </a:rPr>
              <a:t>	</a:t>
            </a:r>
            <a:r>
              <a:rPr sz="2000" b="1" spc="-10" dirty="0">
                <a:latin typeface="Cambria"/>
                <a:cs typeface="Cambria"/>
              </a:rPr>
              <a:t>Methodology</a:t>
            </a:r>
            <a:endParaRPr lang="en-US" sz="2000" b="1" spc="-10" dirty="0">
              <a:latin typeface="Cambria"/>
              <a:cs typeface="Cambria"/>
            </a:endParaRPr>
          </a:p>
          <a:p>
            <a:pPr marL="12700">
              <a:lnSpc>
                <a:spcPct val="100000"/>
              </a:lnSpc>
              <a:spcBef>
                <a:spcPts val="90"/>
              </a:spcBef>
              <a:tabLst>
                <a:tab pos="368935" algn="l"/>
              </a:tabLst>
            </a:pPr>
            <a:endParaRPr lang="en-US" sz="1450" b="1" spc="-10" dirty="0">
              <a:latin typeface="Cambria"/>
              <a:cs typeface="Cambria"/>
            </a:endParaRPr>
          </a:p>
          <a:p>
            <a:pPr marL="12700">
              <a:lnSpc>
                <a:spcPct val="100000"/>
              </a:lnSpc>
              <a:spcBef>
                <a:spcPts val="90"/>
              </a:spcBef>
              <a:tabLst>
                <a:tab pos="368935" algn="l"/>
              </a:tabLst>
            </a:pPr>
            <a:r>
              <a:rPr sz="1450" dirty="0">
                <a:latin typeface="Cambria"/>
                <a:cs typeface="Cambria"/>
              </a:rPr>
              <a:t>The</a:t>
            </a:r>
            <a:r>
              <a:rPr sz="1450" spc="-20" dirty="0">
                <a:latin typeface="Cambria"/>
                <a:cs typeface="Cambria"/>
              </a:rPr>
              <a:t> </a:t>
            </a:r>
            <a:r>
              <a:rPr sz="1450" spc="-10" dirty="0">
                <a:latin typeface="Cambria"/>
                <a:cs typeface="Cambria"/>
              </a:rPr>
              <a:t>proposed </a:t>
            </a:r>
            <a:r>
              <a:rPr sz="1450" dirty="0">
                <a:latin typeface="Cambria"/>
                <a:cs typeface="Cambria"/>
              </a:rPr>
              <a:t>method</a:t>
            </a:r>
            <a:r>
              <a:rPr sz="1450" spc="-10" dirty="0">
                <a:latin typeface="Cambria"/>
                <a:cs typeface="Cambria"/>
              </a:rPr>
              <a:t> consists</a:t>
            </a:r>
            <a:r>
              <a:rPr sz="1450" spc="-15" dirty="0">
                <a:latin typeface="Cambria"/>
                <a:cs typeface="Cambria"/>
              </a:rPr>
              <a:t> </a:t>
            </a:r>
            <a:r>
              <a:rPr sz="1450" dirty="0">
                <a:latin typeface="Cambria"/>
                <a:cs typeface="Cambria"/>
              </a:rPr>
              <a:t>of</a:t>
            </a:r>
            <a:r>
              <a:rPr sz="1450" spc="-15" dirty="0">
                <a:latin typeface="Cambria"/>
                <a:cs typeface="Cambria"/>
              </a:rPr>
              <a:t> </a:t>
            </a:r>
            <a:r>
              <a:rPr sz="1450" spc="-10" dirty="0">
                <a:latin typeface="Cambria"/>
                <a:cs typeface="Cambria"/>
              </a:rPr>
              <a:t>five</a:t>
            </a:r>
            <a:r>
              <a:rPr sz="1450" spc="-20" dirty="0">
                <a:latin typeface="Cambria"/>
                <a:cs typeface="Cambria"/>
              </a:rPr>
              <a:t> </a:t>
            </a:r>
            <a:r>
              <a:rPr sz="1450" dirty="0">
                <a:latin typeface="Cambria"/>
                <a:cs typeface="Cambria"/>
              </a:rPr>
              <a:t>sub</a:t>
            </a:r>
            <a:r>
              <a:rPr sz="1450" spc="-15" dirty="0">
                <a:latin typeface="Cambria"/>
                <a:cs typeface="Cambria"/>
              </a:rPr>
              <a:t> </a:t>
            </a:r>
            <a:r>
              <a:rPr sz="1450" dirty="0">
                <a:latin typeface="Cambria"/>
                <a:cs typeface="Cambria"/>
              </a:rPr>
              <a:t>modules,</a:t>
            </a:r>
            <a:r>
              <a:rPr sz="1450" spc="-20" dirty="0">
                <a:latin typeface="Cambria"/>
                <a:cs typeface="Cambria"/>
              </a:rPr>
              <a:t> </a:t>
            </a:r>
            <a:r>
              <a:rPr sz="1450" spc="-25" dirty="0">
                <a:latin typeface="Cambria"/>
                <a:cs typeface="Cambria"/>
              </a:rPr>
              <a:t>namely,</a:t>
            </a:r>
            <a:r>
              <a:rPr sz="1450" spc="-15" dirty="0">
                <a:latin typeface="Cambria"/>
                <a:cs typeface="Cambria"/>
              </a:rPr>
              <a:t> </a:t>
            </a:r>
            <a:r>
              <a:rPr sz="1450" spc="-10" dirty="0">
                <a:latin typeface="Cambria"/>
                <a:cs typeface="Cambria"/>
              </a:rPr>
              <a:t>loading </a:t>
            </a:r>
            <a:r>
              <a:rPr sz="1450" dirty="0">
                <a:latin typeface="Cambria"/>
                <a:cs typeface="Cambria"/>
              </a:rPr>
              <a:t>the</a:t>
            </a:r>
            <a:r>
              <a:rPr sz="1450" spc="-20" dirty="0">
                <a:latin typeface="Cambria"/>
                <a:cs typeface="Cambria"/>
              </a:rPr>
              <a:t> </a:t>
            </a:r>
            <a:r>
              <a:rPr sz="1450" dirty="0">
                <a:latin typeface="Cambria"/>
                <a:cs typeface="Cambria"/>
              </a:rPr>
              <a:t>dataset,</a:t>
            </a:r>
            <a:r>
              <a:rPr sz="1450" spc="-20" dirty="0">
                <a:latin typeface="Cambria"/>
                <a:cs typeface="Cambria"/>
              </a:rPr>
              <a:t> </a:t>
            </a:r>
            <a:r>
              <a:rPr sz="1450" spc="-10" dirty="0">
                <a:latin typeface="Cambria"/>
                <a:cs typeface="Cambria"/>
              </a:rPr>
              <a:t>pre-</a:t>
            </a:r>
            <a:r>
              <a:rPr sz="1450" dirty="0">
                <a:latin typeface="Cambria"/>
                <a:cs typeface="Cambria"/>
              </a:rPr>
              <a:t>processing,</a:t>
            </a:r>
            <a:r>
              <a:rPr sz="1450" spc="-10" dirty="0">
                <a:latin typeface="Cambria"/>
                <a:cs typeface="Cambria"/>
              </a:rPr>
              <a:t> feature</a:t>
            </a:r>
            <a:r>
              <a:rPr sz="1450" spc="-20" dirty="0">
                <a:latin typeface="Cambria"/>
                <a:cs typeface="Cambria"/>
              </a:rPr>
              <a:t> </a:t>
            </a:r>
            <a:r>
              <a:rPr sz="1450" dirty="0">
                <a:latin typeface="Cambria"/>
                <a:cs typeface="Cambria"/>
              </a:rPr>
              <a:t>selection,</a:t>
            </a:r>
            <a:r>
              <a:rPr sz="1450" spc="-15" dirty="0">
                <a:latin typeface="Cambria"/>
                <a:cs typeface="Cambria"/>
              </a:rPr>
              <a:t> </a:t>
            </a:r>
            <a:r>
              <a:rPr sz="1450" spc="-10" dirty="0">
                <a:latin typeface="Cambria"/>
                <a:cs typeface="Cambria"/>
              </a:rPr>
              <a:t>classification</a:t>
            </a:r>
            <a:r>
              <a:rPr sz="1450" spc="-15" dirty="0">
                <a:latin typeface="Cambria"/>
                <a:cs typeface="Cambria"/>
              </a:rPr>
              <a:t> </a:t>
            </a:r>
            <a:r>
              <a:rPr lang="en-US" sz="1450" spc="-10" dirty="0">
                <a:latin typeface="Cambria"/>
                <a:cs typeface="Cambria"/>
              </a:rPr>
              <a:t>. </a:t>
            </a:r>
            <a:r>
              <a:rPr lang="en-US" sz="1450" dirty="0">
                <a:latin typeface="Cambria"/>
                <a:cs typeface="Cambria"/>
              </a:rPr>
              <a:t>H</a:t>
            </a:r>
            <a:r>
              <a:rPr sz="1450" spc="-10" dirty="0">
                <a:latin typeface="Cambria"/>
                <a:cs typeface="Cambria"/>
              </a:rPr>
              <a:t>ere</a:t>
            </a:r>
            <a:r>
              <a:rPr sz="1450" spc="-25" dirty="0">
                <a:latin typeface="Cambria"/>
                <a:cs typeface="Cambria"/>
              </a:rPr>
              <a:t> </a:t>
            </a:r>
            <a:r>
              <a:rPr sz="1450" dirty="0">
                <a:latin typeface="Cambria"/>
                <a:cs typeface="Cambria"/>
              </a:rPr>
              <a:t>is</a:t>
            </a:r>
            <a:r>
              <a:rPr sz="1450" spc="-30" dirty="0">
                <a:latin typeface="Cambria"/>
                <a:cs typeface="Cambria"/>
              </a:rPr>
              <a:t> </a:t>
            </a:r>
            <a:r>
              <a:rPr sz="1450" dirty="0">
                <a:latin typeface="Cambria"/>
                <a:cs typeface="Cambria"/>
              </a:rPr>
              <a:t>the</a:t>
            </a:r>
            <a:r>
              <a:rPr sz="1450" spc="-25" dirty="0">
                <a:latin typeface="Cambria"/>
                <a:cs typeface="Cambria"/>
              </a:rPr>
              <a:t> </a:t>
            </a:r>
            <a:r>
              <a:rPr sz="1450" spc="-10" dirty="0">
                <a:latin typeface="Cambria"/>
                <a:cs typeface="Cambria"/>
              </a:rPr>
              <a:t>explanation</a:t>
            </a:r>
            <a:r>
              <a:rPr sz="1450" spc="-20" dirty="0">
                <a:latin typeface="Cambria"/>
                <a:cs typeface="Cambria"/>
              </a:rPr>
              <a:t> </a:t>
            </a:r>
            <a:r>
              <a:rPr sz="1450" spc="-25" dirty="0">
                <a:latin typeface="Cambria"/>
                <a:cs typeface="Cambria"/>
              </a:rPr>
              <a:t>for </a:t>
            </a:r>
            <a:r>
              <a:rPr sz="1450" dirty="0">
                <a:latin typeface="Cambria"/>
                <a:cs typeface="Cambria"/>
              </a:rPr>
              <a:t>the</a:t>
            </a:r>
            <a:r>
              <a:rPr sz="1450" spc="-20" dirty="0">
                <a:latin typeface="Cambria"/>
                <a:cs typeface="Cambria"/>
              </a:rPr>
              <a:t> </a:t>
            </a:r>
            <a:r>
              <a:rPr sz="1450" dirty="0">
                <a:latin typeface="Cambria"/>
                <a:cs typeface="Cambria"/>
              </a:rPr>
              <a:t>first</a:t>
            </a:r>
            <a:r>
              <a:rPr sz="1450" spc="-20" dirty="0">
                <a:latin typeface="Cambria"/>
                <a:cs typeface="Cambria"/>
              </a:rPr>
              <a:t> </a:t>
            </a:r>
            <a:r>
              <a:rPr sz="1450" dirty="0">
                <a:latin typeface="Cambria"/>
                <a:cs typeface="Cambria"/>
              </a:rPr>
              <a:t>step</a:t>
            </a:r>
            <a:r>
              <a:rPr sz="1450" spc="-10" dirty="0">
                <a:latin typeface="Cambria"/>
                <a:cs typeface="Cambria"/>
              </a:rPr>
              <a:t> </a:t>
            </a:r>
            <a:r>
              <a:rPr sz="1450" dirty="0">
                <a:latin typeface="Cambria"/>
                <a:cs typeface="Cambria"/>
              </a:rPr>
              <a:t>of</a:t>
            </a:r>
            <a:r>
              <a:rPr sz="1450" spc="-15" dirty="0">
                <a:latin typeface="Cambria"/>
                <a:cs typeface="Cambria"/>
              </a:rPr>
              <a:t> </a:t>
            </a:r>
            <a:r>
              <a:rPr sz="1450" dirty="0">
                <a:latin typeface="Cambria"/>
                <a:cs typeface="Cambria"/>
              </a:rPr>
              <a:t>loading</a:t>
            </a:r>
            <a:r>
              <a:rPr sz="1450" spc="-30" dirty="0">
                <a:latin typeface="Cambria"/>
                <a:cs typeface="Cambria"/>
              </a:rPr>
              <a:t> </a:t>
            </a:r>
            <a:r>
              <a:rPr sz="1450" dirty="0">
                <a:latin typeface="Cambria"/>
                <a:cs typeface="Cambria"/>
              </a:rPr>
              <a:t>the</a:t>
            </a:r>
            <a:r>
              <a:rPr sz="1450" spc="-20" dirty="0">
                <a:latin typeface="Cambria"/>
                <a:cs typeface="Cambria"/>
              </a:rPr>
              <a:t> </a:t>
            </a:r>
            <a:r>
              <a:rPr sz="1450" dirty="0">
                <a:latin typeface="Cambria"/>
                <a:cs typeface="Cambria"/>
              </a:rPr>
              <a:t>heart</a:t>
            </a:r>
            <a:r>
              <a:rPr sz="1450" spc="-15" dirty="0">
                <a:latin typeface="Cambria"/>
                <a:cs typeface="Cambria"/>
              </a:rPr>
              <a:t> </a:t>
            </a:r>
            <a:r>
              <a:rPr sz="1450" spc="-10" dirty="0">
                <a:latin typeface="Cambria"/>
                <a:cs typeface="Cambria"/>
              </a:rPr>
              <a:t>disease</a:t>
            </a:r>
            <a:r>
              <a:rPr sz="1450" spc="-20" dirty="0">
                <a:latin typeface="Cambria"/>
                <a:cs typeface="Cambria"/>
              </a:rPr>
              <a:t> </a:t>
            </a:r>
            <a:r>
              <a:rPr lang="en-US" sz="1450" spc="-10" dirty="0">
                <a:latin typeface="Cambria"/>
                <a:cs typeface="Cambria"/>
              </a:rPr>
              <a:t>data set :</a:t>
            </a:r>
          </a:p>
          <a:p>
            <a:pPr marL="12700">
              <a:lnSpc>
                <a:spcPct val="100000"/>
              </a:lnSpc>
              <a:spcBef>
                <a:spcPts val="90"/>
              </a:spcBef>
              <a:tabLst>
                <a:tab pos="368935" algn="l"/>
              </a:tabLst>
            </a:pPr>
            <a:endParaRPr lang="en-US" sz="1450" spc="-10" dirty="0">
              <a:latin typeface="Cambria"/>
              <a:cs typeface="Cambria"/>
            </a:endParaRPr>
          </a:p>
          <a:p>
            <a:pPr marL="12700">
              <a:lnSpc>
                <a:spcPct val="100000"/>
              </a:lnSpc>
              <a:spcBef>
                <a:spcPts val="90"/>
              </a:spcBef>
              <a:tabLst>
                <a:tab pos="368935" algn="l"/>
              </a:tabLst>
            </a:pPr>
            <a:r>
              <a:rPr sz="1450" dirty="0">
                <a:latin typeface="Cambria"/>
                <a:cs typeface="Cambria"/>
              </a:rPr>
              <a:t>Step</a:t>
            </a:r>
            <a:r>
              <a:rPr sz="1450" spc="-15" dirty="0">
                <a:latin typeface="Cambria"/>
                <a:cs typeface="Cambria"/>
              </a:rPr>
              <a:t> </a:t>
            </a:r>
            <a:r>
              <a:rPr sz="1450" dirty="0">
                <a:latin typeface="Cambria"/>
                <a:cs typeface="Cambria"/>
              </a:rPr>
              <a:t>1:</a:t>
            </a:r>
            <a:r>
              <a:rPr sz="1450" spc="-20" dirty="0">
                <a:latin typeface="Cambria"/>
                <a:cs typeface="Cambria"/>
              </a:rPr>
              <a:t> </a:t>
            </a:r>
            <a:r>
              <a:rPr lang="en-US" sz="1450" spc="-20" dirty="0">
                <a:latin typeface="Cambria"/>
                <a:cs typeface="Cambria"/>
              </a:rPr>
              <a:t> </a:t>
            </a:r>
            <a:r>
              <a:rPr sz="1450" dirty="0">
                <a:latin typeface="Cambria"/>
                <a:cs typeface="Cambria"/>
              </a:rPr>
              <a:t>Loading</a:t>
            </a:r>
            <a:r>
              <a:rPr sz="1450" spc="-10" dirty="0">
                <a:latin typeface="Cambria"/>
                <a:cs typeface="Cambria"/>
              </a:rPr>
              <a:t> </a:t>
            </a:r>
            <a:r>
              <a:rPr sz="1450" dirty="0">
                <a:latin typeface="Cambria"/>
                <a:cs typeface="Cambria"/>
              </a:rPr>
              <a:t>the</a:t>
            </a:r>
            <a:r>
              <a:rPr sz="1450" spc="-25" dirty="0">
                <a:latin typeface="Cambria"/>
                <a:cs typeface="Cambria"/>
              </a:rPr>
              <a:t> </a:t>
            </a:r>
            <a:r>
              <a:rPr sz="1450" spc="-10" dirty="0">
                <a:latin typeface="Cambria"/>
                <a:cs typeface="Cambria"/>
              </a:rPr>
              <a:t>Dataset</a:t>
            </a:r>
            <a:r>
              <a:rPr lang="en-US" sz="1450" spc="-10" dirty="0">
                <a:latin typeface="Cambria"/>
                <a:cs typeface="Cambria"/>
              </a:rPr>
              <a:t> : </a:t>
            </a:r>
          </a:p>
          <a:p>
            <a:pPr marL="12700">
              <a:lnSpc>
                <a:spcPct val="100000"/>
              </a:lnSpc>
              <a:spcBef>
                <a:spcPts val="90"/>
              </a:spcBef>
              <a:tabLst>
                <a:tab pos="368935" algn="l"/>
              </a:tabLst>
            </a:pPr>
            <a:endParaRPr lang="en-US" sz="1450" spc="-10" dirty="0">
              <a:latin typeface="Cambria"/>
              <a:cs typeface="Cambria"/>
            </a:endParaRPr>
          </a:p>
          <a:p>
            <a:pPr marL="12700">
              <a:lnSpc>
                <a:spcPct val="100000"/>
              </a:lnSpc>
              <a:spcBef>
                <a:spcPts val="90"/>
              </a:spcBef>
              <a:tabLst>
                <a:tab pos="368935" algn="l"/>
              </a:tabLst>
            </a:pPr>
            <a:r>
              <a:rPr sz="1450" dirty="0">
                <a:latin typeface="Cambria"/>
                <a:cs typeface="Cambria"/>
              </a:rPr>
              <a:t>The</a:t>
            </a:r>
            <a:r>
              <a:rPr sz="1450" spc="-35" dirty="0">
                <a:latin typeface="Cambria"/>
                <a:cs typeface="Cambria"/>
              </a:rPr>
              <a:t> </a:t>
            </a:r>
            <a:r>
              <a:rPr sz="1450" dirty="0">
                <a:latin typeface="Cambria"/>
                <a:cs typeface="Cambria"/>
              </a:rPr>
              <a:t>heart</a:t>
            </a:r>
            <a:r>
              <a:rPr sz="1450" spc="-25" dirty="0">
                <a:latin typeface="Cambria"/>
                <a:cs typeface="Cambria"/>
              </a:rPr>
              <a:t> </a:t>
            </a:r>
            <a:r>
              <a:rPr sz="1450" spc="-10" dirty="0">
                <a:latin typeface="Cambria"/>
                <a:cs typeface="Cambria"/>
              </a:rPr>
              <a:t>disease</a:t>
            </a:r>
            <a:r>
              <a:rPr sz="1450" spc="-35" dirty="0">
                <a:latin typeface="Cambria"/>
                <a:cs typeface="Cambria"/>
              </a:rPr>
              <a:t> </a:t>
            </a:r>
            <a:r>
              <a:rPr sz="1450" dirty="0">
                <a:latin typeface="Cambria"/>
                <a:cs typeface="Cambria"/>
              </a:rPr>
              <a:t>prediction</a:t>
            </a:r>
            <a:r>
              <a:rPr sz="1450" spc="-25" dirty="0">
                <a:latin typeface="Cambria"/>
                <a:cs typeface="Cambria"/>
              </a:rPr>
              <a:t> </a:t>
            </a:r>
            <a:r>
              <a:rPr sz="1450" dirty="0">
                <a:latin typeface="Cambria"/>
                <a:cs typeface="Cambria"/>
              </a:rPr>
              <a:t>project</a:t>
            </a:r>
            <a:r>
              <a:rPr sz="1450" spc="-25" dirty="0">
                <a:latin typeface="Cambria"/>
                <a:cs typeface="Cambria"/>
              </a:rPr>
              <a:t> </a:t>
            </a:r>
            <a:r>
              <a:rPr sz="1450" dirty="0">
                <a:latin typeface="Cambria"/>
                <a:cs typeface="Cambria"/>
              </a:rPr>
              <a:t>will</a:t>
            </a:r>
            <a:r>
              <a:rPr sz="1450" spc="-20" dirty="0">
                <a:latin typeface="Cambria"/>
                <a:cs typeface="Cambria"/>
              </a:rPr>
              <a:t> </a:t>
            </a:r>
            <a:r>
              <a:rPr sz="1450" dirty="0">
                <a:latin typeface="Cambria"/>
                <a:cs typeface="Cambria"/>
              </a:rPr>
              <a:t>utilize</a:t>
            </a:r>
            <a:r>
              <a:rPr sz="1450" spc="-55" dirty="0">
                <a:latin typeface="Cambria"/>
                <a:cs typeface="Cambria"/>
              </a:rPr>
              <a:t> </a:t>
            </a:r>
            <a:r>
              <a:rPr sz="1450" dirty="0">
                <a:latin typeface="Cambria"/>
                <a:cs typeface="Cambria"/>
              </a:rPr>
              <a:t>the</a:t>
            </a:r>
            <a:r>
              <a:rPr sz="1450" spc="-30" dirty="0">
                <a:latin typeface="Cambria"/>
                <a:cs typeface="Cambria"/>
              </a:rPr>
              <a:t> </a:t>
            </a:r>
            <a:r>
              <a:rPr sz="1450" dirty="0">
                <a:latin typeface="Cambria"/>
                <a:cs typeface="Cambria"/>
              </a:rPr>
              <a:t>Heart</a:t>
            </a:r>
            <a:r>
              <a:rPr sz="1450" spc="-30" dirty="0">
                <a:latin typeface="Cambria"/>
                <a:cs typeface="Cambria"/>
              </a:rPr>
              <a:t> </a:t>
            </a:r>
            <a:r>
              <a:rPr sz="1450" spc="-10" dirty="0">
                <a:latin typeface="Cambria"/>
                <a:cs typeface="Cambria"/>
              </a:rPr>
              <a:t>Disease </a:t>
            </a:r>
            <a:r>
              <a:rPr sz="1450" dirty="0">
                <a:latin typeface="Cambria"/>
                <a:cs typeface="Cambria"/>
              </a:rPr>
              <a:t>Dataset</a:t>
            </a:r>
            <a:r>
              <a:rPr sz="1450" spc="-30" dirty="0">
                <a:latin typeface="Cambria"/>
                <a:cs typeface="Cambria"/>
              </a:rPr>
              <a:t> </a:t>
            </a:r>
            <a:r>
              <a:rPr sz="1450" dirty="0">
                <a:latin typeface="Cambria"/>
                <a:cs typeface="Cambria"/>
              </a:rPr>
              <a:t>obtained</a:t>
            </a:r>
            <a:r>
              <a:rPr sz="1450" spc="-25" dirty="0">
                <a:latin typeface="Cambria"/>
                <a:cs typeface="Cambria"/>
              </a:rPr>
              <a:t> </a:t>
            </a:r>
            <a:r>
              <a:rPr sz="1450" dirty="0">
                <a:latin typeface="Cambria"/>
                <a:cs typeface="Cambria"/>
              </a:rPr>
              <a:t>from</a:t>
            </a:r>
            <a:r>
              <a:rPr sz="1450" spc="-20" dirty="0">
                <a:latin typeface="Cambria"/>
                <a:cs typeface="Cambria"/>
              </a:rPr>
              <a:t> </a:t>
            </a:r>
            <a:r>
              <a:rPr sz="1450" dirty="0">
                <a:latin typeface="Cambria"/>
                <a:cs typeface="Cambria"/>
              </a:rPr>
              <a:t>the</a:t>
            </a:r>
            <a:r>
              <a:rPr sz="1450" spc="-35" dirty="0">
                <a:latin typeface="Cambria"/>
                <a:cs typeface="Cambria"/>
              </a:rPr>
              <a:t> </a:t>
            </a:r>
            <a:r>
              <a:rPr sz="1450" dirty="0">
                <a:latin typeface="Cambria"/>
                <a:cs typeface="Cambria"/>
              </a:rPr>
              <a:t>UCI</a:t>
            </a:r>
            <a:r>
              <a:rPr sz="1450" spc="-30" dirty="0">
                <a:latin typeface="Cambria"/>
                <a:cs typeface="Cambria"/>
              </a:rPr>
              <a:t> </a:t>
            </a:r>
            <a:r>
              <a:rPr sz="1450" dirty="0">
                <a:latin typeface="Cambria"/>
                <a:cs typeface="Cambria"/>
              </a:rPr>
              <a:t>Machine</a:t>
            </a:r>
            <a:r>
              <a:rPr sz="1450" spc="-35" dirty="0">
                <a:latin typeface="Cambria"/>
                <a:cs typeface="Cambria"/>
              </a:rPr>
              <a:t> </a:t>
            </a:r>
            <a:r>
              <a:rPr sz="1450" dirty="0">
                <a:latin typeface="Cambria"/>
                <a:cs typeface="Cambria"/>
              </a:rPr>
              <a:t>Learning</a:t>
            </a:r>
            <a:r>
              <a:rPr sz="1450" spc="-20" dirty="0">
                <a:latin typeface="Cambria"/>
                <a:cs typeface="Cambria"/>
              </a:rPr>
              <a:t> Repository.</a:t>
            </a:r>
            <a:r>
              <a:rPr sz="1450" spc="-35" dirty="0">
                <a:latin typeface="Cambria"/>
                <a:cs typeface="Cambria"/>
              </a:rPr>
              <a:t> </a:t>
            </a:r>
            <a:r>
              <a:rPr sz="1450" spc="-20" dirty="0">
                <a:latin typeface="Cambria"/>
                <a:cs typeface="Cambria"/>
              </a:rPr>
              <a:t>This </a:t>
            </a:r>
            <a:r>
              <a:rPr sz="1450" dirty="0">
                <a:latin typeface="Cambria"/>
                <a:cs typeface="Cambria"/>
              </a:rPr>
              <a:t>dataset</a:t>
            </a:r>
            <a:r>
              <a:rPr sz="1450" spc="-20" dirty="0">
                <a:latin typeface="Cambria"/>
                <a:cs typeface="Cambria"/>
              </a:rPr>
              <a:t> </a:t>
            </a:r>
            <a:r>
              <a:rPr sz="1450" dirty="0">
                <a:latin typeface="Cambria"/>
                <a:cs typeface="Cambria"/>
              </a:rPr>
              <a:t>contains</a:t>
            </a:r>
            <a:r>
              <a:rPr sz="1450" spc="-25" dirty="0">
                <a:latin typeface="Cambria"/>
                <a:cs typeface="Cambria"/>
              </a:rPr>
              <a:t> </a:t>
            </a:r>
            <a:r>
              <a:rPr sz="1450" dirty="0">
                <a:latin typeface="Cambria"/>
                <a:cs typeface="Cambria"/>
              </a:rPr>
              <a:t>medical</a:t>
            </a:r>
            <a:r>
              <a:rPr sz="1450" spc="-5" dirty="0">
                <a:latin typeface="Cambria"/>
                <a:cs typeface="Cambria"/>
              </a:rPr>
              <a:t> </a:t>
            </a:r>
            <a:r>
              <a:rPr sz="1450" spc="-10" dirty="0">
                <a:latin typeface="Cambria"/>
                <a:cs typeface="Cambria"/>
              </a:rPr>
              <a:t>records</a:t>
            </a:r>
            <a:r>
              <a:rPr sz="1450" spc="-25" dirty="0">
                <a:latin typeface="Cambria"/>
                <a:cs typeface="Cambria"/>
              </a:rPr>
              <a:t> </a:t>
            </a:r>
            <a:r>
              <a:rPr sz="1450" dirty="0">
                <a:latin typeface="Cambria"/>
                <a:cs typeface="Cambria"/>
              </a:rPr>
              <a:t>of</a:t>
            </a:r>
            <a:r>
              <a:rPr sz="1450" spc="-15" dirty="0">
                <a:latin typeface="Cambria"/>
                <a:cs typeface="Cambria"/>
              </a:rPr>
              <a:t> </a:t>
            </a:r>
            <a:r>
              <a:rPr sz="1450" dirty="0">
                <a:latin typeface="Cambria"/>
                <a:cs typeface="Cambria"/>
              </a:rPr>
              <a:t>1024</a:t>
            </a:r>
            <a:r>
              <a:rPr sz="1450" spc="240" dirty="0">
                <a:latin typeface="Cambria"/>
                <a:cs typeface="Cambria"/>
              </a:rPr>
              <a:t> </a:t>
            </a:r>
            <a:r>
              <a:rPr sz="1450" spc="-10" dirty="0">
                <a:latin typeface="Cambria"/>
                <a:cs typeface="Cambria"/>
              </a:rPr>
              <a:t>patients,</a:t>
            </a:r>
            <a:r>
              <a:rPr sz="1450" spc="-20" dirty="0">
                <a:latin typeface="Cambria"/>
                <a:cs typeface="Cambria"/>
              </a:rPr>
              <a:t> </a:t>
            </a:r>
            <a:r>
              <a:rPr sz="1450" dirty="0">
                <a:latin typeface="Cambria"/>
                <a:cs typeface="Cambria"/>
              </a:rPr>
              <a:t>each</a:t>
            </a:r>
            <a:r>
              <a:rPr sz="1450" spc="-5" dirty="0">
                <a:latin typeface="Cambria"/>
                <a:cs typeface="Cambria"/>
              </a:rPr>
              <a:t> </a:t>
            </a:r>
            <a:r>
              <a:rPr sz="1450" spc="-10" dirty="0">
                <a:latin typeface="Cambria"/>
                <a:cs typeface="Cambria"/>
              </a:rPr>
              <a:t>represented </a:t>
            </a:r>
            <a:r>
              <a:rPr sz="1450" dirty="0">
                <a:latin typeface="Cambria"/>
                <a:cs typeface="Cambria"/>
              </a:rPr>
              <a:t>by</a:t>
            </a:r>
            <a:r>
              <a:rPr sz="1450" spc="-25" dirty="0">
                <a:latin typeface="Cambria"/>
                <a:cs typeface="Cambria"/>
              </a:rPr>
              <a:t> </a:t>
            </a:r>
            <a:r>
              <a:rPr sz="1450" dirty="0">
                <a:latin typeface="Cambria"/>
                <a:cs typeface="Cambria"/>
              </a:rPr>
              <a:t>14</a:t>
            </a:r>
            <a:r>
              <a:rPr sz="1450" spc="-15" dirty="0">
                <a:latin typeface="Cambria"/>
                <a:cs typeface="Cambria"/>
              </a:rPr>
              <a:t> </a:t>
            </a:r>
            <a:r>
              <a:rPr sz="1450" dirty="0">
                <a:latin typeface="Cambria"/>
                <a:cs typeface="Cambria"/>
              </a:rPr>
              <a:t>attributes</a:t>
            </a:r>
            <a:r>
              <a:rPr sz="1450" spc="-35" dirty="0">
                <a:latin typeface="Cambria"/>
                <a:cs typeface="Cambria"/>
              </a:rPr>
              <a:t> </a:t>
            </a:r>
            <a:r>
              <a:rPr sz="1450" dirty="0">
                <a:latin typeface="Cambria"/>
                <a:cs typeface="Cambria"/>
              </a:rPr>
              <a:t>or</a:t>
            </a:r>
            <a:r>
              <a:rPr sz="1450" spc="-15" dirty="0">
                <a:latin typeface="Cambria"/>
                <a:cs typeface="Cambria"/>
              </a:rPr>
              <a:t> </a:t>
            </a:r>
            <a:r>
              <a:rPr sz="1450" spc="-10" dirty="0">
                <a:latin typeface="Cambria"/>
                <a:cs typeface="Cambria"/>
              </a:rPr>
              <a:t>features,</a:t>
            </a:r>
            <a:r>
              <a:rPr sz="1450" spc="-5" dirty="0">
                <a:latin typeface="Cambria"/>
                <a:cs typeface="Cambria"/>
              </a:rPr>
              <a:t> </a:t>
            </a:r>
            <a:r>
              <a:rPr sz="1450" dirty="0">
                <a:latin typeface="Cambria"/>
                <a:cs typeface="Cambria"/>
              </a:rPr>
              <a:t>along</a:t>
            </a:r>
            <a:r>
              <a:rPr sz="1450" spc="-15" dirty="0">
                <a:latin typeface="Cambria"/>
                <a:cs typeface="Cambria"/>
              </a:rPr>
              <a:t> </a:t>
            </a:r>
            <a:r>
              <a:rPr sz="1450" dirty="0">
                <a:latin typeface="Cambria"/>
                <a:cs typeface="Cambria"/>
              </a:rPr>
              <a:t>with</a:t>
            </a:r>
            <a:r>
              <a:rPr sz="1450" spc="-15" dirty="0">
                <a:latin typeface="Cambria"/>
                <a:cs typeface="Cambria"/>
              </a:rPr>
              <a:t> </a:t>
            </a:r>
            <a:r>
              <a:rPr sz="1450" dirty="0">
                <a:latin typeface="Cambria"/>
                <a:cs typeface="Cambria"/>
              </a:rPr>
              <a:t>a</a:t>
            </a:r>
            <a:r>
              <a:rPr sz="1450" spc="-35" dirty="0">
                <a:latin typeface="Cambria"/>
                <a:cs typeface="Cambria"/>
              </a:rPr>
              <a:t> </a:t>
            </a:r>
            <a:r>
              <a:rPr sz="1450" dirty="0">
                <a:latin typeface="Cambria"/>
                <a:cs typeface="Cambria"/>
              </a:rPr>
              <a:t>target</a:t>
            </a:r>
            <a:r>
              <a:rPr sz="1450" spc="-25" dirty="0">
                <a:latin typeface="Cambria"/>
                <a:cs typeface="Cambria"/>
              </a:rPr>
              <a:t> </a:t>
            </a:r>
            <a:r>
              <a:rPr sz="1450" spc="-10" dirty="0">
                <a:latin typeface="Cambria"/>
                <a:cs typeface="Cambria"/>
              </a:rPr>
              <a:t>variable</a:t>
            </a:r>
            <a:r>
              <a:rPr sz="1450" spc="-30" dirty="0">
                <a:latin typeface="Cambria"/>
                <a:cs typeface="Cambria"/>
              </a:rPr>
              <a:t> </a:t>
            </a:r>
            <a:r>
              <a:rPr sz="1450" dirty="0">
                <a:latin typeface="Cambria"/>
                <a:cs typeface="Cambria"/>
              </a:rPr>
              <a:t>indicating</a:t>
            </a:r>
            <a:r>
              <a:rPr sz="1450" spc="-15" dirty="0">
                <a:latin typeface="Cambria"/>
                <a:cs typeface="Cambria"/>
              </a:rPr>
              <a:t> </a:t>
            </a:r>
            <a:r>
              <a:rPr sz="1450" spc="-25" dirty="0">
                <a:latin typeface="Cambria"/>
                <a:cs typeface="Cambria"/>
              </a:rPr>
              <a:t>the </a:t>
            </a:r>
            <a:r>
              <a:rPr sz="1450" spc="-10" dirty="0">
                <a:latin typeface="Cambria"/>
                <a:cs typeface="Cambria"/>
              </a:rPr>
              <a:t>presence</a:t>
            </a:r>
            <a:r>
              <a:rPr sz="1450" spc="-30" dirty="0">
                <a:latin typeface="Cambria"/>
                <a:cs typeface="Cambria"/>
              </a:rPr>
              <a:t> </a:t>
            </a:r>
            <a:r>
              <a:rPr sz="1450" dirty="0">
                <a:latin typeface="Cambria"/>
                <a:cs typeface="Cambria"/>
              </a:rPr>
              <a:t>or</a:t>
            </a:r>
            <a:r>
              <a:rPr sz="1450" spc="-15" dirty="0">
                <a:latin typeface="Cambria"/>
                <a:cs typeface="Cambria"/>
              </a:rPr>
              <a:t> </a:t>
            </a:r>
            <a:r>
              <a:rPr sz="1450" dirty="0">
                <a:latin typeface="Cambria"/>
                <a:cs typeface="Cambria"/>
              </a:rPr>
              <a:t>absence</a:t>
            </a:r>
            <a:r>
              <a:rPr sz="1450" spc="-25" dirty="0">
                <a:latin typeface="Cambria"/>
                <a:cs typeface="Cambria"/>
              </a:rPr>
              <a:t> </a:t>
            </a:r>
            <a:r>
              <a:rPr sz="1450" dirty="0">
                <a:latin typeface="Cambria"/>
                <a:cs typeface="Cambria"/>
              </a:rPr>
              <a:t>of</a:t>
            </a:r>
            <a:r>
              <a:rPr sz="1450" spc="-25" dirty="0">
                <a:latin typeface="Cambria"/>
                <a:cs typeface="Cambria"/>
              </a:rPr>
              <a:t> </a:t>
            </a:r>
            <a:r>
              <a:rPr sz="1450" dirty="0">
                <a:latin typeface="Cambria"/>
                <a:cs typeface="Cambria"/>
              </a:rPr>
              <a:t>heart</a:t>
            </a:r>
            <a:r>
              <a:rPr sz="1450" spc="-20" dirty="0">
                <a:latin typeface="Cambria"/>
                <a:cs typeface="Cambria"/>
              </a:rPr>
              <a:t> </a:t>
            </a:r>
            <a:r>
              <a:rPr sz="1450" spc="-10" dirty="0">
                <a:latin typeface="Cambria"/>
                <a:cs typeface="Cambria"/>
              </a:rPr>
              <a:t>disease</a:t>
            </a:r>
            <a:r>
              <a:rPr lang="en-US" sz="1450" spc="-10" dirty="0">
                <a:latin typeface="Cambria"/>
                <a:cs typeface="Cambria"/>
              </a:rPr>
              <a:t>.</a:t>
            </a:r>
          </a:p>
          <a:p>
            <a:pPr marL="12700">
              <a:lnSpc>
                <a:spcPct val="100000"/>
              </a:lnSpc>
              <a:spcBef>
                <a:spcPts val="90"/>
              </a:spcBef>
              <a:tabLst>
                <a:tab pos="368935" algn="l"/>
              </a:tabLst>
            </a:pPr>
            <a:r>
              <a:rPr sz="1450" spc="-35" dirty="0">
                <a:latin typeface="Cambria"/>
                <a:cs typeface="Cambria"/>
              </a:rPr>
              <a:t>To</a:t>
            </a:r>
            <a:r>
              <a:rPr sz="1450" spc="-25" dirty="0">
                <a:latin typeface="Cambria"/>
                <a:cs typeface="Cambria"/>
              </a:rPr>
              <a:t> </a:t>
            </a:r>
            <a:r>
              <a:rPr sz="1450" dirty="0">
                <a:latin typeface="Cambria"/>
                <a:cs typeface="Cambria"/>
              </a:rPr>
              <a:t>load</a:t>
            </a:r>
            <a:r>
              <a:rPr sz="1450" spc="-30" dirty="0">
                <a:latin typeface="Cambria"/>
                <a:cs typeface="Cambria"/>
              </a:rPr>
              <a:t> </a:t>
            </a:r>
            <a:r>
              <a:rPr sz="1450" dirty="0">
                <a:latin typeface="Cambria"/>
                <a:cs typeface="Cambria"/>
              </a:rPr>
              <a:t>the</a:t>
            </a:r>
            <a:r>
              <a:rPr sz="1450" spc="-35" dirty="0">
                <a:latin typeface="Cambria"/>
                <a:cs typeface="Cambria"/>
              </a:rPr>
              <a:t> </a:t>
            </a:r>
            <a:r>
              <a:rPr sz="1450" dirty="0">
                <a:latin typeface="Cambria"/>
                <a:cs typeface="Cambria"/>
              </a:rPr>
              <a:t>dataset</a:t>
            </a:r>
            <a:r>
              <a:rPr sz="1450" spc="-35" dirty="0">
                <a:latin typeface="Cambria"/>
                <a:cs typeface="Cambria"/>
              </a:rPr>
              <a:t> </a:t>
            </a:r>
            <a:r>
              <a:rPr sz="1450" dirty="0">
                <a:latin typeface="Cambria"/>
                <a:cs typeface="Cambria"/>
              </a:rPr>
              <a:t>into</a:t>
            </a:r>
            <a:r>
              <a:rPr sz="1450" spc="-20" dirty="0">
                <a:latin typeface="Cambria"/>
                <a:cs typeface="Cambria"/>
              </a:rPr>
              <a:t> </a:t>
            </a:r>
            <a:r>
              <a:rPr sz="1450" dirty="0">
                <a:latin typeface="Cambria"/>
                <a:cs typeface="Cambria"/>
              </a:rPr>
              <a:t>the</a:t>
            </a:r>
            <a:r>
              <a:rPr sz="1450" spc="-40" dirty="0">
                <a:latin typeface="Cambria"/>
                <a:cs typeface="Cambria"/>
              </a:rPr>
              <a:t> </a:t>
            </a:r>
            <a:r>
              <a:rPr sz="1450" dirty="0">
                <a:latin typeface="Cambria"/>
                <a:cs typeface="Cambria"/>
              </a:rPr>
              <a:t>project,</a:t>
            </a:r>
            <a:r>
              <a:rPr sz="1450" spc="-35" dirty="0">
                <a:latin typeface="Cambria"/>
                <a:cs typeface="Cambria"/>
              </a:rPr>
              <a:t> </a:t>
            </a:r>
            <a:r>
              <a:rPr sz="1450" dirty="0">
                <a:latin typeface="Cambria"/>
                <a:cs typeface="Cambria"/>
              </a:rPr>
              <a:t>we</a:t>
            </a:r>
            <a:r>
              <a:rPr sz="1450" spc="-40" dirty="0">
                <a:latin typeface="Cambria"/>
                <a:cs typeface="Cambria"/>
              </a:rPr>
              <a:t> </a:t>
            </a:r>
            <a:r>
              <a:rPr sz="1450" dirty="0">
                <a:latin typeface="Cambria"/>
                <a:cs typeface="Cambria"/>
              </a:rPr>
              <a:t>will</a:t>
            </a:r>
            <a:r>
              <a:rPr sz="1450" spc="-20" dirty="0">
                <a:latin typeface="Cambria"/>
                <a:cs typeface="Cambria"/>
              </a:rPr>
              <a:t> </a:t>
            </a:r>
            <a:r>
              <a:rPr sz="1450" dirty="0">
                <a:latin typeface="Cambria"/>
                <a:cs typeface="Cambria"/>
              </a:rPr>
              <a:t>follow</a:t>
            </a:r>
            <a:r>
              <a:rPr sz="1450" spc="-25" dirty="0">
                <a:latin typeface="Cambria"/>
                <a:cs typeface="Cambria"/>
              </a:rPr>
              <a:t> </a:t>
            </a:r>
            <a:r>
              <a:rPr sz="1450" dirty="0">
                <a:latin typeface="Cambria"/>
                <a:cs typeface="Cambria"/>
              </a:rPr>
              <a:t>these</a:t>
            </a:r>
            <a:r>
              <a:rPr sz="1450" spc="-35" dirty="0">
                <a:latin typeface="Cambria"/>
                <a:cs typeface="Cambria"/>
              </a:rPr>
              <a:t> </a:t>
            </a:r>
            <a:r>
              <a:rPr sz="1450" spc="-10" dirty="0">
                <a:latin typeface="Cambria"/>
                <a:cs typeface="Cambria"/>
              </a:rPr>
              <a:t>steps:</a:t>
            </a:r>
            <a:endParaRPr lang="en-US" sz="1450" spc="-10" dirty="0">
              <a:latin typeface="Cambria"/>
              <a:cs typeface="Cambria"/>
            </a:endParaRPr>
          </a:p>
          <a:p>
            <a:pPr marL="12700">
              <a:lnSpc>
                <a:spcPct val="100000"/>
              </a:lnSpc>
              <a:spcBef>
                <a:spcPts val="90"/>
              </a:spcBef>
              <a:tabLst>
                <a:tab pos="368935" algn="l"/>
              </a:tabLst>
            </a:pPr>
            <a:endParaRPr lang="en-US" sz="1450" spc="-10" dirty="0">
              <a:latin typeface="Cambria"/>
              <a:cs typeface="Cambria"/>
            </a:endParaRPr>
          </a:p>
          <a:p>
            <a:pPr marL="355600" indent="-342900">
              <a:lnSpc>
                <a:spcPct val="100000"/>
              </a:lnSpc>
              <a:spcBef>
                <a:spcPts val="90"/>
              </a:spcBef>
              <a:buAutoNum type="alphaUcPeriod"/>
              <a:tabLst>
                <a:tab pos="368935" algn="l"/>
              </a:tabLst>
            </a:pPr>
            <a:r>
              <a:rPr sz="1450" b="1" dirty="0">
                <a:latin typeface="Cambria"/>
                <a:cs typeface="Cambria"/>
              </a:rPr>
              <a:t>Import</a:t>
            </a:r>
            <a:r>
              <a:rPr sz="1450" b="1" spc="-35" dirty="0">
                <a:latin typeface="Cambria"/>
                <a:cs typeface="Cambria"/>
              </a:rPr>
              <a:t> </a:t>
            </a:r>
            <a:r>
              <a:rPr sz="1450" b="1" spc="-10" dirty="0">
                <a:latin typeface="Cambria"/>
                <a:cs typeface="Cambria"/>
              </a:rPr>
              <a:t>Required</a:t>
            </a:r>
            <a:r>
              <a:rPr sz="1450" b="1" spc="-25" dirty="0">
                <a:latin typeface="Cambria"/>
                <a:cs typeface="Cambria"/>
              </a:rPr>
              <a:t> </a:t>
            </a:r>
            <a:r>
              <a:rPr sz="1450" b="1" spc="-10" dirty="0">
                <a:latin typeface="Cambria"/>
                <a:cs typeface="Cambria"/>
              </a:rPr>
              <a:t>Libraries:</a:t>
            </a:r>
            <a:endParaRPr lang="en-US" sz="1450" b="1" spc="-10" dirty="0">
              <a:latin typeface="Cambria"/>
              <a:cs typeface="Cambria"/>
            </a:endParaRPr>
          </a:p>
          <a:p>
            <a:pPr marL="355600" indent="-342900">
              <a:lnSpc>
                <a:spcPct val="100000"/>
              </a:lnSpc>
              <a:spcBef>
                <a:spcPts val="90"/>
              </a:spcBef>
              <a:buAutoNum type="alphaUcPeriod"/>
              <a:tabLst>
                <a:tab pos="368935" algn="l"/>
              </a:tabLst>
            </a:pPr>
            <a:endParaRPr lang="en-US" sz="1450" spc="-10" dirty="0">
              <a:latin typeface="Cambria"/>
              <a:cs typeface="Cambria"/>
            </a:endParaRPr>
          </a:p>
          <a:p>
            <a:pPr marL="12700">
              <a:lnSpc>
                <a:spcPct val="100000"/>
              </a:lnSpc>
              <a:spcBef>
                <a:spcPts val="90"/>
              </a:spcBef>
              <a:tabLst>
                <a:tab pos="368935" algn="l"/>
              </a:tabLst>
            </a:pPr>
            <a:r>
              <a:rPr sz="1450" spc="-30" dirty="0">
                <a:latin typeface="Cambria"/>
                <a:cs typeface="Cambria"/>
              </a:rPr>
              <a:t>We </a:t>
            </a:r>
            <a:r>
              <a:rPr sz="1450" dirty="0">
                <a:latin typeface="Cambria"/>
                <a:cs typeface="Cambria"/>
              </a:rPr>
              <a:t>will</a:t>
            </a:r>
            <a:r>
              <a:rPr sz="1450" spc="-10" dirty="0">
                <a:latin typeface="Cambria"/>
                <a:cs typeface="Cambria"/>
              </a:rPr>
              <a:t> </a:t>
            </a:r>
            <a:r>
              <a:rPr sz="1450" dirty="0">
                <a:latin typeface="Cambria"/>
                <a:cs typeface="Cambria"/>
              </a:rPr>
              <a:t>begin</a:t>
            </a:r>
            <a:r>
              <a:rPr sz="1450" spc="-20" dirty="0">
                <a:latin typeface="Cambria"/>
                <a:cs typeface="Cambria"/>
              </a:rPr>
              <a:t> </a:t>
            </a:r>
            <a:r>
              <a:rPr sz="1450" dirty="0">
                <a:latin typeface="Cambria"/>
                <a:cs typeface="Cambria"/>
              </a:rPr>
              <a:t>by</a:t>
            </a:r>
            <a:r>
              <a:rPr sz="1450" spc="-20" dirty="0">
                <a:latin typeface="Cambria"/>
                <a:cs typeface="Cambria"/>
              </a:rPr>
              <a:t> </a:t>
            </a:r>
            <a:r>
              <a:rPr sz="1450" dirty="0">
                <a:latin typeface="Cambria"/>
                <a:cs typeface="Cambria"/>
              </a:rPr>
              <a:t>importing</a:t>
            </a:r>
            <a:r>
              <a:rPr sz="1450" spc="-10" dirty="0">
                <a:latin typeface="Cambria"/>
                <a:cs typeface="Cambria"/>
              </a:rPr>
              <a:t> </a:t>
            </a:r>
            <a:r>
              <a:rPr sz="1450" dirty="0">
                <a:latin typeface="Cambria"/>
                <a:cs typeface="Cambria"/>
              </a:rPr>
              <a:t>the</a:t>
            </a:r>
            <a:r>
              <a:rPr sz="1450" spc="-30" dirty="0">
                <a:latin typeface="Cambria"/>
                <a:cs typeface="Cambria"/>
              </a:rPr>
              <a:t> </a:t>
            </a:r>
            <a:r>
              <a:rPr sz="1450" spc="-10" dirty="0">
                <a:latin typeface="Cambria"/>
                <a:cs typeface="Cambria"/>
              </a:rPr>
              <a:t>necessary</a:t>
            </a:r>
            <a:r>
              <a:rPr sz="1450" dirty="0">
                <a:latin typeface="Cambria"/>
                <a:cs typeface="Cambria"/>
              </a:rPr>
              <a:t> Python</a:t>
            </a:r>
            <a:r>
              <a:rPr sz="1450" spc="-25" dirty="0">
                <a:latin typeface="Cambria"/>
                <a:cs typeface="Cambria"/>
              </a:rPr>
              <a:t> </a:t>
            </a:r>
            <a:r>
              <a:rPr sz="1450" spc="-10" dirty="0">
                <a:latin typeface="Cambria"/>
                <a:cs typeface="Cambria"/>
              </a:rPr>
              <a:t>libraries</a:t>
            </a:r>
            <a:r>
              <a:rPr sz="1450" spc="-30" dirty="0">
                <a:latin typeface="Cambria"/>
                <a:cs typeface="Cambria"/>
              </a:rPr>
              <a:t> </a:t>
            </a:r>
            <a:r>
              <a:rPr sz="1450" dirty="0">
                <a:latin typeface="Cambria"/>
                <a:cs typeface="Cambria"/>
              </a:rPr>
              <a:t>for</a:t>
            </a:r>
            <a:r>
              <a:rPr sz="1450" spc="-10" dirty="0">
                <a:latin typeface="Cambria"/>
                <a:cs typeface="Cambria"/>
              </a:rPr>
              <a:t> </a:t>
            </a:r>
            <a:r>
              <a:rPr sz="1450" spc="-20" dirty="0">
                <a:latin typeface="Cambria"/>
                <a:cs typeface="Cambria"/>
              </a:rPr>
              <a:t>data </a:t>
            </a:r>
            <a:r>
              <a:rPr sz="1450" spc="-10" dirty="0">
                <a:latin typeface="Cambria"/>
                <a:cs typeface="Cambria"/>
              </a:rPr>
              <a:t>manipulation</a:t>
            </a:r>
            <a:r>
              <a:rPr sz="1450" spc="-15" dirty="0">
                <a:latin typeface="Cambria"/>
                <a:cs typeface="Cambria"/>
              </a:rPr>
              <a:t> </a:t>
            </a:r>
            <a:r>
              <a:rPr sz="1450" dirty="0">
                <a:latin typeface="Cambria"/>
                <a:cs typeface="Cambria"/>
              </a:rPr>
              <a:t>and</a:t>
            </a:r>
            <a:r>
              <a:rPr sz="1450" spc="-10" dirty="0">
                <a:latin typeface="Cambria"/>
                <a:cs typeface="Cambria"/>
              </a:rPr>
              <a:t> analysis.</a:t>
            </a:r>
            <a:r>
              <a:rPr sz="1450" spc="-15" dirty="0">
                <a:latin typeface="Cambria"/>
                <a:cs typeface="Cambria"/>
              </a:rPr>
              <a:t> </a:t>
            </a:r>
            <a:r>
              <a:rPr sz="1450" dirty="0">
                <a:latin typeface="Cambria"/>
                <a:cs typeface="Cambria"/>
              </a:rPr>
              <a:t>The</a:t>
            </a:r>
            <a:r>
              <a:rPr sz="1450" spc="-20" dirty="0">
                <a:latin typeface="Cambria"/>
                <a:cs typeface="Cambria"/>
              </a:rPr>
              <a:t> </a:t>
            </a:r>
            <a:r>
              <a:rPr sz="1450" dirty="0">
                <a:latin typeface="Cambria"/>
                <a:cs typeface="Cambria"/>
              </a:rPr>
              <a:t>commonly</a:t>
            </a:r>
            <a:r>
              <a:rPr sz="1450" spc="-15" dirty="0">
                <a:latin typeface="Cambria"/>
                <a:cs typeface="Cambria"/>
              </a:rPr>
              <a:t> </a:t>
            </a:r>
            <a:r>
              <a:rPr sz="1450" dirty="0">
                <a:latin typeface="Cambria"/>
                <a:cs typeface="Cambria"/>
              </a:rPr>
              <a:t>used</a:t>
            </a:r>
            <a:r>
              <a:rPr sz="1450" spc="-30" dirty="0">
                <a:latin typeface="Cambria"/>
                <a:cs typeface="Cambria"/>
              </a:rPr>
              <a:t> </a:t>
            </a:r>
            <a:r>
              <a:rPr sz="1450" spc="-10" dirty="0">
                <a:latin typeface="Cambria"/>
                <a:cs typeface="Cambria"/>
              </a:rPr>
              <a:t>libraries</a:t>
            </a:r>
            <a:r>
              <a:rPr sz="1450" spc="-25" dirty="0">
                <a:latin typeface="Cambria"/>
                <a:cs typeface="Cambria"/>
              </a:rPr>
              <a:t> </a:t>
            </a:r>
            <a:r>
              <a:rPr sz="1450" dirty="0">
                <a:latin typeface="Cambria"/>
                <a:cs typeface="Cambria"/>
              </a:rPr>
              <a:t>for</a:t>
            </a:r>
            <a:r>
              <a:rPr sz="1450" spc="-5" dirty="0">
                <a:latin typeface="Cambria"/>
                <a:cs typeface="Cambria"/>
              </a:rPr>
              <a:t> </a:t>
            </a:r>
            <a:r>
              <a:rPr sz="1450" dirty="0">
                <a:latin typeface="Cambria"/>
                <a:cs typeface="Cambria"/>
              </a:rPr>
              <a:t>this</a:t>
            </a:r>
            <a:r>
              <a:rPr sz="1450" spc="-20" dirty="0">
                <a:latin typeface="Cambria"/>
                <a:cs typeface="Cambria"/>
              </a:rPr>
              <a:t> task </a:t>
            </a:r>
            <a:r>
              <a:rPr sz="1450" dirty="0">
                <a:latin typeface="Cambria"/>
                <a:cs typeface="Cambria"/>
              </a:rPr>
              <a:t>are</a:t>
            </a:r>
            <a:r>
              <a:rPr sz="1450" spc="-55" dirty="0">
                <a:latin typeface="Cambria"/>
                <a:cs typeface="Cambria"/>
              </a:rPr>
              <a:t> </a:t>
            </a:r>
            <a:r>
              <a:rPr sz="1450" dirty="0">
                <a:latin typeface="Cambria"/>
                <a:cs typeface="Cambria"/>
              </a:rPr>
              <a:t>Pandas</a:t>
            </a:r>
            <a:r>
              <a:rPr sz="1450" spc="-35" dirty="0">
                <a:latin typeface="Cambria"/>
                <a:cs typeface="Cambria"/>
              </a:rPr>
              <a:t> </a:t>
            </a:r>
            <a:r>
              <a:rPr sz="1450" dirty="0">
                <a:latin typeface="Cambria"/>
                <a:cs typeface="Cambria"/>
              </a:rPr>
              <a:t>and</a:t>
            </a:r>
            <a:r>
              <a:rPr lang="en-US" sz="1450" dirty="0">
                <a:latin typeface="Cambria"/>
                <a:cs typeface="Cambria"/>
              </a:rPr>
              <a:t> </a:t>
            </a:r>
            <a:r>
              <a:rPr sz="1450" spc="-40" dirty="0">
                <a:latin typeface="Cambria"/>
                <a:cs typeface="Cambria"/>
              </a:rPr>
              <a:t> </a:t>
            </a:r>
            <a:r>
              <a:rPr sz="1450" spc="-10" dirty="0" err="1">
                <a:latin typeface="Cambria"/>
                <a:cs typeface="Cambria"/>
              </a:rPr>
              <a:t>Num</a:t>
            </a:r>
            <a:r>
              <a:rPr lang="en-US" sz="1450" spc="-10" dirty="0" err="1">
                <a:latin typeface="Cambria"/>
                <a:cs typeface="Cambria"/>
              </a:rPr>
              <a:t>py</a:t>
            </a:r>
            <a:r>
              <a:rPr lang="en-US" sz="1450" spc="-10" dirty="0">
                <a:latin typeface="Cambria"/>
                <a:cs typeface="Cambria"/>
              </a:rPr>
              <a:t>.</a:t>
            </a:r>
          </a:p>
          <a:p>
            <a:pPr marL="12700">
              <a:lnSpc>
                <a:spcPct val="100000"/>
              </a:lnSpc>
              <a:spcBef>
                <a:spcPts val="90"/>
              </a:spcBef>
              <a:tabLst>
                <a:tab pos="368935" algn="l"/>
              </a:tabLst>
            </a:pPr>
            <a:endParaRPr lang="en-US" sz="1450" spc="-10" dirty="0">
              <a:latin typeface="Cambria"/>
              <a:cs typeface="Cambria"/>
            </a:endParaRPr>
          </a:p>
          <a:p>
            <a:pPr marL="12700">
              <a:lnSpc>
                <a:spcPct val="100000"/>
              </a:lnSpc>
              <a:spcBef>
                <a:spcPts val="90"/>
              </a:spcBef>
              <a:tabLst>
                <a:tab pos="368935" algn="l"/>
              </a:tabLst>
            </a:pPr>
            <a:endParaRPr lang="en-US" sz="1450" spc="-10" dirty="0">
              <a:latin typeface="Cambria"/>
              <a:cs typeface="Cambria"/>
            </a:endParaRPr>
          </a:p>
          <a:p>
            <a:pPr marL="12700">
              <a:lnSpc>
                <a:spcPct val="100000"/>
              </a:lnSpc>
              <a:spcBef>
                <a:spcPts val="90"/>
              </a:spcBef>
              <a:tabLst>
                <a:tab pos="368935" algn="l"/>
              </a:tabLst>
            </a:pPr>
            <a:endParaRPr lang="en-US" sz="1450" spc="-10" dirty="0">
              <a:latin typeface="Cambria"/>
              <a:cs typeface="Cambria"/>
            </a:endParaRPr>
          </a:p>
          <a:p>
            <a:pPr marL="12700">
              <a:lnSpc>
                <a:spcPct val="100000"/>
              </a:lnSpc>
              <a:spcBef>
                <a:spcPts val="90"/>
              </a:spcBef>
              <a:tabLst>
                <a:tab pos="368935" algn="l"/>
              </a:tabLst>
            </a:pPr>
            <a:endParaRPr lang="en-US" sz="1450" spc="-10" dirty="0">
              <a:latin typeface="Cambria"/>
              <a:cs typeface="Cambria"/>
            </a:endParaRPr>
          </a:p>
          <a:p>
            <a:pPr marL="12700">
              <a:lnSpc>
                <a:spcPct val="100000"/>
              </a:lnSpc>
              <a:spcBef>
                <a:spcPts val="90"/>
              </a:spcBef>
              <a:tabLst>
                <a:tab pos="368935" algn="l"/>
              </a:tabLst>
            </a:pPr>
            <a:endParaRPr lang="en-US" sz="1450" spc="-10" dirty="0">
              <a:latin typeface="Cambria"/>
              <a:cs typeface="Cambria"/>
            </a:endParaRPr>
          </a:p>
          <a:p>
            <a:pPr marL="12700">
              <a:lnSpc>
                <a:spcPct val="100000"/>
              </a:lnSpc>
              <a:spcBef>
                <a:spcPts val="90"/>
              </a:spcBef>
              <a:tabLst>
                <a:tab pos="368935" algn="l"/>
              </a:tabLst>
            </a:pPr>
            <a:endParaRPr lang="en-US" sz="1450" spc="-10" dirty="0">
              <a:latin typeface="Cambria"/>
              <a:cs typeface="Cambria"/>
            </a:endParaRPr>
          </a:p>
          <a:p>
            <a:pPr marL="12700">
              <a:lnSpc>
                <a:spcPct val="100000"/>
              </a:lnSpc>
              <a:spcBef>
                <a:spcPts val="90"/>
              </a:spcBef>
              <a:tabLst>
                <a:tab pos="368935" algn="l"/>
              </a:tabLst>
            </a:pPr>
            <a:endParaRPr lang="en-US" sz="1400" dirty="0">
              <a:latin typeface="Cambria"/>
              <a:cs typeface="Cambria"/>
            </a:endParaRPr>
          </a:p>
          <a:p>
            <a:pPr marL="355600" indent="-342900">
              <a:lnSpc>
                <a:spcPct val="100000"/>
              </a:lnSpc>
              <a:spcBef>
                <a:spcPts val="90"/>
              </a:spcBef>
              <a:buAutoNum type="alphaUcPeriod" startAt="2"/>
              <a:tabLst>
                <a:tab pos="368935" algn="l"/>
              </a:tabLst>
            </a:pPr>
            <a:r>
              <a:rPr sz="1450" b="1" dirty="0">
                <a:latin typeface="Cambria"/>
                <a:cs typeface="Cambria"/>
              </a:rPr>
              <a:t>Load</a:t>
            </a:r>
            <a:r>
              <a:rPr sz="1450" b="1" spc="-10" dirty="0">
                <a:latin typeface="Cambria"/>
                <a:cs typeface="Cambria"/>
              </a:rPr>
              <a:t> </a:t>
            </a:r>
            <a:r>
              <a:rPr sz="1450" b="1" dirty="0">
                <a:latin typeface="Cambria"/>
                <a:cs typeface="Cambria"/>
              </a:rPr>
              <a:t>the</a:t>
            </a:r>
            <a:r>
              <a:rPr sz="1450" b="1" spc="-20" dirty="0">
                <a:latin typeface="Cambria"/>
                <a:cs typeface="Cambria"/>
              </a:rPr>
              <a:t> </a:t>
            </a:r>
            <a:r>
              <a:rPr sz="1450" b="1" spc="-10" dirty="0">
                <a:latin typeface="Cambria"/>
                <a:cs typeface="Cambria"/>
              </a:rPr>
              <a:t>Dataset:</a:t>
            </a:r>
            <a:endParaRPr lang="en-US" sz="1450" b="1" spc="-10" dirty="0">
              <a:latin typeface="Cambria"/>
              <a:cs typeface="Cambria"/>
            </a:endParaRPr>
          </a:p>
          <a:p>
            <a:pPr marL="355600" indent="-342900">
              <a:lnSpc>
                <a:spcPct val="100000"/>
              </a:lnSpc>
              <a:spcBef>
                <a:spcPts val="90"/>
              </a:spcBef>
              <a:buAutoNum type="alphaUcPeriod" startAt="2"/>
              <a:tabLst>
                <a:tab pos="368935" algn="l"/>
              </a:tabLst>
            </a:pPr>
            <a:endParaRPr lang="en-US" sz="1450" spc="-10" dirty="0">
              <a:latin typeface="Cambria"/>
              <a:cs typeface="Cambria"/>
            </a:endParaRPr>
          </a:p>
          <a:p>
            <a:pPr marL="12700">
              <a:lnSpc>
                <a:spcPct val="100000"/>
              </a:lnSpc>
              <a:spcBef>
                <a:spcPts val="90"/>
              </a:spcBef>
              <a:tabLst>
                <a:tab pos="368935" algn="l"/>
              </a:tabLst>
            </a:pPr>
            <a:r>
              <a:rPr sz="1450" dirty="0">
                <a:latin typeface="Cambria"/>
                <a:cs typeface="Cambria"/>
              </a:rPr>
              <a:t>The</a:t>
            </a:r>
            <a:r>
              <a:rPr sz="1450" spc="-35" dirty="0">
                <a:latin typeface="Cambria"/>
                <a:cs typeface="Cambria"/>
              </a:rPr>
              <a:t> </a:t>
            </a:r>
            <a:r>
              <a:rPr sz="1450" dirty="0">
                <a:latin typeface="Cambria"/>
                <a:cs typeface="Cambria"/>
              </a:rPr>
              <a:t>Heart</a:t>
            </a:r>
            <a:r>
              <a:rPr sz="1450" spc="-25" dirty="0">
                <a:latin typeface="Cambria"/>
                <a:cs typeface="Cambria"/>
              </a:rPr>
              <a:t> </a:t>
            </a:r>
            <a:r>
              <a:rPr sz="1450" dirty="0">
                <a:latin typeface="Cambria"/>
                <a:cs typeface="Cambria"/>
              </a:rPr>
              <a:t>Disease</a:t>
            </a:r>
            <a:r>
              <a:rPr sz="1450" spc="-15" dirty="0">
                <a:latin typeface="Cambria"/>
                <a:cs typeface="Cambria"/>
              </a:rPr>
              <a:t> </a:t>
            </a:r>
            <a:r>
              <a:rPr sz="1450" dirty="0">
                <a:latin typeface="Cambria"/>
                <a:cs typeface="Cambria"/>
              </a:rPr>
              <a:t>Dataset</a:t>
            </a:r>
            <a:r>
              <a:rPr sz="1450" spc="-25" dirty="0">
                <a:latin typeface="Cambria"/>
                <a:cs typeface="Cambria"/>
              </a:rPr>
              <a:t> </a:t>
            </a:r>
            <a:r>
              <a:rPr sz="1450" dirty="0">
                <a:latin typeface="Cambria"/>
                <a:cs typeface="Cambria"/>
              </a:rPr>
              <a:t>is</a:t>
            </a:r>
            <a:r>
              <a:rPr sz="1450" spc="-15" dirty="0">
                <a:latin typeface="Cambria"/>
                <a:cs typeface="Cambria"/>
              </a:rPr>
              <a:t> </a:t>
            </a:r>
            <a:r>
              <a:rPr sz="1450" spc="-10" dirty="0">
                <a:latin typeface="Cambria"/>
                <a:cs typeface="Cambria"/>
              </a:rPr>
              <a:t>available</a:t>
            </a:r>
            <a:r>
              <a:rPr sz="1450" spc="-30" dirty="0">
                <a:latin typeface="Cambria"/>
                <a:cs typeface="Cambria"/>
              </a:rPr>
              <a:t> </a:t>
            </a:r>
            <a:r>
              <a:rPr sz="1450" dirty="0">
                <a:latin typeface="Cambria"/>
                <a:cs typeface="Cambria"/>
              </a:rPr>
              <a:t>in</a:t>
            </a:r>
            <a:r>
              <a:rPr sz="1450" spc="-20" dirty="0">
                <a:latin typeface="Cambria"/>
                <a:cs typeface="Cambria"/>
              </a:rPr>
              <a:t> </a:t>
            </a:r>
            <a:r>
              <a:rPr sz="1450" dirty="0">
                <a:latin typeface="Cambria"/>
                <a:cs typeface="Cambria"/>
              </a:rPr>
              <a:t>various</a:t>
            </a:r>
            <a:r>
              <a:rPr sz="1450" spc="-40" dirty="0">
                <a:latin typeface="Cambria"/>
                <a:cs typeface="Cambria"/>
              </a:rPr>
              <a:t> </a:t>
            </a:r>
            <a:r>
              <a:rPr sz="1450" dirty="0">
                <a:latin typeface="Cambria"/>
                <a:cs typeface="Cambria"/>
              </a:rPr>
              <a:t>file</a:t>
            </a:r>
            <a:r>
              <a:rPr sz="1450" spc="-30" dirty="0">
                <a:latin typeface="Cambria"/>
                <a:cs typeface="Cambria"/>
              </a:rPr>
              <a:t> </a:t>
            </a:r>
            <a:r>
              <a:rPr sz="1450" spc="-10" dirty="0">
                <a:latin typeface="Cambria"/>
                <a:cs typeface="Cambria"/>
              </a:rPr>
              <a:t>formats,</a:t>
            </a:r>
            <a:r>
              <a:rPr sz="1450" spc="-30" dirty="0">
                <a:latin typeface="Cambria"/>
                <a:cs typeface="Cambria"/>
              </a:rPr>
              <a:t> </a:t>
            </a:r>
            <a:r>
              <a:rPr sz="1450" dirty="0">
                <a:latin typeface="Cambria"/>
                <a:cs typeface="Cambria"/>
              </a:rPr>
              <a:t>such</a:t>
            </a:r>
            <a:r>
              <a:rPr sz="1450" spc="-20" dirty="0">
                <a:latin typeface="Cambria"/>
                <a:cs typeface="Cambria"/>
              </a:rPr>
              <a:t> </a:t>
            </a:r>
            <a:r>
              <a:rPr sz="1450" spc="-25" dirty="0">
                <a:latin typeface="Cambria"/>
                <a:cs typeface="Cambria"/>
              </a:rPr>
              <a:t>as </a:t>
            </a:r>
            <a:r>
              <a:rPr sz="1450" dirty="0">
                <a:latin typeface="Cambria"/>
                <a:cs typeface="Cambria"/>
              </a:rPr>
              <a:t>CSV</a:t>
            </a:r>
            <a:r>
              <a:rPr sz="1450" spc="-35" dirty="0">
                <a:latin typeface="Cambria"/>
                <a:cs typeface="Cambria"/>
              </a:rPr>
              <a:t> </a:t>
            </a:r>
            <a:r>
              <a:rPr sz="1450" dirty="0">
                <a:latin typeface="Cambria"/>
                <a:cs typeface="Cambria"/>
              </a:rPr>
              <a:t>or</a:t>
            </a:r>
            <a:r>
              <a:rPr sz="1450" spc="-25" dirty="0">
                <a:latin typeface="Cambria"/>
                <a:cs typeface="Cambria"/>
              </a:rPr>
              <a:t> </a:t>
            </a:r>
            <a:r>
              <a:rPr sz="1450" dirty="0">
                <a:latin typeface="Cambria"/>
                <a:cs typeface="Cambria"/>
              </a:rPr>
              <a:t>Excel.</a:t>
            </a:r>
            <a:r>
              <a:rPr sz="1450" spc="-35" dirty="0">
                <a:latin typeface="Cambria"/>
                <a:cs typeface="Cambria"/>
              </a:rPr>
              <a:t> </a:t>
            </a:r>
            <a:r>
              <a:rPr sz="1450" dirty="0">
                <a:latin typeface="Cambria"/>
                <a:cs typeface="Cambria"/>
              </a:rPr>
              <a:t>Assuming</a:t>
            </a:r>
            <a:r>
              <a:rPr sz="1450" spc="-25" dirty="0">
                <a:latin typeface="Cambria"/>
                <a:cs typeface="Cambria"/>
              </a:rPr>
              <a:t> </a:t>
            </a:r>
            <a:r>
              <a:rPr sz="1450" dirty="0">
                <a:latin typeface="Cambria"/>
                <a:cs typeface="Cambria"/>
              </a:rPr>
              <a:t>the</a:t>
            </a:r>
            <a:r>
              <a:rPr sz="1450" spc="-40" dirty="0">
                <a:latin typeface="Cambria"/>
                <a:cs typeface="Cambria"/>
              </a:rPr>
              <a:t> </a:t>
            </a:r>
            <a:r>
              <a:rPr sz="1450" dirty="0">
                <a:latin typeface="Cambria"/>
                <a:cs typeface="Cambria"/>
              </a:rPr>
              <a:t>dataset</a:t>
            </a:r>
            <a:r>
              <a:rPr sz="1450" spc="-30" dirty="0">
                <a:latin typeface="Cambria"/>
                <a:cs typeface="Cambria"/>
              </a:rPr>
              <a:t> </a:t>
            </a:r>
            <a:r>
              <a:rPr sz="1450" dirty="0">
                <a:latin typeface="Cambria"/>
                <a:cs typeface="Cambria"/>
              </a:rPr>
              <a:t>is</a:t>
            </a:r>
            <a:r>
              <a:rPr sz="1450" spc="-45" dirty="0">
                <a:latin typeface="Cambria"/>
                <a:cs typeface="Cambria"/>
              </a:rPr>
              <a:t> </a:t>
            </a:r>
            <a:r>
              <a:rPr sz="1450" dirty="0">
                <a:latin typeface="Cambria"/>
                <a:cs typeface="Cambria"/>
              </a:rPr>
              <a:t>in</a:t>
            </a:r>
            <a:r>
              <a:rPr sz="1450" spc="-25" dirty="0">
                <a:latin typeface="Cambria"/>
                <a:cs typeface="Cambria"/>
              </a:rPr>
              <a:t> </a:t>
            </a:r>
            <a:r>
              <a:rPr sz="1450" dirty="0">
                <a:latin typeface="Cambria"/>
                <a:cs typeface="Cambria"/>
              </a:rPr>
              <a:t>a</a:t>
            </a:r>
            <a:r>
              <a:rPr sz="1450" spc="-45" dirty="0">
                <a:latin typeface="Cambria"/>
                <a:cs typeface="Cambria"/>
              </a:rPr>
              <a:t> </a:t>
            </a:r>
            <a:r>
              <a:rPr sz="1450" dirty="0">
                <a:latin typeface="Cambria"/>
                <a:cs typeface="Cambria"/>
              </a:rPr>
              <a:t>CSV</a:t>
            </a:r>
            <a:r>
              <a:rPr sz="1450" spc="-15" dirty="0">
                <a:latin typeface="Cambria"/>
                <a:cs typeface="Cambria"/>
              </a:rPr>
              <a:t> </a:t>
            </a:r>
            <a:r>
              <a:rPr sz="1450" dirty="0">
                <a:latin typeface="Cambria"/>
                <a:cs typeface="Cambria"/>
              </a:rPr>
              <a:t>format</a:t>
            </a:r>
            <a:r>
              <a:rPr sz="1450" spc="-35" dirty="0">
                <a:latin typeface="Cambria"/>
                <a:cs typeface="Cambria"/>
              </a:rPr>
              <a:t> </a:t>
            </a:r>
            <a:r>
              <a:rPr sz="1450" spc="-10" dirty="0">
                <a:latin typeface="Cambria"/>
                <a:cs typeface="Cambria"/>
              </a:rPr>
              <a:t>named</a:t>
            </a:r>
            <a:r>
              <a:rPr lang="en-US" sz="1450" dirty="0">
                <a:latin typeface="Cambria"/>
                <a:cs typeface="Cambria"/>
              </a:rPr>
              <a:t>  </a:t>
            </a:r>
            <a:r>
              <a:rPr sz="1450" spc="-10" dirty="0">
                <a:latin typeface="Cambria"/>
                <a:cs typeface="Cambria"/>
              </a:rPr>
              <a:t>"heart_disease.csv",</a:t>
            </a:r>
            <a:r>
              <a:rPr sz="1450" spc="-20" dirty="0">
                <a:latin typeface="Cambria"/>
                <a:cs typeface="Cambria"/>
              </a:rPr>
              <a:t> </a:t>
            </a:r>
            <a:r>
              <a:rPr sz="1450" dirty="0">
                <a:latin typeface="Cambria"/>
                <a:cs typeface="Cambria"/>
              </a:rPr>
              <a:t>we</a:t>
            </a:r>
            <a:r>
              <a:rPr sz="1450" spc="-20" dirty="0">
                <a:latin typeface="Cambria"/>
                <a:cs typeface="Cambria"/>
              </a:rPr>
              <a:t> </a:t>
            </a:r>
            <a:r>
              <a:rPr sz="1450" dirty="0">
                <a:latin typeface="Cambria"/>
                <a:cs typeface="Cambria"/>
              </a:rPr>
              <a:t>can</a:t>
            </a:r>
            <a:r>
              <a:rPr sz="1450" spc="-10" dirty="0">
                <a:latin typeface="Cambria"/>
                <a:cs typeface="Cambria"/>
              </a:rPr>
              <a:t> </a:t>
            </a:r>
            <a:r>
              <a:rPr sz="1450" dirty="0">
                <a:latin typeface="Cambria"/>
                <a:cs typeface="Cambria"/>
              </a:rPr>
              <a:t>load</a:t>
            </a:r>
            <a:r>
              <a:rPr sz="1450" spc="-10" dirty="0">
                <a:latin typeface="Cambria"/>
                <a:cs typeface="Cambria"/>
              </a:rPr>
              <a:t> </a:t>
            </a:r>
            <a:r>
              <a:rPr sz="1450" dirty="0">
                <a:latin typeface="Cambria"/>
                <a:cs typeface="Cambria"/>
              </a:rPr>
              <a:t>it</a:t>
            </a:r>
            <a:r>
              <a:rPr sz="1450" spc="-10" dirty="0">
                <a:latin typeface="Cambria"/>
                <a:cs typeface="Cambria"/>
              </a:rPr>
              <a:t> </a:t>
            </a:r>
            <a:r>
              <a:rPr sz="1450" dirty="0">
                <a:latin typeface="Cambria"/>
                <a:cs typeface="Cambria"/>
              </a:rPr>
              <a:t>into a</a:t>
            </a:r>
            <a:r>
              <a:rPr sz="1450" spc="-20" dirty="0">
                <a:latin typeface="Cambria"/>
                <a:cs typeface="Cambria"/>
              </a:rPr>
              <a:t> </a:t>
            </a:r>
            <a:r>
              <a:rPr sz="1450" spc="-10" dirty="0">
                <a:latin typeface="Cambria"/>
                <a:cs typeface="Cambria"/>
              </a:rPr>
              <a:t>Pandas</a:t>
            </a:r>
            <a:r>
              <a:rPr sz="1450" dirty="0">
                <a:latin typeface="Cambria"/>
                <a:cs typeface="Cambria"/>
              </a:rPr>
              <a:t> </a:t>
            </a:r>
            <a:r>
              <a:rPr sz="1450" spc="-10" dirty="0">
                <a:latin typeface="Cambria"/>
                <a:cs typeface="Cambria"/>
              </a:rPr>
              <a:t>DataFrame</a:t>
            </a:r>
            <a:r>
              <a:rPr sz="1450" spc="-20" dirty="0">
                <a:latin typeface="Cambria"/>
                <a:cs typeface="Cambria"/>
              </a:rPr>
              <a:t> </a:t>
            </a:r>
            <a:r>
              <a:rPr sz="1450" dirty="0">
                <a:latin typeface="Cambria"/>
                <a:cs typeface="Cambria"/>
              </a:rPr>
              <a:t>using </a:t>
            </a:r>
            <a:r>
              <a:rPr sz="1450" spc="-25" dirty="0">
                <a:latin typeface="Cambria"/>
                <a:cs typeface="Cambria"/>
              </a:rPr>
              <a:t>the </a:t>
            </a:r>
            <a:r>
              <a:rPr sz="1450" dirty="0">
                <a:latin typeface="Cambria"/>
                <a:cs typeface="Cambria"/>
              </a:rPr>
              <a:t>following</a:t>
            </a:r>
            <a:r>
              <a:rPr sz="1450" spc="-50" dirty="0">
                <a:latin typeface="Cambria"/>
                <a:cs typeface="Cambria"/>
              </a:rPr>
              <a:t> </a:t>
            </a:r>
            <a:r>
              <a:rPr sz="1450" spc="-20" dirty="0">
                <a:latin typeface="Cambria"/>
                <a:cs typeface="Cambria"/>
              </a:rPr>
              <a:t>code:</a:t>
            </a:r>
            <a:endParaRPr lang="en-US" sz="1450" spc="-20" dirty="0">
              <a:latin typeface="Cambria"/>
              <a:cs typeface="Cambria"/>
            </a:endParaRPr>
          </a:p>
          <a:p>
            <a:pPr marL="12700">
              <a:lnSpc>
                <a:spcPct val="100000"/>
              </a:lnSpc>
              <a:spcBef>
                <a:spcPts val="90"/>
              </a:spcBef>
              <a:tabLst>
                <a:tab pos="368935" algn="l"/>
              </a:tabLst>
            </a:pPr>
            <a:endParaRPr lang="en-US" sz="1450" spc="-20" dirty="0">
              <a:latin typeface="Cambria"/>
              <a:cs typeface="Cambria"/>
            </a:endParaRPr>
          </a:p>
          <a:p>
            <a:pPr marL="12700">
              <a:lnSpc>
                <a:spcPct val="100000"/>
              </a:lnSpc>
              <a:spcBef>
                <a:spcPts val="90"/>
              </a:spcBef>
              <a:tabLst>
                <a:tab pos="368935" algn="l"/>
              </a:tabLst>
            </a:pPr>
            <a:endParaRPr lang="en-US" sz="1450" spc="-20" dirty="0">
              <a:latin typeface="Cambria"/>
              <a:cs typeface="Cambria"/>
            </a:endParaRPr>
          </a:p>
          <a:p>
            <a:pPr marL="12700">
              <a:lnSpc>
                <a:spcPct val="100000"/>
              </a:lnSpc>
              <a:spcBef>
                <a:spcPts val="90"/>
              </a:spcBef>
              <a:tabLst>
                <a:tab pos="368935" algn="l"/>
              </a:tabLst>
            </a:pPr>
            <a:endParaRPr lang="en-US" sz="1450" spc="-20" dirty="0">
              <a:latin typeface="Cambria"/>
              <a:cs typeface="Cambria"/>
            </a:endParaRPr>
          </a:p>
          <a:p>
            <a:pPr marL="12700">
              <a:lnSpc>
                <a:spcPct val="100000"/>
              </a:lnSpc>
              <a:spcBef>
                <a:spcPts val="90"/>
              </a:spcBef>
              <a:tabLst>
                <a:tab pos="368935" algn="l"/>
              </a:tabLst>
            </a:pPr>
            <a:endParaRPr lang="en-US" sz="1450" spc="-20" dirty="0">
              <a:latin typeface="Cambria"/>
              <a:cs typeface="Cambria"/>
            </a:endParaRPr>
          </a:p>
          <a:p>
            <a:pPr marL="12700">
              <a:lnSpc>
                <a:spcPct val="100000"/>
              </a:lnSpc>
              <a:spcBef>
                <a:spcPts val="90"/>
              </a:spcBef>
              <a:tabLst>
                <a:tab pos="368935" algn="l"/>
              </a:tabLst>
            </a:pPr>
            <a:endParaRPr lang="en-US" sz="1450" spc="-20" dirty="0">
              <a:latin typeface="Cambria"/>
              <a:cs typeface="Cambria"/>
            </a:endParaRPr>
          </a:p>
          <a:p>
            <a:pPr marL="12700">
              <a:lnSpc>
                <a:spcPct val="100000"/>
              </a:lnSpc>
              <a:spcBef>
                <a:spcPts val="90"/>
              </a:spcBef>
              <a:tabLst>
                <a:tab pos="368935" algn="l"/>
              </a:tabLst>
            </a:pPr>
            <a:endParaRPr lang="en-US" sz="1450" spc="-20" dirty="0">
              <a:latin typeface="Cambria"/>
              <a:cs typeface="Cambria"/>
            </a:endParaRPr>
          </a:p>
          <a:p>
            <a:pPr marL="12700">
              <a:lnSpc>
                <a:spcPct val="100000"/>
              </a:lnSpc>
              <a:spcBef>
                <a:spcPts val="90"/>
              </a:spcBef>
              <a:tabLst>
                <a:tab pos="368935" algn="l"/>
              </a:tabLst>
            </a:pPr>
            <a:endParaRPr lang="en-US" sz="1450" spc="-20" dirty="0">
              <a:latin typeface="Cambria"/>
              <a:cs typeface="Cambria"/>
            </a:endParaRPr>
          </a:p>
          <a:p>
            <a:pPr marL="12700">
              <a:lnSpc>
                <a:spcPct val="100000"/>
              </a:lnSpc>
              <a:spcBef>
                <a:spcPts val="90"/>
              </a:spcBef>
              <a:tabLst>
                <a:tab pos="368935" algn="l"/>
              </a:tabLst>
            </a:pPr>
            <a:endParaRPr lang="en-US" sz="1450" spc="-20" dirty="0">
              <a:latin typeface="Cambria"/>
              <a:cs typeface="Cambria"/>
            </a:endParaRPr>
          </a:p>
          <a:p>
            <a:pPr marL="12700">
              <a:lnSpc>
                <a:spcPct val="100000"/>
              </a:lnSpc>
              <a:spcBef>
                <a:spcPts val="90"/>
              </a:spcBef>
              <a:tabLst>
                <a:tab pos="368935" algn="l"/>
              </a:tabLst>
            </a:pPr>
            <a:r>
              <a:rPr lang="en-US" sz="1450" dirty="0">
                <a:latin typeface="Cambria"/>
                <a:cs typeface="Cambria"/>
              </a:rPr>
              <a:t>The</a:t>
            </a:r>
            <a:r>
              <a:rPr lang="en-US" sz="1450" spc="-20" dirty="0">
                <a:latin typeface="Cambria"/>
                <a:cs typeface="Cambria"/>
              </a:rPr>
              <a:t> </a:t>
            </a:r>
            <a:r>
              <a:rPr lang="en-US" sz="1450" spc="-10" dirty="0" err="1">
                <a:latin typeface="Cambria"/>
                <a:cs typeface="Cambria"/>
              </a:rPr>
              <a:t>pd.read_csv</a:t>
            </a:r>
            <a:r>
              <a:rPr lang="en-US" sz="1450" spc="-10" dirty="0">
                <a:latin typeface="Cambria"/>
                <a:cs typeface="Cambria"/>
              </a:rPr>
              <a:t>( )</a:t>
            </a:r>
            <a:r>
              <a:rPr lang="en-US" sz="1450" spc="-15" dirty="0">
                <a:latin typeface="Cambria"/>
                <a:cs typeface="Cambria"/>
              </a:rPr>
              <a:t> </a:t>
            </a:r>
            <a:r>
              <a:rPr lang="en-US" sz="1450" dirty="0">
                <a:latin typeface="Cambria"/>
                <a:cs typeface="Cambria"/>
              </a:rPr>
              <a:t>function</a:t>
            </a:r>
            <a:r>
              <a:rPr lang="en-US" sz="1450" spc="-10" dirty="0">
                <a:latin typeface="Cambria"/>
                <a:cs typeface="Cambria"/>
              </a:rPr>
              <a:t> </a:t>
            </a:r>
            <a:r>
              <a:rPr lang="en-US" sz="1450" dirty="0">
                <a:latin typeface="Cambria"/>
                <a:cs typeface="Cambria"/>
              </a:rPr>
              <a:t>from</a:t>
            </a:r>
            <a:r>
              <a:rPr lang="en-US" sz="1450" spc="-5" dirty="0">
                <a:latin typeface="Cambria"/>
                <a:cs typeface="Cambria"/>
              </a:rPr>
              <a:t> </a:t>
            </a:r>
            <a:r>
              <a:rPr lang="en-US" sz="1450" dirty="0">
                <a:latin typeface="Cambria"/>
                <a:cs typeface="Cambria"/>
              </a:rPr>
              <a:t>the</a:t>
            </a:r>
            <a:r>
              <a:rPr lang="en-US" sz="1450" spc="-20" dirty="0">
                <a:latin typeface="Cambria"/>
                <a:cs typeface="Cambria"/>
              </a:rPr>
              <a:t> </a:t>
            </a:r>
            <a:r>
              <a:rPr lang="en-US" sz="1450" spc="-10" dirty="0">
                <a:latin typeface="Cambria"/>
                <a:cs typeface="Cambria"/>
              </a:rPr>
              <a:t>Pandas</a:t>
            </a:r>
            <a:r>
              <a:rPr lang="en-US" sz="1450" spc="-20" dirty="0">
                <a:latin typeface="Cambria"/>
                <a:cs typeface="Cambria"/>
              </a:rPr>
              <a:t> </a:t>
            </a:r>
            <a:r>
              <a:rPr lang="en-US" sz="1450" spc="-10" dirty="0">
                <a:latin typeface="Cambria"/>
                <a:cs typeface="Cambria"/>
              </a:rPr>
              <a:t>library</a:t>
            </a:r>
            <a:r>
              <a:rPr lang="en-US" sz="1450" spc="-15" dirty="0">
                <a:latin typeface="Cambria"/>
                <a:cs typeface="Cambria"/>
              </a:rPr>
              <a:t> </a:t>
            </a:r>
            <a:r>
              <a:rPr lang="en-US" sz="1450" spc="-10" dirty="0">
                <a:latin typeface="Cambria"/>
                <a:cs typeface="Cambria"/>
              </a:rPr>
              <a:t>reads</a:t>
            </a:r>
            <a:r>
              <a:rPr lang="en-US" sz="1450" spc="-25" dirty="0">
                <a:latin typeface="Cambria"/>
                <a:cs typeface="Cambria"/>
              </a:rPr>
              <a:t> </a:t>
            </a:r>
            <a:r>
              <a:rPr lang="en-US" sz="1450" dirty="0">
                <a:latin typeface="Cambria"/>
                <a:cs typeface="Cambria"/>
              </a:rPr>
              <a:t>the</a:t>
            </a:r>
            <a:r>
              <a:rPr lang="en-US" sz="1450" spc="-15" dirty="0">
                <a:latin typeface="Cambria"/>
                <a:cs typeface="Cambria"/>
              </a:rPr>
              <a:t> </a:t>
            </a:r>
            <a:r>
              <a:rPr lang="en-US" sz="1450" dirty="0">
                <a:latin typeface="Cambria"/>
                <a:cs typeface="Cambria"/>
              </a:rPr>
              <a:t>CSV</a:t>
            </a:r>
            <a:r>
              <a:rPr lang="en-US" sz="1450" spc="5" dirty="0">
                <a:latin typeface="Cambria"/>
                <a:cs typeface="Cambria"/>
              </a:rPr>
              <a:t> </a:t>
            </a:r>
            <a:r>
              <a:rPr lang="en-US" sz="1450" spc="-20" dirty="0">
                <a:latin typeface="Cambria"/>
                <a:cs typeface="Cambria"/>
              </a:rPr>
              <a:t>file </a:t>
            </a:r>
            <a:r>
              <a:rPr lang="en-US" sz="1450" dirty="0">
                <a:latin typeface="Cambria"/>
                <a:cs typeface="Cambria"/>
              </a:rPr>
              <a:t>and</a:t>
            </a:r>
            <a:r>
              <a:rPr lang="en-US" sz="1450" spc="-20" dirty="0">
                <a:latin typeface="Cambria"/>
                <a:cs typeface="Cambria"/>
              </a:rPr>
              <a:t> </a:t>
            </a:r>
            <a:r>
              <a:rPr lang="en-US" sz="1450" dirty="0">
                <a:latin typeface="Cambria"/>
                <a:cs typeface="Cambria"/>
              </a:rPr>
              <a:t>stores</a:t>
            </a:r>
            <a:r>
              <a:rPr lang="en-US" sz="1450" spc="-30" dirty="0">
                <a:latin typeface="Cambria"/>
                <a:cs typeface="Cambria"/>
              </a:rPr>
              <a:t> </a:t>
            </a:r>
            <a:r>
              <a:rPr lang="en-US" sz="1450" dirty="0">
                <a:latin typeface="Cambria"/>
                <a:cs typeface="Cambria"/>
              </a:rPr>
              <a:t>the</a:t>
            </a:r>
            <a:r>
              <a:rPr lang="en-US" sz="1450" spc="-30" dirty="0">
                <a:latin typeface="Cambria"/>
                <a:cs typeface="Cambria"/>
              </a:rPr>
              <a:t> </a:t>
            </a:r>
            <a:r>
              <a:rPr lang="en-US" sz="1450" dirty="0">
                <a:latin typeface="Cambria"/>
                <a:cs typeface="Cambria"/>
              </a:rPr>
              <a:t>data</a:t>
            </a:r>
            <a:r>
              <a:rPr lang="en-US" sz="1450" spc="-30" dirty="0">
                <a:latin typeface="Cambria"/>
                <a:cs typeface="Cambria"/>
              </a:rPr>
              <a:t> </a:t>
            </a:r>
            <a:r>
              <a:rPr lang="en-US" sz="1450" dirty="0">
                <a:latin typeface="Cambria"/>
                <a:cs typeface="Cambria"/>
              </a:rPr>
              <a:t>in</a:t>
            </a:r>
            <a:r>
              <a:rPr lang="en-US" sz="1450" spc="-20" dirty="0">
                <a:latin typeface="Cambria"/>
                <a:cs typeface="Cambria"/>
              </a:rPr>
              <a:t> </a:t>
            </a:r>
            <a:r>
              <a:rPr lang="en-US" sz="1450" dirty="0">
                <a:latin typeface="Cambria"/>
                <a:cs typeface="Cambria"/>
              </a:rPr>
              <a:t>a</a:t>
            </a:r>
            <a:r>
              <a:rPr lang="en-US" sz="1450" spc="-35" dirty="0">
                <a:latin typeface="Cambria"/>
                <a:cs typeface="Cambria"/>
              </a:rPr>
              <a:t> </a:t>
            </a:r>
            <a:r>
              <a:rPr lang="en-US" sz="1450" spc="-10" dirty="0" err="1">
                <a:latin typeface="Cambria"/>
                <a:cs typeface="Cambria"/>
              </a:rPr>
              <a:t>DataFrame</a:t>
            </a:r>
            <a:r>
              <a:rPr lang="en-US" sz="1450" spc="-30" dirty="0">
                <a:latin typeface="Cambria"/>
                <a:cs typeface="Cambria"/>
              </a:rPr>
              <a:t> </a:t>
            </a:r>
            <a:r>
              <a:rPr lang="en-US" sz="1450" dirty="0">
                <a:latin typeface="Cambria"/>
                <a:cs typeface="Cambria"/>
              </a:rPr>
              <a:t>named</a:t>
            </a:r>
            <a:r>
              <a:rPr lang="en-US" sz="1450" spc="-20" dirty="0">
                <a:latin typeface="Cambria"/>
                <a:cs typeface="Cambria"/>
              </a:rPr>
              <a:t> </a:t>
            </a:r>
            <a:r>
              <a:rPr lang="en-US" sz="1450" spc="-10" dirty="0" err="1">
                <a:latin typeface="Cambria"/>
                <a:cs typeface="Cambria"/>
              </a:rPr>
              <a:t>heart_data</a:t>
            </a:r>
            <a:r>
              <a:rPr lang="en-US" sz="1450" spc="-10" dirty="0">
                <a:latin typeface="Cambria"/>
                <a:cs typeface="Cambria"/>
              </a:rPr>
              <a:t>.</a:t>
            </a:r>
            <a:endParaRPr lang="en-US" sz="1450" dirty="0">
              <a:latin typeface="Cambria"/>
              <a:cs typeface="Cambria"/>
            </a:endParaRPr>
          </a:p>
          <a:p>
            <a:pPr>
              <a:lnSpc>
                <a:spcPct val="100000"/>
              </a:lnSpc>
              <a:spcBef>
                <a:spcPts val="200"/>
              </a:spcBef>
            </a:pPr>
            <a:endParaRPr lang="en-IN" sz="1200" dirty="0">
              <a:latin typeface="Cambria"/>
              <a:cs typeface="Cambria"/>
            </a:endParaRPr>
          </a:p>
          <a:p>
            <a:pPr marL="1424305" lvl="1" indent="-228600">
              <a:lnSpc>
                <a:spcPct val="100000"/>
              </a:lnSpc>
              <a:buAutoNum type="alphaUcPeriod" startAt="3"/>
              <a:tabLst>
                <a:tab pos="1428750" algn="l"/>
              </a:tabLst>
            </a:pPr>
            <a:endParaRPr lang="en-IN" sz="1200" dirty="0">
              <a:latin typeface="Cambria"/>
              <a:cs typeface="Cambria"/>
            </a:endParaRPr>
          </a:p>
        </p:txBody>
      </p:sp>
      <p:pic>
        <p:nvPicPr>
          <p:cNvPr id="6" name="Picture 5">
            <a:extLst>
              <a:ext uri="{FF2B5EF4-FFF2-40B4-BE49-F238E27FC236}">
                <a16:creationId xmlns:a16="http://schemas.microsoft.com/office/drawing/2014/main" xmlns="" id="{4FCB77EB-8A79-F523-839F-C2E34AF7BB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050" y="5543159"/>
            <a:ext cx="4820920" cy="1371600"/>
          </a:xfrm>
          <a:prstGeom prst="rect">
            <a:avLst/>
          </a:prstGeom>
        </p:spPr>
      </p:pic>
      <p:pic>
        <p:nvPicPr>
          <p:cNvPr id="8" name="Picture 7">
            <a:extLst>
              <a:ext uri="{FF2B5EF4-FFF2-40B4-BE49-F238E27FC236}">
                <a16:creationId xmlns:a16="http://schemas.microsoft.com/office/drawing/2014/main" xmlns="" id="{74232E92-9CFC-6802-189A-75966E4EB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692" y="8274187"/>
            <a:ext cx="5721530" cy="149548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6</a:t>
            </a:fld>
            <a:endParaRPr spc="-25" dirty="0"/>
          </a:p>
        </p:txBody>
      </p:sp>
      <p:sp>
        <p:nvSpPr>
          <p:cNvPr id="2" name="object 2"/>
          <p:cNvSpPr txBox="1"/>
          <p:nvPr/>
        </p:nvSpPr>
        <p:spPr>
          <a:xfrm>
            <a:off x="629793" y="887574"/>
            <a:ext cx="6086094" cy="9805826"/>
          </a:xfrm>
          <a:prstGeom prst="rect">
            <a:avLst/>
          </a:prstGeom>
        </p:spPr>
        <p:txBody>
          <a:bodyPr vert="horz" wrap="square" lIns="0" tIns="10795" rIns="0" bIns="0" rtlCol="0">
            <a:spAutoFit/>
          </a:bodyPr>
          <a:lstStyle/>
          <a:p>
            <a:pPr marL="18415" marR="189230" indent="-6350" algn="just">
              <a:lnSpc>
                <a:spcPct val="100800"/>
              </a:lnSpc>
              <a:spcBef>
                <a:spcPts val="85"/>
              </a:spcBef>
            </a:pPr>
            <a:r>
              <a:rPr lang="en-IN" sz="1450" b="1" dirty="0">
                <a:latin typeface="Cambria"/>
                <a:cs typeface="Cambria"/>
              </a:rPr>
              <a:t>C.     Explore</a:t>
            </a:r>
            <a:r>
              <a:rPr lang="en-IN" sz="1450" b="1" spc="-35" dirty="0">
                <a:latin typeface="Cambria"/>
                <a:cs typeface="Cambria"/>
              </a:rPr>
              <a:t> </a:t>
            </a:r>
            <a:r>
              <a:rPr lang="en-IN" sz="1450" b="1" dirty="0">
                <a:latin typeface="Cambria"/>
                <a:cs typeface="Cambria"/>
              </a:rPr>
              <a:t>the</a:t>
            </a:r>
            <a:r>
              <a:rPr lang="en-IN" sz="1450" b="1" spc="-35" dirty="0">
                <a:latin typeface="Cambria"/>
                <a:cs typeface="Cambria"/>
              </a:rPr>
              <a:t> </a:t>
            </a:r>
            <a:r>
              <a:rPr lang="en-IN" sz="1450" b="1" spc="-10" dirty="0">
                <a:latin typeface="Cambria"/>
                <a:cs typeface="Cambria"/>
              </a:rPr>
              <a:t>Dataset:</a:t>
            </a:r>
          </a:p>
          <a:p>
            <a:pPr marL="18415" marR="189230" indent="-6350" algn="just">
              <a:lnSpc>
                <a:spcPct val="100800"/>
              </a:lnSpc>
              <a:spcBef>
                <a:spcPts val="85"/>
              </a:spcBef>
            </a:pPr>
            <a:endParaRPr lang="en-IN" sz="1200" spc="-10" dirty="0">
              <a:latin typeface="Cambria"/>
              <a:cs typeface="Cambria"/>
            </a:endParaRPr>
          </a:p>
          <a:p>
            <a:pPr marL="18415" marR="189230" indent="-6350" algn="just">
              <a:lnSpc>
                <a:spcPct val="100800"/>
              </a:lnSpc>
              <a:spcBef>
                <a:spcPts val="85"/>
              </a:spcBef>
            </a:pPr>
            <a:r>
              <a:rPr sz="1450" dirty="0">
                <a:latin typeface="Cambria"/>
                <a:cs typeface="Cambria"/>
              </a:rPr>
              <a:t>After</a:t>
            </a:r>
            <a:r>
              <a:rPr sz="1450" spc="-10" dirty="0">
                <a:latin typeface="Cambria"/>
                <a:cs typeface="Cambria"/>
              </a:rPr>
              <a:t> </a:t>
            </a:r>
            <a:r>
              <a:rPr sz="1450" dirty="0">
                <a:latin typeface="Cambria"/>
                <a:cs typeface="Cambria"/>
              </a:rPr>
              <a:t>loading</a:t>
            </a:r>
            <a:r>
              <a:rPr sz="1450" spc="-35" dirty="0">
                <a:latin typeface="Cambria"/>
                <a:cs typeface="Cambria"/>
              </a:rPr>
              <a:t> </a:t>
            </a:r>
            <a:r>
              <a:rPr sz="1450" dirty="0">
                <a:latin typeface="Cambria"/>
                <a:cs typeface="Cambria"/>
              </a:rPr>
              <a:t>the</a:t>
            </a:r>
            <a:r>
              <a:rPr sz="1450" spc="-25" dirty="0">
                <a:latin typeface="Cambria"/>
                <a:cs typeface="Cambria"/>
              </a:rPr>
              <a:t> </a:t>
            </a:r>
            <a:r>
              <a:rPr sz="1450" dirty="0">
                <a:latin typeface="Cambria"/>
                <a:cs typeface="Cambria"/>
              </a:rPr>
              <a:t>dataset,</a:t>
            </a:r>
            <a:r>
              <a:rPr sz="1450" spc="-25" dirty="0">
                <a:latin typeface="Cambria"/>
                <a:cs typeface="Cambria"/>
              </a:rPr>
              <a:t> </a:t>
            </a:r>
            <a:r>
              <a:rPr sz="1450" dirty="0">
                <a:latin typeface="Cambria"/>
                <a:cs typeface="Cambria"/>
              </a:rPr>
              <a:t>it</a:t>
            </a:r>
            <a:r>
              <a:rPr sz="1450" spc="-10" dirty="0">
                <a:latin typeface="Cambria"/>
                <a:cs typeface="Cambria"/>
              </a:rPr>
              <a:t> </a:t>
            </a:r>
            <a:r>
              <a:rPr sz="1450" dirty="0">
                <a:latin typeface="Cambria"/>
                <a:cs typeface="Cambria"/>
              </a:rPr>
              <a:t>is</a:t>
            </a:r>
            <a:r>
              <a:rPr sz="1450" spc="-25" dirty="0">
                <a:latin typeface="Cambria"/>
                <a:cs typeface="Cambria"/>
              </a:rPr>
              <a:t> </a:t>
            </a:r>
            <a:r>
              <a:rPr sz="1450" dirty="0">
                <a:latin typeface="Cambria"/>
                <a:cs typeface="Cambria"/>
              </a:rPr>
              <a:t>essential</a:t>
            </a:r>
            <a:r>
              <a:rPr sz="1450" spc="-10" dirty="0">
                <a:latin typeface="Cambria"/>
                <a:cs typeface="Cambria"/>
              </a:rPr>
              <a:t> </a:t>
            </a:r>
            <a:r>
              <a:rPr sz="1450" dirty="0">
                <a:latin typeface="Cambria"/>
                <a:cs typeface="Cambria"/>
              </a:rPr>
              <a:t>to</a:t>
            </a:r>
            <a:r>
              <a:rPr sz="1450" spc="-5" dirty="0">
                <a:latin typeface="Cambria"/>
                <a:cs typeface="Cambria"/>
              </a:rPr>
              <a:t> </a:t>
            </a:r>
            <a:r>
              <a:rPr sz="1450" spc="-10" dirty="0">
                <a:latin typeface="Cambria"/>
                <a:cs typeface="Cambria"/>
              </a:rPr>
              <a:t>understand </a:t>
            </a:r>
            <a:r>
              <a:rPr sz="1450" dirty="0">
                <a:latin typeface="Cambria"/>
                <a:cs typeface="Cambria"/>
              </a:rPr>
              <a:t>its</a:t>
            </a:r>
            <a:r>
              <a:rPr sz="1450" spc="-30" dirty="0">
                <a:latin typeface="Cambria"/>
                <a:cs typeface="Cambria"/>
              </a:rPr>
              <a:t> </a:t>
            </a:r>
            <a:r>
              <a:rPr sz="1450" spc="-10" dirty="0">
                <a:latin typeface="Cambria"/>
                <a:cs typeface="Cambria"/>
              </a:rPr>
              <a:t>structure, features,</a:t>
            </a:r>
            <a:r>
              <a:rPr sz="1450" spc="-50" dirty="0">
                <a:latin typeface="Cambria"/>
                <a:cs typeface="Cambria"/>
              </a:rPr>
              <a:t> </a:t>
            </a:r>
            <a:r>
              <a:rPr sz="1450" dirty="0">
                <a:latin typeface="Cambria"/>
                <a:cs typeface="Cambria"/>
              </a:rPr>
              <a:t>and</a:t>
            </a:r>
            <a:r>
              <a:rPr sz="1450" spc="-30" dirty="0">
                <a:latin typeface="Cambria"/>
                <a:cs typeface="Cambria"/>
              </a:rPr>
              <a:t> </a:t>
            </a:r>
            <a:r>
              <a:rPr sz="1450" dirty="0">
                <a:latin typeface="Cambria"/>
                <a:cs typeface="Cambria"/>
              </a:rPr>
              <a:t>any</a:t>
            </a:r>
            <a:r>
              <a:rPr sz="1450" spc="-20" dirty="0">
                <a:latin typeface="Cambria"/>
                <a:cs typeface="Cambria"/>
              </a:rPr>
              <a:t> </a:t>
            </a:r>
            <a:r>
              <a:rPr sz="1450" dirty="0">
                <a:latin typeface="Cambria"/>
                <a:cs typeface="Cambria"/>
              </a:rPr>
              <a:t>missing</a:t>
            </a:r>
            <a:r>
              <a:rPr sz="1450" spc="-30" dirty="0">
                <a:latin typeface="Cambria"/>
                <a:cs typeface="Cambria"/>
              </a:rPr>
              <a:t> </a:t>
            </a:r>
            <a:r>
              <a:rPr sz="1450" dirty="0">
                <a:latin typeface="Cambria"/>
                <a:cs typeface="Cambria"/>
              </a:rPr>
              <a:t>or</a:t>
            </a:r>
            <a:r>
              <a:rPr sz="1450" spc="-25" dirty="0">
                <a:latin typeface="Cambria"/>
                <a:cs typeface="Cambria"/>
              </a:rPr>
              <a:t> </a:t>
            </a:r>
            <a:r>
              <a:rPr sz="1450" dirty="0">
                <a:latin typeface="Cambria"/>
                <a:cs typeface="Cambria"/>
              </a:rPr>
              <a:t>inconsistent</a:t>
            </a:r>
            <a:r>
              <a:rPr sz="1450" spc="-35" dirty="0">
                <a:latin typeface="Cambria"/>
                <a:cs typeface="Cambria"/>
              </a:rPr>
              <a:t> </a:t>
            </a:r>
            <a:r>
              <a:rPr sz="1450" dirty="0">
                <a:latin typeface="Cambria"/>
                <a:cs typeface="Cambria"/>
              </a:rPr>
              <a:t>data.</a:t>
            </a:r>
            <a:r>
              <a:rPr sz="1450" spc="-45" dirty="0">
                <a:latin typeface="Cambria"/>
                <a:cs typeface="Cambria"/>
              </a:rPr>
              <a:t> </a:t>
            </a:r>
            <a:r>
              <a:rPr sz="1450" spc="-30" dirty="0">
                <a:latin typeface="Cambria"/>
                <a:cs typeface="Cambria"/>
              </a:rPr>
              <a:t>We</a:t>
            </a:r>
            <a:r>
              <a:rPr sz="1450" spc="-35" dirty="0">
                <a:latin typeface="Cambria"/>
                <a:cs typeface="Cambria"/>
              </a:rPr>
              <a:t> </a:t>
            </a:r>
            <a:r>
              <a:rPr sz="1450" dirty="0">
                <a:latin typeface="Cambria"/>
                <a:cs typeface="Cambria"/>
              </a:rPr>
              <a:t>can</a:t>
            </a:r>
            <a:r>
              <a:rPr sz="1450" spc="-35" dirty="0">
                <a:latin typeface="Cambria"/>
                <a:cs typeface="Cambria"/>
              </a:rPr>
              <a:t> </a:t>
            </a:r>
            <a:r>
              <a:rPr sz="1450" dirty="0">
                <a:latin typeface="Cambria"/>
                <a:cs typeface="Cambria"/>
              </a:rPr>
              <a:t>obtain</a:t>
            </a:r>
            <a:r>
              <a:rPr sz="1450" spc="-35" dirty="0">
                <a:latin typeface="Cambria"/>
                <a:cs typeface="Cambria"/>
              </a:rPr>
              <a:t> </a:t>
            </a:r>
            <a:r>
              <a:rPr sz="1450" spc="-10" dirty="0">
                <a:latin typeface="Cambria"/>
                <a:cs typeface="Cambria"/>
              </a:rPr>
              <a:t>basic information</a:t>
            </a:r>
            <a:r>
              <a:rPr sz="1450" spc="-20" dirty="0">
                <a:latin typeface="Cambria"/>
                <a:cs typeface="Cambria"/>
              </a:rPr>
              <a:t> </a:t>
            </a:r>
            <a:r>
              <a:rPr sz="1450" dirty="0">
                <a:latin typeface="Cambria"/>
                <a:cs typeface="Cambria"/>
              </a:rPr>
              <a:t>about</a:t>
            </a:r>
            <a:r>
              <a:rPr sz="1450" spc="-15" dirty="0">
                <a:latin typeface="Cambria"/>
                <a:cs typeface="Cambria"/>
              </a:rPr>
              <a:t> </a:t>
            </a:r>
            <a:r>
              <a:rPr sz="1450" dirty="0">
                <a:latin typeface="Cambria"/>
                <a:cs typeface="Cambria"/>
              </a:rPr>
              <a:t>the</a:t>
            </a:r>
            <a:r>
              <a:rPr sz="1450" spc="-20" dirty="0">
                <a:latin typeface="Cambria"/>
                <a:cs typeface="Cambria"/>
              </a:rPr>
              <a:t> </a:t>
            </a:r>
            <a:r>
              <a:rPr sz="1450" dirty="0">
                <a:latin typeface="Cambria"/>
                <a:cs typeface="Cambria"/>
              </a:rPr>
              <a:t>dataset</a:t>
            </a:r>
            <a:r>
              <a:rPr sz="1450" spc="-15" dirty="0">
                <a:latin typeface="Cambria"/>
                <a:cs typeface="Cambria"/>
              </a:rPr>
              <a:t> </a:t>
            </a:r>
            <a:r>
              <a:rPr sz="1450" dirty="0">
                <a:latin typeface="Cambria"/>
                <a:cs typeface="Cambria"/>
              </a:rPr>
              <a:t>using</a:t>
            </a:r>
            <a:r>
              <a:rPr sz="1450" spc="-10" dirty="0">
                <a:latin typeface="Cambria"/>
                <a:cs typeface="Cambria"/>
              </a:rPr>
              <a:t> </a:t>
            </a:r>
            <a:r>
              <a:rPr sz="1450" dirty="0">
                <a:latin typeface="Cambria"/>
                <a:cs typeface="Cambria"/>
              </a:rPr>
              <a:t>the</a:t>
            </a:r>
            <a:r>
              <a:rPr sz="1450" spc="-20" dirty="0">
                <a:latin typeface="Cambria"/>
                <a:cs typeface="Cambria"/>
              </a:rPr>
              <a:t> </a:t>
            </a:r>
            <a:r>
              <a:rPr sz="1450" spc="-10" dirty="0">
                <a:latin typeface="Cambria"/>
                <a:cs typeface="Cambria"/>
              </a:rPr>
              <a:t>following</a:t>
            </a:r>
            <a:r>
              <a:rPr sz="1450" spc="-5" dirty="0">
                <a:latin typeface="Cambria"/>
                <a:cs typeface="Cambria"/>
              </a:rPr>
              <a:t> </a:t>
            </a:r>
            <a:r>
              <a:rPr sz="1450" spc="-10" dirty="0">
                <a:latin typeface="Cambria"/>
                <a:cs typeface="Cambria"/>
              </a:rPr>
              <a:t>Pandas</a:t>
            </a:r>
            <a:r>
              <a:rPr sz="1450" spc="-25" dirty="0">
                <a:latin typeface="Cambria"/>
                <a:cs typeface="Cambria"/>
              </a:rPr>
              <a:t> </a:t>
            </a:r>
            <a:r>
              <a:rPr sz="1450" spc="-10" dirty="0">
                <a:latin typeface="Cambria"/>
                <a:cs typeface="Cambria"/>
              </a:rPr>
              <a:t>functions:</a:t>
            </a:r>
            <a:endParaRPr lang="en-US" sz="1450" spc="-10" dirty="0">
              <a:latin typeface="Cambria"/>
              <a:cs typeface="Cambria"/>
            </a:endParaRPr>
          </a:p>
          <a:p>
            <a:pPr marL="18415" marR="189230" indent="-6350" algn="just">
              <a:lnSpc>
                <a:spcPct val="100800"/>
              </a:lnSpc>
              <a:spcBef>
                <a:spcPts val="85"/>
              </a:spcBef>
            </a:pPr>
            <a:endParaRPr lang="en-US" sz="1450" spc="-10" dirty="0">
              <a:latin typeface="Cambria"/>
              <a:cs typeface="Cambria"/>
            </a:endParaRPr>
          </a:p>
          <a:p>
            <a:pPr marL="18415" marR="189230" indent="-6350" algn="just">
              <a:lnSpc>
                <a:spcPct val="100800"/>
              </a:lnSpc>
              <a:spcBef>
                <a:spcPts val="85"/>
              </a:spcBef>
            </a:pPr>
            <a:endParaRPr lang="en-US" sz="1450" spc="-10" dirty="0">
              <a:latin typeface="Cambria"/>
              <a:cs typeface="Cambria"/>
            </a:endParaRPr>
          </a:p>
          <a:p>
            <a:pPr marL="18415" marR="189230" indent="-6350" algn="just">
              <a:lnSpc>
                <a:spcPct val="100800"/>
              </a:lnSpc>
              <a:spcBef>
                <a:spcPts val="85"/>
              </a:spcBef>
            </a:pPr>
            <a:endParaRPr sz="1200" dirty="0">
              <a:latin typeface="Cambria"/>
              <a:cs typeface="Cambria"/>
            </a:endParaRPr>
          </a:p>
          <a:p>
            <a:pPr>
              <a:lnSpc>
                <a:spcPct val="100000"/>
              </a:lnSpc>
              <a:spcBef>
                <a:spcPts val="229"/>
              </a:spcBef>
            </a:pPr>
            <a:endParaRPr sz="1200" dirty="0">
              <a:latin typeface="Cambria"/>
              <a:cs typeface="Cambria"/>
            </a:endParaRPr>
          </a:p>
          <a:p>
            <a:pPr>
              <a:lnSpc>
                <a:spcPct val="100000"/>
              </a:lnSpc>
            </a:pPr>
            <a:endParaRPr sz="1200" dirty="0">
              <a:latin typeface="Cambria"/>
              <a:cs typeface="Cambria"/>
            </a:endParaRPr>
          </a:p>
          <a:p>
            <a:pPr>
              <a:lnSpc>
                <a:spcPct val="100000"/>
              </a:lnSpc>
              <a:spcBef>
                <a:spcPts val="330"/>
              </a:spcBef>
            </a:pPr>
            <a:endParaRPr sz="1200" dirty="0">
              <a:latin typeface="Cambria"/>
              <a:cs typeface="Cambria"/>
            </a:endParaRPr>
          </a:p>
          <a:p>
            <a:pPr marL="12700">
              <a:lnSpc>
                <a:spcPct val="100000"/>
              </a:lnSpc>
            </a:pPr>
            <a:endParaRPr lang="en-US" sz="1200" dirty="0">
              <a:latin typeface="Cambria"/>
              <a:cs typeface="Cambria"/>
            </a:endParaRPr>
          </a:p>
          <a:p>
            <a:pPr marL="12700">
              <a:lnSpc>
                <a:spcPct val="100000"/>
              </a:lnSpc>
            </a:pPr>
            <a:endParaRPr lang="en-IN" sz="1200" dirty="0">
              <a:latin typeface="Cambria"/>
              <a:cs typeface="Cambria"/>
            </a:endParaRPr>
          </a:p>
          <a:p>
            <a:pPr marL="12700">
              <a:lnSpc>
                <a:spcPct val="100000"/>
              </a:lnSpc>
            </a:pPr>
            <a:endParaRPr lang="en-IN" sz="1200" dirty="0">
              <a:latin typeface="Cambria"/>
              <a:cs typeface="Cambria"/>
            </a:endParaRPr>
          </a:p>
          <a:p>
            <a:pPr marL="12700">
              <a:lnSpc>
                <a:spcPct val="100000"/>
              </a:lnSpc>
            </a:pPr>
            <a:endParaRPr lang="en-IN" sz="1200" dirty="0">
              <a:latin typeface="Cambria"/>
              <a:cs typeface="Cambria"/>
            </a:endParaRPr>
          </a:p>
          <a:p>
            <a:pPr marL="12700">
              <a:lnSpc>
                <a:spcPct val="100000"/>
              </a:lnSpc>
            </a:pPr>
            <a:endParaRPr lang="en-IN" sz="1200" dirty="0">
              <a:latin typeface="Cambria"/>
              <a:cs typeface="Cambria"/>
            </a:endParaRPr>
          </a:p>
          <a:p>
            <a:pPr marL="12700">
              <a:lnSpc>
                <a:spcPct val="100000"/>
              </a:lnSpc>
            </a:pPr>
            <a:endParaRPr lang="en-IN" sz="1200" dirty="0">
              <a:latin typeface="Cambria"/>
              <a:cs typeface="Cambria"/>
            </a:endParaRPr>
          </a:p>
          <a:p>
            <a:pPr marL="12700">
              <a:lnSpc>
                <a:spcPct val="100000"/>
              </a:lnSpc>
            </a:pPr>
            <a:endParaRPr lang="en-IN" sz="1200" dirty="0">
              <a:latin typeface="Cambria"/>
              <a:cs typeface="Cambria"/>
            </a:endParaRPr>
          </a:p>
          <a:p>
            <a:pPr marL="12700">
              <a:lnSpc>
                <a:spcPct val="100000"/>
              </a:lnSpc>
            </a:pPr>
            <a:r>
              <a:rPr sz="1450" dirty="0">
                <a:latin typeface="Cambria"/>
                <a:cs typeface="Cambria"/>
              </a:rPr>
              <a:t>The</a:t>
            </a:r>
            <a:r>
              <a:rPr sz="1450" spc="-25" dirty="0">
                <a:latin typeface="Cambria"/>
                <a:cs typeface="Cambria"/>
              </a:rPr>
              <a:t> </a:t>
            </a:r>
            <a:r>
              <a:rPr sz="1450" dirty="0">
                <a:latin typeface="Cambria"/>
                <a:cs typeface="Cambria"/>
              </a:rPr>
              <a:t>head(</a:t>
            </a:r>
            <a:r>
              <a:rPr lang="en-US" sz="1450" dirty="0">
                <a:latin typeface="Cambria"/>
                <a:cs typeface="Cambria"/>
              </a:rPr>
              <a:t> </a:t>
            </a:r>
            <a:r>
              <a:rPr sz="1450" dirty="0">
                <a:latin typeface="Cambria"/>
                <a:cs typeface="Cambria"/>
              </a:rPr>
              <a:t>)</a:t>
            </a:r>
            <a:r>
              <a:rPr sz="1450" spc="-20" dirty="0">
                <a:latin typeface="Cambria"/>
                <a:cs typeface="Cambria"/>
              </a:rPr>
              <a:t> </a:t>
            </a:r>
            <a:r>
              <a:rPr sz="1450" dirty="0">
                <a:latin typeface="Cambria"/>
                <a:cs typeface="Cambria"/>
              </a:rPr>
              <a:t>function</a:t>
            </a:r>
            <a:r>
              <a:rPr sz="1450" spc="-20" dirty="0">
                <a:latin typeface="Cambria"/>
                <a:cs typeface="Cambria"/>
              </a:rPr>
              <a:t> </a:t>
            </a:r>
            <a:r>
              <a:rPr sz="1450" spc="-10" dirty="0">
                <a:latin typeface="Cambria"/>
                <a:cs typeface="Cambria"/>
              </a:rPr>
              <a:t>displays</a:t>
            </a:r>
            <a:r>
              <a:rPr sz="1450" spc="-25" dirty="0">
                <a:latin typeface="Cambria"/>
                <a:cs typeface="Cambria"/>
              </a:rPr>
              <a:t> </a:t>
            </a:r>
            <a:r>
              <a:rPr sz="1450" dirty="0">
                <a:latin typeface="Cambria"/>
                <a:cs typeface="Cambria"/>
              </a:rPr>
              <a:t>the</a:t>
            </a:r>
            <a:r>
              <a:rPr sz="1450" spc="-25" dirty="0">
                <a:latin typeface="Cambria"/>
                <a:cs typeface="Cambria"/>
              </a:rPr>
              <a:t> </a:t>
            </a:r>
            <a:r>
              <a:rPr sz="1450" dirty="0">
                <a:latin typeface="Cambria"/>
                <a:cs typeface="Cambria"/>
              </a:rPr>
              <a:t>first</a:t>
            </a:r>
            <a:r>
              <a:rPr sz="1450" spc="-20" dirty="0">
                <a:latin typeface="Cambria"/>
                <a:cs typeface="Cambria"/>
              </a:rPr>
              <a:t> </a:t>
            </a:r>
            <a:r>
              <a:rPr sz="1450" dirty="0">
                <a:latin typeface="Cambria"/>
                <a:cs typeface="Cambria"/>
              </a:rPr>
              <a:t>few</a:t>
            </a:r>
            <a:r>
              <a:rPr sz="1450" spc="-10" dirty="0">
                <a:latin typeface="Cambria"/>
                <a:cs typeface="Cambria"/>
              </a:rPr>
              <a:t> </a:t>
            </a:r>
            <a:r>
              <a:rPr sz="1450" dirty="0">
                <a:latin typeface="Cambria"/>
                <a:cs typeface="Cambria"/>
              </a:rPr>
              <a:t>rows</a:t>
            </a:r>
            <a:r>
              <a:rPr sz="1450" spc="-30" dirty="0">
                <a:latin typeface="Cambria"/>
                <a:cs typeface="Cambria"/>
              </a:rPr>
              <a:t> </a:t>
            </a:r>
            <a:r>
              <a:rPr sz="1450" dirty="0">
                <a:latin typeface="Cambria"/>
                <a:cs typeface="Cambria"/>
              </a:rPr>
              <a:t>of</a:t>
            </a:r>
            <a:r>
              <a:rPr sz="1450" spc="-15" dirty="0">
                <a:latin typeface="Cambria"/>
                <a:cs typeface="Cambria"/>
              </a:rPr>
              <a:t> </a:t>
            </a:r>
            <a:r>
              <a:rPr sz="1450" dirty="0">
                <a:latin typeface="Cambria"/>
                <a:cs typeface="Cambria"/>
              </a:rPr>
              <a:t>the</a:t>
            </a:r>
            <a:r>
              <a:rPr sz="1450" spc="-25" dirty="0">
                <a:latin typeface="Cambria"/>
                <a:cs typeface="Cambria"/>
              </a:rPr>
              <a:t> </a:t>
            </a:r>
            <a:r>
              <a:rPr sz="1450" spc="-10" dirty="0">
                <a:latin typeface="Cambria"/>
                <a:cs typeface="Cambria"/>
              </a:rPr>
              <a:t>dataset,</a:t>
            </a:r>
            <a:endParaRPr sz="1450" dirty="0">
              <a:latin typeface="Cambria"/>
              <a:cs typeface="Cambria"/>
            </a:endParaRPr>
          </a:p>
          <a:p>
            <a:pPr marL="18415" marR="24130">
              <a:lnSpc>
                <a:spcPct val="101699"/>
              </a:lnSpc>
            </a:pPr>
            <a:r>
              <a:rPr sz="1450" spc="-10" dirty="0">
                <a:latin typeface="Cambria"/>
                <a:cs typeface="Cambria"/>
              </a:rPr>
              <a:t>providing</a:t>
            </a:r>
            <a:r>
              <a:rPr sz="1450" spc="-15" dirty="0">
                <a:latin typeface="Cambria"/>
                <a:cs typeface="Cambria"/>
              </a:rPr>
              <a:t> </a:t>
            </a:r>
            <a:r>
              <a:rPr sz="1450" dirty="0">
                <a:latin typeface="Cambria"/>
                <a:cs typeface="Cambria"/>
              </a:rPr>
              <a:t>an</a:t>
            </a:r>
            <a:r>
              <a:rPr sz="1450" spc="-20" dirty="0">
                <a:latin typeface="Cambria"/>
                <a:cs typeface="Cambria"/>
              </a:rPr>
              <a:t> </a:t>
            </a:r>
            <a:r>
              <a:rPr sz="1450" dirty="0">
                <a:latin typeface="Cambria"/>
                <a:cs typeface="Cambria"/>
              </a:rPr>
              <a:t>initial</a:t>
            </a:r>
            <a:r>
              <a:rPr sz="1450" spc="-35" dirty="0">
                <a:latin typeface="Cambria"/>
                <a:cs typeface="Cambria"/>
              </a:rPr>
              <a:t> </a:t>
            </a:r>
            <a:r>
              <a:rPr sz="1450" dirty="0">
                <a:latin typeface="Cambria"/>
                <a:cs typeface="Cambria"/>
              </a:rPr>
              <a:t>glimpse</a:t>
            </a:r>
            <a:r>
              <a:rPr sz="1450" spc="-25" dirty="0">
                <a:latin typeface="Cambria"/>
                <a:cs typeface="Cambria"/>
              </a:rPr>
              <a:t> </a:t>
            </a:r>
            <a:r>
              <a:rPr sz="1450" dirty="0">
                <a:latin typeface="Cambria"/>
                <a:cs typeface="Cambria"/>
              </a:rPr>
              <a:t>of</a:t>
            </a:r>
            <a:r>
              <a:rPr sz="1450" spc="-20" dirty="0">
                <a:latin typeface="Cambria"/>
                <a:cs typeface="Cambria"/>
              </a:rPr>
              <a:t> </a:t>
            </a:r>
            <a:r>
              <a:rPr sz="1450" dirty="0">
                <a:latin typeface="Cambria"/>
                <a:cs typeface="Cambria"/>
              </a:rPr>
              <a:t>the</a:t>
            </a:r>
            <a:r>
              <a:rPr sz="1450" spc="-25" dirty="0">
                <a:latin typeface="Cambria"/>
                <a:cs typeface="Cambria"/>
              </a:rPr>
              <a:t> </a:t>
            </a:r>
            <a:r>
              <a:rPr sz="1450" dirty="0">
                <a:latin typeface="Cambria"/>
                <a:cs typeface="Cambria"/>
              </a:rPr>
              <a:t>data.</a:t>
            </a:r>
            <a:r>
              <a:rPr sz="1450" spc="-25" dirty="0">
                <a:latin typeface="Cambria"/>
                <a:cs typeface="Cambria"/>
              </a:rPr>
              <a:t> </a:t>
            </a:r>
            <a:r>
              <a:rPr sz="1450" dirty="0">
                <a:latin typeface="Cambria"/>
                <a:cs typeface="Cambria"/>
              </a:rPr>
              <a:t>The</a:t>
            </a:r>
            <a:r>
              <a:rPr sz="1450" spc="-25" dirty="0">
                <a:latin typeface="Cambria"/>
                <a:cs typeface="Cambria"/>
              </a:rPr>
              <a:t> </a:t>
            </a:r>
            <a:r>
              <a:rPr sz="1450" dirty="0">
                <a:latin typeface="Cambria"/>
                <a:cs typeface="Cambria"/>
              </a:rPr>
              <a:t>columns</a:t>
            </a:r>
            <a:r>
              <a:rPr sz="1450" spc="-25" dirty="0">
                <a:latin typeface="Cambria"/>
                <a:cs typeface="Cambria"/>
              </a:rPr>
              <a:t> </a:t>
            </a:r>
            <a:r>
              <a:rPr sz="1450" dirty="0">
                <a:latin typeface="Cambria"/>
                <a:cs typeface="Cambria"/>
              </a:rPr>
              <a:t>attribute</a:t>
            </a:r>
            <a:r>
              <a:rPr sz="1450" spc="-25" dirty="0">
                <a:latin typeface="Cambria"/>
                <a:cs typeface="Cambria"/>
              </a:rPr>
              <a:t> </a:t>
            </a:r>
            <a:r>
              <a:rPr sz="1450" dirty="0">
                <a:latin typeface="Cambria"/>
                <a:cs typeface="Cambria"/>
              </a:rPr>
              <a:t>lists</a:t>
            </a:r>
            <a:r>
              <a:rPr sz="1450" spc="-25" dirty="0">
                <a:latin typeface="Cambria"/>
                <a:cs typeface="Cambria"/>
              </a:rPr>
              <a:t> the </a:t>
            </a:r>
            <a:r>
              <a:rPr sz="1450" dirty="0">
                <a:latin typeface="Cambria"/>
                <a:cs typeface="Cambria"/>
              </a:rPr>
              <a:t>names</a:t>
            </a:r>
            <a:r>
              <a:rPr sz="1450" spc="-30" dirty="0">
                <a:latin typeface="Cambria"/>
                <a:cs typeface="Cambria"/>
              </a:rPr>
              <a:t> </a:t>
            </a:r>
            <a:r>
              <a:rPr sz="1450" dirty="0">
                <a:latin typeface="Cambria"/>
                <a:cs typeface="Cambria"/>
              </a:rPr>
              <a:t>of</a:t>
            </a:r>
            <a:r>
              <a:rPr sz="1450" spc="-20" dirty="0">
                <a:latin typeface="Cambria"/>
                <a:cs typeface="Cambria"/>
              </a:rPr>
              <a:t> </a:t>
            </a:r>
            <a:r>
              <a:rPr sz="1450" dirty="0">
                <a:latin typeface="Cambria"/>
                <a:cs typeface="Cambria"/>
              </a:rPr>
              <a:t>all</a:t>
            </a:r>
            <a:r>
              <a:rPr sz="1450" spc="-10" dirty="0">
                <a:latin typeface="Cambria"/>
                <a:cs typeface="Cambria"/>
              </a:rPr>
              <a:t> features</a:t>
            </a:r>
            <a:r>
              <a:rPr sz="1450" spc="-25" dirty="0">
                <a:latin typeface="Cambria"/>
                <a:cs typeface="Cambria"/>
              </a:rPr>
              <a:t> </a:t>
            </a:r>
            <a:r>
              <a:rPr sz="1450" dirty="0">
                <a:latin typeface="Cambria"/>
                <a:cs typeface="Cambria"/>
              </a:rPr>
              <a:t>or</a:t>
            </a:r>
            <a:r>
              <a:rPr sz="1450" spc="-10" dirty="0">
                <a:latin typeface="Cambria"/>
                <a:cs typeface="Cambria"/>
              </a:rPr>
              <a:t> </a:t>
            </a:r>
            <a:r>
              <a:rPr sz="1450" dirty="0">
                <a:latin typeface="Cambria"/>
                <a:cs typeface="Cambria"/>
              </a:rPr>
              <a:t>attributes</a:t>
            </a:r>
            <a:r>
              <a:rPr sz="1450" spc="-30" dirty="0">
                <a:latin typeface="Cambria"/>
                <a:cs typeface="Cambria"/>
              </a:rPr>
              <a:t> </a:t>
            </a:r>
            <a:r>
              <a:rPr sz="1450" spc="-10" dirty="0">
                <a:latin typeface="Cambria"/>
                <a:cs typeface="Cambria"/>
              </a:rPr>
              <a:t>present</a:t>
            </a:r>
            <a:r>
              <a:rPr sz="1450" spc="-15" dirty="0">
                <a:latin typeface="Cambria"/>
                <a:cs typeface="Cambria"/>
              </a:rPr>
              <a:t> </a:t>
            </a:r>
            <a:r>
              <a:rPr sz="1450" dirty="0">
                <a:latin typeface="Cambria"/>
                <a:cs typeface="Cambria"/>
              </a:rPr>
              <a:t>in</a:t>
            </a:r>
            <a:r>
              <a:rPr sz="1450" spc="-15" dirty="0">
                <a:latin typeface="Cambria"/>
                <a:cs typeface="Cambria"/>
              </a:rPr>
              <a:t> </a:t>
            </a:r>
            <a:r>
              <a:rPr sz="1450" dirty="0">
                <a:latin typeface="Cambria"/>
                <a:cs typeface="Cambria"/>
              </a:rPr>
              <a:t>the</a:t>
            </a:r>
            <a:r>
              <a:rPr sz="1450" spc="-20" dirty="0">
                <a:latin typeface="Cambria"/>
                <a:cs typeface="Cambria"/>
              </a:rPr>
              <a:t> </a:t>
            </a:r>
            <a:r>
              <a:rPr sz="1450" dirty="0">
                <a:latin typeface="Cambria"/>
                <a:cs typeface="Cambria"/>
              </a:rPr>
              <a:t>dataset.</a:t>
            </a:r>
            <a:r>
              <a:rPr sz="1450" spc="-25" dirty="0">
                <a:latin typeface="Cambria"/>
                <a:cs typeface="Cambria"/>
              </a:rPr>
              <a:t> The</a:t>
            </a:r>
            <a:r>
              <a:rPr lang="en-US" sz="1450" dirty="0">
                <a:latin typeface="Cambria"/>
                <a:cs typeface="Cambria"/>
              </a:rPr>
              <a:t> </a:t>
            </a:r>
            <a:r>
              <a:rPr sz="1450" spc="-10" dirty="0">
                <a:latin typeface="Cambria"/>
                <a:cs typeface="Cambria"/>
              </a:rPr>
              <a:t>describe(</a:t>
            </a:r>
            <a:r>
              <a:rPr lang="en-US" sz="1450" spc="-10" dirty="0">
                <a:latin typeface="Cambria"/>
                <a:cs typeface="Cambria"/>
              </a:rPr>
              <a:t> </a:t>
            </a:r>
            <a:r>
              <a:rPr sz="1450" spc="-10" dirty="0">
                <a:latin typeface="Cambria"/>
                <a:cs typeface="Cambria"/>
              </a:rPr>
              <a:t>)</a:t>
            </a:r>
            <a:r>
              <a:rPr sz="1450" spc="-15" dirty="0">
                <a:latin typeface="Cambria"/>
                <a:cs typeface="Cambria"/>
              </a:rPr>
              <a:t> </a:t>
            </a:r>
            <a:r>
              <a:rPr sz="1450" dirty="0">
                <a:latin typeface="Cambria"/>
                <a:cs typeface="Cambria"/>
              </a:rPr>
              <a:t>function</a:t>
            </a:r>
            <a:r>
              <a:rPr sz="1450" spc="-15" dirty="0">
                <a:latin typeface="Cambria"/>
                <a:cs typeface="Cambria"/>
              </a:rPr>
              <a:t> </a:t>
            </a:r>
            <a:r>
              <a:rPr sz="1450" spc="-10" dirty="0">
                <a:latin typeface="Cambria"/>
                <a:cs typeface="Cambria"/>
              </a:rPr>
              <a:t>provides</a:t>
            </a:r>
            <a:r>
              <a:rPr sz="1450" spc="-25" dirty="0">
                <a:latin typeface="Cambria"/>
                <a:cs typeface="Cambria"/>
              </a:rPr>
              <a:t> </a:t>
            </a:r>
            <a:r>
              <a:rPr sz="1450" dirty="0">
                <a:latin typeface="Cambria"/>
                <a:cs typeface="Cambria"/>
              </a:rPr>
              <a:t>summary</a:t>
            </a:r>
            <a:r>
              <a:rPr sz="1450" spc="-15" dirty="0">
                <a:latin typeface="Cambria"/>
                <a:cs typeface="Cambria"/>
              </a:rPr>
              <a:t> </a:t>
            </a:r>
            <a:r>
              <a:rPr sz="1450" dirty="0">
                <a:latin typeface="Cambria"/>
                <a:cs typeface="Cambria"/>
              </a:rPr>
              <a:t>statistics,</a:t>
            </a:r>
            <a:r>
              <a:rPr sz="1450" spc="-15" dirty="0">
                <a:latin typeface="Cambria"/>
                <a:cs typeface="Cambria"/>
              </a:rPr>
              <a:t> </a:t>
            </a:r>
            <a:r>
              <a:rPr sz="1450" dirty="0">
                <a:latin typeface="Cambria"/>
                <a:cs typeface="Cambria"/>
              </a:rPr>
              <a:t>such</a:t>
            </a:r>
            <a:r>
              <a:rPr sz="1450" spc="-5" dirty="0">
                <a:latin typeface="Cambria"/>
                <a:cs typeface="Cambria"/>
              </a:rPr>
              <a:t> </a:t>
            </a:r>
            <a:r>
              <a:rPr sz="1450" dirty="0">
                <a:latin typeface="Cambria"/>
                <a:cs typeface="Cambria"/>
              </a:rPr>
              <a:t>as</a:t>
            </a:r>
            <a:r>
              <a:rPr sz="1450" spc="-25" dirty="0">
                <a:latin typeface="Cambria"/>
                <a:cs typeface="Cambria"/>
              </a:rPr>
              <a:t> </a:t>
            </a:r>
            <a:r>
              <a:rPr sz="1450" spc="-10" dirty="0">
                <a:latin typeface="Cambria"/>
                <a:cs typeface="Cambria"/>
              </a:rPr>
              <a:t>mean, standard</a:t>
            </a:r>
            <a:r>
              <a:rPr sz="1450" spc="-30" dirty="0">
                <a:latin typeface="Cambria"/>
                <a:cs typeface="Cambria"/>
              </a:rPr>
              <a:t> </a:t>
            </a:r>
            <a:r>
              <a:rPr sz="1450" dirty="0">
                <a:latin typeface="Cambria"/>
                <a:cs typeface="Cambria"/>
              </a:rPr>
              <a:t>deviation,</a:t>
            </a:r>
            <a:r>
              <a:rPr sz="1450" spc="-30" dirty="0">
                <a:latin typeface="Cambria"/>
                <a:cs typeface="Cambria"/>
              </a:rPr>
              <a:t> </a:t>
            </a:r>
            <a:r>
              <a:rPr sz="1450" dirty="0">
                <a:latin typeface="Cambria"/>
                <a:cs typeface="Cambria"/>
              </a:rPr>
              <a:t>and</a:t>
            </a:r>
            <a:r>
              <a:rPr sz="1450" spc="-20" dirty="0">
                <a:latin typeface="Cambria"/>
                <a:cs typeface="Cambria"/>
              </a:rPr>
              <a:t> </a:t>
            </a:r>
            <a:r>
              <a:rPr lang="en-US" sz="1450" spc="-20" dirty="0">
                <a:latin typeface="Cambria"/>
                <a:cs typeface="Cambria"/>
              </a:rPr>
              <a:t>may more functions </a:t>
            </a:r>
            <a:r>
              <a:rPr sz="1450" dirty="0">
                <a:latin typeface="Cambria"/>
                <a:cs typeface="Cambria"/>
              </a:rPr>
              <a:t>for</a:t>
            </a:r>
            <a:r>
              <a:rPr sz="1450" spc="-20" dirty="0">
                <a:latin typeface="Cambria"/>
                <a:cs typeface="Cambria"/>
              </a:rPr>
              <a:t> </a:t>
            </a:r>
            <a:r>
              <a:rPr sz="1450" dirty="0">
                <a:latin typeface="Cambria"/>
                <a:cs typeface="Cambria"/>
              </a:rPr>
              <a:t>the</a:t>
            </a:r>
            <a:r>
              <a:rPr sz="1450" spc="-35" dirty="0">
                <a:latin typeface="Cambria"/>
                <a:cs typeface="Cambria"/>
              </a:rPr>
              <a:t> </a:t>
            </a:r>
            <a:r>
              <a:rPr sz="1450" dirty="0">
                <a:latin typeface="Cambria"/>
                <a:cs typeface="Cambria"/>
              </a:rPr>
              <a:t>numerical</a:t>
            </a:r>
            <a:r>
              <a:rPr sz="1450" spc="-25" dirty="0">
                <a:latin typeface="Cambria"/>
                <a:cs typeface="Cambria"/>
              </a:rPr>
              <a:t> </a:t>
            </a:r>
            <a:r>
              <a:rPr sz="1450" spc="-10" dirty="0">
                <a:latin typeface="Cambria"/>
                <a:cs typeface="Cambria"/>
              </a:rPr>
              <a:t>features.</a:t>
            </a:r>
            <a:endParaRPr sz="1450" dirty="0">
              <a:latin typeface="Cambria"/>
              <a:cs typeface="Cambria"/>
            </a:endParaRPr>
          </a:p>
          <a:p>
            <a:pPr>
              <a:lnSpc>
                <a:spcPct val="100000"/>
              </a:lnSpc>
              <a:spcBef>
                <a:spcPts val="150"/>
              </a:spcBef>
            </a:pPr>
            <a:endParaRPr sz="1200" dirty="0">
              <a:latin typeface="Cambria"/>
              <a:cs typeface="Cambria"/>
            </a:endParaRPr>
          </a:p>
          <a:p>
            <a:pPr marL="355600" indent="-342900" algn="just">
              <a:lnSpc>
                <a:spcPct val="100000"/>
              </a:lnSpc>
              <a:spcBef>
                <a:spcPts val="5"/>
              </a:spcBef>
              <a:buAutoNum type="alphaUcPeriod" startAt="4"/>
            </a:pPr>
            <a:r>
              <a:rPr sz="1450" b="1" dirty="0">
                <a:latin typeface="Cambria"/>
                <a:cs typeface="Cambria"/>
              </a:rPr>
              <a:t>Handle</a:t>
            </a:r>
            <a:r>
              <a:rPr sz="1450" b="1" spc="-45" dirty="0">
                <a:latin typeface="Cambria"/>
                <a:cs typeface="Cambria"/>
              </a:rPr>
              <a:t> </a:t>
            </a:r>
            <a:r>
              <a:rPr sz="1450" b="1" dirty="0">
                <a:latin typeface="Cambria"/>
                <a:cs typeface="Cambria"/>
              </a:rPr>
              <a:t>Missing</a:t>
            </a:r>
            <a:r>
              <a:rPr sz="1450" b="1" spc="-30" dirty="0">
                <a:latin typeface="Cambria"/>
                <a:cs typeface="Cambria"/>
              </a:rPr>
              <a:t> </a:t>
            </a:r>
            <a:r>
              <a:rPr sz="1450" b="1" spc="-20" dirty="0">
                <a:latin typeface="Cambria"/>
                <a:cs typeface="Cambria"/>
              </a:rPr>
              <a:t>Data:</a:t>
            </a:r>
            <a:endParaRPr lang="en-US" sz="1450" b="1" spc="-20" dirty="0">
              <a:latin typeface="Cambria"/>
              <a:cs typeface="Cambria"/>
            </a:endParaRPr>
          </a:p>
          <a:p>
            <a:pPr marL="355600" indent="-342900" algn="just">
              <a:lnSpc>
                <a:spcPct val="100000"/>
              </a:lnSpc>
              <a:spcBef>
                <a:spcPts val="5"/>
              </a:spcBef>
              <a:buAutoNum type="alphaUcPeriod" startAt="4"/>
            </a:pPr>
            <a:endParaRPr lang="en-US" sz="1450" spc="-20" dirty="0">
              <a:latin typeface="Cambria"/>
              <a:cs typeface="Cambria"/>
            </a:endParaRPr>
          </a:p>
          <a:p>
            <a:pPr marL="18415" marR="23495" indent="-6350" algn="just">
              <a:lnSpc>
                <a:spcPct val="101099"/>
              </a:lnSpc>
              <a:spcBef>
                <a:spcPts val="80"/>
              </a:spcBef>
            </a:pPr>
            <a:r>
              <a:rPr sz="1450" dirty="0">
                <a:latin typeface="Cambria"/>
                <a:cs typeface="Cambria"/>
              </a:rPr>
              <a:t>Depending</a:t>
            </a:r>
            <a:r>
              <a:rPr sz="1450" spc="-20" dirty="0">
                <a:latin typeface="Cambria"/>
                <a:cs typeface="Cambria"/>
              </a:rPr>
              <a:t> </a:t>
            </a:r>
            <a:r>
              <a:rPr sz="1450" dirty="0">
                <a:latin typeface="Cambria"/>
                <a:cs typeface="Cambria"/>
              </a:rPr>
              <a:t>on</a:t>
            </a:r>
            <a:r>
              <a:rPr sz="1450" spc="-30" dirty="0">
                <a:latin typeface="Cambria"/>
                <a:cs typeface="Cambria"/>
              </a:rPr>
              <a:t> </a:t>
            </a:r>
            <a:r>
              <a:rPr sz="1450" dirty="0">
                <a:latin typeface="Cambria"/>
                <a:cs typeface="Cambria"/>
              </a:rPr>
              <a:t>the</a:t>
            </a:r>
            <a:r>
              <a:rPr sz="1450" spc="-30" dirty="0">
                <a:latin typeface="Cambria"/>
                <a:cs typeface="Cambria"/>
              </a:rPr>
              <a:t> </a:t>
            </a:r>
            <a:r>
              <a:rPr sz="1450" dirty="0">
                <a:latin typeface="Cambria"/>
                <a:cs typeface="Cambria"/>
              </a:rPr>
              <a:t>dataset,</a:t>
            </a:r>
            <a:r>
              <a:rPr sz="1450" spc="-35" dirty="0">
                <a:latin typeface="Cambria"/>
                <a:cs typeface="Cambria"/>
              </a:rPr>
              <a:t> </a:t>
            </a:r>
            <a:r>
              <a:rPr sz="1450" dirty="0">
                <a:latin typeface="Cambria"/>
                <a:cs typeface="Cambria"/>
              </a:rPr>
              <a:t>there</a:t>
            </a:r>
            <a:r>
              <a:rPr sz="1450" spc="-30" dirty="0">
                <a:latin typeface="Cambria"/>
                <a:cs typeface="Cambria"/>
              </a:rPr>
              <a:t> </a:t>
            </a:r>
            <a:r>
              <a:rPr sz="1450" dirty="0">
                <a:latin typeface="Cambria"/>
                <a:cs typeface="Cambria"/>
              </a:rPr>
              <a:t>may</a:t>
            </a:r>
            <a:r>
              <a:rPr sz="1450" spc="-25" dirty="0">
                <a:latin typeface="Cambria"/>
                <a:cs typeface="Cambria"/>
              </a:rPr>
              <a:t> </a:t>
            </a:r>
            <a:r>
              <a:rPr sz="1450" dirty="0">
                <a:latin typeface="Cambria"/>
                <a:cs typeface="Cambria"/>
              </a:rPr>
              <a:t>be</a:t>
            </a:r>
            <a:r>
              <a:rPr sz="1450" spc="-35" dirty="0">
                <a:latin typeface="Cambria"/>
                <a:cs typeface="Cambria"/>
              </a:rPr>
              <a:t> </a:t>
            </a:r>
            <a:r>
              <a:rPr sz="1450" dirty="0">
                <a:latin typeface="Cambria"/>
                <a:cs typeface="Cambria"/>
              </a:rPr>
              <a:t>missing or</a:t>
            </a:r>
            <a:r>
              <a:rPr sz="1450" spc="-20" dirty="0">
                <a:latin typeface="Cambria"/>
                <a:cs typeface="Cambria"/>
              </a:rPr>
              <a:t> </a:t>
            </a:r>
            <a:r>
              <a:rPr sz="1450" spc="-10" dirty="0">
                <a:latin typeface="Cambria"/>
                <a:cs typeface="Cambria"/>
              </a:rPr>
              <a:t>inconsistent</a:t>
            </a:r>
            <a:r>
              <a:rPr sz="1450" spc="-20" dirty="0">
                <a:latin typeface="Cambria"/>
                <a:cs typeface="Cambria"/>
              </a:rPr>
              <a:t> </a:t>
            </a:r>
            <a:r>
              <a:rPr sz="1450" spc="-10" dirty="0">
                <a:latin typeface="Cambria"/>
                <a:cs typeface="Cambria"/>
              </a:rPr>
              <a:t>values </a:t>
            </a:r>
            <a:r>
              <a:rPr sz="1450" dirty="0">
                <a:latin typeface="Cambria"/>
                <a:cs typeface="Cambria"/>
              </a:rPr>
              <a:t>that</a:t>
            </a:r>
            <a:r>
              <a:rPr sz="1450" spc="-20" dirty="0">
                <a:latin typeface="Cambria"/>
                <a:cs typeface="Cambria"/>
              </a:rPr>
              <a:t> </a:t>
            </a:r>
            <a:r>
              <a:rPr sz="1450" dirty="0">
                <a:latin typeface="Cambria"/>
                <a:cs typeface="Cambria"/>
              </a:rPr>
              <a:t>need</a:t>
            </a:r>
            <a:r>
              <a:rPr sz="1450" spc="-15" dirty="0">
                <a:latin typeface="Cambria"/>
                <a:cs typeface="Cambria"/>
              </a:rPr>
              <a:t> </a:t>
            </a:r>
            <a:r>
              <a:rPr sz="1450" dirty="0">
                <a:latin typeface="Cambria"/>
                <a:cs typeface="Cambria"/>
              </a:rPr>
              <a:t>to be</a:t>
            </a:r>
            <a:r>
              <a:rPr sz="1450" spc="-25" dirty="0">
                <a:latin typeface="Cambria"/>
                <a:cs typeface="Cambria"/>
              </a:rPr>
              <a:t> </a:t>
            </a:r>
            <a:r>
              <a:rPr sz="1450" spc="-10" dirty="0">
                <a:latin typeface="Cambria"/>
                <a:cs typeface="Cambria"/>
              </a:rPr>
              <a:t>addressed before</a:t>
            </a:r>
            <a:r>
              <a:rPr sz="1450" spc="-25" dirty="0">
                <a:latin typeface="Cambria"/>
                <a:cs typeface="Cambria"/>
              </a:rPr>
              <a:t> </a:t>
            </a:r>
            <a:r>
              <a:rPr sz="1450" dirty="0">
                <a:latin typeface="Cambria"/>
                <a:cs typeface="Cambria"/>
              </a:rPr>
              <a:t>further</a:t>
            </a:r>
            <a:r>
              <a:rPr sz="1450" spc="-5" dirty="0">
                <a:latin typeface="Cambria"/>
                <a:cs typeface="Cambria"/>
              </a:rPr>
              <a:t> </a:t>
            </a:r>
            <a:r>
              <a:rPr sz="1450" spc="-10" dirty="0">
                <a:latin typeface="Cambria"/>
                <a:cs typeface="Cambria"/>
              </a:rPr>
              <a:t>analysis</a:t>
            </a:r>
            <a:r>
              <a:rPr sz="1450" spc="-30" dirty="0">
                <a:latin typeface="Cambria"/>
                <a:cs typeface="Cambria"/>
              </a:rPr>
              <a:t> </a:t>
            </a:r>
            <a:r>
              <a:rPr sz="1450" dirty="0">
                <a:latin typeface="Cambria"/>
                <a:cs typeface="Cambria"/>
              </a:rPr>
              <a:t>or</a:t>
            </a:r>
            <a:r>
              <a:rPr sz="1450" spc="-5" dirty="0">
                <a:latin typeface="Cambria"/>
                <a:cs typeface="Cambria"/>
              </a:rPr>
              <a:t> </a:t>
            </a:r>
            <a:r>
              <a:rPr sz="1450" dirty="0">
                <a:latin typeface="Cambria"/>
                <a:cs typeface="Cambria"/>
              </a:rPr>
              <a:t>modeling.</a:t>
            </a:r>
            <a:r>
              <a:rPr sz="1450" spc="-25" dirty="0">
                <a:latin typeface="Cambria"/>
                <a:cs typeface="Cambria"/>
              </a:rPr>
              <a:t> </a:t>
            </a:r>
            <a:r>
              <a:rPr sz="1450" spc="-10" dirty="0">
                <a:latin typeface="Cambria"/>
                <a:cs typeface="Cambria"/>
              </a:rPr>
              <a:t>Pandas provides</a:t>
            </a:r>
            <a:r>
              <a:rPr sz="1450" spc="-40" dirty="0">
                <a:latin typeface="Cambria"/>
                <a:cs typeface="Cambria"/>
              </a:rPr>
              <a:t> </a:t>
            </a:r>
            <a:r>
              <a:rPr sz="1450" dirty="0">
                <a:latin typeface="Cambria"/>
                <a:cs typeface="Cambria"/>
              </a:rPr>
              <a:t>various</a:t>
            </a:r>
            <a:r>
              <a:rPr sz="1450" spc="-35" dirty="0">
                <a:latin typeface="Cambria"/>
                <a:cs typeface="Cambria"/>
              </a:rPr>
              <a:t> </a:t>
            </a:r>
            <a:r>
              <a:rPr sz="1450" dirty="0">
                <a:latin typeface="Cambria"/>
                <a:cs typeface="Cambria"/>
              </a:rPr>
              <a:t>functions</a:t>
            </a:r>
            <a:r>
              <a:rPr sz="1450" spc="-30" dirty="0">
                <a:latin typeface="Cambria"/>
                <a:cs typeface="Cambria"/>
              </a:rPr>
              <a:t> </a:t>
            </a:r>
            <a:r>
              <a:rPr sz="1450" dirty="0">
                <a:latin typeface="Cambria"/>
                <a:cs typeface="Cambria"/>
              </a:rPr>
              <a:t>to</a:t>
            </a:r>
            <a:r>
              <a:rPr sz="1450" spc="-20" dirty="0">
                <a:latin typeface="Cambria"/>
                <a:cs typeface="Cambria"/>
              </a:rPr>
              <a:t> </a:t>
            </a:r>
            <a:r>
              <a:rPr sz="1450" dirty="0">
                <a:latin typeface="Cambria"/>
                <a:cs typeface="Cambria"/>
              </a:rPr>
              <a:t>handle</a:t>
            </a:r>
            <a:r>
              <a:rPr sz="1450" spc="-30" dirty="0">
                <a:latin typeface="Cambria"/>
                <a:cs typeface="Cambria"/>
              </a:rPr>
              <a:t> </a:t>
            </a:r>
            <a:r>
              <a:rPr sz="1450" spc="-10" dirty="0">
                <a:latin typeface="Cambria"/>
                <a:cs typeface="Cambria"/>
              </a:rPr>
              <a:t>missing</a:t>
            </a:r>
            <a:r>
              <a:rPr sz="1450" spc="-20" dirty="0">
                <a:latin typeface="Cambria"/>
                <a:cs typeface="Cambria"/>
              </a:rPr>
              <a:t> </a:t>
            </a:r>
            <a:r>
              <a:rPr sz="1450" dirty="0">
                <a:latin typeface="Cambria"/>
                <a:cs typeface="Cambria"/>
              </a:rPr>
              <a:t>data,</a:t>
            </a:r>
            <a:r>
              <a:rPr sz="1450" spc="-30" dirty="0">
                <a:latin typeface="Cambria"/>
                <a:cs typeface="Cambria"/>
              </a:rPr>
              <a:t> </a:t>
            </a:r>
            <a:r>
              <a:rPr sz="1450" dirty="0">
                <a:latin typeface="Cambria"/>
                <a:cs typeface="Cambria"/>
              </a:rPr>
              <a:t>such</a:t>
            </a:r>
            <a:r>
              <a:rPr sz="1450" spc="-20" dirty="0">
                <a:latin typeface="Cambria"/>
                <a:cs typeface="Cambria"/>
              </a:rPr>
              <a:t> </a:t>
            </a:r>
            <a:r>
              <a:rPr sz="1450" dirty="0">
                <a:latin typeface="Cambria"/>
                <a:cs typeface="Cambria"/>
              </a:rPr>
              <a:t>as</a:t>
            </a:r>
            <a:r>
              <a:rPr sz="1450" spc="-35" dirty="0">
                <a:latin typeface="Cambria"/>
                <a:cs typeface="Cambria"/>
              </a:rPr>
              <a:t> </a:t>
            </a:r>
            <a:r>
              <a:rPr sz="1450" dirty="0" err="1">
                <a:latin typeface="Cambria"/>
                <a:cs typeface="Cambria"/>
              </a:rPr>
              <a:t>dropna</a:t>
            </a:r>
            <a:r>
              <a:rPr sz="1450" dirty="0">
                <a:latin typeface="Cambria"/>
                <a:cs typeface="Cambria"/>
              </a:rPr>
              <a:t>(</a:t>
            </a:r>
            <a:r>
              <a:rPr lang="en-US" sz="1450" dirty="0">
                <a:latin typeface="Cambria"/>
                <a:cs typeface="Cambria"/>
              </a:rPr>
              <a:t> </a:t>
            </a:r>
            <a:r>
              <a:rPr sz="1450" dirty="0">
                <a:latin typeface="Cambria"/>
                <a:cs typeface="Cambria"/>
              </a:rPr>
              <a:t>)</a:t>
            </a:r>
            <a:r>
              <a:rPr sz="1450" spc="-30" dirty="0">
                <a:latin typeface="Cambria"/>
                <a:cs typeface="Cambria"/>
              </a:rPr>
              <a:t> </a:t>
            </a:r>
            <a:r>
              <a:rPr sz="1450" spc="-25" dirty="0">
                <a:latin typeface="Cambria"/>
                <a:cs typeface="Cambria"/>
              </a:rPr>
              <a:t>to </a:t>
            </a:r>
            <a:r>
              <a:rPr sz="1450" spc="-10" dirty="0">
                <a:latin typeface="Cambria"/>
                <a:cs typeface="Cambria"/>
              </a:rPr>
              <a:t>remove</a:t>
            </a:r>
            <a:r>
              <a:rPr sz="1450" spc="-35" dirty="0">
                <a:latin typeface="Cambria"/>
                <a:cs typeface="Cambria"/>
              </a:rPr>
              <a:t> </a:t>
            </a:r>
            <a:r>
              <a:rPr sz="1450" dirty="0">
                <a:latin typeface="Cambria"/>
                <a:cs typeface="Cambria"/>
              </a:rPr>
              <a:t>rows</a:t>
            </a:r>
            <a:r>
              <a:rPr sz="1450" spc="-35" dirty="0">
                <a:latin typeface="Cambria"/>
                <a:cs typeface="Cambria"/>
              </a:rPr>
              <a:t> </a:t>
            </a:r>
            <a:r>
              <a:rPr sz="1450" dirty="0">
                <a:latin typeface="Cambria"/>
                <a:cs typeface="Cambria"/>
              </a:rPr>
              <a:t>or</a:t>
            </a:r>
            <a:r>
              <a:rPr sz="1450" spc="-15" dirty="0">
                <a:latin typeface="Cambria"/>
                <a:cs typeface="Cambria"/>
              </a:rPr>
              <a:t> </a:t>
            </a:r>
            <a:r>
              <a:rPr sz="1450" spc="-10" dirty="0">
                <a:latin typeface="Cambria"/>
                <a:cs typeface="Cambria"/>
              </a:rPr>
              <a:t>columns</a:t>
            </a:r>
            <a:r>
              <a:rPr sz="1450" spc="-30" dirty="0">
                <a:latin typeface="Cambria"/>
                <a:cs typeface="Cambria"/>
              </a:rPr>
              <a:t> </a:t>
            </a:r>
            <a:r>
              <a:rPr sz="1450" dirty="0">
                <a:latin typeface="Cambria"/>
                <a:cs typeface="Cambria"/>
              </a:rPr>
              <a:t>with</a:t>
            </a:r>
            <a:r>
              <a:rPr sz="1450" spc="-20" dirty="0">
                <a:latin typeface="Cambria"/>
                <a:cs typeface="Cambria"/>
              </a:rPr>
              <a:t> </a:t>
            </a:r>
            <a:r>
              <a:rPr sz="1450" dirty="0">
                <a:latin typeface="Cambria"/>
                <a:cs typeface="Cambria"/>
              </a:rPr>
              <a:t>missing</a:t>
            </a:r>
            <a:r>
              <a:rPr sz="1450" spc="-15" dirty="0">
                <a:latin typeface="Cambria"/>
                <a:cs typeface="Cambria"/>
              </a:rPr>
              <a:t> </a:t>
            </a:r>
            <a:r>
              <a:rPr sz="1450" spc="-10" dirty="0">
                <a:latin typeface="Cambria"/>
                <a:cs typeface="Cambria"/>
              </a:rPr>
              <a:t>values,</a:t>
            </a:r>
            <a:r>
              <a:rPr sz="1450" spc="-30" dirty="0">
                <a:latin typeface="Cambria"/>
                <a:cs typeface="Cambria"/>
              </a:rPr>
              <a:t> </a:t>
            </a:r>
            <a:r>
              <a:rPr sz="1450" dirty="0">
                <a:latin typeface="Cambria"/>
                <a:cs typeface="Cambria"/>
              </a:rPr>
              <a:t>or</a:t>
            </a:r>
            <a:r>
              <a:rPr sz="1450" spc="-20" dirty="0">
                <a:latin typeface="Cambria"/>
                <a:cs typeface="Cambria"/>
              </a:rPr>
              <a:t> </a:t>
            </a:r>
            <a:r>
              <a:rPr sz="1450" dirty="0" err="1">
                <a:latin typeface="Cambria"/>
                <a:cs typeface="Cambria"/>
              </a:rPr>
              <a:t>fillna</a:t>
            </a:r>
            <a:r>
              <a:rPr sz="1450" dirty="0">
                <a:latin typeface="Cambria"/>
                <a:cs typeface="Cambria"/>
              </a:rPr>
              <a:t>(</a:t>
            </a:r>
            <a:r>
              <a:rPr lang="en-US" sz="1450" dirty="0">
                <a:latin typeface="Cambria"/>
                <a:cs typeface="Cambria"/>
              </a:rPr>
              <a:t> </a:t>
            </a:r>
            <a:r>
              <a:rPr sz="1450" dirty="0">
                <a:latin typeface="Cambria"/>
                <a:cs typeface="Cambria"/>
              </a:rPr>
              <a:t>)</a:t>
            </a:r>
            <a:r>
              <a:rPr sz="1450" spc="-25" dirty="0">
                <a:latin typeface="Cambria"/>
                <a:cs typeface="Cambria"/>
              </a:rPr>
              <a:t> </a:t>
            </a:r>
            <a:r>
              <a:rPr sz="1450" dirty="0">
                <a:latin typeface="Cambria"/>
                <a:cs typeface="Cambria"/>
              </a:rPr>
              <a:t>to</a:t>
            </a:r>
            <a:r>
              <a:rPr sz="1450" spc="-15" dirty="0">
                <a:latin typeface="Cambria"/>
                <a:cs typeface="Cambria"/>
              </a:rPr>
              <a:t> </a:t>
            </a:r>
            <a:r>
              <a:rPr sz="1450" spc="-10" dirty="0">
                <a:latin typeface="Cambria"/>
                <a:cs typeface="Cambria"/>
              </a:rPr>
              <a:t>impute</a:t>
            </a:r>
            <a:endParaRPr sz="1450" dirty="0">
              <a:latin typeface="Cambria"/>
              <a:cs typeface="Cambria"/>
            </a:endParaRPr>
          </a:p>
          <a:p>
            <a:pPr marL="18415" algn="just">
              <a:lnSpc>
                <a:spcPct val="100000"/>
              </a:lnSpc>
            </a:pPr>
            <a:r>
              <a:rPr sz="1450" dirty="0">
                <a:latin typeface="Cambria"/>
                <a:cs typeface="Cambria"/>
              </a:rPr>
              <a:t>missing</a:t>
            </a:r>
            <a:r>
              <a:rPr sz="1450" spc="-20" dirty="0">
                <a:latin typeface="Cambria"/>
                <a:cs typeface="Cambria"/>
              </a:rPr>
              <a:t> </a:t>
            </a:r>
            <a:r>
              <a:rPr sz="1450" spc="-10" dirty="0">
                <a:latin typeface="Cambria"/>
                <a:cs typeface="Cambria"/>
              </a:rPr>
              <a:t>values</a:t>
            </a:r>
            <a:r>
              <a:rPr sz="1450" spc="-35" dirty="0">
                <a:latin typeface="Cambria"/>
                <a:cs typeface="Cambria"/>
              </a:rPr>
              <a:t> </a:t>
            </a:r>
            <a:r>
              <a:rPr sz="1450" dirty="0">
                <a:latin typeface="Cambria"/>
                <a:cs typeface="Cambria"/>
              </a:rPr>
              <a:t>using</a:t>
            </a:r>
            <a:r>
              <a:rPr sz="1450" spc="-20" dirty="0">
                <a:latin typeface="Cambria"/>
                <a:cs typeface="Cambria"/>
              </a:rPr>
              <a:t> </a:t>
            </a:r>
            <a:r>
              <a:rPr sz="1450" spc="-10" dirty="0">
                <a:latin typeface="Cambria"/>
                <a:cs typeface="Cambria"/>
              </a:rPr>
              <a:t>strategies</a:t>
            </a:r>
            <a:r>
              <a:rPr sz="1450" spc="-35" dirty="0">
                <a:latin typeface="Cambria"/>
                <a:cs typeface="Cambria"/>
              </a:rPr>
              <a:t> </a:t>
            </a:r>
            <a:r>
              <a:rPr sz="1450" dirty="0">
                <a:latin typeface="Cambria"/>
                <a:cs typeface="Cambria"/>
              </a:rPr>
              <a:t>like</a:t>
            </a:r>
            <a:r>
              <a:rPr sz="1450" spc="-30" dirty="0">
                <a:latin typeface="Cambria"/>
                <a:cs typeface="Cambria"/>
              </a:rPr>
              <a:t> </a:t>
            </a:r>
            <a:r>
              <a:rPr sz="1450" dirty="0">
                <a:latin typeface="Cambria"/>
                <a:cs typeface="Cambria"/>
              </a:rPr>
              <a:t>mean,</a:t>
            </a:r>
            <a:r>
              <a:rPr sz="1450" spc="-30" dirty="0">
                <a:latin typeface="Cambria"/>
                <a:cs typeface="Cambria"/>
              </a:rPr>
              <a:t> </a:t>
            </a:r>
            <a:r>
              <a:rPr sz="1450" dirty="0">
                <a:latin typeface="Cambria"/>
                <a:cs typeface="Cambria"/>
              </a:rPr>
              <a:t>median,</a:t>
            </a:r>
            <a:r>
              <a:rPr sz="1450" spc="-25" dirty="0">
                <a:latin typeface="Cambria"/>
                <a:cs typeface="Cambria"/>
              </a:rPr>
              <a:t> </a:t>
            </a:r>
            <a:r>
              <a:rPr sz="1450" dirty="0">
                <a:latin typeface="Cambria"/>
                <a:cs typeface="Cambria"/>
              </a:rPr>
              <a:t>or</a:t>
            </a:r>
            <a:r>
              <a:rPr sz="1450" spc="-20" dirty="0">
                <a:latin typeface="Cambria"/>
                <a:cs typeface="Cambria"/>
              </a:rPr>
              <a:t> </a:t>
            </a:r>
            <a:r>
              <a:rPr sz="1450" dirty="0">
                <a:latin typeface="Cambria"/>
                <a:cs typeface="Cambria"/>
              </a:rPr>
              <a:t>specific</a:t>
            </a:r>
            <a:r>
              <a:rPr sz="1450" spc="-25" dirty="0">
                <a:latin typeface="Cambria"/>
                <a:cs typeface="Cambria"/>
              </a:rPr>
              <a:t> </a:t>
            </a:r>
            <a:r>
              <a:rPr sz="1450" spc="-10" dirty="0">
                <a:latin typeface="Cambria"/>
                <a:cs typeface="Cambria"/>
              </a:rPr>
              <a:t>values</a:t>
            </a:r>
            <a:r>
              <a:rPr sz="1200" spc="-10" dirty="0">
                <a:latin typeface="Cambria"/>
                <a:cs typeface="Cambria"/>
              </a:rPr>
              <a:t>.</a:t>
            </a:r>
            <a:endParaRPr lang="en-US" sz="1200" spc="-10" dirty="0">
              <a:latin typeface="Cambria"/>
              <a:cs typeface="Cambria"/>
            </a:endParaRPr>
          </a:p>
          <a:p>
            <a:pPr marL="18415" algn="just">
              <a:lnSpc>
                <a:spcPct val="100000"/>
              </a:lnSpc>
            </a:pPr>
            <a:endParaRPr lang="en-US" sz="1200" spc="-10" dirty="0">
              <a:latin typeface="Cambria"/>
              <a:cs typeface="Cambria"/>
            </a:endParaRPr>
          </a:p>
          <a:p>
            <a:pPr marL="18415" algn="just">
              <a:lnSpc>
                <a:spcPct val="100000"/>
              </a:lnSpc>
            </a:pPr>
            <a:endParaRPr sz="1200" dirty="0">
              <a:latin typeface="Cambria"/>
              <a:cs typeface="Cambria"/>
            </a:endParaRPr>
          </a:p>
          <a:p>
            <a:pPr>
              <a:lnSpc>
                <a:spcPct val="100000"/>
              </a:lnSpc>
              <a:spcBef>
                <a:spcPts val="200"/>
              </a:spcBef>
            </a:pPr>
            <a:endParaRPr sz="1200" dirty="0">
              <a:latin typeface="Cambria"/>
              <a:cs typeface="Cambria"/>
            </a:endParaRPr>
          </a:p>
          <a:p>
            <a:pPr>
              <a:lnSpc>
                <a:spcPct val="100000"/>
              </a:lnSpc>
            </a:pPr>
            <a:endParaRPr lang="en-US" sz="1200" dirty="0">
              <a:latin typeface="Cambria"/>
              <a:cs typeface="Cambria"/>
            </a:endParaRPr>
          </a:p>
          <a:p>
            <a:pPr>
              <a:lnSpc>
                <a:spcPct val="100000"/>
              </a:lnSpc>
            </a:pPr>
            <a:endParaRPr lang="en-IN" sz="1200" dirty="0">
              <a:latin typeface="Cambria"/>
              <a:cs typeface="Cambria"/>
            </a:endParaRPr>
          </a:p>
          <a:p>
            <a:pPr>
              <a:lnSpc>
                <a:spcPct val="100000"/>
              </a:lnSpc>
            </a:pPr>
            <a:endParaRPr lang="en-IN" sz="1200" dirty="0">
              <a:latin typeface="Cambria"/>
              <a:cs typeface="Cambria"/>
            </a:endParaRPr>
          </a:p>
          <a:p>
            <a:pPr>
              <a:lnSpc>
                <a:spcPct val="100000"/>
              </a:lnSpc>
            </a:pPr>
            <a:endParaRPr sz="1200" dirty="0">
              <a:latin typeface="Cambria"/>
              <a:cs typeface="Cambria"/>
            </a:endParaRPr>
          </a:p>
          <a:p>
            <a:pPr marL="18415" marR="16510" indent="-6350">
              <a:lnSpc>
                <a:spcPct val="100800"/>
              </a:lnSpc>
              <a:spcBef>
                <a:spcPts val="5"/>
              </a:spcBef>
            </a:pPr>
            <a:r>
              <a:rPr sz="1450" dirty="0">
                <a:latin typeface="Cambria"/>
                <a:cs typeface="Cambria"/>
              </a:rPr>
              <a:t>After</a:t>
            </a:r>
            <a:r>
              <a:rPr sz="1450" spc="-15" dirty="0">
                <a:latin typeface="Cambria"/>
                <a:cs typeface="Cambria"/>
              </a:rPr>
              <a:t> </a:t>
            </a:r>
            <a:r>
              <a:rPr sz="1450" dirty="0">
                <a:latin typeface="Cambria"/>
                <a:cs typeface="Cambria"/>
              </a:rPr>
              <a:t>loading</a:t>
            </a:r>
            <a:r>
              <a:rPr sz="1450" spc="-15" dirty="0">
                <a:latin typeface="Cambria"/>
                <a:cs typeface="Cambria"/>
              </a:rPr>
              <a:t> </a:t>
            </a:r>
            <a:r>
              <a:rPr sz="1450" dirty="0">
                <a:latin typeface="Cambria"/>
                <a:cs typeface="Cambria"/>
              </a:rPr>
              <a:t>and</a:t>
            </a:r>
            <a:r>
              <a:rPr sz="1450" spc="-10" dirty="0">
                <a:latin typeface="Cambria"/>
                <a:cs typeface="Cambria"/>
              </a:rPr>
              <a:t> exploring</a:t>
            </a:r>
            <a:r>
              <a:rPr sz="1450" spc="-15" dirty="0">
                <a:latin typeface="Cambria"/>
                <a:cs typeface="Cambria"/>
              </a:rPr>
              <a:t> </a:t>
            </a:r>
            <a:r>
              <a:rPr sz="1450" dirty="0">
                <a:latin typeface="Cambria"/>
                <a:cs typeface="Cambria"/>
              </a:rPr>
              <a:t>the</a:t>
            </a:r>
            <a:r>
              <a:rPr sz="1450" spc="-25" dirty="0">
                <a:latin typeface="Cambria"/>
                <a:cs typeface="Cambria"/>
              </a:rPr>
              <a:t> </a:t>
            </a:r>
            <a:r>
              <a:rPr sz="1450" dirty="0">
                <a:latin typeface="Cambria"/>
                <a:cs typeface="Cambria"/>
              </a:rPr>
              <a:t>dataset,</a:t>
            </a:r>
            <a:r>
              <a:rPr sz="1450" spc="-30" dirty="0">
                <a:latin typeface="Cambria"/>
                <a:cs typeface="Cambria"/>
              </a:rPr>
              <a:t> </a:t>
            </a:r>
            <a:r>
              <a:rPr sz="1450" dirty="0">
                <a:latin typeface="Cambria"/>
                <a:cs typeface="Cambria"/>
              </a:rPr>
              <a:t>the</a:t>
            </a:r>
            <a:r>
              <a:rPr sz="1450" spc="-25" dirty="0">
                <a:latin typeface="Cambria"/>
                <a:cs typeface="Cambria"/>
              </a:rPr>
              <a:t> </a:t>
            </a:r>
            <a:r>
              <a:rPr sz="1450" dirty="0">
                <a:latin typeface="Cambria"/>
                <a:cs typeface="Cambria"/>
              </a:rPr>
              <a:t>next</a:t>
            </a:r>
            <a:r>
              <a:rPr sz="1450" spc="-20" dirty="0">
                <a:latin typeface="Cambria"/>
                <a:cs typeface="Cambria"/>
              </a:rPr>
              <a:t> </a:t>
            </a:r>
            <a:r>
              <a:rPr sz="1450" dirty="0">
                <a:latin typeface="Cambria"/>
                <a:cs typeface="Cambria"/>
              </a:rPr>
              <a:t>step</a:t>
            </a:r>
            <a:r>
              <a:rPr sz="1450" spc="-20" dirty="0">
                <a:latin typeface="Cambria"/>
                <a:cs typeface="Cambria"/>
              </a:rPr>
              <a:t> </a:t>
            </a:r>
            <a:r>
              <a:rPr sz="1450" dirty="0">
                <a:latin typeface="Cambria"/>
                <a:cs typeface="Cambria"/>
              </a:rPr>
              <a:t>would</a:t>
            </a:r>
            <a:r>
              <a:rPr sz="1450" spc="-15" dirty="0">
                <a:latin typeface="Cambria"/>
                <a:cs typeface="Cambria"/>
              </a:rPr>
              <a:t> </a:t>
            </a:r>
            <a:r>
              <a:rPr sz="1450" dirty="0">
                <a:latin typeface="Cambria"/>
                <a:cs typeface="Cambria"/>
              </a:rPr>
              <a:t>be</a:t>
            </a:r>
            <a:r>
              <a:rPr sz="1450" spc="-30" dirty="0">
                <a:latin typeface="Cambria"/>
                <a:cs typeface="Cambria"/>
              </a:rPr>
              <a:t> </a:t>
            </a:r>
            <a:r>
              <a:rPr sz="1450" spc="-25" dirty="0">
                <a:latin typeface="Cambria"/>
                <a:cs typeface="Cambria"/>
              </a:rPr>
              <a:t>to </a:t>
            </a:r>
            <a:r>
              <a:rPr sz="1450" spc="-10" dirty="0">
                <a:latin typeface="Cambria"/>
                <a:cs typeface="Cambria"/>
              </a:rPr>
              <a:t>preprocess</a:t>
            </a:r>
            <a:r>
              <a:rPr sz="1450" spc="-35" dirty="0">
                <a:latin typeface="Cambria"/>
                <a:cs typeface="Cambria"/>
              </a:rPr>
              <a:t> </a:t>
            </a:r>
            <a:r>
              <a:rPr sz="1450" dirty="0">
                <a:latin typeface="Cambria"/>
                <a:cs typeface="Cambria"/>
              </a:rPr>
              <a:t>the</a:t>
            </a:r>
            <a:r>
              <a:rPr sz="1450" spc="-25" dirty="0">
                <a:latin typeface="Cambria"/>
                <a:cs typeface="Cambria"/>
              </a:rPr>
              <a:t> </a:t>
            </a:r>
            <a:r>
              <a:rPr sz="1450" dirty="0">
                <a:latin typeface="Cambria"/>
                <a:cs typeface="Cambria"/>
              </a:rPr>
              <a:t>data,</a:t>
            </a:r>
            <a:r>
              <a:rPr sz="1450" spc="-25" dirty="0">
                <a:latin typeface="Cambria"/>
                <a:cs typeface="Cambria"/>
              </a:rPr>
              <a:t> </a:t>
            </a:r>
            <a:r>
              <a:rPr sz="1450" dirty="0">
                <a:latin typeface="Cambria"/>
                <a:cs typeface="Cambria"/>
              </a:rPr>
              <a:t>which</a:t>
            </a:r>
            <a:r>
              <a:rPr sz="1450" spc="-10" dirty="0">
                <a:latin typeface="Cambria"/>
                <a:cs typeface="Cambria"/>
              </a:rPr>
              <a:t> </a:t>
            </a:r>
            <a:r>
              <a:rPr sz="1450" dirty="0">
                <a:latin typeface="Cambria"/>
                <a:cs typeface="Cambria"/>
              </a:rPr>
              <a:t>may</a:t>
            </a:r>
            <a:r>
              <a:rPr sz="1450" spc="-25" dirty="0">
                <a:latin typeface="Cambria"/>
                <a:cs typeface="Cambria"/>
              </a:rPr>
              <a:t> </a:t>
            </a:r>
            <a:r>
              <a:rPr sz="1450" spc="-20" dirty="0">
                <a:latin typeface="Cambria"/>
                <a:cs typeface="Cambria"/>
              </a:rPr>
              <a:t>involve</a:t>
            </a:r>
            <a:r>
              <a:rPr sz="1450" spc="-25" dirty="0">
                <a:latin typeface="Cambria"/>
                <a:cs typeface="Cambria"/>
              </a:rPr>
              <a:t> </a:t>
            </a:r>
            <a:r>
              <a:rPr sz="1450" dirty="0">
                <a:latin typeface="Cambria"/>
                <a:cs typeface="Cambria"/>
              </a:rPr>
              <a:t>tasks</a:t>
            </a:r>
            <a:r>
              <a:rPr sz="1450" spc="-30" dirty="0">
                <a:latin typeface="Cambria"/>
                <a:cs typeface="Cambria"/>
              </a:rPr>
              <a:t> </a:t>
            </a:r>
            <a:r>
              <a:rPr sz="1450" dirty="0">
                <a:latin typeface="Cambria"/>
                <a:cs typeface="Cambria"/>
              </a:rPr>
              <a:t>like</a:t>
            </a:r>
            <a:r>
              <a:rPr sz="1450" spc="-30" dirty="0">
                <a:latin typeface="Cambria"/>
                <a:cs typeface="Cambria"/>
              </a:rPr>
              <a:t> </a:t>
            </a:r>
            <a:r>
              <a:rPr sz="1450" dirty="0">
                <a:latin typeface="Cambria"/>
                <a:cs typeface="Cambria"/>
              </a:rPr>
              <a:t>encoding</a:t>
            </a:r>
            <a:r>
              <a:rPr sz="1450" spc="-10" dirty="0">
                <a:latin typeface="Cambria"/>
                <a:cs typeface="Cambria"/>
              </a:rPr>
              <a:t> categorical variables,</a:t>
            </a:r>
            <a:r>
              <a:rPr sz="1450" spc="-35" dirty="0">
                <a:latin typeface="Cambria"/>
                <a:cs typeface="Cambria"/>
              </a:rPr>
              <a:t> </a:t>
            </a:r>
            <a:r>
              <a:rPr sz="1450" dirty="0">
                <a:latin typeface="Cambria"/>
                <a:cs typeface="Cambria"/>
              </a:rPr>
              <a:t>scaling</a:t>
            </a:r>
            <a:r>
              <a:rPr sz="1450" spc="-25" dirty="0">
                <a:latin typeface="Cambria"/>
                <a:cs typeface="Cambria"/>
              </a:rPr>
              <a:t> </a:t>
            </a:r>
            <a:r>
              <a:rPr sz="1450" dirty="0">
                <a:latin typeface="Cambria"/>
                <a:cs typeface="Cambria"/>
              </a:rPr>
              <a:t>numerical</a:t>
            </a:r>
            <a:r>
              <a:rPr sz="1450" spc="-20" dirty="0">
                <a:latin typeface="Cambria"/>
                <a:cs typeface="Cambria"/>
              </a:rPr>
              <a:t> </a:t>
            </a:r>
            <a:r>
              <a:rPr sz="1450" spc="-10" dirty="0">
                <a:latin typeface="Cambria"/>
                <a:cs typeface="Cambria"/>
              </a:rPr>
              <a:t>features,</a:t>
            </a:r>
            <a:r>
              <a:rPr sz="1450" spc="-35" dirty="0">
                <a:latin typeface="Cambria"/>
                <a:cs typeface="Cambria"/>
              </a:rPr>
              <a:t> </a:t>
            </a:r>
            <a:r>
              <a:rPr sz="1450" dirty="0">
                <a:latin typeface="Cambria"/>
                <a:cs typeface="Cambria"/>
              </a:rPr>
              <a:t>and</a:t>
            </a:r>
            <a:r>
              <a:rPr sz="1450" spc="-20" dirty="0">
                <a:latin typeface="Cambria"/>
                <a:cs typeface="Cambria"/>
              </a:rPr>
              <a:t> </a:t>
            </a:r>
            <a:r>
              <a:rPr sz="1450" dirty="0">
                <a:latin typeface="Cambria"/>
                <a:cs typeface="Cambria"/>
              </a:rPr>
              <a:t>splitting</a:t>
            </a:r>
            <a:r>
              <a:rPr sz="1450" spc="-20" dirty="0">
                <a:latin typeface="Cambria"/>
                <a:cs typeface="Cambria"/>
              </a:rPr>
              <a:t> </a:t>
            </a:r>
            <a:r>
              <a:rPr sz="1450" dirty="0">
                <a:latin typeface="Cambria"/>
                <a:cs typeface="Cambria"/>
              </a:rPr>
              <a:t>the</a:t>
            </a:r>
            <a:r>
              <a:rPr sz="1450" spc="-35" dirty="0">
                <a:latin typeface="Cambria"/>
                <a:cs typeface="Cambria"/>
              </a:rPr>
              <a:t> </a:t>
            </a:r>
            <a:r>
              <a:rPr sz="1450" dirty="0">
                <a:latin typeface="Cambria"/>
                <a:cs typeface="Cambria"/>
              </a:rPr>
              <a:t>dataset</a:t>
            </a:r>
            <a:r>
              <a:rPr sz="1450" spc="-30" dirty="0">
                <a:latin typeface="Cambria"/>
                <a:cs typeface="Cambria"/>
              </a:rPr>
              <a:t> </a:t>
            </a:r>
            <a:r>
              <a:rPr sz="1450" spc="-20" dirty="0">
                <a:latin typeface="Cambria"/>
                <a:cs typeface="Cambria"/>
              </a:rPr>
              <a:t>into</a:t>
            </a:r>
            <a:endParaRPr sz="1450" dirty="0">
              <a:latin typeface="Cambria"/>
              <a:cs typeface="Cambria"/>
            </a:endParaRPr>
          </a:p>
          <a:p>
            <a:pPr marL="18415" marR="56515">
              <a:lnSpc>
                <a:spcPct val="100000"/>
              </a:lnSpc>
              <a:spcBef>
                <a:spcPts val="20"/>
              </a:spcBef>
            </a:pPr>
            <a:r>
              <a:rPr sz="1450" dirty="0">
                <a:latin typeface="Cambria"/>
                <a:cs typeface="Cambria"/>
              </a:rPr>
              <a:t>training</a:t>
            </a:r>
            <a:r>
              <a:rPr sz="1450" spc="-20" dirty="0">
                <a:latin typeface="Cambria"/>
                <a:cs typeface="Cambria"/>
              </a:rPr>
              <a:t> </a:t>
            </a:r>
            <a:r>
              <a:rPr sz="1450" dirty="0">
                <a:latin typeface="Cambria"/>
                <a:cs typeface="Cambria"/>
              </a:rPr>
              <a:t>and</a:t>
            </a:r>
            <a:r>
              <a:rPr sz="1450" spc="-15" dirty="0">
                <a:latin typeface="Cambria"/>
                <a:cs typeface="Cambria"/>
              </a:rPr>
              <a:t> </a:t>
            </a:r>
            <a:r>
              <a:rPr sz="1450" dirty="0">
                <a:latin typeface="Cambria"/>
                <a:cs typeface="Cambria"/>
              </a:rPr>
              <a:t>testing</a:t>
            </a:r>
            <a:r>
              <a:rPr sz="1450" spc="-15" dirty="0">
                <a:latin typeface="Cambria"/>
                <a:cs typeface="Cambria"/>
              </a:rPr>
              <a:t> </a:t>
            </a:r>
            <a:r>
              <a:rPr sz="1450" dirty="0">
                <a:latin typeface="Cambria"/>
                <a:cs typeface="Cambria"/>
              </a:rPr>
              <a:t>sets.</a:t>
            </a:r>
            <a:r>
              <a:rPr sz="1450" spc="-30" dirty="0">
                <a:latin typeface="Cambria"/>
                <a:cs typeface="Cambria"/>
              </a:rPr>
              <a:t> </a:t>
            </a:r>
            <a:r>
              <a:rPr sz="1450" dirty="0">
                <a:latin typeface="Cambria"/>
                <a:cs typeface="Cambria"/>
              </a:rPr>
              <a:t>These</a:t>
            </a:r>
            <a:r>
              <a:rPr sz="1450" spc="-30" dirty="0">
                <a:latin typeface="Cambria"/>
                <a:cs typeface="Cambria"/>
              </a:rPr>
              <a:t> </a:t>
            </a:r>
            <a:r>
              <a:rPr sz="1450" spc="-10" dirty="0">
                <a:latin typeface="Cambria"/>
                <a:cs typeface="Cambria"/>
              </a:rPr>
              <a:t>preprocessing</a:t>
            </a:r>
            <a:r>
              <a:rPr sz="1450" spc="-15" dirty="0">
                <a:latin typeface="Cambria"/>
                <a:cs typeface="Cambria"/>
              </a:rPr>
              <a:t> </a:t>
            </a:r>
            <a:r>
              <a:rPr sz="1450" dirty="0">
                <a:latin typeface="Cambria"/>
                <a:cs typeface="Cambria"/>
              </a:rPr>
              <a:t>steps</a:t>
            </a:r>
            <a:r>
              <a:rPr sz="1450" spc="-35" dirty="0">
                <a:latin typeface="Cambria"/>
                <a:cs typeface="Cambria"/>
              </a:rPr>
              <a:t> </a:t>
            </a:r>
            <a:r>
              <a:rPr sz="1450" dirty="0">
                <a:latin typeface="Cambria"/>
                <a:cs typeface="Cambria"/>
              </a:rPr>
              <a:t>will</a:t>
            </a:r>
            <a:r>
              <a:rPr sz="1450" spc="-15" dirty="0">
                <a:latin typeface="Cambria"/>
                <a:cs typeface="Cambria"/>
              </a:rPr>
              <a:t> </a:t>
            </a:r>
            <a:r>
              <a:rPr sz="1450" dirty="0">
                <a:latin typeface="Cambria"/>
                <a:cs typeface="Cambria"/>
              </a:rPr>
              <a:t>be</a:t>
            </a:r>
            <a:r>
              <a:rPr sz="1450" spc="-30" dirty="0">
                <a:latin typeface="Cambria"/>
                <a:cs typeface="Cambria"/>
              </a:rPr>
              <a:t> </a:t>
            </a:r>
            <a:r>
              <a:rPr sz="1450" spc="-10" dirty="0">
                <a:latin typeface="Cambria"/>
                <a:cs typeface="Cambria"/>
              </a:rPr>
              <a:t>covered</a:t>
            </a:r>
            <a:r>
              <a:rPr sz="1450" spc="-20" dirty="0">
                <a:latin typeface="Cambria"/>
                <a:cs typeface="Cambria"/>
              </a:rPr>
              <a:t> </a:t>
            </a:r>
            <a:r>
              <a:rPr sz="1450" spc="-25" dirty="0">
                <a:latin typeface="Cambria"/>
                <a:cs typeface="Cambria"/>
              </a:rPr>
              <a:t>in </a:t>
            </a:r>
            <a:r>
              <a:rPr sz="1450" spc="-10" dirty="0">
                <a:latin typeface="Cambria"/>
                <a:cs typeface="Cambria"/>
              </a:rPr>
              <a:t>subsequent</a:t>
            </a:r>
            <a:r>
              <a:rPr sz="1450" spc="5" dirty="0">
                <a:latin typeface="Cambria"/>
                <a:cs typeface="Cambria"/>
              </a:rPr>
              <a:t> </a:t>
            </a:r>
            <a:r>
              <a:rPr sz="1450" dirty="0">
                <a:latin typeface="Cambria"/>
                <a:cs typeface="Cambria"/>
              </a:rPr>
              <a:t>parts</a:t>
            </a:r>
            <a:r>
              <a:rPr sz="1450" spc="-5" dirty="0">
                <a:latin typeface="Cambria"/>
                <a:cs typeface="Cambria"/>
              </a:rPr>
              <a:t> </a:t>
            </a:r>
            <a:r>
              <a:rPr sz="1450" dirty="0">
                <a:latin typeface="Cambria"/>
                <a:cs typeface="Cambria"/>
              </a:rPr>
              <a:t>of the </a:t>
            </a:r>
            <a:r>
              <a:rPr sz="1450" spc="-10" dirty="0">
                <a:latin typeface="Cambria"/>
                <a:cs typeface="Cambria"/>
              </a:rPr>
              <a:t>methodology.</a:t>
            </a:r>
            <a:endParaRPr sz="1450" dirty="0">
              <a:latin typeface="Cambria"/>
              <a:cs typeface="Cambria"/>
            </a:endParaRPr>
          </a:p>
          <a:p>
            <a:pPr marL="18415" marR="5080" indent="-6350">
              <a:lnSpc>
                <a:spcPct val="100600"/>
              </a:lnSpc>
            </a:pPr>
            <a:r>
              <a:rPr sz="1450" dirty="0">
                <a:latin typeface="Cambria"/>
                <a:cs typeface="Cambria"/>
              </a:rPr>
              <a:t>By</a:t>
            </a:r>
            <a:r>
              <a:rPr sz="1450" spc="-30" dirty="0">
                <a:latin typeface="Cambria"/>
                <a:cs typeface="Cambria"/>
              </a:rPr>
              <a:t> </a:t>
            </a:r>
            <a:r>
              <a:rPr sz="1450" spc="-10" dirty="0">
                <a:latin typeface="Cambria"/>
                <a:cs typeface="Cambria"/>
              </a:rPr>
              <a:t>following</a:t>
            </a:r>
            <a:r>
              <a:rPr sz="1450" spc="-20" dirty="0">
                <a:latin typeface="Cambria"/>
                <a:cs typeface="Cambria"/>
              </a:rPr>
              <a:t> </a:t>
            </a:r>
            <a:r>
              <a:rPr sz="1450" dirty="0">
                <a:latin typeface="Cambria"/>
                <a:cs typeface="Cambria"/>
              </a:rPr>
              <a:t>this</a:t>
            </a:r>
            <a:r>
              <a:rPr sz="1450" spc="-35" dirty="0">
                <a:latin typeface="Cambria"/>
                <a:cs typeface="Cambria"/>
              </a:rPr>
              <a:t> </a:t>
            </a:r>
            <a:r>
              <a:rPr sz="1450" dirty="0">
                <a:latin typeface="Cambria"/>
                <a:cs typeface="Cambria"/>
              </a:rPr>
              <a:t>step,</a:t>
            </a:r>
            <a:r>
              <a:rPr sz="1450" spc="-35" dirty="0">
                <a:latin typeface="Cambria"/>
                <a:cs typeface="Cambria"/>
              </a:rPr>
              <a:t> </a:t>
            </a:r>
            <a:r>
              <a:rPr sz="1450" dirty="0">
                <a:latin typeface="Cambria"/>
                <a:cs typeface="Cambria"/>
              </a:rPr>
              <a:t>we</a:t>
            </a:r>
            <a:r>
              <a:rPr sz="1450" spc="-35" dirty="0">
                <a:latin typeface="Cambria"/>
                <a:cs typeface="Cambria"/>
              </a:rPr>
              <a:t> </a:t>
            </a:r>
            <a:r>
              <a:rPr sz="1450" spc="-10" dirty="0">
                <a:latin typeface="Cambria"/>
                <a:cs typeface="Cambria"/>
              </a:rPr>
              <a:t>have</a:t>
            </a:r>
            <a:r>
              <a:rPr sz="1450" spc="-15" dirty="0">
                <a:latin typeface="Cambria"/>
                <a:cs typeface="Cambria"/>
              </a:rPr>
              <a:t> </a:t>
            </a:r>
            <a:r>
              <a:rPr sz="1450" dirty="0">
                <a:latin typeface="Cambria"/>
                <a:cs typeface="Cambria"/>
              </a:rPr>
              <a:t>successfully</a:t>
            </a:r>
            <a:r>
              <a:rPr sz="1450" spc="-30" dirty="0">
                <a:latin typeface="Cambria"/>
                <a:cs typeface="Cambria"/>
              </a:rPr>
              <a:t> </a:t>
            </a:r>
            <a:r>
              <a:rPr sz="1450" dirty="0">
                <a:latin typeface="Cambria"/>
                <a:cs typeface="Cambria"/>
              </a:rPr>
              <a:t>loaded</a:t>
            </a:r>
            <a:r>
              <a:rPr sz="1450" spc="-25" dirty="0">
                <a:latin typeface="Cambria"/>
                <a:cs typeface="Cambria"/>
              </a:rPr>
              <a:t> </a:t>
            </a:r>
            <a:r>
              <a:rPr sz="1450" dirty="0">
                <a:latin typeface="Cambria"/>
                <a:cs typeface="Cambria"/>
              </a:rPr>
              <a:t>the</a:t>
            </a:r>
            <a:r>
              <a:rPr sz="1450" spc="-35" dirty="0">
                <a:latin typeface="Cambria"/>
                <a:cs typeface="Cambria"/>
              </a:rPr>
              <a:t> </a:t>
            </a:r>
            <a:r>
              <a:rPr sz="1450" dirty="0">
                <a:latin typeface="Cambria"/>
                <a:cs typeface="Cambria"/>
              </a:rPr>
              <a:t>Heart</a:t>
            </a:r>
            <a:r>
              <a:rPr sz="1450" spc="-30" dirty="0">
                <a:latin typeface="Cambria"/>
                <a:cs typeface="Cambria"/>
              </a:rPr>
              <a:t> </a:t>
            </a:r>
            <a:r>
              <a:rPr sz="1450" spc="-10" dirty="0">
                <a:latin typeface="Cambria"/>
                <a:cs typeface="Cambria"/>
              </a:rPr>
              <a:t>Disease </a:t>
            </a:r>
            <a:r>
              <a:rPr sz="1450" dirty="0">
                <a:latin typeface="Cambria"/>
                <a:cs typeface="Cambria"/>
              </a:rPr>
              <a:t>Dataset</a:t>
            </a:r>
            <a:r>
              <a:rPr sz="1450" spc="-25" dirty="0">
                <a:latin typeface="Cambria"/>
                <a:cs typeface="Cambria"/>
              </a:rPr>
              <a:t> </a:t>
            </a:r>
            <a:r>
              <a:rPr sz="1450" dirty="0">
                <a:latin typeface="Cambria"/>
                <a:cs typeface="Cambria"/>
              </a:rPr>
              <a:t>into</a:t>
            </a:r>
            <a:r>
              <a:rPr sz="1450" spc="-15" dirty="0">
                <a:latin typeface="Cambria"/>
                <a:cs typeface="Cambria"/>
              </a:rPr>
              <a:t> </a:t>
            </a:r>
            <a:r>
              <a:rPr sz="1450" dirty="0">
                <a:latin typeface="Cambria"/>
                <a:cs typeface="Cambria"/>
              </a:rPr>
              <a:t>our</a:t>
            </a:r>
            <a:r>
              <a:rPr sz="1450" spc="-15" dirty="0">
                <a:latin typeface="Cambria"/>
                <a:cs typeface="Cambria"/>
              </a:rPr>
              <a:t> </a:t>
            </a:r>
            <a:r>
              <a:rPr sz="1450" dirty="0">
                <a:latin typeface="Cambria"/>
                <a:cs typeface="Cambria"/>
              </a:rPr>
              <a:t>project,</a:t>
            </a:r>
            <a:r>
              <a:rPr sz="1450" spc="-30" dirty="0">
                <a:latin typeface="Cambria"/>
                <a:cs typeface="Cambria"/>
              </a:rPr>
              <a:t> </a:t>
            </a:r>
            <a:r>
              <a:rPr sz="1450" spc="-10" dirty="0">
                <a:latin typeface="Cambria"/>
                <a:cs typeface="Cambria"/>
              </a:rPr>
              <a:t>explored</a:t>
            </a:r>
            <a:r>
              <a:rPr sz="1450" spc="-20" dirty="0">
                <a:latin typeface="Cambria"/>
                <a:cs typeface="Cambria"/>
              </a:rPr>
              <a:t> </a:t>
            </a:r>
            <a:r>
              <a:rPr sz="1450" dirty="0">
                <a:latin typeface="Cambria"/>
                <a:cs typeface="Cambria"/>
              </a:rPr>
              <a:t>its</a:t>
            </a:r>
            <a:r>
              <a:rPr sz="1450" spc="-35" dirty="0">
                <a:latin typeface="Cambria"/>
                <a:cs typeface="Cambria"/>
              </a:rPr>
              <a:t> </a:t>
            </a:r>
            <a:r>
              <a:rPr sz="1450" dirty="0">
                <a:latin typeface="Cambria"/>
                <a:cs typeface="Cambria"/>
              </a:rPr>
              <a:t>structure</a:t>
            </a:r>
            <a:r>
              <a:rPr sz="1450" spc="-25" dirty="0">
                <a:latin typeface="Cambria"/>
                <a:cs typeface="Cambria"/>
              </a:rPr>
              <a:t> </a:t>
            </a:r>
            <a:r>
              <a:rPr sz="1450" dirty="0">
                <a:latin typeface="Cambria"/>
                <a:cs typeface="Cambria"/>
              </a:rPr>
              <a:t>and</a:t>
            </a:r>
            <a:r>
              <a:rPr sz="1450" spc="-15" dirty="0">
                <a:latin typeface="Cambria"/>
                <a:cs typeface="Cambria"/>
              </a:rPr>
              <a:t> </a:t>
            </a:r>
            <a:r>
              <a:rPr sz="1450" spc="-10" dirty="0">
                <a:latin typeface="Cambria"/>
                <a:cs typeface="Cambria"/>
              </a:rPr>
              <a:t>characteristics,</a:t>
            </a:r>
            <a:r>
              <a:rPr sz="1450" spc="-30" dirty="0">
                <a:latin typeface="Cambria"/>
                <a:cs typeface="Cambria"/>
              </a:rPr>
              <a:t> </a:t>
            </a:r>
            <a:r>
              <a:rPr sz="1450" spc="-25" dirty="0">
                <a:latin typeface="Cambria"/>
                <a:cs typeface="Cambria"/>
              </a:rPr>
              <a:t>and </a:t>
            </a:r>
            <a:r>
              <a:rPr sz="1450" dirty="0">
                <a:latin typeface="Cambria"/>
                <a:cs typeface="Cambria"/>
              </a:rPr>
              <a:t>handled</a:t>
            </a:r>
            <a:r>
              <a:rPr sz="1450" spc="-25" dirty="0">
                <a:latin typeface="Cambria"/>
                <a:cs typeface="Cambria"/>
              </a:rPr>
              <a:t> </a:t>
            </a:r>
            <a:r>
              <a:rPr sz="1450" dirty="0">
                <a:latin typeface="Cambria"/>
                <a:cs typeface="Cambria"/>
              </a:rPr>
              <a:t>any</a:t>
            </a:r>
            <a:r>
              <a:rPr sz="1450" spc="-30" dirty="0">
                <a:latin typeface="Cambria"/>
                <a:cs typeface="Cambria"/>
              </a:rPr>
              <a:t> </a:t>
            </a:r>
            <a:r>
              <a:rPr sz="1450" dirty="0">
                <a:latin typeface="Cambria"/>
                <a:cs typeface="Cambria"/>
              </a:rPr>
              <a:t>missing</a:t>
            </a:r>
            <a:r>
              <a:rPr sz="1450" spc="-20" dirty="0">
                <a:latin typeface="Cambria"/>
                <a:cs typeface="Cambria"/>
              </a:rPr>
              <a:t> </a:t>
            </a:r>
            <a:r>
              <a:rPr sz="1450" dirty="0">
                <a:latin typeface="Cambria"/>
                <a:cs typeface="Cambria"/>
              </a:rPr>
              <a:t>data,</a:t>
            </a:r>
            <a:r>
              <a:rPr sz="1450" spc="-35" dirty="0">
                <a:latin typeface="Cambria"/>
                <a:cs typeface="Cambria"/>
              </a:rPr>
              <a:t> </a:t>
            </a:r>
            <a:r>
              <a:rPr sz="1450" spc="-10" dirty="0">
                <a:latin typeface="Cambria"/>
                <a:cs typeface="Cambria"/>
              </a:rPr>
              <a:t>preparing</a:t>
            </a:r>
            <a:r>
              <a:rPr sz="1450" spc="-20" dirty="0">
                <a:latin typeface="Cambria"/>
                <a:cs typeface="Cambria"/>
              </a:rPr>
              <a:t> </a:t>
            </a:r>
            <a:r>
              <a:rPr sz="1450" dirty="0">
                <a:latin typeface="Cambria"/>
                <a:cs typeface="Cambria"/>
              </a:rPr>
              <a:t>the</a:t>
            </a:r>
            <a:r>
              <a:rPr sz="1450" spc="-35" dirty="0">
                <a:latin typeface="Cambria"/>
                <a:cs typeface="Cambria"/>
              </a:rPr>
              <a:t> </a:t>
            </a:r>
            <a:r>
              <a:rPr sz="1450" dirty="0">
                <a:latin typeface="Cambria"/>
                <a:cs typeface="Cambria"/>
              </a:rPr>
              <a:t>dataset</a:t>
            </a:r>
            <a:r>
              <a:rPr sz="1450" spc="-5" dirty="0">
                <a:latin typeface="Cambria"/>
                <a:cs typeface="Cambria"/>
              </a:rPr>
              <a:t> </a:t>
            </a:r>
            <a:r>
              <a:rPr sz="1450" dirty="0">
                <a:latin typeface="Cambria"/>
                <a:cs typeface="Cambria"/>
              </a:rPr>
              <a:t>for</a:t>
            </a:r>
            <a:r>
              <a:rPr sz="1450" spc="-20" dirty="0">
                <a:latin typeface="Cambria"/>
                <a:cs typeface="Cambria"/>
              </a:rPr>
              <a:t> </a:t>
            </a:r>
            <a:r>
              <a:rPr sz="1450" dirty="0">
                <a:latin typeface="Cambria"/>
                <a:cs typeface="Cambria"/>
              </a:rPr>
              <a:t>further</a:t>
            </a:r>
            <a:r>
              <a:rPr sz="1450" spc="-20" dirty="0">
                <a:latin typeface="Cambria"/>
                <a:cs typeface="Cambria"/>
              </a:rPr>
              <a:t> </a:t>
            </a:r>
            <a:r>
              <a:rPr sz="1450" spc="-10" dirty="0">
                <a:latin typeface="Cambria"/>
                <a:cs typeface="Cambria"/>
              </a:rPr>
              <a:t>analysis </a:t>
            </a:r>
            <a:r>
              <a:rPr sz="1450" dirty="0">
                <a:latin typeface="Cambria"/>
                <a:cs typeface="Cambria"/>
              </a:rPr>
              <a:t>and</a:t>
            </a:r>
            <a:r>
              <a:rPr sz="1450" spc="-25" dirty="0">
                <a:latin typeface="Cambria"/>
                <a:cs typeface="Cambria"/>
              </a:rPr>
              <a:t> </a:t>
            </a:r>
            <a:r>
              <a:rPr sz="1450" spc="-10" dirty="0">
                <a:latin typeface="Cambria"/>
                <a:cs typeface="Cambria"/>
              </a:rPr>
              <a:t>modeling.</a:t>
            </a:r>
            <a:endParaRPr sz="1450" dirty="0">
              <a:latin typeface="Cambria"/>
              <a:cs typeface="Cambria"/>
            </a:endParaRPr>
          </a:p>
        </p:txBody>
      </p:sp>
      <p:pic>
        <p:nvPicPr>
          <p:cNvPr id="5" name="Picture 4">
            <a:extLst>
              <a:ext uri="{FF2B5EF4-FFF2-40B4-BE49-F238E27FC236}">
                <a16:creationId xmlns:a16="http://schemas.microsoft.com/office/drawing/2014/main" xmlns="" id="{625F8374-18F4-D4BD-B689-180D60314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51" y="2146300"/>
            <a:ext cx="6086093" cy="2209800"/>
          </a:xfrm>
          <a:prstGeom prst="rect">
            <a:avLst/>
          </a:prstGeom>
        </p:spPr>
      </p:pic>
      <p:pic>
        <p:nvPicPr>
          <p:cNvPr id="7" name="Picture 6">
            <a:extLst>
              <a:ext uri="{FF2B5EF4-FFF2-40B4-BE49-F238E27FC236}">
                <a16:creationId xmlns:a16="http://schemas.microsoft.com/office/drawing/2014/main" xmlns="" id="{DD9AF791-C519-6130-F191-7CDB56022B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850" y="7632700"/>
            <a:ext cx="6086093" cy="103636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00F5F5E-E937-67FC-D649-48FBDE5F7826}"/>
              </a:ext>
            </a:extLst>
          </p:cNvPr>
          <p:cNvSpPr txBox="1"/>
          <p:nvPr/>
        </p:nvSpPr>
        <p:spPr>
          <a:xfrm>
            <a:off x="582386" y="698500"/>
            <a:ext cx="6629400" cy="10719088"/>
          </a:xfrm>
          <a:prstGeom prst="rect">
            <a:avLst/>
          </a:prstGeom>
          <a:noFill/>
        </p:spPr>
        <p:txBody>
          <a:bodyPr wrap="square">
            <a:spAutoFit/>
          </a:bodyPr>
          <a:lstStyle/>
          <a:p>
            <a:pPr marL="354965" marR="23495" indent="-342900" algn="just">
              <a:lnSpc>
                <a:spcPct val="101099"/>
              </a:lnSpc>
              <a:spcBef>
                <a:spcPts val="80"/>
              </a:spcBef>
              <a:buAutoNum type="alphaUcPeriod" startAt="5"/>
            </a:pPr>
            <a:r>
              <a:rPr lang="en-US" sz="1450" b="1" dirty="0">
                <a:latin typeface="Cambria"/>
                <a:cs typeface="Cambria"/>
              </a:rPr>
              <a:t>Feature Selection:</a:t>
            </a:r>
          </a:p>
          <a:p>
            <a:pPr marL="354965" marR="23495" indent="-342900" algn="just">
              <a:lnSpc>
                <a:spcPct val="101099"/>
              </a:lnSpc>
              <a:spcBef>
                <a:spcPts val="80"/>
              </a:spcBef>
              <a:buAutoNum type="alphaUcPeriod" startAt="5"/>
            </a:pPr>
            <a:endParaRPr lang="en-US" sz="1450" dirty="0">
              <a:latin typeface="Cambria"/>
              <a:cs typeface="Cambria"/>
            </a:endParaRPr>
          </a:p>
          <a:p>
            <a:pPr marL="18415" marR="23495" indent="-6350" algn="just">
              <a:lnSpc>
                <a:spcPct val="101099"/>
              </a:lnSpc>
              <a:spcBef>
                <a:spcPts val="80"/>
              </a:spcBef>
            </a:pPr>
            <a:r>
              <a:rPr lang="en-US" sz="1450" dirty="0">
                <a:latin typeface="Cambria"/>
                <a:cs typeface="Cambria"/>
              </a:rPr>
              <a:t>	</a:t>
            </a:r>
            <a:r>
              <a:rPr lang="en-US" sz="1450" b="0" i="0" dirty="0">
                <a:solidFill>
                  <a:srgbClr val="0D0D0D"/>
                </a:solidFill>
                <a:effectLst/>
                <a:highlight>
                  <a:srgbClr val="FFFFFF"/>
                </a:highlight>
                <a:latin typeface="Söhne"/>
              </a:rPr>
              <a:t>Feature selection is a critical step in developing a machine learning model for heart disease prediction. It involves identifying the most relevant variables that contribute to the prediction of heart disease risk. Effective feature selection can improve the model’s accuracy, reduce complexity, and enhance interpretability. Here are the key step and considerations for feature selection in a heart disease prediction project:</a:t>
            </a:r>
          </a:p>
          <a:p>
            <a:pPr marL="18415" marR="23495" indent="-6350" algn="just">
              <a:lnSpc>
                <a:spcPct val="101099"/>
              </a:lnSpc>
              <a:spcBef>
                <a:spcPts val="80"/>
              </a:spcBef>
            </a:pPr>
            <a:endParaRPr lang="en-US" sz="1450" b="0" i="0" dirty="0">
              <a:solidFill>
                <a:srgbClr val="0D0D0D"/>
              </a:solidFill>
              <a:effectLst/>
              <a:highlight>
                <a:srgbClr val="FFFFFF"/>
              </a:highlight>
              <a:latin typeface="Söhne"/>
            </a:endParaRPr>
          </a:p>
          <a:p>
            <a:pPr marL="342900" indent="-342900" algn="l">
              <a:buAutoNum type="arabicPeriod"/>
            </a:pPr>
            <a:r>
              <a:rPr lang="en-US" sz="1450" b="1" i="0" dirty="0">
                <a:solidFill>
                  <a:srgbClr val="0D0D0D"/>
                </a:solidFill>
                <a:effectLst/>
                <a:highlight>
                  <a:srgbClr val="FFFFFF"/>
                </a:highlight>
                <a:latin typeface="Söhne"/>
              </a:rPr>
              <a:t>Correlation Analysis</a:t>
            </a:r>
          </a:p>
          <a:p>
            <a:pPr marL="342900" indent="-342900" algn="l">
              <a:buAutoNum type="arabicPeriod"/>
            </a:pPr>
            <a:endParaRPr lang="en-US" sz="1450" b="1" i="0" dirty="0">
              <a:solidFill>
                <a:srgbClr val="0D0D0D"/>
              </a:solidFill>
              <a:effectLst/>
              <a:highlight>
                <a:srgbClr val="FFFFFF"/>
              </a:highlight>
              <a:latin typeface="Söhne"/>
            </a:endParaRPr>
          </a:p>
          <a:p>
            <a:pPr algn="l">
              <a:buFont typeface="Arial" panose="020B0604020202020204" pitchFamily="34" charset="0"/>
              <a:buChar char="•"/>
            </a:pPr>
            <a:r>
              <a:rPr lang="en-US" sz="1450" b="1" i="0" dirty="0">
                <a:solidFill>
                  <a:srgbClr val="0D0D0D"/>
                </a:solidFill>
                <a:effectLst/>
                <a:highlight>
                  <a:srgbClr val="FFFFFF"/>
                </a:highlight>
                <a:latin typeface="Söhne"/>
              </a:rPr>
              <a:t>Pearson Correlation </a:t>
            </a:r>
            <a:r>
              <a:rPr lang="en-US" sz="1450" b="0" i="0" dirty="0">
                <a:solidFill>
                  <a:srgbClr val="0D0D0D"/>
                </a:solidFill>
                <a:effectLst/>
                <a:highlight>
                  <a:srgbClr val="FFFFFF"/>
                </a:highlight>
                <a:latin typeface="Söhne"/>
              </a:rPr>
              <a:t>: Calculate the Pearson correlation coefficient between each feature and the target variable to identify linear relationships.</a:t>
            </a:r>
          </a:p>
          <a:p>
            <a:pPr algn="l">
              <a:buFont typeface="Arial" panose="020B0604020202020204" pitchFamily="34" charset="0"/>
              <a:buChar char="•"/>
            </a:pPr>
            <a:endParaRPr lang="en-US" sz="1450" b="0" i="0" dirty="0">
              <a:solidFill>
                <a:srgbClr val="0D0D0D"/>
              </a:solidFill>
              <a:effectLst/>
              <a:highlight>
                <a:srgbClr val="FFFFFF"/>
              </a:highlight>
              <a:latin typeface="Söhne"/>
            </a:endParaRPr>
          </a:p>
          <a:p>
            <a:pPr algn="l">
              <a:buFont typeface="Arial" panose="020B0604020202020204" pitchFamily="34" charset="0"/>
              <a:buChar char="•"/>
            </a:pPr>
            <a:r>
              <a:rPr lang="en-US" sz="1450" b="1" i="0" dirty="0">
                <a:solidFill>
                  <a:srgbClr val="0D0D0D"/>
                </a:solidFill>
                <a:effectLst/>
                <a:highlight>
                  <a:srgbClr val="FFFFFF"/>
                </a:highlight>
                <a:latin typeface="Söhne"/>
              </a:rPr>
              <a:t>Heatmaps</a:t>
            </a:r>
            <a:r>
              <a:rPr lang="en-US" sz="1450" b="0" i="0" dirty="0">
                <a:solidFill>
                  <a:srgbClr val="0D0D0D"/>
                </a:solidFill>
                <a:effectLst/>
                <a:highlight>
                  <a:srgbClr val="FFFFFF"/>
                </a:highlight>
                <a:latin typeface="Söhne"/>
              </a:rPr>
              <a:t>: Use heatmaps to visualize correlations between features and with the target variable.</a:t>
            </a:r>
          </a:p>
          <a:p>
            <a:pPr algn="l">
              <a:buFont typeface="Arial" panose="020B0604020202020204" pitchFamily="34" charset="0"/>
              <a:buChar char="•"/>
            </a:pPr>
            <a:endParaRPr lang="en-US" sz="1450" dirty="0">
              <a:solidFill>
                <a:srgbClr val="0D0D0D"/>
              </a:solidFill>
              <a:highlight>
                <a:srgbClr val="FFFFFF"/>
              </a:highlight>
              <a:latin typeface="Söhne"/>
            </a:endParaRPr>
          </a:p>
          <a:p>
            <a:pPr algn="l"/>
            <a:endParaRPr lang="en-US" sz="1450" dirty="0">
              <a:solidFill>
                <a:srgbClr val="0D0D0D"/>
              </a:solidFill>
              <a:highlight>
                <a:srgbClr val="FFFFFF"/>
              </a:highlight>
              <a:latin typeface="Söhne"/>
            </a:endParaRPr>
          </a:p>
          <a:p>
            <a:pPr algn="l"/>
            <a:endParaRPr lang="en-US" sz="1450" dirty="0">
              <a:solidFill>
                <a:srgbClr val="0D0D0D"/>
              </a:solidFill>
              <a:highlight>
                <a:srgbClr val="FFFFFF"/>
              </a:highlight>
              <a:latin typeface="Söhne"/>
            </a:endParaRPr>
          </a:p>
          <a:p>
            <a:pPr algn="l"/>
            <a:endParaRPr lang="en-US" sz="1450" dirty="0">
              <a:solidFill>
                <a:srgbClr val="0D0D0D"/>
              </a:solidFill>
              <a:highlight>
                <a:srgbClr val="FFFFFF"/>
              </a:highlight>
              <a:latin typeface="Söhne"/>
            </a:endParaRPr>
          </a:p>
          <a:p>
            <a:pPr algn="l"/>
            <a:endParaRPr lang="en-US" sz="1450" dirty="0">
              <a:solidFill>
                <a:srgbClr val="0D0D0D"/>
              </a:solidFill>
              <a:highlight>
                <a:srgbClr val="FFFFFF"/>
              </a:highlight>
              <a:latin typeface="Söhne"/>
            </a:endParaRPr>
          </a:p>
          <a:p>
            <a:pPr algn="l"/>
            <a:endParaRPr lang="en-US" sz="1450" dirty="0">
              <a:solidFill>
                <a:srgbClr val="0D0D0D"/>
              </a:solidFill>
              <a:highlight>
                <a:srgbClr val="FFFFFF"/>
              </a:highlight>
              <a:latin typeface="Söhne"/>
            </a:endParaRPr>
          </a:p>
          <a:p>
            <a:pPr algn="l"/>
            <a:endParaRPr lang="en-US" sz="1450" dirty="0">
              <a:solidFill>
                <a:srgbClr val="0D0D0D"/>
              </a:solidFill>
              <a:highlight>
                <a:srgbClr val="FFFFFF"/>
              </a:highlight>
              <a:latin typeface="Söhne"/>
            </a:endParaRPr>
          </a:p>
          <a:p>
            <a:pPr algn="l"/>
            <a:endParaRPr lang="en-US" sz="1450" dirty="0">
              <a:solidFill>
                <a:srgbClr val="0D0D0D"/>
              </a:solidFill>
              <a:highlight>
                <a:srgbClr val="FFFFFF"/>
              </a:highlight>
              <a:latin typeface="Söhne"/>
            </a:endParaRPr>
          </a:p>
          <a:p>
            <a:pPr algn="l"/>
            <a:endParaRPr lang="en-US" sz="1450" dirty="0">
              <a:solidFill>
                <a:srgbClr val="0D0D0D"/>
              </a:solidFill>
              <a:highlight>
                <a:srgbClr val="FFFFFF"/>
              </a:highlight>
              <a:latin typeface="Söhne"/>
            </a:endParaRPr>
          </a:p>
          <a:p>
            <a:pPr algn="l"/>
            <a:endParaRPr lang="en-US" sz="1450" dirty="0">
              <a:solidFill>
                <a:srgbClr val="0D0D0D"/>
              </a:solidFill>
              <a:highlight>
                <a:srgbClr val="FFFFFF"/>
              </a:highlight>
              <a:latin typeface="Söhne"/>
            </a:endParaRPr>
          </a:p>
          <a:p>
            <a:pPr algn="l"/>
            <a:endParaRPr lang="en-US" sz="1450" dirty="0">
              <a:solidFill>
                <a:srgbClr val="0D0D0D"/>
              </a:solidFill>
              <a:highlight>
                <a:srgbClr val="FFFFFF"/>
              </a:highlight>
              <a:latin typeface="Söhne"/>
            </a:endParaRPr>
          </a:p>
          <a:p>
            <a:pPr algn="l"/>
            <a:endParaRPr lang="en-US" sz="1450" dirty="0">
              <a:solidFill>
                <a:srgbClr val="0D0D0D"/>
              </a:solidFill>
              <a:highlight>
                <a:srgbClr val="FFFFFF"/>
              </a:highlight>
              <a:latin typeface="Söhne"/>
            </a:endParaRPr>
          </a:p>
          <a:p>
            <a:pPr algn="l"/>
            <a:endParaRPr lang="en-US" sz="1450" dirty="0">
              <a:solidFill>
                <a:srgbClr val="0D0D0D"/>
              </a:solidFill>
              <a:highlight>
                <a:srgbClr val="FFFFFF"/>
              </a:highlight>
              <a:latin typeface="Söhne"/>
            </a:endParaRPr>
          </a:p>
          <a:p>
            <a:pPr algn="l"/>
            <a:endParaRPr lang="en-US" sz="1450" dirty="0">
              <a:solidFill>
                <a:srgbClr val="0D0D0D"/>
              </a:solidFill>
              <a:highlight>
                <a:srgbClr val="FFFFFF"/>
              </a:highlight>
              <a:latin typeface="Söhne"/>
            </a:endParaRPr>
          </a:p>
          <a:p>
            <a:pPr algn="l"/>
            <a:endParaRPr lang="en-US" sz="1450" b="1" dirty="0">
              <a:solidFill>
                <a:srgbClr val="0D0D0D"/>
              </a:solidFill>
              <a:highlight>
                <a:srgbClr val="FFFFFF"/>
              </a:highlight>
              <a:latin typeface="Söhne"/>
            </a:endParaRPr>
          </a:p>
          <a:p>
            <a:pPr algn="l"/>
            <a:r>
              <a:rPr lang="en-US" sz="1450" b="1" dirty="0">
                <a:solidFill>
                  <a:srgbClr val="0D0D0D"/>
                </a:solidFill>
                <a:highlight>
                  <a:srgbClr val="FFFFFF"/>
                </a:highlight>
                <a:latin typeface="Cambria" panose="02040503050406030204" pitchFamily="18" charset="0"/>
                <a:ea typeface="Cambria" panose="02040503050406030204" pitchFamily="18" charset="0"/>
              </a:rPr>
              <a:t>F   Train – Test Split: </a:t>
            </a:r>
          </a:p>
          <a:p>
            <a:pPr algn="l"/>
            <a:r>
              <a:rPr lang="en-US" sz="1600" b="0" i="0" dirty="0">
                <a:solidFill>
                  <a:srgbClr val="0D0D0D"/>
                </a:solidFill>
                <a:effectLst/>
                <a:highlight>
                  <a:srgbClr val="FFFFFF"/>
                </a:highlight>
                <a:latin typeface="Söhne"/>
              </a:rPr>
              <a:t>In a machine learning project aimed at predicting heart disease, performing a train-test split is a crucial step to ensure that your model generalizes well to unseen data. Here is a detailed note on how to approach this step:</a:t>
            </a:r>
          </a:p>
          <a:p>
            <a:pPr algn="l"/>
            <a:r>
              <a:rPr lang="en-US" sz="1600" b="1" i="0" dirty="0">
                <a:solidFill>
                  <a:srgbClr val="0D0D0D"/>
                </a:solidFill>
                <a:effectLst/>
                <a:highlight>
                  <a:srgbClr val="FFFFFF"/>
                </a:highlight>
                <a:latin typeface="Söhne"/>
              </a:rPr>
              <a:t>1. Understanding Train-Test Split</a:t>
            </a:r>
          </a:p>
          <a:p>
            <a:pPr algn="l"/>
            <a:r>
              <a:rPr lang="en-US" sz="1600" b="0" i="0" dirty="0">
                <a:solidFill>
                  <a:srgbClr val="0D0D0D"/>
                </a:solidFill>
                <a:effectLst/>
                <a:highlight>
                  <a:srgbClr val="FFFFFF"/>
                </a:highlight>
                <a:latin typeface="Söhne"/>
              </a:rPr>
              <a:t>The train-test split involves dividing your dataset into two subsets:</a:t>
            </a:r>
          </a:p>
          <a:p>
            <a:pPr algn="l">
              <a:buFont typeface="Arial" panose="020B0604020202020204" pitchFamily="34" charset="0"/>
              <a:buChar char="•"/>
            </a:pPr>
            <a:r>
              <a:rPr lang="en-US" sz="1600" b="1" i="0" dirty="0">
                <a:solidFill>
                  <a:srgbClr val="0D0D0D"/>
                </a:solidFill>
                <a:effectLst/>
                <a:highlight>
                  <a:srgbClr val="FFFFFF"/>
                </a:highlight>
                <a:latin typeface="Söhne"/>
              </a:rPr>
              <a:t>Training Set:</a:t>
            </a:r>
            <a:r>
              <a:rPr lang="en-US" sz="1600" b="0" i="0" dirty="0">
                <a:solidFill>
                  <a:srgbClr val="0D0D0D"/>
                </a:solidFill>
                <a:effectLst/>
                <a:highlight>
                  <a:srgbClr val="FFFFFF"/>
                </a:highlight>
                <a:latin typeface="Söhne"/>
              </a:rPr>
              <a:t> Used to train your machine learning model. The model learns the patterns and relationships within this data.</a:t>
            </a:r>
          </a:p>
          <a:p>
            <a:pPr algn="l">
              <a:buFont typeface="Arial" panose="020B0604020202020204" pitchFamily="34" charset="0"/>
              <a:buChar char="•"/>
            </a:pPr>
            <a:r>
              <a:rPr lang="en-US" sz="1600" b="1" i="0" dirty="0">
                <a:solidFill>
                  <a:srgbClr val="0D0D0D"/>
                </a:solidFill>
                <a:effectLst/>
                <a:highlight>
                  <a:srgbClr val="FFFFFF"/>
                </a:highlight>
                <a:latin typeface="Söhne"/>
              </a:rPr>
              <a:t>Test Set:</a:t>
            </a:r>
            <a:r>
              <a:rPr lang="en-US" sz="1600" b="0" i="0" dirty="0">
                <a:solidFill>
                  <a:srgbClr val="0D0D0D"/>
                </a:solidFill>
                <a:effectLst/>
                <a:highlight>
                  <a:srgbClr val="FFFFFF"/>
                </a:highlight>
                <a:latin typeface="Söhne"/>
              </a:rPr>
              <a:t> Used to evaluate the performance of your model on unseen data. This helps in assessing how well the model will perform in real-world scenarios.</a:t>
            </a:r>
          </a:p>
          <a:p>
            <a:pPr algn="l"/>
            <a:endParaRPr lang="en-US" sz="1600" b="0" i="0" dirty="0">
              <a:solidFill>
                <a:srgbClr val="0D0D0D"/>
              </a:solidFill>
              <a:effectLst/>
              <a:highlight>
                <a:srgbClr val="FFFFFF"/>
              </a:highlight>
              <a:latin typeface="Söhne"/>
            </a:endParaRPr>
          </a:p>
          <a:p>
            <a:pPr algn="l"/>
            <a:endParaRPr lang="en-US" sz="1450" dirty="0">
              <a:solidFill>
                <a:srgbClr val="0D0D0D"/>
              </a:solidFill>
              <a:highlight>
                <a:srgbClr val="FFFFFF"/>
              </a:highlight>
              <a:latin typeface="Cambria" panose="02040503050406030204" pitchFamily="18" charset="0"/>
              <a:ea typeface="Cambria" panose="02040503050406030204" pitchFamily="18" charset="0"/>
            </a:endParaRPr>
          </a:p>
          <a:p>
            <a:pPr algn="l"/>
            <a:endParaRPr lang="en-US" sz="1450" b="0" i="0" dirty="0">
              <a:solidFill>
                <a:srgbClr val="0D0D0D"/>
              </a:solidFill>
              <a:effectLst/>
              <a:highlight>
                <a:srgbClr val="FFFFFF"/>
              </a:highlight>
              <a:latin typeface="Söhne"/>
            </a:endParaRPr>
          </a:p>
          <a:p>
            <a:pPr algn="l">
              <a:buFont typeface="Arial" panose="020B0604020202020204" pitchFamily="34" charset="0"/>
              <a:buChar char="•"/>
            </a:pPr>
            <a:endParaRPr lang="en-US" sz="1450" b="0" i="0" dirty="0">
              <a:solidFill>
                <a:srgbClr val="0D0D0D"/>
              </a:solidFill>
              <a:effectLst/>
              <a:highlight>
                <a:srgbClr val="FFFFFF"/>
              </a:highlight>
              <a:latin typeface="Söhne"/>
            </a:endParaRPr>
          </a:p>
          <a:p>
            <a:pPr marL="18415" marR="23495" indent="-6350" algn="just">
              <a:lnSpc>
                <a:spcPct val="101099"/>
              </a:lnSpc>
              <a:spcBef>
                <a:spcPts val="80"/>
              </a:spcBef>
            </a:pPr>
            <a:endParaRPr lang="en-US" sz="1800" dirty="0">
              <a:latin typeface="Cambria"/>
              <a:cs typeface="Cambria"/>
            </a:endParaRPr>
          </a:p>
        </p:txBody>
      </p:sp>
      <p:pic>
        <p:nvPicPr>
          <p:cNvPr id="4" name="Picture 3">
            <a:extLst>
              <a:ext uri="{FF2B5EF4-FFF2-40B4-BE49-F238E27FC236}">
                <a16:creationId xmlns:a16="http://schemas.microsoft.com/office/drawing/2014/main" xmlns="" id="{E5354ECE-FD87-4348-DDE2-4CF06A910E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450" y="4329741"/>
            <a:ext cx="5616427" cy="2971800"/>
          </a:xfrm>
          <a:prstGeom prst="rect">
            <a:avLst/>
          </a:prstGeom>
        </p:spPr>
      </p:pic>
    </p:spTree>
    <p:extLst>
      <p:ext uri="{BB962C8B-B14F-4D97-AF65-F5344CB8AC3E}">
        <p14:creationId xmlns:p14="http://schemas.microsoft.com/office/powerpoint/2010/main" val="2070522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9958B3-6B22-10DA-5971-F6F7174ACF02}"/>
              </a:ext>
            </a:extLst>
          </p:cNvPr>
          <p:cNvSpPr>
            <a:spLocks noGrp="1"/>
          </p:cNvSpPr>
          <p:nvPr>
            <p:ph type="title"/>
          </p:nvPr>
        </p:nvSpPr>
        <p:spPr>
          <a:xfrm>
            <a:off x="378142" y="427736"/>
            <a:ext cx="6806565" cy="3323987"/>
          </a:xfrm>
        </p:spPr>
        <p:txBody>
          <a:bodyPr/>
          <a:lstStyle/>
          <a:p>
            <a:r>
              <a:rPr lang="en-US" sz="1800" b="1" i="0" dirty="0">
                <a:solidFill>
                  <a:srgbClr val="0D0D0D"/>
                </a:solidFill>
                <a:effectLst/>
                <a:highlight>
                  <a:srgbClr val="FFFFFF"/>
                </a:highlight>
                <a:latin typeface="Söhne"/>
              </a:rPr>
              <a:t>2. Importance of Train-Test Split : </a:t>
            </a:r>
            <a:br>
              <a:rPr lang="en-US" sz="1800" b="1"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&gt;&gt; Prevent Overfitting:</a:t>
            </a:r>
            <a:r>
              <a:rPr lang="en-US" sz="1800" b="0" i="0" dirty="0">
                <a:solidFill>
                  <a:srgbClr val="0D0D0D"/>
                </a:solidFill>
                <a:effectLst/>
                <a:highlight>
                  <a:srgbClr val="FFFFFF"/>
                </a:highlight>
                <a:latin typeface="Söhne"/>
              </a:rPr>
              <a:t> By evaluating the model on a separate test set, you can detect if the model is overfitting to the training data.</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&gt;&gt;</a:t>
            </a:r>
            <a:r>
              <a:rPr lang="en-US" dirty="0">
                <a:solidFill>
                  <a:srgbClr val="0D0D0D"/>
                </a:solidFill>
                <a:highlight>
                  <a:srgbClr val="FFFFFF"/>
                </a:highlight>
                <a:latin typeface="Söhne"/>
              </a:rPr>
              <a:t> </a:t>
            </a:r>
            <a:r>
              <a:rPr lang="en-US" sz="1800" b="1" i="0" dirty="0">
                <a:solidFill>
                  <a:srgbClr val="0D0D0D"/>
                </a:solidFill>
                <a:effectLst/>
                <a:highlight>
                  <a:srgbClr val="FFFFFF"/>
                </a:highlight>
                <a:latin typeface="Söhne"/>
              </a:rPr>
              <a:t>Assessing Generalization:</a:t>
            </a:r>
            <a:r>
              <a:rPr lang="en-US" sz="1800" b="0" i="0" dirty="0">
                <a:solidFill>
                  <a:srgbClr val="0D0D0D"/>
                </a:solidFill>
                <a:effectLst/>
                <a:highlight>
                  <a:srgbClr val="FFFFFF"/>
                </a:highlight>
                <a:latin typeface="Söhne"/>
              </a:rPr>
              <a:t> It provides an estimate of how the model will generalize to new data, which is critical for real-world applications.</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3. Splitting the Data</a:t>
            </a:r>
            <a:br>
              <a:rPr lang="en-US" sz="1800" b="1"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Typically, the dataset is split into two parts:</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Training Set:</a:t>
            </a:r>
            <a:r>
              <a:rPr lang="en-US" sz="1800" b="0" i="0" dirty="0">
                <a:solidFill>
                  <a:srgbClr val="0D0D0D"/>
                </a:solidFill>
                <a:effectLst/>
                <a:highlight>
                  <a:srgbClr val="FFFFFF"/>
                </a:highlight>
                <a:latin typeface="Söhne"/>
              </a:rPr>
              <a:t> 70-80% of the data.</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Test Set:</a:t>
            </a:r>
            <a:r>
              <a:rPr lang="en-US" sz="1800" b="0" i="0" dirty="0">
                <a:solidFill>
                  <a:srgbClr val="0D0D0D"/>
                </a:solidFill>
                <a:effectLst/>
                <a:highlight>
                  <a:srgbClr val="FFFFFF"/>
                </a:highlight>
                <a:latin typeface="Söhne"/>
              </a:rPr>
              <a:t> 20-30% of the data.</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For heart disease prediction, the data might contain various features such as age, sex, blood pressure, cholesterol levels, etc., and the target variable indicating the presence or absence of heart disease</a:t>
            </a:r>
            <a:endParaRPr lang="en-IN" dirty="0"/>
          </a:p>
        </p:txBody>
      </p:sp>
      <p:sp>
        <p:nvSpPr>
          <p:cNvPr id="3" name="Text Placeholder 2">
            <a:extLst>
              <a:ext uri="{FF2B5EF4-FFF2-40B4-BE49-F238E27FC236}">
                <a16:creationId xmlns:a16="http://schemas.microsoft.com/office/drawing/2014/main" xmlns="" id="{4359F5D4-4DD1-3B6C-8C74-9F2FC7BB6B76}"/>
              </a:ext>
            </a:extLst>
          </p:cNvPr>
          <p:cNvSpPr>
            <a:spLocks noGrp="1"/>
          </p:cNvSpPr>
          <p:nvPr>
            <p:ph type="body" idx="1"/>
          </p:nvPr>
        </p:nvSpPr>
        <p:spPr>
          <a:xfrm>
            <a:off x="405357" y="4171042"/>
            <a:ext cx="6523285" cy="3323986"/>
          </a:xfrm>
        </p:spPr>
        <p:txBody>
          <a:bodyPr/>
          <a:lstStyle/>
          <a:p>
            <a:endParaRPr lang="en-IN" dirty="0"/>
          </a:p>
        </p:txBody>
      </p:sp>
      <p:pic>
        <p:nvPicPr>
          <p:cNvPr id="5" name="Picture 4">
            <a:extLst>
              <a:ext uri="{FF2B5EF4-FFF2-40B4-BE49-F238E27FC236}">
                <a16:creationId xmlns:a16="http://schemas.microsoft.com/office/drawing/2014/main" xmlns="" id="{D1422787-D40F-FB3A-9F11-60A834087C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357" y="4136571"/>
            <a:ext cx="6523285" cy="3323986"/>
          </a:xfrm>
          <a:prstGeom prst="rect">
            <a:avLst/>
          </a:prstGeom>
        </p:spPr>
      </p:pic>
    </p:spTree>
    <p:extLst>
      <p:ext uri="{BB962C8B-B14F-4D97-AF65-F5344CB8AC3E}">
        <p14:creationId xmlns:p14="http://schemas.microsoft.com/office/powerpoint/2010/main" val="1847251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2" name="object 2"/>
          <p:cNvSpPr txBox="1"/>
          <p:nvPr/>
        </p:nvSpPr>
        <p:spPr>
          <a:xfrm>
            <a:off x="897890" y="850900"/>
            <a:ext cx="5760720" cy="5042021"/>
          </a:xfrm>
          <a:prstGeom prst="rect">
            <a:avLst/>
          </a:prstGeom>
        </p:spPr>
        <p:txBody>
          <a:bodyPr vert="horz" wrap="square" lIns="0" tIns="11430" rIns="0" bIns="0" rtlCol="0">
            <a:spAutoFit/>
          </a:bodyPr>
          <a:lstStyle/>
          <a:p>
            <a:pPr marL="368935" indent="-356235">
              <a:lnSpc>
                <a:spcPct val="100000"/>
              </a:lnSpc>
              <a:spcBef>
                <a:spcPts val="90"/>
              </a:spcBef>
              <a:buFont typeface="Cambria"/>
              <a:buAutoNum type="arabicPlain" startAt="5"/>
              <a:tabLst>
                <a:tab pos="368935" algn="l"/>
              </a:tabLst>
            </a:pPr>
            <a:r>
              <a:rPr sz="2000" b="1" spc="-10" dirty="0">
                <a:latin typeface="Cambria"/>
                <a:cs typeface="Cambria"/>
              </a:rPr>
              <a:t>CLASSIFICATION</a:t>
            </a:r>
            <a:endParaRPr lang="en-IN" sz="2000" b="1" spc="-10" dirty="0">
              <a:latin typeface="Cambria"/>
              <a:cs typeface="Cambria"/>
            </a:endParaRPr>
          </a:p>
          <a:p>
            <a:pPr marL="368935" indent="-356235">
              <a:lnSpc>
                <a:spcPct val="100000"/>
              </a:lnSpc>
              <a:spcBef>
                <a:spcPts val="90"/>
              </a:spcBef>
              <a:buFont typeface="Cambria"/>
              <a:buAutoNum type="arabicPlain" startAt="5"/>
              <a:tabLst>
                <a:tab pos="368935" algn="l"/>
              </a:tabLst>
            </a:pPr>
            <a:endParaRPr lang="en-IN" sz="1450" b="1" spc="-10" dirty="0">
              <a:latin typeface="Cambria"/>
              <a:cs typeface="Cambria"/>
            </a:endParaRPr>
          </a:p>
          <a:p>
            <a:pPr marL="12700">
              <a:lnSpc>
                <a:spcPct val="100000"/>
              </a:lnSpc>
              <a:spcBef>
                <a:spcPts val="90"/>
              </a:spcBef>
              <a:tabLst>
                <a:tab pos="368935" algn="l"/>
              </a:tabLst>
            </a:pPr>
            <a:r>
              <a:rPr lang="en-US" sz="1450" dirty="0">
                <a:latin typeface="Cambria"/>
                <a:cs typeface="Cambria"/>
              </a:rPr>
              <a:t>In</a:t>
            </a:r>
            <a:r>
              <a:rPr lang="en-US" sz="1450" spc="-25" dirty="0">
                <a:latin typeface="Cambria"/>
                <a:cs typeface="Cambria"/>
              </a:rPr>
              <a:t> </a:t>
            </a:r>
            <a:r>
              <a:rPr lang="en-US" sz="1450" dirty="0">
                <a:latin typeface="Cambria"/>
                <a:cs typeface="Cambria"/>
              </a:rPr>
              <a:t>Machine</a:t>
            </a:r>
            <a:r>
              <a:rPr lang="en-US" sz="1450" spc="-30" dirty="0">
                <a:latin typeface="Cambria"/>
                <a:cs typeface="Cambria"/>
              </a:rPr>
              <a:t> </a:t>
            </a:r>
            <a:r>
              <a:rPr lang="en-US" sz="1450" dirty="0">
                <a:latin typeface="Cambria"/>
                <a:cs typeface="Cambria"/>
              </a:rPr>
              <a:t>Learning,</a:t>
            </a:r>
            <a:r>
              <a:rPr lang="en-US" sz="1450" spc="-30" dirty="0">
                <a:latin typeface="Cambria"/>
                <a:cs typeface="Cambria"/>
              </a:rPr>
              <a:t> </a:t>
            </a:r>
            <a:r>
              <a:rPr lang="en-US" sz="1450" spc="-10" dirty="0">
                <a:latin typeface="Cambria"/>
                <a:cs typeface="Cambria"/>
              </a:rPr>
              <a:t>classification</a:t>
            </a:r>
            <a:r>
              <a:rPr lang="en-US" sz="1450" spc="-25" dirty="0">
                <a:latin typeface="Cambria"/>
                <a:cs typeface="Cambria"/>
              </a:rPr>
              <a:t> </a:t>
            </a:r>
            <a:r>
              <a:rPr lang="en-US" sz="1450" dirty="0">
                <a:latin typeface="Cambria"/>
                <a:cs typeface="Cambria"/>
              </a:rPr>
              <a:t>is</a:t>
            </a:r>
            <a:r>
              <a:rPr lang="en-US" sz="1450" spc="-35" dirty="0">
                <a:latin typeface="Cambria"/>
                <a:cs typeface="Cambria"/>
              </a:rPr>
              <a:t> </a:t>
            </a:r>
            <a:r>
              <a:rPr lang="en-US" sz="1450" dirty="0">
                <a:latin typeface="Cambria"/>
                <a:cs typeface="Cambria"/>
              </a:rPr>
              <a:t>an</a:t>
            </a:r>
            <a:r>
              <a:rPr lang="en-US" sz="1450" spc="-25" dirty="0">
                <a:latin typeface="Cambria"/>
                <a:cs typeface="Cambria"/>
              </a:rPr>
              <a:t> </a:t>
            </a:r>
            <a:r>
              <a:rPr lang="en-US" sz="1450" dirty="0">
                <a:latin typeface="Cambria"/>
                <a:cs typeface="Cambria"/>
              </a:rPr>
              <a:t>important</a:t>
            </a:r>
            <a:r>
              <a:rPr lang="en-US" sz="1450" spc="-20" dirty="0">
                <a:latin typeface="Cambria"/>
                <a:cs typeface="Cambria"/>
              </a:rPr>
              <a:t> </a:t>
            </a:r>
            <a:r>
              <a:rPr lang="en-US" sz="1450" dirty="0">
                <a:latin typeface="Cambria"/>
                <a:cs typeface="Cambria"/>
              </a:rPr>
              <a:t>technique</a:t>
            </a:r>
            <a:r>
              <a:rPr lang="en-US" sz="1450" spc="-30" dirty="0">
                <a:latin typeface="Cambria"/>
                <a:cs typeface="Cambria"/>
              </a:rPr>
              <a:t> </a:t>
            </a:r>
            <a:r>
              <a:rPr lang="en-US" sz="1450" spc="-25" dirty="0">
                <a:latin typeface="Cambria"/>
                <a:cs typeface="Cambria"/>
              </a:rPr>
              <a:t>to </a:t>
            </a:r>
            <a:r>
              <a:rPr lang="en-US" sz="1450" dirty="0">
                <a:latin typeface="Cambria"/>
                <a:cs typeface="Cambria"/>
              </a:rPr>
              <a:t>classify</a:t>
            </a:r>
            <a:r>
              <a:rPr lang="en-US" sz="1450" spc="-30" dirty="0">
                <a:latin typeface="Cambria"/>
                <a:cs typeface="Cambria"/>
              </a:rPr>
              <a:t> </a:t>
            </a:r>
            <a:r>
              <a:rPr lang="en-US" sz="1450" spc="-10" dirty="0">
                <a:latin typeface="Cambria"/>
                <a:cs typeface="Cambria"/>
              </a:rPr>
              <a:t>different</a:t>
            </a:r>
            <a:r>
              <a:rPr lang="en-US" sz="1450" spc="-20" dirty="0">
                <a:latin typeface="Cambria"/>
                <a:cs typeface="Cambria"/>
              </a:rPr>
              <a:t> </a:t>
            </a:r>
            <a:r>
              <a:rPr lang="en-US" sz="1450" dirty="0">
                <a:latin typeface="Cambria"/>
                <a:cs typeface="Cambria"/>
              </a:rPr>
              <a:t>classes.</a:t>
            </a:r>
            <a:r>
              <a:rPr lang="en-US" sz="1450" spc="-30" dirty="0">
                <a:latin typeface="Cambria"/>
                <a:cs typeface="Cambria"/>
              </a:rPr>
              <a:t> </a:t>
            </a:r>
            <a:r>
              <a:rPr lang="en-US" sz="1450" dirty="0">
                <a:latin typeface="Cambria"/>
                <a:cs typeface="Cambria"/>
              </a:rPr>
              <a:t>It</a:t>
            </a:r>
            <a:r>
              <a:rPr lang="en-US" sz="1450" spc="-25" dirty="0">
                <a:latin typeface="Cambria"/>
                <a:cs typeface="Cambria"/>
              </a:rPr>
              <a:t> </a:t>
            </a:r>
            <a:r>
              <a:rPr lang="en-US" sz="1450" dirty="0">
                <a:latin typeface="Cambria"/>
                <a:cs typeface="Cambria"/>
              </a:rPr>
              <a:t>is</a:t>
            </a:r>
            <a:r>
              <a:rPr lang="en-US" sz="1450" spc="-35" dirty="0">
                <a:latin typeface="Cambria"/>
                <a:cs typeface="Cambria"/>
              </a:rPr>
              <a:t> </a:t>
            </a:r>
            <a:r>
              <a:rPr lang="en-US" sz="1450" dirty="0">
                <a:latin typeface="Cambria"/>
                <a:cs typeface="Cambria"/>
              </a:rPr>
              <a:t>a</a:t>
            </a:r>
            <a:r>
              <a:rPr lang="en-US" sz="1450" spc="-10" dirty="0">
                <a:latin typeface="Cambria"/>
                <a:cs typeface="Cambria"/>
              </a:rPr>
              <a:t> </a:t>
            </a:r>
            <a:r>
              <a:rPr lang="en-US" sz="1450" dirty="0">
                <a:latin typeface="Cambria"/>
                <a:cs typeface="Cambria"/>
              </a:rPr>
              <a:t>supervised</a:t>
            </a:r>
            <a:r>
              <a:rPr lang="en-US" sz="1450" spc="-25" dirty="0">
                <a:latin typeface="Cambria"/>
                <a:cs typeface="Cambria"/>
              </a:rPr>
              <a:t> </a:t>
            </a:r>
            <a:r>
              <a:rPr lang="en-US" sz="1450" dirty="0">
                <a:latin typeface="Cambria"/>
                <a:cs typeface="Cambria"/>
              </a:rPr>
              <a:t>learning</a:t>
            </a:r>
            <a:r>
              <a:rPr lang="en-US" sz="1450" spc="-15" dirty="0">
                <a:latin typeface="Cambria"/>
                <a:cs typeface="Cambria"/>
              </a:rPr>
              <a:t> </a:t>
            </a:r>
            <a:r>
              <a:rPr lang="en-US" sz="1450" dirty="0">
                <a:latin typeface="Cambria"/>
                <a:cs typeface="Cambria"/>
              </a:rPr>
              <a:t>method</a:t>
            </a:r>
            <a:r>
              <a:rPr lang="en-US" sz="1450" spc="-20" dirty="0">
                <a:latin typeface="Cambria"/>
                <a:cs typeface="Cambria"/>
              </a:rPr>
              <a:t> </a:t>
            </a:r>
            <a:r>
              <a:rPr lang="en-US" sz="1450" dirty="0">
                <a:latin typeface="Cambria"/>
                <a:cs typeface="Cambria"/>
              </a:rPr>
              <a:t>in</a:t>
            </a:r>
            <a:r>
              <a:rPr lang="en-US" sz="1450" spc="-40" dirty="0">
                <a:latin typeface="Cambria"/>
                <a:cs typeface="Cambria"/>
              </a:rPr>
              <a:t> </a:t>
            </a:r>
            <a:r>
              <a:rPr lang="en-US" sz="1450" spc="-10" dirty="0">
                <a:latin typeface="Cambria"/>
                <a:cs typeface="Cambria"/>
              </a:rPr>
              <a:t>which </a:t>
            </a:r>
            <a:r>
              <a:rPr lang="en-US" sz="1450" dirty="0">
                <a:latin typeface="Cambria"/>
                <a:cs typeface="Cambria"/>
              </a:rPr>
              <a:t>the</a:t>
            </a:r>
            <a:r>
              <a:rPr lang="en-US" sz="1450" spc="-30" dirty="0">
                <a:latin typeface="Cambria"/>
                <a:cs typeface="Cambria"/>
              </a:rPr>
              <a:t> </a:t>
            </a:r>
            <a:r>
              <a:rPr lang="en-US" sz="1450" dirty="0">
                <a:latin typeface="Cambria"/>
                <a:cs typeface="Cambria"/>
              </a:rPr>
              <a:t>computer</a:t>
            </a:r>
            <a:r>
              <a:rPr lang="en-US" sz="1450" spc="-15" dirty="0">
                <a:latin typeface="Cambria"/>
                <a:cs typeface="Cambria"/>
              </a:rPr>
              <a:t> </a:t>
            </a:r>
            <a:r>
              <a:rPr lang="en-US" sz="1450" spc="-10" dirty="0">
                <a:latin typeface="Cambria"/>
                <a:cs typeface="Cambria"/>
              </a:rPr>
              <a:t>program</a:t>
            </a:r>
            <a:r>
              <a:rPr lang="en-US" sz="1450" spc="-35" dirty="0">
                <a:latin typeface="Cambria"/>
                <a:cs typeface="Cambria"/>
              </a:rPr>
              <a:t> </a:t>
            </a:r>
            <a:r>
              <a:rPr lang="en-US" sz="1450" dirty="0">
                <a:latin typeface="Cambria"/>
                <a:cs typeface="Cambria"/>
              </a:rPr>
              <a:t>learns</a:t>
            </a:r>
            <a:r>
              <a:rPr lang="en-US" sz="1450" spc="-30" dirty="0">
                <a:latin typeface="Cambria"/>
                <a:cs typeface="Cambria"/>
              </a:rPr>
              <a:t> </a:t>
            </a:r>
            <a:r>
              <a:rPr lang="en-US" sz="1450" dirty="0">
                <a:latin typeface="Cambria"/>
                <a:cs typeface="Cambria"/>
              </a:rPr>
              <a:t>from</a:t>
            </a:r>
            <a:r>
              <a:rPr lang="en-US" sz="1450" spc="-10" dirty="0">
                <a:latin typeface="Cambria"/>
                <a:cs typeface="Cambria"/>
              </a:rPr>
              <a:t> </a:t>
            </a:r>
            <a:r>
              <a:rPr lang="en-US" sz="1450" dirty="0">
                <a:latin typeface="Cambria"/>
                <a:cs typeface="Cambria"/>
              </a:rPr>
              <a:t>the</a:t>
            </a:r>
            <a:r>
              <a:rPr lang="en-US" sz="1450" spc="-30" dirty="0">
                <a:latin typeface="Cambria"/>
                <a:cs typeface="Cambria"/>
              </a:rPr>
              <a:t> </a:t>
            </a:r>
            <a:r>
              <a:rPr lang="en-US" sz="1450" spc="-10" dirty="0">
                <a:latin typeface="Cambria"/>
                <a:cs typeface="Cambria"/>
              </a:rPr>
              <a:t>training</a:t>
            </a:r>
            <a:r>
              <a:rPr lang="en-US" sz="1450" spc="-35" dirty="0">
                <a:latin typeface="Cambria"/>
                <a:cs typeface="Cambria"/>
              </a:rPr>
              <a:t> </a:t>
            </a:r>
            <a:r>
              <a:rPr lang="en-US" sz="1450" dirty="0">
                <a:latin typeface="Cambria"/>
                <a:cs typeface="Cambria"/>
              </a:rPr>
              <a:t>data,</a:t>
            </a:r>
            <a:r>
              <a:rPr lang="en-US" sz="1450" spc="-30" dirty="0">
                <a:latin typeface="Cambria"/>
                <a:cs typeface="Cambria"/>
              </a:rPr>
              <a:t> </a:t>
            </a:r>
            <a:r>
              <a:rPr lang="en-US" sz="1450" dirty="0">
                <a:latin typeface="Cambria"/>
                <a:cs typeface="Cambria"/>
              </a:rPr>
              <a:t>and</a:t>
            </a:r>
            <a:r>
              <a:rPr lang="en-US" sz="1450" spc="-10" dirty="0">
                <a:latin typeface="Cambria"/>
                <a:cs typeface="Cambria"/>
              </a:rPr>
              <a:t> </a:t>
            </a:r>
            <a:r>
              <a:rPr lang="en-US" sz="1450" dirty="0">
                <a:latin typeface="Cambria"/>
                <a:cs typeface="Cambria"/>
              </a:rPr>
              <a:t>uses</a:t>
            </a:r>
            <a:r>
              <a:rPr lang="en-US" sz="1450" spc="-35" dirty="0">
                <a:latin typeface="Cambria"/>
                <a:cs typeface="Cambria"/>
              </a:rPr>
              <a:t> </a:t>
            </a:r>
            <a:r>
              <a:rPr lang="en-US" sz="1450" spc="-20" dirty="0">
                <a:latin typeface="Cambria"/>
                <a:cs typeface="Cambria"/>
              </a:rPr>
              <a:t>this </a:t>
            </a:r>
            <a:r>
              <a:rPr lang="en-US" sz="1450" dirty="0">
                <a:latin typeface="Cambria"/>
                <a:cs typeface="Cambria"/>
              </a:rPr>
              <a:t>learning</a:t>
            </a:r>
            <a:r>
              <a:rPr lang="en-US" sz="1450" spc="-25" dirty="0">
                <a:latin typeface="Cambria"/>
                <a:cs typeface="Cambria"/>
              </a:rPr>
              <a:t> </a:t>
            </a:r>
            <a:r>
              <a:rPr lang="en-US" sz="1450" dirty="0">
                <a:latin typeface="Cambria"/>
                <a:cs typeface="Cambria"/>
              </a:rPr>
              <a:t>to</a:t>
            </a:r>
            <a:r>
              <a:rPr lang="en-US" sz="1450" spc="-20" dirty="0">
                <a:latin typeface="Cambria"/>
                <a:cs typeface="Cambria"/>
              </a:rPr>
              <a:t> </a:t>
            </a:r>
            <a:r>
              <a:rPr lang="en-US" sz="1450" dirty="0">
                <a:latin typeface="Cambria"/>
                <a:cs typeface="Cambria"/>
              </a:rPr>
              <a:t>classify</a:t>
            </a:r>
            <a:r>
              <a:rPr lang="en-US" sz="1450" spc="-35" dirty="0">
                <a:latin typeface="Cambria"/>
                <a:cs typeface="Cambria"/>
              </a:rPr>
              <a:t> </a:t>
            </a:r>
            <a:r>
              <a:rPr lang="en-US" sz="1450" dirty="0">
                <a:latin typeface="Cambria"/>
                <a:cs typeface="Cambria"/>
              </a:rPr>
              <a:t>new</a:t>
            </a:r>
            <a:r>
              <a:rPr lang="en-US" sz="1450" spc="-20" dirty="0">
                <a:latin typeface="Cambria"/>
                <a:cs typeface="Cambria"/>
              </a:rPr>
              <a:t> </a:t>
            </a:r>
            <a:r>
              <a:rPr lang="en-US" sz="1450" dirty="0">
                <a:latin typeface="Cambria"/>
                <a:cs typeface="Cambria"/>
              </a:rPr>
              <a:t>data.</a:t>
            </a:r>
            <a:r>
              <a:rPr lang="en-US" sz="1450" spc="-35" dirty="0">
                <a:latin typeface="Cambria"/>
                <a:cs typeface="Cambria"/>
              </a:rPr>
              <a:t> </a:t>
            </a:r>
            <a:r>
              <a:rPr lang="en-US" sz="1450" dirty="0">
                <a:latin typeface="Cambria"/>
                <a:cs typeface="Cambria"/>
              </a:rPr>
              <a:t>we</a:t>
            </a:r>
            <a:r>
              <a:rPr lang="en-US" sz="1450" spc="-30" dirty="0">
                <a:latin typeface="Cambria"/>
                <a:cs typeface="Cambria"/>
              </a:rPr>
              <a:t> </a:t>
            </a:r>
            <a:r>
              <a:rPr lang="en-US" sz="1450" dirty="0">
                <a:latin typeface="Cambria"/>
                <a:cs typeface="Cambria"/>
              </a:rPr>
              <a:t>can</a:t>
            </a:r>
            <a:r>
              <a:rPr lang="en-US" sz="1450" spc="-30" dirty="0">
                <a:latin typeface="Cambria"/>
                <a:cs typeface="Cambria"/>
              </a:rPr>
              <a:t> </a:t>
            </a:r>
            <a:r>
              <a:rPr lang="en-US" sz="1450" dirty="0">
                <a:latin typeface="Cambria"/>
                <a:cs typeface="Cambria"/>
              </a:rPr>
              <a:t>implement</a:t>
            </a:r>
            <a:r>
              <a:rPr lang="en-US" sz="1450" spc="-25" dirty="0">
                <a:latin typeface="Cambria"/>
                <a:cs typeface="Cambria"/>
              </a:rPr>
              <a:t> </a:t>
            </a:r>
            <a:r>
              <a:rPr lang="en-US" sz="1450" dirty="0">
                <a:latin typeface="Cambria"/>
                <a:cs typeface="Cambria"/>
              </a:rPr>
              <a:t>our</a:t>
            </a:r>
            <a:r>
              <a:rPr lang="en-US" sz="1450" spc="-45" dirty="0">
                <a:latin typeface="Cambria"/>
                <a:cs typeface="Cambria"/>
              </a:rPr>
              <a:t> </a:t>
            </a:r>
            <a:r>
              <a:rPr lang="en-US" sz="1450" dirty="0">
                <a:latin typeface="Cambria"/>
                <a:cs typeface="Cambria"/>
              </a:rPr>
              <a:t>model</a:t>
            </a:r>
            <a:r>
              <a:rPr lang="en-US" sz="1450" spc="-45" dirty="0">
                <a:latin typeface="Cambria"/>
                <a:cs typeface="Cambria"/>
              </a:rPr>
              <a:t> </a:t>
            </a:r>
            <a:r>
              <a:rPr lang="en-US" sz="1450" dirty="0">
                <a:latin typeface="Cambria"/>
                <a:cs typeface="Cambria"/>
              </a:rPr>
              <a:t>with</a:t>
            </a:r>
            <a:r>
              <a:rPr lang="en-US" sz="1450" spc="-40" dirty="0">
                <a:latin typeface="Cambria"/>
                <a:cs typeface="Cambria"/>
              </a:rPr>
              <a:t> </a:t>
            </a:r>
            <a:r>
              <a:rPr lang="en-US" sz="1450" spc="-50" dirty="0">
                <a:latin typeface="Cambria"/>
                <a:cs typeface="Cambria"/>
              </a:rPr>
              <a:t>3 </a:t>
            </a:r>
            <a:r>
              <a:rPr lang="en-US" sz="1450" dirty="0">
                <a:latin typeface="Cambria"/>
                <a:cs typeface="Cambria"/>
              </a:rPr>
              <a:t>algorithms</a:t>
            </a:r>
            <a:r>
              <a:rPr lang="en-US" sz="1450" spc="180" dirty="0">
                <a:latin typeface="Cambria"/>
                <a:cs typeface="Cambria"/>
              </a:rPr>
              <a:t> </a:t>
            </a:r>
            <a:r>
              <a:rPr lang="en-US" sz="1450" spc="-10" dirty="0">
                <a:latin typeface="Cambria"/>
                <a:cs typeface="Cambria"/>
              </a:rPr>
              <a:t>namely</a:t>
            </a:r>
            <a:r>
              <a:rPr lang="en-US" sz="1450" spc="-35" dirty="0">
                <a:latin typeface="Cambria"/>
                <a:cs typeface="Cambria"/>
              </a:rPr>
              <a:t> </a:t>
            </a:r>
            <a:r>
              <a:rPr lang="en-US" sz="1450" dirty="0">
                <a:latin typeface="Cambria"/>
                <a:cs typeface="Cambria"/>
              </a:rPr>
              <a:t>Logistic</a:t>
            </a:r>
            <a:r>
              <a:rPr lang="en-US" sz="1450" spc="-35" dirty="0">
                <a:latin typeface="Cambria"/>
                <a:cs typeface="Cambria"/>
              </a:rPr>
              <a:t> </a:t>
            </a:r>
            <a:r>
              <a:rPr lang="en-US" sz="1450" spc="-10" dirty="0">
                <a:latin typeface="Cambria"/>
                <a:cs typeface="Cambria"/>
              </a:rPr>
              <a:t>Regression</a:t>
            </a:r>
            <a:r>
              <a:rPr lang="en-US" sz="1450" spc="-35" dirty="0">
                <a:latin typeface="Cambria"/>
                <a:cs typeface="Cambria"/>
              </a:rPr>
              <a:t> </a:t>
            </a:r>
            <a:r>
              <a:rPr lang="en-US" sz="1450" dirty="0">
                <a:latin typeface="Cambria"/>
                <a:cs typeface="Cambria"/>
              </a:rPr>
              <a:t>,</a:t>
            </a:r>
            <a:r>
              <a:rPr lang="en-US" sz="1450" spc="-35" dirty="0">
                <a:latin typeface="Cambria"/>
                <a:cs typeface="Cambria"/>
              </a:rPr>
              <a:t> </a:t>
            </a:r>
            <a:r>
              <a:rPr lang="en-US" sz="1450" dirty="0">
                <a:latin typeface="Cambria"/>
                <a:cs typeface="Cambria"/>
              </a:rPr>
              <a:t>Random</a:t>
            </a:r>
            <a:r>
              <a:rPr lang="en-US" sz="1450" spc="-25" dirty="0">
                <a:latin typeface="Cambria"/>
                <a:cs typeface="Cambria"/>
              </a:rPr>
              <a:t> </a:t>
            </a:r>
            <a:r>
              <a:rPr lang="en-US" sz="1450" dirty="0">
                <a:latin typeface="Cambria"/>
                <a:cs typeface="Cambria"/>
              </a:rPr>
              <a:t>Forest</a:t>
            </a:r>
            <a:r>
              <a:rPr lang="en-US" sz="1450" spc="195" dirty="0">
                <a:latin typeface="Cambria"/>
                <a:cs typeface="Cambria"/>
              </a:rPr>
              <a:t> </a:t>
            </a:r>
            <a:r>
              <a:rPr lang="en-US" sz="1450" dirty="0">
                <a:latin typeface="Cambria"/>
                <a:cs typeface="Cambria"/>
              </a:rPr>
              <a:t>and</a:t>
            </a:r>
            <a:r>
              <a:rPr lang="en-US" sz="1450" spc="-30" dirty="0">
                <a:latin typeface="Cambria"/>
                <a:cs typeface="Cambria"/>
              </a:rPr>
              <a:t> </a:t>
            </a:r>
            <a:r>
              <a:rPr lang="en-US" sz="1450" spc="-25" dirty="0">
                <a:latin typeface="Cambria"/>
                <a:cs typeface="Cambria"/>
              </a:rPr>
              <a:t>K-</a:t>
            </a:r>
            <a:r>
              <a:rPr lang="en-US" sz="1450" spc="-10" dirty="0">
                <a:latin typeface="Cambria"/>
                <a:cs typeface="Cambria"/>
              </a:rPr>
              <a:t>Nearest</a:t>
            </a:r>
            <a:r>
              <a:rPr lang="en-US" sz="1450" spc="-15" dirty="0">
                <a:latin typeface="Cambria"/>
                <a:cs typeface="Cambria"/>
              </a:rPr>
              <a:t> </a:t>
            </a:r>
            <a:r>
              <a:rPr lang="en-US" sz="1450" spc="-20" dirty="0" err="1">
                <a:latin typeface="Cambria"/>
                <a:cs typeface="Cambria"/>
              </a:rPr>
              <a:t>Neighbour</a:t>
            </a:r>
            <a:r>
              <a:rPr lang="en-US" sz="1450" spc="-20" dirty="0">
                <a:latin typeface="Cambria"/>
                <a:cs typeface="Cambria"/>
              </a:rPr>
              <a:t> . </a:t>
            </a:r>
            <a:r>
              <a:rPr lang="en-US" sz="1450" dirty="0">
                <a:latin typeface="Cambria"/>
                <a:cs typeface="Cambria"/>
              </a:rPr>
              <a:t>But,</a:t>
            </a:r>
            <a:r>
              <a:rPr lang="en-US" sz="1450" spc="-20" dirty="0">
                <a:latin typeface="Cambria"/>
                <a:cs typeface="Cambria"/>
              </a:rPr>
              <a:t> </a:t>
            </a:r>
            <a:r>
              <a:rPr lang="en-US" sz="1450" dirty="0">
                <a:latin typeface="Cambria"/>
                <a:cs typeface="Cambria"/>
              </a:rPr>
              <a:t>we</a:t>
            </a:r>
            <a:r>
              <a:rPr lang="en-US" sz="1450" spc="-20" dirty="0">
                <a:latin typeface="Cambria"/>
                <a:cs typeface="Cambria"/>
              </a:rPr>
              <a:t> </a:t>
            </a:r>
            <a:r>
              <a:rPr lang="en-US" sz="1450" dirty="0">
                <a:latin typeface="Cambria"/>
                <a:cs typeface="Cambria"/>
              </a:rPr>
              <a:t>are</a:t>
            </a:r>
            <a:r>
              <a:rPr lang="en-US" sz="1450" spc="-20" dirty="0">
                <a:latin typeface="Cambria"/>
                <a:cs typeface="Cambria"/>
              </a:rPr>
              <a:t> </a:t>
            </a:r>
            <a:r>
              <a:rPr lang="en-US" sz="1450" dirty="0">
                <a:latin typeface="Cambria"/>
                <a:cs typeface="Cambria"/>
              </a:rPr>
              <a:t>using</a:t>
            </a:r>
            <a:r>
              <a:rPr lang="en-US" sz="1450" spc="-5" dirty="0">
                <a:latin typeface="Cambria"/>
                <a:cs typeface="Cambria"/>
              </a:rPr>
              <a:t> </a:t>
            </a:r>
            <a:r>
              <a:rPr lang="en-US" sz="1450" dirty="0">
                <a:latin typeface="Cambria"/>
                <a:cs typeface="Cambria"/>
              </a:rPr>
              <a:t>Logistic</a:t>
            </a:r>
            <a:r>
              <a:rPr lang="en-US" sz="1450" spc="-15" dirty="0">
                <a:latin typeface="Cambria"/>
                <a:cs typeface="Cambria"/>
              </a:rPr>
              <a:t> </a:t>
            </a:r>
            <a:r>
              <a:rPr lang="en-US" sz="1450" spc="-10" dirty="0">
                <a:latin typeface="Cambria"/>
                <a:cs typeface="Cambria"/>
              </a:rPr>
              <a:t>Regression</a:t>
            </a:r>
            <a:r>
              <a:rPr lang="en-US" sz="1450" spc="-15" dirty="0">
                <a:latin typeface="Cambria"/>
                <a:cs typeface="Cambria"/>
              </a:rPr>
              <a:t> </a:t>
            </a:r>
            <a:r>
              <a:rPr lang="en-US" sz="1450" dirty="0">
                <a:latin typeface="Cambria"/>
                <a:cs typeface="Cambria"/>
              </a:rPr>
              <a:t>in</a:t>
            </a:r>
            <a:r>
              <a:rPr lang="en-US" sz="1450" spc="-15" dirty="0">
                <a:latin typeface="Cambria"/>
                <a:cs typeface="Cambria"/>
              </a:rPr>
              <a:t> </a:t>
            </a:r>
            <a:r>
              <a:rPr lang="en-US" sz="1450" dirty="0">
                <a:latin typeface="Cambria"/>
                <a:cs typeface="Cambria"/>
              </a:rPr>
              <a:t>our</a:t>
            </a:r>
            <a:r>
              <a:rPr lang="en-US" sz="1450" spc="-5" dirty="0">
                <a:latin typeface="Cambria"/>
                <a:cs typeface="Cambria"/>
              </a:rPr>
              <a:t> </a:t>
            </a:r>
            <a:r>
              <a:rPr lang="en-US" sz="1450" spc="-10" dirty="0">
                <a:latin typeface="Cambria"/>
                <a:cs typeface="Cambria"/>
              </a:rPr>
              <a:t>model </a:t>
            </a:r>
            <a:r>
              <a:rPr lang="en-US" sz="1450" dirty="0">
                <a:latin typeface="Cambria"/>
                <a:cs typeface="Cambria"/>
              </a:rPr>
              <a:t>to</a:t>
            </a:r>
            <a:r>
              <a:rPr lang="en-US" sz="1450" spc="-10" dirty="0">
                <a:latin typeface="Cambria"/>
                <a:cs typeface="Cambria"/>
              </a:rPr>
              <a:t> predict</a:t>
            </a:r>
            <a:r>
              <a:rPr lang="en-US" sz="1450" spc="-40" dirty="0">
                <a:latin typeface="Cambria"/>
                <a:cs typeface="Cambria"/>
              </a:rPr>
              <a:t> </a:t>
            </a:r>
            <a:r>
              <a:rPr lang="en-US" sz="1450" dirty="0">
                <a:latin typeface="Cambria"/>
                <a:cs typeface="Cambria"/>
              </a:rPr>
              <a:t>whether</a:t>
            </a:r>
            <a:r>
              <a:rPr lang="en-US" sz="1450" spc="-10" dirty="0">
                <a:latin typeface="Cambria"/>
                <a:cs typeface="Cambria"/>
              </a:rPr>
              <a:t> </a:t>
            </a:r>
            <a:r>
              <a:rPr lang="en-US" sz="1450" dirty="0">
                <a:latin typeface="Cambria"/>
                <a:cs typeface="Cambria"/>
              </a:rPr>
              <a:t>a</a:t>
            </a:r>
            <a:r>
              <a:rPr lang="en-US" sz="1450" spc="-30" dirty="0">
                <a:latin typeface="Cambria"/>
                <a:cs typeface="Cambria"/>
              </a:rPr>
              <a:t> </a:t>
            </a:r>
            <a:r>
              <a:rPr lang="en-US" sz="1450" dirty="0">
                <a:latin typeface="Cambria"/>
                <a:cs typeface="Cambria"/>
              </a:rPr>
              <a:t>person</a:t>
            </a:r>
            <a:r>
              <a:rPr lang="en-US" sz="1450" spc="-20" dirty="0">
                <a:latin typeface="Cambria"/>
                <a:cs typeface="Cambria"/>
              </a:rPr>
              <a:t> </a:t>
            </a:r>
            <a:r>
              <a:rPr lang="en-US" sz="1450" dirty="0">
                <a:latin typeface="Cambria"/>
                <a:cs typeface="Cambria"/>
              </a:rPr>
              <a:t>is</a:t>
            </a:r>
            <a:r>
              <a:rPr lang="en-US" sz="1450" spc="-30" dirty="0">
                <a:latin typeface="Cambria"/>
                <a:cs typeface="Cambria"/>
              </a:rPr>
              <a:t> </a:t>
            </a:r>
            <a:r>
              <a:rPr lang="en-US" sz="1450" dirty="0">
                <a:latin typeface="Cambria"/>
                <a:cs typeface="Cambria"/>
              </a:rPr>
              <a:t>healthy</a:t>
            </a:r>
            <a:r>
              <a:rPr lang="en-US" sz="1450" spc="-20" dirty="0">
                <a:latin typeface="Cambria"/>
                <a:cs typeface="Cambria"/>
              </a:rPr>
              <a:t> </a:t>
            </a:r>
            <a:r>
              <a:rPr lang="en-US" sz="1450" dirty="0">
                <a:latin typeface="Cambria"/>
                <a:cs typeface="Cambria"/>
              </a:rPr>
              <a:t>or</a:t>
            </a:r>
            <a:r>
              <a:rPr lang="en-US" sz="1450" spc="-10" dirty="0">
                <a:latin typeface="Cambria"/>
                <a:cs typeface="Cambria"/>
              </a:rPr>
              <a:t> having</a:t>
            </a:r>
            <a:r>
              <a:rPr lang="en-US" sz="1450" spc="-35" dirty="0">
                <a:latin typeface="Cambria"/>
                <a:cs typeface="Cambria"/>
              </a:rPr>
              <a:t> </a:t>
            </a:r>
            <a:r>
              <a:rPr lang="en-US" sz="1450" spc="-10" dirty="0">
                <a:latin typeface="Cambria"/>
                <a:cs typeface="Cambria"/>
              </a:rPr>
              <a:t>disease. </a:t>
            </a:r>
          </a:p>
          <a:p>
            <a:pPr marL="355600" indent="-342900">
              <a:lnSpc>
                <a:spcPct val="100000"/>
              </a:lnSpc>
              <a:spcBef>
                <a:spcPts val="90"/>
              </a:spcBef>
              <a:buAutoNum type="alphaUcPeriod"/>
              <a:tabLst>
                <a:tab pos="368935" algn="l"/>
              </a:tabLst>
            </a:pPr>
            <a:r>
              <a:rPr sz="1450" dirty="0">
                <a:latin typeface="Cambria"/>
                <a:cs typeface="Cambria"/>
              </a:rPr>
              <a:t>Logistic</a:t>
            </a:r>
            <a:r>
              <a:rPr sz="1450" spc="-20" dirty="0">
                <a:latin typeface="Cambria"/>
                <a:cs typeface="Cambria"/>
              </a:rPr>
              <a:t> </a:t>
            </a:r>
            <a:r>
              <a:rPr sz="1450" spc="-10" dirty="0">
                <a:latin typeface="Cambria"/>
                <a:cs typeface="Cambria"/>
              </a:rPr>
              <a:t>regression</a:t>
            </a:r>
            <a:r>
              <a:rPr sz="1450" spc="-20" dirty="0">
                <a:latin typeface="Cambria"/>
                <a:cs typeface="Cambria"/>
              </a:rPr>
              <a:t> </a:t>
            </a:r>
            <a:r>
              <a:rPr sz="1450" dirty="0">
                <a:latin typeface="Cambria"/>
                <a:cs typeface="Cambria"/>
              </a:rPr>
              <a:t>is</a:t>
            </a:r>
            <a:r>
              <a:rPr sz="1450" spc="-30" dirty="0">
                <a:latin typeface="Cambria"/>
                <a:cs typeface="Cambria"/>
              </a:rPr>
              <a:t> </a:t>
            </a:r>
            <a:r>
              <a:rPr sz="1450" dirty="0">
                <a:latin typeface="Cambria"/>
                <a:cs typeface="Cambria"/>
              </a:rPr>
              <a:t>a</a:t>
            </a:r>
            <a:r>
              <a:rPr sz="1450" spc="-25" dirty="0">
                <a:latin typeface="Cambria"/>
                <a:cs typeface="Cambria"/>
              </a:rPr>
              <a:t> </a:t>
            </a:r>
            <a:r>
              <a:rPr sz="1450" dirty="0">
                <a:latin typeface="Cambria"/>
                <a:cs typeface="Cambria"/>
              </a:rPr>
              <a:t>statistical</a:t>
            </a:r>
            <a:r>
              <a:rPr sz="1450" spc="-10" dirty="0">
                <a:latin typeface="Cambria"/>
                <a:cs typeface="Cambria"/>
              </a:rPr>
              <a:t> </a:t>
            </a:r>
            <a:r>
              <a:rPr sz="1450" dirty="0">
                <a:latin typeface="Cambria"/>
                <a:cs typeface="Cambria"/>
              </a:rPr>
              <a:t>model</a:t>
            </a:r>
            <a:r>
              <a:rPr sz="1450" spc="-10" dirty="0">
                <a:latin typeface="Cambria"/>
                <a:cs typeface="Cambria"/>
              </a:rPr>
              <a:t> </a:t>
            </a:r>
            <a:r>
              <a:rPr sz="1450" dirty="0">
                <a:latin typeface="Cambria"/>
                <a:cs typeface="Cambria"/>
              </a:rPr>
              <a:t>that</a:t>
            </a:r>
            <a:r>
              <a:rPr sz="1450" spc="-20" dirty="0">
                <a:latin typeface="Cambria"/>
                <a:cs typeface="Cambria"/>
              </a:rPr>
              <a:t> </a:t>
            </a:r>
            <a:r>
              <a:rPr sz="1450" spc="-10" dirty="0">
                <a:latin typeface="Cambria"/>
                <a:cs typeface="Cambria"/>
              </a:rPr>
              <a:t>estimates</a:t>
            </a:r>
            <a:r>
              <a:rPr sz="1450" spc="-25" dirty="0">
                <a:latin typeface="Cambria"/>
                <a:cs typeface="Cambria"/>
              </a:rPr>
              <a:t> the </a:t>
            </a:r>
            <a:r>
              <a:rPr sz="1450" spc="-10" dirty="0">
                <a:latin typeface="Cambria"/>
                <a:cs typeface="Cambria"/>
              </a:rPr>
              <a:t>probability</a:t>
            </a:r>
            <a:r>
              <a:rPr sz="1450" spc="-20" dirty="0">
                <a:latin typeface="Cambria"/>
                <a:cs typeface="Cambria"/>
              </a:rPr>
              <a:t> </a:t>
            </a:r>
            <a:r>
              <a:rPr sz="1450" dirty="0">
                <a:latin typeface="Cambria"/>
                <a:cs typeface="Cambria"/>
              </a:rPr>
              <a:t>of</a:t>
            </a:r>
            <a:r>
              <a:rPr sz="1450" spc="-15" dirty="0">
                <a:latin typeface="Cambria"/>
                <a:cs typeface="Cambria"/>
              </a:rPr>
              <a:t> </a:t>
            </a:r>
            <a:r>
              <a:rPr sz="1450" dirty="0">
                <a:latin typeface="Cambria"/>
                <a:cs typeface="Cambria"/>
              </a:rPr>
              <a:t>a</a:t>
            </a:r>
            <a:r>
              <a:rPr sz="1450" spc="-25" dirty="0">
                <a:latin typeface="Cambria"/>
                <a:cs typeface="Cambria"/>
              </a:rPr>
              <a:t> </a:t>
            </a:r>
            <a:r>
              <a:rPr sz="1450" dirty="0">
                <a:latin typeface="Cambria"/>
                <a:cs typeface="Cambria"/>
              </a:rPr>
              <a:t>binary</a:t>
            </a:r>
            <a:r>
              <a:rPr sz="1450" spc="-15" dirty="0">
                <a:latin typeface="Cambria"/>
                <a:cs typeface="Cambria"/>
              </a:rPr>
              <a:t> </a:t>
            </a:r>
            <a:r>
              <a:rPr sz="1450" dirty="0">
                <a:latin typeface="Cambria"/>
                <a:cs typeface="Cambria"/>
              </a:rPr>
              <a:t>outcome</a:t>
            </a:r>
            <a:r>
              <a:rPr sz="1450" spc="-20" dirty="0">
                <a:latin typeface="Cambria"/>
                <a:cs typeface="Cambria"/>
              </a:rPr>
              <a:t> </a:t>
            </a:r>
            <a:r>
              <a:rPr sz="1450" dirty="0">
                <a:latin typeface="Cambria"/>
                <a:cs typeface="Cambria"/>
              </a:rPr>
              <a:t>(heart</a:t>
            </a:r>
            <a:r>
              <a:rPr sz="1450" spc="-15" dirty="0">
                <a:latin typeface="Cambria"/>
                <a:cs typeface="Cambria"/>
              </a:rPr>
              <a:t> </a:t>
            </a:r>
            <a:r>
              <a:rPr sz="1450" spc="-10" dirty="0">
                <a:latin typeface="Cambria"/>
                <a:cs typeface="Cambria"/>
              </a:rPr>
              <a:t>disease</a:t>
            </a:r>
            <a:r>
              <a:rPr sz="1450" spc="-20" dirty="0">
                <a:latin typeface="Cambria"/>
                <a:cs typeface="Cambria"/>
              </a:rPr>
              <a:t> </a:t>
            </a:r>
            <a:r>
              <a:rPr sz="1450" dirty="0">
                <a:latin typeface="Cambria"/>
                <a:cs typeface="Cambria"/>
              </a:rPr>
              <a:t>or</a:t>
            </a:r>
            <a:r>
              <a:rPr sz="1450" spc="-5" dirty="0">
                <a:latin typeface="Cambria"/>
                <a:cs typeface="Cambria"/>
              </a:rPr>
              <a:t> </a:t>
            </a:r>
            <a:r>
              <a:rPr sz="1450" dirty="0">
                <a:latin typeface="Cambria"/>
                <a:cs typeface="Cambria"/>
              </a:rPr>
              <a:t>no heart</a:t>
            </a:r>
            <a:r>
              <a:rPr sz="1450" spc="-15" dirty="0">
                <a:latin typeface="Cambria"/>
                <a:cs typeface="Cambria"/>
              </a:rPr>
              <a:t> </a:t>
            </a:r>
            <a:r>
              <a:rPr sz="1450" spc="-10" dirty="0">
                <a:latin typeface="Cambria"/>
                <a:cs typeface="Cambria"/>
              </a:rPr>
              <a:t>disease) </a:t>
            </a:r>
            <a:r>
              <a:rPr sz="1450" dirty="0">
                <a:latin typeface="Cambria"/>
                <a:cs typeface="Cambria"/>
              </a:rPr>
              <a:t>based</a:t>
            </a:r>
            <a:r>
              <a:rPr sz="1450" spc="-15" dirty="0">
                <a:latin typeface="Cambria"/>
                <a:cs typeface="Cambria"/>
              </a:rPr>
              <a:t> </a:t>
            </a:r>
            <a:r>
              <a:rPr sz="1450" dirty="0">
                <a:latin typeface="Cambria"/>
                <a:cs typeface="Cambria"/>
              </a:rPr>
              <a:t>on</a:t>
            </a:r>
            <a:r>
              <a:rPr sz="1450" spc="-20" dirty="0">
                <a:latin typeface="Cambria"/>
                <a:cs typeface="Cambria"/>
              </a:rPr>
              <a:t> </a:t>
            </a:r>
            <a:r>
              <a:rPr sz="1450" dirty="0">
                <a:latin typeface="Cambria"/>
                <a:cs typeface="Cambria"/>
              </a:rPr>
              <a:t>the</a:t>
            </a:r>
            <a:r>
              <a:rPr sz="1450" spc="-25" dirty="0">
                <a:latin typeface="Cambria"/>
                <a:cs typeface="Cambria"/>
              </a:rPr>
              <a:t> </a:t>
            </a:r>
            <a:r>
              <a:rPr sz="1450" dirty="0">
                <a:latin typeface="Cambria"/>
                <a:cs typeface="Cambria"/>
              </a:rPr>
              <a:t>input</a:t>
            </a:r>
            <a:r>
              <a:rPr sz="1450" spc="-20" dirty="0">
                <a:latin typeface="Cambria"/>
                <a:cs typeface="Cambria"/>
              </a:rPr>
              <a:t> </a:t>
            </a:r>
            <a:r>
              <a:rPr sz="1450" spc="-10" dirty="0">
                <a:latin typeface="Cambria"/>
                <a:cs typeface="Cambria"/>
              </a:rPr>
              <a:t>features.</a:t>
            </a:r>
            <a:endParaRPr lang="en-US" sz="1450" spc="-10" dirty="0">
              <a:latin typeface="Cambria"/>
              <a:cs typeface="Cambria"/>
            </a:endParaRPr>
          </a:p>
          <a:p>
            <a:pPr marL="355600" indent="-342900">
              <a:lnSpc>
                <a:spcPct val="100000"/>
              </a:lnSpc>
              <a:spcBef>
                <a:spcPts val="90"/>
              </a:spcBef>
              <a:buAutoNum type="alphaUcPeriod"/>
              <a:tabLst>
                <a:tab pos="368935" algn="l"/>
              </a:tabLst>
            </a:pPr>
            <a:r>
              <a:rPr lang="en-US" sz="1450" dirty="0">
                <a:latin typeface="Cambria"/>
                <a:cs typeface="Cambria"/>
              </a:rPr>
              <a:t> It</a:t>
            </a:r>
            <a:r>
              <a:rPr lang="en-US" sz="1450" spc="-10" dirty="0">
                <a:latin typeface="Cambria"/>
                <a:cs typeface="Cambria"/>
              </a:rPr>
              <a:t> </a:t>
            </a:r>
            <a:r>
              <a:rPr lang="en-US" sz="1450" dirty="0">
                <a:latin typeface="Cambria"/>
                <a:cs typeface="Cambria"/>
              </a:rPr>
              <a:t>models</a:t>
            </a:r>
            <a:r>
              <a:rPr lang="en-US" sz="1450" spc="-20" dirty="0">
                <a:latin typeface="Cambria"/>
                <a:cs typeface="Cambria"/>
              </a:rPr>
              <a:t> </a:t>
            </a:r>
            <a:r>
              <a:rPr lang="en-US" sz="1450" dirty="0">
                <a:latin typeface="Cambria"/>
                <a:cs typeface="Cambria"/>
              </a:rPr>
              <a:t>the</a:t>
            </a:r>
            <a:r>
              <a:rPr lang="en-US" sz="1450" spc="-10" dirty="0">
                <a:latin typeface="Cambria"/>
                <a:cs typeface="Cambria"/>
              </a:rPr>
              <a:t> relationship</a:t>
            </a:r>
            <a:r>
              <a:rPr lang="en-US" sz="1450" dirty="0">
                <a:latin typeface="Cambria"/>
                <a:cs typeface="Cambria"/>
              </a:rPr>
              <a:t> </a:t>
            </a:r>
            <a:r>
              <a:rPr lang="en-US" sz="1450" spc="-10" dirty="0">
                <a:latin typeface="Cambria"/>
                <a:cs typeface="Cambria"/>
              </a:rPr>
              <a:t>between</a:t>
            </a:r>
            <a:r>
              <a:rPr lang="en-US" sz="1450" spc="-5" dirty="0">
                <a:latin typeface="Cambria"/>
                <a:cs typeface="Cambria"/>
              </a:rPr>
              <a:t> </a:t>
            </a:r>
            <a:r>
              <a:rPr lang="en-US" sz="1450" dirty="0">
                <a:latin typeface="Cambria"/>
                <a:cs typeface="Cambria"/>
              </a:rPr>
              <a:t>the</a:t>
            </a:r>
            <a:r>
              <a:rPr lang="en-US" sz="1450" spc="-15" dirty="0">
                <a:latin typeface="Cambria"/>
                <a:cs typeface="Cambria"/>
              </a:rPr>
              <a:t> </a:t>
            </a:r>
            <a:r>
              <a:rPr lang="en-US" sz="1450" spc="-10" dirty="0">
                <a:latin typeface="Cambria"/>
                <a:cs typeface="Cambria"/>
              </a:rPr>
              <a:t>features</a:t>
            </a:r>
            <a:r>
              <a:rPr lang="en-US" sz="1450" spc="-15" dirty="0">
                <a:latin typeface="Cambria"/>
                <a:cs typeface="Cambria"/>
              </a:rPr>
              <a:t> </a:t>
            </a:r>
            <a:r>
              <a:rPr lang="en-US" sz="1450" dirty="0">
                <a:latin typeface="Cambria"/>
                <a:cs typeface="Cambria"/>
              </a:rPr>
              <a:t>and the</a:t>
            </a:r>
            <a:r>
              <a:rPr lang="en-US" sz="1450" spc="-10" dirty="0">
                <a:latin typeface="Cambria"/>
                <a:cs typeface="Cambria"/>
              </a:rPr>
              <a:t> target    variable</a:t>
            </a:r>
            <a:r>
              <a:rPr lang="en-US" sz="1450" spc="-30" dirty="0">
                <a:latin typeface="Cambria"/>
                <a:cs typeface="Cambria"/>
              </a:rPr>
              <a:t> </a:t>
            </a:r>
            <a:r>
              <a:rPr lang="en-US" sz="1450" dirty="0">
                <a:latin typeface="Cambria"/>
                <a:cs typeface="Cambria"/>
              </a:rPr>
              <a:t>using</a:t>
            </a:r>
            <a:r>
              <a:rPr lang="en-US" sz="1450" spc="-10" dirty="0">
                <a:latin typeface="Cambria"/>
                <a:cs typeface="Cambria"/>
              </a:rPr>
              <a:t> </a:t>
            </a:r>
            <a:r>
              <a:rPr lang="en-US" sz="1450" dirty="0">
                <a:latin typeface="Cambria"/>
                <a:cs typeface="Cambria"/>
              </a:rPr>
              <a:t>the</a:t>
            </a:r>
            <a:r>
              <a:rPr lang="en-US" sz="1450" spc="-25" dirty="0">
                <a:latin typeface="Cambria"/>
                <a:cs typeface="Cambria"/>
              </a:rPr>
              <a:t> </a:t>
            </a:r>
            <a:r>
              <a:rPr lang="en-US" sz="1450" dirty="0">
                <a:latin typeface="Cambria"/>
                <a:cs typeface="Cambria"/>
              </a:rPr>
              <a:t>logistic</a:t>
            </a:r>
            <a:r>
              <a:rPr lang="en-US" sz="1450" spc="-25" dirty="0">
                <a:latin typeface="Cambria"/>
                <a:cs typeface="Cambria"/>
              </a:rPr>
              <a:t> </a:t>
            </a:r>
            <a:r>
              <a:rPr lang="en-US" sz="1450" dirty="0">
                <a:latin typeface="Cambria"/>
                <a:cs typeface="Cambria"/>
              </a:rPr>
              <a:t>sigmoid</a:t>
            </a:r>
            <a:r>
              <a:rPr lang="en-US" sz="1450" spc="-10" dirty="0">
                <a:latin typeface="Cambria"/>
                <a:cs typeface="Cambria"/>
              </a:rPr>
              <a:t> function.</a:t>
            </a:r>
          </a:p>
          <a:p>
            <a:pPr marL="355600" indent="-342900">
              <a:lnSpc>
                <a:spcPct val="100000"/>
              </a:lnSpc>
              <a:spcBef>
                <a:spcPts val="90"/>
              </a:spcBef>
              <a:buAutoNum type="alphaUcPeriod"/>
              <a:tabLst>
                <a:tab pos="368935" algn="l"/>
              </a:tabLst>
            </a:pPr>
            <a:r>
              <a:rPr lang="en-US" sz="1450" dirty="0">
                <a:latin typeface="Cambria"/>
                <a:cs typeface="Cambria"/>
              </a:rPr>
              <a:t>C. </a:t>
            </a:r>
            <a:r>
              <a:rPr sz="1450" dirty="0">
                <a:latin typeface="Cambria"/>
                <a:cs typeface="Cambria"/>
              </a:rPr>
              <a:t>Logistic </a:t>
            </a:r>
            <a:r>
              <a:rPr sz="1450" spc="-10" dirty="0">
                <a:latin typeface="Cambria"/>
                <a:cs typeface="Cambria"/>
              </a:rPr>
              <a:t>regression</a:t>
            </a:r>
            <a:r>
              <a:rPr sz="1450" dirty="0">
                <a:latin typeface="Cambria"/>
                <a:cs typeface="Cambria"/>
              </a:rPr>
              <a:t> is</a:t>
            </a:r>
            <a:r>
              <a:rPr sz="1450" spc="-5" dirty="0">
                <a:latin typeface="Cambria"/>
                <a:cs typeface="Cambria"/>
              </a:rPr>
              <a:t> </a:t>
            </a:r>
            <a:r>
              <a:rPr sz="1450" spc="-10" dirty="0">
                <a:latin typeface="Cambria"/>
                <a:cs typeface="Cambria"/>
              </a:rPr>
              <a:t>interpretable,</a:t>
            </a:r>
            <a:r>
              <a:rPr sz="1450" spc="-5" dirty="0">
                <a:latin typeface="Cambria"/>
                <a:cs typeface="Cambria"/>
              </a:rPr>
              <a:t> </a:t>
            </a:r>
            <a:r>
              <a:rPr sz="1450" dirty="0">
                <a:latin typeface="Cambria"/>
                <a:cs typeface="Cambria"/>
              </a:rPr>
              <a:t>as</a:t>
            </a:r>
            <a:r>
              <a:rPr sz="1450" spc="-10" dirty="0">
                <a:latin typeface="Cambria"/>
                <a:cs typeface="Cambria"/>
              </a:rPr>
              <a:t> </a:t>
            </a:r>
            <a:r>
              <a:rPr sz="1450" dirty="0">
                <a:latin typeface="Cambria"/>
                <a:cs typeface="Cambria"/>
              </a:rPr>
              <a:t>it</a:t>
            </a:r>
            <a:r>
              <a:rPr sz="1450" spc="10" dirty="0">
                <a:latin typeface="Cambria"/>
                <a:cs typeface="Cambria"/>
              </a:rPr>
              <a:t> </a:t>
            </a:r>
            <a:r>
              <a:rPr sz="1450" spc="-10" dirty="0">
                <a:latin typeface="Cambria"/>
                <a:cs typeface="Cambria"/>
              </a:rPr>
              <a:t>provides coefficients </a:t>
            </a:r>
            <a:r>
              <a:rPr sz="1450" spc="-20" dirty="0">
                <a:latin typeface="Cambria"/>
                <a:cs typeface="Cambria"/>
              </a:rPr>
              <a:t>that </a:t>
            </a:r>
            <a:r>
              <a:rPr sz="1450" dirty="0">
                <a:latin typeface="Cambria"/>
                <a:cs typeface="Cambria"/>
              </a:rPr>
              <a:t>indicate</a:t>
            </a:r>
            <a:r>
              <a:rPr sz="1450" spc="-20" dirty="0">
                <a:latin typeface="Cambria"/>
                <a:cs typeface="Cambria"/>
              </a:rPr>
              <a:t> </a:t>
            </a:r>
            <a:r>
              <a:rPr sz="1450" dirty="0">
                <a:latin typeface="Cambria"/>
                <a:cs typeface="Cambria"/>
              </a:rPr>
              <a:t>the</a:t>
            </a:r>
            <a:r>
              <a:rPr sz="1450" spc="-15" dirty="0">
                <a:latin typeface="Cambria"/>
                <a:cs typeface="Cambria"/>
              </a:rPr>
              <a:t> </a:t>
            </a:r>
            <a:r>
              <a:rPr sz="1450" spc="-10" dirty="0">
                <a:latin typeface="Cambria"/>
                <a:cs typeface="Cambria"/>
              </a:rPr>
              <a:t>importance</a:t>
            </a:r>
            <a:r>
              <a:rPr sz="1450" spc="-20" dirty="0">
                <a:latin typeface="Cambria"/>
                <a:cs typeface="Cambria"/>
              </a:rPr>
              <a:t> </a:t>
            </a:r>
            <a:r>
              <a:rPr sz="1450" dirty="0">
                <a:latin typeface="Cambria"/>
                <a:cs typeface="Cambria"/>
              </a:rPr>
              <a:t>of</a:t>
            </a:r>
            <a:r>
              <a:rPr sz="1450" spc="-10" dirty="0">
                <a:latin typeface="Cambria"/>
                <a:cs typeface="Cambria"/>
              </a:rPr>
              <a:t> </a:t>
            </a:r>
            <a:r>
              <a:rPr sz="1450" dirty="0">
                <a:latin typeface="Cambria"/>
                <a:cs typeface="Cambria"/>
              </a:rPr>
              <a:t>each</a:t>
            </a:r>
            <a:r>
              <a:rPr sz="1450" spc="-5" dirty="0">
                <a:latin typeface="Cambria"/>
                <a:cs typeface="Cambria"/>
              </a:rPr>
              <a:t> </a:t>
            </a:r>
            <a:r>
              <a:rPr sz="1450" spc="-10" dirty="0">
                <a:latin typeface="Cambria"/>
                <a:cs typeface="Cambria"/>
              </a:rPr>
              <a:t>feature</a:t>
            </a:r>
            <a:r>
              <a:rPr sz="1450" spc="-15" dirty="0">
                <a:latin typeface="Cambria"/>
                <a:cs typeface="Cambria"/>
              </a:rPr>
              <a:t> </a:t>
            </a:r>
            <a:r>
              <a:rPr sz="1450" dirty="0">
                <a:latin typeface="Cambria"/>
                <a:cs typeface="Cambria"/>
              </a:rPr>
              <a:t>in</a:t>
            </a:r>
            <a:r>
              <a:rPr sz="1450" spc="-10" dirty="0">
                <a:latin typeface="Cambria"/>
                <a:cs typeface="Cambria"/>
              </a:rPr>
              <a:t> </a:t>
            </a:r>
            <a:r>
              <a:rPr sz="1450" dirty="0">
                <a:latin typeface="Cambria"/>
                <a:cs typeface="Cambria"/>
              </a:rPr>
              <a:t>the</a:t>
            </a:r>
            <a:r>
              <a:rPr sz="1450" spc="-15" dirty="0">
                <a:latin typeface="Cambria"/>
                <a:cs typeface="Cambria"/>
              </a:rPr>
              <a:t> </a:t>
            </a:r>
            <a:r>
              <a:rPr sz="1450" spc="-10" dirty="0">
                <a:latin typeface="Cambria"/>
                <a:cs typeface="Cambria"/>
              </a:rPr>
              <a:t>prediction.</a:t>
            </a:r>
            <a:endParaRPr lang="en-US" sz="1450" spc="-10" dirty="0">
              <a:latin typeface="Cambria"/>
              <a:cs typeface="Cambria"/>
            </a:endParaRPr>
          </a:p>
          <a:p>
            <a:pPr marL="355600" indent="-342900">
              <a:lnSpc>
                <a:spcPct val="100000"/>
              </a:lnSpc>
              <a:spcBef>
                <a:spcPts val="90"/>
              </a:spcBef>
              <a:buAutoNum type="alphaUcPeriod"/>
              <a:tabLst>
                <a:tab pos="368935" algn="l"/>
              </a:tabLst>
            </a:pPr>
            <a:endParaRPr lang="en-US" sz="1450" spc="-10" dirty="0">
              <a:latin typeface="Cambria"/>
              <a:cs typeface="Cambria"/>
            </a:endParaRPr>
          </a:p>
          <a:p>
            <a:pPr marL="1201420" marR="45720" indent="-6350">
              <a:lnSpc>
                <a:spcPct val="101699"/>
              </a:lnSpc>
              <a:spcBef>
                <a:spcPts val="75"/>
              </a:spcBef>
            </a:pPr>
            <a:endParaRPr lang="en-IN" sz="1200" spc="-10" dirty="0">
              <a:latin typeface="Cambria"/>
              <a:cs typeface="Cambria"/>
            </a:endParaRPr>
          </a:p>
          <a:p>
            <a:pPr marL="1201420" marR="45720" indent="-6350">
              <a:lnSpc>
                <a:spcPct val="101699"/>
              </a:lnSpc>
              <a:spcBef>
                <a:spcPts val="75"/>
              </a:spcBef>
            </a:pPr>
            <a:endParaRPr lang="en-IN" sz="1200" spc="-10" dirty="0">
              <a:latin typeface="Cambria"/>
              <a:cs typeface="Cambria"/>
            </a:endParaRPr>
          </a:p>
          <a:p>
            <a:pPr marL="1201420" marR="45720" indent="-6350">
              <a:lnSpc>
                <a:spcPct val="101699"/>
              </a:lnSpc>
              <a:spcBef>
                <a:spcPts val="75"/>
              </a:spcBef>
            </a:pPr>
            <a:endParaRPr sz="1200" dirty="0">
              <a:latin typeface="Cambria"/>
              <a:cs typeface="Cambria"/>
            </a:endParaRPr>
          </a:p>
          <a:p>
            <a:pPr marL="12700">
              <a:lnSpc>
                <a:spcPct val="100000"/>
              </a:lnSpc>
              <a:spcBef>
                <a:spcPts val="60"/>
              </a:spcBef>
              <a:tabLst>
                <a:tab pos="368935" algn="l"/>
              </a:tabLst>
            </a:pPr>
            <a:endParaRPr lang="en-US" sz="1450" b="1" spc="-10" dirty="0">
              <a:latin typeface="Cambria"/>
              <a:cs typeface="Cambria"/>
            </a:endParaRPr>
          </a:p>
          <a:p>
            <a:pPr marL="368935" indent="-356235">
              <a:lnSpc>
                <a:spcPct val="100000"/>
              </a:lnSpc>
              <a:spcBef>
                <a:spcPts val="60"/>
              </a:spcBef>
              <a:buFont typeface="Cambria"/>
              <a:buAutoNum type="arabicPlain" startAt="6"/>
              <a:tabLst>
                <a:tab pos="368935" algn="l"/>
              </a:tabLst>
            </a:pPr>
            <a:endParaRPr sz="1450" dirty="0">
              <a:latin typeface="Cambria"/>
              <a:cs typeface="Cambria"/>
            </a:endParaRPr>
          </a:p>
        </p:txBody>
      </p:sp>
      <p:pic>
        <p:nvPicPr>
          <p:cNvPr id="6" name="Picture 5">
            <a:extLst>
              <a:ext uri="{FF2B5EF4-FFF2-40B4-BE49-F238E27FC236}">
                <a16:creationId xmlns:a16="http://schemas.microsoft.com/office/drawing/2014/main" xmlns="" id="{A92C70D6-E975-D7FC-62A2-3702A64B0E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673" y="4813300"/>
            <a:ext cx="5540220" cy="4114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453</TotalTime>
  <Words>1362</Words>
  <Application>Microsoft Office PowerPoint</Application>
  <PresentationFormat>Custom</PresentationFormat>
  <Paragraphs>256</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Importance of Train-Test Split :  &gt;&gt; Prevent Overfitting: By evaluating the model on a separate test set, you can detect if the model is overfitting to the training data. &gt;&gt; Assessing Generalization: It provides an estimate of how the model will generalize to new data, which is critical for real-world applications. 3. Splitting the Data Typically, the dataset is split into two parts: Training Set: 70-80% of the data. Test Set: 20-30% of the data. For heart disease prediction, the data might contain various features such as age, sex, blood pressure, cholesterol levels, etc., and the target variable indicating the presence or absence of heart disease</vt:lpstr>
      <vt:lpstr>PowerPoint Presentation</vt:lpstr>
      <vt:lpstr>PowerPoint Presentation</vt:lpstr>
      <vt:lpstr>PowerPoint Presentation</vt:lpstr>
      <vt:lpstr>PowerPoint Presentation</vt:lpstr>
      <vt:lpstr>7. Conclusion   The heart disease prediction project demonstrates the power of machine learning in enhancing early diagnosis and intervention. By effectively preparing the data, splitting it into training and test sets, and employing stratified sampling and cross-validation, we ensure robust and reliable model performance. Evaluating models with metrics such as accuracy, precision, and recall confirms their effectiveness in identifying high-risk individuals. This predictive capability facilitates timely medical interventions, ultimately improving patient outcomes and reducing healthcare costs. Integrating machine learning into clinical practice offers significant potential for advancing the early detection and management of heart disease, making healthcare more proactive and efficient.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Pratyasha Bhatta</dc:creator>
  <cp:lastModifiedBy>HP</cp:lastModifiedBy>
  <cp:revision>12</cp:revision>
  <dcterms:created xsi:type="dcterms:W3CDTF">2024-05-17T06:14:23Z</dcterms:created>
  <dcterms:modified xsi:type="dcterms:W3CDTF">2025-08-10T17:33:32Z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2024-05-17T00:00:00Z</vt:filetime>
  </property>
  <property fmtid="{D5CDD505-2E9C-101B-9397-08002B2CF9AE}" pid="3" name="Creator">
    <vt:lpwstr>Microsoft® Word 2016</vt:lpwstr>
  </property>
  <property fmtid="{D5CDD505-2E9C-101B-9397-08002B2CF9AE}" pid="4" name="LastSaved">
    <vt:filetime>2024-05-17T00:00:00Z</vt:filetime>
  </property>
  <property fmtid="{D5CDD505-2E9C-101B-9397-08002B2CF9AE}" pid="5" name="Producer">
    <vt:lpwstr>www.ilovepdf.com</vt:lpwstr>
  </property>
</Properties>
</file>