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5" r:id="rId7"/>
    <p:sldId id="263" r:id="rId8"/>
    <p:sldId id="264" r:id="rId9"/>
    <p:sldId id="266" r:id="rId10"/>
    <p:sldId id="267" r:id="rId11"/>
    <p:sldId id="268" r:id="rId12"/>
    <p:sldId id="269" r:id="rId13"/>
    <p:sldId id="270" r:id="rId14"/>
    <p:sldId id="271" r:id="rId15"/>
    <p:sldId id="272" r:id="rId16"/>
    <p:sldId id="275"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97E0C-82B1-4CD0-B733-2852C7397FCC}" v="1" dt="2024-08-26T22:35:54.5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2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busiso Mbatha" userId="64508925-d06d-4080-8124-d637d7e6514d" providerId="ADAL" clId="{B8797E0C-82B1-4CD0-B733-2852C7397FCC}"/>
    <pc:docChg chg="undo custSel addSld delSld modSld">
      <pc:chgData name="Sibusiso Mbatha" userId="64508925-d06d-4080-8124-d637d7e6514d" providerId="ADAL" clId="{B8797E0C-82B1-4CD0-B733-2852C7397FCC}" dt="2024-08-26T22:58:27.269" v="748" actId="26606"/>
      <pc:docMkLst>
        <pc:docMk/>
      </pc:docMkLst>
      <pc:sldChg chg="addSp modSp mod setBg">
        <pc:chgData name="Sibusiso Mbatha" userId="64508925-d06d-4080-8124-d637d7e6514d" providerId="ADAL" clId="{B8797E0C-82B1-4CD0-B733-2852C7397FCC}" dt="2024-08-26T22:48:22.466" v="395" actId="113"/>
        <pc:sldMkLst>
          <pc:docMk/>
          <pc:sldMk cId="2485805059" sldId="272"/>
        </pc:sldMkLst>
        <pc:spChg chg="mod">
          <ac:chgData name="Sibusiso Mbatha" userId="64508925-d06d-4080-8124-d637d7e6514d" providerId="ADAL" clId="{B8797E0C-82B1-4CD0-B733-2852C7397FCC}" dt="2024-08-26T22:37:15.638" v="32" actId="26606"/>
          <ac:spMkLst>
            <pc:docMk/>
            <pc:sldMk cId="2485805059" sldId="272"/>
            <ac:spMk id="2" creationId="{851101EE-9E17-6DF3-E3A3-EFBCEDC0484D}"/>
          </ac:spMkLst>
        </pc:spChg>
        <pc:spChg chg="mod">
          <ac:chgData name="Sibusiso Mbatha" userId="64508925-d06d-4080-8124-d637d7e6514d" providerId="ADAL" clId="{B8797E0C-82B1-4CD0-B733-2852C7397FCC}" dt="2024-08-26T22:48:22.466" v="395" actId="113"/>
          <ac:spMkLst>
            <pc:docMk/>
            <pc:sldMk cId="2485805059" sldId="272"/>
            <ac:spMk id="3" creationId="{87C06844-D7BD-0F23-5E9F-E2D85D921411}"/>
          </ac:spMkLst>
        </pc:spChg>
        <pc:spChg chg="add">
          <ac:chgData name="Sibusiso Mbatha" userId="64508925-d06d-4080-8124-d637d7e6514d" providerId="ADAL" clId="{B8797E0C-82B1-4CD0-B733-2852C7397FCC}" dt="2024-08-26T22:37:15.638" v="32" actId="26606"/>
          <ac:spMkLst>
            <pc:docMk/>
            <pc:sldMk cId="2485805059" sldId="272"/>
            <ac:spMk id="9" creationId="{C0763A76-9F1C-4FC5-82B7-DD475DA461B2}"/>
          </ac:spMkLst>
        </pc:spChg>
        <pc:spChg chg="add">
          <ac:chgData name="Sibusiso Mbatha" userId="64508925-d06d-4080-8124-d637d7e6514d" providerId="ADAL" clId="{B8797E0C-82B1-4CD0-B733-2852C7397FCC}" dt="2024-08-26T22:37:15.638" v="32" actId="26606"/>
          <ac:spMkLst>
            <pc:docMk/>
            <pc:sldMk cId="2485805059" sldId="272"/>
            <ac:spMk id="11" creationId="{E81BF4F6-F2CF-4984-9D14-D6966D92F99F}"/>
          </ac:spMkLst>
        </pc:spChg>
        <pc:picChg chg="add">
          <ac:chgData name="Sibusiso Mbatha" userId="64508925-d06d-4080-8124-d637d7e6514d" providerId="ADAL" clId="{B8797E0C-82B1-4CD0-B733-2852C7397FCC}" dt="2024-08-26T22:37:15.638" v="32" actId="26606"/>
          <ac:picMkLst>
            <pc:docMk/>
            <pc:sldMk cId="2485805059" sldId="272"/>
            <ac:picMk id="5" creationId="{9BA7716D-D27E-5F47-DE97-4CBD6F58FFCB}"/>
          </ac:picMkLst>
        </pc:picChg>
      </pc:sldChg>
      <pc:sldChg chg="addSp delSp modSp new mod setBg">
        <pc:chgData name="Sibusiso Mbatha" userId="64508925-d06d-4080-8124-d637d7e6514d" providerId="ADAL" clId="{B8797E0C-82B1-4CD0-B733-2852C7397FCC}" dt="2024-08-26T22:35:23.580" v="9" actId="20577"/>
        <pc:sldMkLst>
          <pc:docMk/>
          <pc:sldMk cId="2513864456" sldId="273"/>
        </pc:sldMkLst>
        <pc:spChg chg="mod">
          <ac:chgData name="Sibusiso Mbatha" userId="64508925-d06d-4080-8124-d637d7e6514d" providerId="ADAL" clId="{B8797E0C-82B1-4CD0-B733-2852C7397FCC}" dt="2024-08-26T22:34:37.326" v="6" actId="26606"/>
          <ac:spMkLst>
            <pc:docMk/>
            <pc:sldMk cId="2513864456" sldId="273"/>
            <ac:spMk id="2" creationId="{BC3C6B57-F19F-52B3-3AA2-E84F5CBE2E75}"/>
          </ac:spMkLst>
        </pc:spChg>
        <pc:spChg chg="mod">
          <ac:chgData name="Sibusiso Mbatha" userId="64508925-d06d-4080-8124-d637d7e6514d" providerId="ADAL" clId="{B8797E0C-82B1-4CD0-B733-2852C7397FCC}" dt="2024-08-26T22:35:23.580" v="9" actId="20577"/>
          <ac:spMkLst>
            <pc:docMk/>
            <pc:sldMk cId="2513864456" sldId="273"/>
            <ac:spMk id="3" creationId="{85CBCCCA-FF64-4715-D8E5-0F34DA2864AC}"/>
          </ac:spMkLst>
        </pc:spChg>
        <pc:spChg chg="add del">
          <ac:chgData name="Sibusiso Mbatha" userId="64508925-d06d-4080-8124-d637d7e6514d" providerId="ADAL" clId="{B8797E0C-82B1-4CD0-B733-2852C7397FCC}" dt="2024-08-26T22:34:37.295" v="5" actId="26606"/>
          <ac:spMkLst>
            <pc:docMk/>
            <pc:sldMk cId="2513864456" sldId="273"/>
            <ac:spMk id="8" creationId="{907EF6B7-1338-4443-8C46-6A318D952DFD}"/>
          </ac:spMkLst>
        </pc:spChg>
        <pc:spChg chg="add">
          <ac:chgData name="Sibusiso Mbatha" userId="64508925-d06d-4080-8124-d637d7e6514d" providerId="ADAL" clId="{B8797E0C-82B1-4CD0-B733-2852C7397FCC}" dt="2024-08-26T22:34:37.326" v="6" actId="26606"/>
          <ac:spMkLst>
            <pc:docMk/>
            <pc:sldMk cId="2513864456" sldId="273"/>
            <ac:spMk id="9" creationId="{C0763A76-9F1C-4FC5-82B7-DD475DA461B2}"/>
          </ac:spMkLst>
        </pc:spChg>
        <pc:spChg chg="add del">
          <ac:chgData name="Sibusiso Mbatha" userId="64508925-d06d-4080-8124-d637d7e6514d" providerId="ADAL" clId="{B8797E0C-82B1-4CD0-B733-2852C7397FCC}" dt="2024-08-26T22:34:37.295" v="5" actId="26606"/>
          <ac:spMkLst>
            <pc:docMk/>
            <pc:sldMk cId="2513864456" sldId="273"/>
            <ac:spMk id="10" creationId="{DAAE4CDD-124C-4DCF-9584-B6033B545DD5}"/>
          </ac:spMkLst>
        </pc:spChg>
        <pc:spChg chg="add">
          <ac:chgData name="Sibusiso Mbatha" userId="64508925-d06d-4080-8124-d637d7e6514d" providerId="ADAL" clId="{B8797E0C-82B1-4CD0-B733-2852C7397FCC}" dt="2024-08-26T22:34:37.326" v="6" actId="26606"/>
          <ac:spMkLst>
            <pc:docMk/>
            <pc:sldMk cId="2513864456" sldId="273"/>
            <ac:spMk id="11" creationId="{E81BF4F6-F2CF-4984-9D14-D6966D92F99F}"/>
          </ac:spMkLst>
        </pc:spChg>
        <pc:spChg chg="add del">
          <ac:chgData name="Sibusiso Mbatha" userId="64508925-d06d-4080-8124-d637d7e6514d" providerId="ADAL" clId="{B8797E0C-82B1-4CD0-B733-2852C7397FCC}" dt="2024-08-26T22:34:37.295" v="5" actId="26606"/>
          <ac:spMkLst>
            <pc:docMk/>
            <pc:sldMk cId="2513864456" sldId="273"/>
            <ac:spMk id="12" creationId="{081E4A58-353D-44AE-B2FC-2A74E2E400F7}"/>
          </ac:spMkLst>
        </pc:spChg>
        <pc:picChg chg="add">
          <ac:chgData name="Sibusiso Mbatha" userId="64508925-d06d-4080-8124-d637d7e6514d" providerId="ADAL" clId="{B8797E0C-82B1-4CD0-B733-2852C7397FCC}" dt="2024-08-26T22:34:37.326" v="6" actId="26606"/>
          <ac:picMkLst>
            <pc:docMk/>
            <pc:sldMk cId="2513864456" sldId="273"/>
            <ac:picMk id="5" creationId="{790A147F-7A9D-54B2-8724-FCB972DC624B}"/>
          </ac:picMkLst>
        </pc:picChg>
      </pc:sldChg>
      <pc:sldChg chg="addSp delSp modSp new mod setBg">
        <pc:chgData name="Sibusiso Mbatha" userId="64508925-d06d-4080-8124-d637d7e6514d" providerId="ADAL" clId="{B8797E0C-82B1-4CD0-B733-2852C7397FCC}" dt="2024-08-26T22:36:53.692" v="31" actId="255"/>
        <pc:sldMkLst>
          <pc:docMk/>
          <pc:sldMk cId="1788849665" sldId="274"/>
        </pc:sldMkLst>
        <pc:spChg chg="add mod">
          <ac:chgData name="Sibusiso Mbatha" userId="64508925-d06d-4080-8124-d637d7e6514d" providerId="ADAL" clId="{B8797E0C-82B1-4CD0-B733-2852C7397FCC}" dt="2024-08-26T22:36:53.692" v="31" actId="255"/>
          <ac:spMkLst>
            <pc:docMk/>
            <pc:sldMk cId="1788849665" sldId="274"/>
            <ac:spMk id="2" creationId="{4C70E133-44E4-4068-0C28-52D07094E64E}"/>
          </ac:spMkLst>
        </pc:spChg>
        <pc:spChg chg="add del">
          <ac:chgData name="Sibusiso Mbatha" userId="64508925-d06d-4080-8124-d637d7e6514d" providerId="ADAL" clId="{B8797E0C-82B1-4CD0-B733-2852C7397FCC}" dt="2024-08-26T22:36:27.522" v="24" actId="26606"/>
          <ac:spMkLst>
            <pc:docMk/>
            <pc:sldMk cId="1788849665" sldId="274"/>
            <ac:spMk id="7" creationId="{F837543A-6020-4505-A233-C9DB4BF74011}"/>
          </ac:spMkLst>
        </pc:spChg>
        <pc:spChg chg="add del">
          <ac:chgData name="Sibusiso Mbatha" userId="64508925-d06d-4080-8124-d637d7e6514d" providerId="ADAL" clId="{B8797E0C-82B1-4CD0-B733-2852C7397FCC}" dt="2024-08-26T22:36:27.522" v="24" actId="26606"/>
          <ac:spMkLst>
            <pc:docMk/>
            <pc:sldMk cId="1788849665" sldId="274"/>
            <ac:spMk id="9" creationId="{35B16301-FB18-48BA-A6DD-C37CAF6F9A18}"/>
          </ac:spMkLst>
        </pc:spChg>
        <pc:spChg chg="add del">
          <ac:chgData name="Sibusiso Mbatha" userId="64508925-d06d-4080-8124-d637d7e6514d" providerId="ADAL" clId="{B8797E0C-82B1-4CD0-B733-2852C7397FCC}" dt="2024-08-26T22:36:23.548" v="22" actId="26606"/>
          <ac:spMkLst>
            <pc:docMk/>
            <pc:sldMk cId="1788849665" sldId="274"/>
            <ac:spMk id="11" creationId="{5D7F64A8-D625-4F61-A290-B499BB62ACFF}"/>
          </ac:spMkLst>
        </pc:spChg>
        <pc:spChg chg="add del">
          <ac:chgData name="Sibusiso Mbatha" userId="64508925-d06d-4080-8124-d637d7e6514d" providerId="ADAL" clId="{B8797E0C-82B1-4CD0-B733-2852C7397FCC}" dt="2024-08-26T22:36:27.522" v="24" actId="26606"/>
          <ac:spMkLst>
            <pc:docMk/>
            <pc:sldMk cId="1788849665" sldId="274"/>
            <ac:spMk id="13" creationId="{CABBD4C1-E6F8-46F6-8152-A8A97490BF4D}"/>
          </ac:spMkLst>
        </pc:spChg>
        <pc:spChg chg="add del">
          <ac:chgData name="Sibusiso Mbatha" userId="64508925-d06d-4080-8124-d637d7e6514d" providerId="ADAL" clId="{B8797E0C-82B1-4CD0-B733-2852C7397FCC}" dt="2024-08-26T22:36:27.522" v="24" actId="26606"/>
          <ac:spMkLst>
            <pc:docMk/>
            <pc:sldMk cId="1788849665" sldId="274"/>
            <ac:spMk id="14" creationId="{C3C0D90E-074A-4F52-9B11-B52BEF4BCBE5}"/>
          </ac:spMkLst>
        </pc:spChg>
        <pc:spChg chg="add del">
          <ac:chgData name="Sibusiso Mbatha" userId="64508925-d06d-4080-8124-d637d7e6514d" providerId="ADAL" clId="{B8797E0C-82B1-4CD0-B733-2852C7397FCC}" dt="2024-08-26T22:36:27.522" v="24" actId="26606"/>
          <ac:spMkLst>
            <pc:docMk/>
            <pc:sldMk cId="1788849665" sldId="274"/>
            <ac:spMk id="15" creationId="{83BA5EF5-1FE9-4BF9-83BB-269BCDDF6156}"/>
          </ac:spMkLst>
        </pc:spChg>
        <pc:spChg chg="add del">
          <ac:chgData name="Sibusiso Mbatha" userId="64508925-d06d-4080-8124-d637d7e6514d" providerId="ADAL" clId="{B8797E0C-82B1-4CD0-B733-2852C7397FCC}" dt="2024-08-26T22:36:27.522" v="24" actId="26606"/>
          <ac:spMkLst>
            <pc:docMk/>
            <pc:sldMk cId="1788849665" sldId="274"/>
            <ac:spMk id="19" creationId="{88853921-7BC9-4BDE-ACAB-133C683C82D6}"/>
          </ac:spMkLst>
        </pc:spChg>
        <pc:spChg chg="add del">
          <ac:chgData name="Sibusiso Mbatha" userId="64508925-d06d-4080-8124-d637d7e6514d" providerId="ADAL" clId="{B8797E0C-82B1-4CD0-B733-2852C7397FCC}" dt="2024-08-26T22:36:27.522" v="24" actId="26606"/>
          <ac:spMkLst>
            <pc:docMk/>
            <pc:sldMk cId="1788849665" sldId="274"/>
            <ac:spMk id="21" creationId="{09192968-3AE7-4470-A61C-97294BB92731}"/>
          </ac:spMkLst>
        </pc:spChg>
        <pc:spChg chg="add del">
          <ac:chgData name="Sibusiso Mbatha" userId="64508925-d06d-4080-8124-d637d7e6514d" providerId="ADAL" clId="{B8797E0C-82B1-4CD0-B733-2852C7397FCC}" dt="2024-08-26T22:36:27.522" v="24" actId="26606"/>
          <ac:spMkLst>
            <pc:docMk/>
            <pc:sldMk cId="1788849665" sldId="274"/>
            <ac:spMk id="23" creationId="{3AB72E55-43E4-4356-BFE8-E2102CB0B505}"/>
          </ac:spMkLst>
        </pc:spChg>
        <pc:spChg chg="add del">
          <ac:chgData name="Sibusiso Mbatha" userId="64508925-d06d-4080-8124-d637d7e6514d" providerId="ADAL" clId="{B8797E0C-82B1-4CD0-B733-2852C7397FCC}" dt="2024-08-26T22:36:43.424" v="30" actId="26606"/>
          <ac:spMkLst>
            <pc:docMk/>
            <pc:sldMk cId="1788849665" sldId="274"/>
            <ac:spMk id="25" creationId="{5D7F64A8-D625-4F61-A290-B499BB62ACFF}"/>
          </ac:spMkLst>
        </pc:spChg>
        <pc:spChg chg="add del">
          <ac:chgData name="Sibusiso Mbatha" userId="64508925-d06d-4080-8124-d637d7e6514d" providerId="ADAL" clId="{B8797E0C-82B1-4CD0-B733-2852C7397FCC}" dt="2024-08-26T22:36:43.408" v="29" actId="26606"/>
          <ac:spMkLst>
            <pc:docMk/>
            <pc:sldMk cId="1788849665" sldId="274"/>
            <ac:spMk id="32" creationId="{B95B9BA8-1D69-4796-85F5-B6D0BD52354B}"/>
          </ac:spMkLst>
        </pc:spChg>
        <pc:spChg chg="add">
          <ac:chgData name="Sibusiso Mbatha" userId="64508925-d06d-4080-8124-d637d7e6514d" providerId="ADAL" clId="{B8797E0C-82B1-4CD0-B733-2852C7397FCC}" dt="2024-08-26T22:36:43.424" v="30" actId="26606"/>
          <ac:spMkLst>
            <pc:docMk/>
            <pc:sldMk cId="1788849665" sldId="274"/>
            <ac:spMk id="36" creationId="{49B530FE-A87D-41A0-A920-ADC6539EAA44}"/>
          </ac:spMkLst>
        </pc:spChg>
        <pc:spChg chg="add">
          <ac:chgData name="Sibusiso Mbatha" userId="64508925-d06d-4080-8124-d637d7e6514d" providerId="ADAL" clId="{B8797E0C-82B1-4CD0-B733-2852C7397FCC}" dt="2024-08-26T22:36:43.424" v="30" actId="26606"/>
          <ac:spMkLst>
            <pc:docMk/>
            <pc:sldMk cId="1788849665" sldId="274"/>
            <ac:spMk id="46" creationId="{7B831B6F-405A-4B47-B9BB-5CA88F285844}"/>
          </ac:spMkLst>
        </pc:spChg>
        <pc:spChg chg="add">
          <ac:chgData name="Sibusiso Mbatha" userId="64508925-d06d-4080-8124-d637d7e6514d" providerId="ADAL" clId="{B8797E0C-82B1-4CD0-B733-2852C7397FCC}" dt="2024-08-26T22:36:43.424" v="30" actId="26606"/>
          <ac:spMkLst>
            <pc:docMk/>
            <pc:sldMk cId="1788849665" sldId="274"/>
            <ac:spMk id="47" creationId="{15109354-9C5D-4F8C-B0E6-D1043C7BF20A}"/>
          </ac:spMkLst>
        </pc:spChg>
        <pc:grpChg chg="add del">
          <ac:chgData name="Sibusiso Mbatha" userId="64508925-d06d-4080-8124-d637d7e6514d" providerId="ADAL" clId="{B8797E0C-82B1-4CD0-B733-2852C7397FCC}" dt="2024-08-26T22:36:43.408" v="29" actId="26606"/>
          <ac:grpSpMkLst>
            <pc:docMk/>
            <pc:sldMk cId="1788849665" sldId="274"/>
            <ac:grpSpMk id="34" creationId="{36AB285A-81F9-42F0-A9FD-0058EB46EFDF}"/>
          </ac:grpSpMkLst>
        </pc:grpChg>
        <pc:picChg chg="add del">
          <ac:chgData name="Sibusiso Mbatha" userId="64508925-d06d-4080-8124-d637d7e6514d" providerId="ADAL" clId="{B8797E0C-82B1-4CD0-B733-2852C7397FCC}" dt="2024-08-26T22:36:23.548" v="22" actId="26606"/>
          <ac:picMkLst>
            <pc:docMk/>
            <pc:sldMk cId="1788849665" sldId="274"/>
            <ac:picMk id="6" creationId="{F248DBD2-3C00-0140-009B-EDE38B8D41DE}"/>
          </ac:picMkLst>
        </pc:picChg>
        <pc:picChg chg="add del">
          <ac:chgData name="Sibusiso Mbatha" userId="64508925-d06d-4080-8124-d637d7e6514d" providerId="ADAL" clId="{B8797E0C-82B1-4CD0-B733-2852C7397FCC}" dt="2024-08-26T22:36:23.548" v="22" actId="26606"/>
          <ac:picMkLst>
            <pc:docMk/>
            <pc:sldMk cId="1788849665" sldId="274"/>
            <ac:picMk id="8" creationId="{CB36D9AE-C82B-4FCE-9CC3-F6959A0672E3}"/>
          </ac:picMkLst>
        </pc:picChg>
        <pc:picChg chg="add mod">
          <ac:chgData name="Sibusiso Mbatha" userId="64508925-d06d-4080-8124-d637d7e6514d" providerId="ADAL" clId="{B8797E0C-82B1-4CD0-B733-2852C7397FCC}" dt="2024-08-26T22:36:43.424" v="30" actId="26606"/>
          <ac:picMkLst>
            <pc:docMk/>
            <pc:sldMk cId="1788849665" sldId="274"/>
            <ac:picMk id="26" creationId="{F248DBD2-3C00-0140-009B-EDE38B8D41DE}"/>
          </ac:picMkLst>
        </pc:picChg>
        <pc:picChg chg="add del">
          <ac:chgData name="Sibusiso Mbatha" userId="64508925-d06d-4080-8124-d637d7e6514d" providerId="ADAL" clId="{B8797E0C-82B1-4CD0-B733-2852C7397FCC}" dt="2024-08-26T22:36:43.424" v="30" actId="26606"/>
          <ac:picMkLst>
            <pc:docMk/>
            <pc:sldMk cId="1788849665" sldId="274"/>
            <ac:picMk id="27" creationId="{CB36D9AE-C82B-4FCE-9CC3-F6959A0672E3}"/>
          </ac:picMkLst>
        </pc:picChg>
        <pc:cxnChg chg="add del">
          <ac:chgData name="Sibusiso Mbatha" userId="64508925-d06d-4080-8124-d637d7e6514d" providerId="ADAL" clId="{B8797E0C-82B1-4CD0-B733-2852C7397FCC}" dt="2024-08-26T22:36:27.522" v="24" actId="26606"/>
          <ac:cxnSpMkLst>
            <pc:docMk/>
            <pc:sldMk cId="1788849665" sldId="274"/>
            <ac:cxnSpMk id="17" creationId="{4B3BCACB-5880-460B-9606-8C433A9AF99D}"/>
          </ac:cxnSpMkLst>
        </pc:cxnChg>
      </pc:sldChg>
      <pc:sldChg chg="new del">
        <pc:chgData name="Sibusiso Mbatha" userId="64508925-d06d-4080-8124-d637d7e6514d" providerId="ADAL" clId="{B8797E0C-82B1-4CD0-B733-2852C7397FCC}" dt="2024-08-26T22:51:07.044" v="397" actId="2696"/>
        <pc:sldMkLst>
          <pc:docMk/>
          <pc:sldMk cId="2734424322" sldId="275"/>
        </pc:sldMkLst>
      </pc:sldChg>
      <pc:sldChg chg="addSp delSp modSp new mod setBg">
        <pc:chgData name="Sibusiso Mbatha" userId="64508925-d06d-4080-8124-d637d7e6514d" providerId="ADAL" clId="{B8797E0C-82B1-4CD0-B733-2852C7397FCC}" dt="2024-08-26T22:58:27.269" v="748" actId="26606"/>
        <pc:sldMkLst>
          <pc:docMk/>
          <pc:sldMk cId="3872096244" sldId="275"/>
        </pc:sldMkLst>
        <pc:spChg chg="mod">
          <ac:chgData name="Sibusiso Mbatha" userId="64508925-d06d-4080-8124-d637d7e6514d" providerId="ADAL" clId="{B8797E0C-82B1-4CD0-B733-2852C7397FCC}" dt="2024-08-26T22:58:27.269" v="748" actId="26606"/>
          <ac:spMkLst>
            <pc:docMk/>
            <pc:sldMk cId="3872096244" sldId="275"/>
            <ac:spMk id="2" creationId="{E9212A4B-CC22-A48B-E660-3A5E9E8C046A}"/>
          </ac:spMkLst>
        </pc:spChg>
        <pc:spChg chg="mod">
          <ac:chgData name="Sibusiso Mbatha" userId="64508925-d06d-4080-8124-d637d7e6514d" providerId="ADAL" clId="{B8797E0C-82B1-4CD0-B733-2852C7397FCC}" dt="2024-08-26T22:58:27.269" v="748" actId="26606"/>
          <ac:spMkLst>
            <pc:docMk/>
            <pc:sldMk cId="3872096244" sldId="275"/>
            <ac:spMk id="3" creationId="{A06D2616-4FE7-6344-42AB-37AD3BAC4669}"/>
          </ac:spMkLst>
        </pc:spChg>
        <pc:spChg chg="add del">
          <ac:chgData name="Sibusiso Mbatha" userId="64508925-d06d-4080-8124-d637d7e6514d" providerId="ADAL" clId="{B8797E0C-82B1-4CD0-B733-2852C7397FCC}" dt="2024-08-26T22:58:27.269" v="748" actId="26606"/>
          <ac:spMkLst>
            <pc:docMk/>
            <pc:sldMk cId="3872096244" sldId="275"/>
            <ac:spMk id="9" creationId="{3ECBE1F1-D69B-4AFA-ABD5-8E41720EF6DE}"/>
          </ac:spMkLst>
        </pc:spChg>
        <pc:spChg chg="add del">
          <ac:chgData name="Sibusiso Mbatha" userId="64508925-d06d-4080-8124-d637d7e6514d" providerId="ADAL" clId="{B8797E0C-82B1-4CD0-B733-2852C7397FCC}" dt="2024-08-26T22:58:27.269" v="748" actId="26606"/>
          <ac:spMkLst>
            <pc:docMk/>
            <pc:sldMk cId="3872096244" sldId="275"/>
            <ac:spMk id="11" creationId="{603A6265-E10C-4B85-9C20-E75FCAF9CC63}"/>
          </ac:spMkLst>
        </pc:spChg>
        <pc:spChg chg="add">
          <ac:chgData name="Sibusiso Mbatha" userId="64508925-d06d-4080-8124-d637d7e6514d" providerId="ADAL" clId="{B8797E0C-82B1-4CD0-B733-2852C7397FCC}" dt="2024-08-26T22:58:27.269" v="748" actId="26606"/>
          <ac:spMkLst>
            <pc:docMk/>
            <pc:sldMk cId="3872096244" sldId="275"/>
            <ac:spMk id="16" creationId="{2C61293E-6EBE-43EF-A52C-9BEBFD7679D4}"/>
          </ac:spMkLst>
        </pc:spChg>
        <pc:spChg chg="add">
          <ac:chgData name="Sibusiso Mbatha" userId="64508925-d06d-4080-8124-d637d7e6514d" providerId="ADAL" clId="{B8797E0C-82B1-4CD0-B733-2852C7397FCC}" dt="2024-08-26T22:58:27.269" v="748" actId="26606"/>
          <ac:spMkLst>
            <pc:docMk/>
            <pc:sldMk cId="3872096244" sldId="275"/>
            <ac:spMk id="18" creationId="{21540236-BFD5-4A9D-8840-4703E7F76825}"/>
          </ac:spMkLst>
        </pc:spChg>
        <pc:picChg chg="add mod ord">
          <ac:chgData name="Sibusiso Mbatha" userId="64508925-d06d-4080-8124-d637d7e6514d" providerId="ADAL" clId="{B8797E0C-82B1-4CD0-B733-2852C7397FCC}" dt="2024-08-26T22:58:27.269" v="748" actId="26606"/>
          <ac:picMkLst>
            <pc:docMk/>
            <pc:sldMk cId="3872096244" sldId="275"/>
            <ac:picMk id="5" creationId="{BED346A2-82FE-D43A-28F9-712FF396A81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ibusiso%20Mbatha\Downloads\PnP%20Data%20for%20Data%20Analys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ibusiso%20Mbatha\Downloads\PnP%20Data%20for%20Data%20Analy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ibusiso%20Mbatha\Downloads\PnP%20Data%20for%20Data%20Analy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ibusiso%20Mbatha\Downloads\PnP%20Data%20for%20Data%20Analys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2023 Sales</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4701-4F67-AD3A-E90887DF2D97}"/>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4701-4F67-AD3A-E90887DF2D97}"/>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4701-4F67-AD3A-E90887DF2D97}"/>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4701-4F67-AD3A-E90887DF2D97}"/>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4701-4F67-AD3A-E90887DF2D97}"/>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4701-4F67-AD3A-E90887DF2D97}"/>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4701-4F67-AD3A-E90887DF2D97}"/>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4701-4F67-AD3A-E90887DF2D97}"/>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4701-4F67-AD3A-E90887DF2D97}"/>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4701-4F67-AD3A-E90887DF2D97}"/>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5-4701-4F67-AD3A-E90887DF2D97}"/>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7-4701-4F67-AD3A-E90887DF2D97}"/>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9-4701-4F67-AD3A-E90887DF2D97}"/>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B-4701-4F67-AD3A-E90887DF2D9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en-US"/>
              </a:p>
            </c:txPr>
            <c:dLblPos val="outEnd"/>
            <c:showLegendKey val="1"/>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Sheet1!$A$2:$A$15</c:f>
              <c:strCache>
                <c:ptCount val="14"/>
                <c:pt idx="0">
                  <c:v>BOS</c:v>
                </c:pt>
                <c:pt idx="1">
                  <c:v>Deney's Swiss</c:v>
                </c:pt>
                <c:pt idx="2">
                  <c:v>Eden Tea</c:v>
                </c:pt>
                <c:pt idx="3">
                  <c:v>Elgin Dew</c:v>
                </c:pt>
                <c:pt idx="4">
                  <c:v>Frutas</c:v>
                </c:pt>
                <c:pt idx="5">
                  <c:v>Fuze Tea</c:v>
                </c:pt>
                <c:pt idx="6">
                  <c:v>Kombucha</c:v>
                </c:pt>
                <c:pt idx="7">
                  <c:v>Lipton</c:v>
                </c:pt>
                <c:pt idx="8">
                  <c:v>Manhattan</c:v>
                </c:pt>
                <c:pt idx="9">
                  <c:v>Nestea</c:v>
                </c:pt>
                <c:pt idx="10">
                  <c:v>PNP Ceylon</c:v>
                </c:pt>
                <c:pt idx="11">
                  <c:v>Smart Choice</c:v>
                </c:pt>
                <c:pt idx="12">
                  <c:v>Toni Glass</c:v>
                </c:pt>
                <c:pt idx="13">
                  <c:v>Wellness Blend</c:v>
                </c:pt>
              </c:strCache>
            </c:strRef>
          </c:cat>
          <c:val>
            <c:numRef>
              <c:f>Sheet1!$B$2:$B$15</c:f>
              <c:numCache>
                <c:formatCode>General</c:formatCode>
                <c:ptCount val="14"/>
                <c:pt idx="0">
                  <c:v>4599019</c:v>
                </c:pt>
                <c:pt idx="1">
                  <c:v>1690</c:v>
                </c:pt>
                <c:pt idx="2">
                  <c:v>1508</c:v>
                </c:pt>
                <c:pt idx="4">
                  <c:v>37130</c:v>
                </c:pt>
                <c:pt idx="5">
                  <c:v>35638</c:v>
                </c:pt>
                <c:pt idx="6">
                  <c:v>4155</c:v>
                </c:pt>
                <c:pt idx="7">
                  <c:v>32793779</c:v>
                </c:pt>
                <c:pt idx="8">
                  <c:v>2392028</c:v>
                </c:pt>
                <c:pt idx="9">
                  <c:v>21</c:v>
                </c:pt>
                <c:pt idx="10">
                  <c:v>0</c:v>
                </c:pt>
                <c:pt idx="11">
                  <c:v>19047</c:v>
                </c:pt>
                <c:pt idx="12">
                  <c:v>1004</c:v>
                </c:pt>
                <c:pt idx="13">
                  <c:v>25360</c:v>
                </c:pt>
              </c:numCache>
            </c:numRef>
          </c:val>
          <c:extLst>
            <c:ext xmlns:c16="http://schemas.microsoft.com/office/drawing/2014/chart" uri="{C3380CC4-5D6E-409C-BE32-E72D297353CC}">
              <c16:uniqueId val="{0000001C-4701-4F67-AD3A-E90887DF2D97}"/>
            </c:ext>
          </c:extLst>
        </c:ser>
        <c:dLbls>
          <c:dLblPos val="outEnd"/>
          <c:showLegendKey val="0"/>
          <c:showVal val="1"/>
          <c:showCatName val="0"/>
          <c:showSerName val="0"/>
          <c:showPercent val="0"/>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4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outerShdw blurRad="50800" dist="38100" dir="2700000" sx="98000" sy="98000" algn="tl" rotWithShape="0">
        <a:schemeClr val="tx1">
          <a:alpha val="65000"/>
        </a:schemeClr>
      </a:outerShdw>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6538725948370634E-2"/>
          <c:y val="0.15201268241834606"/>
          <c:w val="0.84692254810325873"/>
          <c:h val="0.56279903578874213"/>
        </c:manualLayout>
      </c:layout>
      <c:pie3DChart>
        <c:varyColors val="1"/>
        <c:ser>
          <c:idx val="0"/>
          <c:order val="0"/>
          <c:tx>
            <c:strRef>
              <c:f>Sheet1!$C$1</c:f>
              <c:strCache>
                <c:ptCount val="1"/>
                <c:pt idx="0">
                  <c:v>2024 Sales</c:v>
                </c:pt>
              </c:strCache>
            </c:strRef>
          </c:tx>
          <c:dPt>
            <c:idx val="0"/>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55FB-4880-957D-7EEA7EC986DD}"/>
              </c:ext>
            </c:extLst>
          </c:dPt>
          <c:dPt>
            <c:idx val="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3-55FB-4880-957D-7EEA7EC986DD}"/>
              </c:ext>
            </c:extLst>
          </c:dPt>
          <c:dPt>
            <c:idx val="2"/>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5-55FB-4880-957D-7EEA7EC986DD}"/>
              </c:ext>
            </c:extLst>
          </c:dPt>
          <c:dPt>
            <c:idx val="3"/>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7-55FB-4880-957D-7EEA7EC986DD}"/>
              </c:ext>
            </c:extLst>
          </c:dPt>
          <c:dPt>
            <c:idx val="4"/>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9-55FB-4880-957D-7EEA7EC986DD}"/>
              </c:ext>
            </c:extLst>
          </c:dPt>
          <c:dPt>
            <c:idx val="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B-55FB-4880-957D-7EEA7EC986DD}"/>
              </c:ext>
            </c:extLst>
          </c:dPt>
          <c:dPt>
            <c:idx val="6"/>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5FB-4880-957D-7EEA7EC986DD}"/>
              </c:ext>
            </c:extLst>
          </c:dPt>
          <c:dPt>
            <c:idx val="7"/>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55FB-4880-957D-7EEA7EC986DD}"/>
              </c:ext>
            </c:extLst>
          </c:dPt>
          <c:dPt>
            <c:idx val="8"/>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55FB-4880-957D-7EEA7EC986DD}"/>
              </c:ext>
            </c:extLst>
          </c:dPt>
          <c:dPt>
            <c:idx val="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55FB-4880-957D-7EEA7EC986DD}"/>
              </c:ext>
            </c:extLst>
          </c:dPt>
          <c:dPt>
            <c:idx val="10"/>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55FB-4880-957D-7EEA7EC986DD}"/>
              </c:ext>
            </c:extLst>
          </c:dPt>
          <c:dPt>
            <c:idx val="11"/>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55FB-4880-957D-7EEA7EC986DD}"/>
              </c:ext>
            </c:extLst>
          </c:dPt>
          <c:dPt>
            <c:idx val="12"/>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55FB-4880-957D-7EEA7EC986DD}"/>
              </c:ext>
            </c:extLst>
          </c:dPt>
          <c:dPt>
            <c:idx val="13"/>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55FB-4880-957D-7EEA7EC986DD}"/>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mn-lt"/>
                    <a:ea typeface="+mn-ea"/>
                    <a:cs typeface="+mn-cs"/>
                  </a:defRPr>
                </a:pPr>
                <a:endParaRPr lang="en-US"/>
              </a:p>
            </c:txPr>
            <c:dLblPos val="outEnd"/>
            <c:showLegendKey val="1"/>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Sheet1!$A$2:$A$15</c:f>
              <c:strCache>
                <c:ptCount val="14"/>
                <c:pt idx="0">
                  <c:v>BOS</c:v>
                </c:pt>
                <c:pt idx="1">
                  <c:v>Deney's Swiss</c:v>
                </c:pt>
                <c:pt idx="2">
                  <c:v>Eden Tea</c:v>
                </c:pt>
                <c:pt idx="3">
                  <c:v>Elgin Dew</c:v>
                </c:pt>
                <c:pt idx="4">
                  <c:v>Frutas</c:v>
                </c:pt>
                <c:pt idx="5">
                  <c:v>Fuze Tea</c:v>
                </c:pt>
                <c:pt idx="6">
                  <c:v>Kombucha</c:v>
                </c:pt>
                <c:pt idx="7">
                  <c:v>Lipton</c:v>
                </c:pt>
                <c:pt idx="8">
                  <c:v>Manhattan</c:v>
                </c:pt>
                <c:pt idx="9">
                  <c:v>Nestea</c:v>
                </c:pt>
                <c:pt idx="10">
                  <c:v>PNP Ceylon</c:v>
                </c:pt>
                <c:pt idx="11">
                  <c:v>Smart Choice</c:v>
                </c:pt>
                <c:pt idx="12">
                  <c:v>Toni Glass</c:v>
                </c:pt>
                <c:pt idx="13">
                  <c:v>Wellness Blend</c:v>
                </c:pt>
              </c:strCache>
            </c:strRef>
          </c:cat>
          <c:val>
            <c:numRef>
              <c:f>Sheet1!$C$2:$C$15</c:f>
              <c:numCache>
                <c:formatCode>General</c:formatCode>
                <c:ptCount val="14"/>
                <c:pt idx="0">
                  <c:v>2768783</c:v>
                </c:pt>
                <c:pt idx="2">
                  <c:v>6657</c:v>
                </c:pt>
                <c:pt idx="3">
                  <c:v>9</c:v>
                </c:pt>
                <c:pt idx="4">
                  <c:v>27331</c:v>
                </c:pt>
                <c:pt idx="5">
                  <c:v>35249</c:v>
                </c:pt>
                <c:pt idx="6">
                  <c:v>1896</c:v>
                </c:pt>
                <c:pt idx="7">
                  <c:v>15882927</c:v>
                </c:pt>
                <c:pt idx="8">
                  <c:v>1089183</c:v>
                </c:pt>
                <c:pt idx="10">
                  <c:v>19</c:v>
                </c:pt>
                <c:pt idx="11">
                  <c:v>5709</c:v>
                </c:pt>
                <c:pt idx="12">
                  <c:v>712</c:v>
                </c:pt>
                <c:pt idx="13">
                  <c:v>15248</c:v>
                </c:pt>
              </c:numCache>
            </c:numRef>
          </c:val>
          <c:extLst>
            <c:ext xmlns:c16="http://schemas.microsoft.com/office/drawing/2014/chart" uri="{C3380CC4-5D6E-409C-BE32-E72D297353CC}">
              <c16:uniqueId val="{0000001C-55FB-4880-957D-7EEA7EC986DD}"/>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baseline="0">
                <a:solidFill>
                  <a:schemeClr val="tx2"/>
                </a:solidFill>
                <a:latin typeface="+mn-lt"/>
                <a:ea typeface="+mn-ea"/>
                <a:cs typeface="+mn-cs"/>
              </a:defRPr>
            </a:pPr>
            <a:r>
              <a:rPr lang="en-US" sz="2000" dirty="0"/>
              <a:t>2023 6M</a:t>
            </a:r>
            <a:r>
              <a:rPr lang="en-US" sz="2000" baseline="0" dirty="0"/>
              <a:t> Sales by Brands</a:t>
            </a:r>
            <a:endParaRPr lang="en-US" sz="2000" dirty="0"/>
          </a:p>
        </c:rich>
      </c:tx>
      <c:overlay val="0"/>
      <c:spPr>
        <a:noFill/>
        <a:ln>
          <a:noFill/>
        </a:ln>
        <a:effectLst/>
      </c:spPr>
      <c:txPr>
        <a:bodyPr rot="0" spcFirstLastPara="1" vertOverflow="ellipsis" vert="horz" wrap="square" anchor="ctr" anchorCtr="1"/>
        <a:lstStyle/>
        <a:p>
          <a:pPr>
            <a:defRPr sz="2000" b="1" i="0" u="none" strike="noStrike" kern="1200" baseline="0">
              <a:solidFill>
                <a:schemeClr val="tx2"/>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583333333333334E-2"/>
          <c:y val="0.21181248177311168"/>
          <c:w val="0.81388888888888888"/>
          <c:h val="0.36588692038495191"/>
        </c:manualLayout>
      </c:layout>
      <c:pie3DChart>
        <c:varyColors val="1"/>
        <c:ser>
          <c:idx val="0"/>
          <c:order val="0"/>
          <c:tx>
            <c:strRef>
              <c:f>Sheet4!$B$1</c:f>
              <c:strCache>
                <c:ptCount val="1"/>
                <c:pt idx="0">
                  <c:v>Feb</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1C-08A5-4A36-AB4C-1F5C3EE78B15}"/>
              </c:ext>
            </c:extLst>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1E-08A5-4A36-AB4C-1F5C3EE78B15}"/>
              </c:ext>
            </c:extLst>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dPt>
          <c:dPt>
            <c:idx val="5"/>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dPt>
          <c:dPt>
            <c:idx val="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1D-08A5-4A36-AB4C-1F5C3EE78B15}"/>
              </c:ext>
            </c:extLst>
          </c:dPt>
          <c:dPt>
            <c:idx val="7"/>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dPt>
          <c:dPt>
            <c:idx val="8"/>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1F-08A5-4A36-AB4C-1F5C3EE78B15}"/>
              </c:ext>
            </c:extLst>
          </c:dPt>
          <c:dPt>
            <c:idx val="9"/>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dPt>
          <c:dPt>
            <c:idx val="1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dPt>
          <c:dPt>
            <c:idx val="11"/>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dPt>
          <c:dPt>
            <c:idx val="1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dPt>
          <c:dPt>
            <c:idx val="13"/>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20-08A5-4A36-AB4C-1F5C3EE78B15}"/>
              </c:ext>
            </c:extLst>
          </c:dPt>
          <c:dLbls>
            <c:dLbl>
              <c:idx val="0"/>
              <c:layout>
                <c:manualLayout>
                  <c:x val="4.3090064746054639E-2"/>
                  <c:y val="-5.471125274767881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C-08A5-4A36-AB4C-1F5C3EE78B15}"/>
                </c:ext>
              </c:extLst>
            </c:dLbl>
            <c:dLbl>
              <c:idx val="1"/>
              <c:layout>
                <c:manualLayout>
                  <c:x val="0.13858696499406789"/>
                  <c:y val="-5.015198168537224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E-08A5-4A36-AB4C-1F5C3EE78B15}"/>
                </c:ext>
              </c:extLst>
            </c:dLbl>
            <c:dLbl>
              <c:idx val="6"/>
              <c:layout>
                <c:manualLayout>
                  <c:x val="0.10015528562596503"/>
                  <c:y val="0.1094225054953576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D-08A5-4A36-AB4C-1F5C3EE78B15}"/>
                </c:ext>
              </c:extLst>
            </c:dLbl>
            <c:dLbl>
              <c:idx val="8"/>
              <c:layout>
                <c:manualLayout>
                  <c:x val="-0.10714286369289287"/>
                  <c:y val="-6.8389065934598512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F-08A5-4A36-AB4C-1F5C3EE78B15}"/>
                </c:ext>
              </c:extLst>
            </c:dLbl>
            <c:dLbl>
              <c:idx val="13"/>
              <c:layout>
                <c:manualLayout>
                  <c:x val="-3.3773293990150999E-2"/>
                  <c:y val="-3.1914897436145971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20-08A5-4A36-AB4C-1F5C3EE78B15}"/>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Sheet4!$A$2:$A$15</c:f>
              <c:strCache>
                <c:ptCount val="14"/>
                <c:pt idx="0">
                  <c:v>BOS</c:v>
                </c:pt>
                <c:pt idx="1">
                  <c:v>Deney's Swiss</c:v>
                </c:pt>
                <c:pt idx="2">
                  <c:v>Eden Tea</c:v>
                </c:pt>
                <c:pt idx="3">
                  <c:v>Elgin Dew</c:v>
                </c:pt>
                <c:pt idx="4">
                  <c:v>Frutas</c:v>
                </c:pt>
                <c:pt idx="5">
                  <c:v>Fuze Tea</c:v>
                </c:pt>
                <c:pt idx="6">
                  <c:v>Kombucha</c:v>
                </c:pt>
                <c:pt idx="7">
                  <c:v>Lipton</c:v>
                </c:pt>
                <c:pt idx="8">
                  <c:v>Manhattan</c:v>
                </c:pt>
                <c:pt idx="9">
                  <c:v>Nestea</c:v>
                </c:pt>
                <c:pt idx="10">
                  <c:v>PNP Ceylon</c:v>
                </c:pt>
                <c:pt idx="11">
                  <c:v>Smart Choice</c:v>
                </c:pt>
                <c:pt idx="12">
                  <c:v>Toni Glass</c:v>
                </c:pt>
                <c:pt idx="13">
                  <c:v>Wellness Blend</c:v>
                </c:pt>
              </c:strCache>
            </c:strRef>
          </c:cat>
          <c:val>
            <c:numRef>
              <c:f>Sheet4!$B$2:$B$15</c:f>
              <c:numCache>
                <c:formatCode>General</c:formatCode>
                <c:ptCount val="14"/>
                <c:pt idx="0">
                  <c:v>374090</c:v>
                </c:pt>
                <c:pt idx="1">
                  <c:v>757</c:v>
                </c:pt>
                <c:pt idx="4">
                  <c:v>2528</c:v>
                </c:pt>
                <c:pt idx="5">
                  <c:v>403</c:v>
                </c:pt>
                <c:pt idx="6">
                  <c:v>388</c:v>
                </c:pt>
                <c:pt idx="7">
                  <c:v>3313359</c:v>
                </c:pt>
                <c:pt idx="8">
                  <c:v>212103</c:v>
                </c:pt>
                <c:pt idx="12">
                  <c:v>77</c:v>
                </c:pt>
                <c:pt idx="13">
                  <c:v>2582</c:v>
                </c:pt>
              </c:numCache>
            </c:numRef>
          </c:val>
          <c:extLst>
            <c:ext xmlns:c16="http://schemas.microsoft.com/office/drawing/2014/chart" uri="{C3380CC4-5D6E-409C-BE32-E72D297353CC}">
              <c16:uniqueId val="{00000000-B7E6-485A-BC06-282100827BEF}"/>
            </c:ext>
          </c:extLst>
        </c:ser>
        <c:ser>
          <c:idx val="1"/>
          <c:order val="1"/>
          <c:tx>
            <c:strRef>
              <c:f>Sheet4!$C$1</c:f>
              <c:strCache>
                <c:ptCount val="1"/>
                <c:pt idx="0">
                  <c:v>Mar</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dPt>
          <c:dPt>
            <c:idx val="5"/>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dPt>
          <c:dPt>
            <c:idx val="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dPt>
          <c:dPt>
            <c:idx val="7"/>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dPt>
          <c:dPt>
            <c:idx val="8"/>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dPt>
          <c:dPt>
            <c:idx val="9"/>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dPt>
          <c:dPt>
            <c:idx val="1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dPt>
          <c:dPt>
            <c:idx val="11"/>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dPt>
          <c:dPt>
            <c:idx val="1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dPt>
          <c:dPt>
            <c:idx val="13"/>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dPt>
          <c:dLbls>
            <c:spPr>
              <a:solidFill>
                <a:schemeClr val="lt1"/>
              </a:solidFill>
              <a:ln>
                <a:solidFill>
                  <a:schemeClr val="dk1">
                    <a:lumMod val="25000"/>
                    <a:lumOff val="75000"/>
                  </a:scheme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Sheet4!$A$2:$A$15</c:f>
              <c:strCache>
                <c:ptCount val="14"/>
                <c:pt idx="0">
                  <c:v>BOS</c:v>
                </c:pt>
                <c:pt idx="1">
                  <c:v>Deney's Swiss</c:v>
                </c:pt>
                <c:pt idx="2">
                  <c:v>Eden Tea</c:v>
                </c:pt>
                <c:pt idx="3">
                  <c:v>Elgin Dew</c:v>
                </c:pt>
                <c:pt idx="4">
                  <c:v>Frutas</c:v>
                </c:pt>
                <c:pt idx="5">
                  <c:v>Fuze Tea</c:v>
                </c:pt>
                <c:pt idx="6">
                  <c:v>Kombucha</c:v>
                </c:pt>
                <c:pt idx="7">
                  <c:v>Lipton</c:v>
                </c:pt>
                <c:pt idx="8">
                  <c:v>Manhattan</c:v>
                </c:pt>
                <c:pt idx="9">
                  <c:v>Nestea</c:v>
                </c:pt>
                <c:pt idx="10">
                  <c:v>PNP Ceylon</c:v>
                </c:pt>
                <c:pt idx="11">
                  <c:v>Smart Choice</c:v>
                </c:pt>
                <c:pt idx="12">
                  <c:v>Toni Glass</c:v>
                </c:pt>
                <c:pt idx="13">
                  <c:v>Wellness Blend</c:v>
                </c:pt>
              </c:strCache>
            </c:strRef>
          </c:cat>
          <c:val>
            <c:numRef>
              <c:f>Sheet4!$C$2:$C$15</c:f>
              <c:numCache>
                <c:formatCode>General</c:formatCode>
                <c:ptCount val="14"/>
                <c:pt idx="0">
                  <c:v>332955</c:v>
                </c:pt>
                <c:pt idx="1">
                  <c:v>177</c:v>
                </c:pt>
                <c:pt idx="4">
                  <c:v>3537</c:v>
                </c:pt>
                <c:pt idx="5">
                  <c:v>3055</c:v>
                </c:pt>
                <c:pt idx="6">
                  <c:v>294</c:v>
                </c:pt>
                <c:pt idx="7">
                  <c:v>3385137</c:v>
                </c:pt>
                <c:pt idx="8">
                  <c:v>238049</c:v>
                </c:pt>
                <c:pt idx="11">
                  <c:v>119</c:v>
                </c:pt>
                <c:pt idx="12">
                  <c:v>84</c:v>
                </c:pt>
                <c:pt idx="13">
                  <c:v>3619</c:v>
                </c:pt>
              </c:numCache>
            </c:numRef>
          </c:val>
          <c:extLst>
            <c:ext xmlns:c16="http://schemas.microsoft.com/office/drawing/2014/chart" uri="{C3380CC4-5D6E-409C-BE32-E72D297353CC}">
              <c16:uniqueId val="{00000001-B7E6-485A-BC06-282100827BEF}"/>
            </c:ext>
          </c:extLst>
        </c:ser>
        <c:ser>
          <c:idx val="2"/>
          <c:order val="2"/>
          <c:tx>
            <c:strRef>
              <c:f>Sheet4!$D$1</c:f>
              <c:strCache>
                <c:ptCount val="1"/>
                <c:pt idx="0">
                  <c:v>Apr</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dPt>
          <c:dPt>
            <c:idx val="5"/>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dPt>
          <c:dPt>
            <c:idx val="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dPt>
          <c:dPt>
            <c:idx val="7"/>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dPt>
          <c:dPt>
            <c:idx val="8"/>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dPt>
          <c:dPt>
            <c:idx val="9"/>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dPt>
          <c:dPt>
            <c:idx val="1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dPt>
          <c:dPt>
            <c:idx val="11"/>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dPt>
          <c:dPt>
            <c:idx val="1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dPt>
          <c:dPt>
            <c:idx val="13"/>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dPt>
          <c:dLbls>
            <c:spPr>
              <a:solidFill>
                <a:schemeClr val="lt1"/>
              </a:solidFill>
              <a:ln>
                <a:solidFill>
                  <a:schemeClr val="dk1">
                    <a:lumMod val="25000"/>
                    <a:lumOff val="75000"/>
                  </a:scheme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Sheet4!$A$2:$A$15</c:f>
              <c:strCache>
                <c:ptCount val="14"/>
                <c:pt idx="0">
                  <c:v>BOS</c:v>
                </c:pt>
                <c:pt idx="1">
                  <c:v>Deney's Swiss</c:v>
                </c:pt>
                <c:pt idx="2">
                  <c:v>Eden Tea</c:v>
                </c:pt>
                <c:pt idx="3">
                  <c:v>Elgin Dew</c:v>
                </c:pt>
                <c:pt idx="4">
                  <c:v>Frutas</c:v>
                </c:pt>
                <c:pt idx="5">
                  <c:v>Fuze Tea</c:v>
                </c:pt>
                <c:pt idx="6">
                  <c:v>Kombucha</c:v>
                </c:pt>
                <c:pt idx="7">
                  <c:v>Lipton</c:v>
                </c:pt>
                <c:pt idx="8">
                  <c:v>Manhattan</c:v>
                </c:pt>
                <c:pt idx="9">
                  <c:v>Nestea</c:v>
                </c:pt>
                <c:pt idx="10">
                  <c:v>PNP Ceylon</c:v>
                </c:pt>
                <c:pt idx="11">
                  <c:v>Smart Choice</c:v>
                </c:pt>
                <c:pt idx="12">
                  <c:v>Toni Glass</c:v>
                </c:pt>
                <c:pt idx="13">
                  <c:v>Wellness Blend</c:v>
                </c:pt>
              </c:strCache>
            </c:strRef>
          </c:cat>
          <c:val>
            <c:numRef>
              <c:f>Sheet4!$D$2:$D$15</c:f>
              <c:numCache>
                <c:formatCode>General</c:formatCode>
                <c:ptCount val="14"/>
                <c:pt idx="0">
                  <c:v>363527</c:v>
                </c:pt>
                <c:pt idx="1">
                  <c:v>7</c:v>
                </c:pt>
                <c:pt idx="4">
                  <c:v>3064</c:v>
                </c:pt>
                <c:pt idx="5">
                  <c:v>2425</c:v>
                </c:pt>
                <c:pt idx="6">
                  <c:v>297</c:v>
                </c:pt>
                <c:pt idx="7">
                  <c:v>2678643</c:v>
                </c:pt>
                <c:pt idx="8">
                  <c:v>212379</c:v>
                </c:pt>
                <c:pt idx="11">
                  <c:v>2811</c:v>
                </c:pt>
                <c:pt idx="12">
                  <c:v>114</c:v>
                </c:pt>
                <c:pt idx="13">
                  <c:v>1842</c:v>
                </c:pt>
              </c:numCache>
            </c:numRef>
          </c:val>
          <c:extLst>
            <c:ext xmlns:c16="http://schemas.microsoft.com/office/drawing/2014/chart" uri="{C3380CC4-5D6E-409C-BE32-E72D297353CC}">
              <c16:uniqueId val="{00000002-B7E6-485A-BC06-282100827BEF}"/>
            </c:ext>
          </c:extLst>
        </c:ser>
        <c:ser>
          <c:idx val="3"/>
          <c:order val="3"/>
          <c:tx>
            <c:strRef>
              <c:f>Sheet4!$E$1</c:f>
              <c:strCache>
                <c:ptCount val="1"/>
                <c:pt idx="0">
                  <c:v>May</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dPt>
          <c:dPt>
            <c:idx val="5"/>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dPt>
          <c:dPt>
            <c:idx val="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dPt>
          <c:dPt>
            <c:idx val="7"/>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dPt>
          <c:dPt>
            <c:idx val="8"/>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dPt>
          <c:dPt>
            <c:idx val="9"/>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dPt>
          <c:dPt>
            <c:idx val="1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dPt>
          <c:dPt>
            <c:idx val="11"/>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dPt>
          <c:dPt>
            <c:idx val="1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dPt>
          <c:dPt>
            <c:idx val="13"/>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dPt>
          <c:dLbls>
            <c:spPr>
              <a:solidFill>
                <a:schemeClr val="lt1"/>
              </a:solidFill>
              <a:ln>
                <a:solidFill>
                  <a:schemeClr val="dk1">
                    <a:lumMod val="25000"/>
                    <a:lumOff val="75000"/>
                  </a:scheme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Sheet4!$A$2:$A$15</c:f>
              <c:strCache>
                <c:ptCount val="14"/>
                <c:pt idx="0">
                  <c:v>BOS</c:v>
                </c:pt>
                <c:pt idx="1">
                  <c:v>Deney's Swiss</c:v>
                </c:pt>
                <c:pt idx="2">
                  <c:v>Eden Tea</c:v>
                </c:pt>
                <c:pt idx="3">
                  <c:v>Elgin Dew</c:v>
                </c:pt>
                <c:pt idx="4">
                  <c:v>Frutas</c:v>
                </c:pt>
                <c:pt idx="5">
                  <c:v>Fuze Tea</c:v>
                </c:pt>
                <c:pt idx="6">
                  <c:v>Kombucha</c:v>
                </c:pt>
                <c:pt idx="7">
                  <c:v>Lipton</c:v>
                </c:pt>
                <c:pt idx="8">
                  <c:v>Manhattan</c:v>
                </c:pt>
                <c:pt idx="9">
                  <c:v>Nestea</c:v>
                </c:pt>
                <c:pt idx="10">
                  <c:v>PNP Ceylon</c:v>
                </c:pt>
                <c:pt idx="11">
                  <c:v>Smart Choice</c:v>
                </c:pt>
                <c:pt idx="12">
                  <c:v>Toni Glass</c:v>
                </c:pt>
                <c:pt idx="13">
                  <c:v>Wellness Blend</c:v>
                </c:pt>
              </c:strCache>
            </c:strRef>
          </c:cat>
          <c:val>
            <c:numRef>
              <c:f>Sheet4!$E$2:$E$15</c:f>
              <c:numCache>
                <c:formatCode>General</c:formatCode>
                <c:ptCount val="14"/>
                <c:pt idx="0">
                  <c:v>286029</c:v>
                </c:pt>
                <c:pt idx="1">
                  <c:v>7</c:v>
                </c:pt>
                <c:pt idx="4">
                  <c:v>3145</c:v>
                </c:pt>
                <c:pt idx="5">
                  <c:v>1343</c:v>
                </c:pt>
                <c:pt idx="6">
                  <c:v>237</c:v>
                </c:pt>
                <c:pt idx="7">
                  <c:v>2478098</c:v>
                </c:pt>
                <c:pt idx="8">
                  <c:v>171540</c:v>
                </c:pt>
                <c:pt idx="11">
                  <c:v>2636</c:v>
                </c:pt>
                <c:pt idx="12">
                  <c:v>125</c:v>
                </c:pt>
                <c:pt idx="13">
                  <c:v>1319</c:v>
                </c:pt>
              </c:numCache>
            </c:numRef>
          </c:val>
          <c:extLst>
            <c:ext xmlns:c16="http://schemas.microsoft.com/office/drawing/2014/chart" uri="{C3380CC4-5D6E-409C-BE32-E72D297353CC}">
              <c16:uniqueId val="{00000003-B7E6-485A-BC06-282100827BEF}"/>
            </c:ext>
          </c:extLst>
        </c:ser>
        <c:ser>
          <c:idx val="4"/>
          <c:order val="4"/>
          <c:tx>
            <c:strRef>
              <c:f>Sheet4!$F$1</c:f>
              <c:strCache>
                <c:ptCount val="1"/>
                <c:pt idx="0">
                  <c:v>Jun</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dPt>
          <c:dPt>
            <c:idx val="5"/>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dPt>
          <c:dPt>
            <c:idx val="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dPt>
          <c:dPt>
            <c:idx val="7"/>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dPt>
          <c:dPt>
            <c:idx val="8"/>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dPt>
          <c:dPt>
            <c:idx val="9"/>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dPt>
          <c:dPt>
            <c:idx val="1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dPt>
          <c:dPt>
            <c:idx val="11"/>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dPt>
          <c:dPt>
            <c:idx val="1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dPt>
          <c:dPt>
            <c:idx val="13"/>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dPt>
          <c:dLbls>
            <c:spPr>
              <a:solidFill>
                <a:schemeClr val="lt1"/>
              </a:solidFill>
              <a:ln>
                <a:solidFill>
                  <a:schemeClr val="dk1">
                    <a:lumMod val="25000"/>
                    <a:lumOff val="75000"/>
                  </a:scheme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Sheet4!$A$2:$A$15</c:f>
              <c:strCache>
                <c:ptCount val="14"/>
                <c:pt idx="0">
                  <c:v>BOS</c:v>
                </c:pt>
                <c:pt idx="1">
                  <c:v>Deney's Swiss</c:v>
                </c:pt>
                <c:pt idx="2">
                  <c:v>Eden Tea</c:v>
                </c:pt>
                <c:pt idx="3">
                  <c:v>Elgin Dew</c:v>
                </c:pt>
                <c:pt idx="4">
                  <c:v>Frutas</c:v>
                </c:pt>
                <c:pt idx="5">
                  <c:v>Fuze Tea</c:v>
                </c:pt>
                <c:pt idx="6">
                  <c:v>Kombucha</c:v>
                </c:pt>
                <c:pt idx="7">
                  <c:v>Lipton</c:v>
                </c:pt>
                <c:pt idx="8">
                  <c:v>Manhattan</c:v>
                </c:pt>
                <c:pt idx="9">
                  <c:v>Nestea</c:v>
                </c:pt>
                <c:pt idx="10">
                  <c:v>PNP Ceylon</c:v>
                </c:pt>
                <c:pt idx="11">
                  <c:v>Smart Choice</c:v>
                </c:pt>
                <c:pt idx="12">
                  <c:v>Toni Glass</c:v>
                </c:pt>
                <c:pt idx="13">
                  <c:v>Wellness Blend</c:v>
                </c:pt>
              </c:strCache>
            </c:strRef>
          </c:cat>
          <c:val>
            <c:numRef>
              <c:f>Sheet4!$F$2:$F$15</c:f>
              <c:numCache>
                <c:formatCode>General</c:formatCode>
                <c:ptCount val="14"/>
                <c:pt idx="0">
                  <c:v>256998</c:v>
                </c:pt>
                <c:pt idx="1">
                  <c:v>14</c:v>
                </c:pt>
                <c:pt idx="4">
                  <c:v>3513</c:v>
                </c:pt>
                <c:pt idx="5">
                  <c:v>882</c:v>
                </c:pt>
                <c:pt idx="6">
                  <c:v>421</c:v>
                </c:pt>
                <c:pt idx="7">
                  <c:v>2254433</c:v>
                </c:pt>
                <c:pt idx="8">
                  <c:v>147654</c:v>
                </c:pt>
                <c:pt idx="11">
                  <c:v>2067</c:v>
                </c:pt>
                <c:pt idx="12">
                  <c:v>70</c:v>
                </c:pt>
                <c:pt idx="13">
                  <c:v>627</c:v>
                </c:pt>
              </c:numCache>
            </c:numRef>
          </c:val>
          <c:extLst>
            <c:ext xmlns:c16="http://schemas.microsoft.com/office/drawing/2014/chart" uri="{C3380CC4-5D6E-409C-BE32-E72D297353CC}">
              <c16:uniqueId val="{00000004-B7E6-485A-BC06-282100827BEF}"/>
            </c:ext>
          </c:extLst>
        </c:ser>
        <c:ser>
          <c:idx val="5"/>
          <c:order val="5"/>
          <c:tx>
            <c:strRef>
              <c:f>Sheet4!$G$1</c:f>
              <c:strCache>
                <c:ptCount val="1"/>
                <c:pt idx="0">
                  <c:v>Jul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dPt>
          <c:dPt>
            <c:idx val="5"/>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dPt>
          <c:dPt>
            <c:idx val="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dPt>
          <c:dPt>
            <c:idx val="7"/>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dPt>
          <c:dPt>
            <c:idx val="8"/>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dPt>
          <c:dPt>
            <c:idx val="9"/>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dPt>
          <c:dPt>
            <c:idx val="1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dPt>
          <c:dPt>
            <c:idx val="11"/>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dPt>
          <c:dPt>
            <c:idx val="1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dPt>
          <c:dPt>
            <c:idx val="13"/>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dPt>
          <c:dLbls>
            <c:spPr>
              <a:solidFill>
                <a:schemeClr val="lt1"/>
              </a:solidFill>
              <a:ln>
                <a:solidFill>
                  <a:schemeClr val="dk1">
                    <a:lumMod val="25000"/>
                    <a:lumOff val="75000"/>
                  </a:scheme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Sheet4!$A$2:$A$15</c:f>
              <c:strCache>
                <c:ptCount val="14"/>
                <c:pt idx="0">
                  <c:v>BOS</c:v>
                </c:pt>
                <c:pt idx="1">
                  <c:v>Deney's Swiss</c:v>
                </c:pt>
                <c:pt idx="2">
                  <c:v>Eden Tea</c:v>
                </c:pt>
                <c:pt idx="3">
                  <c:v>Elgin Dew</c:v>
                </c:pt>
                <c:pt idx="4">
                  <c:v>Frutas</c:v>
                </c:pt>
                <c:pt idx="5">
                  <c:v>Fuze Tea</c:v>
                </c:pt>
                <c:pt idx="6">
                  <c:v>Kombucha</c:v>
                </c:pt>
                <c:pt idx="7">
                  <c:v>Lipton</c:v>
                </c:pt>
                <c:pt idx="8">
                  <c:v>Manhattan</c:v>
                </c:pt>
                <c:pt idx="9">
                  <c:v>Nestea</c:v>
                </c:pt>
                <c:pt idx="10">
                  <c:v>PNP Ceylon</c:v>
                </c:pt>
                <c:pt idx="11">
                  <c:v>Smart Choice</c:v>
                </c:pt>
                <c:pt idx="12">
                  <c:v>Toni Glass</c:v>
                </c:pt>
                <c:pt idx="13">
                  <c:v>Wellness Blend</c:v>
                </c:pt>
              </c:strCache>
            </c:strRef>
          </c:cat>
          <c:val>
            <c:numRef>
              <c:f>Sheet4!$G$2:$G$15</c:f>
              <c:numCache>
                <c:formatCode>General</c:formatCode>
                <c:ptCount val="14"/>
                <c:pt idx="0">
                  <c:v>270985</c:v>
                </c:pt>
                <c:pt idx="4">
                  <c:v>2647</c:v>
                </c:pt>
                <c:pt idx="5">
                  <c:v>3693</c:v>
                </c:pt>
                <c:pt idx="6">
                  <c:v>212</c:v>
                </c:pt>
                <c:pt idx="7">
                  <c:v>2447363</c:v>
                </c:pt>
                <c:pt idx="8">
                  <c:v>142578</c:v>
                </c:pt>
                <c:pt idx="9">
                  <c:v>21</c:v>
                </c:pt>
                <c:pt idx="11">
                  <c:v>1569</c:v>
                </c:pt>
                <c:pt idx="13">
                  <c:v>2900</c:v>
                </c:pt>
              </c:numCache>
            </c:numRef>
          </c:val>
          <c:extLst>
            <c:ext xmlns:c16="http://schemas.microsoft.com/office/drawing/2014/chart" uri="{C3380CC4-5D6E-409C-BE32-E72D297353CC}">
              <c16:uniqueId val="{00000005-B7E6-485A-BC06-282100827BEF}"/>
            </c:ext>
          </c:extLst>
        </c:ser>
        <c:ser>
          <c:idx val="6"/>
          <c:order val="6"/>
          <c:tx>
            <c:strRef>
              <c:f>Sheet4!$H$1</c:f>
              <c:strCache>
                <c:ptCount val="1"/>
                <c:pt idx="0">
                  <c:v>2023 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extLst>
              <c:ext xmlns:c16="http://schemas.microsoft.com/office/drawing/2014/chart" uri="{C3380CC4-5D6E-409C-BE32-E72D297353CC}">
                <c16:uniqueId val="{00000007-B7E6-485A-BC06-282100827BEF}"/>
              </c:ext>
            </c:extLst>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sp3d/>
            </c:spPr>
            <c:extLst>
              <c:ext xmlns:c16="http://schemas.microsoft.com/office/drawing/2014/chart" uri="{C3380CC4-5D6E-409C-BE32-E72D297353CC}">
                <c16:uniqueId val="{00000009-B7E6-485A-BC06-282100827BEF}"/>
              </c:ext>
            </c:extLst>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0B-B7E6-485A-BC06-282100827BEF}"/>
              </c:ext>
            </c:extLst>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D-B7E6-485A-BC06-282100827BEF}"/>
              </c:ext>
            </c:extLst>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F-B7E6-485A-BC06-282100827BEF}"/>
              </c:ext>
            </c:extLst>
          </c:dPt>
          <c:dPt>
            <c:idx val="5"/>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11-B7E6-485A-BC06-282100827BEF}"/>
              </c:ext>
            </c:extLst>
          </c:dPt>
          <c:dPt>
            <c:idx val="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13-B7E6-485A-BC06-282100827BEF}"/>
              </c:ext>
            </c:extLst>
          </c:dPt>
          <c:dPt>
            <c:idx val="7"/>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15-B7E6-485A-BC06-282100827BEF}"/>
              </c:ext>
            </c:extLst>
          </c:dPt>
          <c:dPt>
            <c:idx val="8"/>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extLst>
              <c:ext xmlns:c16="http://schemas.microsoft.com/office/drawing/2014/chart" uri="{C3380CC4-5D6E-409C-BE32-E72D297353CC}">
                <c16:uniqueId val="{00000017-B7E6-485A-BC06-282100827BEF}"/>
              </c:ext>
            </c:extLst>
          </c:dPt>
          <c:dPt>
            <c:idx val="9"/>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19-B7E6-485A-BC06-282100827BEF}"/>
              </c:ext>
            </c:extLst>
          </c:dPt>
          <c:dPt>
            <c:idx val="1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1B-B7E6-485A-BC06-282100827BEF}"/>
              </c:ext>
            </c:extLst>
          </c:dPt>
          <c:dPt>
            <c:idx val="11"/>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sp3d/>
            </c:spPr>
            <c:extLst>
              <c:ext xmlns:c16="http://schemas.microsoft.com/office/drawing/2014/chart" uri="{C3380CC4-5D6E-409C-BE32-E72D297353CC}">
                <c16:uniqueId val="{0000001D-B7E6-485A-BC06-282100827BEF}"/>
              </c:ext>
            </c:extLst>
          </c:dPt>
          <c:dPt>
            <c:idx val="1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1F-B7E6-485A-BC06-282100827BEF}"/>
              </c:ext>
            </c:extLst>
          </c:dPt>
          <c:dPt>
            <c:idx val="13"/>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sp3d/>
            </c:spPr>
            <c:extLst>
              <c:ext xmlns:c16="http://schemas.microsoft.com/office/drawing/2014/chart" uri="{C3380CC4-5D6E-409C-BE32-E72D297353CC}">
                <c16:uniqueId val="{00000021-B7E6-485A-BC06-282100827BE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2">
                        <a:lumMod val="75000"/>
                      </a:schemeClr>
                    </a:solidFill>
                    <a:latin typeface="+mn-lt"/>
                    <a:ea typeface="+mn-ea"/>
                    <a:cs typeface="+mn-cs"/>
                  </a:defRPr>
                </a:pPr>
                <a:endParaRPr lang="en-US"/>
              </a:p>
            </c:txPr>
            <c:dLblPos val="outEnd"/>
            <c:showLegendKey val="1"/>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Sheet4!$A$2:$A$15</c:f>
              <c:strCache>
                <c:ptCount val="14"/>
                <c:pt idx="0">
                  <c:v>BOS</c:v>
                </c:pt>
                <c:pt idx="1">
                  <c:v>Deney's Swiss</c:v>
                </c:pt>
                <c:pt idx="2">
                  <c:v>Eden Tea</c:v>
                </c:pt>
                <c:pt idx="3">
                  <c:v>Elgin Dew</c:v>
                </c:pt>
                <c:pt idx="4">
                  <c:v>Frutas</c:v>
                </c:pt>
                <c:pt idx="5">
                  <c:v>Fuze Tea</c:v>
                </c:pt>
                <c:pt idx="6">
                  <c:v>Kombucha</c:v>
                </c:pt>
                <c:pt idx="7">
                  <c:v>Lipton</c:v>
                </c:pt>
                <c:pt idx="8">
                  <c:v>Manhattan</c:v>
                </c:pt>
                <c:pt idx="9">
                  <c:v>Nestea</c:v>
                </c:pt>
                <c:pt idx="10">
                  <c:v>PNP Ceylon</c:v>
                </c:pt>
                <c:pt idx="11">
                  <c:v>Smart Choice</c:v>
                </c:pt>
                <c:pt idx="12">
                  <c:v>Toni Glass</c:v>
                </c:pt>
                <c:pt idx="13">
                  <c:v>Wellness Blend</c:v>
                </c:pt>
              </c:strCache>
            </c:strRef>
          </c:cat>
          <c:val>
            <c:numRef>
              <c:f>Sheet4!$H$2:$H$15</c:f>
              <c:numCache>
                <c:formatCode>General</c:formatCode>
                <c:ptCount val="14"/>
                <c:pt idx="0">
                  <c:v>1884584</c:v>
                </c:pt>
                <c:pt idx="1">
                  <c:v>962</c:v>
                </c:pt>
                <c:pt idx="2">
                  <c:v>0</c:v>
                </c:pt>
                <c:pt idx="3">
                  <c:v>0</c:v>
                </c:pt>
                <c:pt idx="4">
                  <c:v>18434</c:v>
                </c:pt>
                <c:pt idx="5">
                  <c:v>11801</c:v>
                </c:pt>
                <c:pt idx="6">
                  <c:v>1849</c:v>
                </c:pt>
                <c:pt idx="7">
                  <c:v>16557033</c:v>
                </c:pt>
                <c:pt idx="8">
                  <c:v>1124303</c:v>
                </c:pt>
                <c:pt idx="9">
                  <c:v>21</c:v>
                </c:pt>
                <c:pt idx="10">
                  <c:v>0</c:v>
                </c:pt>
                <c:pt idx="11">
                  <c:v>9202</c:v>
                </c:pt>
                <c:pt idx="12">
                  <c:v>470</c:v>
                </c:pt>
                <c:pt idx="13">
                  <c:v>12889</c:v>
                </c:pt>
              </c:numCache>
            </c:numRef>
          </c:val>
          <c:extLst>
            <c:ext xmlns:c16="http://schemas.microsoft.com/office/drawing/2014/chart" uri="{C3380CC4-5D6E-409C-BE32-E72D297353CC}">
              <c16:uniqueId val="{00000022-B7E6-485A-BC06-282100827BEF}"/>
            </c:ext>
          </c:extLst>
        </c:ser>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baseline="0">
                <a:solidFill>
                  <a:schemeClr val="dk1">
                    <a:lumMod val="75000"/>
                    <a:lumOff val="25000"/>
                  </a:schemeClr>
                </a:solidFill>
                <a:latin typeface="+mn-lt"/>
                <a:ea typeface="+mn-ea"/>
                <a:cs typeface="+mn-cs"/>
              </a:defRPr>
            </a:pPr>
            <a:r>
              <a:rPr lang="en-US" sz="2000"/>
              <a:t>Sales by Pack Contribution</a:t>
            </a:r>
          </a:p>
        </c:rich>
      </c:tx>
      <c:overlay val="0"/>
      <c:spPr>
        <a:noFill/>
        <a:ln>
          <a:noFill/>
        </a:ln>
        <a:effectLst/>
      </c:spPr>
      <c:txPr>
        <a:bodyPr rot="0" spcFirstLastPara="1" vertOverflow="ellipsis" vert="horz" wrap="square" anchor="ctr" anchorCtr="1"/>
        <a:lstStyle/>
        <a:p>
          <a:pPr>
            <a:defRPr sz="20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Sheet10!$B$1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BDB-4572-8FBE-672F0688DA8D}"/>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BDB-4572-8FBE-672F0688DA8D}"/>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BDB-4572-8FBE-672F0688DA8D}"/>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BDB-4572-8FBE-672F0688DA8D}"/>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5BDB-4572-8FBE-672F0688DA8D}"/>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5BDB-4572-8FBE-672F0688DA8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Sheet10!$A$2:$A$7</c:f>
              <c:strCache>
                <c:ptCount val="6"/>
                <c:pt idx="0">
                  <c:v>1L - 1.5L</c:v>
                </c:pt>
                <c:pt idx="1">
                  <c:v>200ml</c:v>
                </c:pt>
                <c:pt idx="2">
                  <c:v>380ml</c:v>
                </c:pt>
                <c:pt idx="3">
                  <c:v>3L</c:v>
                </c:pt>
                <c:pt idx="4">
                  <c:v>500ml</c:v>
                </c:pt>
                <c:pt idx="5">
                  <c:v>Can</c:v>
                </c:pt>
              </c:strCache>
            </c:strRef>
          </c:cat>
          <c:val>
            <c:numRef>
              <c:f>Sheet10!$B$2:$B$7</c:f>
              <c:numCache>
                <c:formatCode>General</c:formatCode>
                <c:ptCount val="6"/>
                <c:pt idx="0">
                  <c:v>30757633</c:v>
                </c:pt>
                <c:pt idx="1">
                  <c:v>4783484</c:v>
                </c:pt>
                <c:pt idx="2">
                  <c:v>839</c:v>
                </c:pt>
                <c:pt idx="3">
                  <c:v>1990389</c:v>
                </c:pt>
                <c:pt idx="4">
                  <c:v>14355590</c:v>
                </c:pt>
                <c:pt idx="5">
                  <c:v>7856167</c:v>
                </c:pt>
              </c:numCache>
            </c:numRef>
          </c:val>
          <c:extLst>
            <c:ext xmlns:c16="http://schemas.microsoft.com/office/drawing/2014/chart" uri="{C3380CC4-5D6E-409C-BE32-E72D297353CC}">
              <c16:uniqueId val="{0000000C-5BDB-4572-8FBE-672F0688DA8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4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C0442-E30E-454C-9803-7B2B93467651}" type="doc">
      <dgm:prSet loTypeId="urn:microsoft.com/office/officeart/2005/8/layout/chevron1" loCatId="process" qsTypeId="urn:microsoft.com/office/officeart/2005/8/quickstyle/simple2" qsCatId="simple" csTypeId="urn:microsoft.com/office/officeart/2005/8/colors/colorful2" csCatId="colorful" phldr="1"/>
      <dgm:spPr/>
      <dgm:t>
        <a:bodyPr/>
        <a:lstStyle/>
        <a:p>
          <a:endParaRPr lang="en-US"/>
        </a:p>
      </dgm:t>
    </dgm:pt>
    <dgm:pt modelId="{903DBBCF-0471-470F-9714-86F279F0A902}">
      <dgm:prSet/>
      <dgm:spPr/>
      <dgm:t>
        <a:bodyPr/>
        <a:lstStyle/>
        <a:p>
          <a:r>
            <a:rPr lang="en-US" dirty="0"/>
            <a:t>This sales data analysis report provides insights into the performance of our company compared to the brands over the past six months, three months, and one month. </a:t>
          </a:r>
        </a:p>
      </dgm:t>
    </dgm:pt>
    <dgm:pt modelId="{7318D44D-C530-4F23-A341-FF045291EE96}" type="parTrans" cxnId="{A19F8E6E-AC02-4AD1-A5FB-1F14251D9A95}">
      <dgm:prSet/>
      <dgm:spPr/>
      <dgm:t>
        <a:bodyPr/>
        <a:lstStyle/>
        <a:p>
          <a:endParaRPr lang="en-US"/>
        </a:p>
      </dgm:t>
    </dgm:pt>
    <dgm:pt modelId="{AE9878B7-E77A-49EF-BD0E-B58C76AC8022}" type="sibTrans" cxnId="{A19F8E6E-AC02-4AD1-A5FB-1F14251D9A95}">
      <dgm:prSet/>
      <dgm:spPr/>
      <dgm:t>
        <a:bodyPr/>
        <a:lstStyle/>
        <a:p>
          <a:endParaRPr lang="en-US"/>
        </a:p>
      </dgm:t>
    </dgm:pt>
    <dgm:pt modelId="{4F822AB5-0F39-4A45-8BB0-32D40DAF2EDA}">
      <dgm:prSet/>
      <dgm:spPr/>
      <dgm:t>
        <a:bodyPr/>
        <a:lstStyle/>
        <a:p>
          <a:r>
            <a:rPr lang="en-US"/>
            <a:t>By analyzing market share, revenue trends, regional performance, and pack type contributions, this report aims to identify growth opportunities and formulate actionable recommendations to enhance our market position and drive sales growth.</a:t>
          </a:r>
        </a:p>
      </dgm:t>
    </dgm:pt>
    <dgm:pt modelId="{F17E0CF1-B7F7-4BE7-B878-93F0D102BDE6}" type="parTrans" cxnId="{247836D0-E4F4-44AC-BB34-6230C8005F22}">
      <dgm:prSet/>
      <dgm:spPr/>
      <dgm:t>
        <a:bodyPr/>
        <a:lstStyle/>
        <a:p>
          <a:endParaRPr lang="en-US"/>
        </a:p>
      </dgm:t>
    </dgm:pt>
    <dgm:pt modelId="{91027295-681F-4F8E-BD2F-627B6081A5D9}" type="sibTrans" cxnId="{247836D0-E4F4-44AC-BB34-6230C8005F22}">
      <dgm:prSet/>
      <dgm:spPr/>
      <dgm:t>
        <a:bodyPr/>
        <a:lstStyle/>
        <a:p>
          <a:endParaRPr lang="en-US"/>
        </a:p>
      </dgm:t>
    </dgm:pt>
    <dgm:pt modelId="{708F22D7-EABE-4CA0-8F1D-6F6C31C7C0A5}" type="pres">
      <dgm:prSet presAssocID="{CD7C0442-E30E-454C-9803-7B2B93467651}" presName="Name0" presStyleCnt="0">
        <dgm:presLayoutVars>
          <dgm:dir/>
          <dgm:animLvl val="lvl"/>
          <dgm:resizeHandles val="exact"/>
        </dgm:presLayoutVars>
      </dgm:prSet>
      <dgm:spPr/>
    </dgm:pt>
    <dgm:pt modelId="{C10A709B-C577-4DAB-B1F9-0590FFCAE542}" type="pres">
      <dgm:prSet presAssocID="{903DBBCF-0471-470F-9714-86F279F0A902}" presName="parTxOnly" presStyleLbl="node1" presStyleIdx="0" presStyleCnt="2">
        <dgm:presLayoutVars>
          <dgm:chMax val="0"/>
          <dgm:chPref val="0"/>
          <dgm:bulletEnabled val="1"/>
        </dgm:presLayoutVars>
      </dgm:prSet>
      <dgm:spPr/>
    </dgm:pt>
    <dgm:pt modelId="{91C20302-8022-4211-8B5C-ABE16A696A32}" type="pres">
      <dgm:prSet presAssocID="{AE9878B7-E77A-49EF-BD0E-B58C76AC8022}" presName="parTxOnlySpace" presStyleCnt="0"/>
      <dgm:spPr/>
    </dgm:pt>
    <dgm:pt modelId="{02BBEFEE-0080-44C3-AB56-F4D5EA5DBBAA}" type="pres">
      <dgm:prSet presAssocID="{4F822AB5-0F39-4A45-8BB0-32D40DAF2EDA}" presName="parTxOnly" presStyleLbl="node1" presStyleIdx="1" presStyleCnt="2">
        <dgm:presLayoutVars>
          <dgm:chMax val="0"/>
          <dgm:chPref val="0"/>
          <dgm:bulletEnabled val="1"/>
        </dgm:presLayoutVars>
      </dgm:prSet>
      <dgm:spPr/>
    </dgm:pt>
  </dgm:ptLst>
  <dgm:cxnLst>
    <dgm:cxn modelId="{234AAC07-91DD-4862-A2E5-D1490B0CE344}" type="presOf" srcId="{CD7C0442-E30E-454C-9803-7B2B93467651}" destId="{708F22D7-EABE-4CA0-8F1D-6F6C31C7C0A5}" srcOrd="0" destOrd="0" presId="urn:microsoft.com/office/officeart/2005/8/layout/chevron1"/>
    <dgm:cxn modelId="{273F885F-7DAC-4A32-B0A5-9F2BB6127EA0}" type="presOf" srcId="{903DBBCF-0471-470F-9714-86F279F0A902}" destId="{C10A709B-C577-4DAB-B1F9-0590FFCAE542}" srcOrd="0" destOrd="0" presId="urn:microsoft.com/office/officeart/2005/8/layout/chevron1"/>
    <dgm:cxn modelId="{A19F8E6E-AC02-4AD1-A5FB-1F14251D9A95}" srcId="{CD7C0442-E30E-454C-9803-7B2B93467651}" destId="{903DBBCF-0471-470F-9714-86F279F0A902}" srcOrd="0" destOrd="0" parTransId="{7318D44D-C530-4F23-A341-FF045291EE96}" sibTransId="{AE9878B7-E77A-49EF-BD0E-B58C76AC8022}"/>
    <dgm:cxn modelId="{59BD66C4-2CA4-4AF4-A5D1-FCB01C626A6E}" type="presOf" srcId="{4F822AB5-0F39-4A45-8BB0-32D40DAF2EDA}" destId="{02BBEFEE-0080-44C3-AB56-F4D5EA5DBBAA}" srcOrd="0" destOrd="0" presId="urn:microsoft.com/office/officeart/2005/8/layout/chevron1"/>
    <dgm:cxn modelId="{247836D0-E4F4-44AC-BB34-6230C8005F22}" srcId="{CD7C0442-E30E-454C-9803-7B2B93467651}" destId="{4F822AB5-0F39-4A45-8BB0-32D40DAF2EDA}" srcOrd="1" destOrd="0" parTransId="{F17E0CF1-B7F7-4BE7-B878-93F0D102BDE6}" sibTransId="{91027295-681F-4F8E-BD2F-627B6081A5D9}"/>
    <dgm:cxn modelId="{67BD4230-4F5F-42A8-91CF-5066345FA0B2}" type="presParOf" srcId="{708F22D7-EABE-4CA0-8F1D-6F6C31C7C0A5}" destId="{C10A709B-C577-4DAB-B1F9-0590FFCAE542}" srcOrd="0" destOrd="0" presId="urn:microsoft.com/office/officeart/2005/8/layout/chevron1"/>
    <dgm:cxn modelId="{786DDDBD-37DC-4FB1-8DF6-0C28C0CB0991}" type="presParOf" srcId="{708F22D7-EABE-4CA0-8F1D-6F6C31C7C0A5}" destId="{91C20302-8022-4211-8B5C-ABE16A696A32}" srcOrd="1" destOrd="0" presId="urn:microsoft.com/office/officeart/2005/8/layout/chevron1"/>
    <dgm:cxn modelId="{2C2340F8-D414-46FB-8C62-8C2A7486A41D}" type="presParOf" srcId="{708F22D7-EABE-4CA0-8F1D-6F6C31C7C0A5}" destId="{02BBEFEE-0080-44C3-AB56-F4D5EA5DBBAA}"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A709B-C577-4DAB-B1F9-0590FFCAE542}">
      <dsp:nvSpPr>
        <dsp:cNvPr id="0" name=""/>
        <dsp:cNvSpPr/>
      </dsp:nvSpPr>
      <dsp:spPr>
        <a:xfrm>
          <a:off x="9242" y="1070709"/>
          <a:ext cx="5524797" cy="2209919"/>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This sales data analysis report provides insights into the performance of our company compared to the brands over the past six months, three months, and one month. </a:t>
          </a:r>
        </a:p>
      </dsp:txBody>
      <dsp:txXfrm>
        <a:off x="1114202" y="1070709"/>
        <a:ext cx="3314878" cy="2209919"/>
      </dsp:txXfrm>
    </dsp:sp>
    <dsp:sp modelId="{02BBEFEE-0080-44C3-AB56-F4D5EA5DBBAA}">
      <dsp:nvSpPr>
        <dsp:cNvPr id="0" name=""/>
        <dsp:cNvSpPr/>
      </dsp:nvSpPr>
      <dsp:spPr>
        <a:xfrm>
          <a:off x="4981560" y="1070709"/>
          <a:ext cx="5524797" cy="2209919"/>
        </a:xfrm>
        <a:prstGeom prst="chevron">
          <a:avLst/>
        </a:prstGeom>
        <a:solidFill>
          <a:schemeClr val="accent2">
            <a:hueOff val="6443614"/>
            <a:satOff val="-18493"/>
            <a:lumOff val="-2960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t>By analyzing market share, revenue trends, regional performance, and pack type contributions, this report aims to identify growth opportunities and formulate actionable recommendations to enhance our market position and drive sales growth.</a:t>
          </a:r>
        </a:p>
      </dsp:txBody>
      <dsp:txXfrm>
        <a:off x="6086520" y="1070709"/>
        <a:ext cx="3314878" cy="220991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0196-C814-2021-2948-9195DE850E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8CD40B-EE76-20C9-9A74-2147DB1403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2A01E7-38F9-7DC5-6C29-B0BF196F80D1}"/>
              </a:ext>
            </a:extLst>
          </p:cNvPr>
          <p:cNvSpPr>
            <a:spLocks noGrp="1"/>
          </p:cNvSpPr>
          <p:nvPr>
            <p:ph type="dt" sz="half" idx="10"/>
          </p:nvPr>
        </p:nvSpPr>
        <p:spPr/>
        <p:txBody>
          <a:bodyPr/>
          <a:lstStyle/>
          <a:p>
            <a:fld id="{A1561C11-56FE-40A7-988C-E74659E78945}" type="datetimeFigureOut">
              <a:rPr lang="en-US" smtClean="0"/>
              <a:t>8/26/2024</a:t>
            </a:fld>
            <a:endParaRPr lang="en-US"/>
          </a:p>
        </p:txBody>
      </p:sp>
      <p:sp>
        <p:nvSpPr>
          <p:cNvPr id="5" name="Footer Placeholder 4">
            <a:extLst>
              <a:ext uri="{FF2B5EF4-FFF2-40B4-BE49-F238E27FC236}">
                <a16:creationId xmlns:a16="http://schemas.microsoft.com/office/drawing/2014/main" id="{0C4AD04A-4310-7FE7-9C67-F96E45D36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83C8C-790D-FF56-D08B-2ACD23D1186D}"/>
              </a:ext>
            </a:extLst>
          </p:cNvPr>
          <p:cNvSpPr>
            <a:spLocks noGrp="1"/>
          </p:cNvSpPr>
          <p:nvPr>
            <p:ph type="sldNum" sz="quarter" idx="12"/>
          </p:nvPr>
        </p:nvSpPr>
        <p:spPr/>
        <p:txBody>
          <a:bodyPr/>
          <a:lstStyle/>
          <a:p>
            <a:fld id="{592C3515-E56A-4970-8805-A34632D9E9F7}" type="slidenum">
              <a:rPr lang="en-US" smtClean="0"/>
              <a:t>‹#›</a:t>
            </a:fld>
            <a:endParaRPr lang="en-US"/>
          </a:p>
        </p:txBody>
      </p:sp>
    </p:spTree>
    <p:extLst>
      <p:ext uri="{BB962C8B-B14F-4D97-AF65-F5344CB8AC3E}">
        <p14:creationId xmlns:p14="http://schemas.microsoft.com/office/powerpoint/2010/main" val="91616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6119-1DEA-F1BF-9A53-AF29B74622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B880C8-058B-15D6-10FC-B3E0198AEB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94C76-B6FD-6F70-7ED2-6EB795EDD831}"/>
              </a:ext>
            </a:extLst>
          </p:cNvPr>
          <p:cNvSpPr>
            <a:spLocks noGrp="1"/>
          </p:cNvSpPr>
          <p:nvPr>
            <p:ph type="dt" sz="half" idx="10"/>
          </p:nvPr>
        </p:nvSpPr>
        <p:spPr/>
        <p:txBody>
          <a:bodyPr/>
          <a:lstStyle/>
          <a:p>
            <a:fld id="{A1561C11-56FE-40A7-988C-E74659E78945}" type="datetimeFigureOut">
              <a:rPr lang="en-US" smtClean="0"/>
              <a:t>8/26/2024</a:t>
            </a:fld>
            <a:endParaRPr lang="en-US"/>
          </a:p>
        </p:txBody>
      </p:sp>
      <p:sp>
        <p:nvSpPr>
          <p:cNvPr id="5" name="Footer Placeholder 4">
            <a:extLst>
              <a:ext uri="{FF2B5EF4-FFF2-40B4-BE49-F238E27FC236}">
                <a16:creationId xmlns:a16="http://schemas.microsoft.com/office/drawing/2014/main" id="{0A8CC245-31FA-FDE0-AE4A-F1814979C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883D1-7566-0781-0D5C-48077ACFD420}"/>
              </a:ext>
            </a:extLst>
          </p:cNvPr>
          <p:cNvSpPr>
            <a:spLocks noGrp="1"/>
          </p:cNvSpPr>
          <p:nvPr>
            <p:ph type="sldNum" sz="quarter" idx="12"/>
          </p:nvPr>
        </p:nvSpPr>
        <p:spPr/>
        <p:txBody>
          <a:bodyPr/>
          <a:lstStyle/>
          <a:p>
            <a:fld id="{592C3515-E56A-4970-8805-A34632D9E9F7}" type="slidenum">
              <a:rPr lang="en-US" smtClean="0"/>
              <a:t>‹#›</a:t>
            </a:fld>
            <a:endParaRPr lang="en-US"/>
          </a:p>
        </p:txBody>
      </p:sp>
    </p:spTree>
    <p:extLst>
      <p:ext uri="{BB962C8B-B14F-4D97-AF65-F5344CB8AC3E}">
        <p14:creationId xmlns:p14="http://schemas.microsoft.com/office/powerpoint/2010/main" val="23452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4FB583-9B33-9AD5-C531-1AF4DE0E0A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B03C44-F06E-E859-5954-387FB04D4C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F3980-B856-4E1B-FA50-54E50E9D2254}"/>
              </a:ext>
            </a:extLst>
          </p:cNvPr>
          <p:cNvSpPr>
            <a:spLocks noGrp="1"/>
          </p:cNvSpPr>
          <p:nvPr>
            <p:ph type="dt" sz="half" idx="10"/>
          </p:nvPr>
        </p:nvSpPr>
        <p:spPr/>
        <p:txBody>
          <a:bodyPr/>
          <a:lstStyle/>
          <a:p>
            <a:fld id="{A1561C11-56FE-40A7-988C-E74659E78945}" type="datetimeFigureOut">
              <a:rPr lang="en-US" smtClean="0"/>
              <a:t>8/26/2024</a:t>
            </a:fld>
            <a:endParaRPr lang="en-US"/>
          </a:p>
        </p:txBody>
      </p:sp>
      <p:sp>
        <p:nvSpPr>
          <p:cNvPr id="5" name="Footer Placeholder 4">
            <a:extLst>
              <a:ext uri="{FF2B5EF4-FFF2-40B4-BE49-F238E27FC236}">
                <a16:creationId xmlns:a16="http://schemas.microsoft.com/office/drawing/2014/main" id="{B0364F8B-3108-63EC-8113-09330F178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35987-C157-9044-1844-7B5FFE5C9F13}"/>
              </a:ext>
            </a:extLst>
          </p:cNvPr>
          <p:cNvSpPr>
            <a:spLocks noGrp="1"/>
          </p:cNvSpPr>
          <p:nvPr>
            <p:ph type="sldNum" sz="quarter" idx="12"/>
          </p:nvPr>
        </p:nvSpPr>
        <p:spPr/>
        <p:txBody>
          <a:bodyPr/>
          <a:lstStyle/>
          <a:p>
            <a:fld id="{592C3515-E56A-4970-8805-A34632D9E9F7}" type="slidenum">
              <a:rPr lang="en-US" smtClean="0"/>
              <a:t>‹#›</a:t>
            </a:fld>
            <a:endParaRPr lang="en-US"/>
          </a:p>
        </p:txBody>
      </p:sp>
    </p:spTree>
    <p:extLst>
      <p:ext uri="{BB962C8B-B14F-4D97-AF65-F5344CB8AC3E}">
        <p14:creationId xmlns:p14="http://schemas.microsoft.com/office/powerpoint/2010/main" val="60644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754A-64C3-1F79-E77E-D0EE409FE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9A8B7A-F4BD-C4CD-D463-23BE2EC92A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3BA8D-8B9B-E91D-E142-32BD169E8C49}"/>
              </a:ext>
            </a:extLst>
          </p:cNvPr>
          <p:cNvSpPr>
            <a:spLocks noGrp="1"/>
          </p:cNvSpPr>
          <p:nvPr>
            <p:ph type="dt" sz="half" idx="10"/>
          </p:nvPr>
        </p:nvSpPr>
        <p:spPr/>
        <p:txBody>
          <a:bodyPr/>
          <a:lstStyle/>
          <a:p>
            <a:fld id="{A1561C11-56FE-40A7-988C-E74659E78945}" type="datetimeFigureOut">
              <a:rPr lang="en-US" smtClean="0"/>
              <a:t>8/26/2024</a:t>
            </a:fld>
            <a:endParaRPr lang="en-US"/>
          </a:p>
        </p:txBody>
      </p:sp>
      <p:sp>
        <p:nvSpPr>
          <p:cNvPr id="5" name="Footer Placeholder 4">
            <a:extLst>
              <a:ext uri="{FF2B5EF4-FFF2-40B4-BE49-F238E27FC236}">
                <a16:creationId xmlns:a16="http://schemas.microsoft.com/office/drawing/2014/main" id="{FCF9736C-1655-7B50-B9EA-FC6CC0463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A96D2-09F3-D124-6F7D-E5DAED8A6B8F}"/>
              </a:ext>
            </a:extLst>
          </p:cNvPr>
          <p:cNvSpPr>
            <a:spLocks noGrp="1"/>
          </p:cNvSpPr>
          <p:nvPr>
            <p:ph type="sldNum" sz="quarter" idx="12"/>
          </p:nvPr>
        </p:nvSpPr>
        <p:spPr/>
        <p:txBody>
          <a:bodyPr/>
          <a:lstStyle/>
          <a:p>
            <a:fld id="{592C3515-E56A-4970-8805-A34632D9E9F7}" type="slidenum">
              <a:rPr lang="en-US" smtClean="0"/>
              <a:t>‹#›</a:t>
            </a:fld>
            <a:endParaRPr lang="en-US"/>
          </a:p>
        </p:txBody>
      </p:sp>
    </p:spTree>
    <p:extLst>
      <p:ext uri="{BB962C8B-B14F-4D97-AF65-F5344CB8AC3E}">
        <p14:creationId xmlns:p14="http://schemas.microsoft.com/office/powerpoint/2010/main" val="203920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4AA1-7DE7-A21C-1132-E363ADC4EF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A83892-8E37-4BBE-2821-15DEC58EE2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7CE93A-4ADD-102D-6D6E-1513EE2B887C}"/>
              </a:ext>
            </a:extLst>
          </p:cNvPr>
          <p:cNvSpPr>
            <a:spLocks noGrp="1"/>
          </p:cNvSpPr>
          <p:nvPr>
            <p:ph type="dt" sz="half" idx="10"/>
          </p:nvPr>
        </p:nvSpPr>
        <p:spPr/>
        <p:txBody>
          <a:bodyPr/>
          <a:lstStyle/>
          <a:p>
            <a:fld id="{A1561C11-56FE-40A7-988C-E74659E78945}" type="datetimeFigureOut">
              <a:rPr lang="en-US" smtClean="0"/>
              <a:t>8/26/2024</a:t>
            </a:fld>
            <a:endParaRPr lang="en-US"/>
          </a:p>
        </p:txBody>
      </p:sp>
      <p:sp>
        <p:nvSpPr>
          <p:cNvPr id="5" name="Footer Placeholder 4">
            <a:extLst>
              <a:ext uri="{FF2B5EF4-FFF2-40B4-BE49-F238E27FC236}">
                <a16:creationId xmlns:a16="http://schemas.microsoft.com/office/drawing/2014/main" id="{BE8DA6CF-0122-7381-F231-08B1A62D2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2678A-1EDE-B98B-9377-BE9A214C0402}"/>
              </a:ext>
            </a:extLst>
          </p:cNvPr>
          <p:cNvSpPr>
            <a:spLocks noGrp="1"/>
          </p:cNvSpPr>
          <p:nvPr>
            <p:ph type="sldNum" sz="quarter" idx="12"/>
          </p:nvPr>
        </p:nvSpPr>
        <p:spPr/>
        <p:txBody>
          <a:bodyPr/>
          <a:lstStyle/>
          <a:p>
            <a:fld id="{592C3515-E56A-4970-8805-A34632D9E9F7}" type="slidenum">
              <a:rPr lang="en-US" smtClean="0"/>
              <a:t>‹#›</a:t>
            </a:fld>
            <a:endParaRPr lang="en-US"/>
          </a:p>
        </p:txBody>
      </p:sp>
    </p:spTree>
    <p:extLst>
      <p:ext uri="{BB962C8B-B14F-4D97-AF65-F5344CB8AC3E}">
        <p14:creationId xmlns:p14="http://schemas.microsoft.com/office/powerpoint/2010/main" val="361037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AA44-30F7-51A8-1B7C-D4D1B65C15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AA468C-FE18-0095-17C1-1EC7CD9A57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F153D5-F26C-FDD4-5679-A13EBFD6ED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E2C9E8-1288-7D5D-4269-7085DE60EC3E}"/>
              </a:ext>
            </a:extLst>
          </p:cNvPr>
          <p:cNvSpPr>
            <a:spLocks noGrp="1"/>
          </p:cNvSpPr>
          <p:nvPr>
            <p:ph type="dt" sz="half" idx="10"/>
          </p:nvPr>
        </p:nvSpPr>
        <p:spPr/>
        <p:txBody>
          <a:bodyPr/>
          <a:lstStyle/>
          <a:p>
            <a:fld id="{A1561C11-56FE-40A7-988C-E74659E78945}" type="datetimeFigureOut">
              <a:rPr lang="en-US" smtClean="0"/>
              <a:t>8/26/2024</a:t>
            </a:fld>
            <a:endParaRPr lang="en-US"/>
          </a:p>
        </p:txBody>
      </p:sp>
      <p:sp>
        <p:nvSpPr>
          <p:cNvPr id="6" name="Footer Placeholder 5">
            <a:extLst>
              <a:ext uri="{FF2B5EF4-FFF2-40B4-BE49-F238E27FC236}">
                <a16:creationId xmlns:a16="http://schemas.microsoft.com/office/drawing/2014/main" id="{CE1AC25C-2910-B0E4-9C7B-6A237D4F7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24BAD-8EA5-E214-A999-9ACDE0553B5F}"/>
              </a:ext>
            </a:extLst>
          </p:cNvPr>
          <p:cNvSpPr>
            <a:spLocks noGrp="1"/>
          </p:cNvSpPr>
          <p:nvPr>
            <p:ph type="sldNum" sz="quarter" idx="12"/>
          </p:nvPr>
        </p:nvSpPr>
        <p:spPr/>
        <p:txBody>
          <a:bodyPr/>
          <a:lstStyle/>
          <a:p>
            <a:fld id="{592C3515-E56A-4970-8805-A34632D9E9F7}" type="slidenum">
              <a:rPr lang="en-US" smtClean="0"/>
              <a:t>‹#›</a:t>
            </a:fld>
            <a:endParaRPr lang="en-US"/>
          </a:p>
        </p:txBody>
      </p:sp>
    </p:spTree>
    <p:extLst>
      <p:ext uri="{BB962C8B-B14F-4D97-AF65-F5344CB8AC3E}">
        <p14:creationId xmlns:p14="http://schemas.microsoft.com/office/powerpoint/2010/main" val="392536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5417-EBB1-0C45-DAED-4A24DE10F0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214899-AF54-418E-3D8A-6E41AB62E7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6ACC97-2D07-3BE1-C073-3E065D92B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06FF0F-FACC-E04A-8DF9-5034A30369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5D4B93-3E8D-4D09-185D-9646E15B8F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11297C-2E0D-41F3-33FA-E494BD9436F4}"/>
              </a:ext>
            </a:extLst>
          </p:cNvPr>
          <p:cNvSpPr>
            <a:spLocks noGrp="1"/>
          </p:cNvSpPr>
          <p:nvPr>
            <p:ph type="dt" sz="half" idx="10"/>
          </p:nvPr>
        </p:nvSpPr>
        <p:spPr/>
        <p:txBody>
          <a:bodyPr/>
          <a:lstStyle/>
          <a:p>
            <a:fld id="{A1561C11-56FE-40A7-988C-E74659E78945}" type="datetimeFigureOut">
              <a:rPr lang="en-US" smtClean="0"/>
              <a:t>8/26/2024</a:t>
            </a:fld>
            <a:endParaRPr lang="en-US"/>
          </a:p>
        </p:txBody>
      </p:sp>
      <p:sp>
        <p:nvSpPr>
          <p:cNvPr id="8" name="Footer Placeholder 7">
            <a:extLst>
              <a:ext uri="{FF2B5EF4-FFF2-40B4-BE49-F238E27FC236}">
                <a16:creationId xmlns:a16="http://schemas.microsoft.com/office/drawing/2014/main" id="{5B16F95D-5F52-888E-18C7-C84B339003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75C14F-E5D2-9864-7855-BFC9E30D2D63}"/>
              </a:ext>
            </a:extLst>
          </p:cNvPr>
          <p:cNvSpPr>
            <a:spLocks noGrp="1"/>
          </p:cNvSpPr>
          <p:nvPr>
            <p:ph type="sldNum" sz="quarter" idx="12"/>
          </p:nvPr>
        </p:nvSpPr>
        <p:spPr/>
        <p:txBody>
          <a:bodyPr/>
          <a:lstStyle/>
          <a:p>
            <a:fld id="{592C3515-E56A-4970-8805-A34632D9E9F7}" type="slidenum">
              <a:rPr lang="en-US" smtClean="0"/>
              <a:t>‹#›</a:t>
            </a:fld>
            <a:endParaRPr lang="en-US"/>
          </a:p>
        </p:txBody>
      </p:sp>
    </p:spTree>
    <p:extLst>
      <p:ext uri="{BB962C8B-B14F-4D97-AF65-F5344CB8AC3E}">
        <p14:creationId xmlns:p14="http://schemas.microsoft.com/office/powerpoint/2010/main" val="230607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896C-03D9-D127-B29D-6F8070240A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712E32-07D3-18D5-6508-63030D46B46B}"/>
              </a:ext>
            </a:extLst>
          </p:cNvPr>
          <p:cNvSpPr>
            <a:spLocks noGrp="1"/>
          </p:cNvSpPr>
          <p:nvPr>
            <p:ph type="dt" sz="half" idx="10"/>
          </p:nvPr>
        </p:nvSpPr>
        <p:spPr/>
        <p:txBody>
          <a:bodyPr/>
          <a:lstStyle/>
          <a:p>
            <a:fld id="{A1561C11-56FE-40A7-988C-E74659E78945}" type="datetimeFigureOut">
              <a:rPr lang="en-US" smtClean="0"/>
              <a:t>8/26/2024</a:t>
            </a:fld>
            <a:endParaRPr lang="en-US"/>
          </a:p>
        </p:txBody>
      </p:sp>
      <p:sp>
        <p:nvSpPr>
          <p:cNvPr id="4" name="Footer Placeholder 3">
            <a:extLst>
              <a:ext uri="{FF2B5EF4-FFF2-40B4-BE49-F238E27FC236}">
                <a16:creationId xmlns:a16="http://schemas.microsoft.com/office/drawing/2014/main" id="{B25A1AB1-36C4-D13E-4896-F86A57011F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A087D4-703C-07AA-1242-186AF493F0C5}"/>
              </a:ext>
            </a:extLst>
          </p:cNvPr>
          <p:cNvSpPr>
            <a:spLocks noGrp="1"/>
          </p:cNvSpPr>
          <p:nvPr>
            <p:ph type="sldNum" sz="quarter" idx="12"/>
          </p:nvPr>
        </p:nvSpPr>
        <p:spPr/>
        <p:txBody>
          <a:bodyPr/>
          <a:lstStyle/>
          <a:p>
            <a:fld id="{592C3515-E56A-4970-8805-A34632D9E9F7}" type="slidenum">
              <a:rPr lang="en-US" smtClean="0"/>
              <a:t>‹#›</a:t>
            </a:fld>
            <a:endParaRPr lang="en-US"/>
          </a:p>
        </p:txBody>
      </p:sp>
    </p:spTree>
    <p:extLst>
      <p:ext uri="{BB962C8B-B14F-4D97-AF65-F5344CB8AC3E}">
        <p14:creationId xmlns:p14="http://schemas.microsoft.com/office/powerpoint/2010/main" val="4101891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0CEA59-1AB6-E090-1919-B9CECF782774}"/>
              </a:ext>
            </a:extLst>
          </p:cNvPr>
          <p:cNvSpPr>
            <a:spLocks noGrp="1"/>
          </p:cNvSpPr>
          <p:nvPr>
            <p:ph type="dt" sz="half" idx="10"/>
          </p:nvPr>
        </p:nvSpPr>
        <p:spPr/>
        <p:txBody>
          <a:bodyPr/>
          <a:lstStyle/>
          <a:p>
            <a:fld id="{A1561C11-56FE-40A7-988C-E74659E78945}" type="datetimeFigureOut">
              <a:rPr lang="en-US" smtClean="0"/>
              <a:t>8/26/2024</a:t>
            </a:fld>
            <a:endParaRPr lang="en-US"/>
          </a:p>
        </p:txBody>
      </p:sp>
      <p:sp>
        <p:nvSpPr>
          <p:cNvPr id="3" name="Footer Placeholder 2">
            <a:extLst>
              <a:ext uri="{FF2B5EF4-FFF2-40B4-BE49-F238E27FC236}">
                <a16:creationId xmlns:a16="http://schemas.microsoft.com/office/drawing/2014/main" id="{16917768-C6FB-9F07-0252-32811B7786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823A32-EF1F-D0C0-B37C-7AE1467C72DF}"/>
              </a:ext>
            </a:extLst>
          </p:cNvPr>
          <p:cNvSpPr>
            <a:spLocks noGrp="1"/>
          </p:cNvSpPr>
          <p:nvPr>
            <p:ph type="sldNum" sz="quarter" idx="12"/>
          </p:nvPr>
        </p:nvSpPr>
        <p:spPr/>
        <p:txBody>
          <a:bodyPr/>
          <a:lstStyle/>
          <a:p>
            <a:fld id="{592C3515-E56A-4970-8805-A34632D9E9F7}" type="slidenum">
              <a:rPr lang="en-US" smtClean="0"/>
              <a:t>‹#›</a:t>
            </a:fld>
            <a:endParaRPr lang="en-US"/>
          </a:p>
        </p:txBody>
      </p:sp>
    </p:spTree>
    <p:extLst>
      <p:ext uri="{BB962C8B-B14F-4D97-AF65-F5344CB8AC3E}">
        <p14:creationId xmlns:p14="http://schemas.microsoft.com/office/powerpoint/2010/main" val="393985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603F-0B04-4916-04A0-6003589D8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2A81AB-927E-B7A7-C7B6-051DA3C639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CE385C-CC32-CB3E-71D2-702040F11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41058F-F97F-A7B4-C8A1-ECDFF733F5DE}"/>
              </a:ext>
            </a:extLst>
          </p:cNvPr>
          <p:cNvSpPr>
            <a:spLocks noGrp="1"/>
          </p:cNvSpPr>
          <p:nvPr>
            <p:ph type="dt" sz="half" idx="10"/>
          </p:nvPr>
        </p:nvSpPr>
        <p:spPr/>
        <p:txBody>
          <a:bodyPr/>
          <a:lstStyle/>
          <a:p>
            <a:fld id="{A1561C11-56FE-40A7-988C-E74659E78945}" type="datetimeFigureOut">
              <a:rPr lang="en-US" smtClean="0"/>
              <a:t>8/26/2024</a:t>
            </a:fld>
            <a:endParaRPr lang="en-US"/>
          </a:p>
        </p:txBody>
      </p:sp>
      <p:sp>
        <p:nvSpPr>
          <p:cNvPr id="6" name="Footer Placeholder 5">
            <a:extLst>
              <a:ext uri="{FF2B5EF4-FFF2-40B4-BE49-F238E27FC236}">
                <a16:creationId xmlns:a16="http://schemas.microsoft.com/office/drawing/2014/main" id="{6BDF5457-A9CF-3110-7010-E718ACEFA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EB6A1D-027A-6E6F-1FE4-E462D3153E5E}"/>
              </a:ext>
            </a:extLst>
          </p:cNvPr>
          <p:cNvSpPr>
            <a:spLocks noGrp="1"/>
          </p:cNvSpPr>
          <p:nvPr>
            <p:ph type="sldNum" sz="quarter" idx="12"/>
          </p:nvPr>
        </p:nvSpPr>
        <p:spPr/>
        <p:txBody>
          <a:bodyPr/>
          <a:lstStyle/>
          <a:p>
            <a:fld id="{592C3515-E56A-4970-8805-A34632D9E9F7}" type="slidenum">
              <a:rPr lang="en-US" smtClean="0"/>
              <a:t>‹#›</a:t>
            </a:fld>
            <a:endParaRPr lang="en-US"/>
          </a:p>
        </p:txBody>
      </p:sp>
    </p:spTree>
    <p:extLst>
      <p:ext uri="{BB962C8B-B14F-4D97-AF65-F5344CB8AC3E}">
        <p14:creationId xmlns:p14="http://schemas.microsoft.com/office/powerpoint/2010/main" val="243034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9A9D-D65D-FD84-A15A-C5CDBE72A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B86D3C-CFAB-DD45-267D-77FB180BCD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0140C4-31A7-0671-21F5-DB6A2665F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B99A5-B370-E134-4C0F-02C04160D4AE}"/>
              </a:ext>
            </a:extLst>
          </p:cNvPr>
          <p:cNvSpPr>
            <a:spLocks noGrp="1"/>
          </p:cNvSpPr>
          <p:nvPr>
            <p:ph type="dt" sz="half" idx="10"/>
          </p:nvPr>
        </p:nvSpPr>
        <p:spPr/>
        <p:txBody>
          <a:bodyPr/>
          <a:lstStyle/>
          <a:p>
            <a:fld id="{A1561C11-56FE-40A7-988C-E74659E78945}" type="datetimeFigureOut">
              <a:rPr lang="en-US" smtClean="0"/>
              <a:t>8/26/2024</a:t>
            </a:fld>
            <a:endParaRPr lang="en-US"/>
          </a:p>
        </p:txBody>
      </p:sp>
      <p:sp>
        <p:nvSpPr>
          <p:cNvPr id="6" name="Footer Placeholder 5">
            <a:extLst>
              <a:ext uri="{FF2B5EF4-FFF2-40B4-BE49-F238E27FC236}">
                <a16:creationId xmlns:a16="http://schemas.microsoft.com/office/drawing/2014/main" id="{CA390D97-89D5-6001-8B38-0D38843CB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85F692-2885-79F7-B25E-7351B9B957B8}"/>
              </a:ext>
            </a:extLst>
          </p:cNvPr>
          <p:cNvSpPr>
            <a:spLocks noGrp="1"/>
          </p:cNvSpPr>
          <p:nvPr>
            <p:ph type="sldNum" sz="quarter" idx="12"/>
          </p:nvPr>
        </p:nvSpPr>
        <p:spPr/>
        <p:txBody>
          <a:bodyPr/>
          <a:lstStyle/>
          <a:p>
            <a:fld id="{592C3515-E56A-4970-8805-A34632D9E9F7}" type="slidenum">
              <a:rPr lang="en-US" smtClean="0"/>
              <a:t>‹#›</a:t>
            </a:fld>
            <a:endParaRPr lang="en-US"/>
          </a:p>
        </p:txBody>
      </p:sp>
    </p:spTree>
    <p:extLst>
      <p:ext uri="{BB962C8B-B14F-4D97-AF65-F5344CB8AC3E}">
        <p14:creationId xmlns:p14="http://schemas.microsoft.com/office/powerpoint/2010/main" val="3801858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F32009-35D9-1282-DC0F-D5D66EDF0D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67E86D-1317-EF79-D481-C907E7256E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C9C69-7F07-08F8-2A57-FE10B66A01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561C11-56FE-40A7-988C-E74659E78945}" type="datetimeFigureOut">
              <a:rPr lang="en-US" smtClean="0"/>
              <a:t>8/26/2024</a:t>
            </a:fld>
            <a:endParaRPr lang="en-US"/>
          </a:p>
        </p:txBody>
      </p:sp>
      <p:sp>
        <p:nvSpPr>
          <p:cNvPr id="5" name="Footer Placeholder 4">
            <a:extLst>
              <a:ext uri="{FF2B5EF4-FFF2-40B4-BE49-F238E27FC236}">
                <a16:creationId xmlns:a16="http://schemas.microsoft.com/office/drawing/2014/main" id="{30E03BAB-8708-782E-7ADF-5F8E1472E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8AFA4CB-CFA2-6AE4-90A6-6ECCF5365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2C3515-E56A-4970-8805-A34632D9E9F7}" type="slidenum">
              <a:rPr lang="en-US" smtClean="0"/>
              <a:t>‹#›</a:t>
            </a:fld>
            <a:endParaRPr lang="en-US"/>
          </a:p>
        </p:txBody>
      </p:sp>
    </p:spTree>
    <p:extLst>
      <p:ext uri="{BB962C8B-B14F-4D97-AF65-F5344CB8AC3E}">
        <p14:creationId xmlns:p14="http://schemas.microsoft.com/office/powerpoint/2010/main" val="435004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c 22">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F0EEF7-8480-8110-A28D-36C78BA7D129}"/>
              </a:ext>
            </a:extLst>
          </p:cNvPr>
          <p:cNvSpPr>
            <a:spLocks noGrp="1"/>
          </p:cNvSpPr>
          <p:nvPr>
            <p:ph type="ctrTitle"/>
          </p:nvPr>
        </p:nvSpPr>
        <p:spPr>
          <a:xfrm>
            <a:off x="892818" y="1370171"/>
            <a:ext cx="5085580" cy="2387600"/>
          </a:xfrm>
        </p:spPr>
        <p:txBody>
          <a:bodyPr>
            <a:normAutofit/>
          </a:bodyPr>
          <a:lstStyle/>
          <a:p>
            <a:pPr algn="l"/>
            <a:r>
              <a:rPr lang="en-US" sz="5100">
                <a:solidFill>
                  <a:schemeClr val="bg1"/>
                </a:solidFill>
              </a:rPr>
              <a:t>Sales Data Analysis for BOS Brands</a:t>
            </a:r>
          </a:p>
        </p:txBody>
      </p:sp>
      <p:sp>
        <p:nvSpPr>
          <p:cNvPr id="3" name="Subtitle 2">
            <a:extLst>
              <a:ext uri="{FF2B5EF4-FFF2-40B4-BE49-F238E27FC236}">
                <a16:creationId xmlns:a16="http://schemas.microsoft.com/office/drawing/2014/main" id="{2987AC16-7E39-1476-4D6B-32793F3B7181}"/>
              </a:ext>
            </a:extLst>
          </p:cNvPr>
          <p:cNvSpPr>
            <a:spLocks noGrp="1"/>
          </p:cNvSpPr>
          <p:nvPr>
            <p:ph type="subTitle" idx="1"/>
          </p:nvPr>
        </p:nvSpPr>
        <p:spPr>
          <a:xfrm>
            <a:off x="892818" y="3849845"/>
            <a:ext cx="5085580" cy="1881751"/>
          </a:xfrm>
        </p:spPr>
        <p:txBody>
          <a:bodyPr>
            <a:normAutofit/>
          </a:bodyPr>
          <a:lstStyle/>
          <a:p>
            <a:pPr algn="l"/>
            <a:r>
              <a:rPr lang="en-US">
                <a:solidFill>
                  <a:schemeClr val="bg1"/>
                </a:solidFill>
              </a:rPr>
              <a:t>Final Round Interview – Sales Data Analyst Role</a:t>
            </a:r>
          </a:p>
          <a:p>
            <a:pPr algn="l"/>
            <a:r>
              <a:rPr lang="en-US">
                <a:solidFill>
                  <a:schemeClr val="bg1"/>
                </a:solidFill>
              </a:rPr>
              <a:t>Name: Sibusiso</a:t>
            </a:r>
          </a:p>
          <a:p>
            <a:pPr algn="l"/>
            <a:r>
              <a:rPr lang="en-US">
                <a:solidFill>
                  <a:schemeClr val="bg1"/>
                </a:solidFill>
              </a:rPr>
              <a:t>Surname: Mbatha</a:t>
            </a:r>
          </a:p>
        </p:txBody>
      </p:sp>
      <p:sp>
        <p:nvSpPr>
          <p:cNvPr id="25" name="Oval 24">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A red and yellow circle with a lion and a star&#10;&#10;Description automatically generated">
            <a:extLst>
              <a:ext uri="{FF2B5EF4-FFF2-40B4-BE49-F238E27FC236}">
                <a16:creationId xmlns:a16="http://schemas.microsoft.com/office/drawing/2014/main" id="{CC0011CF-9431-ACE3-4DDA-0BDB45821A0F}"/>
              </a:ext>
            </a:extLst>
          </p:cNvPr>
          <p:cNvPicPr>
            <a:picLocks noChangeAspect="1"/>
          </p:cNvPicPr>
          <p:nvPr/>
        </p:nvPicPr>
        <p:blipFill>
          <a:blip r:embed="rId2">
            <a:extLst>
              <a:ext uri="{28A0092B-C50C-407E-A947-70E740481C1C}">
                <a14:useLocalDpi xmlns:a14="http://schemas.microsoft.com/office/drawing/2010/main" val="0"/>
              </a:ext>
            </a:extLst>
          </a:blip>
          <a:srcRect r="-2" b="-2"/>
          <a:stretch/>
        </p:blipFill>
        <p:spPr>
          <a:xfrm>
            <a:off x="6520859" y="795510"/>
            <a:ext cx="5137520" cy="513752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7" name="Rectangle 26">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132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F0055F3-D28D-9D4F-236B-45BB88336544}"/>
              </a:ext>
            </a:extLst>
          </p:cNvPr>
          <p:cNvPicPr>
            <a:picLocks noChangeAspect="1"/>
          </p:cNvPicPr>
          <p:nvPr/>
        </p:nvPicPr>
        <p:blipFill>
          <a:blip r:embed="rId2"/>
          <a:srcRect r="12040" b="3"/>
          <a:stretch/>
        </p:blipFill>
        <p:spPr>
          <a:xfrm>
            <a:off x="457200" y="457200"/>
            <a:ext cx="11277600" cy="5943600"/>
          </a:xfrm>
          <a:prstGeom prst="rect">
            <a:avLst/>
          </a:prstGeom>
        </p:spPr>
      </p:pic>
    </p:spTree>
    <p:extLst>
      <p:ext uri="{BB962C8B-B14F-4D97-AF65-F5344CB8AC3E}">
        <p14:creationId xmlns:p14="http://schemas.microsoft.com/office/powerpoint/2010/main" val="598564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4F992-0311-EECF-4745-8DDAAE28AE0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Regional Comparison</a:t>
            </a:r>
          </a:p>
        </p:txBody>
      </p:sp>
      <p:graphicFrame>
        <p:nvGraphicFramePr>
          <p:cNvPr id="6" name="Content Placeholder 5">
            <a:extLst>
              <a:ext uri="{FF2B5EF4-FFF2-40B4-BE49-F238E27FC236}">
                <a16:creationId xmlns:a16="http://schemas.microsoft.com/office/drawing/2014/main" id="{546B864A-0F4E-5B2D-562D-AA929091481E}"/>
              </a:ext>
            </a:extLst>
          </p:cNvPr>
          <p:cNvGraphicFramePr>
            <a:graphicFrameLocks noGrp="1"/>
          </p:cNvGraphicFramePr>
          <p:nvPr>
            <p:ph idx="1"/>
            <p:extLst>
              <p:ext uri="{D42A27DB-BD31-4B8C-83A1-F6EECF244321}">
                <p14:modId xmlns:p14="http://schemas.microsoft.com/office/powerpoint/2010/main" val="388306077"/>
              </p:ext>
            </p:extLst>
          </p:nvPr>
        </p:nvGraphicFramePr>
        <p:xfrm>
          <a:off x="432225" y="2246202"/>
          <a:ext cx="11327558" cy="3892345"/>
        </p:xfrm>
        <a:graphic>
          <a:graphicData uri="http://schemas.openxmlformats.org/drawingml/2006/table">
            <a:tbl>
              <a:tblPr firstRow="1" bandRow="1">
                <a:solidFill>
                  <a:srgbClr val="F2F2F2">
                    <a:alpha val="45098"/>
                  </a:srgbClr>
                </a:solidFill>
                <a:tableStyleId>{5C22544A-7EE6-4342-B048-85BDC9FD1C3A}</a:tableStyleId>
              </a:tblPr>
              <a:tblGrid>
                <a:gridCol w="1116350">
                  <a:extLst>
                    <a:ext uri="{9D8B030D-6E8A-4147-A177-3AD203B41FA5}">
                      <a16:colId xmlns:a16="http://schemas.microsoft.com/office/drawing/2014/main" val="106397645"/>
                    </a:ext>
                  </a:extLst>
                </a:gridCol>
                <a:gridCol w="846578">
                  <a:extLst>
                    <a:ext uri="{9D8B030D-6E8A-4147-A177-3AD203B41FA5}">
                      <a16:colId xmlns:a16="http://schemas.microsoft.com/office/drawing/2014/main" val="2600084331"/>
                    </a:ext>
                  </a:extLst>
                </a:gridCol>
                <a:gridCol w="846578">
                  <a:extLst>
                    <a:ext uri="{9D8B030D-6E8A-4147-A177-3AD203B41FA5}">
                      <a16:colId xmlns:a16="http://schemas.microsoft.com/office/drawing/2014/main" val="981493232"/>
                    </a:ext>
                  </a:extLst>
                </a:gridCol>
                <a:gridCol w="846578">
                  <a:extLst>
                    <a:ext uri="{9D8B030D-6E8A-4147-A177-3AD203B41FA5}">
                      <a16:colId xmlns:a16="http://schemas.microsoft.com/office/drawing/2014/main" val="584077852"/>
                    </a:ext>
                  </a:extLst>
                </a:gridCol>
                <a:gridCol w="872714">
                  <a:extLst>
                    <a:ext uri="{9D8B030D-6E8A-4147-A177-3AD203B41FA5}">
                      <a16:colId xmlns:a16="http://schemas.microsoft.com/office/drawing/2014/main" val="2336950840"/>
                    </a:ext>
                  </a:extLst>
                </a:gridCol>
                <a:gridCol w="846578">
                  <a:extLst>
                    <a:ext uri="{9D8B030D-6E8A-4147-A177-3AD203B41FA5}">
                      <a16:colId xmlns:a16="http://schemas.microsoft.com/office/drawing/2014/main" val="1970059791"/>
                    </a:ext>
                  </a:extLst>
                </a:gridCol>
                <a:gridCol w="846578">
                  <a:extLst>
                    <a:ext uri="{9D8B030D-6E8A-4147-A177-3AD203B41FA5}">
                      <a16:colId xmlns:a16="http://schemas.microsoft.com/office/drawing/2014/main" val="1703887435"/>
                    </a:ext>
                  </a:extLst>
                </a:gridCol>
                <a:gridCol w="846578">
                  <a:extLst>
                    <a:ext uri="{9D8B030D-6E8A-4147-A177-3AD203B41FA5}">
                      <a16:colId xmlns:a16="http://schemas.microsoft.com/office/drawing/2014/main" val="3125515039"/>
                    </a:ext>
                  </a:extLst>
                </a:gridCol>
                <a:gridCol w="846578">
                  <a:extLst>
                    <a:ext uri="{9D8B030D-6E8A-4147-A177-3AD203B41FA5}">
                      <a16:colId xmlns:a16="http://schemas.microsoft.com/office/drawing/2014/main" val="1726307833"/>
                    </a:ext>
                  </a:extLst>
                </a:gridCol>
                <a:gridCol w="846578">
                  <a:extLst>
                    <a:ext uri="{9D8B030D-6E8A-4147-A177-3AD203B41FA5}">
                      <a16:colId xmlns:a16="http://schemas.microsoft.com/office/drawing/2014/main" val="1010287049"/>
                    </a:ext>
                  </a:extLst>
                </a:gridCol>
                <a:gridCol w="872714">
                  <a:extLst>
                    <a:ext uri="{9D8B030D-6E8A-4147-A177-3AD203B41FA5}">
                      <a16:colId xmlns:a16="http://schemas.microsoft.com/office/drawing/2014/main" val="760368312"/>
                    </a:ext>
                  </a:extLst>
                </a:gridCol>
                <a:gridCol w="846578">
                  <a:extLst>
                    <a:ext uri="{9D8B030D-6E8A-4147-A177-3AD203B41FA5}">
                      <a16:colId xmlns:a16="http://schemas.microsoft.com/office/drawing/2014/main" val="3730225125"/>
                    </a:ext>
                  </a:extLst>
                </a:gridCol>
                <a:gridCol w="846578">
                  <a:extLst>
                    <a:ext uri="{9D8B030D-6E8A-4147-A177-3AD203B41FA5}">
                      <a16:colId xmlns:a16="http://schemas.microsoft.com/office/drawing/2014/main" val="60706019"/>
                    </a:ext>
                  </a:extLst>
                </a:gridCol>
              </a:tblGrid>
              <a:tr h="827401">
                <a:tc>
                  <a:txBody>
                    <a:bodyPr/>
                    <a:lstStyle/>
                    <a:p>
                      <a:pPr algn="l" fontAlgn="b"/>
                      <a:r>
                        <a:rPr lang="en-US" sz="1700" b="0" u="none" strike="noStrike" cap="none" spc="0">
                          <a:solidFill>
                            <a:schemeClr val="bg1"/>
                          </a:solidFill>
                          <a:effectLst/>
                        </a:rPr>
                        <a:t>Region</a:t>
                      </a:r>
                      <a:endParaRPr lang="en-US" sz="1700" b="0" i="0" u="none" strike="noStrike" cap="none" spc="0">
                        <a:solidFill>
                          <a:schemeClr val="bg1"/>
                        </a:solidFill>
                        <a:effectLst/>
                        <a:latin typeface="Aptos Narrow" panose="020B0004020202020204" pitchFamily="34" charset="0"/>
                      </a:endParaRPr>
                    </a:p>
                  </a:txBody>
                  <a:tcPr marL="157039" marR="157039" marT="110499" marB="157039"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pPr algn="r" fontAlgn="b"/>
                      <a:r>
                        <a:rPr lang="en-US" sz="1700" b="0" u="none" strike="noStrike" cap="none" spc="0">
                          <a:solidFill>
                            <a:schemeClr val="bg1"/>
                          </a:solidFill>
                          <a:effectLst/>
                        </a:rPr>
                        <a:t>Feb-23</a:t>
                      </a:r>
                      <a:endParaRPr lang="en-US" sz="1700" b="0" i="0" u="none" strike="noStrike" cap="none" spc="0">
                        <a:solidFill>
                          <a:schemeClr val="bg1"/>
                        </a:solidFill>
                        <a:effectLst/>
                        <a:latin typeface="Aptos Narrow" panose="020B0004020202020204" pitchFamily="34" charset="0"/>
                      </a:endParaRPr>
                    </a:p>
                  </a:txBody>
                  <a:tcPr marL="157039" marR="157039" marT="110499" marB="157039"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pPr algn="r" fontAlgn="b"/>
                      <a:r>
                        <a:rPr lang="en-US" sz="1700" b="0" u="none" strike="noStrike" cap="none" spc="0">
                          <a:solidFill>
                            <a:schemeClr val="bg1"/>
                          </a:solidFill>
                          <a:effectLst/>
                        </a:rPr>
                        <a:t>Mar-23</a:t>
                      </a:r>
                      <a:endParaRPr lang="en-US" sz="1700" b="0" i="0" u="none" strike="noStrike" cap="none" spc="0">
                        <a:solidFill>
                          <a:schemeClr val="bg1"/>
                        </a:solidFill>
                        <a:effectLst/>
                        <a:latin typeface="Aptos Narrow" panose="020B0004020202020204" pitchFamily="34" charset="0"/>
                      </a:endParaRPr>
                    </a:p>
                  </a:txBody>
                  <a:tcPr marL="157039" marR="157039" marT="110499" marB="157039"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pPr algn="r" fontAlgn="b"/>
                      <a:r>
                        <a:rPr lang="en-US" sz="1700" b="0" u="none" strike="noStrike" cap="none" spc="0">
                          <a:solidFill>
                            <a:schemeClr val="bg1"/>
                          </a:solidFill>
                          <a:effectLst/>
                        </a:rPr>
                        <a:t>Apr-23</a:t>
                      </a:r>
                      <a:endParaRPr lang="en-US" sz="1700" b="0" i="0" u="none" strike="noStrike" cap="none" spc="0">
                        <a:solidFill>
                          <a:schemeClr val="bg1"/>
                        </a:solidFill>
                        <a:effectLst/>
                        <a:latin typeface="Aptos Narrow" panose="020B0004020202020204" pitchFamily="34" charset="0"/>
                      </a:endParaRPr>
                    </a:p>
                  </a:txBody>
                  <a:tcPr marL="157039" marR="157039" marT="110499" marB="157039"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pPr algn="r" fontAlgn="b"/>
                      <a:r>
                        <a:rPr lang="en-US" sz="1700" b="0" u="none" strike="noStrike" cap="none" spc="0">
                          <a:solidFill>
                            <a:schemeClr val="bg1"/>
                          </a:solidFill>
                          <a:effectLst/>
                        </a:rPr>
                        <a:t>May-23</a:t>
                      </a:r>
                      <a:endParaRPr lang="en-US" sz="1700" b="0" i="0" u="none" strike="noStrike" cap="none" spc="0">
                        <a:solidFill>
                          <a:schemeClr val="bg1"/>
                        </a:solidFill>
                        <a:effectLst/>
                        <a:latin typeface="Aptos Narrow" panose="020B0004020202020204" pitchFamily="34" charset="0"/>
                      </a:endParaRPr>
                    </a:p>
                  </a:txBody>
                  <a:tcPr marL="157039" marR="157039" marT="110499" marB="157039"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pPr algn="r" fontAlgn="b"/>
                      <a:r>
                        <a:rPr lang="en-US" sz="1700" b="0" u="none" strike="noStrike" cap="none" spc="0">
                          <a:solidFill>
                            <a:schemeClr val="bg1"/>
                          </a:solidFill>
                          <a:effectLst/>
                        </a:rPr>
                        <a:t>Jun-23</a:t>
                      </a:r>
                      <a:endParaRPr lang="en-US" sz="1700" b="0" i="0" u="none" strike="noStrike" cap="none" spc="0">
                        <a:solidFill>
                          <a:schemeClr val="bg1"/>
                        </a:solidFill>
                        <a:effectLst/>
                        <a:latin typeface="Aptos Narrow" panose="020B0004020202020204" pitchFamily="34" charset="0"/>
                      </a:endParaRPr>
                    </a:p>
                  </a:txBody>
                  <a:tcPr marL="157039" marR="157039" marT="110499" marB="157039"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pPr algn="r" fontAlgn="b"/>
                      <a:r>
                        <a:rPr lang="en-US" sz="1700" b="0" u="none" strike="noStrike" cap="none" spc="0">
                          <a:solidFill>
                            <a:schemeClr val="bg1"/>
                          </a:solidFill>
                          <a:effectLst/>
                        </a:rPr>
                        <a:t>Jul-23</a:t>
                      </a:r>
                      <a:endParaRPr lang="en-US" sz="1700" b="0" i="0" u="none" strike="noStrike" cap="none" spc="0">
                        <a:solidFill>
                          <a:schemeClr val="bg1"/>
                        </a:solidFill>
                        <a:effectLst/>
                        <a:latin typeface="Aptos Narrow" panose="020B0004020202020204" pitchFamily="34" charset="0"/>
                      </a:endParaRPr>
                    </a:p>
                  </a:txBody>
                  <a:tcPr marL="157039" marR="157039" marT="110499" marB="157039"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pPr algn="r" fontAlgn="b"/>
                      <a:r>
                        <a:rPr lang="en-US" sz="1700" b="0" u="none" strike="noStrike" cap="none" spc="0">
                          <a:solidFill>
                            <a:schemeClr val="bg1"/>
                          </a:solidFill>
                          <a:effectLst/>
                        </a:rPr>
                        <a:t>Feb-24</a:t>
                      </a:r>
                      <a:endParaRPr lang="en-US" sz="1700" b="0" i="0" u="none" strike="noStrike" cap="none" spc="0">
                        <a:solidFill>
                          <a:schemeClr val="bg1"/>
                        </a:solidFill>
                        <a:effectLst/>
                        <a:latin typeface="Aptos Narrow" panose="020B0004020202020204" pitchFamily="34" charset="0"/>
                      </a:endParaRPr>
                    </a:p>
                  </a:txBody>
                  <a:tcPr marL="157039" marR="157039" marT="110499" marB="157039"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pPr algn="r" fontAlgn="b"/>
                      <a:r>
                        <a:rPr lang="en-US" sz="1700" b="0" u="none" strike="noStrike" cap="none" spc="0">
                          <a:solidFill>
                            <a:schemeClr val="bg1"/>
                          </a:solidFill>
                          <a:effectLst/>
                        </a:rPr>
                        <a:t>Mar-24</a:t>
                      </a:r>
                      <a:endParaRPr lang="en-US" sz="1700" b="0" i="0" u="none" strike="noStrike" cap="none" spc="0">
                        <a:solidFill>
                          <a:schemeClr val="bg1"/>
                        </a:solidFill>
                        <a:effectLst/>
                        <a:latin typeface="Aptos Narrow" panose="020B0004020202020204" pitchFamily="34" charset="0"/>
                      </a:endParaRPr>
                    </a:p>
                  </a:txBody>
                  <a:tcPr marL="157039" marR="157039" marT="110499" marB="157039"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pPr algn="r" fontAlgn="b"/>
                      <a:r>
                        <a:rPr lang="en-US" sz="1700" b="0" u="none" strike="noStrike" cap="none" spc="0">
                          <a:solidFill>
                            <a:schemeClr val="bg1"/>
                          </a:solidFill>
                          <a:effectLst/>
                        </a:rPr>
                        <a:t>Apr-24</a:t>
                      </a:r>
                      <a:endParaRPr lang="en-US" sz="1700" b="0" i="0" u="none" strike="noStrike" cap="none" spc="0">
                        <a:solidFill>
                          <a:schemeClr val="bg1"/>
                        </a:solidFill>
                        <a:effectLst/>
                        <a:latin typeface="Aptos Narrow" panose="020B0004020202020204" pitchFamily="34" charset="0"/>
                      </a:endParaRPr>
                    </a:p>
                  </a:txBody>
                  <a:tcPr marL="157039" marR="157039" marT="110499" marB="157039"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pPr algn="r" fontAlgn="b"/>
                      <a:r>
                        <a:rPr lang="en-US" sz="1700" b="0" u="none" strike="noStrike" cap="none" spc="0">
                          <a:solidFill>
                            <a:schemeClr val="bg1"/>
                          </a:solidFill>
                          <a:effectLst/>
                        </a:rPr>
                        <a:t>May-24</a:t>
                      </a:r>
                      <a:endParaRPr lang="en-US" sz="1700" b="0" i="0" u="none" strike="noStrike" cap="none" spc="0">
                        <a:solidFill>
                          <a:schemeClr val="bg1"/>
                        </a:solidFill>
                        <a:effectLst/>
                        <a:latin typeface="Aptos Narrow" panose="020B0004020202020204" pitchFamily="34" charset="0"/>
                      </a:endParaRPr>
                    </a:p>
                  </a:txBody>
                  <a:tcPr marL="157039" marR="157039" marT="110499" marB="157039"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pPr algn="r" fontAlgn="b"/>
                      <a:r>
                        <a:rPr lang="en-US" sz="1700" b="0" u="none" strike="noStrike" cap="none" spc="0">
                          <a:solidFill>
                            <a:schemeClr val="bg1"/>
                          </a:solidFill>
                          <a:effectLst/>
                        </a:rPr>
                        <a:t>Jun-24</a:t>
                      </a:r>
                      <a:endParaRPr lang="en-US" sz="1700" b="0" i="0" u="none" strike="noStrike" cap="none" spc="0">
                        <a:solidFill>
                          <a:schemeClr val="bg1"/>
                        </a:solidFill>
                        <a:effectLst/>
                        <a:latin typeface="Aptos Narrow" panose="020B0004020202020204" pitchFamily="34" charset="0"/>
                      </a:endParaRPr>
                    </a:p>
                  </a:txBody>
                  <a:tcPr marL="157039" marR="157039" marT="110499" marB="157039"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a:txBody>
                    <a:bodyPr/>
                    <a:lstStyle/>
                    <a:p>
                      <a:pPr algn="r" fontAlgn="b"/>
                      <a:r>
                        <a:rPr lang="en-US" sz="1700" b="0" u="none" strike="noStrike" cap="none" spc="0">
                          <a:solidFill>
                            <a:schemeClr val="bg1"/>
                          </a:solidFill>
                          <a:effectLst/>
                        </a:rPr>
                        <a:t>Jul-24</a:t>
                      </a:r>
                      <a:endParaRPr lang="en-US" sz="1700" b="0" i="0" u="none" strike="noStrike" cap="none" spc="0">
                        <a:solidFill>
                          <a:schemeClr val="bg1"/>
                        </a:solidFill>
                        <a:effectLst/>
                        <a:latin typeface="Aptos Narrow" panose="020B0004020202020204" pitchFamily="34" charset="0"/>
                      </a:endParaRPr>
                    </a:p>
                  </a:txBody>
                  <a:tcPr marL="157039" marR="157039" marT="110499" marB="157039"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extLst>
                  <a:ext uri="{0D108BD9-81ED-4DB2-BD59-A6C34878D82A}">
                    <a16:rowId xmlns:a16="http://schemas.microsoft.com/office/drawing/2014/main" val="4161073522"/>
                  </a:ext>
                </a:extLst>
              </a:tr>
              <a:tr h="701388">
                <a:tc>
                  <a:txBody>
                    <a:bodyPr/>
                    <a:lstStyle/>
                    <a:p>
                      <a:pPr algn="l" fontAlgn="b"/>
                      <a:r>
                        <a:rPr lang="en-US" sz="1500" u="none" strike="noStrike" cap="none" spc="0">
                          <a:solidFill>
                            <a:schemeClr val="tx1"/>
                          </a:solidFill>
                          <a:effectLst/>
                        </a:rPr>
                        <a:t>Eastern Cape</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242998</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258847</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227772</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171005</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159113</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182402</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207634</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232704</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170103</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177798</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171847</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171504</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819515258"/>
                  </a:ext>
                </a:extLst>
              </a:tr>
              <a:tr h="480390">
                <a:tc>
                  <a:txBody>
                    <a:bodyPr/>
                    <a:lstStyle/>
                    <a:p>
                      <a:pPr algn="l" fontAlgn="b"/>
                      <a:r>
                        <a:rPr lang="en-US" sz="1500" u="none" strike="noStrike" cap="none" spc="0">
                          <a:solidFill>
                            <a:schemeClr val="tx1"/>
                          </a:solidFill>
                          <a:effectLst/>
                        </a:rPr>
                        <a:t>Inland</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2385029</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2471415</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1989312</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1919975</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1753106</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1863875</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1985854</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2012778</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1489332</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1663733</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1503344</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1841150</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58697025"/>
                  </a:ext>
                </a:extLst>
              </a:tr>
              <a:tr h="701388">
                <a:tc>
                  <a:txBody>
                    <a:bodyPr/>
                    <a:lstStyle/>
                    <a:p>
                      <a:pPr algn="l" fontAlgn="b"/>
                      <a:r>
                        <a:rPr lang="en-US" sz="1500" u="none" strike="noStrike" cap="none" spc="0">
                          <a:solidFill>
                            <a:schemeClr val="tx1"/>
                          </a:solidFill>
                          <a:effectLst/>
                        </a:rPr>
                        <a:t>Kwazulu Natal</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387701</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423985</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360015</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269668</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264744</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281505</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272554</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281947</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225999</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236825</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229065</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US" sz="1500" u="none" strike="noStrike" cap="none" spc="0">
                          <a:solidFill>
                            <a:schemeClr val="tx1"/>
                          </a:solidFill>
                          <a:effectLst/>
                        </a:rPr>
                        <a:t>256670</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356020451"/>
                  </a:ext>
                </a:extLst>
              </a:tr>
              <a:tr h="701388">
                <a:tc>
                  <a:txBody>
                    <a:bodyPr/>
                    <a:lstStyle/>
                    <a:p>
                      <a:pPr algn="l" fontAlgn="b"/>
                      <a:r>
                        <a:rPr lang="en-US" sz="1500" u="none" strike="noStrike" cap="none" spc="0">
                          <a:solidFill>
                            <a:schemeClr val="tx1"/>
                          </a:solidFill>
                          <a:effectLst/>
                        </a:rPr>
                        <a:t>Western Cape</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890559</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812779</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688010</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583831</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489716</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544186</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735423</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685761</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547239</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531748</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470717</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US" sz="1500" u="none" strike="noStrike" cap="none" spc="0">
                          <a:solidFill>
                            <a:schemeClr val="tx1"/>
                          </a:solidFill>
                          <a:effectLst/>
                        </a:rPr>
                        <a:t>529528</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365863132"/>
                  </a:ext>
                </a:extLst>
              </a:tr>
              <a:tr h="480390">
                <a:tc>
                  <a:txBody>
                    <a:bodyPr/>
                    <a:lstStyle/>
                    <a:p>
                      <a:pPr algn="l" fontAlgn="b"/>
                      <a:r>
                        <a:rPr lang="en-US" sz="1500" u="none" strike="noStrike" cap="none" spc="0">
                          <a:solidFill>
                            <a:schemeClr val="tx1"/>
                          </a:solidFill>
                          <a:effectLst/>
                        </a:rPr>
                        <a:t>Grand Total</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US" sz="1500" u="none" strike="noStrike" cap="none" spc="0">
                          <a:solidFill>
                            <a:schemeClr val="tx1"/>
                          </a:solidFill>
                          <a:effectLst/>
                        </a:rPr>
                        <a:t>3906287</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US" sz="1500" u="none" strike="noStrike" cap="none" spc="0">
                          <a:solidFill>
                            <a:schemeClr val="tx1"/>
                          </a:solidFill>
                          <a:effectLst/>
                        </a:rPr>
                        <a:t>3967026</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US" sz="1500" u="none" strike="noStrike" cap="none" spc="0">
                          <a:solidFill>
                            <a:schemeClr val="tx1"/>
                          </a:solidFill>
                          <a:effectLst/>
                        </a:rPr>
                        <a:t>3265109</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US" sz="1500" u="none" strike="noStrike" cap="none" spc="0">
                          <a:solidFill>
                            <a:schemeClr val="tx1"/>
                          </a:solidFill>
                          <a:effectLst/>
                        </a:rPr>
                        <a:t>2944479</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US" sz="1500" u="none" strike="noStrike" cap="none" spc="0">
                          <a:solidFill>
                            <a:schemeClr val="tx1"/>
                          </a:solidFill>
                          <a:effectLst/>
                        </a:rPr>
                        <a:t>2666679</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US" sz="1500" u="none" strike="noStrike" cap="none" spc="0">
                          <a:solidFill>
                            <a:schemeClr val="tx1"/>
                          </a:solidFill>
                          <a:effectLst/>
                        </a:rPr>
                        <a:t>2871968</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US" sz="1500" u="none" strike="noStrike" cap="none" spc="0">
                          <a:solidFill>
                            <a:schemeClr val="tx1"/>
                          </a:solidFill>
                          <a:effectLst/>
                        </a:rPr>
                        <a:t>3201465</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US" sz="1500" u="none" strike="noStrike" cap="none" spc="0">
                          <a:solidFill>
                            <a:schemeClr val="tx1"/>
                          </a:solidFill>
                          <a:effectLst/>
                        </a:rPr>
                        <a:t>3213190</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US" sz="1500" u="none" strike="noStrike" cap="none" spc="0">
                          <a:solidFill>
                            <a:schemeClr val="tx1"/>
                          </a:solidFill>
                          <a:effectLst/>
                        </a:rPr>
                        <a:t>2432673</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US" sz="1500" u="none" strike="noStrike" cap="none" spc="0">
                          <a:solidFill>
                            <a:schemeClr val="tx1"/>
                          </a:solidFill>
                          <a:effectLst/>
                        </a:rPr>
                        <a:t>2610104</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US" sz="1500" u="none" strike="noStrike" cap="none" spc="0">
                          <a:solidFill>
                            <a:schemeClr val="tx1"/>
                          </a:solidFill>
                          <a:effectLst/>
                        </a:rPr>
                        <a:t>2374973</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US" sz="1500" u="none" strike="noStrike" cap="none" spc="0">
                          <a:solidFill>
                            <a:schemeClr val="tx1"/>
                          </a:solidFill>
                          <a:effectLst/>
                        </a:rPr>
                        <a:t>2798852</a:t>
                      </a:r>
                      <a:endParaRPr lang="en-US" sz="1500" b="0" i="0" u="none" strike="noStrike" cap="none" spc="0">
                        <a:solidFill>
                          <a:schemeClr val="tx1"/>
                        </a:solidFill>
                        <a:effectLst/>
                        <a:latin typeface="Aptos Narrow" panose="020B0004020202020204" pitchFamily="34" charset="0"/>
                      </a:endParaRPr>
                    </a:p>
                  </a:txBody>
                  <a:tcPr marL="8725" marR="8725" marT="110499" marB="104693"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2665980372"/>
                  </a:ext>
                </a:extLst>
              </a:tr>
            </a:tbl>
          </a:graphicData>
        </a:graphic>
      </p:graphicFrame>
    </p:spTree>
    <p:extLst>
      <p:ext uri="{BB962C8B-B14F-4D97-AF65-F5344CB8AC3E}">
        <p14:creationId xmlns:p14="http://schemas.microsoft.com/office/powerpoint/2010/main" val="2109222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87299551-23B8-8E58-90B1-0B1C1A712D69}"/>
              </a:ext>
            </a:extLst>
          </p:cNvPr>
          <p:cNvPicPr>
            <a:picLocks noChangeAspect="1"/>
          </p:cNvPicPr>
          <p:nvPr/>
        </p:nvPicPr>
        <p:blipFill>
          <a:blip r:embed="rId2"/>
          <a:srcRect t="5475" b="792"/>
          <a:stretch/>
        </p:blipFill>
        <p:spPr>
          <a:xfrm>
            <a:off x="20" y="1282"/>
            <a:ext cx="12191980" cy="6856718"/>
          </a:xfrm>
          <a:prstGeom prst="rect">
            <a:avLst/>
          </a:prstGeom>
        </p:spPr>
      </p:pic>
    </p:spTree>
    <p:extLst>
      <p:ext uri="{BB962C8B-B14F-4D97-AF65-F5344CB8AC3E}">
        <p14:creationId xmlns:p14="http://schemas.microsoft.com/office/powerpoint/2010/main" val="341677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12C32D-0E3C-227F-927B-FA2768C1DFA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Pack Contribution Analysis</a:t>
            </a:r>
          </a:p>
        </p:txBody>
      </p:sp>
      <p:graphicFrame>
        <p:nvGraphicFramePr>
          <p:cNvPr id="4" name="Content Placeholder 3">
            <a:extLst>
              <a:ext uri="{FF2B5EF4-FFF2-40B4-BE49-F238E27FC236}">
                <a16:creationId xmlns:a16="http://schemas.microsoft.com/office/drawing/2014/main" id="{3A4C502A-9284-CFAD-C163-83289A35C15D}"/>
              </a:ext>
            </a:extLst>
          </p:cNvPr>
          <p:cNvGraphicFramePr>
            <a:graphicFrameLocks noGrp="1"/>
          </p:cNvGraphicFramePr>
          <p:nvPr>
            <p:ph idx="1"/>
            <p:extLst>
              <p:ext uri="{D42A27DB-BD31-4B8C-83A1-F6EECF244321}">
                <p14:modId xmlns:p14="http://schemas.microsoft.com/office/powerpoint/2010/main" val="2442196865"/>
              </p:ext>
            </p:extLst>
          </p:nvPr>
        </p:nvGraphicFramePr>
        <p:xfrm>
          <a:off x="2311596" y="1966293"/>
          <a:ext cx="7568808" cy="4452160"/>
        </p:xfrm>
        <a:graphic>
          <a:graphicData uri="http://schemas.openxmlformats.org/drawingml/2006/table">
            <a:tbl>
              <a:tblPr/>
              <a:tblGrid>
                <a:gridCol w="4557225">
                  <a:extLst>
                    <a:ext uri="{9D8B030D-6E8A-4147-A177-3AD203B41FA5}">
                      <a16:colId xmlns:a16="http://schemas.microsoft.com/office/drawing/2014/main" val="1270317413"/>
                    </a:ext>
                  </a:extLst>
                </a:gridCol>
                <a:gridCol w="3011583">
                  <a:extLst>
                    <a:ext uri="{9D8B030D-6E8A-4147-A177-3AD203B41FA5}">
                      <a16:colId xmlns:a16="http://schemas.microsoft.com/office/drawing/2014/main" val="686749396"/>
                    </a:ext>
                  </a:extLst>
                </a:gridCol>
              </a:tblGrid>
              <a:tr h="556520">
                <a:tc>
                  <a:txBody>
                    <a:bodyPr/>
                    <a:lstStyle/>
                    <a:p>
                      <a:pPr algn="l" fontAlgn="b">
                        <a:spcBef>
                          <a:spcPts val="0"/>
                        </a:spcBef>
                        <a:spcAft>
                          <a:spcPts val="0"/>
                        </a:spcAft>
                      </a:pPr>
                      <a:r>
                        <a:rPr lang="en-US" sz="2900" b="1" i="0" u="none" strike="noStrike">
                          <a:solidFill>
                            <a:srgbClr val="000000"/>
                          </a:solidFill>
                          <a:effectLst/>
                          <a:latin typeface="Aptos Narrow" panose="020B0004020202020204" pitchFamily="34" charset="0"/>
                        </a:rPr>
                        <a:t>Pack Contribution</a:t>
                      </a:r>
                      <a:endParaRPr lang="en-US" sz="4700" b="0" i="0" u="none" strike="noStrike">
                        <a:effectLst/>
                        <a:latin typeface="Arial" panose="020B0604020202020204" pitchFamily="34" charset="0"/>
                      </a:endParaRPr>
                    </a:p>
                  </a:txBody>
                  <a:tcPr marL="20019" marR="20019" marT="20019" marB="0" anchor="b">
                    <a:lnL>
                      <a:noFill/>
                    </a:lnL>
                    <a:lnR>
                      <a:noFill/>
                    </a:lnR>
                    <a:lnT>
                      <a:noFill/>
                    </a:lnT>
                    <a:lnB>
                      <a:noFill/>
                    </a:lnB>
                    <a:noFill/>
                  </a:tcPr>
                </a:tc>
                <a:tc>
                  <a:txBody>
                    <a:bodyPr/>
                    <a:lstStyle/>
                    <a:p>
                      <a:pPr algn="l" fontAlgn="b">
                        <a:spcBef>
                          <a:spcPts val="0"/>
                        </a:spcBef>
                        <a:spcAft>
                          <a:spcPts val="0"/>
                        </a:spcAft>
                      </a:pPr>
                      <a:r>
                        <a:rPr lang="en-US" sz="2900" b="1" i="0" u="none" strike="noStrike">
                          <a:solidFill>
                            <a:srgbClr val="000000"/>
                          </a:solidFill>
                          <a:effectLst/>
                          <a:latin typeface="Aptos Narrow" panose="020B0004020202020204" pitchFamily="34" charset="0"/>
                        </a:rPr>
                        <a:t>Sales</a:t>
                      </a:r>
                      <a:endParaRPr lang="en-US" sz="4700" b="0" i="0" u="none" strike="noStrike">
                        <a:effectLst/>
                        <a:latin typeface="Arial" panose="020B0604020202020204" pitchFamily="34" charset="0"/>
                      </a:endParaRPr>
                    </a:p>
                  </a:txBody>
                  <a:tcPr marL="20019" marR="20019" marT="20019" marB="0" anchor="b">
                    <a:lnL>
                      <a:noFill/>
                    </a:lnL>
                    <a:lnR>
                      <a:noFill/>
                    </a:lnR>
                    <a:lnT>
                      <a:noFill/>
                    </a:lnT>
                    <a:lnB>
                      <a:noFill/>
                    </a:lnB>
                    <a:noFill/>
                  </a:tcPr>
                </a:tc>
                <a:extLst>
                  <a:ext uri="{0D108BD9-81ED-4DB2-BD59-A6C34878D82A}">
                    <a16:rowId xmlns:a16="http://schemas.microsoft.com/office/drawing/2014/main" val="1381656405"/>
                  </a:ext>
                </a:extLst>
              </a:tr>
              <a:tr h="556520">
                <a:tc>
                  <a:txBody>
                    <a:bodyPr/>
                    <a:lstStyle/>
                    <a:p>
                      <a:pPr algn="l" fontAlgn="b">
                        <a:spcBef>
                          <a:spcPts val="0"/>
                        </a:spcBef>
                        <a:spcAft>
                          <a:spcPts val="0"/>
                        </a:spcAft>
                      </a:pPr>
                      <a:r>
                        <a:rPr lang="en-US" sz="2900" b="0" i="0" u="none" strike="noStrike" dirty="0">
                          <a:solidFill>
                            <a:srgbClr val="000000"/>
                          </a:solidFill>
                          <a:effectLst/>
                          <a:latin typeface="Aptos Narrow" panose="020B0004020202020204" pitchFamily="34" charset="0"/>
                        </a:rPr>
                        <a:t>1L - 1.5L</a:t>
                      </a:r>
                      <a:endParaRPr lang="en-US" sz="4700" b="0" i="0" u="none" strike="noStrike" dirty="0">
                        <a:effectLst/>
                        <a:latin typeface="Arial" panose="020B0604020202020204" pitchFamily="34" charset="0"/>
                      </a:endParaRPr>
                    </a:p>
                  </a:txBody>
                  <a:tcPr marL="20019" marR="20019" marT="20019" marB="0" anchor="b">
                    <a:lnL>
                      <a:noFill/>
                    </a:lnL>
                    <a:lnR>
                      <a:noFill/>
                    </a:lnR>
                    <a:lnT>
                      <a:noFill/>
                    </a:lnT>
                    <a:lnB>
                      <a:noFill/>
                    </a:lnB>
                    <a:noFill/>
                  </a:tcPr>
                </a:tc>
                <a:tc>
                  <a:txBody>
                    <a:bodyPr/>
                    <a:lstStyle/>
                    <a:p>
                      <a:pPr algn="r" fontAlgn="b">
                        <a:spcBef>
                          <a:spcPts val="0"/>
                        </a:spcBef>
                        <a:spcAft>
                          <a:spcPts val="0"/>
                        </a:spcAft>
                      </a:pPr>
                      <a:r>
                        <a:rPr lang="en-US" sz="2900" b="0" i="0" u="none" strike="noStrike">
                          <a:solidFill>
                            <a:srgbClr val="000000"/>
                          </a:solidFill>
                          <a:effectLst/>
                          <a:latin typeface="Aptos Narrow" panose="020B0004020202020204" pitchFamily="34" charset="0"/>
                        </a:rPr>
                        <a:t>30757633</a:t>
                      </a:r>
                      <a:endParaRPr lang="en-US" sz="4700" b="0" i="0" u="none" strike="noStrike">
                        <a:effectLst/>
                        <a:latin typeface="Arial" panose="020B0604020202020204" pitchFamily="34" charset="0"/>
                      </a:endParaRPr>
                    </a:p>
                  </a:txBody>
                  <a:tcPr marL="20019" marR="20019" marT="20019" marB="0" anchor="b">
                    <a:lnL>
                      <a:noFill/>
                    </a:lnL>
                    <a:lnR>
                      <a:noFill/>
                    </a:lnR>
                    <a:lnT>
                      <a:noFill/>
                    </a:lnT>
                    <a:lnB>
                      <a:noFill/>
                    </a:lnB>
                    <a:noFill/>
                  </a:tcPr>
                </a:tc>
                <a:extLst>
                  <a:ext uri="{0D108BD9-81ED-4DB2-BD59-A6C34878D82A}">
                    <a16:rowId xmlns:a16="http://schemas.microsoft.com/office/drawing/2014/main" val="334865610"/>
                  </a:ext>
                </a:extLst>
              </a:tr>
              <a:tr h="556520">
                <a:tc>
                  <a:txBody>
                    <a:bodyPr/>
                    <a:lstStyle/>
                    <a:p>
                      <a:pPr algn="l" fontAlgn="b">
                        <a:spcBef>
                          <a:spcPts val="0"/>
                        </a:spcBef>
                        <a:spcAft>
                          <a:spcPts val="0"/>
                        </a:spcAft>
                      </a:pPr>
                      <a:r>
                        <a:rPr lang="en-US" sz="2900" b="0" i="0" u="none" strike="noStrike">
                          <a:solidFill>
                            <a:srgbClr val="000000"/>
                          </a:solidFill>
                          <a:effectLst/>
                          <a:latin typeface="Aptos Narrow" panose="020B0004020202020204" pitchFamily="34" charset="0"/>
                        </a:rPr>
                        <a:t>200ml</a:t>
                      </a:r>
                      <a:endParaRPr lang="en-US" sz="4700" b="0" i="0" u="none" strike="noStrike">
                        <a:effectLst/>
                        <a:latin typeface="Arial" panose="020B0604020202020204" pitchFamily="34" charset="0"/>
                      </a:endParaRPr>
                    </a:p>
                  </a:txBody>
                  <a:tcPr marL="20019" marR="20019" marT="20019" marB="0" anchor="b">
                    <a:lnL>
                      <a:noFill/>
                    </a:lnL>
                    <a:lnR>
                      <a:noFill/>
                    </a:lnR>
                    <a:lnT>
                      <a:noFill/>
                    </a:lnT>
                    <a:lnB>
                      <a:noFill/>
                    </a:lnB>
                    <a:noFill/>
                  </a:tcPr>
                </a:tc>
                <a:tc>
                  <a:txBody>
                    <a:bodyPr/>
                    <a:lstStyle/>
                    <a:p>
                      <a:pPr algn="r" fontAlgn="b">
                        <a:spcBef>
                          <a:spcPts val="0"/>
                        </a:spcBef>
                        <a:spcAft>
                          <a:spcPts val="0"/>
                        </a:spcAft>
                      </a:pPr>
                      <a:r>
                        <a:rPr lang="en-US" sz="2900" b="0" i="0" u="none" strike="noStrike">
                          <a:solidFill>
                            <a:srgbClr val="000000"/>
                          </a:solidFill>
                          <a:effectLst/>
                          <a:latin typeface="Aptos Narrow" panose="020B0004020202020204" pitchFamily="34" charset="0"/>
                        </a:rPr>
                        <a:t>4783484</a:t>
                      </a:r>
                      <a:endParaRPr lang="en-US" sz="4700" b="0" i="0" u="none" strike="noStrike">
                        <a:effectLst/>
                        <a:latin typeface="Arial" panose="020B0604020202020204" pitchFamily="34" charset="0"/>
                      </a:endParaRPr>
                    </a:p>
                  </a:txBody>
                  <a:tcPr marL="20019" marR="20019" marT="20019" marB="0" anchor="b">
                    <a:lnL>
                      <a:noFill/>
                    </a:lnL>
                    <a:lnR>
                      <a:noFill/>
                    </a:lnR>
                    <a:lnT>
                      <a:noFill/>
                    </a:lnT>
                    <a:lnB>
                      <a:noFill/>
                    </a:lnB>
                    <a:noFill/>
                  </a:tcPr>
                </a:tc>
                <a:extLst>
                  <a:ext uri="{0D108BD9-81ED-4DB2-BD59-A6C34878D82A}">
                    <a16:rowId xmlns:a16="http://schemas.microsoft.com/office/drawing/2014/main" val="1812747388"/>
                  </a:ext>
                </a:extLst>
              </a:tr>
              <a:tr h="556520">
                <a:tc>
                  <a:txBody>
                    <a:bodyPr/>
                    <a:lstStyle/>
                    <a:p>
                      <a:pPr algn="l" fontAlgn="b">
                        <a:spcBef>
                          <a:spcPts val="0"/>
                        </a:spcBef>
                        <a:spcAft>
                          <a:spcPts val="0"/>
                        </a:spcAft>
                      </a:pPr>
                      <a:r>
                        <a:rPr lang="en-US" sz="2900" b="0" i="0" u="none" strike="noStrike">
                          <a:solidFill>
                            <a:srgbClr val="000000"/>
                          </a:solidFill>
                          <a:effectLst/>
                          <a:latin typeface="Aptos Narrow" panose="020B0004020202020204" pitchFamily="34" charset="0"/>
                        </a:rPr>
                        <a:t>380ml</a:t>
                      </a:r>
                      <a:endParaRPr lang="en-US" sz="4700" b="0" i="0" u="none" strike="noStrike">
                        <a:effectLst/>
                        <a:latin typeface="Arial" panose="020B0604020202020204" pitchFamily="34" charset="0"/>
                      </a:endParaRPr>
                    </a:p>
                  </a:txBody>
                  <a:tcPr marL="20019" marR="20019" marT="20019" marB="0" anchor="b">
                    <a:lnL>
                      <a:noFill/>
                    </a:lnL>
                    <a:lnR>
                      <a:noFill/>
                    </a:lnR>
                    <a:lnT>
                      <a:noFill/>
                    </a:lnT>
                    <a:lnB>
                      <a:noFill/>
                    </a:lnB>
                    <a:noFill/>
                  </a:tcPr>
                </a:tc>
                <a:tc>
                  <a:txBody>
                    <a:bodyPr/>
                    <a:lstStyle/>
                    <a:p>
                      <a:pPr algn="r" fontAlgn="b">
                        <a:spcBef>
                          <a:spcPts val="0"/>
                        </a:spcBef>
                        <a:spcAft>
                          <a:spcPts val="0"/>
                        </a:spcAft>
                      </a:pPr>
                      <a:r>
                        <a:rPr lang="en-US" sz="2900" b="0" i="0" u="none" strike="noStrike">
                          <a:solidFill>
                            <a:srgbClr val="000000"/>
                          </a:solidFill>
                          <a:effectLst/>
                          <a:latin typeface="Aptos Narrow" panose="020B0004020202020204" pitchFamily="34" charset="0"/>
                        </a:rPr>
                        <a:t>839</a:t>
                      </a:r>
                      <a:endParaRPr lang="en-US" sz="4700" b="0" i="0" u="none" strike="noStrike">
                        <a:effectLst/>
                        <a:latin typeface="Arial" panose="020B0604020202020204" pitchFamily="34" charset="0"/>
                      </a:endParaRPr>
                    </a:p>
                  </a:txBody>
                  <a:tcPr marL="20019" marR="20019" marT="20019" marB="0" anchor="b">
                    <a:lnL>
                      <a:noFill/>
                    </a:lnL>
                    <a:lnR>
                      <a:noFill/>
                    </a:lnR>
                    <a:lnT>
                      <a:noFill/>
                    </a:lnT>
                    <a:lnB>
                      <a:noFill/>
                    </a:lnB>
                    <a:noFill/>
                  </a:tcPr>
                </a:tc>
                <a:extLst>
                  <a:ext uri="{0D108BD9-81ED-4DB2-BD59-A6C34878D82A}">
                    <a16:rowId xmlns:a16="http://schemas.microsoft.com/office/drawing/2014/main" val="4111098817"/>
                  </a:ext>
                </a:extLst>
              </a:tr>
              <a:tr h="556520">
                <a:tc>
                  <a:txBody>
                    <a:bodyPr/>
                    <a:lstStyle/>
                    <a:p>
                      <a:pPr algn="l" fontAlgn="b">
                        <a:spcBef>
                          <a:spcPts val="0"/>
                        </a:spcBef>
                        <a:spcAft>
                          <a:spcPts val="0"/>
                        </a:spcAft>
                      </a:pPr>
                      <a:r>
                        <a:rPr lang="en-US" sz="2900" b="0" i="0" u="none" strike="noStrike">
                          <a:solidFill>
                            <a:srgbClr val="000000"/>
                          </a:solidFill>
                          <a:effectLst/>
                          <a:latin typeface="Aptos Narrow" panose="020B0004020202020204" pitchFamily="34" charset="0"/>
                        </a:rPr>
                        <a:t>3L</a:t>
                      </a:r>
                      <a:endParaRPr lang="en-US" sz="4700" b="0" i="0" u="none" strike="noStrike">
                        <a:effectLst/>
                        <a:latin typeface="Arial" panose="020B0604020202020204" pitchFamily="34" charset="0"/>
                      </a:endParaRPr>
                    </a:p>
                  </a:txBody>
                  <a:tcPr marL="20019" marR="20019" marT="20019" marB="0" anchor="b">
                    <a:lnL>
                      <a:noFill/>
                    </a:lnL>
                    <a:lnR>
                      <a:noFill/>
                    </a:lnR>
                    <a:lnT>
                      <a:noFill/>
                    </a:lnT>
                    <a:lnB>
                      <a:noFill/>
                    </a:lnB>
                    <a:noFill/>
                  </a:tcPr>
                </a:tc>
                <a:tc>
                  <a:txBody>
                    <a:bodyPr/>
                    <a:lstStyle/>
                    <a:p>
                      <a:pPr algn="r" fontAlgn="b">
                        <a:spcBef>
                          <a:spcPts val="0"/>
                        </a:spcBef>
                        <a:spcAft>
                          <a:spcPts val="0"/>
                        </a:spcAft>
                      </a:pPr>
                      <a:r>
                        <a:rPr lang="en-US" sz="2900" b="0" i="0" u="none" strike="noStrike">
                          <a:solidFill>
                            <a:srgbClr val="000000"/>
                          </a:solidFill>
                          <a:effectLst/>
                          <a:latin typeface="Aptos Narrow" panose="020B0004020202020204" pitchFamily="34" charset="0"/>
                        </a:rPr>
                        <a:t>1990389</a:t>
                      </a:r>
                      <a:endParaRPr lang="en-US" sz="4700" b="0" i="0" u="none" strike="noStrike">
                        <a:effectLst/>
                        <a:latin typeface="Arial" panose="020B0604020202020204" pitchFamily="34" charset="0"/>
                      </a:endParaRPr>
                    </a:p>
                  </a:txBody>
                  <a:tcPr marL="20019" marR="20019" marT="20019" marB="0" anchor="b">
                    <a:lnL>
                      <a:noFill/>
                    </a:lnL>
                    <a:lnR>
                      <a:noFill/>
                    </a:lnR>
                    <a:lnT>
                      <a:noFill/>
                    </a:lnT>
                    <a:lnB>
                      <a:noFill/>
                    </a:lnB>
                    <a:noFill/>
                  </a:tcPr>
                </a:tc>
                <a:extLst>
                  <a:ext uri="{0D108BD9-81ED-4DB2-BD59-A6C34878D82A}">
                    <a16:rowId xmlns:a16="http://schemas.microsoft.com/office/drawing/2014/main" val="1236832591"/>
                  </a:ext>
                </a:extLst>
              </a:tr>
              <a:tr h="556520">
                <a:tc>
                  <a:txBody>
                    <a:bodyPr/>
                    <a:lstStyle/>
                    <a:p>
                      <a:pPr algn="l" fontAlgn="b">
                        <a:spcBef>
                          <a:spcPts val="0"/>
                        </a:spcBef>
                        <a:spcAft>
                          <a:spcPts val="0"/>
                        </a:spcAft>
                      </a:pPr>
                      <a:r>
                        <a:rPr lang="en-US" sz="2900" b="0" i="0" u="none" strike="noStrike" dirty="0">
                          <a:solidFill>
                            <a:srgbClr val="000000"/>
                          </a:solidFill>
                          <a:effectLst/>
                          <a:latin typeface="Aptos Narrow" panose="020B0004020202020204" pitchFamily="34" charset="0"/>
                        </a:rPr>
                        <a:t>500ml</a:t>
                      </a:r>
                      <a:endParaRPr lang="en-US" sz="4700" b="0" i="0" u="none" strike="noStrike" dirty="0">
                        <a:effectLst/>
                        <a:latin typeface="Arial" panose="020B0604020202020204" pitchFamily="34" charset="0"/>
                      </a:endParaRPr>
                    </a:p>
                  </a:txBody>
                  <a:tcPr marL="20019" marR="20019" marT="20019" marB="0" anchor="b">
                    <a:lnL>
                      <a:noFill/>
                    </a:lnL>
                    <a:lnR>
                      <a:noFill/>
                    </a:lnR>
                    <a:lnT>
                      <a:noFill/>
                    </a:lnT>
                    <a:lnB>
                      <a:noFill/>
                    </a:lnB>
                    <a:noFill/>
                  </a:tcPr>
                </a:tc>
                <a:tc>
                  <a:txBody>
                    <a:bodyPr/>
                    <a:lstStyle/>
                    <a:p>
                      <a:pPr algn="r" fontAlgn="b">
                        <a:spcBef>
                          <a:spcPts val="0"/>
                        </a:spcBef>
                        <a:spcAft>
                          <a:spcPts val="0"/>
                        </a:spcAft>
                      </a:pPr>
                      <a:r>
                        <a:rPr lang="en-US" sz="2900" b="0" i="0" u="none" strike="noStrike">
                          <a:solidFill>
                            <a:srgbClr val="000000"/>
                          </a:solidFill>
                          <a:effectLst/>
                          <a:latin typeface="Aptos Narrow" panose="020B0004020202020204" pitchFamily="34" charset="0"/>
                        </a:rPr>
                        <a:t>14355590</a:t>
                      </a:r>
                      <a:endParaRPr lang="en-US" sz="4700" b="0" i="0" u="none" strike="noStrike">
                        <a:effectLst/>
                        <a:latin typeface="Arial" panose="020B0604020202020204" pitchFamily="34" charset="0"/>
                      </a:endParaRPr>
                    </a:p>
                  </a:txBody>
                  <a:tcPr marL="20019" marR="20019" marT="20019" marB="0" anchor="b">
                    <a:lnL>
                      <a:noFill/>
                    </a:lnL>
                    <a:lnR>
                      <a:noFill/>
                    </a:lnR>
                    <a:lnT>
                      <a:noFill/>
                    </a:lnT>
                    <a:lnB>
                      <a:noFill/>
                    </a:lnB>
                    <a:noFill/>
                  </a:tcPr>
                </a:tc>
                <a:extLst>
                  <a:ext uri="{0D108BD9-81ED-4DB2-BD59-A6C34878D82A}">
                    <a16:rowId xmlns:a16="http://schemas.microsoft.com/office/drawing/2014/main" val="3644471576"/>
                  </a:ext>
                </a:extLst>
              </a:tr>
              <a:tr h="556520">
                <a:tc>
                  <a:txBody>
                    <a:bodyPr/>
                    <a:lstStyle/>
                    <a:p>
                      <a:pPr algn="l" fontAlgn="b">
                        <a:spcBef>
                          <a:spcPts val="0"/>
                        </a:spcBef>
                        <a:spcAft>
                          <a:spcPts val="0"/>
                        </a:spcAft>
                      </a:pPr>
                      <a:r>
                        <a:rPr lang="en-US" sz="2900" b="0" i="0" u="none" strike="noStrike">
                          <a:solidFill>
                            <a:srgbClr val="000000"/>
                          </a:solidFill>
                          <a:effectLst/>
                          <a:latin typeface="Aptos Narrow" panose="020B0004020202020204" pitchFamily="34" charset="0"/>
                        </a:rPr>
                        <a:t>Can</a:t>
                      </a:r>
                      <a:endParaRPr lang="en-US" sz="4700" b="0" i="0" u="none" strike="noStrike">
                        <a:effectLst/>
                        <a:latin typeface="Arial" panose="020B0604020202020204" pitchFamily="34" charset="0"/>
                      </a:endParaRPr>
                    </a:p>
                  </a:txBody>
                  <a:tcPr marL="20019" marR="20019" marT="20019" marB="0" anchor="b">
                    <a:lnL>
                      <a:noFill/>
                    </a:lnL>
                    <a:lnR>
                      <a:noFill/>
                    </a:lnR>
                    <a:lnT>
                      <a:noFill/>
                    </a:lnT>
                    <a:lnB>
                      <a:noFill/>
                    </a:lnB>
                    <a:noFill/>
                  </a:tcPr>
                </a:tc>
                <a:tc>
                  <a:txBody>
                    <a:bodyPr/>
                    <a:lstStyle/>
                    <a:p>
                      <a:pPr algn="r" fontAlgn="b">
                        <a:spcBef>
                          <a:spcPts val="0"/>
                        </a:spcBef>
                        <a:spcAft>
                          <a:spcPts val="0"/>
                        </a:spcAft>
                      </a:pPr>
                      <a:r>
                        <a:rPr lang="en-US" sz="2900" b="0" i="0" u="none" strike="noStrike">
                          <a:solidFill>
                            <a:srgbClr val="000000"/>
                          </a:solidFill>
                          <a:effectLst/>
                          <a:latin typeface="Aptos Narrow" panose="020B0004020202020204" pitchFamily="34" charset="0"/>
                        </a:rPr>
                        <a:t>7856167</a:t>
                      </a:r>
                      <a:endParaRPr lang="en-US" sz="4700" b="0" i="0" u="none" strike="noStrike">
                        <a:effectLst/>
                        <a:latin typeface="Arial" panose="020B0604020202020204" pitchFamily="34" charset="0"/>
                      </a:endParaRPr>
                    </a:p>
                  </a:txBody>
                  <a:tcPr marL="20019" marR="20019" marT="20019" marB="0" anchor="b">
                    <a:lnL>
                      <a:noFill/>
                    </a:lnL>
                    <a:lnR>
                      <a:noFill/>
                    </a:lnR>
                    <a:lnT>
                      <a:noFill/>
                    </a:lnT>
                    <a:lnB>
                      <a:noFill/>
                    </a:lnB>
                    <a:noFill/>
                  </a:tcPr>
                </a:tc>
                <a:extLst>
                  <a:ext uri="{0D108BD9-81ED-4DB2-BD59-A6C34878D82A}">
                    <a16:rowId xmlns:a16="http://schemas.microsoft.com/office/drawing/2014/main" val="2306192314"/>
                  </a:ext>
                </a:extLst>
              </a:tr>
              <a:tr h="556520">
                <a:tc>
                  <a:txBody>
                    <a:bodyPr/>
                    <a:lstStyle/>
                    <a:p>
                      <a:pPr algn="l" fontAlgn="b">
                        <a:spcBef>
                          <a:spcPts val="0"/>
                        </a:spcBef>
                        <a:spcAft>
                          <a:spcPts val="0"/>
                        </a:spcAft>
                      </a:pPr>
                      <a:r>
                        <a:rPr lang="en-US" sz="2900" b="0" i="0" u="none" strike="noStrike">
                          <a:solidFill>
                            <a:srgbClr val="000000"/>
                          </a:solidFill>
                          <a:effectLst/>
                          <a:latin typeface="Aptos Narrow" panose="020B0004020202020204" pitchFamily="34" charset="0"/>
                        </a:rPr>
                        <a:t>Grand Total</a:t>
                      </a:r>
                      <a:endParaRPr lang="en-US" sz="4700" b="0" i="0" u="none" strike="noStrike">
                        <a:effectLst/>
                        <a:latin typeface="Arial" panose="020B0604020202020204" pitchFamily="34" charset="0"/>
                      </a:endParaRPr>
                    </a:p>
                  </a:txBody>
                  <a:tcPr marL="20019" marR="20019" marT="20019" marB="0" anchor="b">
                    <a:lnL>
                      <a:noFill/>
                    </a:lnL>
                    <a:lnR>
                      <a:noFill/>
                    </a:lnR>
                    <a:lnT>
                      <a:noFill/>
                    </a:lnT>
                    <a:lnB>
                      <a:noFill/>
                    </a:lnB>
                    <a:noFill/>
                  </a:tcPr>
                </a:tc>
                <a:tc>
                  <a:txBody>
                    <a:bodyPr/>
                    <a:lstStyle/>
                    <a:p>
                      <a:pPr algn="r" fontAlgn="b">
                        <a:spcBef>
                          <a:spcPts val="0"/>
                        </a:spcBef>
                        <a:spcAft>
                          <a:spcPts val="0"/>
                        </a:spcAft>
                      </a:pPr>
                      <a:r>
                        <a:rPr lang="en-US" sz="2900" b="0" i="0" u="none" strike="noStrike" dirty="0">
                          <a:solidFill>
                            <a:srgbClr val="000000"/>
                          </a:solidFill>
                          <a:effectLst/>
                          <a:latin typeface="Aptos Narrow" panose="020B0004020202020204" pitchFamily="34" charset="0"/>
                        </a:rPr>
                        <a:t>59744102</a:t>
                      </a:r>
                      <a:endParaRPr lang="en-US" sz="4700" b="0" i="0" u="none" strike="noStrike" dirty="0">
                        <a:effectLst/>
                        <a:latin typeface="Arial" panose="020B0604020202020204" pitchFamily="34" charset="0"/>
                      </a:endParaRPr>
                    </a:p>
                  </a:txBody>
                  <a:tcPr marL="20019" marR="20019" marT="20019" marB="0" anchor="b">
                    <a:lnL>
                      <a:noFill/>
                    </a:lnL>
                    <a:lnR>
                      <a:noFill/>
                    </a:lnR>
                    <a:lnT>
                      <a:noFill/>
                    </a:lnT>
                    <a:lnB>
                      <a:noFill/>
                    </a:lnB>
                    <a:noFill/>
                  </a:tcPr>
                </a:tc>
                <a:extLst>
                  <a:ext uri="{0D108BD9-81ED-4DB2-BD59-A6C34878D82A}">
                    <a16:rowId xmlns:a16="http://schemas.microsoft.com/office/drawing/2014/main" val="2811818839"/>
                  </a:ext>
                </a:extLst>
              </a:tr>
            </a:tbl>
          </a:graphicData>
        </a:graphic>
      </p:graphicFrame>
    </p:spTree>
    <p:extLst>
      <p:ext uri="{BB962C8B-B14F-4D97-AF65-F5344CB8AC3E}">
        <p14:creationId xmlns:p14="http://schemas.microsoft.com/office/powerpoint/2010/main" val="1715559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82AE2782-5AF3-493C-A2F7-AE3DF29F7742}"/>
              </a:ext>
            </a:extLst>
          </p:cNvPr>
          <p:cNvGraphicFramePr>
            <a:graphicFrameLocks/>
          </p:cNvGraphicFramePr>
          <p:nvPr>
            <p:extLst>
              <p:ext uri="{D42A27DB-BD31-4B8C-83A1-F6EECF244321}">
                <p14:modId xmlns:p14="http://schemas.microsoft.com/office/powerpoint/2010/main" val="1329900264"/>
              </p:ext>
            </p:extLst>
          </p:nvPr>
        </p:nvGraphicFramePr>
        <p:xfrm>
          <a:off x="457200" y="457200"/>
          <a:ext cx="11277600" cy="5943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0188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101EE-9E17-6DF3-E3A3-EFBCEDC0484D}"/>
              </a:ext>
            </a:extLst>
          </p:cNvPr>
          <p:cNvSpPr>
            <a:spLocks noGrp="1"/>
          </p:cNvSpPr>
          <p:nvPr>
            <p:ph type="title"/>
          </p:nvPr>
        </p:nvSpPr>
        <p:spPr>
          <a:xfrm>
            <a:off x="761803" y="350196"/>
            <a:ext cx="4646904" cy="1624520"/>
          </a:xfrm>
        </p:spPr>
        <p:txBody>
          <a:bodyPr anchor="ctr">
            <a:normAutofit/>
          </a:bodyPr>
          <a:lstStyle/>
          <a:p>
            <a:r>
              <a:rPr lang="en-US" sz="4000" dirty="0"/>
              <a:t>Insights and Recommendations</a:t>
            </a:r>
          </a:p>
        </p:txBody>
      </p:sp>
      <p:sp>
        <p:nvSpPr>
          <p:cNvPr id="3" name="Content Placeholder 2">
            <a:extLst>
              <a:ext uri="{FF2B5EF4-FFF2-40B4-BE49-F238E27FC236}">
                <a16:creationId xmlns:a16="http://schemas.microsoft.com/office/drawing/2014/main" id="{87C06844-D7BD-0F23-5E9F-E2D85D921411}"/>
              </a:ext>
            </a:extLst>
          </p:cNvPr>
          <p:cNvSpPr>
            <a:spLocks noGrp="1"/>
          </p:cNvSpPr>
          <p:nvPr>
            <p:ph idx="1"/>
          </p:nvPr>
        </p:nvSpPr>
        <p:spPr>
          <a:xfrm>
            <a:off x="761802" y="2743200"/>
            <a:ext cx="4646905" cy="3613149"/>
          </a:xfrm>
        </p:spPr>
        <p:txBody>
          <a:bodyPr anchor="ctr">
            <a:normAutofit/>
          </a:bodyPr>
          <a:lstStyle/>
          <a:p>
            <a:r>
              <a:rPr lang="en-US" sz="2000" b="1" dirty="0"/>
              <a:t>Focus on High-Growth Regions</a:t>
            </a:r>
            <a:r>
              <a:rPr lang="en-US" sz="2000" dirty="0"/>
              <a:t>: We can allocate more resources and marketing efforts to inland and Western Cape, because they are showing strong growth potential.</a:t>
            </a:r>
          </a:p>
          <a:p>
            <a:r>
              <a:rPr lang="en-US" sz="2000" b="1" dirty="0"/>
              <a:t>Optimize Product Mix</a:t>
            </a:r>
            <a:r>
              <a:rPr lang="en-US" sz="2000" dirty="0"/>
              <a:t>: Based on analysis </a:t>
            </a:r>
            <a:r>
              <a:rPr lang="en-US" sz="2000" b="0" i="0" u="none" strike="noStrike" dirty="0">
                <a:solidFill>
                  <a:srgbClr val="000000"/>
                </a:solidFill>
                <a:effectLst/>
                <a:latin typeface="Aptos Narrow" panose="020B0004020202020204" pitchFamily="34" charset="0"/>
              </a:rPr>
              <a:t>1L - 1.5L and 500ml contribute the most. </a:t>
            </a:r>
          </a:p>
          <a:p>
            <a:r>
              <a:rPr lang="en-US" sz="2000" b="1" i="0" u="none" strike="noStrike" dirty="0">
                <a:solidFill>
                  <a:srgbClr val="000000"/>
                </a:solidFill>
                <a:effectLst/>
                <a:latin typeface="Aptos Narrow" panose="020B0004020202020204" pitchFamily="34" charset="0"/>
              </a:rPr>
              <a:t>Address Underperforming Regions</a:t>
            </a:r>
            <a:r>
              <a:rPr lang="en-US" sz="2000" b="0" i="0" u="none" strike="noStrike" dirty="0">
                <a:solidFill>
                  <a:srgbClr val="000000"/>
                </a:solidFill>
                <a:effectLst/>
                <a:latin typeface="Aptos Narrow" panose="020B0004020202020204" pitchFamily="34" charset="0"/>
              </a:rPr>
              <a:t>: We can develop another or implement another targeted strategies.</a:t>
            </a:r>
          </a:p>
          <a:p>
            <a:endParaRPr lang="en-US" sz="3600" b="0" i="0" u="none" strike="noStrike" dirty="0">
              <a:effectLst/>
              <a:latin typeface="Arial" panose="020B0604020202020204" pitchFamily="34" charset="0"/>
            </a:endParaRPr>
          </a:p>
          <a:p>
            <a:endParaRPr lang="en-US" sz="2000" dirty="0"/>
          </a:p>
        </p:txBody>
      </p:sp>
      <p:pic>
        <p:nvPicPr>
          <p:cNvPr id="5" name="Picture 4" descr="Vintage compass">
            <a:extLst>
              <a:ext uri="{FF2B5EF4-FFF2-40B4-BE49-F238E27FC236}">
                <a16:creationId xmlns:a16="http://schemas.microsoft.com/office/drawing/2014/main" id="{9BA7716D-D27E-5F47-DE97-4CBD6F58FFCB}"/>
              </a:ext>
            </a:extLst>
          </p:cNvPr>
          <p:cNvPicPr>
            <a:picLocks noChangeAspect="1"/>
          </p:cNvPicPr>
          <p:nvPr/>
        </p:nvPicPr>
        <p:blipFill>
          <a:blip r:embed="rId2"/>
          <a:srcRect l="49350" r="2152" b="1"/>
          <a:stretch/>
        </p:blipFill>
        <p:spPr>
          <a:xfrm>
            <a:off x="6096000" y="1"/>
            <a:ext cx="6102825" cy="6858000"/>
          </a:xfrm>
          <a:prstGeom prst="rect">
            <a:avLst/>
          </a:prstGeom>
        </p:spPr>
      </p:pic>
    </p:spTree>
    <p:extLst>
      <p:ext uri="{BB962C8B-B14F-4D97-AF65-F5344CB8AC3E}">
        <p14:creationId xmlns:p14="http://schemas.microsoft.com/office/powerpoint/2010/main" val="2485805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12A4B-CC22-A48B-E660-3A5E9E8C046A}"/>
              </a:ext>
            </a:extLst>
          </p:cNvPr>
          <p:cNvSpPr>
            <a:spLocks noGrp="1"/>
          </p:cNvSpPr>
          <p:nvPr>
            <p:ph type="title"/>
          </p:nvPr>
        </p:nvSpPr>
        <p:spPr>
          <a:xfrm>
            <a:off x="5297762" y="329184"/>
            <a:ext cx="6251110" cy="1783080"/>
          </a:xfrm>
        </p:spPr>
        <p:txBody>
          <a:bodyPr anchor="b">
            <a:normAutofit/>
          </a:bodyPr>
          <a:lstStyle/>
          <a:p>
            <a:r>
              <a:rPr lang="en-US" sz="3800"/>
              <a:t>Insights and Recommendations continuous</a:t>
            </a:r>
          </a:p>
        </p:txBody>
      </p:sp>
      <p:pic>
        <p:nvPicPr>
          <p:cNvPr id="5" name="Picture 4" descr="Cardboard boxes on conveyor belt">
            <a:extLst>
              <a:ext uri="{FF2B5EF4-FFF2-40B4-BE49-F238E27FC236}">
                <a16:creationId xmlns:a16="http://schemas.microsoft.com/office/drawing/2014/main" id="{BED346A2-82FE-D43A-28F9-712FF396A814}"/>
              </a:ext>
            </a:extLst>
          </p:cNvPr>
          <p:cNvPicPr>
            <a:picLocks noChangeAspect="1"/>
          </p:cNvPicPr>
          <p:nvPr/>
        </p:nvPicPr>
        <p:blipFill>
          <a:blip r:embed="rId2"/>
          <a:srcRect l="32660" r="2200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6D2616-4FE7-6344-42AB-37AD3BAC4669}"/>
              </a:ext>
            </a:extLst>
          </p:cNvPr>
          <p:cNvSpPr>
            <a:spLocks noGrp="1"/>
          </p:cNvSpPr>
          <p:nvPr>
            <p:ph idx="1"/>
          </p:nvPr>
        </p:nvSpPr>
        <p:spPr>
          <a:xfrm>
            <a:off x="5297762" y="2706624"/>
            <a:ext cx="6251110" cy="3483864"/>
          </a:xfrm>
        </p:spPr>
        <p:txBody>
          <a:bodyPr>
            <a:normAutofit/>
          </a:bodyPr>
          <a:lstStyle/>
          <a:p>
            <a:r>
              <a:rPr lang="en-US" sz="2200" b="1"/>
              <a:t>New Product Development</a:t>
            </a:r>
            <a:r>
              <a:rPr lang="en-US" sz="2200"/>
              <a:t>: Based on market share I suggest that the company can rethink of designing or making another product which is more like Lipton.</a:t>
            </a:r>
          </a:p>
          <a:p>
            <a:r>
              <a:rPr lang="en-US" sz="2200" b="1"/>
              <a:t>Competitive Pricing Strategies</a:t>
            </a:r>
            <a:r>
              <a:rPr lang="en-US" sz="2200"/>
              <a:t>: We can implement pricing strategies to better compete in areas where competitors are gaining market share.</a:t>
            </a:r>
          </a:p>
          <a:p>
            <a:endParaRPr lang="en-US" sz="2200"/>
          </a:p>
          <a:p>
            <a:endParaRPr lang="en-US" sz="2200"/>
          </a:p>
        </p:txBody>
      </p:sp>
    </p:spTree>
    <p:extLst>
      <p:ext uri="{BB962C8B-B14F-4D97-AF65-F5344CB8AC3E}">
        <p14:creationId xmlns:p14="http://schemas.microsoft.com/office/powerpoint/2010/main" val="3872096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3C6B57-F19F-52B3-3AA2-E84F5CBE2E75}"/>
              </a:ext>
            </a:extLst>
          </p:cNvPr>
          <p:cNvSpPr>
            <a:spLocks noGrp="1"/>
          </p:cNvSpPr>
          <p:nvPr>
            <p:ph type="title"/>
          </p:nvPr>
        </p:nvSpPr>
        <p:spPr>
          <a:xfrm>
            <a:off x="761803" y="350196"/>
            <a:ext cx="4646904" cy="1624520"/>
          </a:xfrm>
        </p:spPr>
        <p:txBody>
          <a:bodyPr anchor="ctr">
            <a:normAutofit/>
          </a:bodyPr>
          <a:lstStyle/>
          <a:p>
            <a:r>
              <a:rPr lang="en-US" sz="4000"/>
              <a:t>Conclusion</a:t>
            </a:r>
          </a:p>
        </p:txBody>
      </p:sp>
      <p:sp>
        <p:nvSpPr>
          <p:cNvPr id="3" name="Content Placeholder 2">
            <a:extLst>
              <a:ext uri="{FF2B5EF4-FFF2-40B4-BE49-F238E27FC236}">
                <a16:creationId xmlns:a16="http://schemas.microsoft.com/office/drawing/2014/main" id="{85CBCCCA-FF64-4715-D8E5-0F34DA2864AC}"/>
              </a:ext>
            </a:extLst>
          </p:cNvPr>
          <p:cNvSpPr>
            <a:spLocks noGrp="1"/>
          </p:cNvSpPr>
          <p:nvPr>
            <p:ph idx="1"/>
          </p:nvPr>
        </p:nvSpPr>
        <p:spPr>
          <a:xfrm>
            <a:off x="761802" y="2743200"/>
            <a:ext cx="4646905" cy="3613149"/>
          </a:xfrm>
        </p:spPr>
        <p:txBody>
          <a:bodyPr anchor="ctr">
            <a:normAutofit/>
          </a:bodyPr>
          <a:lstStyle/>
          <a:p>
            <a:r>
              <a:rPr lang="en-US" sz="2000" dirty="0"/>
              <a:t>By focusing on strategic pricing, targeted marketing, innovation, and brand positioning, we can enhance overall brand performance and achieve sustained sales growth.</a:t>
            </a:r>
          </a:p>
        </p:txBody>
      </p:sp>
      <p:pic>
        <p:nvPicPr>
          <p:cNvPr id="5" name="Picture 4">
            <a:extLst>
              <a:ext uri="{FF2B5EF4-FFF2-40B4-BE49-F238E27FC236}">
                <a16:creationId xmlns:a16="http://schemas.microsoft.com/office/drawing/2014/main" id="{790A147F-7A9D-54B2-8724-FCB972DC624B}"/>
              </a:ext>
            </a:extLst>
          </p:cNvPr>
          <p:cNvPicPr>
            <a:picLocks noChangeAspect="1"/>
          </p:cNvPicPr>
          <p:nvPr/>
        </p:nvPicPr>
        <p:blipFill>
          <a:blip r:embed="rId2"/>
          <a:srcRect l="13634" r="36310"/>
          <a:stretch/>
        </p:blipFill>
        <p:spPr>
          <a:xfrm>
            <a:off x="6096000" y="1"/>
            <a:ext cx="6102825" cy="6858000"/>
          </a:xfrm>
          <a:prstGeom prst="rect">
            <a:avLst/>
          </a:prstGeom>
        </p:spPr>
      </p:pic>
    </p:spTree>
    <p:extLst>
      <p:ext uri="{BB962C8B-B14F-4D97-AF65-F5344CB8AC3E}">
        <p14:creationId xmlns:p14="http://schemas.microsoft.com/office/powerpoint/2010/main" val="2513864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Handshake">
            <a:extLst>
              <a:ext uri="{FF2B5EF4-FFF2-40B4-BE49-F238E27FC236}">
                <a16:creationId xmlns:a16="http://schemas.microsoft.com/office/drawing/2014/main" id="{F248DBD2-3C00-0140-009B-EDE38B8D41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47" name="Freeform: Shape 46">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36"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C70E133-44E4-4068-0C28-52D07094E64E}"/>
              </a:ext>
            </a:extLst>
          </p:cNvPr>
          <p:cNvSpPr txBox="1"/>
          <p:nvPr/>
        </p:nvSpPr>
        <p:spPr>
          <a:xfrm>
            <a:off x="5759354" y="2798064"/>
            <a:ext cx="5461095" cy="3417611"/>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4800" dirty="0">
                <a:solidFill>
                  <a:srgbClr val="FFFFFF"/>
                </a:solidFill>
              </a:rPr>
              <a:t>Thank you</a:t>
            </a:r>
          </a:p>
        </p:txBody>
      </p:sp>
    </p:spTree>
    <p:extLst>
      <p:ext uri="{BB962C8B-B14F-4D97-AF65-F5344CB8AC3E}">
        <p14:creationId xmlns:p14="http://schemas.microsoft.com/office/powerpoint/2010/main" val="1788849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F7902340-F3A7-B1CC-64F5-E24EFD07465C}"/>
              </a:ext>
            </a:extLst>
          </p:cNvPr>
          <p:cNvPicPr>
            <a:picLocks noChangeAspect="1"/>
          </p:cNvPicPr>
          <p:nvPr/>
        </p:nvPicPr>
        <p:blipFill>
          <a:blip r:embed="rId2">
            <a:duotone>
              <a:schemeClr val="bg2">
                <a:shade val="45000"/>
                <a:satMod val="135000"/>
              </a:schemeClr>
              <a:prstClr val="white"/>
            </a:duotone>
          </a:blip>
          <a:srcRect/>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B85E6-64EB-D4A4-519E-16BAD018CFDD}"/>
              </a:ext>
            </a:extLst>
          </p:cNvPr>
          <p:cNvSpPr>
            <a:spLocks noGrp="1"/>
          </p:cNvSpPr>
          <p:nvPr>
            <p:ph type="title"/>
          </p:nvPr>
        </p:nvSpPr>
        <p:spPr>
          <a:xfrm>
            <a:off x="838200" y="365125"/>
            <a:ext cx="10515600" cy="1325563"/>
          </a:xfrm>
        </p:spPr>
        <p:txBody>
          <a:bodyPr>
            <a:normAutofit/>
          </a:bodyPr>
          <a:lstStyle/>
          <a:p>
            <a:r>
              <a:rPr lang="en-US"/>
              <a:t>Introduction</a:t>
            </a:r>
          </a:p>
        </p:txBody>
      </p:sp>
      <p:graphicFrame>
        <p:nvGraphicFramePr>
          <p:cNvPr id="14" name="Content Placeholder 2">
            <a:extLst>
              <a:ext uri="{FF2B5EF4-FFF2-40B4-BE49-F238E27FC236}">
                <a16:creationId xmlns:a16="http://schemas.microsoft.com/office/drawing/2014/main" id="{99601A3D-0618-A9AF-370B-FFD1956E35BD}"/>
              </a:ext>
            </a:extLst>
          </p:cNvPr>
          <p:cNvGraphicFramePr>
            <a:graphicFrameLocks noGrp="1"/>
          </p:cNvGraphicFramePr>
          <p:nvPr>
            <p:ph idx="1"/>
            <p:extLst>
              <p:ext uri="{D42A27DB-BD31-4B8C-83A1-F6EECF244321}">
                <p14:modId xmlns:p14="http://schemas.microsoft.com/office/powerpoint/2010/main" val="40387249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679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A82F6D-0340-2625-5475-10DFF857873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Market Share Analysis</a:t>
            </a:r>
          </a:p>
        </p:txBody>
      </p:sp>
      <p:graphicFrame>
        <p:nvGraphicFramePr>
          <p:cNvPr id="4" name="Content Placeholder 3">
            <a:extLst>
              <a:ext uri="{FF2B5EF4-FFF2-40B4-BE49-F238E27FC236}">
                <a16:creationId xmlns:a16="http://schemas.microsoft.com/office/drawing/2014/main" id="{19E85597-B26F-2BD8-1296-5077E1982113}"/>
              </a:ext>
            </a:extLst>
          </p:cNvPr>
          <p:cNvGraphicFramePr>
            <a:graphicFrameLocks noGrp="1"/>
          </p:cNvGraphicFramePr>
          <p:nvPr>
            <p:ph idx="1"/>
            <p:extLst>
              <p:ext uri="{D42A27DB-BD31-4B8C-83A1-F6EECF244321}">
                <p14:modId xmlns:p14="http://schemas.microsoft.com/office/powerpoint/2010/main" val="3172663802"/>
              </p:ext>
            </p:extLst>
          </p:nvPr>
        </p:nvGraphicFramePr>
        <p:xfrm>
          <a:off x="784878" y="2112579"/>
          <a:ext cx="10646188" cy="4192816"/>
        </p:xfrm>
        <a:graphic>
          <a:graphicData uri="http://schemas.openxmlformats.org/drawingml/2006/table">
            <a:tbl>
              <a:tblPr firstRow="1" bandRow="1">
                <a:tableStyleId>{5C22544A-7EE6-4342-B048-85BDC9FD1C3A}</a:tableStyleId>
              </a:tblPr>
              <a:tblGrid>
                <a:gridCol w="1636184">
                  <a:extLst>
                    <a:ext uri="{9D8B030D-6E8A-4147-A177-3AD203B41FA5}">
                      <a16:colId xmlns:a16="http://schemas.microsoft.com/office/drawing/2014/main" val="3109729765"/>
                    </a:ext>
                  </a:extLst>
                </a:gridCol>
                <a:gridCol w="1198566">
                  <a:extLst>
                    <a:ext uri="{9D8B030D-6E8A-4147-A177-3AD203B41FA5}">
                      <a16:colId xmlns:a16="http://schemas.microsoft.com/office/drawing/2014/main" val="3118624252"/>
                    </a:ext>
                  </a:extLst>
                </a:gridCol>
                <a:gridCol w="1198566">
                  <a:extLst>
                    <a:ext uri="{9D8B030D-6E8A-4147-A177-3AD203B41FA5}">
                      <a16:colId xmlns:a16="http://schemas.microsoft.com/office/drawing/2014/main" val="2881271882"/>
                    </a:ext>
                  </a:extLst>
                </a:gridCol>
                <a:gridCol w="1886023">
                  <a:extLst>
                    <a:ext uri="{9D8B030D-6E8A-4147-A177-3AD203B41FA5}">
                      <a16:colId xmlns:a16="http://schemas.microsoft.com/office/drawing/2014/main" val="3962146279"/>
                    </a:ext>
                  </a:extLst>
                </a:gridCol>
                <a:gridCol w="1886023">
                  <a:extLst>
                    <a:ext uri="{9D8B030D-6E8A-4147-A177-3AD203B41FA5}">
                      <a16:colId xmlns:a16="http://schemas.microsoft.com/office/drawing/2014/main" val="772409937"/>
                    </a:ext>
                  </a:extLst>
                </a:gridCol>
                <a:gridCol w="2840826">
                  <a:extLst>
                    <a:ext uri="{9D8B030D-6E8A-4147-A177-3AD203B41FA5}">
                      <a16:colId xmlns:a16="http://schemas.microsoft.com/office/drawing/2014/main" val="863942203"/>
                    </a:ext>
                  </a:extLst>
                </a:gridCol>
              </a:tblGrid>
              <a:tr h="262051">
                <a:tc>
                  <a:txBody>
                    <a:bodyPr/>
                    <a:lstStyle/>
                    <a:p>
                      <a:pPr algn="l" fontAlgn="b"/>
                      <a:r>
                        <a:rPr lang="en-US" sz="1400" u="none" strike="noStrike">
                          <a:effectLst/>
                        </a:rPr>
                        <a:t>Brands</a:t>
                      </a:r>
                      <a:endParaRPr lang="en-US" sz="1400" b="1" i="0" u="none" strike="noStrike">
                        <a:solidFill>
                          <a:srgbClr val="000000"/>
                        </a:solidFill>
                        <a:effectLst/>
                        <a:latin typeface="Aptos Narrow" panose="020B0004020202020204" pitchFamily="34" charset="0"/>
                      </a:endParaRPr>
                    </a:p>
                  </a:txBody>
                  <a:tcPr marL="9426" marR="9426" marT="9426" marB="0" anchor="b"/>
                </a:tc>
                <a:tc>
                  <a:txBody>
                    <a:bodyPr/>
                    <a:lstStyle/>
                    <a:p>
                      <a:pPr algn="l" fontAlgn="b"/>
                      <a:r>
                        <a:rPr lang="en-US" sz="1400" u="none" strike="noStrike">
                          <a:effectLst/>
                        </a:rPr>
                        <a:t>2023 Sales</a:t>
                      </a:r>
                      <a:endParaRPr lang="en-US" sz="1400" b="1" i="0" u="none" strike="noStrike">
                        <a:solidFill>
                          <a:srgbClr val="000000"/>
                        </a:solidFill>
                        <a:effectLst/>
                        <a:latin typeface="Aptos Narrow" panose="020B0004020202020204" pitchFamily="34" charset="0"/>
                      </a:endParaRPr>
                    </a:p>
                  </a:txBody>
                  <a:tcPr marL="9426" marR="9426" marT="9426" marB="0" anchor="b"/>
                </a:tc>
                <a:tc>
                  <a:txBody>
                    <a:bodyPr/>
                    <a:lstStyle/>
                    <a:p>
                      <a:pPr algn="l" fontAlgn="b"/>
                      <a:r>
                        <a:rPr lang="en-US" sz="1400" u="none" strike="noStrike">
                          <a:effectLst/>
                        </a:rPr>
                        <a:t>2024 Sales</a:t>
                      </a:r>
                      <a:endParaRPr lang="en-US" sz="1400" b="1" i="0" u="none" strike="noStrike">
                        <a:solidFill>
                          <a:srgbClr val="000000"/>
                        </a:solidFill>
                        <a:effectLst/>
                        <a:latin typeface="Aptos Narrow" panose="020B0004020202020204" pitchFamily="34" charset="0"/>
                      </a:endParaRPr>
                    </a:p>
                  </a:txBody>
                  <a:tcPr marL="9426" marR="9426" marT="9426" marB="0" anchor="b"/>
                </a:tc>
                <a:tc>
                  <a:txBody>
                    <a:bodyPr/>
                    <a:lstStyle/>
                    <a:p>
                      <a:pPr algn="l" fontAlgn="b"/>
                      <a:r>
                        <a:rPr lang="en-US" sz="1400" u="none" strike="noStrike">
                          <a:effectLst/>
                        </a:rPr>
                        <a:t>Market Share 2023</a:t>
                      </a:r>
                      <a:endParaRPr lang="en-US" sz="1400" b="1" i="0" u="none" strike="noStrike">
                        <a:solidFill>
                          <a:srgbClr val="000000"/>
                        </a:solidFill>
                        <a:effectLst/>
                        <a:latin typeface="Aptos Narrow" panose="020B0004020202020204" pitchFamily="34" charset="0"/>
                      </a:endParaRPr>
                    </a:p>
                  </a:txBody>
                  <a:tcPr marL="9426" marR="9426" marT="9426" marB="0" anchor="b"/>
                </a:tc>
                <a:tc>
                  <a:txBody>
                    <a:bodyPr/>
                    <a:lstStyle/>
                    <a:p>
                      <a:pPr algn="l" fontAlgn="b"/>
                      <a:r>
                        <a:rPr lang="en-US" sz="1400" u="none" strike="noStrike">
                          <a:effectLst/>
                        </a:rPr>
                        <a:t>Market Share 2024</a:t>
                      </a:r>
                      <a:endParaRPr lang="en-US" sz="1400" b="1" i="0" u="none" strike="noStrike">
                        <a:solidFill>
                          <a:srgbClr val="000000"/>
                        </a:solidFill>
                        <a:effectLst/>
                        <a:latin typeface="Aptos Narrow" panose="020B0004020202020204" pitchFamily="34" charset="0"/>
                      </a:endParaRPr>
                    </a:p>
                  </a:txBody>
                  <a:tcPr marL="9426" marR="9426" marT="9426" marB="0" anchor="b"/>
                </a:tc>
                <a:tc>
                  <a:txBody>
                    <a:bodyPr/>
                    <a:lstStyle/>
                    <a:p>
                      <a:pPr algn="l" fontAlgn="b"/>
                      <a:r>
                        <a:rPr lang="en-US" sz="1400" u="none" strike="noStrike">
                          <a:effectLst/>
                        </a:rPr>
                        <a:t>Year-over-Year Growth (YoY)</a:t>
                      </a:r>
                      <a:endParaRPr lang="en-US" sz="1400" b="1" i="0" u="none" strike="noStrike">
                        <a:solidFill>
                          <a:srgbClr val="000000"/>
                        </a:solidFill>
                        <a:effectLst/>
                        <a:latin typeface="Aptos Narrow" panose="020B0004020202020204" pitchFamily="34" charset="0"/>
                      </a:endParaRPr>
                    </a:p>
                  </a:txBody>
                  <a:tcPr marL="9426" marR="9426" marT="9426" marB="0" anchor="b"/>
                </a:tc>
                <a:extLst>
                  <a:ext uri="{0D108BD9-81ED-4DB2-BD59-A6C34878D82A}">
                    <a16:rowId xmlns:a16="http://schemas.microsoft.com/office/drawing/2014/main" val="2562515126"/>
                  </a:ext>
                </a:extLst>
              </a:tr>
              <a:tr h="262051">
                <a:tc>
                  <a:txBody>
                    <a:bodyPr/>
                    <a:lstStyle/>
                    <a:p>
                      <a:pPr algn="l" fontAlgn="b"/>
                      <a:r>
                        <a:rPr lang="en-US" sz="1400" u="none" strike="noStrike">
                          <a:effectLst/>
                        </a:rPr>
                        <a:t>BOS</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4599019</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2768783</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11.5234%</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13.9600%</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-39.7962%</a:t>
                      </a:r>
                      <a:endParaRPr lang="en-US" sz="1400" b="0" i="0" u="none" strike="noStrike">
                        <a:solidFill>
                          <a:srgbClr val="000000"/>
                        </a:solidFill>
                        <a:effectLst/>
                        <a:latin typeface="Aptos Narrow" panose="020B0004020202020204" pitchFamily="34" charset="0"/>
                      </a:endParaRPr>
                    </a:p>
                  </a:txBody>
                  <a:tcPr marL="9426" marR="9426" marT="9426" marB="0" anchor="b"/>
                </a:tc>
                <a:extLst>
                  <a:ext uri="{0D108BD9-81ED-4DB2-BD59-A6C34878D82A}">
                    <a16:rowId xmlns:a16="http://schemas.microsoft.com/office/drawing/2014/main" val="3479437537"/>
                  </a:ext>
                </a:extLst>
              </a:tr>
              <a:tr h="262051">
                <a:tc>
                  <a:txBody>
                    <a:bodyPr/>
                    <a:lstStyle/>
                    <a:p>
                      <a:pPr algn="l" fontAlgn="b"/>
                      <a:r>
                        <a:rPr lang="en-US" sz="1400" u="none" strike="noStrike">
                          <a:effectLst/>
                        </a:rPr>
                        <a:t>Deney's Swiss</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1690</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l" fontAlgn="b"/>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0.0042%</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0.0000%</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-100.0000%</a:t>
                      </a:r>
                      <a:endParaRPr lang="en-US" sz="1400" b="0" i="0" u="none" strike="noStrike">
                        <a:solidFill>
                          <a:srgbClr val="000000"/>
                        </a:solidFill>
                        <a:effectLst/>
                        <a:latin typeface="Aptos Narrow" panose="020B0004020202020204" pitchFamily="34" charset="0"/>
                      </a:endParaRPr>
                    </a:p>
                  </a:txBody>
                  <a:tcPr marL="9426" marR="9426" marT="9426" marB="0" anchor="b"/>
                </a:tc>
                <a:extLst>
                  <a:ext uri="{0D108BD9-81ED-4DB2-BD59-A6C34878D82A}">
                    <a16:rowId xmlns:a16="http://schemas.microsoft.com/office/drawing/2014/main" val="247921236"/>
                  </a:ext>
                </a:extLst>
              </a:tr>
              <a:tr h="262051">
                <a:tc>
                  <a:txBody>
                    <a:bodyPr/>
                    <a:lstStyle/>
                    <a:p>
                      <a:pPr algn="l" fontAlgn="b"/>
                      <a:r>
                        <a:rPr lang="en-US" sz="1400" u="none" strike="noStrike">
                          <a:effectLst/>
                        </a:rPr>
                        <a:t>Eden Tea</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1508</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6657</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0.0038%</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0.0336%</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341.4456%</a:t>
                      </a:r>
                      <a:endParaRPr lang="en-US" sz="1400" b="0" i="0" u="none" strike="noStrike">
                        <a:solidFill>
                          <a:srgbClr val="000000"/>
                        </a:solidFill>
                        <a:effectLst/>
                        <a:latin typeface="Aptos Narrow" panose="020B0004020202020204" pitchFamily="34" charset="0"/>
                      </a:endParaRPr>
                    </a:p>
                  </a:txBody>
                  <a:tcPr marL="9426" marR="9426" marT="9426" marB="0" anchor="b"/>
                </a:tc>
                <a:extLst>
                  <a:ext uri="{0D108BD9-81ED-4DB2-BD59-A6C34878D82A}">
                    <a16:rowId xmlns:a16="http://schemas.microsoft.com/office/drawing/2014/main" val="2421759192"/>
                  </a:ext>
                </a:extLst>
              </a:tr>
              <a:tr h="262051">
                <a:tc>
                  <a:txBody>
                    <a:bodyPr/>
                    <a:lstStyle/>
                    <a:p>
                      <a:pPr algn="l" fontAlgn="b"/>
                      <a:r>
                        <a:rPr lang="en-US" sz="1400" u="none" strike="noStrike">
                          <a:effectLst/>
                        </a:rPr>
                        <a:t>Elgin Dew</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l" fontAlgn="b"/>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9</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0.0000%</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0.0000%</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0.0000%</a:t>
                      </a:r>
                      <a:endParaRPr lang="en-US" sz="1400" b="0" i="0" u="none" strike="noStrike">
                        <a:solidFill>
                          <a:srgbClr val="000000"/>
                        </a:solidFill>
                        <a:effectLst/>
                        <a:latin typeface="Aptos Narrow" panose="020B0004020202020204" pitchFamily="34" charset="0"/>
                      </a:endParaRPr>
                    </a:p>
                  </a:txBody>
                  <a:tcPr marL="9426" marR="9426" marT="9426" marB="0" anchor="b"/>
                </a:tc>
                <a:extLst>
                  <a:ext uri="{0D108BD9-81ED-4DB2-BD59-A6C34878D82A}">
                    <a16:rowId xmlns:a16="http://schemas.microsoft.com/office/drawing/2014/main" val="4157917574"/>
                  </a:ext>
                </a:extLst>
              </a:tr>
              <a:tr h="262051">
                <a:tc>
                  <a:txBody>
                    <a:bodyPr/>
                    <a:lstStyle/>
                    <a:p>
                      <a:pPr algn="l" fontAlgn="b"/>
                      <a:r>
                        <a:rPr lang="en-US" sz="1400" u="none" strike="noStrike">
                          <a:effectLst/>
                        </a:rPr>
                        <a:t>Frutas</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37130</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27331</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0.0930%</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0.1378%</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-26.3911%</a:t>
                      </a:r>
                      <a:endParaRPr lang="en-US" sz="1400" b="0" i="0" u="none" strike="noStrike">
                        <a:solidFill>
                          <a:srgbClr val="000000"/>
                        </a:solidFill>
                        <a:effectLst/>
                        <a:latin typeface="Aptos Narrow" panose="020B0004020202020204" pitchFamily="34" charset="0"/>
                      </a:endParaRPr>
                    </a:p>
                  </a:txBody>
                  <a:tcPr marL="9426" marR="9426" marT="9426" marB="0" anchor="b"/>
                </a:tc>
                <a:extLst>
                  <a:ext uri="{0D108BD9-81ED-4DB2-BD59-A6C34878D82A}">
                    <a16:rowId xmlns:a16="http://schemas.microsoft.com/office/drawing/2014/main" val="3825699671"/>
                  </a:ext>
                </a:extLst>
              </a:tr>
              <a:tr h="262051">
                <a:tc>
                  <a:txBody>
                    <a:bodyPr/>
                    <a:lstStyle/>
                    <a:p>
                      <a:pPr algn="l" fontAlgn="b"/>
                      <a:r>
                        <a:rPr lang="en-US" sz="1400" u="none" strike="noStrike">
                          <a:effectLst/>
                        </a:rPr>
                        <a:t>Fuze Tea</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35638</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35249</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0.0893%</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0.1777%</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-1.0915%</a:t>
                      </a:r>
                      <a:endParaRPr lang="en-US" sz="1400" b="0" i="0" u="none" strike="noStrike">
                        <a:solidFill>
                          <a:srgbClr val="000000"/>
                        </a:solidFill>
                        <a:effectLst/>
                        <a:latin typeface="Aptos Narrow" panose="020B0004020202020204" pitchFamily="34" charset="0"/>
                      </a:endParaRPr>
                    </a:p>
                  </a:txBody>
                  <a:tcPr marL="9426" marR="9426" marT="9426" marB="0" anchor="b"/>
                </a:tc>
                <a:extLst>
                  <a:ext uri="{0D108BD9-81ED-4DB2-BD59-A6C34878D82A}">
                    <a16:rowId xmlns:a16="http://schemas.microsoft.com/office/drawing/2014/main" val="3455082937"/>
                  </a:ext>
                </a:extLst>
              </a:tr>
              <a:tr h="262051">
                <a:tc>
                  <a:txBody>
                    <a:bodyPr/>
                    <a:lstStyle/>
                    <a:p>
                      <a:pPr algn="l" fontAlgn="b"/>
                      <a:r>
                        <a:rPr lang="en-US" sz="1400" u="none" strike="noStrike">
                          <a:effectLst/>
                        </a:rPr>
                        <a:t>Kombucha</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4155</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1896</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0.0104%</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0.0096%</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-54.3682%</a:t>
                      </a:r>
                      <a:endParaRPr lang="en-US" sz="1400" b="0" i="0" u="none" strike="noStrike">
                        <a:solidFill>
                          <a:srgbClr val="000000"/>
                        </a:solidFill>
                        <a:effectLst/>
                        <a:latin typeface="Aptos Narrow" panose="020B0004020202020204" pitchFamily="34" charset="0"/>
                      </a:endParaRPr>
                    </a:p>
                  </a:txBody>
                  <a:tcPr marL="9426" marR="9426" marT="9426" marB="0" anchor="b"/>
                </a:tc>
                <a:extLst>
                  <a:ext uri="{0D108BD9-81ED-4DB2-BD59-A6C34878D82A}">
                    <a16:rowId xmlns:a16="http://schemas.microsoft.com/office/drawing/2014/main" val="615933665"/>
                  </a:ext>
                </a:extLst>
              </a:tr>
              <a:tr h="262051">
                <a:tc>
                  <a:txBody>
                    <a:bodyPr/>
                    <a:lstStyle/>
                    <a:p>
                      <a:pPr algn="l" fontAlgn="b"/>
                      <a:r>
                        <a:rPr lang="en-US" sz="1400" u="none" strike="noStrike">
                          <a:effectLst/>
                        </a:rPr>
                        <a:t>Lipton</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32793779</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15882927</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82.1685%</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80.0804%</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-51.5673%</a:t>
                      </a:r>
                      <a:endParaRPr lang="en-US" sz="1400" b="0" i="0" u="none" strike="noStrike">
                        <a:solidFill>
                          <a:srgbClr val="000000"/>
                        </a:solidFill>
                        <a:effectLst/>
                        <a:latin typeface="Aptos Narrow" panose="020B0004020202020204" pitchFamily="34" charset="0"/>
                      </a:endParaRPr>
                    </a:p>
                  </a:txBody>
                  <a:tcPr marL="9426" marR="9426" marT="9426" marB="0" anchor="b"/>
                </a:tc>
                <a:extLst>
                  <a:ext uri="{0D108BD9-81ED-4DB2-BD59-A6C34878D82A}">
                    <a16:rowId xmlns:a16="http://schemas.microsoft.com/office/drawing/2014/main" val="2935235250"/>
                  </a:ext>
                </a:extLst>
              </a:tr>
              <a:tr h="262051">
                <a:tc>
                  <a:txBody>
                    <a:bodyPr/>
                    <a:lstStyle/>
                    <a:p>
                      <a:pPr algn="l" fontAlgn="b"/>
                      <a:r>
                        <a:rPr lang="en-US" sz="1400" u="none" strike="noStrike">
                          <a:effectLst/>
                        </a:rPr>
                        <a:t>Manhattan</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2392028</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1089183</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5.9935%</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5.4916%</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-54.4661%</a:t>
                      </a:r>
                      <a:endParaRPr lang="en-US" sz="1400" b="0" i="0" u="none" strike="noStrike">
                        <a:solidFill>
                          <a:srgbClr val="000000"/>
                        </a:solidFill>
                        <a:effectLst/>
                        <a:latin typeface="Aptos Narrow" panose="020B0004020202020204" pitchFamily="34" charset="0"/>
                      </a:endParaRPr>
                    </a:p>
                  </a:txBody>
                  <a:tcPr marL="9426" marR="9426" marT="9426" marB="0" anchor="b"/>
                </a:tc>
                <a:extLst>
                  <a:ext uri="{0D108BD9-81ED-4DB2-BD59-A6C34878D82A}">
                    <a16:rowId xmlns:a16="http://schemas.microsoft.com/office/drawing/2014/main" val="3788155923"/>
                  </a:ext>
                </a:extLst>
              </a:tr>
              <a:tr h="262051">
                <a:tc>
                  <a:txBody>
                    <a:bodyPr/>
                    <a:lstStyle/>
                    <a:p>
                      <a:pPr algn="l" fontAlgn="b"/>
                      <a:r>
                        <a:rPr lang="en-US" sz="1400" u="none" strike="noStrike">
                          <a:effectLst/>
                        </a:rPr>
                        <a:t>Nestea</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21</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l" fontAlgn="b"/>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0.0001%</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0.0000%</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-100.0000%</a:t>
                      </a:r>
                      <a:endParaRPr lang="en-US" sz="1400" b="0" i="0" u="none" strike="noStrike">
                        <a:solidFill>
                          <a:srgbClr val="000000"/>
                        </a:solidFill>
                        <a:effectLst/>
                        <a:latin typeface="Aptos Narrow" panose="020B0004020202020204" pitchFamily="34" charset="0"/>
                      </a:endParaRPr>
                    </a:p>
                  </a:txBody>
                  <a:tcPr marL="9426" marR="9426" marT="9426" marB="0" anchor="b"/>
                </a:tc>
                <a:extLst>
                  <a:ext uri="{0D108BD9-81ED-4DB2-BD59-A6C34878D82A}">
                    <a16:rowId xmlns:a16="http://schemas.microsoft.com/office/drawing/2014/main" val="1462145520"/>
                  </a:ext>
                </a:extLst>
              </a:tr>
              <a:tr h="262051">
                <a:tc>
                  <a:txBody>
                    <a:bodyPr/>
                    <a:lstStyle/>
                    <a:p>
                      <a:pPr algn="l" fontAlgn="b"/>
                      <a:r>
                        <a:rPr lang="en-US" sz="1400" u="none" strike="noStrike">
                          <a:effectLst/>
                        </a:rPr>
                        <a:t>PNP Ceylon</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19</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0.0000%</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0.0001%</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0.0000%</a:t>
                      </a:r>
                      <a:endParaRPr lang="en-US" sz="1400" b="0" i="0" u="none" strike="noStrike">
                        <a:solidFill>
                          <a:srgbClr val="000000"/>
                        </a:solidFill>
                        <a:effectLst/>
                        <a:latin typeface="Aptos Narrow" panose="020B0004020202020204" pitchFamily="34" charset="0"/>
                      </a:endParaRPr>
                    </a:p>
                  </a:txBody>
                  <a:tcPr marL="9426" marR="9426" marT="9426" marB="0" anchor="b"/>
                </a:tc>
                <a:extLst>
                  <a:ext uri="{0D108BD9-81ED-4DB2-BD59-A6C34878D82A}">
                    <a16:rowId xmlns:a16="http://schemas.microsoft.com/office/drawing/2014/main" val="788615487"/>
                  </a:ext>
                </a:extLst>
              </a:tr>
              <a:tr h="262051">
                <a:tc>
                  <a:txBody>
                    <a:bodyPr/>
                    <a:lstStyle/>
                    <a:p>
                      <a:pPr algn="l" fontAlgn="b"/>
                      <a:r>
                        <a:rPr lang="en-US" sz="1400" u="none" strike="noStrike">
                          <a:effectLst/>
                        </a:rPr>
                        <a:t>Smart Choice</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19047</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5709</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0.0477%</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0.0288%</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-70.0268%</a:t>
                      </a:r>
                      <a:endParaRPr lang="en-US" sz="1400" b="0" i="0" u="none" strike="noStrike">
                        <a:solidFill>
                          <a:srgbClr val="000000"/>
                        </a:solidFill>
                        <a:effectLst/>
                        <a:latin typeface="Aptos Narrow" panose="020B0004020202020204" pitchFamily="34" charset="0"/>
                      </a:endParaRPr>
                    </a:p>
                  </a:txBody>
                  <a:tcPr marL="9426" marR="9426" marT="9426" marB="0" anchor="b"/>
                </a:tc>
                <a:extLst>
                  <a:ext uri="{0D108BD9-81ED-4DB2-BD59-A6C34878D82A}">
                    <a16:rowId xmlns:a16="http://schemas.microsoft.com/office/drawing/2014/main" val="971658856"/>
                  </a:ext>
                </a:extLst>
              </a:tr>
              <a:tr h="262051">
                <a:tc>
                  <a:txBody>
                    <a:bodyPr/>
                    <a:lstStyle/>
                    <a:p>
                      <a:pPr algn="l" fontAlgn="b"/>
                      <a:r>
                        <a:rPr lang="en-US" sz="1400" u="none" strike="noStrike">
                          <a:effectLst/>
                        </a:rPr>
                        <a:t>Toni Glass</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1004</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712</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0.0025%</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0.0036%</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-29.0837%</a:t>
                      </a:r>
                      <a:endParaRPr lang="en-US" sz="1400" b="0" i="0" u="none" strike="noStrike">
                        <a:solidFill>
                          <a:srgbClr val="000000"/>
                        </a:solidFill>
                        <a:effectLst/>
                        <a:latin typeface="Aptos Narrow" panose="020B0004020202020204" pitchFamily="34" charset="0"/>
                      </a:endParaRPr>
                    </a:p>
                  </a:txBody>
                  <a:tcPr marL="9426" marR="9426" marT="9426" marB="0" anchor="b"/>
                </a:tc>
                <a:extLst>
                  <a:ext uri="{0D108BD9-81ED-4DB2-BD59-A6C34878D82A}">
                    <a16:rowId xmlns:a16="http://schemas.microsoft.com/office/drawing/2014/main" val="3530811112"/>
                  </a:ext>
                </a:extLst>
              </a:tr>
              <a:tr h="262051">
                <a:tc>
                  <a:txBody>
                    <a:bodyPr/>
                    <a:lstStyle/>
                    <a:p>
                      <a:pPr algn="l" fontAlgn="b"/>
                      <a:r>
                        <a:rPr lang="en-US" sz="1400" u="none" strike="noStrike">
                          <a:effectLst/>
                        </a:rPr>
                        <a:t>Wellness Blend</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25360</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15248</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0.0635%</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0.0769%</a:t>
                      </a:r>
                      <a:endParaRPr lang="en-US" sz="1400" b="0"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-39.8738%</a:t>
                      </a:r>
                      <a:endParaRPr lang="en-US" sz="1400" b="0" i="0" u="none" strike="noStrike">
                        <a:solidFill>
                          <a:srgbClr val="000000"/>
                        </a:solidFill>
                        <a:effectLst/>
                        <a:latin typeface="Aptos Narrow" panose="020B0004020202020204" pitchFamily="34" charset="0"/>
                      </a:endParaRPr>
                    </a:p>
                  </a:txBody>
                  <a:tcPr marL="9426" marR="9426" marT="9426" marB="0" anchor="b"/>
                </a:tc>
                <a:extLst>
                  <a:ext uri="{0D108BD9-81ED-4DB2-BD59-A6C34878D82A}">
                    <a16:rowId xmlns:a16="http://schemas.microsoft.com/office/drawing/2014/main" val="2686961638"/>
                  </a:ext>
                </a:extLst>
              </a:tr>
              <a:tr h="262051">
                <a:tc>
                  <a:txBody>
                    <a:bodyPr/>
                    <a:lstStyle/>
                    <a:p>
                      <a:pPr algn="l" fontAlgn="b"/>
                      <a:r>
                        <a:rPr lang="en-US" sz="1400" u="none" strike="noStrike">
                          <a:effectLst/>
                        </a:rPr>
                        <a:t>Grand Total</a:t>
                      </a:r>
                      <a:endParaRPr lang="en-US" sz="1400" b="1"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39910379</a:t>
                      </a:r>
                      <a:endParaRPr lang="en-US" sz="1400" b="1"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19833723</a:t>
                      </a:r>
                      <a:endParaRPr lang="en-US" sz="1400" b="1"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100.0000%</a:t>
                      </a:r>
                      <a:endParaRPr lang="en-US" sz="1400" b="1"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100.0000%</a:t>
                      </a:r>
                      <a:endParaRPr lang="en-US" sz="1400" b="1" i="0" u="none" strike="noStrike">
                        <a:solidFill>
                          <a:srgbClr val="000000"/>
                        </a:solidFill>
                        <a:effectLst/>
                        <a:latin typeface="Aptos Narrow" panose="020B0004020202020204" pitchFamily="34" charset="0"/>
                      </a:endParaRPr>
                    </a:p>
                  </a:txBody>
                  <a:tcPr marL="9426" marR="9426" marT="9426" marB="0" anchor="b"/>
                </a:tc>
                <a:tc>
                  <a:txBody>
                    <a:bodyPr/>
                    <a:lstStyle/>
                    <a:p>
                      <a:pPr algn="r" fontAlgn="b"/>
                      <a:r>
                        <a:rPr lang="en-US" sz="1400" u="none" strike="noStrike">
                          <a:effectLst/>
                        </a:rPr>
                        <a:t>-50.3043%</a:t>
                      </a:r>
                      <a:endParaRPr lang="en-US" sz="1400" b="1" i="0" u="none" strike="noStrike">
                        <a:solidFill>
                          <a:srgbClr val="000000"/>
                        </a:solidFill>
                        <a:effectLst/>
                        <a:latin typeface="Aptos Narrow" panose="020B0004020202020204" pitchFamily="34" charset="0"/>
                      </a:endParaRPr>
                    </a:p>
                  </a:txBody>
                  <a:tcPr marL="9426" marR="9426" marT="9426" marB="0" anchor="b"/>
                </a:tc>
                <a:extLst>
                  <a:ext uri="{0D108BD9-81ED-4DB2-BD59-A6C34878D82A}">
                    <a16:rowId xmlns:a16="http://schemas.microsoft.com/office/drawing/2014/main" val="480317155"/>
                  </a:ext>
                </a:extLst>
              </a:tr>
            </a:tbl>
          </a:graphicData>
        </a:graphic>
      </p:graphicFrame>
    </p:spTree>
    <p:extLst>
      <p:ext uri="{BB962C8B-B14F-4D97-AF65-F5344CB8AC3E}">
        <p14:creationId xmlns:p14="http://schemas.microsoft.com/office/powerpoint/2010/main" val="35627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BCF83A8B-0D79-BAA9-3D30-0CD7BE915A6D}"/>
              </a:ext>
            </a:extLst>
          </p:cNvPr>
          <p:cNvGraphicFramePr>
            <a:graphicFrameLocks/>
          </p:cNvGraphicFramePr>
          <p:nvPr>
            <p:extLst>
              <p:ext uri="{D42A27DB-BD31-4B8C-83A1-F6EECF244321}">
                <p14:modId xmlns:p14="http://schemas.microsoft.com/office/powerpoint/2010/main" val="541378305"/>
              </p:ext>
            </p:extLst>
          </p:nvPr>
        </p:nvGraphicFramePr>
        <p:xfrm>
          <a:off x="457200" y="457200"/>
          <a:ext cx="11277600" cy="5943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217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18D63120-8008-2D40-DECC-6D44F095B409}"/>
              </a:ext>
            </a:extLst>
          </p:cNvPr>
          <p:cNvGraphicFramePr>
            <a:graphicFrameLocks/>
          </p:cNvGraphicFramePr>
          <p:nvPr>
            <p:extLst>
              <p:ext uri="{D42A27DB-BD31-4B8C-83A1-F6EECF244321}">
                <p14:modId xmlns:p14="http://schemas.microsoft.com/office/powerpoint/2010/main" val="4183852256"/>
              </p:ext>
            </p:extLst>
          </p:nvPr>
        </p:nvGraphicFramePr>
        <p:xfrm>
          <a:off x="1120477" y="1123527"/>
          <a:ext cx="9951041" cy="460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996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5779B3-446D-E410-7DFF-E5AD2EFEFFD5}"/>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Market Share Analysis For  6 Months</a:t>
            </a:r>
          </a:p>
        </p:txBody>
      </p:sp>
      <p:graphicFrame>
        <p:nvGraphicFramePr>
          <p:cNvPr id="5" name="Content Placeholder 4">
            <a:extLst>
              <a:ext uri="{FF2B5EF4-FFF2-40B4-BE49-F238E27FC236}">
                <a16:creationId xmlns:a16="http://schemas.microsoft.com/office/drawing/2014/main" id="{1AB9F0C4-6E51-EBC8-7362-FD056EBB196D}"/>
              </a:ext>
            </a:extLst>
          </p:cNvPr>
          <p:cNvGraphicFramePr>
            <a:graphicFrameLocks noGrp="1"/>
          </p:cNvGraphicFramePr>
          <p:nvPr>
            <p:ph idx="1"/>
            <p:extLst>
              <p:ext uri="{D42A27DB-BD31-4B8C-83A1-F6EECF244321}">
                <p14:modId xmlns:p14="http://schemas.microsoft.com/office/powerpoint/2010/main" val="3282970454"/>
              </p:ext>
            </p:extLst>
          </p:nvPr>
        </p:nvGraphicFramePr>
        <p:xfrm>
          <a:off x="-7" y="1822348"/>
          <a:ext cx="12192005" cy="4787616"/>
        </p:xfrm>
        <a:graphic>
          <a:graphicData uri="http://schemas.openxmlformats.org/drawingml/2006/table">
            <a:tbl>
              <a:tblPr firstRow="1" bandRow="1">
                <a:tableStyleId>{8799B23B-EC83-4686-B30A-512413B5E67A}</a:tableStyleId>
              </a:tblPr>
              <a:tblGrid>
                <a:gridCol w="1145797">
                  <a:extLst>
                    <a:ext uri="{9D8B030D-6E8A-4147-A177-3AD203B41FA5}">
                      <a16:colId xmlns:a16="http://schemas.microsoft.com/office/drawing/2014/main" val="3304271821"/>
                    </a:ext>
                  </a:extLst>
                </a:gridCol>
                <a:gridCol w="310146">
                  <a:extLst>
                    <a:ext uri="{9D8B030D-6E8A-4147-A177-3AD203B41FA5}">
                      <a16:colId xmlns:a16="http://schemas.microsoft.com/office/drawing/2014/main" val="2234074798"/>
                    </a:ext>
                  </a:extLst>
                </a:gridCol>
                <a:gridCol w="754133">
                  <a:extLst>
                    <a:ext uri="{9D8B030D-6E8A-4147-A177-3AD203B41FA5}">
                      <a16:colId xmlns:a16="http://schemas.microsoft.com/office/drawing/2014/main" val="2297097688"/>
                    </a:ext>
                  </a:extLst>
                </a:gridCol>
                <a:gridCol w="754133">
                  <a:extLst>
                    <a:ext uri="{9D8B030D-6E8A-4147-A177-3AD203B41FA5}">
                      <a16:colId xmlns:a16="http://schemas.microsoft.com/office/drawing/2014/main" val="3588814291"/>
                    </a:ext>
                  </a:extLst>
                </a:gridCol>
                <a:gridCol w="754133">
                  <a:extLst>
                    <a:ext uri="{9D8B030D-6E8A-4147-A177-3AD203B41FA5}">
                      <a16:colId xmlns:a16="http://schemas.microsoft.com/office/drawing/2014/main" val="2707975036"/>
                    </a:ext>
                  </a:extLst>
                </a:gridCol>
                <a:gridCol w="754133">
                  <a:extLst>
                    <a:ext uri="{9D8B030D-6E8A-4147-A177-3AD203B41FA5}">
                      <a16:colId xmlns:a16="http://schemas.microsoft.com/office/drawing/2014/main" val="536320015"/>
                    </a:ext>
                  </a:extLst>
                </a:gridCol>
                <a:gridCol w="754133">
                  <a:extLst>
                    <a:ext uri="{9D8B030D-6E8A-4147-A177-3AD203B41FA5}">
                      <a16:colId xmlns:a16="http://schemas.microsoft.com/office/drawing/2014/main" val="787294560"/>
                    </a:ext>
                  </a:extLst>
                </a:gridCol>
                <a:gridCol w="754133">
                  <a:extLst>
                    <a:ext uri="{9D8B030D-6E8A-4147-A177-3AD203B41FA5}">
                      <a16:colId xmlns:a16="http://schemas.microsoft.com/office/drawing/2014/main" val="634467397"/>
                    </a:ext>
                  </a:extLst>
                </a:gridCol>
                <a:gridCol w="843233">
                  <a:extLst>
                    <a:ext uri="{9D8B030D-6E8A-4147-A177-3AD203B41FA5}">
                      <a16:colId xmlns:a16="http://schemas.microsoft.com/office/drawing/2014/main" val="2386042898"/>
                    </a:ext>
                  </a:extLst>
                </a:gridCol>
                <a:gridCol w="754133">
                  <a:extLst>
                    <a:ext uri="{9D8B030D-6E8A-4147-A177-3AD203B41FA5}">
                      <a16:colId xmlns:a16="http://schemas.microsoft.com/office/drawing/2014/main" val="97063888"/>
                    </a:ext>
                  </a:extLst>
                </a:gridCol>
                <a:gridCol w="754133">
                  <a:extLst>
                    <a:ext uri="{9D8B030D-6E8A-4147-A177-3AD203B41FA5}">
                      <a16:colId xmlns:a16="http://schemas.microsoft.com/office/drawing/2014/main" val="1243677736"/>
                    </a:ext>
                  </a:extLst>
                </a:gridCol>
                <a:gridCol w="754133">
                  <a:extLst>
                    <a:ext uri="{9D8B030D-6E8A-4147-A177-3AD203B41FA5}">
                      <a16:colId xmlns:a16="http://schemas.microsoft.com/office/drawing/2014/main" val="3962714948"/>
                    </a:ext>
                  </a:extLst>
                </a:gridCol>
                <a:gridCol w="754133">
                  <a:extLst>
                    <a:ext uri="{9D8B030D-6E8A-4147-A177-3AD203B41FA5}">
                      <a16:colId xmlns:a16="http://schemas.microsoft.com/office/drawing/2014/main" val="1372374410"/>
                    </a:ext>
                  </a:extLst>
                </a:gridCol>
                <a:gridCol w="754133">
                  <a:extLst>
                    <a:ext uri="{9D8B030D-6E8A-4147-A177-3AD203B41FA5}">
                      <a16:colId xmlns:a16="http://schemas.microsoft.com/office/drawing/2014/main" val="18123595"/>
                    </a:ext>
                  </a:extLst>
                </a:gridCol>
                <a:gridCol w="754133">
                  <a:extLst>
                    <a:ext uri="{9D8B030D-6E8A-4147-A177-3AD203B41FA5}">
                      <a16:colId xmlns:a16="http://schemas.microsoft.com/office/drawing/2014/main" val="3311832609"/>
                    </a:ext>
                  </a:extLst>
                </a:gridCol>
                <a:gridCol w="843233">
                  <a:extLst>
                    <a:ext uri="{9D8B030D-6E8A-4147-A177-3AD203B41FA5}">
                      <a16:colId xmlns:a16="http://schemas.microsoft.com/office/drawing/2014/main" val="590684560"/>
                    </a:ext>
                  </a:extLst>
                </a:gridCol>
              </a:tblGrid>
              <a:tr h="299226">
                <a:tc>
                  <a:txBody>
                    <a:bodyPr/>
                    <a:lstStyle/>
                    <a:p>
                      <a:pPr algn="l" fontAlgn="b"/>
                      <a:r>
                        <a:rPr lang="en-US" sz="1200" u="none" strike="noStrike">
                          <a:effectLst/>
                        </a:rPr>
                        <a:t>Brands</a:t>
                      </a:r>
                      <a:endParaRPr lang="en-US" sz="1200" b="1"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1"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r>
                        <a:rPr lang="en-US" sz="1200" u="none" strike="noStrike">
                          <a:effectLst/>
                        </a:rPr>
                        <a:t>Feb</a:t>
                      </a:r>
                      <a:endParaRPr lang="en-US" sz="1200" b="1"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r>
                        <a:rPr lang="en-US" sz="1200" u="none" strike="noStrike">
                          <a:effectLst/>
                        </a:rPr>
                        <a:t>Mar</a:t>
                      </a:r>
                      <a:endParaRPr lang="en-US" sz="1200" b="1"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r>
                        <a:rPr lang="en-US" sz="1200" u="none" strike="noStrike">
                          <a:effectLst/>
                        </a:rPr>
                        <a:t>Apr</a:t>
                      </a:r>
                      <a:endParaRPr lang="en-US" sz="1200" b="1"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r>
                        <a:rPr lang="en-US" sz="1200" u="none" strike="noStrike">
                          <a:effectLst/>
                        </a:rPr>
                        <a:t>May</a:t>
                      </a:r>
                      <a:endParaRPr lang="en-US" sz="1200" b="1"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r>
                        <a:rPr lang="en-US" sz="1200" u="none" strike="noStrike">
                          <a:effectLst/>
                        </a:rPr>
                        <a:t>Jun</a:t>
                      </a:r>
                      <a:endParaRPr lang="en-US" sz="1200" b="1"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r>
                        <a:rPr lang="en-US" sz="1200" u="none" strike="noStrike">
                          <a:effectLst/>
                        </a:rPr>
                        <a:t>Jul</a:t>
                      </a:r>
                      <a:endParaRPr lang="en-US" sz="1200" b="1"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r>
                        <a:rPr lang="en-US" sz="1200" u="none" strike="noStrike">
                          <a:effectLst/>
                        </a:rPr>
                        <a:t>2023 Total</a:t>
                      </a:r>
                      <a:endParaRPr lang="en-US" sz="1200" b="1"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r>
                        <a:rPr lang="en-US" sz="1200" u="none" strike="noStrike">
                          <a:effectLst/>
                        </a:rPr>
                        <a:t>Feb</a:t>
                      </a:r>
                      <a:endParaRPr lang="en-US" sz="1200" b="1"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r>
                        <a:rPr lang="en-US" sz="1200" u="none" strike="noStrike">
                          <a:effectLst/>
                        </a:rPr>
                        <a:t>Mar</a:t>
                      </a:r>
                      <a:endParaRPr lang="en-US" sz="1200" b="1"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r>
                        <a:rPr lang="en-US" sz="1200" u="none" strike="noStrike">
                          <a:effectLst/>
                        </a:rPr>
                        <a:t>Apr</a:t>
                      </a:r>
                      <a:endParaRPr lang="en-US" sz="1200" b="1"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r>
                        <a:rPr lang="en-US" sz="1200" u="none" strike="noStrike">
                          <a:effectLst/>
                        </a:rPr>
                        <a:t>May</a:t>
                      </a:r>
                      <a:endParaRPr lang="en-US" sz="1200" b="1"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r>
                        <a:rPr lang="en-US" sz="1200" u="none" strike="noStrike">
                          <a:effectLst/>
                        </a:rPr>
                        <a:t>Jun</a:t>
                      </a:r>
                      <a:endParaRPr lang="en-US" sz="1200" b="1"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r>
                        <a:rPr lang="en-US" sz="1200" u="none" strike="noStrike">
                          <a:effectLst/>
                        </a:rPr>
                        <a:t>Jul</a:t>
                      </a:r>
                      <a:endParaRPr lang="en-US" sz="1200" b="1"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r>
                        <a:rPr lang="en-US" sz="1200" u="none" strike="noStrike">
                          <a:effectLst/>
                        </a:rPr>
                        <a:t>2024 Total</a:t>
                      </a:r>
                      <a:endParaRPr lang="en-US" sz="1200" b="1" i="0" u="none" strike="noStrike">
                        <a:solidFill>
                          <a:srgbClr val="000000"/>
                        </a:solidFill>
                        <a:effectLst/>
                        <a:latin typeface="Aptos Narrow" panose="020B0004020202020204" pitchFamily="34" charset="0"/>
                      </a:endParaRPr>
                    </a:p>
                  </a:txBody>
                  <a:tcPr marL="8454" marR="8454" marT="8454" marB="0" anchor="b"/>
                </a:tc>
                <a:extLst>
                  <a:ext uri="{0D108BD9-81ED-4DB2-BD59-A6C34878D82A}">
                    <a16:rowId xmlns:a16="http://schemas.microsoft.com/office/drawing/2014/main" val="2248093109"/>
                  </a:ext>
                </a:extLst>
              </a:tr>
              <a:tr h="299226">
                <a:tc>
                  <a:txBody>
                    <a:bodyPr/>
                    <a:lstStyle/>
                    <a:p>
                      <a:pPr algn="l" fontAlgn="b"/>
                      <a:r>
                        <a:rPr lang="en-US" sz="1200" u="none" strike="noStrike">
                          <a:effectLst/>
                        </a:rPr>
                        <a:t>BOS</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374090</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332955</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363527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286029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256998</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270985</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1884584</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461602</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398140</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305271</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396909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345659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371067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2278648</a:t>
                      </a:r>
                      <a:endParaRPr lang="en-US" sz="1200" b="0" i="0" u="none" strike="noStrike">
                        <a:solidFill>
                          <a:srgbClr val="000000"/>
                        </a:solidFill>
                        <a:effectLst/>
                        <a:latin typeface="Aptos Narrow" panose="020B0004020202020204" pitchFamily="34" charset="0"/>
                      </a:endParaRPr>
                    </a:p>
                  </a:txBody>
                  <a:tcPr marL="8454" marR="8454" marT="8454" marB="0" anchor="b"/>
                </a:tc>
                <a:extLst>
                  <a:ext uri="{0D108BD9-81ED-4DB2-BD59-A6C34878D82A}">
                    <a16:rowId xmlns:a16="http://schemas.microsoft.com/office/drawing/2014/main" val="3512048215"/>
                  </a:ext>
                </a:extLst>
              </a:tr>
              <a:tr h="299226">
                <a:tc gridSpan="2">
                  <a:txBody>
                    <a:bodyPr/>
                    <a:lstStyle/>
                    <a:p>
                      <a:pPr algn="l" fontAlgn="b"/>
                      <a:r>
                        <a:rPr lang="en-US" sz="1200" u="none" strike="noStrike">
                          <a:effectLst/>
                        </a:rPr>
                        <a:t>Deney's Swiss</a:t>
                      </a:r>
                      <a:endParaRPr lang="en-US" sz="1200" b="0" i="0" u="none" strike="noStrike">
                        <a:solidFill>
                          <a:srgbClr val="000000"/>
                        </a:solidFill>
                        <a:effectLst/>
                        <a:latin typeface="Aptos Narrow" panose="020B0004020202020204" pitchFamily="34" charset="0"/>
                      </a:endParaRPr>
                    </a:p>
                  </a:txBody>
                  <a:tcPr marL="8454" marR="8454" marT="8454" marB="0" anchor="b"/>
                </a:tc>
                <a:tc hMerge="1">
                  <a:txBody>
                    <a:bodyPr/>
                    <a:lstStyle/>
                    <a:p>
                      <a:endParaRPr lang="en-US"/>
                    </a:p>
                  </a:txBody>
                  <a:tcPr/>
                </a:tc>
                <a:tc>
                  <a:txBody>
                    <a:bodyPr/>
                    <a:lstStyle/>
                    <a:p>
                      <a:pPr algn="r" fontAlgn="b"/>
                      <a:r>
                        <a:rPr lang="en-US" sz="1200" u="none" strike="noStrike">
                          <a:effectLst/>
                        </a:rPr>
                        <a:t>757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177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14</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962</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8454" marR="8454" marT="8454" marB="0" anchor="b"/>
                </a:tc>
                <a:extLst>
                  <a:ext uri="{0D108BD9-81ED-4DB2-BD59-A6C34878D82A}">
                    <a16:rowId xmlns:a16="http://schemas.microsoft.com/office/drawing/2014/main" val="524929051"/>
                  </a:ext>
                </a:extLst>
              </a:tr>
              <a:tr h="299226">
                <a:tc>
                  <a:txBody>
                    <a:bodyPr/>
                    <a:lstStyle/>
                    <a:p>
                      <a:pPr algn="l" fontAlgn="b"/>
                      <a:r>
                        <a:rPr lang="en-US" sz="1200" u="none" strike="noStrike">
                          <a:effectLst/>
                        </a:rPr>
                        <a:t>Eden Tea</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839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1065</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1418</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1167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383</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616</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5488</a:t>
                      </a:r>
                      <a:endParaRPr lang="en-US" sz="1200" b="0" i="0" u="none" strike="noStrike">
                        <a:solidFill>
                          <a:srgbClr val="000000"/>
                        </a:solidFill>
                        <a:effectLst/>
                        <a:latin typeface="Aptos Narrow" panose="020B0004020202020204" pitchFamily="34" charset="0"/>
                      </a:endParaRPr>
                    </a:p>
                  </a:txBody>
                  <a:tcPr marL="8454" marR="8454" marT="8454" marB="0" anchor="b"/>
                </a:tc>
                <a:extLst>
                  <a:ext uri="{0D108BD9-81ED-4DB2-BD59-A6C34878D82A}">
                    <a16:rowId xmlns:a16="http://schemas.microsoft.com/office/drawing/2014/main" val="890753247"/>
                  </a:ext>
                </a:extLst>
              </a:tr>
              <a:tr h="299226">
                <a:tc>
                  <a:txBody>
                    <a:bodyPr/>
                    <a:lstStyle/>
                    <a:p>
                      <a:pPr algn="l" fontAlgn="b"/>
                      <a:r>
                        <a:rPr lang="en-US" sz="1200" u="none" strike="noStrike">
                          <a:effectLst/>
                        </a:rPr>
                        <a:t>Elgin Dew</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8454" marR="8454" marT="8454" marB="0" anchor="b"/>
                </a:tc>
                <a:extLst>
                  <a:ext uri="{0D108BD9-81ED-4DB2-BD59-A6C34878D82A}">
                    <a16:rowId xmlns:a16="http://schemas.microsoft.com/office/drawing/2014/main" val="1582983422"/>
                  </a:ext>
                </a:extLst>
              </a:tr>
              <a:tr h="299226">
                <a:tc>
                  <a:txBody>
                    <a:bodyPr/>
                    <a:lstStyle/>
                    <a:p>
                      <a:pPr algn="l" fontAlgn="b"/>
                      <a:r>
                        <a:rPr lang="en-US" sz="1200" u="none" strike="noStrike">
                          <a:effectLst/>
                        </a:rPr>
                        <a:t>Frutas</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2528</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3537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3064</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3145</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3513</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2647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18434</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4807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4435</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3740</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3588</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3729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3682</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23981</a:t>
                      </a:r>
                      <a:endParaRPr lang="en-US" sz="1200" b="0" i="0" u="none" strike="noStrike">
                        <a:solidFill>
                          <a:srgbClr val="000000"/>
                        </a:solidFill>
                        <a:effectLst/>
                        <a:latin typeface="Aptos Narrow" panose="020B0004020202020204" pitchFamily="34" charset="0"/>
                      </a:endParaRPr>
                    </a:p>
                  </a:txBody>
                  <a:tcPr marL="8454" marR="8454" marT="8454" marB="0" anchor="b"/>
                </a:tc>
                <a:extLst>
                  <a:ext uri="{0D108BD9-81ED-4DB2-BD59-A6C34878D82A}">
                    <a16:rowId xmlns:a16="http://schemas.microsoft.com/office/drawing/2014/main" val="3383170309"/>
                  </a:ext>
                </a:extLst>
              </a:tr>
              <a:tr h="299226">
                <a:tc>
                  <a:txBody>
                    <a:bodyPr/>
                    <a:lstStyle/>
                    <a:p>
                      <a:pPr algn="l" fontAlgn="b"/>
                      <a:r>
                        <a:rPr lang="en-US" sz="1200" u="none" strike="noStrike">
                          <a:effectLst/>
                        </a:rPr>
                        <a:t>Fuze Tea</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403</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3055</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2425</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1343</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882</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3693</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11801</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5670</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9474</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4178</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1529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2350</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7385</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30586</a:t>
                      </a:r>
                      <a:endParaRPr lang="en-US" sz="1200" b="0" i="0" u="none" strike="noStrike">
                        <a:solidFill>
                          <a:srgbClr val="000000"/>
                        </a:solidFill>
                        <a:effectLst/>
                        <a:latin typeface="Aptos Narrow" panose="020B0004020202020204" pitchFamily="34" charset="0"/>
                      </a:endParaRPr>
                    </a:p>
                  </a:txBody>
                  <a:tcPr marL="8454" marR="8454" marT="8454" marB="0" anchor="b"/>
                </a:tc>
                <a:extLst>
                  <a:ext uri="{0D108BD9-81ED-4DB2-BD59-A6C34878D82A}">
                    <a16:rowId xmlns:a16="http://schemas.microsoft.com/office/drawing/2014/main" val="2721739345"/>
                  </a:ext>
                </a:extLst>
              </a:tr>
              <a:tr h="299226">
                <a:tc gridSpan="2">
                  <a:txBody>
                    <a:bodyPr/>
                    <a:lstStyle/>
                    <a:p>
                      <a:pPr algn="l" fontAlgn="b"/>
                      <a:r>
                        <a:rPr lang="en-US" sz="1200" u="none" strike="noStrike">
                          <a:effectLst/>
                        </a:rPr>
                        <a:t>Kombucha</a:t>
                      </a:r>
                      <a:endParaRPr lang="en-US" sz="1200" b="0" i="0" u="none" strike="noStrike">
                        <a:solidFill>
                          <a:srgbClr val="000000"/>
                        </a:solidFill>
                        <a:effectLst/>
                        <a:latin typeface="Aptos Narrow" panose="020B0004020202020204" pitchFamily="34" charset="0"/>
                      </a:endParaRPr>
                    </a:p>
                  </a:txBody>
                  <a:tcPr marL="8454" marR="8454" marT="8454" marB="0" anchor="b"/>
                </a:tc>
                <a:tc hMerge="1">
                  <a:txBody>
                    <a:bodyPr/>
                    <a:lstStyle/>
                    <a:p>
                      <a:endParaRPr lang="en-US"/>
                    </a:p>
                  </a:txBody>
                  <a:tcPr/>
                </a:tc>
                <a:tc>
                  <a:txBody>
                    <a:bodyPr/>
                    <a:lstStyle/>
                    <a:p>
                      <a:pPr algn="r" fontAlgn="b"/>
                      <a:r>
                        <a:rPr lang="en-US" sz="1200" u="none" strike="noStrike">
                          <a:effectLst/>
                        </a:rPr>
                        <a:t>388</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294</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297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237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421</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212</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1849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267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324</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263</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120</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237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416</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1627</a:t>
                      </a:r>
                      <a:endParaRPr lang="en-US" sz="1200" b="0" i="0" u="none" strike="noStrike">
                        <a:solidFill>
                          <a:srgbClr val="000000"/>
                        </a:solidFill>
                        <a:effectLst/>
                        <a:latin typeface="Aptos Narrow" panose="020B0004020202020204" pitchFamily="34" charset="0"/>
                      </a:endParaRPr>
                    </a:p>
                  </a:txBody>
                  <a:tcPr marL="8454" marR="8454" marT="8454" marB="0" anchor="b"/>
                </a:tc>
                <a:extLst>
                  <a:ext uri="{0D108BD9-81ED-4DB2-BD59-A6C34878D82A}">
                    <a16:rowId xmlns:a16="http://schemas.microsoft.com/office/drawing/2014/main" val="170867736"/>
                  </a:ext>
                </a:extLst>
              </a:tr>
              <a:tr h="299226">
                <a:tc>
                  <a:txBody>
                    <a:bodyPr/>
                    <a:lstStyle/>
                    <a:p>
                      <a:pPr algn="l" fontAlgn="b"/>
                      <a:r>
                        <a:rPr lang="en-US" sz="1200" u="none" strike="noStrike">
                          <a:effectLst/>
                        </a:rPr>
                        <a:t>Lipton</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3313359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3385137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2678643</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2478098</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2254433</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2447363</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16557033</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2548971</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2606442</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1976469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2052655</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1904191</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2276015</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13364743</a:t>
                      </a:r>
                      <a:endParaRPr lang="en-US" sz="1200" b="0" i="0" u="none" strike="noStrike">
                        <a:solidFill>
                          <a:srgbClr val="000000"/>
                        </a:solidFill>
                        <a:effectLst/>
                        <a:latin typeface="Aptos Narrow" panose="020B0004020202020204" pitchFamily="34" charset="0"/>
                      </a:endParaRPr>
                    </a:p>
                  </a:txBody>
                  <a:tcPr marL="8454" marR="8454" marT="8454" marB="0" anchor="b"/>
                </a:tc>
                <a:extLst>
                  <a:ext uri="{0D108BD9-81ED-4DB2-BD59-A6C34878D82A}">
                    <a16:rowId xmlns:a16="http://schemas.microsoft.com/office/drawing/2014/main" val="3031453068"/>
                  </a:ext>
                </a:extLst>
              </a:tr>
              <a:tr h="299226">
                <a:tc gridSpan="2">
                  <a:txBody>
                    <a:bodyPr/>
                    <a:lstStyle/>
                    <a:p>
                      <a:pPr algn="l" fontAlgn="b"/>
                      <a:r>
                        <a:rPr lang="en-US" sz="1200" u="none" strike="noStrike">
                          <a:effectLst/>
                        </a:rPr>
                        <a:t>Manhattan</a:t>
                      </a:r>
                      <a:endParaRPr lang="en-US" sz="1200" b="0" i="0" u="none" strike="noStrike">
                        <a:solidFill>
                          <a:srgbClr val="000000"/>
                        </a:solidFill>
                        <a:effectLst/>
                        <a:latin typeface="Aptos Narrow" panose="020B0004020202020204" pitchFamily="34" charset="0"/>
                      </a:endParaRPr>
                    </a:p>
                  </a:txBody>
                  <a:tcPr marL="8454" marR="8454" marT="8454" marB="0" anchor="b"/>
                </a:tc>
                <a:tc hMerge="1">
                  <a:txBody>
                    <a:bodyPr/>
                    <a:lstStyle/>
                    <a:p>
                      <a:endParaRPr lang="en-US"/>
                    </a:p>
                  </a:txBody>
                  <a:tcPr/>
                </a:tc>
                <a:tc>
                  <a:txBody>
                    <a:bodyPr/>
                    <a:lstStyle/>
                    <a:p>
                      <a:pPr algn="r" fontAlgn="b"/>
                      <a:r>
                        <a:rPr lang="en-US" sz="1200" u="none" strike="noStrike">
                          <a:effectLst/>
                        </a:rPr>
                        <a:t>212103</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238049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212379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171540</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147654</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142578</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1124303</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176036</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190397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138549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149292</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116466</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137424</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908164</a:t>
                      </a:r>
                      <a:endParaRPr lang="en-US" sz="1200" b="0" i="0" u="none" strike="noStrike">
                        <a:solidFill>
                          <a:srgbClr val="000000"/>
                        </a:solidFill>
                        <a:effectLst/>
                        <a:latin typeface="Aptos Narrow" panose="020B0004020202020204" pitchFamily="34" charset="0"/>
                      </a:endParaRPr>
                    </a:p>
                  </a:txBody>
                  <a:tcPr marL="8454" marR="8454" marT="8454" marB="0" anchor="b"/>
                </a:tc>
                <a:extLst>
                  <a:ext uri="{0D108BD9-81ED-4DB2-BD59-A6C34878D82A}">
                    <a16:rowId xmlns:a16="http://schemas.microsoft.com/office/drawing/2014/main" val="1168964152"/>
                  </a:ext>
                </a:extLst>
              </a:tr>
              <a:tr h="299226">
                <a:tc>
                  <a:txBody>
                    <a:bodyPr/>
                    <a:lstStyle/>
                    <a:p>
                      <a:pPr algn="l" fontAlgn="b"/>
                      <a:r>
                        <a:rPr lang="en-US" sz="1200" u="none" strike="noStrike">
                          <a:effectLst/>
                        </a:rPr>
                        <a:t>Nestea</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8454" marR="8454" marT="8454" marB="0" anchor="b"/>
                </a:tc>
                <a:extLst>
                  <a:ext uri="{0D108BD9-81ED-4DB2-BD59-A6C34878D82A}">
                    <a16:rowId xmlns:a16="http://schemas.microsoft.com/office/drawing/2014/main" val="1811758567"/>
                  </a:ext>
                </a:extLst>
              </a:tr>
              <a:tr h="299226">
                <a:tc gridSpan="2">
                  <a:txBody>
                    <a:bodyPr/>
                    <a:lstStyle/>
                    <a:p>
                      <a:pPr algn="l" fontAlgn="b"/>
                      <a:r>
                        <a:rPr lang="en-US" sz="1200" u="none" strike="noStrike">
                          <a:effectLst/>
                        </a:rPr>
                        <a:t>PNP Ceylon</a:t>
                      </a:r>
                      <a:endParaRPr lang="en-US" sz="1200" b="0" i="0" u="none" strike="noStrike">
                        <a:solidFill>
                          <a:srgbClr val="000000"/>
                        </a:solidFill>
                        <a:effectLst/>
                        <a:latin typeface="Aptos Narrow" panose="020B0004020202020204" pitchFamily="34" charset="0"/>
                      </a:endParaRPr>
                    </a:p>
                  </a:txBody>
                  <a:tcPr marL="8454" marR="8454" marT="8454" marB="0" anchor="b"/>
                </a:tc>
                <a:tc hMerge="1">
                  <a:txBody>
                    <a:bodyPr/>
                    <a:lstStyle/>
                    <a:p>
                      <a:endParaRPr lang="en-US"/>
                    </a:p>
                  </a:txBody>
                  <a:tcPr/>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19</a:t>
                      </a:r>
                      <a:endParaRPr lang="en-US" sz="1200" b="0" i="0" u="none" strike="noStrike">
                        <a:solidFill>
                          <a:srgbClr val="000000"/>
                        </a:solidFill>
                        <a:effectLst/>
                        <a:latin typeface="Aptos Narrow" panose="020B0004020202020204" pitchFamily="34" charset="0"/>
                      </a:endParaRPr>
                    </a:p>
                  </a:txBody>
                  <a:tcPr marL="8454" marR="8454" marT="8454" marB="0" anchor="b"/>
                </a:tc>
                <a:extLst>
                  <a:ext uri="{0D108BD9-81ED-4DB2-BD59-A6C34878D82A}">
                    <a16:rowId xmlns:a16="http://schemas.microsoft.com/office/drawing/2014/main" val="1083837871"/>
                  </a:ext>
                </a:extLst>
              </a:tr>
              <a:tr h="299226">
                <a:tc gridSpan="2">
                  <a:txBody>
                    <a:bodyPr/>
                    <a:lstStyle/>
                    <a:p>
                      <a:pPr algn="l" fontAlgn="b"/>
                      <a:r>
                        <a:rPr lang="en-US" sz="1200" u="none" strike="noStrike">
                          <a:effectLst/>
                        </a:rPr>
                        <a:t>Smart Choice</a:t>
                      </a:r>
                      <a:endParaRPr lang="en-US" sz="1200" b="0" i="0" u="none" strike="noStrike">
                        <a:solidFill>
                          <a:srgbClr val="000000"/>
                        </a:solidFill>
                        <a:effectLst/>
                        <a:latin typeface="Aptos Narrow" panose="020B0004020202020204" pitchFamily="34" charset="0"/>
                      </a:endParaRPr>
                    </a:p>
                  </a:txBody>
                  <a:tcPr marL="8454" marR="8454" marT="8454" marB="0" anchor="b"/>
                </a:tc>
                <a:tc hMerge="1">
                  <a:txBody>
                    <a:bodyPr/>
                    <a:lstStyle/>
                    <a:p>
                      <a:endParaRPr lang="en-US"/>
                    </a:p>
                  </a:txBody>
                  <a:tcPr/>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119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2811</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2636</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2067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1569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9202</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178</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915</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1330</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2338</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4761</a:t>
                      </a:r>
                      <a:endParaRPr lang="en-US" sz="1200" b="0" i="0" u="none" strike="noStrike">
                        <a:solidFill>
                          <a:srgbClr val="000000"/>
                        </a:solidFill>
                        <a:effectLst/>
                        <a:latin typeface="Aptos Narrow" panose="020B0004020202020204" pitchFamily="34" charset="0"/>
                      </a:endParaRPr>
                    </a:p>
                  </a:txBody>
                  <a:tcPr marL="8454" marR="8454" marT="8454" marB="0" anchor="b"/>
                </a:tc>
                <a:extLst>
                  <a:ext uri="{0D108BD9-81ED-4DB2-BD59-A6C34878D82A}">
                    <a16:rowId xmlns:a16="http://schemas.microsoft.com/office/drawing/2014/main" val="509630228"/>
                  </a:ext>
                </a:extLst>
              </a:tr>
              <a:tr h="299226">
                <a:tc gridSpan="2">
                  <a:txBody>
                    <a:bodyPr/>
                    <a:lstStyle/>
                    <a:p>
                      <a:pPr algn="l" fontAlgn="b"/>
                      <a:r>
                        <a:rPr lang="en-US" sz="1200" u="none" strike="noStrike">
                          <a:effectLst/>
                        </a:rPr>
                        <a:t>Toni Glass</a:t>
                      </a:r>
                      <a:endParaRPr lang="en-US" sz="1200" b="0" i="0" u="none" strike="noStrike">
                        <a:solidFill>
                          <a:srgbClr val="000000"/>
                        </a:solidFill>
                        <a:effectLst/>
                        <a:latin typeface="Aptos Narrow" panose="020B0004020202020204" pitchFamily="34" charset="0"/>
                      </a:endParaRPr>
                    </a:p>
                  </a:txBody>
                  <a:tcPr marL="8454" marR="8454" marT="8454" marB="0" anchor="b"/>
                </a:tc>
                <a:tc hMerge="1">
                  <a:txBody>
                    <a:bodyPr/>
                    <a:lstStyle/>
                    <a:p>
                      <a:endParaRPr lang="en-US"/>
                    </a:p>
                  </a:txBody>
                  <a:tcPr/>
                </a:tc>
                <a:tc>
                  <a:txBody>
                    <a:bodyPr/>
                    <a:lstStyle/>
                    <a:p>
                      <a:pPr algn="r" fontAlgn="b"/>
                      <a:r>
                        <a:rPr lang="en-US" sz="1200" u="none" strike="noStrike">
                          <a:effectLst/>
                        </a:rPr>
                        <a:t>77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84</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114</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125</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70</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470</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14</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215</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351</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16</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116</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712</a:t>
                      </a:r>
                      <a:endParaRPr lang="en-US" sz="1200" b="0" i="0" u="none" strike="noStrike">
                        <a:solidFill>
                          <a:srgbClr val="000000"/>
                        </a:solidFill>
                        <a:effectLst/>
                        <a:latin typeface="Aptos Narrow" panose="020B0004020202020204" pitchFamily="34" charset="0"/>
                      </a:endParaRPr>
                    </a:p>
                  </a:txBody>
                  <a:tcPr marL="8454" marR="8454" marT="8454" marB="0" anchor="b"/>
                </a:tc>
                <a:extLst>
                  <a:ext uri="{0D108BD9-81ED-4DB2-BD59-A6C34878D82A}">
                    <a16:rowId xmlns:a16="http://schemas.microsoft.com/office/drawing/2014/main" val="4113178006"/>
                  </a:ext>
                </a:extLst>
              </a:tr>
              <a:tr h="299226">
                <a:tc gridSpan="2">
                  <a:txBody>
                    <a:bodyPr/>
                    <a:lstStyle/>
                    <a:p>
                      <a:pPr algn="l" fontAlgn="b"/>
                      <a:r>
                        <a:rPr lang="en-US" sz="1200" u="none" strike="noStrike">
                          <a:effectLst/>
                        </a:rPr>
                        <a:t>Wellness Blend</a:t>
                      </a:r>
                      <a:endParaRPr lang="en-US" sz="1200" b="0" i="0" u="none" strike="noStrike">
                        <a:solidFill>
                          <a:srgbClr val="000000"/>
                        </a:solidFill>
                        <a:effectLst/>
                        <a:latin typeface="Aptos Narrow" panose="020B0004020202020204" pitchFamily="34" charset="0"/>
                      </a:endParaRPr>
                    </a:p>
                  </a:txBody>
                  <a:tcPr marL="8454" marR="8454" marT="8454" marB="0" anchor="b"/>
                </a:tc>
                <a:tc hMerge="1">
                  <a:txBody>
                    <a:bodyPr/>
                    <a:lstStyle/>
                    <a:p>
                      <a:endParaRPr lang="en-US"/>
                    </a:p>
                  </a:txBody>
                  <a:tcPr/>
                </a:tc>
                <a:tc>
                  <a:txBody>
                    <a:bodyPr/>
                    <a:lstStyle/>
                    <a:p>
                      <a:pPr algn="r" fontAlgn="b"/>
                      <a:r>
                        <a:rPr lang="en-US" sz="1200" u="none" strike="noStrike">
                          <a:effectLst/>
                        </a:rPr>
                        <a:t>2582</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3619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1842</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1319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627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2900</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12889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3095</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1965</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1240</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2155</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1942</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2131</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12528</a:t>
                      </a:r>
                      <a:endParaRPr lang="en-US" sz="1200" b="0" i="0" u="none" strike="noStrike">
                        <a:solidFill>
                          <a:srgbClr val="000000"/>
                        </a:solidFill>
                        <a:effectLst/>
                        <a:latin typeface="Aptos Narrow" panose="020B0004020202020204" pitchFamily="34" charset="0"/>
                      </a:endParaRPr>
                    </a:p>
                  </a:txBody>
                  <a:tcPr marL="8454" marR="8454" marT="8454" marB="0" anchor="b"/>
                </a:tc>
                <a:extLst>
                  <a:ext uri="{0D108BD9-81ED-4DB2-BD59-A6C34878D82A}">
                    <a16:rowId xmlns:a16="http://schemas.microsoft.com/office/drawing/2014/main" val="4227268420"/>
                  </a:ext>
                </a:extLst>
              </a:tr>
              <a:tr h="299226">
                <a:tc gridSpan="2">
                  <a:txBody>
                    <a:bodyPr/>
                    <a:lstStyle/>
                    <a:p>
                      <a:pPr algn="l" fontAlgn="b"/>
                      <a:r>
                        <a:rPr lang="en-US" sz="1200" u="none" strike="noStrike">
                          <a:effectLst/>
                        </a:rPr>
                        <a:t>Grand Total</a:t>
                      </a:r>
                      <a:endParaRPr lang="en-US" sz="1200" b="0" i="0" u="none" strike="noStrike">
                        <a:solidFill>
                          <a:srgbClr val="000000"/>
                        </a:solidFill>
                        <a:effectLst/>
                        <a:latin typeface="Aptos Narrow" panose="020B0004020202020204" pitchFamily="34" charset="0"/>
                      </a:endParaRPr>
                    </a:p>
                  </a:txBody>
                  <a:tcPr marL="8454" marR="8454" marT="8454" marB="0" anchor="b"/>
                </a:tc>
                <a:tc hMerge="1">
                  <a:txBody>
                    <a:bodyPr/>
                    <a:lstStyle/>
                    <a:p>
                      <a:endParaRPr lang="en-US"/>
                    </a:p>
                  </a:txBody>
                  <a:tcPr/>
                </a:tc>
                <a:tc>
                  <a:txBody>
                    <a:bodyPr/>
                    <a:lstStyle/>
                    <a:p>
                      <a:pPr algn="r" fontAlgn="b"/>
                      <a:r>
                        <a:rPr lang="en-US" sz="1200" u="none" strike="noStrike">
                          <a:effectLst/>
                        </a:rPr>
                        <a:t>3906287</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3967026</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3265109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2944479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2666679</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2871968</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19621548</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3201465</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3213190</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2432673</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2610104</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2374973</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a:effectLst/>
                        </a:rPr>
                        <a:t>2798852</a:t>
                      </a:r>
                      <a:endParaRPr lang="en-US" sz="1200" b="0" i="0" u="none" strike="noStrike">
                        <a:solidFill>
                          <a:srgbClr val="000000"/>
                        </a:solidFill>
                        <a:effectLst/>
                        <a:latin typeface="Aptos Narrow" panose="020B0004020202020204" pitchFamily="34" charset="0"/>
                      </a:endParaRPr>
                    </a:p>
                  </a:txBody>
                  <a:tcPr marL="8454" marR="8454" marT="8454" marB="0" anchor="b"/>
                </a:tc>
                <a:tc>
                  <a:txBody>
                    <a:bodyPr/>
                    <a:lstStyle/>
                    <a:p>
                      <a:pPr algn="r" fontAlgn="b"/>
                      <a:r>
                        <a:rPr lang="en-US" sz="1200" u="none" strike="noStrike" dirty="0">
                          <a:effectLst/>
                        </a:rPr>
                        <a:t>16631257</a:t>
                      </a:r>
                      <a:endParaRPr lang="en-US" sz="1200" b="0" i="0" u="none" strike="noStrike" dirty="0">
                        <a:solidFill>
                          <a:srgbClr val="000000"/>
                        </a:solidFill>
                        <a:effectLst/>
                        <a:latin typeface="Aptos Narrow" panose="020B0004020202020204" pitchFamily="34" charset="0"/>
                      </a:endParaRPr>
                    </a:p>
                  </a:txBody>
                  <a:tcPr marL="8454" marR="8454" marT="8454" marB="0" anchor="b"/>
                </a:tc>
                <a:extLst>
                  <a:ext uri="{0D108BD9-81ED-4DB2-BD59-A6C34878D82A}">
                    <a16:rowId xmlns:a16="http://schemas.microsoft.com/office/drawing/2014/main" val="437540580"/>
                  </a:ext>
                </a:extLst>
              </a:tr>
            </a:tbl>
          </a:graphicData>
        </a:graphic>
      </p:graphicFrame>
    </p:spTree>
    <p:extLst>
      <p:ext uri="{BB962C8B-B14F-4D97-AF65-F5344CB8AC3E}">
        <p14:creationId xmlns:p14="http://schemas.microsoft.com/office/powerpoint/2010/main" val="3040889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F5278E20-D834-EAC4-6058-4F4A6D701532}"/>
              </a:ext>
            </a:extLst>
          </p:cNvPr>
          <p:cNvGraphicFramePr>
            <a:graphicFrameLocks/>
          </p:cNvGraphicFramePr>
          <p:nvPr>
            <p:extLst>
              <p:ext uri="{D42A27DB-BD31-4B8C-83A1-F6EECF244321}">
                <p14:modId xmlns:p14="http://schemas.microsoft.com/office/powerpoint/2010/main" val="185221387"/>
              </p:ext>
            </p:extLst>
          </p:nvPr>
        </p:nvGraphicFramePr>
        <p:xfrm>
          <a:off x="643467" y="643467"/>
          <a:ext cx="10905066" cy="55710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227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numbers and a bar&#10;&#10;Description automatically generated">
            <a:extLst>
              <a:ext uri="{FF2B5EF4-FFF2-40B4-BE49-F238E27FC236}">
                <a16:creationId xmlns:a16="http://schemas.microsoft.com/office/drawing/2014/main" id="{C2C6BA90-526D-F3DF-9803-BEAB8536E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675470"/>
            <a:ext cx="10905066" cy="5507059"/>
          </a:xfrm>
          <a:prstGeom prst="rect">
            <a:avLst/>
          </a:prstGeom>
        </p:spPr>
      </p:pic>
    </p:spTree>
    <p:extLst>
      <p:ext uri="{BB962C8B-B14F-4D97-AF65-F5344CB8AC3E}">
        <p14:creationId xmlns:p14="http://schemas.microsoft.com/office/powerpoint/2010/main" val="2095514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B3C60C-E3BD-7324-54D5-68E23CC93C67}"/>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kern="1200">
                <a:solidFill>
                  <a:schemeClr val="tx1"/>
                </a:solidFill>
                <a:latin typeface="+mj-lt"/>
                <a:ea typeface="+mj-ea"/>
                <a:cs typeface="+mj-cs"/>
              </a:rPr>
              <a:t>Market Share Analysis For  1 Month</a:t>
            </a:r>
          </a:p>
        </p:txBody>
      </p:sp>
      <p:grpSp>
        <p:nvGrpSpPr>
          <p:cNvPr id="23" name="Group 2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4" name="Straight Connector 2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513A6F7D-84D2-103C-C89C-3E473E0637B6}"/>
              </a:ext>
            </a:extLst>
          </p:cNvPr>
          <p:cNvGraphicFramePr>
            <a:graphicFrameLocks noGrp="1"/>
          </p:cNvGraphicFramePr>
          <p:nvPr>
            <p:ph idx="1"/>
            <p:extLst>
              <p:ext uri="{D42A27DB-BD31-4B8C-83A1-F6EECF244321}">
                <p14:modId xmlns:p14="http://schemas.microsoft.com/office/powerpoint/2010/main" val="2674473982"/>
              </p:ext>
            </p:extLst>
          </p:nvPr>
        </p:nvGraphicFramePr>
        <p:xfrm>
          <a:off x="5739191" y="557360"/>
          <a:ext cx="5411592" cy="5632715"/>
        </p:xfrm>
        <a:graphic>
          <a:graphicData uri="http://schemas.openxmlformats.org/drawingml/2006/table">
            <a:tbl>
              <a:tblPr firstRow="1" bandRow="1">
                <a:noFill/>
                <a:tableStyleId>{5C22544A-7EE6-4342-B048-85BDC9FD1C3A}</a:tableStyleId>
              </a:tblPr>
              <a:tblGrid>
                <a:gridCol w="2273000">
                  <a:extLst>
                    <a:ext uri="{9D8B030D-6E8A-4147-A177-3AD203B41FA5}">
                      <a16:colId xmlns:a16="http://schemas.microsoft.com/office/drawing/2014/main" val="1492437466"/>
                    </a:ext>
                  </a:extLst>
                </a:gridCol>
                <a:gridCol w="1569296">
                  <a:extLst>
                    <a:ext uri="{9D8B030D-6E8A-4147-A177-3AD203B41FA5}">
                      <a16:colId xmlns:a16="http://schemas.microsoft.com/office/drawing/2014/main" val="2723290267"/>
                    </a:ext>
                  </a:extLst>
                </a:gridCol>
                <a:gridCol w="1569296">
                  <a:extLst>
                    <a:ext uri="{9D8B030D-6E8A-4147-A177-3AD203B41FA5}">
                      <a16:colId xmlns:a16="http://schemas.microsoft.com/office/drawing/2014/main" val="3482113403"/>
                    </a:ext>
                  </a:extLst>
                </a:gridCol>
              </a:tblGrid>
              <a:tr h="494897">
                <a:tc>
                  <a:txBody>
                    <a:bodyPr/>
                    <a:lstStyle/>
                    <a:p>
                      <a:pPr algn="l" fontAlgn="b"/>
                      <a:r>
                        <a:rPr lang="en-US" sz="1600" b="1" u="none" strike="noStrike" cap="none" spc="0">
                          <a:solidFill>
                            <a:schemeClr val="bg1"/>
                          </a:solidFill>
                          <a:effectLst/>
                        </a:rPr>
                        <a:t>Brands</a:t>
                      </a:r>
                      <a:endParaRPr lang="en-US" sz="1600" b="1" i="0" u="none" strike="noStrike" cap="none" spc="0">
                        <a:solidFill>
                          <a:schemeClr val="bg1"/>
                        </a:solidFill>
                        <a:effectLst/>
                        <a:latin typeface="Aptos Narrow" panose="020B0004020202020204" pitchFamily="34" charset="0"/>
                      </a:endParaRPr>
                    </a:p>
                  </a:txBody>
                  <a:tcPr marL="73189" marR="52278" marT="104556" marB="104556" anchor="ctr">
                    <a:lnL w="12700" cmpd="sng">
                      <a:noFill/>
                    </a:lnL>
                    <a:lnR w="12700" cmpd="sng">
                      <a:noFill/>
                    </a:lnR>
                    <a:lnT w="19050" cap="flat" cmpd="sng" algn="ctr">
                      <a:noFill/>
                      <a:prstDash val="solid"/>
                    </a:lnT>
                    <a:lnB w="38100" cmpd="sng">
                      <a:noFill/>
                    </a:lnB>
                    <a:solidFill>
                      <a:schemeClr val="tx1"/>
                    </a:solidFill>
                  </a:tcPr>
                </a:tc>
                <a:tc>
                  <a:txBody>
                    <a:bodyPr/>
                    <a:lstStyle/>
                    <a:p>
                      <a:pPr algn="l" fontAlgn="b"/>
                      <a:r>
                        <a:rPr lang="en-US" sz="1600" b="1" u="none" strike="noStrike" cap="none" spc="0">
                          <a:solidFill>
                            <a:schemeClr val="bg1"/>
                          </a:solidFill>
                          <a:effectLst/>
                        </a:rPr>
                        <a:t>2023 Jul</a:t>
                      </a:r>
                      <a:endParaRPr lang="en-US" sz="1600" b="1" i="0" u="none" strike="noStrike" cap="none" spc="0">
                        <a:solidFill>
                          <a:schemeClr val="bg1"/>
                        </a:solidFill>
                        <a:effectLst/>
                        <a:latin typeface="Aptos Narrow" panose="020B0004020202020204" pitchFamily="34" charset="0"/>
                      </a:endParaRPr>
                    </a:p>
                  </a:txBody>
                  <a:tcPr marL="73189" marR="52278" marT="104556" marB="104556" anchor="ctr">
                    <a:lnL w="12700" cmpd="sng">
                      <a:noFill/>
                    </a:lnL>
                    <a:lnR w="12700" cmpd="sng">
                      <a:noFill/>
                    </a:lnR>
                    <a:lnT w="19050" cap="flat" cmpd="sng" algn="ctr">
                      <a:noFill/>
                      <a:prstDash val="solid"/>
                    </a:lnT>
                    <a:lnB w="38100" cmpd="sng">
                      <a:noFill/>
                    </a:lnB>
                    <a:solidFill>
                      <a:schemeClr val="tx1"/>
                    </a:solidFill>
                  </a:tcPr>
                </a:tc>
                <a:tc>
                  <a:txBody>
                    <a:bodyPr/>
                    <a:lstStyle/>
                    <a:p>
                      <a:pPr algn="l" fontAlgn="b"/>
                      <a:r>
                        <a:rPr lang="en-US" sz="1600" b="1" u="none" strike="noStrike" cap="none" spc="0">
                          <a:solidFill>
                            <a:schemeClr val="bg1"/>
                          </a:solidFill>
                          <a:effectLst/>
                        </a:rPr>
                        <a:t>2024 Jul</a:t>
                      </a:r>
                      <a:endParaRPr lang="en-US" sz="1600" b="1" i="0" u="none" strike="noStrike" cap="none" spc="0">
                        <a:solidFill>
                          <a:schemeClr val="bg1"/>
                        </a:solidFill>
                        <a:effectLst/>
                        <a:latin typeface="Aptos Narrow" panose="020B0004020202020204" pitchFamily="34" charset="0"/>
                      </a:endParaRPr>
                    </a:p>
                  </a:txBody>
                  <a:tcPr marL="73189" marR="52278" marT="104556" marB="104556"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762821898"/>
                  </a:ext>
                </a:extLst>
              </a:tr>
              <a:tr h="366987">
                <a:tc>
                  <a:txBody>
                    <a:bodyPr/>
                    <a:lstStyle/>
                    <a:p>
                      <a:pPr algn="l" fontAlgn="b"/>
                      <a:r>
                        <a:rPr lang="en-US" sz="1400" u="none" strike="noStrike" cap="none" spc="0">
                          <a:solidFill>
                            <a:schemeClr val="tx1"/>
                          </a:solidFill>
                          <a:effectLst/>
                        </a:rPr>
                        <a:t>BOS</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r" fontAlgn="b"/>
                      <a:r>
                        <a:rPr lang="en-US" sz="1400" u="none" strike="noStrike" cap="none" spc="0">
                          <a:solidFill>
                            <a:schemeClr val="tx1"/>
                          </a:solidFill>
                          <a:effectLst/>
                        </a:rPr>
                        <a:t>270985</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r" fontAlgn="b"/>
                      <a:r>
                        <a:rPr lang="en-US" sz="1400" u="none" strike="noStrike" cap="none" spc="0">
                          <a:solidFill>
                            <a:schemeClr val="tx1"/>
                          </a:solidFill>
                          <a:effectLst/>
                        </a:rPr>
                        <a:t>371067</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3321695310"/>
                  </a:ext>
                </a:extLst>
              </a:tr>
              <a:tr h="366987">
                <a:tc>
                  <a:txBody>
                    <a:bodyPr/>
                    <a:lstStyle/>
                    <a:p>
                      <a:pPr algn="l" fontAlgn="b"/>
                      <a:r>
                        <a:rPr lang="en-US" sz="1400" u="none" strike="noStrike" cap="none" spc="0">
                          <a:solidFill>
                            <a:schemeClr val="tx1"/>
                          </a:solidFill>
                          <a:effectLst/>
                        </a:rPr>
                        <a:t>Deney's Swiss</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l" fontAlgn="b"/>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l" fontAlgn="b"/>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844101358"/>
                  </a:ext>
                </a:extLst>
              </a:tr>
              <a:tr h="366987">
                <a:tc>
                  <a:txBody>
                    <a:bodyPr/>
                    <a:lstStyle/>
                    <a:p>
                      <a:pPr algn="l" fontAlgn="b"/>
                      <a:r>
                        <a:rPr lang="en-US" sz="1400" u="none" strike="noStrike" cap="none" spc="0">
                          <a:solidFill>
                            <a:schemeClr val="tx1"/>
                          </a:solidFill>
                          <a:effectLst/>
                        </a:rPr>
                        <a:t>Eden Tea</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l" fontAlgn="b"/>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US" sz="1400" u="none" strike="noStrike" cap="none" spc="0">
                          <a:solidFill>
                            <a:schemeClr val="tx1"/>
                          </a:solidFill>
                          <a:effectLst/>
                        </a:rPr>
                        <a:t>616</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318584282"/>
                  </a:ext>
                </a:extLst>
              </a:tr>
              <a:tr h="366987">
                <a:tc>
                  <a:txBody>
                    <a:bodyPr/>
                    <a:lstStyle/>
                    <a:p>
                      <a:pPr algn="l" fontAlgn="b"/>
                      <a:r>
                        <a:rPr lang="en-US" sz="1400" u="none" strike="noStrike" cap="none" spc="0">
                          <a:solidFill>
                            <a:schemeClr val="tx1"/>
                          </a:solidFill>
                          <a:effectLst/>
                        </a:rPr>
                        <a:t>Elgin Dew</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l" fontAlgn="b"/>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l" fontAlgn="b"/>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455240291"/>
                  </a:ext>
                </a:extLst>
              </a:tr>
              <a:tr h="366987">
                <a:tc>
                  <a:txBody>
                    <a:bodyPr/>
                    <a:lstStyle/>
                    <a:p>
                      <a:pPr algn="l" fontAlgn="b"/>
                      <a:r>
                        <a:rPr lang="en-US" sz="1400" u="none" strike="noStrike" cap="none" spc="0">
                          <a:solidFill>
                            <a:schemeClr val="tx1"/>
                          </a:solidFill>
                          <a:effectLst/>
                        </a:rPr>
                        <a:t>Frutas</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US" sz="1400" u="none" strike="noStrike" cap="none" spc="0">
                          <a:solidFill>
                            <a:schemeClr val="tx1"/>
                          </a:solidFill>
                          <a:effectLst/>
                        </a:rPr>
                        <a:t>2647</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US" sz="1400" u="none" strike="noStrike" cap="none" spc="0">
                          <a:solidFill>
                            <a:schemeClr val="tx1"/>
                          </a:solidFill>
                          <a:effectLst/>
                        </a:rPr>
                        <a:t>3682</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1334852791"/>
                  </a:ext>
                </a:extLst>
              </a:tr>
              <a:tr h="366987">
                <a:tc>
                  <a:txBody>
                    <a:bodyPr/>
                    <a:lstStyle/>
                    <a:p>
                      <a:pPr algn="l" fontAlgn="b"/>
                      <a:r>
                        <a:rPr lang="en-US" sz="1400" u="none" strike="noStrike" cap="none" spc="0">
                          <a:solidFill>
                            <a:schemeClr val="tx1"/>
                          </a:solidFill>
                          <a:effectLst/>
                        </a:rPr>
                        <a:t>Fuze Tea</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US" sz="1400" u="none" strike="noStrike" cap="none" spc="0">
                          <a:solidFill>
                            <a:schemeClr val="tx1"/>
                          </a:solidFill>
                          <a:effectLst/>
                        </a:rPr>
                        <a:t>3693</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US" sz="1400" u="none" strike="noStrike" cap="none" spc="0">
                          <a:solidFill>
                            <a:schemeClr val="tx1"/>
                          </a:solidFill>
                          <a:effectLst/>
                        </a:rPr>
                        <a:t>7385</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80429045"/>
                  </a:ext>
                </a:extLst>
              </a:tr>
              <a:tr h="366987">
                <a:tc>
                  <a:txBody>
                    <a:bodyPr/>
                    <a:lstStyle/>
                    <a:p>
                      <a:pPr algn="l" fontAlgn="b"/>
                      <a:r>
                        <a:rPr lang="en-US" sz="1400" u="none" strike="noStrike" cap="none" spc="0">
                          <a:solidFill>
                            <a:schemeClr val="tx1"/>
                          </a:solidFill>
                          <a:effectLst/>
                        </a:rPr>
                        <a:t>Kombucha</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US" sz="1400" u="none" strike="noStrike" cap="none" spc="0">
                          <a:solidFill>
                            <a:schemeClr val="tx1"/>
                          </a:solidFill>
                          <a:effectLst/>
                        </a:rPr>
                        <a:t>212</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US" sz="1400" u="none" strike="noStrike" cap="none" spc="0">
                          <a:solidFill>
                            <a:schemeClr val="tx1"/>
                          </a:solidFill>
                          <a:effectLst/>
                        </a:rPr>
                        <a:t>416</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1692661629"/>
                  </a:ext>
                </a:extLst>
              </a:tr>
              <a:tr h="366987">
                <a:tc>
                  <a:txBody>
                    <a:bodyPr/>
                    <a:lstStyle/>
                    <a:p>
                      <a:pPr algn="l" fontAlgn="b"/>
                      <a:r>
                        <a:rPr lang="en-US" sz="1400" u="none" strike="noStrike" cap="none" spc="0">
                          <a:solidFill>
                            <a:schemeClr val="tx1"/>
                          </a:solidFill>
                          <a:effectLst/>
                        </a:rPr>
                        <a:t>Lipton</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US" sz="1400" u="none" strike="noStrike" cap="none" spc="0">
                          <a:solidFill>
                            <a:schemeClr val="tx1"/>
                          </a:solidFill>
                          <a:effectLst/>
                        </a:rPr>
                        <a:t>2447363</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US" sz="1400" u="none" strike="noStrike" cap="none" spc="0">
                          <a:solidFill>
                            <a:schemeClr val="tx1"/>
                          </a:solidFill>
                          <a:effectLst/>
                        </a:rPr>
                        <a:t>2276015</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530487363"/>
                  </a:ext>
                </a:extLst>
              </a:tr>
              <a:tr h="366987">
                <a:tc>
                  <a:txBody>
                    <a:bodyPr/>
                    <a:lstStyle/>
                    <a:p>
                      <a:pPr algn="l" fontAlgn="b"/>
                      <a:r>
                        <a:rPr lang="en-US" sz="1400" u="none" strike="noStrike" cap="none" spc="0">
                          <a:solidFill>
                            <a:schemeClr val="tx1"/>
                          </a:solidFill>
                          <a:effectLst/>
                        </a:rPr>
                        <a:t>Manhattan</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US" sz="1400" u="none" strike="noStrike" cap="none" spc="0">
                          <a:solidFill>
                            <a:schemeClr val="tx1"/>
                          </a:solidFill>
                          <a:effectLst/>
                        </a:rPr>
                        <a:t>142578</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US" sz="1400" u="none" strike="noStrike" cap="none" spc="0">
                          <a:solidFill>
                            <a:schemeClr val="tx1"/>
                          </a:solidFill>
                          <a:effectLst/>
                        </a:rPr>
                        <a:t>137424</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2996976930"/>
                  </a:ext>
                </a:extLst>
              </a:tr>
              <a:tr h="366987">
                <a:tc>
                  <a:txBody>
                    <a:bodyPr/>
                    <a:lstStyle/>
                    <a:p>
                      <a:pPr algn="l" fontAlgn="b"/>
                      <a:r>
                        <a:rPr lang="en-US" sz="1400" u="none" strike="noStrike" cap="none" spc="0">
                          <a:solidFill>
                            <a:schemeClr val="tx1"/>
                          </a:solidFill>
                          <a:effectLst/>
                        </a:rPr>
                        <a:t>Nestea</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US" sz="1400" u="none" strike="noStrike" cap="none" spc="0">
                          <a:solidFill>
                            <a:schemeClr val="tx1"/>
                          </a:solidFill>
                          <a:effectLst/>
                        </a:rPr>
                        <a:t>21</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l" fontAlgn="b"/>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583809875"/>
                  </a:ext>
                </a:extLst>
              </a:tr>
              <a:tr h="366987">
                <a:tc>
                  <a:txBody>
                    <a:bodyPr/>
                    <a:lstStyle/>
                    <a:p>
                      <a:pPr algn="l" fontAlgn="b"/>
                      <a:r>
                        <a:rPr lang="en-US" sz="1400" u="none" strike="noStrike" cap="none" spc="0">
                          <a:solidFill>
                            <a:schemeClr val="tx1"/>
                          </a:solidFill>
                          <a:effectLst/>
                        </a:rPr>
                        <a:t>PNP Ceylon</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l" fontAlgn="b"/>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l" fontAlgn="b"/>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3262864013"/>
                  </a:ext>
                </a:extLst>
              </a:tr>
              <a:tr h="366987">
                <a:tc>
                  <a:txBody>
                    <a:bodyPr/>
                    <a:lstStyle/>
                    <a:p>
                      <a:pPr algn="l" fontAlgn="b"/>
                      <a:r>
                        <a:rPr lang="en-US" sz="1400" u="none" strike="noStrike" cap="none" spc="0">
                          <a:solidFill>
                            <a:schemeClr val="tx1"/>
                          </a:solidFill>
                          <a:effectLst/>
                        </a:rPr>
                        <a:t>Smart Choice</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US" sz="1400" u="none" strike="noStrike" cap="none" spc="0">
                          <a:solidFill>
                            <a:schemeClr val="tx1"/>
                          </a:solidFill>
                          <a:effectLst/>
                        </a:rPr>
                        <a:t>1569</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l" fontAlgn="b"/>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55656225"/>
                  </a:ext>
                </a:extLst>
              </a:tr>
              <a:tr h="366987">
                <a:tc>
                  <a:txBody>
                    <a:bodyPr/>
                    <a:lstStyle/>
                    <a:p>
                      <a:pPr algn="l" fontAlgn="b"/>
                      <a:r>
                        <a:rPr lang="en-US" sz="1400" u="none" strike="noStrike" cap="none" spc="0">
                          <a:solidFill>
                            <a:schemeClr val="tx1"/>
                          </a:solidFill>
                          <a:effectLst/>
                        </a:rPr>
                        <a:t>Toni Glass</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l" fontAlgn="b"/>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algn="r" fontAlgn="b"/>
                      <a:r>
                        <a:rPr lang="en-US" sz="1400" u="none" strike="noStrike" cap="none" spc="0">
                          <a:solidFill>
                            <a:schemeClr val="tx1"/>
                          </a:solidFill>
                          <a:effectLst/>
                        </a:rPr>
                        <a:t>116</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2243169181"/>
                  </a:ext>
                </a:extLst>
              </a:tr>
              <a:tr h="366987">
                <a:tc>
                  <a:txBody>
                    <a:bodyPr/>
                    <a:lstStyle/>
                    <a:p>
                      <a:pPr algn="l" fontAlgn="b"/>
                      <a:r>
                        <a:rPr lang="en-US" sz="1400" u="none" strike="noStrike" cap="none" spc="0">
                          <a:solidFill>
                            <a:schemeClr val="tx1"/>
                          </a:solidFill>
                          <a:effectLst/>
                        </a:rPr>
                        <a:t>Wellness Blend</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US" sz="1400" u="none" strike="noStrike" cap="none" spc="0">
                          <a:solidFill>
                            <a:schemeClr val="tx1"/>
                          </a:solidFill>
                          <a:effectLst/>
                        </a:rPr>
                        <a:t>2900</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r" fontAlgn="b"/>
                      <a:r>
                        <a:rPr lang="en-US" sz="1400" u="none" strike="noStrike" cap="none" spc="0">
                          <a:solidFill>
                            <a:schemeClr val="tx1"/>
                          </a:solidFill>
                          <a:effectLst/>
                        </a:rPr>
                        <a:t>2131</a:t>
                      </a:r>
                      <a:endParaRPr lang="en-US" sz="1400" b="0" i="0" u="none" strike="noStrike" cap="none" spc="0">
                        <a:solidFill>
                          <a:schemeClr val="tx1"/>
                        </a:solidFill>
                        <a:effectLst/>
                        <a:latin typeface="Aptos Narrow" panose="020B0004020202020204" pitchFamily="34" charset="0"/>
                      </a:endParaRPr>
                    </a:p>
                  </a:txBody>
                  <a:tcPr marL="73189" marR="52278" marT="11497" marB="104556" anchor="b">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032161552"/>
                  </a:ext>
                </a:extLst>
              </a:tr>
            </a:tbl>
          </a:graphicData>
        </a:graphic>
      </p:graphicFrame>
    </p:spTree>
    <p:extLst>
      <p:ext uri="{BB962C8B-B14F-4D97-AF65-F5344CB8AC3E}">
        <p14:creationId xmlns:p14="http://schemas.microsoft.com/office/powerpoint/2010/main" val="1154555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224</TotalTime>
  <Words>793</Words>
  <Application>Microsoft Office PowerPoint</Application>
  <PresentationFormat>Widescreen</PresentationFormat>
  <Paragraphs>441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Aptos Narrow</vt:lpstr>
      <vt:lpstr>Arial</vt:lpstr>
      <vt:lpstr>Calibri</vt:lpstr>
      <vt:lpstr>Office Theme</vt:lpstr>
      <vt:lpstr>Sales Data Analysis for BOS Brands</vt:lpstr>
      <vt:lpstr>Introduction</vt:lpstr>
      <vt:lpstr>Market Share Analysis</vt:lpstr>
      <vt:lpstr>PowerPoint Presentation</vt:lpstr>
      <vt:lpstr>PowerPoint Presentation</vt:lpstr>
      <vt:lpstr>Market Share Analysis For  6 Months</vt:lpstr>
      <vt:lpstr>PowerPoint Presentation</vt:lpstr>
      <vt:lpstr>PowerPoint Presentation</vt:lpstr>
      <vt:lpstr>Market Share Analysis For  1 Month</vt:lpstr>
      <vt:lpstr>PowerPoint Presentation</vt:lpstr>
      <vt:lpstr>Regional Comparison</vt:lpstr>
      <vt:lpstr>PowerPoint Presentation</vt:lpstr>
      <vt:lpstr>Pack Contribution Analysis</vt:lpstr>
      <vt:lpstr>PowerPoint Presentation</vt:lpstr>
      <vt:lpstr>Insights and Recommendations</vt:lpstr>
      <vt:lpstr>Insights and Recommendations continuous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Sibusiso Mbatha</dc:creator>
  <cp:lastModifiedBy>Sibusiso Mbatha</cp:lastModifiedBy>
  <cp:revision>1</cp:revision>
  <dcterms:created xsi:type="dcterms:W3CDTF">2024-08-26T19:13:50Z</dcterms:created>
  <dcterms:modified xsi:type="dcterms:W3CDTF">2024-08-26T22:58:36Z</dcterms:modified>
</cp:coreProperties>
</file>