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64" r:id="rId3"/>
    <p:sldId id="265" r:id="rId4"/>
    <p:sldId id="263" r:id="rId5"/>
    <p:sldId id="266" r:id="rId6"/>
    <p:sldId id="268" r:id="rId7"/>
    <p:sldId id="269" r:id="rId8"/>
    <p:sldId id="257" r:id="rId9"/>
    <p:sldId id="258" r:id="rId10"/>
    <p:sldId id="270" r:id="rId11"/>
    <p:sldId id="271" r:id="rId12"/>
    <p:sldId id="272" r:id="rId13"/>
    <p:sldId id="273" r:id="rId14"/>
    <p:sldId id="256" r:id="rId15"/>
    <p:sldId id="274" r:id="rId16"/>
    <p:sldId id="259" r:id="rId17"/>
    <p:sldId id="299" r:id="rId18"/>
    <p:sldId id="300" r:id="rId19"/>
    <p:sldId id="288" r:id="rId20"/>
    <p:sldId id="289" r:id="rId21"/>
    <p:sldId id="260" r:id="rId22"/>
    <p:sldId id="261" r:id="rId23"/>
    <p:sldId id="276" r:id="rId24"/>
    <p:sldId id="277" r:id="rId25"/>
    <p:sldId id="278" r:id="rId26"/>
    <p:sldId id="279" r:id="rId27"/>
    <p:sldId id="280" r:id="rId28"/>
    <p:sldId id="281" r:id="rId29"/>
    <p:sldId id="275" r:id="rId30"/>
    <p:sldId id="296" r:id="rId31"/>
    <p:sldId id="297" r:id="rId32"/>
    <p:sldId id="298" r:id="rId33"/>
    <p:sldId id="290" r:id="rId34"/>
    <p:sldId id="282" r:id="rId35"/>
    <p:sldId id="283" r:id="rId36"/>
    <p:sldId id="284" r:id="rId37"/>
    <p:sldId id="285" r:id="rId38"/>
    <p:sldId id="287" r:id="rId39"/>
    <p:sldId id="291" r:id="rId40"/>
    <p:sldId id="292" r:id="rId41"/>
    <p:sldId id="293" r:id="rId42"/>
    <p:sldId id="294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9A12-9CC8-42CE-A440-DF7567FA408A}" type="datetimeFigureOut">
              <a:rPr lang="zh-CN" altLang="en-US" smtClean="0"/>
              <a:t>2015.04.23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C7E0-A293-4A18-A9B6-6C9547F45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32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9A12-9CC8-42CE-A440-DF7567FA408A}" type="datetimeFigureOut">
              <a:rPr lang="zh-CN" altLang="en-US" smtClean="0"/>
              <a:t>2015.04.23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C7E0-A293-4A18-A9B6-6C9547F45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1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9A12-9CC8-42CE-A440-DF7567FA408A}" type="datetimeFigureOut">
              <a:rPr lang="zh-CN" altLang="en-US" smtClean="0"/>
              <a:t>2015.04.23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C7E0-A293-4A18-A9B6-6C9547F45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0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9A12-9CC8-42CE-A440-DF7567FA408A}" type="datetimeFigureOut">
              <a:rPr lang="zh-CN" altLang="en-US" smtClean="0"/>
              <a:t>2015.04.23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C7E0-A293-4A18-A9B6-6C9547F45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19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9A12-9CC8-42CE-A440-DF7567FA408A}" type="datetimeFigureOut">
              <a:rPr lang="zh-CN" altLang="en-US" smtClean="0"/>
              <a:t>2015.04.23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C7E0-A293-4A18-A9B6-6C9547F45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13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9A12-9CC8-42CE-A440-DF7567FA408A}" type="datetimeFigureOut">
              <a:rPr lang="zh-CN" altLang="en-US" smtClean="0"/>
              <a:t>2015.04.23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C7E0-A293-4A18-A9B6-6C9547F45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94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9A12-9CC8-42CE-A440-DF7567FA408A}" type="datetimeFigureOut">
              <a:rPr lang="zh-CN" altLang="en-US" smtClean="0"/>
              <a:t>2015.04.23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C7E0-A293-4A18-A9B6-6C9547F45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9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9A12-9CC8-42CE-A440-DF7567FA408A}" type="datetimeFigureOut">
              <a:rPr lang="zh-CN" altLang="en-US" smtClean="0"/>
              <a:t>2015.04.23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C7E0-A293-4A18-A9B6-6C9547F45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9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9A12-9CC8-42CE-A440-DF7567FA408A}" type="datetimeFigureOut">
              <a:rPr lang="zh-CN" altLang="en-US" smtClean="0"/>
              <a:t>2015.04.23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C7E0-A293-4A18-A9B6-6C9547F45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55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9A12-9CC8-42CE-A440-DF7567FA408A}" type="datetimeFigureOut">
              <a:rPr lang="zh-CN" altLang="en-US" smtClean="0"/>
              <a:t>2015.04.23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C7E0-A293-4A18-A9B6-6C9547F45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6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9A12-9CC8-42CE-A440-DF7567FA408A}" type="datetimeFigureOut">
              <a:rPr lang="zh-CN" altLang="en-US" smtClean="0"/>
              <a:t>2015.04.23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C7E0-A293-4A18-A9B6-6C9547F45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18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99A12-9CC8-42CE-A440-DF7567FA408A}" type="datetimeFigureOut">
              <a:rPr lang="zh-CN" altLang="en-US" smtClean="0"/>
              <a:t>2015.04.23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AC7E0-A293-4A18-A9B6-6C9547F45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18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Artificial Neural Networks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ECE 398BD</a:t>
            </a:r>
          </a:p>
          <a:p>
            <a:r>
              <a:rPr lang="en-US" altLang="zh-CN" dirty="0" smtClean="0"/>
              <a:t>Instructor: Shobha </a:t>
            </a:r>
            <a:r>
              <a:rPr lang="en-US" altLang="zh-CN" dirty="0" err="1" smtClean="0"/>
              <a:t>Vasudevan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55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Artificial Neural </a:t>
            </a:r>
            <a:r>
              <a:rPr lang="en-US" altLang="zh-CN" dirty="0"/>
              <a:t>Networks (ANNs)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4026472"/>
            <a:ext cx="7886700" cy="258027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Often used as non-linear classifier</a:t>
            </a:r>
          </a:p>
          <a:p>
            <a:pPr lvl="1"/>
            <a:r>
              <a:rPr lang="en-US" altLang="zh-CN" dirty="0" smtClean="0"/>
              <a:t>Classifier: assigns each input into one category (class)</a:t>
            </a:r>
          </a:p>
          <a:p>
            <a:pPr lvl="1"/>
            <a:r>
              <a:rPr lang="en-US" altLang="zh-CN" dirty="0" smtClean="0"/>
              <a:t>Non-linear: relations between inputs and outputs are not linear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b="61117"/>
          <a:stretch/>
        </p:blipFill>
        <p:spPr>
          <a:xfrm>
            <a:off x="1843063" y="1517693"/>
            <a:ext cx="4969630" cy="250877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16130" y="6441989"/>
            <a:ext cx="241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Basheer, I. A., &amp; </a:t>
            </a:r>
            <a:r>
              <a:rPr lang="en-US" altLang="zh-CN" sz="1200" dirty="0" err="1"/>
              <a:t>Hajmeer</a:t>
            </a:r>
            <a:r>
              <a:rPr lang="en-US" altLang="zh-CN" sz="1200" dirty="0"/>
              <a:t>, M. (2000</a:t>
            </a:r>
            <a:r>
              <a:rPr lang="en-US" altLang="zh-CN" sz="1200" dirty="0" smtClean="0"/>
              <a:t>).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43421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 of ANN 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5"/>
            <a:ext cx="8136409" cy="4351338"/>
          </a:xfrm>
        </p:spPr>
        <p:txBody>
          <a:bodyPr/>
          <a:lstStyle/>
          <a:p>
            <a:r>
              <a:rPr lang="en-US" altLang="zh-CN" dirty="0" smtClean="0"/>
              <a:t>We can use ANNs for recognizing handwritten letters: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81" y="3536092"/>
            <a:ext cx="1100178" cy="110017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782716" y="2782094"/>
            <a:ext cx="3133725" cy="2438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441989" y="3278019"/>
                <a:ext cx="140867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8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8800" i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989" y="3278019"/>
                <a:ext cx="1408670" cy="14465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>
            <a:stCxn id="8" idx="3"/>
          </p:cNvCxnSpPr>
          <p:nvPr/>
        </p:nvCxnSpPr>
        <p:spPr>
          <a:xfrm>
            <a:off x="2162859" y="4086181"/>
            <a:ext cx="9675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713367" y="4127584"/>
            <a:ext cx="9675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70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 of ANN </a:t>
            </a:r>
            <a:r>
              <a:rPr lang="en-US" altLang="zh-CN" dirty="0"/>
              <a:t>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can use ANNs for recognizing content of images: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82716" y="2782094"/>
            <a:ext cx="3133725" cy="243840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2162859" y="4086181"/>
            <a:ext cx="9675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713367" y="4127584"/>
            <a:ext cx="9675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://pngimg.com/upload/dog_PNG1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8" y="3218935"/>
            <a:ext cx="1240147" cy="156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825474" y="3773641"/>
            <a:ext cx="1412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dog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664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 of ANN </a:t>
            </a:r>
            <a:r>
              <a:rPr lang="en-US" altLang="zh-CN" dirty="0"/>
              <a:t>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can use ANNs as language models: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132434" y="2572239"/>
            <a:ext cx="3133725" cy="243840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3909281" y="3791439"/>
            <a:ext cx="5309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00235" y="2914276"/>
            <a:ext cx="4766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 </a:t>
            </a:r>
            <a:r>
              <a:rPr lang="en-US" altLang="zh-CN" dirty="0"/>
              <a:t>have seen it on </a:t>
            </a:r>
            <a:r>
              <a:rPr lang="en-US" altLang="zh-CN" dirty="0" smtClean="0"/>
              <a:t>him, </a:t>
            </a:r>
            <a:r>
              <a:rPr lang="en-US" altLang="zh-CN" dirty="0"/>
              <a:t>and could _____ to it.</a:t>
            </a:r>
          </a:p>
          <a:p>
            <a:r>
              <a:rPr lang="en-US" altLang="zh-CN" dirty="0"/>
              <a:t>(a) write</a:t>
            </a:r>
          </a:p>
          <a:p>
            <a:r>
              <a:rPr lang="en-US" altLang="zh-CN" dirty="0"/>
              <a:t>(b) migrate</a:t>
            </a:r>
          </a:p>
          <a:p>
            <a:r>
              <a:rPr lang="en-US" altLang="zh-CN" dirty="0"/>
              <a:t>(c) climb</a:t>
            </a:r>
          </a:p>
          <a:p>
            <a:r>
              <a:rPr lang="en-US" altLang="zh-CN" dirty="0"/>
              <a:t>(d) swear</a:t>
            </a:r>
          </a:p>
          <a:p>
            <a:r>
              <a:rPr lang="en-US" altLang="zh-CN" dirty="0"/>
              <a:t>(e) contribute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918497" y="3890293"/>
            <a:ext cx="5309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521146" y="3657600"/>
            <a:ext cx="58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85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Artificial Neural </a:t>
            </a:r>
            <a:r>
              <a:rPr lang="en-US" altLang="zh-CN" dirty="0"/>
              <a:t>Networks (ANNs)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026472"/>
                <a:ext cx="7886700" cy="258027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Non-linearity comes from threshold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Widely-used threshold functions:</a:t>
                </a:r>
              </a:p>
              <a:p>
                <a:pPr lvl="1"/>
                <a:r>
                  <a:rPr lang="en-US" altLang="zh-CN" dirty="0" smtClean="0"/>
                  <a:t>Linear threshold gate: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Sigmoid: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Hyperbolic tangent: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026472"/>
                <a:ext cx="7886700" cy="2580273"/>
              </a:xfrm>
              <a:blipFill rotWithShape="0">
                <a:blip r:embed="rId2"/>
                <a:stretch>
                  <a:fillRect l="-1159" t="-4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b="61117"/>
          <a:stretch/>
        </p:blipFill>
        <p:spPr>
          <a:xfrm>
            <a:off x="1843063" y="1517693"/>
            <a:ext cx="4969630" cy="250877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16130" y="6441989"/>
            <a:ext cx="241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Basheer, I. A., &amp; </a:t>
            </a:r>
            <a:r>
              <a:rPr lang="en-US" altLang="zh-CN" sz="1200" dirty="0" err="1"/>
              <a:t>Hajmeer</a:t>
            </a:r>
            <a:r>
              <a:rPr lang="en-US" altLang="zh-CN" sz="1200" dirty="0"/>
              <a:t>, M. (2000</a:t>
            </a:r>
            <a:r>
              <a:rPr lang="en-US" altLang="zh-CN" sz="1200" dirty="0" smtClean="0"/>
              <a:t>).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18943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Artificial Neural </a:t>
            </a:r>
            <a:r>
              <a:rPr lang="en-US" altLang="zh-CN" dirty="0" smtClean="0"/>
              <a:t>Networks (ANNs)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2238"/>
            <a:ext cx="4149296" cy="46447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When we have the inputs, how do we use ANN to get output?</a:t>
            </a:r>
          </a:p>
          <a:p>
            <a:pPr lvl="1"/>
            <a:r>
              <a:rPr lang="en-US" altLang="zh-CN" dirty="0" smtClean="0"/>
              <a:t>Convert the input into a vector and feed it to the input layer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779" y="2246658"/>
            <a:ext cx="3828571" cy="28095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16130" y="6441989"/>
            <a:ext cx="241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Basheer, I. A., &amp; </a:t>
            </a:r>
            <a:r>
              <a:rPr lang="en-US" altLang="zh-CN" sz="1200" dirty="0" err="1"/>
              <a:t>Hajmeer</a:t>
            </a:r>
            <a:r>
              <a:rPr lang="en-US" altLang="zh-CN" sz="1200" dirty="0"/>
              <a:t>, M. (2000</a:t>
            </a:r>
            <a:r>
              <a:rPr lang="en-US" altLang="zh-CN" sz="1200" dirty="0" smtClean="0"/>
              <a:t>).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66941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Feedforward propagation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9859"/>
                <a:ext cx="4807421" cy="4727104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000" dirty="0" smtClean="0"/>
                  <a:t>: input layer (vector)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altLang="zh-CN" sz="2000" dirty="0" smtClean="0"/>
                  <a:t>: hidden layer (vector)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zh-CN" sz="2000" dirty="0" smtClean="0"/>
                  <a:t>: output layer (vector)</a:t>
                </a:r>
              </a:p>
              <a:p>
                <a:r>
                  <a:rPr lang="en-US" altLang="zh-CN" sz="2000" dirty="0" smtClean="0"/>
                  <a:t>W: weight matrix between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altLang="zh-CN" sz="2000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denotes weight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r>
                  <a:rPr lang="en-US" altLang="zh-CN" sz="2000" dirty="0" smtClean="0"/>
                  <a:t>U: weight matrix between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altLang="zh-CN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zh-CN" sz="2000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000" dirty="0"/>
                  <a:t> denotes weight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sz="1600" dirty="0" smtClean="0"/>
                  <a:t>threshold function</a:t>
                </a:r>
                <a:endParaRPr lang="en-US" altLang="zh-CN" sz="1600" dirty="0"/>
              </a:p>
              <a:p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endParaRPr lang="en-US" altLang="zh-CN" sz="2000" dirty="0" smtClean="0"/>
              </a:p>
              <a:p>
                <a:r>
                  <a:rPr lang="zh-CN" altLang="en-US" sz="2000" dirty="0" smtClean="0"/>
                  <a:t>↑</a:t>
                </a:r>
                <a:r>
                  <a:rPr lang="en-US" altLang="zh-CN" sz="2000" dirty="0" err="1" smtClean="0"/>
                  <a:t>Softmax</a:t>
                </a:r>
                <a:r>
                  <a:rPr lang="en-US" altLang="zh-CN" sz="2000" dirty="0" smtClean="0"/>
                  <a:t> function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applied on the whole output layer, calculates predicted probabilities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9859"/>
                <a:ext cx="4807421" cy="4727104"/>
              </a:xfrm>
              <a:blipFill rotWithShape="0">
                <a:blip r:embed="rId2"/>
                <a:stretch>
                  <a:fillRect l="-1141" t="-1419" r="-1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5611856" y="2044916"/>
            <a:ext cx="2663697" cy="3737750"/>
            <a:chOff x="1212850" y="2314832"/>
            <a:chExt cx="2663697" cy="3737750"/>
          </a:xfrm>
        </p:grpSpPr>
        <p:sp>
          <p:nvSpPr>
            <p:cNvPr id="5" name="矩形 4"/>
            <p:cNvSpPr/>
            <p:nvPr/>
          </p:nvSpPr>
          <p:spPr>
            <a:xfrm>
              <a:off x="1293341" y="2314832"/>
              <a:ext cx="140043" cy="331984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456806" y="3307684"/>
              <a:ext cx="140043" cy="133414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736504" y="3139064"/>
              <a:ext cx="140043" cy="167138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433384" y="2314832"/>
              <a:ext cx="1023422" cy="9928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433384" y="4641827"/>
              <a:ext cx="1023422" cy="992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596849" y="4641827"/>
              <a:ext cx="1139655" cy="168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2596849" y="3139064"/>
              <a:ext cx="1139655" cy="1686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6" idx="1"/>
            </p:cNvCxnSpPr>
            <p:nvPr/>
          </p:nvCxnSpPr>
          <p:spPr>
            <a:xfrm>
              <a:off x="1433384" y="3974754"/>
              <a:ext cx="1023422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2596849" y="3974754"/>
              <a:ext cx="11396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212850" y="5683250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82677" y="3664228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056409" y="3669269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12057" y="4613808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56013" y="4864100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>
            <a:off x="5707236" y="1970775"/>
            <a:ext cx="26636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787728" y="1621929"/>
            <a:ext cx="258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Feedforward propagation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57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Feedforward propagation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9859"/>
                <a:ext cx="4934169" cy="4727104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000" dirty="0" smtClean="0"/>
                  <a:t>First step: compute values in the hidden layer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, which is:</a:t>
                </a:r>
              </a:p>
              <a:p>
                <a:r>
                  <a:rPr lang="en-US" altLang="zh-CN" sz="2000" dirty="0" smtClean="0"/>
                  <a:t>1. Get weighted sum: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1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1600" dirty="0" smtClean="0"/>
              </a:p>
              <a:p>
                <a:pPr lvl="1"/>
                <a:r>
                  <a:rPr lang="en-US" altLang="zh-CN" sz="1600" dirty="0" smtClean="0"/>
                  <a:t>……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1600" dirty="0" smtClean="0"/>
              </a:p>
              <a:p>
                <a:pPr lvl="1"/>
                <a:r>
                  <a:rPr lang="en-US" altLang="zh-CN" sz="1600" dirty="0" smtClean="0"/>
                  <a:t>……</a:t>
                </a:r>
              </a:p>
              <a:p>
                <a:r>
                  <a:rPr lang="en-US" altLang="zh-CN" sz="2000" dirty="0" smtClean="0"/>
                  <a:t>2. Apply threshold function (often sigmoid):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8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CN" sz="1600" i="1" dirty="0">
                    <a:latin typeface="Cambria Math" panose="02040503050406030204" pitchFamily="18" charset="0"/>
                  </a:rPr>
                  <a:t>……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CN" sz="1600" i="1" dirty="0">
                    <a:latin typeface="Cambria Math" panose="02040503050406030204" pitchFamily="18" charset="0"/>
                  </a:rPr>
                  <a:t>……</a:t>
                </a:r>
                <a:endParaRPr lang="zh-CN" altLang="en-US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9859"/>
                <a:ext cx="4934169" cy="4727104"/>
              </a:xfrm>
              <a:blipFill rotWithShape="0">
                <a:blip r:embed="rId2"/>
                <a:stretch>
                  <a:fillRect l="-1111" t="-1419" r="-1235" b="-3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5611856" y="2044916"/>
            <a:ext cx="2663697" cy="3737750"/>
            <a:chOff x="1212850" y="2314832"/>
            <a:chExt cx="2663697" cy="3737750"/>
          </a:xfrm>
        </p:grpSpPr>
        <p:sp>
          <p:nvSpPr>
            <p:cNvPr id="5" name="矩形 4"/>
            <p:cNvSpPr/>
            <p:nvPr/>
          </p:nvSpPr>
          <p:spPr>
            <a:xfrm>
              <a:off x="1293341" y="2314832"/>
              <a:ext cx="140043" cy="331984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456806" y="3307684"/>
              <a:ext cx="140043" cy="133414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736504" y="3139064"/>
              <a:ext cx="140043" cy="167138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433384" y="2314832"/>
              <a:ext cx="1023422" cy="9928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433384" y="4641827"/>
              <a:ext cx="1023422" cy="992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596849" y="4641827"/>
              <a:ext cx="1139655" cy="168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2596849" y="3139064"/>
              <a:ext cx="1139655" cy="1686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6" idx="1"/>
            </p:cNvCxnSpPr>
            <p:nvPr/>
          </p:nvCxnSpPr>
          <p:spPr>
            <a:xfrm>
              <a:off x="1433384" y="3974754"/>
              <a:ext cx="1023422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212850" y="5683250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82677" y="3664228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056409" y="3669269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12057" y="4613808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56013" y="4864100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>
            <a:off x="5707236" y="1970775"/>
            <a:ext cx="26636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787728" y="1621929"/>
            <a:ext cx="258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Feedforward propagation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91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Feedforward propagation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9859"/>
                <a:ext cx="4807421" cy="4727104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1800" dirty="0" smtClean="0"/>
                  <a:t>Next step: compute values in the output layer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r>
                  <a:rPr lang="en-US" altLang="zh-CN" sz="1800" dirty="0" smtClean="0"/>
                  <a:t>, which is:</a:t>
                </a:r>
              </a:p>
              <a:p>
                <a:r>
                  <a:rPr lang="en-US" altLang="zh-CN" sz="1800" dirty="0" smtClean="0"/>
                  <a:t>1. Get weighted sum: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14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1400" dirty="0" smtClean="0"/>
              </a:p>
              <a:p>
                <a:pPr lvl="1"/>
                <a:r>
                  <a:rPr lang="en-US" altLang="zh-CN" sz="1400" dirty="0" smtClean="0"/>
                  <a:t>……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1400" dirty="0" smtClean="0"/>
              </a:p>
              <a:p>
                <a:pPr lvl="1"/>
                <a:r>
                  <a:rPr lang="en-US" altLang="zh-CN" sz="1400" dirty="0" smtClean="0"/>
                  <a:t>……</a:t>
                </a:r>
              </a:p>
              <a:p>
                <a:r>
                  <a:rPr lang="en-US" altLang="zh-CN" sz="1800" dirty="0" smtClean="0"/>
                  <a:t>2. Apply </a:t>
                </a:r>
                <a:r>
                  <a:rPr lang="en-US" altLang="zh-CN" sz="1800" dirty="0" err="1" smtClean="0"/>
                  <a:t>softmax</a:t>
                </a:r>
                <a:r>
                  <a:rPr lang="en-US" altLang="zh-CN" sz="1800" dirty="0" smtClean="0"/>
                  <a:t> function: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sz="14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sz="1400" dirty="0" smtClean="0"/>
              </a:p>
              <a:p>
                <a:pPr lvl="1"/>
                <a:r>
                  <a:rPr lang="en-US" altLang="zh-CN" sz="1400" dirty="0" smtClean="0"/>
                  <a:t>……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sz="1400" dirty="0" smtClean="0"/>
              </a:p>
              <a:p>
                <a:pPr lvl="1"/>
                <a:r>
                  <a:rPr lang="en-US" altLang="zh-CN" sz="1400" dirty="0" smtClean="0"/>
                  <a:t>……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9859"/>
                <a:ext cx="4807421" cy="4727104"/>
              </a:xfrm>
              <a:blipFill rotWithShape="0">
                <a:blip r:embed="rId2"/>
                <a:stretch>
                  <a:fillRect l="-760" t="-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5611856" y="2044916"/>
            <a:ext cx="2663697" cy="3737750"/>
            <a:chOff x="1212850" y="2314832"/>
            <a:chExt cx="2663697" cy="3737750"/>
          </a:xfrm>
        </p:grpSpPr>
        <p:sp>
          <p:nvSpPr>
            <p:cNvPr id="5" name="矩形 4"/>
            <p:cNvSpPr/>
            <p:nvPr/>
          </p:nvSpPr>
          <p:spPr>
            <a:xfrm>
              <a:off x="1293341" y="2314832"/>
              <a:ext cx="140043" cy="331984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456806" y="3307684"/>
              <a:ext cx="140043" cy="133414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736504" y="3139064"/>
              <a:ext cx="140043" cy="167138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433384" y="2314832"/>
              <a:ext cx="1023422" cy="9928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433384" y="4641827"/>
              <a:ext cx="1023422" cy="992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596849" y="4641827"/>
              <a:ext cx="1139655" cy="168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2596849" y="3139064"/>
              <a:ext cx="1139655" cy="1686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2596849" y="3974754"/>
              <a:ext cx="11396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212850" y="5683250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82677" y="3664228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056409" y="3669269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12057" y="4613808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56013" y="4864100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>
            <a:off x="5707236" y="1970775"/>
            <a:ext cx="26636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787728" y="1621929"/>
            <a:ext cx="258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Feedforward propagation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59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single handwritten digit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06576"/>
            <a:ext cx="7886700" cy="4351338"/>
          </a:xfrm>
        </p:spPr>
        <p:txBody>
          <a:bodyPr/>
          <a:lstStyle/>
          <a:p>
            <a:r>
              <a:rPr lang="en-US" altLang="zh-CN" dirty="0" smtClean="0"/>
              <a:t>Feedforward propagation (hidden layer size = 20)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586" y="3794920"/>
            <a:ext cx="355425" cy="355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5735" y="4285456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28x28 image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008888" y="5675816"/>
            <a:ext cx="150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784x1 vector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809750" y="3972720"/>
            <a:ext cx="6381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14292" y="3500023"/>
            <a:ext cx="94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reshape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745457" y="4502795"/>
            <a:ext cx="133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10x1 vector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2542824" y="2323070"/>
            <a:ext cx="5099241" cy="3406107"/>
            <a:chOff x="1728630" y="3045041"/>
            <a:chExt cx="5972526" cy="3719645"/>
          </a:xfrm>
        </p:grpSpPr>
        <p:sp>
          <p:nvSpPr>
            <p:cNvPr id="34" name="矩形 33"/>
            <p:cNvSpPr/>
            <p:nvPr/>
          </p:nvSpPr>
          <p:spPr>
            <a:xfrm>
              <a:off x="1822150" y="3045041"/>
              <a:ext cx="160537" cy="331984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501199" y="3869274"/>
              <a:ext cx="162124" cy="168016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289102" y="4198165"/>
              <a:ext cx="157998" cy="101157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1982686" y="3045041"/>
              <a:ext cx="2515889" cy="8254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V="1">
              <a:off x="1982686" y="5545196"/>
              <a:ext cx="2513100" cy="8196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4665919" y="5209740"/>
              <a:ext cx="2624504" cy="3354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663130" y="3870508"/>
              <a:ext cx="2627293" cy="332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endCxn id="35" idx="1"/>
            </p:cNvCxnSpPr>
            <p:nvPr/>
          </p:nvCxnSpPr>
          <p:spPr>
            <a:xfrm>
              <a:off x="1982686" y="4704963"/>
              <a:ext cx="2518512" cy="4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4663323" y="4704963"/>
              <a:ext cx="2625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1728630" y="6395354"/>
              <a:ext cx="508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787462" y="4394437"/>
              <a:ext cx="508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722155" y="4399478"/>
              <a:ext cx="508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</a:t>
              </a:r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409073" y="5518735"/>
              <a:ext cx="508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</a:t>
              </a:r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193043" y="5149512"/>
              <a:ext cx="508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2186488" y="4743060"/>
                  <a:ext cx="1699311" cy="40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6488" y="4743060"/>
                  <a:ext cx="1699311" cy="40333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4782589" y="4763769"/>
                  <a:ext cx="2399246" cy="40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2589" y="4763769"/>
                  <a:ext cx="2399246" cy="40333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文本框 58"/>
          <p:cNvSpPr txBox="1"/>
          <p:nvPr/>
        </p:nvSpPr>
        <p:spPr>
          <a:xfrm>
            <a:off x="4345345" y="4874657"/>
            <a:ext cx="133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20x1 vector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95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Computers are smart?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3987113"/>
            <a:ext cx="7886700" cy="2189849"/>
          </a:xfrm>
        </p:spPr>
        <p:txBody>
          <a:bodyPr/>
          <a:lstStyle/>
          <a:p>
            <a:r>
              <a:rPr lang="en-US" altLang="zh-CN" dirty="0" smtClean="0"/>
              <a:t>Modern computers: get inputs, do some calculations, output results</a:t>
            </a:r>
          </a:p>
          <a:p>
            <a:r>
              <a:rPr lang="en-US" altLang="zh-CN" dirty="0" smtClean="0"/>
              <a:t>Can they do something smart?</a:t>
            </a:r>
          </a:p>
          <a:p>
            <a:r>
              <a:rPr lang="en-US" altLang="zh-CN" dirty="0" smtClean="0"/>
              <a:t>Yes!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384" y="1913873"/>
            <a:ext cx="2409524" cy="1942857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84549" y="2438401"/>
            <a:ext cx="1235676" cy="57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853881" y="2438401"/>
            <a:ext cx="1235676" cy="57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855308" y="1337225"/>
            <a:ext cx="1235676" cy="57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Calculate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8" idx="3"/>
          </p:cNvCxnSpPr>
          <p:nvPr/>
        </p:nvCxnSpPr>
        <p:spPr>
          <a:xfrm>
            <a:off x="2120225" y="2726725"/>
            <a:ext cx="11481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677908" y="2726725"/>
            <a:ext cx="11481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53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single handwritten digit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81050" y="5659497"/>
            <a:ext cx="210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10x1 output vector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39249"/>
              </p:ext>
            </p:extLst>
          </p:nvPr>
        </p:nvGraphicFramePr>
        <p:xfrm>
          <a:off x="1509396" y="2553494"/>
          <a:ext cx="700404" cy="2743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00404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0.018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0.002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0.003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0.124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0.000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0.832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0.002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0.001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0.016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0.003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743200" y="2171700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Probability of this digit to be 0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743200" y="3633268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Probability of this digit to be 5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743200" y="5243790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Probability of this digit to be 9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endCxn id="7" idx="1"/>
          </p:cNvCxnSpPr>
          <p:nvPr/>
        </p:nvCxnSpPr>
        <p:spPr>
          <a:xfrm flipV="1">
            <a:off x="2228850" y="2356366"/>
            <a:ext cx="514350" cy="3106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8" idx="1"/>
          </p:cNvCxnSpPr>
          <p:nvPr/>
        </p:nvCxnSpPr>
        <p:spPr>
          <a:xfrm flipV="1">
            <a:off x="2228850" y="3817934"/>
            <a:ext cx="514350" cy="2519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9" idx="1"/>
          </p:cNvCxnSpPr>
          <p:nvPr/>
        </p:nvCxnSpPr>
        <p:spPr>
          <a:xfrm>
            <a:off x="2228850" y="5153016"/>
            <a:ext cx="514350" cy="2754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3693"/>
              </p:ext>
            </p:extLst>
          </p:nvPr>
        </p:nvGraphicFramePr>
        <p:xfrm>
          <a:off x="6814820" y="2552700"/>
          <a:ext cx="309879" cy="2743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9879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924550" y="5659497"/>
            <a:ext cx="223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desired output vector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0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neural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Why do neural networks have the ability to do classification: specific values of weights in weight matrices</a:t>
            </a:r>
          </a:p>
          <a:p>
            <a:r>
              <a:rPr lang="en-US" altLang="zh-CN" dirty="0" smtClean="0"/>
              <a:t>To build a classifier, weights need to be trained (just like modifying strength of synapses)</a:t>
            </a:r>
          </a:p>
          <a:p>
            <a:r>
              <a:rPr lang="en-US" altLang="zh-CN" dirty="0" smtClean="0"/>
              <a:t>How to train: use plenty pairs of input-output datasets, adjust the weights so that for each input, the network gives desired output (or very close to desired output)</a:t>
            </a:r>
          </a:p>
          <a:p>
            <a:r>
              <a:rPr lang="en-US" altLang="zh-CN" dirty="0" smtClean="0"/>
              <a:t>Training algorithm: Stochastic Gradient Descent (SGD)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1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Stochastic Gradient Descent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6378"/>
                <a:ext cx="7886700" cy="490975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For actual output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 and desired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 define a cost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en-US" altLang="zh-CN" dirty="0" smtClean="0"/>
                  <a:t>. </a:t>
                </a:r>
                <a:r>
                  <a:rPr lang="en-US" altLang="zh-CN" dirty="0" smtClean="0"/>
                  <a:t>SGD is used here to minimize the cost function.</a:t>
                </a:r>
              </a:p>
              <a:p>
                <a:pPr lvl="1"/>
                <a:r>
                  <a:rPr lang="en-US" altLang="zh-CN" dirty="0" smtClean="0"/>
                  <a:t>Lower cost </a:t>
                </a:r>
                <a:r>
                  <a:rPr lang="zh-CN" altLang="en-US" dirty="0" smtClean="0"/>
                  <a:t>→ </a:t>
                </a:r>
                <a:r>
                  <a:rPr lang="en-US" altLang="zh-CN" dirty="0" smtClean="0"/>
                  <a:t>actual output gets closer to desired output</a:t>
                </a:r>
              </a:p>
              <a:p>
                <a:r>
                  <a:rPr lang="en-US" altLang="zh-CN" dirty="0" smtClean="0"/>
                  <a:t>SGD: for a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its negative gradient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is the direction that F decreases the fastest.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6378"/>
                <a:ext cx="7886700" cy="4909751"/>
              </a:xfrm>
              <a:blipFill rotWithShape="0">
                <a:blip r:embed="rId2"/>
                <a:stretch>
                  <a:fillRect l="-1391" t="-2112" r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20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Stochastic Gradient Descent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6378"/>
                <a:ext cx="7886700" cy="490975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Example of 1D function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6378"/>
                <a:ext cx="7886700" cy="4909751"/>
              </a:xfrm>
              <a:blipFill rotWithShape="0">
                <a:blip r:embed="rId2"/>
                <a:stretch>
                  <a:fillRect l="-1391" t="-2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053" y="2463112"/>
            <a:ext cx="5620055" cy="3986727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2259750" y="4456475"/>
            <a:ext cx="3996588" cy="1294967"/>
            <a:chOff x="1388212" y="3427924"/>
            <a:chExt cx="3996588" cy="1294967"/>
          </a:xfrm>
        </p:grpSpPr>
        <p:cxnSp>
          <p:nvCxnSpPr>
            <p:cNvPr id="6" name="直接箭头连接符 5"/>
            <p:cNvCxnSpPr/>
            <p:nvPr/>
          </p:nvCxnSpPr>
          <p:spPr>
            <a:xfrm flipH="1" flipV="1">
              <a:off x="3138277" y="3797256"/>
              <a:ext cx="231000" cy="26399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3356576" y="410210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88212" y="4353559"/>
              <a:ext cx="149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Current point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>
              <a:stCxn id="8" idx="3"/>
            </p:cNvCxnSpPr>
            <p:nvPr/>
          </p:nvCxnSpPr>
          <p:spPr>
            <a:xfrm flipV="1">
              <a:off x="2887945" y="4147819"/>
              <a:ext cx="468631" cy="390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983550" y="3427924"/>
              <a:ext cx="2277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Direction of gradient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3452745" y="4130936"/>
              <a:ext cx="204855" cy="21208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3560193" y="4343022"/>
              <a:ext cx="18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Gradient descent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17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Stochastic Gradient Descent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6378"/>
                <a:ext cx="7886700" cy="490975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Example of 1D function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6378"/>
                <a:ext cx="7886700" cy="4909751"/>
              </a:xfrm>
              <a:blipFill rotWithShape="0">
                <a:blip r:embed="rId2"/>
                <a:stretch>
                  <a:fillRect l="-1391" t="-2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053" y="2463112"/>
            <a:ext cx="5620055" cy="3986727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2526450" y="4713650"/>
            <a:ext cx="3996588" cy="1294967"/>
            <a:chOff x="1388212" y="3427924"/>
            <a:chExt cx="3996588" cy="1294967"/>
          </a:xfrm>
        </p:grpSpPr>
        <p:cxnSp>
          <p:nvCxnSpPr>
            <p:cNvPr id="6" name="直接箭头连接符 5"/>
            <p:cNvCxnSpPr/>
            <p:nvPr/>
          </p:nvCxnSpPr>
          <p:spPr>
            <a:xfrm flipH="1" flipV="1">
              <a:off x="3122259" y="3832097"/>
              <a:ext cx="247018" cy="229157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3356576" y="410210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88212" y="4353559"/>
              <a:ext cx="149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Current point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>
              <a:stCxn id="8" idx="3"/>
            </p:cNvCxnSpPr>
            <p:nvPr/>
          </p:nvCxnSpPr>
          <p:spPr>
            <a:xfrm flipV="1">
              <a:off x="2887945" y="4147819"/>
              <a:ext cx="468631" cy="390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983550" y="3427924"/>
              <a:ext cx="2277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Direction of gradient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3452745" y="4130936"/>
              <a:ext cx="233430" cy="16498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3560193" y="4343022"/>
              <a:ext cx="18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Gradient descent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376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Stochastic Gradient Descent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6378"/>
                <a:ext cx="7886700" cy="490975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Example of 1D function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6378"/>
                <a:ext cx="7886700" cy="4909751"/>
              </a:xfrm>
              <a:blipFill rotWithShape="0">
                <a:blip r:embed="rId2"/>
                <a:stretch>
                  <a:fillRect l="-1391" t="-2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053" y="2463112"/>
            <a:ext cx="5620055" cy="3986727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2855063" y="4913675"/>
            <a:ext cx="3996588" cy="1294967"/>
            <a:chOff x="1388212" y="3427924"/>
            <a:chExt cx="3996588" cy="1294967"/>
          </a:xfrm>
        </p:grpSpPr>
        <p:cxnSp>
          <p:nvCxnSpPr>
            <p:cNvPr id="6" name="直接箭头连接符 5"/>
            <p:cNvCxnSpPr/>
            <p:nvPr/>
          </p:nvCxnSpPr>
          <p:spPr>
            <a:xfrm flipH="1" flipV="1">
              <a:off x="3092448" y="3897623"/>
              <a:ext cx="264128" cy="183375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3356576" y="410210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88212" y="4353559"/>
              <a:ext cx="149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Current point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>
              <a:stCxn id="8" idx="3"/>
            </p:cNvCxnSpPr>
            <p:nvPr/>
          </p:nvCxnSpPr>
          <p:spPr>
            <a:xfrm flipV="1">
              <a:off x="2887945" y="4147819"/>
              <a:ext cx="468631" cy="390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983550" y="3427924"/>
              <a:ext cx="2277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Direction of gradient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3452745" y="4130936"/>
              <a:ext cx="257242" cy="14579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3560193" y="4343022"/>
              <a:ext cx="18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Gradient descent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353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Stochastic Gradient Descent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6378"/>
                <a:ext cx="7886700" cy="490975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Example of 1D function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6378"/>
                <a:ext cx="7886700" cy="4909751"/>
              </a:xfrm>
              <a:blipFill rotWithShape="0">
                <a:blip r:embed="rId2"/>
                <a:stretch>
                  <a:fillRect l="-1391" t="-2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053" y="2463112"/>
            <a:ext cx="5620055" cy="3986727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3131288" y="5659288"/>
            <a:ext cx="2014083" cy="646331"/>
            <a:chOff x="1388212" y="4102100"/>
            <a:chExt cx="2014083" cy="646331"/>
          </a:xfrm>
        </p:grpSpPr>
        <p:sp>
          <p:nvSpPr>
            <p:cNvPr id="7" name="椭圆 6"/>
            <p:cNvSpPr/>
            <p:nvPr/>
          </p:nvSpPr>
          <p:spPr>
            <a:xfrm>
              <a:off x="3356576" y="410210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88212" y="4102100"/>
              <a:ext cx="16883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Current point (local minimum)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>
              <a:stCxn id="8" idx="3"/>
            </p:cNvCxnSpPr>
            <p:nvPr/>
          </p:nvCxnSpPr>
          <p:spPr>
            <a:xfrm flipV="1">
              <a:off x="3076574" y="4147819"/>
              <a:ext cx="280002" cy="277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7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Stochastic Gradient Descent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6378"/>
                <a:ext cx="7886700" cy="490975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Example of 2D function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6378"/>
                <a:ext cx="7886700" cy="4909751"/>
              </a:xfrm>
              <a:blipFill rotWithShape="0">
                <a:blip r:embed="rId2"/>
                <a:stretch>
                  <a:fillRect l="-1391" t="-2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3"/>
          <a:stretch/>
        </p:blipFill>
        <p:spPr>
          <a:xfrm>
            <a:off x="1200150" y="2402800"/>
            <a:ext cx="6743700" cy="375035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2150213" y="3808775"/>
            <a:ext cx="3996588" cy="1294967"/>
            <a:chOff x="1388212" y="3427924"/>
            <a:chExt cx="3996588" cy="1294967"/>
          </a:xfrm>
        </p:grpSpPr>
        <p:cxnSp>
          <p:nvCxnSpPr>
            <p:cNvPr id="12" name="直接箭头连接符 11"/>
            <p:cNvCxnSpPr/>
            <p:nvPr/>
          </p:nvCxnSpPr>
          <p:spPr>
            <a:xfrm flipH="1" flipV="1">
              <a:off x="3262312" y="3797256"/>
              <a:ext cx="94264" cy="283743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3356576" y="410210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88212" y="4353559"/>
              <a:ext cx="149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Current point</a:t>
              </a:r>
              <a:endParaRPr lang="zh-CN" altLang="en-US" dirty="0"/>
            </a:p>
          </p:txBody>
        </p:sp>
        <p:cxnSp>
          <p:nvCxnSpPr>
            <p:cNvPr id="15" name="直接箭头连接符 14"/>
            <p:cNvCxnSpPr>
              <a:stCxn id="14" idx="3"/>
            </p:cNvCxnSpPr>
            <p:nvPr/>
          </p:nvCxnSpPr>
          <p:spPr>
            <a:xfrm flipV="1">
              <a:off x="2887945" y="4147819"/>
              <a:ext cx="468631" cy="390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1983550" y="3427924"/>
              <a:ext cx="2277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Direction of gradient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3402295" y="4181432"/>
              <a:ext cx="111410" cy="271231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3560193" y="4343022"/>
              <a:ext cx="18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Gradient descent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561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Stochastic Gradient Descent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6378"/>
                <a:ext cx="7886700" cy="490975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Example of 2D function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6378"/>
                <a:ext cx="7886700" cy="4909751"/>
              </a:xfrm>
              <a:blipFill rotWithShape="0">
                <a:blip r:embed="rId2"/>
                <a:stretch>
                  <a:fillRect l="-1391" t="-2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3"/>
          <a:stretch/>
        </p:blipFill>
        <p:spPr>
          <a:xfrm>
            <a:off x="1200150" y="2402800"/>
            <a:ext cx="6743700" cy="375035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2300232" y="4151675"/>
            <a:ext cx="3996588" cy="1294967"/>
            <a:chOff x="1388212" y="3427924"/>
            <a:chExt cx="3996588" cy="1294967"/>
          </a:xfrm>
        </p:grpSpPr>
        <p:cxnSp>
          <p:nvCxnSpPr>
            <p:cNvPr id="12" name="直接箭头连接符 11"/>
            <p:cNvCxnSpPr/>
            <p:nvPr/>
          </p:nvCxnSpPr>
          <p:spPr>
            <a:xfrm flipH="1" flipV="1">
              <a:off x="3221830" y="3807806"/>
              <a:ext cx="134746" cy="273194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3356576" y="410210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88212" y="4353559"/>
              <a:ext cx="149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Current point</a:t>
              </a:r>
              <a:endParaRPr lang="zh-CN" altLang="en-US" dirty="0"/>
            </a:p>
          </p:txBody>
        </p:sp>
        <p:cxnSp>
          <p:nvCxnSpPr>
            <p:cNvPr id="15" name="直接箭头连接符 14"/>
            <p:cNvCxnSpPr>
              <a:stCxn id="14" idx="3"/>
            </p:cNvCxnSpPr>
            <p:nvPr/>
          </p:nvCxnSpPr>
          <p:spPr>
            <a:xfrm flipV="1">
              <a:off x="2887945" y="4147819"/>
              <a:ext cx="468631" cy="390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1983550" y="3427924"/>
              <a:ext cx="2277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Direction of gradient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3402295" y="4181432"/>
              <a:ext cx="157898" cy="271231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3560193" y="4343022"/>
              <a:ext cx="182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Gradient descent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180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Stochastic Gradient Descent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6378"/>
                <a:ext cx="7886700" cy="490975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Iteratively update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 smtClean="0"/>
                  <a:t>. 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/>
                  <a:t> is the learning rate which decides how big a “step” is. 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altLang="zh-CN" sz="2400" dirty="0"/>
                  <a:t>In neural networks,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400" dirty="0"/>
                  <a:t> is the cost 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 smtClean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en-US" altLang="zh-CN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400" dirty="0"/>
                  <a:t> is the weights in weight </a:t>
                </a:r>
                <a:r>
                  <a:rPr lang="en-US" altLang="zh-CN" sz="2400" dirty="0" smtClean="0"/>
                  <a:t>matrices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altLang="zh-CN" sz="2400" dirty="0" smtClean="0"/>
              </a:p>
              <a:p>
                <a:pPr marL="685800" lvl="2">
                  <a:spcBef>
                    <a:spcPts val="1000"/>
                  </a:spcBef>
                </a:pPr>
                <a:r>
                  <a:rPr lang="en-US" altLang="zh-CN" sz="2400" dirty="0" smtClean="0"/>
                  <a:t>That is, to train ANN, we iteratively update </a:t>
                </a:r>
                <a:br>
                  <a:rPr lang="en-US" altLang="zh-CN" sz="24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en-US" altLang="zh-CN" dirty="0" smtClean="0"/>
                  <a:t>With proper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/>
                  <a:t>, F reaches a local minimum after several iterations</a:t>
                </a:r>
              </a:p>
              <a:p>
                <a:pPr lvl="1"/>
                <a:r>
                  <a:rPr lang="en-US" altLang="zh-CN" dirty="0"/>
                  <a:t>Large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>
                    <a:latin typeface="Calibri" panose="020F0502020204030204" pitchFamily="34" charset="0"/>
                  </a:rPr>
                  <a:t>→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large step </a:t>
                </a:r>
                <a:r>
                  <a:rPr lang="zh-CN" altLang="en-US" dirty="0">
                    <a:latin typeface="Calibri" panose="020F0502020204030204" pitchFamily="34" charset="0"/>
                  </a:rPr>
                  <a:t>→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reach convergence faster, but may miss (jump over) local minimum</a:t>
                </a:r>
                <a:endParaRPr lang="en-US" altLang="zh-CN" dirty="0"/>
              </a:p>
              <a:p>
                <a:pPr lvl="1"/>
                <a:r>
                  <a:rPr lang="en-US" altLang="zh-CN" dirty="0" smtClean="0"/>
                  <a:t>Small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>
                    <a:latin typeface="Calibri" panose="020F0502020204030204" pitchFamily="34" charset="0"/>
                  </a:rPr>
                  <a:t>→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Small </a:t>
                </a:r>
                <a:r>
                  <a:rPr lang="en-US" altLang="zh-CN" dirty="0"/>
                  <a:t>step </a:t>
                </a:r>
                <a:r>
                  <a:rPr lang="zh-CN" altLang="en-US" dirty="0">
                    <a:latin typeface="Calibri" panose="020F0502020204030204" pitchFamily="34" charset="0"/>
                  </a:rPr>
                  <a:t>→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get to a point very close </a:t>
                </a:r>
                <a:r>
                  <a:rPr lang="en-US" altLang="zh-CN" dirty="0"/>
                  <a:t>to local </a:t>
                </a:r>
                <a:r>
                  <a:rPr lang="en-US" altLang="zh-CN" dirty="0" smtClean="0"/>
                  <a:t>minimum, but may take too many steps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6378"/>
                <a:ext cx="7886700" cy="4909751"/>
              </a:xfrm>
              <a:blipFill rotWithShape="0">
                <a:blip r:embed="rId2"/>
                <a:stretch>
                  <a:fillRect l="-1159" t="-2360" r="-1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3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computers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825625"/>
            <a:ext cx="4437620" cy="4351338"/>
          </a:xfrm>
        </p:spPr>
        <p:txBody>
          <a:bodyPr/>
          <a:lstStyle/>
          <a:p>
            <a:r>
              <a:rPr lang="en-US" altLang="zh-CN" dirty="0" smtClean="0"/>
              <a:t>Robots: combination of Artificial Intelligence: Computer Vision, Speech Recognition, etc.</a:t>
            </a:r>
          </a:p>
          <a:p>
            <a:r>
              <a:rPr lang="en-US" altLang="zh-CN" dirty="0" smtClean="0"/>
              <a:t>How do they “think” like we do?</a:t>
            </a:r>
          </a:p>
          <a:p>
            <a:r>
              <a:rPr lang="en-US" altLang="zh-CN" b="1" dirty="0" smtClean="0"/>
              <a:t>A good way is to simulate human brains</a:t>
            </a:r>
            <a:endParaRPr lang="zh-CN" altLang="en-US" b="1" dirty="0"/>
          </a:p>
        </p:txBody>
      </p:sp>
      <p:pic>
        <p:nvPicPr>
          <p:cNvPr id="2050" name="Picture 2" descr="http://www.quorrischarmyn.com/wp-content/uploads/2013/01/nod32rob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43" y="932635"/>
            <a:ext cx="3707290" cy="524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631459" y="6417276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Picture from quorrischarmyn.com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549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learning rate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=0.001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55" y="2379816"/>
            <a:ext cx="5334744" cy="40010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0400" y="2244880"/>
            <a:ext cx="6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0182" y="5909587"/>
            <a:ext cx="119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017699" y="5246255"/>
            <a:ext cx="962519" cy="526472"/>
          </a:xfrm>
          <a:prstGeom prst="wedgeRoundRectCallout">
            <a:avLst>
              <a:gd name="adj1" fmla="val -98561"/>
              <a:gd name="adj2" fmla="val 6776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0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97" y="2395059"/>
            <a:ext cx="5334744" cy="40010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learning rate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=0.01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30400" y="2244880"/>
            <a:ext cx="6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0182" y="5909587"/>
            <a:ext cx="119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017699" y="5246255"/>
            <a:ext cx="962519" cy="526472"/>
          </a:xfrm>
          <a:prstGeom prst="wedgeRoundRectCallout">
            <a:avLst>
              <a:gd name="adj1" fmla="val -98561"/>
              <a:gd name="adj2" fmla="val 6776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55" y="2429546"/>
            <a:ext cx="5334744" cy="40010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learning rate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=0.1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30400" y="2244880"/>
            <a:ext cx="6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0182" y="5909587"/>
            <a:ext cx="119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017699" y="5246255"/>
            <a:ext cx="962519" cy="526472"/>
          </a:xfrm>
          <a:prstGeom prst="wedgeRoundRectCallout">
            <a:avLst>
              <a:gd name="adj1" fmla="val -99521"/>
              <a:gd name="adj2" fmla="val 2390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neural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25146"/>
            <a:ext cx="7886700" cy="5099222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At the very beginning, weights are randomly initialized</a:t>
            </a:r>
          </a:p>
          <a:p>
            <a:r>
              <a:rPr lang="en-US" altLang="zh-CN" sz="2400" dirty="0" smtClean="0"/>
              <a:t>For each training sample, first get its output by feedforward propagation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728630" y="3045041"/>
            <a:ext cx="5972526" cy="3719645"/>
            <a:chOff x="1728630" y="3045041"/>
            <a:chExt cx="5972526" cy="3719645"/>
          </a:xfrm>
        </p:grpSpPr>
        <p:sp>
          <p:nvSpPr>
            <p:cNvPr id="20" name="矩形 19"/>
            <p:cNvSpPr/>
            <p:nvPr/>
          </p:nvSpPr>
          <p:spPr>
            <a:xfrm>
              <a:off x="1822150" y="3045041"/>
              <a:ext cx="160537" cy="331984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501199" y="4037893"/>
              <a:ext cx="162124" cy="133414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289102" y="3869273"/>
              <a:ext cx="157998" cy="167138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1982686" y="3045041"/>
              <a:ext cx="2518513" cy="9928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1982686" y="5374481"/>
              <a:ext cx="2522639" cy="9904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663323" y="5372036"/>
              <a:ext cx="2625778" cy="168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4663323" y="3869273"/>
              <a:ext cx="2625778" cy="1686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21" idx="1"/>
            </p:cNvCxnSpPr>
            <p:nvPr/>
          </p:nvCxnSpPr>
          <p:spPr>
            <a:xfrm>
              <a:off x="1982686" y="4704963"/>
              <a:ext cx="2518513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4663323" y="4704963"/>
              <a:ext cx="2625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728630" y="6395354"/>
              <a:ext cx="508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787462" y="4394437"/>
              <a:ext cx="508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722155" y="4399478"/>
              <a:ext cx="508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449007" y="5409643"/>
              <a:ext cx="508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193043" y="5549440"/>
              <a:ext cx="508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2466574" y="4743060"/>
                  <a:ext cx="1419225" cy="377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574" y="4743060"/>
                  <a:ext cx="1419225" cy="37725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12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5078376" y="4763769"/>
                  <a:ext cx="2011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8376" y="4763769"/>
                  <a:ext cx="2011443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909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952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neural networks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25146"/>
                <a:ext cx="7886700" cy="509922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Calculate error at output layer: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: desired output. </a:t>
                </a:r>
                <a:r>
                  <a:rPr lang="en-US" altLang="zh-CN" dirty="0" smtClean="0"/>
                  <a:t>Use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en-US" altLang="zh-CN" dirty="0" smtClean="0"/>
                  <a:t> here. Note </a:t>
                </a:r>
                <a:r>
                  <a:rPr lang="en-US" altLang="zh-CN" dirty="0" smtClean="0"/>
                  <a:t>we need to consider about </a:t>
                </a:r>
                <a:r>
                  <a:rPr lang="en-US" altLang="zh-CN" dirty="0" err="1" smtClean="0"/>
                  <a:t>softmax</a:t>
                </a:r>
                <a:r>
                  <a:rPr lang="en-US" altLang="zh-CN" dirty="0" smtClean="0"/>
                  <a:t> function when calculating gradient)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25146"/>
                <a:ext cx="7886700" cy="5099222"/>
              </a:xfrm>
              <a:blipFill rotWithShape="0">
                <a:blip r:embed="rId2"/>
                <a:stretch>
                  <a:fillRect l="-1391" t="-2033" r="-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/>
          <p:cNvGrpSpPr/>
          <p:nvPr/>
        </p:nvGrpSpPr>
        <p:grpSpPr>
          <a:xfrm>
            <a:off x="1728630" y="3045041"/>
            <a:ext cx="5972526" cy="3719645"/>
            <a:chOff x="1323117" y="2314832"/>
            <a:chExt cx="2592229" cy="3719645"/>
          </a:xfrm>
        </p:grpSpPr>
        <p:sp>
          <p:nvSpPr>
            <p:cNvPr id="35" name="矩形 34"/>
            <p:cNvSpPr/>
            <p:nvPr/>
          </p:nvSpPr>
          <p:spPr>
            <a:xfrm>
              <a:off x="1363707" y="2314832"/>
              <a:ext cx="69677" cy="331984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526483" y="3307684"/>
              <a:ext cx="70366" cy="133414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736504" y="3139064"/>
              <a:ext cx="68575" cy="167138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1433384" y="2314832"/>
              <a:ext cx="1093099" cy="9928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1433384" y="4644272"/>
              <a:ext cx="1094890" cy="9904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596849" y="4641827"/>
              <a:ext cx="1139655" cy="168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V="1">
              <a:off x="2596849" y="3139064"/>
              <a:ext cx="1139655" cy="1686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1323117" y="5665145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782677" y="3664228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</a:t>
              </a:r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056409" y="3669269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</a:t>
              </a:r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503830" y="4679434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</a:t>
              </a:r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694812" y="4819231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</a:t>
              </a:r>
              <a:r>
                <a:rPr lang="en-US" altLang="zh-CN" baseline="-25000" dirty="0" smtClean="0"/>
                <a:t>e</a:t>
              </a:r>
              <a:endParaRPr lang="zh-CN" alt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646999" y="5918772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999" y="5918772"/>
                <a:ext cx="160020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65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neural networks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25146"/>
                <a:ext cx="7886700" cy="509922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/>
                  <a:t>Back-propagate error to hidden layer: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altLang="zh-CN" sz="2400" dirty="0" smtClean="0"/>
              </a:p>
              <a:p>
                <a:pPr lvl="1"/>
                <a:r>
                  <a:rPr lang="en-US" altLang="zh-CN" sz="2000" dirty="0" smtClean="0"/>
                  <a:t>Unfortunately, not correct. We need to consider about threshold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:pPr lvl="1"/>
                <a:r>
                  <a:rPr lang="en-US" altLang="zh-CN" sz="2000" dirty="0" smtClean="0"/>
                  <a:t>For sigmoid, it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)(1−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sz="2000" dirty="0" smtClean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.×(1−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25146"/>
                <a:ext cx="7886700" cy="5099222"/>
              </a:xfrm>
              <a:blipFill rotWithShape="0">
                <a:blip r:embed="rId2"/>
                <a:stretch>
                  <a:fillRect l="-1005" t="-1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743700" y="6026906"/>
                <a:ext cx="24003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Note: here “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600" dirty="0" smtClean="0"/>
                  <a:t>” denotes element multiplication but not vector multiplication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00" y="6026906"/>
                <a:ext cx="240030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269" t="-2206" r="-2284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1822150" y="3045041"/>
            <a:ext cx="160537" cy="331984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01199" y="4037893"/>
            <a:ext cx="162124" cy="13341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289102" y="3869273"/>
            <a:ext cx="157998" cy="167138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1982686" y="3045041"/>
            <a:ext cx="2518513" cy="992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1982686" y="5374481"/>
            <a:ext cx="2522639" cy="990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663323" y="5372036"/>
            <a:ext cx="2625778" cy="168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663323" y="3869273"/>
            <a:ext cx="2625778" cy="16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1"/>
            <a:endCxn id="22" idx="3"/>
          </p:cNvCxnSpPr>
          <p:nvPr/>
        </p:nvCxnSpPr>
        <p:spPr>
          <a:xfrm flipH="1">
            <a:off x="4663323" y="4704964"/>
            <a:ext cx="26257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728630" y="6395354"/>
            <a:ext cx="50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787462" y="4394437"/>
            <a:ext cx="50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722155" y="4399478"/>
            <a:ext cx="50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449007" y="5409643"/>
            <a:ext cx="50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</a:t>
            </a:r>
            <a:r>
              <a:rPr lang="en-US" altLang="zh-CN" baseline="-25000" dirty="0" smtClean="0"/>
              <a:t>e</a:t>
            </a:r>
            <a:endParaRPr lang="zh-CN" altLang="en-US" baseline="-25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7193043" y="5549440"/>
            <a:ext cx="50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r>
              <a:rPr lang="en-US" altLang="zh-CN" baseline="-25000" dirty="0" smtClean="0"/>
              <a:t>e</a:t>
            </a:r>
            <a:endParaRPr lang="zh-CN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4770589" y="4741396"/>
                <a:ext cx="25185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.×(1−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589" y="4741396"/>
                <a:ext cx="2518512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62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neural networks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25146"/>
                <a:ext cx="4126959" cy="509922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Gradient: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This is called </a:t>
                </a:r>
                <a:r>
                  <a:rPr lang="en-US" altLang="zh-CN" i="1" dirty="0" smtClean="0"/>
                  <a:t>generalized delta rule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25146"/>
                <a:ext cx="4126959" cy="5099222"/>
              </a:xfrm>
              <a:blipFill rotWithShape="0">
                <a:blip r:embed="rId2"/>
                <a:stretch>
                  <a:fillRect l="-2659" t="-2033" r="-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5170305" y="1226308"/>
            <a:ext cx="2770124" cy="2680129"/>
            <a:chOff x="1212850" y="2314832"/>
            <a:chExt cx="2770124" cy="3737750"/>
          </a:xfrm>
        </p:grpSpPr>
        <p:sp>
          <p:nvSpPr>
            <p:cNvPr id="5" name="矩形 4"/>
            <p:cNvSpPr/>
            <p:nvPr/>
          </p:nvSpPr>
          <p:spPr>
            <a:xfrm>
              <a:off x="1293341" y="2314832"/>
              <a:ext cx="140043" cy="331984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456806" y="3307684"/>
              <a:ext cx="140043" cy="133414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736504" y="3139064"/>
              <a:ext cx="140043" cy="167138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433384" y="2314832"/>
              <a:ext cx="1023422" cy="9928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433384" y="4641827"/>
              <a:ext cx="1023422" cy="992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596849" y="4641827"/>
              <a:ext cx="1139655" cy="168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2596849" y="3139064"/>
              <a:ext cx="1139655" cy="1686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1"/>
              <a:endCxn id="6" idx="3"/>
            </p:cNvCxnSpPr>
            <p:nvPr/>
          </p:nvCxnSpPr>
          <p:spPr>
            <a:xfrm flipH="1">
              <a:off x="2596849" y="3974755"/>
              <a:ext cx="113965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212850" y="5683250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782677" y="3664228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056409" y="3669269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412057" y="4613808"/>
              <a:ext cx="380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</a:t>
              </a:r>
              <a:r>
                <a:rPr lang="en-US" altLang="zh-CN" baseline="-25000" dirty="0" smtClean="0"/>
                <a:t>e</a:t>
              </a:r>
              <a:endParaRPr lang="zh-CN" altLang="en-US" baseline="-250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91979" y="4850109"/>
              <a:ext cx="390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</a:t>
              </a:r>
              <a:r>
                <a:rPr lang="en-US" altLang="zh-CN" baseline="-25000" dirty="0" smtClean="0"/>
                <a:t>e</a:t>
              </a:r>
              <a:endParaRPr lang="zh-CN" altLang="en-US" baseline="-250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170305" y="4085101"/>
            <a:ext cx="2663697" cy="2709054"/>
            <a:chOff x="1212850" y="2314832"/>
            <a:chExt cx="2663697" cy="3737750"/>
          </a:xfrm>
        </p:grpSpPr>
        <p:sp>
          <p:nvSpPr>
            <p:cNvPr id="19" name="矩形 18"/>
            <p:cNvSpPr/>
            <p:nvPr/>
          </p:nvSpPr>
          <p:spPr>
            <a:xfrm>
              <a:off x="1293341" y="2314832"/>
              <a:ext cx="140043" cy="331984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456806" y="3307684"/>
              <a:ext cx="140043" cy="133414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736504" y="3139064"/>
              <a:ext cx="140043" cy="167138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1433384" y="2314832"/>
              <a:ext cx="1023422" cy="9928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1433384" y="4641827"/>
              <a:ext cx="1023422" cy="992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96849" y="4641827"/>
              <a:ext cx="1139655" cy="168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2596849" y="3139064"/>
              <a:ext cx="1139655" cy="1686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endCxn id="20" idx="1"/>
            </p:cNvCxnSpPr>
            <p:nvPr/>
          </p:nvCxnSpPr>
          <p:spPr>
            <a:xfrm>
              <a:off x="1433384" y="3974754"/>
              <a:ext cx="1023422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2596849" y="3974754"/>
              <a:ext cx="11396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212850" y="5683250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782677" y="3664228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056409" y="3669269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412057" y="4613808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656013" y="4864100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</p:grpSp>
      <p:cxnSp>
        <p:nvCxnSpPr>
          <p:cNvPr id="34" name="直接箭头连接符 33"/>
          <p:cNvCxnSpPr/>
          <p:nvPr/>
        </p:nvCxnSpPr>
        <p:spPr>
          <a:xfrm flipH="1">
            <a:off x="5390840" y="3174803"/>
            <a:ext cx="1023421" cy="100667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0" idx="0"/>
          </p:cNvCxnSpPr>
          <p:nvPr/>
        </p:nvCxnSpPr>
        <p:spPr>
          <a:xfrm flipH="1">
            <a:off x="6484283" y="3385609"/>
            <a:ext cx="1207693" cy="141909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5859522" y="3494087"/>
                <a:ext cx="697561" cy="619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522" y="3494087"/>
                <a:ext cx="697561" cy="6190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7109349" y="3798020"/>
                <a:ext cx="697561" cy="619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349" y="3798020"/>
                <a:ext cx="697561" cy="6190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0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/>
      <p:bldP spid="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neural networks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25146"/>
                <a:ext cx="4365870" cy="509922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Update weights: 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Choose proper learning rate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/>
                  <a:t>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25146"/>
                <a:ext cx="4365870" cy="5099222"/>
              </a:xfrm>
              <a:blipFill rotWithShape="0">
                <a:blip r:embed="rId2"/>
                <a:stretch>
                  <a:fillRect l="-2514" t="-2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5170305" y="1226308"/>
            <a:ext cx="2770124" cy="2680129"/>
            <a:chOff x="1212850" y="2314832"/>
            <a:chExt cx="2770124" cy="3737750"/>
          </a:xfrm>
        </p:grpSpPr>
        <p:sp>
          <p:nvSpPr>
            <p:cNvPr id="5" name="矩形 4"/>
            <p:cNvSpPr/>
            <p:nvPr/>
          </p:nvSpPr>
          <p:spPr>
            <a:xfrm>
              <a:off x="1293341" y="2314832"/>
              <a:ext cx="140043" cy="331984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456806" y="3307684"/>
              <a:ext cx="140043" cy="133414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736504" y="3139064"/>
              <a:ext cx="140043" cy="167138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433384" y="2314832"/>
              <a:ext cx="1023422" cy="9928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433384" y="4641827"/>
              <a:ext cx="1023422" cy="992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596849" y="4641827"/>
              <a:ext cx="1139655" cy="168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2596849" y="3139064"/>
              <a:ext cx="1139655" cy="1686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1"/>
              <a:endCxn id="6" idx="3"/>
            </p:cNvCxnSpPr>
            <p:nvPr/>
          </p:nvCxnSpPr>
          <p:spPr>
            <a:xfrm flipH="1">
              <a:off x="2596849" y="3974755"/>
              <a:ext cx="113965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212850" y="5683250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782677" y="3664228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056409" y="3669269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412057" y="4613808"/>
              <a:ext cx="380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</a:t>
              </a:r>
              <a:r>
                <a:rPr lang="en-US" altLang="zh-CN" baseline="-25000" dirty="0" smtClean="0"/>
                <a:t>e</a:t>
              </a:r>
              <a:endParaRPr lang="zh-CN" altLang="en-US" baseline="-250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91979" y="4850109"/>
              <a:ext cx="390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</a:t>
              </a:r>
              <a:r>
                <a:rPr lang="en-US" altLang="zh-CN" baseline="-25000" dirty="0" smtClean="0"/>
                <a:t>e</a:t>
              </a:r>
              <a:endParaRPr lang="zh-CN" altLang="en-US" baseline="-250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170305" y="4085101"/>
            <a:ext cx="2663697" cy="2709054"/>
            <a:chOff x="1212850" y="2314832"/>
            <a:chExt cx="2663697" cy="3737750"/>
          </a:xfrm>
        </p:grpSpPr>
        <p:sp>
          <p:nvSpPr>
            <p:cNvPr id="19" name="矩形 18"/>
            <p:cNvSpPr/>
            <p:nvPr/>
          </p:nvSpPr>
          <p:spPr>
            <a:xfrm>
              <a:off x="1293341" y="2314832"/>
              <a:ext cx="140043" cy="331984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456806" y="3307684"/>
              <a:ext cx="140043" cy="133414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736504" y="3139064"/>
              <a:ext cx="140043" cy="167138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1433384" y="2314832"/>
              <a:ext cx="1023422" cy="9928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1433384" y="4641827"/>
              <a:ext cx="1023422" cy="992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96849" y="4641827"/>
              <a:ext cx="1139655" cy="168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2596849" y="3139064"/>
              <a:ext cx="1139655" cy="1686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endCxn id="20" idx="1"/>
            </p:cNvCxnSpPr>
            <p:nvPr/>
          </p:nvCxnSpPr>
          <p:spPr>
            <a:xfrm>
              <a:off x="1433384" y="3974754"/>
              <a:ext cx="1023422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2596849" y="3974754"/>
              <a:ext cx="11396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212850" y="5683250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782677" y="3664228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056409" y="3669269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412057" y="4613808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656013" y="4864100"/>
              <a:ext cx="2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</p:grpSp>
      <p:cxnSp>
        <p:nvCxnSpPr>
          <p:cNvPr id="34" name="直接箭头连接符 33"/>
          <p:cNvCxnSpPr/>
          <p:nvPr/>
        </p:nvCxnSpPr>
        <p:spPr>
          <a:xfrm flipH="1">
            <a:off x="5390840" y="3174803"/>
            <a:ext cx="1023421" cy="100667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0" idx="0"/>
          </p:cNvCxnSpPr>
          <p:nvPr/>
        </p:nvCxnSpPr>
        <p:spPr>
          <a:xfrm flipH="1">
            <a:off x="6484283" y="3385609"/>
            <a:ext cx="1207693" cy="141909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5859522" y="3494087"/>
                <a:ext cx="697561" cy="619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522" y="3494087"/>
                <a:ext cx="697561" cy="6190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7109349" y="3798020"/>
                <a:ext cx="697561" cy="619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349" y="3798020"/>
                <a:ext cx="697561" cy="6190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54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neural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25146"/>
            <a:ext cx="7886700" cy="50992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Train with every input-output pair in the training dataset with steps above, for many iterations until convergence (loss function reaches the local minimum).</a:t>
            </a:r>
          </a:p>
          <a:p>
            <a:r>
              <a:rPr lang="en-US" altLang="zh-CN" dirty="0" smtClean="0"/>
              <a:t>Training dataset: the larger the better (but may take longer time)</a:t>
            </a:r>
          </a:p>
          <a:p>
            <a:r>
              <a:rPr lang="en-US" altLang="zh-CN" dirty="0" smtClean="0"/>
              <a:t>Number of iterations: often depends on learning rate and training dataset</a:t>
            </a:r>
          </a:p>
        </p:txBody>
      </p:sp>
    </p:spTree>
    <p:extLst>
      <p:ext uri="{BB962C8B-B14F-4D97-AF65-F5344CB8AC3E}">
        <p14:creationId xmlns:p14="http://schemas.microsoft.com/office/powerpoint/2010/main" val="26743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Number of hidden layer elements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Number of hidden layer elements are manually decided. Large hidden layer may enhance performance </a:t>
            </a:r>
          </a:p>
          <a:p>
            <a:r>
              <a:rPr lang="en-US" altLang="zh-CN" dirty="0" smtClean="0"/>
              <a:t>HOWEVER, large </a:t>
            </a:r>
            <a:r>
              <a:rPr lang="en-US" altLang="zh-CN" dirty="0"/>
              <a:t>hidden layer </a:t>
            </a:r>
            <a:r>
              <a:rPr lang="en-US" altLang="zh-CN" dirty="0" smtClean="0"/>
              <a:t>may also cause over-fitting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34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Brains and Neurons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5469923"/>
            <a:ext cx="7996366" cy="93087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Human brain contains billions of </a:t>
            </a:r>
            <a:r>
              <a:rPr lang="en-US" altLang="zh-CN" b="1" dirty="0" smtClean="0"/>
              <a:t>neurons</a:t>
            </a:r>
          </a:p>
          <a:p>
            <a:r>
              <a:rPr lang="en-US" altLang="zh-CN" b="1" dirty="0" smtClean="0"/>
              <a:t>Neurons</a:t>
            </a:r>
            <a:r>
              <a:rPr lang="en-US" altLang="zh-CN" dirty="0" smtClean="0"/>
              <a:t> are the basic elements that make the brain work</a:t>
            </a:r>
            <a:endParaRPr lang="zh-CN" altLang="en-US" dirty="0"/>
          </a:p>
        </p:txBody>
      </p:sp>
      <p:pic>
        <p:nvPicPr>
          <p:cNvPr id="1026" name="Picture 2" descr="http://cdn.phys.org/newman/gfx/news/hires/2015/modularbr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80" y="1232501"/>
            <a:ext cx="4233305" cy="393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7216346" y="6540843"/>
            <a:ext cx="1647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Picture from phys.org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52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Over-fitting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Example of over-fitting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35059" y="3020220"/>
            <a:ext cx="3246441" cy="2688430"/>
            <a:chOff x="1471609" y="3788570"/>
            <a:chExt cx="3246441" cy="2688430"/>
          </a:xfrm>
        </p:grpSpPr>
        <p:sp>
          <p:nvSpPr>
            <p:cNvPr id="4" name="矩形 3"/>
            <p:cNvSpPr/>
            <p:nvPr/>
          </p:nvSpPr>
          <p:spPr>
            <a:xfrm>
              <a:off x="1870075" y="4128294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95548" y="3934619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134644" y="4435473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657600" y="4359275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057002" y="4767260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061765" y="5311774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448844" y="3788570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036092" y="4322762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495547" y="4402135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482182" y="4695825"/>
              <a:ext cx="66675" cy="66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448844" y="5024438"/>
              <a:ext cx="66675" cy="66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157538" y="6050756"/>
              <a:ext cx="66675" cy="66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073399" y="4850606"/>
              <a:ext cx="66675" cy="66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186907" y="5345112"/>
              <a:ext cx="66675" cy="66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906045" y="5349080"/>
              <a:ext cx="66675" cy="66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665411" y="4783931"/>
              <a:ext cx="66675" cy="66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924969" y="5153818"/>
              <a:ext cx="66675" cy="66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725862" y="5278437"/>
              <a:ext cx="66675" cy="66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481261" y="5120481"/>
              <a:ext cx="66675" cy="66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744787" y="5595143"/>
              <a:ext cx="66675" cy="66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463925" y="5599111"/>
              <a:ext cx="66675" cy="66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327444" y="4520101"/>
              <a:ext cx="2390606" cy="1956899"/>
            </a:xfrm>
            <a:custGeom>
              <a:avLst/>
              <a:gdLst>
                <a:gd name="connsiteX0" fmla="*/ 561806 w 2390606"/>
                <a:gd name="connsiteY0" fmla="*/ 1956899 h 1956899"/>
                <a:gd name="connsiteX1" fmla="*/ 9356 w 2390606"/>
                <a:gd name="connsiteY1" fmla="*/ 909149 h 1956899"/>
                <a:gd name="connsiteX2" fmla="*/ 288756 w 2390606"/>
                <a:gd name="connsiteY2" fmla="*/ 140799 h 1956899"/>
                <a:gd name="connsiteX3" fmla="*/ 1209506 w 2390606"/>
                <a:gd name="connsiteY3" fmla="*/ 58249 h 1956899"/>
                <a:gd name="connsiteX4" fmla="*/ 2390606 w 2390606"/>
                <a:gd name="connsiteY4" fmla="*/ 782149 h 1956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0606" h="1956899">
                  <a:moveTo>
                    <a:pt x="561806" y="1956899"/>
                  </a:moveTo>
                  <a:cubicBezTo>
                    <a:pt x="308335" y="1584365"/>
                    <a:pt x="54864" y="1211832"/>
                    <a:pt x="9356" y="909149"/>
                  </a:cubicBezTo>
                  <a:cubicBezTo>
                    <a:pt x="-36152" y="606466"/>
                    <a:pt x="88731" y="282616"/>
                    <a:pt x="288756" y="140799"/>
                  </a:cubicBezTo>
                  <a:cubicBezTo>
                    <a:pt x="488781" y="-1018"/>
                    <a:pt x="859198" y="-48643"/>
                    <a:pt x="1209506" y="58249"/>
                  </a:cubicBezTo>
                  <a:cubicBezTo>
                    <a:pt x="1559814" y="165141"/>
                    <a:pt x="1975210" y="473645"/>
                    <a:pt x="2390606" y="782149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497007" y="4586776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471609" y="3934619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886201" y="4709013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704576" y="5153817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470316" y="4733922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466968" y="5638494"/>
              <a:ext cx="66675" cy="66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991644" y="4520101"/>
              <a:ext cx="66675" cy="66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217723" y="5660722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222486" y="6205236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4474933" y="4802935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1558321" y="5909661"/>
            <a:ext cx="267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Actual classification</a:t>
            </a:r>
            <a:br>
              <a:rPr lang="en-US" altLang="zh-CN" dirty="0" smtClean="0"/>
            </a:br>
            <a:r>
              <a:rPr lang="en-US" altLang="zh-CN" dirty="0" smtClean="0"/>
              <a:t>(with noise on data points)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6376330" y="5932163"/>
            <a:ext cx="134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Over-fitting</a:t>
            </a:r>
            <a:endParaRPr lang="zh-CN" altLang="en-US" dirty="0"/>
          </a:p>
        </p:txBody>
      </p:sp>
      <p:grpSp>
        <p:nvGrpSpPr>
          <p:cNvPr id="72" name="组合 71"/>
          <p:cNvGrpSpPr/>
          <p:nvPr/>
        </p:nvGrpSpPr>
        <p:grpSpPr>
          <a:xfrm>
            <a:off x="4942054" y="2941376"/>
            <a:ext cx="3069999" cy="2483341"/>
            <a:chOff x="1471609" y="3788570"/>
            <a:chExt cx="3069999" cy="2483341"/>
          </a:xfrm>
        </p:grpSpPr>
        <p:sp>
          <p:nvSpPr>
            <p:cNvPr id="73" name="矩形 72"/>
            <p:cNvSpPr/>
            <p:nvPr/>
          </p:nvSpPr>
          <p:spPr>
            <a:xfrm>
              <a:off x="1870075" y="4128294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2495548" y="3934619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4134644" y="4435473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3657600" y="4359275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2057002" y="4767260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2061765" y="5311774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3448844" y="3788570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3036092" y="4322762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495547" y="4402135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3482182" y="4695825"/>
              <a:ext cx="66675" cy="66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3448844" y="5024438"/>
              <a:ext cx="66675" cy="66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3157538" y="6050756"/>
              <a:ext cx="66675" cy="66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3073399" y="4850606"/>
              <a:ext cx="66675" cy="66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3186907" y="5345112"/>
              <a:ext cx="66675" cy="66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3906045" y="5349080"/>
              <a:ext cx="66675" cy="66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2665411" y="4783931"/>
              <a:ext cx="66675" cy="66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2924969" y="5153818"/>
              <a:ext cx="66675" cy="66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3725862" y="5278437"/>
              <a:ext cx="66675" cy="66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481261" y="5120481"/>
              <a:ext cx="66675" cy="66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2744787" y="5595143"/>
              <a:ext cx="66675" cy="66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3463925" y="5599111"/>
              <a:ext cx="66675" cy="66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1497007" y="4586776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1471609" y="3934619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3886201" y="4709013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704576" y="5153817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2470316" y="4733922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2466968" y="5638494"/>
              <a:ext cx="66675" cy="66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2991644" y="4520101"/>
              <a:ext cx="66675" cy="66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2217723" y="5660722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2222486" y="6205236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4474933" y="4802935"/>
              <a:ext cx="66675" cy="666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6" name="任意多边形 105"/>
          <p:cNvSpPr/>
          <p:nvPr/>
        </p:nvSpPr>
        <p:spPr>
          <a:xfrm>
            <a:off x="5729332" y="3624331"/>
            <a:ext cx="2310798" cy="2183345"/>
          </a:xfrm>
          <a:custGeom>
            <a:avLst/>
            <a:gdLst>
              <a:gd name="connsiteX0" fmla="*/ 795036 w 2310798"/>
              <a:gd name="connsiteY0" fmla="*/ 2183345 h 2183345"/>
              <a:gd name="connsiteX1" fmla="*/ 251338 w 2310798"/>
              <a:gd name="connsiteY1" fmla="*/ 1540793 h 2183345"/>
              <a:gd name="connsiteX2" fmla="*/ 136009 w 2310798"/>
              <a:gd name="connsiteY2" fmla="*/ 1252469 h 2183345"/>
              <a:gd name="connsiteX3" fmla="*/ 103057 w 2310798"/>
              <a:gd name="connsiteY3" fmla="*/ 881766 h 2183345"/>
              <a:gd name="connsiteX4" fmla="*/ 4203 w 2310798"/>
              <a:gd name="connsiteY4" fmla="*/ 568728 h 2183345"/>
              <a:gd name="connsiteX5" fmla="*/ 259576 w 2310798"/>
              <a:gd name="connsiteY5" fmla="*/ 453399 h 2183345"/>
              <a:gd name="connsiteX6" fmla="*/ 341954 w 2310798"/>
              <a:gd name="connsiteY6" fmla="*/ 247453 h 2183345"/>
              <a:gd name="connsiteX7" fmla="*/ 556138 w 2310798"/>
              <a:gd name="connsiteY7" fmla="*/ 66220 h 2183345"/>
              <a:gd name="connsiteX8" fmla="*/ 770322 w 2310798"/>
              <a:gd name="connsiteY8" fmla="*/ 318 h 2183345"/>
              <a:gd name="connsiteX9" fmla="*/ 1009219 w 2310798"/>
              <a:gd name="connsiteY9" fmla="*/ 41507 h 2183345"/>
              <a:gd name="connsiteX10" fmla="*/ 1289306 w 2310798"/>
              <a:gd name="connsiteY10" fmla="*/ 49745 h 2183345"/>
              <a:gd name="connsiteX11" fmla="*/ 1404636 w 2310798"/>
              <a:gd name="connsiteY11" fmla="*/ 214501 h 2183345"/>
              <a:gd name="connsiteX12" fmla="*/ 1511727 w 2310798"/>
              <a:gd name="connsiteY12" fmla="*/ 511064 h 2183345"/>
              <a:gd name="connsiteX13" fmla="*/ 1915382 w 2310798"/>
              <a:gd name="connsiteY13" fmla="*/ 749961 h 2183345"/>
              <a:gd name="connsiteX14" fmla="*/ 2310798 w 2310798"/>
              <a:gd name="connsiteY14" fmla="*/ 1178328 h 218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10798" h="2183345">
                <a:moveTo>
                  <a:pt x="795036" y="2183345"/>
                </a:moveTo>
                <a:cubicBezTo>
                  <a:pt x="578106" y="1939642"/>
                  <a:pt x="361176" y="1695939"/>
                  <a:pt x="251338" y="1540793"/>
                </a:cubicBezTo>
                <a:cubicBezTo>
                  <a:pt x="141500" y="1385647"/>
                  <a:pt x="160722" y="1362307"/>
                  <a:pt x="136009" y="1252469"/>
                </a:cubicBezTo>
                <a:cubicBezTo>
                  <a:pt x="111295" y="1142631"/>
                  <a:pt x="125025" y="995723"/>
                  <a:pt x="103057" y="881766"/>
                </a:cubicBezTo>
                <a:cubicBezTo>
                  <a:pt x="81089" y="767809"/>
                  <a:pt x="-21883" y="640122"/>
                  <a:pt x="4203" y="568728"/>
                </a:cubicBezTo>
                <a:cubicBezTo>
                  <a:pt x="30289" y="497334"/>
                  <a:pt x="203284" y="506945"/>
                  <a:pt x="259576" y="453399"/>
                </a:cubicBezTo>
                <a:cubicBezTo>
                  <a:pt x="315868" y="399853"/>
                  <a:pt x="292527" y="311983"/>
                  <a:pt x="341954" y="247453"/>
                </a:cubicBezTo>
                <a:cubicBezTo>
                  <a:pt x="391381" y="182923"/>
                  <a:pt x="484743" y="107409"/>
                  <a:pt x="556138" y="66220"/>
                </a:cubicBezTo>
                <a:cubicBezTo>
                  <a:pt x="627533" y="25031"/>
                  <a:pt x="694809" y="4437"/>
                  <a:pt x="770322" y="318"/>
                </a:cubicBezTo>
                <a:cubicBezTo>
                  <a:pt x="845835" y="-3801"/>
                  <a:pt x="922722" y="33269"/>
                  <a:pt x="1009219" y="41507"/>
                </a:cubicBezTo>
                <a:cubicBezTo>
                  <a:pt x="1095716" y="49745"/>
                  <a:pt x="1223403" y="20913"/>
                  <a:pt x="1289306" y="49745"/>
                </a:cubicBezTo>
                <a:cubicBezTo>
                  <a:pt x="1355209" y="78577"/>
                  <a:pt x="1367566" y="137615"/>
                  <a:pt x="1404636" y="214501"/>
                </a:cubicBezTo>
                <a:cubicBezTo>
                  <a:pt x="1441706" y="291387"/>
                  <a:pt x="1426603" y="421821"/>
                  <a:pt x="1511727" y="511064"/>
                </a:cubicBezTo>
                <a:cubicBezTo>
                  <a:pt x="1596851" y="600307"/>
                  <a:pt x="1782204" y="638750"/>
                  <a:pt x="1915382" y="749961"/>
                </a:cubicBezTo>
                <a:cubicBezTo>
                  <a:pt x="2048561" y="861172"/>
                  <a:pt x="2179679" y="1019750"/>
                  <a:pt x="2310798" y="117832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85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Over-fitting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Symptom of over-fitting: errors on training data samples are very small, but when test with another dataset, the classifying accuracy is low</a:t>
            </a:r>
          </a:p>
          <a:p>
            <a:r>
              <a:rPr lang="en-US" altLang="zh-CN" dirty="0" smtClean="0"/>
              <a:t>Choose proper hidden layer size to avoid over-fitting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9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Basheer, I. A., &amp; </a:t>
            </a:r>
            <a:r>
              <a:rPr lang="en-US" altLang="zh-CN" dirty="0" err="1"/>
              <a:t>Hajmeer</a:t>
            </a:r>
            <a:r>
              <a:rPr lang="en-US" altLang="zh-CN" dirty="0"/>
              <a:t>, M. (2000). Artificial neural networks: fundamentals, computing, design, and application. </a:t>
            </a:r>
            <a:r>
              <a:rPr lang="en-US" altLang="zh-CN" i="1" dirty="0"/>
              <a:t>Journal of microbiological methods</a:t>
            </a:r>
            <a:r>
              <a:rPr lang="en-US" altLang="zh-CN" dirty="0"/>
              <a:t>, </a:t>
            </a:r>
            <a:r>
              <a:rPr lang="en-US" altLang="zh-CN" i="1" dirty="0"/>
              <a:t>43</a:t>
            </a:r>
            <a:r>
              <a:rPr lang="en-US" altLang="zh-CN" dirty="0"/>
              <a:t>(1), 3-31.</a:t>
            </a:r>
          </a:p>
          <a:p>
            <a:r>
              <a:rPr lang="en-US" altLang="zh-CN" dirty="0" smtClean="0"/>
              <a:t>Neural Computing, A </a:t>
            </a:r>
            <a:r>
              <a:rPr lang="en-US" altLang="zh-CN" dirty="0"/>
              <a:t>Technology Handbook for Professional II/PLUS and </a:t>
            </a:r>
            <a:r>
              <a:rPr lang="en-US" altLang="zh-CN" dirty="0" err="1"/>
              <a:t>NeuralWorks</a:t>
            </a:r>
            <a:r>
              <a:rPr lang="en-US" altLang="zh-CN" dirty="0"/>
              <a:t> Explorer, </a:t>
            </a:r>
            <a:r>
              <a:rPr lang="en-US" altLang="zh-CN" dirty="0" err="1" smtClean="0"/>
              <a:t>NeuralWare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Inc</a:t>
            </a:r>
            <a:r>
              <a:rPr lang="en-US" altLang="zh-CN" i="1" dirty="0"/>
              <a:t>., </a:t>
            </a:r>
            <a:r>
              <a:rPr lang="en-US" altLang="zh-CN" i="1" dirty="0" smtClean="0"/>
              <a:t>Pittsburgh</a:t>
            </a:r>
            <a:r>
              <a:rPr lang="en-US" altLang="zh-CN" dirty="0"/>
              <a:t>(1996</a:t>
            </a:r>
            <a:r>
              <a:rPr lang="en-US" altLang="zh-CN" dirty="0" smtClean="0"/>
              <a:t>).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44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Neurons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438819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Neurons pass messages between each other</a:t>
            </a:r>
          </a:p>
          <a:p>
            <a:r>
              <a:rPr lang="en-US" altLang="zh-CN" dirty="0" smtClean="0"/>
              <a:t>Dendrites: receive messages from other neurons</a:t>
            </a:r>
          </a:p>
          <a:p>
            <a:r>
              <a:rPr lang="en-US" altLang="zh-CN" dirty="0"/>
              <a:t>Axon: </a:t>
            </a:r>
            <a:r>
              <a:rPr lang="en-US" altLang="zh-CN" dirty="0" smtClean="0"/>
              <a:t>sends </a:t>
            </a:r>
            <a:r>
              <a:rPr lang="en-US" altLang="zh-CN" dirty="0"/>
              <a:t>messages to other neurons</a:t>
            </a:r>
            <a:endParaRPr lang="zh-CN" altLang="en-US" dirty="0"/>
          </a:p>
          <a:p>
            <a:r>
              <a:rPr lang="en-US" altLang="zh-CN" dirty="0" smtClean="0"/>
              <a:t>Cell body: processes incoming messages and produce outgoing messages</a:t>
            </a:r>
          </a:p>
          <a:p>
            <a:r>
              <a:rPr lang="en-US" altLang="zh-CN" dirty="0" smtClean="0"/>
              <a:t>Synapses: connections between dendrites and axons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496" y="1729865"/>
            <a:ext cx="4000000" cy="45428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95286" y="6425513"/>
            <a:ext cx="134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Neural Computing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94779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Neurons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4388193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Neurons form networks</a:t>
            </a:r>
          </a:p>
          <a:p>
            <a:r>
              <a:rPr lang="en-US" altLang="zh-CN" dirty="0" smtClean="0"/>
              <a:t>Passing through messages are our thoughts</a:t>
            </a:r>
          </a:p>
          <a:p>
            <a:r>
              <a:rPr lang="en-US" altLang="zh-CN" dirty="0" smtClean="0"/>
              <a:t>Scientists believe that the efficiency (“strength”) of synapses is what is modified when we learn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496" y="1729865"/>
            <a:ext cx="4000000" cy="45428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95286" y="6425513"/>
            <a:ext cx="134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Neural Computing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174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Artificial Neurons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798147"/>
                <a:ext cx="7886700" cy="161912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 smtClean="0"/>
                  <a:t>Dendrites: input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Axon: output value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Synapses: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dirty="0"/>
              </a:p>
              <a:p>
                <a:r>
                  <a:rPr lang="en-US" altLang="zh-CN" dirty="0" smtClean="0"/>
                  <a:t>Cell body: processing unit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798147"/>
                <a:ext cx="7886700" cy="1619129"/>
              </a:xfrm>
              <a:blipFill rotWithShape="0">
                <a:blip r:embed="rId3"/>
                <a:stretch>
                  <a:fillRect l="-1005" t="-8647" b="-49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672425"/>
              </p:ext>
            </p:extLst>
          </p:nvPr>
        </p:nvGraphicFramePr>
        <p:xfrm>
          <a:off x="5304118" y="943483"/>
          <a:ext cx="3115682" cy="385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Image" r:id="rId4" imgW="4056840" imgH="5018760" progId="Photoshop.Image.13">
                  <p:embed/>
                </p:oleObj>
              </mc:Choice>
              <mc:Fallback>
                <p:oleObj name="Image" r:id="rId4" imgW="4056840" imgH="50187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04118" y="943483"/>
                        <a:ext cx="3115682" cy="385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815" y="1235675"/>
            <a:ext cx="3136769" cy="356247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16780" y="6322194"/>
            <a:ext cx="252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Neural Computing</a:t>
            </a:r>
          </a:p>
          <a:p>
            <a:r>
              <a:rPr lang="en-US" altLang="zh-CN" sz="1200" dirty="0"/>
              <a:t>Basheer, I. A., &amp; </a:t>
            </a:r>
            <a:r>
              <a:rPr lang="en-US" altLang="zh-CN" sz="1200" dirty="0" err="1"/>
              <a:t>Hajmeer</a:t>
            </a:r>
            <a:r>
              <a:rPr lang="en-US" altLang="zh-CN" sz="1200" dirty="0"/>
              <a:t>, M. (2000).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94115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Artificial </a:t>
            </a:r>
            <a:r>
              <a:rPr lang="en-US" altLang="zh-CN" dirty="0" smtClean="0"/>
              <a:t>Neurons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412259"/>
            <a:ext cx="7886700" cy="102973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 simulation of biological neurons</a:t>
            </a:r>
          </a:p>
          <a:p>
            <a:r>
              <a:rPr lang="en-US" altLang="zh-CN" dirty="0" smtClean="0"/>
              <a:t>Artificial Neurons form Artificial Neural Networks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18" y="1297989"/>
            <a:ext cx="5372039" cy="398432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16130" y="6441989"/>
            <a:ext cx="241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Basheer, I. A., &amp; </a:t>
            </a:r>
            <a:r>
              <a:rPr lang="en-US" altLang="zh-CN" sz="1200" dirty="0" err="1"/>
              <a:t>Hajmeer</a:t>
            </a:r>
            <a:r>
              <a:rPr lang="en-US" altLang="zh-CN" sz="1200" dirty="0"/>
              <a:t>, M. (2000</a:t>
            </a:r>
            <a:r>
              <a:rPr lang="en-US" altLang="zh-CN" sz="1200" dirty="0" smtClean="0"/>
              <a:t>).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6846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Artificial Neural </a:t>
            </a:r>
            <a:r>
              <a:rPr lang="en-US" altLang="zh-CN" dirty="0" smtClean="0"/>
              <a:t>Networks (ANNs)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4198723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Basic structure of 3-layer feedforward network:</a:t>
            </a:r>
          </a:p>
          <a:p>
            <a:pPr lvl="1"/>
            <a:r>
              <a:rPr lang="en-US" altLang="zh-CN" dirty="0" smtClean="0"/>
              <a:t>One input layer, one hidden layer, and one output layer</a:t>
            </a:r>
          </a:p>
          <a:p>
            <a:pPr lvl="1"/>
            <a:r>
              <a:rPr lang="en-US" altLang="zh-CN" dirty="0" smtClean="0"/>
              <a:t>Each layer is formed by many processing units</a:t>
            </a:r>
          </a:p>
          <a:p>
            <a:pPr lvl="1"/>
            <a:r>
              <a:rPr lang="en-US" altLang="zh-CN" dirty="0" smtClean="0"/>
              <a:t>Full weighted connections between adjacent layers (but not within layers)</a:t>
            </a:r>
          </a:p>
          <a:p>
            <a:pPr lvl="1"/>
            <a:r>
              <a:rPr lang="en-US" altLang="zh-CN" dirty="0" smtClean="0"/>
              <a:t>Threshold function is only applied on hidden layer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779" y="2238421"/>
            <a:ext cx="3828571" cy="28095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16130" y="6441989"/>
            <a:ext cx="241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Basheer, I. A., &amp; </a:t>
            </a:r>
            <a:r>
              <a:rPr lang="en-US" altLang="zh-CN" sz="1200" dirty="0" err="1"/>
              <a:t>Hajmeer</a:t>
            </a:r>
            <a:r>
              <a:rPr lang="en-US" altLang="zh-CN" sz="1200" dirty="0"/>
              <a:t>, M. (2000</a:t>
            </a:r>
            <a:r>
              <a:rPr lang="en-US" altLang="zh-CN" sz="1200" dirty="0" smtClean="0"/>
              <a:t>).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74037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801</TotalTime>
  <Words>1213</Words>
  <Application>Microsoft Office PowerPoint</Application>
  <PresentationFormat>On-screen Show (4:3)</PresentationFormat>
  <Paragraphs>319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Image</vt:lpstr>
      <vt:lpstr>Artificial Neural Networks</vt:lpstr>
      <vt:lpstr>Computers are smart?</vt:lpstr>
      <vt:lpstr>Smart computers</vt:lpstr>
      <vt:lpstr>Brains and Neurons</vt:lpstr>
      <vt:lpstr>Neurons</vt:lpstr>
      <vt:lpstr>Neurons</vt:lpstr>
      <vt:lpstr>Artificial Neurons</vt:lpstr>
      <vt:lpstr>Artificial Neurons</vt:lpstr>
      <vt:lpstr>Artificial Neural Networks (ANNs)</vt:lpstr>
      <vt:lpstr>Artificial Neural Networks (ANNs)</vt:lpstr>
      <vt:lpstr>Examples of ANN applications</vt:lpstr>
      <vt:lpstr>Examples of ANN applications</vt:lpstr>
      <vt:lpstr>Examples of ANN applications</vt:lpstr>
      <vt:lpstr>Artificial Neural Networks (ANNs)</vt:lpstr>
      <vt:lpstr>Artificial Neural Networks (ANNs)</vt:lpstr>
      <vt:lpstr>Feedforward propagation</vt:lpstr>
      <vt:lpstr>Feedforward propagation</vt:lpstr>
      <vt:lpstr>Feedforward propagation</vt:lpstr>
      <vt:lpstr>Example: single handwritten digit</vt:lpstr>
      <vt:lpstr>Example: single handwritten digit</vt:lpstr>
      <vt:lpstr>Training neural networks</vt:lpstr>
      <vt:lpstr>Stochastic Gradient Descent</vt:lpstr>
      <vt:lpstr>Stochastic Gradient Descent</vt:lpstr>
      <vt:lpstr>Stochastic Gradient Descent</vt:lpstr>
      <vt:lpstr>Stochastic Gradient Descent</vt:lpstr>
      <vt:lpstr>Stochastic Gradient Descent</vt:lpstr>
      <vt:lpstr>Stochastic Gradient Descent</vt:lpstr>
      <vt:lpstr>Stochastic Gradient Descent</vt:lpstr>
      <vt:lpstr>Stochastic Gradient Descent</vt:lpstr>
      <vt:lpstr>Effect of learning rate</vt:lpstr>
      <vt:lpstr>Effect of learning rate</vt:lpstr>
      <vt:lpstr>Effect of learning rate</vt:lpstr>
      <vt:lpstr>Training neural networks</vt:lpstr>
      <vt:lpstr>Training neural networks</vt:lpstr>
      <vt:lpstr>Training neural networks</vt:lpstr>
      <vt:lpstr>Training neural networks</vt:lpstr>
      <vt:lpstr>Training neural networks</vt:lpstr>
      <vt:lpstr>Training neural networks</vt:lpstr>
      <vt:lpstr>Number of hidden layer elements</vt:lpstr>
      <vt:lpstr>Over-fitting</vt:lpstr>
      <vt:lpstr>Over-fitting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Networks</dc:title>
  <dc:creator>Jiayi Duan</dc:creator>
  <cp:lastModifiedBy>Jiayi Duan</cp:lastModifiedBy>
  <cp:revision>65</cp:revision>
  <dcterms:created xsi:type="dcterms:W3CDTF">2015-03-27T02:59:49Z</dcterms:created>
  <dcterms:modified xsi:type="dcterms:W3CDTF">2015-04-23T15:06:44Z</dcterms:modified>
</cp:coreProperties>
</file>