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0693400" cy="756126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866"/>
    <a:srgbClr val="FF1675"/>
    <a:srgbClr val="02517F"/>
    <a:srgbClr val="174A9B"/>
    <a:srgbClr val="00A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86604" autoAdjust="0"/>
  </p:normalViewPr>
  <p:slideViewPr>
    <p:cSldViewPr snapToGrid="0">
      <p:cViewPr varScale="1">
        <p:scale>
          <a:sx n="90" d="100"/>
          <a:sy n="90" d="100"/>
        </p:scale>
        <p:origin x="16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8D4EF-FFFB-4323-8245-070EA2466D3C}" type="datetimeFigureOut">
              <a:rPr lang="en-BE" smtClean="0"/>
              <a:t>29/01/2023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E7378-0587-4210-A85E-AE61FA01EA5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070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BE" altLang="fr-FR" dirty="0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011189-D14F-4F43-9E8C-16368EA67DE5}" type="slidenum">
              <a:rPr lang="en-US" altLang="fr-FR"/>
              <a:pPr>
                <a:spcBef>
                  <a:spcPct val="0"/>
                </a:spcBef>
              </a:pPr>
              <a:t>3</a:t>
            </a:fld>
            <a:endParaRPr lang="en-US" alt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36" name="Image 35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315"/>
            </a:lvl1pPr>
            <a:lvl2pPr>
              <a:buClr>
                <a:srgbClr val="0070C0"/>
              </a:buClr>
              <a:defRPr sz="1985"/>
            </a:lvl2pPr>
            <a:lvl3pPr>
              <a:defRPr sz="1764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8742902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7864560" y="6805080"/>
            <a:ext cx="2603520" cy="4554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BE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BE" sz="3200" spc="-1">
                <a:latin typeface="Arial"/>
              </a:rPr>
              <a:t>Cliquez pour éditer le format du plan de texte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BE" sz="2800" spc="-1">
                <a:latin typeface="Arial"/>
              </a:rPr>
              <a:t>Second niveau de plan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BE" sz="2400" spc="-1">
                <a:latin typeface="Arial"/>
              </a:rPr>
              <a:t>Troisième niveau de plan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BE" sz="2000" spc="-1">
                <a:latin typeface="Arial"/>
              </a:rPr>
              <a:t>Quatrième niveau de plan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BE" sz="2000" spc="-1">
                <a:latin typeface="Arial"/>
              </a:rPr>
              <a:t>Cinquième niveau de plan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BE" sz="2000" spc="-1">
                <a:latin typeface="Arial"/>
              </a:rPr>
              <a:t>Sixième niveau de plan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BE" sz="2000" spc="-1">
                <a:latin typeface="Arial"/>
              </a:rPr>
              <a:t>Septième niveau de plan</a:t>
            </a: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43DD89-838F-486F-AEC5-760B7136EFD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0" y="6726566"/>
            <a:ext cx="1859023" cy="622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02240" y="2051942"/>
            <a:ext cx="9088920" cy="345737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2200" rIns="104400" bIns="52200"/>
          <a:lstStyle/>
          <a:p>
            <a:pPr algn="ctr">
              <a:lnSpc>
                <a:spcPct val="100000"/>
              </a:lnSpc>
            </a:pPr>
            <a:r>
              <a:rPr lang="fr-BE" sz="7200" b="1" spc="-1" dirty="0">
                <a:solidFill>
                  <a:srgbClr val="174A9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 unitaires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B0D5-01C2-EAAD-AA30-AA65799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Découpler les dépendances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E261-897E-B646-A89D-23085A41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346F9-1684-AC26-E509-237BFD6F1BC6}"/>
              </a:ext>
            </a:extLst>
          </p:cNvPr>
          <p:cNvSpPr/>
          <p:nvPr/>
        </p:nvSpPr>
        <p:spPr>
          <a:xfrm>
            <a:off x="737800" y="2188307"/>
            <a:ext cx="4451615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MachineDataProcessor</a:t>
            </a:r>
            <a:endParaRPr lang="fr-B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5536C6-EFE0-E8D0-3D62-91550469E7AB}"/>
              </a:ext>
            </a:extLst>
          </p:cNvPr>
          <p:cNvSpPr/>
          <p:nvPr/>
        </p:nvSpPr>
        <p:spPr>
          <a:xfrm>
            <a:off x="1719385" y="2727569"/>
            <a:ext cx="23289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ProcessItems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ACA71-9DF8-D2EF-D376-6D6845741B3A}"/>
              </a:ext>
            </a:extLst>
          </p:cNvPr>
          <p:cNvSpPr/>
          <p:nvPr/>
        </p:nvSpPr>
        <p:spPr>
          <a:xfrm>
            <a:off x="6110877" y="2188306"/>
            <a:ext cx="3611462" cy="1336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ICoffeeCountStore</a:t>
            </a:r>
            <a:endParaRPr lang="fr-B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38CF74-BA34-EC58-3803-1C44306CE05A}"/>
              </a:ext>
            </a:extLst>
          </p:cNvPr>
          <p:cNvSpPr/>
          <p:nvPr/>
        </p:nvSpPr>
        <p:spPr>
          <a:xfrm>
            <a:off x="6320316" y="2727569"/>
            <a:ext cx="31925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Save(</a:t>
            </a:r>
            <a:r>
              <a:rPr lang="fr-BE" dirty="0" err="1"/>
              <a:t>CoffeeCountItem</a:t>
            </a:r>
            <a:r>
              <a:rPr lang="fr-BE" dirty="0"/>
              <a:t> item)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A88F9-F5EC-DEBC-F686-E8DC8DB0E31B}"/>
              </a:ext>
            </a:extLst>
          </p:cNvPr>
          <p:cNvSpPr/>
          <p:nvPr/>
        </p:nvSpPr>
        <p:spPr>
          <a:xfrm>
            <a:off x="6105393" y="4064000"/>
            <a:ext cx="3611462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WebApiCoffeeCountStore</a:t>
            </a:r>
            <a:endParaRPr lang="fr-B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209453-2BC7-1C94-2C1A-B5CCDBB9237C}"/>
              </a:ext>
            </a:extLst>
          </p:cNvPr>
          <p:cNvSpPr/>
          <p:nvPr/>
        </p:nvSpPr>
        <p:spPr>
          <a:xfrm>
            <a:off x="6320316" y="4564308"/>
            <a:ext cx="31925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Save(</a:t>
            </a:r>
            <a:r>
              <a:rPr lang="fr-BE" dirty="0" err="1"/>
              <a:t>CoffeeCountItem</a:t>
            </a:r>
            <a:r>
              <a:rPr lang="fr-BE" dirty="0"/>
              <a:t> item)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83171A-E623-5823-13B8-AF792B07ADD3}"/>
              </a:ext>
            </a:extLst>
          </p:cNvPr>
          <p:cNvSpPr/>
          <p:nvPr/>
        </p:nvSpPr>
        <p:spPr>
          <a:xfrm>
            <a:off x="6105393" y="5566300"/>
            <a:ext cx="3611462" cy="117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Web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8CBC31-FF18-E753-FCBC-3119D6FE9DD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48369" y="3051908"/>
            <a:ext cx="227194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98B12F-CC40-99DA-C825-520A79B6C633}"/>
              </a:ext>
            </a:extLst>
          </p:cNvPr>
          <p:cNvCxnSpPr>
            <a:cxnSpLocks/>
          </p:cNvCxnSpPr>
          <p:nvPr/>
        </p:nvCxnSpPr>
        <p:spPr>
          <a:xfrm flipV="1">
            <a:off x="7879485" y="3524737"/>
            <a:ext cx="0" cy="5392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1EF1D6-B582-734B-69B2-8B041FBFE66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916232" y="5212985"/>
            <a:ext cx="376" cy="78141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04200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B0D5-01C2-EAAD-AA30-AA65799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Découpler les dépendances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E261-897E-B646-A89D-23085A41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346F9-1684-AC26-E509-237BFD6F1BC6}"/>
              </a:ext>
            </a:extLst>
          </p:cNvPr>
          <p:cNvSpPr/>
          <p:nvPr/>
        </p:nvSpPr>
        <p:spPr>
          <a:xfrm>
            <a:off x="737800" y="2188307"/>
            <a:ext cx="4451615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MachineDataProcessor</a:t>
            </a:r>
            <a:endParaRPr lang="fr-B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5536C6-EFE0-E8D0-3D62-91550469E7AB}"/>
              </a:ext>
            </a:extLst>
          </p:cNvPr>
          <p:cNvSpPr/>
          <p:nvPr/>
        </p:nvSpPr>
        <p:spPr>
          <a:xfrm>
            <a:off x="1719385" y="2727569"/>
            <a:ext cx="23289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ProcessItems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ACA71-9DF8-D2EF-D376-6D6845741B3A}"/>
              </a:ext>
            </a:extLst>
          </p:cNvPr>
          <p:cNvSpPr/>
          <p:nvPr/>
        </p:nvSpPr>
        <p:spPr>
          <a:xfrm>
            <a:off x="6110877" y="2188306"/>
            <a:ext cx="3611462" cy="1336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ICoffeeCountStore</a:t>
            </a:r>
            <a:endParaRPr lang="fr-B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38CF74-BA34-EC58-3803-1C44306CE05A}"/>
              </a:ext>
            </a:extLst>
          </p:cNvPr>
          <p:cNvSpPr/>
          <p:nvPr/>
        </p:nvSpPr>
        <p:spPr>
          <a:xfrm>
            <a:off x="6320316" y="2727569"/>
            <a:ext cx="31925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Save(</a:t>
            </a:r>
            <a:r>
              <a:rPr lang="fr-BE" dirty="0" err="1"/>
              <a:t>CoffeeCountItem</a:t>
            </a:r>
            <a:r>
              <a:rPr lang="fr-BE" dirty="0"/>
              <a:t> item)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A88F9-F5EC-DEBC-F686-E8DC8DB0E31B}"/>
              </a:ext>
            </a:extLst>
          </p:cNvPr>
          <p:cNvSpPr/>
          <p:nvPr/>
        </p:nvSpPr>
        <p:spPr>
          <a:xfrm>
            <a:off x="6105393" y="4064000"/>
            <a:ext cx="3611462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DatabaseCoffeeCountStore</a:t>
            </a:r>
            <a:endParaRPr lang="fr-B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209453-2BC7-1C94-2C1A-B5CCDBB9237C}"/>
              </a:ext>
            </a:extLst>
          </p:cNvPr>
          <p:cNvSpPr/>
          <p:nvPr/>
        </p:nvSpPr>
        <p:spPr>
          <a:xfrm>
            <a:off x="6320316" y="4564308"/>
            <a:ext cx="31925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Save(</a:t>
            </a:r>
            <a:r>
              <a:rPr lang="fr-BE" dirty="0" err="1"/>
              <a:t>CoffeeCountItem</a:t>
            </a:r>
            <a:r>
              <a:rPr lang="fr-BE" dirty="0"/>
              <a:t> item)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83171A-E623-5823-13B8-AF792B07ADD3}"/>
              </a:ext>
            </a:extLst>
          </p:cNvPr>
          <p:cNvSpPr/>
          <p:nvPr/>
        </p:nvSpPr>
        <p:spPr>
          <a:xfrm>
            <a:off x="6105393" y="5566300"/>
            <a:ext cx="3611462" cy="117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Database</a:t>
            </a:r>
            <a:endParaRPr lang="fr-B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8CBC31-FF18-E753-FCBC-3119D6FE9DD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48369" y="3051908"/>
            <a:ext cx="227194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98B12F-CC40-99DA-C825-520A79B6C633}"/>
              </a:ext>
            </a:extLst>
          </p:cNvPr>
          <p:cNvCxnSpPr>
            <a:cxnSpLocks/>
          </p:cNvCxnSpPr>
          <p:nvPr/>
        </p:nvCxnSpPr>
        <p:spPr>
          <a:xfrm flipV="1">
            <a:off x="7879485" y="3524737"/>
            <a:ext cx="0" cy="5392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1EF1D6-B582-734B-69B2-8B041FBFE66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916232" y="5212985"/>
            <a:ext cx="376" cy="78141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991307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B0D5-01C2-EAAD-AA30-AA65799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Découpler les dépendances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E261-897E-B646-A89D-23085A41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346F9-1684-AC26-E509-237BFD6F1BC6}"/>
              </a:ext>
            </a:extLst>
          </p:cNvPr>
          <p:cNvSpPr/>
          <p:nvPr/>
        </p:nvSpPr>
        <p:spPr>
          <a:xfrm>
            <a:off x="737800" y="2188307"/>
            <a:ext cx="4451615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MachineDataProcessor</a:t>
            </a:r>
            <a:endParaRPr lang="fr-B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5536C6-EFE0-E8D0-3D62-91550469E7AB}"/>
              </a:ext>
            </a:extLst>
          </p:cNvPr>
          <p:cNvSpPr/>
          <p:nvPr/>
        </p:nvSpPr>
        <p:spPr>
          <a:xfrm>
            <a:off x="1719385" y="2727569"/>
            <a:ext cx="23289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ProcessItems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ACA71-9DF8-D2EF-D376-6D6845741B3A}"/>
              </a:ext>
            </a:extLst>
          </p:cNvPr>
          <p:cNvSpPr/>
          <p:nvPr/>
        </p:nvSpPr>
        <p:spPr>
          <a:xfrm>
            <a:off x="6110877" y="2188306"/>
            <a:ext cx="3611462" cy="1336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ICoffeeCountStore</a:t>
            </a:r>
            <a:endParaRPr lang="fr-B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38CF74-BA34-EC58-3803-1C44306CE05A}"/>
              </a:ext>
            </a:extLst>
          </p:cNvPr>
          <p:cNvSpPr/>
          <p:nvPr/>
        </p:nvSpPr>
        <p:spPr>
          <a:xfrm>
            <a:off x="6320316" y="2727569"/>
            <a:ext cx="31925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Save(</a:t>
            </a:r>
            <a:r>
              <a:rPr lang="fr-BE" dirty="0" err="1"/>
              <a:t>CoffeeCountItem</a:t>
            </a:r>
            <a:r>
              <a:rPr lang="fr-BE" dirty="0"/>
              <a:t> item)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A88F9-F5EC-DEBC-F686-E8DC8DB0E31B}"/>
              </a:ext>
            </a:extLst>
          </p:cNvPr>
          <p:cNvSpPr/>
          <p:nvPr/>
        </p:nvSpPr>
        <p:spPr>
          <a:xfrm>
            <a:off x="6105393" y="4064000"/>
            <a:ext cx="3611462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FakeCoffeeCountStore</a:t>
            </a:r>
            <a:endParaRPr lang="fr-B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209453-2BC7-1C94-2C1A-B5CCDBB9237C}"/>
              </a:ext>
            </a:extLst>
          </p:cNvPr>
          <p:cNvSpPr/>
          <p:nvPr/>
        </p:nvSpPr>
        <p:spPr>
          <a:xfrm>
            <a:off x="6320316" y="4564308"/>
            <a:ext cx="31925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Save(</a:t>
            </a:r>
            <a:r>
              <a:rPr lang="fr-BE" dirty="0" err="1"/>
              <a:t>CoffeeCountItem</a:t>
            </a:r>
            <a:r>
              <a:rPr lang="fr-BE" dirty="0"/>
              <a:t> item)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8CBC31-FF18-E753-FCBC-3119D6FE9DD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48369" y="3051908"/>
            <a:ext cx="227194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98B12F-CC40-99DA-C825-520A79B6C633}"/>
              </a:ext>
            </a:extLst>
          </p:cNvPr>
          <p:cNvCxnSpPr>
            <a:cxnSpLocks/>
          </p:cNvCxnSpPr>
          <p:nvPr/>
        </p:nvCxnSpPr>
        <p:spPr>
          <a:xfrm flipV="1">
            <a:off x="7879485" y="3524737"/>
            <a:ext cx="0" cy="5392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673148"/>
      </p:ext>
    </p:extLst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36B9-5C6D-B9B0-B6C7-0BF4346A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Driven </a:t>
            </a:r>
            <a:r>
              <a:rPr lang="fr-BE" dirty="0" err="1"/>
              <a:t>Development</a:t>
            </a:r>
            <a:r>
              <a:rPr lang="fr-BE" dirty="0"/>
              <a:t> (TDD)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65DD-9041-4188-28A6-17018334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00" y="1769040"/>
            <a:ext cx="3849831" cy="4385160"/>
          </a:xfrm>
        </p:spPr>
        <p:txBody>
          <a:bodyPr/>
          <a:lstStyle/>
          <a:p>
            <a:r>
              <a:rPr lang="fr-BE" dirty="0"/>
              <a:t>La première chose à faire est de diviser son programme en tests unitaires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8D130-D93E-2CCB-910D-2EEAAACF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5" y="3219774"/>
            <a:ext cx="2570565" cy="2731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DF6E61-0A8F-DF74-0A2D-28C93E76ECCE}"/>
              </a:ext>
            </a:extLst>
          </p:cNvPr>
          <p:cNvSpPr txBox="1"/>
          <p:nvPr/>
        </p:nvSpPr>
        <p:spPr>
          <a:xfrm>
            <a:off x="960238" y="3411299"/>
            <a:ext cx="2000738" cy="369332"/>
          </a:xfrm>
          <a:prstGeom prst="rect">
            <a:avLst/>
          </a:prstGeom>
          <a:solidFill>
            <a:srgbClr val="00A3FE"/>
          </a:solidFill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bg1"/>
                </a:solidFill>
              </a:rPr>
              <a:t>Tests unitaires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2D8F08-2306-2E3C-4B06-74CE4A664111}"/>
              </a:ext>
            </a:extLst>
          </p:cNvPr>
          <p:cNvSpPr/>
          <p:nvPr/>
        </p:nvSpPr>
        <p:spPr>
          <a:xfrm>
            <a:off x="1125415" y="3946769"/>
            <a:ext cx="1688123" cy="369332"/>
          </a:xfrm>
          <a:prstGeom prst="rect">
            <a:avLst/>
          </a:prstGeom>
          <a:solidFill>
            <a:srgbClr val="025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1</a:t>
            </a:r>
            <a:r>
              <a:rPr lang="fr-BE" b="1" baseline="30000" dirty="0"/>
              <a:t>er</a:t>
            </a:r>
            <a:r>
              <a:rPr lang="fr-BE" b="1" dirty="0"/>
              <a:t>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1F818-CD3A-3B9D-6B2C-46040219D6BA}"/>
              </a:ext>
            </a:extLst>
          </p:cNvPr>
          <p:cNvSpPr/>
          <p:nvPr/>
        </p:nvSpPr>
        <p:spPr>
          <a:xfrm>
            <a:off x="1125415" y="4579781"/>
            <a:ext cx="1688123" cy="369332"/>
          </a:xfrm>
          <a:prstGeom prst="rect">
            <a:avLst/>
          </a:prstGeom>
          <a:solidFill>
            <a:srgbClr val="025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2</a:t>
            </a:r>
            <a:r>
              <a:rPr lang="fr-BE" b="1" baseline="30000" dirty="0"/>
              <a:t>ième</a:t>
            </a:r>
            <a:r>
              <a:rPr lang="fr-BE" b="1" dirty="0"/>
              <a:t>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A469AC-1342-5399-06E3-F2834BD9FB93}"/>
              </a:ext>
            </a:extLst>
          </p:cNvPr>
          <p:cNvSpPr/>
          <p:nvPr/>
        </p:nvSpPr>
        <p:spPr>
          <a:xfrm>
            <a:off x="1116545" y="5244058"/>
            <a:ext cx="1688123" cy="369332"/>
          </a:xfrm>
          <a:prstGeom prst="rect">
            <a:avLst/>
          </a:prstGeom>
          <a:solidFill>
            <a:srgbClr val="025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3</a:t>
            </a:r>
            <a:r>
              <a:rPr lang="fr-BE" b="1" baseline="30000" dirty="0"/>
              <a:t>ième</a:t>
            </a:r>
            <a:r>
              <a:rPr lang="fr-BE" b="1" dirty="0"/>
              <a:t> test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FAC78A-91F6-93C0-730F-1B39F18C864C}"/>
              </a:ext>
            </a:extLst>
          </p:cNvPr>
          <p:cNvGrpSpPr/>
          <p:nvPr/>
        </p:nvGrpSpPr>
        <p:grpSpPr>
          <a:xfrm>
            <a:off x="4068294" y="1938049"/>
            <a:ext cx="5949781" cy="4609557"/>
            <a:chOff x="4068294" y="1938049"/>
            <a:chExt cx="5949781" cy="46095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1FFB6F-646A-E8DD-6EC2-1759C7299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8294" y="1938049"/>
              <a:ext cx="5949781" cy="460955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4416DD-F97D-48AF-4CAE-B86AF0C3122E}"/>
                </a:ext>
              </a:extLst>
            </p:cNvPr>
            <p:cNvSpPr/>
            <p:nvPr/>
          </p:nvSpPr>
          <p:spPr>
            <a:xfrm>
              <a:off x="4384431" y="3055815"/>
              <a:ext cx="1664677" cy="961293"/>
            </a:xfrm>
            <a:prstGeom prst="rect">
              <a:avLst/>
            </a:prstGeom>
            <a:solidFill>
              <a:srgbClr val="FF16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b="1" dirty="0"/>
                <a:t>Rouge</a:t>
              </a:r>
            </a:p>
            <a:p>
              <a:pPr algn="ctr"/>
              <a:r>
                <a:rPr lang="fr-BE" b="1" dirty="0"/>
                <a:t>Écrire un test raté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8A462D-3671-595F-455C-B92713E31A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34215" y="3055815"/>
              <a:ext cx="1698947" cy="961293"/>
            </a:xfrm>
            <a:prstGeom prst="rect">
              <a:avLst/>
            </a:prstGeom>
            <a:solidFill>
              <a:srgbClr val="02A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b="1" dirty="0"/>
                <a:t>Écrire le code nécessaire pour que le test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091737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CE9A-4F39-103F-83E8-270591E9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Driven </a:t>
            </a:r>
            <a:r>
              <a:rPr lang="fr-BE" dirty="0" err="1"/>
              <a:t>Development</a:t>
            </a:r>
            <a:r>
              <a:rPr lang="fr-BE" dirty="0"/>
              <a:t> (TDD)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6153-BB3D-7752-4539-EA24BF6E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99" y="1769040"/>
            <a:ext cx="4058155" cy="4385160"/>
          </a:xfrm>
        </p:spPr>
        <p:txBody>
          <a:bodyPr/>
          <a:lstStyle/>
          <a:p>
            <a:r>
              <a:rPr lang="fr-BE" dirty="0"/>
              <a:t>Essentiellement, le test </a:t>
            </a:r>
            <a:r>
              <a:rPr lang="fr-BE" dirty="0" err="1"/>
              <a:t>driven</a:t>
            </a:r>
            <a:r>
              <a:rPr lang="fr-BE" dirty="0"/>
              <a:t> </a:t>
            </a:r>
            <a:r>
              <a:rPr lang="fr-BE" dirty="0" err="1"/>
              <a:t>development</a:t>
            </a:r>
            <a:r>
              <a:rPr lang="fr-BE" dirty="0"/>
              <a:t> est un mode de développement dans lequel on va développer selon un cycle :</a:t>
            </a:r>
          </a:p>
          <a:p>
            <a:pPr lvl="1"/>
            <a:r>
              <a:rPr lang="fr-BE" dirty="0"/>
              <a:t>Il est important de n’écrire que le code nécessaire pour que le test passe</a:t>
            </a:r>
          </a:p>
          <a:p>
            <a:pPr lvl="1"/>
            <a:r>
              <a:rPr lang="fr-BE" dirty="0"/>
              <a:t>Une fois qu’on a </a:t>
            </a:r>
            <a:r>
              <a:rPr lang="fr-BE" dirty="0" err="1"/>
              <a:t>refactoré</a:t>
            </a:r>
            <a:r>
              <a:rPr lang="fr-BE" dirty="0"/>
              <a:t>, on peut passer au test suivant</a:t>
            </a:r>
          </a:p>
          <a:p>
            <a:r>
              <a:rPr lang="fr-BE" dirty="0"/>
              <a:t>Ça signifie que les tests sont à la base de l’implémentation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18752B-3EC8-9108-D623-584C318F4399}"/>
              </a:ext>
            </a:extLst>
          </p:cNvPr>
          <p:cNvGrpSpPr/>
          <p:nvPr/>
        </p:nvGrpSpPr>
        <p:grpSpPr>
          <a:xfrm>
            <a:off x="4716971" y="1891934"/>
            <a:ext cx="6115151" cy="4468880"/>
            <a:chOff x="2223864" y="2446826"/>
            <a:chExt cx="6115151" cy="4468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DA4839-6A75-8F9D-F91B-D02F24DD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86" b="91189" l="5461" r="95677">
                          <a14:foregroundMark x1="27304" y1="15419" x2="39704" y2="6461"/>
                          <a14:foregroundMark x1="39704" y1="6461" x2="54152" y2="6021"/>
                          <a14:foregroundMark x1="54152" y1="6021" x2="65984" y2="8811"/>
                          <a14:foregroundMark x1="65984" y1="8811" x2="73151" y2="14684"/>
                          <a14:foregroundMark x1="64960" y1="23348" x2="80432" y2="35389"/>
                          <a14:foregroundMark x1="80432" y1="35389" x2="90671" y2="34214"/>
                          <a14:foregroundMark x1="90671" y1="34214" x2="95677" y2="43172"/>
                          <a14:foregroundMark x1="36974" y1="72247" x2="43914" y2="78267"/>
                          <a14:foregroundMark x1="43914" y1="78267" x2="35950" y2="79589"/>
                          <a14:foregroundMark x1="35950" y1="79589" x2="49602" y2="80910"/>
                          <a14:foregroundMark x1="49602" y1="80910" x2="65529" y2="91483"/>
                          <a14:foregroundMark x1="65529" y1="91483" x2="65529" y2="91483"/>
                          <a14:foregroundMark x1="82025" y1="57122" x2="75654" y2="71512"/>
                          <a14:foregroundMark x1="75654" y1="71512" x2="74972" y2="75184"/>
                          <a14:foregroundMark x1="18203" y1="56828" x2="25825" y2="75330"/>
                          <a14:foregroundMark x1="5461" y1="25844" x2="17179" y2="33333"/>
                          <a14:foregroundMark x1="17179" y1="33333" x2="23208" y2="41557"/>
                          <a14:foregroundMark x1="23208" y1="41557" x2="30830" y2="43319"/>
                          <a14:foregroundMark x1="13083" y1="28488" x2="27645" y2="30984"/>
                          <a14:foregroundMark x1="27645" y1="30984" x2="28896" y2="38913"/>
                          <a14:foregroundMark x1="27190" y1="14684" x2="49488" y2="4552"/>
                          <a14:foregroundMark x1="49488" y1="4552" x2="60296" y2="5286"/>
                          <a14:foregroundMark x1="60296" y1="5286" x2="67691" y2="13069"/>
                          <a14:foregroundMark x1="67691" y1="13069" x2="73265" y2="14097"/>
                          <a14:foregroundMark x1="37884" y1="80029" x2="45279" y2="90015"/>
                          <a14:foregroundMark x1="45279" y1="90015" x2="56883" y2="88987"/>
                          <a14:foregroundMark x1="56883" y1="88987" x2="58931" y2="908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23864" y="2446826"/>
              <a:ext cx="6115151" cy="446888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A0A827-A9D0-8215-7353-CB1CD4D512FB}"/>
                </a:ext>
              </a:extLst>
            </p:cNvPr>
            <p:cNvSpPr/>
            <p:nvPr/>
          </p:nvSpPr>
          <p:spPr>
            <a:xfrm>
              <a:off x="2470634" y="3577372"/>
              <a:ext cx="1710946" cy="931956"/>
            </a:xfrm>
            <a:prstGeom prst="rect">
              <a:avLst/>
            </a:prstGeom>
            <a:solidFill>
              <a:srgbClr val="FF16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b="1" dirty="0"/>
                <a:t>Rouge</a:t>
              </a:r>
            </a:p>
            <a:p>
              <a:pPr algn="ctr"/>
              <a:r>
                <a:rPr lang="fr-BE" b="1" dirty="0"/>
                <a:t>Écrire un test raté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59A1AD-65B4-4388-99C7-F5D3F499A80A}"/>
                </a:ext>
              </a:extLst>
            </p:cNvPr>
            <p:cNvSpPr/>
            <p:nvPr/>
          </p:nvSpPr>
          <p:spPr>
            <a:xfrm>
              <a:off x="6221861" y="3577372"/>
              <a:ext cx="1746168" cy="931956"/>
            </a:xfrm>
            <a:prstGeom prst="rect">
              <a:avLst/>
            </a:prstGeom>
            <a:solidFill>
              <a:srgbClr val="02A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b="1" dirty="0"/>
                <a:t>Écrire le code nécessaire pour que le test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658426"/>
      </p:ext>
    </p:extLst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499-0CA9-E61C-6886-65A63272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Avantages du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AEA2-6E1F-AD9B-ADBF-A665E85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Nous permet de réfléchir à ce que le code doit faire mais moins à comment il doit le faire</a:t>
            </a:r>
          </a:p>
          <a:p>
            <a:r>
              <a:rPr lang="fr-BE" dirty="0"/>
              <a:t>Permet d’avoir un feedback rapide</a:t>
            </a:r>
          </a:p>
          <a:p>
            <a:r>
              <a:rPr lang="fr-BE" dirty="0"/>
              <a:t>Permet de créer du code modulaire</a:t>
            </a:r>
          </a:p>
          <a:p>
            <a:pPr lvl="1"/>
            <a:r>
              <a:rPr lang="fr-BE" dirty="0"/>
              <a:t>C’est de cette manière que l’on code</a:t>
            </a:r>
          </a:p>
          <a:p>
            <a:r>
              <a:rPr lang="fr-BE" dirty="0"/>
              <a:t>Permet d’écrire du code maintenable</a:t>
            </a:r>
          </a:p>
        </p:txBody>
      </p:sp>
    </p:spTree>
    <p:extLst>
      <p:ext uri="{BB962C8B-B14F-4D97-AF65-F5344CB8AC3E}">
        <p14:creationId xmlns:p14="http://schemas.microsoft.com/office/powerpoint/2010/main" val="727695012"/>
      </p:ext>
    </p:extLst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6422-CCEA-0325-98B3-6CA043BB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Durant ce cours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3150-98E0-5114-B2EB-D5F7F5B4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On a appris à implémenter les tests unitaires</a:t>
            </a:r>
          </a:p>
          <a:p>
            <a:pPr lvl="1"/>
            <a:r>
              <a:rPr lang="fr-BE" dirty="0"/>
              <a:t>À l’aide de la méthode Arrange, </a:t>
            </a:r>
            <a:r>
              <a:rPr lang="fr-BE" dirty="0" err="1"/>
              <a:t>Act</a:t>
            </a:r>
            <a:r>
              <a:rPr lang="fr-BE" dirty="0"/>
              <a:t>, </a:t>
            </a:r>
            <a:r>
              <a:rPr lang="fr-BE" dirty="0" err="1"/>
              <a:t>Assert</a:t>
            </a:r>
            <a:endParaRPr lang="fr-BE" dirty="0"/>
          </a:p>
          <a:p>
            <a:pPr lvl="1"/>
            <a:r>
              <a:rPr lang="fr-BE" dirty="0"/>
              <a:t>On a découplé les dépendances</a:t>
            </a:r>
          </a:p>
          <a:p>
            <a:r>
              <a:rPr lang="fr-BE" dirty="0"/>
              <a:t>On a appliqué le Test Driven </a:t>
            </a:r>
            <a:r>
              <a:rPr lang="fr-BE" dirty="0" err="1"/>
              <a:t>Developement</a:t>
            </a:r>
            <a:endParaRPr lang="fr-BE" dirty="0"/>
          </a:p>
          <a:p>
            <a:pPr lvl="1"/>
            <a:r>
              <a:rPr lang="fr-BE" dirty="0"/>
              <a:t>TDD cycle : rouge, vert, </a:t>
            </a:r>
            <a:r>
              <a:rPr lang="fr-BE" dirty="0" err="1"/>
              <a:t>refactor</a:t>
            </a:r>
            <a:endParaRPr lang="fr-BE" dirty="0"/>
          </a:p>
          <a:p>
            <a:r>
              <a:rPr lang="fr-BE" dirty="0"/>
              <a:t>On a fait tourner des tests directement dans GitHub avec les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410535780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C03B-2385-4710-94A3-C803CDCF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des matières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244A3-5D67-4872-AE02-91AC0ED598FF}"/>
              </a:ext>
            </a:extLst>
          </p:cNvPr>
          <p:cNvSpPr txBox="1"/>
          <p:nvPr/>
        </p:nvSpPr>
        <p:spPr>
          <a:xfrm>
            <a:off x="692150" y="1779483"/>
            <a:ext cx="100012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sz="2800" dirty="0"/>
              <a:t>Rappel programmation orienté objet</a:t>
            </a:r>
          </a:p>
          <a:p>
            <a:pPr marL="514350" indent="-514350">
              <a:buFont typeface="+mj-lt"/>
              <a:buAutoNum type="arabicPeriod"/>
            </a:pPr>
            <a:r>
              <a:rPr lang="fr-BE" sz="2800" dirty="0"/>
              <a:t>Comprendre l’injection de dépendance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BE" sz="2800" dirty="0"/>
              <a:t>Pourquoi l’injection de dépendance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BE" sz="2800" dirty="0"/>
              <a:t>Inversion de contrôle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BE" sz="2800" dirty="0"/>
              <a:t>Comment injecter des dépendances</a:t>
            </a:r>
          </a:p>
          <a:p>
            <a:pPr marL="514350" indent="-514350">
              <a:buFont typeface="+mj-lt"/>
              <a:buAutoNum type="arabicPeriod"/>
            </a:pPr>
            <a:r>
              <a:rPr lang="fr-BE" sz="2800" dirty="0"/>
              <a:t>Appliquer l’injection de dépendance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BE" sz="2800" dirty="0"/>
              <a:t>Injection par mutateurs, constructeur et interface</a:t>
            </a:r>
          </a:p>
          <a:p>
            <a:pPr marL="514350" indent="-514350">
              <a:buFont typeface="+mj-lt"/>
              <a:buAutoNum type="arabicPeriod"/>
            </a:pPr>
            <a:r>
              <a:rPr lang="fr-BE" sz="2800" dirty="0"/>
              <a:t>Le conteneur d’inversion de contrôle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BE" sz="2800" dirty="0"/>
              <a:t>Temps de vie</a:t>
            </a:r>
          </a:p>
          <a:p>
            <a:pPr marL="514350" indent="-514350">
              <a:buFont typeface="+mj-lt"/>
              <a:buAutoNum type="arabicPeriod"/>
            </a:pPr>
            <a:r>
              <a:rPr lang="fr-BE" sz="2800" dirty="0"/>
              <a:t>Conclusion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2270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534600" y="1221962"/>
            <a:ext cx="9623520" cy="4597041"/>
          </a:xfrm>
        </p:spPr>
        <p:txBody>
          <a:bodyPr/>
          <a:lstStyle/>
          <a:p>
            <a:r>
              <a:rPr lang="fr-BE" altLang="fr-FR" sz="1985" dirty="0"/>
              <a:t>Quand on écrit un programme, celui-ci est segmenté en différentes parties (fonctions, objets, …)</a:t>
            </a:r>
          </a:p>
          <a:p>
            <a:r>
              <a:rPr lang="fr-BE" altLang="fr-FR" sz="1985" dirty="0"/>
              <a:t>Un test unitaire teste une méthode de ce programme, il teste une </a:t>
            </a:r>
            <a:r>
              <a:rPr lang="fr-BE" altLang="fr-FR" sz="1985" i="1" dirty="0"/>
              <a:t>unité</a:t>
            </a:r>
            <a:r>
              <a:rPr lang="fr-BE" altLang="fr-FR" sz="1985" dirty="0"/>
              <a:t> de notre programme</a:t>
            </a:r>
          </a:p>
          <a:p>
            <a:r>
              <a:rPr lang="fr-BE" altLang="fr-FR" sz="1985" dirty="0"/>
              <a:t>A contrario, un test d’intégration vérifie que toutes les unités du programme fonctionnent correctement entre elles</a:t>
            </a:r>
          </a:p>
          <a:p>
            <a:endParaRPr lang="fr-BE" altLang="fr-FR" sz="1985" dirty="0"/>
          </a:p>
          <a:p>
            <a:endParaRPr lang="fr-BE" altLang="fr-FR" sz="1985" dirty="0"/>
          </a:p>
          <a:p>
            <a:endParaRPr lang="fr-BE" altLang="fr-FR" sz="1985" dirty="0"/>
          </a:p>
          <a:p>
            <a:endParaRPr lang="fr-BE" altLang="fr-FR" sz="1985" dirty="0"/>
          </a:p>
          <a:p>
            <a:endParaRPr lang="fr-BE" altLang="fr-FR" sz="1985" dirty="0"/>
          </a:p>
          <a:p>
            <a:pPr marL="0" indent="0">
              <a:buNone/>
            </a:pPr>
            <a:endParaRPr lang="fr-BE" altLang="fr-FR" sz="1985" dirty="0"/>
          </a:p>
          <a:p>
            <a:r>
              <a:rPr lang="fr-BE" altLang="fr-FR" sz="1985" dirty="0"/>
              <a:t>Un petit test automatisé, codé par un programmeur, qui vérifie si, oui ou non, un petit morceau de code de production - une unité - fonctionne comme prévu dans le programme. </a:t>
            </a:r>
          </a:p>
        </p:txBody>
      </p:sp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63001" y="-40198"/>
            <a:ext cx="9623520" cy="1262160"/>
          </a:xfrm>
        </p:spPr>
        <p:txBody>
          <a:bodyPr/>
          <a:lstStyle/>
          <a:p>
            <a:pPr eaLnBrk="1" hangingPunct="1"/>
            <a:r>
              <a:rPr lang="fr-BE" altLang="fr-FR" dirty="0"/>
              <a:t>Que sont les tests unitaires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43DD1-A0A4-FAC6-4396-B5A4E8D1B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029" y="3276095"/>
            <a:ext cx="4120662" cy="200795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E254-2E54-188E-707E-9FF6F5A1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Avantages des tests unitaires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85AC-8BC1-EC4D-5582-A2262D29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« Du code sans tests est du mauvais code »</a:t>
            </a:r>
          </a:p>
          <a:p>
            <a:r>
              <a:rPr lang="fr-BE" dirty="0"/>
              <a:t>Apportez des modifications au code sans interrompre les fonctionnalités existantes</a:t>
            </a:r>
          </a:p>
          <a:p>
            <a:pPr lvl="1"/>
            <a:r>
              <a:rPr lang="fr-BE" dirty="0"/>
              <a:t>Ils nous informeront si les tests fonctionnent comme attendu</a:t>
            </a:r>
          </a:p>
          <a:p>
            <a:r>
              <a:rPr lang="fr-BE" dirty="0"/>
              <a:t>Les tests améliorent la conception et la qualité de votre code</a:t>
            </a:r>
          </a:p>
          <a:p>
            <a:pPr lvl="1"/>
            <a:r>
              <a:rPr lang="fr-BE" dirty="0"/>
              <a:t>En créant des tests, on doit découpler les dépendances, ce qui crée un code de meilleure qualité</a:t>
            </a:r>
          </a:p>
          <a:p>
            <a:r>
              <a:rPr lang="fr-BE" dirty="0"/>
              <a:t>Les tests vous font réfléchir davantage au problème</a:t>
            </a:r>
          </a:p>
          <a:p>
            <a:r>
              <a:rPr lang="fr-BE" dirty="0"/>
              <a:t>De bons tests sont une excellente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74427901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48EC-682C-60BB-EF36-ABEBFF71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Quand effectuer des tests unitaires?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27CB-DBBC-FC44-B200-B34F8DF4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Les tests unitaires sont créés lors du développement du programme</a:t>
            </a:r>
          </a:p>
          <a:p>
            <a:r>
              <a:rPr lang="fr-BE" dirty="0"/>
              <a:t>Une fois le programme écrit, on peut passer aux tests d’intégration</a:t>
            </a:r>
          </a:p>
          <a:p>
            <a:r>
              <a:rPr lang="fr-BE" dirty="0"/>
              <a:t>Viennent ensuite les tests d’acceptation par les utilisateurs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488DF-B976-CD63-15BE-7CCA867E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69" y="3170974"/>
            <a:ext cx="4855308" cy="29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99946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DAFC-880A-F0CA-F0C5-7398962B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Frameworks</a:t>
            </a:r>
            <a:r>
              <a:rPr lang="fr-BE" dirty="0"/>
              <a:t> de test unitaire pour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7891-C240-63E5-FAB1-E78F1400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/>
          </a:p>
          <a:p>
            <a:r>
              <a:rPr lang="fr-BE" dirty="0" err="1"/>
              <a:t>MSTest</a:t>
            </a:r>
            <a:endParaRPr lang="fr-BE" dirty="0"/>
          </a:p>
          <a:p>
            <a:pPr lvl="1"/>
            <a:r>
              <a:rPr lang="fr-BE" dirty="0"/>
              <a:t>Framework de test fourni par Microsoft</a:t>
            </a:r>
          </a:p>
          <a:p>
            <a:r>
              <a:rPr lang="fr-BE" dirty="0" err="1"/>
              <a:t>NUnit</a:t>
            </a:r>
            <a:endParaRPr lang="fr-BE" dirty="0"/>
          </a:p>
          <a:p>
            <a:pPr lvl="1"/>
            <a:r>
              <a:rPr lang="fr-BE" dirty="0"/>
              <a:t>Réécriture de </a:t>
            </a:r>
            <a:r>
              <a:rPr lang="fr-BE" dirty="0" err="1"/>
              <a:t>Junit</a:t>
            </a:r>
            <a:r>
              <a:rPr lang="fr-BE" dirty="0"/>
              <a:t> vers .NET. JUnit  est un </a:t>
            </a:r>
            <a:r>
              <a:rPr lang="fr-BE" dirty="0" err="1"/>
              <a:t>framework</a:t>
            </a:r>
            <a:r>
              <a:rPr lang="fr-BE" dirty="0"/>
              <a:t> de test pour Java</a:t>
            </a:r>
          </a:p>
          <a:p>
            <a:r>
              <a:rPr lang="fr-BE" dirty="0" err="1"/>
              <a:t>xUnit</a:t>
            </a:r>
            <a:endParaRPr lang="fr-BE" dirty="0"/>
          </a:p>
          <a:p>
            <a:pPr lvl="1"/>
            <a:r>
              <a:rPr lang="fr-BE" dirty="0"/>
              <a:t>Créé par le créateur de </a:t>
            </a:r>
            <a:r>
              <a:rPr lang="fr-BE" dirty="0" err="1"/>
              <a:t>NUnit</a:t>
            </a:r>
            <a:r>
              <a:rPr lang="fr-BE" dirty="0"/>
              <a:t>, c’est le </a:t>
            </a:r>
            <a:r>
              <a:rPr lang="fr-BE" dirty="0" err="1"/>
              <a:t>framework</a:t>
            </a:r>
            <a:r>
              <a:rPr lang="fr-BE" dirty="0"/>
              <a:t> le plus récent</a:t>
            </a:r>
          </a:p>
          <a:p>
            <a:pPr lvl="1"/>
            <a:endParaRPr lang="fr-BE" dirty="0"/>
          </a:p>
          <a:p>
            <a:r>
              <a:rPr lang="fr-BE" dirty="0"/>
              <a:t>On utilisera </a:t>
            </a:r>
            <a:r>
              <a:rPr lang="fr-BE" dirty="0" err="1"/>
              <a:t>xUnit</a:t>
            </a:r>
            <a:r>
              <a:rPr lang="fr-BE" dirty="0"/>
              <a:t> mais les concepts restent les mêmes à travers les différents </a:t>
            </a:r>
            <a:r>
              <a:rPr lang="fr-BE" dirty="0" err="1"/>
              <a:t>frameworks</a:t>
            </a:r>
            <a:endParaRPr lang="fr-BE" dirty="0"/>
          </a:p>
          <a:p>
            <a:endParaRPr lang="fr-BE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D7589C5-547F-4EED-E59A-D97CD0CE7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41" y="5621308"/>
            <a:ext cx="1310299" cy="13102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CCE0EE-093E-9E2B-A734-C44B3A39614A}"/>
              </a:ext>
            </a:extLst>
          </p:cNvPr>
          <p:cNvCxnSpPr>
            <a:cxnSpLocks/>
          </p:cNvCxnSpPr>
          <p:nvPr/>
        </p:nvCxnSpPr>
        <p:spPr>
          <a:xfrm>
            <a:off x="4574259" y="6265957"/>
            <a:ext cx="8174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002340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F4F-E24B-F81B-B28A-3BC1B9C5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 d’un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00A9-B06E-2B50-99ED-4C20A051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91" y="1714333"/>
            <a:ext cx="9898938" cy="5006898"/>
          </a:xfrm>
        </p:spPr>
        <p:txBody>
          <a:bodyPr/>
          <a:lstStyle/>
          <a:p>
            <a:r>
              <a:rPr lang="fr-BE" dirty="0"/>
              <a:t>Les tests sont généralement créés selon une certaine architecture:</a:t>
            </a:r>
          </a:p>
          <a:p>
            <a:pPr lvl="1"/>
            <a:r>
              <a:rPr lang="fr-BE" dirty="0"/>
              <a:t>Arrange :</a:t>
            </a:r>
          </a:p>
          <a:p>
            <a:pPr lvl="2"/>
            <a:r>
              <a:rPr lang="fr-BE" dirty="0"/>
              <a:t>On arrange nos données pour qu’elles puissent être utilisées dans le contexte du test</a:t>
            </a:r>
          </a:p>
          <a:p>
            <a:pPr lvl="1"/>
            <a:r>
              <a:rPr lang="fr-BE" dirty="0" err="1"/>
              <a:t>Act</a:t>
            </a:r>
            <a:r>
              <a:rPr lang="fr-BE" dirty="0"/>
              <a:t> :</a:t>
            </a:r>
          </a:p>
          <a:p>
            <a:pPr lvl="2"/>
            <a:r>
              <a:rPr lang="fr-BE" dirty="0"/>
              <a:t>On fait passer nos données dans la fonction que l’on désire tester</a:t>
            </a:r>
          </a:p>
          <a:p>
            <a:pPr lvl="1"/>
            <a:r>
              <a:rPr lang="fr-BE" dirty="0" err="1"/>
              <a:t>Assert</a:t>
            </a:r>
            <a:r>
              <a:rPr lang="fr-BE" dirty="0"/>
              <a:t> (affirmer) : </a:t>
            </a:r>
          </a:p>
          <a:p>
            <a:pPr lvl="2"/>
            <a:r>
              <a:rPr lang="fr-BE" dirty="0"/>
              <a:t>On vérifie, affirme que nos données fonctionnent bien</a:t>
            </a:r>
          </a:p>
          <a:p>
            <a:pPr lvl="2"/>
            <a:r>
              <a:rPr lang="fr-BE" dirty="0"/>
              <a:t>On utilise la fonction </a:t>
            </a:r>
            <a:r>
              <a:rPr lang="fr-BE" dirty="0" err="1"/>
              <a:t>assert</a:t>
            </a:r>
            <a:r>
              <a:rPr lang="fr-BE" dirty="0"/>
              <a:t>(condition). Si la condition entre les parenthèses est fausse, la fonction renvoie une erreur</a:t>
            </a:r>
          </a:p>
          <a:p>
            <a:r>
              <a:rPr lang="fr-BE" dirty="0"/>
              <a:t>Un test devrait avoir un </a:t>
            </a:r>
            <a:r>
              <a:rPr lang="fr-BE" dirty="0" err="1"/>
              <a:t>Act</a:t>
            </a:r>
            <a:r>
              <a:rPr lang="fr-BE" dirty="0"/>
              <a:t> par test</a:t>
            </a:r>
          </a:p>
          <a:p>
            <a:pPr lvl="1"/>
            <a:r>
              <a:rPr lang="fr-BE" dirty="0"/>
              <a:t>Ça permet de définir clairement par le nom de la fonction le test que l’on exécute</a:t>
            </a:r>
          </a:p>
          <a:p>
            <a:r>
              <a:rPr lang="fr-BE" dirty="0"/>
              <a:t>On peut avoir plusieurs </a:t>
            </a:r>
            <a:r>
              <a:rPr lang="fr-BE" dirty="0" err="1"/>
              <a:t>Assert</a:t>
            </a:r>
            <a:r>
              <a:rPr lang="fr-BE" dirty="0"/>
              <a:t> par test, tant que cela reste dans la portée du test</a:t>
            </a:r>
          </a:p>
          <a:p>
            <a:pPr lvl="1"/>
            <a:r>
              <a:rPr lang="fr-BE" dirty="0"/>
              <a:t>Avoir plusieurs </a:t>
            </a:r>
            <a:r>
              <a:rPr lang="fr-BE" dirty="0" err="1"/>
              <a:t>Assert</a:t>
            </a:r>
            <a:r>
              <a:rPr lang="fr-BE" dirty="0"/>
              <a:t> par test ne permet pas de définir d’où vient le bug sans debugger</a:t>
            </a:r>
          </a:p>
          <a:p>
            <a:pPr lvl="2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31073564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1143-7E74-AD41-5843-BECFC5F5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Découpler les dépendances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51D4-E595-531E-19B2-2E8D80FF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877" y="3308671"/>
            <a:ext cx="4695166" cy="4385160"/>
          </a:xfrm>
        </p:spPr>
        <p:txBody>
          <a:bodyPr/>
          <a:lstStyle/>
          <a:p>
            <a:r>
              <a:rPr lang="fr-BE" dirty="0"/>
              <a:t>Ne respecte pas le principe de responsabilité unique</a:t>
            </a:r>
          </a:p>
          <a:p>
            <a:r>
              <a:rPr lang="fr-BE" dirty="0"/>
              <a:t>Ce principe stipule que chaque fonction/classe ne doit avoir qu’une seule responsabilité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501BE-A6D8-C61D-5C25-9017105D74B2}"/>
              </a:ext>
            </a:extLst>
          </p:cNvPr>
          <p:cNvSpPr/>
          <p:nvPr/>
        </p:nvSpPr>
        <p:spPr>
          <a:xfrm>
            <a:off x="534600" y="2039815"/>
            <a:ext cx="4451615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MachineDataProcessor</a:t>
            </a:r>
            <a:endParaRPr lang="fr-B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A2F542-1659-3362-284E-E61D21211B84}"/>
              </a:ext>
            </a:extLst>
          </p:cNvPr>
          <p:cNvSpPr/>
          <p:nvPr/>
        </p:nvSpPr>
        <p:spPr>
          <a:xfrm>
            <a:off x="1516185" y="2579077"/>
            <a:ext cx="23289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ProcessItems</a:t>
            </a:r>
            <a:endParaRPr lang="fr-B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E9F761-54C0-3399-D40C-292DD4081A4C}"/>
              </a:ext>
            </a:extLst>
          </p:cNvPr>
          <p:cNvCxnSpPr/>
          <p:nvPr/>
        </p:nvCxnSpPr>
        <p:spPr>
          <a:xfrm>
            <a:off x="2680677" y="3102708"/>
            <a:ext cx="0" cy="196947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8E3477-5230-C462-EBCD-F407133BC2D3}"/>
              </a:ext>
            </a:extLst>
          </p:cNvPr>
          <p:cNvSpPr/>
          <p:nvPr/>
        </p:nvSpPr>
        <p:spPr>
          <a:xfrm>
            <a:off x="976923" y="5072185"/>
            <a:ext cx="3407507" cy="117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Console.WriteLine</a:t>
            </a:r>
            <a:r>
              <a:rPr lang="fr-B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297131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B0D5-01C2-EAAD-AA30-AA65799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Découpler les dépendances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E261-897E-B646-A89D-23085A41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346F9-1684-AC26-E509-237BFD6F1BC6}"/>
              </a:ext>
            </a:extLst>
          </p:cNvPr>
          <p:cNvSpPr/>
          <p:nvPr/>
        </p:nvSpPr>
        <p:spPr>
          <a:xfrm>
            <a:off x="737800" y="2188307"/>
            <a:ext cx="4451615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MachineDataProcessor</a:t>
            </a:r>
            <a:endParaRPr lang="fr-B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5536C6-EFE0-E8D0-3D62-91550469E7AB}"/>
              </a:ext>
            </a:extLst>
          </p:cNvPr>
          <p:cNvSpPr/>
          <p:nvPr/>
        </p:nvSpPr>
        <p:spPr>
          <a:xfrm>
            <a:off x="1719385" y="2727569"/>
            <a:ext cx="23289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ProcessItems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ACA71-9DF8-D2EF-D376-6D6845741B3A}"/>
              </a:ext>
            </a:extLst>
          </p:cNvPr>
          <p:cNvSpPr/>
          <p:nvPr/>
        </p:nvSpPr>
        <p:spPr>
          <a:xfrm>
            <a:off x="6110877" y="2188306"/>
            <a:ext cx="3611462" cy="1336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ICoffeeCountStore</a:t>
            </a:r>
            <a:endParaRPr lang="fr-B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38CF74-BA34-EC58-3803-1C44306CE05A}"/>
              </a:ext>
            </a:extLst>
          </p:cNvPr>
          <p:cNvSpPr/>
          <p:nvPr/>
        </p:nvSpPr>
        <p:spPr>
          <a:xfrm>
            <a:off x="6320316" y="2727569"/>
            <a:ext cx="31925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Save(</a:t>
            </a:r>
            <a:r>
              <a:rPr lang="fr-BE" dirty="0" err="1"/>
              <a:t>CoffeeCountItem</a:t>
            </a:r>
            <a:r>
              <a:rPr lang="fr-BE" dirty="0"/>
              <a:t> item)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A88F9-F5EC-DEBC-F686-E8DC8DB0E31B}"/>
              </a:ext>
            </a:extLst>
          </p:cNvPr>
          <p:cNvSpPr/>
          <p:nvPr/>
        </p:nvSpPr>
        <p:spPr>
          <a:xfrm>
            <a:off x="6105393" y="4064000"/>
            <a:ext cx="3611462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err="1"/>
              <a:t>ConsoleCoffeeCountStore</a:t>
            </a:r>
            <a:endParaRPr lang="fr-B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209453-2BC7-1C94-2C1A-B5CCDBB9237C}"/>
              </a:ext>
            </a:extLst>
          </p:cNvPr>
          <p:cNvSpPr/>
          <p:nvPr/>
        </p:nvSpPr>
        <p:spPr>
          <a:xfrm>
            <a:off x="6320316" y="4564308"/>
            <a:ext cx="3192584" cy="6486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Save(</a:t>
            </a:r>
            <a:r>
              <a:rPr lang="fr-BE" dirty="0" err="1"/>
              <a:t>CoffeeCountItem</a:t>
            </a:r>
            <a:r>
              <a:rPr lang="fr-BE" dirty="0"/>
              <a:t> item)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83171A-E623-5823-13B8-AF792B07ADD3}"/>
              </a:ext>
            </a:extLst>
          </p:cNvPr>
          <p:cNvSpPr/>
          <p:nvPr/>
        </p:nvSpPr>
        <p:spPr>
          <a:xfrm>
            <a:off x="6105393" y="5566300"/>
            <a:ext cx="3611462" cy="117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Console.WriteLine</a:t>
            </a:r>
            <a:r>
              <a:rPr lang="fr-BE" dirty="0"/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8CBC31-FF18-E753-FCBC-3119D6FE9DD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48369" y="3051908"/>
            <a:ext cx="227194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98B12F-CC40-99DA-C825-520A79B6C633}"/>
              </a:ext>
            </a:extLst>
          </p:cNvPr>
          <p:cNvCxnSpPr>
            <a:cxnSpLocks/>
          </p:cNvCxnSpPr>
          <p:nvPr/>
        </p:nvCxnSpPr>
        <p:spPr>
          <a:xfrm flipV="1">
            <a:off x="7879485" y="3524737"/>
            <a:ext cx="0" cy="5392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1EF1D6-B582-734B-69B2-8B041FBFE66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916232" y="5212985"/>
            <a:ext cx="376" cy="78141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41543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Template_WVN_Neutre_201308</Template>
  <TotalTime>0</TotalTime>
  <Words>770</Words>
  <Application>Microsoft Office PowerPoint</Application>
  <PresentationFormat>Custom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StarSymbol</vt:lpstr>
      <vt:lpstr>Office Theme</vt:lpstr>
      <vt:lpstr>PowerPoint Presentation</vt:lpstr>
      <vt:lpstr>Table des matières</vt:lpstr>
      <vt:lpstr>Que sont les tests unitaires ?</vt:lpstr>
      <vt:lpstr>Avantages des tests unitaires</vt:lpstr>
      <vt:lpstr>Quand effectuer des tests unitaires?</vt:lpstr>
      <vt:lpstr>Frameworks de test unitaire pour .NET</vt:lpstr>
      <vt:lpstr>Fonctionnement d’un test</vt:lpstr>
      <vt:lpstr>Découpler les dépendances</vt:lpstr>
      <vt:lpstr>Découpler les dépendances</vt:lpstr>
      <vt:lpstr>Découpler les dépendances</vt:lpstr>
      <vt:lpstr>Découpler les dépendances</vt:lpstr>
      <vt:lpstr>Découpler les dépendances</vt:lpstr>
      <vt:lpstr>Test Driven Development (TDD)</vt:lpstr>
      <vt:lpstr>Test Driven Development (TDD)</vt:lpstr>
      <vt:lpstr>Avantages du TDD</vt:lpstr>
      <vt:lpstr>Durant ce cours</vt:lpstr>
    </vt:vector>
  </TitlesOfParts>
  <Company>MadCow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 Cow</dc:creator>
  <cp:lastModifiedBy>Benoit Vidotto</cp:lastModifiedBy>
  <cp:revision>911</cp:revision>
  <dcterms:created xsi:type="dcterms:W3CDTF">2007-04-18T11:53:52Z</dcterms:created>
  <dcterms:modified xsi:type="dcterms:W3CDTF">2023-01-31T16:19:55Z</dcterms:modified>
  <dc:language>fr-BE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MadCow Inc.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