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  <p:sldMasterId id="2147483687" r:id="rId3"/>
  </p:sldMasterIdLst>
  <p:notesMasterIdLst>
    <p:notesMasterId r:id="rId121"/>
  </p:notesMasterIdLst>
  <p:sldIdLst>
    <p:sldId id="403" r:id="rId4"/>
    <p:sldId id="404" r:id="rId5"/>
    <p:sldId id="406" r:id="rId6"/>
    <p:sldId id="409" r:id="rId7"/>
    <p:sldId id="410" r:id="rId8"/>
    <p:sldId id="555" r:id="rId9"/>
    <p:sldId id="407" r:id="rId10"/>
    <p:sldId id="405" r:id="rId11"/>
    <p:sldId id="408" r:id="rId12"/>
    <p:sldId id="411" r:id="rId13"/>
    <p:sldId id="553" r:id="rId14"/>
    <p:sldId id="554" r:id="rId15"/>
    <p:sldId id="550" r:id="rId16"/>
    <p:sldId id="551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78" r:id="rId25"/>
    <p:sldId id="454" r:id="rId26"/>
    <p:sldId id="579" r:id="rId27"/>
    <p:sldId id="327" r:id="rId28"/>
    <p:sldId id="328" r:id="rId29"/>
    <p:sldId id="274" r:id="rId30"/>
    <p:sldId id="329" r:id="rId31"/>
    <p:sldId id="401" r:id="rId32"/>
    <p:sldId id="402" r:id="rId33"/>
    <p:sldId id="330" r:id="rId34"/>
    <p:sldId id="275" r:id="rId35"/>
    <p:sldId id="276" r:id="rId36"/>
    <p:sldId id="350" r:id="rId37"/>
    <p:sldId id="347" r:id="rId38"/>
    <p:sldId id="349" r:id="rId39"/>
    <p:sldId id="351" r:id="rId40"/>
    <p:sldId id="352" r:id="rId41"/>
    <p:sldId id="581" r:id="rId42"/>
    <p:sldId id="335" r:id="rId43"/>
    <p:sldId id="331" r:id="rId44"/>
    <p:sldId id="283" r:id="rId45"/>
    <p:sldId id="333" r:id="rId46"/>
    <p:sldId id="336" r:id="rId47"/>
    <p:sldId id="334" r:id="rId48"/>
    <p:sldId id="337" r:id="rId49"/>
    <p:sldId id="338" r:id="rId50"/>
    <p:sldId id="339" r:id="rId51"/>
    <p:sldId id="342" r:id="rId52"/>
    <p:sldId id="343" r:id="rId53"/>
    <p:sldId id="344" r:id="rId54"/>
    <p:sldId id="341" r:id="rId55"/>
    <p:sldId id="362" r:id="rId56"/>
    <p:sldId id="287" r:id="rId57"/>
    <p:sldId id="288" r:id="rId58"/>
    <p:sldId id="345" r:id="rId59"/>
    <p:sldId id="354" r:id="rId60"/>
    <p:sldId id="355" r:id="rId61"/>
    <p:sldId id="357" r:id="rId62"/>
    <p:sldId id="358" r:id="rId63"/>
    <p:sldId id="346" r:id="rId64"/>
    <p:sldId id="291" r:id="rId65"/>
    <p:sldId id="292" r:id="rId66"/>
    <p:sldId id="293" r:id="rId67"/>
    <p:sldId id="574" r:id="rId68"/>
    <p:sldId id="359" r:id="rId69"/>
    <p:sldId id="576" r:id="rId70"/>
    <p:sldId id="575" r:id="rId71"/>
    <p:sldId id="577" r:id="rId72"/>
    <p:sldId id="294" r:id="rId73"/>
    <p:sldId id="340" r:id="rId74"/>
    <p:sldId id="289" r:id="rId75"/>
    <p:sldId id="295" r:id="rId76"/>
    <p:sldId id="360" r:id="rId77"/>
    <p:sldId id="296" r:id="rId78"/>
    <p:sldId id="361" r:id="rId79"/>
    <p:sldId id="297" r:id="rId80"/>
    <p:sldId id="298" r:id="rId81"/>
    <p:sldId id="583" r:id="rId82"/>
    <p:sldId id="299" r:id="rId83"/>
    <p:sldId id="300" r:id="rId84"/>
    <p:sldId id="302" r:id="rId85"/>
    <p:sldId id="301" r:id="rId86"/>
    <p:sldId id="363" r:id="rId87"/>
    <p:sldId id="369" r:id="rId88"/>
    <p:sldId id="364" r:id="rId89"/>
    <p:sldId id="572" r:id="rId90"/>
    <p:sldId id="303" r:id="rId91"/>
    <p:sldId id="304" r:id="rId92"/>
    <p:sldId id="371" r:id="rId93"/>
    <p:sldId id="370" r:id="rId94"/>
    <p:sldId id="366" r:id="rId95"/>
    <p:sldId id="306" r:id="rId96"/>
    <p:sldId id="307" r:id="rId97"/>
    <p:sldId id="308" r:id="rId98"/>
    <p:sldId id="365" r:id="rId99"/>
    <p:sldId id="582" r:id="rId100"/>
    <p:sldId id="373" r:id="rId101"/>
    <p:sldId id="376" r:id="rId102"/>
    <p:sldId id="377" r:id="rId103"/>
    <p:sldId id="375" r:id="rId104"/>
    <p:sldId id="378" r:id="rId105"/>
    <p:sldId id="379" r:id="rId106"/>
    <p:sldId id="380" r:id="rId107"/>
    <p:sldId id="580" r:id="rId108"/>
    <p:sldId id="257" r:id="rId109"/>
    <p:sldId id="258" r:id="rId110"/>
    <p:sldId id="260" r:id="rId111"/>
    <p:sldId id="277" r:id="rId112"/>
    <p:sldId id="278" r:id="rId113"/>
    <p:sldId id="282" r:id="rId114"/>
    <p:sldId id="284" r:id="rId115"/>
    <p:sldId id="568" r:id="rId116"/>
    <p:sldId id="569" r:id="rId117"/>
    <p:sldId id="290" r:id="rId118"/>
    <p:sldId id="570" r:id="rId119"/>
    <p:sldId id="573" r:id="rId1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58" autoAdjust="0"/>
    <p:restoredTop sz="93878"/>
  </p:normalViewPr>
  <p:slideViewPr>
    <p:cSldViewPr snapToGrid="0" snapToObjects="1">
      <p:cViewPr varScale="1">
        <p:scale>
          <a:sx n="111" d="100"/>
          <a:sy n="111" d="100"/>
        </p:scale>
        <p:origin x="14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viewProps" Target="view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theme" Target="theme/theme1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084F8-CDB6-DB49-B5DC-B8A3FB7B4EF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903A7-56CE-1149-B83A-E18DDF0D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Replace figure?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D22A-069D-40A0-9F6E-E54EFDC97DB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4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21F1AF-510E-45BC-84B6-9BD87D2AE4F8}" type="slidenum">
              <a:rPr lang="en-GB" altLang="nl-NL"/>
              <a:pPr/>
              <a:t>72</a:t>
            </a:fld>
            <a:endParaRPr lang="en-GB" altLang="nl-NL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54655B-8B26-4985-99BD-53F94178FD1F}" type="slidenum">
              <a:rPr lang="en-GB" altLang="nl-NL"/>
              <a:pPr/>
              <a:t>73</a:t>
            </a:fld>
            <a:endParaRPr lang="en-GB" altLang="nl-NL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A8DA5A-59C2-456D-B80D-8789DB13214C}" type="slidenum">
              <a:rPr lang="en-GB" altLang="nl-NL"/>
              <a:pPr/>
              <a:t>75</a:t>
            </a:fld>
            <a:endParaRPr lang="en-GB" altLang="nl-NL"/>
          </a:p>
        </p:txBody>
      </p:sp>
      <p:sp>
        <p:nvSpPr>
          <p:cNvPr id="155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7184F3-8D04-452E-88E4-EB23ED8090EA}" type="slidenum">
              <a:rPr lang="en-GB" altLang="nl-NL"/>
              <a:pPr/>
              <a:t>77</a:t>
            </a:fld>
            <a:endParaRPr lang="en-GB" altLang="nl-NL"/>
          </a:p>
        </p:txBody>
      </p:sp>
      <p:sp>
        <p:nvSpPr>
          <p:cNvPr id="156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E150EC-3AF8-4116-ACA3-93BB9EEFA7E3}" type="slidenum">
              <a:rPr lang="en-GB" altLang="nl-NL"/>
              <a:pPr/>
              <a:t>78</a:t>
            </a:fld>
            <a:endParaRPr lang="en-GB" altLang="nl-NL"/>
          </a:p>
        </p:txBody>
      </p:sp>
      <p:sp>
        <p:nvSpPr>
          <p:cNvPr id="158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E150EC-3AF8-4116-ACA3-93BB9EEFA7E3}" type="slidenum">
              <a:rPr lang="en-GB" altLang="nl-NL"/>
              <a:pPr/>
              <a:t>79</a:t>
            </a:fld>
            <a:endParaRPr lang="en-GB" altLang="nl-NL"/>
          </a:p>
        </p:txBody>
      </p:sp>
      <p:sp>
        <p:nvSpPr>
          <p:cNvPr id="158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8817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54655B-8B26-4985-99BD-53F94178FD1F}" type="slidenum">
              <a:rPr lang="en-GB" altLang="nl-NL"/>
              <a:pPr/>
              <a:t>80</a:t>
            </a:fld>
            <a:endParaRPr lang="en-GB" altLang="nl-NL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00DBFE-0A9C-474E-9D79-41FABCB555BF}" type="slidenum">
              <a:rPr lang="en-GB" altLang="nl-NL"/>
              <a:pPr/>
              <a:t>81</a:t>
            </a:fld>
            <a:endParaRPr lang="en-GB" altLang="nl-NL"/>
          </a:p>
        </p:txBody>
      </p:sp>
      <p:sp>
        <p:nvSpPr>
          <p:cNvPr id="162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sv-SE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C54DB19-A9F0-445F-BCC7-9AA5BA172773}" type="slidenum">
              <a:rPr lang="en-US" altLang="sv-SE" sz="1200" smtClean="0"/>
              <a:pPr/>
              <a:t>82</a:t>
            </a:fld>
            <a:endParaRPr lang="en-US" altLang="sv-SE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B08AAF-6506-41AC-928E-7E97B53D8004}" type="slidenum">
              <a:rPr lang="en-GB" altLang="nl-NL"/>
              <a:pPr/>
              <a:t>83</a:t>
            </a:fld>
            <a:endParaRPr lang="en-GB" altLang="nl-NL"/>
          </a:p>
        </p:txBody>
      </p:sp>
      <p:sp>
        <p:nvSpPr>
          <p:cNvPr id="163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751386-6DE1-4CE9-B700-7240F396DB61}" type="slidenum">
              <a:rPr lang="en-GB" altLang="nl-NL"/>
              <a:pPr/>
              <a:t>35</a:t>
            </a:fld>
            <a:endParaRPr lang="en-GB" altLang="nl-NL"/>
          </a:p>
        </p:txBody>
      </p:sp>
      <p:sp>
        <p:nvSpPr>
          <p:cNvPr id="174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54655B-8B26-4985-99BD-53F94178FD1F}" type="slidenum">
              <a:rPr lang="en-GB" altLang="nl-NL"/>
              <a:pPr/>
              <a:t>88</a:t>
            </a:fld>
            <a:endParaRPr lang="en-GB" altLang="nl-NL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744598-079F-497A-AE8B-CD9A2BD5619B}" type="slidenum">
              <a:rPr lang="en-GB" altLang="nl-NL"/>
              <a:pPr/>
              <a:t>89</a:t>
            </a:fld>
            <a:endParaRPr lang="en-GB" altLang="nl-NL"/>
          </a:p>
        </p:txBody>
      </p:sp>
      <p:sp>
        <p:nvSpPr>
          <p:cNvPr id="172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744598-079F-497A-AE8B-CD9A2BD5619B}" type="slidenum">
              <a:rPr lang="en-GB" altLang="nl-NL"/>
              <a:pPr/>
              <a:t>90</a:t>
            </a:fld>
            <a:endParaRPr lang="en-GB" altLang="nl-NL"/>
          </a:p>
        </p:txBody>
      </p:sp>
      <p:sp>
        <p:nvSpPr>
          <p:cNvPr id="172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744598-079F-497A-AE8B-CD9A2BD5619B}" type="slidenum">
              <a:rPr lang="en-GB" altLang="nl-NL"/>
              <a:pPr/>
              <a:t>91</a:t>
            </a:fld>
            <a:endParaRPr lang="en-GB" altLang="nl-NL"/>
          </a:p>
        </p:txBody>
      </p:sp>
      <p:sp>
        <p:nvSpPr>
          <p:cNvPr id="172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v-SE" altLang="sv-SE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7A030CA-D1E1-46CE-A445-AC113EA0D3A3}" type="slidenum">
              <a:rPr lang="en-US" altLang="sv-SE" sz="1200" smtClean="0"/>
              <a:pPr/>
              <a:t>93</a:t>
            </a:fld>
            <a:endParaRPr lang="en-US" altLang="sv-SE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v-SE" altLang="sv-SE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D73DA63-6C19-4369-B2A4-F6F86DEFA6A0}" type="slidenum">
              <a:rPr lang="en-US" altLang="sv-SE" sz="1200" smtClean="0"/>
              <a:pPr/>
              <a:t>94</a:t>
            </a:fld>
            <a:endParaRPr lang="en-US" altLang="sv-SE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DB45CF-1E25-401B-B50D-D5ABD26C950E}" type="slidenum">
              <a:rPr lang="en-GB" altLang="nl-NL"/>
              <a:pPr/>
              <a:t>95</a:t>
            </a:fld>
            <a:endParaRPr lang="en-GB" altLang="nl-NL"/>
          </a:p>
        </p:txBody>
      </p:sp>
      <p:sp>
        <p:nvSpPr>
          <p:cNvPr id="173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nl-NL" dirty="0"/>
              <a:t>Explain in more detail!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744598-079F-497A-AE8B-CD9A2BD5619B}" type="slidenum">
              <a:rPr lang="en-GB" altLang="nl-NL"/>
              <a:pPr/>
              <a:t>96</a:t>
            </a:fld>
            <a:endParaRPr lang="en-GB" altLang="nl-NL"/>
          </a:p>
        </p:txBody>
      </p:sp>
      <p:sp>
        <p:nvSpPr>
          <p:cNvPr id="172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af8d4ad6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2faf8d4ad6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15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54655B-8B26-4985-99BD-53F94178FD1F}" type="slidenum">
              <a:rPr lang="en-GB" altLang="nl-NL"/>
              <a:pPr/>
              <a:t>41</a:t>
            </a:fld>
            <a:endParaRPr lang="en-GB" altLang="nl-NL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8c63b6c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348c63b6c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529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15c1d2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5a15c1d2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687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a15c1d29d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5a15c1d29d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866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a15c1d29d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5a15c1d29d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804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a15c1d29d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5a15c1d29d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977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a63d4572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a63d4572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677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a15c1d29d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a15c1d29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024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a15c1d29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5a15c1d29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4360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a15c1d29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5a15c1d29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923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a15c1d29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5a15c1d29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55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54655B-8B26-4985-99BD-53F94178FD1F}" type="slidenum">
              <a:rPr lang="en-GB" altLang="nl-NL"/>
              <a:pPr/>
              <a:t>42</a:t>
            </a:fld>
            <a:endParaRPr lang="en-GB" altLang="nl-NL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21F1AF-510E-45BC-84B6-9BD87D2AE4F8}" type="slidenum">
              <a:rPr lang="en-GB" altLang="nl-NL"/>
              <a:pPr/>
              <a:t>53</a:t>
            </a:fld>
            <a:endParaRPr lang="en-GB" altLang="nl-NL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54655B-8B26-4985-99BD-53F94178FD1F}" type="slidenum">
              <a:rPr lang="en-GB" altLang="nl-NL"/>
              <a:pPr/>
              <a:t>54</a:t>
            </a:fld>
            <a:endParaRPr lang="en-GB" altLang="nl-NL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08C8BF-9546-4D02-AE8F-4928BD6EA330}" type="slidenum">
              <a:rPr lang="en-GB" altLang="nl-NL"/>
              <a:pPr/>
              <a:t>55</a:t>
            </a:fld>
            <a:endParaRPr lang="en-GB" altLang="nl-NL"/>
          </a:p>
        </p:txBody>
      </p:sp>
      <p:sp>
        <p:nvSpPr>
          <p:cNvPr id="146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3DB4E2-053D-4581-8B3A-863EE658EE89}" type="slidenum">
              <a:rPr lang="en-GB" altLang="nl-NL"/>
              <a:pPr/>
              <a:t>62</a:t>
            </a:fld>
            <a:endParaRPr lang="en-GB" altLang="nl-NL"/>
          </a:p>
        </p:txBody>
      </p:sp>
      <p:sp>
        <p:nvSpPr>
          <p:cNvPr id="149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936984-6100-49D2-AB44-9692EE42D4BD}" type="slidenum">
              <a:rPr lang="en-GB" altLang="nl-NL"/>
              <a:pPr/>
              <a:t>70</a:t>
            </a:fld>
            <a:endParaRPr lang="en-GB" altLang="nl-NL"/>
          </a:p>
        </p:txBody>
      </p:sp>
      <p:sp>
        <p:nvSpPr>
          <p:cNvPr id="2426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2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8475196-546D-244B-BC67-BE0CC7C1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E02E54-512D-A544-A671-AAC3EA7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339307-FC86-E34B-848C-BC8CF70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2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B3E4FF-0409-6A48-A730-D843D89D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100A-F832-7A44-8290-25C5EA82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1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nl-NL"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09963F-FDE8-A54C-9B6F-378DD5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45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lIns="64281" tIns="32140" rIns="64281" bIns="321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lIns="64281" tIns="32140" rIns="64281" bIns="32140"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1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28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42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56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7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844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498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7126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9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0"/>
            <a:ext cx="4060775" cy="4525119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0"/>
            <a:ext cx="4060775" cy="4525119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4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36648" y="-165774"/>
            <a:ext cx="9569188" cy="71389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81" tIns="32140" rIns="64281" bIns="32140" numCol="1" spcCol="0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81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" y="6061793"/>
            <a:ext cx="1351373" cy="832445"/>
          </a:xfrm>
          <a:prstGeom prst="rect">
            <a:avLst/>
          </a:prstGeom>
        </p:spPr>
      </p:pic>
      <p:pic>
        <p:nvPicPr>
          <p:cNvPr id="7" name="Picture 6" descr="TU_P4~blac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" y="6061442"/>
            <a:ext cx="1349146" cy="8310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62A9-887D-A148-9C7B-062F848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76702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3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  <a:prstGeom prst="rect">
            <a:avLst/>
          </a:prstGeom>
        </p:spPr>
        <p:txBody>
          <a:bodyPr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  <a:prstGeom prst="rect">
            <a:avLst/>
          </a:prstGeom>
        </p:spPr>
        <p:txBody>
          <a:bodyPr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4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6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9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1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27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40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54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679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81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4951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708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3"/>
            <a:ext cx="4060775" cy="45251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3"/>
            <a:ext cx="4060775" cy="45251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5E05B4B-1422-0143-B24E-E17E56D1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94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7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3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50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7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6" indent="0">
              <a:buNone/>
              <a:defRPr sz="1600"/>
            </a:lvl3pPr>
            <a:lvl4pPr marL="1371460" indent="0">
              <a:buNone/>
              <a:defRPr sz="1400"/>
            </a:lvl4pPr>
            <a:lvl5pPr marL="1828613" indent="0">
              <a:buNone/>
              <a:defRPr sz="1400"/>
            </a:lvl5pPr>
            <a:lvl6pPr marL="2285766" indent="0">
              <a:buNone/>
              <a:defRPr sz="1400"/>
            </a:lvl6pPr>
            <a:lvl7pPr marL="2742920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A32812-0305-EB4C-A1F0-6A15DEF6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4C31A7-1EDC-DF46-982D-E5661A6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5E722F-43B9-5F48-9A77-F6427DE8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2464C87-4AA8-724E-93F0-024D81AF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CA430D1-73BA-5E4C-AA10-39DA11CA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B77A90-FC21-0240-89B1-D23DBF57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35424" y="340533"/>
            <a:ext cx="7037657" cy="106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5424" y="1656930"/>
            <a:ext cx="7037657" cy="480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0" y="10"/>
            <a:ext cx="1432902" cy="685799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64286" tIns="32144" rIns="64286" bIns="32144" anchor="ctr"/>
          <a:lstStyle/>
          <a:p>
            <a:pPr algn="r"/>
            <a:endParaRPr lang="nl-NL" sz="1500">
              <a:solidFill>
                <a:srgbClr val="00A6D6"/>
              </a:solidFill>
              <a:latin typeface="Tahoma" pitchFamily="34" charset="0"/>
            </a:endParaRPr>
          </a:p>
        </p:txBody>
      </p:sp>
      <p:pic>
        <p:nvPicPr>
          <p:cNvPr id="14" name="Picture 3" descr="TU_P5#white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" y="6061793"/>
            <a:ext cx="1351373" cy="832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99" r:id="rId14"/>
  </p:sldLayoutIdLst>
  <p:hf hdr="0" ftr="0" dt="0"/>
  <p:txStyles>
    <p:titleStyle>
      <a:lvl1pPr marL="856060" indent="-856060"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A6D6"/>
          </a:solidFill>
          <a:latin typeface="Arial"/>
          <a:ea typeface="MS PGothic" pitchFamily="34" charset="-128"/>
          <a:cs typeface="Arial"/>
        </a:defRPr>
      </a:lvl1pPr>
      <a:lvl2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2pPr>
      <a:lvl3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3pPr>
      <a:lvl4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4pPr>
      <a:lvl5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5pPr>
      <a:lvl6pPr marL="1314316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470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622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5775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4204" indent="-194204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75915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7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956510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7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337104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8816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241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394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547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7699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_P4~black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" y="6061442"/>
            <a:ext cx="1349146" cy="8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32142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68" indent="-241068" algn="l" defTabSz="32142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314" indent="-200890" algn="l" defTabSz="3214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561" indent="-160712" algn="l" defTabSz="3214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987" indent="-160712" algn="l" defTabSz="32142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410" indent="-160712" algn="l" defTabSz="32142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7835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9259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684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107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4" tIns="32137" rIns="64274" bIns="321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600652"/>
            <a:ext cx="8228707" cy="4525119"/>
          </a:xfrm>
          <a:prstGeom prst="rect">
            <a:avLst/>
          </a:prstGeom>
        </p:spPr>
        <p:txBody>
          <a:bodyPr vert="horz" lIns="64274" tIns="32137" rIns="64274" bIns="321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648" y="6356826"/>
            <a:ext cx="2133079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80" y="6356826"/>
            <a:ext cx="2895451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75" y="6356826"/>
            <a:ext cx="2133079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32137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32" indent="-241032" algn="l" defTabSz="32137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235" indent="-200859" algn="l" defTabSz="32137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438" indent="-160688" algn="l" defTabSz="32137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814" indent="-160688" algn="l" defTabSz="32137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188" indent="-160688" algn="l" defTabSz="32137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7565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8938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315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1687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cdeotte/how-to-choose-cnn-architecture-mnis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s231n.github.io/convolutional-networks/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ntherrmann/pytorch-wavene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1610.02136.pdf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treme-rare-event-classification-using-autoencoders-in-keras-a565b386f09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datadriveninvestor/deep-learning-different-types-of-autoencoders-41d4fa5f7570" TargetMode="External"/><Relationship Id="rId4" Type="http://schemas.openxmlformats.org/officeDocument/2006/relationships/hyperlink" Target="https://towardsdatascience.com/lstm-autoencoder-for-extreme-rare-event-classification-in-keras-ce209a224cfb" TargetMode="Externa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ermost.ewi.tudelft.nl/cs4035-19-20/channels/town-square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6976-73BE-7442-B564-1990F5CB6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First: questions from </a:t>
            </a:r>
            <a:r>
              <a:rPr lang="en-NL" dirty="0"/>
              <a:t>Lab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6AD04-831B-5044-8B94-8CCD1BBB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F5E03-8D75-BC4F-83C0-6820A0F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Numerical vs categorical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ADF2-609B-1B47-B192-06B39845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Several people are still confused how to use </a:t>
            </a:r>
          </a:p>
          <a:p>
            <a:pPr lvl="1"/>
            <a:r>
              <a:rPr lang="en-NL" b="1" dirty="0">
                <a:solidFill>
                  <a:srgbClr val="7030A0"/>
                </a:solidFill>
              </a:rPr>
              <a:t>categorical</a:t>
            </a:r>
            <a:r>
              <a:rPr lang="en-NL" dirty="0"/>
              <a:t> data in </a:t>
            </a:r>
          </a:p>
          <a:p>
            <a:pPr lvl="1"/>
            <a:r>
              <a:rPr lang="en-NL" b="1" dirty="0">
                <a:solidFill>
                  <a:srgbClr val="00B050"/>
                </a:solidFill>
              </a:rPr>
              <a:t>continuous</a:t>
            </a:r>
            <a:r>
              <a:rPr lang="en-NL" dirty="0"/>
              <a:t> classifiers</a:t>
            </a:r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3CEF-611C-D14B-A0F1-EA34113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892B4-B446-7348-964F-BEE45CFAA779}"/>
              </a:ext>
            </a:extLst>
          </p:cNvPr>
          <p:cNvGraphicFramePr>
            <a:graphicFrameLocks noGrp="1"/>
          </p:cNvGraphicFramePr>
          <p:nvPr/>
        </p:nvGraphicFramePr>
        <p:xfrm>
          <a:off x="1635423" y="3447914"/>
          <a:ext cx="1701164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2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50582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7DF23C-F541-BA40-A86B-6E15B3FCBE5E}"/>
              </a:ext>
            </a:extLst>
          </p:cNvPr>
          <p:cNvGraphicFramePr>
            <a:graphicFrameLocks noGrp="1"/>
          </p:cNvGraphicFramePr>
          <p:nvPr/>
        </p:nvGraphicFramePr>
        <p:xfrm>
          <a:off x="3844259" y="3452778"/>
          <a:ext cx="4321150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30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solidFill>
                            <a:srgbClr val="7030A0"/>
                          </a:solidFill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AA5421-DDA8-DB4D-BD57-D0B78E7D790A}"/>
              </a:ext>
            </a:extLst>
          </p:cNvPr>
          <p:cNvSpPr txBox="1"/>
          <p:nvPr/>
        </p:nvSpPr>
        <p:spPr>
          <a:xfrm>
            <a:off x="2321585" y="2867889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i="1" dirty="0" err="1">
                <a:solidFill>
                  <a:srgbClr val="7030A0"/>
                </a:solidFill>
              </a:rPr>
              <a:t>One</a:t>
            </a:r>
            <a:r>
              <a:rPr lang="nl-NL" b="1" i="1" dirty="0">
                <a:solidFill>
                  <a:srgbClr val="7030A0"/>
                </a:solidFill>
              </a:rPr>
              <a:t>-hot </a:t>
            </a:r>
            <a:r>
              <a:rPr lang="nl-NL" b="1" i="1" dirty="0" err="1">
                <a:solidFill>
                  <a:srgbClr val="7030A0"/>
                </a:solidFill>
              </a:rPr>
              <a:t>encoding</a:t>
            </a:r>
            <a:r>
              <a:rPr lang="nl-NL" b="1" i="1" dirty="0">
                <a:solidFill>
                  <a:srgbClr val="7030A0"/>
                </a:solidFill>
              </a:rPr>
              <a:t>, </a:t>
            </a:r>
            <a:r>
              <a:rPr lang="nl-NL" b="1" i="1" dirty="0" err="1">
                <a:solidFill>
                  <a:srgbClr val="7030A0"/>
                </a:solidFill>
              </a:rPr>
              <a:t>every</a:t>
            </a:r>
            <a:r>
              <a:rPr lang="nl-NL" b="1" i="1" dirty="0">
                <a:solidFill>
                  <a:srgbClr val="7030A0"/>
                </a:solidFill>
              </a:rPr>
              <a:t> </a:t>
            </a:r>
            <a:r>
              <a:rPr lang="nl-NL" b="1" i="1" dirty="0" err="1">
                <a:solidFill>
                  <a:srgbClr val="7030A0"/>
                </a:solidFill>
              </a:rPr>
              <a:t>value</a:t>
            </a:r>
            <a:r>
              <a:rPr lang="nl-NL" b="1" i="1" dirty="0">
                <a:solidFill>
                  <a:srgbClr val="7030A0"/>
                </a:solidFill>
              </a:rPr>
              <a:t> is a new column</a:t>
            </a:r>
            <a:endParaRPr lang="en-NL" b="1" i="1" dirty="0">
              <a:solidFill>
                <a:srgbClr val="7030A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A85100-29A7-4841-9E51-2E86AF0F8598}"/>
              </a:ext>
            </a:extLst>
          </p:cNvPr>
          <p:cNvSpPr/>
          <p:nvPr/>
        </p:nvSpPr>
        <p:spPr bwMode="auto">
          <a:xfrm>
            <a:off x="3844259" y="662318"/>
            <a:ext cx="5171605" cy="2205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Another downside is the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blow-up in dimensionality…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It is essentially a unary encoding of categorical membership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90225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from network anomaly detection paper (using LOF)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good or bad? It is useful?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824"/>
            <a:ext cx="9144000" cy="309013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2461531" y="5054298"/>
            <a:ext cx="5996711" cy="14125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How many hosts should be investigated?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Are they easy to investigate?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How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 quick is the detection?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6DF93-FF26-7A49-807D-1F04B439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52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sym typeface="Arial"/>
              </a:rPr>
              <a:t>Evaluation in SCADA systems</a:t>
            </a:r>
            <a:endParaRPr lang="en-GB" dirty="0">
              <a:sym typeface="Arial"/>
            </a:endParaRPr>
          </a:p>
        </p:txBody>
      </p:sp>
      <p:sp>
        <p:nvSpPr>
          <p:cNvPr id="8" name="Shape 16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sym typeface="Arial"/>
              </a:rPr>
              <a:t>Time series discord (unusual motif) [1]</a:t>
            </a:r>
          </a:p>
          <a:p>
            <a:pPr lvl="0"/>
            <a:r>
              <a:rPr lang="en-GB" dirty="0">
                <a:sym typeface="Arial"/>
              </a:rPr>
              <a:t>More meaningful than isolated points</a:t>
            </a:r>
          </a:p>
        </p:txBody>
      </p:sp>
      <p:pic>
        <p:nvPicPr>
          <p:cNvPr id="164" name="Shape 164" descr="evaluation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371" y="2370020"/>
            <a:ext cx="4892873" cy="381131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1763105" y="6181335"/>
            <a:ext cx="6814280" cy="533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Senin P, Lin J, Wang X, Oates T, Gandhi S, Boedihardjo AP, Chen C, Frankenstein S. Time series anomaly discovery with grammar-based compression. In EDBT 2015 Mar 23 (pp. 481-492).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A57FA-4894-C84B-B013-6B8DA2BC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74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tectionTrajectories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45" y="762000"/>
            <a:ext cx="6096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attempt in BATADAL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A9C12-CEFD-244F-8E16-FA903B0D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38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attempt in BATADAL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TTD = time till detection</a:t>
            </a:r>
          </a:p>
          <a:p>
            <a:r>
              <a:rPr lang="en-US" dirty="0" err="1"/>
              <a:t>Δti</a:t>
            </a:r>
            <a:r>
              <a:rPr lang="en-US" dirty="0"/>
              <a:t> = duration of attack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point-based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gamma is parameter set by organizers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303391"/>
            <a:ext cx="4381500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065" y="3609286"/>
            <a:ext cx="3644900" cy="116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5301932"/>
            <a:ext cx="4686300" cy="812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84014-C366-AF42-8C7C-E027660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72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anomaly detection is hard</a:t>
            </a:r>
          </a:p>
          <a:p>
            <a:endParaRPr lang="en-US" dirty="0"/>
          </a:p>
          <a:p>
            <a:r>
              <a:rPr lang="en-US" dirty="0"/>
              <a:t>You should evaluate it in a way that makes sense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host-detection important, or packet-based?</a:t>
            </a:r>
          </a:p>
          <a:p>
            <a:pPr lvl="1"/>
            <a:r>
              <a:rPr lang="en-US" dirty="0"/>
              <a:t>Is time </a:t>
            </a:r>
            <a:r>
              <a:rPr lang="en-US" dirty="0" err="1"/>
              <a:t>untill</a:t>
            </a:r>
            <a:r>
              <a:rPr lang="en-US" dirty="0"/>
              <a:t> detection relevant?</a:t>
            </a:r>
          </a:p>
          <a:p>
            <a:pPr lvl="1"/>
            <a:r>
              <a:rPr lang="en-US" dirty="0"/>
              <a:t>Is detecting a single attack a single positive?</a:t>
            </a:r>
          </a:p>
          <a:p>
            <a:pPr lvl="1"/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C9387-545A-E24E-9B39-23D6C527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104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7DA8D-EDE8-2545-8EC1-714172D9BF23}"/>
              </a:ext>
            </a:extLst>
          </p:cNvPr>
          <p:cNvSpPr/>
          <p:nvPr/>
        </p:nvSpPr>
        <p:spPr>
          <a:xfrm>
            <a:off x="4443599" y="324433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405719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anomalies and detection methods</a:t>
            </a:r>
          </a:p>
          <a:p>
            <a:endParaRPr lang="en-US" dirty="0"/>
          </a:p>
          <a:p>
            <a:r>
              <a:rPr lang="en-US" dirty="0"/>
              <a:t>Detecting anomalies in:</a:t>
            </a:r>
          </a:p>
          <a:p>
            <a:pPr lvl="1"/>
            <a:r>
              <a:rPr lang="en-US" dirty="0"/>
              <a:t>sequences</a:t>
            </a:r>
          </a:p>
          <a:p>
            <a:pPr lvl="1"/>
            <a:r>
              <a:rPr lang="en-US" dirty="0"/>
              <a:t>multivariate data sets</a:t>
            </a:r>
          </a:p>
          <a:p>
            <a:pPr lvl="1"/>
            <a:r>
              <a:rPr lang="en-US" dirty="0"/>
              <a:t>multivariate sequences</a:t>
            </a:r>
          </a:p>
          <a:p>
            <a:endParaRPr lang="en-US" dirty="0"/>
          </a:p>
          <a:p>
            <a:r>
              <a:rPr lang="en-US" dirty="0"/>
              <a:t>Evaluating anomaly detection</a:t>
            </a:r>
          </a:p>
          <a:p>
            <a:endParaRPr lang="en-US" dirty="0"/>
          </a:p>
          <a:p>
            <a:r>
              <a:rPr lang="en-US" b="1" dirty="0"/>
              <a:t>Deep learning for anomaly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DD809-FCC1-3B43-8F67-4E1C919C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58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457200" y="1169200"/>
            <a:ext cx="7143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7EB9"/>
              </a:buClr>
            </a:pPr>
            <a:endParaRPr sz="3000">
              <a:solidFill>
                <a:srgbClr val="007EB9"/>
              </a:solidFill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1700275" y="3157500"/>
            <a:ext cx="1022400" cy="54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E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7EB9"/>
                </a:solidFill>
              </a:rPr>
              <a:t>NN</a:t>
            </a:r>
            <a:endParaRPr b="1">
              <a:solidFill>
                <a:srgbClr val="007EB9"/>
              </a:solidFill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1939975" y="3999825"/>
            <a:ext cx="543000" cy="543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E06666"/>
                </a:solidFill>
              </a:rPr>
              <a:t>x</a:t>
            </a:r>
            <a:endParaRPr baseline="-25000">
              <a:solidFill>
                <a:srgbClr val="E06666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939975" y="2315175"/>
            <a:ext cx="543000" cy="543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6B26B"/>
                </a:solidFill>
              </a:rPr>
              <a:t>y</a:t>
            </a:r>
            <a:endParaRPr baseline="-25000">
              <a:solidFill>
                <a:srgbClr val="F6B26B"/>
              </a:solidFill>
            </a:endParaRPr>
          </a:p>
        </p:txBody>
      </p:sp>
      <p:cxnSp>
        <p:nvCxnSpPr>
          <p:cNvPr id="67" name="Google Shape;67;p15"/>
          <p:cNvCxnSpPr>
            <a:stCxn id="65" idx="0"/>
            <a:endCxn id="64" idx="2"/>
          </p:cNvCxnSpPr>
          <p:nvPr/>
        </p:nvCxnSpPr>
        <p:spPr>
          <a:xfrm rot="10800000">
            <a:off x="2211475" y="3700425"/>
            <a:ext cx="0" cy="2994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5"/>
          <p:cNvCxnSpPr>
            <a:stCxn id="64" idx="0"/>
            <a:endCxn id="66" idx="4"/>
          </p:cNvCxnSpPr>
          <p:nvPr/>
        </p:nvCxnSpPr>
        <p:spPr>
          <a:xfrm rot="10800000">
            <a:off x="2211475" y="2858100"/>
            <a:ext cx="0" cy="2994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5"/>
          <p:cNvSpPr txBox="1"/>
          <p:nvPr/>
        </p:nvSpPr>
        <p:spPr>
          <a:xfrm>
            <a:off x="2074523" y="2331172"/>
            <a:ext cx="2295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F6B26B"/>
                </a:solidFill>
              </a:rPr>
              <a:t>^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175" y="3033714"/>
            <a:ext cx="50863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186575" y="4209075"/>
            <a:ext cx="909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weights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239000" y="4209075"/>
            <a:ext cx="909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bias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02750" y="4209075"/>
            <a:ext cx="909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output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235875" y="2511375"/>
            <a:ext cx="10224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activation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914430" y="2511375"/>
            <a:ext cx="9093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input</a:t>
            </a:r>
            <a:endParaRPr>
              <a:solidFill>
                <a:srgbClr val="424342"/>
              </a:solidFill>
            </a:endParaRPr>
          </a:p>
        </p:txBody>
      </p:sp>
      <p:cxnSp>
        <p:nvCxnSpPr>
          <p:cNvPr id="76" name="Google Shape;76;p15"/>
          <p:cNvCxnSpPr>
            <a:stCxn id="74" idx="2"/>
          </p:cNvCxnSpPr>
          <p:nvPr/>
        </p:nvCxnSpPr>
        <p:spPr>
          <a:xfrm>
            <a:off x="4747075" y="2858175"/>
            <a:ext cx="0" cy="3009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5"/>
          <p:cNvCxnSpPr>
            <a:stCxn id="75" idx="2"/>
          </p:cNvCxnSpPr>
          <p:nvPr/>
        </p:nvCxnSpPr>
        <p:spPr>
          <a:xfrm>
            <a:off x="6369080" y="2858175"/>
            <a:ext cx="0" cy="2796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5"/>
          <p:cNvCxnSpPr>
            <a:stCxn id="73" idx="0"/>
          </p:cNvCxnSpPr>
          <p:nvPr/>
        </p:nvCxnSpPr>
        <p:spPr>
          <a:xfrm rot="10800000">
            <a:off x="3257400" y="3862275"/>
            <a:ext cx="0" cy="3468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5"/>
          <p:cNvCxnSpPr>
            <a:stCxn id="71" idx="0"/>
          </p:cNvCxnSpPr>
          <p:nvPr/>
        </p:nvCxnSpPr>
        <p:spPr>
          <a:xfrm rot="10800000">
            <a:off x="5641225" y="3834075"/>
            <a:ext cx="0" cy="375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5"/>
          <p:cNvCxnSpPr>
            <a:stCxn id="72" idx="0"/>
          </p:cNvCxnSpPr>
          <p:nvPr/>
        </p:nvCxnSpPr>
        <p:spPr>
          <a:xfrm rot="10800000">
            <a:off x="7693650" y="3848175"/>
            <a:ext cx="0" cy="3609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" sz="3000">
                <a:solidFill>
                  <a:srgbClr val="007EB9"/>
                </a:solidFill>
              </a:rPr>
              <a:t>Neural Network</a:t>
            </a:r>
            <a:endParaRPr sz="3000">
              <a:solidFill>
                <a:srgbClr val="007EB9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140A0A-E2FC-B44E-BA0B-B0C2369F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10503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1932875" y="2632838"/>
            <a:ext cx="543000" cy="543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E06666"/>
                </a:solidFill>
              </a:rPr>
              <a:t>x</a:t>
            </a:r>
            <a:endParaRPr baseline="-25000">
              <a:solidFill>
                <a:srgbClr val="E06666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783000" y="2632838"/>
            <a:ext cx="1022400" cy="54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E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7EB9"/>
                </a:solidFill>
              </a:rPr>
              <a:t>NN</a:t>
            </a:r>
            <a:r>
              <a:rPr lang="en" b="1" baseline="-25000">
                <a:solidFill>
                  <a:srgbClr val="007EB9"/>
                </a:solidFill>
              </a:rPr>
              <a:t>1</a:t>
            </a:r>
            <a:endParaRPr b="1" baseline="-25000">
              <a:solidFill>
                <a:srgbClr val="007EB9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253000" y="2632838"/>
            <a:ext cx="1022400" cy="54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E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7EB9"/>
                </a:solidFill>
              </a:rPr>
              <a:t>NN</a:t>
            </a:r>
            <a:r>
              <a:rPr lang="en" b="1" baseline="-25000">
                <a:solidFill>
                  <a:srgbClr val="007EB9"/>
                </a:solidFill>
              </a:rPr>
              <a:t>L</a:t>
            </a:r>
            <a:endParaRPr b="1" baseline="-25000">
              <a:solidFill>
                <a:srgbClr val="007EB9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7582525" y="2632838"/>
            <a:ext cx="543000" cy="543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6B26B"/>
                </a:solidFill>
              </a:rPr>
              <a:t>y</a:t>
            </a:r>
            <a:endParaRPr baseline="-25000">
              <a:solidFill>
                <a:srgbClr val="F6B26B"/>
              </a:solidFill>
            </a:endParaRPr>
          </a:p>
        </p:txBody>
      </p:sp>
      <p:cxnSp>
        <p:nvCxnSpPr>
          <p:cNvPr id="90" name="Google Shape;90;p16"/>
          <p:cNvCxnSpPr>
            <a:stCxn id="86" idx="6"/>
            <a:endCxn id="87" idx="1"/>
          </p:cNvCxnSpPr>
          <p:nvPr/>
        </p:nvCxnSpPr>
        <p:spPr>
          <a:xfrm>
            <a:off x="2475875" y="2904338"/>
            <a:ext cx="307200" cy="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6"/>
          <p:cNvCxnSpPr>
            <a:stCxn id="88" idx="3"/>
            <a:endCxn id="89" idx="2"/>
          </p:cNvCxnSpPr>
          <p:nvPr/>
        </p:nvCxnSpPr>
        <p:spPr>
          <a:xfrm>
            <a:off x="7275400" y="2904338"/>
            <a:ext cx="307200" cy="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/>
          <p:nvPr/>
        </p:nvSpPr>
        <p:spPr>
          <a:xfrm>
            <a:off x="4112525" y="2632838"/>
            <a:ext cx="1022400" cy="54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E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7EB9"/>
                </a:solidFill>
              </a:rPr>
              <a:t>NN</a:t>
            </a:r>
            <a:r>
              <a:rPr lang="en" b="1" baseline="-25000">
                <a:solidFill>
                  <a:srgbClr val="007EB9"/>
                </a:solidFill>
              </a:rPr>
              <a:t>2</a:t>
            </a:r>
            <a:endParaRPr b="1" baseline="-25000">
              <a:solidFill>
                <a:srgbClr val="007EB9"/>
              </a:solidFill>
            </a:endParaRPr>
          </a:p>
        </p:txBody>
      </p:sp>
      <p:cxnSp>
        <p:nvCxnSpPr>
          <p:cNvPr id="93" name="Google Shape;93;p16"/>
          <p:cNvCxnSpPr>
            <a:stCxn id="87" idx="3"/>
            <a:endCxn id="92" idx="1"/>
          </p:cNvCxnSpPr>
          <p:nvPr/>
        </p:nvCxnSpPr>
        <p:spPr>
          <a:xfrm>
            <a:off x="3805400" y="2904338"/>
            <a:ext cx="307200" cy="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5475254" y="2665525"/>
            <a:ext cx="437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...</a:t>
            </a:r>
            <a:endParaRPr baseline="-25000">
              <a:solidFill>
                <a:srgbClr val="424342"/>
              </a:solidFill>
            </a:endParaRPr>
          </a:p>
        </p:txBody>
      </p:sp>
      <p:cxnSp>
        <p:nvCxnSpPr>
          <p:cNvPr id="95" name="Google Shape;95;p16"/>
          <p:cNvCxnSpPr>
            <a:stCxn id="92" idx="3"/>
            <a:endCxn id="94" idx="1"/>
          </p:cNvCxnSpPr>
          <p:nvPr/>
        </p:nvCxnSpPr>
        <p:spPr>
          <a:xfrm>
            <a:off x="5134925" y="2904338"/>
            <a:ext cx="340200" cy="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>
            <a:stCxn id="94" idx="3"/>
            <a:endCxn id="88" idx="1"/>
          </p:cNvCxnSpPr>
          <p:nvPr/>
        </p:nvCxnSpPr>
        <p:spPr>
          <a:xfrm>
            <a:off x="5912654" y="2904325"/>
            <a:ext cx="340200" cy="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6"/>
          <p:cNvSpPr/>
          <p:nvPr/>
        </p:nvSpPr>
        <p:spPr>
          <a:xfrm rot="5400000">
            <a:off x="4900525" y="1357763"/>
            <a:ext cx="277200" cy="451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783000" y="3924263"/>
            <a:ext cx="45120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24342"/>
                </a:solidFill>
              </a:rPr>
              <a:t>stack L fully connected layers</a:t>
            </a:r>
            <a:endParaRPr b="1">
              <a:solidFill>
                <a:srgbClr val="424342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717960" y="2655635"/>
            <a:ext cx="2295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F6B26B"/>
                </a:solidFill>
              </a:rPr>
              <a:t>^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Deep Neural Network (DNN)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12C56-3798-F04C-95FF-C8CCC4E0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7" name="Google Shape;105;p17">
            <a:extLst>
              <a:ext uri="{FF2B5EF4-FFF2-40B4-BE49-F238E27FC236}">
                <a16:creationId xmlns:a16="http://schemas.microsoft.com/office/drawing/2014/main" id="{6133B653-53D5-D346-B6A5-1B5FFEB8E5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917" y="4730376"/>
            <a:ext cx="4914015" cy="13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0354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DNNs give great SOTA results!</a:t>
            </a:r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NNs are great with fixed and continuous input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452" y="2414950"/>
            <a:ext cx="6326332" cy="2786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2221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/>
              <a:t>makes DNNs </a:t>
            </a:r>
            <a:r>
              <a:rPr lang="en-GB" dirty="0"/>
              <a:t>tick</a:t>
            </a:r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Deep learning success is based on </a:t>
            </a:r>
            <a:r>
              <a:rPr lang="en-GB" b="1" dirty="0"/>
              <a:t>automated feature extraction </a:t>
            </a:r>
            <a:r>
              <a:rPr lang="en-GB" dirty="0"/>
              <a:t>based on </a:t>
            </a:r>
            <a:r>
              <a:rPr lang="en-GB" b="1" dirty="0"/>
              <a:t>locality</a:t>
            </a:r>
            <a:r>
              <a:rPr lang="en-GB" dirty="0"/>
              <a:t> and </a:t>
            </a:r>
            <a:r>
              <a:rPr lang="en-GB" b="1" dirty="0"/>
              <a:t>memory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424" y="2359743"/>
            <a:ext cx="7243105" cy="3254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/>
        </p:nvSpPr>
        <p:spPr>
          <a:xfrm>
            <a:off x="2636475" y="5451000"/>
            <a:ext cx="5637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600"/>
              <a:t>Image credit: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https://www.kaggle.com/cdeotte/how-to-choose-cnn-architecture-mnist</a:t>
            </a:r>
            <a:endParaRPr sz="600"/>
          </a:p>
        </p:txBody>
      </p:sp>
    </p:spTree>
    <p:extLst>
      <p:ext uri="{BB962C8B-B14F-4D97-AF65-F5344CB8AC3E}">
        <p14:creationId xmlns:p14="http://schemas.microsoft.com/office/powerpoint/2010/main" val="94747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F5E03-8D75-BC4F-83C0-6820A0F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Numerical vs categorical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ADF2-609B-1B47-B192-06B39845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Several people are still confused how to use </a:t>
            </a:r>
          </a:p>
          <a:p>
            <a:pPr lvl="1"/>
            <a:r>
              <a:rPr lang="en-NL" b="1" dirty="0">
                <a:solidFill>
                  <a:srgbClr val="7030A0"/>
                </a:solidFill>
              </a:rPr>
              <a:t>categorical</a:t>
            </a:r>
            <a:r>
              <a:rPr lang="en-NL" dirty="0"/>
              <a:t> data in </a:t>
            </a:r>
          </a:p>
          <a:p>
            <a:pPr lvl="1"/>
            <a:r>
              <a:rPr lang="en-NL" b="1" dirty="0">
                <a:solidFill>
                  <a:srgbClr val="00B050"/>
                </a:solidFill>
              </a:rPr>
              <a:t>continuous</a:t>
            </a:r>
            <a:r>
              <a:rPr lang="en-NL" dirty="0"/>
              <a:t> classifiers</a:t>
            </a:r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3CEF-611C-D14B-A0F1-EA34113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892B4-B446-7348-964F-BEE45CFAA779}"/>
              </a:ext>
            </a:extLst>
          </p:cNvPr>
          <p:cNvGraphicFramePr>
            <a:graphicFrameLocks noGrp="1"/>
          </p:cNvGraphicFramePr>
          <p:nvPr/>
        </p:nvGraphicFramePr>
        <p:xfrm>
          <a:off x="1635423" y="3447914"/>
          <a:ext cx="1701164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2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50582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7DF23C-F541-BA40-A86B-6E15B3FCB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14669"/>
              </p:ext>
            </p:extLst>
          </p:nvPr>
        </p:nvGraphicFramePr>
        <p:xfrm>
          <a:off x="3844259" y="3452778"/>
          <a:ext cx="3456920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30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bit1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bit2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AA5421-DDA8-DB4D-BD57-D0B78E7D790A}"/>
              </a:ext>
            </a:extLst>
          </p:cNvPr>
          <p:cNvSpPr txBox="1"/>
          <p:nvPr/>
        </p:nvSpPr>
        <p:spPr>
          <a:xfrm>
            <a:off x="2321585" y="2867889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i="1" dirty="0" err="1">
                <a:solidFill>
                  <a:srgbClr val="7030A0"/>
                </a:solidFill>
              </a:rPr>
              <a:t>One</a:t>
            </a:r>
            <a:r>
              <a:rPr lang="nl-NL" b="1" i="1" dirty="0">
                <a:solidFill>
                  <a:srgbClr val="7030A0"/>
                </a:solidFill>
              </a:rPr>
              <a:t>-hot </a:t>
            </a:r>
            <a:r>
              <a:rPr lang="nl-NL" b="1" i="1" dirty="0" err="1">
                <a:solidFill>
                  <a:srgbClr val="7030A0"/>
                </a:solidFill>
              </a:rPr>
              <a:t>encoding</a:t>
            </a:r>
            <a:r>
              <a:rPr lang="nl-NL" b="1" i="1" dirty="0">
                <a:solidFill>
                  <a:srgbClr val="7030A0"/>
                </a:solidFill>
              </a:rPr>
              <a:t>, </a:t>
            </a:r>
            <a:r>
              <a:rPr lang="nl-NL" b="1" i="1" dirty="0" err="1">
                <a:solidFill>
                  <a:srgbClr val="7030A0"/>
                </a:solidFill>
              </a:rPr>
              <a:t>every</a:t>
            </a:r>
            <a:r>
              <a:rPr lang="nl-NL" b="1" i="1" dirty="0">
                <a:solidFill>
                  <a:srgbClr val="7030A0"/>
                </a:solidFill>
              </a:rPr>
              <a:t> </a:t>
            </a:r>
            <a:r>
              <a:rPr lang="nl-NL" b="1" i="1" dirty="0" err="1">
                <a:solidFill>
                  <a:srgbClr val="7030A0"/>
                </a:solidFill>
              </a:rPr>
              <a:t>value</a:t>
            </a:r>
            <a:r>
              <a:rPr lang="nl-NL" b="1" i="1" dirty="0">
                <a:solidFill>
                  <a:srgbClr val="7030A0"/>
                </a:solidFill>
              </a:rPr>
              <a:t> is a new column</a:t>
            </a:r>
            <a:endParaRPr lang="en-NL" b="1" i="1" dirty="0">
              <a:solidFill>
                <a:srgbClr val="7030A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A85100-29A7-4841-9E51-2E86AF0F8598}"/>
              </a:ext>
            </a:extLst>
          </p:cNvPr>
          <p:cNvSpPr/>
          <p:nvPr/>
        </p:nvSpPr>
        <p:spPr bwMode="auto">
          <a:xfrm>
            <a:off x="3844259" y="1384183"/>
            <a:ext cx="5171605" cy="13203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A binary encoding is also possible..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6164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Locality</a:t>
            </a:r>
          </a:p>
        </p:txBody>
      </p:sp>
      <p:sp>
        <p:nvSpPr>
          <p:cNvPr id="337" name="Google Shape;337;p3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convolutions can exploit locality and dependencies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36" name="Google Shape;3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424" y="2392651"/>
            <a:ext cx="6750326" cy="280841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 txBox="1"/>
          <p:nvPr/>
        </p:nvSpPr>
        <p:spPr>
          <a:xfrm>
            <a:off x="2308388" y="5561450"/>
            <a:ext cx="51900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00"/>
              <a:t>Further reading on CNNs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http://cs231n.github.io/convolutional-networks/</a:t>
            </a:r>
            <a:endParaRPr sz="800"/>
          </a:p>
        </p:txBody>
      </p:sp>
    </p:spTree>
    <p:extLst>
      <p:ext uri="{BB962C8B-B14F-4D97-AF65-F5344CB8AC3E}">
        <p14:creationId xmlns:p14="http://schemas.microsoft.com/office/powerpoint/2010/main" val="5854130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/>
        </p:nvSpPr>
        <p:spPr>
          <a:xfrm>
            <a:off x="894600" y="4984500"/>
            <a:ext cx="7354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highlight>
                  <a:srgbClr val="FFFFFF"/>
                </a:highlight>
              </a:rPr>
              <a:t>Oord, A. van den, Dieleman, S., Zen, H., Simonyan, K., Vinyals, O., Graves, A., … Kavukcuoglu, K. (2016).</a:t>
            </a:r>
            <a:br>
              <a:rPr lang="en" sz="10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rgbClr val="999999"/>
                </a:solidFill>
                <a:highlight>
                  <a:srgbClr val="FFFFFF"/>
                </a:highlight>
              </a:rPr>
              <a:t>WaveNet: A Generative Model for Raw Audio. arXiv:1609.03499 [Cs].</a:t>
            </a:r>
            <a:endParaRPr sz="10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algn="ctr"/>
            <a:r>
              <a:rPr lang="en" sz="1100">
                <a:solidFill>
                  <a:srgbClr val="999999"/>
                </a:solidFill>
                <a:highlight>
                  <a:srgbClr val="FFFFFF"/>
                </a:highlight>
              </a:rPr>
              <a:t>Code: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https://github.com/vincentherrmann/pytorch-wavenet</a:t>
            </a:r>
            <a:endParaRPr sz="11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pic>
        <p:nvPicPr>
          <p:cNvPr id="368" name="Google Shape;3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328" y="1656931"/>
            <a:ext cx="7580672" cy="332757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 err="1"/>
              <a:t>WaveNet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25673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1763106" y="1063228"/>
            <a:ext cx="7106400" cy="8574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Anomalies using </a:t>
            </a:r>
            <a:r>
              <a:rPr lang="en" dirty="0" err="1"/>
              <a:t>softmax</a:t>
            </a:r>
            <a:endParaRPr dirty="0"/>
          </a:p>
        </p:txBody>
      </p:sp>
      <p:sp>
        <p:nvSpPr>
          <p:cNvPr id="382" name="Google Shape;382;p42"/>
          <p:cNvSpPr txBox="1">
            <a:spLocks noGrp="1"/>
          </p:cNvSpPr>
          <p:nvPr>
            <p:ph type="body" idx="1"/>
          </p:nvPr>
        </p:nvSpPr>
        <p:spPr>
          <a:xfrm>
            <a:off x="1763106" y="2057400"/>
            <a:ext cx="7106400" cy="34860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360"/>
              </a:spcBef>
              <a:spcAft>
                <a:spcPts val="1600"/>
              </a:spcAft>
              <a:buNone/>
            </a:pPr>
            <a:r>
              <a:rPr lang="en"/>
              <a:t>Example: Use softmax to learn distribution</a:t>
            </a:r>
            <a:endParaRPr/>
          </a:p>
        </p:txBody>
      </p:sp>
      <p:pic>
        <p:nvPicPr>
          <p:cNvPr id="383" name="Google Shape;3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776" y="2639276"/>
            <a:ext cx="5174451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 txBox="1"/>
          <p:nvPr/>
        </p:nvSpPr>
        <p:spPr>
          <a:xfrm>
            <a:off x="2609025" y="5543400"/>
            <a:ext cx="46125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/>
              <a:t>Further reading: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https://arxiv.org/pdf/1610.02136.pdf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943354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/>
          <p:nvPr/>
        </p:nvSpPr>
        <p:spPr>
          <a:xfrm>
            <a:off x="196153" y="2990703"/>
            <a:ext cx="798000" cy="876600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rgbClr val="4243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Input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416" name="Google Shape;416;p46"/>
          <p:cNvSpPr/>
          <p:nvPr/>
        </p:nvSpPr>
        <p:spPr>
          <a:xfrm>
            <a:off x="1114872" y="3122247"/>
            <a:ext cx="10224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rgbClr val="333399"/>
                </a:solidFill>
              </a:rPr>
              <a:t>encode</a:t>
            </a:r>
            <a:endParaRPr sz="1200" b="1">
              <a:solidFill>
                <a:srgbClr val="333399"/>
              </a:solidFill>
            </a:endParaRPr>
          </a:p>
        </p:txBody>
      </p:sp>
      <p:sp>
        <p:nvSpPr>
          <p:cNvPr id="417" name="Google Shape;417;p46"/>
          <p:cNvSpPr/>
          <p:nvPr/>
        </p:nvSpPr>
        <p:spPr>
          <a:xfrm>
            <a:off x="2257996" y="2996697"/>
            <a:ext cx="1039500" cy="86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E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7EB9"/>
                </a:solidFill>
              </a:rPr>
              <a:t>Encoder</a:t>
            </a:r>
            <a:endParaRPr b="1">
              <a:solidFill>
                <a:srgbClr val="007EB9"/>
              </a:solidFill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3418222" y="3122247"/>
            <a:ext cx="5133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b="1">
              <a:solidFill>
                <a:srgbClr val="333399"/>
              </a:solidFill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4052253" y="2990703"/>
            <a:ext cx="798000" cy="876600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rgbClr val="4243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Code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420" name="Google Shape;420;p46"/>
          <p:cNvSpPr txBox="1">
            <a:spLocks noGrp="1"/>
          </p:cNvSpPr>
          <p:nvPr>
            <p:ph type="title" idx="4294967295"/>
          </p:nvPr>
        </p:nvSpPr>
        <p:spPr>
          <a:xfrm>
            <a:off x="2959100" y="1063625"/>
            <a:ext cx="6184900" cy="85725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" sz="3000">
                <a:solidFill>
                  <a:srgbClr val="007EB9"/>
                </a:solidFill>
              </a:rPr>
              <a:t>Autoencoder</a:t>
            </a:r>
            <a:endParaRPr/>
          </a:p>
        </p:txBody>
      </p:sp>
      <p:sp>
        <p:nvSpPr>
          <p:cNvPr id="421" name="Google Shape;421;p46"/>
          <p:cNvSpPr txBox="1"/>
          <p:nvPr/>
        </p:nvSpPr>
        <p:spPr>
          <a:xfrm>
            <a:off x="444975" y="2557025"/>
            <a:ext cx="4560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x</a:t>
            </a:r>
            <a:endParaRPr/>
          </a:p>
        </p:txBody>
      </p:sp>
      <p:sp>
        <p:nvSpPr>
          <p:cNvPr id="422" name="Google Shape;422;p46"/>
          <p:cNvSpPr txBox="1"/>
          <p:nvPr/>
        </p:nvSpPr>
        <p:spPr>
          <a:xfrm>
            <a:off x="158400" y="4127850"/>
            <a:ext cx="15654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N dimensional</a:t>
            </a:r>
            <a:endParaRPr/>
          </a:p>
        </p:txBody>
      </p:sp>
      <p:sp>
        <p:nvSpPr>
          <p:cNvPr id="423" name="Google Shape;423;p46"/>
          <p:cNvSpPr txBox="1"/>
          <p:nvPr/>
        </p:nvSpPr>
        <p:spPr>
          <a:xfrm>
            <a:off x="3525475" y="4127850"/>
            <a:ext cx="17484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 &lt; N dimensional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444947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/>
          <p:nvPr/>
        </p:nvSpPr>
        <p:spPr>
          <a:xfrm>
            <a:off x="196153" y="2990703"/>
            <a:ext cx="798000" cy="876600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rgbClr val="4243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Input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429" name="Google Shape;429;p47"/>
          <p:cNvSpPr/>
          <p:nvPr/>
        </p:nvSpPr>
        <p:spPr>
          <a:xfrm>
            <a:off x="7908347" y="2990697"/>
            <a:ext cx="1039500" cy="876600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rgbClr val="4243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424342"/>
                </a:solidFill>
              </a:rPr>
              <a:t>Reconstructed</a:t>
            </a:r>
            <a:endParaRPr sz="1000">
              <a:solidFill>
                <a:srgbClr val="424342"/>
              </a:solidFill>
            </a:endParaRPr>
          </a:p>
          <a:p>
            <a:pPr algn="ctr"/>
            <a:r>
              <a:rPr lang="en" sz="1000">
                <a:solidFill>
                  <a:srgbClr val="424342"/>
                </a:solidFill>
              </a:rPr>
              <a:t>Input</a:t>
            </a:r>
            <a:endParaRPr sz="1000">
              <a:solidFill>
                <a:srgbClr val="424342"/>
              </a:solidFill>
            </a:endParaRPr>
          </a:p>
        </p:txBody>
      </p:sp>
      <p:sp>
        <p:nvSpPr>
          <p:cNvPr id="430" name="Google Shape;430;p47"/>
          <p:cNvSpPr/>
          <p:nvPr/>
        </p:nvSpPr>
        <p:spPr>
          <a:xfrm>
            <a:off x="1114872" y="3122247"/>
            <a:ext cx="10224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rgbClr val="333399"/>
                </a:solidFill>
              </a:rPr>
              <a:t>encode</a:t>
            </a:r>
            <a:endParaRPr sz="1200" b="1">
              <a:solidFill>
                <a:srgbClr val="333399"/>
              </a:solidFill>
            </a:endParaRPr>
          </a:p>
        </p:txBody>
      </p:sp>
      <p:sp>
        <p:nvSpPr>
          <p:cNvPr id="431" name="Google Shape;431;p47"/>
          <p:cNvSpPr/>
          <p:nvPr/>
        </p:nvSpPr>
        <p:spPr>
          <a:xfrm>
            <a:off x="2257996" y="2996697"/>
            <a:ext cx="1039500" cy="86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E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7EB9"/>
                </a:solidFill>
              </a:rPr>
              <a:t>Encoder</a:t>
            </a:r>
            <a:endParaRPr b="1">
              <a:solidFill>
                <a:srgbClr val="007EB9"/>
              </a:solidFill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6114106" y="2996697"/>
            <a:ext cx="1039500" cy="86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E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7EB9"/>
                </a:solidFill>
              </a:rPr>
              <a:t>Decoder</a:t>
            </a:r>
            <a:endParaRPr b="1">
              <a:solidFill>
                <a:srgbClr val="007EB9"/>
              </a:solidFill>
            </a:endParaRPr>
          </a:p>
        </p:txBody>
      </p:sp>
      <p:sp>
        <p:nvSpPr>
          <p:cNvPr id="433" name="Google Shape;433;p47"/>
          <p:cNvSpPr/>
          <p:nvPr/>
        </p:nvSpPr>
        <p:spPr>
          <a:xfrm>
            <a:off x="3418222" y="3122247"/>
            <a:ext cx="5133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b="1">
              <a:solidFill>
                <a:srgbClr val="333399"/>
              </a:solidFill>
            </a:endParaRPr>
          </a:p>
        </p:txBody>
      </p:sp>
      <p:sp>
        <p:nvSpPr>
          <p:cNvPr id="434" name="Google Shape;434;p47"/>
          <p:cNvSpPr/>
          <p:nvPr/>
        </p:nvSpPr>
        <p:spPr>
          <a:xfrm>
            <a:off x="4052253" y="2990703"/>
            <a:ext cx="798000" cy="876600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rgbClr val="4243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Code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435" name="Google Shape;435;p47"/>
          <p:cNvSpPr/>
          <p:nvPr/>
        </p:nvSpPr>
        <p:spPr>
          <a:xfrm>
            <a:off x="4970972" y="3122247"/>
            <a:ext cx="10224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rgbClr val="333399"/>
                </a:solidFill>
              </a:rPr>
              <a:t>decode</a:t>
            </a:r>
            <a:endParaRPr sz="1200" b="1">
              <a:solidFill>
                <a:srgbClr val="333399"/>
              </a:solidFill>
            </a:endParaRPr>
          </a:p>
        </p:txBody>
      </p:sp>
      <p:sp>
        <p:nvSpPr>
          <p:cNvPr id="436" name="Google Shape;436;p47"/>
          <p:cNvSpPr/>
          <p:nvPr/>
        </p:nvSpPr>
        <p:spPr>
          <a:xfrm>
            <a:off x="7274322" y="3122247"/>
            <a:ext cx="5133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b="1">
              <a:solidFill>
                <a:srgbClr val="333399"/>
              </a:solidFill>
            </a:endParaRPr>
          </a:p>
        </p:txBody>
      </p:sp>
      <p:sp>
        <p:nvSpPr>
          <p:cNvPr id="437" name="Google Shape;437;p47"/>
          <p:cNvSpPr txBox="1">
            <a:spLocks noGrp="1"/>
          </p:cNvSpPr>
          <p:nvPr>
            <p:ph type="title" idx="4294967295"/>
          </p:nvPr>
        </p:nvSpPr>
        <p:spPr>
          <a:xfrm>
            <a:off x="2706688" y="1063625"/>
            <a:ext cx="6437312" cy="85725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" sz="3000">
                <a:solidFill>
                  <a:srgbClr val="007EB9"/>
                </a:solidFill>
              </a:rPr>
              <a:t>Autoencoder</a:t>
            </a:r>
            <a:endParaRPr/>
          </a:p>
        </p:txBody>
      </p:sp>
      <p:sp>
        <p:nvSpPr>
          <p:cNvPr id="438" name="Google Shape;438;p47"/>
          <p:cNvSpPr txBox="1"/>
          <p:nvPr/>
        </p:nvSpPr>
        <p:spPr>
          <a:xfrm>
            <a:off x="158400" y="4127850"/>
            <a:ext cx="15654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N dimensional</a:t>
            </a:r>
            <a:endParaRPr/>
          </a:p>
        </p:txBody>
      </p:sp>
      <p:sp>
        <p:nvSpPr>
          <p:cNvPr id="439" name="Google Shape;439;p47"/>
          <p:cNvSpPr txBox="1"/>
          <p:nvPr/>
        </p:nvSpPr>
        <p:spPr>
          <a:xfrm>
            <a:off x="3525475" y="4127850"/>
            <a:ext cx="17484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 &lt; N dimensional</a:t>
            </a:r>
            <a:endParaRPr/>
          </a:p>
        </p:txBody>
      </p:sp>
      <p:sp>
        <p:nvSpPr>
          <p:cNvPr id="440" name="Google Shape;440;p47"/>
          <p:cNvSpPr txBox="1"/>
          <p:nvPr/>
        </p:nvSpPr>
        <p:spPr>
          <a:xfrm>
            <a:off x="7612750" y="4127850"/>
            <a:ext cx="1395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 N dimensional</a:t>
            </a:r>
            <a:endParaRPr/>
          </a:p>
        </p:txBody>
      </p:sp>
      <p:sp>
        <p:nvSpPr>
          <p:cNvPr id="441" name="Google Shape;441;p47"/>
          <p:cNvSpPr txBox="1"/>
          <p:nvPr/>
        </p:nvSpPr>
        <p:spPr>
          <a:xfrm>
            <a:off x="1241223" y="5209971"/>
            <a:ext cx="7459498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minimize difference between x and Decoder(Encoder(x))</a:t>
            </a:r>
            <a:endParaRPr dirty="0"/>
          </a:p>
          <a:p>
            <a:pPr algn="ctr"/>
            <a:r>
              <a:rPr lang="en" dirty="0"/>
              <a:t>the code encode(x) captures the important aspects of 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4990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/>
          <p:nvPr/>
        </p:nvSpPr>
        <p:spPr>
          <a:xfrm>
            <a:off x="196153" y="2990703"/>
            <a:ext cx="798000" cy="876600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rgbClr val="4243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Input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447" name="Google Shape;447;p48"/>
          <p:cNvSpPr/>
          <p:nvPr/>
        </p:nvSpPr>
        <p:spPr>
          <a:xfrm>
            <a:off x="7908347" y="2990697"/>
            <a:ext cx="1039500" cy="876600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rgbClr val="4243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424342"/>
                </a:solidFill>
              </a:rPr>
              <a:t>Reconstructed</a:t>
            </a:r>
            <a:endParaRPr sz="1000">
              <a:solidFill>
                <a:srgbClr val="424342"/>
              </a:solidFill>
            </a:endParaRPr>
          </a:p>
          <a:p>
            <a:pPr algn="ctr"/>
            <a:r>
              <a:rPr lang="en" sz="1000">
                <a:solidFill>
                  <a:srgbClr val="424342"/>
                </a:solidFill>
              </a:rPr>
              <a:t>Input</a:t>
            </a:r>
            <a:endParaRPr sz="1000">
              <a:solidFill>
                <a:srgbClr val="424342"/>
              </a:solidFill>
            </a:endParaRPr>
          </a:p>
        </p:txBody>
      </p:sp>
      <p:sp>
        <p:nvSpPr>
          <p:cNvPr id="448" name="Google Shape;448;p48"/>
          <p:cNvSpPr/>
          <p:nvPr/>
        </p:nvSpPr>
        <p:spPr>
          <a:xfrm>
            <a:off x="1114872" y="3122247"/>
            <a:ext cx="10224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rgbClr val="333399"/>
                </a:solidFill>
              </a:rPr>
              <a:t>encode</a:t>
            </a:r>
            <a:endParaRPr sz="1200" b="1">
              <a:solidFill>
                <a:srgbClr val="333399"/>
              </a:solidFill>
            </a:endParaRPr>
          </a:p>
        </p:txBody>
      </p:sp>
      <p:sp>
        <p:nvSpPr>
          <p:cNvPr id="449" name="Google Shape;449;p48"/>
          <p:cNvSpPr/>
          <p:nvPr/>
        </p:nvSpPr>
        <p:spPr>
          <a:xfrm>
            <a:off x="2257996" y="2996697"/>
            <a:ext cx="1039500" cy="86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E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7EB9"/>
                </a:solidFill>
              </a:rPr>
              <a:t>Encoder</a:t>
            </a:r>
            <a:endParaRPr b="1">
              <a:solidFill>
                <a:srgbClr val="007EB9"/>
              </a:solidFill>
            </a:endParaRPr>
          </a:p>
        </p:txBody>
      </p:sp>
      <p:sp>
        <p:nvSpPr>
          <p:cNvPr id="450" name="Google Shape;450;p48"/>
          <p:cNvSpPr/>
          <p:nvPr/>
        </p:nvSpPr>
        <p:spPr>
          <a:xfrm>
            <a:off x="6114106" y="2996697"/>
            <a:ext cx="1039500" cy="86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E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7EB9"/>
                </a:solidFill>
              </a:rPr>
              <a:t>Decoder</a:t>
            </a:r>
            <a:endParaRPr b="1">
              <a:solidFill>
                <a:srgbClr val="007EB9"/>
              </a:solidFill>
            </a:endParaRPr>
          </a:p>
        </p:txBody>
      </p:sp>
      <p:sp>
        <p:nvSpPr>
          <p:cNvPr id="451" name="Google Shape;451;p48"/>
          <p:cNvSpPr/>
          <p:nvPr/>
        </p:nvSpPr>
        <p:spPr>
          <a:xfrm>
            <a:off x="3418222" y="3122247"/>
            <a:ext cx="5133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b="1">
              <a:solidFill>
                <a:srgbClr val="333399"/>
              </a:solidFill>
            </a:endParaRPr>
          </a:p>
        </p:txBody>
      </p:sp>
      <p:sp>
        <p:nvSpPr>
          <p:cNvPr id="452" name="Google Shape;452;p48"/>
          <p:cNvSpPr/>
          <p:nvPr/>
        </p:nvSpPr>
        <p:spPr>
          <a:xfrm>
            <a:off x="4052253" y="2990703"/>
            <a:ext cx="798000" cy="876600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rgbClr val="4243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Code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453" name="Google Shape;453;p48"/>
          <p:cNvSpPr/>
          <p:nvPr/>
        </p:nvSpPr>
        <p:spPr>
          <a:xfrm>
            <a:off x="4970972" y="3122247"/>
            <a:ext cx="10224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rgbClr val="333399"/>
                </a:solidFill>
              </a:rPr>
              <a:t>decode</a:t>
            </a:r>
            <a:endParaRPr sz="1200" b="1">
              <a:solidFill>
                <a:srgbClr val="333399"/>
              </a:solidFill>
            </a:endParaRPr>
          </a:p>
        </p:txBody>
      </p:sp>
      <p:sp>
        <p:nvSpPr>
          <p:cNvPr id="454" name="Google Shape;454;p48"/>
          <p:cNvSpPr/>
          <p:nvPr/>
        </p:nvSpPr>
        <p:spPr>
          <a:xfrm>
            <a:off x="7274322" y="3122247"/>
            <a:ext cx="5133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b="1">
              <a:solidFill>
                <a:srgbClr val="333399"/>
              </a:solidFill>
            </a:endParaRPr>
          </a:p>
        </p:txBody>
      </p:sp>
      <p:sp>
        <p:nvSpPr>
          <p:cNvPr id="455" name="Google Shape;455;p48"/>
          <p:cNvSpPr/>
          <p:nvPr/>
        </p:nvSpPr>
        <p:spPr>
          <a:xfrm flipH="1">
            <a:off x="338276" y="4035150"/>
            <a:ext cx="8208900" cy="8793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6" name="Google Shape;456;p48"/>
          <p:cNvSpPr txBox="1"/>
          <p:nvPr/>
        </p:nvSpPr>
        <p:spPr>
          <a:xfrm>
            <a:off x="3719565" y="4398538"/>
            <a:ext cx="14634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b="1">
                <a:solidFill>
                  <a:srgbClr val="E06666"/>
                </a:solidFill>
              </a:rPr>
              <a:t>Compare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457" name="Google Shape;457;p48"/>
          <p:cNvSpPr txBox="1">
            <a:spLocks noGrp="1"/>
          </p:cNvSpPr>
          <p:nvPr>
            <p:ph type="title" idx="4294967295"/>
          </p:nvPr>
        </p:nvSpPr>
        <p:spPr>
          <a:xfrm>
            <a:off x="2038350" y="1063625"/>
            <a:ext cx="7105650" cy="85725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" sz="3000">
                <a:solidFill>
                  <a:srgbClr val="007EB9"/>
                </a:solidFill>
              </a:rPr>
              <a:t>Autoencoder</a:t>
            </a:r>
            <a:endParaRPr/>
          </a:p>
        </p:txBody>
      </p:sp>
      <p:sp>
        <p:nvSpPr>
          <p:cNvPr id="458" name="Google Shape;458;p48"/>
          <p:cNvSpPr txBox="1"/>
          <p:nvPr/>
        </p:nvSpPr>
        <p:spPr>
          <a:xfrm>
            <a:off x="444975" y="2557025"/>
            <a:ext cx="4560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x</a:t>
            </a:r>
            <a:endParaRPr/>
          </a:p>
        </p:txBody>
      </p:sp>
      <p:sp>
        <p:nvSpPr>
          <p:cNvPr id="459" name="Google Shape;459;p48"/>
          <p:cNvSpPr txBox="1"/>
          <p:nvPr/>
        </p:nvSpPr>
        <p:spPr>
          <a:xfrm>
            <a:off x="8141175" y="2557025"/>
            <a:ext cx="4560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x’</a:t>
            </a:r>
            <a:endParaRPr/>
          </a:p>
        </p:txBody>
      </p:sp>
      <p:sp>
        <p:nvSpPr>
          <p:cNvPr id="460" name="Google Shape;460;p48"/>
          <p:cNvSpPr txBox="1"/>
          <p:nvPr/>
        </p:nvSpPr>
        <p:spPr>
          <a:xfrm>
            <a:off x="3205728" y="5370839"/>
            <a:ext cx="328905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Reconstruction loss |x - x’|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8161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/>
          <p:nvPr/>
        </p:nvSpPr>
        <p:spPr>
          <a:xfrm>
            <a:off x="196153" y="2990703"/>
            <a:ext cx="798000" cy="876600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rgbClr val="4243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Input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466" name="Google Shape;466;p49"/>
          <p:cNvSpPr/>
          <p:nvPr/>
        </p:nvSpPr>
        <p:spPr>
          <a:xfrm>
            <a:off x="7908347" y="2990697"/>
            <a:ext cx="1039500" cy="876600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rgbClr val="4243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424342"/>
                </a:solidFill>
              </a:rPr>
              <a:t>Reconstructed</a:t>
            </a:r>
            <a:endParaRPr sz="1000">
              <a:solidFill>
                <a:srgbClr val="424342"/>
              </a:solidFill>
            </a:endParaRPr>
          </a:p>
          <a:p>
            <a:pPr algn="ctr"/>
            <a:r>
              <a:rPr lang="en" sz="1000">
                <a:solidFill>
                  <a:srgbClr val="424342"/>
                </a:solidFill>
              </a:rPr>
              <a:t>Input</a:t>
            </a:r>
            <a:endParaRPr sz="1000">
              <a:solidFill>
                <a:srgbClr val="424342"/>
              </a:solidFill>
            </a:endParaRPr>
          </a:p>
        </p:txBody>
      </p:sp>
      <p:sp>
        <p:nvSpPr>
          <p:cNvPr id="467" name="Google Shape;467;p49"/>
          <p:cNvSpPr/>
          <p:nvPr/>
        </p:nvSpPr>
        <p:spPr>
          <a:xfrm>
            <a:off x="1114872" y="3122247"/>
            <a:ext cx="10224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rgbClr val="333399"/>
                </a:solidFill>
              </a:rPr>
              <a:t>encode</a:t>
            </a:r>
            <a:endParaRPr sz="1200" b="1">
              <a:solidFill>
                <a:srgbClr val="333399"/>
              </a:solidFill>
            </a:endParaRPr>
          </a:p>
        </p:txBody>
      </p:sp>
      <p:sp>
        <p:nvSpPr>
          <p:cNvPr id="468" name="Google Shape;468;p49"/>
          <p:cNvSpPr/>
          <p:nvPr/>
        </p:nvSpPr>
        <p:spPr>
          <a:xfrm>
            <a:off x="2257996" y="2996697"/>
            <a:ext cx="1039500" cy="86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E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7EB9"/>
                </a:solidFill>
              </a:rPr>
              <a:t>Encoder</a:t>
            </a:r>
            <a:endParaRPr b="1">
              <a:solidFill>
                <a:srgbClr val="007EB9"/>
              </a:solidFill>
            </a:endParaRPr>
          </a:p>
        </p:txBody>
      </p:sp>
      <p:sp>
        <p:nvSpPr>
          <p:cNvPr id="469" name="Google Shape;469;p49"/>
          <p:cNvSpPr/>
          <p:nvPr/>
        </p:nvSpPr>
        <p:spPr>
          <a:xfrm>
            <a:off x="6114106" y="2996697"/>
            <a:ext cx="1039500" cy="86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E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7EB9"/>
                </a:solidFill>
              </a:rPr>
              <a:t>Decoder</a:t>
            </a:r>
            <a:endParaRPr b="1">
              <a:solidFill>
                <a:srgbClr val="007EB9"/>
              </a:solidFill>
            </a:endParaRPr>
          </a:p>
        </p:txBody>
      </p:sp>
      <p:sp>
        <p:nvSpPr>
          <p:cNvPr id="470" name="Google Shape;470;p49"/>
          <p:cNvSpPr/>
          <p:nvPr/>
        </p:nvSpPr>
        <p:spPr>
          <a:xfrm>
            <a:off x="3418222" y="3122247"/>
            <a:ext cx="5133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b="1">
              <a:solidFill>
                <a:srgbClr val="333399"/>
              </a:solidFill>
            </a:endParaRPr>
          </a:p>
        </p:txBody>
      </p:sp>
      <p:sp>
        <p:nvSpPr>
          <p:cNvPr id="471" name="Google Shape;471;p49"/>
          <p:cNvSpPr/>
          <p:nvPr/>
        </p:nvSpPr>
        <p:spPr>
          <a:xfrm>
            <a:off x="4052253" y="2990703"/>
            <a:ext cx="798000" cy="876600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rgbClr val="4243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24342"/>
                </a:solidFill>
              </a:rPr>
              <a:t>Code</a:t>
            </a:r>
            <a:endParaRPr>
              <a:solidFill>
                <a:srgbClr val="424342"/>
              </a:solidFill>
            </a:endParaRPr>
          </a:p>
        </p:txBody>
      </p:sp>
      <p:sp>
        <p:nvSpPr>
          <p:cNvPr id="472" name="Google Shape;472;p49"/>
          <p:cNvSpPr/>
          <p:nvPr/>
        </p:nvSpPr>
        <p:spPr>
          <a:xfrm>
            <a:off x="4970972" y="3122247"/>
            <a:ext cx="10224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rgbClr val="333399"/>
                </a:solidFill>
              </a:rPr>
              <a:t>decode</a:t>
            </a:r>
            <a:endParaRPr sz="1200" b="1">
              <a:solidFill>
                <a:srgbClr val="333399"/>
              </a:solidFill>
            </a:endParaRPr>
          </a:p>
        </p:txBody>
      </p:sp>
      <p:sp>
        <p:nvSpPr>
          <p:cNvPr id="473" name="Google Shape;473;p49"/>
          <p:cNvSpPr/>
          <p:nvPr/>
        </p:nvSpPr>
        <p:spPr>
          <a:xfrm>
            <a:off x="7274322" y="3122247"/>
            <a:ext cx="513300" cy="6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33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b="1">
              <a:solidFill>
                <a:srgbClr val="333399"/>
              </a:solidFill>
            </a:endParaRPr>
          </a:p>
        </p:txBody>
      </p:sp>
      <p:sp>
        <p:nvSpPr>
          <p:cNvPr id="474" name="Google Shape;474;p49"/>
          <p:cNvSpPr txBox="1"/>
          <p:nvPr/>
        </p:nvSpPr>
        <p:spPr>
          <a:xfrm>
            <a:off x="3931522" y="4049775"/>
            <a:ext cx="3618737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b="1" dirty="0">
                <a:solidFill>
                  <a:srgbClr val="E06666"/>
                </a:solidFill>
              </a:rPr>
              <a:t>Compare reconstruction loss</a:t>
            </a:r>
            <a:endParaRPr b="1" dirty="0">
              <a:solidFill>
                <a:srgbClr val="E06666"/>
              </a:solidFill>
            </a:endParaRPr>
          </a:p>
        </p:txBody>
      </p:sp>
      <p:sp>
        <p:nvSpPr>
          <p:cNvPr id="475" name="Google Shape;475;p49"/>
          <p:cNvSpPr txBox="1">
            <a:spLocks noGrp="1"/>
          </p:cNvSpPr>
          <p:nvPr>
            <p:ph type="title" idx="4294967295"/>
          </p:nvPr>
        </p:nvSpPr>
        <p:spPr>
          <a:xfrm>
            <a:off x="2038350" y="1063625"/>
            <a:ext cx="7105650" cy="85725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" sz="3000">
                <a:solidFill>
                  <a:srgbClr val="007EB9"/>
                </a:solidFill>
              </a:rPr>
              <a:t>Autoencoder for anomaly detection</a:t>
            </a:r>
            <a:endParaRPr/>
          </a:p>
        </p:txBody>
      </p:sp>
      <p:sp>
        <p:nvSpPr>
          <p:cNvPr id="476" name="Google Shape;476;p49"/>
          <p:cNvSpPr txBox="1"/>
          <p:nvPr/>
        </p:nvSpPr>
        <p:spPr>
          <a:xfrm>
            <a:off x="1763100" y="2270263"/>
            <a:ext cx="2168422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Normal sample x</a:t>
            </a:r>
            <a:endParaRPr dirty="0"/>
          </a:p>
        </p:txBody>
      </p:sp>
      <p:sp>
        <p:nvSpPr>
          <p:cNvPr id="477" name="Google Shape;477;p49"/>
          <p:cNvSpPr txBox="1"/>
          <p:nvPr/>
        </p:nvSpPr>
        <p:spPr>
          <a:xfrm>
            <a:off x="1763100" y="4420575"/>
            <a:ext cx="19830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Anomalous sample y</a:t>
            </a:r>
            <a:endParaRPr/>
          </a:p>
        </p:txBody>
      </p:sp>
      <p:cxnSp>
        <p:nvCxnSpPr>
          <p:cNvPr id="478" name="Google Shape;478;p49"/>
          <p:cNvCxnSpPr>
            <a:cxnSpLocks/>
            <a:stCxn id="476" idx="1"/>
            <a:endCxn id="465" idx="1"/>
          </p:cNvCxnSpPr>
          <p:nvPr/>
        </p:nvCxnSpPr>
        <p:spPr>
          <a:xfrm flipH="1">
            <a:off x="595153" y="2458663"/>
            <a:ext cx="1167947" cy="5320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49"/>
          <p:cNvCxnSpPr>
            <a:stCxn id="477" idx="1"/>
            <a:endCxn id="465" idx="3"/>
          </p:cNvCxnSpPr>
          <p:nvPr/>
        </p:nvCxnSpPr>
        <p:spPr>
          <a:xfrm rot="10800000">
            <a:off x="595200" y="3867375"/>
            <a:ext cx="1167900" cy="74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0" name="Google Shape;480;p49"/>
          <p:cNvSpPr txBox="1"/>
          <p:nvPr/>
        </p:nvSpPr>
        <p:spPr>
          <a:xfrm>
            <a:off x="6039000" y="4473769"/>
            <a:ext cx="3497243" cy="1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| y - y’| &gt; t</a:t>
            </a:r>
            <a:endParaRPr dirty="0"/>
          </a:p>
          <a:p>
            <a:endParaRPr dirty="0"/>
          </a:p>
          <a:p>
            <a:r>
              <a:rPr lang="en" dirty="0"/>
              <a:t>Anomaly if loss larger than a given threshold t</a:t>
            </a:r>
            <a:endParaRPr dirty="0"/>
          </a:p>
        </p:txBody>
      </p:sp>
      <p:cxnSp>
        <p:nvCxnSpPr>
          <p:cNvPr id="481" name="Google Shape;481;p49"/>
          <p:cNvCxnSpPr>
            <a:stCxn id="466" idx="3"/>
          </p:cNvCxnSpPr>
          <p:nvPr/>
        </p:nvCxnSpPr>
        <p:spPr>
          <a:xfrm flipH="1">
            <a:off x="7327097" y="3867297"/>
            <a:ext cx="1101000" cy="8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p49"/>
          <p:cNvSpPr txBox="1"/>
          <p:nvPr/>
        </p:nvSpPr>
        <p:spPr>
          <a:xfrm>
            <a:off x="5260200" y="2081875"/>
            <a:ext cx="2289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Small reconstruction loss: |x -x’| &lt; t</a:t>
            </a:r>
            <a:endParaRPr/>
          </a:p>
        </p:txBody>
      </p:sp>
      <p:sp>
        <p:nvSpPr>
          <p:cNvPr id="483" name="Google Shape;483;p49"/>
          <p:cNvSpPr txBox="1"/>
          <p:nvPr/>
        </p:nvSpPr>
        <p:spPr>
          <a:xfrm>
            <a:off x="-55900" y="5373125"/>
            <a:ext cx="91440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00"/>
              <a:t>Implementations:</a:t>
            </a:r>
            <a:endParaRPr sz="800"/>
          </a:p>
          <a:p>
            <a:r>
              <a:rPr lang="en" sz="800" u="sng">
                <a:solidFill>
                  <a:schemeClr val="hlink"/>
                </a:solidFill>
                <a:hlinkClick r:id="rId3"/>
              </a:rPr>
              <a:t>https://towardsdatascience.com/extreme-rare-event-classification-using-autoencoders-in-keras-a565b386f098</a:t>
            </a:r>
            <a:endParaRPr sz="800"/>
          </a:p>
          <a:p>
            <a:r>
              <a:rPr lang="en" sz="800" u="sng">
                <a:solidFill>
                  <a:schemeClr val="hlink"/>
                </a:solidFill>
                <a:hlinkClick r:id="rId4"/>
              </a:rPr>
              <a:t>https://towardsdatascience.com/lstm-autoencoder-for-extreme-rare-event-classification-in-keras-ce209a224cfb</a:t>
            </a:r>
            <a:endParaRPr sz="800"/>
          </a:p>
          <a:p>
            <a:r>
              <a:rPr lang="en" sz="800"/>
              <a:t>Further reading on autoencoder types: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 https://medium.com/datadriveninvestor/deep-learning-different-types-of-autoencoders-41d4fa5f7570</a:t>
            </a:r>
            <a:endParaRPr sz="800"/>
          </a:p>
        </p:txBody>
      </p:sp>
    </p:spTree>
    <p:extLst>
      <p:ext uri="{BB962C8B-B14F-4D97-AF65-F5344CB8AC3E}">
        <p14:creationId xmlns:p14="http://schemas.microsoft.com/office/powerpoint/2010/main" val="4771015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1F8FAB-B6AE-0F40-8F2E-D752B553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Compare to PCA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C3A07-D7F0-1542-A500-F81A5BB2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Find a low dimensional representation of normal data</a:t>
            </a:r>
          </a:p>
          <a:p>
            <a:r>
              <a:rPr lang="en-NL" dirty="0"/>
              <a:t>Abnormal data will map to abnormal code</a:t>
            </a:r>
          </a:p>
          <a:p>
            <a:r>
              <a:rPr lang="en-NL" dirty="0"/>
              <a:t>Reconstruction from that code will be bad</a:t>
            </a:r>
          </a:p>
          <a:p>
            <a:pPr lvl="1"/>
            <a:r>
              <a:rPr lang="en-NL" b="1" i="1" dirty="0">
                <a:solidFill>
                  <a:srgbClr val="7030A0"/>
                </a:solidFill>
              </a:rPr>
              <a:t>The model model has only learned to map back to normal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54F32D-DE35-5347-916A-730D95A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117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15F6918-BD9C-5D46-BDC7-DE899FA2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320" y="3120073"/>
            <a:ext cx="6754761" cy="323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3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0FF5-8095-164E-A67F-4C6A07C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Most important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48DA-4A42-E746-AA27-928BE315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b="1" i="1" dirty="0">
                <a:solidFill>
                  <a:srgbClr val="7030A0"/>
                </a:solidFill>
              </a:rPr>
              <a:t>Which encoding to use depends on the classifier!</a:t>
            </a:r>
          </a:p>
          <a:p>
            <a:endParaRPr lang="en-NL" b="1" i="1" dirty="0">
              <a:solidFill>
                <a:srgbClr val="7030A0"/>
              </a:solidFill>
            </a:endParaRPr>
          </a:p>
          <a:p>
            <a:r>
              <a:rPr lang="en-NL" dirty="0"/>
              <a:t>Consider one-hot encoding, the distance between rows with different values becomes 2.</a:t>
            </a:r>
          </a:p>
          <a:p>
            <a:endParaRPr lang="en-NL" dirty="0"/>
          </a:p>
          <a:p>
            <a:r>
              <a:rPr lang="en-NL" dirty="0"/>
              <a:t>In label encoding, the distance seems a bit arbitrary</a:t>
            </a:r>
          </a:p>
          <a:p>
            <a:pPr lvl="1"/>
            <a:r>
              <a:rPr lang="en-GB" dirty="0"/>
              <a:t>P</a:t>
            </a:r>
            <a:r>
              <a:rPr lang="en-NL" dirty="0"/>
              <a:t>erhaps less </a:t>
            </a:r>
            <a:r>
              <a:rPr lang="en-NL" dirty="0" err="1"/>
              <a:t>arbitra</a:t>
            </a:r>
            <a:r>
              <a:rPr lang="en-US" dirty="0"/>
              <a:t>r</a:t>
            </a:r>
            <a:r>
              <a:rPr lang="en-NL" dirty="0"/>
              <a:t>y in target encoding…</a:t>
            </a:r>
          </a:p>
          <a:p>
            <a:endParaRPr lang="en-NL" dirty="0"/>
          </a:p>
          <a:p>
            <a:r>
              <a:rPr lang="en-NL" dirty="0"/>
              <a:t>But in label/target encoding, it is possible to sep</a:t>
            </a:r>
            <a:r>
              <a:rPr lang="en-GB" dirty="0"/>
              <a:t>a</a:t>
            </a:r>
            <a:r>
              <a:rPr lang="en-NL" dirty="0"/>
              <a:t>rate row subgroups using a single feature</a:t>
            </a:r>
          </a:p>
          <a:p>
            <a:endParaRPr lang="en-NL" dirty="0"/>
          </a:p>
          <a:p>
            <a:r>
              <a:rPr lang="en-NL" dirty="0"/>
              <a:t>Advice:</a:t>
            </a:r>
          </a:p>
          <a:p>
            <a:pPr lvl="1"/>
            <a:r>
              <a:rPr lang="en-NL" b="1" i="1" dirty="0">
                <a:solidFill>
                  <a:srgbClr val="0070C0"/>
                </a:solidFill>
              </a:rPr>
              <a:t>try and see what makes sense, and is computationally feasible</a:t>
            </a:r>
            <a:endParaRPr lang="en-US" b="1" i="1" dirty="0">
              <a:solidFill>
                <a:srgbClr val="0070C0"/>
              </a:solidFill>
            </a:endParaRP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avoid using </a:t>
            </a:r>
            <a:r>
              <a:rPr lang="en-US" b="1" i="1" dirty="0" err="1">
                <a:solidFill>
                  <a:srgbClr val="0070C0"/>
                </a:solidFill>
              </a:rPr>
              <a:t>encondings</a:t>
            </a:r>
            <a:r>
              <a:rPr lang="en-US" b="1" i="1" dirty="0">
                <a:solidFill>
                  <a:srgbClr val="0070C0"/>
                </a:solidFill>
              </a:rPr>
              <a:t> as black-boxes!</a:t>
            </a:r>
            <a:endParaRPr lang="en-NL" b="1" i="1" dirty="0">
              <a:solidFill>
                <a:srgbClr val="0070C0"/>
              </a:solidFill>
            </a:endParaRP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4AD6-558A-0E48-B325-72462380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Rank values of each attribute in </a:t>
            </a:r>
            <a:r>
              <a:rPr lang="en-US" b="1" dirty="0">
                <a:solidFill>
                  <a:srgbClr val="7030A0"/>
                </a:solidFill>
              </a:rPr>
              <a:t>ascending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attribute A and row R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r>
              <a:rPr lang="en-US" sz="2000" dirty="0"/>
              <a:t>Randomly select another row R’ from [</a:t>
            </a:r>
            <a:r>
              <a:rPr lang="en-US" sz="2000" dirty="0" err="1"/>
              <a:t>R-p,R+p</a:t>
            </a:r>
            <a:r>
              <a:rPr lang="en-US" sz="2000" dirty="0"/>
              <a:t>]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000" dirty="0"/>
              <a:t>Swap the values of A for R and R’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The p ensures that swapped values are somewhat close</a:t>
            </a:r>
          </a:p>
          <a:p>
            <a:r>
              <a:rPr lang="en-US" dirty="0"/>
              <a:t>Requires </a:t>
            </a:r>
            <a:r>
              <a:rPr lang="en-US" b="1" dirty="0">
                <a:solidFill>
                  <a:srgbClr val="7030A0"/>
                </a:solidFill>
              </a:rPr>
              <a:t>numerical or ordinal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9813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Rank values of each attribute in </a:t>
            </a:r>
            <a:r>
              <a:rPr lang="en-US" b="1" dirty="0">
                <a:solidFill>
                  <a:srgbClr val="7030A0"/>
                </a:solidFill>
              </a:rPr>
              <a:t>ascending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attribute A and row R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r>
              <a:rPr lang="en-US" sz="2000" dirty="0"/>
              <a:t>Randomly select another row R’ from [</a:t>
            </a:r>
            <a:r>
              <a:rPr lang="en-US" sz="2000" dirty="0" err="1"/>
              <a:t>R-p,R+p</a:t>
            </a:r>
            <a:r>
              <a:rPr lang="en-US" sz="2000" dirty="0"/>
              <a:t>]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000" dirty="0"/>
              <a:t>Swap the values of A for R and R’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The p ensures that swapped values are somewhat close</a:t>
            </a:r>
          </a:p>
          <a:p>
            <a:r>
              <a:rPr lang="en-US" dirty="0"/>
              <a:t>Requires </a:t>
            </a:r>
            <a:r>
              <a:rPr lang="en-US" b="1" dirty="0">
                <a:solidFill>
                  <a:srgbClr val="7030A0"/>
                </a:solidFill>
              </a:rPr>
              <a:t>numerical or ordinal</a:t>
            </a:r>
            <a:r>
              <a:rPr lang="en-US" dirty="0"/>
              <a:t>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859F-5C25-4741-8188-5E5BB50EB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10256"/>
              </p:ext>
            </p:extLst>
          </p:nvPr>
        </p:nvGraphicFramePr>
        <p:xfrm>
          <a:off x="3688614" y="4259467"/>
          <a:ext cx="4760730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44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Rank values of each attribute in </a:t>
            </a:r>
            <a:r>
              <a:rPr lang="en-US" b="1" dirty="0">
                <a:solidFill>
                  <a:srgbClr val="7030A0"/>
                </a:solidFill>
              </a:rPr>
              <a:t>ascending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attribute A and row R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r>
              <a:rPr lang="en-US" sz="2000" dirty="0"/>
              <a:t>Randomly select another row R’ from [</a:t>
            </a:r>
            <a:r>
              <a:rPr lang="en-US" sz="2000" dirty="0" err="1"/>
              <a:t>R-p,R+p</a:t>
            </a:r>
            <a:r>
              <a:rPr lang="en-US" sz="2000" dirty="0"/>
              <a:t>]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000" dirty="0"/>
              <a:t>Swap the values of A for R and R’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The p ensures that swapped values are somewhat close</a:t>
            </a:r>
          </a:p>
          <a:p>
            <a:r>
              <a:rPr lang="en-US" dirty="0"/>
              <a:t>Requires </a:t>
            </a:r>
            <a:r>
              <a:rPr lang="en-US" b="1" dirty="0">
                <a:solidFill>
                  <a:srgbClr val="7030A0"/>
                </a:solidFill>
              </a:rPr>
              <a:t>numerical or ordinal</a:t>
            </a:r>
            <a:r>
              <a:rPr lang="en-US" dirty="0"/>
              <a:t>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859F-5C25-4741-8188-5E5BB50EB03E}"/>
              </a:ext>
            </a:extLst>
          </p:cNvPr>
          <p:cNvGraphicFramePr>
            <a:graphicFrameLocks noGrp="1"/>
          </p:cNvGraphicFramePr>
          <p:nvPr/>
        </p:nvGraphicFramePr>
        <p:xfrm>
          <a:off x="3688614" y="4259467"/>
          <a:ext cx="4760730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D9EE28-CD97-F84A-8110-0BE0D360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78056"/>
              </p:ext>
            </p:extLst>
          </p:nvPr>
        </p:nvGraphicFramePr>
        <p:xfrm>
          <a:off x="1926955" y="4259467"/>
          <a:ext cx="952146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2021687253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12822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251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08277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110606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10893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6914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3286F0-F38B-5F4B-BB57-ECF6727CA9BC}"/>
              </a:ext>
            </a:extLst>
          </p:cNvPr>
          <p:cNvCxnSpPr/>
          <p:nvPr/>
        </p:nvCxnSpPr>
        <p:spPr bwMode="auto">
          <a:xfrm flipH="1">
            <a:off x="2879101" y="4863830"/>
            <a:ext cx="8095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983A7-C053-AC41-85E1-F251852FED6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5233481"/>
            <a:ext cx="809513" cy="787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491F9-3BFF-F24D-92DF-7AAD8E77F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201070"/>
            <a:ext cx="809513" cy="431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03326-B9C4-8341-932E-615E3D8CADC2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632315"/>
            <a:ext cx="809514" cy="749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40DF7-FA7D-3F41-9E2E-8020D5FCE3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6021421"/>
            <a:ext cx="809514" cy="359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851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Rank values of each attribute in </a:t>
            </a:r>
            <a:r>
              <a:rPr lang="en-US" b="1" dirty="0">
                <a:solidFill>
                  <a:srgbClr val="7030A0"/>
                </a:solidFill>
              </a:rPr>
              <a:t>ascending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attribute A and row R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r>
              <a:rPr lang="en-US" sz="2000" b="1" dirty="0"/>
              <a:t>Randomly select another row R’ from [</a:t>
            </a:r>
            <a:r>
              <a:rPr lang="en-US" sz="2000" b="1" dirty="0" err="1"/>
              <a:t>R-p,R+p</a:t>
            </a:r>
            <a:r>
              <a:rPr lang="en-US" sz="2000" b="1" dirty="0"/>
              <a:t>]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000" b="1" dirty="0"/>
              <a:t>Swap the values of A for R and R’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The p ensures that swapped values are somewhat close</a:t>
            </a:r>
          </a:p>
          <a:p>
            <a:r>
              <a:rPr lang="en-US" dirty="0"/>
              <a:t>Requires </a:t>
            </a:r>
            <a:r>
              <a:rPr lang="en-US" b="1" dirty="0">
                <a:solidFill>
                  <a:srgbClr val="7030A0"/>
                </a:solidFill>
              </a:rPr>
              <a:t>numerical or ordinal</a:t>
            </a:r>
            <a:r>
              <a:rPr lang="en-US" dirty="0"/>
              <a:t>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859F-5C25-4741-8188-5E5BB50EB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92291"/>
              </p:ext>
            </p:extLst>
          </p:nvPr>
        </p:nvGraphicFramePr>
        <p:xfrm>
          <a:off x="3688614" y="4259467"/>
          <a:ext cx="4760730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D9EE28-CD97-F84A-8110-0BE0D360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1053"/>
              </p:ext>
            </p:extLst>
          </p:nvPr>
        </p:nvGraphicFramePr>
        <p:xfrm>
          <a:off x="1926955" y="4259467"/>
          <a:ext cx="952146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2021687253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12822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3251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8277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110606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10893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6914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3286F0-F38B-5F4B-BB57-ECF6727CA9BC}"/>
              </a:ext>
            </a:extLst>
          </p:cNvPr>
          <p:cNvCxnSpPr/>
          <p:nvPr/>
        </p:nvCxnSpPr>
        <p:spPr bwMode="auto">
          <a:xfrm flipH="1">
            <a:off x="2879101" y="4863830"/>
            <a:ext cx="8095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983A7-C053-AC41-85E1-F251852FED6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5233481"/>
            <a:ext cx="809513" cy="787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491F9-3BFF-F24D-92DF-7AAD8E77F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201070"/>
            <a:ext cx="809513" cy="431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03326-B9C4-8341-932E-615E3D8CADC2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632315"/>
            <a:ext cx="809514" cy="749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40DF7-FA7D-3F41-9E2E-8020D5FCE3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6021421"/>
            <a:ext cx="809514" cy="359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189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Rank values of each attribute in </a:t>
            </a:r>
            <a:r>
              <a:rPr lang="en-US" b="1" dirty="0">
                <a:solidFill>
                  <a:srgbClr val="7030A0"/>
                </a:solidFill>
              </a:rPr>
              <a:t>ascending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attribute A and row R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r>
              <a:rPr lang="en-US" sz="2000" b="1" dirty="0"/>
              <a:t>Randomly select another row R’ from [</a:t>
            </a:r>
            <a:r>
              <a:rPr lang="en-US" sz="2000" b="1" dirty="0" err="1"/>
              <a:t>R-p,R+p</a:t>
            </a:r>
            <a:r>
              <a:rPr lang="en-US" sz="2000" b="1" dirty="0"/>
              <a:t>]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000" b="1" dirty="0"/>
              <a:t>Swap the values of A for R and R’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The p ensures that swapped values are somewhat close</a:t>
            </a:r>
          </a:p>
          <a:p>
            <a:r>
              <a:rPr lang="en-US" dirty="0"/>
              <a:t>Requires </a:t>
            </a:r>
            <a:r>
              <a:rPr lang="en-US" b="1" dirty="0">
                <a:solidFill>
                  <a:srgbClr val="7030A0"/>
                </a:solidFill>
              </a:rPr>
              <a:t>numerical or ordinal</a:t>
            </a:r>
            <a:r>
              <a:rPr lang="en-US" dirty="0"/>
              <a:t>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859F-5C25-4741-8188-5E5BB50EB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89093"/>
              </p:ext>
            </p:extLst>
          </p:nvPr>
        </p:nvGraphicFramePr>
        <p:xfrm>
          <a:off x="3688614" y="4259467"/>
          <a:ext cx="4760730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D9EE28-CD97-F84A-8110-0BE0D360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85643"/>
              </p:ext>
            </p:extLst>
          </p:nvPr>
        </p:nvGraphicFramePr>
        <p:xfrm>
          <a:off x="1926955" y="4259467"/>
          <a:ext cx="952146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2021687253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12822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3251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8277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10606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10893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6914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3286F0-F38B-5F4B-BB57-ECF6727CA9BC}"/>
              </a:ext>
            </a:extLst>
          </p:cNvPr>
          <p:cNvCxnSpPr/>
          <p:nvPr/>
        </p:nvCxnSpPr>
        <p:spPr bwMode="auto">
          <a:xfrm flipH="1">
            <a:off x="2879101" y="4863830"/>
            <a:ext cx="8095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983A7-C053-AC41-85E1-F251852FED6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5233481"/>
            <a:ext cx="809513" cy="787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491F9-3BFF-F24D-92DF-7AAD8E77F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201070"/>
            <a:ext cx="809513" cy="431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03326-B9C4-8341-932E-615E3D8CADC2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632315"/>
            <a:ext cx="809514" cy="749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40DF7-FA7D-3F41-9E2E-8020D5FCE3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6021421"/>
            <a:ext cx="809514" cy="359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3808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Rank values of each attribute in </a:t>
            </a:r>
            <a:r>
              <a:rPr lang="en-US" b="1" dirty="0">
                <a:solidFill>
                  <a:srgbClr val="7030A0"/>
                </a:solidFill>
              </a:rPr>
              <a:t>ascending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attribute A and row R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r>
              <a:rPr lang="en-US" sz="2000" b="1" dirty="0"/>
              <a:t>Randomly select another row R’ from [</a:t>
            </a:r>
            <a:r>
              <a:rPr lang="en-US" sz="2000" b="1" dirty="0" err="1"/>
              <a:t>R-p,R+p</a:t>
            </a:r>
            <a:r>
              <a:rPr lang="en-US" sz="2000" b="1" dirty="0"/>
              <a:t>]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000" b="1" dirty="0"/>
              <a:t>Swap the values of A for R and R’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The p ensures that swapped values are somewhat close</a:t>
            </a:r>
          </a:p>
          <a:p>
            <a:r>
              <a:rPr lang="en-US" dirty="0"/>
              <a:t>Requires </a:t>
            </a:r>
            <a:r>
              <a:rPr lang="en-US" b="1" dirty="0">
                <a:solidFill>
                  <a:srgbClr val="7030A0"/>
                </a:solidFill>
              </a:rPr>
              <a:t>numerical or ordinal</a:t>
            </a:r>
            <a:r>
              <a:rPr lang="en-US" dirty="0"/>
              <a:t>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859F-5C25-4741-8188-5E5BB50EB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92974"/>
              </p:ext>
            </p:extLst>
          </p:nvPr>
        </p:nvGraphicFramePr>
        <p:xfrm>
          <a:off x="3688614" y="4259467"/>
          <a:ext cx="4760730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3286F0-F38B-5F4B-BB57-ECF6727CA9BC}"/>
              </a:ext>
            </a:extLst>
          </p:cNvPr>
          <p:cNvCxnSpPr/>
          <p:nvPr/>
        </p:nvCxnSpPr>
        <p:spPr bwMode="auto">
          <a:xfrm flipH="1">
            <a:off x="2879101" y="4863830"/>
            <a:ext cx="8095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983A7-C053-AC41-85E1-F251852FED6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5233481"/>
            <a:ext cx="809513" cy="787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491F9-3BFF-F24D-92DF-7AAD8E77F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201070"/>
            <a:ext cx="809513" cy="431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03326-B9C4-8341-932E-615E3D8CADC2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632315"/>
            <a:ext cx="809514" cy="749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40DF7-FA7D-3F41-9E2E-8020D5FCE3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6021421"/>
            <a:ext cx="809514" cy="359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AE3318-B792-3B43-92ED-3B132B457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34419"/>
              </p:ext>
            </p:extLst>
          </p:nvPr>
        </p:nvGraphicFramePr>
        <p:xfrm>
          <a:off x="1926955" y="4259467"/>
          <a:ext cx="952146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2021687253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12822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251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8277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10606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0893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86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46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Rank values of each attribute in </a:t>
            </a:r>
            <a:r>
              <a:rPr lang="en-US" b="1" dirty="0">
                <a:solidFill>
                  <a:srgbClr val="7030A0"/>
                </a:solidFill>
              </a:rPr>
              <a:t>ascending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attribute A and row R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r>
              <a:rPr lang="en-US" sz="2000" b="1" dirty="0"/>
              <a:t>Randomly select another row R’ from [</a:t>
            </a:r>
            <a:r>
              <a:rPr lang="en-US" sz="2000" b="1" dirty="0" err="1"/>
              <a:t>R-p,R+p</a:t>
            </a:r>
            <a:r>
              <a:rPr lang="en-US" sz="2000" b="1" dirty="0"/>
              <a:t>]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000" b="1" dirty="0"/>
              <a:t>Swap the values of A for R and R’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The p ensures that swapped values are somewhat close</a:t>
            </a:r>
          </a:p>
          <a:p>
            <a:r>
              <a:rPr lang="en-US" dirty="0"/>
              <a:t>Requires </a:t>
            </a:r>
            <a:r>
              <a:rPr lang="en-US" b="1" dirty="0">
                <a:solidFill>
                  <a:srgbClr val="7030A0"/>
                </a:solidFill>
              </a:rPr>
              <a:t>numerical or ordinal</a:t>
            </a:r>
            <a:r>
              <a:rPr lang="en-US" dirty="0"/>
              <a:t>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859F-5C25-4741-8188-5E5BB50EB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81107"/>
              </p:ext>
            </p:extLst>
          </p:nvPr>
        </p:nvGraphicFramePr>
        <p:xfrm>
          <a:off x="3688614" y="4259467"/>
          <a:ext cx="4760730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3286F0-F38B-5F4B-BB57-ECF6727CA9BC}"/>
              </a:ext>
            </a:extLst>
          </p:cNvPr>
          <p:cNvCxnSpPr/>
          <p:nvPr/>
        </p:nvCxnSpPr>
        <p:spPr bwMode="auto">
          <a:xfrm flipH="1">
            <a:off x="2879101" y="4863830"/>
            <a:ext cx="8095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983A7-C053-AC41-85E1-F251852FED6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5233481"/>
            <a:ext cx="809513" cy="787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491F9-3BFF-F24D-92DF-7AAD8E77F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201070"/>
            <a:ext cx="809513" cy="431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03326-B9C4-8341-932E-615E3D8CADC2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632315"/>
            <a:ext cx="809514" cy="749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40DF7-FA7D-3F41-9E2E-8020D5FCE3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6021421"/>
            <a:ext cx="809514" cy="359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C188FA4-9C7A-F840-8E56-A218D4685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27646"/>
              </p:ext>
            </p:extLst>
          </p:nvPr>
        </p:nvGraphicFramePr>
        <p:xfrm>
          <a:off x="1926955" y="4259467"/>
          <a:ext cx="952146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2021687253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12822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251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08277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10606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0893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6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F5E03-8D75-BC4F-83C0-6820A0F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Numerical vs categorical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ADF2-609B-1B47-B192-06B39845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Several people are still confused how to use </a:t>
            </a:r>
          </a:p>
          <a:p>
            <a:pPr lvl="1"/>
            <a:r>
              <a:rPr lang="en-NL" b="1" dirty="0">
                <a:solidFill>
                  <a:srgbClr val="7030A0"/>
                </a:solidFill>
              </a:rPr>
              <a:t>categorical</a:t>
            </a:r>
            <a:r>
              <a:rPr lang="en-NL" dirty="0"/>
              <a:t> data in </a:t>
            </a:r>
          </a:p>
          <a:p>
            <a:pPr lvl="1"/>
            <a:r>
              <a:rPr lang="en-NL" b="1" dirty="0">
                <a:solidFill>
                  <a:srgbClr val="00B050"/>
                </a:solidFill>
              </a:rPr>
              <a:t>continuous</a:t>
            </a:r>
            <a:r>
              <a:rPr lang="en-NL" dirty="0"/>
              <a:t> classifiers</a:t>
            </a:r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3CEF-611C-D14B-A0F1-EA34113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892B4-B446-7348-964F-BEE45CFA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38110"/>
              </p:ext>
            </p:extLst>
          </p:nvPr>
        </p:nvGraphicFramePr>
        <p:xfrm>
          <a:off x="1635423" y="3447914"/>
          <a:ext cx="1701164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2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50582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907D64-03F4-8048-AE4D-DABCB6DFFC4C}"/>
              </a:ext>
            </a:extLst>
          </p:cNvPr>
          <p:cNvSpPr txBox="1"/>
          <p:nvPr/>
        </p:nvSpPr>
        <p:spPr>
          <a:xfrm>
            <a:off x="3910519" y="4504578"/>
            <a:ext cx="4710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i="1" dirty="0">
                <a:solidFill>
                  <a:srgbClr val="7030A0"/>
                </a:solidFill>
              </a:rPr>
              <a:t>No way to sep</a:t>
            </a:r>
            <a:r>
              <a:rPr lang="en-GB" i="1" dirty="0">
                <a:solidFill>
                  <a:srgbClr val="7030A0"/>
                </a:solidFill>
              </a:rPr>
              <a:t>a</a:t>
            </a:r>
            <a:r>
              <a:rPr lang="en-NL" i="1" dirty="0">
                <a:solidFill>
                  <a:srgbClr val="7030A0"/>
                </a:solidFill>
              </a:rPr>
              <a:t>rate using a hyperplane</a:t>
            </a:r>
          </a:p>
          <a:p>
            <a:pPr algn="ctr"/>
            <a:endParaRPr lang="en-NL" i="1" dirty="0">
              <a:solidFill>
                <a:srgbClr val="7030A0"/>
              </a:solidFill>
            </a:endParaRPr>
          </a:p>
          <a:p>
            <a:pPr algn="ctr"/>
            <a:r>
              <a:rPr lang="en-GB" i="1" dirty="0">
                <a:solidFill>
                  <a:srgbClr val="7030A0"/>
                </a:solidFill>
              </a:rPr>
              <a:t>H</a:t>
            </a:r>
            <a:r>
              <a:rPr lang="en-NL" i="1" dirty="0">
                <a:solidFill>
                  <a:srgbClr val="7030A0"/>
                </a:solidFill>
              </a:rPr>
              <a:t>ave to convert categories to integers/floats</a:t>
            </a:r>
          </a:p>
          <a:p>
            <a:pPr algn="ctr"/>
            <a:r>
              <a:rPr lang="en-NL" i="1" dirty="0">
                <a:solidFill>
                  <a:srgbClr val="7030A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2997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Rank values of each attribute in </a:t>
            </a:r>
            <a:r>
              <a:rPr lang="en-US" b="1" dirty="0">
                <a:solidFill>
                  <a:srgbClr val="7030A0"/>
                </a:solidFill>
              </a:rPr>
              <a:t>ascending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attribute A and row R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r>
              <a:rPr lang="en-US" sz="2000" b="1" dirty="0"/>
              <a:t>Randomly select another row R’ from [</a:t>
            </a:r>
            <a:r>
              <a:rPr lang="en-US" sz="2000" b="1" dirty="0" err="1"/>
              <a:t>R-p,R+p</a:t>
            </a:r>
            <a:r>
              <a:rPr lang="en-US" sz="2000" b="1" dirty="0"/>
              <a:t>]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000" b="1" dirty="0"/>
              <a:t>Swap the values of A for R and R’</a:t>
            </a:r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The p ensures that swapped values are somewhat close</a:t>
            </a:r>
          </a:p>
          <a:p>
            <a:r>
              <a:rPr lang="en-US" dirty="0"/>
              <a:t>Requires </a:t>
            </a:r>
            <a:r>
              <a:rPr lang="en-US" b="1" dirty="0">
                <a:solidFill>
                  <a:srgbClr val="7030A0"/>
                </a:solidFill>
              </a:rPr>
              <a:t>numerical or ordinal</a:t>
            </a:r>
            <a:r>
              <a:rPr lang="en-US" dirty="0"/>
              <a:t>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859F-5C25-4741-8188-5E5BB50EB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88186"/>
              </p:ext>
            </p:extLst>
          </p:nvPr>
        </p:nvGraphicFramePr>
        <p:xfrm>
          <a:off x="3688614" y="4259467"/>
          <a:ext cx="4760730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3286F0-F38B-5F4B-BB57-ECF6727CA9BC}"/>
              </a:ext>
            </a:extLst>
          </p:cNvPr>
          <p:cNvCxnSpPr/>
          <p:nvPr/>
        </p:nvCxnSpPr>
        <p:spPr bwMode="auto">
          <a:xfrm flipH="1">
            <a:off x="2879101" y="4863830"/>
            <a:ext cx="8095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983A7-C053-AC41-85E1-F251852FED6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5233481"/>
            <a:ext cx="809513" cy="787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491F9-3BFF-F24D-92DF-7AAD8E77F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201070"/>
            <a:ext cx="809513" cy="431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03326-B9C4-8341-932E-615E3D8CADC2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9101" y="5632315"/>
            <a:ext cx="809514" cy="749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40DF7-FA7D-3F41-9E2E-8020D5FCE3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9101" y="6021421"/>
            <a:ext cx="809514" cy="359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D4E678-7D1F-0546-BE4D-9604AC52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71297"/>
              </p:ext>
            </p:extLst>
          </p:nvPr>
        </p:nvGraphicFramePr>
        <p:xfrm>
          <a:off x="1926955" y="4259467"/>
          <a:ext cx="952146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2021687253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12822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251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08277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110606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0893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6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36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to original data:</a:t>
            </a:r>
          </a:p>
          <a:p>
            <a:pPr lvl="1"/>
            <a:r>
              <a:rPr lang="en-US" dirty="0"/>
              <a:t>High values are still high, low values are still low</a:t>
            </a:r>
          </a:p>
          <a:p>
            <a:pPr lvl="1"/>
            <a:r>
              <a:rPr lang="en-US" dirty="0"/>
              <a:t>Correlations remain in the data</a:t>
            </a:r>
          </a:p>
          <a:p>
            <a:pPr lvl="1"/>
            <a:r>
              <a:rPr lang="en-US" dirty="0"/>
              <a:t>Data are more anonymous</a:t>
            </a:r>
          </a:p>
          <a:p>
            <a:pPr lvl="2"/>
            <a:r>
              <a:rPr lang="en-US" i="1" dirty="0"/>
              <a:t>(knowing V1 does not help to identify the row)</a:t>
            </a:r>
          </a:p>
          <a:p>
            <a:pPr lvl="2"/>
            <a:endParaRPr lang="en-US" i="1" dirty="0"/>
          </a:p>
          <a:p>
            <a:pPr lvl="1"/>
            <a:r>
              <a:rPr lang="en-US" dirty="0"/>
              <a:t>Q: Also swap the class, what about categorical </a:t>
            </a:r>
            <a:r>
              <a:rPr lang="en-US" dirty="0" err="1"/>
              <a:t>atrtibutes</a:t>
            </a:r>
            <a:r>
              <a:rPr lang="en-US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859F-5C25-4741-8188-5E5BB50EB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3819"/>
              </p:ext>
            </p:extLst>
          </p:nvPr>
        </p:nvGraphicFramePr>
        <p:xfrm>
          <a:off x="3688614" y="4259467"/>
          <a:ext cx="4760730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67D88E-CC5A-074C-BDBD-844414CA6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18548"/>
              </p:ext>
            </p:extLst>
          </p:nvPr>
        </p:nvGraphicFramePr>
        <p:xfrm>
          <a:off x="1907212" y="4259467"/>
          <a:ext cx="952146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1669424090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720835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30581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361404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489599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508132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16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292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to original data:</a:t>
            </a:r>
          </a:p>
          <a:p>
            <a:pPr lvl="1"/>
            <a:r>
              <a:rPr lang="en-US" dirty="0"/>
              <a:t>High values are still high, low values are still low</a:t>
            </a:r>
          </a:p>
          <a:p>
            <a:pPr lvl="1"/>
            <a:r>
              <a:rPr lang="en-US" dirty="0"/>
              <a:t>Correlations remain in the data</a:t>
            </a:r>
          </a:p>
          <a:p>
            <a:pPr lvl="1"/>
            <a:r>
              <a:rPr lang="en-US" dirty="0"/>
              <a:t>Data are more anonymous</a:t>
            </a:r>
          </a:p>
          <a:p>
            <a:pPr lvl="2"/>
            <a:r>
              <a:rPr lang="en-US" i="1" dirty="0"/>
              <a:t>(knowing V1 does not help to identify the row)</a:t>
            </a:r>
          </a:p>
          <a:p>
            <a:pPr lvl="2"/>
            <a:endParaRPr lang="en-US" i="1" dirty="0"/>
          </a:p>
          <a:p>
            <a:pPr lvl="1"/>
            <a:r>
              <a:rPr lang="en-US" dirty="0"/>
              <a:t>Q: Also swap the class, what about categorical attributes?</a:t>
            </a:r>
          </a:p>
          <a:p>
            <a:pPr lvl="1"/>
            <a:r>
              <a:rPr lang="en-US" dirty="0"/>
              <a:t>A: </a:t>
            </a:r>
            <a:r>
              <a:rPr lang="en-US" b="1" i="1" dirty="0">
                <a:solidFill>
                  <a:srgbClr val="7030A0"/>
                </a:solidFill>
              </a:rPr>
              <a:t>do what makes sense!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859F-5C25-4741-8188-5E5BB50EB03E}"/>
              </a:ext>
            </a:extLst>
          </p:cNvPr>
          <p:cNvGraphicFramePr>
            <a:graphicFrameLocks noGrp="1"/>
          </p:cNvGraphicFramePr>
          <p:nvPr/>
        </p:nvGraphicFramePr>
        <p:xfrm>
          <a:off x="3688614" y="4259467"/>
          <a:ext cx="4760730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952146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67D88E-CC5A-074C-BDBD-844414CA63C2}"/>
              </a:ext>
            </a:extLst>
          </p:cNvPr>
          <p:cNvGraphicFramePr>
            <a:graphicFrameLocks noGrp="1"/>
          </p:cNvGraphicFramePr>
          <p:nvPr/>
        </p:nvGraphicFramePr>
        <p:xfrm>
          <a:off x="1907212" y="4259467"/>
          <a:ext cx="952146" cy="23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6">
                  <a:extLst>
                    <a:ext uri="{9D8B030D-6E8A-4147-A177-3AD203B41FA5}">
                      <a16:colId xmlns:a16="http://schemas.microsoft.com/office/drawing/2014/main" val="1669424090"/>
                    </a:ext>
                  </a:extLst>
                </a:gridCol>
              </a:tblGrid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720835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305813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361404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489599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508132"/>
                  </a:ext>
                </a:extLst>
              </a:tr>
              <a:tr h="387693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16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8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37984"/>
              </p:ext>
            </p:extLst>
          </p:nvPr>
        </p:nvGraphicFramePr>
        <p:xfrm>
          <a:off x="1635423" y="1121782"/>
          <a:ext cx="74048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– 21</a:t>
                      </a:r>
                      <a:r>
                        <a:rPr lang="en-US" baseline="0" dirty="0"/>
                        <a:t> April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&amp; Fraud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Fraud data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up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– 28 April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Imbalanced</a:t>
                      </a:r>
                      <a:r>
                        <a:rPr lang="en-US" baseline="0" dirty="0"/>
                        <a:t> Data &amp; Privacy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May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Liberation Day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 – 12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b="1" dirty="0"/>
                        <a:t>Anomaly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Anomaly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Fraud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– 19</a:t>
                      </a:r>
                      <a:r>
                        <a:rPr lang="en-US" baseline="0" dirty="0"/>
                        <a:t> 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Sequential Data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– 26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Stream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Anomaly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– 2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Software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– 9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Adversarial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Malware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1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484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557D7D-0646-6F4A-9A23-DE8EFBB8192D}"/>
              </a:ext>
            </a:extLst>
          </p:cNvPr>
          <p:cNvSpPr txBox="1"/>
          <p:nvPr/>
        </p:nvSpPr>
        <p:spPr>
          <a:xfrm>
            <a:off x="1669856" y="5534906"/>
            <a:ext cx="73359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NL" i="1" dirty="0"/>
          </a:p>
          <a:p>
            <a:pPr algn="ctr"/>
            <a:r>
              <a:rPr lang="en-NL" i="1" dirty="0"/>
              <a:t>We are available on Mattermost every Thursday afternoon for Q&amp;A</a:t>
            </a:r>
          </a:p>
          <a:p>
            <a:pPr algn="ctr"/>
            <a:r>
              <a:rPr lang="en-GB" i="1" dirty="0"/>
              <a:t>a</a:t>
            </a:r>
            <a:r>
              <a:rPr lang="en-NL" i="1" dirty="0"/>
              <a:t>nd regularly check for updates</a:t>
            </a:r>
          </a:p>
          <a:p>
            <a:pPr algn="ctr"/>
            <a:r>
              <a:rPr lang="en-GB" i="1" dirty="0">
                <a:hlinkClick r:id="rId2"/>
              </a:rPr>
              <a:t>https://mattermost.ewi.tudelft.nl/cs4035-19-20/channels/town-square</a:t>
            </a:r>
            <a:endParaRPr lang="en-GB" i="1" dirty="0"/>
          </a:p>
          <a:p>
            <a:pPr algn="ctr"/>
            <a:endParaRPr lang="en-NL" i="1" dirty="0"/>
          </a:p>
        </p:txBody>
      </p:sp>
    </p:spTree>
    <p:extLst>
      <p:ext uri="{BB962C8B-B14F-4D97-AF65-F5344CB8AC3E}">
        <p14:creationId xmlns:p14="http://schemas.microsoft.com/office/powerpoint/2010/main" val="188995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F29B-BF3C-4F3B-A89D-DBCFBA58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Lab 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443A-C1ED-4CD9-A417-6FCBEB73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Lab 1 on both </a:t>
            </a:r>
            <a:r>
              <a:rPr lang="en-US" dirty="0" err="1"/>
              <a:t>Brighspace</a:t>
            </a:r>
            <a:r>
              <a:rPr lang="en-US" dirty="0"/>
              <a:t> and the Peer system</a:t>
            </a:r>
          </a:p>
          <a:p>
            <a:endParaRPr lang="en-US" dirty="0"/>
          </a:p>
          <a:p>
            <a:r>
              <a:rPr lang="en-US" dirty="0"/>
              <a:t>You will get to review two reports from other groups this Thursday/Friday (depending on uploads)</a:t>
            </a:r>
          </a:p>
          <a:p>
            <a:endParaRPr lang="en-US" dirty="0"/>
          </a:p>
          <a:p>
            <a:r>
              <a:rPr lang="en-US" dirty="0"/>
              <a:t>Please review before Tuesday using rubric</a:t>
            </a:r>
          </a:p>
          <a:p>
            <a:endParaRPr lang="en-US" dirty="0"/>
          </a:p>
          <a:p>
            <a:r>
              <a:rPr lang="en-US" dirty="0"/>
              <a:t>You can provide optional feedback about the reviews</a:t>
            </a:r>
          </a:p>
          <a:p>
            <a:endParaRPr lang="en-US" dirty="0"/>
          </a:p>
          <a:p>
            <a:r>
              <a:rPr lang="en-US" dirty="0"/>
              <a:t>We use the rubric for grading, starting Wednesday next week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48FAD-5C97-462A-BF0F-667532D9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2770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nl-NL">
              <a:latin typeface="Arial" charset="0"/>
            </a:endParaRPr>
          </a:p>
        </p:txBody>
      </p:sp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/>
            <a:br>
              <a:rPr kumimoji="0" lang="en-US" altLang="zh-CN" dirty="0">
                <a:latin typeface="Bookman Old Style" charset="0"/>
                <a:ea typeface="MS PGothic" charset="0"/>
              </a:rPr>
            </a:br>
            <a:r>
              <a:rPr lang="en-US" altLang="zh-CN" dirty="0">
                <a:latin typeface="Bookman Old Style" charset="0"/>
                <a:ea typeface="MS PGothic" charset="0"/>
              </a:rPr>
              <a:t>Anomaly detection</a:t>
            </a:r>
            <a:endParaRPr kumimoji="0" lang="en-US" altLang="zh-CN" dirty="0">
              <a:latin typeface="Bookman Old Style" charset="0"/>
              <a:ea typeface="MS PGothic" charset="0"/>
            </a:endParaRPr>
          </a:p>
        </p:txBody>
      </p:sp>
      <p:sp>
        <p:nvSpPr>
          <p:cNvPr id="6148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nl-NL" sz="2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7C69C-26A4-C143-8935-49A5154B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1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anomalies and detection methods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Nearest Neighbor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Statistical</a:t>
            </a:r>
          </a:p>
          <a:p>
            <a:pPr lvl="1"/>
            <a:r>
              <a:rPr lang="en-US" dirty="0"/>
              <a:t>Spectral</a:t>
            </a:r>
          </a:p>
          <a:p>
            <a:endParaRPr lang="en-US" dirty="0"/>
          </a:p>
          <a:p>
            <a:r>
              <a:rPr lang="en-US" dirty="0"/>
              <a:t>Examples how to detect anomalies in:</a:t>
            </a:r>
          </a:p>
          <a:p>
            <a:pPr lvl="1"/>
            <a:r>
              <a:rPr lang="en-US" dirty="0"/>
              <a:t>sequences</a:t>
            </a:r>
          </a:p>
          <a:p>
            <a:pPr lvl="1"/>
            <a:r>
              <a:rPr lang="en-US" dirty="0"/>
              <a:t>multivariate sequences</a:t>
            </a:r>
          </a:p>
          <a:p>
            <a:endParaRPr lang="en-US" dirty="0"/>
          </a:p>
          <a:p>
            <a:r>
              <a:rPr lang="en-US" dirty="0"/>
              <a:t>Evaluating anomaly detection</a:t>
            </a:r>
          </a:p>
          <a:p>
            <a:endParaRPr lang="en-US" dirty="0"/>
          </a:p>
          <a:p>
            <a:r>
              <a:rPr lang="en-US" dirty="0"/>
              <a:t>Deep learning for anomaly detection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DD809-FCC1-3B43-8F67-4E1C919C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90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Point Anomalies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/>
              <a:t>An individual data instance is anomalous w.r.t. the data</a:t>
            </a:r>
            <a:endParaRPr lang="en-US" altLang="nl-NL" dirty="0"/>
          </a:p>
        </p:txBody>
      </p:sp>
      <p:grpSp>
        <p:nvGrpSpPr>
          <p:cNvPr id="207876" name="Group 4"/>
          <p:cNvGrpSpPr>
            <a:grpSpLocks/>
          </p:cNvGrpSpPr>
          <p:nvPr/>
        </p:nvGrpSpPr>
        <p:grpSpPr bwMode="auto">
          <a:xfrm>
            <a:off x="2590800" y="2590800"/>
            <a:ext cx="4179888" cy="3902075"/>
            <a:chOff x="2584" y="844"/>
            <a:chExt cx="3166" cy="2890"/>
          </a:xfrm>
        </p:grpSpPr>
        <p:sp>
          <p:nvSpPr>
            <p:cNvPr id="207877" name="Line 5"/>
            <p:cNvSpPr>
              <a:spLocks noChangeShapeType="1"/>
            </p:cNvSpPr>
            <p:nvPr/>
          </p:nvSpPr>
          <p:spPr bwMode="auto">
            <a:xfrm flipV="1">
              <a:off x="2832" y="863"/>
              <a:ext cx="1" cy="25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>
              <a:off x="2832" y="3456"/>
              <a:ext cx="283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5511" y="3485"/>
              <a:ext cx="2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 i="1"/>
                <a:t>X</a:t>
              </a:r>
            </a:p>
          </p:txBody>
        </p:sp>
        <p:sp>
          <p:nvSpPr>
            <p:cNvPr id="207880" name="Text Box 8"/>
            <p:cNvSpPr txBox="1">
              <a:spLocks noChangeArrowheads="1"/>
            </p:cNvSpPr>
            <p:nvPr/>
          </p:nvSpPr>
          <p:spPr bwMode="auto">
            <a:xfrm>
              <a:off x="2584" y="844"/>
              <a:ext cx="2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 i="1"/>
                <a:t>Y</a:t>
              </a:r>
            </a:p>
          </p:txBody>
        </p:sp>
        <p:sp>
          <p:nvSpPr>
            <p:cNvPr id="207881" name="Freeform 9"/>
            <p:cNvSpPr>
              <a:spLocks noChangeArrowheads="1"/>
            </p:cNvSpPr>
            <p:nvPr/>
          </p:nvSpPr>
          <p:spPr bwMode="auto">
            <a:xfrm>
              <a:off x="3072" y="1392"/>
              <a:ext cx="784" cy="1289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2" name="Freeform 10"/>
            <p:cNvSpPr>
              <a:spLocks noChangeArrowheads="1"/>
            </p:cNvSpPr>
            <p:nvPr/>
          </p:nvSpPr>
          <p:spPr bwMode="auto">
            <a:xfrm rot="4620000">
              <a:off x="4383" y="2291"/>
              <a:ext cx="611" cy="1597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3360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4" name="Oval 12"/>
            <p:cNvSpPr>
              <a:spLocks noChangeArrowheads="1"/>
            </p:cNvSpPr>
            <p:nvPr/>
          </p:nvSpPr>
          <p:spPr bwMode="auto">
            <a:xfrm>
              <a:off x="3456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340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3504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3600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3216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3312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3264" y="1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3216" y="18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2" name="Oval 20"/>
            <p:cNvSpPr>
              <a:spLocks noChangeArrowheads="1"/>
            </p:cNvSpPr>
            <p:nvPr/>
          </p:nvSpPr>
          <p:spPr bwMode="auto">
            <a:xfrm>
              <a:off x="3144" y="1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3" name="Oval 21"/>
            <p:cNvSpPr>
              <a:spLocks noChangeArrowheads="1"/>
            </p:cNvSpPr>
            <p:nvPr/>
          </p:nvSpPr>
          <p:spPr bwMode="auto">
            <a:xfrm>
              <a:off x="3120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3216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5" name="Oval 23"/>
            <p:cNvSpPr>
              <a:spLocks noChangeArrowheads="1"/>
            </p:cNvSpPr>
            <p:nvPr/>
          </p:nvSpPr>
          <p:spPr bwMode="auto">
            <a:xfrm>
              <a:off x="3312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6" name="Oval 24"/>
            <p:cNvSpPr>
              <a:spLocks noChangeArrowheads="1"/>
            </p:cNvSpPr>
            <p:nvPr/>
          </p:nvSpPr>
          <p:spPr bwMode="auto">
            <a:xfrm>
              <a:off x="3168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7" name="Oval 25"/>
            <p:cNvSpPr>
              <a:spLocks noChangeArrowheads="1"/>
            </p:cNvSpPr>
            <p:nvPr/>
          </p:nvSpPr>
          <p:spPr bwMode="auto">
            <a:xfrm>
              <a:off x="3544" y="1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8" name="Oval 26"/>
            <p:cNvSpPr>
              <a:spLocks noChangeArrowheads="1"/>
            </p:cNvSpPr>
            <p:nvPr/>
          </p:nvSpPr>
          <p:spPr bwMode="auto">
            <a:xfrm>
              <a:off x="340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9" name="Oval 27"/>
            <p:cNvSpPr>
              <a:spLocks noChangeArrowheads="1"/>
            </p:cNvSpPr>
            <p:nvPr/>
          </p:nvSpPr>
          <p:spPr bwMode="auto">
            <a:xfrm>
              <a:off x="363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3734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368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3638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3566" y="17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3542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3638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3504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7" name="Oval 35"/>
            <p:cNvSpPr>
              <a:spLocks noChangeArrowheads="1"/>
            </p:cNvSpPr>
            <p:nvPr/>
          </p:nvSpPr>
          <p:spPr bwMode="auto">
            <a:xfrm>
              <a:off x="3590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3542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3590" y="219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3542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3470" y="2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3446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3" name="Oval 41"/>
            <p:cNvSpPr>
              <a:spLocks noChangeArrowheads="1"/>
            </p:cNvSpPr>
            <p:nvPr/>
          </p:nvSpPr>
          <p:spPr bwMode="auto">
            <a:xfrm>
              <a:off x="3542" y="239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4" name="Oval 42"/>
            <p:cNvSpPr>
              <a:spLocks noChangeArrowheads="1"/>
            </p:cNvSpPr>
            <p:nvPr/>
          </p:nvSpPr>
          <p:spPr bwMode="auto">
            <a:xfrm>
              <a:off x="336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5" name="Oval 43"/>
            <p:cNvSpPr>
              <a:spLocks noChangeArrowheads="1"/>
            </p:cNvSpPr>
            <p:nvPr/>
          </p:nvSpPr>
          <p:spPr bwMode="auto">
            <a:xfrm>
              <a:off x="4598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6" name="Oval 44"/>
            <p:cNvSpPr>
              <a:spLocks noChangeArrowheads="1"/>
            </p:cNvSpPr>
            <p:nvPr/>
          </p:nvSpPr>
          <p:spPr bwMode="auto">
            <a:xfrm>
              <a:off x="4646" y="294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7" name="Oval 45"/>
            <p:cNvSpPr>
              <a:spLocks noChangeArrowheads="1"/>
            </p:cNvSpPr>
            <p:nvPr/>
          </p:nvSpPr>
          <p:spPr bwMode="auto">
            <a:xfrm>
              <a:off x="4598" y="284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8" name="Oval 46"/>
            <p:cNvSpPr>
              <a:spLocks noChangeArrowheads="1"/>
            </p:cNvSpPr>
            <p:nvPr/>
          </p:nvSpPr>
          <p:spPr bwMode="auto">
            <a:xfrm>
              <a:off x="4526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9" name="Oval 47"/>
            <p:cNvSpPr>
              <a:spLocks noChangeArrowheads="1"/>
            </p:cNvSpPr>
            <p:nvPr/>
          </p:nvSpPr>
          <p:spPr bwMode="auto">
            <a:xfrm>
              <a:off x="4502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0" name="Oval 48"/>
            <p:cNvSpPr>
              <a:spLocks noChangeArrowheads="1"/>
            </p:cNvSpPr>
            <p:nvPr/>
          </p:nvSpPr>
          <p:spPr bwMode="auto">
            <a:xfrm>
              <a:off x="4598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1" name="Oval 49"/>
            <p:cNvSpPr>
              <a:spLocks noChangeArrowheads="1"/>
            </p:cNvSpPr>
            <p:nvPr/>
          </p:nvSpPr>
          <p:spPr bwMode="auto">
            <a:xfrm>
              <a:off x="4550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2" name="Oval 50"/>
            <p:cNvSpPr>
              <a:spLocks noChangeArrowheads="1"/>
            </p:cNvSpPr>
            <p:nvPr/>
          </p:nvSpPr>
          <p:spPr bwMode="auto">
            <a:xfrm>
              <a:off x="3264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3" name="Oval 51"/>
            <p:cNvSpPr>
              <a:spLocks noChangeArrowheads="1"/>
            </p:cNvSpPr>
            <p:nvPr/>
          </p:nvSpPr>
          <p:spPr bwMode="auto">
            <a:xfrm>
              <a:off x="331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4" name="Oval 52"/>
            <p:cNvSpPr>
              <a:spLocks noChangeArrowheads="1"/>
            </p:cNvSpPr>
            <p:nvPr/>
          </p:nvSpPr>
          <p:spPr bwMode="auto">
            <a:xfrm>
              <a:off x="3192" y="23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5" name="Oval 53"/>
            <p:cNvSpPr>
              <a:spLocks noChangeArrowheads="1"/>
            </p:cNvSpPr>
            <p:nvPr/>
          </p:nvSpPr>
          <p:spPr bwMode="auto">
            <a:xfrm>
              <a:off x="3168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6" name="Oval 54"/>
            <p:cNvSpPr>
              <a:spLocks noChangeArrowheads="1"/>
            </p:cNvSpPr>
            <p:nvPr/>
          </p:nvSpPr>
          <p:spPr bwMode="auto">
            <a:xfrm>
              <a:off x="3264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7" name="Oval 55"/>
            <p:cNvSpPr>
              <a:spLocks noChangeArrowheads="1"/>
            </p:cNvSpPr>
            <p:nvPr/>
          </p:nvSpPr>
          <p:spPr bwMode="auto">
            <a:xfrm>
              <a:off x="3368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8" name="Oval 56"/>
            <p:cNvSpPr>
              <a:spLocks noChangeArrowheads="1"/>
            </p:cNvSpPr>
            <p:nvPr/>
          </p:nvSpPr>
          <p:spPr bwMode="auto">
            <a:xfrm>
              <a:off x="3416" y="158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9" name="Oval 57"/>
            <p:cNvSpPr>
              <a:spLocks noChangeArrowheads="1"/>
            </p:cNvSpPr>
            <p:nvPr/>
          </p:nvSpPr>
          <p:spPr bwMode="auto">
            <a:xfrm>
              <a:off x="3296" y="15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0" name="Oval 58"/>
            <p:cNvSpPr>
              <a:spLocks noChangeArrowheads="1"/>
            </p:cNvSpPr>
            <p:nvPr/>
          </p:nvSpPr>
          <p:spPr bwMode="auto">
            <a:xfrm>
              <a:off x="3272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1" name="Oval 59"/>
            <p:cNvSpPr>
              <a:spLocks noChangeArrowheads="1"/>
            </p:cNvSpPr>
            <p:nvPr/>
          </p:nvSpPr>
          <p:spPr bwMode="auto">
            <a:xfrm>
              <a:off x="3264" y="17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2" name="Oval 60"/>
            <p:cNvSpPr>
              <a:spLocks noChangeArrowheads="1"/>
            </p:cNvSpPr>
            <p:nvPr/>
          </p:nvSpPr>
          <p:spPr bwMode="auto">
            <a:xfrm>
              <a:off x="4296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3" name="Oval 61"/>
            <p:cNvSpPr>
              <a:spLocks noChangeArrowheads="1"/>
            </p:cNvSpPr>
            <p:nvPr/>
          </p:nvSpPr>
          <p:spPr bwMode="auto">
            <a:xfrm>
              <a:off x="4344" y="2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4" name="Oval 62"/>
            <p:cNvSpPr>
              <a:spLocks noChangeArrowheads="1"/>
            </p:cNvSpPr>
            <p:nvPr/>
          </p:nvSpPr>
          <p:spPr bwMode="auto">
            <a:xfrm>
              <a:off x="4224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5" name="Oval 63"/>
            <p:cNvSpPr>
              <a:spLocks noChangeArrowheads="1"/>
            </p:cNvSpPr>
            <p:nvPr/>
          </p:nvSpPr>
          <p:spPr bwMode="auto">
            <a:xfrm>
              <a:off x="420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6" name="Oval 64"/>
            <p:cNvSpPr>
              <a:spLocks noChangeArrowheads="1"/>
            </p:cNvSpPr>
            <p:nvPr/>
          </p:nvSpPr>
          <p:spPr bwMode="auto">
            <a:xfrm>
              <a:off x="345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7" name="Oval 65"/>
            <p:cNvSpPr>
              <a:spLocks noChangeArrowheads="1"/>
            </p:cNvSpPr>
            <p:nvPr/>
          </p:nvSpPr>
          <p:spPr bwMode="auto">
            <a:xfrm>
              <a:off x="3416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8" name="Oval 66"/>
            <p:cNvSpPr>
              <a:spLocks noChangeArrowheads="1"/>
            </p:cNvSpPr>
            <p:nvPr/>
          </p:nvSpPr>
          <p:spPr bwMode="auto">
            <a:xfrm>
              <a:off x="3464" y="24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9" name="Oval 67"/>
            <p:cNvSpPr>
              <a:spLocks noChangeArrowheads="1"/>
            </p:cNvSpPr>
            <p:nvPr/>
          </p:nvSpPr>
          <p:spPr bwMode="auto">
            <a:xfrm>
              <a:off x="3344" y="24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0" name="Oval 68"/>
            <p:cNvSpPr>
              <a:spLocks noChangeArrowheads="1"/>
            </p:cNvSpPr>
            <p:nvPr/>
          </p:nvSpPr>
          <p:spPr bwMode="auto">
            <a:xfrm>
              <a:off x="3320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1" name="Oval 69"/>
            <p:cNvSpPr>
              <a:spLocks noChangeArrowheads="1"/>
            </p:cNvSpPr>
            <p:nvPr/>
          </p:nvSpPr>
          <p:spPr bwMode="auto">
            <a:xfrm>
              <a:off x="4392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2" name="Oval 70"/>
            <p:cNvSpPr>
              <a:spLocks noChangeArrowheads="1"/>
            </p:cNvSpPr>
            <p:nvPr/>
          </p:nvSpPr>
          <p:spPr bwMode="auto">
            <a:xfrm>
              <a:off x="444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3" name="Oval 71"/>
            <p:cNvSpPr>
              <a:spLocks noChangeArrowheads="1"/>
            </p:cNvSpPr>
            <p:nvPr/>
          </p:nvSpPr>
          <p:spPr bwMode="auto">
            <a:xfrm>
              <a:off x="4512" y="315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4" name="Oval 72"/>
            <p:cNvSpPr>
              <a:spLocks noChangeArrowheads="1"/>
            </p:cNvSpPr>
            <p:nvPr/>
          </p:nvSpPr>
          <p:spPr bwMode="auto">
            <a:xfrm>
              <a:off x="429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5" name="Oval 73"/>
            <p:cNvSpPr>
              <a:spLocks noChangeArrowheads="1"/>
            </p:cNvSpPr>
            <p:nvPr/>
          </p:nvSpPr>
          <p:spPr bwMode="auto">
            <a:xfrm>
              <a:off x="4800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6" name="Oval 74"/>
            <p:cNvSpPr>
              <a:spLocks noChangeArrowheads="1"/>
            </p:cNvSpPr>
            <p:nvPr/>
          </p:nvSpPr>
          <p:spPr bwMode="auto">
            <a:xfrm>
              <a:off x="4848" y="29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7" name="Oval 75"/>
            <p:cNvSpPr>
              <a:spLocks noChangeArrowheads="1"/>
            </p:cNvSpPr>
            <p:nvPr/>
          </p:nvSpPr>
          <p:spPr bwMode="auto">
            <a:xfrm>
              <a:off x="4728" y="29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8" name="Oval 76"/>
            <p:cNvSpPr>
              <a:spLocks noChangeArrowheads="1"/>
            </p:cNvSpPr>
            <p:nvPr/>
          </p:nvSpPr>
          <p:spPr bwMode="auto">
            <a:xfrm>
              <a:off x="4704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9" name="Oval 77"/>
            <p:cNvSpPr>
              <a:spLocks noChangeArrowheads="1"/>
            </p:cNvSpPr>
            <p:nvPr/>
          </p:nvSpPr>
          <p:spPr bwMode="auto">
            <a:xfrm>
              <a:off x="312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0" name="Oval 78"/>
            <p:cNvSpPr>
              <a:spLocks noChangeArrowheads="1"/>
            </p:cNvSpPr>
            <p:nvPr/>
          </p:nvSpPr>
          <p:spPr bwMode="auto">
            <a:xfrm>
              <a:off x="3408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1" name="Oval 79"/>
            <p:cNvSpPr>
              <a:spLocks noChangeArrowheads="1"/>
            </p:cNvSpPr>
            <p:nvPr/>
          </p:nvSpPr>
          <p:spPr bwMode="auto">
            <a:xfrm>
              <a:off x="4790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2" name="Oval 80"/>
            <p:cNvSpPr>
              <a:spLocks noChangeArrowheads="1"/>
            </p:cNvSpPr>
            <p:nvPr/>
          </p:nvSpPr>
          <p:spPr bwMode="auto">
            <a:xfrm>
              <a:off x="4886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3" name="Oval 81"/>
            <p:cNvSpPr>
              <a:spLocks noChangeArrowheads="1"/>
            </p:cNvSpPr>
            <p:nvPr/>
          </p:nvSpPr>
          <p:spPr bwMode="auto">
            <a:xfrm>
              <a:off x="3344" y="17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4" name="Oval 82"/>
            <p:cNvSpPr>
              <a:spLocks noChangeArrowheads="1"/>
            </p:cNvSpPr>
            <p:nvPr/>
          </p:nvSpPr>
          <p:spPr bwMode="auto">
            <a:xfrm>
              <a:off x="3552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5" name="Oval 83"/>
            <p:cNvSpPr>
              <a:spLocks noChangeArrowheads="1"/>
            </p:cNvSpPr>
            <p:nvPr/>
          </p:nvSpPr>
          <p:spPr bwMode="auto">
            <a:xfrm>
              <a:off x="3696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6" name="Oval 84"/>
            <p:cNvSpPr>
              <a:spLocks noChangeArrowheads="1"/>
            </p:cNvSpPr>
            <p:nvPr/>
          </p:nvSpPr>
          <p:spPr bwMode="auto">
            <a:xfrm>
              <a:off x="3744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7" name="Oval 85"/>
            <p:cNvSpPr>
              <a:spLocks noChangeArrowheads="1"/>
            </p:cNvSpPr>
            <p:nvPr/>
          </p:nvSpPr>
          <p:spPr bwMode="auto">
            <a:xfrm>
              <a:off x="3168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8" name="Oval 86"/>
            <p:cNvSpPr>
              <a:spLocks noChangeArrowheads="1"/>
            </p:cNvSpPr>
            <p:nvPr/>
          </p:nvSpPr>
          <p:spPr bwMode="auto">
            <a:xfrm>
              <a:off x="307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9" name="Oval 87"/>
            <p:cNvSpPr>
              <a:spLocks noChangeArrowheads="1"/>
            </p:cNvSpPr>
            <p:nvPr/>
          </p:nvSpPr>
          <p:spPr bwMode="auto">
            <a:xfrm>
              <a:off x="4992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0" name="Oval 88"/>
            <p:cNvSpPr>
              <a:spLocks noChangeArrowheads="1"/>
            </p:cNvSpPr>
            <p:nvPr/>
          </p:nvSpPr>
          <p:spPr bwMode="auto">
            <a:xfrm>
              <a:off x="489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1" name="Oval 89"/>
            <p:cNvSpPr>
              <a:spLocks noChangeArrowheads="1"/>
            </p:cNvSpPr>
            <p:nvPr/>
          </p:nvSpPr>
          <p:spPr bwMode="auto">
            <a:xfrm>
              <a:off x="5088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2" name="Oval 90"/>
            <p:cNvSpPr>
              <a:spLocks noChangeArrowheads="1"/>
            </p:cNvSpPr>
            <p:nvPr/>
          </p:nvSpPr>
          <p:spPr bwMode="auto">
            <a:xfrm>
              <a:off x="513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3" name="Oval 91"/>
            <p:cNvSpPr>
              <a:spLocks noChangeArrowheads="1"/>
            </p:cNvSpPr>
            <p:nvPr/>
          </p:nvSpPr>
          <p:spPr bwMode="auto">
            <a:xfrm>
              <a:off x="4992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4" name="Oval 92"/>
            <p:cNvSpPr>
              <a:spLocks noChangeArrowheads="1"/>
            </p:cNvSpPr>
            <p:nvPr/>
          </p:nvSpPr>
          <p:spPr bwMode="auto">
            <a:xfrm>
              <a:off x="417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5" name="Oval 93"/>
            <p:cNvSpPr>
              <a:spLocks noChangeArrowheads="1"/>
            </p:cNvSpPr>
            <p:nvPr/>
          </p:nvSpPr>
          <p:spPr bwMode="auto">
            <a:xfrm>
              <a:off x="4104" y="30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6" name="Oval 94"/>
            <p:cNvSpPr>
              <a:spLocks noChangeArrowheads="1"/>
            </p:cNvSpPr>
            <p:nvPr/>
          </p:nvSpPr>
          <p:spPr bwMode="auto">
            <a:xfrm>
              <a:off x="4080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7" name="Oval 95"/>
            <p:cNvSpPr>
              <a:spLocks noChangeArrowheads="1"/>
            </p:cNvSpPr>
            <p:nvPr/>
          </p:nvSpPr>
          <p:spPr bwMode="auto">
            <a:xfrm>
              <a:off x="3984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8" name="Oval 96"/>
            <p:cNvSpPr>
              <a:spLocks noChangeArrowheads="1"/>
            </p:cNvSpPr>
            <p:nvPr/>
          </p:nvSpPr>
          <p:spPr bwMode="auto">
            <a:xfrm>
              <a:off x="3928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9" name="Oval 97"/>
            <p:cNvSpPr>
              <a:spLocks noChangeArrowheads="1"/>
            </p:cNvSpPr>
            <p:nvPr/>
          </p:nvSpPr>
          <p:spPr bwMode="auto">
            <a:xfrm>
              <a:off x="3904" y="31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0" name="Oval 98"/>
            <p:cNvSpPr>
              <a:spLocks noChangeArrowheads="1"/>
            </p:cNvSpPr>
            <p:nvPr/>
          </p:nvSpPr>
          <p:spPr bwMode="auto">
            <a:xfrm>
              <a:off x="4118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1" name="Oval 99"/>
            <p:cNvSpPr>
              <a:spLocks noChangeArrowheads="1"/>
            </p:cNvSpPr>
            <p:nvPr/>
          </p:nvSpPr>
          <p:spPr bwMode="auto">
            <a:xfrm>
              <a:off x="4046" y="297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2" name="Oval 100"/>
            <p:cNvSpPr>
              <a:spLocks noChangeArrowheads="1"/>
            </p:cNvSpPr>
            <p:nvPr/>
          </p:nvSpPr>
          <p:spPr bwMode="auto">
            <a:xfrm>
              <a:off x="4022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3" name="Oval 101"/>
            <p:cNvSpPr>
              <a:spLocks noChangeArrowheads="1"/>
            </p:cNvSpPr>
            <p:nvPr/>
          </p:nvSpPr>
          <p:spPr bwMode="auto">
            <a:xfrm>
              <a:off x="4800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4" name="Oval 102"/>
            <p:cNvSpPr>
              <a:spLocks noChangeArrowheads="1"/>
            </p:cNvSpPr>
            <p:nvPr/>
          </p:nvSpPr>
          <p:spPr bwMode="auto">
            <a:xfrm>
              <a:off x="4728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5" name="Oval 103"/>
            <p:cNvSpPr>
              <a:spLocks noChangeArrowheads="1"/>
            </p:cNvSpPr>
            <p:nvPr/>
          </p:nvSpPr>
          <p:spPr bwMode="auto">
            <a:xfrm>
              <a:off x="4704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6" name="Oval 104"/>
            <p:cNvSpPr>
              <a:spLocks noChangeArrowheads="1"/>
            </p:cNvSpPr>
            <p:nvPr/>
          </p:nvSpPr>
          <p:spPr bwMode="auto">
            <a:xfrm>
              <a:off x="5072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7" name="Oval 105"/>
            <p:cNvSpPr>
              <a:spLocks noChangeArrowheads="1"/>
            </p:cNvSpPr>
            <p:nvPr/>
          </p:nvSpPr>
          <p:spPr bwMode="auto">
            <a:xfrm>
              <a:off x="500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8" name="Oval 106"/>
            <p:cNvSpPr>
              <a:spLocks noChangeArrowheads="1"/>
            </p:cNvSpPr>
            <p:nvPr/>
          </p:nvSpPr>
          <p:spPr bwMode="auto">
            <a:xfrm>
              <a:off x="4976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9" name="Oval 107"/>
            <p:cNvSpPr>
              <a:spLocks noChangeArrowheads="1"/>
            </p:cNvSpPr>
            <p:nvPr/>
          </p:nvSpPr>
          <p:spPr bwMode="auto">
            <a:xfrm>
              <a:off x="4502" y="28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0" name="Oval 108"/>
            <p:cNvSpPr>
              <a:spLocks noChangeArrowheads="1"/>
            </p:cNvSpPr>
            <p:nvPr/>
          </p:nvSpPr>
          <p:spPr bwMode="auto">
            <a:xfrm>
              <a:off x="4430" y="29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1" name="Oval 109"/>
            <p:cNvSpPr>
              <a:spLocks noChangeArrowheads="1"/>
            </p:cNvSpPr>
            <p:nvPr/>
          </p:nvSpPr>
          <p:spPr bwMode="auto">
            <a:xfrm>
              <a:off x="4406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2" name="Oval 110"/>
            <p:cNvSpPr>
              <a:spLocks noChangeArrowheads="1"/>
            </p:cNvSpPr>
            <p:nvPr/>
          </p:nvSpPr>
          <p:spPr bwMode="auto">
            <a:xfrm>
              <a:off x="4598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3" name="Oval 111"/>
            <p:cNvSpPr>
              <a:spLocks noChangeArrowheads="1"/>
            </p:cNvSpPr>
            <p:nvPr/>
          </p:nvSpPr>
          <p:spPr bwMode="auto">
            <a:xfrm>
              <a:off x="4142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4" name="Oval 112"/>
            <p:cNvSpPr>
              <a:spLocks noChangeArrowheads="1"/>
            </p:cNvSpPr>
            <p:nvPr/>
          </p:nvSpPr>
          <p:spPr bwMode="auto">
            <a:xfrm>
              <a:off x="4270" y="29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5" name="Oval 113"/>
            <p:cNvSpPr>
              <a:spLocks noChangeArrowheads="1"/>
            </p:cNvSpPr>
            <p:nvPr/>
          </p:nvSpPr>
          <p:spPr bwMode="auto">
            <a:xfrm>
              <a:off x="4368" y="30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6" name="Oval 114"/>
            <p:cNvSpPr>
              <a:spLocks noChangeArrowheads="1"/>
            </p:cNvSpPr>
            <p:nvPr/>
          </p:nvSpPr>
          <p:spPr bwMode="auto">
            <a:xfrm>
              <a:off x="4224" y="32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7" name="Oval 115"/>
            <p:cNvSpPr>
              <a:spLocks noChangeArrowheads="1"/>
            </p:cNvSpPr>
            <p:nvPr/>
          </p:nvSpPr>
          <p:spPr bwMode="auto">
            <a:xfrm>
              <a:off x="4336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8" name="Oval 116"/>
            <p:cNvSpPr>
              <a:spLocks noChangeArrowheads="1"/>
            </p:cNvSpPr>
            <p:nvPr/>
          </p:nvSpPr>
          <p:spPr bwMode="auto">
            <a:xfrm>
              <a:off x="4454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9" name="Oval 117"/>
            <p:cNvSpPr>
              <a:spLocks noChangeArrowheads="1"/>
            </p:cNvSpPr>
            <p:nvPr/>
          </p:nvSpPr>
          <p:spPr bwMode="auto">
            <a:xfrm>
              <a:off x="47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0" name="Oval 118"/>
            <p:cNvSpPr>
              <a:spLocks noChangeArrowheads="1"/>
            </p:cNvSpPr>
            <p:nvPr/>
          </p:nvSpPr>
          <p:spPr bwMode="auto">
            <a:xfrm>
              <a:off x="483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1" name="Oval 119"/>
            <p:cNvSpPr>
              <a:spLocks noChangeArrowheads="1"/>
            </p:cNvSpPr>
            <p:nvPr/>
          </p:nvSpPr>
          <p:spPr bwMode="auto">
            <a:xfrm>
              <a:off x="4902" y="3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2" name="Oval 120"/>
            <p:cNvSpPr>
              <a:spLocks noChangeArrowheads="1"/>
            </p:cNvSpPr>
            <p:nvPr/>
          </p:nvSpPr>
          <p:spPr bwMode="auto">
            <a:xfrm>
              <a:off x="5104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3" name="Oval 121"/>
            <p:cNvSpPr>
              <a:spLocks noChangeArrowheads="1"/>
            </p:cNvSpPr>
            <p:nvPr/>
          </p:nvSpPr>
          <p:spPr bwMode="auto">
            <a:xfrm>
              <a:off x="5008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4" name="Oval 122"/>
            <p:cNvSpPr>
              <a:spLocks noChangeArrowheads="1"/>
            </p:cNvSpPr>
            <p:nvPr/>
          </p:nvSpPr>
          <p:spPr bwMode="auto">
            <a:xfrm>
              <a:off x="5270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5" name="Oval 123"/>
            <p:cNvSpPr>
              <a:spLocks noChangeArrowheads="1"/>
            </p:cNvSpPr>
            <p:nvPr/>
          </p:nvSpPr>
          <p:spPr bwMode="auto">
            <a:xfrm>
              <a:off x="5174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6" name="Oval 124"/>
            <p:cNvSpPr>
              <a:spLocks noChangeArrowheads="1"/>
            </p:cNvSpPr>
            <p:nvPr/>
          </p:nvSpPr>
          <p:spPr bwMode="auto">
            <a:xfrm>
              <a:off x="5200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7" name="Oval 125"/>
            <p:cNvSpPr>
              <a:spLocks noChangeArrowheads="1"/>
            </p:cNvSpPr>
            <p:nvPr/>
          </p:nvSpPr>
          <p:spPr bwMode="auto">
            <a:xfrm>
              <a:off x="51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8" name="Oval 126"/>
            <p:cNvSpPr>
              <a:spLocks noChangeArrowheads="1"/>
            </p:cNvSpPr>
            <p:nvPr/>
          </p:nvSpPr>
          <p:spPr bwMode="auto">
            <a:xfrm>
              <a:off x="5270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9" name="Oval 127"/>
            <p:cNvSpPr>
              <a:spLocks noChangeArrowheads="1"/>
            </p:cNvSpPr>
            <p:nvPr/>
          </p:nvSpPr>
          <p:spPr bwMode="auto">
            <a:xfrm>
              <a:off x="5174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0" name="Oval 128"/>
            <p:cNvSpPr>
              <a:spLocks noChangeArrowheads="1"/>
            </p:cNvSpPr>
            <p:nvPr/>
          </p:nvSpPr>
          <p:spPr bwMode="auto">
            <a:xfrm>
              <a:off x="5318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1" name="Oval 129"/>
            <p:cNvSpPr>
              <a:spLocks noChangeArrowheads="1"/>
            </p:cNvSpPr>
            <p:nvPr/>
          </p:nvSpPr>
          <p:spPr bwMode="auto">
            <a:xfrm>
              <a:off x="5222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2" name="Oval 130"/>
            <p:cNvSpPr>
              <a:spLocks noChangeArrowheads="1"/>
            </p:cNvSpPr>
            <p:nvPr/>
          </p:nvSpPr>
          <p:spPr bwMode="auto">
            <a:xfrm>
              <a:off x="5400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3" name="Oval 131"/>
            <p:cNvSpPr>
              <a:spLocks noChangeArrowheads="1"/>
            </p:cNvSpPr>
            <p:nvPr/>
          </p:nvSpPr>
          <p:spPr bwMode="auto">
            <a:xfrm>
              <a:off x="5366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4" name="Oval 132"/>
            <p:cNvSpPr>
              <a:spLocks noChangeArrowheads="1"/>
            </p:cNvSpPr>
            <p:nvPr/>
          </p:nvSpPr>
          <p:spPr bwMode="auto">
            <a:xfrm>
              <a:off x="3648" y="21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5" name="Oval 133"/>
            <p:cNvSpPr>
              <a:spLocks noChangeArrowheads="1"/>
            </p:cNvSpPr>
            <p:nvPr/>
          </p:nvSpPr>
          <p:spPr bwMode="auto">
            <a:xfrm>
              <a:off x="3672" y="19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6" name="Oval 134"/>
            <p:cNvSpPr>
              <a:spLocks noChangeArrowheads="1"/>
            </p:cNvSpPr>
            <p:nvPr/>
          </p:nvSpPr>
          <p:spPr bwMode="auto">
            <a:xfrm>
              <a:off x="5040" y="2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7" name="Oval 135"/>
            <p:cNvSpPr>
              <a:spLocks noChangeArrowheads="1"/>
            </p:cNvSpPr>
            <p:nvPr/>
          </p:nvSpPr>
          <p:spPr bwMode="auto">
            <a:xfrm>
              <a:off x="436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8" name="Oval 136"/>
            <p:cNvSpPr>
              <a:spLocks noChangeArrowheads="1"/>
            </p:cNvSpPr>
            <p:nvPr/>
          </p:nvSpPr>
          <p:spPr bwMode="auto">
            <a:xfrm>
              <a:off x="5088" y="1680"/>
              <a:ext cx="288" cy="19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9" name="Oval 137"/>
            <p:cNvSpPr>
              <a:spLocks noChangeArrowheads="1"/>
            </p:cNvSpPr>
            <p:nvPr/>
          </p:nvSpPr>
          <p:spPr bwMode="auto">
            <a:xfrm>
              <a:off x="5132" y="17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0" name="Oval 138"/>
            <p:cNvSpPr>
              <a:spLocks noChangeArrowheads="1"/>
            </p:cNvSpPr>
            <p:nvPr/>
          </p:nvSpPr>
          <p:spPr bwMode="auto">
            <a:xfrm>
              <a:off x="5302" y="17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1" name="Oval 139"/>
            <p:cNvSpPr>
              <a:spLocks noChangeArrowheads="1"/>
            </p:cNvSpPr>
            <p:nvPr/>
          </p:nvSpPr>
          <p:spPr bwMode="auto">
            <a:xfrm>
              <a:off x="5206" y="169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2" name="Oval 140"/>
            <p:cNvSpPr>
              <a:spLocks noChangeArrowheads="1"/>
            </p:cNvSpPr>
            <p:nvPr/>
          </p:nvSpPr>
          <p:spPr bwMode="auto">
            <a:xfrm>
              <a:off x="5116" y="17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3" name="Oval 141"/>
            <p:cNvSpPr>
              <a:spLocks noChangeArrowheads="1"/>
            </p:cNvSpPr>
            <p:nvPr/>
          </p:nvSpPr>
          <p:spPr bwMode="auto">
            <a:xfrm>
              <a:off x="5222" y="18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4" name="Text Box 142"/>
            <p:cNvSpPr txBox="1">
              <a:spLocks noChangeArrowheads="1"/>
            </p:cNvSpPr>
            <p:nvPr/>
          </p:nvSpPr>
          <p:spPr bwMode="auto">
            <a:xfrm>
              <a:off x="3597" y="1228"/>
              <a:ext cx="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N</a:t>
              </a:r>
              <a:r>
                <a:rPr lang="en-GB" altLang="nl-NL" sz="1600" b="1" baseline="-25000"/>
                <a:t>1</a:t>
              </a:r>
            </a:p>
          </p:txBody>
        </p:sp>
        <p:sp>
          <p:nvSpPr>
            <p:cNvPr id="208015" name="Text Box 143"/>
            <p:cNvSpPr txBox="1">
              <a:spLocks noChangeArrowheads="1"/>
            </p:cNvSpPr>
            <p:nvPr/>
          </p:nvSpPr>
          <p:spPr bwMode="auto">
            <a:xfrm>
              <a:off x="3781" y="2764"/>
              <a:ext cx="30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N</a:t>
              </a:r>
              <a:r>
                <a:rPr lang="en-GB" altLang="nl-NL" sz="1600" b="1" baseline="-25000"/>
                <a:t>2</a:t>
              </a:r>
            </a:p>
          </p:txBody>
        </p:sp>
        <p:sp>
          <p:nvSpPr>
            <p:cNvPr id="208016" name="Text Box 144"/>
            <p:cNvSpPr txBox="1">
              <a:spLocks noChangeArrowheads="1"/>
            </p:cNvSpPr>
            <p:nvPr/>
          </p:nvSpPr>
          <p:spPr bwMode="auto">
            <a:xfrm>
              <a:off x="4277" y="1240"/>
              <a:ext cx="2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1</a:t>
              </a:r>
            </a:p>
          </p:txBody>
        </p:sp>
        <p:sp>
          <p:nvSpPr>
            <p:cNvPr id="208017" name="Text Box 145"/>
            <p:cNvSpPr txBox="1">
              <a:spLocks noChangeArrowheads="1"/>
            </p:cNvSpPr>
            <p:nvPr/>
          </p:nvSpPr>
          <p:spPr bwMode="auto">
            <a:xfrm>
              <a:off x="4898" y="2448"/>
              <a:ext cx="2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2</a:t>
              </a:r>
            </a:p>
          </p:txBody>
        </p:sp>
        <p:sp>
          <p:nvSpPr>
            <p:cNvPr id="208018" name="Text Box 146"/>
            <p:cNvSpPr txBox="1">
              <a:spLocks noChangeArrowheads="1"/>
            </p:cNvSpPr>
            <p:nvPr/>
          </p:nvSpPr>
          <p:spPr bwMode="auto">
            <a:xfrm>
              <a:off x="5186" y="1487"/>
              <a:ext cx="3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3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92189-7531-8F40-9E33-6F864670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1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Point Anomalies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/>
              <a:t>An individual data instance is anomalous w.r.t. the data</a:t>
            </a:r>
            <a:endParaRPr lang="en-US" altLang="nl-NL" dirty="0"/>
          </a:p>
        </p:txBody>
      </p:sp>
      <p:grpSp>
        <p:nvGrpSpPr>
          <p:cNvPr id="207876" name="Group 4"/>
          <p:cNvGrpSpPr>
            <a:grpSpLocks/>
          </p:cNvGrpSpPr>
          <p:nvPr/>
        </p:nvGrpSpPr>
        <p:grpSpPr bwMode="auto">
          <a:xfrm>
            <a:off x="2590800" y="2590800"/>
            <a:ext cx="4179888" cy="3902075"/>
            <a:chOff x="2584" y="844"/>
            <a:chExt cx="3166" cy="2890"/>
          </a:xfrm>
        </p:grpSpPr>
        <p:sp>
          <p:nvSpPr>
            <p:cNvPr id="207877" name="Line 5"/>
            <p:cNvSpPr>
              <a:spLocks noChangeShapeType="1"/>
            </p:cNvSpPr>
            <p:nvPr/>
          </p:nvSpPr>
          <p:spPr bwMode="auto">
            <a:xfrm flipV="1">
              <a:off x="2832" y="863"/>
              <a:ext cx="1" cy="25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>
              <a:off x="2832" y="3456"/>
              <a:ext cx="283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5511" y="3485"/>
              <a:ext cx="2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 i="1"/>
                <a:t>X</a:t>
              </a:r>
            </a:p>
          </p:txBody>
        </p:sp>
        <p:sp>
          <p:nvSpPr>
            <p:cNvPr id="207880" name="Text Box 8"/>
            <p:cNvSpPr txBox="1">
              <a:spLocks noChangeArrowheads="1"/>
            </p:cNvSpPr>
            <p:nvPr/>
          </p:nvSpPr>
          <p:spPr bwMode="auto">
            <a:xfrm>
              <a:off x="2584" y="844"/>
              <a:ext cx="2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 i="1"/>
                <a:t>Y</a:t>
              </a:r>
            </a:p>
          </p:txBody>
        </p:sp>
        <p:sp>
          <p:nvSpPr>
            <p:cNvPr id="207881" name="Freeform 9"/>
            <p:cNvSpPr>
              <a:spLocks noChangeArrowheads="1"/>
            </p:cNvSpPr>
            <p:nvPr/>
          </p:nvSpPr>
          <p:spPr bwMode="auto">
            <a:xfrm>
              <a:off x="3072" y="1392"/>
              <a:ext cx="784" cy="1289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2" name="Freeform 10"/>
            <p:cNvSpPr>
              <a:spLocks noChangeArrowheads="1"/>
            </p:cNvSpPr>
            <p:nvPr/>
          </p:nvSpPr>
          <p:spPr bwMode="auto">
            <a:xfrm rot="4620000">
              <a:off x="4383" y="2291"/>
              <a:ext cx="611" cy="1597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3360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4" name="Oval 12"/>
            <p:cNvSpPr>
              <a:spLocks noChangeArrowheads="1"/>
            </p:cNvSpPr>
            <p:nvPr/>
          </p:nvSpPr>
          <p:spPr bwMode="auto">
            <a:xfrm>
              <a:off x="3456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340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3504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3600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3216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3312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3264" y="1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3216" y="18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2" name="Oval 20"/>
            <p:cNvSpPr>
              <a:spLocks noChangeArrowheads="1"/>
            </p:cNvSpPr>
            <p:nvPr/>
          </p:nvSpPr>
          <p:spPr bwMode="auto">
            <a:xfrm>
              <a:off x="3144" y="1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3" name="Oval 21"/>
            <p:cNvSpPr>
              <a:spLocks noChangeArrowheads="1"/>
            </p:cNvSpPr>
            <p:nvPr/>
          </p:nvSpPr>
          <p:spPr bwMode="auto">
            <a:xfrm>
              <a:off x="3120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3216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5" name="Oval 23"/>
            <p:cNvSpPr>
              <a:spLocks noChangeArrowheads="1"/>
            </p:cNvSpPr>
            <p:nvPr/>
          </p:nvSpPr>
          <p:spPr bwMode="auto">
            <a:xfrm>
              <a:off x="3312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6" name="Oval 24"/>
            <p:cNvSpPr>
              <a:spLocks noChangeArrowheads="1"/>
            </p:cNvSpPr>
            <p:nvPr/>
          </p:nvSpPr>
          <p:spPr bwMode="auto">
            <a:xfrm>
              <a:off x="3168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7" name="Oval 25"/>
            <p:cNvSpPr>
              <a:spLocks noChangeArrowheads="1"/>
            </p:cNvSpPr>
            <p:nvPr/>
          </p:nvSpPr>
          <p:spPr bwMode="auto">
            <a:xfrm>
              <a:off x="3544" y="1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8" name="Oval 26"/>
            <p:cNvSpPr>
              <a:spLocks noChangeArrowheads="1"/>
            </p:cNvSpPr>
            <p:nvPr/>
          </p:nvSpPr>
          <p:spPr bwMode="auto">
            <a:xfrm>
              <a:off x="340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9" name="Oval 27"/>
            <p:cNvSpPr>
              <a:spLocks noChangeArrowheads="1"/>
            </p:cNvSpPr>
            <p:nvPr/>
          </p:nvSpPr>
          <p:spPr bwMode="auto">
            <a:xfrm>
              <a:off x="363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3734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368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3638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3566" y="17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3542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3638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3504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7" name="Oval 35"/>
            <p:cNvSpPr>
              <a:spLocks noChangeArrowheads="1"/>
            </p:cNvSpPr>
            <p:nvPr/>
          </p:nvSpPr>
          <p:spPr bwMode="auto">
            <a:xfrm>
              <a:off x="3590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3542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3590" y="219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3542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3470" y="2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3446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3" name="Oval 41"/>
            <p:cNvSpPr>
              <a:spLocks noChangeArrowheads="1"/>
            </p:cNvSpPr>
            <p:nvPr/>
          </p:nvSpPr>
          <p:spPr bwMode="auto">
            <a:xfrm>
              <a:off x="3542" y="239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4" name="Oval 42"/>
            <p:cNvSpPr>
              <a:spLocks noChangeArrowheads="1"/>
            </p:cNvSpPr>
            <p:nvPr/>
          </p:nvSpPr>
          <p:spPr bwMode="auto">
            <a:xfrm>
              <a:off x="336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5" name="Oval 43"/>
            <p:cNvSpPr>
              <a:spLocks noChangeArrowheads="1"/>
            </p:cNvSpPr>
            <p:nvPr/>
          </p:nvSpPr>
          <p:spPr bwMode="auto">
            <a:xfrm>
              <a:off x="4598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6" name="Oval 44"/>
            <p:cNvSpPr>
              <a:spLocks noChangeArrowheads="1"/>
            </p:cNvSpPr>
            <p:nvPr/>
          </p:nvSpPr>
          <p:spPr bwMode="auto">
            <a:xfrm>
              <a:off x="4646" y="294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7" name="Oval 45"/>
            <p:cNvSpPr>
              <a:spLocks noChangeArrowheads="1"/>
            </p:cNvSpPr>
            <p:nvPr/>
          </p:nvSpPr>
          <p:spPr bwMode="auto">
            <a:xfrm>
              <a:off x="4598" y="284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8" name="Oval 46"/>
            <p:cNvSpPr>
              <a:spLocks noChangeArrowheads="1"/>
            </p:cNvSpPr>
            <p:nvPr/>
          </p:nvSpPr>
          <p:spPr bwMode="auto">
            <a:xfrm>
              <a:off x="4526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9" name="Oval 47"/>
            <p:cNvSpPr>
              <a:spLocks noChangeArrowheads="1"/>
            </p:cNvSpPr>
            <p:nvPr/>
          </p:nvSpPr>
          <p:spPr bwMode="auto">
            <a:xfrm>
              <a:off x="4502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0" name="Oval 48"/>
            <p:cNvSpPr>
              <a:spLocks noChangeArrowheads="1"/>
            </p:cNvSpPr>
            <p:nvPr/>
          </p:nvSpPr>
          <p:spPr bwMode="auto">
            <a:xfrm>
              <a:off x="4598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1" name="Oval 49"/>
            <p:cNvSpPr>
              <a:spLocks noChangeArrowheads="1"/>
            </p:cNvSpPr>
            <p:nvPr/>
          </p:nvSpPr>
          <p:spPr bwMode="auto">
            <a:xfrm>
              <a:off x="4550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2" name="Oval 50"/>
            <p:cNvSpPr>
              <a:spLocks noChangeArrowheads="1"/>
            </p:cNvSpPr>
            <p:nvPr/>
          </p:nvSpPr>
          <p:spPr bwMode="auto">
            <a:xfrm>
              <a:off x="3264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3" name="Oval 51"/>
            <p:cNvSpPr>
              <a:spLocks noChangeArrowheads="1"/>
            </p:cNvSpPr>
            <p:nvPr/>
          </p:nvSpPr>
          <p:spPr bwMode="auto">
            <a:xfrm>
              <a:off x="331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4" name="Oval 52"/>
            <p:cNvSpPr>
              <a:spLocks noChangeArrowheads="1"/>
            </p:cNvSpPr>
            <p:nvPr/>
          </p:nvSpPr>
          <p:spPr bwMode="auto">
            <a:xfrm>
              <a:off x="3192" y="23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5" name="Oval 53"/>
            <p:cNvSpPr>
              <a:spLocks noChangeArrowheads="1"/>
            </p:cNvSpPr>
            <p:nvPr/>
          </p:nvSpPr>
          <p:spPr bwMode="auto">
            <a:xfrm>
              <a:off x="3168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6" name="Oval 54"/>
            <p:cNvSpPr>
              <a:spLocks noChangeArrowheads="1"/>
            </p:cNvSpPr>
            <p:nvPr/>
          </p:nvSpPr>
          <p:spPr bwMode="auto">
            <a:xfrm>
              <a:off x="3264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7" name="Oval 55"/>
            <p:cNvSpPr>
              <a:spLocks noChangeArrowheads="1"/>
            </p:cNvSpPr>
            <p:nvPr/>
          </p:nvSpPr>
          <p:spPr bwMode="auto">
            <a:xfrm>
              <a:off x="3368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8" name="Oval 56"/>
            <p:cNvSpPr>
              <a:spLocks noChangeArrowheads="1"/>
            </p:cNvSpPr>
            <p:nvPr/>
          </p:nvSpPr>
          <p:spPr bwMode="auto">
            <a:xfrm>
              <a:off x="3416" y="158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9" name="Oval 57"/>
            <p:cNvSpPr>
              <a:spLocks noChangeArrowheads="1"/>
            </p:cNvSpPr>
            <p:nvPr/>
          </p:nvSpPr>
          <p:spPr bwMode="auto">
            <a:xfrm>
              <a:off x="3296" y="15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0" name="Oval 58"/>
            <p:cNvSpPr>
              <a:spLocks noChangeArrowheads="1"/>
            </p:cNvSpPr>
            <p:nvPr/>
          </p:nvSpPr>
          <p:spPr bwMode="auto">
            <a:xfrm>
              <a:off x="3272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1" name="Oval 59"/>
            <p:cNvSpPr>
              <a:spLocks noChangeArrowheads="1"/>
            </p:cNvSpPr>
            <p:nvPr/>
          </p:nvSpPr>
          <p:spPr bwMode="auto">
            <a:xfrm>
              <a:off x="3264" y="17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2" name="Oval 60"/>
            <p:cNvSpPr>
              <a:spLocks noChangeArrowheads="1"/>
            </p:cNvSpPr>
            <p:nvPr/>
          </p:nvSpPr>
          <p:spPr bwMode="auto">
            <a:xfrm>
              <a:off x="4296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3" name="Oval 61"/>
            <p:cNvSpPr>
              <a:spLocks noChangeArrowheads="1"/>
            </p:cNvSpPr>
            <p:nvPr/>
          </p:nvSpPr>
          <p:spPr bwMode="auto">
            <a:xfrm>
              <a:off x="4344" y="2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4" name="Oval 62"/>
            <p:cNvSpPr>
              <a:spLocks noChangeArrowheads="1"/>
            </p:cNvSpPr>
            <p:nvPr/>
          </p:nvSpPr>
          <p:spPr bwMode="auto">
            <a:xfrm>
              <a:off x="4224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5" name="Oval 63"/>
            <p:cNvSpPr>
              <a:spLocks noChangeArrowheads="1"/>
            </p:cNvSpPr>
            <p:nvPr/>
          </p:nvSpPr>
          <p:spPr bwMode="auto">
            <a:xfrm>
              <a:off x="420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6" name="Oval 64"/>
            <p:cNvSpPr>
              <a:spLocks noChangeArrowheads="1"/>
            </p:cNvSpPr>
            <p:nvPr/>
          </p:nvSpPr>
          <p:spPr bwMode="auto">
            <a:xfrm>
              <a:off x="345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7" name="Oval 65"/>
            <p:cNvSpPr>
              <a:spLocks noChangeArrowheads="1"/>
            </p:cNvSpPr>
            <p:nvPr/>
          </p:nvSpPr>
          <p:spPr bwMode="auto">
            <a:xfrm>
              <a:off x="3416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8" name="Oval 66"/>
            <p:cNvSpPr>
              <a:spLocks noChangeArrowheads="1"/>
            </p:cNvSpPr>
            <p:nvPr/>
          </p:nvSpPr>
          <p:spPr bwMode="auto">
            <a:xfrm>
              <a:off x="3464" y="24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9" name="Oval 67"/>
            <p:cNvSpPr>
              <a:spLocks noChangeArrowheads="1"/>
            </p:cNvSpPr>
            <p:nvPr/>
          </p:nvSpPr>
          <p:spPr bwMode="auto">
            <a:xfrm>
              <a:off x="3344" y="24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0" name="Oval 68"/>
            <p:cNvSpPr>
              <a:spLocks noChangeArrowheads="1"/>
            </p:cNvSpPr>
            <p:nvPr/>
          </p:nvSpPr>
          <p:spPr bwMode="auto">
            <a:xfrm>
              <a:off x="3320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1" name="Oval 69"/>
            <p:cNvSpPr>
              <a:spLocks noChangeArrowheads="1"/>
            </p:cNvSpPr>
            <p:nvPr/>
          </p:nvSpPr>
          <p:spPr bwMode="auto">
            <a:xfrm>
              <a:off x="4392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2" name="Oval 70"/>
            <p:cNvSpPr>
              <a:spLocks noChangeArrowheads="1"/>
            </p:cNvSpPr>
            <p:nvPr/>
          </p:nvSpPr>
          <p:spPr bwMode="auto">
            <a:xfrm>
              <a:off x="444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3" name="Oval 71"/>
            <p:cNvSpPr>
              <a:spLocks noChangeArrowheads="1"/>
            </p:cNvSpPr>
            <p:nvPr/>
          </p:nvSpPr>
          <p:spPr bwMode="auto">
            <a:xfrm>
              <a:off x="4512" y="315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4" name="Oval 72"/>
            <p:cNvSpPr>
              <a:spLocks noChangeArrowheads="1"/>
            </p:cNvSpPr>
            <p:nvPr/>
          </p:nvSpPr>
          <p:spPr bwMode="auto">
            <a:xfrm>
              <a:off x="429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5" name="Oval 73"/>
            <p:cNvSpPr>
              <a:spLocks noChangeArrowheads="1"/>
            </p:cNvSpPr>
            <p:nvPr/>
          </p:nvSpPr>
          <p:spPr bwMode="auto">
            <a:xfrm>
              <a:off x="4800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6" name="Oval 74"/>
            <p:cNvSpPr>
              <a:spLocks noChangeArrowheads="1"/>
            </p:cNvSpPr>
            <p:nvPr/>
          </p:nvSpPr>
          <p:spPr bwMode="auto">
            <a:xfrm>
              <a:off x="4848" y="29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7" name="Oval 75"/>
            <p:cNvSpPr>
              <a:spLocks noChangeArrowheads="1"/>
            </p:cNvSpPr>
            <p:nvPr/>
          </p:nvSpPr>
          <p:spPr bwMode="auto">
            <a:xfrm>
              <a:off x="4728" y="29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8" name="Oval 76"/>
            <p:cNvSpPr>
              <a:spLocks noChangeArrowheads="1"/>
            </p:cNvSpPr>
            <p:nvPr/>
          </p:nvSpPr>
          <p:spPr bwMode="auto">
            <a:xfrm>
              <a:off x="4704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9" name="Oval 77"/>
            <p:cNvSpPr>
              <a:spLocks noChangeArrowheads="1"/>
            </p:cNvSpPr>
            <p:nvPr/>
          </p:nvSpPr>
          <p:spPr bwMode="auto">
            <a:xfrm>
              <a:off x="312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0" name="Oval 78"/>
            <p:cNvSpPr>
              <a:spLocks noChangeArrowheads="1"/>
            </p:cNvSpPr>
            <p:nvPr/>
          </p:nvSpPr>
          <p:spPr bwMode="auto">
            <a:xfrm>
              <a:off x="3408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1" name="Oval 79"/>
            <p:cNvSpPr>
              <a:spLocks noChangeArrowheads="1"/>
            </p:cNvSpPr>
            <p:nvPr/>
          </p:nvSpPr>
          <p:spPr bwMode="auto">
            <a:xfrm>
              <a:off x="4790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2" name="Oval 80"/>
            <p:cNvSpPr>
              <a:spLocks noChangeArrowheads="1"/>
            </p:cNvSpPr>
            <p:nvPr/>
          </p:nvSpPr>
          <p:spPr bwMode="auto">
            <a:xfrm>
              <a:off x="4886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3" name="Oval 81"/>
            <p:cNvSpPr>
              <a:spLocks noChangeArrowheads="1"/>
            </p:cNvSpPr>
            <p:nvPr/>
          </p:nvSpPr>
          <p:spPr bwMode="auto">
            <a:xfrm>
              <a:off x="3344" y="17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4" name="Oval 82"/>
            <p:cNvSpPr>
              <a:spLocks noChangeArrowheads="1"/>
            </p:cNvSpPr>
            <p:nvPr/>
          </p:nvSpPr>
          <p:spPr bwMode="auto">
            <a:xfrm>
              <a:off x="3552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5" name="Oval 83"/>
            <p:cNvSpPr>
              <a:spLocks noChangeArrowheads="1"/>
            </p:cNvSpPr>
            <p:nvPr/>
          </p:nvSpPr>
          <p:spPr bwMode="auto">
            <a:xfrm>
              <a:off x="3696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6" name="Oval 84"/>
            <p:cNvSpPr>
              <a:spLocks noChangeArrowheads="1"/>
            </p:cNvSpPr>
            <p:nvPr/>
          </p:nvSpPr>
          <p:spPr bwMode="auto">
            <a:xfrm>
              <a:off x="3744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7" name="Oval 85"/>
            <p:cNvSpPr>
              <a:spLocks noChangeArrowheads="1"/>
            </p:cNvSpPr>
            <p:nvPr/>
          </p:nvSpPr>
          <p:spPr bwMode="auto">
            <a:xfrm>
              <a:off x="3168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8" name="Oval 86"/>
            <p:cNvSpPr>
              <a:spLocks noChangeArrowheads="1"/>
            </p:cNvSpPr>
            <p:nvPr/>
          </p:nvSpPr>
          <p:spPr bwMode="auto">
            <a:xfrm>
              <a:off x="307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9" name="Oval 87"/>
            <p:cNvSpPr>
              <a:spLocks noChangeArrowheads="1"/>
            </p:cNvSpPr>
            <p:nvPr/>
          </p:nvSpPr>
          <p:spPr bwMode="auto">
            <a:xfrm>
              <a:off x="4992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0" name="Oval 88"/>
            <p:cNvSpPr>
              <a:spLocks noChangeArrowheads="1"/>
            </p:cNvSpPr>
            <p:nvPr/>
          </p:nvSpPr>
          <p:spPr bwMode="auto">
            <a:xfrm>
              <a:off x="489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1" name="Oval 89"/>
            <p:cNvSpPr>
              <a:spLocks noChangeArrowheads="1"/>
            </p:cNvSpPr>
            <p:nvPr/>
          </p:nvSpPr>
          <p:spPr bwMode="auto">
            <a:xfrm>
              <a:off x="5088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2" name="Oval 90"/>
            <p:cNvSpPr>
              <a:spLocks noChangeArrowheads="1"/>
            </p:cNvSpPr>
            <p:nvPr/>
          </p:nvSpPr>
          <p:spPr bwMode="auto">
            <a:xfrm>
              <a:off x="513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3" name="Oval 91"/>
            <p:cNvSpPr>
              <a:spLocks noChangeArrowheads="1"/>
            </p:cNvSpPr>
            <p:nvPr/>
          </p:nvSpPr>
          <p:spPr bwMode="auto">
            <a:xfrm>
              <a:off x="4992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4" name="Oval 92"/>
            <p:cNvSpPr>
              <a:spLocks noChangeArrowheads="1"/>
            </p:cNvSpPr>
            <p:nvPr/>
          </p:nvSpPr>
          <p:spPr bwMode="auto">
            <a:xfrm>
              <a:off x="417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5" name="Oval 93"/>
            <p:cNvSpPr>
              <a:spLocks noChangeArrowheads="1"/>
            </p:cNvSpPr>
            <p:nvPr/>
          </p:nvSpPr>
          <p:spPr bwMode="auto">
            <a:xfrm>
              <a:off x="4104" y="30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6" name="Oval 94"/>
            <p:cNvSpPr>
              <a:spLocks noChangeArrowheads="1"/>
            </p:cNvSpPr>
            <p:nvPr/>
          </p:nvSpPr>
          <p:spPr bwMode="auto">
            <a:xfrm>
              <a:off x="4080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7" name="Oval 95"/>
            <p:cNvSpPr>
              <a:spLocks noChangeArrowheads="1"/>
            </p:cNvSpPr>
            <p:nvPr/>
          </p:nvSpPr>
          <p:spPr bwMode="auto">
            <a:xfrm>
              <a:off x="3984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8" name="Oval 96"/>
            <p:cNvSpPr>
              <a:spLocks noChangeArrowheads="1"/>
            </p:cNvSpPr>
            <p:nvPr/>
          </p:nvSpPr>
          <p:spPr bwMode="auto">
            <a:xfrm>
              <a:off x="3928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9" name="Oval 97"/>
            <p:cNvSpPr>
              <a:spLocks noChangeArrowheads="1"/>
            </p:cNvSpPr>
            <p:nvPr/>
          </p:nvSpPr>
          <p:spPr bwMode="auto">
            <a:xfrm>
              <a:off x="3904" y="31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0" name="Oval 98"/>
            <p:cNvSpPr>
              <a:spLocks noChangeArrowheads="1"/>
            </p:cNvSpPr>
            <p:nvPr/>
          </p:nvSpPr>
          <p:spPr bwMode="auto">
            <a:xfrm>
              <a:off x="4118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1" name="Oval 99"/>
            <p:cNvSpPr>
              <a:spLocks noChangeArrowheads="1"/>
            </p:cNvSpPr>
            <p:nvPr/>
          </p:nvSpPr>
          <p:spPr bwMode="auto">
            <a:xfrm>
              <a:off x="4046" y="297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2" name="Oval 100"/>
            <p:cNvSpPr>
              <a:spLocks noChangeArrowheads="1"/>
            </p:cNvSpPr>
            <p:nvPr/>
          </p:nvSpPr>
          <p:spPr bwMode="auto">
            <a:xfrm>
              <a:off x="4022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3" name="Oval 101"/>
            <p:cNvSpPr>
              <a:spLocks noChangeArrowheads="1"/>
            </p:cNvSpPr>
            <p:nvPr/>
          </p:nvSpPr>
          <p:spPr bwMode="auto">
            <a:xfrm>
              <a:off x="4800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4" name="Oval 102"/>
            <p:cNvSpPr>
              <a:spLocks noChangeArrowheads="1"/>
            </p:cNvSpPr>
            <p:nvPr/>
          </p:nvSpPr>
          <p:spPr bwMode="auto">
            <a:xfrm>
              <a:off x="4728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5" name="Oval 103"/>
            <p:cNvSpPr>
              <a:spLocks noChangeArrowheads="1"/>
            </p:cNvSpPr>
            <p:nvPr/>
          </p:nvSpPr>
          <p:spPr bwMode="auto">
            <a:xfrm>
              <a:off x="4704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6" name="Oval 104"/>
            <p:cNvSpPr>
              <a:spLocks noChangeArrowheads="1"/>
            </p:cNvSpPr>
            <p:nvPr/>
          </p:nvSpPr>
          <p:spPr bwMode="auto">
            <a:xfrm>
              <a:off x="5072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7" name="Oval 105"/>
            <p:cNvSpPr>
              <a:spLocks noChangeArrowheads="1"/>
            </p:cNvSpPr>
            <p:nvPr/>
          </p:nvSpPr>
          <p:spPr bwMode="auto">
            <a:xfrm>
              <a:off x="500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8" name="Oval 106"/>
            <p:cNvSpPr>
              <a:spLocks noChangeArrowheads="1"/>
            </p:cNvSpPr>
            <p:nvPr/>
          </p:nvSpPr>
          <p:spPr bwMode="auto">
            <a:xfrm>
              <a:off x="4976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9" name="Oval 107"/>
            <p:cNvSpPr>
              <a:spLocks noChangeArrowheads="1"/>
            </p:cNvSpPr>
            <p:nvPr/>
          </p:nvSpPr>
          <p:spPr bwMode="auto">
            <a:xfrm>
              <a:off x="4502" y="28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0" name="Oval 108"/>
            <p:cNvSpPr>
              <a:spLocks noChangeArrowheads="1"/>
            </p:cNvSpPr>
            <p:nvPr/>
          </p:nvSpPr>
          <p:spPr bwMode="auto">
            <a:xfrm>
              <a:off x="4430" y="29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1" name="Oval 109"/>
            <p:cNvSpPr>
              <a:spLocks noChangeArrowheads="1"/>
            </p:cNvSpPr>
            <p:nvPr/>
          </p:nvSpPr>
          <p:spPr bwMode="auto">
            <a:xfrm>
              <a:off x="4406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2" name="Oval 110"/>
            <p:cNvSpPr>
              <a:spLocks noChangeArrowheads="1"/>
            </p:cNvSpPr>
            <p:nvPr/>
          </p:nvSpPr>
          <p:spPr bwMode="auto">
            <a:xfrm>
              <a:off x="4598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3" name="Oval 111"/>
            <p:cNvSpPr>
              <a:spLocks noChangeArrowheads="1"/>
            </p:cNvSpPr>
            <p:nvPr/>
          </p:nvSpPr>
          <p:spPr bwMode="auto">
            <a:xfrm>
              <a:off x="4142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4" name="Oval 112"/>
            <p:cNvSpPr>
              <a:spLocks noChangeArrowheads="1"/>
            </p:cNvSpPr>
            <p:nvPr/>
          </p:nvSpPr>
          <p:spPr bwMode="auto">
            <a:xfrm>
              <a:off x="4270" y="29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5" name="Oval 113"/>
            <p:cNvSpPr>
              <a:spLocks noChangeArrowheads="1"/>
            </p:cNvSpPr>
            <p:nvPr/>
          </p:nvSpPr>
          <p:spPr bwMode="auto">
            <a:xfrm>
              <a:off x="4368" y="30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6" name="Oval 114"/>
            <p:cNvSpPr>
              <a:spLocks noChangeArrowheads="1"/>
            </p:cNvSpPr>
            <p:nvPr/>
          </p:nvSpPr>
          <p:spPr bwMode="auto">
            <a:xfrm>
              <a:off x="4224" y="32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7" name="Oval 115"/>
            <p:cNvSpPr>
              <a:spLocks noChangeArrowheads="1"/>
            </p:cNvSpPr>
            <p:nvPr/>
          </p:nvSpPr>
          <p:spPr bwMode="auto">
            <a:xfrm>
              <a:off x="4336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8" name="Oval 116"/>
            <p:cNvSpPr>
              <a:spLocks noChangeArrowheads="1"/>
            </p:cNvSpPr>
            <p:nvPr/>
          </p:nvSpPr>
          <p:spPr bwMode="auto">
            <a:xfrm>
              <a:off x="4454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9" name="Oval 117"/>
            <p:cNvSpPr>
              <a:spLocks noChangeArrowheads="1"/>
            </p:cNvSpPr>
            <p:nvPr/>
          </p:nvSpPr>
          <p:spPr bwMode="auto">
            <a:xfrm>
              <a:off x="47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0" name="Oval 118"/>
            <p:cNvSpPr>
              <a:spLocks noChangeArrowheads="1"/>
            </p:cNvSpPr>
            <p:nvPr/>
          </p:nvSpPr>
          <p:spPr bwMode="auto">
            <a:xfrm>
              <a:off x="483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1" name="Oval 119"/>
            <p:cNvSpPr>
              <a:spLocks noChangeArrowheads="1"/>
            </p:cNvSpPr>
            <p:nvPr/>
          </p:nvSpPr>
          <p:spPr bwMode="auto">
            <a:xfrm>
              <a:off x="4902" y="3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2" name="Oval 120"/>
            <p:cNvSpPr>
              <a:spLocks noChangeArrowheads="1"/>
            </p:cNvSpPr>
            <p:nvPr/>
          </p:nvSpPr>
          <p:spPr bwMode="auto">
            <a:xfrm>
              <a:off x="5104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3" name="Oval 121"/>
            <p:cNvSpPr>
              <a:spLocks noChangeArrowheads="1"/>
            </p:cNvSpPr>
            <p:nvPr/>
          </p:nvSpPr>
          <p:spPr bwMode="auto">
            <a:xfrm>
              <a:off x="5008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4" name="Oval 122"/>
            <p:cNvSpPr>
              <a:spLocks noChangeArrowheads="1"/>
            </p:cNvSpPr>
            <p:nvPr/>
          </p:nvSpPr>
          <p:spPr bwMode="auto">
            <a:xfrm>
              <a:off x="5270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5" name="Oval 123"/>
            <p:cNvSpPr>
              <a:spLocks noChangeArrowheads="1"/>
            </p:cNvSpPr>
            <p:nvPr/>
          </p:nvSpPr>
          <p:spPr bwMode="auto">
            <a:xfrm>
              <a:off x="5174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6" name="Oval 124"/>
            <p:cNvSpPr>
              <a:spLocks noChangeArrowheads="1"/>
            </p:cNvSpPr>
            <p:nvPr/>
          </p:nvSpPr>
          <p:spPr bwMode="auto">
            <a:xfrm>
              <a:off x="5200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7" name="Oval 125"/>
            <p:cNvSpPr>
              <a:spLocks noChangeArrowheads="1"/>
            </p:cNvSpPr>
            <p:nvPr/>
          </p:nvSpPr>
          <p:spPr bwMode="auto">
            <a:xfrm>
              <a:off x="51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8" name="Oval 126"/>
            <p:cNvSpPr>
              <a:spLocks noChangeArrowheads="1"/>
            </p:cNvSpPr>
            <p:nvPr/>
          </p:nvSpPr>
          <p:spPr bwMode="auto">
            <a:xfrm>
              <a:off x="5270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9" name="Oval 127"/>
            <p:cNvSpPr>
              <a:spLocks noChangeArrowheads="1"/>
            </p:cNvSpPr>
            <p:nvPr/>
          </p:nvSpPr>
          <p:spPr bwMode="auto">
            <a:xfrm>
              <a:off x="5174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0" name="Oval 128"/>
            <p:cNvSpPr>
              <a:spLocks noChangeArrowheads="1"/>
            </p:cNvSpPr>
            <p:nvPr/>
          </p:nvSpPr>
          <p:spPr bwMode="auto">
            <a:xfrm>
              <a:off x="5318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1" name="Oval 129"/>
            <p:cNvSpPr>
              <a:spLocks noChangeArrowheads="1"/>
            </p:cNvSpPr>
            <p:nvPr/>
          </p:nvSpPr>
          <p:spPr bwMode="auto">
            <a:xfrm>
              <a:off x="5222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2" name="Oval 130"/>
            <p:cNvSpPr>
              <a:spLocks noChangeArrowheads="1"/>
            </p:cNvSpPr>
            <p:nvPr/>
          </p:nvSpPr>
          <p:spPr bwMode="auto">
            <a:xfrm>
              <a:off x="5400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3" name="Oval 131"/>
            <p:cNvSpPr>
              <a:spLocks noChangeArrowheads="1"/>
            </p:cNvSpPr>
            <p:nvPr/>
          </p:nvSpPr>
          <p:spPr bwMode="auto">
            <a:xfrm>
              <a:off x="5366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4" name="Oval 132"/>
            <p:cNvSpPr>
              <a:spLocks noChangeArrowheads="1"/>
            </p:cNvSpPr>
            <p:nvPr/>
          </p:nvSpPr>
          <p:spPr bwMode="auto">
            <a:xfrm>
              <a:off x="3648" y="21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5" name="Oval 133"/>
            <p:cNvSpPr>
              <a:spLocks noChangeArrowheads="1"/>
            </p:cNvSpPr>
            <p:nvPr/>
          </p:nvSpPr>
          <p:spPr bwMode="auto">
            <a:xfrm>
              <a:off x="3672" y="19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6" name="Oval 134"/>
            <p:cNvSpPr>
              <a:spLocks noChangeArrowheads="1"/>
            </p:cNvSpPr>
            <p:nvPr/>
          </p:nvSpPr>
          <p:spPr bwMode="auto">
            <a:xfrm>
              <a:off x="5040" y="2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7" name="Oval 135"/>
            <p:cNvSpPr>
              <a:spLocks noChangeArrowheads="1"/>
            </p:cNvSpPr>
            <p:nvPr/>
          </p:nvSpPr>
          <p:spPr bwMode="auto">
            <a:xfrm>
              <a:off x="436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8" name="Oval 136"/>
            <p:cNvSpPr>
              <a:spLocks noChangeArrowheads="1"/>
            </p:cNvSpPr>
            <p:nvPr/>
          </p:nvSpPr>
          <p:spPr bwMode="auto">
            <a:xfrm>
              <a:off x="5088" y="1680"/>
              <a:ext cx="288" cy="19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9" name="Oval 137"/>
            <p:cNvSpPr>
              <a:spLocks noChangeArrowheads="1"/>
            </p:cNvSpPr>
            <p:nvPr/>
          </p:nvSpPr>
          <p:spPr bwMode="auto">
            <a:xfrm>
              <a:off x="5132" y="17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0" name="Oval 138"/>
            <p:cNvSpPr>
              <a:spLocks noChangeArrowheads="1"/>
            </p:cNvSpPr>
            <p:nvPr/>
          </p:nvSpPr>
          <p:spPr bwMode="auto">
            <a:xfrm>
              <a:off x="5302" y="17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1" name="Oval 139"/>
            <p:cNvSpPr>
              <a:spLocks noChangeArrowheads="1"/>
            </p:cNvSpPr>
            <p:nvPr/>
          </p:nvSpPr>
          <p:spPr bwMode="auto">
            <a:xfrm>
              <a:off x="5206" y="169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2" name="Oval 140"/>
            <p:cNvSpPr>
              <a:spLocks noChangeArrowheads="1"/>
            </p:cNvSpPr>
            <p:nvPr/>
          </p:nvSpPr>
          <p:spPr bwMode="auto">
            <a:xfrm>
              <a:off x="5116" y="17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3" name="Oval 141"/>
            <p:cNvSpPr>
              <a:spLocks noChangeArrowheads="1"/>
            </p:cNvSpPr>
            <p:nvPr/>
          </p:nvSpPr>
          <p:spPr bwMode="auto">
            <a:xfrm>
              <a:off x="5222" y="18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4" name="Text Box 142"/>
            <p:cNvSpPr txBox="1">
              <a:spLocks noChangeArrowheads="1"/>
            </p:cNvSpPr>
            <p:nvPr/>
          </p:nvSpPr>
          <p:spPr bwMode="auto">
            <a:xfrm>
              <a:off x="3597" y="1228"/>
              <a:ext cx="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N</a:t>
              </a:r>
              <a:r>
                <a:rPr lang="en-GB" altLang="nl-NL" sz="1600" b="1" baseline="-25000"/>
                <a:t>1</a:t>
              </a:r>
            </a:p>
          </p:txBody>
        </p:sp>
        <p:sp>
          <p:nvSpPr>
            <p:cNvPr id="208015" name="Text Box 143"/>
            <p:cNvSpPr txBox="1">
              <a:spLocks noChangeArrowheads="1"/>
            </p:cNvSpPr>
            <p:nvPr/>
          </p:nvSpPr>
          <p:spPr bwMode="auto">
            <a:xfrm>
              <a:off x="3781" y="2764"/>
              <a:ext cx="30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N</a:t>
              </a:r>
              <a:r>
                <a:rPr lang="en-GB" altLang="nl-NL" sz="1600" b="1" baseline="-25000"/>
                <a:t>2</a:t>
              </a:r>
            </a:p>
          </p:txBody>
        </p:sp>
        <p:sp>
          <p:nvSpPr>
            <p:cNvPr id="208016" name="Text Box 144"/>
            <p:cNvSpPr txBox="1">
              <a:spLocks noChangeArrowheads="1"/>
            </p:cNvSpPr>
            <p:nvPr/>
          </p:nvSpPr>
          <p:spPr bwMode="auto">
            <a:xfrm>
              <a:off x="4277" y="1240"/>
              <a:ext cx="2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1</a:t>
              </a:r>
            </a:p>
          </p:txBody>
        </p:sp>
        <p:sp>
          <p:nvSpPr>
            <p:cNvPr id="208017" name="Text Box 145"/>
            <p:cNvSpPr txBox="1">
              <a:spLocks noChangeArrowheads="1"/>
            </p:cNvSpPr>
            <p:nvPr/>
          </p:nvSpPr>
          <p:spPr bwMode="auto">
            <a:xfrm>
              <a:off x="4898" y="2448"/>
              <a:ext cx="2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2</a:t>
              </a:r>
            </a:p>
          </p:txBody>
        </p:sp>
        <p:sp>
          <p:nvSpPr>
            <p:cNvPr id="208018" name="Text Box 146"/>
            <p:cNvSpPr txBox="1">
              <a:spLocks noChangeArrowheads="1"/>
            </p:cNvSpPr>
            <p:nvPr/>
          </p:nvSpPr>
          <p:spPr bwMode="auto">
            <a:xfrm>
              <a:off x="5186" y="1487"/>
              <a:ext cx="3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3</a:t>
              </a:r>
            </a:p>
          </p:txBody>
        </p:sp>
      </p:grpSp>
      <p:sp>
        <p:nvSpPr>
          <p:cNvPr id="147" name="Rounded Rectangle 146"/>
          <p:cNvSpPr/>
          <p:nvPr/>
        </p:nvSpPr>
        <p:spPr bwMode="auto">
          <a:xfrm>
            <a:off x="3805423" y="1243301"/>
            <a:ext cx="5171605" cy="134749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Q: Is O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 an anomaly?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77491F-702E-7A43-B2F8-E9808B61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6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Point Anomalies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/>
              <a:t>An individual data instance is anomalous w.r.t. the data</a:t>
            </a:r>
            <a:endParaRPr lang="en-US" altLang="nl-NL" dirty="0"/>
          </a:p>
        </p:txBody>
      </p:sp>
      <p:grpSp>
        <p:nvGrpSpPr>
          <p:cNvPr id="207876" name="Group 4"/>
          <p:cNvGrpSpPr>
            <a:grpSpLocks/>
          </p:cNvGrpSpPr>
          <p:nvPr/>
        </p:nvGrpSpPr>
        <p:grpSpPr bwMode="auto">
          <a:xfrm>
            <a:off x="2590800" y="2590800"/>
            <a:ext cx="4179888" cy="3902075"/>
            <a:chOff x="2584" y="844"/>
            <a:chExt cx="3166" cy="2890"/>
          </a:xfrm>
        </p:grpSpPr>
        <p:sp>
          <p:nvSpPr>
            <p:cNvPr id="207877" name="Line 5"/>
            <p:cNvSpPr>
              <a:spLocks noChangeShapeType="1"/>
            </p:cNvSpPr>
            <p:nvPr/>
          </p:nvSpPr>
          <p:spPr bwMode="auto">
            <a:xfrm flipV="1">
              <a:off x="2832" y="863"/>
              <a:ext cx="1" cy="25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>
              <a:off x="2832" y="3456"/>
              <a:ext cx="283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5511" y="3485"/>
              <a:ext cx="2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 i="1"/>
                <a:t>X</a:t>
              </a:r>
            </a:p>
          </p:txBody>
        </p:sp>
        <p:sp>
          <p:nvSpPr>
            <p:cNvPr id="207880" name="Text Box 8"/>
            <p:cNvSpPr txBox="1">
              <a:spLocks noChangeArrowheads="1"/>
            </p:cNvSpPr>
            <p:nvPr/>
          </p:nvSpPr>
          <p:spPr bwMode="auto">
            <a:xfrm>
              <a:off x="2584" y="844"/>
              <a:ext cx="2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 i="1"/>
                <a:t>Y</a:t>
              </a:r>
            </a:p>
          </p:txBody>
        </p:sp>
        <p:sp>
          <p:nvSpPr>
            <p:cNvPr id="207881" name="Freeform 9"/>
            <p:cNvSpPr>
              <a:spLocks noChangeArrowheads="1"/>
            </p:cNvSpPr>
            <p:nvPr/>
          </p:nvSpPr>
          <p:spPr bwMode="auto">
            <a:xfrm>
              <a:off x="3072" y="1392"/>
              <a:ext cx="784" cy="1289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2" name="Freeform 10"/>
            <p:cNvSpPr>
              <a:spLocks noChangeArrowheads="1"/>
            </p:cNvSpPr>
            <p:nvPr/>
          </p:nvSpPr>
          <p:spPr bwMode="auto">
            <a:xfrm rot="4620000">
              <a:off x="4383" y="2291"/>
              <a:ext cx="611" cy="1597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3360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4" name="Oval 12"/>
            <p:cNvSpPr>
              <a:spLocks noChangeArrowheads="1"/>
            </p:cNvSpPr>
            <p:nvPr/>
          </p:nvSpPr>
          <p:spPr bwMode="auto">
            <a:xfrm>
              <a:off x="3456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340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3504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3600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3216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3312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3264" y="1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3216" y="18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2" name="Oval 20"/>
            <p:cNvSpPr>
              <a:spLocks noChangeArrowheads="1"/>
            </p:cNvSpPr>
            <p:nvPr/>
          </p:nvSpPr>
          <p:spPr bwMode="auto">
            <a:xfrm>
              <a:off x="3144" y="1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3" name="Oval 21"/>
            <p:cNvSpPr>
              <a:spLocks noChangeArrowheads="1"/>
            </p:cNvSpPr>
            <p:nvPr/>
          </p:nvSpPr>
          <p:spPr bwMode="auto">
            <a:xfrm>
              <a:off x="3120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3216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5" name="Oval 23"/>
            <p:cNvSpPr>
              <a:spLocks noChangeArrowheads="1"/>
            </p:cNvSpPr>
            <p:nvPr/>
          </p:nvSpPr>
          <p:spPr bwMode="auto">
            <a:xfrm>
              <a:off x="3312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6" name="Oval 24"/>
            <p:cNvSpPr>
              <a:spLocks noChangeArrowheads="1"/>
            </p:cNvSpPr>
            <p:nvPr/>
          </p:nvSpPr>
          <p:spPr bwMode="auto">
            <a:xfrm>
              <a:off x="3168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7" name="Oval 25"/>
            <p:cNvSpPr>
              <a:spLocks noChangeArrowheads="1"/>
            </p:cNvSpPr>
            <p:nvPr/>
          </p:nvSpPr>
          <p:spPr bwMode="auto">
            <a:xfrm>
              <a:off x="3544" y="1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8" name="Oval 26"/>
            <p:cNvSpPr>
              <a:spLocks noChangeArrowheads="1"/>
            </p:cNvSpPr>
            <p:nvPr/>
          </p:nvSpPr>
          <p:spPr bwMode="auto">
            <a:xfrm>
              <a:off x="340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9" name="Oval 27"/>
            <p:cNvSpPr>
              <a:spLocks noChangeArrowheads="1"/>
            </p:cNvSpPr>
            <p:nvPr/>
          </p:nvSpPr>
          <p:spPr bwMode="auto">
            <a:xfrm>
              <a:off x="363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3734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368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3638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3566" y="17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3542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3638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3504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7" name="Oval 35"/>
            <p:cNvSpPr>
              <a:spLocks noChangeArrowheads="1"/>
            </p:cNvSpPr>
            <p:nvPr/>
          </p:nvSpPr>
          <p:spPr bwMode="auto">
            <a:xfrm>
              <a:off x="3590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3542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3590" y="219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3542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3470" y="2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3446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3" name="Oval 41"/>
            <p:cNvSpPr>
              <a:spLocks noChangeArrowheads="1"/>
            </p:cNvSpPr>
            <p:nvPr/>
          </p:nvSpPr>
          <p:spPr bwMode="auto">
            <a:xfrm>
              <a:off x="3542" y="239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4" name="Oval 42"/>
            <p:cNvSpPr>
              <a:spLocks noChangeArrowheads="1"/>
            </p:cNvSpPr>
            <p:nvPr/>
          </p:nvSpPr>
          <p:spPr bwMode="auto">
            <a:xfrm>
              <a:off x="336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5" name="Oval 43"/>
            <p:cNvSpPr>
              <a:spLocks noChangeArrowheads="1"/>
            </p:cNvSpPr>
            <p:nvPr/>
          </p:nvSpPr>
          <p:spPr bwMode="auto">
            <a:xfrm>
              <a:off x="4598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6" name="Oval 44"/>
            <p:cNvSpPr>
              <a:spLocks noChangeArrowheads="1"/>
            </p:cNvSpPr>
            <p:nvPr/>
          </p:nvSpPr>
          <p:spPr bwMode="auto">
            <a:xfrm>
              <a:off x="4646" y="294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7" name="Oval 45"/>
            <p:cNvSpPr>
              <a:spLocks noChangeArrowheads="1"/>
            </p:cNvSpPr>
            <p:nvPr/>
          </p:nvSpPr>
          <p:spPr bwMode="auto">
            <a:xfrm>
              <a:off x="4598" y="284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8" name="Oval 46"/>
            <p:cNvSpPr>
              <a:spLocks noChangeArrowheads="1"/>
            </p:cNvSpPr>
            <p:nvPr/>
          </p:nvSpPr>
          <p:spPr bwMode="auto">
            <a:xfrm>
              <a:off x="4526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9" name="Oval 47"/>
            <p:cNvSpPr>
              <a:spLocks noChangeArrowheads="1"/>
            </p:cNvSpPr>
            <p:nvPr/>
          </p:nvSpPr>
          <p:spPr bwMode="auto">
            <a:xfrm>
              <a:off x="4502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0" name="Oval 48"/>
            <p:cNvSpPr>
              <a:spLocks noChangeArrowheads="1"/>
            </p:cNvSpPr>
            <p:nvPr/>
          </p:nvSpPr>
          <p:spPr bwMode="auto">
            <a:xfrm>
              <a:off x="4598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1" name="Oval 49"/>
            <p:cNvSpPr>
              <a:spLocks noChangeArrowheads="1"/>
            </p:cNvSpPr>
            <p:nvPr/>
          </p:nvSpPr>
          <p:spPr bwMode="auto">
            <a:xfrm>
              <a:off x="4550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2" name="Oval 50"/>
            <p:cNvSpPr>
              <a:spLocks noChangeArrowheads="1"/>
            </p:cNvSpPr>
            <p:nvPr/>
          </p:nvSpPr>
          <p:spPr bwMode="auto">
            <a:xfrm>
              <a:off x="3264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3" name="Oval 51"/>
            <p:cNvSpPr>
              <a:spLocks noChangeArrowheads="1"/>
            </p:cNvSpPr>
            <p:nvPr/>
          </p:nvSpPr>
          <p:spPr bwMode="auto">
            <a:xfrm>
              <a:off x="331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4" name="Oval 52"/>
            <p:cNvSpPr>
              <a:spLocks noChangeArrowheads="1"/>
            </p:cNvSpPr>
            <p:nvPr/>
          </p:nvSpPr>
          <p:spPr bwMode="auto">
            <a:xfrm>
              <a:off x="3192" y="23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5" name="Oval 53"/>
            <p:cNvSpPr>
              <a:spLocks noChangeArrowheads="1"/>
            </p:cNvSpPr>
            <p:nvPr/>
          </p:nvSpPr>
          <p:spPr bwMode="auto">
            <a:xfrm>
              <a:off x="3168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6" name="Oval 54"/>
            <p:cNvSpPr>
              <a:spLocks noChangeArrowheads="1"/>
            </p:cNvSpPr>
            <p:nvPr/>
          </p:nvSpPr>
          <p:spPr bwMode="auto">
            <a:xfrm>
              <a:off x="3264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7" name="Oval 55"/>
            <p:cNvSpPr>
              <a:spLocks noChangeArrowheads="1"/>
            </p:cNvSpPr>
            <p:nvPr/>
          </p:nvSpPr>
          <p:spPr bwMode="auto">
            <a:xfrm>
              <a:off x="3368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8" name="Oval 56"/>
            <p:cNvSpPr>
              <a:spLocks noChangeArrowheads="1"/>
            </p:cNvSpPr>
            <p:nvPr/>
          </p:nvSpPr>
          <p:spPr bwMode="auto">
            <a:xfrm>
              <a:off x="3416" y="158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9" name="Oval 57"/>
            <p:cNvSpPr>
              <a:spLocks noChangeArrowheads="1"/>
            </p:cNvSpPr>
            <p:nvPr/>
          </p:nvSpPr>
          <p:spPr bwMode="auto">
            <a:xfrm>
              <a:off x="3296" y="15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0" name="Oval 58"/>
            <p:cNvSpPr>
              <a:spLocks noChangeArrowheads="1"/>
            </p:cNvSpPr>
            <p:nvPr/>
          </p:nvSpPr>
          <p:spPr bwMode="auto">
            <a:xfrm>
              <a:off x="3272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1" name="Oval 59"/>
            <p:cNvSpPr>
              <a:spLocks noChangeArrowheads="1"/>
            </p:cNvSpPr>
            <p:nvPr/>
          </p:nvSpPr>
          <p:spPr bwMode="auto">
            <a:xfrm>
              <a:off x="3264" y="17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2" name="Oval 60"/>
            <p:cNvSpPr>
              <a:spLocks noChangeArrowheads="1"/>
            </p:cNvSpPr>
            <p:nvPr/>
          </p:nvSpPr>
          <p:spPr bwMode="auto">
            <a:xfrm>
              <a:off x="4296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3" name="Oval 61"/>
            <p:cNvSpPr>
              <a:spLocks noChangeArrowheads="1"/>
            </p:cNvSpPr>
            <p:nvPr/>
          </p:nvSpPr>
          <p:spPr bwMode="auto">
            <a:xfrm>
              <a:off x="4344" y="2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4" name="Oval 62"/>
            <p:cNvSpPr>
              <a:spLocks noChangeArrowheads="1"/>
            </p:cNvSpPr>
            <p:nvPr/>
          </p:nvSpPr>
          <p:spPr bwMode="auto">
            <a:xfrm>
              <a:off x="4224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5" name="Oval 63"/>
            <p:cNvSpPr>
              <a:spLocks noChangeArrowheads="1"/>
            </p:cNvSpPr>
            <p:nvPr/>
          </p:nvSpPr>
          <p:spPr bwMode="auto">
            <a:xfrm>
              <a:off x="420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6" name="Oval 64"/>
            <p:cNvSpPr>
              <a:spLocks noChangeArrowheads="1"/>
            </p:cNvSpPr>
            <p:nvPr/>
          </p:nvSpPr>
          <p:spPr bwMode="auto">
            <a:xfrm>
              <a:off x="345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7" name="Oval 65"/>
            <p:cNvSpPr>
              <a:spLocks noChangeArrowheads="1"/>
            </p:cNvSpPr>
            <p:nvPr/>
          </p:nvSpPr>
          <p:spPr bwMode="auto">
            <a:xfrm>
              <a:off x="3416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8" name="Oval 66"/>
            <p:cNvSpPr>
              <a:spLocks noChangeArrowheads="1"/>
            </p:cNvSpPr>
            <p:nvPr/>
          </p:nvSpPr>
          <p:spPr bwMode="auto">
            <a:xfrm>
              <a:off x="3464" y="24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9" name="Oval 67"/>
            <p:cNvSpPr>
              <a:spLocks noChangeArrowheads="1"/>
            </p:cNvSpPr>
            <p:nvPr/>
          </p:nvSpPr>
          <p:spPr bwMode="auto">
            <a:xfrm>
              <a:off x="3344" y="24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0" name="Oval 68"/>
            <p:cNvSpPr>
              <a:spLocks noChangeArrowheads="1"/>
            </p:cNvSpPr>
            <p:nvPr/>
          </p:nvSpPr>
          <p:spPr bwMode="auto">
            <a:xfrm>
              <a:off x="3320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1" name="Oval 69"/>
            <p:cNvSpPr>
              <a:spLocks noChangeArrowheads="1"/>
            </p:cNvSpPr>
            <p:nvPr/>
          </p:nvSpPr>
          <p:spPr bwMode="auto">
            <a:xfrm>
              <a:off x="4392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2" name="Oval 70"/>
            <p:cNvSpPr>
              <a:spLocks noChangeArrowheads="1"/>
            </p:cNvSpPr>
            <p:nvPr/>
          </p:nvSpPr>
          <p:spPr bwMode="auto">
            <a:xfrm>
              <a:off x="444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3" name="Oval 71"/>
            <p:cNvSpPr>
              <a:spLocks noChangeArrowheads="1"/>
            </p:cNvSpPr>
            <p:nvPr/>
          </p:nvSpPr>
          <p:spPr bwMode="auto">
            <a:xfrm>
              <a:off x="4512" y="315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4" name="Oval 72"/>
            <p:cNvSpPr>
              <a:spLocks noChangeArrowheads="1"/>
            </p:cNvSpPr>
            <p:nvPr/>
          </p:nvSpPr>
          <p:spPr bwMode="auto">
            <a:xfrm>
              <a:off x="429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5" name="Oval 73"/>
            <p:cNvSpPr>
              <a:spLocks noChangeArrowheads="1"/>
            </p:cNvSpPr>
            <p:nvPr/>
          </p:nvSpPr>
          <p:spPr bwMode="auto">
            <a:xfrm>
              <a:off x="4800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6" name="Oval 74"/>
            <p:cNvSpPr>
              <a:spLocks noChangeArrowheads="1"/>
            </p:cNvSpPr>
            <p:nvPr/>
          </p:nvSpPr>
          <p:spPr bwMode="auto">
            <a:xfrm>
              <a:off x="4848" y="29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7" name="Oval 75"/>
            <p:cNvSpPr>
              <a:spLocks noChangeArrowheads="1"/>
            </p:cNvSpPr>
            <p:nvPr/>
          </p:nvSpPr>
          <p:spPr bwMode="auto">
            <a:xfrm>
              <a:off x="4728" y="29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8" name="Oval 76"/>
            <p:cNvSpPr>
              <a:spLocks noChangeArrowheads="1"/>
            </p:cNvSpPr>
            <p:nvPr/>
          </p:nvSpPr>
          <p:spPr bwMode="auto">
            <a:xfrm>
              <a:off x="4704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9" name="Oval 77"/>
            <p:cNvSpPr>
              <a:spLocks noChangeArrowheads="1"/>
            </p:cNvSpPr>
            <p:nvPr/>
          </p:nvSpPr>
          <p:spPr bwMode="auto">
            <a:xfrm>
              <a:off x="312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0" name="Oval 78"/>
            <p:cNvSpPr>
              <a:spLocks noChangeArrowheads="1"/>
            </p:cNvSpPr>
            <p:nvPr/>
          </p:nvSpPr>
          <p:spPr bwMode="auto">
            <a:xfrm>
              <a:off x="3408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1" name="Oval 79"/>
            <p:cNvSpPr>
              <a:spLocks noChangeArrowheads="1"/>
            </p:cNvSpPr>
            <p:nvPr/>
          </p:nvSpPr>
          <p:spPr bwMode="auto">
            <a:xfrm>
              <a:off x="4790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2" name="Oval 80"/>
            <p:cNvSpPr>
              <a:spLocks noChangeArrowheads="1"/>
            </p:cNvSpPr>
            <p:nvPr/>
          </p:nvSpPr>
          <p:spPr bwMode="auto">
            <a:xfrm>
              <a:off x="4886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3" name="Oval 81"/>
            <p:cNvSpPr>
              <a:spLocks noChangeArrowheads="1"/>
            </p:cNvSpPr>
            <p:nvPr/>
          </p:nvSpPr>
          <p:spPr bwMode="auto">
            <a:xfrm>
              <a:off x="3344" y="17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4" name="Oval 82"/>
            <p:cNvSpPr>
              <a:spLocks noChangeArrowheads="1"/>
            </p:cNvSpPr>
            <p:nvPr/>
          </p:nvSpPr>
          <p:spPr bwMode="auto">
            <a:xfrm>
              <a:off x="3552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5" name="Oval 83"/>
            <p:cNvSpPr>
              <a:spLocks noChangeArrowheads="1"/>
            </p:cNvSpPr>
            <p:nvPr/>
          </p:nvSpPr>
          <p:spPr bwMode="auto">
            <a:xfrm>
              <a:off x="3696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6" name="Oval 84"/>
            <p:cNvSpPr>
              <a:spLocks noChangeArrowheads="1"/>
            </p:cNvSpPr>
            <p:nvPr/>
          </p:nvSpPr>
          <p:spPr bwMode="auto">
            <a:xfrm>
              <a:off x="3744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7" name="Oval 85"/>
            <p:cNvSpPr>
              <a:spLocks noChangeArrowheads="1"/>
            </p:cNvSpPr>
            <p:nvPr/>
          </p:nvSpPr>
          <p:spPr bwMode="auto">
            <a:xfrm>
              <a:off x="3168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8" name="Oval 86"/>
            <p:cNvSpPr>
              <a:spLocks noChangeArrowheads="1"/>
            </p:cNvSpPr>
            <p:nvPr/>
          </p:nvSpPr>
          <p:spPr bwMode="auto">
            <a:xfrm>
              <a:off x="307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9" name="Oval 87"/>
            <p:cNvSpPr>
              <a:spLocks noChangeArrowheads="1"/>
            </p:cNvSpPr>
            <p:nvPr/>
          </p:nvSpPr>
          <p:spPr bwMode="auto">
            <a:xfrm>
              <a:off x="4992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0" name="Oval 88"/>
            <p:cNvSpPr>
              <a:spLocks noChangeArrowheads="1"/>
            </p:cNvSpPr>
            <p:nvPr/>
          </p:nvSpPr>
          <p:spPr bwMode="auto">
            <a:xfrm>
              <a:off x="489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1" name="Oval 89"/>
            <p:cNvSpPr>
              <a:spLocks noChangeArrowheads="1"/>
            </p:cNvSpPr>
            <p:nvPr/>
          </p:nvSpPr>
          <p:spPr bwMode="auto">
            <a:xfrm>
              <a:off x="5088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2" name="Oval 90"/>
            <p:cNvSpPr>
              <a:spLocks noChangeArrowheads="1"/>
            </p:cNvSpPr>
            <p:nvPr/>
          </p:nvSpPr>
          <p:spPr bwMode="auto">
            <a:xfrm>
              <a:off x="513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3" name="Oval 91"/>
            <p:cNvSpPr>
              <a:spLocks noChangeArrowheads="1"/>
            </p:cNvSpPr>
            <p:nvPr/>
          </p:nvSpPr>
          <p:spPr bwMode="auto">
            <a:xfrm>
              <a:off x="4992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4" name="Oval 92"/>
            <p:cNvSpPr>
              <a:spLocks noChangeArrowheads="1"/>
            </p:cNvSpPr>
            <p:nvPr/>
          </p:nvSpPr>
          <p:spPr bwMode="auto">
            <a:xfrm>
              <a:off x="417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5" name="Oval 93"/>
            <p:cNvSpPr>
              <a:spLocks noChangeArrowheads="1"/>
            </p:cNvSpPr>
            <p:nvPr/>
          </p:nvSpPr>
          <p:spPr bwMode="auto">
            <a:xfrm>
              <a:off x="4104" y="30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6" name="Oval 94"/>
            <p:cNvSpPr>
              <a:spLocks noChangeArrowheads="1"/>
            </p:cNvSpPr>
            <p:nvPr/>
          </p:nvSpPr>
          <p:spPr bwMode="auto">
            <a:xfrm>
              <a:off x="4080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7" name="Oval 95"/>
            <p:cNvSpPr>
              <a:spLocks noChangeArrowheads="1"/>
            </p:cNvSpPr>
            <p:nvPr/>
          </p:nvSpPr>
          <p:spPr bwMode="auto">
            <a:xfrm>
              <a:off x="3984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8" name="Oval 96"/>
            <p:cNvSpPr>
              <a:spLocks noChangeArrowheads="1"/>
            </p:cNvSpPr>
            <p:nvPr/>
          </p:nvSpPr>
          <p:spPr bwMode="auto">
            <a:xfrm>
              <a:off x="3928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9" name="Oval 97"/>
            <p:cNvSpPr>
              <a:spLocks noChangeArrowheads="1"/>
            </p:cNvSpPr>
            <p:nvPr/>
          </p:nvSpPr>
          <p:spPr bwMode="auto">
            <a:xfrm>
              <a:off x="3904" y="31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0" name="Oval 98"/>
            <p:cNvSpPr>
              <a:spLocks noChangeArrowheads="1"/>
            </p:cNvSpPr>
            <p:nvPr/>
          </p:nvSpPr>
          <p:spPr bwMode="auto">
            <a:xfrm>
              <a:off x="4118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1" name="Oval 99"/>
            <p:cNvSpPr>
              <a:spLocks noChangeArrowheads="1"/>
            </p:cNvSpPr>
            <p:nvPr/>
          </p:nvSpPr>
          <p:spPr bwMode="auto">
            <a:xfrm>
              <a:off x="4046" y="297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2" name="Oval 100"/>
            <p:cNvSpPr>
              <a:spLocks noChangeArrowheads="1"/>
            </p:cNvSpPr>
            <p:nvPr/>
          </p:nvSpPr>
          <p:spPr bwMode="auto">
            <a:xfrm>
              <a:off x="4022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3" name="Oval 101"/>
            <p:cNvSpPr>
              <a:spLocks noChangeArrowheads="1"/>
            </p:cNvSpPr>
            <p:nvPr/>
          </p:nvSpPr>
          <p:spPr bwMode="auto">
            <a:xfrm>
              <a:off x="4800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4" name="Oval 102"/>
            <p:cNvSpPr>
              <a:spLocks noChangeArrowheads="1"/>
            </p:cNvSpPr>
            <p:nvPr/>
          </p:nvSpPr>
          <p:spPr bwMode="auto">
            <a:xfrm>
              <a:off x="4728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5" name="Oval 103"/>
            <p:cNvSpPr>
              <a:spLocks noChangeArrowheads="1"/>
            </p:cNvSpPr>
            <p:nvPr/>
          </p:nvSpPr>
          <p:spPr bwMode="auto">
            <a:xfrm>
              <a:off x="4704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6" name="Oval 104"/>
            <p:cNvSpPr>
              <a:spLocks noChangeArrowheads="1"/>
            </p:cNvSpPr>
            <p:nvPr/>
          </p:nvSpPr>
          <p:spPr bwMode="auto">
            <a:xfrm>
              <a:off x="5072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7" name="Oval 105"/>
            <p:cNvSpPr>
              <a:spLocks noChangeArrowheads="1"/>
            </p:cNvSpPr>
            <p:nvPr/>
          </p:nvSpPr>
          <p:spPr bwMode="auto">
            <a:xfrm>
              <a:off x="500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8" name="Oval 106"/>
            <p:cNvSpPr>
              <a:spLocks noChangeArrowheads="1"/>
            </p:cNvSpPr>
            <p:nvPr/>
          </p:nvSpPr>
          <p:spPr bwMode="auto">
            <a:xfrm>
              <a:off x="4976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9" name="Oval 107"/>
            <p:cNvSpPr>
              <a:spLocks noChangeArrowheads="1"/>
            </p:cNvSpPr>
            <p:nvPr/>
          </p:nvSpPr>
          <p:spPr bwMode="auto">
            <a:xfrm>
              <a:off x="4502" y="28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0" name="Oval 108"/>
            <p:cNvSpPr>
              <a:spLocks noChangeArrowheads="1"/>
            </p:cNvSpPr>
            <p:nvPr/>
          </p:nvSpPr>
          <p:spPr bwMode="auto">
            <a:xfrm>
              <a:off x="4430" y="29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1" name="Oval 109"/>
            <p:cNvSpPr>
              <a:spLocks noChangeArrowheads="1"/>
            </p:cNvSpPr>
            <p:nvPr/>
          </p:nvSpPr>
          <p:spPr bwMode="auto">
            <a:xfrm>
              <a:off x="4406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2" name="Oval 110"/>
            <p:cNvSpPr>
              <a:spLocks noChangeArrowheads="1"/>
            </p:cNvSpPr>
            <p:nvPr/>
          </p:nvSpPr>
          <p:spPr bwMode="auto">
            <a:xfrm>
              <a:off x="4598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3" name="Oval 111"/>
            <p:cNvSpPr>
              <a:spLocks noChangeArrowheads="1"/>
            </p:cNvSpPr>
            <p:nvPr/>
          </p:nvSpPr>
          <p:spPr bwMode="auto">
            <a:xfrm>
              <a:off x="4142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4" name="Oval 112"/>
            <p:cNvSpPr>
              <a:spLocks noChangeArrowheads="1"/>
            </p:cNvSpPr>
            <p:nvPr/>
          </p:nvSpPr>
          <p:spPr bwMode="auto">
            <a:xfrm>
              <a:off x="4270" y="29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5" name="Oval 113"/>
            <p:cNvSpPr>
              <a:spLocks noChangeArrowheads="1"/>
            </p:cNvSpPr>
            <p:nvPr/>
          </p:nvSpPr>
          <p:spPr bwMode="auto">
            <a:xfrm>
              <a:off x="4368" y="30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6" name="Oval 114"/>
            <p:cNvSpPr>
              <a:spLocks noChangeArrowheads="1"/>
            </p:cNvSpPr>
            <p:nvPr/>
          </p:nvSpPr>
          <p:spPr bwMode="auto">
            <a:xfrm>
              <a:off x="4224" y="32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7" name="Oval 115"/>
            <p:cNvSpPr>
              <a:spLocks noChangeArrowheads="1"/>
            </p:cNvSpPr>
            <p:nvPr/>
          </p:nvSpPr>
          <p:spPr bwMode="auto">
            <a:xfrm>
              <a:off x="4336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8" name="Oval 116"/>
            <p:cNvSpPr>
              <a:spLocks noChangeArrowheads="1"/>
            </p:cNvSpPr>
            <p:nvPr/>
          </p:nvSpPr>
          <p:spPr bwMode="auto">
            <a:xfrm>
              <a:off x="4454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9" name="Oval 117"/>
            <p:cNvSpPr>
              <a:spLocks noChangeArrowheads="1"/>
            </p:cNvSpPr>
            <p:nvPr/>
          </p:nvSpPr>
          <p:spPr bwMode="auto">
            <a:xfrm>
              <a:off x="47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0" name="Oval 118"/>
            <p:cNvSpPr>
              <a:spLocks noChangeArrowheads="1"/>
            </p:cNvSpPr>
            <p:nvPr/>
          </p:nvSpPr>
          <p:spPr bwMode="auto">
            <a:xfrm>
              <a:off x="483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1" name="Oval 119"/>
            <p:cNvSpPr>
              <a:spLocks noChangeArrowheads="1"/>
            </p:cNvSpPr>
            <p:nvPr/>
          </p:nvSpPr>
          <p:spPr bwMode="auto">
            <a:xfrm>
              <a:off x="4902" y="3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2" name="Oval 120"/>
            <p:cNvSpPr>
              <a:spLocks noChangeArrowheads="1"/>
            </p:cNvSpPr>
            <p:nvPr/>
          </p:nvSpPr>
          <p:spPr bwMode="auto">
            <a:xfrm>
              <a:off x="5104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3" name="Oval 121"/>
            <p:cNvSpPr>
              <a:spLocks noChangeArrowheads="1"/>
            </p:cNvSpPr>
            <p:nvPr/>
          </p:nvSpPr>
          <p:spPr bwMode="auto">
            <a:xfrm>
              <a:off x="5008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4" name="Oval 122"/>
            <p:cNvSpPr>
              <a:spLocks noChangeArrowheads="1"/>
            </p:cNvSpPr>
            <p:nvPr/>
          </p:nvSpPr>
          <p:spPr bwMode="auto">
            <a:xfrm>
              <a:off x="5270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5" name="Oval 123"/>
            <p:cNvSpPr>
              <a:spLocks noChangeArrowheads="1"/>
            </p:cNvSpPr>
            <p:nvPr/>
          </p:nvSpPr>
          <p:spPr bwMode="auto">
            <a:xfrm>
              <a:off x="5174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6" name="Oval 124"/>
            <p:cNvSpPr>
              <a:spLocks noChangeArrowheads="1"/>
            </p:cNvSpPr>
            <p:nvPr/>
          </p:nvSpPr>
          <p:spPr bwMode="auto">
            <a:xfrm>
              <a:off x="5200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7" name="Oval 125"/>
            <p:cNvSpPr>
              <a:spLocks noChangeArrowheads="1"/>
            </p:cNvSpPr>
            <p:nvPr/>
          </p:nvSpPr>
          <p:spPr bwMode="auto">
            <a:xfrm>
              <a:off x="51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8" name="Oval 126"/>
            <p:cNvSpPr>
              <a:spLocks noChangeArrowheads="1"/>
            </p:cNvSpPr>
            <p:nvPr/>
          </p:nvSpPr>
          <p:spPr bwMode="auto">
            <a:xfrm>
              <a:off x="5270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9" name="Oval 127"/>
            <p:cNvSpPr>
              <a:spLocks noChangeArrowheads="1"/>
            </p:cNvSpPr>
            <p:nvPr/>
          </p:nvSpPr>
          <p:spPr bwMode="auto">
            <a:xfrm>
              <a:off x="5174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0" name="Oval 128"/>
            <p:cNvSpPr>
              <a:spLocks noChangeArrowheads="1"/>
            </p:cNvSpPr>
            <p:nvPr/>
          </p:nvSpPr>
          <p:spPr bwMode="auto">
            <a:xfrm>
              <a:off x="5318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1" name="Oval 129"/>
            <p:cNvSpPr>
              <a:spLocks noChangeArrowheads="1"/>
            </p:cNvSpPr>
            <p:nvPr/>
          </p:nvSpPr>
          <p:spPr bwMode="auto">
            <a:xfrm>
              <a:off x="5222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2" name="Oval 130"/>
            <p:cNvSpPr>
              <a:spLocks noChangeArrowheads="1"/>
            </p:cNvSpPr>
            <p:nvPr/>
          </p:nvSpPr>
          <p:spPr bwMode="auto">
            <a:xfrm>
              <a:off x="5400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3" name="Oval 131"/>
            <p:cNvSpPr>
              <a:spLocks noChangeArrowheads="1"/>
            </p:cNvSpPr>
            <p:nvPr/>
          </p:nvSpPr>
          <p:spPr bwMode="auto">
            <a:xfrm>
              <a:off x="5366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4" name="Oval 132"/>
            <p:cNvSpPr>
              <a:spLocks noChangeArrowheads="1"/>
            </p:cNvSpPr>
            <p:nvPr/>
          </p:nvSpPr>
          <p:spPr bwMode="auto">
            <a:xfrm>
              <a:off x="3648" y="21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5" name="Oval 133"/>
            <p:cNvSpPr>
              <a:spLocks noChangeArrowheads="1"/>
            </p:cNvSpPr>
            <p:nvPr/>
          </p:nvSpPr>
          <p:spPr bwMode="auto">
            <a:xfrm>
              <a:off x="3672" y="19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6" name="Oval 134"/>
            <p:cNvSpPr>
              <a:spLocks noChangeArrowheads="1"/>
            </p:cNvSpPr>
            <p:nvPr/>
          </p:nvSpPr>
          <p:spPr bwMode="auto">
            <a:xfrm>
              <a:off x="5040" y="2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7" name="Oval 135"/>
            <p:cNvSpPr>
              <a:spLocks noChangeArrowheads="1"/>
            </p:cNvSpPr>
            <p:nvPr/>
          </p:nvSpPr>
          <p:spPr bwMode="auto">
            <a:xfrm>
              <a:off x="436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8" name="Oval 136"/>
            <p:cNvSpPr>
              <a:spLocks noChangeArrowheads="1"/>
            </p:cNvSpPr>
            <p:nvPr/>
          </p:nvSpPr>
          <p:spPr bwMode="auto">
            <a:xfrm>
              <a:off x="5088" y="1680"/>
              <a:ext cx="288" cy="19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9" name="Oval 137"/>
            <p:cNvSpPr>
              <a:spLocks noChangeArrowheads="1"/>
            </p:cNvSpPr>
            <p:nvPr/>
          </p:nvSpPr>
          <p:spPr bwMode="auto">
            <a:xfrm>
              <a:off x="5132" y="17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0" name="Oval 138"/>
            <p:cNvSpPr>
              <a:spLocks noChangeArrowheads="1"/>
            </p:cNvSpPr>
            <p:nvPr/>
          </p:nvSpPr>
          <p:spPr bwMode="auto">
            <a:xfrm>
              <a:off x="5302" y="17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1" name="Oval 139"/>
            <p:cNvSpPr>
              <a:spLocks noChangeArrowheads="1"/>
            </p:cNvSpPr>
            <p:nvPr/>
          </p:nvSpPr>
          <p:spPr bwMode="auto">
            <a:xfrm>
              <a:off x="5206" y="169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2" name="Oval 140"/>
            <p:cNvSpPr>
              <a:spLocks noChangeArrowheads="1"/>
            </p:cNvSpPr>
            <p:nvPr/>
          </p:nvSpPr>
          <p:spPr bwMode="auto">
            <a:xfrm>
              <a:off x="5116" y="17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3" name="Oval 141"/>
            <p:cNvSpPr>
              <a:spLocks noChangeArrowheads="1"/>
            </p:cNvSpPr>
            <p:nvPr/>
          </p:nvSpPr>
          <p:spPr bwMode="auto">
            <a:xfrm>
              <a:off x="5222" y="18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4" name="Text Box 142"/>
            <p:cNvSpPr txBox="1">
              <a:spLocks noChangeArrowheads="1"/>
            </p:cNvSpPr>
            <p:nvPr/>
          </p:nvSpPr>
          <p:spPr bwMode="auto">
            <a:xfrm>
              <a:off x="3597" y="1228"/>
              <a:ext cx="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N</a:t>
              </a:r>
              <a:r>
                <a:rPr lang="en-GB" altLang="nl-NL" sz="1600" b="1" baseline="-25000"/>
                <a:t>1</a:t>
              </a:r>
            </a:p>
          </p:txBody>
        </p:sp>
        <p:sp>
          <p:nvSpPr>
            <p:cNvPr id="208015" name="Text Box 143"/>
            <p:cNvSpPr txBox="1">
              <a:spLocks noChangeArrowheads="1"/>
            </p:cNvSpPr>
            <p:nvPr/>
          </p:nvSpPr>
          <p:spPr bwMode="auto">
            <a:xfrm>
              <a:off x="3781" y="2764"/>
              <a:ext cx="30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N</a:t>
              </a:r>
              <a:r>
                <a:rPr lang="en-GB" altLang="nl-NL" sz="1600" b="1" baseline="-25000"/>
                <a:t>2</a:t>
              </a:r>
            </a:p>
          </p:txBody>
        </p:sp>
        <p:sp>
          <p:nvSpPr>
            <p:cNvPr id="208016" name="Text Box 144"/>
            <p:cNvSpPr txBox="1">
              <a:spLocks noChangeArrowheads="1"/>
            </p:cNvSpPr>
            <p:nvPr/>
          </p:nvSpPr>
          <p:spPr bwMode="auto">
            <a:xfrm>
              <a:off x="4277" y="1240"/>
              <a:ext cx="2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1</a:t>
              </a:r>
            </a:p>
          </p:txBody>
        </p:sp>
        <p:sp>
          <p:nvSpPr>
            <p:cNvPr id="208017" name="Text Box 145"/>
            <p:cNvSpPr txBox="1">
              <a:spLocks noChangeArrowheads="1"/>
            </p:cNvSpPr>
            <p:nvPr/>
          </p:nvSpPr>
          <p:spPr bwMode="auto">
            <a:xfrm>
              <a:off x="4898" y="2448"/>
              <a:ext cx="2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2</a:t>
              </a:r>
            </a:p>
          </p:txBody>
        </p:sp>
        <p:sp>
          <p:nvSpPr>
            <p:cNvPr id="208018" name="Text Box 146"/>
            <p:cNvSpPr txBox="1">
              <a:spLocks noChangeArrowheads="1"/>
            </p:cNvSpPr>
            <p:nvPr/>
          </p:nvSpPr>
          <p:spPr bwMode="auto">
            <a:xfrm>
              <a:off x="5186" y="1487"/>
              <a:ext cx="3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3</a:t>
              </a:r>
            </a:p>
          </p:txBody>
        </p:sp>
      </p:grpSp>
      <p:sp>
        <p:nvSpPr>
          <p:cNvPr id="147" name="Rounded Rectangle 146"/>
          <p:cNvSpPr/>
          <p:nvPr/>
        </p:nvSpPr>
        <p:spPr bwMode="auto">
          <a:xfrm>
            <a:off x="3805423" y="1243301"/>
            <a:ext cx="5171605" cy="134749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Q: 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Is O</a:t>
            </a:r>
            <a:r>
              <a:rPr lang="en-US" sz="2400" baseline="-250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an anomaly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77491F-702E-7A43-B2F8-E9808B61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7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F5E03-8D75-BC4F-83C0-6820A0F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Numerical vs categorical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ADF2-609B-1B47-B192-06B39845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Several people are still confused how to use </a:t>
            </a:r>
          </a:p>
          <a:p>
            <a:pPr lvl="1"/>
            <a:r>
              <a:rPr lang="en-NL" b="1" dirty="0">
                <a:solidFill>
                  <a:srgbClr val="7030A0"/>
                </a:solidFill>
              </a:rPr>
              <a:t>categorical</a:t>
            </a:r>
            <a:r>
              <a:rPr lang="en-NL" dirty="0"/>
              <a:t> data in </a:t>
            </a:r>
          </a:p>
          <a:p>
            <a:pPr lvl="1"/>
            <a:r>
              <a:rPr lang="en-NL" b="1" dirty="0">
                <a:solidFill>
                  <a:srgbClr val="00B050"/>
                </a:solidFill>
              </a:rPr>
              <a:t>continuous</a:t>
            </a:r>
            <a:r>
              <a:rPr lang="en-NL" dirty="0"/>
              <a:t> classifiers</a:t>
            </a:r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3CEF-611C-D14B-A0F1-EA34113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892B4-B446-7348-964F-BEE45CFA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491798"/>
              </p:ext>
            </p:extLst>
          </p:nvPr>
        </p:nvGraphicFramePr>
        <p:xfrm>
          <a:off x="1635423" y="3447914"/>
          <a:ext cx="1701164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2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50582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7DF23C-F541-BA40-A86B-6E15B3FCB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3325"/>
              </p:ext>
            </p:extLst>
          </p:nvPr>
        </p:nvGraphicFramePr>
        <p:xfrm>
          <a:off x="4824815" y="3447914"/>
          <a:ext cx="3456920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30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1728460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CCC985-2000-C744-ADAA-29BB44BEF94D}"/>
              </a:ext>
            </a:extLst>
          </p:cNvPr>
          <p:cNvSpPr txBox="1"/>
          <p:nvPr/>
        </p:nvSpPr>
        <p:spPr>
          <a:xfrm>
            <a:off x="4188284" y="2867889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i="1" dirty="0">
                <a:solidFill>
                  <a:srgbClr val="7030A0"/>
                </a:solidFill>
              </a:rPr>
              <a:t>Label </a:t>
            </a:r>
            <a:r>
              <a:rPr lang="nl-NL" b="1" i="1" dirty="0" err="1">
                <a:solidFill>
                  <a:srgbClr val="7030A0"/>
                </a:solidFill>
              </a:rPr>
              <a:t>encoding</a:t>
            </a:r>
            <a:endParaRPr lang="en-NL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64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Point Anomalies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/>
              <a:t>An individual data instance is anomalous w.r.t. the data</a:t>
            </a:r>
            <a:endParaRPr lang="en-US" altLang="nl-NL" dirty="0"/>
          </a:p>
        </p:txBody>
      </p:sp>
      <p:grpSp>
        <p:nvGrpSpPr>
          <p:cNvPr id="207876" name="Group 4"/>
          <p:cNvGrpSpPr>
            <a:grpSpLocks/>
          </p:cNvGrpSpPr>
          <p:nvPr/>
        </p:nvGrpSpPr>
        <p:grpSpPr bwMode="auto">
          <a:xfrm>
            <a:off x="2590800" y="2590800"/>
            <a:ext cx="4179888" cy="3902075"/>
            <a:chOff x="2584" y="844"/>
            <a:chExt cx="3166" cy="2890"/>
          </a:xfrm>
        </p:grpSpPr>
        <p:sp>
          <p:nvSpPr>
            <p:cNvPr id="207877" name="Line 5"/>
            <p:cNvSpPr>
              <a:spLocks noChangeShapeType="1"/>
            </p:cNvSpPr>
            <p:nvPr/>
          </p:nvSpPr>
          <p:spPr bwMode="auto">
            <a:xfrm flipV="1">
              <a:off x="2832" y="863"/>
              <a:ext cx="1" cy="25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>
              <a:off x="2832" y="3456"/>
              <a:ext cx="283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5511" y="3485"/>
              <a:ext cx="2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 i="1"/>
                <a:t>X</a:t>
              </a:r>
            </a:p>
          </p:txBody>
        </p:sp>
        <p:sp>
          <p:nvSpPr>
            <p:cNvPr id="207880" name="Text Box 8"/>
            <p:cNvSpPr txBox="1">
              <a:spLocks noChangeArrowheads="1"/>
            </p:cNvSpPr>
            <p:nvPr/>
          </p:nvSpPr>
          <p:spPr bwMode="auto">
            <a:xfrm>
              <a:off x="2584" y="844"/>
              <a:ext cx="2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 i="1"/>
                <a:t>Y</a:t>
              </a:r>
            </a:p>
          </p:txBody>
        </p:sp>
        <p:sp>
          <p:nvSpPr>
            <p:cNvPr id="207881" name="Freeform 9"/>
            <p:cNvSpPr>
              <a:spLocks noChangeArrowheads="1"/>
            </p:cNvSpPr>
            <p:nvPr/>
          </p:nvSpPr>
          <p:spPr bwMode="auto">
            <a:xfrm>
              <a:off x="3072" y="1392"/>
              <a:ext cx="784" cy="1289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2" name="Freeform 10"/>
            <p:cNvSpPr>
              <a:spLocks noChangeArrowheads="1"/>
            </p:cNvSpPr>
            <p:nvPr/>
          </p:nvSpPr>
          <p:spPr bwMode="auto">
            <a:xfrm rot="4620000">
              <a:off x="4383" y="2291"/>
              <a:ext cx="611" cy="1597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3360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4" name="Oval 12"/>
            <p:cNvSpPr>
              <a:spLocks noChangeArrowheads="1"/>
            </p:cNvSpPr>
            <p:nvPr/>
          </p:nvSpPr>
          <p:spPr bwMode="auto">
            <a:xfrm>
              <a:off x="3456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340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3504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3600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3216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3312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3264" y="1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3216" y="18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2" name="Oval 20"/>
            <p:cNvSpPr>
              <a:spLocks noChangeArrowheads="1"/>
            </p:cNvSpPr>
            <p:nvPr/>
          </p:nvSpPr>
          <p:spPr bwMode="auto">
            <a:xfrm>
              <a:off x="3144" y="1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3" name="Oval 21"/>
            <p:cNvSpPr>
              <a:spLocks noChangeArrowheads="1"/>
            </p:cNvSpPr>
            <p:nvPr/>
          </p:nvSpPr>
          <p:spPr bwMode="auto">
            <a:xfrm>
              <a:off x="3120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3216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5" name="Oval 23"/>
            <p:cNvSpPr>
              <a:spLocks noChangeArrowheads="1"/>
            </p:cNvSpPr>
            <p:nvPr/>
          </p:nvSpPr>
          <p:spPr bwMode="auto">
            <a:xfrm>
              <a:off x="3312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6" name="Oval 24"/>
            <p:cNvSpPr>
              <a:spLocks noChangeArrowheads="1"/>
            </p:cNvSpPr>
            <p:nvPr/>
          </p:nvSpPr>
          <p:spPr bwMode="auto">
            <a:xfrm>
              <a:off x="3168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7" name="Oval 25"/>
            <p:cNvSpPr>
              <a:spLocks noChangeArrowheads="1"/>
            </p:cNvSpPr>
            <p:nvPr/>
          </p:nvSpPr>
          <p:spPr bwMode="auto">
            <a:xfrm>
              <a:off x="3544" y="1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8" name="Oval 26"/>
            <p:cNvSpPr>
              <a:spLocks noChangeArrowheads="1"/>
            </p:cNvSpPr>
            <p:nvPr/>
          </p:nvSpPr>
          <p:spPr bwMode="auto">
            <a:xfrm>
              <a:off x="340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9" name="Oval 27"/>
            <p:cNvSpPr>
              <a:spLocks noChangeArrowheads="1"/>
            </p:cNvSpPr>
            <p:nvPr/>
          </p:nvSpPr>
          <p:spPr bwMode="auto">
            <a:xfrm>
              <a:off x="363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3734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368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3638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3566" y="17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3542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3638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3504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7" name="Oval 35"/>
            <p:cNvSpPr>
              <a:spLocks noChangeArrowheads="1"/>
            </p:cNvSpPr>
            <p:nvPr/>
          </p:nvSpPr>
          <p:spPr bwMode="auto">
            <a:xfrm>
              <a:off x="3590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3542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3590" y="219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3542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3470" y="2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3446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3" name="Oval 41"/>
            <p:cNvSpPr>
              <a:spLocks noChangeArrowheads="1"/>
            </p:cNvSpPr>
            <p:nvPr/>
          </p:nvSpPr>
          <p:spPr bwMode="auto">
            <a:xfrm>
              <a:off x="3542" y="239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4" name="Oval 42"/>
            <p:cNvSpPr>
              <a:spLocks noChangeArrowheads="1"/>
            </p:cNvSpPr>
            <p:nvPr/>
          </p:nvSpPr>
          <p:spPr bwMode="auto">
            <a:xfrm>
              <a:off x="336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5" name="Oval 43"/>
            <p:cNvSpPr>
              <a:spLocks noChangeArrowheads="1"/>
            </p:cNvSpPr>
            <p:nvPr/>
          </p:nvSpPr>
          <p:spPr bwMode="auto">
            <a:xfrm>
              <a:off x="4598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6" name="Oval 44"/>
            <p:cNvSpPr>
              <a:spLocks noChangeArrowheads="1"/>
            </p:cNvSpPr>
            <p:nvPr/>
          </p:nvSpPr>
          <p:spPr bwMode="auto">
            <a:xfrm>
              <a:off x="4646" y="294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7" name="Oval 45"/>
            <p:cNvSpPr>
              <a:spLocks noChangeArrowheads="1"/>
            </p:cNvSpPr>
            <p:nvPr/>
          </p:nvSpPr>
          <p:spPr bwMode="auto">
            <a:xfrm>
              <a:off x="4598" y="284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8" name="Oval 46"/>
            <p:cNvSpPr>
              <a:spLocks noChangeArrowheads="1"/>
            </p:cNvSpPr>
            <p:nvPr/>
          </p:nvSpPr>
          <p:spPr bwMode="auto">
            <a:xfrm>
              <a:off x="4526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9" name="Oval 47"/>
            <p:cNvSpPr>
              <a:spLocks noChangeArrowheads="1"/>
            </p:cNvSpPr>
            <p:nvPr/>
          </p:nvSpPr>
          <p:spPr bwMode="auto">
            <a:xfrm>
              <a:off x="4502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0" name="Oval 48"/>
            <p:cNvSpPr>
              <a:spLocks noChangeArrowheads="1"/>
            </p:cNvSpPr>
            <p:nvPr/>
          </p:nvSpPr>
          <p:spPr bwMode="auto">
            <a:xfrm>
              <a:off x="4598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1" name="Oval 49"/>
            <p:cNvSpPr>
              <a:spLocks noChangeArrowheads="1"/>
            </p:cNvSpPr>
            <p:nvPr/>
          </p:nvSpPr>
          <p:spPr bwMode="auto">
            <a:xfrm>
              <a:off x="4550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2" name="Oval 50"/>
            <p:cNvSpPr>
              <a:spLocks noChangeArrowheads="1"/>
            </p:cNvSpPr>
            <p:nvPr/>
          </p:nvSpPr>
          <p:spPr bwMode="auto">
            <a:xfrm>
              <a:off x="3264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3" name="Oval 51"/>
            <p:cNvSpPr>
              <a:spLocks noChangeArrowheads="1"/>
            </p:cNvSpPr>
            <p:nvPr/>
          </p:nvSpPr>
          <p:spPr bwMode="auto">
            <a:xfrm>
              <a:off x="331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4" name="Oval 52"/>
            <p:cNvSpPr>
              <a:spLocks noChangeArrowheads="1"/>
            </p:cNvSpPr>
            <p:nvPr/>
          </p:nvSpPr>
          <p:spPr bwMode="auto">
            <a:xfrm>
              <a:off x="3192" y="23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5" name="Oval 53"/>
            <p:cNvSpPr>
              <a:spLocks noChangeArrowheads="1"/>
            </p:cNvSpPr>
            <p:nvPr/>
          </p:nvSpPr>
          <p:spPr bwMode="auto">
            <a:xfrm>
              <a:off x="3168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6" name="Oval 54"/>
            <p:cNvSpPr>
              <a:spLocks noChangeArrowheads="1"/>
            </p:cNvSpPr>
            <p:nvPr/>
          </p:nvSpPr>
          <p:spPr bwMode="auto">
            <a:xfrm>
              <a:off x="3264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7" name="Oval 55"/>
            <p:cNvSpPr>
              <a:spLocks noChangeArrowheads="1"/>
            </p:cNvSpPr>
            <p:nvPr/>
          </p:nvSpPr>
          <p:spPr bwMode="auto">
            <a:xfrm>
              <a:off x="3368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8" name="Oval 56"/>
            <p:cNvSpPr>
              <a:spLocks noChangeArrowheads="1"/>
            </p:cNvSpPr>
            <p:nvPr/>
          </p:nvSpPr>
          <p:spPr bwMode="auto">
            <a:xfrm>
              <a:off x="3416" y="158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9" name="Oval 57"/>
            <p:cNvSpPr>
              <a:spLocks noChangeArrowheads="1"/>
            </p:cNvSpPr>
            <p:nvPr/>
          </p:nvSpPr>
          <p:spPr bwMode="auto">
            <a:xfrm>
              <a:off x="3296" y="15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0" name="Oval 58"/>
            <p:cNvSpPr>
              <a:spLocks noChangeArrowheads="1"/>
            </p:cNvSpPr>
            <p:nvPr/>
          </p:nvSpPr>
          <p:spPr bwMode="auto">
            <a:xfrm>
              <a:off x="3272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1" name="Oval 59"/>
            <p:cNvSpPr>
              <a:spLocks noChangeArrowheads="1"/>
            </p:cNvSpPr>
            <p:nvPr/>
          </p:nvSpPr>
          <p:spPr bwMode="auto">
            <a:xfrm>
              <a:off x="3264" y="17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2" name="Oval 60"/>
            <p:cNvSpPr>
              <a:spLocks noChangeArrowheads="1"/>
            </p:cNvSpPr>
            <p:nvPr/>
          </p:nvSpPr>
          <p:spPr bwMode="auto">
            <a:xfrm>
              <a:off x="4296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3" name="Oval 61"/>
            <p:cNvSpPr>
              <a:spLocks noChangeArrowheads="1"/>
            </p:cNvSpPr>
            <p:nvPr/>
          </p:nvSpPr>
          <p:spPr bwMode="auto">
            <a:xfrm>
              <a:off x="4344" y="2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4" name="Oval 62"/>
            <p:cNvSpPr>
              <a:spLocks noChangeArrowheads="1"/>
            </p:cNvSpPr>
            <p:nvPr/>
          </p:nvSpPr>
          <p:spPr bwMode="auto">
            <a:xfrm>
              <a:off x="4224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5" name="Oval 63"/>
            <p:cNvSpPr>
              <a:spLocks noChangeArrowheads="1"/>
            </p:cNvSpPr>
            <p:nvPr/>
          </p:nvSpPr>
          <p:spPr bwMode="auto">
            <a:xfrm>
              <a:off x="420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6" name="Oval 64"/>
            <p:cNvSpPr>
              <a:spLocks noChangeArrowheads="1"/>
            </p:cNvSpPr>
            <p:nvPr/>
          </p:nvSpPr>
          <p:spPr bwMode="auto">
            <a:xfrm>
              <a:off x="345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7" name="Oval 65"/>
            <p:cNvSpPr>
              <a:spLocks noChangeArrowheads="1"/>
            </p:cNvSpPr>
            <p:nvPr/>
          </p:nvSpPr>
          <p:spPr bwMode="auto">
            <a:xfrm>
              <a:off x="3416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8" name="Oval 66"/>
            <p:cNvSpPr>
              <a:spLocks noChangeArrowheads="1"/>
            </p:cNvSpPr>
            <p:nvPr/>
          </p:nvSpPr>
          <p:spPr bwMode="auto">
            <a:xfrm>
              <a:off x="3464" y="24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9" name="Oval 67"/>
            <p:cNvSpPr>
              <a:spLocks noChangeArrowheads="1"/>
            </p:cNvSpPr>
            <p:nvPr/>
          </p:nvSpPr>
          <p:spPr bwMode="auto">
            <a:xfrm>
              <a:off x="3344" y="24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0" name="Oval 68"/>
            <p:cNvSpPr>
              <a:spLocks noChangeArrowheads="1"/>
            </p:cNvSpPr>
            <p:nvPr/>
          </p:nvSpPr>
          <p:spPr bwMode="auto">
            <a:xfrm>
              <a:off x="3320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1" name="Oval 69"/>
            <p:cNvSpPr>
              <a:spLocks noChangeArrowheads="1"/>
            </p:cNvSpPr>
            <p:nvPr/>
          </p:nvSpPr>
          <p:spPr bwMode="auto">
            <a:xfrm>
              <a:off x="4392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2" name="Oval 70"/>
            <p:cNvSpPr>
              <a:spLocks noChangeArrowheads="1"/>
            </p:cNvSpPr>
            <p:nvPr/>
          </p:nvSpPr>
          <p:spPr bwMode="auto">
            <a:xfrm>
              <a:off x="444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3" name="Oval 71"/>
            <p:cNvSpPr>
              <a:spLocks noChangeArrowheads="1"/>
            </p:cNvSpPr>
            <p:nvPr/>
          </p:nvSpPr>
          <p:spPr bwMode="auto">
            <a:xfrm>
              <a:off x="4512" y="315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4" name="Oval 72"/>
            <p:cNvSpPr>
              <a:spLocks noChangeArrowheads="1"/>
            </p:cNvSpPr>
            <p:nvPr/>
          </p:nvSpPr>
          <p:spPr bwMode="auto">
            <a:xfrm>
              <a:off x="429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5" name="Oval 73"/>
            <p:cNvSpPr>
              <a:spLocks noChangeArrowheads="1"/>
            </p:cNvSpPr>
            <p:nvPr/>
          </p:nvSpPr>
          <p:spPr bwMode="auto">
            <a:xfrm>
              <a:off x="4800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6" name="Oval 74"/>
            <p:cNvSpPr>
              <a:spLocks noChangeArrowheads="1"/>
            </p:cNvSpPr>
            <p:nvPr/>
          </p:nvSpPr>
          <p:spPr bwMode="auto">
            <a:xfrm>
              <a:off x="4848" y="29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7" name="Oval 75"/>
            <p:cNvSpPr>
              <a:spLocks noChangeArrowheads="1"/>
            </p:cNvSpPr>
            <p:nvPr/>
          </p:nvSpPr>
          <p:spPr bwMode="auto">
            <a:xfrm>
              <a:off x="4728" y="29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8" name="Oval 76"/>
            <p:cNvSpPr>
              <a:spLocks noChangeArrowheads="1"/>
            </p:cNvSpPr>
            <p:nvPr/>
          </p:nvSpPr>
          <p:spPr bwMode="auto">
            <a:xfrm>
              <a:off x="4704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9" name="Oval 77"/>
            <p:cNvSpPr>
              <a:spLocks noChangeArrowheads="1"/>
            </p:cNvSpPr>
            <p:nvPr/>
          </p:nvSpPr>
          <p:spPr bwMode="auto">
            <a:xfrm>
              <a:off x="312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0" name="Oval 78"/>
            <p:cNvSpPr>
              <a:spLocks noChangeArrowheads="1"/>
            </p:cNvSpPr>
            <p:nvPr/>
          </p:nvSpPr>
          <p:spPr bwMode="auto">
            <a:xfrm>
              <a:off x="3408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1" name="Oval 79"/>
            <p:cNvSpPr>
              <a:spLocks noChangeArrowheads="1"/>
            </p:cNvSpPr>
            <p:nvPr/>
          </p:nvSpPr>
          <p:spPr bwMode="auto">
            <a:xfrm>
              <a:off x="4790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2" name="Oval 80"/>
            <p:cNvSpPr>
              <a:spLocks noChangeArrowheads="1"/>
            </p:cNvSpPr>
            <p:nvPr/>
          </p:nvSpPr>
          <p:spPr bwMode="auto">
            <a:xfrm>
              <a:off x="4886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3" name="Oval 81"/>
            <p:cNvSpPr>
              <a:spLocks noChangeArrowheads="1"/>
            </p:cNvSpPr>
            <p:nvPr/>
          </p:nvSpPr>
          <p:spPr bwMode="auto">
            <a:xfrm>
              <a:off x="3344" y="17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4" name="Oval 82"/>
            <p:cNvSpPr>
              <a:spLocks noChangeArrowheads="1"/>
            </p:cNvSpPr>
            <p:nvPr/>
          </p:nvSpPr>
          <p:spPr bwMode="auto">
            <a:xfrm>
              <a:off x="3552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5" name="Oval 83"/>
            <p:cNvSpPr>
              <a:spLocks noChangeArrowheads="1"/>
            </p:cNvSpPr>
            <p:nvPr/>
          </p:nvSpPr>
          <p:spPr bwMode="auto">
            <a:xfrm>
              <a:off x="3696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6" name="Oval 84"/>
            <p:cNvSpPr>
              <a:spLocks noChangeArrowheads="1"/>
            </p:cNvSpPr>
            <p:nvPr/>
          </p:nvSpPr>
          <p:spPr bwMode="auto">
            <a:xfrm>
              <a:off x="3744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7" name="Oval 85"/>
            <p:cNvSpPr>
              <a:spLocks noChangeArrowheads="1"/>
            </p:cNvSpPr>
            <p:nvPr/>
          </p:nvSpPr>
          <p:spPr bwMode="auto">
            <a:xfrm>
              <a:off x="3168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8" name="Oval 86"/>
            <p:cNvSpPr>
              <a:spLocks noChangeArrowheads="1"/>
            </p:cNvSpPr>
            <p:nvPr/>
          </p:nvSpPr>
          <p:spPr bwMode="auto">
            <a:xfrm>
              <a:off x="307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9" name="Oval 87"/>
            <p:cNvSpPr>
              <a:spLocks noChangeArrowheads="1"/>
            </p:cNvSpPr>
            <p:nvPr/>
          </p:nvSpPr>
          <p:spPr bwMode="auto">
            <a:xfrm>
              <a:off x="4992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0" name="Oval 88"/>
            <p:cNvSpPr>
              <a:spLocks noChangeArrowheads="1"/>
            </p:cNvSpPr>
            <p:nvPr/>
          </p:nvSpPr>
          <p:spPr bwMode="auto">
            <a:xfrm>
              <a:off x="489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1" name="Oval 89"/>
            <p:cNvSpPr>
              <a:spLocks noChangeArrowheads="1"/>
            </p:cNvSpPr>
            <p:nvPr/>
          </p:nvSpPr>
          <p:spPr bwMode="auto">
            <a:xfrm>
              <a:off x="5088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2" name="Oval 90"/>
            <p:cNvSpPr>
              <a:spLocks noChangeArrowheads="1"/>
            </p:cNvSpPr>
            <p:nvPr/>
          </p:nvSpPr>
          <p:spPr bwMode="auto">
            <a:xfrm>
              <a:off x="513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3" name="Oval 91"/>
            <p:cNvSpPr>
              <a:spLocks noChangeArrowheads="1"/>
            </p:cNvSpPr>
            <p:nvPr/>
          </p:nvSpPr>
          <p:spPr bwMode="auto">
            <a:xfrm>
              <a:off x="4992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4" name="Oval 92"/>
            <p:cNvSpPr>
              <a:spLocks noChangeArrowheads="1"/>
            </p:cNvSpPr>
            <p:nvPr/>
          </p:nvSpPr>
          <p:spPr bwMode="auto">
            <a:xfrm>
              <a:off x="417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5" name="Oval 93"/>
            <p:cNvSpPr>
              <a:spLocks noChangeArrowheads="1"/>
            </p:cNvSpPr>
            <p:nvPr/>
          </p:nvSpPr>
          <p:spPr bwMode="auto">
            <a:xfrm>
              <a:off x="4104" y="30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6" name="Oval 94"/>
            <p:cNvSpPr>
              <a:spLocks noChangeArrowheads="1"/>
            </p:cNvSpPr>
            <p:nvPr/>
          </p:nvSpPr>
          <p:spPr bwMode="auto">
            <a:xfrm>
              <a:off x="4080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7" name="Oval 95"/>
            <p:cNvSpPr>
              <a:spLocks noChangeArrowheads="1"/>
            </p:cNvSpPr>
            <p:nvPr/>
          </p:nvSpPr>
          <p:spPr bwMode="auto">
            <a:xfrm>
              <a:off x="3984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8" name="Oval 96"/>
            <p:cNvSpPr>
              <a:spLocks noChangeArrowheads="1"/>
            </p:cNvSpPr>
            <p:nvPr/>
          </p:nvSpPr>
          <p:spPr bwMode="auto">
            <a:xfrm>
              <a:off x="3928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9" name="Oval 97"/>
            <p:cNvSpPr>
              <a:spLocks noChangeArrowheads="1"/>
            </p:cNvSpPr>
            <p:nvPr/>
          </p:nvSpPr>
          <p:spPr bwMode="auto">
            <a:xfrm>
              <a:off x="3904" y="31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0" name="Oval 98"/>
            <p:cNvSpPr>
              <a:spLocks noChangeArrowheads="1"/>
            </p:cNvSpPr>
            <p:nvPr/>
          </p:nvSpPr>
          <p:spPr bwMode="auto">
            <a:xfrm>
              <a:off x="4118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1" name="Oval 99"/>
            <p:cNvSpPr>
              <a:spLocks noChangeArrowheads="1"/>
            </p:cNvSpPr>
            <p:nvPr/>
          </p:nvSpPr>
          <p:spPr bwMode="auto">
            <a:xfrm>
              <a:off x="4046" y="297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2" name="Oval 100"/>
            <p:cNvSpPr>
              <a:spLocks noChangeArrowheads="1"/>
            </p:cNvSpPr>
            <p:nvPr/>
          </p:nvSpPr>
          <p:spPr bwMode="auto">
            <a:xfrm>
              <a:off x="4022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3" name="Oval 101"/>
            <p:cNvSpPr>
              <a:spLocks noChangeArrowheads="1"/>
            </p:cNvSpPr>
            <p:nvPr/>
          </p:nvSpPr>
          <p:spPr bwMode="auto">
            <a:xfrm>
              <a:off x="4800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4" name="Oval 102"/>
            <p:cNvSpPr>
              <a:spLocks noChangeArrowheads="1"/>
            </p:cNvSpPr>
            <p:nvPr/>
          </p:nvSpPr>
          <p:spPr bwMode="auto">
            <a:xfrm>
              <a:off x="4728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5" name="Oval 103"/>
            <p:cNvSpPr>
              <a:spLocks noChangeArrowheads="1"/>
            </p:cNvSpPr>
            <p:nvPr/>
          </p:nvSpPr>
          <p:spPr bwMode="auto">
            <a:xfrm>
              <a:off x="4704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6" name="Oval 104"/>
            <p:cNvSpPr>
              <a:spLocks noChangeArrowheads="1"/>
            </p:cNvSpPr>
            <p:nvPr/>
          </p:nvSpPr>
          <p:spPr bwMode="auto">
            <a:xfrm>
              <a:off x="5072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7" name="Oval 105"/>
            <p:cNvSpPr>
              <a:spLocks noChangeArrowheads="1"/>
            </p:cNvSpPr>
            <p:nvPr/>
          </p:nvSpPr>
          <p:spPr bwMode="auto">
            <a:xfrm>
              <a:off x="500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8" name="Oval 106"/>
            <p:cNvSpPr>
              <a:spLocks noChangeArrowheads="1"/>
            </p:cNvSpPr>
            <p:nvPr/>
          </p:nvSpPr>
          <p:spPr bwMode="auto">
            <a:xfrm>
              <a:off x="4976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9" name="Oval 107"/>
            <p:cNvSpPr>
              <a:spLocks noChangeArrowheads="1"/>
            </p:cNvSpPr>
            <p:nvPr/>
          </p:nvSpPr>
          <p:spPr bwMode="auto">
            <a:xfrm>
              <a:off x="4502" y="28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0" name="Oval 108"/>
            <p:cNvSpPr>
              <a:spLocks noChangeArrowheads="1"/>
            </p:cNvSpPr>
            <p:nvPr/>
          </p:nvSpPr>
          <p:spPr bwMode="auto">
            <a:xfrm>
              <a:off x="4430" y="29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1" name="Oval 109"/>
            <p:cNvSpPr>
              <a:spLocks noChangeArrowheads="1"/>
            </p:cNvSpPr>
            <p:nvPr/>
          </p:nvSpPr>
          <p:spPr bwMode="auto">
            <a:xfrm>
              <a:off x="4406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2" name="Oval 110"/>
            <p:cNvSpPr>
              <a:spLocks noChangeArrowheads="1"/>
            </p:cNvSpPr>
            <p:nvPr/>
          </p:nvSpPr>
          <p:spPr bwMode="auto">
            <a:xfrm>
              <a:off x="4598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3" name="Oval 111"/>
            <p:cNvSpPr>
              <a:spLocks noChangeArrowheads="1"/>
            </p:cNvSpPr>
            <p:nvPr/>
          </p:nvSpPr>
          <p:spPr bwMode="auto">
            <a:xfrm>
              <a:off x="4142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4" name="Oval 112"/>
            <p:cNvSpPr>
              <a:spLocks noChangeArrowheads="1"/>
            </p:cNvSpPr>
            <p:nvPr/>
          </p:nvSpPr>
          <p:spPr bwMode="auto">
            <a:xfrm>
              <a:off x="4270" y="29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5" name="Oval 113"/>
            <p:cNvSpPr>
              <a:spLocks noChangeArrowheads="1"/>
            </p:cNvSpPr>
            <p:nvPr/>
          </p:nvSpPr>
          <p:spPr bwMode="auto">
            <a:xfrm>
              <a:off x="4368" y="30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6" name="Oval 114"/>
            <p:cNvSpPr>
              <a:spLocks noChangeArrowheads="1"/>
            </p:cNvSpPr>
            <p:nvPr/>
          </p:nvSpPr>
          <p:spPr bwMode="auto">
            <a:xfrm>
              <a:off x="4224" y="32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7" name="Oval 115"/>
            <p:cNvSpPr>
              <a:spLocks noChangeArrowheads="1"/>
            </p:cNvSpPr>
            <p:nvPr/>
          </p:nvSpPr>
          <p:spPr bwMode="auto">
            <a:xfrm>
              <a:off x="4336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8" name="Oval 116"/>
            <p:cNvSpPr>
              <a:spLocks noChangeArrowheads="1"/>
            </p:cNvSpPr>
            <p:nvPr/>
          </p:nvSpPr>
          <p:spPr bwMode="auto">
            <a:xfrm>
              <a:off x="4454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9" name="Oval 117"/>
            <p:cNvSpPr>
              <a:spLocks noChangeArrowheads="1"/>
            </p:cNvSpPr>
            <p:nvPr/>
          </p:nvSpPr>
          <p:spPr bwMode="auto">
            <a:xfrm>
              <a:off x="47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0" name="Oval 118"/>
            <p:cNvSpPr>
              <a:spLocks noChangeArrowheads="1"/>
            </p:cNvSpPr>
            <p:nvPr/>
          </p:nvSpPr>
          <p:spPr bwMode="auto">
            <a:xfrm>
              <a:off x="483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1" name="Oval 119"/>
            <p:cNvSpPr>
              <a:spLocks noChangeArrowheads="1"/>
            </p:cNvSpPr>
            <p:nvPr/>
          </p:nvSpPr>
          <p:spPr bwMode="auto">
            <a:xfrm>
              <a:off x="4902" y="3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2" name="Oval 120"/>
            <p:cNvSpPr>
              <a:spLocks noChangeArrowheads="1"/>
            </p:cNvSpPr>
            <p:nvPr/>
          </p:nvSpPr>
          <p:spPr bwMode="auto">
            <a:xfrm>
              <a:off x="5104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3" name="Oval 121"/>
            <p:cNvSpPr>
              <a:spLocks noChangeArrowheads="1"/>
            </p:cNvSpPr>
            <p:nvPr/>
          </p:nvSpPr>
          <p:spPr bwMode="auto">
            <a:xfrm>
              <a:off x="5008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4" name="Oval 122"/>
            <p:cNvSpPr>
              <a:spLocks noChangeArrowheads="1"/>
            </p:cNvSpPr>
            <p:nvPr/>
          </p:nvSpPr>
          <p:spPr bwMode="auto">
            <a:xfrm>
              <a:off x="5270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5" name="Oval 123"/>
            <p:cNvSpPr>
              <a:spLocks noChangeArrowheads="1"/>
            </p:cNvSpPr>
            <p:nvPr/>
          </p:nvSpPr>
          <p:spPr bwMode="auto">
            <a:xfrm>
              <a:off x="5174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6" name="Oval 124"/>
            <p:cNvSpPr>
              <a:spLocks noChangeArrowheads="1"/>
            </p:cNvSpPr>
            <p:nvPr/>
          </p:nvSpPr>
          <p:spPr bwMode="auto">
            <a:xfrm>
              <a:off x="5200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7" name="Oval 125"/>
            <p:cNvSpPr>
              <a:spLocks noChangeArrowheads="1"/>
            </p:cNvSpPr>
            <p:nvPr/>
          </p:nvSpPr>
          <p:spPr bwMode="auto">
            <a:xfrm>
              <a:off x="51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8" name="Oval 126"/>
            <p:cNvSpPr>
              <a:spLocks noChangeArrowheads="1"/>
            </p:cNvSpPr>
            <p:nvPr/>
          </p:nvSpPr>
          <p:spPr bwMode="auto">
            <a:xfrm>
              <a:off x="5270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9" name="Oval 127"/>
            <p:cNvSpPr>
              <a:spLocks noChangeArrowheads="1"/>
            </p:cNvSpPr>
            <p:nvPr/>
          </p:nvSpPr>
          <p:spPr bwMode="auto">
            <a:xfrm>
              <a:off x="5174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0" name="Oval 128"/>
            <p:cNvSpPr>
              <a:spLocks noChangeArrowheads="1"/>
            </p:cNvSpPr>
            <p:nvPr/>
          </p:nvSpPr>
          <p:spPr bwMode="auto">
            <a:xfrm>
              <a:off x="5318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1" name="Oval 129"/>
            <p:cNvSpPr>
              <a:spLocks noChangeArrowheads="1"/>
            </p:cNvSpPr>
            <p:nvPr/>
          </p:nvSpPr>
          <p:spPr bwMode="auto">
            <a:xfrm>
              <a:off x="5222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2" name="Oval 130"/>
            <p:cNvSpPr>
              <a:spLocks noChangeArrowheads="1"/>
            </p:cNvSpPr>
            <p:nvPr/>
          </p:nvSpPr>
          <p:spPr bwMode="auto">
            <a:xfrm>
              <a:off x="5400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3" name="Oval 131"/>
            <p:cNvSpPr>
              <a:spLocks noChangeArrowheads="1"/>
            </p:cNvSpPr>
            <p:nvPr/>
          </p:nvSpPr>
          <p:spPr bwMode="auto">
            <a:xfrm>
              <a:off x="5366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4" name="Oval 132"/>
            <p:cNvSpPr>
              <a:spLocks noChangeArrowheads="1"/>
            </p:cNvSpPr>
            <p:nvPr/>
          </p:nvSpPr>
          <p:spPr bwMode="auto">
            <a:xfrm>
              <a:off x="3648" y="21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5" name="Oval 133"/>
            <p:cNvSpPr>
              <a:spLocks noChangeArrowheads="1"/>
            </p:cNvSpPr>
            <p:nvPr/>
          </p:nvSpPr>
          <p:spPr bwMode="auto">
            <a:xfrm>
              <a:off x="3672" y="19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6" name="Oval 134"/>
            <p:cNvSpPr>
              <a:spLocks noChangeArrowheads="1"/>
            </p:cNvSpPr>
            <p:nvPr/>
          </p:nvSpPr>
          <p:spPr bwMode="auto">
            <a:xfrm>
              <a:off x="5040" y="2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7" name="Oval 135"/>
            <p:cNvSpPr>
              <a:spLocks noChangeArrowheads="1"/>
            </p:cNvSpPr>
            <p:nvPr/>
          </p:nvSpPr>
          <p:spPr bwMode="auto">
            <a:xfrm>
              <a:off x="436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8" name="Oval 136"/>
            <p:cNvSpPr>
              <a:spLocks noChangeArrowheads="1"/>
            </p:cNvSpPr>
            <p:nvPr/>
          </p:nvSpPr>
          <p:spPr bwMode="auto">
            <a:xfrm>
              <a:off x="5088" y="1680"/>
              <a:ext cx="288" cy="19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9" name="Oval 137"/>
            <p:cNvSpPr>
              <a:spLocks noChangeArrowheads="1"/>
            </p:cNvSpPr>
            <p:nvPr/>
          </p:nvSpPr>
          <p:spPr bwMode="auto">
            <a:xfrm>
              <a:off x="5132" y="17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0" name="Oval 138"/>
            <p:cNvSpPr>
              <a:spLocks noChangeArrowheads="1"/>
            </p:cNvSpPr>
            <p:nvPr/>
          </p:nvSpPr>
          <p:spPr bwMode="auto">
            <a:xfrm>
              <a:off x="5302" y="17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1" name="Oval 139"/>
            <p:cNvSpPr>
              <a:spLocks noChangeArrowheads="1"/>
            </p:cNvSpPr>
            <p:nvPr/>
          </p:nvSpPr>
          <p:spPr bwMode="auto">
            <a:xfrm>
              <a:off x="5206" y="169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2" name="Oval 140"/>
            <p:cNvSpPr>
              <a:spLocks noChangeArrowheads="1"/>
            </p:cNvSpPr>
            <p:nvPr/>
          </p:nvSpPr>
          <p:spPr bwMode="auto">
            <a:xfrm>
              <a:off x="5116" y="17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3" name="Oval 141"/>
            <p:cNvSpPr>
              <a:spLocks noChangeArrowheads="1"/>
            </p:cNvSpPr>
            <p:nvPr/>
          </p:nvSpPr>
          <p:spPr bwMode="auto">
            <a:xfrm>
              <a:off x="5222" y="18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4" name="Text Box 142"/>
            <p:cNvSpPr txBox="1">
              <a:spLocks noChangeArrowheads="1"/>
            </p:cNvSpPr>
            <p:nvPr/>
          </p:nvSpPr>
          <p:spPr bwMode="auto">
            <a:xfrm>
              <a:off x="3597" y="1228"/>
              <a:ext cx="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N</a:t>
              </a:r>
              <a:r>
                <a:rPr lang="en-GB" altLang="nl-NL" sz="1600" b="1" baseline="-25000"/>
                <a:t>1</a:t>
              </a:r>
            </a:p>
          </p:txBody>
        </p:sp>
        <p:sp>
          <p:nvSpPr>
            <p:cNvPr id="208015" name="Text Box 143"/>
            <p:cNvSpPr txBox="1">
              <a:spLocks noChangeArrowheads="1"/>
            </p:cNvSpPr>
            <p:nvPr/>
          </p:nvSpPr>
          <p:spPr bwMode="auto">
            <a:xfrm>
              <a:off x="3781" y="2764"/>
              <a:ext cx="30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N</a:t>
              </a:r>
              <a:r>
                <a:rPr lang="en-GB" altLang="nl-NL" sz="1600" b="1" baseline="-25000"/>
                <a:t>2</a:t>
              </a:r>
            </a:p>
          </p:txBody>
        </p:sp>
        <p:sp>
          <p:nvSpPr>
            <p:cNvPr id="208016" name="Text Box 144"/>
            <p:cNvSpPr txBox="1">
              <a:spLocks noChangeArrowheads="1"/>
            </p:cNvSpPr>
            <p:nvPr/>
          </p:nvSpPr>
          <p:spPr bwMode="auto">
            <a:xfrm>
              <a:off x="4277" y="1240"/>
              <a:ext cx="2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1</a:t>
              </a:r>
            </a:p>
          </p:txBody>
        </p:sp>
        <p:sp>
          <p:nvSpPr>
            <p:cNvPr id="208017" name="Text Box 145"/>
            <p:cNvSpPr txBox="1">
              <a:spLocks noChangeArrowheads="1"/>
            </p:cNvSpPr>
            <p:nvPr/>
          </p:nvSpPr>
          <p:spPr bwMode="auto">
            <a:xfrm>
              <a:off x="4898" y="2448"/>
              <a:ext cx="2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2</a:t>
              </a:r>
            </a:p>
          </p:txBody>
        </p:sp>
        <p:sp>
          <p:nvSpPr>
            <p:cNvPr id="208018" name="Text Box 146"/>
            <p:cNvSpPr txBox="1">
              <a:spLocks noChangeArrowheads="1"/>
            </p:cNvSpPr>
            <p:nvPr/>
          </p:nvSpPr>
          <p:spPr bwMode="auto">
            <a:xfrm>
              <a:off x="5186" y="1487"/>
              <a:ext cx="3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3</a:t>
              </a:r>
            </a:p>
          </p:txBody>
        </p:sp>
      </p:grpSp>
      <p:sp>
        <p:nvSpPr>
          <p:cNvPr id="147" name="Rounded Rectangle 146"/>
          <p:cNvSpPr/>
          <p:nvPr/>
        </p:nvSpPr>
        <p:spPr bwMode="auto">
          <a:xfrm>
            <a:off x="3805423" y="1243301"/>
            <a:ext cx="5171605" cy="134749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Q: Are O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 anomalies?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77491F-702E-7A43-B2F8-E9808B61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9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Point Anomalies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/>
              <a:t>An individual data instance is anomalous w.r.t. the data</a:t>
            </a:r>
            <a:endParaRPr lang="en-US" altLang="nl-NL" dirty="0"/>
          </a:p>
        </p:txBody>
      </p:sp>
      <p:grpSp>
        <p:nvGrpSpPr>
          <p:cNvPr id="207876" name="Group 4"/>
          <p:cNvGrpSpPr>
            <a:grpSpLocks/>
          </p:cNvGrpSpPr>
          <p:nvPr/>
        </p:nvGrpSpPr>
        <p:grpSpPr bwMode="auto">
          <a:xfrm>
            <a:off x="2590800" y="2590800"/>
            <a:ext cx="4179888" cy="3902075"/>
            <a:chOff x="2584" y="844"/>
            <a:chExt cx="3166" cy="2890"/>
          </a:xfrm>
        </p:grpSpPr>
        <p:sp>
          <p:nvSpPr>
            <p:cNvPr id="207877" name="Line 5"/>
            <p:cNvSpPr>
              <a:spLocks noChangeShapeType="1"/>
            </p:cNvSpPr>
            <p:nvPr/>
          </p:nvSpPr>
          <p:spPr bwMode="auto">
            <a:xfrm flipV="1">
              <a:off x="2832" y="863"/>
              <a:ext cx="1" cy="25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>
              <a:off x="2832" y="3456"/>
              <a:ext cx="283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5511" y="3485"/>
              <a:ext cx="2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 i="1"/>
                <a:t>X</a:t>
              </a:r>
            </a:p>
          </p:txBody>
        </p:sp>
        <p:sp>
          <p:nvSpPr>
            <p:cNvPr id="207880" name="Text Box 8"/>
            <p:cNvSpPr txBox="1">
              <a:spLocks noChangeArrowheads="1"/>
            </p:cNvSpPr>
            <p:nvPr/>
          </p:nvSpPr>
          <p:spPr bwMode="auto">
            <a:xfrm>
              <a:off x="2584" y="844"/>
              <a:ext cx="2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 i="1"/>
                <a:t>Y</a:t>
              </a:r>
            </a:p>
          </p:txBody>
        </p:sp>
        <p:sp>
          <p:nvSpPr>
            <p:cNvPr id="207881" name="Freeform 9"/>
            <p:cNvSpPr>
              <a:spLocks noChangeArrowheads="1"/>
            </p:cNvSpPr>
            <p:nvPr/>
          </p:nvSpPr>
          <p:spPr bwMode="auto">
            <a:xfrm>
              <a:off x="3072" y="1392"/>
              <a:ext cx="784" cy="1289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2" name="Freeform 10"/>
            <p:cNvSpPr>
              <a:spLocks noChangeArrowheads="1"/>
            </p:cNvSpPr>
            <p:nvPr/>
          </p:nvSpPr>
          <p:spPr bwMode="auto">
            <a:xfrm rot="4620000">
              <a:off x="4383" y="2291"/>
              <a:ext cx="611" cy="1597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3360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4" name="Oval 12"/>
            <p:cNvSpPr>
              <a:spLocks noChangeArrowheads="1"/>
            </p:cNvSpPr>
            <p:nvPr/>
          </p:nvSpPr>
          <p:spPr bwMode="auto">
            <a:xfrm>
              <a:off x="3456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340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3504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3600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3216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3312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3264" y="1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3216" y="18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2" name="Oval 20"/>
            <p:cNvSpPr>
              <a:spLocks noChangeArrowheads="1"/>
            </p:cNvSpPr>
            <p:nvPr/>
          </p:nvSpPr>
          <p:spPr bwMode="auto">
            <a:xfrm>
              <a:off x="3144" y="1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3" name="Oval 21"/>
            <p:cNvSpPr>
              <a:spLocks noChangeArrowheads="1"/>
            </p:cNvSpPr>
            <p:nvPr/>
          </p:nvSpPr>
          <p:spPr bwMode="auto">
            <a:xfrm>
              <a:off x="3120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3216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5" name="Oval 23"/>
            <p:cNvSpPr>
              <a:spLocks noChangeArrowheads="1"/>
            </p:cNvSpPr>
            <p:nvPr/>
          </p:nvSpPr>
          <p:spPr bwMode="auto">
            <a:xfrm>
              <a:off x="3312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6" name="Oval 24"/>
            <p:cNvSpPr>
              <a:spLocks noChangeArrowheads="1"/>
            </p:cNvSpPr>
            <p:nvPr/>
          </p:nvSpPr>
          <p:spPr bwMode="auto">
            <a:xfrm>
              <a:off x="3168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7" name="Oval 25"/>
            <p:cNvSpPr>
              <a:spLocks noChangeArrowheads="1"/>
            </p:cNvSpPr>
            <p:nvPr/>
          </p:nvSpPr>
          <p:spPr bwMode="auto">
            <a:xfrm>
              <a:off x="3544" y="1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8" name="Oval 26"/>
            <p:cNvSpPr>
              <a:spLocks noChangeArrowheads="1"/>
            </p:cNvSpPr>
            <p:nvPr/>
          </p:nvSpPr>
          <p:spPr bwMode="auto">
            <a:xfrm>
              <a:off x="340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899" name="Oval 27"/>
            <p:cNvSpPr>
              <a:spLocks noChangeArrowheads="1"/>
            </p:cNvSpPr>
            <p:nvPr/>
          </p:nvSpPr>
          <p:spPr bwMode="auto">
            <a:xfrm>
              <a:off x="363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3734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368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3638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3566" y="17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3542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3638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3504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7" name="Oval 35"/>
            <p:cNvSpPr>
              <a:spLocks noChangeArrowheads="1"/>
            </p:cNvSpPr>
            <p:nvPr/>
          </p:nvSpPr>
          <p:spPr bwMode="auto">
            <a:xfrm>
              <a:off x="3590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3542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3590" y="219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3542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3470" y="2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3446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3" name="Oval 41"/>
            <p:cNvSpPr>
              <a:spLocks noChangeArrowheads="1"/>
            </p:cNvSpPr>
            <p:nvPr/>
          </p:nvSpPr>
          <p:spPr bwMode="auto">
            <a:xfrm>
              <a:off x="3542" y="239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4" name="Oval 42"/>
            <p:cNvSpPr>
              <a:spLocks noChangeArrowheads="1"/>
            </p:cNvSpPr>
            <p:nvPr/>
          </p:nvSpPr>
          <p:spPr bwMode="auto">
            <a:xfrm>
              <a:off x="336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5" name="Oval 43"/>
            <p:cNvSpPr>
              <a:spLocks noChangeArrowheads="1"/>
            </p:cNvSpPr>
            <p:nvPr/>
          </p:nvSpPr>
          <p:spPr bwMode="auto">
            <a:xfrm>
              <a:off x="4598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6" name="Oval 44"/>
            <p:cNvSpPr>
              <a:spLocks noChangeArrowheads="1"/>
            </p:cNvSpPr>
            <p:nvPr/>
          </p:nvSpPr>
          <p:spPr bwMode="auto">
            <a:xfrm>
              <a:off x="4646" y="294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7" name="Oval 45"/>
            <p:cNvSpPr>
              <a:spLocks noChangeArrowheads="1"/>
            </p:cNvSpPr>
            <p:nvPr/>
          </p:nvSpPr>
          <p:spPr bwMode="auto">
            <a:xfrm>
              <a:off x="4598" y="284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8" name="Oval 46"/>
            <p:cNvSpPr>
              <a:spLocks noChangeArrowheads="1"/>
            </p:cNvSpPr>
            <p:nvPr/>
          </p:nvSpPr>
          <p:spPr bwMode="auto">
            <a:xfrm>
              <a:off x="4526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19" name="Oval 47"/>
            <p:cNvSpPr>
              <a:spLocks noChangeArrowheads="1"/>
            </p:cNvSpPr>
            <p:nvPr/>
          </p:nvSpPr>
          <p:spPr bwMode="auto">
            <a:xfrm>
              <a:off x="4502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0" name="Oval 48"/>
            <p:cNvSpPr>
              <a:spLocks noChangeArrowheads="1"/>
            </p:cNvSpPr>
            <p:nvPr/>
          </p:nvSpPr>
          <p:spPr bwMode="auto">
            <a:xfrm>
              <a:off x="4598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1" name="Oval 49"/>
            <p:cNvSpPr>
              <a:spLocks noChangeArrowheads="1"/>
            </p:cNvSpPr>
            <p:nvPr/>
          </p:nvSpPr>
          <p:spPr bwMode="auto">
            <a:xfrm>
              <a:off x="4550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2" name="Oval 50"/>
            <p:cNvSpPr>
              <a:spLocks noChangeArrowheads="1"/>
            </p:cNvSpPr>
            <p:nvPr/>
          </p:nvSpPr>
          <p:spPr bwMode="auto">
            <a:xfrm>
              <a:off x="3264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3" name="Oval 51"/>
            <p:cNvSpPr>
              <a:spLocks noChangeArrowheads="1"/>
            </p:cNvSpPr>
            <p:nvPr/>
          </p:nvSpPr>
          <p:spPr bwMode="auto">
            <a:xfrm>
              <a:off x="331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4" name="Oval 52"/>
            <p:cNvSpPr>
              <a:spLocks noChangeArrowheads="1"/>
            </p:cNvSpPr>
            <p:nvPr/>
          </p:nvSpPr>
          <p:spPr bwMode="auto">
            <a:xfrm>
              <a:off x="3192" y="23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5" name="Oval 53"/>
            <p:cNvSpPr>
              <a:spLocks noChangeArrowheads="1"/>
            </p:cNvSpPr>
            <p:nvPr/>
          </p:nvSpPr>
          <p:spPr bwMode="auto">
            <a:xfrm>
              <a:off x="3168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6" name="Oval 54"/>
            <p:cNvSpPr>
              <a:spLocks noChangeArrowheads="1"/>
            </p:cNvSpPr>
            <p:nvPr/>
          </p:nvSpPr>
          <p:spPr bwMode="auto">
            <a:xfrm>
              <a:off x="3264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7" name="Oval 55"/>
            <p:cNvSpPr>
              <a:spLocks noChangeArrowheads="1"/>
            </p:cNvSpPr>
            <p:nvPr/>
          </p:nvSpPr>
          <p:spPr bwMode="auto">
            <a:xfrm>
              <a:off x="3368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8" name="Oval 56"/>
            <p:cNvSpPr>
              <a:spLocks noChangeArrowheads="1"/>
            </p:cNvSpPr>
            <p:nvPr/>
          </p:nvSpPr>
          <p:spPr bwMode="auto">
            <a:xfrm>
              <a:off x="3416" y="158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29" name="Oval 57"/>
            <p:cNvSpPr>
              <a:spLocks noChangeArrowheads="1"/>
            </p:cNvSpPr>
            <p:nvPr/>
          </p:nvSpPr>
          <p:spPr bwMode="auto">
            <a:xfrm>
              <a:off x="3296" y="15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0" name="Oval 58"/>
            <p:cNvSpPr>
              <a:spLocks noChangeArrowheads="1"/>
            </p:cNvSpPr>
            <p:nvPr/>
          </p:nvSpPr>
          <p:spPr bwMode="auto">
            <a:xfrm>
              <a:off x="3272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1" name="Oval 59"/>
            <p:cNvSpPr>
              <a:spLocks noChangeArrowheads="1"/>
            </p:cNvSpPr>
            <p:nvPr/>
          </p:nvSpPr>
          <p:spPr bwMode="auto">
            <a:xfrm>
              <a:off x="3264" y="17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2" name="Oval 60"/>
            <p:cNvSpPr>
              <a:spLocks noChangeArrowheads="1"/>
            </p:cNvSpPr>
            <p:nvPr/>
          </p:nvSpPr>
          <p:spPr bwMode="auto">
            <a:xfrm>
              <a:off x="4296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3" name="Oval 61"/>
            <p:cNvSpPr>
              <a:spLocks noChangeArrowheads="1"/>
            </p:cNvSpPr>
            <p:nvPr/>
          </p:nvSpPr>
          <p:spPr bwMode="auto">
            <a:xfrm>
              <a:off x="4344" y="2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4" name="Oval 62"/>
            <p:cNvSpPr>
              <a:spLocks noChangeArrowheads="1"/>
            </p:cNvSpPr>
            <p:nvPr/>
          </p:nvSpPr>
          <p:spPr bwMode="auto">
            <a:xfrm>
              <a:off x="4224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5" name="Oval 63"/>
            <p:cNvSpPr>
              <a:spLocks noChangeArrowheads="1"/>
            </p:cNvSpPr>
            <p:nvPr/>
          </p:nvSpPr>
          <p:spPr bwMode="auto">
            <a:xfrm>
              <a:off x="420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6" name="Oval 64"/>
            <p:cNvSpPr>
              <a:spLocks noChangeArrowheads="1"/>
            </p:cNvSpPr>
            <p:nvPr/>
          </p:nvSpPr>
          <p:spPr bwMode="auto">
            <a:xfrm>
              <a:off x="345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7" name="Oval 65"/>
            <p:cNvSpPr>
              <a:spLocks noChangeArrowheads="1"/>
            </p:cNvSpPr>
            <p:nvPr/>
          </p:nvSpPr>
          <p:spPr bwMode="auto">
            <a:xfrm>
              <a:off x="3416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8" name="Oval 66"/>
            <p:cNvSpPr>
              <a:spLocks noChangeArrowheads="1"/>
            </p:cNvSpPr>
            <p:nvPr/>
          </p:nvSpPr>
          <p:spPr bwMode="auto">
            <a:xfrm>
              <a:off x="3464" y="24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39" name="Oval 67"/>
            <p:cNvSpPr>
              <a:spLocks noChangeArrowheads="1"/>
            </p:cNvSpPr>
            <p:nvPr/>
          </p:nvSpPr>
          <p:spPr bwMode="auto">
            <a:xfrm>
              <a:off x="3344" y="24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0" name="Oval 68"/>
            <p:cNvSpPr>
              <a:spLocks noChangeArrowheads="1"/>
            </p:cNvSpPr>
            <p:nvPr/>
          </p:nvSpPr>
          <p:spPr bwMode="auto">
            <a:xfrm>
              <a:off x="3320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1" name="Oval 69"/>
            <p:cNvSpPr>
              <a:spLocks noChangeArrowheads="1"/>
            </p:cNvSpPr>
            <p:nvPr/>
          </p:nvSpPr>
          <p:spPr bwMode="auto">
            <a:xfrm>
              <a:off x="4392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2" name="Oval 70"/>
            <p:cNvSpPr>
              <a:spLocks noChangeArrowheads="1"/>
            </p:cNvSpPr>
            <p:nvPr/>
          </p:nvSpPr>
          <p:spPr bwMode="auto">
            <a:xfrm>
              <a:off x="444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3" name="Oval 71"/>
            <p:cNvSpPr>
              <a:spLocks noChangeArrowheads="1"/>
            </p:cNvSpPr>
            <p:nvPr/>
          </p:nvSpPr>
          <p:spPr bwMode="auto">
            <a:xfrm>
              <a:off x="4512" y="315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4" name="Oval 72"/>
            <p:cNvSpPr>
              <a:spLocks noChangeArrowheads="1"/>
            </p:cNvSpPr>
            <p:nvPr/>
          </p:nvSpPr>
          <p:spPr bwMode="auto">
            <a:xfrm>
              <a:off x="429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5" name="Oval 73"/>
            <p:cNvSpPr>
              <a:spLocks noChangeArrowheads="1"/>
            </p:cNvSpPr>
            <p:nvPr/>
          </p:nvSpPr>
          <p:spPr bwMode="auto">
            <a:xfrm>
              <a:off x="4800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6" name="Oval 74"/>
            <p:cNvSpPr>
              <a:spLocks noChangeArrowheads="1"/>
            </p:cNvSpPr>
            <p:nvPr/>
          </p:nvSpPr>
          <p:spPr bwMode="auto">
            <a:xfrm>
              <a:off x="4848" y="29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7" name="Oval 75"/>
            <p:cNvSpPr>
              <a:spLocks noChangeArrowheads="1"/>
            </p:cNvSpPr>
            <p:nvPr/>
          </p:nvSpPr>
          <p:spPr bwMode="auto">
            <a:xfrm>
              <a:off x="4728" y="29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8" name="Oval 76"/>
            <p:cNvSpPr>
              <a:spLocks noChangeArrowheads="1"/>
            </p:cNvSpPr>
            <p:nvPr/>
          </p:nvSpPr>
          <p:spPr bwMode="auto">
            <a:xfrm>
              <a:off x="4704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49" name="Oval 77"/>
            <p:cNvSpPr>
              <a:spLocks noChangeArrowheads="1"/>
            </p:cNvSpPr>
            <p:nvPr/>
          </p:nvSpPr>
          <p:spPr bwMode="auto">
            <a:xfrm>
              <a:off x="312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0" name="Oval 78"/>
            <p:cNvSpPr>
              <a:spLocks noChangeArrowheads="1"/>
            </p:cNvSpPr>
            <p:nvPr/>
          </p:nvSpPr>
          <p:spPr bwMode="auto">
            <a:xfrm>
              <a:off x="3408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1" name="Oval 79"/>
            <p:cNvSpPr>
              <a:spLocks noChangeArrowheads="1"/>
            </p:cNvSpPr>
            <p:nvPr/>
          </p:nvSpPr>
          <p:spPr bwMode="auto">
            <a:xfrm>
              <a:off x="4790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2" name="Oval 80"/>
            <p:cNvSpPr>
              <a:spLocks noChangeArrowheads="1"/>
            </p:cNvSpPr>
            <p:nvPr/>
          </p:nvSpPr>
          <p:spPr bwMode="auto">
            <a:xfrm>
              <a:off x="4886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3" name="Oval 81"/>
            <p:cNvSpPr>
              <a:spLocks noChangeArrowheads="1"/>
            </p:cNvSpPr>
            <p:nvPr/>
          </p:nvSpPr>
          <p:spPr bwMode="auto">
            <a:xfrm>
              <a:off x="3344" y="17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4" name="Oval 82"/>
            <p:cNvSpPr>
              <a:spLocks noChangeArrowheads="1"/>
            </p:cNvSpPr>
            <p:nvPr/>
          </p:nvSpPr>
          <p:spPr bwMode="auto">
            <a:xfrm>
              <a:off x="3552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5" name="Oval 83"/>
            <p:cNvSpPr>
              <a:spLocks noChangeArrowheads="1"/>
            </p:cNvSpPr>
            <p:nvPr/>
          </p:nvSpPr>
          <p:spPr bwMode="auto">
            <a:xfrm>
              <a:off x="3696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6" name="Oval 84"/>
            <p:cNvSpPr>
              <a:spLocks noChangeArrowheads="1"/>
            </p:cNvSpPr>
            <p:nvPr/>
          </p:nvSpPr>
          <p:spPr bwMode="auto">
            <a:xfrm>
              <a:off x="3744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7" name="Oval 85"/>
            <p:cNvSpPr>
              <a:spLocks noChangeArrowheads="1"/>
            </p:cNvSpPr>
            <p:nvPr/>
          </p:nvSpPr>
          <p:spPr bwMode="auto">
            <a:xfrm>
              <a:off x="3168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8" name="Oval 86"/>
            <p:cNvSpPr>
              <a:spLocks noChangeArrowheads="1"/>
            </p:cNvSpPr>
            <p:nvPr/>
          </p:nvSpPr>
          <p:spPr bwMode="auto">
            <a:xfrm>
              <a:off x="307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59" name="Oval 87"/>
            <p:cNvSpPr>
              <a:spLocks noChangeArrowheads="1"/>
            </p:cNvSpPr>
            <p:nvPr/>
          </p:nvSpPr>
          <p:spPr bwMode="auto">
            <a:xfrm>
              <a:off x="4992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0" name="Oval 88"/>
            <p:cNvSpPr>
              <a:spLocks noChangeArrowheads="1"/>
            </p:cNvSpPr>
            <p:nvPr/>
          </p:nvSpPr>
          <p:spPr bwMode="auto">
            <a:xfrm>
              <a:off x="489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1" name="Oval 89"/>
            <p:cNvSpPr>
              <a:spLocks noChangeArrowheads="1"/>
            </p:cNvSpPr>
            <p:nvPr/>
          </p:nvSpPr>
          <p:spPr bwMode="auto">
            <a:xfrm>
              <a:off x="5088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2" name="Oval 90"/>
            <p:cNvSpPr>
              <a:spLocks noChangeArrowheads="1"/>
            </p:cNvSpPr>
            <p:nvPr/>
          </p:nvSpPr>
          <p:spPr bwMode="auto">
            <a:xfrm>
              <a:off x="513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3" name="Oval 91"/>
            <p:cNvSpPr>
              <a:spLocks noChangeArrowheads="1"/>
            </p:cNvSpPr>
            <p:nvPr/>
          </p:nvSpPr>
          <p:spPr bwMode="auto">
            <a:xfrm>
              <a:off x="4992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4" name="Oval 92"/>
            <p:cNvSpPr>
              <a:spLocks noChangeArrowheads="1"/>
            </p:cNvSpPr>
            <p:nvPr/>
          </p:nvSpPr>
          <p:spPr bwMode="auto">
            <a:xfrm>
              <a:off x="417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5" name="Oval 93"/>
            <p:cNvSpPr>
              <a:spLocks noChangeArrowheads="1"/>
            </p:cNvSpPr>
            <p:nvPr/>
          </p:nvSpPr>
          <p:spPr bwMode="auto">
            <a:xfrm>
              <a:off x="4104" y="30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6" name="Oval 94"/>
            <p:cNvSpPr>
              <a:spLocks noChangeArrowheads="1"/>
            </p:cNvSpPr>
            <p:nvPr/>
          </p:nvSpPr>
          <p:spPr bwMode="auto">
            <a:xfrm>
              <a:off x="4080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7" name="Oval 95"/>
            <p:cNvSpPr>
              <a:spLocks noChangeArrowheads="1"/>
            </p:cNvSpPr>
            <p:nvPr/>
          </p:nvSpPr>
          <p:spPr bwMode="auto">
            <a:xfrm>
              <a:off x="3984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8" name="Oval 96"/>
            <p:cNvSpPr>
              <a:spLocks noChangeArrowheads="1"/>
            </p:cNvSpPr>
            <p:nvPr/>
          </p:nvSpPr>
          <p:spPr bwMode="auto">
            <a:xfrm>
              <a:off x="3928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69" name="Oval 97"/>
            <p:cNvSpPr>
              <a:spLocks noChangeArrowheads="1"/>
            </p:cNvSpPr>
            <p:nvPr/>
          </p:nvSpPr>
          <p:spPr bwMode="auto">
            <a:xfrm>
              <a:off x="3904" y="31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0" name="Oval 98"/>
            <p:cNvSpPr>
              <a:spLocks noChangeArrowheads="1"/>
            </p:cNvSpPr>
            <p:nvPr/>
          </p:nvSpPr>
          <p:spPr bwMode="auto">
            <a:xfrm>
              <a:off x="4118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1" name="Oval 99"/>
            <p:cNvSpPr>
              <a:spLocks noChangeArrowheads="1"/>
            </p:cNvSpPr>
            <p:nvPr/>
          </p:nvSpPr>
          <p:spPr bwMode="auto">
            <a:xfrm>
              <a:off x="4046" y="297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2" name="Oval 100"/>
            <p:cNvSpPr>
              <a:spLocks noChangeArrowheads="1"/>
            </p:cNvSpPr>
            <p:nvPr/>
          </p:nvSpPr>
          <p:spPr bwMode="auto">
            <a:xfrm>
              <a:off x="4022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3" name="Oval 101"/>
            <p:cNvSpPr>
              <a:spLocks noChangeArrowheads="1"/>
            </p:cNvSpPr>
            <p:nvPr/>
          </p:nvSpPr>
          <p:spPr bwMode="auto">
            <a:xfrm>
              <a:off x="4800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4" name="Oval 102"/>
            <p:cNvSpPr>
              <a:spLocks noChangeArrowheads="1"/>
            </p:cNvSpPr>
            <p:nvPr/>
          </p:nvSpPr>
          <p:spPr bwMode="auto">
            <a:xfrm>
              <a:off x="4728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5" name="Oval 103"/>
            <p:cNvSpPr>
              <a:spLocks noChangeArrowheads="1"/>
            </p:cNvSpPr>
            <p:nvPr/>
          </p:nvSpPr>
          <p:spPr bwMode="auto">
            <a:xfrm>
              <a:off x="4704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6" name="Oval 104"/>
            <p:cNvSpPr>
              <a:spLocks noChangeArrowheads="1"/>
            </p:cNvSpPr>
            <p:nvPr/>
          </p:nvSpPr>
          <p:spPr bwMode="auto">
            <a:xfrm>
              <a:off x="5072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7" name="Oval 105"/>
            <p:cNvSpPr>
              <a:spLocks noChangeArrowheads="1"/>
            </p:cNvSpPr>
            <p:nvPr/>
          </p:nvSpPr>
          <p:spPr bwMode="auto">
            <a:xfrm>
              <a:off x="500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8" name="Oval 106"/>
            <p:cNvSpPr>
              <a:spLocks noChangeArrowheads="1"/>
            </p:cNvSpPr>
            <p:nvPr/>
          </p:nvSpPr>
          <p:spPr bwMode="auto">
            <a:xfrm>
              <a:off x="4976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79" name="Oval 107"/>
            <p:cNvSpPr>
              <a:spLocks noChangeArrowheads="1"/>
            </p:cNvSpPr>
            <p:nvPr/>
          </p:nvSpPr>
          <p:spPr bwMode="auto">
            <a:xfrm>
              <a:off x="4502" y="28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0" name="Oval 108"/>
            <p:cNvSpPr>
              <a:spLocks noChangeArrowheads="1"/>
            </p:cNvSpPr>
            <p:nvPr/>
          </p:nvSpPr>
          <p:spPr bwMode="auto">
            <a:xfrm>
              <a:off x="4430" y="29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1" name="Oval 109"/>
            <p:cNvSpPr>
              <a:spLocks noChangeArrowheads="1"/>
            </p:cNvSpPr>
            <p:nvPr/>
          </p:nvSpPr>
          <p:spPr bwMode="auto">
            <a:xfrm>
              <a:off x="4406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2" name="Oval 110"/>
            <p:cNvSpPr>
              <a:spLocks noChangeArrowheads="1"/>
            </p:cNvSpPr>
            <p:nvPr/>
          </p:nvSpPr>
          <p:spPr bwMode="auto">
            <a:xfrm>
              <a:off x="4598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3" name="Oval 111"/>
            <p:cNvSpPr>
              <a:spLocks noChangeArrowheads="1"/>
            </p:cNvSpPr>
            <p:nvPr/>
          </p:nvSpPr>
          <p:spPr bwMode="auto">
            <a:xfrm>
              <a:off x="4142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4" name="Oval 112"/>
            <p:cNvSpPr>
              <a:spLocks noChangeArrowheads="1"/>
            </p:cNvSpPr>
            <p:nvPr/>
          </p:nvSpPr>
          <p:spPr bwMode="auto">
            <a:xfrm>
              <a:off x="4270" y="29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5" name="Oval 113"/>
            <p:cNvSpPr>
              <a:spLocks noChangeArrowheads="1"/>
            </p:cNvSpPr>
            <p:nvPr/>
          </p:nvSpPr>
          <p:spPr bwMode="auto">
            <a:xfrm>
              <a:off x="4368" y="30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6" name="Oval 114"/>
            <p:cNvSpPr>
              <a:spLocks noChangeArrowheads="1"/>
            </p:cNvSpPr>
            <p:nvPr/>
          </p:nvSpPr>
          <p:spPr bwMode="auto">
            <a:xfrm>
              <a:off x="4224" y="32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7" name="Oval 115"/>
            <p:cNvSpPr>
              <a:spLocks noChangeArrowheads="1"/>
            </p:cNvSpPr>
            <p:nvPr/>
          </p:nvSpPr>
          <p:spPr bwMode="auto">
            <a:xfrm>
              <a:off x="4336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8" name="Oval 116"/>
            <p:cNvSpPr>
              <a:spLocks noChangeArrowheads="1"/>
            </p:cNvSpPr>
            <p:nvPr/>
          </p:nvSpPr>
          <p:spPr bwMode="auto">
            <a:xfrm>
              <a:off x="4454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89" name="Oval 117"/>
            <p:cNvSpPr>
              <a:spLocks noChangeArrowheads="1"/>
            </p:cNvSpPr>
            <p:nvPr/>
          </p:nvSpPr>
          <p:spPr bwMode="auto">
            <a:xfrm>
              <a:off x="47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0" name="Oval 118"/>
            <p:cNvSpPr>
              <a:spLocks noChangeArrowheads="1"/>
            </p:cNvSpPr>
            <p:nvPr/>
          </p:nvSpPr>
          <p:spPr bwMode="auto">
            <a:xfrm>
              <a:off x="483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1" name="Oval 119"/>
            <p:cNvSpPr>
              <a:spLocks noChangeArrowheads="1"/>
            </p:cNvSpPr>
            <p:nvPr/>
          </p:nvSpPr>
          <p:spPr bwMode="auto">
            <a:xfrm>
              <a:off x="4902" y="3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2" name="Oval 120"/>
            <p:cNvSpPr>
              <a:spLocks noChangeArrowheads="1"/>
            </p:cNvSpPr>
            <p:nvPr/>
          </p:nvSpPr>
          <p:spPr bwMode="auto">
            <a:xfrm>
              <a:off x="5104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3" name="Oval 121"/>
            <p:cNvSpPr>
              <a:spLocks noChangeArrowheads="1"/>
            </p:cNvSpPr>
            <p:nvPr/>
          </p:nvSpPr>
          <p:spPr bwMode="auto">
            <a:xfrm>
              <a:off x="5008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4" name="Oval 122"/>
            <p:cNvSpPr>
              <a:spLocks noChangeArrowheads="1"/>
            </p:cNvSpPr>
            <p:nvPr/>
          </p:nvSpPr>
          <p:spPr bwMode="auto">
            <a:xfrm>
              <a:off x="5270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5" name="Oval 123"/>
            <p:cNvSpPr>
              <a:spLocks noChangeArrowheads="1"/>
            </p:cNvSpPr>
            <p:nvPr/>
          </p:nvSpPr>
          <p:spPr bwMode="auto">
            <a:xfrm>
              <a:off x="5174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6" name="Oval 124"/>
            <p:cNvSpPr>
              <a:spLocks noChangeArrowheads="1"/>
            </p:cNvSpPr>
            <p:nvPr/>
          </p:nvSpPr>
          <p:spPr bwMode="auto">
            <a:xfrm>
              <a:off x="5200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7" name="Oval 125"/>
            <p:cNvSpPr>
              <a:spLocks noChangeArrowheads="1"/>
            </p:cNvSpPr>
            <p:nvPr/>
          </p:nvSpPr>
          <p:spPr bwMode="auto">
            <a:xfrm>
              <a:off x="51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8" name="Oval 126"/>
            <p:cNvSpPr>
              <a:spLocks noChangeArrowheads="1"/>
            </p:cNvSpPr>
            <p:nvPr/>
          </p:nvSpPr>
          <p:spPr bwMode="auto">
            <a:xfrm>
              <a:off x="5270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7999" name="Oval 127"/>
            <p:cNvSpPr>
              <a:spLocks noChangeArrowheads="1"/>
            </p:cNvSpPr>
            <p:nvPr/>
          </p:nvSpPr>
          <p:spPr bwMode="auto">
            <a:xfrm>
              <a:off x="5174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0" name="Oval 128"/>
            <p:cNvSpPr>
              <a:spLocks noChangeArrowheads="1"/>
            </p:cNvSpPr>
            <p:nvPr/>
          </p:nvSpPr>
          <p:spPr bwMode="auto">
            <a:xfrm>
              <a:off x="5318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1" name="Oval 129"/>
            <p:cNvSpPr>
              <a:spLocks noChangeArrowheads="1"/>
            </p:cNvSpPr>
            <p:nvPr/>
          </p:nvSpPr>
          <p:spPr bwMode="auto">
            <a:xfrm>
              <a:off x="5222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2" name="Oval 130"/>
            <p:cNvSpPr>
              <a:spLocks noChangeArrowheads="1"/>
            </p:cNvSpPr>
            <p:nvPr/>
          </p:nvSpPr>
          <p:spPr bwMode="auto">
            <a:xfrm>
              <a:off x="5400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3" name="Oval 131"/>
            <p:cNvSpPr>
              <a:spLocks noChangeArrowheads="1"/>
            </p:cNvSpPr>
            <p:nvPr/>
          </p:nvSpPr>
          <p:spPr bwMode="auto">
            <a:xfrm>
              <a:off x="5366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4" name="Oval 132"/>
            <p:cNvSpPr>
              <a:spLocks noChangeArrowheads="1"/>
            </p:cNvSpPr>
            <p:nvPr/>
          </p:nvSpPr>
          <p:spPr bwMode="auto">
            <a:xfrm>
              <a:off x="3648" y="21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5" name="Oval 133"/>
            <p:cNvSpPr>
              <a:spLocks noChangeArrowheads="1"/>
            </p:cNvSpPr>
            <p:nvPr/>
          </p:nvSpPr>
          <p:spPr bwMode="auto">
            <a:xfrm>
              <a:off x="3672" y="19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6" name="Oval 134"/>
            <p:cNvSpPr>
              <a:spLocks noChangeArrowheads="1"/>
            </p:cNvSpPr>
            <p:nvPr/>
          </p:nvSpPr>
          <p:spPr bwMode="auto">
            <a:xfrm>
              <a:off x="5040" y="2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7" name="Oval 135"/>
            <p:cNvSpPr>
              <a:spLocks noChangeArrowheads="1"/>
            </p:cNvSpPr>
            <p:nvPr/>
          </p:nvSpPr>
          <p:spPr bwMode="auto">
            <a:xfrm>
              <a:off x="436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8" name="Oval 136"/>
            <p:cNvSpPr>
              <a:spLocks noChangeArrowheads="1"/>
            </p:cNvSpPr>
            <p:nvPr/>
          </p:nvSpPr>
          <p:spPr bwMode="auto">
            <a:xfrm>
              <a:off x="5088" y="1680"/>
              <a:ext cx="288" cy="19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09" name="Oval 137"/>
            <p:cNvSpPr>
              <a:spLocks noChangeArrowheads="1"/>
            </p:cNvSpPr>
            <p:nvPr/>
          </p:nvSpPr>
          <p:spPr bwMode="auto">
            <a:xfrm>
              <a:off x="5132" y="17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0" name="Oval 138"/>
            <p:cNvSpPr>
              <a:spLocks noChangeArrowheads="1"/>
            </p:cNvSpPr>
            <p:nvPr/>
          </p:nvSpPr>
          <p:spPr bwMode="auto">
            <a:xfrm>
              <a:off x="5302" y="17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1" name="Oval 139"/>
            <p:cNvSpPr>
              <a:spLocks noChangeArrowheads="1"/>
            </p:cNvSpPr>
            <p:nvPr/>
          </p:nvSpPr>
          <p:spPr bwMode="auto">
            <a:xfrm>
              <a:off x="5206" y="169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2" name="Oval 140"/>
            <p:cNvSpPr>
              <a:spLocks noChangeArrowheads="1"/>
            </p:cNvSpPr>
            <p:nvPr/>
          </p:nvSpPr>
          <p:spPr bwMode="auto">
            <a:xfrm>
              <a:off x="5116" y="17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3" name="Oval 141"/>
            <p:cNvSpPr>
              <a:spLocks noChangeArrowheads="1"/>
            </p:cNvSpPr>
            <p:nvPr/>
          </p:nvSpPr>
          <p:spPr bwMode="auto">
            <a:xfrm>
              <a:off x="5222" y="18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8014" name="Text Box 142"/>
            <p:cNvSpPr txBox="1">
              <a:spLocks noChangeArrowheads="1"/>
            </p:cNvSpPr>
            <p:nvPr/>
          </p:nvSpPr>
          <p:spPr bwMode="auto">
            <a:xfrm>
              <a:off x="3597" y="1228"/>
              <a:ext cx="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N</a:t>
              </a:r>
              <a:r>
                <a:rPr lang="en-GB" altLang="nl-NL" sz="1600" b="1" baseline="-25000"/>
                <a:t>1</a:t>
              </a:r>
            </a:p>
          </p:txBody>
        </p:sp>
        <p:sp>
          <p:nvSpPr>
            <p:cNvPr id="208015" name="Text Box 143"/>
            <p:cNvSpPr txBox="1">
              <a:spLocks noChangeArrowheads="1"/>
            </p:cNvSpPr>
            <p:nvPr/>
          </p:nvSpPr>
          <p:spPr bwMode="auto">
            <a:xfrm>
              <a:off x="3781" y="2764"/>
              <a:ext cx="30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N</a:t>
              </a:r>
              <a:r>
                <a:rPr lang="en-GB" altLang="nl-NL" sz="1600" b="1" baseline="-25000"/>
                <a:t>2</a:t>
              </a:r>
            </a:p>
          </p:txBody>
        </p:sp>
        <p:sp>
          <p:nvSpPr>
            <p:cNvPr id="208016" name="Text Box 144"/>
            <p:cNvSpPr txBox="1">
              <a:spLocks noChangeArrowheads="1"/>
            </p:cNvSpPr>
            <p:nvPr/>
          </p:nvSpPr>
          <p:spPr bwMode="auto">
            <a:xfrm>
              <a:off x="4277" y="1240"/>
              <a:ext cx="2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1</a:t>
              </a:r>
            </a:p>
          </p:txBody>
        </p:sp>
        <p:sp>
          <p:nvSpPr>
            <p:cNvPr id="208017" name="Text Box 145"/>
            <p:cNvSpPr txBox="1">
              <a:spLocks noChangeArrowheads="1"/>
            </p:cNvSpPr>
            <p:nvPr/>
          </p:nvSpPr>
          <p:spPr bwMode="auto">
            <a:xfrm>
              <a:off x="4898" y="2448"/>
              <a:ext cx="2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2</a:t>
              </a:r>
            </a:p>
          </p:txBody>
        </p:sp>
        <p:sp>
          <p:nvSpPr>
            <p:cNvPr id="208018" name="Text Box 146"/>
            <p:cNvSpPr txBox="1">
              <a:spLocks noChangeArrowheads="1"/>
            </p:cNvSpPr>
            <p:nvPr/>
          </p:nvSpPr>
          <p:spPr bwMode="auto">
            <a:xfrm>
              <a:off x="5186" y="1487"/>
              <a:ext cx="3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nl-NL" sz="1600" b="1"/>
                <a:t>O</a:t>
              </a:r>
              <a:r>
                <a:rPr lang="en-GB" altLang="nl-NL" sz="1600" b="1" baseline="-25000"/>
                <a:t>3</a:t>
              </a:r>
            </a:p>
          </p:txBody>
        </p:sp>
      </p:grpSp>
      <p:sp>
        <p:nvSpPr>
          <p:cNvPr id="149" name="Rounded Rectangle 148"/>
          <p:cNvSpPr/>
          <p:nvPr/>
        </p:nvSpPr>
        <p:spPr bwMode="auto">
          <a:xfrm>
            <a:off x="3805423" y="1243301"/>
            <a:ext cx="5171605" cy="134749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Q: Which outliers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 are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anomalies?</a:t>
            </a: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4572000" y="1496456"/>
            <a:ext cx="4566934" cy="13474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A: it depends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DA7A9D-9367-9F49-BA18-0BD20548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0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Contextual Anomalies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/>
              <a:t>An individual data instance is anomalous within a context</a:t>
            </a:r>
          </a:p>
          <a:p>
            <a:endParaRPr lang="en-GB" altLang="nl-NL"/>
          </a:p>
          <a:p>
            <a:r>
              <a:rPr lang="en-GB" altLang="nl-NL"/>
              <a:t>Requires a notion of context</a:t>
            </a:r>
          </a:p>
          <a:p>
            <a:endParaRPr lang="en-GB" altLang="nl-NL"/>
          </a:p>
          <a:p>
            <a:r>
              <a:rPr lang="en-GB" altLang="nl-NL"/>
              <a:t>Also referred to as conditional anomalies*</a:t>
            </a:r>
            <a:endParaRPr lang="en-US" altLang="nl-NL" dirty="0"/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979140" y="6122640"/>
            <a:ext cx="701451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sz="1400" dirty="0">
                <a:solidFill>
                  <a:schemeClr val="tx1"/>
                </a:solidFill>
              </a:rPr>
              <a:t>* </a:t>
            </a:r>
            <a:r>
              <a:rPr lang="en-US" altLang="nl-NL" sz="1400" dirty="0" err="1">
                <a:solidFill>
                  <a:schemeClr val="tx1"/>
                </a:solidFill>
              </a:rPr>
              <a:t>Xiuyao</a:t>
            </a:r>
            <a:r>
              <a:rPr lang="en-US" altLang="nl-NL" sz="1400" dirty="0">
                <a:solidFill>
                  <a:schemeClr val="tx1"/>
                </a:solidFill>
              </a:rPr>
              <a:t> Song, </a:t>
            </a:r>
            <a:r>
              <a:rPr lang="en-US" altLang="nl-NL" sz="1400" dirty="0" err="1">
                <a:solidFill>
                  <a:schemeClr val="tx1"/>
                </a:solidFill>
              </a:rPr>
              <a:t>Mingxi</a:t>
            </a:r>
            <a:r>
              <a:rPr lang="en-US" altLang="nl-NL" sz="1400" dirty="0">
                <a:solidFill>
                  <a:schemeClr val="tx1"/>
                </a:solidFill>
              </a:rPr>
              <a:t> Wu, Christopher Jermaine, Sanjay </a:t>
            </a:r>
            <a:r>
              <a:rPr lang="en-US" altLang="nl-NL" sz="1400" dirty="0" err="1">
                <a:solidFill>
                  <a:schemeClr val="tx1"/>
                </a:solidFill>
              </a:rPr>
              <a:t>Ranka</a:t>
            </a:r>
            <a:r>
              <a:rPr lang="en-US" altLang="nl-NL" sz="1400" dirty="0">
                <a:solidFill>
                  <a:schemeClr val="tx1"/>
                </a:solidFill>
              </a:rPr>
              <a:t>, Conditional Anomaly Detection, IEEE Transactions on Data and Knowledge Engineering, 2006. </a:t>
            </a:r>
          </a:p>
        </p:txBody>
      </p:sp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3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84984"/>
            <a:ext cx="45624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3810000" y="4800600"/>
            <a:ext cx="381000" cy="3810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5486400" y="4724400"/>
            <a:ext cx="381000" cy="3810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H="1">
            <a:off x="5867400" y="4572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08905" name="Line 9"/>
          <p:cNvSpPr>
            <a:spLocks noChangeShapeType="1"/>
          </p:cNvSpPr>
          <p:nvPr/>
        </p:nvSpPr>
        <p:spPr bwMode="auto">
          <a:xfrm>
            <a:off x="2133600" y="48006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1371600" y="4648200"/>
            <a:ext cx="76200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sz="1200" b="1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7086599" y="4419600"/>
            <a:ext cx="101812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sz="1200" b="1" dirty="0">
                <a:solidFill>
                  <a:schemeClr val="tx1"/>
                </a:solidFill>
              </a:rPr>
              <a:t>Anomaly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C823E-0724-2947-A840-8CC6C2DA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6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Collective Anomalies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 dirty="0"/>
              <a:t>A collection of related data instances is anomalous</a:t>
            </a:r>
          </a:p>
          <a:p>
            <a:endParaRPr lang="en-GB" altLang="nl-NL" dirty="0"/>
          </a:p>
          <a:p>
            <a:r>
              <a:rPr lang="en-GB" altLang="nl-NL" dirty="0"/>
              <a:t>Requires a relationship among data instances</a:t>
            </a:r>
          </a:p>
          <a:p>
            <a:pPr lvl="1"/>
            <a:r>
              <a:rPr lang="en-GB" altLang="nl-NL" dirty="0"/>
              <a:t>Sequential Data</a:t>
            </a:r>
          </a:p>
          <a:p>
            <a:pPr lvl="1"/>
            <a:r>
              <a:rPr lang="en-GB" altLang="nl-NL" dirty="0"/>
              <a:t>Spatial Data</a:t>
            </a:r>
          </a:p>
          <a:p>
            <a:pPr lvl="1"/>
            <a:r>
              <a:rPr lang="en-GB" altLang="nl-NL" dirty="0"/>
              <a:t>Graph Data</a:t>
            </a:r>
          </a:p>
          <a:p>
            <a:pPr lvl="1"/>
            <a:endParaRPr lang="en-GB" altLang="nl-NL" dirty="0"/>
          </a:p>
          <a:p>
            <a:r>
              <a:rPr lang="en-US" altLang="nl-NL" dirty="0"/>
              <a:t>The individual instances within a collective anomaly are not anomalous by themselves</a:t>
            </a:r>
          </a:p>
        </p:txBody>
      </p:sp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12" y="4668148"/>
            <a:ext cx="8077200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5519412" y="4515748"/>
            <a:ext cx="1600200" cy="13716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V="1">
            <a:off x="5138412" y="5963548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3995412" y="6496948"/>
            <a:ext cx="24384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nl-NL" sz="1400" b="1">
                <a:solidFill>
                  <a:schemeClr val="tx1"/>
                </a:solidFill>
              </a:rPr>
              <a:t>Anomalous Subsequence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F6424-EF09-7344-A140-B2EE7119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 in time series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98" y="2209800"/>
            <a:ext cx="6984783" cy="351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3805423" y="1243301"/>
            <a:ext cx="5171605" cy="134749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Q: How to detect?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F8F88-B973-1A4F-A20F-072B0326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8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1635424" y="340533"/>
            <a:ext cx="7305376" cy="1063242"/>
          </a:xfrm>
        </p:spPr>
        <p:txBody>
          <a:bodyPr/>
          <a:lstStyle/>
          <a:p>
            <a:r>
              <a:rPr lang="en-GB" altLang="nl-NL" dirty="0"/>
              <a:t>Compute the residual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 dirty="0"/>
              <a:t>Use training data to learn a model:</a:t>
            </a:r>
          </a:p>
          <a:p>
            <a:r>
              <a:rPr lang="en-GB" altLang="nl-NL" dirty="0"/>
              <a:t>Use past test data to make a one-step prediction:</a:t>
            </a:r>
          </a:p>
          <a:p>
            <a:endParaRPr lang="en-GB" altLang="nl-NL" dirty="0"/>
          </a:p>
          <a:p>
            <a:endParaRPr lang="en-GB" altLang="nl-NL" dirty="0"/>
          </a:p>
          <a:p>
            <a:r>
              <a:rPr lang="en-GB" altLang="nl-NL" dirty="0"/>
              <a:t>Compute the residual:</a:t>
            </a:r>
          </a:p>
          <a:p>
            <a:endParaRPr lang="en-GB" altLang="nl-NL" dirty="0"/>
          </a:p>
          <a:p>
            <a:endParaRPr lang="en-GB" altLang="nl-NL" dirty="0"/>
          </a:p>
          <a:p>
            <a:r>
              <a:rPr lang="en-GB" altLang="nl-NL" dirty="0"/>
              <a:t>Evaluate the residual error through statistical test (depends on noise assumptions)</a:t>
            </a:r>
          </a:p>
          <a:p>
            <a:pPr lvl="1"/>
            <a:endParaRPr lang="en-GB" altLang="nl-NL" dirty="0"/>
          </a:p>
          <a:p>
            <a:endParaRPr lang="en-GB" altLang="nl-NL" dirty="0"/>
          </a:p>
          <a:p>
            <a:r>
              <a:rPr lang="en-GB" altLang="nl-NL" dirty="0"/>
              <a:t>Or simply using a decision threshold, typical:</a:t>
            </a:r>
          </a:p>
          <a:p>
            <a:pPr lvl="1"/>
            <a:r>
              <a:rPr lang="en-GB" altLang="nl-NL" sz="2000" dirty="0">
                <a:solidFill>
                  <a:srgbClr val="3366FF"/>
                </a:solidFill>
              </a:rPr>
              <a:t>2 or 3 times the standard error</a:t>
            </a:r>
          </a:p>
          <a:p>
            <a:pPr lvl="1"/>
            <a:r>
              <a:rPr lang="en-GB" altLang="nl-NL" sz="2000" dirty="0">
                <a:solidFill>
                  <a:srgbClr val="FF0000"/>
                </a:solidFill>
              </a:rPr>
              <a:t>or simply sort on residual error and return largest ones</a:t>
            </a:r>
          </a:p>
          <a:p>
            <a:endParaRPr lang="en-GB" altLang="nl-NL" dirty="0">
              <a:solidFill>
                <a:srgbClr val="FF0000"/>
              </a:solidFill>
            </a:endParaRPr>
          </a:p>
          <a:p>
            <a:r>
              <a:rPr lang="en-GB" altLang="nl-NL" dirty="0"/>
              <a:t>Works with almost every time series model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59" y="2452445"/>
            <a:ext cx="2176223" cy="29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54" y="3342799"/>
            <a:ext cx="2178628" cy="333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54" y="4513403"/>
            <a:ext cx="2102881" cy="3149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1A992-2FAE-A245-8E05-2E8FA42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1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(in SCADA)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66850"/>
            <a:ext cx="7188200" cy="53911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B2A2F-6996-A542-B6B0-02C39FB0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6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 in time series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05423" y="1243301"/>
            <a:ext cx="5171605" cy="134749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Q: How to detect?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12" y="3055248"/>
            <a:ext cx="8077200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1DA2C-643C-294F-8AFB-01EB3EAC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3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sliding windows:</a:t>
            </a:r>
          </a:p>
          <a:p>
            <a:pPr lvl="1"/>
            <a:r>
              <a:rPr lang="en-US" dirty="0"/>
              <a:t>translate to standard point anomaly detection, or</a:t>
            </a:r>
          </a:p>
          <a:p>
            <a:pPr lvl="1"/>
            <a:r>
              <a:rPr lang="en-US" dirty="0"/>
              <a:t>compute distances using sequence alignment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 sequential model (e.g. n-gram), and</a:t>
            </a:r>
          </a:p>
          <a:p>
            <a:pPr lvl="1"/>
            <a:r>
              <a:rPr lang="en-US" dirty="0"/>
              <a:t>compute the probability of observing a sequence</a:t>
            </a:r>
          </a:p>
          <a:p>
            <a:pPr lvl="1"/>
            <a:r>
              <a:rPr lang="en-US" dirty="0"/>
              <a:t>if below a threshold, raise an alarm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B56E3-EBCE-1441-984F-03CFB2ED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75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anomalies and detection methods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Nearest Neighbor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Statistical</a:t>
            </a:r>
          </a:p>
          <a:p>
            <a:pPr lvl="1"/>
            <a:r>
              <a:rPr lang="en-US" dirty="0"/>
              <a:t>Spectral</a:t>
            </a:r>
          </a:p>
          <a:p>
            <a:endParaRPr lang="en-US" dirty="0"/>
          </a:p>
          <a:p>
            <a:r>
              <a:rPr lang="en-US" dirty="0"/>
              <a:t>Examples how to detect anomalies in:</a:t>
            </a:r>
          </a:p>
          <a:p>
            <a:pPr lvl="1"/>
            <a:r>
              <a:rPr lang="en-US" dirty="0"/>
              <a:t>sequences</a:t>
            </a:r>
          </a:p>
          <a:p>
            <a:pPr lvl="1"/>
            <a:r>
              <a:rPr lang="en-US" dirty="0"/>
              <a:t>multivariate sequences</a:t>
            </a:r>
          </a:p>
          <a:p>
            <a:endParaRPr lang="en-US" dirty="0"/>
          </a:p>
          <a:p>
            <a:r>
              <a:rPr lang="en-US" dirty="0"/>
              <a:t>Evaluating anomaly detection</a:t>
            </a:r>
          </a:p>
          <a:p>
            <a:endParaRPr lang="en-US" dirty="0"/>
          </a:p>
          <a:p>
            <a:r>
              <a:rPr lang="en-US" dirty="0"/>
              <a:t>Deep learning for anomaly detection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DD809-FCC1-3B43-8F67-4E1C919C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F5E03-8D75-BC4F-83C0-6820A0F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Numerical vs categorical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ADF2-609B-1B47-B192-06B39845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Several people are still confused how to use </a:t>
            </a:r>
          </a:p>
          <a:p>
            <a:pPr lvl="1"/>
            <a:r>
              <a:rPr lang="en-NL" b="1" dirty="0">
                <a:solidFill>
                  <a:srgbClr val="7030A0"/>
                </a:solidFill>
              </a:rPr>
              <a:t>categorical</a:t>
            </a:r>
            <a:r>
              <a:rPr lang="en-NL" dirty="0"/>
              <a:t> data in </a:t>
            </a:r>
          </a:p>
          <a:p>
            <a:pPr lvl="1"/>
            <a:r>
              <a:rPr lang="en-NL" b="1" dirty="0">
                <a:solidFill>
                  <a:srgbClr val="00B050"/>
                </a:solidFill>
              </a:rPr>
              <a:t>continuous</a:t>
            </a:r>
            <a:r>
              <a:rPr lang="en-NL" dirty="0"/>
              <a:t> classifiers</a:t>
            </a:r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3CEF-611C-D14B-A0F1-EA34113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892B4-B446-7348-964F-BEE45CFAA779}"/>
              </a:ext>
            </a:extLst>
          </p:cNvPr>
          <p:cNvGraphicFramePr>
            <a:graphicFrameLocks noGrp="1"/>
          </p:cNvGraphicFramePr>
          <p:nvPr/>
        </p:nvGraphicFramePr>
        <p:xfrm>
          <a:off x="1635423" y="3447914"/>
          <a:ext cx="1701164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2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50582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7DF23C-F541-BA40-A86B-6E15B3FCBE5E}"/>
              </a:ext>
            </a:extLst>
          </p:cNvPr>
          <p:cNvGraphicFramePr>
            <a:graphicFrameLocks noGrp="1"/>
          </p:cNvGraphicFramePr>
          <p:nvPr/>
        </p:nvGraphicFramePr>
        <p:xfrm>
          <a:off x="4824815" y="3447914"/>
          <a:ext cx="3456920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30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1728460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CCC985-2000-C744-ADAA-29BB44BEF94D}"/>
              </a:ext>
            </a:extLst>
          </p:cNvPr>
          <p:cNvSpPr txBox="1"/>
          <p:nvPr/>
        </p:nvSpPr>
        <p:spPr>
          <a:xfrm>
            <a:off x="4188284" y="2867889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i="1" dirty="0">
                <a:solidFill>
                  <a:srgbClr val="7030A0"/>
                </a:solidFill>
              </a:rPr>
              <a:t>Label </a:t>
            </a:r>
            <a:r>
              <a:rPr lang="nl-NL" b="1" i="1" dirty="0" err="1">
                <a:solidFill>
                  <a:srgbClr val="7030A0"/>
                </a:solidFill>
              </a:rPr>
              <a:t>encoding</a:t>
            </a:r>
            <a:endParaRPr lang="en-NL" b="1" i="1" dirty="0">
              <a:solidFill>
                <a:srgbClr val="7030A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2713CF7-273A-E046-85D2-8A3ECE9E2A22}"/>
              </a:ext>
            </a:extLst>
          </p:cNvPr>
          <p:cNvSpPr/>
          <p:nvPr/>
        </p:nvSpPr>
        <p:spPr bwMode="auto">
          <a:xfrm>
            <a:off x="3805423" y="1243301"/>
            <a:ext cx="5171605" cy="157253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BUT can result in difficult to separate values…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800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detection, non-sequential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 of possible methods:</a:t>
            </a:r>
          </a:p>
          <a:p>
            <a:endParaRPr lang="en-US" dirty="0"/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(One-class) Classification</a:t>
            </a:r>
          </a:p>
          <a:p>
            <a:pPr lvl="1"/>
            <a:r>
              <a:rPr lang="en-US" dirty="0"/>
              <a:t>Nearest Neighbors</a:t>
            </a:r>
          </a:p>
          <a:p>
            <a:pPr lvl="1"/>
            <a:r>
              <a:rPr lang="en-US" dirty="0"/>
              <a:t>Statistical</a:t>
            </a:r>
          </a:p>
          <a:p>
            <a:pPr lvl="1"/>
            <a:r>
              <a:rPr lang="en-US" dirty="0"/>
              <a:t>Spectral</a:t>
            </a:r>
          </a:p>
          <a:p>
            <a:pPr lvl="1"/>
            <a:r>
              <a:rPr lang="en-US" dirty="0"/>
              <a:t>...</a:t>
            </a:r>
          </a:p>
          <a:p>
            <a:endParaRPr lang="en-US" dirty="0"/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Key ingredient: assumption of what is an anomaly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2A4B-A863-B849-844E-1F0C7ADC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1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  <a:solidFill>
            <a:srgbClr val="FFFFFF"/>
          </a:solidFill>
        </p:spPr>
        <p:txBody>
          <a:bodyPr/>
          <a:lstStyle/>
          <a:p>
            <a:r>
              <a:rPr lang="en-GB" altLang="nl-NL" dirty="0"/>
              <a:t>Taxonomy*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1560" y="1693863"/>
            <a:ext cx="8246120" cy="3541712"/>
            <a:chOff x="107504" y="1295400"/>
            <a:chExt cx="8966200" cy="3940175"/>
          </a:xfrm>
          <a:solidFill>
            <a:srgbClr val="FFFFFF"/>
          </a:solidFill>
        </p:grpSpPr>
        <p:sp>
          <p:nvSpPr>
            <p:cNvPr id="29698" name="Text Box 2"/>
            <p:cNvSpPr txBox="1">
              <a:spLocks noChangeArrowheads="1"/>
            </p:cNvSpPr>
            <p:nvPr/>
          </p:nvSpPr>
          <p:spPr bwMode="auto">
            <a:xfrm>
              <a:off x="107504" y="1295400"/>
              <a:ext cx="2438400" cy="413310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250"/>
                </a:spcBef>
              </a:pPr>
              <a:r>
                <a:rPr lang="en-GB" altLang="nl-NL" sz="1800" dirty="0"/>
                <a:t>Anomaly Detection</a:t>
              </a:r>
            </a:p>
          </p:txBody>
        </p:sp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107504" y="4800600"/>
              <a:ext cx="2057400" cy="434975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Contextual Anomaly Detection</a:t>
              </a:r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2393504" y="4800600"/>
              <a:ext cx="2057400" cy="434975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Collective Anomaly Detection</a:t>
              </a: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4679504" y="4800600"/>
              <a:ext cx="2057400" cy="434975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Online Anomaly Detection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6965504" y="4800600"/>
              <a:ext cx="2057400" cy="434975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Distributed Anomaly Detection</a:t>
              </a: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4895404" y="1663700"/>
              <a:ext cx="1588" cy="304800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59904" y="1676400"/>
              <a:ext cx="1588" cy="3124200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59904" y="4343400"/>
              <a:ext cx="7696200" cy="1588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7956104" y="4343400"/>
              <a:ext cx="1588" cy="457200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5593904" y="4343400"/>
              <a:ext cx="1588" cy="457200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3307904" y="4343400"/>
              <a:ext cx="1588" cy="457200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3612704" y="1308100"/>
              <a:ext cx="2915071" cy="379070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Clr>
                  <a:srgbClr val="FF0000"/>
                </a:buClr>
              </a:pPr>
              <a:r>
                <a:rPr lang="en-GB" altLang="nl-NL" sz="1600" b="1" dirty="0"/>
                <a:t>Point Anomaly Detection</a:t>
              </a: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2545904" y="1447800"/>
              <a:ext cx="1066800" cy="1588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174304" y="1981200"/>
              <a:ext cx="6934200" cy="1588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336104" y="2438400"/>
              <a:ext cx="1752600" cy="276349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dirty="0">
                  <a:solidFill>
                    <a:schemeClr val="tx1"/>
                  </a:solidFill>
                </a:rPr>
                <a:t>Classification Based</a:t>
              </a:r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1174304" y="1981200"/>
              <a:ext cx="1588" cy="457200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336104" y="2692400"/>
              <a:ext cx="1752600" cy="627063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Rule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Neural Networks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SVM Based</a:t>
              </a: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164904" y="2438400"/>
              <a:ext cx="2057400" cy="269501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dirty="0">
                  <a:solidFill>
                    <a:schemeClr val="tx1"/>
                  </a:solidFill>
                </a:rPr>
                <a:t>Nearest </a:t>
              </a:r>
              <a:r>
                <a:rPr lang="en-GB" altLang="nl-NL" sz="1200" dirty="0" err="1">
                  <a:solidFill>
                    <a:schemeClr val="tx1"/>
                  </a:solidFill>
                </a:rPr>
                <a:t>Neighbor</a:t>
              </a:r>
              <a:r>
                <a:rPr lang="en-GB" altLang="nl-NL" sz="1200" dirty="0">
                  <a:solidFill>
                    <a:schemeClr val="tx1"/>
                  </a:solidFill>
                </a:rPr>
                <a:t> Based</a:t>
              </a: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003104" y="1981200"/>
              <a:ext cx="1588" cy="457200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2164904" y="2679700"/>
              <a:ext cx="2057400" cy="425450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Density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Distance Based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5708204" y="2438400"/>
              <a:ext cx="1219200" cy="239713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/>
                <a:t>Statistical</a:t>
              </a: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6305104" y="1981200"/>
              <a:ext cx="1588" cy="457200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5708204" y="2679700"/>
              <a:ext cx="1219200" cy="425450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Parametric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Non-parametric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4298504" y="2435224"/>
              <a:ext cx="1371600" cy="255805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100" dirty="0"/>
                <a:t>Clustering Based</a:t>
              </a:r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4908104" y="1978025"/>
              <a:ext cx="1588" cy="457200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8108504" y="1981200"/>
              <a:ext cx="1588" cy="457200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7016304" y="2444750"/>
              <a:ext cx="2057400" cy="239713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i="1"/>
                <a:t>Others</a:t>
              </a:r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7016304" y="2692400"/>
              <a:ext cx="2057400" cy="646144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Information Theory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Spectral Decomposition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Visualization Based</a:t>
              </a:r>
            </a:p>
          </p:txBody>
        </p:sp>
      </p:grp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609600" y="5589240"/>
            <a:ext cx="73914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sz="1200" dirty="0">
                <a:solidFill>
                  <a:schemeClr val="tx1"/>
                </a:solidFill>
              </a:rPr>
              <a:t>* Outlier Detection – A Survey, Varun </a:t>
            </a:r>
            <a:r>
              <a:rPr lang="en-US" altLang="nl-NL" sz="1200" dirty="0" err="1">
                <a:solidFill>
                  <a:schemeClr val="tx1"/>
                </a:solidFill>
              </a:rPr>
              <a:t>Chandola</a:t>
            </a:r>
            <a:r>
              <a:rPr lang="en-US" altLang="nl-NL" sz="1200" dirty="0">
                <a:solidFill>
                  <a:schemeClr val="tx1"/>
                </a:solidFill>
              </a:rPr>
              <a:t>, </a:t>
            </a:r>
            <a:r>
              <a:rPr lang="en-US" altLang="nl-NL" sz="1200" dirty="0" err="1">
                <a:solidFill>
                  <a:schemeClr val="tx1"/>
                </a:solidFill>
              </a:rPr>
              <a:t>Arindam</a:t>
            </a:r>
            <a:r>
              <a:rPr lang="en-US" altLang="nl-NL" sz="1200" dirty="0">
                <a:solidFill>
                  <a:schemeClr val="tx1"/>
                </a:solidFill>
              </a:rPr>
              <a:t> Banerjee, and </a:t>
            </a:r>
            <a:r>
              <a:rPr lang="en-US" altLang="nl-NL" sz="1200" dirty="0" err="1">
                <a:solidFill>
                  <a:schemeClr val="tx1"/>
                </a:solidFill>
              </a:rPr>
              <a:t>Vipin</a:t>
            </a:r>
            <a:r>
              <a:rPr lang="en-US" altLang="nl-NL" sz="1200" dirty="0">
                <a:solidFill>
                  <a:schemeClr val="tx1"/>
                </a:solidFill>
              </a:rPr>
              <a:t> Kumar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848DA0-C15A-B74F-9E0F-810E708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0195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GB" altLang="nl-NL" dirty="0"/>
              <a:t>Taxonomy*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1560" y="1693863"/>
            <a:ext cx="8246120" cy="3541712"/>
            <a:chOff x="107504" y="1295400"/>
            <a:chExt cx="8966200" cy="3940175"/>
          </a:xfrm>
        </p:grpSpPr>
        <p:sp>
          <p:nvSpPr>
            <p:cNvPr id="29698" name="Text Box 2"/>
            <p:cNvSpPr txBox="1">
              <a:spLocks noChangeArrowheads="1"/>
            </p:cNvSpPr>
            <p:nvPr/>
          </p:nvSpPr>
          <p:spPr bwMode="auto">
            <a:xfrm>
              <a:off x="107504" y="1295400"/>
              <a:ext cx="2438400" cy="41331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250"/>
                </a:spcBef>
              </a:pPr>
              <a:r>
                <a:rPr lang="en-GB" altLang="nl-NL" sz="1800" dirty="0"/>
                <a:t>Anomaly Detection</a:t>
              </a:r>
            </a:p>
          </p:txBody>
        </p:sp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107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Contextual Anomaly Detection</a:t>
              </a:r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2393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Collective Anomaly Detection</a:t>
              </a: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4679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Online Anomaly Detection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6965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Distributed Anomaly Detection</a:t>
              </a: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4895404" y="1663700"/>
              <a:ext cx="1588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59904" y="1676400"/>
              <a:ext cx="1588" cy="3124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59904" y="4343400"/>
              <a:ext cx="7696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79561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55939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33079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3612704" y="1308100"/>
              <a:ext cx="2915071" cy="37907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Clr>
                  <a:srgbClr val="FF0000"/>
                </a:buClr>
              </a:pPr>
              <a:r>
                <a:rPr lang="en-GB" altLang="nl-NL" sz="1600" b="1" dirty="0">
                  <a:solidFill>
                    <a:schemeClr val="bg1"/>
                  </a:solidFill>
                </a:rPr>
                <a:t>Point Anomaly Detection</a:t>
              </a: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2545904" y="1447800"/>
              <a:ext cx="1066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174304" y="1981200"/>
              <a:ext cx="6934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336104" y="2438400"/>
              <a:ext cx="1752600" cy="269501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dirty="0">
                  <a:solidFill>
                    <a:schemeClr val="bg1"/>
                  </a:solidFill>
                </a:rPr>
                <a:t>Classification Based</a:t>
              </a:r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11743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336104" y="2692400"/>
              <a:ext cx="1752600" cy="62706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Rule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Neural Networks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SVM Based</a:t>
              </a: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164904" y="2438400"/>
              <a:ext cx="2057400" cy="26950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dirty="0">
                  <a:solidFill>
                    <a:schemeClr val="tx1"/>
                  </a:solidFill>
                </a:rPr>
                <a:t>Nearest </a:t>
              </a:r>
              <a:r>
                <a:rPr lang="en-GB" altLang="nl-NL" sz="1200" dirty="0" err="1">
                  <a:solidFill>
                    <a:schemeClr val="tx1"/>
                  </a:solidFill>
                </a:rPr>
                <a:t>Neighbor</a:t>
              </a:r>
              <a:r>
                <a:rPr lang="en-GB" altLang="nl-NL" sz="1200" dirty="0">
                  <a:solidFill>
                    <a:schemeClr val="tx1"/>
                  </a:solidFill>
                </a:rPr>
                <a:t> Based</a:t>
              </a: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0031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2164904" y="2679700"/>
              <a:ext cx="2057400" cy="4254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Density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Distance Based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5708204" y="2438400"/>
              <a:ext cx="1219200" cy="23971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/>
                <a:t>Statistical</a:t>
              </a: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63051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5708204" y="2679700"/>
              <a:ext cx="1219200" cy="4254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Parametric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Non-parametric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4298504" y="2435224"/>
              <a:ext cx="1371600" cy="25580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100" dirty="0"/>
                <a:t>Clustering Based</a:t>
              </a:r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4908104" y="1978025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81085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7016304" y="2444750"/>
              <a:ext cx="2057400" cy="23971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i="1"/>
                <a:t>Others</a:t>
              </a:r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7016304" y="2692400"/>
              <a:ext cx="2057400" cy="64614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Information Theory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Spectral Decomposition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Visualization Based</a:t>
              </a:r>
            </a:p>
          </p:txBody>
        </p:sp>
      </p:grp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609600" y="5589240"/>
            <a:ext cx="7391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sz="1200" dirty="0">
                <a:solidFill>
                  <a:schemeClr val="tx1"/>
                </a:solidFill>
              </a:rPr>
              <a:t>* Outlier Detection – A Survey, Varun </a:t>
            </a:r>
            <a:r>
              <a:rPr lang="en-US" altLang="nl-NL" sz="1200" dirty="0" err="1">
                <a:solidFill>
                  <a:schemeClr val="tx1"/>
                </a:solidFill>
              </a:rPr>
              <a:t>Chandola</a:t>
            </a:r>
            <a:r>
              <a:rPr lang="en-US" altLang="nl-NL" sz="1200" dirty="0">
                <a:solidFill>
                  <a:schemeClr val="tx1"/>
                </a:solidFill>
              </a:rPr>
              <a:t>, </a:t>
            </a:r>
            <a:r>
              <a:rPr lang="en-US" altLang="nl-NL" sz="1200" dirty="0" err="1">
                <a:solidFill>
                  <a:schemeClr val="tx1"/>
                </a:solidFill>
              </a:rPr>
              <a:t>Arindam</a:t>
            </a:r>
            <a:r>
              <a:rPr lang="en-US" altLang="nl-NL" sz="1200" dirty="0">
                <a:solidFill>
                  <a:schemeClr val="tx1"/>
                </a:solidFill>
              </a:rPr>
              <a:t> Banerjee, and </a:t>
            </a:r>
            <a:r>
              <a:rPr lang="en-US" altLang="nl-NL" sz="1200" dirty="0" err="1">
                <a:solidFill>
                  <a:schemeClr val="tx1"/>
                </a:solidFill>
              </a:rPr>
              <a:t>Vipin</a:t>
            </a:r>
            <a:r>
              <a:rPr lang="en-US" altLang="nl-NL" sz="1200" dirty="0">
                <a:solidFill>
                  <a:schemeClr val="tx1"/>
                </a:solidFill>
              </a:rPr>
              <a:t> Kumar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91C5C-4BB3-2742-AE9D-FF54A9C3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91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put the decision boundary?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942419" y="1631227"/>
            <a:ext cx="0" cy="364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942419" y="5279695"/>
            <a:ext cx="56280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635424" y="2004790"/>
            <a:ext cx="3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96912" y="53046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5607" y="3813322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03644" y="4480953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0515" y="4487454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2130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4212" y="237654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2871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9304" y="4663190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90904" y="430278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8982" y="343340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656" y="204789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5C27D-1726-9B4E-A508-99EA007B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5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put the decision boundary?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942419" y="1631227"/>
            <a:ext cx="0" cy="364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942419" y="5279695"/>
            <a:ext cx="56280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635424" y="2004790"/>
            <a:ext cx="3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96912" y="53046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5607" y="3813322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03644" y="4480953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0515" y="4487454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2130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4212" y="237654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2871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9304" y="4663190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90904" y="430278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8982" y="343340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656" y="204789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 flipH="1" flipV="1">
            <a:off x="2540091" y="1178464"/>
            <a:ext cx="5852684" cy="27366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166521" y="1013909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7523" y="1040111"/>
            <a:ext cx="28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5989759" y="1741505"/>
            <a:ext cx="2851153" cy="5265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for instance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1D6C7-1F75-4B40-BDF3-8D3122F6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16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put the decision boundary?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942419" y="1631227"/>
            <a:ext cx="0" cy="364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942419" y="5279695"/>
            <a:ext cx="56280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635424" y="2004790"/>
            <a:ext cx="3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96912" y="53046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5607" y="3813322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03644" y="4480953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0515" y="4487454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2130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4212" y="237654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2871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9304" y="4663190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90904" y="430278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8982" y="343340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656" y="204789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 flipH="1" flipV="1">
            <a:off x="2540091" y="1178464"/>
            <a:ext cx="5852684" cy="42424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166521" y="1013909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7523" y="1040111"/>
            <a:ext cx="28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5989759" y="1741505"/>
            <a:ext cx="2851153" cy="5265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for instance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0F3F6-5538-5949-BC5D-63AE5F3E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put the decision boundary?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942419" y="1631227"/>
            <a:ext cx="0" cy="364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942419" y="5279695"/>
            <a:ext cx="56280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635424" y="2004790"/>
            <a:ext cx="3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96912" y="53046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5607" y="3813322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03644" y="4480953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0515" y="4487454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2130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4212" y="237654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2871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9304" y="4663190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90904" y="430278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8982" y="343340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656" y="204789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2540091" y="1178465"/>
            <a:ext cx="1" cy="44954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166521" y="1013909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7523" y="1040111"/>
            <a:ext cx="28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5989759" y="1741505"/>
            <a:ext cx="2851153" cy="5265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for instance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B3BE3-66C2-224E-B88B-33A59DE4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based methods: OSVM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/>
              <a:t>Supervised </a:t>
            </a:r>
            <a:r>
              <a:rPr lang="en-GB" altLang="nl-NL" dirty="0">
                <a:sym typeface="Wingdings"/>
              </a:rPr>
              <a:t> fraud detection exercise</a:t>
            </a:r>
            <a:endParaRPr lang="en-GB" altLang="nl-NL" dirty="0"/>
          </a:p>
          <a:p>
            <a:endParaRPr lang="en-US" dirty="0"/>
          </a:p>
          <a:p>
            <a:r>
              <a:rPr lang="en-US" dirty="0"/>
              <a:t>Only positive data: 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separate positive data from remaining input space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Further away from origin is anomalous (one-class SVM)</a:t>
            </a:r>
          </a:p>
          <a:p>
            <a:pPr lvl="1"/>
            <a:r>
              <a:rPr lang="en-US" dirty="0"/>
              <a:t>Close to the origin is anomalous (different one-class SVM)</a:t>
            </a:r>
          </a:p>
          <a:p>
            <a:pPr lvl="1"/>
            <a:r>
              <a:rPr lang="en-US" dirty="0"/>
              <a:t>Close to origin is also anomalous (improved one-class SVM)</a:t>
            </a:r>
          </a:p>
          <a:p>
            <a:pPr lvl="1"/>
            <a:r>
              <a:rPr lang="en-US" dirty="0"/>
              <a:t>Further from centroid is anomalous (non-linear one-class SVM)</a:t>
            </a:r>
          </a:p>
          <a:p>
            <a:pPr lvl="1"/>
            <a:r>
              <a:rPr lang="is-IS" dirty="0"/>
              <a:t>…</a:t>
            </a:r>
          </a:p>
          <a:p>
            <a:pPr lvl="1"/>
            <a:endParaRPr lang="is-IS" dirty="0"/>
          </a:p>
          <a:p>
            <a:r>
              <a:rPr lang="is-IS" dirty="0"/>
              <a:t>Key ingredient:</a:t>
            </a:r>
          </a:p>
          <a:p>
            <a:pPr lvl="1"/>
            <a:r>
              <a:rPr lang="is-IS" sz="2000" b="1" i="1" dirty="0">
                <a:solidFill>
                  <a:srgbClr val="008000"/>
                </a:solidFill>
              </a:rPr>
              <a:t>Maximize negative/outlier space</a:t>
            </a:r>
          </a:p>
          <a:p>
            <a:pPr lvl="1"/>
            <a:r>
              <a:rPr lang="is-IS" sz="2000" b="1" i="1" dirty="0">
                <a:solidFill>
                  <a:srgbClr val="008000"/>
                </a:solidFill>
              </a:rPr>
              <a:t>Minimize positive/normal space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546DC-0ED7-8445-A2FB-64DF9E13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6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one-class SVM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24" y="1226568"/>
            <a:ext cx="7000576" cy="52504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E7CF18-2FD7-1242-8F61-153816E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6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use classification?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942419" y="1631227"/>
            <a:ext cx="0" cy="364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942419" y="5279695"/>
            <a:ext cx="56280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635424" y="2004790"/>
            <a:ext cx="3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6912" y="53046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5607" y="3813322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3644" y="4480953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0515" y="4487454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2130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4212" y="237654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2871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9304" y="4663190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0904" y="430278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8982" y="343340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9656" y="204789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3597E5-38BA-5F43-B7CC-6164B95B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F5E03-8D75-BC4F-83C0-6820A0F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Numerical vs categorical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ADF2-609B-1B47-B192-06B39845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Several people are still confused how to use </a:t>
            </a:r>
          </a:p>
          <a:p>
            <a:pPr lvl="1"/>
            <a:r>
              <a:rPr lang="en-NL" b="1" dirty="0">
                <a:solidFill>
                  <a:srgbClr val="7030A0"/>
                </a:solidFill>
              </a:rPr>
              <a:t>categorical</a:t>
            </a:r>
            <a:r>
              <a:rPr lang="en-NL" dirty="0"/>
              <a:t> data in </a:t>
            </a:r>
          </a:p>
          <a:p>
            <a:pPr lvl="1"/>
            <a:r>
              <a:rPr lang="en-NL" b="1" dirty="0">
                <a:solidFill>
                  <a:srgbClr val="00B050"/>
                </a:solidFill>
              </a:rPr>
              <a:t>continuous</a:t>
            </a:r>
            <a:r>
              <a:rPr lang="en-NL" dirty="0"/>
              <a:t> classifiers</a:t>
            </a:r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3CEF-611C-D14B-A0F1-EA34113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892B4-B446-7348-964F-BEE45CFAA779}"/>
              </a:ext>
            </a:extLst>
          </p:cNvPr>
          <p:cNvGraphicFramePr>
            <a:graphicFrameLocks noGrp="1"/>
          </p:cNvGraphicFramePr>
          <p:nvPr/>
        </p:nvGraphicFramePr>
        <p:xfrm>
          <a:off x="1635423" y="3447914"/>
          <a:ext cx="1701164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2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50582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7DF23C-F541-BA40-A86B-6E15B3FCB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41362"/>
              </p:ext>
            </p:extLst>
          </p:nvPr>
        </p:nvGraphicFramePr>
        <p:xfrm>
          <a:off x="4824815" y="3447914"/>
          <a:ext cx="3456920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30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1728460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CCC985-2000-C744-ADAA-29BB44BEF94D}"/>
              </a:ext>
            </a:extLst>
          </p:cNvPr>
          <p:cNvSpPr txBox="1"/>
          <p:nvPr/>
        </p:nvSpPr>
        <p:spPr>
          <a:xfrm>
            <a:off x="1602651" y="2867889"/>
            <a:ext cx="710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i="1" dirty="0">
                <a:solidFill>
                  <a:srgbClr val="7030A0"/>
                </a:solidFill>
              </a:rPr>
              <a:t>Target </a:t>
            </a:r>
            <a:r>
              <a:rPr lang="nl-NL" b="1" i="1" dirty="0" err="1">
                <a:solidFill>
                  <a:srgbClr val="7030A0"/>
                </a:solidFill>
              </a:rPr>
              <a:t>encoding</a:t>
            </a:r>
            <a:r>
              <a:rPr lang="nl-NL" b="1" i="1" dirty="0">
                <a:solidFill>
                  <a:srgbClr val="7030A0"/>
                </a:solidFill>
              </a:rPr>
              <a:t>, </a:t>
            </a:r>
            <a:r>
              <a:rPr lang="nl-NL" b="1" i="1" dirty="0" err="1">
                <a:solidFill>
                  <a:srgbClr val="7030A0"/>
                </a:solidFill>
              </a:rPr>
              <a:t>sort</a:t>
            </a:r>
            <a:r>
              <a:rPr lang="nl-NL" b="1" i="1" dirty="0">
                <a:solidFill>
                  <a:srgbClr val="7030A0"/>
                </a:solidFill>
              </a:rPr>
              <a:t> </a:t>
            </a:r>
            <a:r>
              <a:rPr lang="nl-NL" b="1" i="1" dirty="0" err="1">
                <a:solidFill>
                  <a:srgbClr val="7030A0"/>
                </a:solidFill>
              </a:rPr>
              <a:t>according</a:t>
            </a:r>
            <a:r>
              <a:rPr lang="nl-NL" b="1" i="1" dirty="0">
                <a:solidFill>
                  <a:srgbClr val="7030A0"/>
                </a:solidFill>
              </a:rPr>
              <a:t> </a:t>
            </a:r>
            <a:r>
              <a:rPr lang="nl-NL" b="1" i="1" dirty="0" err="1">
                <a:solidFill>
                  <a:srgbClr val="7030A0"/>
                </a:solidFill>
              </a:rPr>
              <a:t>to</a:t>
            </a:r>
            <a:r>
              <a:rPr lang="nl-NL" b="1" i="1" dirty="0">
                <a:solidFill>
                  <a:srgbClr val="7030A0"/>
                </a:solidFill>
              </a:rPr>
              <a:t> </a:t>
            </a:r>
            <a:r>
              <a:rPr lang="nl-NL" b="1" i="1" dirty="0" err="1">
                <a:solidFill>
                  <a:srgbClr val="7030A0"/>
                </a:solidFill>
              </a:rPr>
              <a:t>positive</a:t>
            </a:r>
            <a:r>
              <a:rPr lang="nl-NL" b="1" i="1" dirty="0">
                <a:solidFill>
                  <a:srgbClr val="7030A0"/>
                </a:solidFill>
              </a:rPr>
              <a:t> class </a:t>
            </a:r>
            <a:r>
              <a:rPr lang="nl-NL" b="1" i="1" dirty="0" err="1">
                <a:solidFill>
                  <a:srgbClr val="7030A0"/>
                </a:solidFill>
              </a:rPr>
              <a:t>probability</a:t>
            </a:r>
            <a:endParaRPr lang="en-NL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78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synthetic anomalous records</a:t>
            </a:r>
          </a:p>
          <a:p>
            <a:pPr lvl="1"/>
            <a:r>
              <a:rPr lang="en-US" dirty="0"/>
              <a:t> i.e. uniformly over a </a:t>
            </a:r>
            <a:r>
              <a:rPr lang="en-US" dirty="0" err="1"/>
              <a:t>hypersphere</a:t>
            </a:r>
            <a:r>
              <a:rPr lang="en-US" dirty="0"/>
              <a:t> or hypercube</a:t>
            </a:r>
          </a:p>
          <a:p>
            <a:r>
              <a:rPr lang="en-US" dirty="0"/>
              <a:t>Learn a classifier from the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 X using Y, predict Y using X</a:t>
            </a:r>
          </a:p>
          <a:p>
            <a:pPr lvl="1"/>
            <a:r>
              <a:rPr lang="en-US" dirty="0"/>
              <a:t>(or more general </a:t>
            </a:r>
            <a:r>
              <a:rPr lang="en-US" dirty="0">
                <a:solidFill>
                  <a:srgbClr val="FF0000"/>
                </a:solidFill>
              </a:rPr>
              <a:t>predict X using everything but X, </a:t>
            </a:r>
            <a:r>
              <a:rPr lang="is-IS" dirty="0">
                <a:solidFill>
                  <a:srgbClr val="FF0000"/>
                </a:solidFill>
              </a:rPr>
              <a:t>…</a:t>
            </a:r>
            <a:r>
              <a:rPr lang="en-US" dirty="0"/>
              <a:t>)</a:t>
            </a:r>
          </a:p>
          <a:p>
            <a:r>
              <a:rPr lang="en-US" dirty="0"/>
              <a:t>Label as anomalous when sufficient predictions are off</a:t>
            </a:r>
          </a:p>
          <a:p>
            <a:endParaRPr lang="en-US" dirty="0"/>
          </a:p>
          <a:p>
            <a:r>
              <a:rPr lang="en-US" dirty="0"/>
              <a:t>Of course many studies use ensembles</a:t>
            </a:r>
            <a:r>
              <a:rPr lang="is-IS" dirty="0"/>
              <a:t>….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Use models in innovative ways</a:t>
            </a:r>
          </a:p>
          <a:p>
            <a:pPr lvl="1"/>
            <a:r>
              <a:rPr lang="en-US" dirty="0"/>
              <a:t>e.g. Isolation Forests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47DDB-328C-5140-A030-FF0441AE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8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Repeat N times:</a:t>
            </a:r>
          </a:p>
          <a:p>
            <a:pPr marL="838911" lvl="1" indent="-457200">
              <a:buFont typeface="+mj-lt"/>
              <a:buAutoNum type="arabicPeriod"/>
            </a:pPr>
            <a:r>
              <a:rPr lang="en-US" dirty="0"/>
              <a:t>Randomly pick a feature f</a:t>
            </a:r>
          </a:p>
          <a:p>
            <a:pPr marL="838911" lvl="1" indent="-457200">
              <a:buFont typeface="+mj-lt"/>
              <a:buAutoNum type="arabicPeriod"/>
            </a:pPr>
            <a:r>
              <a:rPr lang="en-US" dirty="0"/>
              <a:t>Split the f uniformly at randomly between [</a:t>
            </a:r>
            <a:r>
              <a:rPr lang="en-US" dirty="0" err="1"/>
              <a:t>min,max</a:t>
            </a:r>
            <a:r>
              <a:rPr lang="en-US" dirty="0"/>
              <a:t>]</a:t>
            </a:r>
          </a:p>
          <a:p>
            <a:pPr marL="838911" lvl="1" indent="-457200">
              <a:buFont typeface="+mj-lt"/>
              <a:buAutoNum type="arabicPeriod"/>
            </a:pPr>
            <a:r>
              <a:rPr lang="en-US" dirty="0"/>
              <a:t>Continue until all leafs contain singletons</a:t>
            </a:r>
          </a:p>
          <a:p>
            <a:pPr marL="838911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 path length to reach a leaf is the isolation score</a:t>
            </a:r>
          </a:p>
          <a:p>
            <a:endParaRPr lang="en-US" dirty="0"/>
          </a:p>
          <a:p>
            <a:r>
              <a:rPr lang="en-US" dirty="0"/>
              <a:t>Average this length over all trees to get the anomaly score</a:t>
            </a:r>
          </a:p>
          <a:p>
            <a:endParaRPr lang="en-US" dirty="0"/>
          </a:p>
          <a:p>
            <a:r>
              <a:rPr lang="en-US" dirty="0"/>
              <a:t>Intuition: </a:t>
            </a:r>
          </a:p>
          <a:p>
            <a:pPr marL="386176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isolating anomalies is easier because only a few conditions are needed to separate those cases from the normal observations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077B2-0196-3540-BC99-48CCCF11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25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Forest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24" y="1395168"/>
            <a:ext cx="7037657" cy="52782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B0F20-D4D5-D541-9A56-36BD8336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7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 dirty="0"/>
              <a:t>Classification Based Techniques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 dirty="0"/>
              <a:t>Advantage</a:t>
            </a:r>
          </a:p>
          <a:p>
            <a:pPr lvl="1"/>
            <a:r>
              <a:rPr lang="en-GB" altLang="nl-NL" dirty="0"/>
              <a:t>Can be used in unsupervised setting</a:t>
            </a:r>
          </a:p>
          <a:p>
            <a:pPr lvl="1"/>
            <a:r>
              <a:rPr lang="en-GB" altLang="nl-NL" dirty="0"/>
              <a:t>Models can be (easily) understood</a:t>
            </a:r>
          </a:p>
          <a:p>
            <a:pPr lvl="1"/>
            <a:r>
              <a:rPr lang="en-GB" altLang="nl-NL" dirty="0"/>
              <a:t>Computationally inexpensive when testing</a:t>
            </a:r>
          </a:p>
          <a:p>
            <a:pPr lvl="1"/>
            <a:endParaRPr lang="en-GB" altLang="nl-NL" dirty="0"/>
          </a:p>
          <a:p>
            <a:r>
              <a:rPr lang="en-GB" altLang="nl-NL" dirty="0"/>
              <a:t>Drawback</a:t>
            </a:r>
          </a:p>
          <a:p>
            <a:pPr lvl="1"/>
            <a:r>
              <a:rPr lang="en-GB" altLang="nl-NL" dirty="0"/>
              <a:t>Make assumptions about data distribution</a:t>
            </a:r>
          </a:p>
          <a:p>
            <a:pPr lvl="2"/>
            <a:r>
              <a:rPr lang="en-GB" altLang="nl-NL" dirty="0"/>
              <a:t>Where is the origin? Is it normal or anomalous?</a:t>
            </a:r>
          </a:p>
          <a:p>
            <a:pPr lvl="2"/>
            <a:r>
              <a:rPr lang="en-GB" altLang="nl-NL" dirty="0"/>
              <a:t>Intuitively less appealing</a:t>
            </a:r>
          </a:p>
          <a:p>
            <a:pPr lvl="2"/>
            <a:endParaRPr lang="en-GB" altLang="nl-NL" dirty="0"/>
          </a:p>
          <a:p>
            <a:endParaRPr lang="en-GB" alt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F134F-7E59-3547-9266-F0691D21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GB" altLang="nl-NL"/>
              <a:t>Taxonomy</a:t>
            </a:r>
            <a:endParaRPr lang="en-GB" alt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611560" y="1693863"/>
            <a:ext cx="8246120" cy="3541712"/>
            <a:chOff x="107504" y="1295400"/>
            <a:chExt cx="8966200" cy="3940175"/>
          </a:xfrm>
        </p:grpSpPr>
        <p:sp>
          <p:nvSpPr>
            <p:cNvPr id="29698" name="Text Box 2"/>
            <p:cNvSpPr txBox="1">
              <a:spLocks noChangeArrowheads="1"/>
            </p:cNvSpPr>
            <p:nvPr/>
          </p:nvSpPr>
          <p:spPr bwMode="auto">
            <a:xfrm>
              <a:off x="107504" y="1295400"/>
              <a:ext cx="2438400" cy="41331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250"/>
                </a:spcBef>
              </a:pPr>
              <a:r>
                <a:rPr lang="en-GB" altLang="nl-NL" sz="1800" dirty="0"/>
                <a:t>Anomaly Detection</a:t>
              </a:r>
            </a:p>
          </p:txBody>
        </p:sp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107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Contextual Anomaly Detection</a:t>
              </a:r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2393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Collective Anomaly Detection</a:t>
              </a: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4679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Online Anomaly Detection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6965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Distributed Anomaly Detection</a:t>
              </a: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4895404" y="1663700"/>
              <a:ext cx="1588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59904" y="1676400"/>
              <a:ext cx="1588" cy="3124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59904" y="4343400"/>
              <a:ext cx="7696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79561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55939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33079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3612704" y="1308100"/>
              <a:ext cx="2915071" cy="37907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Clr>
                  <a:srgbClr val="FF0000"/>
                </a:buClr>
              </a:pPr>
              <a:r>
                <a:rPr lang="en-GB" altLang="nl-NL" sz="1600" b="1" dirty="0">
                  <a:solidFill>
                    <a:schemeClr val="bg1"/>
                  </a:solidFill>
                </a:rPr>
                <a:t>Point Anomaly Detection</a:t>
              </a: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2545904" y="1447800"/>
              <a:ext cx="1066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174304" y="1981200"/>
              <a:ext cx="6934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336104" y="2438400"/>
              <a:ext cx="1752600" cy="2476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/>
                <a:t>Classification Based</a:t>
              </a:r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11743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336104" y="2692400"/>
              <a:ext cx="1752600" cy="62706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Rule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Neural Networks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SVM Based</a:t>
              </a: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164904" y="2438400"/>
              <a:ext cx="2057400" cy="269501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dirty="0">
                  <a:solidFill>
                    <a:schemeClr val="bg1"/>
                  </a:solidFill>
                </a:rPr>
                <a:t>Nearest </a:t>
              </a:r>
              <a:r>
                <a:rPr lang="en-GB" altLang="nl-NL" sz="1200" dirty="0" err="1">
                  <a:solidFill>
                    <a:schemeClr val="bg1"/>
                  </a:solidFill>
                </a:rPr>
                <a:t>Neighbor</a:t>
              </a:r>
              <a:r>
                <a:rPr lang="en-GB" altLang="nl-NL" sz="1200" dirty="0">
                  <a:solidFill>
                    <a:schemeClr val="bg1"/>
                  </a:solidFill>
                </a:rPr>
                <a:t> Based</a:t>
              </a: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0031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2164904" y="2679700"/>
              <a:ext cx="2057400" cy="4254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Density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Distance Based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5708204" y="2438400"/>
              <a:ext cx="1219200" cy="23971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/>
                <a:t>Statistical</a:t>
              </a: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63051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5708204" y="2679700"/>
              <a:ext cx="1219200" cy="4254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Parametric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Non-parametric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4298504" y="2435224"/>
              <a:ext cx="1371600" cy="25580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100" dirty="0"/>
                <a:t>Clustering Based</a:t>
              </a:r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4908104" y="1978025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81085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7016304" y="2444750"/>
              <a:ext cx="2057400" cy="23971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i="1"/>
                <a:t>Others</a:t>
              </a:r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7016304" y="2692400"/>
              <a:ext cx="2057400" cy="64614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Information Theory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Spectral Decomposition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Visualization Based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3403E-BFCA-3247-A18C-8ECACBE9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119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Nearest Neighbor Based Techniques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 dirty="0"/>
              <a:t>Key assumption:</a:t>
            </a:r>
          </a:p>
          <a:p>
            <a:pPr marL="386176" lvl="1" indent="0">
              <a:buNone/>
            </a:pPr>
            <a:r>
              <a:rPr lang="en-GB" altLang="nl-NL" i="1" dirty="0">
                <a:solidFill>
                  <a:srgbClr val="FF0000"/>
                </a:solidFill>
              </a:rPr>
              <a:t>normal points have close </a:t>
            </a:r>
            <a:r>
              <a:rPr lang="en-GB" altLang="nl-NL" i="1" dirty="0" err="1">
                <a:solidFill>
                  <a:srgbClr val="FF0000"/>
                </a:solidFill>
              </a:rPr>
              <a:t>neighbors</a:t>
            </a:r>
            <a:r>
              <a:rPr lang="en-GB" altLang="nl-NL" i="1" dirty="0">
                <a:solidFill>
                  <a:srgbClr val="FF0000"/>
                </a:solidFill>
              </a:rPr>
              <a:t> while anomalies are located far from other points</a:t>
            </a:r>
          </a:p>
          <a:p>
            <a:endParaRPr lang="en-GB" altLang="nl-NL" dirty="0"/>
          </a:p>
          <a:p>
            <a:r>
              <a:rPr lang="en-GB" altLang="nl-NL" dirty="0"/>
              <a:t>Two-step approach</a:t>
            </a:r>
          </a:p>
          <a:p>
            <a:pPr marL="729076" lvl="1" indent="-342900">
              <a:buFont typeface="+mj-lt"/>
              <a:buAutoNum type="arabicPeriod"/>
            </a:pPr>
            <a:endParaRPr lang="en-GB" altLang="nl-NL" dirty="0"/>
          </a:p>
          <a:p>
            <a:pPr marL="729076" lvl="1" indent="-342900">
              <a:buFont typeface="+mj-lt"/>
              <a:buAutoNum type="arabicPeriod"/>
            </a:pPr>
            <a:r>
              <a:rPr lang="en-GB" altLang="nl-NL" dirty="0"/>
              <a:t>Compute </a:t>
            </a:r>
            <a:r>
              <a:rPr lang="en-GB" altLang="nl-NL" dirty="0" err="1"/>
              <a:t>neighborhood</a:t>
            </a:r>
            <a:r>
              <a:rPr lang="en-GB" altLang="nl-NL" dirty="0"/>
              <a:t> for each data record</a:t>
            </a:r>
          </a:p>
          <a:p>
            <a:pPr marL="729076" lvl="1" indent="-342900">
              <a:buFont typeface="+mj-lt"/>
              <a:buAutoNum type="arabicPeriod"/>
            </a:pPr>
            <a:r>
              <a:rPr lang="en-GB" altLang="nl-NL" dirty="0" err="1">
                <a:solidFill>
                  <a:srgbClr val="3366FF"/>
                </a:solidFill>
              </a:rPr>
              <a:t>Analyze</a:t>
            </a:r>
            <a:r>
              <a:rPr lang="en-GB" altLang="nl-NL" dirty="0">
                <a:solidFill>
                  <a:srgbClr val="3366FF"/>
                </a:solidFill>
              </a:rPr>
              <a:t> </a:t>
            </a:r>
            <a:r>
              <a:rPr lang="en-GB" altLang="nl-NL" dirty="0"/>
              <a:t>the </a:t>
            </a:r>
            <a:r>
              <a:rPr lang="en-GB" altLang="nl-NL" dirty="0" err="1"/>
              <a:t>neighborhood</a:t>
            </a:r>
            <a:r>
              <a:rPr lang="en-GB" altLang="nl-NL" dirty="0"/>
              <a:t> to determine whether data record is anomaly or not</a:t>
            </a:r>
          </a:p>
          <a:p>
            <a:endParaRPr lang="en-GB" alt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69256-2186-674D-9129-B4A5B9EC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39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neighbors?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942419" y="1631227"/>
            <a:ext cx="0" cy="364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942419" y="5279695"/>
            <a:ext cx="56280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635424" y="2004790"/>
            <a:ext cx="3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6912" y="53046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5607" y="3813322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3644" y="4480953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0515" y="4487454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2130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4212" y="237654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2871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9304" y="4663190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0904" y="430278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8982" y="343340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9656" y="204789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8906" y="4150388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06768" y="2832630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7118" y="1820124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92918" y="1603192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4225" y="4198552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9474" y="2636299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29383" y="3193616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66D96-D9CA-EA4B-85CC-9526DD0B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678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neighbors?</a:t>
            </a:r>
            <a:br>
              <a:rPr lang="en-US" dirty="0"/>
            </a:br>
            <a:r>
              <a:rPr lang="en-US" dirty="0"/>
              <a:t>Distance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942419" y="1631227"/>
            <a:ext cx="0" cy="364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942419" y="5279695"/>
            <a:ext cx="56280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635424" y="2004790"/>
            <a:ext cx="3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6912" y="53046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5607" y="3813322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3644" y="4480953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0515" y="4487454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2130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4212" y="237654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2871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9304" y="4663190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0904" y="430278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8982" y="343340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9656" y="204789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8906" y="4150388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06768" y="2832630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7118" y="1820124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92918" y="1603192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4225" y="4198552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9474" y="2636299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29383" y="3193616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4385700" y="1972525"/>
            <a:ext cx="1307218" cy="1091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>
            <a:stCxn id="16" idx="0"/>
            <a:endCxn id="22" idx="2"/>
          </p:cNvCxnSpPr>
          <p:nvPr/>
        </p:nvCxnSpPr>
        <p:spPr bwMode="auto">
          <a:xfrm flipH="1" flipV="1">
            <a:off x="5850624" y="1972524"/>
            <a:ext cx="1225143" cy="1460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Straight Arrow Connector 28"/>
          <p:cNvCxnSpPr>
            <a:stCxn id="17" idx="3"/>
            <a:endCxn id="22" idx="1"/>
          </p:cNvCxnSpPr>
          <p:nvPr/>
        </p:nvCxnSpPr>
        <p:spPr bwMode="auto">
          <a:xfrm flipV="1">
            <a:off x="3643226" y="1787858"/>
            <a:ext cx="2049692" cy="444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2" name="Straight Arrow Connector 31"/>
          <p:cNvCxnSpPr>
            <a:stCxn id="9" idx="0"/>
            <a:endCxn id="23" idx="3"/>
          </p:cNvCxnSpPr>
          <p:nvPr/>
        </p:nvCxnSpPr>
        <p:spPr bwMode="auto">
          <a:xfrm flipH="1" flipV="1">
            <a:off x="3689636" y="4383218"/>
            <a:ext cx="300793" cy="97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0"/>
            <a:endCxn id="23" idx="1"/>
          </p:cNvCxnSpPr>
          <p:nvPr/>
        </p:nvCxnSpPr>
        <p:spPr bwMode="auto">
          <a:xfrm flipV="1">
            <a:off x="2997300" y="4383218"/>
            <a:ext cx="376925" cy="104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Straight Arrow Connector 37"/>
          <p:cNvCxnSpPr>
            <a:stCxn id="13" idx="2"/>
            <a:endCxn id="23" idx="0"/>
          </p:cNvCxnSpPr>
          <p:nvPr/>
        </p:nvCxnSpPr>
        <p:spPr bwMode="auto">
          <a:xfrm>
            <a:off x="3269656" y="3433407"/>
            <a:ext cx="262275" cy="765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274060" y="5987534"/>
            <a:ext cx="593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Anomaly if distance from other points is above threshold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EB279-9DB9-9E43-A8FA-B112147B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neighbors?</a:t>
            </a:r>
            <a:br>
              <a:rPr lang="en-US" dirty="0"/>
            </a:br>
            <a:r>
              <a:rPr lang="en-US" dirty="0"/>
              <a:t>Compare Distances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942419" y="1631227"/>
            <a:ext cx="0" cy="364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942419" y="5279695"/>
            <a:ext cx="56280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635424" y="2004790"/>
            <a:ext cx="3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6912" y="53046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5607" y="3813322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3644" y="4480953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0515" y="4487454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2130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4212" y="237654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2871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9304" y="4663190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0904" y="430278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8982" y="343340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9656" y="204789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8906" y="4150388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06768" y="2832630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7118" y="1820124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92918" y="1603192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4225" y="4198552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9474" y="2636299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29383" y="3193616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29" name="Straight Arrow Connector 28"/>
          <p:cNvCxnSpPr>
            <a:stCxn id="17" idx="3"/>
            <a:endCxn id="22" idx="1"/>
          </p:cNvCxnSpPr>
          <p:nvPr/>
        </p:nvCxnSpPr>
        <p:spPr bwMode="auto">
          <a:xfrm flipV="1">
            <a:off x="3643226" y="1787858"/>
            <a:ext cx="2049692" cy="444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2" name="Straight Arrow Connector 31"/>
          <p:cNvCxnSpPr>
            <a:stCxn id="9" idx="1"/>
            <a:endCxn id="10" idx="3"/>
          </p:cNvCxnSpPr>
          <p:nvPr/>
        </p:nvCxnSpPr>
        <p:spPr bwMode="auto">
          <a:xfrm flipH="1">
            <a:off x="3184085" y="4665619"/>
            <a:ext cx="619559" cy="6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0"/>
            <a:endCxn id="23" idx="1"/>
          </p:cNvCxnSpPr>
          <p:nvPr/>
        </p:nvCxnSpPr>
        <p:spPr bwMode="auto">
          <a:xfrm flipV="1">
            <a:off x="2997300" y="4383218"/>
            <a:ext cx="376925" cy="104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0" name="Straight Arrow Connector 29"/>
          <p:cNvCxnSpPr>
            <a:stCxn id="17" idx="1"/>
          </p:cNvCxnSpPr>
          <p:nvPr/>
        </p:nvCxnSpPr>
        <p:spPr bwMode="auto">
          <a:xfrm flipH="1">
            <a:off x="2944318" y="2232564"/>
            <a:ext cx="325338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74060" y="5987534"/>
            <a:ext cx="5792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Anomaly if distance to nearest neighbor n compared to </a:t>
            </a:r>
          </a:p>
          <a:p>
            <a:r>
              <a:rPr lang="en-US" dirty="0"/>
              <a:t>distance from n to nearest neighbor is above threshold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A408A-15D7-9D45-B1D6-0BBEE24F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85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neighbors?</a:t>
            </a:r>
            <a:br>
              <a:rPr lang="en-US" dirty="0"/>
            </a:br>
            <a:r>
              <a:rPr lang="en-US" dirty="0"/>
              <a:t>Compare densities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942419" y="1631227"/>
            <a:ext cx="0" cy="364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942419" y="5279695"/>
            <a:ext cx="56280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635424" y="2004790"/>
            <a:ext cx="3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6912" y="53046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5607" y="3813322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3644" y="4480953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0515" y="4487454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2130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4212" y="237654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2871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9304" y="4663190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0904" y="430278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8982" y="343340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9656" y="204789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8906" y="4150388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06768" y="2832630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7118" y="1820124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92918" y="1603192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4225" y="4198552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9474" y="2636299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29383" y="3193616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4385700" y="1972525"/>
            <a:ext cx="1307218" cy="1091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>
            <a:stCxn id="16" idx="0"/>
            <a:endCxn id="22" idx="2"/>
          </p:cNvCxnSpPr>
          <p:nvPr/>
        </p:nvCxnSpPr>
        <p:spPr bwMode="auto">
          <a:xfrm flipH="1" flipV="1">
            <a:off x="5850624" y="1972524"/>
            <a:ext cx="1225143" cy="1460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Straight Arrow Connector 28"/>
          <p:cNvCxnSpPr>
            <a:stCxn id="17" idx="3"/>
            <a:endCxn id="22" idx="1"/>
          </p:cNvCxnSpPr>
          <p:nvPr/>
        </p:nvCxnSpPr>
        <p:spPr bwMode="auto">
          <a:xfrm flipV="1">
            <a:off x="3643226" y="1787858"/>
            <a:ext cx="2049692" cy="444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991181" y="5987534"/>
            <a:ext cx="673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Anomaly if density is substantially lower then neighbor’s density,</a:t>
            </a:r>
          </a:p>
          <a:p>
            <a:r>
              <a:rPr lang="en-US" dirty="0"/>
              <a:t>or average density</a:t>
            </a:r>
          </a:p>
        </p:txBody>
      </p:sp>
      <p:cxnSp>
        <p:nvCxnSpPr>
          <p:cNvPr id="31" name="Straight Arrow Connector 30"/>
          <p:cNvCxnSpPr>
            <a:stCxn id="17" idx="1"/>
          </p:cNvCxnSpPr>
          <p:nvPr/>
        </p:nvCxnSpPr>
        <p:spPr bwMode="auto">
          <a:xfrm flipH="1">
            <a:off x="2944317" y="2232564"/>
            <a:ext cx="325339" cy="1415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4" name="Straight Arrow Connector 33"/>
          <p:cNvCxnSpPr>
            <a:stCxn id="17" idx="2"/>
            <a:endCxn id="13" idx="0"/>
          </p:cNvCxnSpPr>
          <p:nvPr/>
        </p:nvCxnSpPr>
        <p:spPr bwMode="auto">
          <a:xfrm flipH="1">
            <a:off x="3269656" y="2417230"/>
            <a:ext cx="186785" cy="646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7" name="Straight Arrow Connector 36"/>
          <p:cNvCxnSpPr>
            <a:stCxn id="17" idx="2"/>
          </p:cNvCxnSpPr>
          <p:nvPr/>
        </p:nvCxnSpPr>
        <p:spPr bwMode="auto">
          <a:xfrm>
            <a:off x="3456441" y="2417230"/>
            <a:ext cx="596088" cy="646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1" name="Straight Arrow Connector 40"/>
          <p:cNvCxnSpPr>
            <a:endCxn id="8" idx="1"/>
          </p:cNvCxnSpPr>
          <p:nvPr/>
        </p:nvCxnSpPr>
        <p:spPr bwMode="auto">
          <a:xfrm>
            <a:off x="4315718" y="3433407"/>
            <a:ext cx="779889" cy="5645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5" name="Straight Arrow Connector 44"/>
          <p:cNvCxnSpPr>
            <a:stCxn id="16" idx="1"/>
            <a:endCxn id="8" idx="3"/>
          </p:cNvCxnSpPr>
          <p:nvPr/>
        </p:nvCxnSpPr>
        <p:spPr bwMode="auto">
          <a:xfrm flipH="1">
            <a:off x="5469177" y="3618073"/>
            <a:ext cx="1419805" cy="379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Straight Arrow Connector 46"/>
          <p:cNvCxnSpPr>
            <a:endCxn id="14" idx="3"/>
          </p:cNvCxnSpPr>
          <p:nvPr/>
        </p:nvCxnSpPr>
        <p:spPr bwMode="auto">
          <a:xfrm flipH="1">
            <a:off x="5292874" y="3813322"/>
            <a:ext cx="1529306" cy="1034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0" name="Straight Arrow Connector 49"/>
          <p:cNvCxnSpPr>
            <a:stCxn id="16" idx="2"/>
            <a:endCxn id="15" idx="3"/>
          </p:cNvCxnSpPr>
          <p:nvPr/>
        </p:nvCxnSpPr>
        <p:spPr bwMode="auto">
          <a:xfrm flipH="1">
            <a:off x="6664474" y="3802739"/>
            <a:ext cx="411293" cy="684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5" name="Straight Arrow Connector 54"/>
          <p:cNvCxnSpPr>
            <a:stCxn id="11" idx="1"/>
            <a:endCxn id="13" idx="3"/>
          </p:cNvCxnSpPr>
          <p:nvPr/>
        </p:nvCxnSpPr>
        <p:spPr bwMode="auto">
          <a:xfrm flipH="1">
            <a:off x="3456441" y="3248741"/>
            <a:ext cx="5556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CDBC7-95DA-3147-A84E-16840F7F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F5E03-8D75-BC4F-83C0-6820A0F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Numerical vs categorical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ADF2-609B-1B47-B192-06B39845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Several people are still confused how to use </a:t>
            </a:r>
          </a:p>
          <a:p>
            <a:pPr lvl="1"/>
            <a:r>
              <a:rPr lang="en-NL" b="1" dirty="0">
                <a:solidFill>
                  <a:srgbClr val="7030A0"/>
                </a:solidFill>
              </a:rPr>
              <a:t>categorical</a:t>
            </a:r>
            <a:r>
              <a:rPr lang="en-NL" dirty="0"/>
              <a:t> data in </a:t>
            </a:r>
          </a:p>
          <a:p>
            <a:pPr lvl="1"/>
            <a:r>
              <a:rPr lang="en-NL" b="1" dirty="0">
                <a:solidFill>
                  <a:srgbClr val="00B050"/>
                </a:solidFill>
              </a:rPr>
              <a:t>continuous</a:t>
            </a:r>
            <a:r>
              <a:rPr lang="en-NL" dirty="0"/>
              <a:t> classifiers</a:t>
            </a:r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3CEF-611C-D14B-A0F1-EA34113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892B4-B446-7348-964F-BEE45CFAA779}"/>
              </a:ext>
            </a:extLst>
          </p:cNvPr>
          <p:cNvGraphicFramePr>
            <a:graphicFrameLocks noGrp="1"/>
          </p:cNvGraphicFramePr>
          <p:nvPr/>
        </p:nvGraphicFramePr>
        <p:xfrm>
          <a:off x="1635423" y="3447914"/>
          <a:ext cx="1701164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2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50582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7DF23C-F541-BA40-A86B-6E15B3FCBE5E}"/>
              </a:ext>
            </a:extLst>
          </p:cNvPr>
          <p:cNvGraphicFramePr>
            <a:graphicFrameLocks noGrp="1"/>
          </p:cNvGraphicFramePr>
          <p:nvPr/>
        </p:nvGraphicFramePr>
        <p:xfrm>
          <a:off x="4824815" y="3447914"/>
          <a:ext cx="3456920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30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1728460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CCC985-2000-C744-ADAA-29BB44BEF94D}"/>
              </a:ext>
            </a:extLst>
          </p:cNvPr>
          <p:cNvSpPr txBox="1"/>
          <p:nvPr/>
        </p:nvSpPr>
        <p:spPr>
          <a:xfrm>
            <a:off x="1602651" y="2867889"/>
            <a:ext cx="710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i="1" dirty="0">
                <a:solidFill>
                  <a:srgbClr val="7030A0"/>
                </a:solidFill>
              </a:rPr>
              <a:t>Target </a:t>
            </a:r>
            <a:r>
              <a:rPr lang="nl-NL" b="1" i="1" dirty="0" err="1">
                <a:solidFill>
                  <a:srgbClr val="7030A0"/>
                </a:solidFill>
              </a:rPr>
              <a:t>encoding</a:t>
            </a:r>
            <a:r>
              <a:rPr lang="nl-NL" b="1" i="1" dirty="0">
                <a:solidFill>
                  <a:srgbClr val="7030A0"/>
                </a:solidFill>
              </a:rPr>
              <a:t>, </a:t>
            </a:r>
            <a:r>
              <a:rPr lang="nl-NL" b="1" i="1" dirty="0" err="1">
                <a:solidFill>
                  <a:srgbClr val="7030A0"/>
                </a:solidFill>
              </a:rPr>
              <a:t>sort</a:t>
            </a:r>
            <a:r>
              <a:rPr lang="nl-NL" b="1" i="1" dirty="0">
                <a:solidFill>
                  <a:srgbClr val="7030A0"/>
                </a:solidFill>
              </a:rPr>
              <a:t> </a:t>
            </a:r>
            <a:r>
              <a:rPr lang="nl-NL" b="1" i="1" dirty="0" err="1">
                <a:solidFill>
                  <a:srgbClr val="7030A0"/>
                </a:solidFill>
              </a:rPr>
              <a:t>according</a:t>
            </a:r>
            <a:r>
              <a:rPr lang="nl-NL" b="1" i="1" dirty="0">
                <a:solidFill>
                  <a:srgbClr val="7030A0"/>
                </a:solidFill>
              </a:rPr>
              <a:t> </a:t>
            </a:r>
            <a:r>
              <a:rPr lang="nl-NL" b="1" i="1" dirty="0" err="1">
                <a:solidFill>
                  <a:srgbClr val="7030A0"/>
                </a:solidFill>
              </a:rPr>
              <a:t>to</a:t>
            </a:r>
            <a:r>
              <a:rPr lang="nl-NL" b="1" i="1" dirty="0">
                <a:solidFill>
                  <a:srgbClr val="7030A0"/>
                </a:solidFill>
              </a:rPr>
              <a:t> </a:t>
            </a:r>
            <a:r>
              <a:rPr lang="nl-NL" b="1" i="1" dirty="0" err="1">
                <a:solidFill>
                  <a:srgbClr val="7030A0"/>
                </a:solidFill>
              </a:rPr>
              <a:t>positive</a:t>
            </a:r>
            <a:r>
              <a:rPr lang="nl-NL" b="1" i="1" dirty="0">
                <a:solidFill>
                  <a:srgbClr val="7030A0"/>
                </a:solidFill>
              </a:rPr>
              <a:t> class </a:t>
            </a:r>
            <a:r>
              <a:rPr lang="nl-NL" b="1" i="1" dirty="0" err="1">
                <a:solidFill>
                  <a:srgbClr val="7030A0"/>
                </a:solidFill>
              </a:rPr>
              <a:t>probability</a:t>
            </a:r>
            <a:endParaRPr lang="en-NL" b="1" i="1" dirty="0">
              <a:solidFill>
                <a:srgbClr val="7030A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AA0605-89C3-9847-B0C5-7DFAFF30E1BA}"/>
              </a:ext>
            </a:extLst>
          </p:cNvPr>
          <p:cNvSpPr/>
          <p:nvPr/>
        </p:nvSpPr>
        <p:spPr bwMode="auto">
          <a:xfrm>
            <a:off x="4050935" y="1463538"/>
            <a:ext cx="5004679" cy="13474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Cheating if the test set is used!</a:t>
            </a:r>
          </a:p>
        </p:txBody>
      </p:sp>
    </p:spTree>
    <p:extLst>
      <p:ext uri="{BB962C8B-B14F-4D97-AF65-F5344CB8AC3E}">
        <p14:creationId xmlns:p14="http://schemas.microsoft.com/office/powerpoint/2010/main" val="1461191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neighbors?</a:t>
            </a:r>
            <a:br>
              <a:rPr lang="en-US" dirty="0"/>
            </a:br>
            <a:r>
              <a:rPr lang="en-US" dirty="0"/>
              <a:t>Compare densities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942419" y="1631227"/>
            <a:ext cx="0" cy="364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942419" y="5279695"/>
            <a:ext cx="56280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635424" y="2004790"/>
            <a:ext cx="3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6912" y="53046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5607" y="3813322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3644" y="4480953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0515" y="4487454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2130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4212" y="237654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2871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9304" y="4663190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0904" y="430278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8982" y="343340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9656" y="204789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92918" y="1603192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91181" y="5987534"/>
            <a:ext cx="589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density estimation using e.g.,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Parzen</a:t>
            </a:r>
            <a:r>
              <a:rPr lang="en-US" dirty="0">
                <a:solidFill>
                  <a:srgbClr val="FF0000"/>
                </a:solidFill>
              </a:rPr>
              <a:t> windows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932324" y="2636299"/>
            <a:ext cx="2291897" cy="196844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13001" y="835900"/>
            <a:ext cx="2291897" cy="196844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46925" y="3014657"/>
            <a:ext cx="2291897" cy="196844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10492" y="1198610"/>
            <a:ext cx="2291897" cy="196844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29383" y="1233860"/>
            <a:ext cx="33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88611" y="2617678"/>
            <a:ext cx="33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46925" y="4595151"/>
            <a:ext cx="33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73257" y="835900"/>
            <a:ext cx="33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23EC2B5-5B1B-7543-B091-CDD97B35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3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Distance-based:</a:t>
            </a:r>
          </a:p>
          <a:p>
            <a:pPr lvl="1"/>
            <a:r>
              <a:rPr lang="en-US" dirty="0"/>
              <a:t>A point is anomalous when it is far from other points </a:t>
            </a:r>
          </a:p>
          <a:p>
            <a:pPr lvl="1"/>
            <a:endParaRPr lang="en-US" dirty="0"/>
          </a:p>
          <a:p>
            <a:r>
              <a:rPr lang="en-US" dirty="0"/>
              <a:t>Density-based:</a:t>
            </a:r>
          </a:p>
          <a:p>
            <a:pPr lvl="1"/>
            <a:r>
              <a:rPr lang="en-US" dirty="0"/>
              <a:t>A point is anomalous when it is in a low density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8AAEB-5D69-1A4E-90F9-A461A230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9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Distance based Outlier Detection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 dirty="0"/>
              <a:t>Nearest </a:t>
            </a:r>
            <a:r>
              <a:rPr lang="en-GB" altLang="nl-NL" dirty="0" err="1"/>
              <a:t>Neighbor</a:t>
            </a:r>
            <a:r>
              <a:rPr lang="en-GB" altLang="nl-NL" dirty="0"/>
              <a:t> (NN) approach*,**</a:t>
            </a:r>
          </a:p>
          <a:p>
            <a:pPr lvl="1"/>
            <a:endParaRPr lang="en-GB" altLang="nl-NL" dirty="0"/>
          </a:p>
          <a:p>
            <a:pPr lvl="1"/>
            <a:r>
              <a:rPr lang="en-GB" altLang="nl-NL" dirty="0"/>
              <a:t>For each data point d compute the distance to the k-</a:t>
            </a:r>
            <a:r>
              <a:rPr lang="en-GB" altLang="nl-NL" dirty="0" err="1"/>
              <a:t>th</a:t>
            </a:r>
            <a:r>
              <a:rPr lang="en-GB" altLang="nl-NL" dirty="0"/>
              <a:t> nearest </a:t>
            </a:r>
            <a:br>
              <a:rPr lang="en-GB" altLang="nl-NL" dirty="0"/>
            </a:br>
            <a:r>
              <a:rPr lang="en-GB" altLang="nl-NL" dirty="0" err="1"/>
              <a:t>neighbor</a:t>
            </a:r>
            <a:r>
              <a:rPr lang="en-GB" altLang="nl-NL" dirty="0"/>
              <a:t> </a:t>
            </a:r>
            <a:r>
              <a:rPr lang="en-GB" altLang="nl-NL" dirty="0" err="1"/>
              <a:t>dk</a:t>
            </a:r>
            <a:endParaRPr lang="en-GB" altLang="nl-NL" dirty="0"/>
          </a:p>
          <a:p>
            <a:pPr lvl="1"/>
            <a:r>
              <a:rPr lang="en-GB" altLang="nl-NL" dirty="0"/>
              <a:t>Sort all data points according to the distance to </a:t>
            </a:r>
            <a:r>
              <a:rPr lang="en-GB" altLang="nl-NL" dirty="0" err="1"/>
              <a:t>dk</a:t>
            </a:r>
            <a:endParaRPr lang="en-GB" altLang="nl-NL" dirty="0"/>
          </a:p>
          <a:p>
            <a:pPr lvl="1"/>
            <a:r>
              <a:rPr lang="en-GB" altLang="nl-NL" dirty="0"/>
              <a:t>Outliers are points that have the largest distance </a:t>
            </a:r>
            <a:r>
              <a:rPr lang="en-GB" altLang="nl-NL" dirty="0" err="1"/>
              <a:t>dk</a:t>
            </a:r>
            <a:r>
              <a:rPr lang="en-GB" altLang="nl-NL" dirty="0"/>
              <a:t> and therefore are located in the more sparse </a:t>
            </a:r>
            <a:r>
              <a:rPr lang="en-GB" altLang="nl-NL" dirty="0" err="1"/>
              <a:t>neighborhoods</a:t>
            </a:r>
            <a:endParaRPr lang="en-GB" altLang="nl-NL" dirty="0"/>
          </a:p>
          <a:p>
            <a:pPr lvl="1"/>
            <a:r>
              <a:rPr lang="en-GB" altLang="nl-NL" dirty="0"/>
              <a:t>Usually data points that have top n% distance </a:t>
            </a:r>
            <a:r>
              <a:rPr lang="en-GB" altLang="nl-NL" dirty="0" err="1"/>
              <a:t>dk</a:t>
            </a:r>
            <a:r>
              <a:rPr lang="en-GB" altLang="nl-NL" dirty="0"/>
              <a:t> are identified as outliers</a:t>
            </a:r>
          </a:p>
          <a:p>
            <a:pPr lvl="2"/>
            <a:r>
              <a:rPr lang="en-GB" altLang="nl-NL" dirty="0"/>
              <a:t>n – user parameter</a:t>
            </a:r>
          </a:p>
          <a:p>
            <a:pPr lvl="1"/>
            <a:endParaRPr lang="en-GB" altLang="nl-NL" dirty="0"/>
          </a:p>
          <a:p>
            <a:pPr lvl="1"/>
            <a:r>
              <a:rPr lang="en-GB" altLang="nl-NL" dirty="0"/>
              <a:t>Not suitable for datasets that have modes with varying density</a:t>
            </a:r>
          </a:p>
          <a:p>
            <a:pPr lvl="1"/>
            <a:endParaRPr lang="en-GB" altLang="nl-NL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458287" y="6228083"/>
            <a:ext cx="6871320" cy="62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marL="171450" indent="-171450" algn="l">
              <a:lnSpc>
                <a:spcPct val="90000"/>
              </a:lnSpc>
              <a:spcBef>
                <a:spcPts val="263"/>
              </a:spcBef>
              <a:buFont typeface="Arial" pitchFamily="34" charset="0"/>
              <a:buChar char="•"/>
            </a:pPr>
            <a:r>
              <a:rPr lang="en-GB" altLang="nl-NL" sz="1200" dirty="0">
                <a:latin typeface="Matisse ITC" pitchFamily="80" charset="0"/>
              </a:rPr>
              <a:t>Knorr, </a:t>
            </a:r>
            <a:r>
              <a:rPr lang="en-GB" altLang="nl-NL" sz="1200" dirty="0" err="1">
                <a:latin typeface="Matisse ITC" pitchFamily="80" charset="0"/>
              </a:rPr>
              <a:t>Ng,Algorithms</a:t>
            </a:r>
            <a:r>
              <a:rPr lang="en-GB" altLang="nl-NL" sz="1200" dirty="0">
                <a:latin typeface="Matisse ITC" pitchFamily="80" charset="0"/>
              </a:rPr>
              <a:t> for Mining Distance-Based Outliers in Large Datasets, VLDB98</a:t>
            </a:r>
          </a:p>
          <a:p>
            <a:pPr algn="l">
              <a:lnSpc>
                <a:spcPct val="90000"/>
              </a:lnSpc>
              <a:spcBef>
                <a:spcPts val="263"/>
              </a:spcBef>
              <a:buFont typeface="Matisse ITC" pitchFamily="80" charset="0"/>
              <a:buNone/>
            </a:pPr>
            <a:r>
              <a:rPr lang="en-GB" altLang="nl-NL" sz="1200" dirty="0">
                <a:latin typeface="Matisse ITC" pitchFamily="80" charset="0"/>
              </a:rPr>
              <a:t>** S. </a:t>
            </a:r>
            <a:r>
              <a:rPr lang="en-GB" altLang="nl-NL" sz="1200" dirty="0" err="1">
                <a:latin typeface="Matisse ITC" pitchFamily="80" charset="0"/>
              </a:rPr>
              <a:t>Ramaswamy</a:t>
            </a:r>
            <a:r>
              <a:rPr lang="en-GB" altLang="nl-NL" sz="1200" dirty="0">
                <a:latin typeface="Matisse ITC" pitchFamily="80" charset="0"/>
              </a:rPr>
              <a:t>, R. </a:t>
            </a:r>
            <a:r>
              <a:rPr lang="en-GB" altLang="nl-NL" sz="1200" dirty="0" err="1">
                <a:latin typeface="Matisse ITC" pitchFamily="80" charset="0"/>
              </a:rPr>
              <a:t>Rastogi</a:t>
            </a:r>
            <a:r>
              <a:rPr lang="en-GB" altLang="nl-NL" sz="1200" dirty="0">
                <a:latin typeface="Matisse ITC" pitchFamily="80" charset="0"/>
              </a:rPr>
              <a:t>, S. </a:t>
            </a:r>
            <a:r>
              <a:rPr lang="en-GB" altLang="nl-NL" sz="1200" dirty="0" err="1">
                <a:latin typeface="Matisse ITC" pitchFamily="80" charset="0"/>
              </a:rPr>
              <a:t>Kyuseok</a:t>
            </a:r>
            <a:r>
              <a:rPr lang="en-GB" altLang="nl-NL" sz="1200" dirty="0">
                <a:latin typeface="Matisse ITC" pitchFamily="80" charset="0"/>
              </a:rPr>
              <a:t>: Efficient Algorithms for Mining Outliers from Large Data Sets, ACM SIGMOD Conf. On Management of Data, 2000.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75BBC2-12E2-5846-95FD-3C584D7E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8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Density based Outlier Detection</a:t>
            </a:r>
            <a:br>
              <a:rPr lang="en-US" altLang="nl-NL"/>
            </a:br>
            <a:r>
              <a:rPr lang="en-US" altLang="nl-NL"/>
              <a:t>Local Outlier Factor (LOF)*</a:t>
            </a:r>
            <a:endParaRPr lang="en-US" altLang="nl-NL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local outlier factor is based on a concept of a local density</a:t>
            </a:r>
          </a:p>
          <a:p>
            <a:pPr lvl="1"/>
            <a:r>
              <a:rPr lang="en-US" dirty="0"/>
              <a:t>locality is given by k nearest neighbors</a:t>
            </a:r>
          </a:p>
          <a:p>
            <a:pPr lvl="1"/>
            <a:r>
              <a:rPr lang="en-US" dirty="0"/>
              <a:t>distance to k neighbors is used to estimate the density</a:t>
            </a:r>
          </a:p>
          <a:p>
            <a:endParaRPr lang="en-US" dirty="0"/>
          </a:p>
          <a:p>
            <a:r>
              <a:rPr lang="en-US" dirty="0"/>
              <a:t>Points that have a substantially lower density than their neighbors are considered to be anomalies</a:t>
            </a:r>
          </a:p>
          <a:p>
            <a:endParaRPr lang="en-US" dirty="0"/>
          </a:p>
          <a:p>
            <a:r>
              <a:rPr lang="en-US" dirty="0"/>
              <a:t>The local density is estimated by the typical distance at which a point can be "reached" from its neighbors. </a:t>
            </a:r>
          </a:p>
          <a:p>
            <a:pPr lvl="1"/>
            <a:r>
              <a:rPr lang="en-US" dirty="0"/>
              <a:t>The definition of "reachability distance" used in LOF is an additional measure to produce more stable results within clusters</a:t>
            </a:r>
          </a:p>
          <a:p>
            <a:pPr lvl="1"/>
            <a:r>
              <a:rPr lang="en-US" dirty="0"/>
              <a:t>See next slides for further details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1822996" y="6246019"/>
            <a:ext cx="571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ts val="875"/>
              </a:spcBef>
              <a:buFont typeface="Matisse ITC" pitchFamily="80" charset="0"/>
              <a:buNone/>
            </a:pPr>
            <a:r>
              <a:rPr lang="en-GB" altLang="nl-NL" sz="1200">
                <a:latin typeface="Matisse ITC" pitchFamily="80" charset="0"/>
              </a:rPr>
              <a:t>* - Breunig, et al, LOF: Identifying Density-Based Local Outliers, KDD 2000.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A2444C-0EBC-8E4A-9626-C1E45531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53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Density based Outlier Detection</a:t>
            </a:r>
            <a:br>
              <a:rPr lang="en-US" altLang="nl-NL"/>
            </a:br>
            <a:r>
              <a:rPr lang="en-US" altLang="nl-NL"/>
              <a:t>Local Outlier Factor (LOF)*</a:t>
            </a:r>
            <a:endParaRPr lang="en-US" altLang="nl-NL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NL" dirty="0"/>
              <a:t>For each data point q compute the distance to the k-</a:t>
            </a:r>
            <a:r>
              <a:rPr lang="en-US" altLang="nl-NL" dirty="0" err="1"/>
              <a:t>th</a:t>
            </a:r>
            <a:r>
              <a:rPr lang="en-US" altLang="nl-NL" dirty="0"/>
              <a:t> nearest neighbor (k-distance(q) )</a:t>
            </a:r>
          </a:p>
          <a:p>
            <a:endParaRPr lang="en-US" altLang="nl-NL" dirty="0"/>
          </a:p>
          <a:p>
            <a:r>
              <a:rPr lang="en-US" altLang="nl-NL" dirty="0"/>
              <a:t>Compute reachability distance (reach-</a:t>
            </a:r>
            <a:r>
              <a:rPr lang="en-US" altLang="nl-NL" dirty="0" err="1"/>
              <a:t>dist</a:t>
            </a:r>
            <a:r>
              <a:rPr lang="en-US" altLang="nl-NL" dirty="0"/>
              <a:t>) for each data example q with respect to data example p as: </a:t>
            </a:r>
          </a:p>
          <a:p>
            <a:pPr marL="386176" lvl="1" indent="0">
              <a:buNone/>
            </a:pPr>
            <a:r>
              <a:rPr lang="en-US" altLang="nl-NL" dirty="0"/>
              <a:t>	reach-</a:t>
            </a:r>
            <a:r>
              <a:rPr lang="en-US" altLang="nl-NL" dirty="0" err="1"/>
              <a:t>dist</a:t>
            </a:r>
            <a:r>
              <a:rPr lang="en-US" altLang="nl-NL" dirty="0"/>
              <a:t>(q, p) = max{k-distance(p), d(</a:t>
            </a:r>
            <a:r>
              <a:rPr lang="en-US" altLang="nl-NL" dirty="0" err="1"/>
              <a:t>q,p</a:t>
            </a:r>
            <a:r>
              <a:rPr lang="en-US" altLang="nl-NL" dirty="0"/>
              <a:t>)}</a:t>
            </a:r>
          </a:p>
          <a:p>
            <a:pPr marL="386176" lvl="1" indent="0">
              <a:buNone/>
            </a:pPr>
            <a:endParaRPr lang="en-US" altLang="nl-NL" dirty="0"/>
          </a:p>
          <a:p>
            <a:pPr lvl="1"/>
            <a:endParaRPr lang="en-US" altLang="nl-NL" dirty="0"/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1635424" y="6520657"/>
            <a:ext cx="571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ts val="875"/>
              </a:spcBef>
              <a:buFont typeface="Matisse ITC" pitchFamily="80" charset="0"/>
              <a:buNone/>
            </a:pPr>
            <a:r>
              <a:rPr lang="en-GB" altLang="nl-NL" sz="1200" dirty="0">
                <a:latin typeface="Matisse ITC" pitchFamily="80" charset="0"/>
              </a:rPr>
              <a:t>* - </a:t>
            </a:r>
            <a:r>
              <a:rPr lang="en-GB" altLang="nl-NL" sz="1200" dirty="0" err="1">
                <a:latin typeface="Matisse ITC" pitchFamily="80" charset="0"/>
              </a:rPr>
              <a:t>Breunig</a:t>
            </a:r>
            <a:r>
              <a:rPr lang="en-GB" altLang="nl-NL" sz="1200" dirty="0">
                <a:latin typeface="Matisse ITC" pitchFamily="80" charset="0"/>
              </a:rPr>
              <a:t>, et al, LOF: Identifying Density-Based Local Outliers, KDD 2000.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12" y="3550793"/>
            <a:ext cx="4381784" cy="29160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A8E40-A268-204D-AD2D-2F57CADD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63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Density based Outlier Detection</a:t>
            </a:r>
            <a:br>
              <a:rPr lang="en-US" altLang="nl-NL"/>
            </a:br>
            <a:r>
              <a:rPr lang="en-US" altLang="nl-NL"/>
              <a:t>Local Outlier Factor (LOF)*</a:t>
            </a:r>
            <a:endParaRPr lang="en-US" altLang="nl-NL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NL" dirty="0"/>
              <a:t>For each data point q compute the distance to the k-</a:t>
            </a:r>
            <a:r>
              <a:rPr lang="en-US" altLang="nl-NL" dirty="0" err="1"/>
              <a:t>th</a:t>
            </a:r>
            <a:r>
              <a:rPr lang="en-US" altLang="nl-NL" dirty="0"/>
              <a:t> nearest neighbor (k-distance(q) )</a:t>
            </a:r>
          </a:p>
          <a:p>
            <a:endParaRPr lang="en-US" altLang="nl-NL" dirty="0"/>
          </a:p>
          <a:p>
            <a:r>
              <a:rPr lang="en-US" altLang="nl-NL" dirty="0"/>
              <a:t>Compute reachability distance (reach-</a:t>
            </a:r>
            <a:r>
              <a:rPr lang="en-US" altLang="nl-NL" dirty="0" err="1"/>
              <a:t>dist</a:t>
            </a:r>
            <a:r>
              <a:rPr lang="en-US" altLang="nl-NL" dirty="0"/>
              <a:t>) for each data example q with respect to data example p as: </a:t>
            </a:r>
          </a:p>
          <a:p>
            <a:pPr marL="386176" lvl="1" indent="0">
              <a:buNone/>
            </a:pPr>
            <a:r>
              <a:rPr lang="en-US" altLang="nl-NL" dirty="0"/>
              <a:t>	reach-</a:t>
            </a:r>
            <a:r>
              <a:rPr lang="en-US" altLang="nl-NL" dirty="0" err="1"/>
              <a:t>dist</a:t>
            </a:r>
            <a:r>
              <a:rPr lang="en-US" altLang="nl-NL" dirty="0"/>
              <a:t>(q, p) = max{k-distance(p), d(</a:t>
            </a:r>
            <a:r>
              <a:rPr lang="en-US" altLang="nl-NL" dirty="0" err="1"/>
              <a:t>q,p</a:t>
            </a:r>
            <a:r>
              <a:rPr lang="en-US" altLang="nl-NL" dirty="0"/>
              <a:t>)}</a:t>
            </a:r>
          </a:p>
          <a:p>
            <a:pPr marL="386176" lvl="1" indent="0">
              <a:buNone/>
            </a:pPr>
            <a:endParaRPr lang="en-US" altLang="nl-NL" dirty="0"/>
          </a:p>
          <a:p>
            <a:pPr lvl="1"/>
            <a:endParaRPr lang="en-US" altLang="nl-NL" dirty="0"/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1635424" y="6520657"/>
            <a:ext cx="571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ts val="875"/>
              </a:spcBef>
              <a:buFont typeface="Matisse ITC" pitchFamily="80" charset="0"/>
              <a:buNone/>
            </a:pPr>
            <a:r>
              <a:rPr lang="en-GB" altLang="nl-NL" sz="1200" dirty="0">
                <a:latin typeface="Matisse ITC" pitchFamily="80" charset="0"/>
              </a:rPr>
              <a:t>* - </a:t>
            </a:r>
            <a:r>
              <a:rPr lang="en-GB" altLang="nl-NL" sz="1200" dirty="0" err="1">
                <a:latin typeface="Matisse ITC" pitchFamily="80" charset="0"/>
              </a:rPr>
              <a:t>Breunig</a:t>
            </a:r>
            <a:r>
              <a:rPr lang="en-GB" altLang="nl-NL" sz="1200" dirty="0">
                <a:latin typeface="Matisse ITC" pitchFamily="80" charset="0"/>
              </a:rPr>
              <a:t>, et al, LOF: Identifying Density-Based Local Outliers, KDD 2000.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12" y="3550793"/>
            <a:ext cx="4381784" cy="29160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A8E40-A268-204D-AD2D-2F57CADD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65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F4360A-60A4-5441-BCE2-3902CFD7FE84}"/>
              </a:ext>
            </a:extLst>
          </p:cNvPr>
          <p:cNvSpPr/>
          <p:nvPr/>
        </p:nvSpPr>
        <p:spPr bwMode="auto">
          <a:xfrm>
            <a:off x="2969342" y="4882747"/>
            <a:ext cx="5860202" cy="134749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k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-distance(p) serves as a lower bound</a:t>
            </a:r>
          </a:p>
        </p:txBody>
      </p:sp>
    </p:spTree>
    <p:extLst>
      <p:ext uri="{BB962C8B-B14F-4D97-AF65-F5344CB8AC3E}">
        <p14:creationId xmlns:p14="http://schemas.microsoft.com/office/powerpoint/2010/main" val="14474078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Density based Outlier Detection</a:t>
            </a:r>
            <a:br>
              <a:rPr lang="en-US" altLang="nl-NL"/>
            </a:br>
            <a:r>
              <a:rPr lang="en-US" altLang="nl-NL"/>
              <a:t>Local Outlier Factor (LOF)*</a:t>
            </a:r>
            <a:endParaRPr lang="en-US" altLang="nl-NL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NL" dirty="0"/>
          </a:p>
          <a:p>
            <a:endParaRPr lang="en-US" altLang="nl-NL" dirty="0"/>
          </a:p>
          <a:p>
            <a:r>
              <a:rPr lang="en-US" altLang="nl-NL" dirty="0"/>
              <a:t>Compute local reachability density (</a:t>
            </a:r>
            <a:r>
              <a:rPr lang="en-US" altLang="nl-NL" dirty="0" err="1"/>
              <a:t>lrd</a:t>
            </a:r>
            <a:r>
              <a:rPr lang="en-US" altLang="nl-NL" dirty="0"/>
              <a:t>) of data example q as inverse of the average reachability distance based on the </a:t>
            </a:r>
            <a:r>
              <a:rPr lang="en-US" altLang="nl-NL" dirty="0" err="1"/>
              <a:t>MinPts</a:t>
            </a:r>
            <a:r>
              <a:rPr lang="en-US" altLang="nl-NL" dirty="0"/>
              <a:t> (k) nearest neighbors of data example q</a:t>
            </a:r>
          </a:p>
          <a:p>
            <a:pPr marL="386176" lvl="1" indent="0">
              <a:buNone/>
            </a:pPr>
            <a:r>
              <a:rPr lang="en-US" altLang="nl-NL" dirty="0"/>
              <a:t>	</a:t>
            </a:r>
          </a:p>
          <a:p>
            <a:pPr marL="386176" lvl="1" indent="0">
              <a:buNone/>
            </a:pPr>
            <a:r>
              <a:rPr lang="en-US" altLang="nl-NL" dirty="0"/>
              <a:t>	</a:t>
            </a:r>
            <a:r>
              <a:rPr lang="en-US" altLang="nl-NL" dirty="0" err="1"/>
              <a:t>lrd</a:t>
            </a:r>
            <a:r>
              <a:rPr lang="en-US" altLang="nl-NL" dirty="0"/>
              <a:t>(q) = </a:t>
            </a:r>
          </a:p>
          <a:p>
            <a:endParaRPr lang="en-US" altLang="nl-NL" dirty="0"/>
          </a:p>
          <a:p>
            <a:endParaRPr lang="en-US" altLang="nl-NL" dirty="0"/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1635424" y="6520657"/>
            <a:ext cx="571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ts val="875"/>
              </a:spcBef>
              <a:buFont typeface="Matisse ITC" pitchFamily="80" charset="0"/>
              <a:buNone/>
            </a:pPr>
            <a:r>
              <a:rPr lang="en-GB" altLang="nl-NL" sz="1200">
                <a:latin typeface="Matisse ITC" pitchFamily="80" charset="0"/>
              </a:rPr>
              <a:t>* - Breunig, et al, LOF: Identifying Density-Based Local Outliers, KDD 2000.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883565"/>
              </p:ext>
            </p:extLst>
          </p:nvPr>
        </p:nvGraphicFramePr>
        <p:xfrm>
          <a:off x="3419309" y="3352281"/>
          <a:ext cx="26384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3" imgW="1574640" imgH="558720" progId="Equation.3">
                  <p:embed/>
                </p:oleObj>
              </mc:Choice>
              <mc:Fallback>
                <p:oleObj name="Equation" r:id="rId3" imgW="15746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309" y="3352281"/>
                        <a:ext cx="26384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A75E0-41C9-2045-94A9-21FA6D04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79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Density based Outlier Detection</a:t>
            </a:r>
            <a:br>
              <a:rPr lang="en-US" altLang="nl-NL"/>
            </a:br>
            <a:r>
              <a:rPr lang="en-US" altLang="nl-NL"/>
              <a:t>Local Outlier Factor (LOF)*</a:t>
            </a:r>
            <a:endParaRPr lang="en-US" altLang="nl-NL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NL" dirty="0"/>
          </a:p>
          <a:p>
            <a:endParaRPr lang="en-US" altLang="nl-NL" dirty="0"/>
          </a:p>
          <a:p>
            <a:r>
              <a:rPr lang="en-US" altLang="nl-NL" dirty="0"/>
              <a:t>Compute local reachability density (</a:t>
            </a:r>
            <a:r>
              <a:rPr lang="en-US" altLang="nl-NL" dirty="0" err="1"/>
              <a:t>lrd</a:t>
            </a:r>
            <a:r>
              <a:rPr lang="en-US" altLang="nl-NL" dirty="0"/>
              <a:t>) of data example q as inverse of the average reachability distance based on the </a:t>
            </a:r>
            <a:r>
              <a:rPr lang="en-US" altLang="nl-NL" dirty="0" err="1"/>
              <a:t>MinPts</a:t>
            </a:r>
            <a:r>
              <a:rPr lang="en-US" altLang="nl-NL" dirty="0"/>
              <a:t> (k) nearest neighbors of data example q</a:t>
            </a:r>
          </a:p>
          <a:p>
            <a:pPr marL="386176" lvl="1" indent="0">
              <a:buNone/>
            </a:pPr>
            <a:r>
              <a:rPr lang="en-US" altLang="nl-NL" dirty="0"/>
              <a:t>	</a:t>
            </a:r>
          </a:p>
          <a:p>
            <a:pPr marL="386176" lvl="1" indent="0">
              <a:buNone/>
            </a:pPr>
            <a:r>
              <a:rPr lang="en-US" altLang="nl-NL" dirty="0"/>
              <a:t>	</a:t>
            </a:r>
            <a:r>
              <a:rPr lang="en-US" altLang="nl-NL" dirty="0" err="1"/>
              <a:t>lrd</a:t>
            </a:r>
            <a:r>
              <a:rPr lang="en-US" altLang="nl-NL" dirty="0"/>
              <a:t>(q) = </a:t>
            </a:r>
          </a:p>
          <a:p>
            <a:endParaRPr lang="en-US" altLang="nl-NL" dirty="0"/>
          </a:p>
          <a:p>
            <a:endParaRPr lang="en-US" altLang="nl-NL" dirty="0"/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1635424" y="6520657"/>
            <a:ext cx="571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ts val="875"/>
              </a:spcBef>
              <a:buFont typeface="Matisse ITC" pitchFamily="80" charset="0"/>
              <a:buNone/>
            </a:pPr>
            <a:r>
              <a:rPr lang="en-GB" altLang="nl-NL" sz="1200">
                <a:latin typeface="Matisse ITC" pitchFamily="80" charset="0"/>
              </a:rPr>
              <a:t>* - Breunig, et al, LOF: Identifying Density-Based Local Outliers, KDD 2000.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419309" y="3352281"/>
          <a:ext cx="26384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3" imgW="1574640" imgH="558720" progId="Equation.3">
                  <p:embed/>
                </p:oleObj>
              </mc:Choice>
              <mc:Fallback>
                <p:oleObj name="Equation" r:id="rId3" imgW="1574640" imgH="55872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309" y="3352281"/>
                        <a:ext cx="26384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A75E0-41C9-2045-94A9-21FA6D04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67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4E89A7-859C-2648-8448-C4246DA86577}"/>
              </a:ext>
            </a:extLst>
          </p:cNvPr>
          <p:cNvSpPr/>
          <p:nvPr/>
        </p:nvSpPr>
        <p:spPr bwMode="auto">
          <a:xfrm>
            <a:off x="2969342" y="4542061"/>
            <a:ext cx="5860202" cy="168818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l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(q) = low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 large avg.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reach_dist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  <a:sym typeface="Wingdings" pitchFamily="2" charset="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lrd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(q) = high  small avg. </a:t>
            </a: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reach_dist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87447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Density based Outlier Detection</a:t>
            </a:r>
            <a:br>
              <a:rPr lang="en-US" altLang="nl-NL"/>
            </a:br>
            <a:r>
              <a:rPr lang="en-US" altLang="nl-NL"/>
              <a:t>Local Outlier Factor (LOF)*</a:t>
            </a:r>
            <a:endParaRPr lang="en-US" altLang="nl-NL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NL" dirty="0"/>
          </a:p>
          <a:p>
            <a:endParaRPr lang="en-US" altLang="nl-NL" dirty="0"/>
          </a:p>
          <a:p>
            <a:r>
              <a:rPr lang="en-US" altLang="nl-NL" dirty="0"/>
              <a:t>Compute local reachability density (</a:t>
            </a:r>
            <a:r>
              <a:rPr lang="en-US" altLang="nl-NL" dirty="0" err="1"/>
              <a:t>lrd</a:t>
            </a:r>
            <a:r>
              <a:rPr lang="en-US" altLang="nl-NL" dirty="0"/>
              <a:t>) of data example q as inverse of the average reachability distance based on the </a:t>
            </a:r>
            <a:r>
              <a:rPr lang="en-US" altLang="nl-NL" dirty="0" err="1"/>
              <a:t>MinPts</a:t>
            </a:r>
            <a:r>
              <a:rPr lang="en-US" altLang="nl-NL" dirty="0"/>
              <a:t> (k) nearest neighbors of data example q</a:t>
            </a:r>
          </a:p>
          <a:p>
            <a:pPr marL="386176" lvl="1" indent="0">
              <a:buNone/>
            </a:pPr>
            <a:r>
              <a:rPr lang="en-US" altLang="nl-NL" dirty="0"/>
              <a:t>	</a:t>
            </a:r>
          </a:p>
          <a:p>
            <a:pPr marL="386176" lvl="1" indent="0">
              <a:buNone/>
            </a:pPr>
            <a:r>
              <a:rPr lang="en-US" altLang="nl-NL" dirty="0"/>
              <a:t>	</a:t>
            </a:r>
            <a:r>
              <a:rPr lang="en-US" altLang="nl-NL" dirty="0" err="1"/>
              <a:t>lrd</a:t>
            </a:r>
            <a:r>
              <a:rPr lang="en-US" altLang="nl-NL" dirty="0"/>
              <a:t>(q) = </a:t>
            </a:r>
          </a:p>
          <a:p>
            <a:endParaRPr lang="en-US" altLang="nl-NL" dirty="0"/>
          </a:p>
          <a:p>
            <a:endParaRPr lang="en-US" altLang="nl-NL" dirty="0"/>
          </a:p>
          <a:p>
            <a:r>
              <a:rPr lang="en-US" altLang="nl-NL" dirty="0"/>
              <a:t>Compute LOF(q) as ratio of average local reachability density of q’s k-nearest neighbors and local reachability density of the data record q</a:t>
            </a:r>
          </a:p>
          <a:p>
            <a:pPr lvl="1"/>
            <a:endParaRPr lang="en-US" altLang="nl-NL" dirty="0"/>
          </a:p>
          <a:p>
            <a:pPr marL="386176" lvl="1" indent="0">
              <a:buNone/>
            </a:pPr>
            <a:r>
              <a:rPr lang="en-US" altLang="nl-NL" dirty="0"/>
              <a:t>	LOF(q) = </a:t>
            </a:r>
          </a:p>
        </p:txBody>
      </p:sp>
      <p:graphicFrame>
        <p:nvGraphicFramePr>
          <p:cNvPr id="240645" name="Object 5"/>
          <p:cNvGraphicFramePr>
            <a:graphicFrameLocks noChangeAspect="1"/>
          </p:cNvGraphicFramePr>
          <p:nvPr/>
        </p:nvGraphicFramePr>
        <p:xfrm>
          <a:off x="3622388" y="5552079"/>
          <a:ext cx="20589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3" imgW="1193760" imgH="431640" progId="Equation.3">
                  <p:embed/>
                </p:oleObj>
              </mc:Choice>
              <mc:Fallback>
                <p:oleObj name="Equation" r:id="rId3" imgW="1193760" imgH="431640" progId="Equation.3">
                  <p:embed/>
                  <p:pic>
                    <p:nvPicPr>
                      <p:cNvPr id="240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388" y="5552079"/>
                        <a:ext cx="20589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1635424" y="6520657"/>
            <a:ext cx="571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ts val="875"/>
              </a:spcBef>
              <a:buFont typeface="Matisse ITC" pitchFamily="80" charset="0"/>
              <a:buNone/>
            </a:pPr>
            <a:r>
              <a:rPr lang="en-GB" altLang="nl-NL" sz="1200">
                <a:latin typeface="Matisse ITC" pitchFamily="80" charset="0"/>
              </a:rPr>
              <a:t>* - Breunig, et al, LOF: Identifying Density-Based Local Outliers, KDD 2000.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419309" y="3352281"/>
          <a:ext cx="26384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5" imgW="1574640" imgH="558720" progId="Equation.3">
                  <p:embed/>
                </p:oleObj>
              </mc:Choice>
              <mc:Fallback>
                <p:oleObj name="Equation" r:id="rId5" imgW="1574640" imgH="55872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309" y="3352281"/>
                        <a:ext cx="26384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A75E0-41C9-2045-94A9-21FA6D04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76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Density based Outlier Detection</a:t>
            </a:r>
            <a:br>
              <a:rPr lang="en-US" altLang="nl-NL"/>
            </a:br>
            <a:r>
              <a:rPr lang="en-US" altLang="nl-NL"/>
              <a:t>Local Outlier Factor (LOF)*</a:t>
            </a:r>
            <a:endParaRPr lang="en-US" altLang="nl-NL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NL" dirty="0"/>
          </a:p>
          <a:p>
            <a:endParaRPr lang="en-US" altLang="nl-NL" dirty="0"/>
          </a:p>
          <a:p>
            <a:r>
              <a:rPr lang="en-US" altLang="nl-NL" dirty="0"/>
              <a:t>Compute local reachability density (</a:t>
            </a:r>
            <a:r>
              <a:rPr lang="en-US" altLang="nl-NL" dirty="0" err="1"/>
              <a:t>lrd</a:t>
            </a:r>
            <a:r>
              <a:rPr lang="en-US" altLang="nl-NL" dirty="0"/>
              <a:t>) of data example q as inverse of the average reachability distance based on the </a:t>
            </a:r>
            <a:r>
              <a:rPr lang="en-US" altLang="nl-NL" dirty="0" err="1"/>
              <a:t>MinPts</a:t>
            </a:r>
            <a:r>
              <a:rPr lang="en-US" altLang="nl-NL" dirty="0"/>
              <a:t> (k) nearest neighbors of data example q</a:t>
            </a:r>
          </a:p>
          <a:p>
            <a:pPr marL="386176" lvl="1" indent="0">
              <a:buNone/>
            </a:pPr>
            <a:r>
              <a:rPr lang="en-US" altLang="nl-NL" dirty="0"/>
              <a:t>	</a:t>
            </a:r>
          </a:p>
          <a:p>
            <a:pPr marL="386176" lvl="1" indent="0">
              <a:buNone/>
            </a:pPr>
            <a:r>
              <a:rPr lang="en-US" altLang="nl-NL" dirty="0"/>
              <a:t>	</a:t>
            </a:r>
            <a:r>
              <a:rPr lang="en-US" altLang="nl-NL" dirty="0" err="1"/>
              <a:t>lrd</a:t>
            </a:r>
            <a:r>
              <a:rPr lang="en-US" altLang="nl-NL" dirty="0"/>
              <a:t>(q) = </a:t>
            </a:r>
          </a:p>
          <a:p>
            <a:endParaRPr lang="en-US" altLang="nl-NL" dirty="0"/>
          </a:p>
          <a:p>
            <a:endParaRPr lang="en-US" altLang="nl-NL" dirty="0"/>
          </a:p>
          <a:p>
            <a:r>
              <a:rPr lang="en-US" altLang="nl-NL" dirty="0"/>
              <a:t>Compute LOF(q) as ratio of average local reachability density of q’s k-nearest neighbors and local reachability density of the data record q</a:t>
            </a:r>
          </a:p>
          <a:p>
            <a:pPr lvl="1"/>
            <a:endParaRPr lang="en-US" altLang="nl-NL" dirty="0"/>
          </a:p>
          <a:p>
            <a:pPr marL="386176" lvl="1" indent="0">
              <a:buNone/>
            </a:pPr>
            <a:r>
              <a:rPr lang="en-US" altLang="nl-NL" dirty="0"/>
              <a:t>	LOF(q) = </a:t>
            </a:r>
          </a:p>
        </p:txBody>
      </p:sp>
      <p:graphicFrame>
        <p:nvGraphicFramePr>
          <p:cNvPr id="240645" name="Object 5"/>
          <p:cNvGraphicFramePr>
            <a:graphicFrameLocks noChangeAspect="1"/>
          </p:cNvGraphicFramePr>
          <p:nvPr/>
        </p:nvGraphicFramePr>
        <p:xfrm>
          <a:off x="3622388" y="5552079"/>
          <a:ext cx="20589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1193760" imgH="431640" progId="Equation.3">
                  <p:embed/>
                </p:oleObj>
              </mc:Choice>
              <mc:Fallback>
                <p:oleObj name="Equation" r:id="rId3" imgW="1193760" imgH="431640" progId="Equation.3">
                  <p:embed/>
                  <p:pic>
                    <p:nvPicPr>
                      <p:cNvPr id="240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388" y="5552079"/>
                        <a:ext cx="20589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1635424" y="6520657"/>
            <a:ext cx="571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ts val="875"/>
              </a:spcBef>
              <a:buFont typeface="Matisse ITC" pitchFamily="80" charset="0"/>
              <a:buNone/>
            </a:pPr>
            <a:r>
              <a:rPr lang="en-GB" altLang="nl-NL" sz="1200">
                <a:latin typeface="Matisse ITC" pitchFamily="80" charset="0"/>
              </a:rPr>
              <a:t>* - Breunig, et al, LOF: Identifying Density-Based Local Outliers, KDD 2000.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419309" y="3352281"/>
          <a:ext cx="26384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5" imgW="1574640" imgH="558720" progId="Equation.3">
                  <p:embed/>
                </p:oleObj>
              </mc:Choice>
              <mc:Fallback>
                <p:oleObj name="Equation" r:id="rId5" imgW="1574640" imgH="55872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309" y="3352281"/>
                        <a:ext cx="26384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A75E0-41C9-2045-94A9-21FA6D04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69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21D199-CEA8-194E-881C-E4DFD8448A0F}"/>
              </a:ext>
            </a:extLst>
          </p:cNvPr>
          <p:cNvSpPr/>
          <p:nvPr/>
        </p:nvSpPr>
        <p:spPr bwMode="auto">
          <a:xfrm>
            <a:off x="1635424" y="872154"/>
            <a:ext cx="7050930" cy="348974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LOF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(q) &lt; 1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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lrd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(p) &lt;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lrd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(q)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à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q has smaller avg. reach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dist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  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higher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 density </a:t>
            </a:r>
            <a:r>
              <a:rPr lang="en-US" sz="24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inlier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1" charset="-128"/>
              <a:sym typeface="Wingdings" pitchFamily="2" charset="2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LOF(q) &gt; 1  </a:t>
            </a: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lrd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(p) &gt; </a:t>
            </a: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lrd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(q)</a:t>
            </a:r>
          </a:p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à"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q has larger avg. reach </a:t>
            </a: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dist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 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lower density 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outlier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39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F5E03-8D75-BC4F-83C0-6820A0F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Numerical vs categorical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ADF2-609B-1B47-B192-06B39845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Several people are still confused how to use </a:t>
            </a:r>
          </a:p>
          <a:p>
            <a:pPr lvl="1"/>
            <a:r>
              <a:rPr lang="en-NL" b="1" dirty="0">
                <a:solidFill>
                  <a:srgbClr val="7030A0"/>
                </a:solidFill>
              </a:rPr>
              <a:t>categorical</a:t>
            </a:r>
            <a:r>
              <a:rPr lang="en-NL" dirty="0"/>
              <a:t> data in </a:t>
            </a:r>
          </a:p>
          <a:p>
            <a:pPr lvl="1"/>
            <a:r>
              <a:rPr lang="en-NL" b="1" dirty="0">
                <a:solidFill>
                  <a:srgbClr val="00B050"/>
                </a:solidFill>
              </a:rPr>
              <a:t>continuous</a:t>
            </a:r>
            <a:r>
              <a:rPr lang="en-NL" dirty="0"/>
              <a:t> classifiers</a:t>
            </a:r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3CEF-611C-D14B-A0F1-EA34113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892B4-B446-7348-964F-BEE45CFAA779}"/>
              </a:ext>
            </a:extLst>
          </p:cNvPr>
          <p:cNvGraphicFramePr>
            <a:graphicFrameLocks noGrp="1"/>
          </p:cNvGraphicFramePr>
          <p:nvPr/>
        </p:nvGraphicFramePr>
        <p:xfrm>
          <a:off x="1635423" y="3447914"/>
          <a:ext cx="1701164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2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50582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7DF23C-F541-BA40-A86B-6E15B3FCBE5E}"/>
              </a:ext>
            </a:extLst>
          </p:cNvPr>
          <p:cNvGraphicFramePr>
            <a:graphicFrameLocks noGrp="1"/>
          </p:cNvGraphicFramePr>
          <p:nvPr/>
        </p:nvGraphicFramePr>
        <p:xfrm>
          <a:off x="3844259" y="3452778"/>
          <a:ext cx="4321150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30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AA5421-DDA8-DB4D-BD57-D0B78E7D790A}"/>
              </a:ext>
            </a:extLst>
          </p:cNvPr>
          <p:cNvSpPr txBox="1"/>
          <p:nvPr/>
        </p:nvSpPr>
        <p:spPr>
          <a:xfrm>
            <a:off x="2321585" y="2867889"/>
            <a:ext cx="5665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i="1" dirty="0" err="1">
                <a:solidFill>
                  <a:srgbClr val="7030A0"/>
                </a:solidFill>
              </a:rPr>
              <a:t>One</a:t>
            </a:r>
            <a:r>
              <a:rPr lang="nl-NL" b="1" i="1" dirty="0">
                <a:solidFill>
                  <a:srgbClr val="7030A0"/>
                </a:solidFill>
              </a:rPr>
              <a:t>-hot </a:t>
            </a:r>
            <a:r>
              <a:rPr lang="nl-NL" b="1" i="1" dirty="0" err="1">
                <a:solidFill>
                  <a:srgbClr val="7030A0"/>
                </a:solidFill>
              </a:rPr>
              <a:t>encoding</a:t>
            </a:r>
            <a:r>
              <a:rPr lang="nl-NL" b="1" i="1" dirty="0">
                <a:solidFill>
                  <a:srgbClr val="7030A0"/>
                </a:solidFill>
              </a:rPr>
              <a:t>, </a:t>
            </a:r>
            <a:r>
              <a:rPr lang="nl-NL" b="1" i="1" dirty="0" err="1">
                <a:solidFill>
                  <a:srgbClr val="7030A0"/>
                </a:solidFill>
              </a:rPr>
              <a:t>every</a:t>
            </a:r>
            <a:r>
              <a:rPr lang="nl-NL" b="1" i="1" dirty="0">
                <a:solidFill>
                  <a:srgbClr val="7030A0"/>
                </a:solidFill>
              </a:rPr>
              <a:t> </a:t>
            </a:r>
            <a:r>
              <a:rPr lang="nl-NL" b="1" i="1" dirty="0" err="1">
                <a:solidFill>
                  <a:srgbClr val="7030A0"/>
                </a:solidFill>
              </a:rPr>
              <a:t>value</a:t>
            </a:r>
            <a:r>
              <a:rPr lang="nl-NL" b="1" i="1" dirty="0">
                <a:solidFill>
                  <a:srgbClr val="7030A0"/>
                </a:solidFill>
              </a:rPr>
              <a:t> is a new column</a:t>
            </a:r>
          </a:p>
          <a:p>
            <a:pPr algn="ctr"/>
            <a:endParaRPr lang="en-NL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543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Advantages of Density based Techniques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/>
              <a:t>Local Outlier Factor (LOF) approach </a:t>
            </a:r>
          </a:p>
          <a:p>
            <a:pPr lvl="1"/>
            <a:r>
              <a:rPr lang="en-GB" altLang="nl-NL"/>
              <a:t>Example:</a:t>
            </a:r>
            <a:endParaRPr lang="en-GB" altLang="nl-NL" dirty="0"/>
          </a:p>
        </p:txBody>
      </p:sp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87" y="2552478"/>
            <a:ext cx="3019425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3832436" y="4339283"/>
            <a:ext cx="261937" cy="422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buClr>
                <a:srgbClr val="009999"/>
              </a:buClr>
              <a:buFont typeface="Times New Roman" pitchFamily="18" charset="0"/>
              <a:buNone/>
            </a:pPr>
            <a:r>
              <a:rPr lang="en-GB" altLang="nl-NL" sz="1400" b="1" i="1" dirty="0">
                <a:solidFill>
                  <a:srgbClr val="009999"/>
                </a:solidFill>
                <a:latin typeface="Times New Roman" pitchFamily="18" charset="0"/>
              </a:rPr>
              <a:t>  p</a:t>
            </a:r>
            <a:r>
              <a:rPr lang="en-GB" altLang="nl-NL" sz="1400" b="1" i="1" baseline="-25000" dirty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  <a:p>
            <a:pPr algn="l">
              <a:lnSpc>
                <a:spcPct val="100000"/>
              </a:lnSpc>
              <a:buClr>
                <a:srgbClr val="009999"/>
              </a:buClr>
              <a:buFont typeface="Symbol" pitchFamily="18" charset="2"/>
              <a:buNone/>
            </a:pPr>
            <a:r>
              <a:rPr lang="en-GB" altLang="nl-NL" sz="1000" b="1" dirty="0">
                <a:solidFill>
                  <a:srgbClr val="009999"/>
                </a:solidFill>
                <a:latin typeface="Symbol" pitchFamily="18" charset="2"/>
              </a:rPr>
              <a:t>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4807012" y="4549553"/>
            <a:ext cx="381000" cy="4810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009999"/>
              </a:buClr>
              <a:buFont typeface="Times New Roman" pitchFamily="18" charset="0"/>
              <a:buNone/>
            </a:pPr>
            <a:r>
              <a:rPr lang="en-GB" altLang="nl-NL" sz="1400" b="1" i="1">
                <a:solidFill>
                  <a:srgbClr val="009999"/>
                </a:solidFill>
                <a:latin typeface="Times New Roman" pitchFamily="18" charset="0"/>
              </a:rPr>
              <a:t>  p</a:t>
            </a:r>
            <a:r>
              <a:rPr lang="en-GB" altLang="nl-NL" sz="1400" b="1" i="1" baseline="-25000">
                <a:solidFill>
                  <a:srgbClr val="009999"/>
                </a:solidFill>
                <a:latin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buClr>
                <a:srgbClr val="009999"/>
              </a:buClr>
              <a:buFont typeface="Symbol" pitchFamily="18" charset="2"/>
              <a:buNone/>
            </a:pPr>
            <a:r>
              <a:rPr lang="en-GB" altLang="nl-NL" sz="1000" b="1">
                <a:solidFill>
                  <a:srgbClr val="009999"/>
                </a:solidFill>
                <a:latin typeface="Symbol" pitchFamily="18" charset="2"/>
              </a:rPr>
              <a:t></a:t>
            </a: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6127812" y="2578995"/>
            <a:ext cx="3024187" cy="24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1125"/>
              </a:spcBef>
              <a:buClr>
                <a:srgbClr val="333399"/>
              </a:buClr>
              <a:buSzPct val="75000"/>
              <a:buFont typeface="Monotype Sorts" charset="2"/>
              <a:buNone/>
            </a:pPr>
            <a:r>
              <a:rPr lang="en-GB" altLang="nl-NL" sz="1800" b="1" dirty="0">
                <a:solidFill>
                  <a:srgbClr val="0000CC"/>
                </a:solidFill>
              </a:rPr>
              <a:t>In the </a:t>
            </a:r>
            <a:r>
              <a:rPr lang="en-GB" altLang="nl-NL" sz="1800" b="1" i="1" dirty="0">
                <a:solidFill>
                  <a:srgbClr val="0000CC"/>
                </a:solidFill>
              </a:rPr>
              <a:t>NN</a:t>
            </a:r>
            <a:r>
              <a:rPr lang="en-GB" altLang="nl-NL" sz="1800" b="1" dirty="0">
                <a:solidFill>
                  <a:srgbClr val="0000CC"/>
                </a:solidFill>
              </a:rPr>
              <a:t> approach, </a:t>
            </a:r>
            <a:r>
              <a:rPr lang="en-GB" altLang="nl-NL" sz="1800" b="1" i="1" dirty="0">
                <a:solidFill>
                  <a:srgbClr val="0000CC"/>
                </a:solidFill>
              </a:rPr>
              <a:t>p</a:t>
            </a:r>
            <a:r>
              <a:rPr lang="en-GB" altLang="nl-NL" sz="1800" b="1" i="1" baseline="-25000" dirty="0">
                <a:solidFill>
                  <a:srgbClr val="0000CC"/>
                </a:solidFill>
              </a:rPr>
              <a:t>2</a:t>
            </a:r>
            <a:r>
              <a:rPr lang="en-GB" altLang="nl-NL" sz="1800" b="1" dirty="0">
                <a:solidFill>
                  <a:srgbClr val="0000CC"/>
                </a:solidFill>
              </a:rPr>
              <a:t> is not considered as outlier, while the </a:t>
            </a:r>
            <a:r>
              <a:rPr lang="en-GB" altLang="nl-NL" sz="1800" b="1" i="1" dirty="0">
                <a:solidFill>
                  <a:srgbClr val="0000CC"/>
                </a:solidFill>
              </a:rPr>
              <a:t>LOF</a:t>
            </a:r>
            <a:r>
              <a:rPr lang="en-GB" altLang="nl-NL" sz="1800" b="1" dirty="0">
                <a:solidFill>
                  <a:srgbClr val="0000CC"/>
                </a:solidFill>
              </a:rPr>
              <a:t> approach find both </a:t>
            </a:r>
            <a:r>
              <a:rPr lang="en-GB" altLang="nl-NL" sz="1800" b="1" i="1" dirty="0">
                <a:solidFill>
                  <a:srgbClr val="0000CC"/>
                </a:solidFill>
              </a:rPr>
              <a:t>p</a:t>
            </a:r>
            <a:r>
              <a:rPr lang="en-GB" altLang="nl-NL" sz="1800" b="1" i="1" baseline="-25000" dirty="0">
                <a:solidFill>
                  <a:srgbClr val="0000CC"/>
                </a:solidFill>
              </a:rPr>
              <a:t>1</a:t>
            </a:r>
            <a:r>
              <a:rPr lang="en-GB" altLang="nl-NL" sz="1800" b="1" dirty="0">
                <a:solidFill>
                  <a:srgbClr val="0000CC"/>
                </a:solidFill>
              </a:rPr>
              <a:t> and </a:t>
            </a:r>
            <a:r>
              <a:rPr lang="en-GB" altLang="nl-NL" sz="1800" b="1" i="1" dirty="0">
                <a:solidFill>
                  <a:srgbClr val="0000CC"/>
                </a:solidFill>
              </a:rPr>
              <a:t>p</a:t>
            </a:r>
            <a:r>
              <a:rPr lang="en-GB" altLang="nl-NL" sz="1800" b="1" i="1" baseline="-25000" dirty="0">
                <a:solidFill>
                  <a:srgbClr val="0000CC"/>
                </a:solidFill>
              </a:rPr>
              <a:t>2</a:t>
            </a:r>
            <a:r>
              <a:rPr lang="en-GB" altLang="nl-NL" sz="1800" b="1" dirty="0">
                <a:solidFill>
                  <a:srgbClr val="0000CC"/>
                </a:solidFill>
              </a:rPr>
              <a:t> as outliers </a:t>
            </a:r>
          </a:p>
          <a:p>
            <a:pPr algn="l">
              <a:lnSpc>
                <a:spcPct val="100000"/>
              </a:lnSpc>
              <a:spcBef>
                <a:spcPts val="1125"/>
              </a:spcBef>
              <a:buClr>
                <a:srgbClr val="333399"/>
              </a:buClr>
              <a:buSzPct val="75000"/>
              <a:buFont typeface="Monotype Sorts" charset="2"/>
              <a:buNone/>
            </a:pPr>
            <a:r>
              <a:rPr lang="en-GB" altLang="nl-NL" sz="1800" b="1" dirty="0">
                <a:solidFill>
                  <a:srgbClr val="0000CC"/>
                </a:solidFill>
              </a:rPr>
              <a:t>NN approach may consider p</a:t>
            </a:r>
            <a:r>
              <a:rPr lang="en-GB" altLang="nl-NL" sz="1800" b="1" baseline="-25000" dirty="0">
                <a:solidFill>
                  <a:srgbClr val="0000CC"/>
                </a:solidFill>
              </a:rPr>
              <a:t>3</a:t>
            </a:r>
            <a:r>
              <a:rPr lang="en-GB" altLang="nl-NL" sz="1800" b="1" dirty="0">
                <a:solidFill>
                  <a:srgbClr val="0000CC"/>
                </a:solidFill>
              </a:rPr>
              <a:t> as outlier, but LOF approach does not</a:t>
            </a: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4386324" y="3081115"/>
            <a:ext cx="10477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009999"/>
              </a:buClr>
              <a:buFont typeface="Symbol" pitchFamily="18" charset="2"/>
              <a:buNone/>
            </a:pPr>
            <a:r>
              <a:rPr lang="en-GB" altLang="nl-NL" sz="1200" b="1">
                <a:solidFill>
                  <a:srgbClr val="009999"/>
                </a:solidFill>
                <a:latin typeface="Symbol" pitchFamily="18" charset="2"/>
              </a:rPr>
              <a:t></a:t>
            </a: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4125974" y="3085878"/>
            <a:ext cx="219075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009999"/>
              </a:buClr>
              <a:buFont typeface="Times New Roman" pitchFamily="18" charset="0"/>
              <a:buNone/>
            </a:pPr>
            <a:r>
              <a:rPr lang="en-GB" altLang="nl-NL" sz="1400" b="1" i="1">
                <a:solidFill>
                  <a:srgbClr val="009999"/>
                </a:solidFill>
                <a:latin typeface="Times New Roman" pitchFamily="18" charset="0"/>
              </a:rPr>
              <a:t> p</a:t>
            </a:r>
            <a:r>
              <a:rPr lang="en-GB" altLang="nl-NL" sz="1400" b="1" i="1" baseline="-2500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V="1">
            <a:off x="4427599" y="3020790"/>
            <a:ext cx="76200" cy="161925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1589149" y="2660428"/>
            <a:ext cx="1701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ts val="875"/>
              </a:spcBef>
              <a:buClr>
                <a:srgbClr val="333399"/>
              </a:buClr>
              <a:buSzPct val="75000"/>
              <a:buFont typeface="Monotype Sorts" charset="2"/>
              <a:buNone/>
            </a:pPr>
            <a:r>
              <a:rPr lang="en-GB" altLang="nl-NL" sz="1400">
                <a:solidFill>
                  <a:srgbClr val="008080"/>
                </a:solidFill>
                <a:latin typeface="Matisse ITC" pitchFamily="80" charset="0"/>
              </a:rPr>
              <a:t>Distance from p</a:t>
            </a:r>
            <a:r>
              <a:rPr lang="en-GB" altLang="nl-NL" sz="1400" baseline="-25000">
                <a:solidFill>
                  <a:srgbClr val="008080"/>
                </a:solidFill>
                <a:latin typeface="Matisse ITC" pitchFamily="80" charset="0"/>
              </a:rPr>
              <a:t>3</a:t>
            </a:r>
            <a:r>
              <a:rPr lang="en-GB" altLang="nl-NL" sz="1400">
                <a:solidFill>
                  <a:srgbClr val="008080"/>
                </a:solidFill>
                <a:latin typeface="Matisse ITC" pitchFamily="80" charset="0"/>
              </a:rPr>
              <a:t> to nearest neighbor</a:t>
            </a:r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>
            <a:off x="3202049" y="2933478"/>
            <a:ext cx="1257300" cy="152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41677" name="Text Box 13"/>
          <p:cNvSpPr txBox="1">
            <a:spLocks noChangeArrowheads="1"/>
          </p:cNvSpPr>
          <p:nvPr/>
        </p:nvSpPr>
        <p:spPr bwMode="auto">
          <a:xfrm>
            <a:off x="1563749" y="3555778"/>
            <a:ext cx="1701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ts val="875"/>
              </a:spcBef>
              <a:buClr>
                <a:srgbClr val="333399"/>
              </a:buClr>
              <a:buSzPct val="75000"/>
              <a:buFont typeface="Monotype Sorts" charset="2"/>
              <a:buNone/>
            </a:pPr>
            <a:r>
              <a:rPr lang="en-GB" altLang="nl-NL" sz="1400">
                <a:solidFill>
                  <a:srgbClr val="008080"/>
                </a:solidFill>
                <a:latin typeface="Matisse ITC" pitchFamily="80" charset="0"/>
              </a:rPr>
              <a:t>Distance from p</a:t>
            </a:r>
            <a:r>
              <a:rPr lang="en-GB" altLang="nl-NL" sz="1400" baseline="-25000">
                <a:solidFill>
                  <a:srgbClr val="008080"/>
                </a:solidFill>
                <a:latin typeface="Matisse ITC" pitchFamily="80" charset="0"/>
              </a:rPr>
              <a:t>2</a:t>
            </a:r>
            <a:r>
              <a:rPr lang="en-GB" altLang="nl-NL" sz="1400">
                <a:solidFill>
                  <a:srgbClr val="008080"/>
                </a:solidFill>
                <a:latin typeface="Matisse ITC" pitchFamily="80" charset="0"/>
              </a:rPr>
              <a:t> to nearest neighbor</a:t>
            </a:r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 flipV="1">
            <a:off x="3748149" y="4646390"/>
            <a:ext cx="114300" cy="85725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>
            <a:off x="3075049" y="3860578"/>
            <a:ext cx="711200" cy="8191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24103-DF76-DD4F-8827-E1C9DB38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7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Outlier Factor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1403774"/>
            <a:ext cx="6764300" cy="50732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64835-1A6E-0447-8F52-E1DF453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010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Nearest Neighbor Based Techniques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 dirty="0"/>
              <a:t>Advantage</a:t>
            </a:r>
          </a:p>
          <a:p>
            <a:pPr lvl="1"/>
            <a:r>
              <a:rPr lang="en-GB" altLang="nl-NL" dirty="0"/>
              <a:t>Can be used in unsupervised setting </a:t>
            </a:r>
          </a:p>
          <a:p>
            <a:pPr lvl="1"/>
            <a:r>
              <a:rPr lang="en-GB" altLang="nl-NL" dirty="0"/>
              <a:t>Do not make any assumptions about data distribution</a:t>
            </a:r>
          </a:p>
          <a:p>
            <a:pPr lvl="1"/>
            <a:r>
              <a:rPr lang="en-GB" altLang="nl-NL" dirty="0"/>
              <a:t>Intuitively appealing, uses distances</a:t>
            </a:r>
          </a:p>
          <a:p>
            <a:pPr lvl="1"/>
            <a:endParaRPr lang="en-GB" altLang="nl-NL" dirty="0"/>
          </a:p>
          <a:p>
            <a:r>
              <a:rPr lang="en-GB" altLang="nl-NL" dirty="0"/>
              <a:t>Drawbacks</a:t>
            </a:r>
          </a:p>
          <a:p>
            <a:pPr lvl="1"/>
            <a:r>
              <a:rPr lang="en-GB" altLang="nl-NL" dirty="0"/>
              <a:t>Computationally expensive (when testing)</a:t>
            </a:r>
          </a:p>
          <a:p>
            <a:pPr lvl="1"/>
            <a:r>
              <a:rPr lang="en-GB" altLang="nl-NL" dirty="0"/>
              <a:t>Requires distances, may be unintuitive</a:t>
            </a:r>
          </a:p>
          <a:p>
            <a:pPr lvl="1"/>
            <a:r>
              <a:rPr lang="en-GB" altLang="nl-NL" dirty="0"/>
              <a:t>In high dimensional spaces, data is sparse and the concept of similarity may not be meaningful anymore:</a:t>
            </a:r>
          </a:p>
          <a:p>
            <a:pPr marL="766771" lvl="2" indent="0">
              <a:buNone/>
            </a:pPr>
            <a:endParaRPr lang="en-GB" altLang="nl-NL" dirty="0"/>
          </a:p>
          <a:p>
            <a:pPr marL="766771" lvl="2" indent="0">
              <a:buNone/>
            </a:pPr>
            <a:r>
              <a:rPr lang="en-GB" altLang="nl-NL" dirty="0"/>
              <a:t>Due to the sparseness, distances between any two data records may become quite similar </a:t>
            </a:r>
          </a:p>
          <a:p>
            <a:pPr marL="766771" lvl="2" indent="0">
              <a:buNone/>
            </a:pPr>
            <a:r>
              <a:rPr lang="en-GB" altLang="nl-NL" dirty="0">
                <a:solidFill>
                  <a:srgbClr val="FF0000"/>
                </a:solidFill>
              </a:rPr>
              <a:t>=&gt; Each data record may be considered as potential outlier!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4591CA-CC04-6D4B-A752-13F5733C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8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GB" altLang="nl-NL"/>
              <a:t>Taxonomy</a:t>
            </a:r>
            <a:endParaRPr lang="en-GB" alt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611560" y="1693863"/>
            <a:ext cx="8246120" cy="3541712"/>
            <a:chOff x="107504" y="1295400"/>
            <a:chExt cx="8966200" cy="3940175"/>
          </a:xfrm>
        </p:grpSpPr>
        <p:sp>
          <p:nvSpPr>
            <p:cNvPr id="29698" name="Text Box 2"/>
            <p:cNvSpPr txBox="1">
              <a:spLocks noChangeArrowheads="1"/>
            </p:cNvSpPr>
            <p:nvPr/>
          </p:nvSpPr>
          <p:spPr bwMode="auto">
            <a:xfrm>
              <a:off x="107504" y="1295400"/>
              <a:ext cx="2438400" cy="41331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250"/>
                </a:spcBef>
              </a:pPr>
              <a:r>
                <a:rPr lang="en-GB" altLang="nl-NL" sz="1800" dirty="0"/>
                <a:t>Anomaly Detection</a:t>
              </a:r>
            </a:p>
          </p:txBody>
        </p:sp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107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Contextual Anomaly Detection</a:t>
              </a:r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2393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Collective Anomaly Detection</a:t>
              </a: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4679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Online Anomaly Detection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6965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Distributed Anomaly Detection</a:t>
              </a: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4895404" y="1663700"/>
              <a:ext cx="1588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59904" y="1676400"/>
              <a:ext cx="1588" cy="3124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59904" y="4343400"/>
              <a:ext cx="7696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79561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55939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33079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3612704" y="1308100"/>
              <a:ext cx="2915071" cy="37907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Clr>
                  <a:srgbClr val="FF0000"/>
                </a:buClr>
              </a:pPr>
              <a:r>
                <a:rPr lang="en-GB" altLang="nl-NL" sz="1600" b="1" dirty="0">
                  <a:solidFill>
                    <a:schemeClr val="bg1"/>
                  </a:solidFill>
                </a:rPr>
                <a:t>Point Anomaly Detection</a:t>
              </a: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2545904" y="1447800"/>
              <a:ext cx="1066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174304" y="1981200"/>
              <a:ext cx="6934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336104" y="2438400"/>
              <a:ext cx="1752600" cy="2476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/>
                <a:t>Classification Based</a:t>
              </a:r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11743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336104" y="2692400"/>
              <a:ext cx="1752600" cy="62706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Rule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Neural Networks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SVM Based</a:t>
              </a: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164904" y="2438400"/>
              <a:ext cx="2057400" cy="26950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dirty="0">
                  <a:solidFill>
                    <a:schemeClr val="tx1"/>
                  </a:solidFill>
                </a:rPr>
                <a:t>Nearest </a:t>
              </a:r>
              <a:r>
                <a:rPr lang="en-GB" altLang="nl-NL" sz="1200" dirty="0" err="1">
                  <a:solidFill>
                    <a:schemeClr val="tx1"/>
                  </a:solidFill>
                </a:rPr>
                <a:t>Neighbor</a:t>
              </a:r>
              <a:r>
                <a:rPr lang="en-GB" altLang="nl-NL" sz="1200" dirty="0">
                  <a:solidFill>
                    <a:schemeClr val="tx1"/>
                  </a:solidFill>
                </a:rPr>
                <a:t> Based</a:t>
              </a: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0031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2164904" y="2679700"/>
              <a:ext cx="2057400" cy="4254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Density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Distance Based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5708204" y="2438400"/>
              <a:ext cx="1219200" cy="23971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/>
                <a:t>Statistical</a:t>
              </a: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63051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5708204" y="2679700"/>
              <a:ext cx="1219200" cy="4254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Parametric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Non-parametric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4222304" y="2435224"/>
              <a:ext cx="1485900" cy="255805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100" b="1" dirty="0">
                  <a:solidFill>
                    <a:schemeClr val="bg1"/>
                  </a:solidFill>
                </a:rPr>
                <a:t>Clustering Based</a:t>
              </a:r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4908104" y="1978025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81085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7016304" y="2444750"/>
              <a:ext cx="2057400" cy="23971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i="1"/>
                <a:t>Others</a:t>
              </a:r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7016304" y="2692400"/>
              <a:ext cx="2057400" cy="64614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Information Theory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Spectral Decomposition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Visualization Based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824D4-96A1-F240-BC13-FB0F198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61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clusters?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942419" y="1631227"/>
            <a:ext cx="0" cy="364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942419" y="5279695"/>
            <a:ext cx="56280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635424" y="2004790"/>
            <a:ext cx="3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6912" y="53046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5607" y="3813322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3644" y="4480953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0515" y="4487454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2130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4212" y="237654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2871" y="3064075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9304" y="4663190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0904" y="430278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8982" y="343340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9656" y="2047898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77507" y="2232564"/>
            <a:ext cx="31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Oval 2"/>
          <p:cNvSpPr/>
          <p:nvPr/>
        </p:nvSpPr>
        <p:spPr bwMode="auto">
          <a:xfrm rot="20943083">
            <a:off x="2634212" y="3636471"/>
            <a:ext cx="5575257" cy="1332633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 rot="17786132">
            <a:off x="2702632" y="1734688"/>
            <a:ext cx="1462138" cy="2177978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18A18C-48C4-344F-9C29-FFE488F5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2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Clustering Based Techniques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nl-NL" dirty="0"/>
          </a:p>
          <a:p>
            <a:endParaRPr lang="en-GB" altLang="nl-NL" dirty="0"/>
          </a:p>
          <a:p>
            <a:endParaRPr lang="en-GB" altLang="nl-NL" dirty="0"/>
          </a:p>
          <a:p>
            <a:r>
              <a:rPr lang="en-GB" altLang="nl-NL" dirty="0"/>
              <a:t>Key assumption:</a:t>
            </a:r>
          </a:p>
          <a:p>
            <a:pPr lvl="1"/>
            <a:r>
              <a:rPr lang="en-GB" altLang="nl-NL" i="1" dirty="0">
                <a:solidFill>
                  <a:srgbClr val="FF0000"/>
                </a:solidFill>
              </a:rPr>
              <a:t>normal data records belong to large and dense clusters</a:t>
            </a:r>
          </a:p>
          <a:p>
            <a:pPr lvl="1"/>
            <a:r>
              <a:rPr lang="en-GB" altLang="nl-NL" i="1" dirty="0">
                <a:solidFill>
                  <a:srgbClr val="FF0000"/>
                </a:solidFill>
              </a:rPr>
              <a:t>anomalies do not belong to any cluster or form very small clusters</a:t>
            </a:r>
          </a:p>
          <a:p>
            <a:pPr marL="0" indent="0">
              <a:buNone/>
            </a:pPr>
            <a:endParaRPr lang="en-GB" altLang="nl-NL" dirty="0"/>
          </a:p>
          <a:p>
            <a:r>
              <a:rPr lang="en-GB" altLang="nl-NL" dirty="0"/>
              <a:t>Local density using clustering:</a:t>
            </a:r>
          </a:p>
          <a:p>
            <a:pPr lvl="1"/>
            <a:r>
              <a:rPr lang="en-GB" altLang="nl-NL" dirty="0">
                <a:solidFill>
                  <a:srgbClr val="008000"/>
                </a:solidFill>
              </a:rPr>
              <a:t>Local anomalies are distant from other points within the same cluster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E480B-CAE1-ED42-AAB2-58B9D113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6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46" y="1013454"/>
            <a:ext cx="5359118" cy="53591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the number of clusters: ELBOW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optimal 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A83E7-2E36-F54C-BA98-36FA0B30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117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Clustering Based Techniques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/>
              <a:t>Advantages:</a:t>
            </a:r>
          </a:p>
          <a:p>
            <a:pPr lvl="1"/>
            <a:r>
              <a:rPr lang="en-GB" altLang="nl-NL"/>
              <a:t>No need to be supervised</a:t>
            </a:r>
          </a:p>
          <a:p>
            <a:pPr lvl="1"/>
            <a:r>
              <a:rPr lang="en-GB" altLang="nl-NL"/>
              <a:t>Easily adaptable to on-line / incremental mode suitable for anomaly detection from temporal data</a:t>
            </a:r>
          </a:p>
          <a:p>
            <a:endParaRPr lang="en-GB" altLang="nl-NL"/>
          </a:p>
          <a:p>
            <a:r>
              <a:rPr lang="en-GB" altLang="nl-NL"/>
              <a:t>Drawbacks</a:t>
            </a:r>
          </a:p>
          <a:p>
            <a:pPr lvl="1"/>
            <a:r>
              <a:rPr lang="en-GB" altLang="nl-NL"/>
              <a:t>Computationally expensive</a:t>
            </a:r>
          </a:p>
          <a:p>
            <a:pPr lvl="2"/>
            <a:r>
              <a:rPr lang="en-GB" altLang="nl-NL"/>
              <a:t>Using indexing structures (k-d tree, R* tree) may alleviate this problem</a:t>
            </a:r>
          </a:p>
          <a:p>
            <a:pPr lvl="1"/>
            <a:r>
              <a:rPr lang="en-GB" altLang="nl-NL"/>
              <a:t>If normal points do not create any clusters, the techniques may fail</a:t>
            </a:r>
          </a:p>
          <a:p>
            <a:pPr lvl="1"/>
            <a:r>
              <a:rPr lang="en-GB" altLang="nl-NL"/>
              <a:t>In high dimensional spaces, data is sparse and distances between any two data records may become quite similar.</a:t>
            </a:r>
          </a:p>
          <a:p>
            <a:pPr lvl="2"/>
            <a:r>
              <a:rPr lang="en-GB" altLang="nl-NL"/>
              <a:t>Clustering algorithms may not give any meaningful clusters</a:t>
            </a:r>
            <a:endParaRPr lang="en-GB" alt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5D405-1087-DB48-9F66-FD6BDD56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50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 dirty="0"/>
              <a:t>Cluster-based Local Outlier Factor (CBLOF)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 dirty="0"/>
              <a:t>Determine CBLOF for each point using the cluster size and cluster distance:</a:t>
            </a:r>
          </a:p>
          <a:p>
            <a:pPr lvl="1"/>
            <a:endParaRPr lang="en-GB" altLang="nl-NL" dirty="0"/>
          </a:p>
          <a:p>
            <a:pPr lvl="1"/>
            <a:r>
              <a:rPr lang="en-GB" altLang="nl-NL" dirty="0"/>
              <a:t>if point is in a small cluster, CBLOF is the product of the cluster size and its distance to the closest larger cluster</a:t>
            </a:r>
          </a:p>
          <a:p>
            <a:pPr lvl="1"/>
            <a:endParaRPr lang="en-GB" altLang="nl-NL" dirty="0"/>
          </a:p>
          <a:p>
            <a:pPr lvl="1"/>
            <a:r>
              <a:rPr lang="en-GB" altLang="nl-NL" dirty="0"/>
              <a:t>if point is in a large cluster CBLOF is the product of the cluster size and the distance between the point and its own cluster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39" y="4491327"/>
            <a:ext cx="440835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4945047" y="5440525"/>
            <a:ext cx="108012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627C3-7990-1C4E-A5D2-978CB8A7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01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 dirty="0"/>
              <a:t>Cluster-based Local Outlier Factor (CBLOF)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 dirty="0"/>
              <a:t>Determine CBLOF for each point using the cluster size and cluster distance:</a:t>
            </a:r>
          </a:p>
          <a:p>
            <a:pPr lvl="1"/>
            <a:endParaRPr lang="en-GB" altLang="nl-NL" dirty="0"/>
          </a:p>
          <a:p>
            <a:pPr lvl="1"/>
            <a:r>
              <a:rPr lang="en-GB" altLang="nl-NL" dirty="0"/>
              <a:t>if point is in a small cluster, CBLOF is the product of the cluster size and its distance to the closest larger cluster</a:t>
            </a:r>
          </a:p>
          <a:p>
            <a:pPr lvl="1"/>
            <a:endParaRPr lang="en-GB" altLang="nl-NL" dirty="0"/>
          </a:p>
          <a:p>
            <a:pPr lvl="1"/>
            <a:r>
              <a:rPr lang="en-GB" altLang="nl-NL" dirty="0"/>
              <a:t>if point is in a large cluster CBLOF is the product of the cluster size and the distance between the point and its own cluster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39" y="4491327"/>
            <a:ext cx="440835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4945047" y="5440525"/>
            <a:ext cx="108012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627C3-7990-1C4E-A5D2-978CB8A7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79</a:t>
            </a:fld>
            <a:endParaRPr lang="en-US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62E2DC0-B6AC-4003-BD67-389EB5E58FC0}"/>
              </a:ext>
            </a:extLst>
          </p:cNvPr>
          <p:cNvSpPr/>
          <p:nvPr/>
        </p:nvSpPr>
        <p:spPr bwMode="auto">
          <a:xfrm>
            <a:off x="1635424" y="0"/>
            <a:ext cx="7050930" cy="26368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CBLOF large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sym typeface="Wingdings" pitchFamily="2" charset="2"/>
              </a:rPr>
              <a:t> small cluster or far from 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itchFamily="2" charset="2"/>
              </a:rPr>
              <a:t>closest large cluster center 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ea typeface="ＭＳ Ｐゴシック" pitchFamily="1" charset="-128"/>
                <a:sym typeface="Wingdings" panose="05000000000000000000" pitchFamily="2" charset="2"/>
              </a:rPr>
              <a:t>outlier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  <a:sym typeface="Wingdings" panose="05000000000000000000" pitchFamily="2" charset="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1" charset="-128"/>
                <a:sym typeface="Wingdings" panose="05000000000000000000" pitchFamily="2" charset="2"/>
              </a:rPr>
              <a:t>CBLOF small  large cluster, not at edge of cluster 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ea typeface="ＭＳ Ｐゴシック" pitchFamily="1" charset="-128"/>
                <a:sym typeface="Wingdings" panose="05000000000000000000" pitchFamily="2" charset="2"/>
              </a:rPr>
              <a:t>inlier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60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F5E03-8D75-BC4F-83C0-6820A0F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Numerical vs categorical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ADF2-609B-1B47-B192-06B39845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Several people are still confused how to use </a:t>
            </a:r>
          </a:p>
          <a:p>
            <a:pPr lvl="1"/>
            <a:r>
              <a:rPr lang="en-NL" b="1" dirty="0">
                <a:solidFill>
                  <a:srgbClr val="7030A0"/>
                </a:solidFill>
              </a:rPr>
              <a:t>categorical</a:t>
            </a:r>
            <a:r>
              <a:rPr lang="en-NL" dirty="0"/>
              <a:t> data in </a:t>
            </a:r>
          </a:p>
          <a:p>
            <a:pPr lvl="1"/>
            <a:r>
              <a:rPr lang="en-NL" b="1" dirty="0">
                <a:solidFill>
                  <a:srgbClr val="00B050"/>
                </a:solidFill>
              </a:rPr>
              <a:t>continuous</a:t>
            </a:r>
            <a:r>
              <a:rPr lang="en-NL" dirty="0"/>
              <a:t> classifiers</a:t>
            </a:r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3CEF-611C-D14B-A0F1-EA34113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892B4-B446-7348-964F-BEE45CFAA779}"/>
              </a:ext>
            </a:extLst>
          </p:cNvPr>
          <p:cNvGraphicFramePr>
            <a:graphicFrameLocks noGrp="1"/>
          </p:cNvGraphicFramePr>
          <p:nvPr/>
        </p:nvGraphicFramePr>
        <p:xfrm>
          <a:off x="1635423" y="3447914"/>
          <a:ext cx="1701164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2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50582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7DF23C-F541-BA40-A86B-6E15B3FCB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32314"/>
              </p:ext>
            </p:extLst>
          </p:nvPr>
        </p:nvGraphicFramePr>
        <p:xfrm>
          <a:off x="3844259" y="3452778"/>
          <a:ext cx="4321150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30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AA5421-DDA8-DB4D-BD57-D0B78E7D790A}"/>
              </a:ext>
            </a:extLst>
          </p:cNvPr>
          <p:cNvSpPr txBox="1"/>
          <p:nvPr/>
        </p:nvSpPr>
        <p:spPr>
          <a:xfrm>
            <a:off x="2321585" y="2867889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i="1" dirty="0" err="1">
                <a:solidFill>
                  <a:srgbClr val="7030A0"/>
                </a:solidFill>
              </a:rPr>
              <a:t>One</a:t>
            </a:r>
            <a:r>
              <a:rPr lang="nl-NL" b="1" i="1" dirty="0">
                <a:solidFill>
                  <a:srgbClr val="7030A0"/>
                </a:solidFill>
              </a:rPr>
              <a:t>-hot </a:t>
            </a:r>
            <a:r>
              <a:rPr lang="nl-NL" b="1" i="1" dirty="0" err="1">
                <a:solidFill>
                  <a:srgbClr val="7030A0"/>
                </a:solidFill>
              </a:rPr>
              <a:t>encoding</a:t>
            </a:r>
            <a:r>
              <a:rPr lang="nl-NL" b="1" i="1" dirty="0">
                <a:solidFill>
                  <a:srgbClr val="7030A0"/>
                </a:solidFill>
              </a:rPr>
              <a:t>, </a:t>
            </a:r>
            <a:r>
              <a:rPr lang="nl-NL" b="1" i="1" dirty="0" err="1">
                <a:solidFill>
                  <a:srgbClr val="7030A0"/>
                </a:solidFill>
              </a:rPr>
              <a:t>every</a:t>
            </a:r>
            <a:r>
              <a:rPr lang="nl-NL" b="1" i="1" dirty="0">
                <a:solidFill>
                  <a:srgbClr val="7030A0"/>
                </a:solidFill>
              </a:rPr>
              <a:t> </a:t>
            </a:r>
            <a:r>
              <a:rPr lang="nl-NL" b="1" i="1" dirty="0" err="1">
                <a:solidFill>
                  <a:srgbClr val="7030A0"/>
                </a:solidFill>
              </a:rPr>
              <a:t>value</a:t>
            </a:r>
            <a:r>
              <a:rPr lang="nl-NL" b="1" i="1" dirty="0">
                <a:solidFill>
                  <a:srgbClr val="7030A0"/>
                </a:solidFill>
              </a:rPr>
              <a:t> is a new column</a:t>
            </a:r>
            <a:endParaRPr lang="en-NL" b="1" i="1" dirty="0">
              <a:solidFill>
                <a:srgbClr val="7030A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A85100-29A7-4841-9E51-2E86AF0F8598}"/>
              </a:ext>
            </a:extLst>
          </p:cNvPr>
          <p:cNvSpPr/>
          <p:nvPr/>
        </p:nvSpPr>
        <p:spPr bwMode="auto">
          <a:xfrm>
            <a:off x="3805423" y="1243301"/>
            <a:ext cx="5171605" cy="157253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Q: What to do with unseen values in the test set?</a:t>
            </a:r>
          </a:p>
        </p:txBody>
      </p:sp>
    </p:spTree>
    <p:extLst>
      <p:ext uri="{BB962C8B-B14F-4D97-AF65-F5344CB8AC3E}">
        <p14:creationId xmlns:p14="http://schemas.microsoft.com/office/powerpoint/2010/main" val="29346083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GB" altLang="nl-NL"/>
              <a:t>Taxonomy</a:t>
            </a:r>
            <a:endParaRPr lang="en-GB" alt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611560" y="1693863"/>
            <a:ext cx="8246120" cy="3541712"/>
            <a:chOff x="107504" y="1295400"/>
            <a:chExt cx="8966200" cy="3940175"/>
          </a:xfrm>
        </p:grpSpPr>
        <p:sp>
          <p:nvSpPr>
            <p:cNvPr id="29698" name="Text Box 2"/>
            <p:cNvSpPr txBox="1">
              <a:spLocks noChangeArrowheads="1"/>
            </p:cNvSpPr>
            <p:nvPr/>
          </p:nvSpPr>
          <p:spPr bwMode="auto">
            <a:xfrm>
              <a:off x="107504" y="1295400"/>
              <a:ext cx="2438400" cy="41331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250"/>
                </a:spcBef>
              </a:pPr>
              <a:r>
                <a:rPr lang="en-GB" altLang="nl-NL" sz="1800" dirty="0"/>
                <a:t>Anomaly Detection</a:t>
              </a:r>
            </a:p>
          </p:txBody>
        </p:sp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107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Contextual Anomaly Detection</a:t>
              </a:r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2393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Collective Anomaly Detection</a:t>
              </a: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4679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Online Anomaly Detection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6965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Distributed Anomaly Detection</a:t>
              </a: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4895404" y="1663700"/>
              <a:ext cx="1588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59904" y="1676400"/>
              <a:ext cx="1588" cy="3124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59904" y="4343400"/>
              <a:ext cx="7696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79561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55939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33079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3612704" y="1308100"/>
              <a:ext cx="2915071" cy="37907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Clr>
                  <a:srgbClr val="FF0000"/>
                </a:buClr>
              </a:pPr>
              <a:r>
                <a:rPr lang="en-GB" altLang="nl-NL" sz="1600" b="1" dirty="0">
                  <a:solidFill>
                    <a:schemeClr val="bg1"/>
                  </a:solidFill>
                </a:rPr>
                <a:t>Point Anomaly Detection</a:t>
              </a: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2545904" y="1447800"/>
              <a:ext cx="1066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174304" y="1981200"/>
              <a:ext cx="6934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336104" y="2438400"/>
              <a:ext cx="1752600" cy="2476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/>
                <a:t>Classification Based</a:t>
              </a:r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11743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336104" y="2692400"/>
              <a:ext cx="1752600" cy="62706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Rule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Neural Networks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SVM Based</a:t>
              </a: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164904" y="2438400"/>
              <a:ext cx="2057400" cy="26950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dirty="0">
                  <a:solidFill>
                    <a:schemeClr val="tx1"/>
                  </a:solidFill>
                </a:rPr>
                <a:t>Nearest </a:t>
              </a:r>
              <a:r>
                <a:rPr lang="en-GB" altLang="nl-NL" sz="1200" dirty="0" err="1">
                  <a:solidFill>
                    <a:schemeClr val="tx1"/>
                  </a:solidFill>
                </a:rPr>
                <a:t>Neighbor</a:t>
              </a:r>
              <a:r>
                <a:rPr lang="en-GB" altLang="nl-NL" sz="1200" dirty="0">
                  <a:solidFill>
                    <a:schemeClr val="tx1"/>
                  </a:solidFill>
                </a:rPr>
                <a:t> Based</a:t>
              </a: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0031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2164904" y="2679700"/>
              <a:ext cx="2057400" cy="4254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Density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Distance Based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5708204" y="2438400"/>
              <a:ext cx="1219200" cy="269501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b="1" dirty="0">
                  <a:solidFill>
                    <a:schemeClr val="bg1"/>
                  </a:solidFill>
                </a:rPr>
                <a:t>Statistical</a:t>
              </a: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63051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5708204" y="2679700"/>
              <a:ext cx="1219200" cy="4254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 dirty="0"/>
                <a:t>Parametric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 dirty="0"/>
                <a:t>Non-parametric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4272486" y="2435224"/>
              <a:ext cx="1386005" cy="406462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100" dirty="0">
                  <a:solidFill>
                    <a:schemeClr val="tx1"/>
                  </a:solidFill>
                </a:rPr>
                <a:t>Clustering Based</a:t>
              </a:r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4908104" y="1978025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81085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7016304" y="2444750"/>
              <a:ext cx="2057400" cy="23971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i="1"/>
                <a:t>Others</a:t>
              </a:r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7016304" y="2692400"/>
              <a:ext cx="2057400" cy="64614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Information Theory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Spectral Decomposition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Visualization Based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9455C-5362-0E4F-9B46-DA04E4B8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2567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Statistics Based Techniques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/>
              <a:t>Data points are modeled using stochastic distribution</a:t>
            </a:r>
          </a:p>
          <a:p>
            <a:pPr lvl="1"/>
            <a:r>
              <a:rPr lang="en-GB" altLang="nl-NL"/>
              <a:t> points are determined to be outliers depending on their relationship with this model</a:t>
            </a:r>
          </a:p>
          <a:p>
            <a:endParaRPr lang="en-GB" altLang="nl-NL"/>
          </a:p>
          <a:p>
            <a:r>
              <a:rPr lang="en-GB" altLang="nl-NL"/>
              <a:t>Advantage</a:t>
            </a:r>
          </a:p>
          <a:p>
            <a:pPr lvl="1"/>
            <a:r>
              <a:rPr lang="en-GB" altLang="nl-NL"/>
              <a:t>Utilize existing statistical modeling techniques to model various type of distributions</a:t>
            </a:r>
          </a:p>
          <a:p>
            <a:pPr lvl="1"/>
            <a:endParaRPr lang="en-GB" altLang="nl-NL"/>
          </a:p>
          <a:p>
            <a:r>
              <a:rPr lang="en-GB" altLang="nl-NL"/>
              <a:t>Challenges</a:t>
            </a:r>
          </a:p>
          <a:p>
            <a:pPr lvl="1"/>
            <a:r>
              <a:rPr lang="en-GB" altLang="nl-NL"/>
              <a:t>With high dimensions, difficult to estimate distributions</a:t>
            </a:r>
          </a:p>
          <a:p>
            <a:pPr lvl="1"/>
            <a:r>
              <a:rPr lang="en-GB" altLang="nl-NL"/>
              <a:t>Parametric assumptions often do not hold for real data sets</a:t>
            </a:r>
            <a:endParaRPr lang="en-GB" alt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7117E3-82E5-D94F-BEB3-E008BF87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19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US" altLang="sv-SE"/>
              <a:t>Hypothesis testing</a:t>
            </a:r>
          </a:p>
        </p:txBody>
      </p:sp>
      <p:pic>
        <p:nvPicPr>
          <p:cNvPr id="410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63119"/>
            <a:ext cx="2689225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5"/>
          <p:cNvSpPr txBox="1">
            <a:spLocks noChangeArrowheads="1"/>
          </p:cNvSpPr>
          <p:nvPr/>
        </p:nvSpPr>
        <p:spPr bwMode="auto">
          <a:xfrm>
            <a:off x="3886200" y="184623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sz="2000" dirty="0"/>
              <a:t>H</a:t>
            </a:r>
            <a:r>
              <a:rPr lang="en-US" altLang="sv-SE" sz="2000" baseline="-25000" dirty="0"/>
              <a:t>0</a:t>
            </a:r>
            <a:r>
              <a:rPr lang="en-US" altLang="sv-SE" sz="2000" dirty="0"/>
              <a:t> : μ = 0</a:t>
            </a:r>
          </a:p>
        </p:txBody>
      </p:sp>
      <p:sp>
        <p:nvSpPr>
          <p:cNvPr id="4104" name="TextBox 6"/>
          <p:cNvSpPr txBox="1">
            <a:spLocks noChangeArrowheads="1"/>
          </p:cNvSpPr>
          <p:nvPr/>
        </p:nvSpPr>
        <p:spPr bwMode="auto">
          <a:xfrm>
            <a:off x="3886200" y="2363366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sz="2000" dirty="0"/>
              <a:t>H</a:t>
            </a:r>
            <a:r>
              <a:rPr lang="en-US" altLang="sv-SE" sz="2000" baseline="-25000" dirty="0"/>
              <a:t>1</a:t>
            </a:r>
            <a:r>
              <a:rPr lang="en-US" altLang="sv-SE" sz="2000" dirty="0"/>
              <a:t> : μ </a:t>
            </a:r>
            <a:r>
              <a:rPr lang="en-US" altLang="sv-SE" sz="2000" dirty="0">
                <a:cs typeface="Arial" pitchFamily="34" charset="0"/>
              </a:rPr>
              <a:t> &gt;</a:t>
            </a:r>
            <a:r>
              <a:rPr lang="en-US" altLang="sv-SE" sz="2000" dirty="0"/>
              <a:t> 0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791200" y="1772816"/>
            <a:ext cx="3101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dirty="0"/>
              <a:t>null hypothesis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5791200" y="2301454"/>
            <a:ext cx="320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dirty="0"/>
              <a:t>alternative hypothesis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3886200" y="4816054"/>
            <a:ext cx="358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/>
              <a:t>Reject H</a:t>
            </a:r>
            <a:r>
              <a:rPr lang="en-US" altLang="sv-SE" baseline="-25000"/>
              <a:t>0</a:t>
            </a:r>
            <a:r>
              <a:rPr lang="en-US" altLang="sv-SE"/>
              <a:t> if </a:t>
            </a:r>
          </a:p>
        </p:txBody>
      </p:sp>
      <p:sp>
        <p:nvSpPr>
          <p:cNvPr id="4108" name="TextBox 11"/>
          <p:cNvSpPr txBox="1">
            <a:spLocks noChangeArrowheads="1"/>
          </p:cNvSpPr>
          <p:nvPr/>
        </p:nvSpPr>
        <p:spPr bwMode="auto">
          <a:xfrm>
            <a:off x="4086944" y="3220616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dirty="0"/>
              <a:t>Test statistic (t-student):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23528"/>
              </p:ext>
            </p:extLst>
          </p:nvPr>
        </p:nvGraphicFramePr>
        <p:xfrm>
          <a:off x="7696200" y="3056132"/>
          <a:ext cx="838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" name="Equation" r:id="rId5" imgW="381000" imgH="393700" progId="Equation.3">
                  <p:embed/>
                </p:oleObj>
              </mc:Choice>
              <mc:Fallback>
                <p:oleObj name="Equation" r:id="rId5" imgW="381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056132"/>
                        <a:ext cx="8382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Box 13"/>
          <p:cNvSpPr txBox="1">
            <a:spLocks noChangeArrowheads="1"/>
          </p:cNvSpPr>
          <p:nvPr/>
        </p:nvSpPr>
        <p:spPr bwMode="auto">
          <a:xfrm>
            <a:off x="3886200" y="5578054"/>
            <a:ext cx="464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dirty="0">
                <a:solidFill>
                  <a:srgbClr val="FF0000"/>
                </a:solidFill>
              </a:rPr>
              <a:t>for desired false negative rate α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506834"/>
              </p:ext>
            </p:extLst>
          </p:nvPr>
        </p:nvGraphicFramePr>
        <p:xfrm>
          <a:off x="5791200" y="4884316"/>
          <a:ext cx="815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" name="Equation" r:id="rId7" imgW="368300" imgH="177800" progId="Equation.3">
                  <p:embed/>
                </p:oleObj>
              </mc:Choice>
              <mc:Fallback>
                <p:oleObj name="Equation" r:id="rId7" imgW="368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84316"/>
                        <a:ext cx="815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683568" y="1629744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sz="2000" dirty="0"/>
              <a:t>H</a:t>
            </a:r>
            <a:r>
              <a:rPr lang="en-US" altLang="sv-SE" sz="2000" baseline="-25000" dirty="0"/>
              <a:t>0</a:t>
            </a:r>
            <a:r>
              <a:rPr lang="en-US" altLang="sv-SE" sz="2000" dirty="0"/>
              <a:t> : μ = 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28A3B6-C866-0542-85BA-BE283846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09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 dirty="0"/>
              <a:t>Types of Statistical Techniques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 dirty="0"/>
              <a:t>Parametric Techniques</a:t>
            </a:r>
          </a:p>
          <a:p>
            <a:pPr lvl="1"/>
            <a:r>
              <a:rPr lang="en-GB" altLang="nl-NL" dirty="0"/>
              <a:t>Assume that the normal (and possibly anomalous) data is generated from an underlying parametric distribution</a:t>
            </a:r>
          </a:p>
          <a:p>
            <a:pPr lvl="1"/>
            <a:r>
              <a:rPr lang="en-GB" altLang="nl-NL" dirty="0"/>
              <a:t>Learn the parameters from the normal sample</a:t>
            </a:r>
          </a:p>
          <a:p>
            <a:pPr lvl="1"/>
            <a:r>
              <a:rPr lang="en-GB" altLang="nl-NL" dirty="0"/>
              <a:t>Determine the likelihood of a test instance to be generated from this distribution to detect anomalies</a:t>
            </a:r>
          </a:p>
          <a:p>
            <a:pPr lvl="1"/>
            <a:endParaRPr lang="en-GB" altLang="nl-NL" dirty="0"/>
          </a:p>
          <a:p>
            <a:r>
              <a:rPr lang="en-GB" altLang="nl-NL" dirty="0"/>
              <a:t>Non-parametric Techniques</a:t>
            </a:r>
          </a:p>
          <a:p>
            <a:pPr lvl="1"/>
            <a:r>
              <a:rPr lang="en-GB" altLang="nl-NL" dirty="0"/>
              <a:t>Do not assume any knowledge of parameters</a:t>
            </a:r>
          </a:p>
          <a:p>
            <a:pPr lvl="1"/>
            <a:r>
              <a:rPr lang="en-GB" altLang="nl-NL" dirty="0"/>
              <a:t>Use non-parametric techniques to learn a distribution</a:t>
            </a:r>
          </a:p>
          <a:p>
            <a:pPr lvl="2"/>
            <a:r>
              <a:rPr lang="en-GB" altLang="nl-NL" dirty="0"/>
              <a:t>e.g. </a:t>
            </a:r>
            <a:r>
              <a:rPr lang="en-GB" altLang="nl-NL" dirty="0" err="1"/>
              <a:t>parzen</a:t>
            </a:r>
            <a:r>
              <a:rPr lang="en-GB" altLang="nl-NL" dirty="0"/>
              <a:t> window estimation</a:t>
            </a:r>
          </a:p>
          <a:p>
            <a:endParaRPr lang="en-GB" alt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0ED05-E70E-1340-B1EB-47178D60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28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7" y="1099899"/>
            <a:ext cx="6911786" cy="5192990"/>
          </a:xfrm>
          <a:prstGeom prst="rect">
            <a:avLst/>
          </a:prstGeom>
        </p:spPr>
      </p:pic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1635424" y="340533"/>
            <a:ext cx="7037657" cy="1063242"/>
          </a:xfrm>
          <a:prstGeom prst="rect">
            <a:avLst/>
          </a:prstGeom>
        </p:spPr>
        <p:txBody>
          <a:bodyPr/>
          <a:lstStyle>
            <a:lvl1pPr marL="856060" indent="-85606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856060" indent="-85606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856060" indent="-85606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856060" indent="-85606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856060" indent="-85606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314316" indent="-857162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470" indent="-857162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622" indent="-857162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5775" indent="-857162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GB" altLang="nl-NL" dirty="0"/>
              <a:t>An example on SCADA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78FA7-C593-8447-A2EC-C03A0B88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30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7" y="1099899"/>
            <a:ext cx="6911786" cy="5192990"/>
          </a:xfrm>
          <a:prstGeom prst="rect">
            <a:avLst/>
          </a:prstGeom>
        </p:spPr>
      </p:pic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1635424" y="340533"/>
            <a:ext cx="7037657" cy="1063242"/>
          </a:xfrm>
          <a:prstGeom prst="rect">
            <a:avLst/>
          </a:prstGeom>
        </p:spPr>
        <p:txBody>
          <a:bodyPr/>
          <a:lstStyle>
            <a:lvl1pPr marL="856060" indent="-85606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A6D6"/>
                </a:solidFill>
                <a:latin typeface="Arial"/>
                <a:ea typeface="MS PGothic" pitchFamily="34" charset="-128"/>
                <a:cs typeface="Arial"/>
              </a:defRPr>
            </a:lvl1pPr>
            <a:lvl2pPr marL="856060" indent="-85606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2pPr>
            <a:lvl3pPr marL="856060" indent="-85606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3pPr>
            <a:lvl4pPr marL="856060" indent="-85606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4pPr>
            <a:lvl5pPr marL="856060" indent="-85606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MS PGothic" pitchFamily="34" charset="-128"/>
                <a:cs typeface="MS PGothic" charset="0"/>
              </a:defRPr>
            </a:lvl5pPr>
            <a:lvl6pPr marL="1314316" indent="-857162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470" indent="-857162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622" indent="-857162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5775" indent="-857162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GB" altLang="nl-NL" dirty="0"/>
              <a:t>An example on SCADA signals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-1" y="3299695"/>
            <a:ext cx="5237301" cy="17546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How to use the data distribution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 for anomaly detection?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AB32-B63A-AD4D-A0C5-72FC12C1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317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24" y="1104365"/>
            <a:ext cx="7384182" cy="44003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 Bayesian Network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conditional (in)dependencies between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F12F-7E75-B948-BD5E-9D5A6931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482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24" y="1104365"/>
            <a:ext cx="7384182" cy="44003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 Bayesian Network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conditional (in)dependencies between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F12F-7E75-B948-BD5E-9D5A6931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87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C67B01-D0AF-9A42-A2AB-7CD2294243C7}"/>
              </a:ext>
            </a:extLst>
          </p:cNvPr>
          <p:cNvSpPr/>
          <p:nvPr/>
        </p:nvSpPr>
        <p:spPr bwMode="auto">
          <a:xfrm>
            <a:off x="124394" y="2092802"/>
            <a:ext cx="5516001" cy="18302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When an event occurs with small probability, it is labelled as anomaly</a:t>
            </a:r>
          </a:p>
        </p:txBody>
      </p:sp>
    </p:spTree>
    <p:extLst>
      <p:ext uri="{BB962C8B-B14F-4D97-AF65-F5344CB8AC3E}">
        <p14:creationId xmlns:p14="http://schemas.microsoft.com/office/powerpoint/2010/main" val="35746737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GB" altLang="nl-NL"/>
              <a:t>Taxonomy</a:t>
            </a:r>
            <a:endParaRPr lang="en-GB" alt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611560" y="1693863"/>
            <a:ext cx="8246120" cy="3541712"/>
            <a:chOff x="107504" y="1295400"/>
            <a:chExt cx="8966200" cy="3940175"/>
          </a:xfrm>
        </p:grpSpPr>
        <p:sp>
          <p:nvSpPr>
            <p:cNvPr id="29698" name="Text Box 2"/>
            <p:cNvSpPr txBox="1">
              <a:spLocks noChangeArrowheads="1"/>
            </p:cNvSpPr>
            <p:nvPr/>
          </p:nvSpPr>
          <p:spPr bwMode="auto">
            <a:xfrm>
              <a:off x="107504" y="1295400"/>
              <a:ext cx="2438400" cy="41331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250"/>
                </a:spcBef>
              </a:pPr>
              <a:r>
                <a:rPr lang="en-GB" altLang="nl-NL" sz="1800" dirty="0"/>
                <a:t>Anomaly Detection</a:t>
              </a:r>
            </a:p>
          </p:txBody>
        </p:sp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107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Contextual Anomaly Detection</a:t>
              </a:r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2393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Collective Anomaly Detection</a:t>
              </a: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4679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Online Anomaly Detection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6965504" y="4800600"/>
              <a:ext cx="2057400" cy="43497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75"/>
                </a:spcBef>
              </a:pPr>
              <a:r>
                <a:rPr lang="en-GB" altLang="nl-NL" sz="1400"/>
                <a:t>Distributed Anomaly Detection</a:t>
              </a: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4895404" y="1663700"/>
              <a:ext cx="1588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59904" y="1676400"/>
              <a:ext cx="1588" cy="3124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59904" y="4343400"/>
              <a:ext cx="7696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79561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55939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3307904" y="43434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3612704" y="1308100"/>
              <a:ext cx="2915071" cy="37907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Clr>
                  <a:srgbClr val="FF0000"/>
                </a:buClr>
              </a:pPr>
              <a:r>
                <a:rPr lang="en-GB" altLang="nl-NL" sz="1600" b="1" dirty="0">
                  <a:solidFill>
                    <a:schemeClr val="bg1"/>
                  </a:solidFill>
                </a:rPr>
                <a:t>Point Anomaly Detection</a:t>
              </a: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2545904" y="1447800"/>
              <a:ext cx="1066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174304" y="1981200"/>
              <a:ext cx="6934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336104" y="2438400"/>
              <a:ext cx="1752600" cy="2476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dirty="0"/>
                <a:t>Classification Based</a:t>
              </a:r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11743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336104" y="2692400"/>
              <a:ext cx="1752600" cy="62706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Rule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Neural Networks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SVM Based</a:t>
              </a: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164904" y="2438400"/>
              <a:ext cx="2057400" cy="26950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dirty="0">
                  <a:solidFill>
                    <a:schemeClr val="tx1"/>
                  </a:solidFill>
                </a:rPr>
                <a:t>Nearest </a:t>
              </a:r>
              <a:r>
                <a:rPr lang="en-GB" altLang="nl-NL" sz="1200" dirty="0" err="1">
                  <a:solidFill>
                    <a:schemeClr val="tx1"/>
                  </a:solidFill>
                </a:rPr>
                <a:t>Neighbor</a:t>
              </a:r>
              <a:r>
                <a:rPr lang="en-GB" altLang="nl-NL" sz="1200" dirty="0">
                  <a:solidFill>
                    <a:schemeClr val="tx1"/>
                  </a:solidFill>
                </a:rPr>
                <a:t> Based</a:t>
              </a: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0031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2164904" y="2679700"/>
              <a:ext cx="2057400" cy="4254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Density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/>
                <a:t>Distance Based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5708204" y="2438400"/>
              <a:ext cx="1219200" cy="26950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dirty="0">
                  <a:solidFill>
                    <a:schemeClr val="tx1"/>
                  </a:solidFill>
                </a:rPr>
                <a:t>Statistical</a:t>
              </a: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63051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5708204" y="2679700"/>
              <a:ext cx="1219200" cy="42545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 dirty="0"/>
                <a:t>Parametric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1000" dirty="0"/>
                <a:t>Non-parametric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4272486" y="2435224"/>
              <a:ext cx="1386005" cy="406462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100" dirty="0">
                  <a:solidFill>
                    <a:schemeClr val="tx1"/>
                  </a:solidFill>
                </a:rPr>
                <a:t>Clustering Based</a:t>
              </a:r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4908104" y="1978025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8108504" y="1981200"/>
              <a:ext cx="1588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7016304" y="2444750"/>
              <a:ext cx="2057400" cy="269501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750"/>
                </a:spcBef>
              </a:pPr>
              <a:r>
                <a:rPr lang="en-GB" altLang="nl-NL" sz="1200" b="1" i="1" dirty="0">
                  <a:solidFill>
                    <a:schemeClr val="bg1"/>
                  </a:solidFill>
                </a:rPr>
                <a:t>Others</a:t>
              </a:r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7016304" y="2692400"/>
              <a:ext cx="2057400" cy="64614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Information Theory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Spectral Decomposition Based</a:t>
              </a:r>
            </a:p>
            <a:p>
              <a:pPr>
                <a:lnSpc>
                  <a:spcPct val="80000"/>
                </a:lnSpc>
                <a:spcBef>
                  <a:spcPts val="625"/>
                </a:spcBef>
              </a:pPr>
              <a:r>
                <a:rPr lang="en-GB" altLang="nl-NL" sz="900" dirty="0"/>
                <a:t>Visualization Based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D2E6E-C45D-A241-AF6B-E46A22B3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1223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Spectral Techniques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5424" y="1754600"/>
            <a:ext cx="7037657" cy="4712239"/>
          </a:xfrm>
        </p:spPr>
        <p:txBody>
          <a:bodyPr/>
          <a:lstStyle/>
          <a:p>
            <a:r>
              <a:rPr lang="en-GB" altLang="nl-NL" dirty="0"/>
              <a:t>Analysis based on Eigen decomposition of data</a:t>
            </a:r>
          </a:p>
          <a:p>
            <a:endParaRPr lang="en-US" altLang="ko-KR" dirty="0"/>
          </a:p>
          <a:p>
            <a:r>
              <a:rPr lang="en-US" altLang="ko-KR" dirty="0"/>
              <a:t>PCA (Principal Component Analysis)</a:t>
            </a:r>
          </a:p>
          <a:p>
            <a:pPr lvl="1"/>
            <a:r>
              <a:rPr lang="en-US" altLang="ko-KR" dirty="0"/>
              <a:t>Orthogonal transformation to reduce dimension</a:t>
            </a:r>
          </a:p>
          <a:p>
            <a:pPr lvl="1"/>
            <a:r>
              <a:rPr lang="en-US" altLang="ko-KR" dirty="0"/>
              <a:t>Most data patterns are captured by the several principal vectors</a:t>
            </a:r>
          </a:p>
          <a:p>
            <a:endParaRPr lang="en-GB" altLang="nl-NL" dirty="0"/>
          </a:p>
          <a:p>
            <a:endParaRPr lang="en-GB" altLang="nl-NL" dirty="0"/>
          </a:p>
        </p:txBody>
      </p:sp>
      <p:pic>
        <p:nvPicPr>
          <p:cNvPr id="4" name="Picture 2" descr="http://www.jiem.org/index.php/jiem/article/viewFile/293/252/24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08" y="3768823"/>
            <a:ext cx="7093373" cy="26980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3F2BF3-C010-A14F-BFEE-7E42F944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3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F5E03-8D75-BC4F-83C0-6820A0F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Numerical vs categorical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ADF2-609B-1B47-B192-06B39845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Several people are still confused how to use </a:t>
            </a:r>
          </a:p>
          <a:p>
            <a:pPr lvl="1"/>
            <a:r>
              <a:rPr lang="en-NL" b="1" dirty="0">
                <a:solidFill>
                  <a:srgbClr val="7030A0"/>
                </a:solidFill>
              </a:rPr>
              <a:t>categorical</a:t>
            </a:r>
            <a:r>
              <a:rPr lang="en-NL" dirty="0"/>
              <a:t> data in </a:t>
            </a:r>
          </a:p>
          <a:p>
            <a:pPr lvl="1"/>
            <a:r>
              <a:rPr lang="en-NL" b="1" dirty="0">
                <a:solidFill>
                  <a:srgbClr val="00B050"/>
                </a:solidFill>
              </a:rPr>
              <a:t>continuous</a:t>
            </a:r>
            <a:r>
              <a:rPr lang="en-NL" dirty="0"/>
              <a:t> classifiers</a:t>
            </a:r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3CEF-611C-D14B-A0F1-EA34113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892B4-B446-7348-964F-BEE45CFAA779}"/>
              </a:ext>
            </a:extLst>
          </p:cNvPr>
          <p:cNvGraphicFramePr>
            <a:graphicFrameLocks noGrp="1"/>
          </p:cNvGraphicFramePr>
          <p:nvPr/>
        </p:nvGraphicFramePr>
        <p:xfrm>
          <a:off x="1635423" y="3447914"/>
          <a:ext cx="1701164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2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50582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7DF23C-F541-BA40-A86B-6E15B3FCB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86184"/>
              </p:ext>
            </p:extLst>
          </p:nvPr>
        </p:nvGraphicFramePr>
        <p:xfrm>
          <a:off x="3844259" y="3452778"/>
          <a:ext cx="4321150" cy="28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30">
                  <a:extLst>
                    <a:ext uri="{9D8B030D-6E8A-4147-A177-3AD203B41FA5}">
                      <a16:colId xmlns:a16="http://schemas.microsoft.com/office/drawing/2014/main" val="417611578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3816625017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1264928021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1746912433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572383095"/>
                    </a:ext>
                  </a:extLst>
                </a:gridCol>
              </a:tblGrid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solidFill>
                            <a:srgbClr val="7030A0"/>
                          </a:solidFill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965740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3408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21547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5115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66003"/>
                  </a:ext>
                </a:extLst>
              </a:tr>
              <a:tr h="47533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AA5421-DDA8-DB4D-BD57-D0B78E7D790A}"/>
              </a:ext>
            </a:extLst>
          </p:cNvPr>
          <p:cNvSpPr txBox="1"/>
          <p:nvPr/>
        </p:nvSpPr>
        <p:spPr>
          <a:xfrm>
            <a:off x="2321585" y="2867889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i="1" dirty="0" err="1">
                <a:solidFill>
                  <a:srgbClr val="7030A0"/>
                </a:solidFill>
              </a:rPr>
              <a:t>One</a:t>
            </a:r>
            <a:r>
              <a:rPr lang="nl-NL" b="1" i="1" dirty="0">
                <a:solidFill>
                  <a:srgbClr val="7030A0"/>
                </a:solidFill>
              </a:rPr>
              <a:t>-hot </a:t>
            </a:r>
            <a:r>
              <a:rPr lang="nl-NL" b="1" i="1" dirty="0" err="1">
                <a:solidFill>
                  <a:srgbClr val="7030A0"/>
                </a:solidFill>
              </a:rPr>
              <a:t>encoding</a:t>
            </a:r>
            <a:r>
              <a:rPr lang="nl-NL" b="1" i="1" dirty="0">
                <a:solidFill>
                  <a:srgbClr val="7030A0"/>
                </a:solidFill>
              </a:rPr>
              <a:t>, </a:t>
            </a:r>
            <a:r>
              <a:rPr lang="nl-NL" b="1" i="1" dirty="0" err="1">
                <a:solidFill>
                  <a:srgbClr val="7030A0"/>
                </a:solidFill>
              </a:rPr>
              <a:t>every</a:t>
            </a:r>
            <a:r>
              <a:rPr lang="nl-NL" b="1" i="1" dirty="0">
                <a:solidFill>
                  <a:srgbClr val="7030A0"/>
                </a:solidFill>
              </a:rPr>
              <a:t> </a:t>
            </a:r>
            <a:r>
              <a:rPr lang="nl-NL" b="1" i="1" dirty="0" err="1">
                <a:solidFill>
                  <a:srgbClr val="7030A0"/>
                </a:solidFill>
              </a:rPr>
              <a:t>value</a:t>
            </a:r>
            <a:r>
              <a:rPr lang="nl-NL" b="1" i="1" dirty="0">
                <a:solidFill>
                  <a:srgbClr val="7030A0"/>
                </a:solidFill>
              </a:rPr>
              <a:t> is a new column</a:t>
            </a:r>
            <a:endParaRPr lang="en-NL" b="1" i="1" dirty="0">
              <a:solidFill>
                <a:srgbClr val="7030A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A85100-29A7-4841-9E51-2E86AF0F8598}"/>
              </a:ext>
            </a:extLst>
          </p:cNvPr>
          <p:cNvSpPr/>
          <p:nvPr/>
        </p:nvSpPr>
        <p:spPr bwMode="auto">
          <a:xfrm>
            <a:off x="3805423" y="1243301"/>
            <a:ext cx="5171605" cy="157253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Q: What to do with unseen values in the test set?</a:t>
            </a:r>
          </a:p>
        </p:txBody>
      </p:sp>
    </p:spTree>
    <p:extLst>
      <p:ext uri="{BB962C8B-B14F-4D97-AF65-F5344CB8AC3E}">
        <p14:creationId xmlns:p14="http://schemas.microsoft.com/office/powerpoint/2010/main" val="15711880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Spectral Techniques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5424" y="1754600"/>
            <a:ext cx="7385827" cy="4712239"/>
          </a:xfrm>
        </p:spPr>
        <p:txBody>
          <a:bodyPr/>
          <a:lstStyle/>
          <a:p>
            <a:r>
              <a:rPr lang="en-GB" altLang="nl-NL" dirty="0"/>
              <a:t>Analysis based on Eigen decomposition of data</a:t>
            </a:r>
          </a:p>
          <a:p>
            <a:endParaRPr lang="en-US" altLang="ko-KR" dirty="0"/>
          </a:p>
          <a:p>
            <a:r>
              <a:rPr lang="en-US" altLang="ko-KR" dirty="0"/>
              <a:t>PCA (Principal Component Analysis)</a:t>
            </a:r>
          </a:p>
          <a:p>
            <a:pPr lvl="1"/>
            <a:r>
              <a:rPr lang="en-US" altLang="ko-KR" dirty="0"/>
              <a:t>Orthogonal transformation to reduce dimension</a:t>
            </a:r>
          </a:p>
          <a:p>
            <a:pPr lvl="1"/>
            <a:r>
              <a:rPr lang="en-US" altLang="ko-KR" dirty="0"/>
              <a:t>Most (linear) data patterns are captured by several principal vectors</a:t>
            </a:r>
          </a:p>
          <a:p>
            <a:endParaRPr lang="en-GB" altLang="nl-NL" dirty="0"/>
          </a:p>
          <a:p>
            <a:endParaRPr lang="en-GB" altLang="nl-NL" dirty="0"/>
          </a:p>
        </p:txBody>
      </p:sp>
      <p:pic>
        <p:nvPicPr>
          <p:cNvPr id="4" name="Picture 2" descr="http://www.jiem.org/index.php/jiem/article/viewFile/293/252/24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08" y="3768823"/>
            <a:ext cx="7093373" cy="26980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196398" y="3613951"/>
            <a:ext cx="4438613" cy="17546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How to use 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 for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anomaly detection?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3315B-0831-FF42-A818-4FB206B6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0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Spectral Techniques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5424" y="2383114"/>
            <a:ext cx="7037657" cy="4083725"/>
          </a:xfrm>
        </p:spPr>
        <p:txBody>
          <a:bodyPr/>
          <a:lstStyle/>
          <a:p>
            <a:pPr marL="0" indent="0">
              <a:buNone/>
            </a:pPr>
            <a:endParaRPr lang="en-GB" altLang="nl-NL" dirty="0"/>
          </a:p>
          <a:p>
            <a:r>
              <a:rPr lang="en-GB" altLang="nl-NL" dirty="0"/>
              <a:t>Key Idea</a:t>
            </a:r>
          </a:p>
          <a:p>
            <a:pPr lvl="1"/>
            <a:r>
              <a:rPr lang="en-GB" altLang="nl-NL" dirty="0"/>
              <a:t>Find combination of attributes that capture bulk of variability</a:t>
            </a:r>
          </a:p>
          <a:p>
            <a:pPr lvl="1"/>
            <a:r>
              <a:rPr lang="en-GB" altLang="nl-NL" dirty="0"/>
              <a:t>Reduced set of attributes can explain normal data well</a:t>
            </a:r>
          </a:p>
          <a:p>
            <a:pPr lvl="1"/>
            <a:r>
              <a:rPr lang="en-GB" altLang="nl-NL" dirty="0">
                <a:solidFill>
                  <a:srgbClr val="FF0000"/>
                </a:solidFill>
              </a:rPr>
              <a:t>But do not necessarily explain the outliers</a:t>
            </a:r>
          </a:p>
          <a:p>
            <a:endParaRPr lang="en-GB" altLang="nl-NL" dirty="0"/>
          </a:p>
          <a:p>
            <a:r>
              <a:rPr lang="en-GB" altLang="nl-NL" dirty="0"/>
              <a:t>Several methods use Principal Component Analysis</a:t>
            </a:r>
          </a:p>
          <a:p>
            <a:pPr lvl="1"/>
            <a:r>
              <a:rPr lang="en-GB" altLang="nl-NL" dirty="0"/>
              <a:t>Top few principal components capture variability in normal data</a:t>
            </a:r>
          </a:p>
          <a:p>
            <a:pPr lvl="1"/>
            <a:r>
              <a:rPr lang="en-GB" altLang="nl-NL" dirty="0"/>
              <a:t>Smallest principal component should have constant values</a:t>
            </a:r>
          </a:p>
          <a:p>
            <a:pPr lvl="1"/>
            <a:r>
              <a:rPr lang="en-GB" altLang="nl-NL" dirty="0"/>
              <a:t>Outliers have variability in the smallest component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5A303-8503-D44E-99E2-CCE23F95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8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 txBox="1">
            <a:spLocks/>
          </p:cNvSpPr>
          <p:nvPr/>
        </p:nvSpPr>
        <p:spPr>
          <a:xfrm>
            <a:off x="662880" y="3846032"/>
            <a:ext cx="8229600" cy="171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PCA (Principal Component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Deriving principal vectors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Deriving the principal vector which captures the </a:t>
            </a:r>
            <a:r>
              <a:rPr lang="en-US" altLang="ko-KR" dirty="0">
                <a:solidFill>
                  <a:srgbClr val="FF0000"/>
                </a:solidFill>
              </a:rPr>
              <a:t>maximum variance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Find next component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4" name="Picture 6" descr="\mathbf{\hat{X}}_{k - 1}&#10; = \mathbf{X} -&#10; \sum_{i = 1}^{k - 1}&#10; \mathbf{w}_i \mathbf{w}_i^{\rm T} \mathbf{X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53" y="4022626"/>
            <a:ext cx="2520155" cy="699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mathbf{w}_k&#10; = \underset{\Vert \mathbf{w} \Vert = 1}{\operatorname{arg\,max}}\,E\left\{&#10; \left( \mathbf{w}^{\rm T} \mathbf{\hat{X}}_{k - 1}&#10; \right)^2 \right\}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53" y="5117647"/>
            <a:ext cx="3531542" cy="630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\mathbf{w}_1&#10; = \underset{\Vert \mathbf{w} \Vert = 1}{\operatorname{\arg\,max}}\,\operatorname{Var}\{ \mathbf{w}^{\rm T} \mathbf{X} \}&#10; = \underset{\Vert \mathbf{w} \Vert = 1}{\operatorname{\arg\,max}}\,E\left\{ \left( \mathbf{w}^{\rm T} \mathbf{X}\right)^2 \right\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98" y="2771403"/>
            <a:ext cx="5611266" cy="567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ACB5E-943D-2845-954E-ABD973E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010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ouble Bracket 83"/>
          <p:cNvSpPr>
            <a:spLocks noChangeArrowheads="1"/>
          </p:cNvSpPr>
          <p:nvPr/>
        </p:nvSpPr>
        <p:spPr bwMode="auto">
          <a:xfrm>
            <a:off x="1293440" y="4186808"/>
            <a:ext cx="3235325" cy="1371600"/>
          </a:xfrm>
          <a:prstGeom prst="bracketPair">
            <a:avLst>
              <a:gd name="adj" fmla="val 6745"/>
            </a:avLst>
          </a:prstGeom>
          <a:solidFill>
            <a:srgbClr val="FFFFFF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US" altLang="sv-SE"/>
              <a:t>Example: Network traffic</a:t>
            </a:r>
          </a:p>
        </p:txBody>
      </p:sp>
      <p:sp>
        <p:nvSpPr>
          <p:cNvPr id="27652" name="Double Bracket 73"/>
          <p:cNvSpPr>
            <a:spLocks noChangeArrowheads="1"/>
          </p:cNvSpPr>
          <p:nvPr/>
        </p:nvSpPr>
        <p:spPr bwMode="auto">
          <a:xfrm>
            <a:off x="1175965" y="1446312"/>
            <a:ext cx="3235325" cy="1828800"/>
          </a:xfrm>
          <a:prstGeom prst="bracketPair">
            <a:avLst>
              <a:gd name="adj" fmla="val 6745"/>
            </a:avLst>
          </a:prstGeom>
          <a:solidFill>
            <a:srgbClr val="FFFFFF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53" name="TextBox 75"/>
          <p:cNvSpPr txBox="1">
            <a:spLocks noChangeArrowheads="1"/>
          </p:cNvSpPr>
          <p:nvPr/>
        </p:nvSpPr>
        <p:spPr bwMode="auto">
          <a:xfrm>
            <a:off x="1252165" y="2208312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sz="2000"/>
              <a:t>100  30  42  212  1729  13</a:t>
            </a:r>
          </a:p>
        </p:txBody>
      </p:sp>
      <p:sp>
        <p:nvSpPr>
          <p:cNvPr id="27654" name="TextBox 76"/>
          <p:cNvSpPr txBox="1">
            <a:spLocks noChangeArrowheads="1"/>
          </p:cNvSpPr>
          <p:nvPr/>
        </p:nvSpPr>
        <p:spPr bwMode="auto">
          <a:xfrm>
            <a:off x="566365" y="2132112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b="1">
                <a:solidFill>
                  <a:srgbClr val="008000"/>
                </a:solidFill>
              </a:rPr>
              <a:t>Y</a:t>
            </a:r>
            <a:r>
              <a:rPr lang="en-US" altLang="sv-SE" b="1"/>
              <a:t>=</a:t>
            </a:r>
          </a:p>
        </p:txBody>
      </p:sp>
      <p:sp>
        <p:nvSpPr>
          <p:cNvPr id="27655" name="TextBox 77"/>
          <p:cNvSpPr txBox="1">
            <a:spLocks noChangeArrowheads="1"/>
          </p:cNvSpPr>
          <p:nvPr/>
        </p:nvSpPr>
        <p:spPr bwMode="auto">
          <a:xfrm>
            <a:off x="2395165" y="1746350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/>
              <a:t>….</a:t>
            </a:r>
          </a:p>
        </p:txBody>
      </p:sp>
      <p:sp>
        <p:nvSpPr>
          <p:cNvPr id="27656" name="TextBox 78"/>
          <p:cNvSpPr txBox="1">
            <a:spLocks noChangeArrowheads="1"/>
          </p:cNvSpPr>
          <p:nvPr/>
        </p:nvSpPr>
        <p:spPr bwMode="auto">
          <a:xfrm>
            <a:off x="2395165" y="2508350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/>
              <a:t>….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5484440" y="14510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5255840" y="350847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659" name="Oval 12"/>
          <p:cNvSpPr>
            <a:spLocks noChangeArrowheads="1"/>
          </p:cNvSpPr>
          <p:nvPr/>
        </p:nvSpPr>
        <p:spPr bwMode="auto">
          <a:xfrm>
            <a:off x="6017840" y="1984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60" name="Oval 13"/>
          <p:cNvSpPr>
            <a:spLocks noChangeArrowheads="1"/>
          </p:cNvSpPr>
          <p:nvPr/>
        </p:nvSpPr>
        <p:spPr bwMode="auto">
          <a:xfrm>
            <a:off x="6170240" y="21368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61" name="Oval 14"/>
          <p:cNvSpPr>
            <a:spLocks noChangeArrowheads="1"/>
          </p:cNvSpPr>
          <p:nvPr/>
        </p:nvSpPr>
        <p:spPr bwMode="auto">
          <a:xfrm>
            <a:off x="6322640" y="22892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62" name="Oval 15"/>
          <p:cNvSpPr>
            <a:spLocks noChangeArrowheads="1"/>
          </p:cNvSpPr>
          <p:nvPr/>
        </p:nvSpPr>
        <p:spPr bwMode="auto">
          <a:xfrm>
            <a:off x="6475040" y="2441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63" name="Oval 16"/>
          <p:cNvSpPr>
            <a:spLocks noChangeArrowheads="1"/>
          </p:cNvSpPr>
          <p:nvPr/>
        </p:nvSpPr>
        <p:spPr bwMode="auto">
          <a:xfrm>
            <a:off x="6322640" y="2365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64" name="Oval 17"/>
          <p:cNvSpPr>
            <a:spLocks noChangeArrowheads="1"/>
          </p:cNvSpPr>
          <p:nvPr/>
        </p:nvSpPr>
        <p:spPr bwMode="auto">
          <a:xfrm>
            <a:off x="6703640" y="2441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65" name="Oval 18"/>
          <p:cNvSpPr>
            <a:spLocks noChangeArrowheads="1"/>
          </p:cNvSpPr>
          <p:nvPr/>
        </p:nvSpPr>
        <p:spPr bwMode="auto">
          <a:xfrm>
            <a:off x="6322640" y="21368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66" name="Oval 19"/>
          <p:cNvSpPr>
            <a:spLocks noChangeArrowheads="1"/>
          </p:cNvSpPr>
          <p:nvPr/>
        </p:nvSpPr>
        <p:spPr bwMode="auto">
          <a:xfrm>
            <a:off x="6627440" y="2594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67" name="Oval 20"/>
          <p:cNvSpPr>
            <a:spLocks noChangeArrowheads="1"/>
          </p:cNvSpPr>
          <p:nvPr/>
        </p:nvSpPr>
        <p:spPr bwMode="auto">
          <a:xfrm>
            <a:off x="6703640" y="2594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68" name="Oval 21"/>
          <p:cNvSpPr>
            <a:spLocks noChangeArrowheads="1"/>
          </p:cNvSpPr>
          <p:nvPr/>
        </p:nvSpPr>
        <p:spPr bwMode="auto">
          <a:xfrm>
            <a:off x="6856040" y="2822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69" name="Oval 22"/>
          <p:cNvSpPr>
            <a:spLocks noChangeArrowheads="1"/>
          </p:cNvSpPr>
          <p:nvPr/>
        </p:nvSpPr>
        <p:spPr bwMode="auto">
          <a:xfrm>
            <a:off x="6475040" y="2594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70" name="Oval 23"/>
          <p:cNvSpPr>
            <a:spLocks noChangeArrowheads="1"/>
          </p:cNvSpPr>
          <p:nvPr/>
        </p:nvSpPr>
        <p:spPr bwMode="auto">
          <a:xfrm>
            <a:off x="6398840" y="22892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71" name="Oval 24"/>
          <p:cNvSpPr>
            <a:spLocks noChangeArrowheads="1"/>
          </p:cNvSpPr>
          <p:nvPr/>
        </p:nvSpPr>
        <p:spPr bwMode="auto">
          <a:xfrm>
            <a:off x="6779840" y="2746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72" name="Oval 25"/>
          <p:cNvSpPr>
            <a:spLocks noChangeArrowheads="1"/>
          </p:cNvSpPr>
          <p:nvPr/>
        </p:nvSpPr>
        <p:spPr bwMode="auto">
          <a:xfrm>
            <a:off x="6856040" y="26702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73" name="Oval 26"/>
          <p:cNvSpPr>
            <a:spLocks noChangeArrowheads="1"/>
          </p:cNvSpPr>
          <p:nvPr/>
        </p:nvSpPr>
        <p:spPr bwMode="auto">
          <a:xfrm>
            <a:off x="6932240" y="2975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74" name="Oval 27"/>
          <p:cNvSpPr>
            <a:spLocks noChangeArrowheads="1"/>
          </p:cNvSpPr>
          <p:nvPr/>
        </p:nvSpPr>
        <p:spPr bwMode="auto">
          <a:xfrm>
            <a:off x="7237040" y="3203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75" name="Oval 28"/>
          <p:cNvSpPr>
            <a:spLocks noChangeArrowheads="1"/>
          </p:cNvSpPr>
          <p:nvPr/>
        </p:nvSpPr>
        <p:spPr bwMode="auto">
          <a:xfrm>
            <a:off x="6779840" y="28988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76" name="Line 30"/>
          <p:cNvSpPr>
            <a:spLocks noChangeShapeType="1"/>
          </p:cNvSpPr>
          <p:nvPr/>
        </p:nvSpPr>
        <p:spPr bwMode="auto">
          <a:xfrm>
            <a:off x="5713040" y="1679675"/>
            <a:ext cx="949325" cy="914400"/>
          </a:xfrm>
          <a:prstGeom prst="line">
            <a:avLst/>
          </a:prstGeom>
          <a:noFill/>
          <a:ln w="254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677" name="Oval 32"/>
          <p:cNvSpPr>
            <a:spLocks noChangeArrowheads="1"/>
          </p:cNvSpPr>
          <p:nvPr/>
        </p:nvSpPr>
        <p:spPr bwMode="auto">
          <a:xfrm>
            <a:off x="7160840" y="2136875"/>
            <a:ext cx="76200" cy="76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78" name="Oval 33"/>
          <p:cNvSpPr>
            <a:spLocks noChangeArrowheads="1"/>
          </p:cNvSpPr>
          <p:nvPr/>
        </p:nvSpPr>
        <p:spPr bwMode="auto">
          <a:xfrm>
            <a:off x="7008440" y="1755875"/>
            <a:ext cx="76200" cy="76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79" name="Text Box 35"/>
          <p:cNvSpPr txBox="1">
            <a:spLocks noChangeArrowheads="1"/>
          </p:cNvSpPr>
          <p:nvPr/>
        </p:nvSpPr>
        <p:spPr bwMode="auto">
          <a:xfrm>
            <a:off x="4909765" y="836712"/>
            <a:ext cx="362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/>
              <a:t>Perform PCA on matrix </a:t>
            </a:r>
            <a:r>
              <a:rPr lang="en-US" altLang="sv-SE" b="1">
                <a:solidFill>
                  <a:srgbClr val="008000"/>
                </a:solidFill>
              </a:rPr>
              <a:t>Y</a:t>
            </a:r>
            <a:endParaRPr lang="en-US" altLang="sv-SE">
              <a:solidFill>
                <a:srgbClr val="008000"/>
              </a:solidFill>
            </a:endParaRPr>
          </a:p>
        </p:txBody>
      </p:sp>
      <p:sp>
        <p:nvSpPr>
          <p:cNvPr id="27680" name="Line 31"/>
          <p:cNvSpPr>
            <a:spLocks noChangeShapeType="1"/>
          </p:cNvSpPr>
          <p:nvPr/>
        </p:nvSpPr>
        <p:spPr bwMode="auto">
          <a:xfrm flipV="1">
            <a:off x="6586165" y="1903512"/>
            <a:ext cx="609600" cy="685800"/>
          </a:xfrm>
          <a:prstGeom prst="line">
            <a:avLst/>
          </a:prstGeom>
          <a:noFill/>
          <a:ln w="254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681" name="Double Bracket 67"/>
          <p:cNvSpPr>
            <a:spLocks noChangeArrowheads="1"/>
          </p:cNvSpPr>
          <p:nvPr/>
        </p:nvSpPr>
        <p:spPr bwMode="auto">
          <a:xfrm>
            <a:off x="5747965" y="4567808"/>
            <a:ext cx="2057400" cy="762000"/>
          </a:xfrm>
          <a:prstGeom prst="bracketPair">
            <a:avLst>
              <a:gd name="adj" fmla="val 6745"/>
            </a:avLst>
          </a:prstGeom>
          <a:solidFill>
            <a:srgbClr val="FFFFFF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27682" name="Text Box 35"/>
          <p:cNvSpPr txBox="1">
            <a:spLocks noChangeArrowheads="1"/>
          </p:cNvSpPr>
          <p:nvPr/>
        </p:nvSpPr>
        <p:spPr bwMode="auto">
          <a:xfrm>
            <a:off x="5773642" y="3706399"/>
            <a:ext cx="20681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dirty="0"/>
              <a:t>Eigenvectors </a:t>
            </a:r>
          </a:p>
          <a:p>
            <a:r>
              <a:rPr lang="en-US" altLang="sv-SE" dirty="0"/>
              <a:t>(components)</a:t>
            </a:r>
          </a:p>
        </p:txBody>
      </p:sp>
      <p:sp>
        <p:nvSpPr>
          <p:cNvPr id="27683" name="TextBox 69"/>
          <p:cNvSpPr txBox="1">
            <a:spLocks noChangeArrowheads="1"/>
          </p:cNvSpPr>
          <p:nvPr/>
        </p:nvSpPr>
        <p:spPr bwMode="auto">
          <a:xfrm>
            <a:off x="5589984" y="4715446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sv-SE" b="1" dirty="0">
                <a:solidFill>
                  <a:srgbClr val="000090"/>
                </a:solidFill>
              </a:rPr>
              <a:t>v</a:t>
            </a:r>
            <a:r>
              <a:rPr lang="en-US" altLang="sv-SE" b="1" baseline="-25000" dirty="0">
                <a:solidFill>
                  <a:srgbClr val="000090"/>
                </a:solidFill>
              </a:rPr>
              <a:t>1</a:t>
            </a:r>
            <a:r>
              <a:rPr lang="en-US" altLang="sv-SE" b="1" dirty="0">
                <a:solidFill>
                  <a:srgbClr val="000090"/>
                </a:solidFill>
              </a:rPr>
              <a:t>  v</a:t>
            </a:r>
            <a:r>
              <a:rPr lang="en-US" altLang="sv-SE" b="1" baseline="-25000" dirty="0">
                <a:solidFill>
                  <a:srgbClr val="000090"/>
                </a:solidFill>
              </a:rPr>
              <a:t>2</a:t>
            </a:r>
            <a:r>
              <a:rPr lang="en-US" altLang="sv-SE" b="1" dirty="0">
                <a:solidFill>
                  <a:srgbClr val="000090"/>
                </a:solidFill>
              </a:rPr>
              <a:t>  …</a:t>
            </a:r>
          </a:p>
        </p:txBody>
      </p:sp>
      <p:sp>
        <p:nvSpPr>
          <p:cNvPr id="27684" name="Text Box 35"/>
          <p:cNvSpPr txBox="1">
            <a:spLocks noChangeArrowheads="1"/>
          </p:cNvSpPr>
          <p:nvPr/>
        </p:nvSpPr>
        <p:spPr bwMode="auto">
          <a:xfrm>
            <a:off x="642565" y="836712"/>
            <a:ext cx="176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/>
              <a:t>Data matrix</a:t>
            </a:r>
          </a:p>
        </p:txBody>
      </p:sp>
      <p:sp>
        <p:nvSpPr>
          <p:cNvPr id="27685" name="Text Box 35"/>
          <p:cNvSpPr txBox="1">
            <a:spLocks noChangeArrowheads="1"/>
          </p:cNvSpPr>
          <p:nvPr/>
        </p:nvSpPr>
        <p:spPr bwMode="auto">
          <a:xfrm>
            <a:off x="794965" y="3501008"/>
            <a:ext cx="3178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/>
              <a:t>Low-dimensional data</a:t>
            </a:r>
          </a:p>
        </p:txBody>
      </p:sp>
      <p:sp>
        <p:nvSpPr>
          <p:cNvPr id="27686" name="TextBox 79"/>
          <p:cNvSpPr txBox="1">
            <a:spLocks noChangeArrowheads="1"/>
          </p:cNvSpPr>
          <p:nvPr/>
        </p:nvSpPr>
        <p:spPr bwMode="auto">
          <a:xfrm>
            <a:off x="1328365" y="4648771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sv-SE" sz="2000" b="1" dirty="0">
                <a:solidFill>
                  <a:srgbClr val="008000"/>
                </a:solidFill>
              </a:rPr>
              <a:t>y</a:t>
            </a:r>
            <a:r>
              <a:rPr lang="en-US" altLang="sv-SE" sz="2000" b="1" baseline="-25000" dirty="0">
                <a:solidFill>
                  <a:srgbClr val="008000"/>
                </a:solidFill>
              </a:rPr>
              <a:t>t</a:t>
            </a:r>
            <a:r>
              <a:rPr lang="en-US" altLang="sv-SE" sz="2000" baseline="30000" dirty="0"/>
              <a:t>T</a:t>
            </a:r>
            <a:r>
              <a:rPr lang="en-US" altLang="sv-SE" sz="2000" b="1" dirty="0">
                <a:solidFill>
                  <a:srgbClr val="000090"/>
                </a:solidFill>
              </a:rPr>
              <a:t>v</a:t>
            </a:r>
            <a:r>
              <a:rPr lang="en-US" altLang="sv-SE" sz="2000" b="1" baseline="-25000" dirty="0">
                <a:solidFill>
                  <a:srgbClr val="000090"/>
                </a:solidFill>
              </a:rPr>
              <a:t>1</a:t>
            </a:r>
            <a:r>
              <a:rPr lang="en-US" altLang="sv-SE" sz="2000" dirty="0"/>
              <a:t>  </a:t>
            </a:r>
            <a:r>
              <a:rPr lang="en-US" altLang="sv-SE" sz="2000" b="1" dirty="0">
                <a:solidFill>
                  <a:srgbClr val="008000"/>
                </a:solidFill>
              </a:rPr>
              <a:t>y</a:t>
            </a:r>
            <a:r>
              <a:rPr lang="en-US" altLang="sv-SE" sz="2000" b="1" baseline="-25000" dirty="0">
                <a:solidFill>
                  <a:srgbClr val="008000"/>
                </a:solidFill>
              </a:rPr>
              <a:t>t</a:t>
            </a:r>
            <a:r>
              <a:rPr lang="en-US" altLang="sv-SE" sz="2000" baseline="30000" dirty="0"/>
              <a:t>T</a:t>
            </a:r>
            <a:r>
              <a:rPr lang="en-US" altLang="sv-SE" sz="2000" b="1" dirty="0">
                <a:solidFill>
                  <a:srgbClr val="000090"/>
                </a:solidFill>
              </a:rPr>
              <a:t>v</a:t>
            </a:r>
            <a:r>
              <a:rPr lang="en-US" altLang="sv-SE" sz="2000" b="1" baseline="-25000" dirty="0">
                <a:solidFill>
                  <a:srgbClr val="000090"/>
                </a:solidFill>
              </a:rPr>
              <a:t>2</a:t>
            </a:r>
            <a:r>
              <a:rPr lang="en-US" altLang="sv-SE" sz="2000" dirty="0"/>
              <a:t> </a:t>
            </a:r>
          </a:p>
        </p:txBody>
      </p:sp>
      <p:sp>
        <p:nvSpPr>
          <p:cNvPr id="27687" name="TextBox 80"/>
          <p:cNvSpPr txBox="1">
            <a:spLocks noChangeArrowheads="1"/>
          </p:cNvSpPr>
          <p:nvPr/>
        </p:nvSpPr>
        <p:spPr bwMode="auto">
          <a:xfrm>
            <a:off x="490165" y="4572571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b="1">
                <a:solidFill>
                  <a:srgbClr val="008000"/>
                </a:solidFill>
              </a:rPr>
              <a:t>Y</a:t>
            </a:r>
            <a:r>
              <a:rPr lang="en-US" altLang="sv-SE" b="1"/>
              <a:t>v=</a:t>
            </a:r>
          </a:p>
        </p:txBody>
      </p:sp>
      <p:sp>
        <p:nvSpPr>
          <p:cNvPr id="27688" name="TextBox 81"/>
          <p:cNvSpPr txBox="1">
            <a:spLocks noChangeArrowheads="1"/>
          </p:cNvSpPr>
          <p:nvPr/>
        </p:nvSpPr>
        <p:spPr bwMode="auto">
          <a:xfrm>
            <a:off x="2471365" y="4186808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/>
              <a:t>….</a:t>
            </a:r>
          </a:p>
        </p:txBody>
      </p:sp>
      <p:sp>
        <p:nvSpPr>
          <p:cNvPr id="27689" name="TextBox 82"/>
          <p:cNvSpPr txBox="1">
            <a:spLocks noChangeArrowheads="1"/>
          </p:cNvSpPr>
          <p:nvPr/>
        </p:nvSpPr>
        <p:spPr bwMode="auto">
          <a:xfrm>
            <a:off x="2471365" y="4948808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/>
              <a:t>….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12014-6B2F-EE4D-9491-407EA17F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93</a:t>
            </a:fld>
            <a:endParaRPr 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B737E05D-F51E-4C36-9CE9-3B90A353F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1898175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69FA514B-BCFB-4707-9F04-7065F4DEC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650" y="1531463"/>
            <a:ext cx="1530350" cy="46196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dirty="0"/>
              <a:t>anomalies</a:t>
            </a:r>
          </a:p>
        </p:txBody>
      </p:sp>
    </p:spTree>
    <p:extLst>
      <p:ext uri="{BB962C8B-B14F-4D97-AF65-F5344CB8AC3E}">
        <p14:creationId xmlns:p14="http://schemas.microsoft.com/office/powerpoint/2010/main" val="37492574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dirty="0"/>
              <a:t>Example: Network traffic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EFD54-A427-4CA2-9FDF-ECA68286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98F75-9C9A-484D-B0D4-07F721B6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94</a:t>
            </a:fld>
            <a:endParaRPr lang="en-US"/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30" y="1551055"/>
            <a:ext cx="584259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26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60" y="3685931"/>
            <a:ext cx="6028660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29" name="Text Box 37"/>
          <p:cNvSpPr txBox="1">
            <a:spLocks noChangeArrowheads="1"/>
          </p:cNvSpPr>
          <p:nvPr/>
        </p:nvSpPr>
        <p:spPr bwMode="auto">
          <a:xfrm>
            <a:off x="3183979" y="5557847"/>
            <a:ext cx="364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dirty="0"/>
              <a:t>Projection to residual subspace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7388097" y="3933609"/>
            <a:ext cx="1447800" cy="914400"/>
            <a:chOff x="4848" y="2832"/>
            <a:chExt cx="664" cy="576"/>
          </a:xfrm>
        </p:grpSpPr>
        <p:sp>
          <p:nvSpPr>
            <p:cNvPr id="28705" name="Line 41"/>
            <p:cNvSpPr>
              <a:spLocks noChangeShapeType="1"/>
            </p:cNvSpPr>
            <p:nvPr/>
          </p:nvSpPr>
          <p:spPr bwMode="auto">
            <a:xfrm flipH="1">
              <a:off x="4992" y="307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28706" name="Text Box 40"/>
            <p:cNvSpPr txBox="1">
              <a:spLocks noChangeArrowheads="1"/>
            </p:cNvSpPr>
            <p:nvPr/>
          </p:nvSpPr>
          <p:spPr bwMode="auto">
            <a:xfrm>
              <a:off x="4848" y="2832"/>
              <a:ext cx="664" cy="2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sv-SE" dirty="0"/>
                <a:t>threshold</a:t>
              </a: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27" y="6102384"/>
            <a:ext cx="2809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37">
            <a:extLst>
              <a:ext uri="{FF2B5EF4-FFF2-40B4-BE49-F238E27FC236}">
                <a16:creationId xmlns:a16="http://schemas.microsoft.com/office/drawing/2014/main" id="{FE90FCA4-A041-4A57-BA06-31F0D2C7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063" y="1195265"/>
            <a:ext cx="4096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sv-SE" dirty="0"/>
              <a:t>Total traffic volume over time</a:t>
            </a:r>
          </a:p>
        </p:txBody>
      </p:sp>
    </p:spTree>
    <p:extLst>
      <p:ext uri="{BB962C8B-B14F-4D97-AF65-F5344CB8AC3E}">
        <p14:creationId xmlns:p14="http://schemas.microsoft.com/office/powerpoint/2010/main" val="40897211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60032" y="4290991"/>
            <a:ext cx="2952328" cy="1593180"/>
            <a:chOff x="1981200" y="3581400"/>
            <a:chExt cx="5593308" cy="2673350"/>
          </a:xfrm>
        </p:grpSpPr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3581400"/>
              <a:ext cx="4216400" cy="267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5"/>
            <p:cNvCxnSpPr>
              <a:cxnSpLocks noChangeShapeType="1"/>
            </p:cNvCxnSpPr>
            <p:nvPr/>
          </p:nvCxnSpPr>
          <p:spPr bwMode="auto">
            <a:xfrm>
              <a:off x="2590800" y="5867400"/>
              <a:ext cx="3200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7"/>
            <p:cNvCxnSpPr>
              <a:cxnSpLocks noChangeShapeType="1"/>
            </p:cNvCxnSpPr>
            <p:nvPr/>
          </p:nvCxnSpPr>
          <p:spPr bwMode="auto">
            <a:xfrm rot="5400000">
              <a:off x="4496594" y="5334794"/>
              <a:ext cx="1066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ight Arrow 9"/>
            <p:cNvSpPr>
              <a:spLocks noChangeArrowheads="1"/>
            </p:cNvSpPr>
            <p:nvPr/>
          </p:nvSpPr>
          <p:spPr bwMode="auto">
            <a:xfrm>
              <a:off x="5257800" y="5105400"/>
              <a:ext cx="769938" cy="381000"/>
            </a:xfrm>
            <a:prstGeom prst="rightArrow">
              <a:avLst>
                <a:gd name="adj1" fmla="val 50000"/>
                <a:gd name="adj2" fmla="val 500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sv-SE" altLang="sv-SE"/>
            </a:p>
          </p:txBody>
        </p: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6202909" y="5067403"/>
              <a:ext cx="1371599" cy="56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sv-SE" sz="1600" dirty="0"/>
                <a:t>alarm</a:t>
              </a:r>
            </a:p>
          </p:txBody>
        </p:sp>
      </p:grpSp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Using Robust PCA*</a:t>
            </a:r>
            <a:endParaRPr lang="en-GB" altLang="nl-NL" dirty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 dirty="0"/>
              <a:t>Variability analysis based on robust PCA</a:t>
            </a:r>
          </a:p>
          <a:p>
            <a:pPr lvl="1"/>
            <a:r>
              <a:rPr lang="en-GB" altLang="nl-NL" dirty="0"/>
              <a:t>Compute the principal components of the dataset	</a:t>
            </a:r>
          </a:p>
          <a:p>
            <a:pPr lvl="1"/>
            <a:r>
              <a:rPr lang="en-GB" altLang="nl-NL" dirty="0"/>
              <a:t>For each test point, compute its projection on these components</a:t>
            </a:r>
          </a:p>
          <a:p>
            <a:pPr lvl="1"/>
            <a:r>
              <a:rPr lang="en-GB" altLang="nl-NL" dirty="0"/>
              <a:t>If </a:t>
            </a:r>
            <a:r>
              <a:rPr lang="en-GB" altLang="nl-NL" dirty="0" err="1"/>
              <a:t>yi</a:t>
            </a:r>
            <a:r>
              <a:rPr lang="en-GB" altLang="nl-NL" dirty="0"/>
              <a:t> denotes the </a:t>
            </a:r>
            <a:r>
              <a:rPr lang="en-GB" altLang="nl-NL" dirty="0" err="1"/>
              <a:t>ith</a:t>
            </a:r>
            <a:r>
              <a:rPr lang="en-GB" altLang="nl-NL" dirty="0"/>
              <a:t> component, then the following has a chi-squared distribution</a:t>
            </a:r>
          </a:p>
          <a:p>
            <a:pPr lvl="1"/>
            <a:endParaRPr lang="en-GB" altLang="nl-NL" dirty="0"/>
          </a:p>
          <a:p>
            <a:pPr lvl="1"/>
            <a:endParaRPr lang="en-GB" altLang="nl-NL" dirty="0"/>
          </a:p>
          <a:p>
            <a:pPr lvl="1"/>
            <a:endParaRPr lang="en-GB" altLang="nl-NL" dirty="0"/>
          </a:p>
          <a:p>
            <a:pPr lvl="1"/>
            <a:r>
              <a:rPr lang="en-GB" altLang="nl-NL" dirty="0"/>
              <a:t>An observation is outlier if for a given significance level (statistical test)</a:t>
            </a:r>
          </a:p>
          <a:p>
            <a:pPr lvl="1"/>
            <a:endParaRPr lang="en-GB" altLang="nl-NL" dirty="0"/>
          </a:p>
          <a:p>
            <a:pPr lvl="1"/>
            <a:endParaRPr lang="en-GB" altLang="nl-NL" dirty="0"/>
          </a:p>
          <a:p>
            <a:pPr marL="386176" lvl="1" indent="0">
              <a:buNone/>
            </a:pPr>
            <a:endParaRPr lang="en-GB" altLang="nl-NL" dirty="0"/>
          </a:p>
          <a:p>
            <a:r>
              <a:rPr lang="en-GB" altLang="nl-NL" dirty="0"/>
              <a:t>Have been applied to intrusion detection, outliers in space-craft components, etc.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294" y="3297411"/>
            <a:ext cx="392747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294" y="4579272"/>
            <a:ext cx="175260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A1C268-B6F4-4C45-9425-2C4117F8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89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/>
              <a:t>Spectral Techniques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5424" y="2160516"/>
            <a:ext cx="7037657" cy="4306323"/>
          </a:xfrm>
        </p:spPr>
        <p:txBody>
          <a:bodyPr/>
          <a:lstStyle/>
          <a:p>
            <a:r>
              <a:rPr lang="en-GB" altLang="nl-NL" dirty="0"/>
              <a:t>Remember to first normalize your data, if your PCA method does not do it for you</a:t>
            </a:r>
          </a:p>
          <a:p>
            <a:endParaRPr lang="en-GB" altLang="nl-NL" dirty="0"/>
          </a:p>
          <a:p>
            <a:endParaRPr lang="en-GB" altLang="nl-NL" dirty="0"/>
          </a:p>
          <a:p>
            <a:r>
              <a:rPr lang="en-GB" altLang="nl-NL" dirty="0"/>
              <a:t>Advantage</a:t>
            </a:r>
          </a:p>
          <a:p>
            <a:pPr lvl="1"/>
            <a:r>
              <a:rPr lang="en-GB" altLang="nl-NL" dirty="0"/>
              <a:t>Useful for multi-</a:t>
            </a:r>
            <a:r>
              <a:rPr lang="en-GB" altLang="nl-NL" dirty="0" err="1"/>
              <a:t>variate</a:t>
            </a:r>
            <a:r>
              <a:rPr lang="en-GB" altLang="nl-NL" dirty="0"/>
              <a:t> signals</a:t>
            </a:r>
          </a:p>
          <a:p>
            <a:pPr lvl="1"/>
            <a:r>
              <a:rPr lang="en-GB" altLang="nl-NL" dirty="0"/>
              <a:t>Computationally efficient (use graphic cards!)</a:t>
            </a:r>
          </a:p>
          <a:p>
            <a:endParaRPr lang="en-GB" altLang="nl-NL" dirty="0"/>
          </a:p>
          <a:p>
            <a:r>
              <a:rPr lang="en-GB" altLang="nl-NL" dirty="0"/>
              <a:t>Disadvantage</a:t>
            </a:r>
          </a:p>
          <a:p>
            <a:pPr lvl="1"/>
            <a:r>
              <a:rPr lang="en-GB" altLang="nl-NL" dirty="0"/>
              <a:t>Based on the assumption that anomalies and normal instances are distinguishable in the reduced space</a:t>
            </a:r>
          </a:p>
          <a:p>
            <a:pPr lvl="1"/>
            <a:r>
              <a:rPr lang="en-GB" altLang="nl-NL" dirty="0"/>
              <a:t>Does not take context into account</a:t>
            </a:r>
          </a:p>
          <a:p>
            <a:pPr lvl="1"/>
            <a:r>
              <a:rPr lang="en-GB" altLang="nl-NL" dirty="0"/>
              <a:t>PCA is sensitive to outliers</a:t>
            </a:r>
            <a:r>
              <a:rPr lang="is-IS" altLang="nl-NL" dirty="0"/>
              <a:t>…</a:t>
            </a:r>
            <a:endParaRPr lang="en-GB" alt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B4257-CC1C-3741-B7AF-26E54D03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95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anomalies and detection methods</a:t>
            </a:r>
          </a:p>
          <a:p>
            <a:pPr lvl="1"/>
            <a:r>
              <a:rPr lang="en-US" dirty="0"/>
              <a:t>Classification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define what is anomalous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dirty="0"/>
              <a:t>Nearest Neighbor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use distance/density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dirty="0"/>
              <a:t>Clustering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elbow method, clusters are normal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dirty="0"/>
              <a:t>Statistical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small probability is anomalous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dirty="0"/>
              <a:t>Spectral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valid combinations/correlations are normal</a:t>
            </a:r>
            <a:endParaRPr lang="en-US" i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Examples how to detect anomalies in:</a:t>
            </a:r>
          </a:p>
          <a:p>
            <a:pPr lvl="1"/>
            <a:r>
              <a:rPr lang="en-US" dirty="0"/>
              <a:t>Sequences, </a:t>
            </a:r>
            <a:r>
              <a:rPr lang="en-US" b="1" dirty="0">
                <a:solidFill>
                  <a:srgbClr val="7030A0"/>
                </a:solidFill>
              </a:rPr>
              <a:t>more sequential models next week</a:t>
            </a:r>
          </a:p>
          <a:p>
            <a:pPr lvl="1"/>
            <a:r>
              <a:rPr lang="en-US" dirty="0"/>
              <a:t>Multivariate sequences, </a:t>
            </a:r>
            <a:r>
              <a:rPr lang="en-US" b="1" dirty="0">
                <a:solidFill>
                  <a:srgbClr val="7030A0"/>
                </a:solidFill>
              </a:rPr>
              <a:t>PCA is surprisingly powerful, use correlations!</a:t>
            </a:r>
          </a:p>
          <a:p>
            <a:endParaRPr lang="en-US" dirty="0"/>
          </a:p>
          <a:p>
            <a:r>
              <a:rPr lang="en-US" b="1" dirty="0"/>
              <a:t>Evaluating anomaly detection</a:t>
            </a:r>
          </a:p>
          <a:p>
            <a:endParaRPr lang="en-US" dirty="0"/>
          </a:p>
          <a:p>
            <a:r>
              <a:rPr lang="en-US" dirty="0"/>
              <a:t>Deep learning for anomaly detection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DD809-FCC1-3B43-8F67-4E1C919C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70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is hard to evaluate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424" y="2461678"/>
            <a:ext cx="7037657" cy="4005161"/>
          </a:xfrm>
        </p:spPr>
        <p:txBody>
          <a:bodyPr/>
          <a:lstStyle/>
          <a:p>
            <a:r>
              <a:rPr lang="en-US" dirty="0"/>
              <a:t>Often little/no information on positives</a:t>
            </a:r>
          </a:p>
          <a:p>
            <a:pPr lvl="1"/>
            <a:r>
              <a:rPr lang="en-US" dirty="0"/>
              <a:t>Rely on quality of clustering, no clear quality measure exists</a:t>
            </a:r>
          </a:p>
          <a:p>
            <a:pPr lvl="1"/>
            <a:r>
              <a:rPr lang="en-US" dirty="0"/>
              <a:t>Good distances are often hard to find</a:t>
            </a:r>
          </a:p>
          <a:p>
            <a:endParaRPr lang="en-US" dirty="0"/>
          </a:p>
          <a:p>
            <a:r>
              <a:rPr lang="en-US" dirty="0"/>
              <a:t>Anomalies are usually time periods instead of points</a:t>
            </a:r>
          </a:p>
          <a:p>
            <a:pPr lvl="1"/>
            <a:r>
              <a:rPr lang="en-US" dirty="0"/>
              <a:t>An attack starts and stops</a:t>
            </a:r>
          </a:p>
          <a:p>
            <a:pPr lvl="1"/>
            <a:r>
              <a:rPr lang="en-US" dirty="0"/>
              <a:t>Is every detection within that period a true positive?</a:t>
            </a:r>
          </a:p>
          <a:p>
            <a:endParaRPr lang="en-US" dirty="0"/>
          </a:p>
          <a:p>
            <a:r>
              <a:rPr lang="en-US" dirty="0"/>
              <a:t>Unclear how to count positives</a:t>
            </a:r>
          </a:p>
          <a:p>
            <a:pPr lvl="1"/>
            <a:r>
              <a:rPr lang="en-US" dirty="0"/>
              <a:t>Many alarms are raised in a few seconds, is this a single positive?</a:t>
            </a:r>
          </a:p>
          <a:p>
            <a:pPr lvl="1"/>
            <a:r>
              <a:rPr lang="en-US" dirty="0"/>
              <a:t>Should we group them over time or per host/group?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A5C1-AECA-5145-B7CE-01749893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1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from network anomaly detection paper (using LOF)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good or bad? It is useful?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606"/>
            <a:ext cx="9144000" cy="31205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0FC8-1B79-4245-8472-E001944E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98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905,25"/>
  <p:tag name="LATEXADDIN" val="\documentclass{article}&#10;\renewcommand{\familydefault}{\sfdefault}&#10;&#10;\usepackage{amsmath,amssymb,amsthm}&#10;\usepackage{amsfonts}&#10;\usepackage{color}&#10;&#10;\pagestyle{empty}&#10;\begin{document}&#10;\begin{equation*}&#10;y_k = f( y_{k-1} ) + \epsilon&#10;\end{equation*}&#10;\end{document}"/>
  <p:tag name="IGUANATEXSIZE" val="16"/>
  <p:tag name="IGUANATEXCURSOR" val="2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8"/>
  <p:tag name="ORIGINALWIDTH" val="906"/>
  <p:tag name="LATEXADDIN" val="\documentclass{article}&#10;\renewcommand{\familydefault}{\sfdefault}&#10;&#10;\usepackage{amsmath,amssymb,amsthm}&#10;\usepackage{amsfonts}&#10;\usepackage{color}&#10;&#10;\pagestyle{empty}&#10;\begin{document}&#10;\begin{equation*}&#10;\hat{y}_{k| k-1} = f( y_{k-1} )&#10;\end{equation*}&#10;\end{document}"/>
  <p:tag name="IGUANATEXSIZE" val="16"/>
  <p:tag name="IGUANATEXCURSOR" val="2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,5"/>
  <p:tag name="ORIGINALWIDTH" val="874,5"/>
  <p:tag name="LATEXADDIN" val="\documentclass{article}&#10;\renewcommand{\familydefault}{\sfdefault}&#10;&#10;\usepackage{amsmath,amssymb,amsthm}&#10;\usepackage{amsfonts}&#10;\usepackage{color}&#10;&#10;\pagestyle{empty}&#10;\begin{document}&#10;\begin{equation*}&#10;r_k = y_k - \hat{y}_{k| k-1}&#10;\end{equation*}&#10;\end{document}"/>
  <p:tag name="IGUANATEXSIZE" val="16"/>
  <p:tag name="IGUANATEXCURSOR" val="226"/>
</p:tagLst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24425</TotalTime>
  <Words>5948</Words>
  <Application>Microsoft Macintosh PowerPoint</Application>
  <PresentationFormat>On-screen Show (4:3)</PresentationFormat>
  <Paragraphs>2060</Paragraphs>
  <Slides>117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31" baseType="lpstr">
      <vt:lpstr>Matisse ITC</vt:lpstr>
      <vt:lpstr>Arial</vt:lpstr>
      <vt:lpstr>Bookman Old Style</vt:lpstr>
      <vt:lpstr>Calibri</vt:lpstr>
      <vt:lpstr>Monotype Sorts</vt:lpstr>
      <vt:lpstr>Symbol</vt:lpstr>
      <vt:lpstr>Tahoma</vt:lpstr>
      <vt:lpstr>Times</vt:lpstr>
      <vt:lpstr>Times New Roman</vt:lpstr>
      <vt:lpstr>Wingdings</vt:lpstr>
      <vt:lpstr>Default Theme</vt:lpstr>
      <vt:lpstr>1_Custom Design</vt:lpstr>
      <vt:lpstr>Custom Design</vt:lpstr>
      <vt:lpstr>Equation</vt:lpstr>
      <vt:lpstr>First: questions from Lab 1</vt:lpstr>
      <vt:lpstr>Numerical vs categorical data</vt:lpstr>
      <vt:lpstr>Numerical vs categorical data</vt:lpstr>
      <vt:lpstr>Numerical vs categorical data</vt:lpstr>
      <vt:lpstr>Numerical vs categorical data</vt:lpstr>
      <vt:lpstr>Numerical vs categorical data</vt:lpstr>
      <vt:lpstr>Numerical vs categorical data</vt:lpstr>
      <vt:lpstr>Numerical vs categorical data</vt:lpstr>
      <vt:lpstr>Numerical vs categorical data</vt:lpstr>
      <vt:lpstr>Numerical vs categorical data</vt:lpstr>
      <vt:lpstr>Numerical vs categorical data</vt:lpstr>
      <vt:lpstr>Most important consideration</vt:lpstr>
      <vt:lpstr>Rank Swapping</vt:lpstr>
      <vt:lpstr>Rank Swapping</vt:lpstr>
      <vt:lpstr>Rank Swapping</vt:lpstr>
      <vt:lpstr>Rank Swapping</vt:lpstr>
      <vt:lpstr>Rank Swapping</vt:lpstr>
      <vt:lpstr>Rank Swapping</vt:lpstr>
      <vt:lpstr>Rank Swapping</vt:lpstr>
      <vt:lpstr>Rank Swapping</vt:lpstr>
      <vt:lpstr>Rank Swapping</vt:lpstr>
      <vt:lpstr>Rank Swapping</vt:lpstr>
      <vt:lpstr>Schedule</vt:lpstr>
      <vt:lpstr>Delivery Lab 1</vt:lpstr>
      <vt:lpstr> Anomaly detection</vt:lpstr>
      <vt:lpstr>Today</vt:lpstr>
      <vt:lpstr>Point Anomalies</vt:lpstr>
      <vt:lpstr>Point Anomalies</vt:lpstr>
      <vt:lpstr>Point Anomalies</vt:lpstr>
      <vt:lpstr>Point Anomalies</vt:lpstr>
      <vt:lpstr>Point Anomalies</vt:lpstr>
      <vt:lpstr>Contextual Anomalies</vt:lpstr>
      <vt:lpstr>Collective Anomalies</vt:lpstr>
      <vt:lpstr>Anomalies in time series</vt:lpstr>
      <vt:lpstr>Compute the residual</vt:lpstr>
      <vt:lpstr>An example (in SCADA)</vt:lpstr>
      <vt:lpstr>Anomalies in time series</vt:lpstr>
      <vt:lpstr>Possibilities</vt:lpstr>
      <vt:lpstr>Today</vt:lpstr>
      <vt:lpstr>Anomaly detection, non-sequential</vt:lpstr>
      <vt:lpstr>Taxonomy*</vt:lpstr>
      <vt:lpstr>Taxonomy*</vt:lpstr>
      <vt:lpstr>Where to put the decision boundary?</vt:lpstr>
      <vt:lpstr>Where to put the decision boundary?</vt:lpstr>
      <vt:lpstr>Where to put the decision boundary?</vt:lpstr>
      <vt:lpstr>Where to put the decision boundary?</vt:lpstr>
      <vt:lpstr>Classification based methods: OSVM</vt:lpstr>
      <vt:lpstr>RBF one-class SVM</vt:lpstr>
      <vt:lpstr>Different ways to use classification?</vt:lpstr>
      <vt:lpstr>Other methods</vt:lpstr>
      <vt:lpstr>Isolation Forest</vt:lpstr>
      <vt:lpstr>Isolation Forest</vt:lpstr>
      <vt:lpstr>Classification Based Techniques</vt:lpstr>
      <vt:lpstr>Taxonomy</vt:lpstr>
      <vt:lpstr>Nearest Neighbor Based Techniques</vt:lpstr>
      <vt:lpstr>How to use neighbors?</vt:lpstr>
      <vt:lpstr>How to use neighbors? Distance</vt:lpstr>
      <vt:lpstr>How to use neighbors? Compare Distances</vt:lpstr>
      <vt:lpstr>How to use neighbors? Compare densities</vt:lpstr>
      <vt:lpstr>How to use neighbors? Compare densities</vt:lpstr>
      <vt:lpstr>Two key approaches</vt:lpstr>
      <vt:lpstr>Distance based Outlier Detection</vt:lpstr>
      <vt:lpstr>Density based Outlier Detection Local Outlier Factor (LOF)*</vt:lpstr>
      <vt:lpstr>Density based Outlier Detection Local Outlier Factor (LOF)*</vt:lpstr>
      <vt:lpstr>Density based Outlier Detection Local Outlier Factor (LOF)*</vt:lpstr>
      <vt:lpstr>Density based Outlier Detection Local Outlier Factor (LOF)*</vt:lpstr>
      <vt:lpstr>Density based Outlier Detection Local Outlier Factor (LOF)*</vt:lpstr>
      <vt:lpstr>Density based Outlier Detection Local Outlier Factor (LOF)*</vt:lpstr>
      <vt:lpstr>Density based Outlier Detection Local Outlier Factor (LOF)*</vt:lpstr>
      <vt:lpstr>Advantages of Density based Techniques</vt:lpstr>
      <vt:lpstr>Local Outlier Factor</vt:lpstr>
      <vt:lpstr>Nearest Neighbor Based Techniques</vt:lpstr>
      <vt:lpstr>Taxonomy</vt:lpstr>
      <vt:lpstr>How to use clusters?</vt:lpstr>
      <vt:lpstr>Clustering Based Techniques</vt:lpstr>
      <vt:lpstr>Deciding the number of clusters: ELBOW</vt:lpstr>
      <vt:lpstr>Clustering Based Techniques</vt:lpstr>
      <vt:lpstr>Cluster-based Local Outlier Factor (CBLOF)</vt:lpstr>
      <vt:lpstr>Cluster-based Local Outlier Factor (CBLOF)</vt:lpstr>
      <vt:lpstr>Taxonomy</vt:lpstr>
      <vt:lpstr>Statistics Based Techniques</vt:lpstr>
      <vt:lpstr>Hypothesis testing</vt:lpstr>
      <vt:lpstr>Types of Statistical Techniques</vt:lpstr>
      <vt:lpstr>PowerPoint Presentation</vt:lpstr>
      <vt:lpstr>PowerPoint Presentation</vt:lpstr>
      <vt:lpstr>Learn a Bayesian Network distribution</vt:lpstr>
      <vt:lpstr>Learn a Bayesian Network distribution</vt:lpstr>
      <vt:lpstr>Taxonomy</vt:lpstr>
      <vt:lpstr>Spectral Techniques</vt:lpstr>
      <vt:lpstr>Spectral Techniques</vt:lpstr>
      <vt:lpstr>Spectral Techniques</vt:lpstr>
      <vt:lpstr>PCA (Principal Component Analysis)</vt:lpstr>
      <vt:lpstr>Example: Network traffic</vt:lpstr>
      <vt:lpstr>Example: Network traffic</vt:lpstr>
      <vt:lpstr>Using Robust PCA*</vt:lpstr>
      <vt:lpstr>Spectral Techniques</vt:lpstr>
      <vt:lpstr>Today</vt:lpstr>
      <vt:lpstr>Anomaly detection is hard to evaluate </vt:lpstr>
      <vt:lpstr>Evaluation example</vt:lpstr>
      <vt:lpstr>Evaluation example</vt:lpstr>
      <vt:lpstr>Evaluation in SCADA systems</vt:lpstr>
      <vt:lpstr>An attempt in BATADAL</vt:lpstr>
      <vt:lpstr>An attempt in BATADAL</vt:lpstr>
      <vt:lpstr>Take-away message</vt:lpstr>
      <vt:lpstr>Today</vt:lpstr>
      <vt:lpstr>Neural Network</vt:lpstr>
      <vt:lpstr>Deep Neural Network (DNN)</vt:lpstr>
      <vt:lpstr>DNNs give great SOTA results!</vt:lpstr>
      <vt:lpstr>What makes DNNs tick</vt:lpstr>
      <vt:lpstr>Locality</vt:lpstr>
      <vt:lpstr>Example: WaveNet</vt:lpstr>
      <vt:lpstr>Anomalies using softmax</vt:lpstr>
      <vt:lpstr>Autoencoder</vt:lpstr>
      <vt:lpstr>Autoencoder</vt:lpstr>
      <vt:lpstr>Autoencoder</vt:lpstr>
      <vt:lpstr>Autoencoder for anomaly detection</vt:lpstr>
      <vt:lpstr>Compare to PCA</vt:lpstr>
    </vt:vector>
  </TitlesOfParts>
  <Manager/>
  <Company>TU Delft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Sicco Verwer</dc:creator>
  <cp:keywords/>
  <dc:description/>
  <cp:lastModifiedBy>Sicco Verwer</cp:lastModifiedBy>
  <cp:revision>160</cp:revision>
  <dcterms:created xsi:type="dcterms:W3CDTF">2018-05-07T12:34:32Z</dcterms:created>
  <dcterms:modified xsi:type="dcterms:W3CDTF">2020-05-12T20:28:54Z</dcterms:modified>
  <cp:category/>
</cp:coreProperties>
</file>