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 id="2147483719" r:id="rId2"/>
    <p:sldMasterId id="2147483731" r:id="rId3"/>
  </p:sldMasterIdLst>
  <p:notesMasterIdLst>
    <p:notesMasterId r:id="rId94"/>
  </p:notesMasterIdLst>
  <p:sldIdLst>
    <p:sldId id="621" r:id="rId4"/>
    <p:sldId id="1130" r:id="rId5"/>
    <p:sldId id="1131" r:id="rId6"/>
    <p:sldId id="1132" r:id="rId7"/>
    <p:sldId id="1134" r:id="rId8"/>
    <p:sldId id="1133" r:id="rId9"/>
    <p:sldId id="1135" r:id="rId10"/>
    <p:sldId id="1136" r:id="rId11"/>
    <p:sldId id="1055" r:id="rId12"/>
    <p:sldId id="1137" r:id="rId13"/>
    <p:sldId id="1138" r:id="rId14"/>
    <p:sldId id="1139" r:id="rId15"/>
    <p:sldId id="1141" r:id="rId16"/>
    <p:sldId id="1140" r:id="rId17"/>
    <p:sldId id="1142" r:id="rId18"/>
    <p:sldId id="258" r:id="rId19"/>
    <p:sldId id="458" r:id="rId20"/>
    <p:sldId id="394" r:id="rId21"/>
    <p:sldId id="356" r:id="rId22"/>
    <p:sldId id="346" r:id="rId23"/>
    <p:sldId id="347" r:id="rId24"/>
    <p:sldId id="358" r:id="rId25"/>
    <p:sldId id="348" r:id="rId26"/>
    <p:sldId id="306" r:id="rId27"/>
    <p:sldId id="1123" r:id="rId28"/>
    <p:sldId id="1078" r:id="rId29"/>
    <p:sldId id="1079" r:id="rId30"/>
    <p:sldId id="1080" r:id="rId31"/>
    <p:sldId id="1081" r:id="rId32"/>
    <p:sldId id="1082" r:id="rId33"/>
    <p:sldId id="1083" r:id="rId34"/>
    <p:sldId id="1084" r:id="rId35"/>
    <p:sldId id="1085" r:id="rId36"/>
    <p:sldId id="1086" r:id="rId37"/>
    <p:sldId id="1087" r:id="rId38"/>
    <p:sldId id="1088" r:id="rId39"/>
    <p:sldId id="1128" r:id="rId40"/>
    <p:sldId id="460" r:id="rId41"/>
    <p:sldId id="634" r:id="rId42"/>
    <p:sldId id="626" r:id="rId43"/>
    <p:sldId id="628" r:id="rId44"/>
    <p:sldId id="632" r:id="rId45"/>
    <p:sldId id="633" r:id="rId46"/>
    <p:sldId id="630" r:id="rId47"/>
    <p:sldId id="1146" r:id="rId48"/>
    <p:sldId id="1144" r:id="rId49"/>
    <p:sldId id="1147" r:id="rId50"/>
    <p:sldId id="1148" r:id="rId51"/>
    <p:sldId id="629" r:id="rId52"/>
    <p:sldId id="1143" r:id="rId53"/>
    <p:sldId id="1145" r:id="rId54"/>
    <p:sldId id="480" r:id="rId55"/>
    <p:sldId id="1149" r:id="rId56"/>
    <p:sldId id="403" r:id="rId57"/>
    <p:sldId id="404" r:id="rId58"/>
    <p:sldId id="1129" r:id="rId59"/>
    <p:sldId id="663" r:id="rId60"/>
    <p:sldId id="256" r:id="rId61"/>
    <p:sldId id="638" r:id="rId62"/>
    <p:sldId id="637" r:id="rId63"/>
    <p:sldId id="467" r:id="rId64"/>
    <p:sldId id="466" r:id="rId65"/>
    <p:sldId id="468" r:id="rId66"/>
    <p:sldId id="469" r:id="rId67"/>
    <p:sldId id="470" r:id="rId68"/>
    <p:sldId id="636" r:id="rId69"/>
    <p:sldId id="639" r:id="rId70"/>
    <p:sldId id="471" r:id="rId71"/>
    <p:sldId id="473" r:id="rId72"/>
    <p:sldId id="474" r:id="rId73"/>
    <p:sldId id="475" r:id="rId74"/>
    <p:sldId id="498" r:id="rId75"/>
    <p:sldId id="499" r:id="rId76"/>
    <p:sldId id="500" r:id="rId77"/>
    <p:sldId id="501" r:id="rId78"/>
    <p:sldId id="502" r:id="rId79"/>
    <p:sldId id="503" r:id="rId80"/>
    <p:sldId id="605" r:id="rId81"/>
    <p:sldId id="479" r:id="rId82"/>
    <p:sldId id="482" r:id="rId83"/>
    <p:sldId id="378" r:id="rId84"/>
    <p:sldId id="359" r:id="rId85"/>
    <p:sldId id="483" r:id="rId86"/>
    <p:sldId id="484" r:id="rId87"/>
    <p:sldId id="485" r:id="rId88"/>
    <p:sldId id="486" r:id="rId89"/>
    <p:sldId id="487" r:id="rId90"/>
    <p:sldId id="354" r:id="rId91"/>
    <p:sldId id="496" r:id="rId92"/>
    <p:sldId id="497" r:id="rId93"/>
  </p:sldIdLst>
  <p:sldSz cx="13004800" cy="9753600"/>
  <p:notesSz cx="6858000" cy="9144000"/>
  <p:defaultTextStyle>
    <a:defPPr marL="0" marR="0" indent="0" algn="l" defTabSz="914166"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05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542" algn="ctr" defTabSz="58405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082" algn="ctr" defTabSz="58405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623" algn="ctr" defTabSz="58405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166" algn="ctr" defTabSz="58405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2708" algn="ctr" defTabSz="58405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248" algn="ctr" defTabSz="58405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599793" algn="ctr" defTabSz="58405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331" algn="ctr" defTabSz="58405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1633" autoAdjust="0"/>
  </p:normalViewPr>
  <p:slideViewPr>
    <p:cSldViewPr snapToGrid="0" snapToObjects="1">
      <p:cViewPr varScale="1">
        <p:scale>
          <a:sx n="72" d="100"/>
          <a:sy n="72" d="100"/>
        </p:scale>
        <p:origin x="1480" y="224"/>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82209537"/>
      </p:ext>
    </p:extLst>
  </p:cSld>
  <p:clrMap bg1="lt1" tx1="dk1" bg2="lt2" tx2="dk2" accent1="accent1" accent2="accent2" accent3="accent3" accent4="accent4" accent5="accent5" accent6="accent6" hlink="hlink" folHlink="folHlink"/>
  <p:notesStyle>
    <a:lvl1pPr defTabSz="457082" latinLnBrk="0">
      <a:lnSpc>
        <a:spcPct val="125000"/>
      </a:lnSpc>
      <a:defRPr sz="2400">
        <a:latin typeface="Avenir"/>
        <a:ea typeface="Avenir"/>
        <a:cs typeface="Avenir"/>
        <a:sym typeface="Avenir Roman"/>
      </a:defRPr>
    </a:lvl1pPr>
    <a:lvl2pPr indent="228542" defTabSz="457082" latinLnBrk="0">
      <a:lnSpc>
        <a:spcPct val="125000"/>
      </a:lnSpc>
      <a:defRPr sz="2400">
        <a:latin typeface="Avenir"/>
        <a:ea typeface="Avenir"/>
        <a:cs typeface="Avenir"/>
        <a:sym typeface="Avenir Roman"/>
      </a:defRPr>
    </a:lvl2pPr>
    <a:lvl3pPr indent="457082" defTabSz="457082" latinLnBrk="0">
      <a:lnSpc>
        <a:spcPct val="125000"/>
      </a:lnSpc>
      <a:defRPr sz="2400">
        <a:latin typeface="Avenir"/>
        <a:ea typeface="Avenir"/>
        <a:cs typeface="Avenir"/>
        <a:sym typeface="Avenir Roman"/>
      </a:defRPr>
    </a:lvl3pPr>
    <a:lvl4pPr indent="685623" defTabSz="457082" latinLnBrk="0">
      <a:lnSpc>
        <a:spcPct val="125000"/>
      </a:lnSpc>
      <a:defRPr sz="2400">
        <a:latin typeface="Avenir"/>
        <a:ea typeface="Avenir"/>
        <a:cs typeface="Avenir"/>
        <a:sym typeface="Avenir Roman"/>
      </a:defRPr>
    </a:lvl4pPr>
    <a:lvl5pPr indent="914166" defTabSz="457082" latinLnBrk="0">
      <a:lnSpc>
        <a:spcPct val="125000"/>
      </a:lnSpc>
      <a:defRPr sz="2400">
        <a:latin typeface="Avenir"/>
        <a:ea typeface="Avenir"/>
        <a:cs typeface="Avenir"/>
        <a:sym typeface="Avenir Roman"/>
      </a:defRPr>
    </a:lvl5pPr>
    <a:lvl6pPr indent="1142708" defTabSz="457082" latinLnBrk="0">
      <a:lnSpc>
        <a:spcPct val="125000"/>
      </a:lnSpc>
      <a:defRPr sz="2400">
        <a:latin typeface="Avenir"/>
        <a:ea typeface="Avenir"/>
        <a:cs typeface="Avenir"/>
        <a:sym typeface="Avenir Roman"/>
      </a:defRPr>
    </a:lvl6pPr>
    <a:lvl7pPr indent="1371248" defTabSz="457082" latinLnBrk="0">
      <a:lnSpc>
        <a:spcPct val="125000"/>
      </a:lnSpc>
      <a:defRPr sz="2400">
        <a:latin typeface="Avenir"/>
        <a:ea typeface="Avenir"/>
        <a:cs typeface="Avenir"/>
        <a:sym typeface="Avenir Roman"/>
      </a:defRPr>
    </a:lvl7pPr>
    <a:lvl8pPr indent="1599793" defTabSz="457082" latinLnBrk="0">
      <a:lnSpc>
        <a:spcPct val="125000"/>
      </a:lnSpc>
      <a:defRPr sz="2400">
        <a:latin typeface="Avenir"/>
        <a:ea typeface="Avenir"/>
        <a:cs typeface="Avenir"/>
        <a:sym typeface="Avenir Roman"/>
      </a:defRPr>
    </a:lvl8pPr>
    <a:lvl9pPr indent="1828331" defTabSz="457082" latinLnBrk="0">
      <a:lnSpc>
        <a:spcPct val="125000"/>
      </a:lnSpc>
      <a:defRPr sz="24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ecmwf.in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r>
              <a:rPr u="sng">
                <a:hlinkClick r:id="rId3"/>
              </a:rPr>
              <a:t>http://www.ecmwf.int/</a:t>
            </a:r>
          </a:p>
          <a:p>
            <a:r>
              <a:t>The European Centre for Medium-Range Weather Forecasts (ECMWF) is an independent intergovernmental organisation supported by 34 states.</a:t>
            </a:r>
          </a:p>
        </p:txBody>
      </p:sp>
    </p:spTree>
    <p:extLst>
      <p:ext uri="{BB962C8B-B14F-4D97-AF65-F5344CB8AC3E}">
        <p14:creationId xmlns:p14="http://schemas.microsoft.com/office/powerpoint/2010/main" val="1347909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noRot="1" noChangeAspect="1"/>
          </p:cNvSpPr>
          <p:nvPr>
            <p:ph type="sldImg"/>
          </p:nvPr>
        </p:nvSpPr>
        <p:spPr>
          <a:prstGeom prst="rect">
            <a:avLst/>
          </a:prstGeom>
        </p:spPr>
        <p:txBody>
          <a:bodyPr/>
          <a:lstStyle/>
          <a:p>
            <a:endParaRPr/>
          </a:p>
        </p:txBody>
      </p:sp>
      <p:sp>
        <p:nvSpPr>
          <p:cNvPr id="289" name="Shape 289"/>
          <p:cNvSpPr>
            <a:spLocks noGrp="1"/>
          </p:cNvSpPr>
          <p:nvPr>
            <p:ph type="body" sz="quarter" idx="1"/>
          </p:nvPr>
        </p:nvSpPr>
        <p:spPr>
          <a:prstGeom prst="rect">
            <a:avLst/>
          </a:prstGeom>
        </p:spPr>
        <p:txBody>
          <a:bodyPr/>
          <a:lstStyle>
            <a:lvl1pPr>
              <a:defRPr sz="2200"/>
            </a:lvl1pPr>
          </a:lstStyle>
          <a:p>
            <a:r>
              <a:rPr dirty="0"/>
              <a:t>Finding Frequent Items in Data Streams by Graham Cormode &amp; Marios Hadjieleftheriou.</a:t>
            </a:r>
          </a:p>
        </p:txBody>
      </p:sp>
    </p:spTree>
    <p:extLst>
      <p:ext uri="{BB962C8B-B14F-4D97-AF65-F5344CB8AC3E}">
        <p14:creationId xmlns:p14="http://schemas.microsoft.com/office/powerpoint/2010/main" val="3016814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Shape 581"/>
          <p:cNvSpPr>
            <a:spLocks noGrp="1" noRot="1" noChangeAspect="1"/>
          </p:cNvSpPr>
          <p:nvPr>
            <p:ph type="sldImg"/>
          </p:nvPr>
        </p:nvSpPr>
        <p:spPr>
          <a:prstGeom prst="rect">
            <a:avLst/>
          </a:prstGeom>
        </p:spPr>
        <p:txBody>
          <a:bodyPr/>
          <a:lstStyle/>
          <a:p>
            <a:endParaRPr/>
          </a:p>
        </p:txBody>
      </p:sp>
      <p:sp>
        <p:nvSpPr>
          <p:cNvPr id="582" name="Shape 582"/>
          <p:cNvSpPr>
            <a:spLocks noGrp="1"/>
          </p:cNvSpPr>
          <p:nvPr>
            <p:ph type="body" sz="quarter" idx="1"/>
          </p:nvPr>
        </p:nvSpPr>
        <p:spPr>
          <a:prstGeom prst="rect">
            <a:avLst/>
          </a:prstGeom>
        </p:spPr>
        <p:txBody>
          <a:bodyPr/>
          <a:lstStyle/>
          <a:p>
            <a:r>
              <a:t>(EC2: elastic compute cloud, S3: simple storage service)</a:t>
            </a:r>
          </a:p>
        </p:txBody>
      </p:sp>
    </p:spTree>
    <p:extLst>
      <p:ext uri="{BB962C8B-B14F-4D97-AF65-F5344CB8AC3E}">
        <p14:creationId xmlns:p14="http://schemas.microsoft.com/office/powerpoint/2010/main" val="1704064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Shape 605"/>
          <p:cNvSpPr>
            <a:spLocks noGrp="1" noRot="1" noChangeAspect="1"/>
          </p:cNvSpPr>
          <p:nvPr>
            <p:ph type="sldImg"/>
          </p:nvPr>
        </p:nvSpPr>
        <p:spPr>
          <a:prstGeom prst="rect">
            <a:avLst/>
          </a:prstGeom>
        </p:spPr>
        <p:txBody>
          <a:bodyPr/>
          <a:lstStyle/>
          <a:p>
            <a:endParaRPr/>
          </a:p>
        </p:txBody>
      </p:sp>
      <p:sp>
        <p:nvSpPr>
          <p:cNvPr id="606" name="Shape 606"/>
          <p:cNvSpPr>
            <a:spLocks noGrp="1"/>
          </p:cNvSpPr>
          <p:nvPr>
            <p:ph type="body" sz="quarter" idx="1"/>
          </p:nvPr>
        </p:nvSpPr>
        <p:spPr>
          <a:prstGeom prst="rect">
            <a:avLst/>
          </a:prstGeom>
        </p:spPr>
        <p:txBody>
          <a:bodyPr/>
          <a:lstStyle/>
          <a:p>
            <a:r>
              <a:rPr dirty="0"/>
              <a:t>The problem of frequent items dates back at</a:t>
            </a:r>
          </a:p>
          <a:p>
            <a:r>
              <a:rPr dirty="0"/>
              <a:t>least to a problem first studied by Moore in 1980. It was published</a:t>
            </a:r>
          </a:p>
          <a:p>
            <a:r>
              <a:rPr dirty="0"/>
              <a:t>as a ‘problem’ in the Journal of Algorithms in the June 1981 issue,</a:t>
            </a:r>
          </a:p>
          <a:p>
            <a:r>
              <a:rPr dirty="0"/>
              <a:t>as follows</a:t>
            </a:r>
          </a:p>
          <a:p>
            <a:r>
              <a:rPr dirty="0"/>
              <a:t>[</a:t>
            </a:r>
            <a:r>
              <a:rPr dirty="0" err="1"/>
              <a:t>J.Alg</a:t>
            </a:r>
            <a:r>
              <a:rPr dirty="0"/>
              <a:t> 2, P208-209] Suppose we have a list of n numbers,</a:t>
            </a:r>
          </a:p>
          <a:p>
            <a:r>
              <a:rPr dirty="0"/>
              <a:t>representing the “votes” of n processors on the</a:t>
            </a:r>
          </a:p>
          <a:p>
            <a:r>
              <a:rPr dirty="0"/>
              <a:t>result of some computation. We wish to decide if there</a:t>
            </a:r>
          </a:p>
          <a:p>
            <a:r>
              <a:rPr dirty="0"/>
              <a:t>is a majority vote and what the vote is.</a:t>
            </a:r>
          </a:p>
        </p:txBody>
      </p:sp>
    </p:spTree>
    <p:extLst>
      <p:ext uri="{BB962C8B-B14F-4D97-AF65-F5344CB8AC3E}">
        <p14:creationId xmlns:p14="http://schemas.microsoft.com/office/powerpoint/2010/main" val="4113780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noRot="1" noChangeAspect="1"/>
          </p:cNvSpPr>
          <p:nvPr>
            <p:ph type="sldImg"/>
          </p:nvPr>
        </p:nvSpPr>
        <p:spPr>
          <a:prstGeom prst="rect">
            <a:avLst/>
          </a:prstGeom>
        </p:spPr>
        <p:txBody>
          <a:bodyPr/>
          <a:lstStyle/>
          <a:p>
            <a:endParaRPr/>
          </a:p>
        </p:txBody>
      </p:sp>
      <p:sp>
        <p:nvSpPr>
          <p:cNvPr id="314" name="Shape 314"/>
          <p:cNvSpPr>
            <a:spLocks noGrp="1"/>
          </p:cNvSpPr>
          <p:nvPr>
            <p:ph type="body" sz="quarter" idx="1"/>
          </p:nvPr>
        </p:nvSpPr>
        <p:spPr>
          <a:prstGeom prst="rect">
            <a:avLst/>
          </a:prstGeom>
        </p:spPr>
        <p:txBody>
          <a:bodyPr/>
          <a:lstStyle/>
          <a:p>
            <a:r>
              <a:t>The FREQUENT problem is one of the most heavily studied problems in data stream mining, dating back to the 1980s. FREQUENT is a generalisation of MAJORITY</a:t>
            </a:r>
          </a:p>
        </p:txBody>
      </p:sp>
    </p:spTree>
    <p:extLst>
      <p:ext uri="{BB962C8B-B14F-4D97-AF65-F5344CB8AC3E}">
        <p14:creationId xmlns:p14="http://schemas.microsoft.com/office/powerpoint/2010/main" val="1453671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prstGeom prst="rect">
            <a:avLst/>
          </a:prstGeom>
        </p:spPr>
        <p:txBody>
          <a:bodyPr/>
          <a:lstStyle/>
          <a:p>
            <a:endParaRPr/>
          </a:p>
        </p:txBody>
      </p:sp>
      <p:sp>
        <p:nvSpPr>
          <p:cNvPr id="407" name="Shape 407"/>
          <p:cNvSpPr>
            <a:spLocks noGrp="1"/>
          </p:cNvSpPr>
          <p:nvPr>
            <p:ph type="body" sz="quarter" idx="1"/>
          </p:nvPr>
        </p:nvSpPr>
        <p:spPr>
          <a:prstGeom prst="rect">
            <a:avLst/>
          </a:prstGeom>
        </p:spPr>
        <p:txBody>
          <a:bodyPr/>
          <a:lstStyle/>
          <a:p>
            <a:r>
              <a:t>use a grouping argument to show that any item occurring more than m/k times must be stored by the algorithm in the end.</a:t>
            </a:r>
          </a:p>
        </p:txBody>
      </p:sp>
    </p:spTree>
    <p:extLst>
      <p:ext uri="{BB962C8B-B14F-4D97-AF65-F5344CB8AC3E}">
        <p14:creationId xmlns:p14="http://schemas.microsoft.com/office/powerpoint/2010/main" val="2127388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prstGeom prst="rect">
            <a:avLst/>
          </a:prstGeom>
        </p:spPr>
        <p:txBody>
          <a:bodyPr/>
          <a:lstStyle/>
          <a:p>
            <a:endParaRPr/>
          </a:p>
        </p:txBody>
      </p:sp>
      <p:sp>
        <p:nvSpPr>
          <p:cNvPr id="422" name="Shape 422"/>
          <p:cNvSpPr>
            <a:spLocks noGrp="1"/>
          </p:cNvSpPr>
          <p:nvPr>
            <p:ph type="body" sz="quarter" idx="1"/>
          </p:nvPr>
        </p:nvSpPr>
        <p:spPr>
          <a:prstGeom prst="rect">
            <a:avLst/>
          </a:prstGeom>
        </p:spPr>
        <p:txBody>
          <a:bodyPr/>
          <a:lstStyle/>
          <a:p>
            <a:r>
              <a:t> For each monitored element ei , we keep track of its maximum over-estimation, εi , resulting from the initialization of its counter when it was inserted into the</a:t>
            </a:r>
          </a:p>
          <a:p>
            <a:r>
              <a:t>list. That is, when starting to monitor ei , set εi  to the counter value that was evicted;</a:t>
            </a:r>
          </a:p>
          <a:p>
            <a:r>
              <a:t> Frequent elements will reside in the counters of bigger values, and will not be</a:t>
            </a:r>
          </a:p>
          <a:p>
            <a:r>
              <a:t>distorted by the ineffective hits of the infrequent elements, and thus, will never be replaced out of the monitored counters.  Meanwhile, the numerous infrequent elements will be striving to reside in the smaller counters, whose</a:t>
            </a:r>
          </a:p>
          <a:p>
            <a:r>
              <a:t>values grow slower than those of the larger counters.</a:t>
            </a:r>
          </a:p>
        </p:txBody>
      </p:sp>
    </p:spTree>
    <p:extLst>
      <p:ext uri="{BB962C8B-B14F-4D97-AF65-F5344CB8AC3E}">
        <p14:creationId xmlns:p14="http://schemas.microsoft.com/office/powerpoint/2010/main" val="1817771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prstGeom prst="rect">
            <a:avLst/>
          </a:prstGeom>
        </p:spPr>
        <p:txBody>
          <a:bodyPr/>
          <a:lstStyle/>
          <a:p>
            <a:endParaRPr/>
          </a:p>
        </p:txBody>
      </p:sp>
      <p:sp>
        <p:nvSpPr>
          <p:cNvPr id="422" name="Shape 422"/>
          <p:cNvSpPr>
            <a:spLocks noGrp="1"/>
          </p:cNvSpPr>
          <p:nvPr>
            <p:ph type="body" sz="quarter" idx="1"/>
          </p:nvPr>
        </p:nvSpPr>
        <p:spPr>
          <a:prstGeom prst="rect">
            <a:avLst/>
          </a:prstGeom>
        </p:spPr>
        <p:txBody>
          <a:bodyPr/>
          <a:lstStyle/>
          <a:p>
            <a:r>
              <a:t> For each monitored element ei , we keep track of its maximum over-estimation, εi , resulting from the initialization of its counter when it was inserted into the</a:t>
            </a:r>
          </a:p>
          <a:p>
            <a:r>
              <a:t>list. That is, when starting to monitor ei , set εi  to the counter value that was evicted;</a:t>
            </a:r>
          </a:p>
          <a:p>
            <a:r>
              <a:t> Frequent elements will reside in the counters of bigger values, and will not be</a:t>
            </a:r>
          </a:p>
          <a:p>
            <a:r>
              <a:t>distorted by the ineffective hits of the infrequent elements, and thus, will never be replaced out of the monitored counters.  Meanwhile, the numerous infrequent elements will be striving to reside in the smaller counters, whose</a:t>
            </a:r>
          </a:p>
          <a:p>
            <a:r>
              <a:t>values grow slower than those of the larger counters.</a:t>
            </a:r>
          </a:p>
        </p:txBody>
      </p:sp>
    </p:spTree>
    <p:extLst>
      <p:ext uri="{BB962C8B-B14F-4D97-AF65-F5344CB8AC3E}">
        <p14:creationId xmlns:p14="http://schemas.microsoft.com/office/powerpoint/2010/main" val="2503891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lIns="86493" tIns="43247" rIns="86493" bIns="43247"/>
          <a:lstStyle/>
          <a:p>
            <a:fld id="{00F1C735-940A-6048-A698-0F187A99DCB6}" type="slidenum">
              <a:rPr lang="en-US"/>
              <a:pPr/>
              <a:t>38</a:t>
            </a:fld>
            <a:endParaRPr lang="en-US"/>
          </a:p>
        </p:txBody>
      </p:sp>
      <p:sp>
        <p:nvSpPr>
          <p:cNvPr id="527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27363" name="Rectangle 3"/>
          <p:cNvSpPr>
            <a:spLocks noGrp="1" noChangeArrowheads="1"/>
          </p:cNvSpPr>
          <p:nvPr>
            <p:ph type="body" idx="1"/>
          </p:nvPr>
        </p:nvSpPr>
        <p:spPr/>
        <p:txBody>
          <a:bodyPr lIns="86493" tIns="43247" rIns="86493" bIns="43247"/>
          <a:lstStyle/>
          <a:p>
            <a:endParaRPr lang="en-GB"/>
          </a:p>
        </p:txBody>
      </p:sp>
    </p:spTree>
    <p:extLst>
      <p:ext uri="{BB962C8B-B14F-4D97-AF65-F5344CB8AC3E}">
        <p14:creationId xmlns:p14="http://schemas.microsoft.com/office/powerpoint/2010/main" val="2467513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5" y="8685895"/>
            <a:ext cx="2972098" cy="456595"/>
          </a:xfrm>
          <a:prstGeom prst="rect">
            <a:avLst/>
          </a:prstGeom>
          <a:ln/>
        </p:spPr>
        <p:txBody>
          <a:bodyPr lIns="86493" tIns="43247" rIns="86493" bIns="43247"/>
          <a:lstStyle/>
          <a:p>
            <a:fld id="{84B40FE1-2EE2-4C49-8F46-300692565FDE}" type="slidenum">
              <a:rPr lang="en-US"/>
              <a:pPr/>
              <a:t>39</a:t>
            </a:fld>
            <a:endParaRPr lang="en-US"/>
          </a:p>
        </p:txBody>
      </p:sp>
      <p:sp>
        <p:nvSpPr>
          <p:cNvPr id="539650" name="Rectangle 2"/>
          <p:cNvSpPr>
            <a:spLocks noGrp="1" noRot="1" noChangeAspect="1" noChangeArrowheads="1" noTextEdit="1"/>
          </p:cNvSpPr>
          <p:nvPr>
            <p:ph type="sldImg"/>
          </p:nvPr>
        </p:nvSpPr>
        <p:spPr>
          <a:xfrm>
            <a:off x="1143000" y="685800"/>
            <a:ext cx="4573588" cy="3429000"/>
          </a:xfrm>
          <a:ln/>
          <a:extLst>
            <a:ext uri="{FAA26D3D-D897-4be2-8F04-BA451C77F1D7}">
              <ma14:placeholderFlag xmlns:ma14="http://schemas.microsoft.com/office/mac/drawingml/2011/main" xmlns="" val="1"/>
            </a:ext>
          </a:extLst>
        </p:spPr>
      </p:sp>
      <p:sp>
        <p:nvSpPr>
          <p:cNvPr id="539651" name="Rectangle 3"/>
          <p:cNvSpPr>
            <a:spLocks noGrp="1" noChangeArrowheads="1"/>
          </p:cNvSpPr>
          <p:nvPr>
            <p:ph type="body" idx="1"/>
          </p:nvPr>
        </p:nvSpPr>
        <p:spPr/>
        <p:txBody>
          <a:bodyPr lIns="86493" tIns="43247" rIns="86493" bIns="43247"/>
          <a:lstStyle/>
          <a:p>
            <a:endParaRPr lang="en-GB"/>
          </a:p>
        </p:txBody>
      </p:sp>
    </p:spTree>
    <p:extLst>
      <p:ext uri="{BB962C8B-B14F-4D97-AF65-F5344CB8AC3E}">
        <p14:creationId xmlns:p14="http://schemas.microsoft.com/office/powerpoint/2010/main" val="1862297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Shape 510"/>
          <p:cNvSpPr>
            <a:spLocks noGrp="1" noRot="1" noChangeAspect="1"/>
          </p:cNvSpPr>
          <p:nvPr>
            <p:ph type="sldImg"/>
          </p:nvPr>
        </p:nvSpPr>
        <p:spPr>
          <a:prstGeom prst="rect">
            <a:avLst/>
          </a:prstGeom>
        </p:spPr>
        <p:txBody>
          <a:bodyPr/>
          <a:lstStyle/>
          <a:p>
            <a:endParaRPr/>
          </a:p>
        </p:txBody>
      </p:sp>
      <p:sp>
        <p:nvSpPr>
          <p:cNvPr id="511" name="Shape 511"/>
          <p:cNvSpPr>
            <a:spLocks noGrp="1"/>
          </p:cNvSpPr>
          <p:nvPr>
            <p:ph type="body" sz="quarter" idx="1"/>
          </p:nvPr>
        </p:nvSpPr>
        <p:spPr>
          <a:prstGeom prst="rect">
            <a:avLst/>
          </a:prstGeom>
        </p:spPr>
        <p:txBody>
          <a:bodyPr/>
          <a:lstStyle/>
          <a:p>
            <a:r>
              <a:t>probability that bit j is set after m inserts</a:t>
            </a:r>
          </a:p>
          <a:p>
            <a:r>
              <a:t>	= 1 minus the prob. that bit j is not set</a:t>
            </a:r>
          </a:p>
          <a:p>
            <a:r>
              <a:t>	= 1 minus the prob. that bit j is not set after computing k*m hashes</a:t>
            </a:r>
          </a:p>
          <a:p>
            <a:r>
              <a:t>	= [1/n] is the probability of a random bit being set, 1-1/n is the prob of the bit not being set</a:t>
            </a:r>
          </a:p>
          <a:p>
            <a:endParaRPr/>
          </a:p>
          <a:p>
            <a:r>
              <a:t>P(false positive): all k bits have to be set to record a false positive</a:t>
            </a:r>
          </a:p>
        </p:txBody>
      </p:sp>
    </p:spTree>
    <p:extLst>
      <p:ext uri="{BB962C8B-B14F-4D97-AF65-F5344CB8AC3E}">
        <p14:creationId xmlns:p14="http://schemas.microsoft.com/office/powerpoint/2010/main" val="1147294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noRot="1" noChangeAspect="1"/>
          </p:cNvSpPr>
          <p:nvPr>
            <p:ph type="sldImg"/>
          </p:nvPr>
        </p:nvSpPr>
        <p:spPr>
          <a:prstGeom prst="rect">
            <a:avLst/>
          </a:prstGeom>
        </p:spPr>
        <p:txBody>
          <a:bodyPr/>
          <a:lstStyle/>
          <a:p>
            <a:endParaRPr/>
          </a:p>
        </p:txBody>
      </p:sp>
      <p:sp>
        <p:nvSpPr>
          <p:cNvPr id="248" name="Shape 248"/>
          <p:cNvSpPr>
            <a:spLocks noGrp="1"/>
          </p:cNvSpPr>
          <p:nvPr>
            <p:ph type="body" sz="quarter" idx="1"/>
          </p:nvPr>
        </p:nvSpPr>
        <p:spPr>
          <a:prstGeom prst="rect">
            <a:avLst/>
          </a:prstGeom>
        </p:spPr>
        <p:txBody>
          <a:bodyPr/>
          <a:lstStyle/>
          <a:p>
            <a:r>
              <a:rPr dirty="0"/>
              <a:t>Our central goal will be to process the input stream using a small amount of space s , i.e., to use s  bits of random access working memory. Since m  and n  are to be thought of as “huge,” we want to make s  much smaller than these;</a:t>
            </a:r>
          </a:p>
          <a:p>
            <a:r>
              <a:rPr dirty="0"/>
              <a:t>specifically, we want s  to be sublinear  in both m  and n .</a:t>
            </a:r>
          </a:p>
          <a:p>
            <a:r>
              <a:rPr dirty="0"/>
              <a:t>The informal assertion "f(x) is little-o of g(x)" is formally written f(x) = o(g(x)), or in set notation f(x) ∈ o(g(x)). Intuitively, it means that g(x) grows much faster than f(x).</a:t>
            </a:r>
          </a:p>
          <a:p>
            <a:endParaRPr dirty="0"/>
          </a:p>
          <a:p>
            <a:r>
              <a:rPr dirty="0"/>
              <a:t>Holy grail: to store a constant number of items from the stream [log(n)] and a constant number of counters that count up to the length of the stream [log(m)]</a:t>
            </a:r>
          </a:p>
          <a:p>
            <a:endParaRPr dirty="0"/>
          </a:p>
          <a:p>
            <a:r>
              <a:rPr dirty="0"/>
              <a:t>Reality: poly log is log(x)^c</a:t>
            </a:r>
          </a:p>
        </p:txBody>
      </p:sp>
    </p:spTree>
    <p:extLst>
      <p:ext uri="{BB962C8B-B14F-4D97-AF65-F5344CB8AC3E}">
        <p14:creationId xmlns:p14="http://schemas.microsoft.com/office/powerpoint/2010/main" val="1213981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5" y="8685895"/>
            <a:ext cx="2972098" cy="456595"/>
          </a:xfrm>
          <a:prstGeom prst="rect">
            <a:avLst/>
          </a:prstGeom>
          <a:ln/>
        </p:spPr>
        <p:txBody>
          <a:bodyPr lIns="86493" tIns="43247" rIns="86493" bIns="43247"/>
          <a:lstStyle/>
          <a:p>
            <a:fld id="{F74F5DB8-9964-C549-AACA-9A714E5DA929}" type="slidenum">
              <a:rPr lang="en-US"/>
              <a:pPr/>
              <a:t>42</a:t>
            </a:fld>
            <a:endParaRPr lang="en-US"/>
          </a:p>
        </p:txBody>
      </p:sp>
      <p:sp>
        <p:nvSpPr>
          <p:cNvPr id="344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44067" name="Rectangle 3"/>
          <p:cNvSpPr>
            <a:spLocks noGrp="1" noChangeArrowheads="1"/>
          </p:cNvSpPr>
          <p:nvPr>
            <p:ph type="body" idx="1"/>
          </p:nvPr>
        </p:nvSpPr>
        <p:spPr/>
        <p:txBody>
          <a:bodyPr lIns="86493" tIns="43247" rIns="86493" bIns="43247"/>
          <a:lstStyle/>
          <a:p>
            <a:endParaRPr lang="en-GB"/>
          </a:p>
        </p:txBody>
      </p:sp>
    </p:spTree>
    <p:extLst>
      <p:ext uri="{BB962C8B-B14F-4D97-AF65-F5344CB8AC3E}">
        <p14:creationId xmlns:p14="http://schemas.microsoft.com/office/powerpoint/2010/main" val="3872290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5" y="8685895"/>
            <a:ext cx="2972098" cy="456595"/>
          </a:xfrm>
          <a:prstGeom prst="rect">
            <a:avLst/>
          </a:prstGeom>
          <a:ln/>
        </p:spPr>
        <p:txBody>
          <a:bodyPr lIns="86493" tIns="43247" rIns="86493" bIns="43247"/>
          <a:lstStyle/>
          <a:p>
            <a:fld id="{FF15D5E4-6489-5141-BFD5-925F715C281D}" type="slidenum">
              <a:rPr lang="en-US"/>
              <a:pPr/>
              <a:t>43</a:t>
            </a:fld>
            <a:endParaRPr lang="en-US"/>
          </a:p>
        </p:txBody>
      </p:sp>
      <p:sp>
        <p:nvSpPr>
          <p:cNvPr id="346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46115" name="Rectangle 3"/>
          <p:cNvSpPr>
            <a:spLocks noGrp="1" noChangeArrowheads="1"/>
          </p:cNvSpPr>
          <p:nvPr>
            <p:ph type="body" idx="1"/>
          </p:nvPr>
        </p:nvSpPr>
        <p:spPr/>
        <p:txBody>
          <a:bodyPr lIns="86493" tIns="43247" rIns="86493" bIns="43247"/>
          <a:lstStyle/>
          <a:p>
            <a:endParaRPr lang="en-GB"/>
          </a:p>
        </p:txBody>
      </p:sp>
    </p:spTree>
    <p:extLst>
      <p:ext uri="{BB962C8B-B14F-4D97-AF65-F5344CB8AC3E}">
        <p14:creationId xmlns:p14="http://schemas.microsoft.com/office/powerpoint/2010/main" val="2214689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5" y="8685895"/>
            <a:ext cx="2972098" cy="456595"/>
          </a:xfrm>
          <a:prstGeom prst="rect">
            <a:avLst/>
          </a:prstGeom>
          <a:ln/>
        </p:spPr>
        <p:txBody>
          <a:bodyPr lIns="86493" tIns="43247" rIns="86493" bIns="43247"/>
          <a:lstStyle/>
          <a:p>
            <a:fld id="{6C1F04C9-E1CC-4D45-AFE1-B5DA8452FB36}" type="slidenum">
              <a:rPr lang="en-US"/>
              <a:pPr/>
              <a:t>44</a:t>
            </a:fld>
            <a:endParaRPr lang="en-US"/>
          </a:p>
        </p:txBody>
      </p:sp>
      <p:sp>
        <p:nvSpPr>
          <p:cNvPr id="849922" name="Rectangle 2"/>
          <p:cNvSpPr>
            <a:spLocks noGrp="1" noRot="1" noChangeAspect="1" noChangeArrowheads="1" noTextEdit="1"/>
          </p:cNvSpPr>
          <p:nvPr>
            <p:ph type="sldImg"/>
          </p:nvPr>
        </p:nvSpPr>
        <p:spPr>
          <a:xfrm>
            <a:off x="1143000" y="684213"/>
            <a:ext cx="4573588" cy="3429000"/>
          </a:xfrm>
          <a:ln/>
          <a:extLst>
            <a:ext uri="{FAA26D3D-D897-4be2-8F04-BA451C77F1D7}">
              <ma14:placeholderFlag xmlns:ma14="http://schemas.microsoft.com/office/mac/drawingml/2011/main" xmlns="" val="1"/>
            </a:ext>
          </a:extLst>
        </p:spPr>
      </p:sp>
      <p:sp>
        <p:nvSpPr>
          <p:cNvPr id="849923" name="Rectangle 3"/>
          <p:cNvSpPr>
            <a:spLocks noGrp="1" noChangeArrowheads="1"/>
          </p:cNvSpPr>
          <p:nvPr>
            <p:ph type="body" idx="1"/>
          </p:nvPr>
        </p:nvSpPr>
        <p:spPr>
          <a:xfrm>
            <a:off x="913806" y="4343704"/>
            <a:ext cx="5030391" cy="4115405"/>
          </a:xfrm>
        </p:spPr>
        <p:txBody>
          <a:bodyPr lIns="86493" tIns="43247" rIns="86493" bIns="43247"/>
          <a:lstStyle/>
          <a:p>
            <a:endParaRPr lang="en-GB"/>
          </a:p>
        </p:txBody>
      </p:sp>
    </p:spTree>
    <p:extLst>
      <p:ext uri="{BB962C8B-B14F-4D97-AF65-F5344CB8AC3E}">
        <p14:creationId xmlns:p14="http://schemas.microsoft.com/office/powerpoint/2010/main" val="2845500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5" y="8685895"/>
            <a:ext cx="2972098" cy="456595"/>
          </a:xfrm>
          <a:prstGeom prst="rect">
            <a:avLst/>
          </a:prstGeom>
          <a:ln/>
        </p:spPr>
        <p:txBody>
          <a:bodyPr lIns="86493" tIns="43247" rIns="86493" bIns="43247"/>
          <a:lstStyle/>
          <a:p>
            <a:fld id="{7292A4B2-A045-4E49-AB4C-D93CE7D41E56}" type="slidenum">
              <a:rPr lang="en-US"/>
              <a:pPr/>
              <a:t>45</a:t>
            </a:fld>
            <a:endParaRPr lang="en-US"/>
          </a:p>
        </p:txBody>
      </p:sp>
      <p:sp>
        <p:nvSpPr>
          <p:cNvPr id="4802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0259" name="Rectangle 3"/>
          <p:cNvSpPr>
            <a:spLocks noGrp="1" noChangeArrowheads="1"/>
          </p:cNvSpPr>
          <p:nvPr>
            <p:ph type="body" idx="1"/>
          </p:nvPr>
        </p:nvSpPr>
        <p:spPr/>
        <p:txBody>
          <a:bodyPr lIns="86493" tIns="43247" rIns="86493" bIns="43247"/>
          <a:lstStyle/>
          <a:p>
            <a:endParaRPr lang="en-GB"/>
          </a:p>
        </p:txBody>
      </p:sp>
    </p:spTree>
    <p:extLst>
      <p:ext uri="{BB962C8B-B14F-4D97-AF65-F5344CB8AC3E}">
        <p14:creationId xmlns:p14="http://schemas.microsoft.com/office/powerpoint/2010/main" val="1932929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5" y="8685895"/>
            <a:ext cx="2972098" cy="456595"/>
          </a:xfrm>
          <a:prstGeom prst="rect">
            <a:avLst/>
          </a:prstGeom>
          <a:ln/>
        </p:spPr>
        <p:txBody>
          <a:bodyPr lIns="86493" tIns="43247" rIns="86493" bIns="43247"/>
          <a:lstStyle/>
          <a:p>
            <a:fld id="{7292A4B2-A045-4E49-AB4C-D93CE7D41E56}" type="slidenum">
              <a:rPr lang="en-US"/>
              <a:pPr/>
              <a:t>46</a:t>
            </a:fld>
            <a:endParaRPr lang="en-US"/>
          </a:p>
        </p:txBody>
      </p:sp>
      <p:sp>
        <p:nvSpPr>
          <p:cNvPr id="4802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0259" name="Rectangle 3"/>
          <p:cNvSpPr>
            <a:spLocks noGrp="1" noChangeArrowheads="1"/>
          </p:cNvSpPr>
          <p:nvPr>
            <p:ph type="body" idx="1"/>
          </p:nvPr>
        </p:nvSpPr>
        <p:spPr/>
        <p:txBody>
          <a:bodyPr lIns="86493" tIns="43247" rIns="86493" bIns="43247"/>
          <a:lstStyle/>
          <a:p>
            <a:endParaRPr lang="en-GB"/>
          </a:p>
        </p:txBody>
      </p:sp>
    </p:spTree>
    <p:extLst>
      <p:ext uri="{BB962C8B-B14F-4D97-AF65-F5344CB8AC3E}">
        <p14:creationId xmlns:p14="http://schemas.microsoft.com/office/powerpoint/2010/main" val="4269022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5" y="8685895"/>
            <a:ext cx="2972098" cy="456595"/>
          </a:xfrm>
          <a:prstGeom prst="rect">
            <a:avLst/>
          </a:prstGeom>
          <a:ln/>
        </p:spPr>
        <p:txBody>
          <a:bodyPr lIns="86493" tIns="43247" rIns="86493" bIns="43247"/>
          <a:lstStyle/>
          <a:p>
            <a:fld id="{7292A4B2-A045-4E49-AB4C-D93CE7D41E56}" type="slidenum">
              <a:rPr lang="en-US"/>
              <a:pPr/>
              <a:t>47</a:t>
            </a:fld>
            <a:endParaRPr lang="en-US"/>
          </a:p>
        </p:txBody>
      </p:sp>
      <p:sp>
        <p:nvSpPr>
          <p:cNvPr id="4802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0259" name="Rectangle 3"/>
          <p:cNvSpPr>
            <a:spLocks noGrp="1" noChangeArrowheads="1"/>
          </p:cNvSpPr>
          <p:nvPr>
            <p:ph type="body" idx="1"/>
          </p:nvPr>
        </p:nvSpPr>
        <p:spPr/>
        <p:txBody>
          <a:bodyPr lIns="86493" tIns="43247" rIns="86493" bIns="43247"/>
          <a:lstStyle/>
          <a:p>
            <a:endParaRPr lang="en-GB"/>
          </a:p>
        </p:txBody>
      </p:sp>
    </p:spTree>
    <p:extLst>
      <p:ext uri="{BB962C8B-B14F-4D97-AF65-F5344CB8AC3E}">
        <p14:creationId xmlns:p14="http://schemas.microsoft.com/office/powerpoint/2010/main" val="3337779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5" y="8685895"/>
            <a:ext cx="2972098" cy="456595"/>
          </a:xfrm>
          <a:prstGeom prst="rect">
            <a:avLst/>
          </a:prstGeom>
          <a:ln/>
        </p:spPr>
        <p:txBody>
          <a:bodyPr lIns="86493" tIns="43247" rIns="86493" bIns="43247"/>
          <a:lstStyle/>
          <a:p>
            <a:fld id="{7292A4B2-A045-4E49-AB4C-D93CE7D41E56}" type="slidenum">
              <a:rPr lang="en-US"/>
              <a:pPr/>
              <a:t>48</a:t>
            </a:fld>
            <a:endParaRPr lang="en-US"/>
          </a:p>
        </p:txBody>
      </p:sp>
      <p:sp>
        <p:nvSpPr>
          <p:cNvPr id="4802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0259" name="Rectangle 3"/>
          <p:cNvSpPr>
            <a:spLocks noGrp="1" noChangeArrowheads="1"/>
          </p:cNvSpPr>
          <p:nvPr>
            <p:ph type="body" idx="1"/>
          </p:nvPr>
        </p:nvSpPr>
        <p:spPr/>
        <p:txBody>
          <a:bodyPr lIns="86493" tIns="43247" rIns="86493" bIns="43247"/>
          <a:lstStyle/>
          <a:p>
            <a:endParaRPr lang="en-GB"/>
          </a:p>
        </p:txBody>
      </p:sp>
    </p:spTree>
    <p:extLst>
      <p:ext uri="{BB962C8B-B14F-4D97-AF65-F5344CB8AC3E}">
        <p14:creationId xmlns:p14="http://schemas.microsoft.com/office/powerpoint/2010/main" val="4221948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5" y="8685895"/>
            <a:ext cx="2972098" cy="456595"/>
          </a:xfrm>
          <a:prstGeom prst="rect">
            <a:avLst/>
          </a:prstGeom>
          <a:ln/>
        </p:spPr>
        <p:txBody>
          <a:bodyPr lIns="86493" tIns="43247" rIns="86493" bIns="43247"/>
          <a:lstStyle/>
          <a:p>
            <a:fld id="{7292A4B2-A045-4E49-AB4C-D93CE7D41E56}" type="slidenum">
              <a:rPr lang="en-US"/>
              <a:pPr/>
              <a:t>49</a:t>
            </a:fld>
            <a:endParaRPr lang="en-US"/>
          </a:p>
        </p:txBody>
      </p:sp>
      <p:sp>
        <p:nvSpPr>
          <p:cNvPr id="4802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0259" name="Rectangle 3"/>
          <p:cNvSpPr>
            <a:spLocks noGrp="1" noChangeArrowheads="1"/>
          </p:cNvSpPr>
          <p:nvPr>
            <p:ph type="body" idx="1"/>
          </p:nvPr>
        </p:nvSpPr>
        <p:spPr/>
        <p:txBody>
          <a:bodyPr lIns="86493" tIns="43247" rIns="86493" bIns="43247"/>
          <a:lstStyle/>
          <a:p>
            <a:endParaRPr lang="en-GB"/>
          </a:p>
        </p:txBody>
      </p:sp>
    </p:spTree>
    <p:extLst>
      <p:ext uri="{BB962C8B-B14F-4D97-AF65-F5344CB8AC3E}">
        <p14:creationId xmlns:p14="http://schemas.microsoft.com/office/powerpoint/2010/main" val="35782316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5" y="8685895"/>
            <a:ext cx="2972098" cy="456595"/>
          </a:xfrm>
          <a:prstGeom prst="rect">
            <a:avLst/>
          </a:prstGeom>
          <a:ln/>
        </p:spPr>
        <p:txBody>
          <a:bodyPr lIns="86493" tIns="43247" rIns="86493" bIns="43247"/>
          <a:lstStyle/>
          <a:p>
            <a:fld id="{7292A4B2-A045-4E49-AB4C-D93CE7D41E56}" type="slidenum">
              <a:rPr lang="en-US"/>
              <a:pPr/>
              <a:t>50</a:t>
            </a:fld>
            <a:endParaRPr lang="en-US"/>
          </a:p>
        </p:txBody>
      </p:sp>
      <p:sp>
        <p:nvSpPr>
          <p:cNvPr id="4802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0259" name="Rectangle 3"/>
          <p:cNvSpPr>
            <a:spLocks noGrp="1" noChangeArrowheads="1"/>
          </p:cNvSpPr>
          <p:nvPr>
            <p:ph type="body" idx="1"/>
          </p:nvPr>
        </p:nvSpPr>
        <p:spPr/>
        <p:txBody>
          <a:bodyPr lIns="86493" tIns="43247" rIns="86493" bIns="43247"/>
          <a:lstStyle/>
          <a:p>
            <a:endParaRPr lang="en-GB"/>
          </a:p>
        </p:txBody>
      </p:sp>
    </p:spTree>
    <p:extLst>
      <p:ext uri="{BB962C8B-B14F-4D97-AF65-F5344CB8AC3E}">
        <p14:creationId xmlns:p14="http://schemas.microsoft.com/office/powerpoint/2010/main" val="2701741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5" y="8685895"/>
            <a:ext cx="2972098" cy="456595"/>
          </a:xfrm>
          <a:prstGeom prst="rect">
            <a:avLst/>
          </a:prstGeom>
          <a:ln/>
        </p:spPr>
        <p:txBody>
          <a:bodyPr lIns="86493" tIns="43247" rIns="86493" bIns="43247"/>
          <a:lstStyle/>
          <a:p>
            <a:fld id="{7292A4B2-A045-4E49-AB4C-D93CE7D41E56}" type="slidenum">
              <a:rPr lang="en-US"/>
              <a:pPr/>
              <a:t>51</a:t>
            </a:fld>
            <a:endParaRPr lang="en-US"/>
          </a:p>
        </p:txBody>
      </p:sp>
      <p:sp>
        <p:nvSpPr>
          <p:cNvPr id="4802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0259" name="Rectangle 3"/>
          <p:cNvSpPr>
            <a:spLocks noGrp="1" noChangeArrowheads="1"/>
          </p:cNvSpPr>
          <p:nvPr>
            <p:ph type="body" idx="1"/>
          </p:nvPr>
        </p:nvSpPr>
        <p:spPr/>
        <p:txBody>
          <a:bodyPr lIns="86493" tIns="43247" rIns="86493" bIns="43247"/>
          <a:lstStyle/>
          <a:p>
            <a:endParaRPr lang="en-GB"/>
          </a:p>
        </p:txBody>
      </p:sp>
    </p:spTree>
    <p:extLst>
      <p:ext uri="{BB962C8B-B14F-4D97-AF65-F5344CB8AC3E}">
        <p14:creationId xmlns:p14="http://schemas.microsoft.com/office/powerpoint/2010/main" val="320727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lIns="86493" tIns="43247" rIns="86493" bIns="43247"/>
          <a:lstStyle/>
          <a:p>
            <a:fld id="{00F1C735-940A-6048-A698-0F187A99DCB6}" type="slidenum">
              <a:rPr lang="en-US"/>
              <a:pPr/>
              <a:t>18</a:t>
            </a:fld>
            <a:endParaRPr lang="en-US"/>
          </a:p>
        </p:txBody>
      </p:sp>
      <p:sp>
        <p:nvSpPr>
          <p:cNvPr id="527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27363" name="Rectangle 3"/>
          <p:cNvSpPr>
            <a:spLocks noGrp="1" noChangeArrowheads="1"/>
          </p:cNvSpPr>
          <p:nvPr>
            <p:ph type="body" idx="1"/>
          </p:nvPr>
        </p:nvSpPr>
        <p:spPr/>
        <p:txBody>
          <a:bodyPr lIns="86493" tIns="43247" rIns="86493" bIns="43247"/>
          <a:lstStyle/>
          <a:p>
            <a:endParaRPr lang="en-GB"/>
          </a:p>
        </p:txBody>
      </p:sp>
    </p:spTree>
    <p:extLst>
      <p:ext uri="{BB962C8B-B14F-4D97-AF65-F5344CB8AC3E}">
        <p14:creationId xmlns:p14="http://schemas.microsoft.com/office/powerpoint/2010/main" val="3807408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 name="Shape 968"/>
          <p:cNvSpPr>
            <a:spLocks noGrp="1" noRot="1" noChangeAspect="1"/>
          </p:cNvSpPr>
          <p:nvPr>
            <p:ph type="sldImg"/>
          </p:nvPr>
        </p:nvSpPr>
        <p:spPr>
          <a:prstGeom prst="rect">
            <a:avLst/>
          </a:prstGeom>
        </p:spPr>
        <p:txBody>
          <a:bodyPr/>
          <a:lstStyle/>
          <a:p>
            <a:endParaRPr/>
          </a:p>
        </p:txBody>
      </p:sp>
      <p:sp>
        <p:nvSpPr>
          <p:cNvPr id="969" name="Shape 969"/>
          <p:cNvSpPr>
            <a:spLocks noGrp="1"/>
          </p:cNvSpPr>
          <p:nvPr>
            <p:ph type="body" sz="quarter" idx="1"/>
          </p:nvPr>
        </p:nvSpPr>
        <p:spPr>
          <a:prstGeom prst="rect">
            <a:avLst/>
          </a:prstGeom>
        </p:spPr>
        <p:txBody>
          <a:bodyPr/>
          <a:lstStyle/>
          <a:p>
            <a:r>
              <a:t>(EC2: elastic compute cloud, S3: simple storage service)</a:t>
            </a:r>
          </a:p>
        </p:txBody>
      </p:sp>
    </p:spTree>
    <p:extLst>
      <p:ext uri="{BB962C8B-B14F-4D97-AF65-F5344CB8AC3E}">
        <p14:creationId xmlns:p14="http://schemas.microsoft.com/office/powerpoint/2010/main" val="3046770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Shape 643"/>
          <p:cNvSpPr>
            <a:spLocks noGrp="1" noRot="1" noChangeAspect="1"/>
          </p:cNvSpPr>
          <p:nvPr>
            <p:ph type="sldImg"/>
          </p:nvPr>
        </p:nvSpPr>
        <p:spPr>
          <a:prstGeom prst="rect">
            <a:avLst/>
          </a:prstGeom>
        </p:spPr>
        <p:txBody>
          <a:bodyPr/>
          <a:lstStyle/>
          <a:p>
            <a:endParaRPr/>
          </a:p>
        </p:txBody>
      </p:sp>
      <p:sp>
        <p:nvSpPr>
          <p:cNvPr id="644" name="Shape 644"/>
          <p:cNvSpPr>
            <a:spLocks noGrp="1"/>
          </p:cNvSpPr>
          <p:nvPr>
            <p:ph type="body" sz="quarter" idx="1"/>
          </p:nvPr>
        </p:nvSpPr>
        <p:spPr>
          <a:prstGeom prst="rect">
            <a:avLst/>
          </a:prstGeom>
        </p:spPr>
        <p:txBody>
          <a:bodyPr/>
          <a:lstStyle/>
          <a:p>
            <a:pPr marL="280736" indent="-280736">
              <a:buSzPct val="75000"/>
              <a:buChar char="-"/>
            </a:pPr>
            <a:r>
              <a:t>2^10=1024</a:t>
            </a:r>
          </a:p>
          <a:p>
            <a:pPr marL="280736" indent="-280736">
              <a:buSzPct val="75000"/>
              <a:buChar char="-"/>
            </a:pPr>
            <a:r>
              <a:t>we start with 10,000 stream elements, thus m&gt;&gt;2^10</a:t>
            </a:r>
          </a:p>
        </p:txBody>
      </p:sp>
    </p:spTree>
    <p:extLst>
      <p:ext uri="{BB962C8B-B14F-4D97-AF65-F5344CB8AC3E}">
        <p14:creationId xmlns:p14="http://schemas.microsoft.com/office/powerpoint/2010/main" val="2034343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Shape 643"/>
          <p:cNvSpPr>
            <a:spLocks noGrp="1" noRot="1" noChangeAspect="1"/>
          </p:cNvSpPr>
          <p:nvPr>
            <p:ph type="sldImg"/>
          </p:nvPr>
        </p:nvSpPr>
        <p:spPr>
          <a:prstGeom prst="rect">
            <a:avLst/>
          </a:prstGeom>
        </p:spPr>
        <p:txBody>
          <a:bodyPr/>
          <a:lstStyle/>
          <a:p>
            <a:endParaRPr/>
          </a:p>
        </p:txBody>
      </p:sp>
      <p:sp>
        <p:nvSpPr>
          <p:cNvPr id="644" name="Shape 644"/>
          <p:cNvSpPr>
            <a:spLocks noGrp="1"/>
          </p:cNvSpPr>
          <p:nvPr>
            <p:ph type="body" sz="quarter" idx="1"/>
          </p:nvPr>
        </p:nvSpPr>
        <p:spPr>
          <a:prstGeom prst="rect">
            <a:avLst/>
          </a:prstGeom>
        </p:spPr>
        <p:txBody>
          <a:bodyPr/>
          <a:lstStyle/>
          <a:p>
            <a:pPr marL="280736" indent="-280736">
              <a:buSzPct val="75000"/>
              <a:buChar char="-"/>
            </a:pPr>
            <a:r>
              <a:t>2^10=1024</a:t>
            </a:r>
          </a:p>
          <a:p>
            <a:pPr marL="280736" indent="-280736">
              <a:buSzPct val="75000"/>
              <a:buChar char="-"/>
            </a:pPr>
            <a:r>
              <a:t>we start with 10,000 stream elements, thus m&gt;&gt;2^10</a:t>
            </a:r>
          </a:p>
        </p:txBody>
      </p:sp>
    </p:spTree>
    <p:extLst>
      <p:ext uri="{BB962C8B-B14F-4D97-AF65-F5344CB8AC3E}">
        <p14:creationId xmlns:p14="http://schemas.microsoft.com/office/powerpoint/2010/main" val="1951252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Shape 643"/>
          <p:cNvSpPr>
            <a:spLocks noGrp="1" noRot="1" noChangeAspect="1"/>
          </p:cNvSpPr>
          <p:nvPr>
            <p:ph type="sldImg"/>
          </p:nvPr>
        </p:nvSpPr>
        <p:spPr>
          <a:prstGeom prst="rect">
            <a:avLst/>
          </a:prstGeom>
        </p:spPr>
        <p:txBody>
          <a:bodyPr/>
          <a:lstStyle/>
          <a:p>
            <a:endParaRPr/>
          </a:p>
        </p:txBody>
      </p:sp>
      <p:sp>
        <p:nvSpPr>
          <p:cNvPr id="644" name="Shape 644"/>
          <p:cNvSpPr>
            <a:spLocks noGrp="1"/>
          </p:cNvSpPr>
          <p:nvPr>
            <p:ph type="body" sz="quarter" idx="1"/>
          </p:nvPr>
        </p:nvSpPr>
        <p:spPr>
          <a:prstGeom prst="rect">
            <a:avLst/>
          </a:prstGeom>
        </p:spPr>
        <p:txBody>
          <a:bodyPr/>
          <a:lstStyle/>
          <a:p>
            <a:pPr marL="280736" indent="-280736">
              <a:buSzPct val="75000"/>
              <a:buChar char="-"/>
            </a:pPr>
            <a:r>
              <a:t>2^10=1024</a:t>
            </a:r>
          </a:p>
          <a:p>
            <a:pPr marL="280736" indent="-280736">
              <a:buSzPct val="75000"/>
              <a:buChar char="-"/>
            </a:pPr>
            <a:r>
              <a:t>we start with 10,000 stream elements, thus m&gt;&gt;2^10</a:t>
            </a:r>
          </a:p>
        </p:txBody>
      </p:sp>
    </p:spTree>
    <p:extLst>
      <p:ext uri="{BB962C8B-B14F-4D97-AF65-F5344CB8AC3E}">
        <p14:creationId xmlns:p14="http://schemas.microsoft.com/office/powerpoint/2010/main" val="3883057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3884613" y="8685213"/>
            <a:ext cx="2971800" cy="457200"/>
          </a:xfrm>
          <a:prstGeom prst="rect">
            <a:avLst/>
          </a:prstGeom>
          <a:noFill/>
        </p:spPr>
        <p:txBody>
          <a:bodyPr/>
          <a:lstStyle/>
          <a:p>
            <a:fld id="{85704776-22E7-4CF9-A918-83D6BAEB1B03}" type="slidenum">
              <a:rPr lang="en-US" altLang="zh-CN"/>
              <a:pPr/>
              <a:t>73</a:t>
            </a:fld>
            <a:endParaRPr lang="en-US" altLang="zh-CN"/>
          </a:p>
        </p:txBody>
      </p:sp>
      <p:sp>
        <p:nvSpPr>
          <p:cNvPr id="4403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1260DC0-762D-495C-B2ED-F64333378290}" type="slidenum">
              <a:rPr lang="en-US" altLang="zh-CN" sz="1200"/>
              <a:pPr algn="r"/>
              <a:t>73</a:t>
            </a:fld>
            <a:endParaRPr lang="en-US" altLang="zh-CN" sz="120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a:p>
        </p:txBody>
      </p:sp>
      <p:sp>
        <p:nvSpPr>
          <p:cNvPr id="64516"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a:lstStyle/>
          <a:p>
            <a:fld id="{99ECC352-3BBF-49BB-80F8-65CE8439990C}" type="slidenum">
              <a:rPr lang="en-US" altLang="zh-CN"/>
              <a:pPr/>
              <a:t>74</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3" y="8685213"/>
            <a:ext cx="2971800" cy="457200"/>
          </a:xfrm>
          <a:prstGeom prst="rect">
            <a:avLst/>
          </a:prstGeom>
          <a:noFill/>
        </p:spPr>
        <p:txBody>
          <a:bodyPr/>
          <a:lstStyle/>
          <a:p>
            <a:fld id="{5AE44808-EA3F-4A40-86DE-136E489710A4}" type="slidenum">
              <a:rPr lang="en-US" altLang="zh-CN"/>
              <a:pPr/>
              <a:t>75</a:t>
            </a:fld>
            <a:endParaRPr lang="en-US" altLang="zh-CN"/>
          </a:p>
        </p:txBody>
      </p:sp>
      <p:sp>
        <p:nvSpPr>
          <p:cNvPr id="4301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1AEE4FF-E60B-4C1E-A64F-0C547E8876A0}" type="slidenum">
              <a:rPr lang="en-US" altLang="zh-CN" sz="1200"/>
              <a:pPr algn="r"/>
              <a:t>75</a:t>
            </a:fld>
            <a:endParaRPr lang="en-US" altLang="zh-CN" sz="1200"/>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p:spPr>
        <p:txBody>
          <a:bodyPr/>
          <a:lstStyle/>
          <a:p>
            <a:pPr eaLnBrk="1" hangingPunct="1"/>
            <a:r>
              <a:rPr lang="en-US" altLang="zh-CN" dirty="0" err="1"/>
              <a:t>Dd</a:t>
            </a:r>
            <a:r>
              <a:rPr lang="en-US" altLang="zh-CN" dirty="0"/>
              <a:t> definition</a:t>
            </a:r>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3" y="8685213"/>
            <a:ext cx="2971800" cy="457200"/>
          </a:xfrm>
          <a:prstGeom prst="rect">
            <a:avLst/>
          </a:prstGeom>
          <a:noFill/>
        </p:spPr>
        <p:txBody>
          <a:bodyPr/>
          <a:lstStyle/>
          <a:p>
            <a:fld id="{5AE44808-EA3F-4A40-86DE-136E489710A4}" type="slidenum">
              <a:rPr lang="en-US" altLang="zh-CN"/>
              <a:pPr/>
              <a:t>76</a:t>
            </a:fld>
            <a:endParaRPr lang="en-US" altLang="zh-CN"/>
          </a:p>
        </p:txBody>
      </p:sp>
      <p:sp>
        <p:nvSpPr>
          <p:cNvPr id="4301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1AEE4FF-E60B-4C1E-A64F-0C547E8876A0}" type="slidenum">
              <a:rPr lang="en-US" altLang="zh-CN" sz="1200"/>
              <a:pPr algn="r"/>
              <a:t>76</a:t>
            </a:fld>
            <a:endParaRPr lang="en-US" altLang="zh-CN" sz="1200"/>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p:spPr>
        <p:txBody>
          <a:bodyPr/>
          <a:lstStyle/>
          <a:p>
            <a:pPr eaLnBrk="1" hangingPunct="1"/>
            <a:r>
              <a:rPr lang="en-US" altLang="zh-CN" dirty="0" err="1"/>
              <a:t>Dd</a:t>
            </a:r>
            <a:r>
              <a:rPr lang="en-US" altLang="zh-CN" dirty="0"/>
              <a:t> definition</a:t>
            </a:r>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5" y="8685895"/>
            <a:ext cx="2972098" cy="456595"/>
          </a:xfrm>
          <a:prstGeom prst="rect">
            <a:avLst/>
          </a:prstGeom>
          <a:ln/>
        </p:spPr>
        <p:txBody>
          <a:bodyPr lIns="86493" tIns="43247" rIns="86493" bIns="43247"/>
          <a:lstStyle/>
          <a:p>
            <a:fld id="{4BE69043-2BFA-5044-B07A-7C14B8CC7F94}" type="slidenum">
              <a:rPr lang="en-US"/>
              <a:pPr/>
              <a:t>77</a:t>
            </a:fld>
            <a:endParaRPr lang="en-US"/>
          </a:p>
        </p:txBody>
      </p:sp>
      <p:sp>
        <p:nvSpPr>
          <p:cNvPr id="3932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93219" name="Rectangle 3"/>
          <p:cNvSpPr>
            <a:spLocks noGrp="1" noChangeArrowheads="1"/>
          </p:cNvSpPr>
          <p:nvPr>
            <p:ph type="body" idx="1"/>
          </p:nvPr>
        </p:nvSpPr>
        <p:spPr/>
        <p:txBody>
          <a:bodyPr lIns="86493" tIns="43247" rIns="86493" bIns="43247"/>
          <a:lstStyle/>
          <a:p>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5" y="8685895"/>
            <a:ext cx="2972098" cy="456595"/>
          </a:xfrm>
          <a:prstGeom prst="rect">
            <a:avLst/>
          </a:prstGeom>
          <a:ln/>
        </p:spPr>
        <p:txBody>
          <a:bodyPr lIns="86493" tIns="43247" rIns="86493" bIns="43247"/>
          <a:lstStyle/>
          <a:p>
            <a:fld id="{4BE69043-2BFA-5044-B07A-7C14B8CC7F94}" type="slidenum">
              <a:rPr lang="en-US"/>
              <a:pPr/>
              <a:t>78</a:t>
            </a:fld>
            <a:endParaRPr lang="en-US"/>
          </a:p>
        </p:txBody>
      </p:sp>
      <p:sp>
        <p:nvSpPr>
          <p:cNvPr id="3932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93219" name="Rectangle 3"/>
          <p:cNvSpPr>
            <a:spLocks noGrp="1" noChangeArrowheads="1"/>
          </p:cNvSpPr>
          <p:nvPr>
            <p:ph type="body" idx="1"/>
          </p:nvPr>
        </p:nvSpPr>
        <p:spPr/>
        <p:txBody>
          <a:bodyPr lIns="86493" tIns="43247" rIns="86493" bIns="43247"/>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prstGeom prst="rect">
            <a:avLst/>
          </a:prstGeom>
        </p:spPr>
        <p:txBody>
          <a:bodyPr/>
          <a:lstStyle/>
          <a:p>
            <a:endParaRPr/>
          </a:p>
        </p:txBody>
      </p:sp>
      <p:sp>
        <p:nvSpPr>
          <p:cNvPr id="213" name="Shape 213"/>
          <p:cNvSpPr>
            <a:spLocks noGrp="1"/>
          </p:cNvSpPr>
          <p:nvPr>
            <p:ph type="body" sz="quarter" idx="1"/>
          </p:nvPr>
        </p:nvSpPr>
        <p:spPr>
          <a:prstGeom prst="rect">
            <a:avLst/>
          </a:prstGeom>
        </p:spPr>
        <p:txBody>
          <a:bodyPr/>
          <a:lstStyle/>
          <a:p>
            <a:r>
              <a:t> A fundamental problem in data management is to draw and maintain a sample of a large data set,</a:t>
            </a:r>
          </a:p>
          <a:p>
            <a:r>
              <a:t>for approximate query answering, selectivity estimation, and query planning</a:t>
            </a:r>
          </a:p>
        </p:txBody>
      </p:sp>
    </p:spTree>
    <p:extLst>
      <p:ext uri="{BB962C8B-B14F-4D97-AF65-F5344CB8AC3E}">
        <p14:creationId xmlns:p14="http://schemas.microsoft.com/office/powerpoint/2010/main" val="1747770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lIns="86493" tIns="43247" rIns="86493" bIns="43247"/>
          <a:lstStyle/>
          <a:p>
            <a:fld id="{53E8B8DC-30D5-D541-BE48-1B15BA0081A1}" type="slidenum">
              <a:rPr lang="en-US"/>
              <a:pPr/>
              <a:t>20</a:t>
            </a:fld>
            <a:endParaRPr lang="en-US"/>
          </a:p>
        </p:txBody>
      </p:sp>
      <p:sp>
        <p:nvSpPr>
          <p:cNvPr id="531458" name="Rectangle 2"/>
          <p:cNvSpPr>
            <a:spLocks noGrp="1" noRot="1" noChangeAspect="1" noChangeArrowheads="1" noTextEdit="1"/>
          </p:cNvSpPr>
          <p:nvPr>
            <p:ph type="sldImg"/>
          </p:nvPr>
        </p:nvSpPr>
        <p:spPr>
          <a:xfrm>
            <a:off x="1144588" y="685800"/>
            <a:ext cx="4570412" cy="3429000"/>
          </a:xfrm>
          <a:ln/>
          <a:extLst>
            <a:ext uri="{FAA26D3D-D897-4be2-8F04-BA451C77F1D7}">
              <ma14:placeholderFlag xmlns:ma14="http://schemas.microsoft.com/office/mac/drawingml/2011/main" xmlns="" val="1"/>
            </a:ext>
          </a:extLst>
        </p:spPr>
      </p:sp>
      <p:sp>
        <p:nvSpPr>
          <p:cNvPr id="531459" name="Rectangle 3"/>
          <p:cNvSpPr>
            <a:spLocks noGrp="1" noChangeArrowheads="1"/>
          </p:cNvSpPr>
          <p:nvPr>
            <p:ph type="body" idx="1"/>
          </p:nvPr>
        </p:nvSpPr>
        <p:spPr/>
        <p:txBody>
          <a:bodyPr lIns="86493" tIns="43247" rIns="86493" bIns="43247"/>
          <a:lstStyle/>
          <a:p>
            <a:endParaRPr lang="en-GB"/>
          </a:p>
        </p:txBody>
      </p:sp>
    </p:spTree>
    <p:extLst>
      <p:ext uri="{BB962C8B-B14F-4D97-AF65-F5344CB8AC3E}">
        <p14:creationId xmlns:p14="http://schemas.microsoft.com/office/powerpoint/2010/main" val="320893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lIns="86493" tIns="43247" rIns="86493" bIns="43247"/>
          <a:lstStyle/>
          <a:p>
            <a:fld id="{22105FC9-CCE1-E647-94B3-042C98DFD14C}" type="slidenum">
              <a:rPr lang="en-US"/>
              <a:pPr/>
              <a:t>21</a:t>
            </a:fld>
            <a:endParaRPr lang="en-US"/>
          </a:p>
        </p:txBody>
      </p:sp>
      <p:sp>
        <p:nvSpPr>
          <p:cNvPr id="533506" name="Rectangle 2"/>
          <p:cNvSpPr>
            <a:spLocks noGrp="1" noRot="1" noChangeAspect="1" noChangeArrowheads="1" noTextEdit="1"/>
          </p:cNvSpPr>
          <p:nvPr>
            <p:ph type="sldImg"/>
          </p:nvPr>
        </p:nvSpPr>
        <p:spPr>
          <a:xfrm>
            <a:off x="1144588" y="685800"/>
            <a:ext cx="4570412" cy="3429000"/>
          </a:xfrm>
          <a:ln/>
          <a:extLst>
            <a:ext uri="{FAA26D3D-D897-4be2-8F04-BA451C77F1D7}">
              <ma14:placeholderFlag xmlns:ma14="http://schemas.microsoft.com/office/mac/drawingml/2011/main" xmlns="" val="1"/>
            </a:ext>
          </a:extLst>
        </p:spPr>
      </p:sp>
      <p:sp>
        <p:nvSpPr>
          <p:cNvPr id="533507" name="Rectangle 3"/>
          <p:cNvSpPr>
            <a:spLocks noGrp="1" noChangeArrowheads="1"/>
          </p:cNvSpPr>
          <p:nvPr>
            <p:ph type="body" idx="1"/>
          </p:nvPr>
        </p:nvSpPr>
        <p:spPr/>
        <p:txBody>
          <a:bodyPr lIns="86493" tIns="43247" rIns="86493" bIns="43247"/>
          <a:lstStyle/>
          <a:p>
            <a:endParaRPr lang="en-GB"/>
          </a:p>
        </p:txBody>
      </p:sp>
    </p:spTree>
    <p:extLst>
      <p:ext uri="{BB962C8B-B14F-4D97-AF65-F5344CB8AC3E}">
        <p14:creationId xmlns:p14="http://schemas.microsoft.com/office/powerpoint/2010/main" val="941416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r>
              <a:t>WITHOUT STREAMING: N=10,000 pick 100 elements at random; generate 100 random integers between 0 and N-1 (no duplicates), retrieve elements at those indices.</a:t>
            </a:r>
          </a:p>
          <a:p>
            <a:endParaRPr/>
          </a:p>
          <a:p>
            <a:r>
              <a:t>Lets look at a toy example with three stream elements.</a:t>
            </a:r>
          </a:p>
          <a:p>
            <a:endParaRPr/>
          </a:p>
          <a:p>
            <a:r>
              <a:t>More generally, reservoir sampling is appropriate when you don't know the size of the set beforehand. </a:t>
            </a:r>
          </a:p>
          <a:p>
            <a:endParaRPr/>
          </a:p>
          <a:p>
            <a:r>
              <a:t>At m=1 [stream length 1] we only see one element, we keep it.</a:t>
            </a:r>
          </a:p>
          <a:p>
            <a:r>
              <a:t>At m=2 we have to decide whether to replace the blue element - we do this with probability 1/2.</a:t>
            </a:r>
          </a:p>
          <a:p>
            <a:r>
              <a:t>At m=3 we replace the picked element with probability 1/3 and keep it with probability 2/3.</a:t>
            </a:r>
          </a:p>
          <a:p>
            <a:r>
              <a:t>If we follow these simple rules, we can compute the probability of each element - blue, green and yellow - at m=3. For blue, at m=1 we have a probability 1 of being picked, at m=2 it is 1x0.5 and at m=3 this probability is 1x0.5x0.66=0.33; thus </a:t>
            </a:r>
          </a:p>
        </p:txBody>
      </p:sp>
    </p:spTree>
    <p:extLst>
      <p:ext uri="{BB962C8B-B14F-4D97-AF65-F5344CB8AC3E}">
        <p14:creationId xmlns:p14="http://schemas.microsoft.com/office/powerpoint/2010/main" val="262968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lIns="86493" tIns="43247" rIns="86493" bIns="43247"/>
          <a:lstStyle/>
          <a:p>
            <a:fld id="{677035F5-26D1-F142-ACDE-DA25659A5A77}" type="slidenum">
              <a:rPr lang="en-US"/>
              <a:pPr/>
              <a:t>23</a:t>
            </a:fld>
            <a:endParaRPr lang="en-US"/>
          </a:p>
        </p:txBody>
      </p:sp>
      <p:sp>
        <p:nvSpPr>
          <p:cNvPr id="535554" name="Rectangle 2"/>
          <p:cNvSpPr>
            <a:spLocks noGrp="1" noRot="1" noChangeAspect="1" noChangeArrowheads="1" noTextEdit="1"/>
          </p:cNvSpPr>
          <p:nvPr>
            <p:ph type="sldImg"/>
          </p:nvPr>
        </p:nvSpPr>
        <p:spPr>
          <a:xfrm>
            <a:off x="1144588" y="685800"/>
            <a:ext cx="4570412" cy="3429000"/>
          </a:xfrm>
          <a:ln/>
          <a:extLst>
            <a:ext uri="{FAA26D3D-D897-4be2-8F04-BA451C77F1D7}">
              <ma14:placeholderFlag xmlns:ma14="http://schemas.microsoft.com/office/mac/drawingml/2011/main" xmlns="" val="1"/>
            </a:ext>
          </a:extLst>
        </p:spPr>
      </p:sp>
      <p:sp>
        <p:nvSpPr>
          <p:cNvPr id="535555" name="Rectangle 3"/>
          <p:cNvSpPr>
            <a:spLocks noGrp="1" noChangeArrowheads="1"/>
          </p:cNvSpPr>
          <p:nvPr>
            <p:ph type="body" idx="1"/>
          </p:nvPr>
        </p:nvSpPr>
        <p:spPr/>
        <p:txBody>
          <a:bodyPr lIns="86493" tIns="43247" rIns="86493" bIns="43247"/>
          <a:lstStyle/>
          <a:p>
            <a:endParaRPr lang="en-GB"/>
          </a:p>
        </p:txBody>
      </p:sp>
    </p:spTree>
    <p:extLst>
      <p:ext uri="{BB962C8B-B14F-4D97-AF65-F5344CB8AC3E}">
        <p14:creationId xmlns:p14="http://schemas.microsoft.com/office/powerpoint/2010/main" val="4208512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BC5CA967-5698-41A2-8D35-687CBB67B496}" type="slidenum">
              <a:rPr lang="en-US"/>
              <a:pPr/>
              <a:t>24</a:t>
            </a:fld>
            <a:endParaRPr 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214408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121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2549032" y="6827520"/>
            <a:ext cx="7802880" cy="806027"/>
          </a:xfrm>
        </p:spPr>
        <p:txBody>
          <a:bodyPr anchor="b"/>
          <a:lstStyle>
            <a:lvl1pPr algn="l">
              <a:defRPr sz="2800" b="1"/>
            </a:lvl1pPr>
          </a:lstStyle>
          <a:p>
            <a:r>
              <a:rPr lang="en-US"/>
              <a:t>Click to edit Master title style</a:t>
            </a:r>
            <a:endParaRPr lang="nl-NL"/>
          </a:p>
        </p:txBody>
      </p:sp>
      <p:sp>
        <p:nvSpPr>
          <p:cNvPr id="3" name="Tijdelijke aanduiding voor afbeelding 2"/>
          <p:cNvSpPr>
            <a:spLocks noGrp="1"/>
          </p:cNvSpPr>
          <p:nvPr>
            <p:ph type="pic" idx="1"/>
          </p:nvPr>
        </p:nvSpPr>
        <p:spPr>
          <a:xfrm>
            <a:off x="2549032" y="871502"/>
            <a:ext cx="7802880" cy="5852160"/>
          </a:xfrm>
        </p:spPr>
        <p:txBody>
          <a:bodyPr/>
          <a:lstStyle>
            <a:lvl1pPr marL="0" indent="0">
              <a:buNone/>
              <a:defRPr sz="4600"/>
            </a:lvl1pPr>
            <a:lvl2pPr marL="649995" indent="0">
              <a:buNone/>
              <a:defRPr sz="4000"/>
            </a:lvl2pPr>
            <a:lvl3pPr marL="1299992" indent="0">
              <a:buNone/>
              <a:defRPr sz="3400"/>
            </a:lvl3pPr>
            <a:lvl4pPr marL="1949993" indent="0">
              <a:buNone/>
              <a:defRPr sz="2800"/>
            </a:lvl4pPr>
            <a:lvl5pPr marL="2599989" indent="0">
              <a:buNone/>
              <a:defRPr sz="2800"/>
            </a:lvl5pPr>
            <a:lvl6pPr marL="3249984" indent="0">
              <a:buNone/>
              <a:defRPr sz="2800"/>
            </a:lvl6pPr>
            <a:lvl7pPr marL="3899984" indent="0">
              <a:buNone/>
              <a:defRPr sz="2800"/>
            </a:lvl7pPr>
            <a:lvl8pPr marL="4549976" indent="0">
              <a:buNone/>
              <a:defRPr sz="2800"/>
            </a:lvl8pPr>
            <a:lvl9pPr marL="5199977" indent="0">
              <a:buNone/>
              <a:defRPr sz="2800"/>
            </a:lvl9pPr>
          </a:lstStyle>
          <a:p>
            <a:pPr lvl="0"/>
            <a:r>
              <a:rPr lang="en-US" noProof="0"/>
              <a:t>Drag picture to placeholder or click icon to add</a:t>
            </a:r>
            <a:endParaRPr lang="nl-NL" noProof="0"/>
          </a:p>
        </p:txBody>
      </p:sp>
      <p:sp>
        <p:nvSpPr>
          <p:cNvPr id="4" name="Tijdelijke aanduiding voor tekst 3"/>
          <p:cNvSpPr>
            <a:spLocks noGrp="1"/>
          </p:cNvSpPr>
          <p:nvPr>
            <p:ph type="body" sz="half" idx="2"/>
          </p:nvPr>
        </p:nvSpPr>
        <p:spPr>
          <a:xfrm>
            <a:off x="2549032" y="7633547"/>
            <a:ext cx="7802880" cy="1144693"/>
          </a:xfrm>
        </p:spPr>
        <p:txBody>
          <a:bodyPr/>
          <a:lstStyle>
            <a:lvl1pPr marL="0" indent="0">
              <a:buNone/>
              <a:defRPr sz="2000"/>
            </a:lvl1pPr>
            <a:lvl2pPr marL="649995" indent="0">
              <a:buNone/>
              <a:defRPr sz="1700"/>
            </a:lvl2pPr>
            <a:lvl3pPr marL="1299992" indent="0">
              <a:buNone/>
              <a:defRPr sz="1400"/>
            </a:lvl3pPr>
            <a:lvl4pPr marL="1949993" indent="0">
              <a:buNone/>
              <a:defRPr sz="1300"/>
            </a:lvl4pPr>
            <a:lvl5pPr marL="2599989" indent="0">
              <a:buNone/>
              <a:defRPr sz="1300"/>
            </a:lvl5pPr>
            <a:lvl6pPr marL="3249984" indent="0">
              <a:buNone/>
              <a:defRPr sz="1300"/>
            </a:lvl6pPr>
            <a:lvl7pPr marL="3899984" indent="0">
              <a:buNone/>
              <a:defRPr sz="1300"/>
            </a:lvl7pPr>
            <a:lvl8pPr marL="4549976" indent="0">
              <a:buNone/>
              <a:defRPr sz="1300"/>
            </a:lvl8pPr>
            <a:lvl9pPr marL="5199977" indent="0">
              <a:buNone/>
              <a:defRPr sz="1300"/>
            </a:lvl9pPr>
          </a:lstStyle>
          <a:p>
            <a:pPr lvl="0"/>
            <a:r>
              <a:rPr lang="en-US"/>
              <a:t>Click to edit Master text styles</a:t>
            </a:r>
          </a:p>
        </p:txBody>
      </p:sp>
    </p:spTree>
    <p:extLst>
      <p:ext uri="{BB962C8B-B14F-4D97-AF65-F5344CB8AC3E}">
        <p14:creationId xmlns:p14="http://schemas.microsoft.com/office/powerpoint/2010/main" val="95200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3296825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943058" y="650240"/>
            <a:ext cx="2544515" cy="6938152"/>
          </a:xfrm>
        </p:spPr>
        <p:txBody>
          <a:bodyPr vert="eaVert"/>
          <a:lstStyle/>
          <a:p>
            <a:r>
              <a:rPr lang="en-US"/>
              <a:t>Click to edit Master title style</a:t>
            </a:r>
            <a:endParaRPr lang="nl-NL"/>
          </a:p>
        </p:txBody>
      </p:sp>
      <p:sp>
        <p:nvSpPr>
          <p:cNvPr id="3" name="Tijdelijke aanduiding voor verticale tekst 2"/>
          <p:cNvSpPr>
            <a:spLocks noGrp="1"/>
          </p:cNvSpPr>
          <p:nvPr>
            <p:ph type="body" orient="vert" idx="1"/>
          </p:nvPr>
        </p:nvSpPr>
        <p:spPr>
          <a:xfrm>
            <a:off x="1304996" y="650240"/>
            <a:ext cx="7421316" cy="6938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3038804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04996" y="650240"/>
            <a:ext cx="10182578" cy="1517227"/>
          </a:xfrm>
        </p:spPr>
        <p:txBody>
          <a:bodyPr/>
          <a:lstStyle/>
          <a:p>
            <a:r>
              <a:rPr lang="en-US"/>
              <a:t>Click to edit Master title style</a:t>
            </a:r>
          </a:p>
        </p:txBody>
      </p:sp>
      <p:sp>
        <p:nvSpPr>
          <p:cNvPr id="3" name="Content Placeholder 2"/>
          <p:cNvSpPr>
            <a:spLocks noGrp="1"/>
          </p:cNvSpPr>
          <p:nvPr>
            <p:ph sz="half" idx="1"/>
          </p:nvPr>
        </p:nvSpPr>
        <p:spPr>
          <a:xfrm>
            <a:off x="1316285" y="2600960"/>
            <a:ext cx="4967111" cy="49874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500145" y="2600960"/>
            <a:ext cx="4969368" cy="2384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500145" y="5201920"/>
            <a:ext cx="4969368" cy="238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0519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3359575" y="5743787"/>
            <a:ext cx="9211733" cy="260096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359575" y="8604497"/>
            <a:ext cx="9536853" cy="975360"/>
          </a:xfrm>
        </p:spPr>
        <p:txBody>
          <a:bodyPr anchor="ctr">
            <a:normAutofit/>
          </a:bodyPr>
          <a:lstStyle>
            <a:lvl1pPr marL="0" indent="0" algn="l">
              <a:buNone/>
              <a:defRPr sz="3700">
                <a:solidFill>
                  <a:srgbClr val="FFFFFF"/>
                </a:solidFill>
              </a:defRPr>
            </a:lvl1pPr>
            <a:lvl2pPr marL="650062" indent="0" algn="ctr">
              <a:buNone/>
            </a:lvl2pPr>
            <a:lvl3pPr marL="1300125" indent="0" algn="ctr">
              <a:buNone/>
            </a:lvl3pPr>
            <a:lvl4pPr marL="1950192" indent="0" algn="ctr">
              <a:buNone/>
            </a:lvl4pPr>
            <a:lvl5pPr marL="2600254" indent="0" algn="ctr">
              <a:buNone/>
            </a:lvl5pPr>
            <a:lvl6pPr marL="3250317" indent="0" algn="ctr">
              <a:buNone/>
            </a:lvl6pPr>
            <a:lvl7pPr marL="3900384" indent="0" algn="ctr">
              <a:buNone/>
            </a:lvl7pPr>
            <a:lvl8pPr marL="4550443" indent="0" algn="ctr">
              <a:buNone/>
            </a:lvl8pPr>
            <a:lvl9pPr marL="5200509" indent="0" algn="ctr">
              <a:buNone/>
            </a:lvl9pPr>
          </a:lstStyle>
          <a:p>
            <a:r>
              <a:rPr kumimoji="0" lang="en-US"/>
              <a:t>Click to edit Master subtitle style</a:t>
            </a:r>
          </a:p>
        </p:txBody>
      </p:sp>
      <p:sp>
        <p:nvSpPr>
          <p:cNvPr id="28" name="Date Placeholder 27"/>
          <p:cNvSpPr>
            <a:spLocks noGrp="1"/>
          </p:cNvSpPr>
          <p:nvPr>
            <p:ph type="dt" sz="half" idx="10"/>
          </p:nvPr>
        </p:nvSpPr>
        <p:spPr>
          <a:xfrm>
            <a:off x="108373" y="8631039"/>
            <a:ext cx="2926080" cy="975360"/>
          </a:xfrm>
          <a:prstGeom prst="rect">
            <a:avLst/>
          </a:prstGeom>
        </p:spPr>
        <p:txBody>
          <a:bodyPr lIns="91415" tIns="45708" rIns="91415" bIns="45708">
            <a:noAutofit/>
          </a:bodyPr>
          <a:lstStyle>
            <a:lvl1pPr algn="ctr">
              <a:defRPr sz="2800">
                <a:solidFill>
                  <a:srgbClr val="FFFFFF"/>
                </a:solidFill>
              </a:defRPr>
            </a:lvl1pPr>
          </a:lstStyle>
          <a:p>
            <a:fld id="{AE0F534B-074A-9C44-A916-CE9883EA2B64}" type="datetimeFigureOut">
              <a:rPr lang="en-US" smtClean="0"/>
              <a:t>9/19/23</a:t>
            </a:fld>
            <a:endParaRPr lang="en-US"/>
          </a:p>
        </p:txBody>
      </p:sp>
      <p:sp>
        <p:nvSpPr>
          <p:cNvPr id="17" name="Footer Placeholder 16"/>
          <p:cNvSpPr>
            <a:spLocks noGrp="1"/>
          </p:cNvSpPr>
          <p:nvPr>
            <p:ph type="ftr" sz="quarter" idx="11"/>
          </p:nvPr>
        </p:nvSpPr>
        <p:spPr>
          <a:xfrm>
            <a:off x="2965892" y="336417"/>
            <a:ext cx="8344747" cy="519289"/>
          </a:xfrm>
          <a:prstGeom prst="rect">
            <a:avLst/>
          </a:prstGeom>
        </p:spPr>
        <p:txBody>
          <a:bodyPr lIns="91415" tIns="45708" rIns="91415" bIns="45708"/>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1379200" y="325120"/>
            <a:ext cx="1192107" cy="541867"/>
          </a:xfrm>
          <a:prstGeom prst="rect">
            <a:avLst/>
          </a:prstGeom>
        </p:spPr>
        <p:txBody>
          <a:bodyPr lIns="91415" tIns="45708" rIns="91415" bIns="45708"/>
          <a:lstStyle>
            <a:lvl1pPr>
              <a:defRPr>
                <a:solidFill>
                  <a:schemeClr val="tx2"/>
                </a:solidFill>
              </a:defRPr>
            </a:lvl1pPr>
          </a:lstStyle>
          <a:p>
            <a:fld id="{86CB4B4D-7CA3-9044-876B-883B54F8677D}" type="slidenum">
              <a:rPr lang="uk-UA" smtClean="0"/>
              <a:t>‹#›</a:t>
            </a:fld>
            <a:endParaRPr lang="uk-U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xfrm>
            <a:off x="0" y="1809384"/>
            <a:ext cx="758613" cy="347699"/>
          </a:xfrm>
          <a:prstGeom prst="rect">
            <a:avLst/>
          </a:prstGeom>
        </p:spPr>
        <p:txBody>
          <a:bodyPr lIns="91415" tIns="45708" rIns="91415" bIns="45708"/>
          <a:lstStyle/>
          <a:p>
            <a:fld id="{86CB4B4D-7CA3-9044-876B-883B54F8677D}" type="slidenum">
              <a:t>‹#›</a:t>
            </a:fld>
            <a:endParaRPr/>
          </a:p>
        </p:txBody>
      </p:sp>
    </p:spTree>
    <p:extLst>
      <p:ext uri="{BB962C8B-B14F-4D97-AF65-F5344CB8AC3E}">
        <p14:creationId xmlns:p14="http://schemas.microsoft.com/office/powerpoint/2010/main" val="187794771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lIns="91388" tIns="45692" rIns="91388" bIns="45692"/>
          <a:lstStyle/>
          <a:p>
            <a:r>
              <a:rPr lang="en-US"/>
              <a:t>Click to edit Master title style</a:t>
            </a:r>
          </a:p>
        </p:txBody>
      </p:sp>
      <p:sp>
        <p:nvSpPr>
          <p:cNvPr id="3" name="Subtitle 2"/>
          <p:cNvSpPr>
            <a:spLocks noGrp="1"/>
          </p:cNvSpPr>
          <p:nvPr>
            <p:ph type="subTitle" idx="1"/>
          </p:nvPr>
        </p:nvSpPr>
        <p:spPr>
          <a:xfrm>
            <a:off x="1951038" y="5527691"/>
            <a:ext cx="9102726" cy="2492375"/>
          </a:xfrm>
          <a:prstGeom prst="rect">
            <a:avLst/>
          </a:prstGeom>
        </p:spPr>
        <p:txBody>
          <a:bodyPr lIns="91388" tIns="45692" rIns="91388" bIns="45692"/>
          <a:lstStyle>
            <a:lvl1pPr marL="0" indent="0" algn="ctr">
              <a:buNone/>
              <a:defRPr>
                <a:solidFill>
                  <a:schemeClr val="tx1">
                    <a:tint val="75000"/>
                  </a:schemeClr>
                </a:solidFill>
              </a:defRPr>
            </a:lvl1pPr>
            <a:lvl2pPr marL="456940" indent="0" algn="ctr">
              <a:buNone/>
              <a:defRPr>
                <a:solidFill>
                  <a:schemeClr val="tx1">
                    <a:tint val="75000"/>
                  </a:schemeClr>
                </a:solidFill>
              </a:defRPr>
            </a:lvl2pPr>
            <a:lvl3pPr marL="913884" indent="0" algn="ctr">
              <a:buNone/>
              <a:defRPr>
                <a:solidFill>
                  <a:schemeClr val="tx1">
                    <a:tint val="75000"/>
                  </a:schemeClr>
                </a:solidFill>
              </a:defRPr>
            </a:lvl3pPr>
            <a:lvl4pPr marL="1370824" indent="0" algn="ctr">
              <a:buNone/>
              <a:defRPr>
                <a:solidFill>
                  <a:schemeClr val="tx1">
                    <a:tint val="75000"/>
                  </a:schemeClr>
                </a:solidFill>
              </a:defRPr>
            </a:lvl4pPr>
            <a:lvl5pPr marL="1827770" indent="0" algn="ctr">
              <a:buNone/>
              <a:defRPr>
                <a:solidFill>
                  <a:schemeClr val="tx1">
                    <a:tint val="75000"/>
                  </a:schemeClr>
                </a:solidFill>
              </a:defRPr>
            </a:lvl5pPr>
            <a:lvl6pPr marL="2284713" indent="0" algn="ctr">
              <a:buNone/>
              <a:defRPr>
                <a:solidFill>
                  <a:schemeClr val="tx1">
                    <a:tint val="75000"/>
                  </a:schemeClr>
                </a:solidFill>
              </a:defRPr>
            </a:lvl6pPr>
            <a:lvl7pPr marL="2741655" indent="0" algn="ctr">
              <a:buNone/>
              <a:defRPr>
                <a:solidFill>
                  <a:schemeClr val="tx1">
                    <a:tint val="75000"/>
                  </a:schemeClr>
                </a:solidFill>
              </a:defRPr>
            </a:lvl7pPr>
            <a:lvl8pPr marL="3198600" indent="0" algn="ctr">
              <a:buNone/>
              <a:defRPr>
                <a:solidFill>
                  <a:schemeClr val="tx1">
                    <a:tint val="75000"/>
                  </a:schemeClr>
                </a:solidFill>
              </a:defRPr>
            </a:lvl8pPr>
            <a:lvl9pPr marL="365554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50878" y="9040827"/>
            <a:ext cx="3033712" cy="519113"/>
          </a:xfrm>
          <a:prstGeom prst="rect">
            <a:avLst/>
          </a:prstGeom>
        </p:spPr>
        <p:txBody>
          <a:bodyPr lIns="91388" tIns="45692" rIns="91388" bIns="45692"/>
          <a:lstStyle/>
          <a:p>
            <a:fld id="{D88EC65B-D77A-B24E-9703-40BE60F18F63}" type="datetimeFigureOut">
              <a:rPr lang="en-US" smtClean="0"/>
              <a:t>9/19/23</a:t>
            </a:fld>
            <a:endParaRPr lang="en-US"/>
          </a:p>
        </p:txBody>
      </p:sp>
      <p:sp>
        <p:nvSpPr>
          <p:cNvPr id="5" name="Footer Placeholder 4"/>
          <p:cNvSpPr>
            <a:spLocks noGrp="1"/>
          </p:cNvSpPr>
          <p:nvPr>
            <p:ph type="ftr" sz="quarter" idx="11"/>
          </p:nvPr>
        </p:nvSpPr>
        <p:spPr>
          <a:xfrm>
            <a:off x="4443428" y="9040827"/>
            <a:ext cx="4117975" cy="519113"/>
          </a:xfrm>
          <a:prstGeom prst="rect">
            <a:avLst/>
          </a:prstGeom>
        </p:spPr>
        <p:txBody>
          <a:bodyPr lIns="91388" tIns="45692" rIns="91388" bIns="45692"/>
          <a:lstStyle/>
          <a:p>
            <a:endParaRPr lang="en-US"/>
          </a:p>
        </p:txBody>
      </p:sp>
      <p:sp>
        <p:nvSpPr>
          <p:cNvPr id="6" name="Slide Number Placeholder 5"/>
          <p:cNvSpPr>
            <a:spLocks noGrp="1"/>
          </p:cNvSpPr>
          <p:nvPr>
            <p:ph type="sldNum" sz="quarter" idx="12"/>
          </p:nvPr>
        </p:nvSpPr>
        <p:spPr>
          <a:xfrm>
            <a:off x="9320214" y="9040827"/>
            <a:ext cx="3033712" cy="519113"/>
          </a:xfrm>
          <a:prstGeom prst="rect">
            <a:avLst/>
          </a:prstGeom>
        </p:spPr>
        <p:txBody>
          <a:bodyPr lIns="91388" tIns="45692" rIns="91388" bIns="45692"/>
          <a:lstStyle/>
          <a:p>
            <a:fld id="{ADED7596-BE9B-B345-A100-A6456C781214}" type="slidenum">
              <a:rPr lang="en-US" smtClean="0"/>
              <a:t>‹#›</a:t>
            </a:fld>
            <a:endParaRPr lang="en-US"/>
          </a:p>
        </p:txBody>
      </p:sp>
    </p:spTree>
    <p:extLst>
      <p:ext uri="{BB962C8B-B14F-4D97-AF65-F5344CB8AC3E}">
        <p14:creationId xmlns:p14="http://schemas.microsoft.com/office/powerpoint/2010/main" val="1988781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388" tIns="45692" rIns="91388" bIns="45692"/>
          <a:lstStyle/>
          <a:p>
            <a:r>
              <a:rPr lang="en-US"/>
              <a:t>Click to edit Master title style</a:t>
            </a:r>
          </a:p>
        </p:txBody>
      </p:sp>
      <p:sp>
        <p:nvSpPr>
          <p:cNvPr id="3" name="Content Placeholder 2"/>
          <p:cNvSpPr>
            <a:spLocks noGrp="1"/>
          </p:cNvSpPr>
          <p:nvPr>
            <p:ph idx="1"/>
          </p:nvPr>
        </p:nvSpPr>
        <p:spPr>
          <a:xfrm>
            <a:off x="650876" y="2276491"/>
            <a:ext cx="11703050" cy="6435725"/>
          </a:xfrm>
          <a:prstGeom prst="rect">
            <a:avLst/>
          </a:prstGeom>
        </p:spPr>
        <p:txBody>
          <a:bodyPr lIns="91388" tIns="45692" rIns="91388" bIns="4569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50878" y="9040827"/>
            <a:ext cx="3033712" cy="519113"/>
          </a:xfrm>
          <a:prstGeom prst="rect">
            <a:avLst/>
          </a:prstGeom>
        </p:spPr>
        <p:txBody>
          <a:bodyPr lIns="91388" tIns="45692" rIns="91388" bIns="45692"/>
          <a:lstStyle/>
          <a:p>
            <a:fld id="{D88EC65B-D77A-B24E-9703-40BE60F18F63}" type="datetimeFigureOut">
              <a:rPr lang="en-US" smtClean="0"/>
              <a:t>9/19/23</a:t>
            </a:fld>
            <a:endParaRPr lang="en-US"/>
          </a:p>
        </p:txBody>
      </p:sp>
      <p:sp>
        <p:nvSpPr>
          <p:cNvPr id="5" name="Footer Placeholder 4"/>
          <p:cNvSpPr>
            <a:spLocks noGrp="1"/>
          </p:cNvSpPr>
          <p:nvPr>
            <p:ph type="ftr" sz="quarter" idx="11"/>
          </p:nvPr>
        </p:nvSpPr>
        <p:spPr>
          <a:xfrm>
            <a:off x="4443428" y="9040827"/>
            <a:ext cx="4117975" cy="519113"/>
          </a:xfrm>
          <a:prstGeom prst="rect">
            <a:avLst/>
          </a:prstGeom>
        </p:spPr>
        <p:txBody>
          <a:bodyPr lIns="91388" tIns="45692" rIns="91388" bIns="45692"/>
          <a:lstStyle/>
          <a:p>
            <a:endParaRPr lang="en-US"/>
          </a:p>
        </p:txBody>
      </p:sp>
      <p:sp>
        <p:nvSpPr>
          <p:cNvPr id="6" name="Slide Number Placeholder 5"/>
          <p:cNvSpPr>
            <a:spLocks noGrp="1"/>
          </p:cNvSpPr>
          <p:nvPr>
            <p:ph type="sldNum" sz="quarter" idx="12"/>
          </p:nvPr>
        </p:nvSpPr>
        <p:spPr>
          <a:xfrm>
            <a:off x="9320214" y="9040827"/>
            <a:ext cx="3033712" cy="519113"/>
          </a:xfrm>
          <a:prstGeom prst="rect">
            <a:avLst/>
          </a:prstGeom>
        </p:spPr>
        <p:txBody>
          <a:bodyPr lIns="91388" tIns="45692" rIns="91388" bIns="45692"/>
          <a:lstStyle/>
          <a:p>
            <a:fld id="{ADED7596-BE9B-B345-A100-A6456C781214}" type="slidenum">
              <a:rPr lang="en-US" smtClean="0"/>
              <a:t>‹#›</a:t>
            </a:fld>
            <a:endParaRPr lang="en-US"/>
          </a:p>
        </p:txBody>
      </p:sp>
    </p:spTree>
    <p:extLst>
      <p:ext uri="{BB962C8B-B14F-4D97-AF65-F5344CB8AC3E}">
        <p14:creationId xmlns:p14="http://schemas.microsoft.com/office/powerpoint/2010/main" val="2145902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a:prstGeom prst="rect">
            <a:avLst/>
          </a:prstGeom>
        </p:spPr>
        <p:txBody>
          <a:bodyPr lIns="91388" tIns="45692" rIns="91388" bIns="45692"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a:prstGeom prst="rect">
            <a:avLst/>
          </a:prstGeom>
        </p:spPr>
        <p:txBody>
          <a:bodyPr lIns="91388" tIns="45692" rIns="91388" bIns="45692" anchor="b"/>
          <a:lstStyle>
            <a:lvl1pPr marL="0" indent="0">
              <a:buNone/>
              <a:defRPr sz="2000">
                <a:solidFill>
                  <a:schemeClr val="tx1">
                    <a:tint val="75000"/>
                  </a:schemeClr>
                </a:solidFill>
              </a:defRPr>
            </a:lvl1pPr>
            <a:lvl2pPr marL="456940" indent="0">
              <a:buNone/>
              <a:defRPr sz="1800">
                <a:solidFill>
                  <a:schemeClr val="tx1">
                    <a:tint val="75000"/>
                  </a:schemeClr>
                </a:solidFill>
              </a:defRPr>
            </a:lvl2pPr>
            <a:lvl3pPr marL="913884" indent="0">
              <a:buNone/>
              <a:defRPr sz="1600">
                <a:solidFill>
                  <a:schemeClr val="tx1">
                    <a:tint val="75000"/>
                  </a:schemeClr>
                </a:solidFill>
              </a:defRPr>
            </a:lvl3pPr>
            <a:lvl4pPr marL="1370824" indent="0">
              <a:buNone/>
              <a:defRPr sz="1400">
                <a:solidFill>
                  <a:schemeClr val="tx1">
                    <a:tint val="75000"/>
                  </a:schemeClr>
                </a:solidFill>
              </a:defRPr>
            </a:lvl4pPr>
            <a:lvl5pPr marL="1827770" indent="0">
              <a:buNone/>
              <a:defRPr sz="1400">
                <a:solidFill>
                  <a:schemeClr val="tx1">
                    <a:tint val="75000"/>
                  </a:schemeClr>
                </a:solidFill>
              </a:defRPr>
            </a:lvl5pPr>
            <a:lvl6pPr marL="2284713" indent="0">
              <a:buNone/>
              <a:defRPr sz="1400">
                <a:solidFill>
                  <a:schemeClr val="tx1">
                    <a:tint val="75000"/>
                  </a:schemeClr>
                </a:solidFill>
              </a:defRPr>
            </a:lvl6pPr>
            <a:lvl7pPr marL="2741655" indent="0">
              <a:buNone/>
              <a:defRPr sz="1400">
                <a:solidFill>
                  <a:schemeClr val="tx1">
                    <a:tint val="75000"/>
                  </a:schemeClr>
                </a:solidFill>
              </a:defRPr>
            </a:lvl7pPr>
            <a:lvl8pPr marL="3198600" indent="0">
              <a:buNone/>
              <a:defRPr sz="1400">
                <a:solidFill>
                  <a:schemeClr val="tx1">
                    <a:tint val="75000"/>
                  </a:schemeClr>
                </a:solidFill>
              </a:defRPr>
            </a:lvl8pPr>
            <a:lvl9pPr marL="365554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0878" y="9040827"/>
            <a:ext cx="3033712" cy="519113"/>
          </a:xfrm>
          <a:prstGeom prst="rect">
            <a:avLst/>
          </a:prstGeom>
        </p:spPr>
        <p:txBody>
          <a:bodyPr lIns="91388" tIns="45692" rIns="91388" bIns="45692"/>
          <a:lstStyle/>
          <a:p>
            <a:fld id="{D88EC65B-D77A-B24E-9703-40BE60F18F63}" type="datetimeFigureOut">
              <a:rPr lang="en-US" smtClean="0"/>
              <a:t>9/19/23</a:t>
            </a:fld>
            <a:endParaRPr lang="en-US"/>
          </a:p>
        </p:txBody>
      </p:sp>
      <p:sp>
        <p:nvSpPr>
          <p:cNvPr id="5" name="Footer Placeholder 4"/>
          <p:cNvSpPr>
            <a:spLocks noGrp="1"/>
          </p:cNvSpPr>
          <p:nvPr>
            <p:ph type="ftr" sz="quarter" idx="11"/>
          </p:nvPr>
        </p:nvSpPr>
        <p:spPr>
          <a:xfrm>
            <a:off x="4443428" y="9040827"/>
            <a:ext cx="4117975" cy="519113"/>
          </a:xfrm>
          <a:prstGeom prst="rect">
            <a:avLst/>
          </a:prstGeom>
        </p:spPr>
        <p:txBody>
          <a:bodyPr lIns="91388" tIns="45692" rIns="91388" bIns="45692"/>
          <a:lstStyle/>
          <a:p>
            <a:endParaRPr lang="en-US"/>
          </a:p>
        </p:txBody>
      </p:sp>
      <p:sp>
        <p:nvSpPr>
          <p:cNvPr id="6" name="Slide Number Placeholder 5"/>
          <p:cNvSpPr>
            <a:spLocks noGrp="1"/>
          </p:cNvSpPr>
          <p:nvPr>
            <p:ph type="sldNum" sz="quarter" idx="12"/>
          </p:nvPr>
        </p:nvSpPr>
        <p:spPr>
          <a:xfrm>
            <a:off x="9320214" y="9040827"/>
            <a:ext cx="3033712" cy="519113"/>
          </a:xfrm>
          <a:prstGeom prst="rect">
            <a:avLst/>
          </a:prstGeom>
        </p:spPr>
        <p:txBody>
          <a:bodyPr lIns="91388" tIns="45692" rIns="91388" bIns="45692"/>
          <a:lstStyle/>
          <a:p>
            <a:fld id="{ADED7596-BE9B-B345-A100-A6456C781214}" type="slidenum">
              <a:rPr lang="en-US" smtClean="0"/>
              <a:t>‹#›</a:t>
            </a:fld>
            <a:endParaRPr lang="en-US"/>
          </a:p>
        </p:txBody>
      </p:sp>
    </p:spTree>
    <p:extLst>
      <p:ext uri="{BB962C8B-B14F-4D97-AF65-F5344CB8AC3E}">
        <p14:creationId xmlns:p14="http://schemas.microsoft.com/office/powerpoint/2010/main" val="3222449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388" tIns="45692" rIns="91388" bIns="45692"/>
          <a:lstStyle/>
          <a:p>
            <a:r>
              <a:rPr lang="en-US"/>
              <a:t>Click to edit Master title style</a:t>
            </a:r>
          </a:p>
        </p:txBody>
      </p:sp>
      <p:sp>
        <p:nvSpPr>
          <p:cNvPr id="3" name="Content Placeholder 2"/>
          <p:cNvSpPr>
            <a:spLocks noGrp="1"/>
          </p:cNvSpPr>
          <p:nvPr>
            <p:ph sz="half" idx="1"/>
          </p:nvPr>
        </p:nvSpPr>
        <p:spPr>
          <a:xfrm>
            <a:off x="650878" y="2276491"/>
            <a:ext cx="5775324" cy="6435725"/>
          </a:xfrm>
          <a:prstGeom prst="rect">
            <a:avLst/>
          </a:prstGeom>
        </p:spPr>
        <p:txBody>
          <a:bodyPr lIns="91388" tIns="45692" rIns="91388" bIns="4569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91"/>
            <a:ext cx="5775324" cy="6435725"/>
          </a:xfrm>
          <a:prstGeom prst="rect">
            <a:avLst/>
          </a:prstGeom>
        </p:spPr>
        <p:txBody>
          <a:bodyPr lIns="91388" tIns="45692" rIns="91388" bIns="4569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50878" y="9040827"/>
            <a:ext cx="3033712" cy="519113"/>
          </a:xfrm>
          <a:prstGeom prst="rect">
            <a:avLst/>
          </a:prstGeom>
        </p:spPr>
        <p:txBody>
          <a:bodyPr lIns="91388" tIns="45692" rIns="91388" bIns="45692"/>
          <a:lstStyle/>
          <a:p>
            <a:fld id="{D88EC65B-D77A-B24E-9703-40BE60F18F63}" type="datetimeFigureOut">
              <a:rPr lang="en-US" smtClean="0"/>
              <a:t>9/19/23</a:t>
            </a:fld>
            <a:endParaRPr lang="en-US"/>
          </a:p>
        </p:txBody>
      </p:sp>
      <p:sp>
        <p:nvSpPr>
          <p:cNvPr id="6" name="Footer Placeholder 5"/>
          <p:cNvSpPr>
            <a:spLocks noGrp="1"/>
          </p:cNvSpPr>
          <p:nvPr>
            <p:ph type="ftr" sz="quarter" idx="11"/>
          </p:nvPr>
        </p:nvSpPr>
        <p:spPr>
          <a:xfrm>
            <a:off x="4443428" y="9040827"/>
            <a:ext cx="4117975" cy="519113"/>
          </a:xfrm>
          <a:prstGeom prst="rect">
            <a:avLst/>
          </a:prstGeom>
        </p:spPr>
        <p:txBody>
          <a:bodyPr lIns="91388" tIns="45692" rIns="91388" bIns="45692"/>
          <a:lstStyle/>
          <a:p>
            <a:endParaRPr lang="en-US"/>
          </a:p>
        </p:txBody>
      </p:sp>
      <p:sp>
        <p:nvSpPr>
          <p:cNvPr id="7" name="Slide Number Placeholder 6"/>
          <p:cNvSpPr>
            <a:spLocks noGrp="1"/>
          </p:cNvSpPr>
          <p:nvPr>
            <p:ph type="sldNum" sz="quarter" idx="12"/>
          </p:nvPr>
        </p:nvSpPr>
        <p:spPr>
          <a:xfrm>
            <a:off x="9320214" y="9040827"/>
            <a:ext cx="3033712" cy="519113"/>
          </a:xfrm>
          <a:prstGeom prst="rect">
            <a:avLst/>
          </a:prstGeom>
        </p:spPr>
        <p:txBody>
          <a:bodyPr lIns="91388" tIns="45692" rIns="91388" bIns="45692"/>
          <a:lstStyle/>
          <a:p>
            <a:fld id="{ADED7596-BE9B-B345-A100-A6456C781214}" type="slidenum">
              <a:rPr lang="en-US" smtClean="0"/>
              <a:t>‹#›</a:t>
            </a:fld>
            <a:endParaRPr lang="en-US"/>
          </a:p>
        </p:txBody>
      </p:sp>
    </p:spTree>
    <p:extLst>
      <p:ext uri="{BB962C8B-B14F-4D97-AF65-F5344CB8AC3E}">
        <p14:creationId xmlns:p14="http://schemas.microsoft.com/office/powerpoint/2010/main" val="48838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4" name="Rectangle 3"/>
          <p:cNvSpPr/>
          <p:nvPr/>
        </p:nvSpPr>
        <p:spPr bwMode="auto">
          <a:xfrm>
            <a:off x="-194344" y="-235768"/>
            <a:ext cx="13609512" cy="10153128"/>
          </a:xfrm>
          <a:prstGeom prst="rect">
            <a:avLst/>
          </a:prstGeom>
          <a:solidFill>
            <a:schemeClr val="bg1"/>
          </a:solidFill>
          <a:ln w="9525" cap="flat" cmpd="sng" algn="ctr">
            <a:noFill/>
            <a:prstDash val="solid"/>
            <a:round/>
            <a:headEnd type="none" w="med" len="med"/>
            <a:tailEnd type="none" w="med" len="med"/>
          </a:ln>
          <a:effectLst/>
        </p:spPr>
        <p:txBody>
          <a:bodyPr vert="horz" wrap="square" lIns="91396" tIns="45698" rIns="91396" bIns="45698" numCol="1" spcCol="0" rtlCol="0" anchor="t" anchorCtr="0" compatLnSpc="1">
            <a:prstTxWarp prst="textNoShape">
              <a:avLst/>
            </a:prstTxWarp>
          </a:bodyPr>
          <a:lstStyle/>
          <a:p>
            <a:pPr marL="0" marR="0" indent="0" algn="l" defTabSz="9139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 charset="-128"/>
            </a:endParaRPr>
          </a:p>
        </p:txBody>
      </p:sp>
      <p:pic>
        <p:nvPicPr>
          <p:cNvPr id="5" name="Picture 3" descr="TU_P5#whi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63" y="8621217"/>
            <a:ext cx="1921953" cy="1183922"/>
          </a:xfrm>
          <a:prstGeom prst="rect">
            <a:avLst/>
          </a:prstGeom>
        </p:spPr>
      </p:pic>
      <p:pic>
        <p:nvPicPr>
          <p:cNvPr id="7" name="Picture 6" descr="TU_P4~blac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44" y="8620718"/>
            <a:ext cx="1918785" cy="1181970"/>
          </a:xfrm>
          <a:prstGeom prst="rect">
            <a:avLst/>
          </a:prstGeom>
        </p:spPr>
      </p:pic>
    </p:spTree>
    <p:extLst>
      <p:ext uri="{BB962C8B-B14F-4D97-AF65-F5344CB8AC3E}">
        <p14:creationId xmlns:p14="http://schemas.microsoft.com/office/powerpoint/2010/main" val="36187443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388" tIns="45692" rIns="91388" bIns="45692"/>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a:prstGeom prst="rect">
            <a:avLst/>
          </a:prstGeom>
        </p:spPr>
        <p:txBody>
          <a:bodyPr lIns="91388" tIns="45692" rIns="91388" bIns="45692" anchor="b"/>
          <a:lstStyle>
            <a:lvl1pPr marL="0" indent="0">
              <a:buNone/>
              <a:defRPr sz="2400" b="1"/>
            </a:lvl1pPr>
            <a:lvl2pPr marL="456940" indent="0">
              <a:buNone/>
              <a:defRPr sz="2000" b="1"/>
            </a:lvl2pPr>
            <a:lvl3pPr marL="913884" indent="0">
              <a:buNone/>
              <a:defRPr sz="1800" b="1"/>
            </a:lvl3pPr>
            <a:lvl4pPr marL="1370824" indent="0">
              <a:buNone/>
              <a:defRPr sz="1600" b="1"/>
            </a:lvl4pPr>
            <a:lvl5pPr marL="1827770" indent="0">
              <a:buNone/>
              <a:defRPr sz="1600" b="1"/>
            </a:lvl5pPr>
            <a:lvl6pPr marL="2284713" indent="0">
              <a:buNone/>
              <a:defRPr sz="1600" b="1"/>
            </a:lvl6pPr>
            <a:lvl7pPr marL="2741655" indent="0">
              <a:buNone/>
              <a:defRPr sz="1600" b="1"/>
            </a:lvl7pPr>
            <a:lvl8pPr marL="3198600" indent="0">
              <a:buNone/>
              <a:defRPr sz="1600" b="1"/>
            </a:lvl8pPr>
            <a:lvl9pPr marL="3655543"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lIns="91388" tIns="45692" rIns="91388" bIns="4569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a:prstGeom prst="rect">
            <a:avLst/>
          </a:prstGeom>
        </p:spPr>
        <p:txBody>
          <a:bodyPr lIns="91388" tIns="45692" rIns="91388" bIns="45692" anchor="b"/>
          <a:lstStyle>
            <a:lvl1pPr marL="0" indent="0">
              <a:buNone/>
              <a:defRPr sz="2400" b="1"/>
            </a:lvl1pPr>
            <a:lvl2pPr marL="456940" indent="0">
              <a:buNone/>
              <a:defRPr sz="2000" b="1"/>
            </a:lvl2pPr>
            <a:lvl3pPr marL="913884" indent="0">
              <a:buNone/>
              <a:defRPr sz="1800" b="1"/>
            </a:lvl3pPr>
            <a:lvl4pPr marL="1370824" indent="0">
              <a:buNone/>
              <a:defRPr sz="1600" b="1"/>
            </a:lvl4pPr>
            <a:lvl5pPr marL="1827770" indent="0">
              <a:buNone/>
              <a:defRPr sz="1600" b="1"/>
            </a:lvl5pPr>
            <a:lvl6pPr marL="2284713" indent="0">
              <a:buNone/>
              <a:defRPr sz="1600" b="1"/>
            </a:lvl6pPr>
            <a:lvl7pPr marL="2741655" indent="0">
              <a:buNone/>
              <a:defRPr sz="1600" b="1"/>
            </a:lvl7pPr>
            <a:lvl8pPr marL="3198600" indent="0">
              <a:buNone/>
              <a:defRPr sz="1600" b="1"/>
            </a:lvl8pPr>
            <a:lvl9pPr marL="365554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lIns="91388" tIns="45692" rIns="91388" bIns="4569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50878" y="9040827"/>
            <a:ext cx="3033712" cy="519113"/>
          </a:xfrm>
          <a:prstGeom prst="rect">
            <a:avLst/>
          </a:prstGeom>
        </p:spPr>
        <p:txBody>
          <a:bodyPr lIns="91388" tIns="45692" rIns="91388" bIns="45692"/>
          <a:lstStyle/>
          <a:p>
            <a:fld id="{D88EC65B-D77A-B24E-9703-40BE60F18F63}" type="datetimeFigureOut">
              <a:rPr lang="en-US" smtClean="0"/>
              <a:t>9/19/23</a:t>
            </a:fld>
            <a:endParaRPr lang="en-US"/>
          </a:p>
        </p:txBody>
      </p:sp>
      <p:sp>
        <p:nvSpPr>
          <p:cNvPr id="8" name="Footer Placeholder 7"/>
          <p:cNvSpPr>
            <a:spLocks noGrp="1"/>
          </p:cNvSpPr>
          <p:nvPr>
            <p:ph type="ftr" sz="quarter" idx="11"/>
          </p:nvPr>
        </p:nvSpPr>
        <p:spPr>
          <a:xfrm>
            <a:off x="4443428" y="9040827"/>
            <a:ext cx="4117975" cy="519113"/>
          </a:xfrm>
          <a:prstGeom prst="rect">
            <a:avLst/>
          </a:prstGeom>
        </p:spPr>
        <p:txBody>
          <a:bodyPr lIns="91388" tIns="45692" rIns="91388" bIns="45692"/>
          <a:lstStyle/>
          <a:p>
            <a:endParaRPr lang="en-US"/>
          </a:p>
        </p:txBody>
      </p:sp>
      <p:sp>
        <p:nvSpPr>
          <p:cNvPr id="9" name="Slide Number Placeholder 8"/>
          <p:cNvSpPr>
            <a:spLocks noGrp="1"/>
          </p:cNvSpPr>
          <p:nvPr>
            <p:ph type="sldNum" sz="quarter" idx="12"/>
          </p:nvPr>
        </p:nvSpPr>
        <p:spPr>
          <a:xfrm>
            <a:off x="9320214" y="9040827"/>
            <a:ext cx="3033712" cy="519113"/>
          </a:xfrm>
          <a:prstGeom prst="rect">
            <a:avLst/>
          </a:prstGeom>
        </p:spPr>
        <p:txBody>
          <a:bodyPr lIns="91388" tIns="45692" rIns="91388" bIns="45692"/>
          <a:lstStyle/>
          <a:p>
            <a:fld id="{ADED7596-BE9B-B345-A100-A6456C781214}" type="slidenum">
              <a:rPr lang="en-US" smtClean="0"/>
              <a:t>‹#›</a:t>
            </a:fld>
            <a:endParaRPr lang="en-US"/>
          </a:p>
        </p:txBody>
      </p:sp>
    </p:spTree>
    <p:extLst>
      <p:ext uri="{BB962C8B-B14F-4D97-AF65-F5344CB8AC3E}">
        <p14:creationId xmlns:p14="http://schemas.microsoft.com/office/powerpoint/2010/main" val="30466358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388" tIns="45692" rIns="91388" bIns="45692"/>
          <a:lstStyle/>
          <a:p>
            <a:r>
              <a:rPr lang="en-US"/>
              <a:t>Click to edit Master title style</a:t>
            </a:r>
          </a:p>
        </p:txBody>
      </p:sp>
      <p:sp>
        <p:nvSpPr>
          <p:cNvPr id="3" name="Date Placeholder 2"/>
          <p:cNvSpPr>
            <a:spLocks noGrp="1"/>
          </p:cNvSpPr>
          <p:nvPr>
            <p:ph type="dt" sz="half" idx="10"/>
          </p:nvPr>
        </p:nvSpPr>
        <p:spPr>
          <a:xfrm>
            <a:off x="650878" y="9040827"/>
            <a:ext cx="3033712" cy="519113"/>
          </a:xfrm>
          <a:prstGeom prst="rect">
            <a:avLst/>
          </a:prstGeom>
        </p:spPr>
        <p:txBody>
          <a:bodyPr lIns="91388" tIns="45692" rIns="91388" bIns="45692"/>
          <a:lstStyle/>
          <a:p>
            <a:fld id="{D88EC65B-D77A-B24E-9703-40BE60F18F63}" type="datetimeFigureOut">
              <a:rPr lang="en-US" smtClean="0"/>
              <a:t>9/19/23</a:t>
            </a:fld>
            <a:endParaRPr lang="en-US"/>
          </a:p>
        </p:txBody>
      </p:sp>
      <p:sp>
        <p:nvSpPr>
          <p:cNvPr id="4" name="Footer Placeholder 3"/>
          <p:cNvSpPr>
            <a:spLocks noGrp="1"/>
          </p:cNvSpPr>
          <p:nvPr>
            <p:ph type="ftr" sz="quarter" idx="11"/>
          </p:nvPr>
        </p:nvSpPr>
        <p:spPr>
          <a:xfrm>
            <a:off x="4443428" y="9040827"/>
            <a:ext cx="4117975" cy="519113"/>
          </a:xfrm>
          <a:prstGeom prst="rect">
            <a:avLst/>
          </a:prstGeom>
        </p:spPr>
        <p:txBody>
          <a:bodyPr lIns="91388" tIns="45692" rIns="91388" bIns="45692"/>
          <a:lstStyle/>
          <a:p>
            <a:endParaRPr lang="en-US"/>
          </a:p>
        </p:txBody>
      </p:sp>
      <p:sp>
        <p:nvSpPr>
          <p:cNvPr id="5" name="Slide Number Placeholder 4"/>
          <p:cNvSpPr>
            <a:spLocks noGrp="1"/>
          </p:cNvSpPr>
          <p:nvPr>
            <p:ph type="sldNum" sz="quarter" idx="12"/>
          </p:nvPr>
        </p:nvSpPr>
        <p:spPr>
          <a:xfrm>
            <a:off x="9320214" y="9040827"/>
            <a:ext cx="3033712" cy="519113"/>
          </a:xfrm>
          <a:prstGeom prst="rect">
            <a:avLst/>
          </a:prstGeom>
        </p:spPr>
        <p:txBody>
          <a:bodyPr lIns="91388" tIns="45692" rIns="91388" bIns="45692"/>
          <a:lstStyle/>
          <a:p>
            <a:fld id="{ADED7596-BE9B-B345-A100-A6456C781214}" type="slidenum">
              <a:rPr lang="en-US" smtClean="0"/>
              <a:t>‹#›</a:t>
            </a:fld>
            <a:endParaRPr lang="en-US"/>
          </a:p>
        </p:txBody>
      </p:sp>
    </p:spTree>
    <p:extLst>
      <p:ext uri="{BB962C8B-B14F-4D97-AF65-F5344CB8AC3E}">
        <p14:creationId xmlns:p14="http://schemas.microsoft.com/office/powerpoint/2010/main" val="9569747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0878" y="9040827"/>
            <a:ext cx="3033712" cy="519113"/>
          </a:xfrm>
          <a:prstGeom prst="rect">
            <a:avLst/>
          </a:prstGeom>
        </p:spPr>
        <p:txBody>
          <a:bodyPr lIns="91388" tIns="45692" rIns="91388" bIns="45692"/>
          <a:lstStyle/>
          <a:p>
            <a:fld id="{D88EC65B-D77A-B24E-9703-40BE60F18F63}" type="datetimeFigureOut">
              <a:rPr lang="en-US" smtClean="0"/>
              <a:t>9/19/23</a:t>
            </a:fld>
            <a:endParaRPr lang="en-US"/>
          </a:p>
        </p:txBody>
      </p:sp>
      <p:sp>
        <p:nvSpPr>
          <p:cNvPr id="3" name="Footer Placeholder 2"/>
          <p:cNvSpPr>
            <a:spLocks noGrp="1"/>
          </p:cNvSpPr>
          <p:nvPr>
            <p:ph type="ftr" sz="quarter" idx="11"/>
          </p:nvPr>
        </p:nvSpPr>
        <p:spPr>
          <a:xfrm>
            <a:off x="4443428" y="9040827"/>
            <a:ext cx="4117975" cy="519113"/>
          </a:xfrm>
          <a:prstGeom prst="rect">
            <a:avLst/>
          </a:prstGeom>
        </p:spPr>
        <p:txBody>
          <a:bodyPr lIns="91388" tIns="45692" rIns="91388" bIns="45692"/>
          <a:lstStyle/>
          <a:p>
            <a:endParaRPr lang="en-US"/>
          </a:p>
        </p:txBody>
      </p:sp>
      <p:sp>
        <p:nvSpPr>
          <p:cNvPr id="4" name="Slide Number Placeholder 3"/>
          <p:cNvSpPr>
            <a:spLocks noGrp="1"/>
          </p:cNvSpPr>
          <p:nvPr>
            <p:ph type="sldNum" sz="quarter" idx="12"/>
          </p:nvPr>
        </p:nvSpPr>
        <p:spPr>
          <a:xfrm>
            <a:off x="9320214" y="9040827"/>
            <a:ext cx="3033712" cy="519113"/>
          </a:xfrm>
          <a:prstGeom prst="rect">
            <a:avLst/>
          </a:prstGeom>
        </p:spPr>
        <p:txBody>
          <a:bodyPr lIns="91388" tIns="45692" rIns="91388" bIns="45692"/>
          <a:lstStyle/>
          <a:p>
            <a:fld id="{ADED7596-BE9B-B345-A100-A6456C781214}" type="slidenum">
              <a:rPr lang="en-US" smtClean="0"/>
              <a:t>‹#›</a:t>
            </a:fld>
            <a:endParaRPr lang="en-US"/>
          </a:p>
        </p:txBody>
      </p:sp>
    </p:spTree>
    <p:extLst>
      <p:ext uri="{BB962C8B-B14F-4D97-AF65-F5344CB8AC3E}">
        <p14:creationId xmlns:p14="http://schemas.microsoft.com/office/powerpoint/2010/main" val="2594033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91" y="388954"/>
            <a:ext cx="4278313" cy="1652587"/>
          </a:xfrm>
          <a:prstGeom prst="rect">
            <a:avLst/>
          </a:prstGeom>
        </p:spPr>
        <p:txBody>
          <a:bodyPr lIns="91388" tIns="45692" rIns="91388" bIns="45692"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a:prstGeom prst="rect">
            <a:avLst/>
          </a:prstGeom>
        </p:spPr>
        <p:txBody>
          <a:bodyPr lIns="91388" tIns="45692" rIns="91388" bIns="45692"/>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91" y="2041526"/>
            <a:ext cx="4278313" cy="6670674"/>
          </a:xfrm>
          <a:prstGeom prst="rect">
            <a:avLst/>
          </a:prstGeom>
        </p:spPr>
        <p:txBody>
          <a:bodyPr lIns="91388" tIns="45692" rIns="91388" bIns="45692"/>
          <a:lstStyle>
            <a:lvl1pPr marL="0" indent="0">
              <a:buNone/>
              <a:defRPr sz="1400"/>
            </a:lvl1pPr>
            <a:lvl2pPr marL="456940" indent="0">
              <a:buNone/>
              <a:defRPr sz="1100"/>
            </a:lvl2pPr>
            <a:lvl3pPr marL="913884" indent="0">
              <a:buNone/>
              <a:defRPr sz="1000"/>
            </a:lvl3pPr>
            <a:lvl4pPr marL="1370824" indent="0">
              <a:buNone/>
              <a:defRPr sz="900"/>
            </a:lvl4pPr>
            <a:lvl5pPr marL="1827770" indent="0">
              <a:buNone/>
              <a:defRPr sz="900"/>
            </a:lvl5pPr>
            <a:lvl6pPr marL="2284713" indent="0">
              <a:buNone/>
              <a:defRPr sz="900"/>
            </a:lvl6pPr>
            <a:lvl7pPr marL="2741655" indent="0">
              <a:buNone/>
              <a:defRPr sz="900"/>
            </a:lvl7pPr>
            <a:lvl8pPr marL="3198600" indent="0">
              <a:buNone/>
              <a:defRPr sz="900"/>
            </a:lvl8pPr>
            <a:lvl9pPr marL="3655543" indent="0">
              <a:buNone/>
              <a:defRPr sz="900"/>
            </a:lvl9pPr>
          </a:lstStyle>
          <a:p>
            <a:pPr lvl="0"/>
            <a:r>
              <a:rPr lang="en-US"/>
              <a:t>Click to edit Master text styles</a:t>
            </a:r>
          </a:p>
        </p:txBody>
      </p:sp>
      <p:sp>
        <p:nvSpPr>
          <p:cNvPr id="5" name="Date Placeholder 4"/>
          <p:cNvSpPr>
            <a:spLocks noGrp="1"/>
          </p:cNvSpPr>
          <p:nvPr>
            <p:ph type="dt" sz="half" idx="10"/>
          </p:nvPr>
        </p:nvSpPr>
        <p:spPr>
          <a:xfrm>
            <a:off x="650878" y="9040827"/>
            <a:ext cx="3033712" cy="519113"/>
          </a:xfrm>
          <a:prstGeom prst="rect">
            <a:avLst/>
          </a:prstGeom>
        </p:spPr>
        <p:txBody>
          <a:bodyPr lIns="91388" tIns="45692" rIns="91388" bIns="45692"/>
          <a:lstStyle/>
          <a:p>
            <a:fld id="{D88EC65B-D77A-B24E-9703-40BE60F18F63}" type="datetimeFigureOut">
              <a:rPr lang="en-US" smtClean="0"/>
              <a:t>9/19/23</a:t>
            </a:fld>
            <a:endParaRPr lang="en-US"/>
          </a:p>
        </p:txBody>
      </p:sp>
      <p:sp>
        <p:nvSpPr>
          <p:cNvPr id="6" name="Footer Placeholder 5"/>
          <p:cNvSpPr>
            <a:spLocks noGrp="1"/>
          </p:cNvSpPr>
          <p:nvPr>
            <p:ph type="ftr" sz="quarter" idx="11"/>
          </p:nvPr>
        </p:nvSpPr>
        <p:spPr>
          <a:xfrm>
            <a:off x="4443428" y="9040827"/>
            <a:ext cx="4117975" cy="519113"/>
          </a:xfrm>
          <a:prstGeom prst="rect">
            <a:avLst/>
          </a:prstGeom>
        </p:spPr>
        <p:txBody>
          <a:bodyPr lIns="91388" tIns="45692" rIns="91388" bIns="45692"/>
          <a:lstStyle/>
          <a:p>
            <a:endParaRPr lang="en-US"/>
          </a:p>
        </p:txBody>
      </p:sp>
      <p:sp>
        <p:nvSpPr>
          <p:cNvPr id="7" name="Slide Number Placeholder 6"/>
          <p:cNvSpPr>
            <a:spLocks noGrp="1"/>
          </p:cNvSpPr>
          <p:nvPr>
            <p:ph type="sldNum" sz="quarter" idx="12"/>
          </p:nvPr>
        </p:nvSpPr>
        <p:spPr>
          <a:xfrm>
            <a:off x="9320214" y="9040827"/>
            <a:ext cx="3033712" cy="519113"/>
          </a:xfrm>
          <a:prstGeom prst="rect">
            <a:avLst/>
          </a:prstGeom>
        </p:spPr>
        <p:txBody>
          <a:bodyPr lIns="91388" tIns="45692" rIns="91388" bIns="45692"/>
          <a:lstStyle/>
          <a:p>
            <a:fld id="{ADED7596-BE9B-B345-A100-A6456C781214}" type="slidenum">
              <a:rPr lang="en-US" smtClean="0"/>
              <a:t>‹#›</a:t>
            </a:fld>
            <a:endParaRPr lang="en-US"/>
          </a:p>
        </p:txBody>
      </p:sp>
    </p:spTree>
    <p:extLst>
      <p:ext uri="{BB962C8B-B14F-4D97-AF65-F5344CB8AC3E}">
        <p14:creationId xmlns:p14="http://schemas.microsoft.com/office/powerpoint/2010/main" val="1466993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40" y="6827839"/>
            <a:ext cx="7802563" cy="806450"/>
          </a:xfrm>
          <a:prstGeom prst="rect">
            <a:avLst/>
          </a:prstGeom>
        </p:spPr>
        <p:txBody>
          <a:bodyPr lIns="91388" tIns="45692" rIns="91388" bIns="45692"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40" y="871538"/>
            <a:ext cx="7802563" cy="5851526"/>
          </a:xfrm>
          <a:prstGeom prst="rect">
            <a:avLst/>
          </a:prstGeom>
        </p:spPr>
        <p:txBody>
          <a:bodyPr lIns="91388" tIns="45692" rIns="91388" bIns="45692"/>
          <a:lstStyle>
            <a:lvl1pPr marL="0" indent="0">
              <a:buNone/>
              <a:defRPr sz="3100"/>
            </a:lvl1pPr>
            <a:lvl2pPr marL="456940" indent="0">
              <a:buNone/>
              <a:defRPr sz="2800"/>
            </a:lvl2pPr>
            <a:lvl3pPr marL="913884" indent="0">
              <a:buNone/>
              <a:defRPr sz="2400"/>
            </a:lvl3pPr>
            <a:lvl4pPr marL="1370824" indent="0">
              <a:buNone/>
              <a:defRPr sz="2000"/>
            </a:lvl4pPr>
            <a:lvl5pPr marL="1827770" indent="0">
              <a:buNone/>
              <a:defRPr sz="2000"/>
            </a:lvl5pPr>
            <a:lvl6pPr marL="2284713" indent="0">
              <a:buNone/>
              <a:defRPr sz="2000"/>
            </a:lvl6pPr>
            <a:lvl7pPr marL="2741655" indent="0">
              <a:buNone/>
              <a:defRPr sz="2000"/>
            </a:lvl7pPr>
            <a:lvl8pPr marL="3198600" indent="0">
              <a:buNone/>
              <a:defRPr sz="2000"/>
            </a:lvl8pPr>
            <a:lvl9pPr marL="3655543"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2549540" y="7634290"/>
            <a:ext cx="7802563" cy="1144587"/>
          </a:xfrm>
          <a:prstGeom prst="rect">
            <a:avLst/>
          </a:prstGeom>
        </p:spPr>
        <p:txBody>
          <a:bodyPr lIns="91388" tIns="45692" rIns="91388" bIns="45692"/>
          <a:lstStyle>
            <a:lvl1pPr marL="0" indent="0">
              <a:buNone/>
              <a:defRPr sz="1400"/>
            </a:lvl1pPr>
            <a:lvl2pPr marL="456940" indent="0">
              <a:buNone/>
              <a:defRPr sz="1100"/>
            </a:lvl2pPr>
            <a:lvl3pPr marL="913884" indent="0">
              <a:buNone/>
              <a:defRPr sz="1000"/>
            </a:lvl3pPr>
            <a:lvl4pPr marL="1370824" indent="0">
              <a:buNone/>
              <a:defRPr sz="900"/>
            </a:lvl4pPr>
            <a:lvl5pPr marL="1827770" indent="0">
              <a:buNone/>
              <a:defRPr sz="900"/>
            </a:lvl5pPr>
            <a:lvl6pPr marL="2284713" indent="0">
              <a:buNone/>
              <a:defRPr sz="900"/>
            </a:lvl6pPr>
            <a:lvl7pPr marL="2741655" indent="0">
              <a:buNone/>
              <a:defRPr sz="900"/>
            </a:lvl7pPr>
            <a:lvl8pPr marL="3198600" indent="0">
              <a:buNone/>
              <a:defRPr sz="900"/>
            </a:lvl8pPr>
            <a:lvl9pPr marL="3655543" indent="0">
              <a:buNone/>
              <a:defRPr sz="900"/>
            </a:lvl9pPr>
          </a:lstStyle>
          <a:p>
            <a:pPr lvl="0"/>
            <a:r>
              <a:rPr lang="en-US"/>
              <a:t>Click to edit Master text styles</a:t>
            </a:r>
          </a:p>
        </p:txBody>
      </p:sp>
      <p:sp>
        <p:nvSpPr>
          <p:cNvPr id="5" name="Date Placeholder 4"/>
          <p:cNvSpPr>
            <a:spLocks noGrp="1"/>
          </p:cNvSpPr>
          <p:nvPr>
            <p:ph type="dt" sz="half" idx="10"/>
          </p:nvPr>
        </p:nvSpPr>
        <p:spPr>
          <a:xfrm>
            <a:off x="650878" y="9040827"/>
            <a:ext cx="3033712" cy="519113"/>
          </a:xfrm>
          <a:prstGeom prst="rect">
            <a:avLst/>
          </a:prstGeom>
        </p:spPr>
        <p:txBody>
          <a:bodyPr lIns="91388" tIns="45692" rIns="91388" bIns="45692"/>
          <a:lstStyle/>
          <a:p>
            <a:fld id="{D88EC65B-D77A-B24E-9703-40BE60F18F63}" type="datetimeFigureOut">
              <a:rPr lang="en-US" smtClean="0"/>
              <a:t>9/19/23</a:t>
            </a:fld>
            <a:endParaRPr lang="en-US"/>
          </a:p>
        </p:txBody>
      </p:sp>
      <p:sp>
        <p:nvSpPr>
          <p:cNvPr id="6" name="Footer Placeholder 5"/>
          <p:cNvSpPr>
            <a:spLocks noGrp="1"/>
          </p:cNvSpPr>
          <p:nvPr>
            <p:ph type="ftr" sz="quarter" idx="11"/>
          </p:nvPr>
        </p:nvSpPr>
        <p:spPr>
          <a:xfrm>
            <a:off x="4443428" y="9040827"/>
            <a:ext cx="4117975" cy="519113"/>
          </a:xfrm>
          <a:prstGeom prst="rect">
            <a:avLst/>
          </a:prstGeom>
        </p:spPr>
        <p:txBody>
          <a:bodyPr lIns="91388" tIns="45692" rIns="91388" bIns="45692"/>
          <a:lstStyle/>
          <a:p>
            <a:endParaRPr lang="en-US"/>
          </a:p>
        </p:txBody>
      </p:sp>
      <p:sp>
        <p:nvSpPr>
          <p:cNvPr id="7" name="Slide Number Placeholder 6"/>
          <p:cNvSpPr>
            <a:spLocks noGrp="1"/>
          </p:cNvSpPr>
          <p:nvPr>
            <p:ph type="sldNum" sz="quarter" idx="12"/>
          </p:nvPr>
        </p:nvSpPr>
        <p:spPr>
          <a:xfrm>
            <a:off x="9320214" y="9040827"/>
            <a:ext cx="3033712" cy="519113"/>
          </a:xfrm>
          <a:prstGeom prst="rect">
            <a:avLst/>
          </a:prstGeom>
        </p:spPr>
        <p:txBody>
          <a:bodyPr lIns="91388" tIns="45692" rIns="91388" bIns="45692"/>
          <a:lstStyle/>
          <a:p>
            <a:fld id="{ADED7596-BE9B-B345-A100-A6456C781214}" type="slidenum">
              <a:rPr lang="en-US" smtClean="0"/>
              <a:t>‹#›</a:t>
            </a:fld>
            <a:endParaRPr lang="en-US"/>
          </a:p>
        </p:txBody>
      </p:sp>
    </p:spTree>
    <p:extLst>
      <p:ext uri="{BB962C8B-B14F-4D97-AF65-F5344CB8AC3E}">
        <p14:creationId xmlns:p14="http://schemas.microsoft.com/office/powerpoint/2010/main" val="18148043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388" tIns="45692" rIns="91388" bIns="45692"/>
          <a:lstStyle/>
          <a:p>
            <a:r>
              <a:rPr lang="en-US"/>
              <a:t>Click to edit Master title style</a:t>
            </a:r>
          </a:p>
        </p:txBody>
      </p:sp>
      <p:sp>
        <p:nvSpPr>
          <p:cNvPr id="3" name="Vertical Text Placeholder 2"/>
          <p:cNvSpPr>
            <a:spLocks noGrp="1"/>
          </p:cNvSpPr>
          <p:nvPr>
            <p:ph type="body" orient="vert" idx="1"/>
          </p:nvPr>
        </p:nvSpPr>
        <p:spPr>
          <a:xfrm>
            <a:off x="650876" y="2276491"/>
            <a:ext cx="11703050" cy="6435725"/>
          </a:xfrm>
          <a:prstGeom prst="rect">
            <a:avLst/>
          </a:prstGeom>
        </p:spPr>
        <p:txBody>
          <a:bodyPr vert="eaVert" lIns="91388" tIns="45692" rIns="91388" bIns="4569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50878" y="9040827"/>
            <a:ext cx="3033712" cy="519113"/>
          </a:xfrm>
          <a:prstGeom prst="rect">
            <a:avLst/>
          </a:prstGeom>
        </p:spPr>
        <p:txBody>
          <a:bodyPr lIns="91388" tIns="45692" rIns="91388" bIns="45692"/>
          <a:lstStyle/>
          <a:p>
            <a:fld id="{D88EC65B-D77A-B24E-9703-40BE60F18F63}" type="datetimeFigureOut">
              <a:rPr lang="en-US" smtClean="0"/>
              <a:t>9/19/23</a:t>
            </a:fld>
            <a:endParaRPr lang="en-US"/>
          </a:p>
        </p:txBody>
      </p:sp>
      <p:sp>
        <p:nvSpPr>
          <p:cNvPr id="5" name="Footer Placeholder 4"/>
          <p:cNvSpPr>
            <a:spLocks noGrp="1"/>
          </p:cNvSpPr>
          <p:nvPr>
            <p:ph type="ftr" sz="quarter" idx="11"/>
          </p:nvPr>
        </p:nvSpPr>
        <p:spPr>
          <a:xfrm>
            <a:off x="4443428" y="9040827"/>
            <a:ext cx="4117975" cy="519113"/>
          </a:xfrm>
          <a:prstGeom prst="rect">
            <a:avLst/>
          </a:prstGeom>
        </p:spPr>
        <p:txBody>
          <a:bodyPr lIns="91388" tIns="45692" rIns="91388" bIns="45692"/>
          <a:lstStyle/>
          <a:p>
            <a:endParaRPr lang="en-US"/>
          </a:p>
        </p:txBody>
      </p:sp>
      <p:sp>
        <p:nvSpPr>
          <p:cNvPr id="6" name="Slide Number Placeholder 5"/>
          <p:cNvSpPr>
            <a:spLocks noGrp="1"/>
          </p:cNvSpPr>
          <p:nvPr>
            <p:ph type="sldNum" sz="quarter" idx="12"/>
          </p:nvPr>
        </p:nvSpPr>
        <p:spPr>
          <a:xfrm>
            <a:off x="9320214" y="9040827"/>
            <a:ext cx="3033712" cy="519113"/>
          </a:xfrm>
          <a:prstGeom prst="rect">
            <a:avLst/>
          </a:prstGeom>
        </p:spPr>
        <p:txBody>
          <a:bodyPr lIns="91388" tIns="45692" rIns="91388" bIns="45692"/>
          <a:lstStyle/>
          <a:p>
            <a:fld id="{ADED7596-BE9B-B345-A100-A6456C781214}" type="slidenum">
              <a:rPr lang="en-US" smtClean="0"/>
              <a:t>‹#›</a:t>
            </a:fld>
            <a:endParaRPr lang="en-US"/>
          </a:p>
        </p:txBody>
      </p:sp>
    </p:spTree>
    <p:extLst>
      <p:ext uri="{BB962C8B-B14F-4D97-AF65-F5344CB8AC3E}">
        <p14:creationId xmlns:p14="http://schemas.microsoft.com/office/powerpoint/2010/main" val="11177849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1" cy="8321675"/>
          </a:xfrm>
          <a:prstGeom prst="rect">
            <a:avLst/>
          </a:prstGeom>
        </p:spPr>
        <p:txBody>
          <a:bodyPr vert="eaVert" lIns="91388" tIns="45692" rIns="91388" bIns="45692"/>
          <a:lstStyle/>
          <a:p>
            <a:r>
              <a:rPr lang="en-US"/>
              <a:t>Click to edit Master title style</a:t>
            </a:r>
          </a:p>
        </p:txBody>
      </p:sp>
      <p:sp>
        <p:nvSpPr>
          <p:cNvPr id="3" name="Vertical Text Placeholder 2"/>
          <p:cNvSpPr>
            <a:spLocks noGrp="1"/>
          </p:cNvSpPr>
          <p:nvPr>
            <p:ph type="body" orient="vert" idx="1"/>
          </p:nvPr>
        </p:nvSpPr>
        <p:spPr>
          <a:xfrm>
            <a:off x="650876" y="390525"/>
            <a:ext cx="8624887" cy="8321675"/>
          </a:xfrm>
          <a:prstGeom prst="rect">
            <a:avLst/>
          </a:prstGeom>
        </p:spPr>
        <p:txBody>
          <a:bodyPr vert="eaVert" lIns="91388" tIns="45692" rIns="91388" bIns="4569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50878" y="9040827"/>
            <a:ext cx="3033712" cy="519113"/>
          </a:xfrm>
          <a:prstGeom prst="rect">
            <a:avLst/>
          </a:prstGeom>
        </p:spPr>
        <p:txBody>
          <a:bodyPr lIns="91388" tIns="45692" rIns="91388" bIns="45692"/>
          <a:lstStyle/>
          <a:p>
            <a:fld id="{D88EC65B-D77A-B24E-9703-40BE60F18F63}" type="datetimeFigureOut">
              <a:rPr lang="en-US" smtClean="0"/>
              <a:t>9/19/23</a:t>
            </a:fld>
            <a:endParaRPr lang="en-US"/>
          </a:p>
        </p:txBody>
      </p:sp>
      <p:sp>
        <p:nvSpPr>
          <p:cNvPr id="5" name="Footer Placeholder 4"/>
          <p:cNvSpPr>
            <a:spLocks noGrp="1"/>
          </p:cNvSpPr>
          <p:nvPr>
            <p:ph type="ftr" sz="quarter" idx="11"/>
          </p:nvPr>
        </p:nvSpPr>
        <p:spPr>
          <a:xfrm>
            <a:off x="4443428" y="9040827"/>
            <a:ext cx="4117975" cy="519113"/>
          </a:xfrm>
          <a:prstGeom prst="rect">
            <a:avLst/>
          </a:prstGeom>
        </p:spPr>
        <p:txBody>
          <a:bodyPr lIns="91388" tIns="45692" rIns="91388" bIns="45692"/>
          <a:lstStyle/>
          <a:p>
            <a:endParaRPr lang="en-US"/>
          </a:p>
        </p:txBody>
      </p:sp>
      <p:sp>
        <p:nvSpPr>
          <p:cNvPr id="6" name="Slide Number Placeholder 5"/>
          <p:cNvSpPr>
            <a:spLocks noGrp="1"/>
          </p:cNvSpPr>
          <p:nvPr>
            <p:ph type="sldNum" sz="quarter" idx="12"/>
          </p:nvPr>
        </p:nvSpPr>
        <p:spPr>
          <a:xfrm>
            <a:off x="9320214" y="9040827"/>
            <a:ext cx="3033712" cy="519113"/>
          </a:xfrm>
          <a:prstGeom prst="rect">
            <a:avLst/>
          </a:prstGeom>
        </p:spPr>
        <p:txBody>
          <a:bodyPr lIns="91388" tIns="45692" rIns="91388" bIns="45692"/>
          <a:lstStyle/>
          <a:p>
            <a:fld id="{ADED7596-BE9B-B345-A100-A6456C781214}" type="slidenum">
              <a:rPr lang="en-US" smtClean="0"/>
              <a:t>‹#›</a:t>
            </a:fld>
            <a:endParaRPr lang="en-US"/>
          </a:p>
        </p:txBody>
      </p:sp>
    </p:spTree>
    <p:extLst>
      <p:ext uri="{BB962C8B-B14F-4D97-AF65-F5344CB8AC3E}">
        <p14:creationId xmlns:p14="http://schemas.microsoft.com/office/powerpoint/2010/main" val="6601145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xfrm>
            <a:off x="0" y="1809384"/>
            <a:ext cx="758613" cy="347699"/>
          </a:xfrm>
          <a:prstGeom prst="rect">
            <a:avLst/>
          </a:prstGeom>
        </p:spPr>
        <p:txBody>
          <a:bodyPr lIns="91415" tIns="45708" rIns="91415" bIns="45708"/>
          <a:lstStyle/>
          <a:p>
            <a:fld id="{86CB4B4D-7CA3-9044-876B-883B54F8677D}" type="slidenum">
              <a:t>‹#›</a:t>
            </a:fld>
            <a:endParaRPr/>
          </a:p>
        </p:txBody>
      </p:sp>
    </p:spTree>
    <p:extLst>
      <p:ext uri="{BB962C8B-B14F-4D97-AF65-F5344CB8AC3E}">
        <p14:creationId xmlns:p14="http://schemas.microsoft.com/office/powerpoint/2010/main" val="4018713809"/>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4795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96"/>
            <a:ext cx="9102726" cy="2492375"/>
          </a:xfrm>
        </p:spPr>
        <p:txBody>
          <a:bodyPr/>
          <a:lstStyle>
            <a:lvl1pPr marL="0" indent="0" algn="ctr">
              <a:buNone/>
              <a:defRPr>
                <a:solidFill>
                  <a:schemeClr val="tx1">
                    <a:tint val="75000"/>
                  </a:schemeClr>
                </a:solidFill>
              </a:defRPr>
            </a:lvl1pPr>
            <a:lvl2pPr marL="456846" indent="0" algn="ctr">
              <a:buNone/>
              <a:defRPr>
                <a:solidFill>
                  <a:schemeClr val="tx1">
                    <a:tint val="75000"/>
                  </a:schemeClr>
                </a:solidFill>
              </a:defRPr>
            </a:lvl2pPr>
            <a:lvl3pPr marL="913697" indent="0" algn="ctr">
              <a:buNone/>
              <a:defRPr>
                <a:solidFill>
                  <a:schemeClr val="tx1">
                    <a:tint val="75000"/>
                  </a:schemeClr>
                </a:solidFill>
              </a:defRPr>
            </a:lvl3pPr>
            <a:lvl4pPr marL="1370543" indent="0" algn="ctr">
              <a:buNone/>
              <a:defRPr>
                <a:solidFill>
                  <a:schemeClr val="tx1">
                    <a:tint val="75000"/>
                  </a:schemeClr>
                </a:solidFill>
              </a:defRPr>
            </a:lvl4pPr>
            <a:lvl5pPr marL="1827396" indent="0" algn="ctr">
              <a:buNone/>
              <a:defRPr>
                <a:solidFill>
                  <a:schemeClr val="tx1">
                    <a:tint val="75000"/>
                  </a:schemeClr>
                </a:solidFill>
              </a:defRPr>
            </a:lvl5pPr>
            <a:lvl6pPr marL="2284244" indent="0" algn="ctr">
              <a:buNone/>
              <a:defRPr>
                <a:solidFill>
                  <a:schemeClr val="tx1">
                    <a:tint val="75000"/>
                  </a:schemeClr>
                </a:solidFill>
              </a:defRPr>
            </a:lvl6pPr>
            <a:lvl7pPr marL="2741094" indent="0" algn="ctr">
              <a:buNone/>
              <a:defRPr>
                <a:solidFill>
                  <a:schemeClr val="tx1">
                    <a:tint val="75000"/>
                  </a:schemeClr>
                </a:solidFill>
              </a:defRPr>
            </a:lvl7pPr>
            <a:lvl8pPr marL="3197946" indent="0" algn="ctr">
              <a:buNone/>
              <a:defRPr>
                <a:solidFill>
                  <a:schemeClr val="tx1">
                    <a:tint val="75000"/>
                  </a:schemeClr>
                </a:solidFill>
              </a:defRPr>
            </a:lvl8pPr>
            <a:lvl9pPr marL="365479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61512E-2EE5-2448-AB47-1C0A5804569F}"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E6A29-6E4E-BD4D-9226-8297F0DBA63D}" type="slidenum">
              <a:rPr lang="en-US" smtClean="0"/>
              <a:t>‹#›</a:t>
            </a:fld>
            <a:endParaRPr lang="en-US"/>
          </a:p>
        </p:txBody>
      </p:sp>
    </p:spTree>
    <p:extLst>
      <p:ext uri="{BB962C8B-B14F-4D97-AF65-F5344CB8AC3E}">
        <p14:creationId xmlns:p14="http://schemas.microsoft.com/office/powerpoint/2010/main" val="56138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dirty="0"/>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5362174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61512E-2EE5-2448-AB47-1C0A5804569F}"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E6A29-6E4E-BD4D-9226-8297F0DBA63D}" type="slidenum">
              <a:rPr lang="en-US" smtClean="0"/>
              <a:t>‹#›</a:t>
            </a:fld>
            <a:endParaRPr lang="en-US"/>
          </a:p>
        </p:txBody>
      </p:sp>
    </p:spTree>
    <p:extLst>
      <p:ext uri="{BB962C8B-B14F-4D97-AF65-F5344CB8AC3E}">
        <p14:creationId xmlns:p14="http://schemas.microsoft.com/office/powerpoint/2010/main" val="41007592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solidFill>
                  <a:schemeClr val="tx1">
                    <a:tint val="75000"/>
                  </a:schemeClr>
                </a:solidFill>
              </a:defRPr>
            </a:lvl1pPr>
            <a:lvl2pPr marL="456846" indent="0">
              <a:buNone/>
              <a:defRPr sz="1800">
                <a:solidFill>
                  <a:schemeClr val="tx1">
                    <a:tint val="75000"/>
                  </a:schemeClr>
                </a:solidFill>
              </a:defRPr>
            </a:lvl2pPr>
            <a:lvl3pPr marL="913697" indent="0">
              <a:buNone/>
              <a:defRPr sz="1600">
                <a:solidFill>
                  <a:schemeClr val="tx1">
                    <a:tint val="75000"/>
                  </a:schemeClr>
                </a:solidFill>
              </a:defRPr>
            </a:lvl3pPr>
            <a:lvl4pPr marL="1370543" indent="0">
              <a:buNone/>
              <a:defRPr sz="1400">
                <a:solidFill>
                  <a:schemeClr val="tx1">
                    <a:tint val="75000"/>
                  </a:schemeClr>
                </a:solidFill>
              </a:defRPr>
            </a:lvl4pPr>
            <a:lvl5pPr marL="1827396" indent="0">
              <a:buNone/>
              <a:defRPr sz="1400">
                <a:solidFill>
                  <a:schemeClr val="tx1">
                    <a:tint val="75000"/>
                  </a:schemeClr>
                </a:solidFill>
              </a:defRPr>
            </a:lvl5pPr>
            <a:lvl6pPr marL="2284244" indent="0">
              <a:buNone/>
              <a:defRPr sz="1400">
                <a:solidFill>
                  <a:schemeClr val="tx1">
                    <a:tint val="75000"/>
                  </a:schemeClr>
                </a:solidFill>
              </a:defRPr>
            </a:lvl6pPr>
            <a:lvl7pPr marL="2741094" indent="0">
              <a:buNone/>
              <a:defRPr sz="1400">
                <a:solidFill>
                  <a:schemeClr val="tx1">
                    <a:tint val="75000"/>
                  </a:schemeClr>
                </a:solidFill>
              </a:defRPr>
            </a:lvl7pPr>
            <a:lvl8pPr marL="3197946" indent="0">
              <a:buNone/>
              <a:defRPr sz="1400">
                <a:solidFill>
                  <a:schemeClr val="tx1">
                    <a:tint val="75000"/>
                  </a:schemeClr>
                </a:solidFill>
              </a:defRPr>
            </a:lvl8pPr>
            <a:lvl9pPr marL="365479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1512E-2EE5-2448-AB47-1C0A5804569F}"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E6A29-6E4E-BD4D-9226-8297F0DBA63D}" type="slidenum">
              <a:rPr lang="en-US" smtClean="0"/>
              <a:t>‹#›</a:t>
            </a:fld>
            <a:endParaRPr lang="en-US"/>
          </a:p>
        </p:txBody>
      </p:sp>
    </p:spTree>
    <p:extLst>
      <p:ext uri="{BB962C8B-B14F-4D97-AF65-F5344CB8AC3E}">
        <p14:creationId xmlns:p14="http://schemas.microsoft.com/office/powerpoint/2010/main" val="30753896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8" y="2276496"/>
            <a:ext cx="5775324" cy="643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96"/>
            <a:ext cx="5775324" cy="643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61512E-2EE5-2448-AB47-1C0A5804569F}" type="datetimeFigureOut">
              <a:rPr lang="en-US" smtClean="0"/>
              <a:t>9/19/23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E6A29-6E4E-BD4D-9226-8297F0DBA63D}" type="slidenum">
              <a:rPr lang="en-US" smtClean="0"/>
              <a:t>‹#›</a:t>
            </a:fld>
            <a:endParaRPr lang="en-US"/>
          </a:p>
        </p:txBody>
      </p:sp>
    </p:spTree>
    <p:extLst>
      <p:ext uri="{BB962C8B-B14F-4D97-AF65-F5344CB8AC3E}">
        <p14:creationId xmlns:p14="http://schemas.microsoft.com/office/powerpoint/2010/main" val="20034530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6846" indent="0">
              <a:buNone/>
              <a:defRPr sz="2000" b="1"/>
            </a:lvl2pPr>
            <a:lvl3pPr marL="913697" indent="0">
              <a:buNone/>
              <a:defRPr sz="1800" b="1"/>
            </a:lvl3pPr>
            <a:lvl4pPr marL="1370543" indent="0">
              <a:buNone/>
              <a:defRPr sz="1600" b="1"/>
            </a:lvl4pPr>
            <a:lvl5pPr marL="1827396" indent="0">
              <a:buNone/>
              <a:defRPr sz="1600" b="1"/>
            </a:lvl5pPr>
            <a:lvl6pPr marL="2284244" indent="0">
              <a:buNone/>
              <a:defRPr sz="1600" b="1"/>
            </a:lvl6pPr>
            <a:lvl7pPr marL="2741094" indent="0">
              <a:buNone/>
              <a:defRPr sz="1600" b="1"/>
            </a:lvl7pPr>
            <a:lvl8pPr marL="3197946" indent="0">
              <a:buNone/>
              <a:defRPr sz="1600" b="1"/>
            </a:lvl8pPr>
            <a:lvl9pPr marL="3654794"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6846" indent="0">
              <a:buNone/>
              <a:defRPr sz="2000" b="1"/>
            </a:lvl2pPr>
            <a:lvl3pPr marL="913697" indent="0">
              <a:buNone/>
              <a:defRPr sz="1800" b="1"/>
            </a:lvl3pPr>
            <a:lvl4pPr marL="1370543" indent="0">
              <a:buNone/>
              <a:defRPr sz="1600" b="1"/>
            </a:lvl4pPr>
            <a:lvl5pPr marL="1827396" indent="0">
              <a:buNone/>
              <a:defRPr sz="1600" b="1"/>
            </a:lvl5pPr>
            <a:lvl6pPr marL="2284244" indent="0">
              <a:buNone/>
              <a:defRPr sz="1600" b="1"/>
            </a:lvl6pPr>
            <a:lvl7pPr marL="2741094" indent="0">
              <a:buNone/>
              <a:defRPr sz="1600" b="1"/>
            </a:lvl7pPr>
            <a:lvl8pPr marL="3197946" indent="0">
              <a:buNone/>
              <a:defRPr sz="1600" b="1"/>
            </a:lvl8pPr>
            <a:lvl9pPr marL="365479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61512E-2EE5-2448-AB47-1C0A5804569F}" type="datetimeFigureOut">
              <a:rPr lang="en-US" smtClean="0"/>
              <a:t>9/19/23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E6A29-6E4E-BD4D-9226-8297F0DBA63D}" type="slidenum">
              <a:rPr lang="en-US" smtClean="0"/>
              <a:t>‹#›</a:t>
            </a:fld>
            <a:endParaRPr lang="en-US"/>
          </a:p>
        </p:txBody>
      </p:sp>
    </p:spTree>
    <p:extLst>
      <p:ext uri="{BB962C8B-B14F-4D97-AF65-F5344CB8AC3E}">
        <p14:creationId xmlns:p14="http://schemas.microsoft.com/office/powerpoint/2010/main" val="34059947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61512E-2EE5-2448-AB47-1C0A5804569F}" type="datetimeFigureOut">
              <a:rPr lang="en-US" smtClean="0"/>
              <a:t>9/19/23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E6A29-6E4E-BD4D-9226-8297F0DBA63D}" type="slidenum">
              <a:rPr lang="en-US" smtClean="0"/>
              <a:t>‹#›</a:t>
            </a:fld>
            <a:endParaRPr lang="en-US"/>
          </a:p>
        </p:txBody>
      </p:sp>
    </p:spTree>
    <p:extLst>
      <p:ext uri="{BB962C8B-B14F-4D97-AF65-F5344CB8AC3E}">
        <p14:creationId xmlns:p14="http://schemas.microsoft.com/office/powerpoint/2010/main" val="322983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1512E-2EE5-2448-AB47-1C0A5804569F}" type="datetimeFigureOut">
              <a:rPr lang="en-US" smtClean="0"/>
              <a:t>9/19/23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E6A29-6E4E-BD4D-9226-8297F0DBA63D}" type="slidenum">
              <a:rPr lang="en-US" smtClean="0"/>
              <a:t>‹#›</a:t>
            </a:fld>
            <a:endParaRPr lang="en-US"/>
          </a:p>
        </p:txBody>
      </p:sp>
    </p:spTree>
    <p:extLst>
      <p:ext uri="{BB962C8B-B14F-4D97-AF65-F5344CB8AC3E}">
        <p14:creationId xmlns:p14="http://schemas.microsoft.com/office/powerpoint/2010/main" val="26166172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96" y="388960"/>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96" y="2041526"/>
            <a:ext cx="4278313" cy="6670674"/>
          </a:xfrm>
        </p:spPr>
        <p:txBody>
          <a:bodyPr/>
          <a:lstStyle>
            <a:lvl1pPr marL="0" indent="0">
              <a:buNone/>
              <a:defRPr sz="1400"/>
            </a:lvl1pPr>
            <a:lvl2pPr marL="456846" indent="0">
              <a:buNone/>
              <a:defRPr sz="1100"/>
            </a:lvl2pPr>
            <a:lvl3pPr marL="913697" indent="0">
              <a:buNone/>
              <a:defRPr sz="1000"/>
            </a:lvl3pPr>
            <a:lvl4pPr marL="1370543" indent="0">
              <a:buNone/>
              <a:defRPr sz="900"/>
            </a:lvl4pPr>
            <a:lvl5pPr marL="1827396" indent="0">
              <a:buNone/>
              <a:defRPr sz="900"/>
            </a:lvl5pPr>
            <a:lvl6pPr marL="2284244" indent="0">
              <a:buNone/>
              <a:defRPr sz="900"/>
            </a:lvl6pPr>
            <a:lvl7pPr marL="2741094" indent="0">
              <a:buNone/>
              <a:defRPr sz="900"/>
            </a:lvl7pPr>
            <a:lvl8pPr marL="3197946" indent="0">
              <a:buNone/>
              <a:defRPr sz="900"/>
            </a:lvl8pPr>
            <a:lvl9pPr marL="365479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1512E-2EE5-2448-AB47-1C0A5804569F}" type="datetimeFigureOut">
              <a:rPr lang="en-US" smtClean="0"/>
              <a:t>9/19/23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E6A29-6E4E-BD4D-9226-8297F0DBA63D}" type="slidenum">
              <a:rPr lang="en-US" smtClean="0"/>
              <a:t>‹#›</a:t>
            </a:fld>
            <a:endParaRPr lang="en-US"/>
          </a:p>
        </p:txBody>
      </p:sp>
    </p:spTree>
    <p:extLst>
      <p:ext uri="{BB962C8B-B14F-4D97-AF65-F5344CB8AC3E}">
        <p14:creationId xmlns:p14="http://schemas.microsoft.com/office/powerpoint/2010/main" val="7820830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46"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46" y="871538"/>
            <a:ext cx="7802563" cy="5851526"/>
          </a:xfrm>
        </p:spPr>
        <p:txBody>
          <a:bodyPr/>
          <a:lstStyle>
            <a:lvl1pPr marL="0" indent="0">
              <a:buNone/>
              <a:defRPr sz="3100"/>
            </a:lvl1pPr>
            <a:lvl2pPr marL="456846" indent="0">
              <a:buNone/>
              <a:defRPr sz="2800"/>
            </a:lvl2pPr>
            <a:lvl3pPr marL="913697" indent="0">
              <a:buNone/>
              <a:defRPr sz="2400"/>
            </a:lvl3pPr>
            <a:lvl4pPr marL="1370543" indent="0">
              <a:buNone/>
              <a:defRPr sz="2000"/>
            </a:lvl4pPr>
            <a:lvl5pPr marL="1827396" indent="0">
              <a:buNone/>
              <a:defRPr sz="2000"/>
            </a:lvl5pPr>
            <a:lvl6pPr marL="2284244" indent="0">
              <a:buNone/>
              <a:defRPr sz="2000"/>
            </a:lvl6pPr>
            <a:lvl7pPr marL="2741094" indent="0">
              <a:buNone/>
              <a:defRPr sz="2000"/>
            </a:lvl7pPr>
            <a:lvl8pPr marL="3197946" indent="0">
              <a:buNone/>
              <a:defRPr sz="2000"/>
            </a:lvl8pPr>
            <a:lvl9pPr marL="3654794"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2549546" y="7634290"/>
            <a:ext cx="7802563" cy="1144587"/>
          </a:xfrm>
        </p:spPr>
        <p:txBody>
          <a:bodyPr/>
          <a:lstStyle>
            <a:lvl1pPr marL="0" indent="0">
              <a:buNone/>
              <a:defRPr sz="1400"/>
            </a:lvl1pPr>
            <a:lvl2pPr marL="456846" indent="0">
              <a:buNone/>
              <a:defRPr sz="1100"/>
            </a:lvl2pPr>
            <a:lvl3pPr marL="913697" indent="0">
              <a:buNone/>
              <a:defRPr sz="1000"/>
            </a:lvl3pPr>
            <a:lvl4pPr marL="1370543" indent="0">
              <a:buNone/>
              <a:defRPr sz="900"/>
            </a:lvl4pPr>
            <a:lvl5pPr marL="1827396" indent="0">
              <a:buNone/>
              <a:defRPr sz="900"/>
            </a:lvl5pPr>
            <a:lvl6pPr marL="2284244" indent="0">
              <a:buNone/>
              <a:defRPr sz="900"/>
            </a:lvl6pPr>
            <a:lvl7pPr marL="2741094" indent="0">
              <a:buNone/>
              <a:defRPr sz="900"/>
            </a:lvl7pPr>
            <a:lvl8pPr marL="3197946" indent="0">
              <a:buNone/>
              <a:defRPr sz="900"/>
            </a:lvl8pPr>
            <a:lvl9pPr marL="365479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1512E-2EE5-2448-AB47-1C0A5804569F}" type="datetimeFigureOut">
              <a:rPr lang="en-US" smtClean="0"/>
              <a:t>9/19/23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E6A29-6E4E-BD4D-9226-8297F0DBA63D}" type="slidenum">
              <a:rPr lang="en-US" smtClean="0"/>
              <a:t>‹#›</a:t>
            </a:fld>
            <a:endParaRPr lang="en-US"/>
          </a:p>
        </p:txBody>
      </p:sp>
    </p:spTree>
    <p:extLst>
      <p:ext uri="{BB962C8B-B14F-4D97-AF65-F5344CB8AC3E}">
        <p14:creationId xmlns:p14="http://schemas.microsoft.com/office/powerpoint/2010/main" val="9799050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61512E-2EE5-2448-AB47-1C0A5804569F}"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E6A29-6E4E-BD4D-9226-8297F0DBA63D}" type="slidenum">
              <a:rPr lang="en-US" smtClean="0"/>
              <a:t>‹#›</a:t>
            </a:fld>
            <a:endParaRPr lang="en-US"/>
          </a:p>
        </p:txBody>
      </p:sp>
    </p:spTree>
    <p:extLst>
      <p:ext uri="{BB962C8B-B14F-4D97-AF65-F5344CB8AC3E}">
        <p14:creationId xmlns:p14="http://schemas.microsoft.com/office/powerpoint/2010/main" val="8255874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1" cy="8321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0876" y="390525"/>
            <a:ext cx="8624887" cy="8321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61512E-2EE5-2448-AB47-1C0A5804569F}"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E6A29-6E4E-BD4D-9226-8297F0DBA63D}" type="slidenum">
              <a:rPr lang="en-US" smtClean="0"/>
              <a:t>‹#›</a:t>
            </a:fld>
            <a:endParaRPr lang="en-US"/>
          </a:p>
        </p:txBody>
      </p:sp>
    </p:spTree>
    <p:extLst>
      <p:ext uri="{BB962C8B-B14F-4D97-AF65-F5344CB8AC3E}">
        <p14:creationId xmlns:p14="http://schemas.microsoft.com/office/powerpoint/2010/main" val="397859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1027290" y="6267602"/>
            <a:ext cx="11054080" cy="1937173"/>
          </a:xfrm>
        </p:spPr>
        <p:txBody>
          <a:bodyPr/>
          <a:lstStyle>
            <a:lvl1pPr algn="l">
              <a:defRPr sz="5700" b="1" cap="all"/>
            </a:lvl1pPr>
          </a:lstStyle>
          <a:p>
            <a:r>
              <a:rPr lang="en-US"/>
              <a:t>Click to edit Master title style</a:t>
            </a:r>
            <a:endParaRPr lang="nl-NL"/>
          </a:p>
        </p:txBody>
      </p:sp>
      <p:sp>
        <p:nvSpPr>
          <p:cNvPr id="3" name="Tijdelijke aanduiding voor tekst 2"/>
          <p:cNvSpPr>
            <a:spLocks noGrp="1"/>
          </p:cNvSpPr>
          <p:nvPr>
            <p:ph type="body" idx="1"/>
          </p:nvPr>
        </p:nvSpPr>
        <p:spPr>
          <a:xfrm>
            <a:off x="1027290" y="4134003"/>
            <a:ext cx="11054080" cy="2133599"/>
          </a:xfrm>
        </p:spPr>
        <p:txBody>
          <a:bodyPr anchor="b"/>
          <a:lstStyle>
            <a:lvl1pPr marL="0" indent="0">
              <a:buNone/>
              <a:defRPr sz="2800"/>
            </a:lvl1pPr>
            <a:lvl2pPr marL="649995" indent="0">
              <a:buNone/>
              <a:defRPr sz="2600"/>
            </a:lvl2pPr>
            <a:lvl3pPr marL="1299992" indent="0">
              <a:buNone/>
              <a:defRPr sz="2300"/>
            </a:lvl3pPr>
            <a:lvl4pPr marL="1949993" indent="0">
              <a:buNone/>
              <a:defRPr sz="2000"/>
            </a:lvl4pPr>
            <a:lvl5pPr marL="2599989" indent="0">
              <a:buNone/>
              <a:defRPr sz="2000"/>
            </a:lvl5pPr>
            <a:lvl6pPr marL="3249984" indent="0">
              <a:buNone/>
              <a:defRPr sz="2000"/>
            </a:lvl6pPr>
            <a:lvl7pPr marL="3899984" indent="0">
              <a:buNone/>
              <a:defRPr sz="2000"/>
            </a:lvl7pPr>
            <a:lvl8pPr marL="4549976" indent="0">
              <a:buNone/>
              <a:defRPr sz="2000"/>
            </a:lvl8pPr>
            <a:lvl9pPr marL="5199977" indent="0">
              <a:buNone/>
              <a:defRPr sz="2000"/>
            </a:lvl9pPr>
          </a:lstStyle>
          <a:p>
            <a:pPr lvl="0"/>
            <a:r>
              <a:rPr lang="en-US"/>
              <a:t>Click to edit Master text styles</a:t>
            </a:r>
          </a:p>
        </p:txBody>
      </p:sp>
    </p:spTree>
    <p:extLst>
      <p:ext uri="{BB962C8B-B14F-4D97-AF65-F5344CB8AC3E}">
        <p14:creationId xmlns:p14="http://schemas.microsoft.com/office/powerpoint/2010/main" val="34557233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xfrm>
            <a:off x="0" y="1809384"/>
            <a:ext cx="758613" cy="347699"/>
          </a:xfrm>
          <a:prstGeom prst="rect">
            <a:avLst/>
          </a:prstGeom>
        </p:spPr>
        <p:txBody>
          <a:bodyPr lIns="91415" tIns="45708" rIns="91415" bIns="45708"/>
          <a:lstStyle/>
          <a:p>
            <a:fld id="{86CB4B4D-7CA3-9044-876B-883B54F8677D}" type="slidenum">
              <a:t>‹#›</a:t>
            </a:fld>
            <a:endParaRPr/>
          </a:p>
        </p:txBody>
      </p:sp>
    </p:spTree>
    <p:extLst>
      <p:ext uri="{BB962C8B-B14F-4D97-AF65-F5344CB8AC3E}">
        <p14:creationId xmlns:p14="http://schemas.microsoft.com/office/powerpoint/2010/main" val="1303802211"/>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732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3" name="Tijdelijke aanduiding voor inhoud 2"/>
          <p:cNvSpPr>
            <a:spLocks noGrp="1"/>
          </p:cNvSpPr>
          <p:nvPr>
            <p:ph sz="half" idx="1"/>
          </p:nvPr>
        </p:nvSpPr>
        <p:spPr>
          <a:xfrm>
            <a:off x="1316285" y="2600960"/>
            <a:ext cx="4967111" cy="4987432"/>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inhoud 3"/>
          <p:cNvSpPr>
            <a:spLocks noGrp="1"/>
          </p:cNvSpPr>
          <p:nvPr>
            <p:ph sz="half" idx="2"/>
          </p:nvPr>
        </p:nvSpPr>
        <p:spPr>
          <a:xfrm>
            <a:off x="6500145" y="2600960"/>
            <a:ext cx="4969368" cy="4987432"/>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2489278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650240" y="390596"/>
            <a:ext cx="11704320" cy="1625600"/>
          </a:xfrm>
        </p:spPr>
        <p:txBody>
          <a:bodyPr/>
          <a:lstStyle>
            <a:lvl1pPr>
              <a:defRPr/>
            </a:lvl1pPr>
          </a:lstStyle>
          <a:p>
            <a:r>
              <a:rPr lang="en-US"/>
              <a:t>Click to edit Master title style</a:t>
            </a:r>
            <a:endParaRPr lang="nl-NL"/>
          </a:p>
        </p:txBody>
      </p:sp>
      <p:sp>
        <p:nvSpPr>
          <p:cNvPr id="3" name="Tijdelijke aanduiding voor tekst 2"/>
          <p:cNvSpPr>
            <a:spLocks noGrp="1"/>
          </p:cNvSpPr>
          <p:nvPr>
            <p:ph type="body" idx="1"/>
          </p:nvPr>
        </p:nvSpPr>
        <p:spPr>
          <a:xfrm>
            <a:off x="650240" y="2183272"/>
            <a:ext cx="5746045" cy="909884"/>
          </a:xfrm>
        </p:spPr>
        <p:txBody>
          <a:bodyPr anchor="b"/>
          <a:lstStyle>
            <a:lvl1pPr marL="0" indent="0">
              <a:buNone/>
              <a:defRPr sz="3400" b="1"/>
            </a:lvl1pPr>
            <a:lvl2pPr marL="649995" indent="0">
              <a:buNone/>
              <a:defRPr sz="2800" b="1"/>
            </a:lvl2pPr>
            <a:lvl3pPr marL="1299992" indent="0">
              <a:buNone/>
              <a:defRPr sz="2600" b="1"/>
            </a:lvl3pPr>
            <a:lvl4pPr marL="1949993" indent="0">
              <a:buNone/>
              <a:defRPr sz="2300" b="1"/>
            </a:lvl4pPr>
            <a:lvl5pPr marL="2599989" indent="0">
              <a:buNone/>
              <a:defRPr sz="2300" b="1"/>
            </a:lvl5pPr>
            <a:lvl6pPr marL="3249984" indent="0">
              <a:buNone/>
              <a:defRPr sz="2300" b="1"/>
            </a:lvl6pPr>
            <a:lvl7pPr marL="3899984" indent="0">
              <a:buNone/>
              <a:defRPr sz="2300" b="1"/>
            </a:lvl7pPr>
            <a:lvl8pPr marL="4549976" indent="0">
              <a:buNone/>
              <a:defRPr sz="2300" b="1"/>
            </a:lvl8pPr>
            <a:lvl9pPr marL="5199977" indent="0">
              <a:buNone/>
              <a:defRPr sz="2300" b="1"/>
            </a:lvl9pPr>
          </a:lstStyle>
          <a:p>
            <a:pPr lvl="0"/>
            <a:r>
              <a:rPr lang="en-US"/>
              <a:t>Click to edit Master text styles</a:t>
            </a:r>
          </a:p>
        </p:txBody>
      </p:sp>
      <p:sp>
        <p:nvSpPr>
          <p:cNvPr id="4" name="Tijdelijke aanduiding voor inhoud 3"/>
          <p:cNvSpPr>
            <a:spLocks noGrp="1"/>
          </p:cNvSpPr>
          <p:nvPr>
            <p:ph sz="half" idx="2"/>
          </p:nvPr>
        </p:nvSpPr>
        <p:spPr>
          <a:xfrm>
            <a:off x="650240" y="3093155"/>
            <a:ext cx="5746045"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ijdelijke aanduiding voor tekst 4"/>
          <p:cNvSpPr>
            <a:spLocks noGrp="1"/>
          </p:cNvSpPr>
          <p:nvPr>
            <p:ph type="body" sz="quarter" idx="3"/>
          </p:nvPr>
        </p:nvSpPr>
        <p:spPr>
          <a:xfrm>
            <a:off x="6606260" y="2183272"/>
            <a:ext cx="5748302" cy="909884"/>
          </a:xfrm>
        </p:spPr>
        <p:txBody>
          <a:bodyPr anchor="b"/>
          <a:lstStyle>
            <a:lvl1pPr marL="0" indent="0">
              <a:buNone/>
              <a:defRPr sz="3400" b="1"/>
            </a:lvl1pPr>
            <a:lvl2pPr marL="649995" indent="0">
              <a:buNone/>
              <a:defRPr sz="2800" b="1"/>
            </a:lvl2pPr>
            <a:lvl3pPr marL="1299992" indent="0">
              <a:buNone/>
              <a:defRPr sz="2600" b="1"/>
            </a:lvl3pPr>
            <a:lvl4pPr marL="1949993" indent="0">
              <a:buNone/>
              <a:defRPr sz="2300" b="1"/>
            </a:lvl4pPr>
            <a:lvl5pPr marL="2599989" indent="0">
              <a:buNone/>
              <a:defRPr sz="2300" b="1"/>
            </a:lvl5pPr>
            <a:lvl6pPr marL="3249984" indent="0">
              <a:buNone/>
              <a:defRPr sz="2300" b="1"/>
            </a:lvl6pPr>
            <a:lvl7pPr marL="3899984" indent="0">
              <a:buNone/>
              <a:defRPr sz="2300" b="1"/>
            </a:lvl7pPr>
            <a:lvl8pPr marL="4549976" indent="0">
              <a:buNone/>
              <a:defRPr sz="2300" b="1"/>
            </a:lvl8pPr>
            <a:lvl9pPr marL="5199977" indent="0">
              <a:buNone/>
              <a:defRPr sz="2300" b="1"/>
            </a:lvl9pPr>
          </a:lstStyle>
          <a:p>
            <a:pPr lvl="0"/>
            <a:r>
              <a:rPr lang="en-US"/>
              <a:t>Click to edit Master text styles</a:t>
            </a:r>
          </a:p>
        </p:txBody>
      </p:sp>
      <p:sp>
        <p:nvSpPr>
          <p:cNvPr id="6" name="Tijdelijke aanduiding voor inhoud 5"/>
          <p:cNvSpPr>
            <a:spLocks noGrp="1"/>
          </p:cNvSpPr>
          <p:nvPr>
            <p:ph sz="quarter" idx="4"/>
          </p:nvPr>
        </p:nvSpPr>
        <p:spPr>
          <a:xfrm>
            <a:off x="6606260" y="3093155"/>
            <a:ext cx="5748302"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218385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23825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8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650243" y="388338"/>
            <a:ext cx="4278490" cy="1652693"/>
          </a:xfrm>
        </p:spPr>
        <p:txBody>
          <a:bodyPr anchor="b"/>
          <a:lstStyle>
            <a:lvl1pPr algn="l">
              <a:defRPr sz="2800" b="1"/>
            </a:lvl1pPr>
          </a:lstStyle>
          <a:p>
            <a:r>
              <a:rPr lang="en-US"/>
              <a:t>Click to edit Master title style</a:t>
            </a:r>
            <a:endParaRPr lang="nl-NL"/>
          </a:p>
        </p:txBody>
      </p:sp>
      <p:sp>
        <p:nvSpPr>
          <p:cNvPr id="3" name="Tijdelijke aanduiding voor inhoud 2"/>
          <p:cNvSpPr>
            <a:spLocks noGrp="1"/>
          </p:cNvSpPr>
          <p:nvPr>
            <p:ph idx="1"/>
          </p:nvPr>
        </p:nvSpPr>
        <p:spPr>
          <a:xfrm>
            <a:off x="5084516" y="388349"/>
            <a:ext cx="7270044" cy="8324427"/>
          </a:xfrm>
        </p:spPr>
        <p:txBody>
          <a:bodyPr/>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tekst 3"/>
          <p:cNvSpPr>
            <a:spLocks noGrp="1"/>
          </p:cNvSpPr>
          <p:nvPr>
            <p:ph type="body" sz="half" idx="2"/>
          </p:nvPr>
        </p:nvSpPr>
        <p:spPr>
          <a:xfrm>
            <a:off x="650243" y="2041033"/>
            <a:ext cx="4278490" cy="6671734"/>
          </a:xfrm>
        </p:spPr>
        <p:txBody>
          <a:bodyPr/>
          <a:lstStyle>
            <a:lvl1pPr marL="0" indent="0">
              <a:buNone/>
              <a:defRPr sz="2000"/>
            </a:lvl1pPr>
            <a:lvl2pPr marL="649995" indent="0">
              <a:buNone/>
              <a:defRPr sz="1700"/>
            </a:lvl2pPr>
            <a:lvl3pPr marL="1299992" indent="0">
              <a:buNone/>
              <a:defRPr sz="1400"/>
            </a:lvl3pPr>
            <a:lvl4pPr marL="1949993" indent="0">
              <a:buNone/>
              <a:defRPr sz="1300"/>
            </a:lvl4pPr>
            <a:lvl5pPr marL="2599989" indent="0">
              <a:buNone/>
              <a:defRPr sz="1300"/>
            </a:lvl5pPr>
            <a:lvl6pPr marL="3249984" indent="0">
              <a:buNone/>
              <a:defRPr sz="1300"/>
            </a:lvl6pPr>
            <a:lvl7pPr marL="3899984" indent="0">
              <a:buNone/>
              <a:defRPr sz="1300"/>
            </a:lvl7pPr>
            <a:lvl8pPr marL="4549976" indent="0">
              <a:buNone/>
              <a:defRPr sz="1300"/>
            </a:lvl8pPr>
            <a:lvl9pPr marL="5199977" indent="0">
              <a:buNone/>
              <a:defRPr sz="1300"/>
            </a:lvl9pPr>
          </a:lstStyle>
          <a:p>
            <a:pPr lvl="0"/>
            <a:r>
              <a:rPr lang="en-US"/>
              <a:t>Click to edit Master text styles</a:t>
            </a:r>
          </a:p>
        </p:txBody>
      </p:sp>
    </p:spTree>
    <p:extLst>
      <p:ext uri="{BB962C8B-B14F-4D97-AF65-F5344CB8AC3E}">
        <p14:creationId xmlns:p14="http://schemas.microsoft.com/office/powerpoint/2010/main" val="2434480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2.emf"/><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title"/>
          </p:nvPr>
        </p:nvSpPr>
        <p:spPr bwMode="auto">
          <a:xfrm>
            <a:off x="2325937" y="484314"/>
            <a:ext cx="10009112" cy="15121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endParaRPr lang="nl-NL" dirty="0"/>
          </a:p>
        </p:txBody>
      </p:sp>
      <p:sp>
        <p:nvSpPr>
          <p:cNvPr id="1027" name="Rectangle 11"/>
          <p:cNvSpPr>
            <a:spLocks noGrp="1" noChangeArrowheads="1"/>
          </p:cNvSpPr>
          <p:nvPr>
            <p:ph type="body" idx="1"/>
          </p:nvPr>
        </p:nvSpPr>
        <p:spPr bwMode="auto">
          <a:xfrm>
            <a:off x="2325937" y="2356531"/>
            <a:ext cx="10009112" cy="68407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p:txBody>
      </p:sp>
      <p:sp>
        <p:nvSpPr>
          <p:cNvPr id="13" name="Rectangle 28"/>
          <p:cNvSpPr>
            <a:spLocks noChangeArrowheads="1"/>
          </p:cNvSpPr>
          <p:nvPr/>
        </p:nvSpPr>
        <p:spPr bwMode="auto">
          <a:xfrm>
            <a:off x="0" y="22"/>
            <a:ext cx="2037905" cy="9753587"/>
          </a:xfrm>
          <a:prstGeom prst="rect">
            <a:avLst/>
          </a:prstGeom>
          <a:solidFill>
            <a:srgbClr val="00A6D6"/>
          </a:solidFill>
          <a:ln w="9525">
            <a:noFill/>
            <a:miter lim="800000"/>
            <a:headEnd/>
            <a:tailEnd/>
          </a:ln>
        </p:spPr>
        <p:txBody>
          <a:bodyPr wrap="none" lIns="91405" tIns="45702" rIns="91405" bIns="45702" anchor="ctr"/>
          <a:lstStyle/>
          <a:p>
            <a:pPr algn="r"/>
            <a:endParaRPr lang="nl-NL" sz="2100">
              <a:solidFill>
                <a:srgbClr val="00A6D6"/>
              </a:solidFill>
              <a:latin typeface="Tahoma" pitchFamily="34" charset="0"/>
            </a:endParaRPr>
          </a:p>
        </p:txBody>
      </p:sp>
      <p:pic>
        <p:nvPicPr>
          <p:cNvPr id="14" name="Picture 3" descr="TU_P5#white.eps"/>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5959" y="8621217"/>
            <a:ext cx="1921953" cy="1183922"/>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8" r:id="rId14"/>
    <p:sldLayoutId id="2147483743" r:id="rId15"/>
  </p:sldLayoutIdLst>
  <p:txStyles>
    <p:titleStyle>
      <a:lvl1pPr marL="1217177" indent="-1217177" algn="l" rtl="0" eaLnBrk="1" fontAlgn="base" hangingPunct="1">
        <a:spcBef>
          <a:spcPct val="0"/>
        </a:spcBef>
        <a:spcAft>
          <a:spcPct val="0"/>
        </a:spcAft>
        <a:defRPr sz="4400">
          <a:solidFill>
            <a:srgbClr val="00A6D6"/>
          </a:solidFill>
          <a:latin typeface="Arial"/>
          <a:ea typeface="MS PGothic" pitchFamily="34" charset="-128"/>
          <a:cs typeface="Arial"/>
        </a:defRPr>
      </a:lvl1pPr>
      <a:lvl2pPr marL="1217177" indent="-1217177" algn="l" rtl="0" eaLnBrk="1" fontAlgn="base" hangingPunct="1">
        <a:spcBef>
          <a:spcPct val="0"/>
        </a:spcBef>
        <a:spcAft>
          <a:spcPct val="0"/>
        </a:spcAft>
        <a:defRPr sz="4700">
          <a:solidFill>
            <a:schemeClr val="tx1"/>
          </a:solidFill>
          <a:latin typeface="Bookman Old Style" pitchFamily="18" charset="0"/>
          <a:ea typeface="MS PGothic" pitchFamily="34" charset="-128"/>
          <a:cs typeface="MS PGothic" charset="0"/>
        </a:defRPr>
      </a:lvl2pPr>
      <a:lvl3pPr marL="1217177" indent="-1217177" algn="l" rtl="0" eaLnBrk="1" fontAlgn="base" hangingPunct="1">
        <a:spcBef>
          <a:spcPct val="0"/>
        </a:spcBef>
        <a:spcAft>
          <a:spcPct val="0"/>
        </a:spcAft>
        <a:defRPr sz="4700">
          <a:solidFill>
            <a:schemeClr val="tx1"/>
          </a:solidFill>
          <a:latin typeface="Bookman Old Style" pitchFamily="18" charset="0"/>
          <a:ea typeface="MS PGothic" pitchFamily="34" charset="-128"/>
          <a:cs typeface="MS PGothic" charset="0"/>
        </a:defRPr>
      </a:lvl3pPr>
      <a:lvl4pPr marL="1217177" indent="-1217177" algn="l" rtl="0" eaLnBrk="1" fontAlgn="base" hangingPunct="1">
        <a:spcBef>
          <a:spcPct val="0"/>
        </a:spcBef>
        <a:spcAft>
          <a:spcPct val="0"/>
        </a:spcAft>
        <a:defRPr sz="4700">
          <a:solidFill>
            <a:schemeClr val="tx1"/>
          </a:solidFill>
          <a:latin typeface="Bookman Old Style" pitchFamily="18" charset="0"/>
          <a:ea typeface="MS PGothic" pitchFamily="34" charset="-128"/>
          <a:cs typeface="MS PGothic" charset="0"/>
        </a:defRPr>
      </a:lvl4pPr>
      <a:lvl5pPr marL="1217177" indent="-1217177" algn="l" rtl="0" eaLnBrk="1" fontAlgn="base" hangingPunct="1">
        <a:spcBef>
          <a:spcPct val="0"/>
        </a:spcBef>
        <a:spcAft>
          <a:spcPct val="0"/>
        </a:spcAft>
        <a:defRPr sz="4700">
          <a:solidFill>
            <a:schemeClr val="tx1"/>
          </a:solidFill>
          <a:latin typeface="Bookman Old Style" pitchFamily="18" charset="0"/>
          <a:ea typeface="MS PGothic" pitchFamily="34" charset="-128"/>
          <a:cs typeface="MS PGothic" charset="0"/>
        </a:defRPr>
      </a:lvl5pPr>
      <a:lvl6pPr marL="1868742" indent="-1218743" algn="l" rtl="0" eaLnBrk="1" fontAlgn="base" hangingPunct="1">
        <a:spcBef>
          <a:spcPct val="0"/>
        </a:spcBef>
        <a:spcAft>
          <a:spcPct val="0"/>
        </a:spcAft>
        <a:defRPr sz="4700">
          <a:solidFill>
            <a:schemeClr val="tx1"/>
          </a:solidFill>
          <a:latin typeface="Bookman Old Style" pitchFamily="18" charset="0"/>
        </a:defRPr>
      </a:lvl6pPr>
      <a:lvl7pPr marL="2518745" indent="-1218743" algn="l" rtl="0" eaLnBrk="1" fontAlgn="base" hangingPunct="1">
        <a:spcBef>
          <a:spcPct val="0"/>
        </a:spcBef>
        <a:spcAft>
          <a:spcPct val="0"/>
        </a:spcAft>
        <a:defRPr sz="4700">
          <a:solidFill>
            <a:schemeClr val="tx1"/>
          </a:solidFill>
          <a:latin typeface="Bookman Old Style" pitchFamily="18" charset="0"/>
        </a:defRPr>
      </a:lvl7pPr>
      <a:lvl8pPr marL="3168736" indent="-1218743" algn="l" rtl="0" eaLnBrk="1" fontAlgn="base" hangingPunct="1">
        <a:spcBef>
          <a:spcPct val="0"/>
        </a:spcBef>
        <a:spcAft>
          <a:spcPct val="0"/>
        </a:spcAft>
        <a:defRPr sz="4700">
          <a:solidFill>
            <a:schemeClr val="tx1"/>
          </a:solidFill>
          <a:latin typeface="Bookman Old Style" pitchFamily="18" charset="0"/>
        </a:defRPr>
      </a:lvl8pPr>
      <a:lvl9pPr marL="3818732" indent="-1218743" algn="l" rtl="0" eaLnBrk="1" fontAlgn="base" hangingPunct="1">
        <a:spcBef>
          <a:spcPct val="0"/>
        </a:spcBef>
        <a:spcAft>
          <a:spcPct val="0"/>
        </a:spcAft>
        <a:defRPr sz="4700">
          <a:solidFill>
            <a:schemeClr val="tx1"/>
          </a:solidFill>
          <a:latin typeface="Bookman Old Style" pitchFamily="18" charset="0"/>
        </a:defRPr>
      </a:lvl9pPr>
    </p:titleStyle>
    <p:bodyStyle>
      <a:lvl1pPr marL="276126" indent="-276126" algn="l" rtl="0" eaLnBrk="1" fontAlgn="base" hangingPunct="1">
        <a:lnSpc>
          <a:spcPts val="3550"/>
        </a:lnSpc>
        <a:spcBef>
          <a:spcPct val="0"/>
        </a:spcBef>
        <a:spcAft>
          <a:spcPct val="0"/>
        </a:spcAft>
        <a:buClr>
          <a:srgbClr val="00A6D6"/>
        </a:buClr>
        <a:buChar char="•"/>
        <a:defRPr sz="2800">
          <a:solidFill>
            <a:schemeClr val="tx1"/>
          </a:solidFill>
          <a:latin typeface="Arial"/>
          <a:ea typeface="MS PGothic" pitchFamily="34" charset="-128"/>
          <a:cs typeface="Arial"/>
        </a:defRPr>
      </a:lvl1pPr>
      <a:lvl2pPr marL="818856" indent="-269779" algn="l" rtl="0" eaLnBrk="1" fontAlgn="base" hangingPunct="1">
        <a:lnSpc>
          <a:spcPts val="3550"/>
        </a:lnSpc>
        <a:spcBef>
          <a:spcPct val="0"/>
        </a:spcBef>
        <a:spcAft>
          <a:spcPct val="0"/>
        </a:spcAft>
        <a:buClr>
          <a:srgbClr val="00A6D6"/>
        </a:buClr>
        <a:buFont typeface="Times" charset="0"/>
        <a:buChar char="•"/>
        <a:defRPr sz="2400">
          <a:solidFill>
            <a:schemeClr val="tx1"/>
          </a:solidFill>
          <a:latin typeface="Arial"/>
          <a:ea typeface="MS PGothic" pitchFamily="34" charset="-128"/>
          <a:cs typeface="Arial"/>
        </a:defRPr>
      </a:lvl2pPr>
      <a:lvl3pPr marL="1360000" indent="-269779" algn="l" rtl="0" eaLnBrk="1" fontAlgn="base" hangingPunct="1">
        <a:lnSpc>
          <a:spcPts val="3550"/>
        </a:lnSpc>
        <a:spcBef>
          <a:spcPct val="0"/>
        </a:spcBef>
        <a:spcAft>
          <a:spcPct val="0"/>
        </a:spcAft>
        <a:buClr>
          <a:srgbClr val="00A6D6"/>
        </a:buClr>
        <a:buFont typeface="Times" charset="0"/>
        <a:buChar char="•"/>
        <a:defRPr sz="2400">
          <a:solidFill>
            <a:schemeClr val="tx1"/>
          </a:solidFill>
          <a:latin typeface="Arial"/>
          <a:ea typeface="MS PGothic" pitchFamily="34" charset="-128"/>
          <a:cs typeface="Arial"/>
        </a:defRPr>
      </a:lvl3pPr>
      <a:lvl4pPr marL="1901140" indent="-269779" algn="l" rtl="0" eaLnBrk="1" fontAlgn="base" hangingPunct="1">
        <a:lnSpc>
          <a:spcPts val="3550"/>
        </a:lnSpc>
        <a:spcBef>
          <a:spcPct val="0"/>
        </a:spcBef>
        <a:spcAft>
          <a:spcPct val="0"/>
        </a:spcAft>
        <a:buClr>
          <a:schemeClr val="bg2"/>
        </a:buClr>
        <a:buFont typeface="Times" charset="0"/>
        <a:buChar char="•"/>
        <a:defRPr sz="2000">
          <a:solidFill>
            <a:schemeClr val="tx1"/>
          </a:solidFill>
          <a:latin typeface="+mn-lt"/>
          <a:ea typeface="MS PGothic" pitchFamily="34" charset="-128"/>
          <a:cs typeface="MS PGothic" charset="0"/>
        </a:defRPr>
      </a:lvl4pPr>
      <a:lvl5pPr marL="2443874" indent="-269779" algn="l" rtl="0" eaLnBrk="1" fontAlgn="base" hangingPunct="1">
        <a:lnSpc>
          <a:spcPts val="3550"/>
        </a:lnSpc>
        <a:spcBef>
          <a:spcPct val="0"/>
        </a:spcBef>
        <a:spcAft>
          <a:spcPct val="0"/>
        </a:spcAft>
        <a:buClr>
          <a:schemeClr val="bg2"/>
        </a:buClr>
        <a:buFont typeface="Times" charset="0"/>
        <a:buChar char="•"/>
        <a:defRPr sz="1700">
          <a:solidFill>
            <a:schemeClr val="tx1"/>
          </a:solidFill>
          <a:latin typeface="+mn-lt"/>
          <a:ea typeface="MS PGothic" pitchFamily="34" charset="-128"/>
          <a:cs typeface="MS PGothic" charset="0"/>
        </a:defRPr>
      </a:lvl5pPr>
      <a:lvl6pPr marL="3094259" indent="-270830" algn="l" rtl="0" eaLnBrk="1" fontAlgn="base" hangingPunct="1">
        <a:lnSpc>
          <a:spcPts val="3556"/>
        </a:lnSpc>
        <a:spcBef>
          <a:spcPct val="0"/>
        </a:spcBef>
        <a:spcAft>
          <a:spcPct val="0"/>
        </a:spcAft>
        <a:buClr>
          <a:schemeClr val="bg2"/>
        </a:buClr>
        <a:buFont typeface="Times" pitchFamily="18" charset="0"/>
        <a:buChar char="•"/>
        <a:defRPr sz="1700">
          <a:solidFill>
            <a:schemeClr val="tx1"/>
          </a:solidFill>
          <a:latin typeface="+mn-lt"/>
        </a:defRPr>
      </a:lvl6pPr>
      <a:lvl7pPr marL="3744253" indent="-270830" algn="l" rtl="0" eaLnBrk="1" fontAlgn="base" hangingPunct="1">
        <a:lnSpc>
          <a:spcPts val="3556"/>
        </a:lnSpc>
        <a:spcBef>
          <a:spcPct val="0"/>
        </a:spcBef>
        <a:spcAft>
          <a:spcPct val="0"/>
        </a:spcAft>
        <a:buClr>
          <a:schemeClr val="bg2"/>
        </a:buClr>
        <a:buFont typeface="Times" pitchFamily="18" charset="0"/>
        <a:buChar char="•"/>
        <a:defRPr sz="1700">
          <a:solidFill>
            <a:schemeClr val="tx1"/>
          </a:solidFill>
          <a:latin typeface="+mn-lt"/>
        </a:defRPr>
      </a:lvl7pPr>
      <a:lvl8pPr marL="4394252" indent="-270830" algn="l" rtl="0" eaLnBrk="1" fontAlgn="base" hangingPunct="1">
        <a:lnSpc>
          <a:spcPts val="3556"/>
        </a:lnSpc>
        <a:spcBef>
          <a:spcPct val="0"/>
        </a:spcBef>
        <a:spcAft>
          <a:spcPct val="0"/>
        </a:spcAft>
        <a:buClr>
          <a:schemeClr val="bg2"/>
        </a:buClr>
        <a:buFont typeface="Times" pitchFamily="18" charset="0"/>
        <a:buChar char="•"/>
        <a:defRPr sz="1700">
          <a:solidFill>
            <a:schemeClr val="tx1"/>
          </a:solidFill>
          <a:latin typeface="+mn-lt"/>
        </a:defRPr>
      </a:lvl8pPr>
      <a:lvl9pPr marL="5044246" indent="-270830" algn="l" rtl="0" eaLnBrk="1" fontAlgn="base" hangingPunct="1">
        <a:lnSpc>
          <a:spcPts val="3556"/>
        </a:lnSpc>
        <a:spcBef>
          <a:spcPct val="0"/>
        </a:spcBef>
        <a:spcAft>
          <a:spcPct val="0"/>
        </a:spcAft>
        <a:buClr>
          <a:schemeClr val="bg2"/>
        </a:buClr>
        <a:buFont typeface="Times" pitchFamily="18" charset="0"/>
        <a:buChar char="•"/>
        <a:defRPr sz="1700">
          <a:solidFill>
            <a:schemeClr val="tx1"/>
          </a:solidFill>
          <a:latin typeface="+mn-lt"/>
        </a:defRPr>
      </a:lvl9pPr>
    </p:bodyStyle>
    <p:otherStyle>
      <a:defPPr>
        <a:defRPr lang="nl-NL"/>
      </a:defPPr>
      <a:lvl1pPr marL="0" algn="l" defTabSz="1299992" rtl="0" eaLnBrk="1" latinLnBrk="0" hangingPunct="1">
        <a:defRPr sz="2600" kern="1200">
          <a:solidFill>
            <a:schemeClr val="tx1"/>
          </a:solidFill>
          <a:latin typeface="+mn-lt"/>
          <a:ea typeface="+mn-ea"/>
          <a:cs typeface="+mn-cs"/>
        </a:defRPr>
      </a:lvl1pPr>
      <a:lvl2pPr marL="649995" algn="l" defTabSz="1299992" rtl="0" eaLnBrk="1" latinLnBrk="0" hangingPunct="1">
        <a:defRPr sz="2600" kern="1200">
          <a:solidFill>
            <a:schemeClr val="tx1"/>
          </a:solidFill>
          <a:latin typeface="+mn-lt"/>
          <a:ea typeface="+mn-ea"/>
          <a:cs typeface="+mn-cs"/>
        </a:defRPr>
      </a:lvl2pPr>
      <a:lvl3pPr marL="1299992" algn="l" defTabSz="1299992" rtl="0" eaLnBrk="1" latinLnBrk="0" hangingPunct="1">
        <a:defRPr sz="2600" kern="1200">
          <a:solidFill>
            <a:schemeClr val="tx1"/>
          </a:solidFill>
          <a:latin typeface="+mn-lt"/>
          <a:ea typeface="+mn-ea"/>
          <a:cs typeface="+mn-cs"/>
        </a:defRPr>
      </a:lvl3pPr>
      <a:lvl4pPr marL="1949993" algn="l" defTabSz="1299992" rtl="0" eaLnBrk="1" latinLnBrk="0" hangingPunct="1">
        <a:defRPr sz="2600" kern="1200">
          <a:solidFill>
            <a:schemeClr val="tx1"/>
          </a:solidFill>
          <a:latin typeface="+mn-lt"/>
          <a:ea typeface="+mn-ea"/>
          <a:cs typeface="+mn-cs"/>
        </a:defRPr>
      </a:lvl4pPr>
      <a:lvl5pPr marL="2599989" algn="l" defTabSz="1299992" rtl="0" eaLnBrk="1" latinLnBrk="0" hangingPunct="1">
        <a:defRPr sz="2600" kern="1200">
          <a:solidFill>
            <a:schemeClr val="tx1"/>
          </a:solidFill>
          <a:latin typeface="+mn-lt"/>
          <a:ea typeface="+mn-ea"/>
          <a:cs typeface="+mn-cs"/>
        </a:defRPr>
      </a:lvl5pPr>
      <a:lvl6pPr marL="3249984" algn="l" defTabSz="1299992" rtl="0" eaLnBrk="1" latinLnBrk="0" hangingPunct="1">
        <a:defRPr sz="2600" kern="1200">
          <a:solidFill>
            <a:schemeClr val="tx1"/>
          </a:solidFill>
          <a:latin typeface="+mn-lt"/>
          <a:ea typeface="+mn-ea"/>
          <a:cs typeface="+mn-cs"/>
        </a:defRPr>
      </a:lvl6pPr>
      <a:lvl7pPr marL="3899984" algn="l" defTabSz="1299992" rtl="0" eaLnBrk="1" latinLnBrk="0" hangingPunct="1">
        <a:defRPr sz="2600" kern="1200">
          <a:solidFill>
            <a:schemeClr val="tx1"/>
          </a:solidFill>
          <a:latin typeface="+mn-lt"/>
          <a:ea typeface="+mn-ea"/>
          <a:cs typeface="+mn-cs"/>
        </a:defRPr>
      </a:lvl7pPr>
      <a:lvl8pPr marL="4549976" algn="l" defTabSz="1299992" rtl="0" eaLnBrk="1" latinLnBrk="0" hangingPunct="1">
        <a:defRPr sz="2600" kern="1200">
          <a:solidFill>
            <a:schemeClr val="tx1"/>
          </a:solidFill>
          <a:latin typeface="+mn-lt"/>
          <a:ea typeface="+mn-ea"/>
          <a:cs typeface="+mn-cs"/>
        </a:defRPr>
      </a:lvl8pPr>
      <a:lvl9pPr marL="5199977" algn="l" defTabSz="1299992"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TU_P4~black.eps"/>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944" y="8620718"/>
            <a:ext cx="1918785" cy="1181970"/>
          </a:xfrm>
          <a:prstGeom prst="rect">
            <a:avLst/>
          </a:prstGeom>
        </p:spPr>
      </p:pic>
    </p:spTree>
    <p:extLst>
      <p:ext uri="{BB962C8B-B14F-4D97-AF65-F5344CB8AC3E}">
        <p14:creationId xmlns:p14="http://schemas.microsoft.com/office/powerpoint/2010/main" val="200568245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44" r:id="rId12"/>
    <p:sldLayoutId id="2147483745" r:id="rId13"/>
  </p:sldLayoutIdLst>
  <p:txStyles>
    <p:titleStyle>
      <a:lvl1pPr algn="ctr" defTabSz="456987" rtl="0" eaLnBrk="1" latinLnBrk="0" hangingPunct="1">
        <a:spcBef>
          <a:spcPct val="0"/>
        </a:spcBef>
        <a:buNone/>
        <a:defRPr sz="4400" kern="1200">
          <a:solidFill>
            <a:schemeClr val="tx1"/>
          </a:solidFill>
          <a:latin typeface="+mj-lt"/>
          <a:ea typeface="+mj-ea"/>
          <a:cs typeface="+mj-cs"/>
        </a:defRPr>
      </a:lvl1pPr>
    </p:titleStyle>
    <p:bodyStyle>
      <a:lvl1pPr marL="342745" indent="-342745" algn="l" defTabSz="456987" rtl="0" eaLnBrk="1" latinLnBrk="0" hangingPunct="1">
        <a:spcBef>
          <a:spcPct val="20000"/>
        </a:spcBef>
        <a:buFont typeface="Arial"/>
        <a:buChar char="•"/>
        <a:defRPr sz="3100" kern="1200">
          <a:solidFill>
            <a:schemeClr val="tx1"/>
          </a:solidFill>
          <a:latin typeface="+mn-lt"/>
          <a:ea typeface="+mn-ea"/>
          <a:cs typeface="+mn-cs"/>
        </a:defRPr>
      </a:lvl1pPr>
      <a:lvl2pPr marL="742612" indent="-285618" algn="l" defTabSz="456987" rtl="0" eaLnBrk="1" latinLnBrk="0" hangingPunct="1">
        <a:spcBef>
          <a:spcPct val="20000"/>
        </a:spcBef>
        <a:buFont typeface="Arial"/>
        <a:buChar char="–"/>
        <a:defRPr sz="2800" kern="1200">
          <a:solidFill>
            <a:schemeClr val="tx1"/>
          </a:solidFill>
          <a:latin typeface="+mn-lt"/>
          <a:ea typeface="+mn-ea"/>
          <a:cs typeface="+mn-cs"/>
        </a:defRPr>
      </a:lvl2pPr>
      <a:lvl3pPr marL="1142475" indent="-228495" algn="l" defTabSz="456987" rtl="0" eaLnBrk="1" latinLnBrk="0" hangingPunct="1">
        <a:spcBef>
          <a:spcPct val="20000"/>
        </a:spcBef>
        <a:buFont typeface="Arial"/>
        <a:buChar char="•"/>
        <a:defRPr sz="2400" kern="1200">
          <a:solidFill>
            <a:schemeClr val="tx1"/>
          </a:solidFill>
          <a:latin typeface="+mn-lt"/>
          <a:ea typeface="+mn-ea"/>
          <a:cs typeface="+mn-cs"/>
        </a:defRPr>
      </a:lvl3pPr>
      <a:lvl4pPr marL="1599463" indent="-228495" algn="l" defTabSz="456987" rtl="0" eaLnBrk="1" latinLnBrk="0" hangingPunct="1">
        <a:spcBef>
          <a:spcPct val="20000"/>
        </a:spcBef>
        <a:buFont typeface="Arial"/>
        <a:buChar char="–"/>
        <a:defRPr sz="2000" kern="1200">
          <a:solidFill>
            <a:schemeClr val="tx1"/>
          </a:solidFill>
          <a:latin typeface="+mn-lt"/>
          <a:ea typeface="+mn-ea"/>
          <a:cs typeface="+mn-cs"/>
        </a:defRPr>
      </a:lvl4pPr>
      <a:lvl5pPr marL="2056453" indent="-228495" algn="l" defTabSz="456987" rtl="0" eaLnBrk="1" latinLnBrk="0" hangingPunct="1">
        <a:spcBef>
          <a:spcPct val="20000"/>
        </a:spcBef>
        <a:buFont typeface="Arial"/>
        <a:buChar char="»"/>
        <a:defRPr sz="2000" kern="1200">
          <a:solidFill>
            <a:schemeClr val="tx1"/>
          </a:solidFill>
          <a:latin typeface="+mn-lt"/>
          <a:ea typeface="+mn-ea"/>
          <a:cs typeface="+mn-cs"/>
        </a:defRPr>
      </a:lvl5pPr>
      <a:lvl6pPr marL="2513447" indent="-228495" algn="l" defTabSz="456987" rtl="0" eaLnBrk="1" latinLnBrk="0" hangingPunct="1">
        <a:spcBef>
          <a:spcPct val="20000"/>
        </a:spcBef>
        <a:buFont typeface="Arial"/>
        <a:buChar char="•"/>
        <a:defRPr sz="2000" kern="1200">
          <a:solidFill>
            <a:schemeClr val="tx1"/>
          </a:solidFill>
          <a:latin typeface="+mn-lt"/>
          <a:ea typeface="+mn-ea"/>
          <a:cs typeface="+mn-cs"/>
        </a:defRPr>
      </a:lvl6pPr>
      <a:lvl7pPr marL="2970431" indent="-228495" algn="l" defTabSz="456987" rtl="0" eaLnBrk="1" latinLnBrk="0" hangingPunct="1">
        <a:spcBef>
          <a:spcPct val="20000"/>
        </a:spcBef>
        <a:buFont typeface="Arial"/>
        <a:buChar char="•"/>
        <a:defRPr sz="2000" kern="1200">
          <a:solidFill>
            <a:schemeClr val="tx1"/>
          </a:solidFill>
          <a:latin typeface="+mn-lt"/>
          <a:ea typeface="+mn-ea"/>
          <a:cs typeface="+mn-cs"/>
        </a:defRPr>
      </a:lvl7pPr>
      <a:lvl8pPr marL="3427425" indent="-228495" algn="l" defTabSz="456987" rtl="0" eaLnBrk="1" latinLnBrk="0" hangingPunct="1">
        <a:spcBef>
          <a:spcPct val="20000"/>
        </a:spcBef>
        <a:buFont typeface="Arial"/>
        <a:buChar char="•"/>
        <a:defRPr sz="2000" kern="1200">
          <a:solidFill>
            <a:schemeClr val="tx1"/>
          </a:solidFill>
          <a:latin typeface="+mn-lt"/>
          <a:ea typeface="+mn-ea"/>
          <a:cs typeface="+mn-cs"/>
        </a:defRPr>
      </a:lvl8pPr>
      <a:lvl9pPr marL="3884408" indent="-228495" algn="l" defTabSz="45698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987" rtl="0" eaLnBrk="1" latinLnBrk="0" hangingPunct="1">
        <a:defRPr sz="1800" kern="1200">
          <a:solidFill>
            <a:schemeClr val="tx1"/>
          </a:solidFill>
          <a:latin typeface="+mn-lt"/>
          <a:ea typeface="+mn-ea"/>
          <a:cs typeface="+mn-cs"/>
        </a:defRPr>
      </a:lvl1pPr>
      <a:lvl2pPr marL="456987" algn="l" defTabSz="456987" rtl="0" eaLnBrk="1" latinLnBrk="0" hangingPunct="1">
        <a:defRPr sz="1800" kern="1200">
          <a:solidFill>
            <a:schemeClr val="tx1"/>
          </a:solidFill>
          <a:latin typeface="+mn-lt"/>
          <a:ea typeface="+mn-ea"/>
          <a:cs typeface="+mn-cs"/>
        </a:defRPr>
      </a:lvl2pPr>
      <a:lvl3pPr marL="913978" algn="l" defTabSz="456987" rtl="0" eaLnBrk="1" latinLnBrk="0" hangingPunct="1">
        <a:defRPr sz="1800" kern="1200">
          <a:solidFill>
            <a:schemeClr val="tx1"/>
          </a:solidFill>
          <a:latin typeface="+mn-lt"/>
          <a:ea typeface="+mn-ea"/>
          <a:cs typeface="+mn-cs"/>
        </a:defRPr>
      </a:lvl3pPr>
      <a:lvl4pPr marL="1370965" algn="l" defTabSz="456987" rtl="0" eaLnBrk="1" latinLnBrk="0" hangingPunct="1">
        <a:defRPr sz="1800" kern="1200">
          <a:solidFill>
            <a:schemeClr val="tx1"/>
          </a:solidFill>
          <a:latin typeface="+mn-lt"/>
          <a:ea typeface="+mn-ea"/>
          <a:cs typeface="+mn-cs"/>
        </a:defRPr>
      </a:lvl4pPr>
      <a:lvl5pPr marL="1827957" algn="l" defTabSz="456987" rtl="0" eaLnBrk="1" latinLnBrk="0" hangingPunct="1">
        <a:defRPr sz="1800" kern="1200">
          <a:solidFill>
            <a:schemeClr val="tx1"/>
          </a:solidFill>
          <a:latin typeface="+mn-lt"/>
          <a:ea typeface="+mn-ea"/>
          <a:cs typeface="+mn-cs"/>
        </a:defRPr>
      </a:lvl5pPr>
      <a:lvl6pPr marL="2284946" algn="l" defTabSz="456987" rtl="0" eaLnBrk="1" latinLnBrk="0" hangingPunct="1">
        <a:defRPr sz="1800" kern="1200">
          <a:solidFill>
            <a:schemeClr val="tx1"/>
          </a:solidFill>
          <a:latin typeface="+mn-lt"/>
          <a:ea typeface="+mn-ea"/>
          <a:cs typeface="+mn-cs"/>
        </a:defRPr>
      </a:lvl6pPr>
      <a:lvl7pPr marL="2741936" algn="l" defTabSz="456987" rtl="0" eaLnBrk="1" latinLnBrk="0" hangingPunct="1">
        <a:defRPr sz="1800" kern="1200">
          <a:solidFill>
            <a:schemeClr val="tx1"/>
          </a:solidFill>
          <a:latin typeface="+mn-lt"/>
          <a:ea typeface="+mn-ea"/>
          <a:cs typeface="+mn-cs"/>
        </a:defRPr>
      </a:lvl7pPr>
      <a:lvl8pPr marL="3198927" algn="l" defTabSz="456987" rtl="0" eaLnBrk="1" latinLnBrk="0" hangingPunct="1">
        <a:defRPr sz="1800" kern="1200">
          <a:solidFill>
            <a:schemeClr val="tx1"/>
          </a:solidFill>
          <a:latin typeface="+mn-lt"/>
          <a:ea typeface="+mn-ea"/>
          <a:cs typeface="+mn-cs"/>
        </a:defRPr>
      </a:lvl8pPr>
      <a:lvl9pPr marL="3655917" algn="l" defTabSz="45698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0876" y="390525"/>
            <a:ext cx="11703050" cy="1625600"/>
          </a:xfrm>
          <a:prstGeom prst="rect">
            <a:avLst/>
          </a:prstGeom>
        </p:spPr>
        <p:txBody>
          <a:bodyPr vert="horz" lIns="91378" tIns="45688" rIns="91378" bIns="45688" rtlCol="0" anchor="ctr">
            <a:normAutofit/>
          </a:bodyPr>
          <a:lstStyle/>
          <a:p>
            <a:r>
              <a:rPr lang="en-US"/>
              <a:t>Click to edit Master title style</a:t>
            </a:r>
          </a:p>
        </p:txBody>
      </p:sp>
      <p:sp>
        <p:nvSpPr>
          <p:cNvPr id="3" name="Text Placeholder 2"/>
          <p:cNvSpPr>
            <a:spLocks noGrp="1"/>
          </p:cNvSpPr>
          <p:nvPr>
            <p:ph type="body" idx="1"/>
          </p:nvPr>
        </p:nvSpPr>
        <p:spPr>
          <a:xfrm>
            <a:off x="650876" y="2276493"/>
            <a:ext cx="11703050" cy="6435725"/>
          </a:xfrm>
          <a:prstGeom prst="rect">
            <a:avLst/>
          </a:prstGeom>
        </p:spPr>
        <p:txBody>
          <a:bodyPr vert="horz" lIns="91378" tIns="45688" rIns="91378" bIns="4568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0878" y="9040830"/>
            <a:ext cx="3033712" cy="519113"/>
          </a:xfrm>
          <a:prstGeom prst="rect">
            <a:avLst/>
          </a:prstGeom>
        </p:spPr>
        <p:txBody>
          <a:bodyPr vert="horz" lIns="91378" tIns="45688" rIns="91378" bIns="45688" rtlCol="0" anchor="ctr"/>
          <a:lstStyle>
            <a:lvl1pPr algn="l">
              <a:defRPr sz="1100">
                <a:solidFill>
                  <a:schemeClr val="tx1">
                    <a:tint val="75000"/>
                  </a:schemeClr>
                </a:solidFill>
              </a:defRPr>
            </a:lvl1pPr>
          </a:lstStyle>
          <a:p>
            <a:fld id="{9861512E-2EE5-2448-AB47-1C0A5804569F}" type="datetimeFigureOut">
              <a:rPr lang="en-US" smtClean="0"/>
              <a:t>9/19/23</a:t>
            </a:fld>
            <a:endParaRPr lang="en-US"/>
          </a:p>
        </p:txBody>
      </p:sp>
      <p:sp>
        <p:nvSpPr>
          <p:cNvPr id="5" name="Footer Placeholder 4"/>
          <p:cNvSpPr>
            <a:spLocks noGrp="1"/>
          </p:cNvSpPr>
          <p:nvPr>
            <p:ph type="ftr" sz="quarter" idx="3"/>
          </p:nvPr>
        </p:nvSpPr>
        <p:spPr>
          <a:xfrm>
            <a:off x="4443431" y="9040830"/>
            <a:ext cx="4117975" cy="519113"/>
          </a:xfrm>
          <a:prstGeom prst="rect">
            <a:avLst/>
          </a:prstGeom>
        </p:spPr>
        <p:txBody>
          <a:bodyPr vert="horz" lIns="91378" tIns="45688" rIns="91378" bIns="45688"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20214" y="9040830"/>
            <a:ext cx="3033712" cy="519113"/>
          </a:xfrm>
          <a:prstGeom prst="rect">
            <a:avLst/>
          </a:prstGeom>
        </p:spPr>
        <p:txBody>
          <a:bodyPr vert="horz" lIns="91378" tIns="45688" rIns="91378" bIns="45688" rtlCol="0" anchor="ctr"/>
          <a:lstStyle>
            <a:lvl1pPr algn="r">
              <a:defRPr sz="1100">
                <a:solidFill>
                  <a:schemeClr val="tx1">
                    <a:tint val="75000"/>
                  </a:schemeClr>
                </a:solidFill>
              </a:defRPr>
            </a:lvl1pPr>
          </a:lstStyle>
          <a:p>
            <a:fld id="{79BE6A29-6E4E-BD4D-9226-8297F0DBA63D}" type="slidenum">
              <a:rPr lang="en-US" smtClean="0"/>
              <a:t>‹#›</a:t>
            </a:fld>
            <a:endParaRPr lang="en-US"/>
          </a:p>
        </p:txBody>
      </p:sp>
    </p:spTree>
    <p:extLst>
      <p:ext uri="{BB962C8B-B14F-4D97-AF65-F5344CB8AC3E}">
        <p14:creationId xmlns:p14="http://schemas.microsoft.com/office/powerpoint/2010/main" val="265285418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6" r:id="rId12"/>
    <p:sldLayoutId id="2147483747" r:id="rId13"/>
  </p:sldLayoutIdLst>
  <p:txStyles>
    <p:titleStyle>
      <a:lvl1pPr algn="ctr" defTabSz="456893" rtl="0" eaLnBrk="1" latinLnBrk="0" hangingPunct="1">
        <a:spcBef>
          <a:spcPct val="0"/>
        </a:spcBef>
        <a:buNone/>
        <a:defRPr sz="4400" kern="1200">
          <a:solidFill>
            <a:schemeClr val="tx1"/>
          </a:solidFill>
          <a:latin typeface="+mj-lt"/>
          <a:ea typeface="+mj-ea"/>
          <a:cs typeface="+mj-cs"/>
        </a:defRPr>
      </a:lvl1pPr>
    </p:titleStyle>
    <p:bodyStyle>
      <a:lvl1pPr marL="342675" indent="-342675" algn="l" defTabSz="456893" rtl="0" eaLnBrk="1" latinLnBrk="0" hangingPunct="1">
        <a:spcBef>
          <a:spcPct val="20000"/>
        </a:spcBef>
        <a:buFont typeface="Arial"/>
        <a:buChar char="•"/>
        <a:defRPr sz="3100" kern="1200">
          <a:solidFill>
            <a:schemeClr val="tx1"/>
          </a:solidFill>
          <a:latin typeface="+mn-lt"/>
          <a:ea typeface="+mn-ea"/>
          <a:cs typeface="+mn-cs"/>
        </a:defRPr>
      </a:lvl1pPr>
      <a:lvl2pPr marL="742458" indent="-285558" algn="l" defTabSz="456893" rtl="0" eaLnBrk="1" latinLnBrk="0" hangingPunct="1">
        <a:spcBef>
          <a:spcPct val="20000"/>
        </a:spcBef>
        <a:buFont typeface="Arial"/>
        <a:buChar char="–"/>
        <a:defRPr sz="2800" kern="1200">
          <a:solidFill>
            <a:schemeClr val="tx1"/>
          </a:solidFill>
          <a:latin typeface="+mn-lt"/>
          <a:ea typeface="+mn-ea"/>
          <a:cs typeface="+mn-cs"/>
        </a:defRPr>
      </a:lvl2pPr>
      <a:lvl3pPr marL="1142241" indent="-228449" algn="l" defTabSz="456893" rtl="0" eaLnBrk="1" latinLnBrk="0" hangingPunct="1">
        <a:spcBef>
          <a:spcPct val="20000"/>
        </a:spcBef>
        <a:buFont typeface="Arial"/>
        <a:buChar char="•"/>
        <a:defRPr sz="2400" kern="1200">
          <a:solidFill>
            <a:schemeClr val="tx1"/>
          </a:solidFill>
          <a:latin typeface="+mn-lt"/>
          <a:ea typeface="+mn-ea"/>
          <a:cs typeface="+mn-cs"/>
        </a:defRPr>
      </a:lvl3pPr>
      <a:lvl4pPr marL="1599134" indent="-228449" algn="l" defTabSz="456893" rtl="0" eaLnBrk="1" latinLnBrk="0" hangingPunct="1">
        <a:spcBef>
          <a:spcPct val="20000"/>
        </a:spcBef>
        <a:buFont typeface="Arial"/>
        <a:buChar char="–"/>
        <a:defRPr sz="2000" kern="1200">
          <a:solidFill>
            <a:schemeClr val="tx1"/>
          </a:solidFill>
          <a:latin typeface="+mn-lt"/>
          <a:ea typeface="+mn-ea"/>
          <a:cs typeface="+mn-cs"/>
        </a:defRPr>
      </a:lvl4pPr>
      <a:lvl5pPr marL="2056032" indent="-228449" algn="l" defTabSz="456893" rtl="0" eaLnBrk="1" latinLnBrk="0" hangingPunct="1">
        <a:spcBef>
          <a:spcPct val="20000"/>
        </a:spcBef>
        <a:buFont typeface="Arial"/>
        <a:buChar char="»"/>
        <a:defRPr sz="2000" kern="1200">
          <a:solidFill>
            <a:schemeClr val="tx1"/>
          </a:solidFill>
          <a:latin typeface="+mn-lt"/>
          <a:ea typeface="+mn-ea"/>
          <a:cs typeface="+mn-cs"/>
        </a:defRPr>
      </a:lvl5pPr>
      <a:lvl6pPr marL="2512935" indent="-228449" algn="l" defTabSz="456893" rtl="0" eaLnBrk="1" latinLnBrk="0" hangingPunct="1">
        <a:spcBef>
          <a:spcPct val="20000"/>
        </a:spcBef>
        <a:buFont typeface="Arial"/>
        <a:buChar char="•"/>
        <a:defRPr sz="2000" kern="1200">
          <a:solidFill>
            <a:schemeClr val="tx1"/>
          </a:solidFill>
          <a:latin typeface="+mn-lt"/>
          <a:ea typeface="+mn-ea"/>
          <a:cs typeface="+mn-cs"/>
        </a:defRPr>
      </a:lvl6pPr>
      <a:lvl7pPr marL="2969822" indent="-228449" algn="l" defTabSz="456893" rtl="0" eaLnBrk="1" latinLnBrk="0" hangingPunct="1">
        <a:spcBef>
          <a:spcPct val="20000"/>
        </a:spcBef>
        <a:buFont typeface="Arial"/>
        <a:buChar char="•"/>
        <a:defRPr sz="2000" kern="1200">
          <a:solidFill>
            <a:schemeClr val="tx1"/>
          </a:solidFill>
          <a:latin typeface="+mn-lt"/>
          <a:ea typeface="+mn-ea"/>
          <a:cs typeface="+mn-cs"/>
        </a:defRPr>
      </a:lvl7pPr>
      <a:lvl8pPr marL="3426724" indent="-228449" algn="l" defTabSz="456893" rtl="0" eaLnBrk="1" latinLnBrk="0" hangingPunct="1">
        <a:spcBef>
          <a:spcPct val="20000"/>
        </a:spcBef>
        <a:buFont typeface="Arial"/>
        <a:buChar char="•"/>
        <a:defRPr sz="2000" kern="1200">
          <a:solidFill>
            <a:schemeClr val="tx1"/>
          </a:solidFill>
          <a:latin typeface="+mn-lt"/>
          <a:ea typeface="+mn-ea"/>
          <a:cs typeface="+mn-cs"/>
        </a:defRPr>
      </a:lvl8pPr>
      <a:lvl9pPr marL="3883613" indent="-228449" algn="l" defTabSz="456893"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893" rtl="0" eaLnBrk="1" latinLnBrk="0" hangingPunct="1">
        <a:defRPr sz="1800" kern="1200">
          <a:solidFill>
            <a:schemeClr val="tx1"/>
          </a:solidFill>
          <a:latin typeface="+mn-lt"/>
          <a:ea typeface="+mn-ea"/>
          <a:cs typeface="+mn-cs"/>
        </a:defRPr>
      </a:lvl1pPr>
      <a:lvl2pPr marL="456893" algn="l" defTabSz="456893" rtl="0" eaLnBrk="1" latinLnBrk="0" hangingPunct="1">
        <a:defRPr sz="1800" kern="1200">
          <a:solidFill>
            <a:schemeClr val="tx1"/>
          </a:solidFill>
          <a:latin typeface="+mn-lt"/>
          <a:ea typeface="+mn-ea"/>
          <a:cs typeface="+mn-cs"/>
        </a:defRPr>
      </a:lvl2pPr>
      <a:lvl3pPr marL="913791" algn="l" defTabSz="456893" rtl="0" eaLnBrk="1" latinLnBrk="0" hangingPunct="1">
        <a:defRPr sz="1800" kern="1200">
          <a:solidFill>
            <a:schemeClr val="tx1"/>
          </a:solidFill>
          <a:latin typeface="+mn-lt"/>
          <a:ea typeface="+mn-ea"/>
          <a:cs typeface="+mn-cs"/>
        </a:defRPr>
      </a:lvl3pPr>
      <a:lvl4pPr marL="1370682" algn="l" defTabSz="456893" rtl="0" eaLnBrk="1" latinLnBrk="0" hangingPunct="1">
        <a:defRPr sz="1800" kern="1200">
          <a:solidFill>
            <a:schemeClr val="tx1"/>
          </a:solidFill>
          <a:latin typeface="+mn-lt"/>
          <a:ea typeface="+mn-ea"/>
          <a:cs typeface="+mn-cs"/>
        </a:defRPr>
      </a:lvl4pPr>
      <a:lvl5pPr marL="1827582" algn="l" defTabSz="456893" rtl="0" eaLnBrk="1" latinLnBrk="0" hangingPunct="1">
        <a:defRPr sz="1800" kern="1200">
          <a:solidFill>
            <a:schemeClr val="tx1"/>
          </a:solidFill>
          <a:latin typeface="+mn-lt"/>
          <a:ea typeface="+mn-ea"/>
          <a:cs typeface="+mn-cs"/>
        </a:defRPr>
      </a:lvl5pPr>
      <a:lvl6pPr marL="2284478" algn="l" defTabSz="456893" rtl="0" eaLnBrk="1" latinLnBrk="0" hangingPunct="1">
        <a:defRPr sz="1800" kern="1200">
          <a:solidFill>
            <a:schemeClr val="tx1"/>
          </a:solidFill>
          <a:latin typeface="+mn-lt"/>
          <a:ea typeface="+mn-ea"/>
          <a:cs typeface="+mn-cs"/>
        </a:defRPr>
      </a:lvl6pPr>
      <a:lvl7pPr marL="2741374" algn="l" defTabSz="456893" rtl="0" eaLnBrk="1" latinLnBrk="0" hangingPunct="1">
        <a:defRPr sz="1800" kern="1200">
          <a:solidFill>
            <a:schemeClr val="tx1"/>
          </a:solidFill>
          <a:latin typeface="+mn-lt"/>
          <a:ea typeface="+mn-ea"/>
          <a:cs typeface="+mn-cs"/>
        </a:defRPr>
      </a:lvl7pPr>
      <a:lvl8pPr marL="3198273" algn="l" defTabSz="456893" rtl="0" eaLnBrk="1" latinLnBrk="0" hangingPunct="1">
        <a:defRPr sz="1800" kern="1200">
          <a:solidFill>
            <a:schemeClr val="tx1"/>
          </a:solidFill>
          <a:latin typeface="+mn-lt"/>
          <a:ea typeface="+mn-ea"/>
          <a:cs typeface="+mn-cs"/>
        </a:defRPr>
      </a:lvl8pPr>
      <a:lvl9pPr marL="3655169" algn="l" defTabSz="4568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2.png"/><Relationship Id="rId4" Type="http://schemas.openxmlformats.org/officeDocument/2006/relationships/image" Target="../media/image14.png"/><Relationship Id="rId9" Type="http://schemas.openxmlformats.org/officeDocument/2006/relationships/image" Target="../media/image31.png"/></Relationships>
</file>

<file path=ppt/slides/_rels/slide3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4.png"/><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png"/><Relationship Id="rId7"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png"/><Relationship Id="rId7"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jpe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www.cs.rutgers.edu/~muthu/massdal-code-index.html"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hyperlink" Target="http://www.mit.edu/~andoni/LSH"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www.cs.rutgers.edu/~muthu/massdal-code-index.html"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hyperlink" Target="http://www.mit.edu/~andoni/LSH" TargetMode="External"/></Relationships>
</file>

<file path=ppt/slides/_rels/slide7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56.wmf"/><Relationship Id="rId2" Type="http://schemas.openxmlformats.org/officeDocument/2006/relationships/oleObject" Target="../embeddings/oleObject1.bin"/><Relationship Id="rId1" Type="http://schemas.openxmlformats.org/officeDocument/2006/relationships/slideLayout" Target="../slideLayouts/slideLayout3.xml"/><Relationship Id="rId6" Type="http://schemas.openxmlformats.org/officeDocument/2006/relationships/oleObject" Target="../embeddings/oleObject3.bin"/><Relationship Id="rId5" Type="http://schemas.openxmlformats.org/officeDocument/2006/relationships/image" Target="../media/image55.wmf"/><Relationship Id="rId4" Type="http://schemas.openxmlformats.org/officeDocument/2006/relationships/oleObject" Target="../embeddings/oleObject2.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36076" y="6267602"/>
            <a:ext cx="9445294" cy="1937173"/>
          </a:xfrm>
        </p:spPr>
        <p:txBody>
          <a:bodyPr/>
          <a:lstStyle/>
          <a:p>
            <a:r>
              <a:rPr lang="en-US" dirty="0"/>
              <a:t>Data streams</a:t>
            </a:r>
          </a:p>
        </p:txBody>
      </p:sp>
    </p:spTree>
    <p:extLst>
      <p:ext uri="{BB962C8B-B14F-4D97-AF65-F5344CB8AC3E}">
        <p14:creationId xmlns:p14="http://schemas.microsoft.com/office/powerpoint/2010/main" val="1159819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36076" y="6267602"/>
            <a:ext cx="9445294" cy="1937173"/>
          </a:xfrm>
        </p:spPr>
        <p:txBody>
          <a:bodyPr/>
          <a:lstStyle/>
          <a:p>
            <a:r>
              <a:rPr lang="en-US" dirty="0"/>
              <a:t>Data streams</a:t>
            </a:r>
          </a:p>
        </p:txBody>
      </p:sp>
    </p:spTree>
    <p:extLst>
      <p:ext uri="{BB962C8B-B14F-4D97-AF65-F5344CB8AC3E}">
        <p14:creationId xmlns:p14="http://schemas.microsoft.com/office/powerpoint/2010/main" val="1479659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949B41-E620-4031-B51D-B49E3003C4D8}"/>
              </a:ext>
            </a:extLst>
          </p:cNvPr>
          <p:cNvSpPr>
            <a:spLocks noGrp="1"/>
          </p:cNvSpPr>
          <p:nvPr>
            <p:ph type="title"/>
          </p:nvPr>
        </p:nvSpPr>
        <p:spPr/>
        <p:txBody>
          <a:bodyPr/>
          <a:lstStyle/>
          <a:p>
            <a:r>
              <a:rPr lang="nl-NL" dirty="0"/>
              <a:t>C</a:t>
            </a:r>
            <a:r>
              <a:rPr lang="en-NL" dirty="0"/>
              <a:t>o</a:t>
            </a:r>
            <a:r>
              <a:rPr lang="nl-NL" dirty="0"/>
              <a:t>u</a:t>
            </a:r>
            <a:r>
              <a:rPr lang="en-NL" dirty="0"/>
              <a:t>n</a:t>
            </a:r>
            <a:r>
              <a:rPr lang="nl-NL" dirty="0"/>
              <a:t>t</a:t>
            </a:r>
            <a:r>
              <a:rPr lang="en-NL" dirty="0" err="1"/>
              <a:t>i</a:t>
            </a:r>
            <a:r>
              <a:rPr lang="nl-NL" dirty="0"/>
              <a:t>n</a:t>
            </a:r>
            <a:r>
              <a:rPr lang="en-NL" dirty="0"/>
              <a:t>g</a:t>
            </a:r>
          </a:p>
        </p:txBody>
      </p:sp>
      <p:sp>
        <p:nvSpPr>
          <p:cNvPr id="5" name="Content Placeholder 4">
            <a:extLst>
              <a:ext uri="{FF2B5EF4-FFF2-40B4-BE49-F238E27FC236}">
                <a16:creationId xmlns:a16="http://schemas.microsoft.com/office/drawing/2014/main" id="{7B9D758D-6F4D-446A-8CB2-869613A306AD}"/>
              </a:ext>
            </a:extLst>
          </p:cNvPr>
          <p:cNvSpPr>
            <a:spLocks noGrp="1"/>
          </p:cNvSpPr>
          <p:nvPr>
            <p:ph idx="1"/>
          </p:nvPr>
        </p:nvSpPr>
        <p:spPr>
          <a:xfrm>
            <a:off x="2325937" y="2928135"/>
            <a:ext cx="10009112" cy="6269155"/>
          </a:xfrm>
        </p:spPr>
        <p:txBody>
          <a:bodyPr/>
          <a:lstStyle/>
          <a:p>
            <a:r>
              <a:rPr lang="nl-NL" dirty="0"/>
              <a:t>S</a:t>
            </a:r>
            <a:r>
              <a:rPr lang="en-NL" dirty="0"/>
              <a:t>u</a:t>
            </a:r>
            <a:r>
              <a:rPr lang="nl-NL" dirty="0"/>
              <a:t>p</a:t>
            </a:r>
            <a:r>
              <a:rPr lang="en-NL" dirty="0"/>
              <a:t>p</a:t>
            </a:r>
            <a:r>
              <a:rPr lang="nl-NL" dirty="0"/>
              <a:t>o</a:t>
            </a:r>
            <a:r>
              <a:rPr lang="en-NL" dirty="0"/>
              <a:t>s</a:t>
            </a:r>
            <a:r>
              <a:rPr lang="nl-NL" dirty="0"/>
              <a:t>e</a:t>
            </a:r>
            <a:r>
              <a:rPr lang="en-NL" dirty="0"/>
              <a:t> </a:t>
            </a:r>
            <a:r>
              <a:rPr lang="nl-NL" dirty="0"/>
              <a:t>w</a:t>
            </a:r>
            <a:r>
              <a:rPr lang="en-NL" dirty="0"/>
              <a:t>e </a:t>
            </a:r>
            <a:r>
              <a:rPr lang="nl-NL" dirty="0"/>
              <a:t>h</a:t>
            </a:r>
            <a:r>
              <a:rPr lang="en-NL" dirty="0"/>
              <a:t>a</a:t>
            </a:r>
            <a:r>
              <a:rPr lang="nl-NL" dirty="0"/>
              <a:t>v</a:t>
            </a:r>
            <a:r>
              <a:rPr lang="en-NL" dirty="0"/>
              <a:t>e </a:t>
            </a:r>
            <a:r>
              <a:rPr lang="nl-NL" dirty="0"/>
              <a:t>s</a:t>
            </a:r>
            <a:r>
              <a:rPr lang="en-NL" dirty="0"/>
              <a:t>t</a:t>
            </a:r>
            <a:r>
              <a:rPr lang="nl-NL" dirty="0"/>
              <a:t>r</a:t>
            </a:r>
            <a:r>
              <a:rPr lang="en-NL" dirty="0"/>
              <a:t>e</a:t>
            </a:r>
            <a:r>
              <a:rPr lang="nl-NL" dirty="0"/>
              <a:t>a</a:t>
            </a:r>
            <a:r>
              <a:rPr lang="en-NL" dirty="0"/>
              <a:t>m </a:t>
            </a:r>
            <a:r>
              <a:rPr lang="nl-NL" dirty="0"/>
              <a:t>o</a:t>
            </a:r>
            <a:r>
              <a:rPr lang="en-NL" dirty="0"/>
              <a:t>f </a:t>
            </a:r>
            <a:r>
              <a:rPr lang="nl-NL" dirty="0"/>
              <a:t>i</a:t>
            </a:r>
            <a:r>
              <a:rPr lang="en-NL" dirty="0"/>
              <a:t>t</a:t>
            </a:r>
            <a:r>
              <a:rPr lang="nl-NL" dirty="0"/>
              <a:t>e</a:t>
            </a:r>
            <a:r>
              <a:rPr lang="en-NL" dirty="0"/>
              <a:t>m</a:t>
            </a:r>
            <a:r>
              <a:rPr lang="nl-NL" dirty="0"/>
              <a:t>s</a:t>
            </a:r>
            <a:r>
              <a:rPr lang="en-NL" dirty="0"/>
              <a:t>, </a:t>
            </a:r>
            <a:r>
              <a:rPr lang="nl-NL" dirty="0"/>
              <a:t>a</a:t>
            </a:r>
            <a:r>
              <a:rPr lang="en-NL" dirty="0"/>
              <a:t>n</a:t>
            </a:r>
            <a:r>
              <a:rPr lang="nl-NL" dirty="0"/>
              <a:t>d</a:t>
            </a:r>
            <a:r>
              <a:rPr lang="en-NL" dirty="0"/>
              <a:t> </a:t>
            </a:r>
            <a:r>
              <a:rPr lang="nl-NL" dirty="0"/>
              <a:t>w</a:t>
            </a:r>
            <a:r>
              <a:rPr lang="en-NL" dirty="0"/>
              <a:t>e </a:t>
            </a:r>
            <a:r>
              <a:rPr lang="nl-NL" dirty="0"/>
              <a:t>w</a:t>
            </a:r>
            <a:r>
              <a:rPr lang="en-NL" dirty="0"/>
              <a:t>a</a:t>
            </a:r>
            <a:r>
              <a:rPr lang="nl-NL" dirty="0"/>
              <a:t>n</a:t>
            </a:r>
            <a:r>
              <a:rPr lang="en-NL" dirty="0"/>
              <a:t>t </a:t>
            </a:r>
            <a:r>
              <a:rPr lang="nl-NL" dirty="0"/>
              <a:t>t</a:t>
            </a:r>
            <a:r>
              <a:rPr lang="en-NL" dirty="0"/>
              <a:t>o </a:t>
            </a:r>
            <a:r>
              <a:rPr lang="nl-NL" dirty="0"/>
              <a:t>c</a:t>
            </a:r>
            <a:r>
              <a:rPr lang="en-NL" dirty="0"/>
              <a:t>o</a:t>
            </a:r>
            <a:r>
              <a:rPr lang="nl-NL" dirty="0"/>
              <a:t>u</a:t>
            </a:r>
            <a:r>
              <a:rPr lang="en-NL" dirty="0"/>
              <a:t>n</a:t>
            </a:r>
            <a:r>
              <a:rPr lang="nl-NL" dirty="0"/>
              <a:t>t</a:t>
            </a:r>
            <a:r>
              <a:rPr lang="en-NL" dirty="0"/>
              <a:t> </a:t>
            </a:r>
            <a:r>
              <a:rPr lang="nl-NL" dirty="0"/>
              <a:t>h</a:t>
            </a:r>
            <a:r>
              <a:rPr lang="en-NL" dirty="0"/>
              <a:t>o</a:t>
            </a:r>
            <a:r>
              <a:rPr lang="nl-NL" dirty="0"/>
              <a:t>w</a:t>
            </a:r>
            <a:r>
              <a:rPr lang="en-NL" dirty="0"/>
              <a:t> </a:t>
            </a:r>
            <a:r>
              <a:rPr lang="nl-NL" dirty="0"/>
              <a:t>m</a:t>
            </a:r>
            <a:r>
              <a:rPr lang="en-NL" dirty="0"/>
              <a:t>a</a:t>
            </a:r>
            <a:r>
              <a:rPr lang="nl-NL" dirty="0"/>
              <a:t>n</a:t>
            </a:r>
            <a:r>
              <a:rPr lang="en-NL" dirty="0"/>
              <a:t>y </a:t>
            </a:r>
            <a:r>
              <a:rPr lang="nl-NL" dirty="0"/>
              <a:t>i</a:t>
            </a:r>
            <a:r>
              <a:rPr lang="en-NL" dirty="0"/>
              <a:t>t</a:t>
            </a:r>
            <a:r>
              <a:rPr lang="nl-NL" dirty="0"/>
              <a:t>e</a:t>
            </a:r>
            <a:r>
              <a:rPr lang="en-NL" dirty="0"/>
              <a:t>m</a:t>
            </a:r>
            <a:r>
              <a:rPr lang="nl-NL" dirty="0"/>
              <a:t>s</a:t>
            </a:r>
            <a:r>
              <a:rPr lang="en-NL" dirty="0"/>
              <a:t> are in the stream</a:t>
            </a:r>
          </a:p>
          <a:p>
            <a:endParaRPr lang="en-NL" dirty="0"/>
          </a:p>
          <a:p>
            <a:r>
              <a:rPr lang="nl-NL" dirty="0"/>
              <a:t>F</a:t>
            </a:r>
            <a:r>
              <a:rPr lang="en-NL" dirty="0" err="1"/>
              <a:t>i</a:t>
            </a:r>
            <a:r>
              <a:rPr lang="nl-NL" dirty="0"/>
              <a:t>r</a:t>
            </a:r>
            <a:r>
              <a:rPr lang="en-NL" dirty="0"/>
              <a:t>s</a:t>
            </a:r>
            <a:r>
              <a:rPr lang="nl-NL" dirty="0"/>
              <a:t>t</a:t>
            </a:r>
            <a:r>
              <a:rPr lang="en-NL" dirty="0"/>
              <a:t> </a:t>
            </a:r>
            <a:r>
              <a:rPr lang="nl-NL" dirty="0"/>
              <a:t>m</a:t>
            </a:r>
            <a:r>
              <a:rPr lang="en-NL" dirty="0"/>
              <a:t>e</a:t>
            </a:r>
            <a:r>
              <a:rPr lang="nl-NL" dirty="0"/>
              <a:t>t</a:t>
            </a:r>
            <a:r>
              <a:rPr lang="en-NL" dirty="0"/>
              <a:t>h</a:t>
            </a:r>
            <a:r>
              <a:rPr lang="nl-NL" dirty="0"/>
              <a:t>o</a:t>
            </a:r>
            <a:r>
              <a:rPr lang="en-NL" dirty="0"/>
              <a:t>d:</a:t>
            </a:r>
          </a:p>
          <a:p>
            <a:pPr lvl="1"/>
            <a:r>
              <a:rPr lang="en-NL" dirty="0"/>
              <a:t>Set counter to 0, whenever we see an item, increase t</a:t>
            </a:r>
            <a:r>
              <a:rPr lang="nl-NL" dirty="0"/>
              <a:t>h</a:t>
            </a:r>
            <a:r>
              <a:rPr lang="en-NL" dirty="0"/>
              <a:t>e counter</a:t>
            </a:r>
          </a:p>
          <a:p>
            <a:pPr lvl="1"/>
            <a:r>
              <a:rPr lang="nl-NL" dirty="0"/>
              <a:t>I</a:t>
            </a:r>
            <a:r>
              <a:rPr lang="en-NL" dirty="0"/>
              <a:t>f </a:t>
            </a:r>
            <a:r>
              <a:rPr lang="nl-NL" dirty="0"/>
              <a:t>a</a:t>
            </a:r>
            <a:r>
              <a:rPr lang="en-NL" dirty="0"/>
              <a:t>s</a:t>
            </a:r>
            <a:r>
              <a:rPr lang="nl-NL" dirty="0"/>
              <a:t>k</a:t>
            </a:r>
            <a:r>
              <a:rPr lang="en-NL" dirty="0"/>
              <a:t>e</a:t>
            </a:r>
            <a:r>
              <a:rPr lang="nl-NL" dirty="0"/>
              <a:t>d</a:t>
            </a:r>
            <a:r>
              <a:rPr lang="en-NL" dirty="0"/>
              <a:t> </a:t>
            </a:r>
            <a:r>
              <a:rPr lang="nl-NL" dirty="0"/>
              <a:t>f</a:t>
            </a:r>
            <a:r>
              <a:rPr lang="en-NL" dirty="0"/>
              <a:t>o</a:t>
            </a:r>
            <a:r>
              <a:rPr lang="nl-NL" dirty="0"/>
              <a:t>r</a:t>
            </a:r>
            <a:r>
              <a:rPr lang="en-NL" dirty="0"/>
              <a:t> </a:t>
            </a:r>
            <a:r>
              <a:rPr lang="nl-NL" dirty="0"/>
              <a:t>c</a:t>
            </a:r>
            <a:r>
              <a:rPr lang="en-NL" dirty="0"/>
              <a:t>o</a:t>
            </a:r>
            <a:r>
              <a:rPr lang="nl-NL" dirty="0"/>
              <a:t>u</a:t>
            </a:r>
            <a:r>
              <a:rPr lang="en-NL" dirty="0"/>
              <a:t>n</a:t>
            </a:r>
            <a:r>
              <a:rPr lang="nl-NL" dirty="0"/>
              <a:t>t</a:t>
            </a:r>
            <a:r>
              <a:rPr lang="en-NL" dirty="0"/>
              <a:t>, return the counter</a:t>
            </a:r>
          </a:p>
          <a:p>
            <a:pPr marL="0" indent="0">
              <a:buNone/>
            </a:pPr>
            <a:endParaRPr lang="en-NL" dirty="0"/>
          </a:p>
        </p:txBody>
      </p:sp>
      <p:pic>
        <p:nvPicPr>
          <p:cNvPr id="2050" name="Picture 2">
            <a:extLst>
              <a:ext uri="{FF2B5EF4-FFF2-40B4-BE49-F238E27FC236}">
                <a16:creationId xmlns:a16="http://schemas.microsoft.com/office/drawing/2014/main" id="{0DE0646C-B079-4488-94B2-1C2148A10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007" y="484314"/>
            <a:ext cx="3533775"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927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949B41-E620-4031-B51D-B49E3003C4D8}"/>
              </a:ext>
            </a:extLst>
          </p:cNvPr>
          <p:cNvSpPr>
            <a:spLocks noGrp="1"/>
          </p:cNvSpPr>
          <p:nvPr>
            <p:ph type="title"/>
          </p:nvPr>
        </p:nvSpPr>
        <p:spPr/>
        <p:txBody>
          <a:bodyPr/>
          <a:lstStyle/>
          <a:p>
            <a:r>
              <a:rPr lang="nl-NL" dirty="0"/>
              <a:t>C</a:t>
            </a:r>
            <a:r>
              <a:rPr lang="en-NL" dirty="0"/>
              <a:t>o</a:t>
            </a:r>
            <a:r>
              <a:rPr lang="nl-NL" dirty="0"/>
              <a:t>u</a:t>
            </a:r>
            <a:r>
              <a:rPr lang="en-NL" dirty="0"/>
              <a:t>n</a:t>
            </a:r>
            <a:r>
              <a:rPr lang="nl-NL" dirty="0"/>
              <a:t>t</a:t>
            </a:r>
            <a:r>
              <a:rPr lang="en-NL" dirty="0" err="1"/>
              <a:t>i</a:t>
            </a:r>
            <a:r>
              <a:rPr lang="nl-NL" dirty="0"/>
              <a:t>n</a:t>
            </a:r>
            <a:r>
              <a:rPr lang="en-NL" dirty="0"/>
              <a:t>g</a:t>
            </a:r>
          </a:p>
        </p:txBody>
      </p:sp>
      <p:sp>
        <p:nvSpPr>
          <p:cNvPr id="5" name="Content Placeholder 4">
            <a:extLst>
              <a:ext uri="{FF2B5EF4-FFF2-40B4-BE49-F238E27FC236}">
                <a16:creationId xmlns:a16="http://schemas.microsoft.com/office/drawing/2014/main" id="{7B9D758D-6F4D-446A-8CB2-869613A306AD}"/>
              </a:ext>
            </a:extLst>
          </p:cNvPr>
          <p:cNvSpPr>
            <a:spLocks noGrp="1"/>
          </p:cNvSpPr>
          <p:nvPr>
            <p:ph idx="1"/>
          </p:nvPr>
        </p:nvSpPr>
        <p:spPr>
          <a:xfrm>
            <a:off x="2325937" y="2928135"/>
            <a:ext cx="10009112" cy="6269155"/>
          </a:xfrm>
        </p:spPr>
        <p:txBody>
          <a:bodyPr/>
          <a:lstStyle/>
          <a:p>
            <a:r>
              <a:rPr lang="nl-NL" dirty="0"/>
              <a:t>S</a:t>
            </a:r>
            <a:r>
              <a:rPr lang="en-NL" dirty="0"/>
              <a:t>u</a:t>
            </a:r>
            <a:r>
              <a:rPr lang="nl-NL" dirty="0"/>
              <a:t>p</a:t>
            </a:r>
            <a:r>
              <a:rPr lang="en-NL" dirty="0"/>
              <a:t>p</a:t>
            </a:r>
            <a:r>
              <a:rPr lang="nl-NL" dirty="0"/>
              <a:t>o</a:t>
            </a:r>
            <a:r>
              <a:rPr lang="en-NL" dirty="0"/>
              <a:t>s</a:t>
            </a:r>
            <a:r>
              <a:rPr lang="nl-NL" dirty="0"/>
              <a:t>e</a:t>
            </a:r>
            <a:r>
              <a:rPr lang="en-NL" dirty="0"/>
              <a:t> </a:t>
            </a:r>
            <a:r>
              <a:rPr lang="nl-NL" dirty="0"/>
              <a:t>w</a:t>
            </a:r>
            <a:r>
              <a:rPr lang="en-NL" dirty="0"/>
              <a:t>e </a:t>
            </a:r>
            <a:r>
              <a:rPr lang="nl-NL" dirty="0"/>
              <a:t>h</a:t>
            </a:r>
            <a:r>
              <a:rPr lang="en-NL" dirty="0"/>
              <a:t>a</a:t>
            </a:r>
            <a:r>
              <a:rPr lang="nl-NL" dirty="0"/>
              <a:t>v</a:t>
            </a:r>
            <a:r>
              <a:rPr lang="en-NL" dirty="0"/>
              <a:t>e </a:t>
            </a:r>
            <a:r>
              <a:rPr lang="nl-NL" dirty="0"/>
              <a:t>s</a:t>
            </a:r>
            <a:r>
              <a:rPr lang="en-NL" dirty="0"/>
              <a:t>t</a:t>
            </a:r>
            <a:r>
              <a:rPr lang="nl-NL" dirty="0"/>
              <a:t>r</a:t>
            </a:r>
            <a:r>
              <a:rPr lang="en-NL" dirty="0"/>
              <a:t>e</a:t>
            </a:r>
            <a:r>
              <a:rPr lang="nl-NL" dirty="0"/>
              <a:t>a</a:t>
            </a:r>
            <a:r>
              <a:rPr lang="en-NL" dirty="0"/>
              <a:t>m </a:t>
            </a:r>
            <a:r>
              <a:rPr lang="nl-NL" dirty="0"/>
              <a:t>o</a:t>
            </a:r>
            <a:r>
              <a:rPr lang="en-NL" dirty="0"/>
              <a:t>f </a:t>
            </a:r>
            <a:r>
              <a:rPr lang="nl-NL" dirty="0"/>
              <a:t>i</a:t>
            </a:r>
            <a:r>
              <a:rPr lang="en-NL" dirty="0"/>
              <a:t>t</a:t>
            </a:r>
            <a:r>
              <a:rPr lang="nl-NL" dirty="0"/>
              <a:t>e</a:t>
            </a:r>
            <a:r>
              <a:rPr lang="en-NL" dirty="0"/>
              <a:t>m</a:t>
            </a:r>
            <a:r>
              <a:rPr lang="nl-NL" dirty="0"/>
              <a:t>s</a:t>
            </a:r>
            <a:r>
              <a:rPr lang="en-NL" dirty="0"/>
              <a:t>, </a:t>
            </a:r>
            <a:r>
              <a:rPr lang="nl-NL" dirty="0"/>
              <a:t>a</a:t>
            </a:r>
            <a:r>
              <a:rPr lang="en-NL" dirty="0"/>
              <a:t>n</a:t>
            </a:r>
            <a:r>
              <a:rPr lang="nl-NL" dirty="0"/>
              <a:t>d</a:t>
            </a:r>
            <a:r>
              <a:rPr lang="en-NL" dirty="0"/>
              <a:t> </a:t>
            </a:r>
            <a:r>
              <a:rPr lang="nl-NL" dirty="0"/>
              <a:t>w</a:t>
            </a:r>
            <a:r>
              <a:rPr lang="en-NL" dirty="0"/>
              <a:t>e </a:t>
            </a:r>
            <a:r>
              <a:rPr lang="nl-NL" dirty="0"/>
              <a:t>w</a:t>
            </a:r>
            <a:r>
              <a:rPr lang="en-NL" dirty="0"/>
              <a:t>a</a:t>
            </a:r>
            <a:r>
              <a:rPr lang="nl-NL" dirty="0"/>
              <a:t>n</a:t>
            </a:r>
            <a:r>
              <a:rPr lang="en-NL" dirty="0"/>
              <a:t>t </a:t>
            </a:r>
            <a:r>
              <a:rPr lang="nl-NL" dirty="0"/>
              <a:t>t</a:t>
            </a:r>
            <a:r>
              <a:rPr lang="en-NL" dirty="0"/>
              <a:t>o </a:t>
            </a:r>
            <a:r>
              <a:rPr lang="nl-NL" dirty="0"/>
              <a:t>c</a:t>
            </a:r>
            <a:r>
              <a:rPr lang="en-NL" dirty="0"/>
              <a:t>o</a:t>
            </a:r>
            <a:r>
              <a:rPr lang="nl-NL" dirty="0"/>
              <a:t>u</a:t>
            </a:r>
            <a:r>
              <a:rPr lang="en-NL" dirty="0"/>
              <a:t>n</a:t>
            </a:r>
            <a:r>
              <a:rPr lang="nl-NL" dirty="0"/>
              <a:t>t</a:t>
            </a:r>
            <a:r>
              <a:rPr lang="en-NL" dirty="0"/>
              <a:t> </a:t>
            </a:r>
            <a:r>
              <a:rPr lang="nl-NL" dirty="0"/>
              <a:t>h</a:t>
            </a:r>
            <a:r>
              <a:rPr lang="en-NL" dirty="0"/>
              <a:t>o</a:t>
            </a:r>
            <a:r>
              <a:rPr lang="nl-NL" dirty="0"/>
              <a:t>w</a:t>
            </a:r>
            <a:r>
              <a:rPr lang="en-NL" dirty="0"/>
              <a:t> </a:t>
            </a:r>
            <a:r>
              <a:rPr lang="nl-NL" dirty="0"/>
              <a:t>m</a:t>
            </a:r>
            <a:r>
              <a:rPr lang="en-NL" dirty="0"/>
              <a:t>a</a:t>
            </a:r>
            <a:r>
              <a:rPr lang="nl-NL" dirty="0"/>
              <a:t>n</a:t>
            </a:r>
            <a:r>
              <a:rPr lang="en-NL" dirty="0"/>
              <a:t>y </a:t>
            </a:r>
            <a:r>
              <a:rPr lang="nl-NL" dirty="0"/>
              <a:t>i</a:t>
            </a:r>
            <a:r>
              <a:rPr lang="en-NL" dirty="0"/>
              <a:t>t</a:t>
            </a:r>
            <a:r>
              <a:rPr lang="nl-NL" dirty="0"/>
              <a:t>e</a:t>
            </a:r>
            <a:r>
              <a:rPr lang="en-NL" dirty="0"/>
              <a:t>m</a:t>
            </a:r>
            <a:r>
              <a:rPr lang="nl-NL" dirty="0"/>
              <a:t>s</a:t>
            </a:r>
            <a:r>
              <a:rPr lang="en-NL" dirty="0"/>
              <a:t> are in the stream</a:t>
            </a:r>
          </a:p>
          <a:p>
            <a:endParaRPr lang="en-NL" dirty="0"/>
          </a:p>
          <a:p>
            <a:r>
              <a:rPr lang="nl-NL" dirty="0"/>
              <a:t>F</a:t>
            </a:r>
            <a:r>
              <a:rPr lang="en-NL" dirty="0" err="1"/>
              <a:t>i</a:t>
            </a:r>
            <a:r>
              <a:rPr lang="nl-NL" dirty="0"/>
              <a:t>r</a:t>
            </a:r>
            <a:r>
              <a:rPr lang="en-NL" dirty="0"/>
              <a:t>s</a:t>
            </a:r>
            <a:r>
              <a:rPr lang="nl-NL" dirty="0"/>
              <a:t>t</a:t>
            </a:r>
            <a:r>
              <a:rPr lang="en-NL" dirty="0"/>
              <a:t> </a:t>
            </a:r>
            <a:r>
              <a:rPr lang="nl-NL" dirty="0"/>
              <a:t>m</a:t>
            </a:r>
            <a:r>
              <a:rPr lang="en-NL" dirty="0"/>
              <a:t>e</a:t>
            </a:r>
            <a:r>
              <a:rPr lang="nl-NL" dirty="0"/>
              <a:t>t</a:t>
            </a:r>
            <a:r>
              <a:rPr lang="en-NL" dirty="0"/>
              <a:t>h</a:t>
            </a:r>
            <a:r>
              <a:rPr lang="nl-NL" dirty="0"/>
              <a:t>o</a:t>
            </a:r>
            <a:r>
              <a:rPr lang="en-NL" dirty="0"/>
              <a:t>d:</a:t>
            </a:r>
          </a:p>
          <a:p>
            <a:pPr lvl="1"/>
            <a:r>
              <a:rPr lang="en-NL" dirty="0"/>
              <a:t>Set counter to 0, whenever we see an item, increase t</a:t>
            </a:r>
            <a:r>
              <a:rPr lang="nl-NL" dirty="0"/>
              <a:t>h</a:t>
            </a:r>
            <a:r>
              <a:rPr lang="en-NL" dirty="0"/>
              <a:t>e counter</a:t>
            </a:r>
          </a:p>
          <a:p>
            <a:pPr lvl="1"/>
            <a:r>
              <a:rPr lang="nl-NL" dirty="0"/>
              <a:t>I</a:t>
            </a:r>
            <a:r>
              <a:rPr lang="en-NL" dirty="0"/>
              <a:t>f </a:t>
            </a:r>
            <a:r>
              <a:rPr lang="nl-NL" dirty="0"/>
              <a:t>a</a:t>
            </a:r>
            <a:r>
              <a:rPr lang="en-NL" dirty="0"/>
              <a:t>s</a:t>
            </a:r>
            <a:r>
              <a:rPr lang="nl-NL" dirty="0"/>
              <a:t>k</a:t>
            </a:r>
            <a:r>
              <a:rPr lang="en-NL" dirty="0"/>
              <a:t>e</a:t>
            </a:r>
            <a:r>
              <a:rPr lang="nl-NL" dirty="0"/>
              <a:t>d</a:t>
            </a:r>
            <a:r>
              <a:rPr lang="en-NL" dirty="0"/>
              <a:t> </a:t>
            </a:r>
            <a:r>
              <a:rPr lang="nl-NL" dirty="0"/>
              <a:t>f</a:t>
            </a:r>
            <a:r>
              <a:rPr lang="en-NL" dirty="0"/>
              <a:t>o</a:t>
            </a:r>
            <a:r>
              <a:rPr lang="nl-NL" dirty="0"/>
              <a:t>r</a:t>
            </a:r>
            <a:r>
              <a:rPr lang="en-NL" dirty="0"/>
              <a:t> </a:t>
            </a:r>
            <a:r>
              <a:rPr lang="nl-NL" dirty="0"/>
              <a:t>c</a:t>
            </a:r>
            <a:r>
              <a:rPr lang="en-NL" dirty="0"/>
              <a:t>o</a:t>
            </a:r>
            <a:r>
              <a:rPr lang="nl-NL" dirty="0"/>
              <a:t>u</a:t>
            </a:r>
            <a:r>
              <a:rPr lang="en-NL" dirty="0"/>
              <a:t>n</a:t>
            </a:r>
            <a:r>
              <a:rPr lang="nl-NL" dirty="0"/>
              <a:t>t</a:t>
            </a:r>
            <a:r>
              <a:rPr lang="en-NL" dirty="0"/>
              <a:t>, return the counter</a:t>
            </a:r>
          </a:p>
          <a:p>
            <a:pPr lvl="1"/>
            <a:endParaRPr lang="en-NL" dirty="0"/>
          </a:p>
          <a:p>
            <a:r>
              <a:rPr lang="en-NL" dirty="0"/>
              <a:t>Second method:</a:t>
            </a:r>
          </a:p>
          <a:p>
            <a:pPr lvl="1"/>
            <a:r>
              <a:rPr lang="en-NL" dirty="0"/>
              <a:t>Set counter to 0, whenever we see an item, </a:t>
            </a:r>
            <a:r>
              <a:rPr lang="nl-NL" dirty="0"/>
              <a:t>f</a:t>
            </a:r>
            <a:r>
              <a:rPr lang="en-NL" dirty="0"/>
              <a:t>l</a:t>
            </a:r>
            <a:r>
              <a:rPr lang="nl-NL" dirty="0"/>
              <a:t>i</a:t>
            </a:r>
            <a:r>
              <a:rPr lang="en-NL" dirty="0"/>
              <a:t>p </a:t>
            </a:r>
            <a:r>
              <a:rPr lang="nl-NL" dirty="0"/>
              <a:t>a</a:t>
            </a:r>
            <a:r>
              <a:rPr lang="en-NL" dirty="0"/>
              <a:t> </a:t>
            </a:r>
            <a:r>
              <a:rPr lang="nl-NL" dirty="0"/>
              <a:t>c</a:t>
            </a:r>
            <a:r>
              <a:rPr lang="en-NL" dirty="0" err="1"/>
              <a:t>oin</a:t>
            </a:r>
            <a:r>
              <a:rPr lang="en-NL" dirty="0"/>
              <a:t>:</a:t>
            </a:r>
          </a:p>
          <a:p>
            <a:pPr lvl="2"/>
            <a:r>
              <a:rPr lang="nl-NL" dirty="0"/>
              <a:t>I</a:t>
            </a:r>
            <a:r>
              <a:rPr lang="en-NL" dirty="0"/>
              <a:t>f heads: increase t</a:t>
            </a:r>
            <a:r>
              <a:rPr lang="nl-NL" dirty="0"/>
              <a:t>h</a:t>
            </a:r>
            <a:r>
              <a:rPr lang="en-NL" dirty="0"/>
              <a:t>e counter</a:t>
            </a:r>
          </a:p>
          <a:p>
            <a:pPr lvl="2"/>
            <a:r>
              <a:rPr lang="en-NL" dirty="0"/>
              <a:t>If </a:t>
            </a:r>
            <a:r>
              <a:rPr lang="nl-NL" dirty="0"/>
              <a:t>t</a:t>
            </a:r>
            <a:r>
              <a:rPr lang="en-NL" dirty="0"/>
              <a:t>a</a:t>
            </a:r>
            <a:r>
              <a:rPr lang="nl-NL" dirty="0"/>
              <a:t>i</a:t>
            </a:r>
            <a:r>
              <a:rPr lang="en-NL" dirty="0"/>
              <a:t>l</a:t>
            </a:r>
            <a:r>
              <a:rPr lang="nl-NL" dirty="0"/>
              <a:t>s</a:t>
            </a:r>
            <a:r>
              <a:rPr lang="en-NL" dirty="0"/>
              <a:t>: </a:t>
            </a:r>
            <a:r>
              <a:rPr lang="nl-NL" dirty="0"/>
              <a:t>d</a:t>
            </a:r>
            <a:r>
              <a:rPr lang="en-NL" dirty="0"/>
              <a:t>o </a:t>
            </a:r>
            <a:r>
              <a:rPr lang="nl-NL" dirty="0"/>
              <a:t>n</a:t>
            </a:r>
            <a:r>
              <a:rPr lang="en-NL" dirty="0"/>
              <a:t>o</a:t>
            </a:r>
            <a:r>
              <a:rPr lang="nl-NL" dirty="0"/>
              <a:t>t</a:t>
            </a:r>
            <a:r>
              <a:rPr lang="en-NL" dirty="0"/>
              <a:t>h</a:t>
            </a:r>
            <a:r>
              <a:rPr lang="nl-NL" dirty="0"/>
              <a:t>i</a:t>
            </a:r>
            <a:r>
              <a:rPr lang="en-NL" dirty="0"/>
              <a:t>n</a:t>
            </a:r>
            <a:r>
              <a:rPr lang="nl-NL" dirty="0"/>
              <a:t>g</a:t>
            </a:r>
            <a:endParaRPr lang="en-NL" dirty="0"/>
          </a:p>
          <a:p>
            <a:pPr lvl="1"/>
            <a:r>
              <a:rPr lang="nl-NL" dirty="0"/>
              <a:t>I</a:t>
            </a:r>
            <a:r>
              <a:rPr lang="en-NL" dirty="0"/>
              <a:t>f </a:t>
            </a:r>
            <a:r>
              <a:rPr lang="nl-NL" dirty="0"/>
              <a:t>a</a:t>
            </a:r>
            <a:r>
              <a:rPr lang="en-NL" dirty="0"/>
              <a:t>s</a:t>
            </a:r>
            <a:r>
              <a:rPr lang="nl-NL" dirty="0"/>
              <a:t>k</a:t>
            </a:r>
            <a:r>
              <a:rPr lang="en-NL" dirty="0"/>
              <a:t>e</a:t>
            </a:r>
            <a:r>
              <a:rPr lang="nl-NL" dirty="0"/>
              <a:t>d</a:t>
            </a:r>
            <a:r>
              <a:rPr lang="en-NL" dirty="0"/>
              <a:t> </a:t>
            </a:r>
            <a:r>
              <a:rPr lang="nl-NL" dirty="0"/>
              <a:t>f</a:t>
            </a:r>
            <a:r>
              <a:rPr lang="en-NL" dirty="0"/>
              <a:t>o</a:t>
            </a:r>
            <a:r>
              <a:rPr lang="nl-NL" dirty="0"/>
              <a:t>r</a:t>
            </a:r>
            <a:r>
              <a:rPr lang="en-NL" dirty="0"/>
              <a:t> </a:t>
            </a:r>
            <a:r>
              <a:rPr lang="nl-NL" dirty="0"/>
              <a:t>c</a:t>
            </a:r>
            <a:r>
              <a:rPr lang="en-NL" dirty="0"/>
              <a:t>o</a:t>
            </a:r>
            <a:r>
              <a:rPr lang="nl-NL" dirty="0"/>
              <a:t>u</a:t>
            </a:r>
            <a:r>
              <a:rPr lang="en-NL" dirty="0"/>
              <a:t>n</a:t>
            </a:r>
            <a:r>
              <a:rPr lang="nl-NL" dirty="0"/>
              <a:t>t</a:t>
            </a:r>
            <a:r>
              <a:rPr lang="en-NL" dirty="0"/>
              <a:t>, return the counter </a:t>
            </a:r>
            <a:r>
              <a:rPr lang="nl-NL" dirty="0"/>
              <a:t>t</a:t>
            </a:r>
            <a:r>
              <a:rPr lang="en-NL" dirty="0" err="1"/>
              <a:t>i</a:t>
            </a:r>
            <a:r>
              <a:rPr lang="nl-NL" dirty="0"/>
              <a:t>m</a:t>
            </a:r>
            <a:r>
              <a:rPr lang="en-NL" dirty="0"/>
              <a:t>e</a:t>
            </a:r>
            <a:r>
              <a:rPr lang="nl-NL" dirty="0"/>
              <a:t>s</a:t>
            </a:r>
            <a:r>
              <a:rPr lang="en-NL" dirty="0"/>
              <a:t> </a:t>
            </a:r>
            <a:r>
              <a:rPr lang="nl-NL" dirty="0"/>
              <a:t>t</a:t>
            </a:r>
            <a:r>
              <a:rPr lang="en-NL" dirty="0"/>
              <a:t>w</a:t>
            </a:r>
            <a:r>
              <a:rPr lang="nl-NL" dirty="0"/>
              <a:t>o</a:t>
            </a:r>
            <a:endParaRPr lang="en-NL" dirty="0"/>
          </a:p>
          <a:p>
            <a:pPr lvl="1"/>
            <a:endParaRPr lang="en-NL" dirty="0"/>
          </a:p>
          <a:p>
            <a:endParaRPr lang="en-NL" dirty="0"/>
          </a:p>
        </p:txBody>
      </p:sp>
      <p:pic>
        <p:nvPicPr>
          <p:cNvPr id="2050" name="Picture 2">
            <a:extLst>
              <a:ext uri="{FF2B5EF4-FFF2-40B4-BE49-F238E27FC236}">
                <a16:creationId xmlns:a16="http://schemas.microsoft.com/office/drawing/2014/main" id="{0DE0646C-B079-4488-94B2-1C2148A10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007" y="484314"/>
            <a:ext cx="3533775"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149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949B41-E620-4031-B51D-B49E3003C4D8}"/>
              </a:ext>
            </a:extLst>
          </p:cNvPr>
          <p:cNvSpPr>
            <a:spLocks noGrp="1"/>
          </p:cNvSpPr>
          <p:nvPr>
            <p:ph type="title"/>
          </p:nvPr>
        </p:nvSpPr>
        <p:spPr/>
        <p:txBody>
          <a:bodyPr/>
          <a:lstStyle/>
          <a:p>
            <a:r>
              <a:rPr lang="nl-NL" dirty="0"/>
              <a:t>C</a:t>
            </a:r>
            <a:r>
              <a:rPr lang="en-NL" dirty="0"/>
              <a:t>o</a:t>
            </a:r>
            <a:r>
              <a:rPr lang="nl-NL" dirty="0"/>
              <a:t>u</a:t>
            </a:r>
            <a:r>
              <a:rPr lang="en-NL" dirty="0"/>
              <a:t>n</a:t>
            </a:r>
            <a:r>
              <a:rPr lang="nl-NL" dirty="0"/>
              <a:t>t</a:t>
            </a:r>
            <a:r>
              <a:rPr lang="en-NL" dirty="0" err="1"/>
              <a:t>i</a:t>
            </a:r>
            <a:r>
              <a:rPr lang="nl-NL" dirty="0"/>
              <a:t>n</a:t>
            </a:r>
            <a:r>
              <a:rPr lang="en-NL" dirty="0"/>
              <a:t>g</a:t>
            </a:r>
          </a:p>
        </p:txBody>
      </p:sp>
      <p:sp>
        <p:nvSpPr>
          <p:cNvPr id="5" name="Content Placeholder 4">
            <a:extLst>
              <a:ext uri="{FF2B5EF4-FFF2-40B4-BE49-F238E27FC236}">
                <a16:creationId xmlns:a16="http://schemas.microsoft.com/office/drawing/2014/main" id="{7B9D758D-6F4D-446A-8CB2-869613A306AD}"/>
              </a:ext>
            </a:extLst>
          </p:cNvPr>
          <p:cNvSpPr>
            <a:spLocks noGrp="1"/>
          </p:cNvSpPr>
          <p:nvPr>
            <p:ph idx="1"/>
          </p:nvPr>
        </p:nvSpPr>
        <p:spPr>
          <a:xfrm>
            <a:off x="2325937" y="2928135"/>
            <a:ext cx="10009112" cy="6269155"/>
          </a:xfrm>
        </p:spPr>
        <p:txBody>
          <a:bodyPr/>
          <a:lstStyle/>
          <a:p>
            <a:r>
              <a:rPr lang="nl-NL" dirty="0"/>
              <a:t>S</a:t>
            </a:r>
            <a:r>
              <a:rPr lang="en-NL" dirty="0"/>
              <a:t>u</a:t>
            </a:r>
            <a:r>
              <a:rPr lang="nl-NL" dirty="0"/>
              <a:t>p</a:t>
            </a:r>
            <a:r>
              <a:rPr lang="en-NL" dirty="0"/>
              <a:t>p</a:t>
            </a:r>
            <a:r>
              <a:rPr lang="nl-NL" dirty="0"/>
              <a:t>o</a:t>
            </a:r>
            <a:r>
              <a:rPr lang="en-NL" dirty="0"/>
              <a:t>s</a:t>
            </a:r>
            <a:r>
              <a:rPr lang="nl-NL" dirty="0"/>
              <a:t>e</a:t>
            </a:r>
            <a:r>
              <a:rPr lang="en-NL" dirty="0"/>
              <a:t> </a:t>
            </a:r>
            <a:r>
              <a:rPr lang="nl-NL" dirty="0"/>
              <a:t>w</a:t>
            </a:r>
            <a:r>
              <a:rPr lang="en-NL" dirty="0"/>
              <a:t>e </a:t>
            </a:r>
            <a:r>
              <a:rPr lang="nl-NL" dirty="0"/>
              <a:t>h</a:t>
            </a:r>
            <a:r>
              <a:rPr lang="en-NL" dirty="0"/>
              <a:t>a</a:t>
            </a:r>
            <a:r>
              <a:rPr lang="nl-NL" dirty="0"/>
              <a:t>v</a:t>
            </a:r>
            <a:r>
              <a:rPr lang="en-NL" dirty="0"/>
              <a:t>e </a:t>
            </a:r>
            <a:r>
              <a:rPr lang="nl-NL" dirty="0"/>
              <a:t>s</a:t>
            </a:r>
            <a:r>
              <a:rPr lang="en-NL" dirty="0"/>
              <a:t>t</a:t>
            </a:r>
            <a:r>
              <a:rPr lang="nl-NL" dirty="0"/>
              <a:t>r</a:t>
            </a:r>
            <a:r>
              <a:rPr lang="en-NL" dirty="0"/>
              <a:t>e</a:t>
            </a:r>
            <a:r>
              <a:rPr lang="nl-NL" dirty="0"/>
              <a:t>a</a:t>
            </a:r>
            <a:r>
              <a:rPr lang="en-NL" dirty="0"/>
              <a:t>m </a:t>
            </a:r>
            <a:r>
              <a:rPr lang="nl-NL" dirty="0"/>
              <a:t>o</a:t>
            </a:r>
            <a:r>
              <a:rPr lang="en-NL" dirty="0"/>
              <a:t>f </a:t>
            </a:r>
            <a:r>
              <a:rPr lang="nl-NL" dirty="0"/>
              <a:t>i</a:t>
            </a:r>
            <a:r>
              <a:rPr lang="en-NL" dirty="0"/>
              <a:t>t</a:t>
            </a:r>
            <a:r>
              <a:rPr lang="nl-NL" dirty="0"/>
              <a:t>e</a:t>
            </a:r>
            <a:r>
              <a:rPr lang="en-NL" dirty="0"/>
              <a:t>m</a:t>
            </a:r>
            <a:r>
              <a:rPr lang="nl-NL" dirty="0"/>
              <a:t>s</a:t>
            </a:r>
            <a:r>
              <a:rPr lang="en-NL" dirty="0"/>
              <a:t>, </a:t>
            </a:r>
            <a:r>
              <a:rPr lang="nl-NL" dirty="0"/>
              <a:t>a</a:t>
            </a:r>
            <a:r>
              <a:rPr lang="en-NL" dirty="0"/>
              <a:t>n</a:t>
            </a:r>
            <a:r>
              <a:rPr lang="nl-NL" dirty="0"/>
              <a:t>d</a:t>
            </a:r>
            <a:r>
              <a:rPr lang="en-NL" dirty="0"/>
              <a:t> </a:t>
            </a:r>
            <a:r>
              <a:rPr lang="nl-NL" dirty="0"/>
              <a:t>w</a:t>
            </a:r>
            <a:r>
              <a:rPr lang="en-NL" dirty="0"/>
              <a:t>e </a:t>
            </a:r>
            <a:r>
              <a:rPr lang="nl-NL" dirty="0"/>
              <a:t>w</a:t>
            </a:r>
            <a:r>
              <a:rPr lang="en-NL" dirty="0"/>
              <a:t>a</a:t>
            </a:r>
            <a:r>
              <a:rPr lang="nl-NL" dirty="0"/>
              <a:t>n</a:t>
            </a:r>
            <a:r>
              <a:rPr lang="en-NL" dirty="0"/>
              <a:t>t </a:t>
            </a:r>
            <a:r>
              <a:rPr lang="nl-NL" dirty="0"/>
              <a:t>t</a:t>
            </a:r>
            <a:r>
              <a:rPr lang="en-NL" dirty="0"/>
              <a:t>o </a:t>
            </a:r>
            <a:r>
              <a:rPr lang="nl-NL" dirty="0"/>
              <a:t>c</a:t>
            </a:r>
            <a:r>
              <a:rPr lang="en-NL" dirty="0"/>
              <a:t>o</a:t>
            </a:r>
            <a:r>
              <a:rPr lang="nl-NL" dirty="0"/>
              <a:t>u</a:t>
            </a:r>
            <a:r>
              <a:rPr lang="en-NL" dirty="0"/>
              <a:t>n</a:t>
            </a:r>
            <a:r>
              <a:rPr lang="nl-NL" dirty="0"/>
              <a:t>t</a:t>
            </a:r>
            <a:r>
              <a:rPr lang="en-NL" dirty="0"/>
              <a:t> </a:t>
            </a:r>
            <a:r>
              <a:rPr lang="nl-NL" dirty="0"/>
              <a:t>h</a:t>
            </a:r>
            <a:r>
              <a:rPr lang="en-NL" dirty="0"/>
              <a:t>o</a:t>
            </a:r>
            <a:r>
              <a:rPr lang="nl-NL" dirty="0"/>
              <a:t>w</a:t>
            </a:r>
            <a:r>
              <a:rPr lang="en-NL" dirty="0"/>
              <a:t> </a:t>
            </a:r>
            <a:r>
              <a:rPr lang="nl-NL" dirty="0"/>
              <a:t>m</a:t>
            </a:r>
            <a:r>
              <a:rPr lang="en-NL" dirty="0"/>
              <a:t>a</a:t>
            </a:r>
            <a:r>
              <a:rPr lang="nl-NL" dirty="0"/>
              <a:t>n</a:t>
            </a:r>
            <a:r>
              <a:rPr lang="en-NL" dirty="0"/>
              <a:t>y </a:t>
            </a:r>
            <a:r>
              <a:rPr lang="nl-NL" dirty="0"/>
              <a:t>i</a:t>
            </a:r>
            <a:r>
              <a:rPr lang="en-NL" dirty="0"/>
              <a:t>t</a:t>
            </a:r>
            <a:r>
              <a:rPr lang="nl-NL" dirty="0"/>
              <a:t>e</a:t>
            </a:r>
            <a:r>
              <a:rPr lang="en-NL" dirty="0"/>
              <a:t>m</a:t>
            </a:r>
            <a:r>
              <a:rPr lang="nl-NL" dirty="0"/>
              <a:t>s</a:t>
            </a:r>
            <a:r>
              <a:rPr lang="en-NL" dirty="0"/>
              <a:t> are in the stream</a:t>
            </a:r>
          </a:p>
          <a:p>
            <a:endParaRPr lang="en-NL" dirty="0"/>
          </a:p>
          <a:p>
            <a:r>
              <a:rPr lang="nl-NL" dirty="0"/>
              <a:t>F</a:t>
            </a:r>
            <a:r>
              <a:rPr lang="en-NL" dirty="0" err="1"/>
              <a:t>i</a:t>
            </a:r>
            <a:r>
              <a:rPr lang="nl-NL" dirty="0"/>
              <a:t>r</a:t>
            </a:r>
            <a:r>
              <a:rPr lang="en-NL" dirty="0"/>
              <a:t>s</a:t>
            </a:r>
            <a:r>
              <a:rPr lang="nl-NL" dirty="0"/>
              <a:t>t</a:t>
            </a:r>
            <a:r>
              <a:rPr lang="en-NL" dirty="0"/>
              <a:t> </a:t>
            </a:r>
            <a:r>
              <a:rPr lang="nl-NL" dirty="0"/>
              <a:t>m</a:t>
            </a:r>
            <a:r>
              <a:rPr lang="en-NL" dirty="0"/>
              <a:t>e</a:t>
            </a:r>
            <a:r>
              <a:rPr lang="nl-NL" dirty="0"/>
              <a:t>t</a:t>
            </a:r>
            <a:r>
              <a:rPr lang="en-NL" dirty="0"/>
              <a:t>h</a:t>
            </a:r>
            <a:r>
              <a:rPr lang="nl-NL" dirty="0"/>
              <a:t>o</a:t>
            </a:r>
            <a:r>
              <a:rPr lang="en-NL" dirty="0"/>
              <a:t>d:</a:t>
            </a:r>
          </a:p>
          <a:p>
            <a:pPr lvl="1"/>
            <a:r>
              <a:rPr lang="en-NL" dirty="0"/>
              <a:t>Set counter to 0, whenever we see an item, increase t</a:t>
            </a:r>
            <a:r>
              <a:rPr lang="nl-NL" dirty="0"/>
              <a:t>h</a:t>
            </a:r>
            <a:r>
              <a:rPr lang="en-NL" dirty="0"/>
              <a:t>e counter</a:t>
            </a:r>
          </a:p>
          <a:p>
            <a:pPr lvl="1"/>
            <a:r>
              <a:rPr lang="nl-NL" dirty="0"/>
              <a:t>I</a:t>
            </a:r>
            <a:r>
              <a:rPr lang="en-NL" dirty="0"/>
              <a:t>f </a:t>
            </a:r>
            <a:r>
              <a:rPr lang="nl-NL" dirty="0"/>
              <a:t>a</a:t>
            </a:r>
            <a:r>
              <a:rPr lang="en-NL" dirty="0"/>
              <a:t>s</a:t>
            </a:r>
            <a:r>
              <a:rPr lang="nl-NL" dirty="0"/>
              <a:t>k</a:t>
            </a:r>
            <a:r>
              <a:rPr lang="en-NL" dirty="0"/>
              <a:t>e</a:t>
            </a:r>
            <a:r>
              <a:rPr lang="nl-NL" dirty="0"/>
              <a:t>d</a:t>
            </a:r>
            <a:r>
              <a:rPr lang="en-NL" dirty="0"/>
              <a:t> </a:t>
            </a:r>
            <a:r>
              <a:rPr lang="nl-NL" dirty="0"/>
              <a:t>f</a:t>
            </a:r>
            <a:r>
              <a:rPr lang="en-NL" dirty="0"/>
              <a:t>o</a:t>
            </a:r>
            <a:r>
              <a:rPr lang="nl-NL" dirty="0"/>
              <a:t>r</a:t>
            </a:r>
            <a:r>
              <a:rPr lang="en-NL" dirty="0"/>
              <a:t> </a:t>
            </a:r>
            <a:r>
              <a:rPr lang="nl-NL" dirty="0"/>
              <a:t>c</a:t>
            </a:r>
            <a:r>
              <a:rPr lang="en-NL" dirty="0"/>
              <a:t>o</a:t>
            </a:r>
            <a:r>
              <a:rPr lang="nl-NL" dirty="0"/>
              <a:t>u</a:t>
            </a:r>
            <a:r>
              <a:rPr lang="en-NL" dirty="0"/>
              <a:t>n</a:t>
            </a:r>
            <a:r>
              <a:rPr lang="nl-NL" dirty="0"/>
              <a:t>t</a:t>
            </a:r>
            <a:r>
              <a:rPr lang="en-NL" dirty="0"/>
              <a:t>, return the counter</a:t>
            </a:r>
          </a:p>
          <a:p>
            <a:pPr lvl="1"/>
            <a:endParaRPr lang="en-NL" dirty="0"/>
          </a:p>
          <a:p>
            <a:r>
              <a:rPr lang="en-NL" dirty="0"/>
              <a:t>Second method:</a:t>
            </a:r>
          </a:p>
          <a:p>
            <a:pPr lvl="1"/>
            <a:r>
              <a:rPr lang="en-NL" dirty="0"/>
              <a:t>Set counter to 0, whenever we see an item, </a:t>
            </a:r>
            <a:r>
              <a:rPr lang="nl-NL" dirty="0"/>
              <a:t>f</a:t>
            </a:r>
            <a:r>
              <a:rPr lang="en-NL" dirty="0"/>
              <a:t>l</a:t>
            </a:r>
            <a:r>
              <a:rPr lang="nl-NL" dirty="0"/>
              <a:t>i</a:t>
            </a:r>
            <a:r>
              <a:rPr lang="en-NL" dirty="0"/>
              <a:t>p </a:t>
            </a:r>
            <a:r>
              <a:rPr lang="nl-NL" dirty="0"/>
              <a:t>a</a:t>
            </a:r>
            <a:r>
              <a:rPr lang="en-NL" dirty="0"/>
              <a:t> </a:t>
            </a:r>
            <a:r>
              <a:rPr lang="nl-NL" dirty="0"/>
              <a:t>c</a:t>
            </a:r>
            <a:r>
              <a:rPr lang="en-NL" dirty="0" err="1"/>
              <a:t>oin</a:t>
            </a:r>
            <a:r>
              <a:rPr lang="en-NL" dirty="0"/>
              <a:t>:</a:t>
            </a:r>
          </a:p>
          <a:p>
            <a:pPr lvl="2"/>
            <a:r>
              <a:rPr lang="nl-NL" dirty="0"/>
              <a:t>I</a:t>
            </a:r>
            <a:r>
              <a:rPr lang="en-NL" dirty="0"/>
              <a:t>f heads: increase t</a:t>
            </a:r>
            <a:r>
              <a:rPr lang="nl-NL" dirty="0"/>
              <a:t>h</a:t>
            </a:r>
            <a:r>
              <a:rPr lang="en-NL" dirty="0"/>
              <a:t>e counter</a:t>
            </a:r>
          </a:p>
          <a:p>
            <a:pPr lvl="2"/>
            <a:r>
              <a:rPr lang="en-NL" dirty="0"/>
              <a:t>If </a:t>
            </a:r>
            <a:r>
              <a:rPr lang="nl-NL" dirty="0"/>
              <a:t>t</a:t>
            </a:r>
            <a:r>
              <a:rPr lang="en-NL" dirty="0"/>
              <a:t>a</a:t>
            </a:r>
            <a:r>
              <a:rPr lang="nl-NL" dirty="0"/>
              <a:t>i</a:t>
            </a:r>
            <a:r>
              <a:rPr lang="en-NL" dirty="0"/>
              <a:t>l</a:t>
            </a:r>
            <a:r>
              <a:rPr lang="nl-NL" dirty="0"/>
              <a:t>s</a:t>
            </a:r>
            <a:r>
              <a:rPr lang="en-NL" dirty="0"/>
              <a:t>: </a:t>
            </a:r>
            <a:r>
              <a:rPr lang="nl-NL" dirty="0"/>
              <a:t>d</a:t>
            </a:r>
            <a:r>
              <a:rPr lang="en-NL" dirty="0"/>
              <a:t>o </a:t>
            </a:r>
            <a:r>
              <a:rPr lang="nl-NL" dirty="0"/>
              <a:t>n</a:t>
            </a:r>
            <a:r>
              <a:rPr lang="en-NL" dirty="0"/>
              <a:t>o</a:t>
            </a:r>
            <a:r>
              <a:rPr lang="nl-NL" dirty="0"/>
              <a:t>t</a:t>
            </a:r>
            <a:r>
              <a:rPr lang="en-NL" dirty="0"/>
              <a:t>h</a:t>
            </a:r>
            <a:r>
              <a:rPr lang="nl-NL" dirty="0"/>
              <a:t>i</a:t>
            </a:r>
            <a:r>
              <a:rPr lang="en-NL" dirty="0"/>
              <a:t>n</a:t>
            </a:r>
            <a:r>
              <a:rPr lang="nl-NL" dirty="0"/>
              <a:t>g</a:t>
            </a:r>
            <a:endParaRPr lang="en-NL" dirty="0"/>
          </a:p>
          <a:p>
            <a:pPr lvl="1"/>
            <a:r>
              <a:rPr lang="nl-NL" dirty="0"/>
              <a:t>I</a:t>
            </a:r>
            <a:r>
              <a:rPr lang="en-NL" dirty="0"/>
              <a:t>f </a:t>
            </a:r>
            <a:r>
              <a:rPr lang="nl-NL" dirty="0"/>
              <a:t>a</a:t>
            </a:r>
            <a:r>
              <a:rPr lang="en-NL" dirty="0"/>
              <a:t>s</a:t>
            </a:r>
            <a:r>
              <a:rPr lang="nl-NL" dirty="0"/>
              <a:t>k</a:t>
            </a:r>
            <a:r>
              <a:rPr lang="en-NL" dirty="0"/>
              <a:t>e</a:t>
            </a:r>
            <a:r>
              <a:rPr lang="nl-NL" dirty="0"/>
              <a:t>d</a:t>
            </a:r>
            <a:r>
              <a:rPr lang="en-NL" dirty="0"/>
              <a:t> </a:t>
            </a:r>
            <a:r>
              <a:rPr lang="nl-NL" dirty="0"/>
              <a:t>f</a:t>
            </a:r>
            <a:r>
              <a:rPr lang="en-NL" dirty="0"/>
              <a:t>o</a:t>
            </a:r>
            <a:r>
              <a:rPr lang="nl-NL" dirty="0"/>
              <a:t>r</a:t>
            </a:r>
            <a:r>
              <a:rPr lang="en-NL" dirty="0"/>
              <a:t> </a:t>
            </a:r>
            <a:r>
              <a:rPr lang="nl-NL" dirty="0"/>
              <a:t>c</a:t>
            </a:r>
            <a:r>
              <a:rPr lang="en-NL" dirty="0"/>
              <a:t>o</a:t>
            </a:r>
            <a:r>
              <a:rPr lang="nl-NL" dirty="0"/>
              <a:t>u</a:t>
            </a:r>
            <a:r>
              <a:rPr lang="en-NL" dirty="0"/>
              <a:t>n</a:t>
            </a:r>
            <a:r>
              <a:rPr lang="nl-NL" dirty="0"/>
              <a:t>t</a:t>
            </a:r>
            <a:r>
              <a:rPr lang="en-NL" dirty="0"/>
              <a:t>, return the counter </a:t>
            </a:r>
            <a:r>
              <a:rPr lang="nl-NL" dirty="0"/>
              <a:t>t</a:t>
            </a:r>
            <a:r>
              <a:rPr lang="en-NL" dirty="0" err="1"/>
              <a:t>i</a:t>
            </a:r>
            <a:r>
              <a:rPr lang="nl-NL" dirty="0"/>
              <a:t>m</a:t>
            </a:r>
            <a:r>
              <a:rPr lang="en-NL" dirty="0"/>
              <a:t>e</a:t>
            </a:r>
            <a:r>
              <a:rPr lang="nl-NL" dirty="0"/>
              <a:t>s</a:t>
            </a:r>
            <a:r>
              <a:rPr lang="en-NL" dirty="0"/>
              <a:t> </a:t>
            </a:r>
            <a:r>
              <a:rPr lang="nl-NL" dirty="0"/>
              <a:t>t</a:t>
            </a:r>
            <a:r>
              <a:rPr lang="en-NL" dirty="0"/>
              <a:t>w</a:t>
            </a:r>
            <a:r>
              <a:rPr lang="nl-NL" dirty="0"/>
              <a:t>o</a:t>
            </a:r>
            <a:endParaRPr lang="en-NL" dirty="0"/>
          </a:p>
          <a:p>
            <a:pPr lvl="1"/>
            <a:endParaRPr lang="en-NL" dirty="0"/>
          </a:p>
          <a:p>
            <a:endParaRPr lang="en-NL" dirty="0"/>
          </a:p>
        </p:txBody>
      </p:sp>
      <p:pic>
        <p:nvPicPr>
          <p:cNvPr id="2050" name="Picture 2">
            <a:extLst>
              <a:ext uri="{FF2B5EF4-FFF2-40B4-BE49-F238E27FC236}">
                <a16:creationId xmlns:a16="http://schemas.microsoft.com/office/drawing/2014/main" id="{0DE0646C-B079-4488-94B2-1C2148A10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007" y="484314"/>
            <a:ext cx="3533775" cy="232410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122">
            <a:extLst>
              <a:ext uri="{FF2B5EF4-FFF2-40B4-BE49-F238E27FC236}">
                <a16:creationId xmlns:a16="http://schemas.microsoft.com/office/drawing/2014/main" id="{2535C8B8-B9B5-4F50-B8E4-B68C55552E2F}"/>
              </a:ext>
            </a:extLst>
          </p:cNvPr>
          <p:cNvSpPr/>
          <p:nvPr/>
        </p:nvSpPr>
        <p:spPr>
          <a:xfrm>
            <a:off x="5465427" y="8404261"/>
            <a:ext cx="7396482" cy="12089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0025" tIns="65013" rIns="130025" bIns="65013" rtlCol="0" anchor="ctr"/>
          <a:lstStyle/>
          <a:p>
            <a:pPr algn="ctr"/>
            <a:r>
              <a:rPr lang="en-US" sz="4000" dirty="0"/>
              <a:t>Q: Why would this be useful?</a:t>
            </a:r>
          </a:p>
        </p:txBody>
      </p:sp>
    </p:spTree>
    <p:extLst>
      <p:ext uri="{BB962C8B-B14F-4D97-AF65-F5344CB8AC3E}">
        <p14:creationId xmlns:p14="http://schemas.microsoft.com/office/powerpoint/2010/main" val="1441305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949B41-E620-4031-B51D-B49E3003C4D8}"/>
              </a:ext>
            </a:extLst>
          </p:cNvPr>
          <p:cNvSpPr>
            <a:spLocks noGrp="1"/>
          </p:cNvSpPr>
          <p:nvPr>
            <p:ph type="title"/>
          </p:nvPr>
        </p:nvSpPr>
        <p:spPr/>
        <p:txBody>
          <a:bodyPr/>
          <a:lstStyle/>
          <a:p>
            <a:r>
              <a:rPr lang="nl-NL" dirty="0"/>
              <a:t>C</a:t>
            </a:r>
            <a:r>
              <a:rPr lang="en-NL" dirty="0"/>
              <a:t>o</a:t>
            </a:r>
            <a:r>
              <a:rPr lang="nl-NL" dirty="0"/>
              <a:t>u</a:t>
            </a:r>
            <a:r>
              <a:rPr lang="en-NL" dirty="0"/>
              <a:t>n</a:t>
            </a:r>
            <a:r>
              <a:rPr lang="nl-NL" dirty="0"/>
              <a:t>t</a:t>
            </a:r>
            <a:r>
              <a:rPr lang="en-NL" dirty="0" err="1"/>
              <a:t>i</a:t>
            </a:r>
            <a:r>
              <a:rPr lang="nl-NL" dirty="0"/>
              <a:t>n</a:t>
            </a:r>
            <a:r>
              <a:rPr lang="en-NL" dirty="0"/>
              <a:t>g</a:t>
            </a:r>
          </a:p>
        </p:txBody>
      </p:sp>
      <p:sp>
        <p:nvSpPr>
          <p:cNvPr id="5" name="Content Placeholder 4">
            <a:extLst>
              <a:ext uri="{FF2B5EF4-FFF2-40B4-BE49-F238E27FC236}">
                <a16:creationId xmlns:a16="http://schemas.microsoft.com/office/drawing/2014/main" id="{7B9D758D-6F4D-446A-8CB2-869613A306AD}"/>
              </a:ext>
            </a:extLst>
          </p:cNvPr>
          <p:cNvSpPr>
            <a:spLocks noGrp="1"/>
          </p:cNvSpPr>
          <p:nvPr>
            <p:ph idx="1"/>
          </p:nvPr>
        </p:nvSpPr>
        <p:spPr>
          <a:xfrm>
            <a:off x="2325937" y="2928135"/>
            <a:ext cx="10009112" cy="6269155"/>
          </a:xfrm>
        </p:spPr>
        <p:txBody>
          <a:bodyPr/>
          <a:lstStyle/>
          <a:p>
            <a:r>
              <a:rPr lang="nl-NL" dirty="0"/>
              <a:t>S</a:t>
            </a:r>
            <a:r>
              <a:rPr lang="en-NL" dirty="0"/>
              <a:t>u</a:t>
            </a:r>
            <a:r>
              <a:rPr lang="nl-NL" dirty="0"/>
              <a:t>p</a:t>
            </a:r>
            <a:r>
              <a:rPr lang="en-NL" dirty="0"/>
              <a:t>p</a:t>
            </a:r>
            <a:r>
              <a:rPr lang="nl-NL" dirty="0"/>
              <a:t>o</a:t>
            </a:r>
            <a:r>
              <a:rPr lang="en-NL" dirty="0"/>
              <a:t>s</a:t>
            </a:r>
            <a:r>
              <a:rPr lang="nl-NL" dirty="0"/>
              <a:t>e</a:t>
            </a:r>
            <a:r>
              <a:rPr lang="en-NL" dirty="0"/>
              <a:t> </a:t>
            </a:r>
            <a:r>
              <a:rPr lang="nl-NL" dirty="0"/>
              <a:t>w</a:t>
            </a:r>
            <a:r>
              <a:rPr lang="en-NL" dirty="0"/>
              <a:t>e </a:t>
            </a:r>
            <a:r>
              <a:rPr lang="nl-NL" dirty="0"/>
              <a:t>h</a:t>
            </a:r>
            <a:r>
              <a:rPr lang="en-NL" dirty="0"/>
              <a:t>a</a:t>
            </a:r>
            <a:r>
              <a:rPr lang="nl-NL" dirty="0"/>
              <a:t>v</a:t>
            </a:r>
            <a:r>
              <a:rPr lang="en-NL" dirty="0"/>
              <a:t>e </a:t>
            </a:r>
            <a:r>
              <a:rPr lang="nl-NL" dirty="0"/>
              <a:t>s</a:t>
            </a:r>
            <a:r>
              <a:rPr lang="en-NL" dirty="0"/>
              <a:t>t</a:t>
            </a:r>
            <a:r>
              <a:rPr lang="nl-NL" dirty="0"/>
              <a:t>r</a:t>
            </a:r>
            <a:r>
              <a:rPr lang="en-NL" dirty="0"/>
              <a:t>e</a:t>
            </a:r>
            <a:r>
              <a:rPr lang="nl-NL" dirty="0"/>
              <a:t>a</a:t>
            </a:r>
            <a:r>
              <a:rPr lang="en-NL" dirty="0"/>
              <a:t>m </a:t>
            </a:r>
            <a:r>
              <a:rPr lang="nl-NL" dirty="0"/>
              <a:t>o</a:t>
            </a:r>
            <a:r>
              <a:rPr lang="en-NL" dirty="0"/>
              <a:t>f </a:t>
            </a:r>
            <a:r>
              <a:rPr lang="nl-NL" dirty="0"/>
              <a:t>i</a:t>
            </a:r>
            <a:r>
              <a:rPr lang="en-NL" dirty="0"/>
              <a:t>t</a:t>
            </a:r>
            <a:r>
              <a:rPr lang="nl-NL" dirty="0"/>
              <a:t>e</a:t>
            </a:r>
            <a:r>
              <a:rPr lang="en-NL" dirty="0"/>
              <a:t>m</a:t>
            </a:r>
            <a:r>
              <a:rPr lang="nl-NL" dirty="0"/>
              <a:t>s</a:t>
            </a:r>
            <a:r>
              <a:rPr lang="en-NL" dirty="0"/>
              <a:t>, </a:t>
            </a:r>
            <a:r>
              <a:rPr lang="nl-NL" dirty="0"/>
              <a:t>a</a:t>
            </a:r>
            <a:r>
              <a:rPr lang="en-NL" dirty="0"/>
              <a:t>n</a:t>
            </a:r>
            <a:r>
              <a:rPr lang="nl-NL" dirty="0"/>
              <a:t>d</a:t>
            </a:r>
            <a:r>
              <a:rPr lang="en-NL" dirty="0"/>
              <a:t> </a:t>
            </a:r>
            <a:r>
              <a:rPr lang="nl-NL" dirty="0"/>
              <a:t>w</a:t>
            </a:r>
            <a:r>
              <a:rPr lang="en-NL" dirty="0"/>
              <a:t>e </a:t>
            </a:r>
            <a:r>
              <a:rPr lang="nl-NL" dirty="0"/>
              <a:t>w</a:t>
            </a:r>
            <a:r>
              <a:rPr lang="en-NL" dirty="0"/>
              <a:t>a</a:t>
            </a:r>
            <a:r>
              <a:rPr lang="nl-NL" dirty="0"/>
              <a:t>n</a:t>
            </a:r>
            <a:r>
              <a:rPr lang="en-NL" dirty="0"/>
              <a:t>t </a:t>
            </a:r>
            <a:r>
              <a:rPr lang="nl-NL" dirty="0"/>
              <a:t>t</a:t>
            </a:r>
            <a:r>
              <a:rPr lang="en-NL" dirty="0"/>
              <a:t>o </a:t>
            </a:r>
            <a:r>
              <a:rPr lang="nl-NL" dirty="0"/>
              <a:t>c</a:t>
            </a:r>
            <a:r>
              <a:rPr lang="en-NL" dirty="0"/>
              <a:t>o</a:t>
            </a:r>
            <a:r>
              <a:rPr lang="nl-NL" dirty="0"/>
              <a:t>u</a:t>
            </a:r>
            <a:r>
              <a:rPr lang="en-NL" dirty="0"/>
              <a:t>n</a:t>
            </a:r>
            <a:r>
              <a:rPr lang="nl-NL" dirty="0"/>
              <a:t>t</a:t>
            </a:r>
            <a:r>
              <a:rPr lang="en-NL" dirty="0"/>
              <a:t> </a:t>
            </a:r>
            <a:r>
              <a:rPr lang="nl-NL" dirty="0"/>
              <a:t>h</a:t>
            </a:r>
            <a:r>
              <a:rPr lang="en-NL" dirty="0"/>
              <a:t>o</a:t>
            </a:r>
            <a:r>
              <a:rPr lang="nl-NL" dirty="0"/>
              <a:t>w</a:t>
            </a:r>
            <a:r>
              <a:rPr lang="en-NL" dirty="0"/>
              <a:t> </a:t>
            </a:r>
            <a:r>
              <a:rPr lang="nl-NL" dirty="0"/>
              <a:t>m</a:t>
            </a:r>
            <a:r>
              <a:rPr lang="en-NL" dirty="0"/>
              <a:t>a</a:t>
            </a:r>
            <a:r>
              <a:rPr lang="nl-NL" dirty="0"/>
              <a:t>n</a:t>
            </a:r>
            <a:r>
              <a:rPr lang="en-NL" dirty="0"/>
              <a:t>y </a:t>
            </a:r>
            <a:r>
              <a:rPr lang="nl-NL" dirty="0"/>
              <a:t>i</a:t>
            </a:r>
            <a:r>
              <a:rPr lang="en-NL" dirty="0"/>
              <a:t>t</a:t>
            </a:r>
            <a:r>
              <a:rPr lang="nl-NL" dirty="0"/>
              <a:t>e</a:t>
            </a:r>
            <a:r>
              <a:rPr lang="en-NL" dirty="0"/>
              <a:t>m</a:t>
            </a:r>
            <a:r>
              <a:rPr lang="nl-NL" dirty="0"/>
              <a:t>s</a:t>
            </a:r>
            <a:r>
              <a:rPr lang="en-NL" dirty="0"/>
              <a:t> are in the stream</a:t>
            </a:r>
          </a:p>
          <a:p>
            <a:endParaRPr lang="en-NL" dirty="0"/>
          </a:p>
          <a:p>
            <a:r>
              <a:rPr lang="nl-NL" dirty="0"/>
              <a:t>F</a:t>
            </a:r>
            <a:r>
              <a:rPr lang="en-NL" dirty="0" err="1"/>
              <a:t>i</a:t>
            </a:r>
            <a:r>
              <a:rPr lang="nl-NL" dirty="0"/>
              <a:t>r</a:t>
            </a:r>
            <a:r>
              <a:rPr lang="en-NL" dirty="0"/>
              <a:t>s</a:t>
            </a:r>
            <a:r>
              <a:rPr lang="nl-NL" dirty="0"/>
              <a:t>t</a:t>
            </a:r>
            <a:r>
              <a:rPr lang="en-NL" dirty="0"/>
              <a:t> </a:t>
            </a:r>
            <a:r>
              <a:rPr lang="nl-NL" dirty="0"/>
              <a:t>m</a:t>
            </a:r>
            <a:r>
              <a:rPr lang="en-NL" dirty="0"/>
              <a:t>e</a:t>
            </a:r>
            <a:r>
              <a:rPr lang="nl-NL" dirty="0"/>
              <a:t>t</a:t>
            </a:r>
            <a:r>
              <a:rPr lang="en-NL" dirty="0"/>
              <a:t>h</a:t>
            </a:r>
            <a:r>
              <a:rPr lang="nl-NL" dirty="0"/>
              <a:t>o</a:t>
            </a:r>
            <a:r>
              <a:rPr lang="en-NL" dirty="0"/>
              <a:t>d:</a:t>
            </a:r>
          </a:p>
          <a:p>
            <a:pPr lvl="1"/>
            <a:r>
              <a:rPr lang="en-NL" dirty="0"/>
              <a:t>Set counter to 0, whenever we see an item, increase t</a:t>
            </a:r>
            <a:r>
              <a:rPr lang="nl-NL" dirty="0"/>
              <a:t>h</a:t>
            </a:r>
            <a:r>
              <a:rPr lang="en-NL" dirty="0"/>
              <a:t>e counter</a:t>
            </a:r>
          </a:p>
          <a:p>
            <a:pPr lvl="1"/>
            <a:r>
              <a:rPr lang="nl-NL" dirty="0"/>
              <a:t>I</a:t>
            </a:r>
            <a:r>
              <a:rPr lang="en-NL" dirty="0"/>
              <a:t>f </a:t>
            </a:r>
            <a:r>
              <a:rPr lang="nl-NL" dirty="0"/>
              <a:t>a</a:t>
            </a:r>
            <a:r>
              <a:rPr lang="en-NL" dirty="0"/>
              <a:t>s</a:t>
            </a:r>
            <a:r>
              <a:rPr lang="nl-NL" dirty="0"/>
              <a:t>k</a:t>
            </a:r>
            <a:r>
              <a:rPr lang="en-NL" dirty="0"/>
              <a:t>e</a:t>
            </a:r>
            <a:r>
              <a:rPr lang="nl-NL" dirty="0"/>
              <a:t>d</a:t>
            </a:r>
            <a:r>
              <a:rPr lang="en-NL" dirty="0"/>
              <a:t> </a:t>
            </a:r>
            <a:r>
              <a:rPr lang="nl-NL" dirty="0"/>
              <a:t>f</a:t>
            </a:r>
            <a:r>
              <a:rPr lang="en-NL" dirty="0"/>
              <a:t>o</a:t>
            </a:r>
            <a:r>
              <a:rPr lang="nl-NL" dirty="0"/>
              <a:t>r</a:t>
            </a:r>
            <a:r>
              <a:rPr lang="en-NL" dirty="0"/>
              <a:t> </a:t>
            </a:r>
            <a:r>
              <a:rPr lang="nl-NL" dirty="0"/>
              <a:t>c</a:t>
            </a:r>
            <a:r>
              <a:rPr lang="en-NL" dirty="0"/>
              <a:t>o</a:t>
            </a:r>
            <a:r>
              <a:rPr lang="nl-NL" dirty="0"/>
              <a:t>u</a:t>
            </a:r>
            <a:r>
              <a:rPr lang="en-NL" dirty="0"/>
              <a:t>n</a:t>
            </a:r>
            <a:r>
              <a:rPr lang="nl-NL" dirty="0"/>
              <a:t>t</a:t>
            </a:r>
            <a:r>
              <a:rPr lang="en-NL" dirty="0"/>
              <a:t>, return the counter</a:t>
            </a:r>
          </a:p>
          <a:p>
            <a:pPr lvl="1"/>
            <a:endParaRPr lang="en-NL" dirty="0"/>
          </a:p>
          <a:p>
            <a:r>
              <a:rPr lang="en-NL" dirty="0"/>
              <a:t>Second method:</a:t>
            </a:r>
          </a:p>
          <a:p>
            <a:pPr lvl="1"/>
            <a:r>
              <a:rPr lang="en-NL" dirty="0"/>
              <a:t>Set counter to 0, whenever we see an item, </a:t>
            </a:r>
            <a:r>
              <a:rPr lang="nl-NL" dirty="0"/>
              <a:t>f</a:t>
            </a:r>
            <a:r>
              <a:rPr lang="en-NL" dirty="0"/>
              <a:t>l</a:t>
            </a:r>
            <a:r>
              <a:rPr lang="nl-NL" dirty="0"/>
              <a:t>i</a:t>
            </a:r>
            <a:r>
              <a:rPr lang="en-NL" dirty="0"/>
              <a:t>p </a:t>
            </a:r>
            <a:r>
              <a:rPr lang="nl-NL" dirty="0"/>
              <a:t>a</a:t>
            </a:r>
            <a:r>
              <a:rPr lang="en-NL" dirty="0"/>
              <a:t> </a:t>
            </a:r>
            <a:r>
              <a:rPr lang="nl-NL" dirty="0"/>
              <a:t>c</a:t>
            </a:r>
            <a:r>
              <a:rPr lang="en-NL" dirty="0" err="1"/>
              <a:t>oin</a:t>
            </a:r>
            <a:r>
              <a:rPr lang="en-NL" dirty="0"/>
              <a:t>:</a:t>
            </a:r>
          </a:p>
          <a:p>
            <a:pPr lvl="2"/>
            <a:r>
              <a:rPr lang="nl-NL" dirty="0"/>
              <a:t>I</a:t>
            </a:r>
            <a:r>
              <a:rPr lang="en-NL" dirty="0"/>
              <a:t>f heads: increase t</a:t>
            </a:r>
            <a:r>
              <a:rPr lang="nl-NL" dirty="0"/>
              <a:t>h</a:t>
            </a:r>
            <a:r>
              <a:rPr lang="en-NL" dirty="0"/>
              <a:t>e counter</a:t>
            </a:r>
          </a:p>
          <a:p>
            <a:pPr lvl="2"/>
            <a:r>
              <a:rPr lang="en-NL" dirty="0"/>
              <a:t>If </a:t>
            </a:r>
            <a:r>
              <a:rPr lang="nl-NL" dirty="0"/>
              <a:t>t</a:t>
            </a:r>
            <a:r>
              <a:rPr lang="en-NL" dirty="0"/>
              <a:t>a</a:t>
            </a:r>
            <a:r>
              <a:rPr lang="nl-NL" dirty="0"/>
              <a:t>i</a:t>
            </a:r>
            <a:r>
              <a:rPr lang="en-NL" dirty="0"/>
              <a:t>l</a:t>
            </a:r>
            <a:r>
              <a:rPr lang="nl-NL" dirty="0"/>
              <a:t>s</a:t>
            </a:r>
            <a:r>
              <a:rPr lang="en-NL" dirty="0"/>
              <a:t>: </a:t>
            </a:r>
            <a:r>
              <a:rPr lang="nl-NL" dirty="0"/>
              <a:t>d</a:t>
            </a:r>
            <a:r>
              <a:rPr lang="en-NL" dirty="0"/>
              <a:t>o </a:t>
            </a:r>
            <a:r>
              <a:rPr lang="nl-NL" dirty="0"/>
              <a:t>n</a:t>
            </a:r>
            <a:r>
              <a:rPr lang="en-NL" dirty="0"/>
              <a:t>o</a:t>
            </a:r>
            <a:r>
              <a:rPr lang="nl-NL" dirty="0"/>
              <a:t>t</a:t>
            </a:r>
            <a:r>
              <a:rPr lang="en-NL" dirty="0"/>
              <a:t>h</a:t>
            </a:r>
            <a:r>
              <a:rPr lang="nl-NL" dirty="0"/>
              <a:t>i</a:t>
            </a:r>
            <a:r>
              <a:rPr lang="en-NL" dirty="0"/>
              <a:t>n</a:t>
            </a:r>
            <a:r>
              <a:rPr lang="nl-NL" dirty="0"/>
              <a:t>g</a:t>
            </a:r>
            <a:endParaRPr lang="en-NL" dirty="0"/>
          </a:p>
          <a:p>
            <a:pPr lvl="1"/>
            <a:r>
              <a:rPr lang="nl-NL" dirty="0"/>
              <a:t>I</a:t>
            </a:r>
            <a:r>
              <a:rPr lang="en-NL" dirty="0"/>
              <a:t>f </a:t>
            </a:r>
            <a:r>
              <a:rPr lang="nl-NL" dirty="0"/>
              <a:t>a</a:t>
            </a:r>
            <a:r>
              <a:rPr lang="en-NL" dirty="0"/>
              <a:t>s</a:t>
            </a:r>
            <a:r>
              <a:rPr lang="nl-NL" dirty="0"/>
              <a:t>k</a:t>
            </a:r>
            <a:r>
              <a:rPr lang="en-NL" dirty="0"/>
              <a:t>e</a:t>
            </a:r>
            <a:r>
              <a:rPr lang="nl-NL" dirty="0"/>
              <a:t>d</a:t>
            </a:r>
            <a:r>
              <a:rPr lang="en-NL" dirty="0"/>
              <a:t> </a:t>
            </a:r>
            <a:r>
              <a:rPr lang="nl-NL" dirty="0"/>
              <a:t>f</a:t>
            </a:r>
            <a:r>
              <a:rPr lang="en-NL" dirty="0"/>
              <a:t>o</a:t>
            </a:r>
            <a:r>
              <a:rPr lang="nl-NL" dirty="0"/>
              <a:t>r</a:t>
            </a:r>
            <a:r>
              <a:rPr lang="en-NL" dirty="0"/>
              <a:t> </a:t>
            </a:r>
            <a:r>
              <a:rPr lang="nl-NL" dirty="0"/>
              <a:t>c</a:t>
            </a:r>
            <a:r>
              <a:rPr lang="en-NL" dirty="0"/>
              <a:t>o</a:t>
            </a:r>
            <a:r>
              <a:rPr lang="nl-NL" dirty="0"/>
              <a:t>u</a:t>
            </a:r>
            <a:r>
              <a:rPr lang="en-NL" dirty="0"/>
              <a:t>n</a:t>
            </a:r>
            <a:r>
              <a:rPr lang="nl-NL" dirty="0"/>
              <a:t>t</a:t>
            </a:r>
            <a:r>
              <a:rPr lang="en-NL" dirty="0"/>
              <a:t>, return the counter </a:t>
            </a:r>
            <a:r>
              <a:rPr lang="nl-NL" dirty="0"/>
              <a:t>t</a:t>
            </a:r>
            <a:r>
              <a:rPr lang="en-NL" dirty="0" err="1"/>
              <a:t>i</a:t>
            </a:r>
            <a:r>
              <a:rPr lang="nl-NL" dirty="0"/>
              <a:t>m</a:t>
            </a:r>
            <a:r>
              <a:rPr lang="en-NL" dirty="0"/>
              <a:t>e</a:t>
            </a:r>
            <a:r>
              <a:rPr lang="nl-NL" dirty="0"/>
              <a:t>s</a:t>
            </a:r>
            <a:r>
              <a:rPr lang="en-NL" dirty="0"/>
              <a:t> </a:t>
            </a:r>
            <a:r>
              <a:rPr lang="nl-NL" dirty="0"/>
              <a:t>t</a:t>
            </a:r>
            <a:r>
              <a:rPr lang="en-NL" dirty="0"/>
              <a:t>w</a:t>
            </a:r>
            <a:r>
              <a:rPr lang="nl-NL" dirty="0"/>
              <a:t>o</a:t>
            </a:r>
            <a:endParaRPr lang="en-NL" dirty="0"/>
          </a:p>
          <a:p>
            <a:pPr lvl="1"/>
            <a:endParaRPr lang="en-NL" dirty="0"/>
          </a:p>
          <a:p>
            <a:endParaRPr lang="en-NL" dirty="0"/>
          </a:p>
        </p:txBody>
      </p:sp>
      <p:pic>
        <p:nvPicPr>
          <p:cNvPr id="2050" name="Picture 2">
            <a:extLst>
              <a:ext uri="{FF2B5EF4-FFF2-40B4-BE49-F238E27FC236}">
                <a16:creationId xmlns:a16="http://schemas.microsoft.com/office/drawing/2014/main" id="{0DE0646C-B079-4488-94B2-1C2148A10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007" y="484314"/>
            <a:ext cx="3533775" cy="232410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122">
            <a:extLst>
              <a:ext uri="{FF2B5EF4-FFF2-40B4-BE49-F238E27FC236}">
                <a16:creationId xmlns:a16="http://schemas.microsoft.com/office/drawing/2014/main" id="{2535C8B8-B9B5-4F50-B8E4-B68C55552E2F}"/>
              </a:ext>
            </a:extLst>
          </p:cNvPr>
          <p:cNvSpPr/>
          <p:nvPr/>
        </p:nvSpPr>
        <p:spPr>
          <a:xfrm>
            <a:off x="5465427" y="8404261"/>
            <a:ext cx="7396482" cy="12089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0025" tIns="65013" rIns="130025" bIns="65013" rtlCol="0" anchor="ctr"/>
          <a:lstStyle/>
          <a:p>
            <a:pPr algn="ctr"/>
            <a:r>
              <a:rPr lang="en-US" sz="4000" dirty="0"/>
              <a:t>Q: Why would this be useful?</a:t>
            </a:r>
          </a:p>
        </p:txBody>
      </p:sp>
      <p:sp>
        <p:nvSpPr>
          <p:cNvPr id="7" name="Shape 494">
            <a:extLst>
              <a:ext uri="{FF2B5EF4-FFF2-40B4-BE49-F238E27FC236}">
                <a16:creationId xmlns:a16="http://schemas.microsoft.com/office/drawing/2014/main" id="{1DC81BBA-B4EA-4473-B126-9DB4721C0088}"/>
              </a:ext>
            </a:extLst>
          </p:cNvPr>
          <p:cNvSpPr/>
          <p:nvPr/>
        </p:nvSpPr>
        <p:spPr>
          <a:xfrm>
            <a:off x="102742" y="3566410"/>
            <a:ext cx="1787703" cy="2369290"/>
          </a:xfrm>
          <a:prstGeom prst="rect">
            <a:avLst/>
          </a:prstGeom>
          <a:solidFill>
            <a:schemeClr val="accent1"/>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785" tIns="50785" rIns="50785" bIns="50785" anchor="ctr"/>
          <a:lstStyle>
            <a:lvl1pPr marL="317500" marR="127000" algn="l">
              <a:defRPr sz="3200" b="1">
                <a:solidFill>
                  <a:srgbClr val="FFFFFF"/>
                </a:solidFill>
                <a:latin typeface="Helvetica"/>
                <a:ea typeface="Helvetica"/>
                <a:cs typeface="Helvetica"/>
                <a:sym typeface="Helvetica"/>
              </a:defRPr>
            </a:lvl1pPr>
          </a:lstStyle>
          <a:p>
            <a:r>
              <a:rPr lang="nl-NL" sz="2800" dirty="0"/>
              <a:t>U</a:t>
            </a:r>
            <a:r>
              <a:rPr lang="en-NL" sz="2800" dirty="0"/>
              <a:t>s</a:t>
            </a:r>
            <a:r>
              <a:rPr lang="nl-NL" sz="2800" dirty="0"/>
              <a:t>e</a:t>
            </a:r>
            <a:r>
              <a:rPr lang="en-NL" sz="2800" dirty="0"/>
              <a:t>s </a:t>
            </a:r>
            <a:r>
              <a:rPr lang="nl-NL" sz="2800" dirty="0"/>
              <a:t>l</a:t>
            </a:r>
            <a:r>
              <a:rPr lang="en-NL" sz="2800" dirty="0"/>
              <a:t>o</a:t>
            </a:r>
            <a:r>
              <a:rPr lang="nl-NL" sz="2800" dirty="0"/>
              <a:t>g</a:t>
            </a:r>
            <a:r>
              <a:rPr lang="en-NL" sz="2800" dirty="0"/>
              <a:t>(</a:t>
            </a:r>
            <a:r>
              <a:rPr lang="nl-NL" sz="2800" dirty="0"/>
              <a:t>n</a:t>
            </a:r>
            <a:r>
              <a:rPr lang="en-NL" sz="2800" dirty="0"/>
              <a:t>) </a:t>
            </a:r>
            <a:r>
              <a:rPr lang="nl-NL" sz="2800" dirty="0"/>
              <a:t>b</a:t>
            </a:r>
            <a:r>
              <a:rPr lang="en-NL" sz="2800" dirty="0" err="1"/>
              <a:t>i</a:t>
            </a:r>
            <a:r>
              <a:rPr lang="nl-NL" sz="2800" dirty="0"/>
              <a:t>t</a:t>
            </a:r>
            <a:r>
              <a:rPr lang="en-NL" sz="2800" dirty="0"/>
              <a:t>s</a:t>
            </a:r>
            <a:endParaRPr sz="2800" dirty="0"/>
          </a:p>
        </p:txBody>
      </p:sp>
      <p:sp>
        <p:nvSpPr>
          <p:cNvPr id="8" name="Shape 496">
            <a:extLst>
              <a:ext uri="{FF2B5EF4-FFF2-40B4-BE49-F238E27FC236}">
                <a16:creationId xmlns:a16="http://schemas.microsoft.com/office/drawing/2014/main" id="{17FBEF5E-73F4-4AA9-8092-026E2C3DE429}"/>
              </a:ext>
            </a:extLst>
          </p:cNvPr>
          <p:cNvSpPr/>
          <p:nvPr/>
        </p:nvSpPr>
        <p:spPr>
          <a:xfrm>
            <a:off x="102742" y="6148462"/>
            <a:ext cx="1787703" cy="2369289"/>
          </a:xfrm>
          <a:prstGeom prst="rect">
            <a:avLst/>
          </a:prstGeom>
          <a:solidFill>
            <a:schemeClr val="accent2"/>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785" tIns="50785" rIns="50785" bIns="50785" anchor="ctr"/>
          <a:lstStyle>
            <a:lvl1pPr marL="317500" marR="127000" algn="l">
              <a:defRPr sz="3200" b="1">
                <a:solidFill>
                  <a:srgbClr val="FFFFFF"/>
                </a:solidFill>
                <a:latin typeface="Helvetica"/>
                <a:ea typeface="Helvetica"/>
                <a:cs typeface="Helvetica"/>
                <a:sym typeface="Helvetica"/>
              </a:defRPr>
            </a:lvl1pPr>
          </a:lstStyle>
          <a:p>
            <a:r>
              <a:rPr lang="nl-NL" sz="2800" dirty="0"/>
              <a:t>U</a:t>
            </a:r>
            <a:r>
              <a:rPr lang="en-NL" sz="2800" dirty="0"/>
              <a:t>s</a:t>
            </a:r>
            <a:r>
              <a:rPr lang="nl-NL" sz="2800" dirty="0"/>
              <a:t>e</a:t>
            </a:r>
            <a:r>
              <a:rPr lang="en-NL" sz="2800" dirty="0"/>
              <a:t>s </a:t>
            </a:r>
            <a:r>
              <a:rPr lang="nl-NL" sz="2800" dirty="0"/>
              <a:t>l</a:t>
            </a:r>
            <a:r>
              <a:rPr lang="en-NL" sz="2800" dirty="0"/>
              <a:t>o</a:t>
            </a:r>
            <a:r>
              <a:rPr lang="nl-NL" sz="2800" dirty="0"/>
              <a:t>g</a:t>
            </a:r>
            <a:r>
              <a:rPr lang="en-NL" sz="2800" dirty="0"/>
              <a:t>(</a:t>
            </a:r>
            <a:r>
              <a:rPr lang="nl-NL" sz="2800" dirty="0"/>
              <a:t>n</a:t>
            </a:r>
            <a:r>
              <a:rPr lang="en-NL" sz="2800" dirty="0"/>
              <a:t>-1) </a:t>
            </a:r>
            <a:r>
              <a:rPr lang="nl-NL" sz="2800" dirty="0"/>
              <a:t>b</a:t>
            </a:r>
            <a:r>
              <a:rPr lang="en-NL" sz="2800" dirty="0" err="1"/>
              <a:t>i</a:t>
            </a:r>
            <a:r>
              <a:rPr lang="nl-NL" sz="2800" dirty="0"/>
              <a:t>t</a:t>
            </a:r>
            <a:r>
              <a:rPr lang="en-NL" sz="2800" dirty="0"/>
              <a:t>s</a:t>
            </a:r>
            <a:endParaRPr sz="2800" dirty="0"/>
          </a:p>
        </p:txBody>
      </p:sp>
    </p:spTree>
    <p:extLst>
      <p:ext uri="{BB962C8B-B14F-4D97-AF65-F5344CB8AC3E}">
        <p14:creationId xmlns:p14="http://schemas.microsoft.com/office/powerpoint/2010/main" val="320380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10233-8F8E-4FC0-AC36-44B4F849D66B}"/>
              </a:ext>
            </a:extLst>
          </p:cNvPr>
          <p:cNvSpPr>
            <a:spLocks noGrp="1"/>
          </p:cNvSpPr>
          <p:nvPr>
            <p:ph type="title"/>
          </p:nvPr>
        </p:nvSpPr>
        <p:spPr/>
        <p:txBody>
          <a:bodyPr/>
          <a:lstStyle/>
          <a:p>
            <a:r>
              <a:rPr lang="nl-NL" dirty="0"/>
              <a:t>M</a:t>
            </a:r>
            <a:r>
              <a:rPr lang="en-NL" dirty="0"/>
              <a:t>o</a:t>
            </a:r>
            <a:r>
              <a:rPr lang="nl-NL" dirty="0"/>
              <a:t>r</a:t>
            </a:r>
            <a:r>
              <a:rPr lang="en-NL" dirty="0"/>
              <a:t>r</a:t>
            </a:r>
            <a:r>
              <a:rPr lang="nl-NL" dirty="0"/>
              <a:t>i</a:t>
            </a:r>
            <a:r>
              <a:rPr lang="en-NL" dirty="0"/>
              <a:t>s </a:t>
            </a:r>
            <a:r>
              <a:rPr lang="nl-NL" dirty="0"/>
              <a:t>c</a:t>
            </a:r>
            <a:r>
              <a:rPr lang="en-NL" dirty="0"/>
              <a:t>o</a:t>
            </a:r>
            <a:r>
              <a:rPr lang="nl-NL" dirty="0"/>
              <a:t>u</a:t>
            </a:r>
            <a:r>
              <a:rPr lang="en-NL" dirty="0"/>
              <a:t>n</a:t>
            </a:r>
            <a:r>
              <a:rPr lang="nl-NL" dirty="0"/>
              <a:t>t</a:t>
            </a:r>
            <a:r>
              <a:rPr lang="en-NL" dirty="0" err="1"/>
              <a:t>i</a:t>
            </a:r>
            <a:r>
              <a:rPr lang="nl-NL" dirty="0"/>
              <a:t>n</a:t>
            </a:r>
            <a:r>
              <a:rPr lang="en-NL" dirty="0"/>
              <a:t>g</a:t>
            </a:r>
          </a:p>
        </p:txBody>
      </p:sp>
      <p:sp>
        <p:nvSpPr>
          <p:cNvPr id="3" name="Content Placeholder 2">
            <a:extLst>
              <a:ext uri="{FF2B5EF4-FFF2-40B4-BE49-F238E27FC236}">
                <a16:creationId xmlns:a16="http://schemas.microsoft.com/office/drawing/2014/main" id="{185FDD97-42BB-4490-A503-F2C8DBAC719B}"/>
              </a:ext>
            </a:extLst>
          </p:cNvPr>
          <p:cNvSpPr>
            <a:spLocks noGrp="1"/>
          </p:cNvSpPr>
          <p:nvPr>
            <p:ph idx="1"/>
          </p:nvPr>
        </p:nvSpPr>
        <p:spPr/>
        <p:txBody>
          <a:bodyPr/>
          <a:lstStyle/>
          <a:p>
            <a:r>
              <a:rPr lang="en-NL" dirty="0"/>
              <a:t>On data streams, we have to reduce memory usage</a:t>
            </a:r>
          </a:p>
          <a:p>
            <a:endParaRPr lang="en-NL" dirty="0"/>
          </a:p>
          <a:p>
            <a:r>
              <a:rPr lang="nl-NL" dirty="0"/>
              <a:t>A</a:t>
            </a:r>
            <a:r>
              <a:rPr lang="en-NL" dirty="0"/>
              <a:t>p</a:t>
            </a:r>
            <a:r>
              <a:rPr lang="nl-NL" dirty="0"/>
              <a:t>p</a:t>
            </a:r>
            <a:r>
              <a:rPr lang="en-NL" dirty="0"/>
              <a:t>r</a:t>
            </a:r>
            <a:r>
              <a:rPr lang="nl-NL" dirty="0"/>
              <a:t>o</a:t>
            </a:r>
            <a:r>
              <a:rPr lang="en-NL" dirty="0"/>
              <a:t>x</a:t>
            </a:r>
            <a:r>
              <a:rPr lang="nl-NL" dirty="0"/>
              <a:t>i</a:t>
            </a:r>
            <a:r>
              <a:rPr lang="en-NL" dirty="0"/>
              <a:t>m</a:t>
            </a:r>
            <a:r>
              <a:rPr lang="nl-NL" dirty="0"/>
              <a:t>a</a:t>
            </a:r>
            <a:r>
              <a:rPr lang="en-NL" dirty="0"/>
              <a:t>t</a:t>
            </a:r>
            <a:r>
              <a:rPr lang="nl-NL" dirty="0"/>
              <a:t>e</a:t>
            </a:r>
            <a:r>
              <a:rPr lang="en-NL" dirty="0"/>
              <a:t> </a:t>
            </a:r>
            <a:r>
              <a:rPr lang="nl-NL" dirty="0"/>
              <a:t>c</a:t>
            </a:r>
            <a:r>
              <a:rPr lang="en-NL" dirty="0"/>
              <a:t>o</a:t>
            </a:r>
            <a:r>
              <a:rPr lang="nl-NL" dirty="0"/>
              <a:t>u</a:t>
            </a:r>
            <a:r>
              <a:rPr lang="en-NL" dirty="0"/>
              <a:t>n</a:t>
            </a:r>
            <a:r>
              <a:rPr lang="nl-NL" dirty="0"/>
              <a:t>t</a:t>
            </a:r>
            <a:r>
              <a:rPr lang="en-NL" dirty="0" err="1"/>
              <a:t>i</a:t>
            </a:r>
            <a:r>
              <a:rPr lang="nl-NL" dirty="0"/>
              <a:t>n</a:t>
            </a:r>
            <a:r>
              <a:rPr lang="en-NL" dirty="0"/>
              <a:t>g </a:t>
            </a:r>
            <a:r>
              <a:rPr lang="nl-NL" dirty="0"/>
              <a:t>u</a:t>
            </a:r>
            <a:r>
              <a:rPr lang="en-NL" dirty="0"/>
              <a:t>s</a:t>
            </a:r>
            <a:r>
              <a:rPr lang="nl-NL" dirty="0"/>
              <a:t>e</a:t>
            </a:r>
            <a:r>
              <a:rPr lang="en-NL" dirty="0"/>
              <a:t>s </a:t>
            </a:r>
            <a:r>
              <a:rPr lang="nl-NL" dirty="0"/>
              <a:t>s</a:t>
            </a:r>
            <a:r>
              <a:rPr lang="en-NL" dirty="0"/>
              <a:t>e</a:t>
            </a:r>
            <a:r>
              <a:rPr lang="nl-NL" dirty="0"/>
              <a:t>v</a:t>
            </a:r>
            <a:r>
              <a:rPr lang="en-NL" dirty="0"/>
              <a:t>e</a:t>
            </a:r>
            <a:r>
              <a:rPr lang="nl-NL" dirty="0"/>
              <a:t>r</a:t>
            </a:r>
            <a:r>
              <a:rPr lang="en-NL" dirty="0"/>
              <a:t>a</a:t>
            </a:r>
            <a:r>
              <a:rPr lang="nl-NL" dirty="0"/>
              <a:t>l</a:t>
            </a:r>
            <a:r>
              <a:rPr lang="en-NL" dirty="0"/>
              <a:t> </a:t>
            </a:r>
            <a:r>
              <a:rPr lang="nl-NL" dirty="0"/>
              <a:t>s</a:t>
            </a:r>
            <a:r>
              <a:rPr lang="en-NL" dirty="0"/>
              <a:t>u</a:t>
            </a:r>
            <a:r>
              <a:rPr lang="nl-NL" dirty="0"/>
              <a:t>c</a:t>
            </a:r>
            <a:r>
              <a:rPr lang="en-NL" dirty="0"/>
              <a:t>h </a:t>
            </a:r>
            <a:r>
              <a:rPr lang="nl-NL" dirty="0"/>
              <a:t>c</a:t>
            </a:r>
            <a:r>
              <a:rPr lang="en-NL" dirty="0"/>
              <a:t>o</a:t>
            </a:r>
            <a:r>
              <a:rPr lang="nl-NL" dirty="0"/>
              <a:t>u</a:t>
            </a:r>
            <a:r>
              <a:rPr lang="en-NL" dirty="0"/>
              <a:t>n</a:t>
            </a:r>
            <a:r>
              <a:rPr lang="nl-NL" dirty="0"/>
              <a:t>t</a:t>
            </a:r>
            <a:r>
              <a:rPr lang="en-NL" dirty="0"/>
              <a:t>e</a:t>
            </a:r>
            <a:r>
              <a:rPr lang="nl-NL" dirty="0"/>
              <a:t>r</a:t>
            </a:r>
            <a:r>
              <a:rPr lang="en-NL" dirty="0"/>
              <a:t>s, </a:t>
            </a:r>
            <a:r>
              <a:rPr lang="nl-NL" dirty="0"/>
              <a:t>w</a:t>
            </a:r>
            <a:r>
              <a:rPr lang="en-NL" dirty="0" err="1"/>
              <a:t>i</a:t>
            </a:r>
            <a:r>
              <a:rPr lang="nl-NL" dirty="0"/>
              <a:t>t</a:t>
            </a:r>
            <a:r>
              <a:rPr lang="en-NL" dirty="0"/>
              <a:t>h </a:t>
            </a:r>
            <a:r>
              <a:rPr lang="nl-NL" dirty="0"/>
              <a:t>d</a:t>
            </a:r>
            <a:r>
              <a:rPr lang="en-NL" dirty="0" err="1"/>
              <a:t>i</a:t>
            </a:r>
            <a:r>
              <a:rPr lang="nl-NL" dirty="0"/>
              <a:t>f</a:t>
            </a:r>
            <a:r>
              <a:rPr lang="en-NL" dirty="0"/>
              <a:t>f</a:t>
            </a:r>
            <a:r>
              <a:rPr lang="nl-NL" dirty="0"/>
              <a:t>e</a:t>
            </a:r>
            <a:r>
              <a:rPr lang="en-NL" dirty="0"/>
              <a:t>r</a:t>
            </a:r>
            <a:r>
              <a:rPr lang="nl-NL" dirty="0"/>
              <a:t>e</a:t>
            </a:r>
            <a:r>
              <a:rPr lang="en-NL" dirty="0"/>
              <a:t>n</a:t>
            </a:r>
            <a:r>
              <a:rPr lang="nl-NL" dirty="0"/>
              <a:t>t</a:t>
            </a:r>
            <a:r>
              <a:rPr lang="en-NL" dirty="0"/>
              <a:t> head/tail probabilities:</a:t>
            </a:r>
          </a:p>
          <a:p>
            <a:endParaRPr lang="en-NL" dirty="0"/>
          </a:p>
          <a:p>
            <a:r>
              <a:rPr lang="en-NL" dirty="0"/>
              <a:t>Set counter to 0</a:t>
            </a:r>
          </a:p>
          <a:p>
            <a:r>
              <a:rPr lang="en-NL" dirty="0"/>
              <a:t>Update:</a:t>
            </a:r>
          </a:p>
          <a:p>
            <a:pPr lvl="1"/>
            <a:r>
              <a:rPr lang="nl-NL" dirty="0"/>
              <a:t>D</a:t>
            </a:r>
            <a:r>
              <a:rPr lang="en-NL" dirty="0"/>
              <a:t>raw </a:t>
            </a:r>
            <a:r>
              <a:rPr lang="nl-NL" dirty="0"/>
              <a:t>r</a:t>
            </a:r>
            <a:r>
              <a:rPr lang="en-NL" dirty="0"/>
              <a:t>a</a:t>
            </a:r>
            <a:r>
              <a:rPr lang="nl-NL" dirty="0"/>
              <a:t>n</a:t>
            </a:r>
            <a:r>
              <a:rPr lang="en-NL" dirty="0"/>
              <a:t>d</a:t>
            </a:r>
            <a:r>
              <a:rPr lang="nl-NL" dirty="0"/>
              <a:t>o</a:t>
            </a:r>
            <a:r>
              <a:rPr lang="en-NL" dirty="0"/>
              <a:t>m number </a:t>
            </a:r>
            <a:r>
              <a:rPr lang="nl-NL" dirty="0"/>
              <a:t>x</a:t>
            </a:r>
            <a:r>
              <a:rPr lang="en-NL" dirty="0"/>
              <a:t> </a:t>
            </a:r>
            <a:r>
              <a:rPr lang="nl-NL" dirty="0"/>
              <a:t>f</a:t>
            </a:r>
            <a:r>
              <a:rPr lang="en-NL" dirty="0"/>
              <a:t>r</a:t>
            </a:r>
            <a:r>
              <a:rPr lang="nl-NL" dirty="0"/>
              <a:t>o</a:t>
            </a:r>
            <a:r>
              <a:rPr lang="en-NL" dirty="0"/>
              <a:t>m [0, 1]</a:t>
            </a:r>
          </a:p>
          <a:p>
            <a:pPr lvl="1"/>
            <a:r>
              <a:rPr lang="nl-NL" dirty="0"/>
              <a:t>I</a:t>
            </a:r>
            <a:r>
              <a:rPr lang="en-NL" dirty="0"/>
              <a:t>f (</a:t>
            </a:r>
            <a:r>
              <a:rPr lang="nl-NL" dirty="0"/>
              <a:t>x</a:t>
            </a:r>
            <a:r>
              <a:rPr lang="en-NL" dirty="0"/>
              <a:t> &lt;= 2</a:t>
            </a:r>
            <a:r>
              <a:rPr lang="en-NL" baseline="30000" dirty="0"/>
              <a:t>-</a:t>
            </a:r>
            <a:r>
              <a:rPr lang="nl-NL" baseline="30000" dirty="0"/>
              <a:t>c</a:t>
            </a:r>
            <a:r>
              <a:rPr lang="en-NL" dirty="0"/>
              <a:t>) </a:t>
            </a:r>
            <a:r>
              <a:rPr lang="nl-NL" dirty="0"/>
              <a:t>c</a:t>
            </a:r>
            <a:r>
              <a:rPr lang="en-NL" dirty="0"/>
              <a:t> = c + 1</a:t>
            </a:r>
          </a:p>
          <a:p>
            <a:r>
              <a:rPr lang="en-NL" dirty="0"/>
              <a:t>Query: return 2</a:t>
            </a:r>
            <a:r>
              <a:rPr lang="nl-NL" baseline="30000" dirty="0"/>
              <a:t>c</a:t>
            </a:r>
            <a:r>
              <a:rPr lang="en-NL" dirty="0"/>
              <a:t> - 2</a:t>
            </a:r>
          </a:p>
          <a:p>
            <a:pPr marL="0" indent="0">
              <a:buNone/>
            </a:pPr>
            <a:endParaRPr lang="en-NL" dirty="0"/>
          </a:p>
          <a:p>
            <a:endParaRPr lang="en-NL" dirty="0"/>
          </a:p>
          <a:p>
            <a:r>
              <a:rPr lang="nl-NL" dirty="0"/>
              <a:t>A</a:t>
            </a:r>
            <a:r>
              <a:rPr lang="en-NL" dirty="0"/>
              <a:t>n</a:t>
            </a:r>
            <a:r>
              <a:rPr lang="nl-NL" dirty="0"/>
              <a:t>d</a:t>
            </a:r>
            <a:r>
              <a:rPr lang="en-NL" dirty="0"/>
              <a:t> </a:t>
            </a:r>
            <a:r>
              <a:rPr lang="nl-NL" dirty="0"/>
              <a:t>i</a:t>
            </a:r>
            <a:r>
              <a:rPr lang="en-NL" dirty="0"/>
              <a:t>t </a:t>
            </a:r>
            <a:r>
              <a:rPr lang="nl-NL" dirty="0"/>
              <a:t>r</a:t>
            </a:r>
            <a:r>
              <a:rPr lang="en-NL" dirty="0"/>
              <a:t>u</a:t>
            </a:r>
            <a:r>
              <a:rPr lang="nl-NL" dirty="0"/>
              <a:t>n</a:t>
            </a:r>
            <a:r>
              <a:rPr lang="en-NL" dirty="0"/>
              <a:t>s in loglog(n) memory ( </a:t>
            </a:r>
            <a:r>
              <a:rPr lang="nl-NL" dirty="0"/>
              <a:t>E</a:t>
            </a:r>
            <a:r>
              <a:rPr lang="en-NL" dirty="0"/>
              <a:t>[</a:t>
            </a:r>
            <a:r>
              <a:rPr lang="nl-NL" dirty="0"/>
              <a:t>c</a:t>
            </a:r>
            <a:r>
              <a:rPr lang="en-NL" dirty="0"/>
              <a:t>] = </a:t>
            </a:r>
            <a:r>
              <a:rPr lang="nl-NL" dirty="0"/>
              <a:t>l</a:t>
            </a:r>
            <a:r>
              <a:rPr lang="en-NL" dirty="0"/>
              <a:t>o</a:t>
            </a:r>
            <a:r>
              <a:rPr lang="nl-NL" dirty="0"/>
              <a:t>g</a:t>
            </a:r>
            <a:r>
              <a:rPr lang="en-NL" dirty="0"/>
              <a:t>(n) .... )</a:t>
            </a:r>
          </a:p>
          <a:p>
            <a:endParaRPr lang="en-NL" dirty="0"/>
          </a:p>
        </p:txBody>
      </p:sp>
    </p:spTree>
    <p:extLst>
      <p:ext uri="{BB962C8B-B14F-4D97-AF65-F5344CB8AC3E}">
        <p14:creationId xmlns:p14="http://schemas.microsoft.com/office/powerpoint/2010/main" val="1214414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title"/>
          </p:nvPr>
        </p:nvSpPr>
        <p:spPr/>
        <p:txBody>
          <a:bodyPr/>
          <a:lstStyle>
            <a:lvl1pPr algn="l" defTabSz="578358">
              <a:defRPr sz="7919"/>
            </a:lvl1pPr>
          </a:lstStyle>
          <a:p>
            <a:r>
              <a:rPr lang="en-US" sz="4400" dirty="0"/>
              <a:t>Data streaming</a:t>
            </a:r>
          </a:p>
        </p:txBody>
      </p:sp>
      <p:sp>
        <p:nvSpPr>
          <p:cNvPr id="192" name="Shape 192"/>
          <p:cNvSpPr>
            <a:spLocks noGrp="1"/>
          </p:cNvSpPr>
          <p:nvPr>
            <p:ph type="body" idx="1"/>
          </p:nvPr>
        </p:nvSpPr>
        <p:spPr/>
        <p:txBody>
          <a:bodyPr/>
          <a:lstStyle/>
          <a:p>
            <a:r>
              <a:rPr lang="en-US" dirty="0">
                <a:sym typeface="Helvetica"/>
              </a:rPr>
              <a:t>Continuous</a:t>
            </a:r>
            <a:r>
              <a:rPr lang="en-US" dirty="0"/>
              <a:t> and rapid input of data</a:t>
            </a:r>
          </a:p>
          <a:p>
            <a:r>
              <a:rPr lang="en-US" dirty="0">
                <a:sym typeface="Helvetica"/>
              </a:rPr>
              <a:t>Limited memory</a:t>
            </a:r>
            <a:r>
              <a:rPr lang="en-US" dirty="0"/>
              <a:t> to store the data (less than linear in the input size)</a:t>
            </a:r>
          </a:p>
          <a:p>
            <a:r>
              <a:rPr lang="en-US" dirty="0">
                <a:sym typeface="Helvetica"/>
              </a:rPr>
              <a:t>Limited time</a:t>
            </a:r>
            <a:r>
              <a:rPr lang="en-US" dirty="0"/>
              <a:t> to process each element</a:t>
            </a:r>
          </a:p>
          <a:p>
            <a:r>
              <a:rPr lang="en-US" dirty="0">
                <a:sym typeface="Helvetica"/>
              </a:rPr>
              <a:t>Sequential</a:t>
            </a:r>
            <a:r>
              <a:rPr lang="en-US" dirty="0"/>
              <a:t> access (no random access)</a:t>
            </a:r>
          </a:p>
          <a:p>
            <a:r>
              <a:rPr lang="en-US" dirty="0"/>
              <a:t>Algorithms have </a:t>
            </a:r>
            <a:r>
              <a:rPr lang="en-US" dirty="0">
                <a:sym typeface="Helvetica"/>
              </a:rPr>
              <a:t>one</a:t>
            </a:r>
            <a:r>
              <a:rPr lang="en-US" dirty="0"/>
              <a:t> (</a:t>
            </a:r>
            <a:r>
              <a:rPr lang="en-US" dirty="0">
                <a:sym typeface="Times New Roman"/>
              </a:rPr>
              <a:t>p=1</a:t>
            </a:r>
            <a:r>
              <a:rPr lang="en-US" dirty="0"/>
              <a:t>)</a:t>
            </a:r>
            <a:r>
              <a:rPr lang="en-US" dirty="0">
                <a:sym typeface="Helvetica"/>
              </a:rPr>
              <a:t> </a:t>
            </a:r>
            <a:r>
              <a:rPr lang="en-US" dirty="0"/>
              <a:t>or very </a:t>
            </a:r>
            <a:r>
              <a:rPr lang="en-US" dirty="0">
                <a:sym typeface="Helvetica"/>
              </a:rPr>
              <a:t>few</a:t>
            </a:r>
            <a:r>
              <a:rPr lang="en-US" dirty="0"/>
              <a:t> </a:t>
            </a:r>
            <a:r>
              <a:rPr lang="en-US" dirty="0">
                <a:sym typeface="Helvetica"/>
              </a:rPr>
              <a:t>passes</a:t>
            </a:r>
            <a:r>
              <a:rPr lang="en-US" dirty="0"/>
              <a:t> (</a:t>
            </a:r>
            <a:r>
              <a:rPr lang="en-US" dirty="0">
                <a:sym typeface="Times New Roman"/>
              </a:rPr>
              <a:t>p={2,3}</a:t>
            </a:r>
            <a:r>
              <a:rPr lang="en-US" dirty="0"/>
              <a:t>) over the data</a:t>
            </a:r>
          </a:p>
        </p:txBody>
      </p:sp>
      <p:sp>
        <p:nvSpPr>
          <p:cNvPr id="10" name="TextBox 9"/>
          <p:cNvSpPr txBox="1"/>
          <p:nvPr/>
        </p:nvSpPr>
        <p:spPr>
          <a:xfrm>
            <a:off x="2613355" y="9230380"/>
            <a:ext cx="10200043" cy="530057"/>
          </a:xfrm>
          <a:prstGeom prst="rect">
            <a:avLst/>
          </a:prstGeom>
          <a:noFill/>
        </p:spPr>
        <p:txBody>
          <a:bodyPr wrap="none" lIns="91415" tIns="45708" rIns="91415" bIns="45708" rtlCol="0">
            <a:spAutoFit/>
          </a:bodyPr>
          <a:lstStyle/>
          <a:p>
            <a:r>
              <a:rPr lang="en-US" sz="2800" dirty="0"/>
              <a:t>slides from Graham </a:t>
            </a:r>
            <a:r>
              <a:rPr lang="en-US" sz="2800" dirty="0" err="1"/>
              <a:t>Cormode</a:t>
            </a:r>
            <a:r>
              <a:rPr lang="en-US" sz="2800" dirty="0"/>
              <a:t>, Claudia </a:t>
            </a:r>
            <a:r>
              <a:rPr lang="en-US" sz="2800" dirty="0" err="1"/>
              <a:t>Hauff</a:t>
            </a:r>
            <a:r>
              <a:rPr lang="en-US" sz="2800" dirty="0"/>
              <a:t>, and Jeff </a:t>
            </a:r>
            <a:r>
              <a:rPr lang="en-US" sz="2800" dirty="0" err="1"/>
              <a:t>Ullmann</a:t>
            </a:r>
            <a:r>
              <a:rPr lang="en-US" sz="2800" dirty="0"/>
              <a:t> </a:t>
            </a:r>
          </a:p>
        </p:txBody>
      </p:sp>
    </p:spTree>
    <p:extLst>
      <p:ext uri="{BB962C8B-B14F-4D97-AF65-F5344CB8AC3E}">
        <p14:creationId xmlns:p14="http://schemas.microsoft.com/office/powerpoint/2010/main" val="2874743203"/>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title"/>
          </p:nvPr>
        </p:nvSpPr>
        <p:spPr/>
        <p:txBody>
          <a:bodyPr/>
          <a:lstStyle>
            <a:lvl1pPr algn="l"/>
          </a:lstStyle>
          <a:p>
            <a:r>
              <a:rPr lang="en-US" dirty="0"/>
              <a:t>Data stream models</a:t>
            </a:r>
          </a:p>
        </p:txBody>
      </p:sp>
      <p:sp>
        <p:nvSpPr>
          <p:cNvPr id="214" name="Shape 214"/>
          <p:cNvSpPr>
            <a:spLocks noGrp="1"/>
          </p:cNvSpPr>
          <p:nvPr>
            <p:ph type="body" idx="1"/>
          </p:nvPr>
        </p:nvSpPr>
        <p:spPr/>
        <p:txBody>
          <a:bodyPr/>
          <a:lstStyle/>
          <a:p>
            <a:r>
              <a:rPr lang="en-US" dirty="0">
                <a:sym typeface="Helvetica"/>
              </a:rPr>
              <a:t>Massively</a:t>
            </a:r>
            <a:r>
              <a:rPr lang="en-US" dirty="0"/>
              <a:t> long input stream</a:t>
            </a:r>
          </a:p>
          <a:p>
            <a:endParaRPr lang="en-US" dirty="0">
              <a:sym typeface="Helvetica"/>
            </a:endParaRPr>
          </a:p>
          <a:p>
            <a:r>
              <a:rPr lang="en-US" dirty="0">
                <a:sym typeface="Helvetica"/>
              </a:rPr>
              <a:t>Basic model</a:t>
            </a:r>
            <a:r>
              <a:rPr lang="en-US" dirty="0"/>
              <a:t>:</a:t>
            </a:r>
          </a:p>
          <a:p>
            <a:endParaRPr lang="en-US" dirty="0"/>
          </a:p>
          <a:p>
            <a:endParaRPr lang="en-US" dirty="0"/>
          </a:p>
          <a:p>
            <a:endParaRPr lang="en-US" dirty="0">
              <a:sym typeface="Helvetica"/>
            </a:endParaRPr>
          </a:p>
          <a:p>
            <a:endParaRPr lang="en-US" dirty="0">
              <a:sym typeface="Helvetica"/>
            </a:endParaRPr>
          </a:p>
          <a:p>
            <a:r>
              <a:rPr lang="en-US" dirty="0">
                <a:sym typeface="Helvetica"/>
              </a:rPr>
              <a:t>Space complexity goal</a:t>
            </a:r>
            <a:r>
              <a:rPr lang="en-US" dirty="0"/>
              <a:t>: </a:t>
            </a:r>
            <a:r>
              <a:rPr lang="en-US" dirty="0">
                <a:sym typeface="Times New Roman"/>
              </a:rPr>
              <a:t>s</a:t>
            </a:r>
            <a:r>
              <a:rPr lang="en-US" dirty="0"/>
              <a:t> bits of random-access memory with </a:t>
            </a:r>
          </a:p>
        </p:txBody>
      </p:sp>
      <p:pic>
        <p:nvPicPr>
          <p:cNvPr id="216" name="pasted-image.pdf"/>
          <p:cNvPicPr>
            <a:picLocks noChangeAspect="1"/>
          </p:cNvPicPr>
          <p:nvPr/>
        </p:nvPicPr>
        <p:blipFill>
          <a:blip r:embed="rId3"/>
          <a:stretch>
            <a:fillRect/>
          </a:stretch>
        </p:blipFill>
        <p:spPr>
          <a:xfrm>
            <a:off x="4913160" y="3339365"/>
            <a:ext cx="5624434" cy="413787"/>
          </a:xfrm>
          <a:prstGeom prst="rect">
            <a:avLst/>
          </a:prstGeom>
          <a:ln w="12700">
            <a:miter lim="400000"/>
          </a:ln>
        </p:spPr>
      </p:pic>
      <p:pic>
        <p:nvPicPr>
          <p:cNvPr id="217" name="pasted-image.pdf"/>
          <p:cNvPicPr>
            <a:picLocks noChangeAspect="1"/>
          </p:cNvPicPr>
          <p:nvPr/>
        </p:nvPicPr>
        <p:blipFill>
          <a:blip r:embed="rId4"/>
          <a:stretch>
            <a:fillRect/>
          </a:stretch>
        </p:blipFill>
        <p:spPr>
          <a:xfrm>
            <a:off x="3251753" y="4066955"/>
            <a:ext cx="8229601" cy="469901"/>
          </a:xfrm>
          <a:prstGeom prst="rect">
            <a:avLst/>
          </a:prstGeom>
          <a:ln w="12700">
            <a:miter lim="400000"/>
          </a:ln>
        </p:spPr>
      </p:pic>
      <p:pic>
        <p:nvPicPr>
          <p:cNvPr id="231" name="pasted-image.png"/>
          <p:cNvPicPr>
            <a:picLocks noChangeAspect="1"/>
          </p:cNvPicPr>
          <p:nvPr/>
        </p:nvPicPr>
        <p:blipFill>
          <a:blip r:embed="rId5"/>
          <a:stretch>
            <a:fillRect/>
          </a:stretch>
        </p:blipFill>
        <p:spPr>
          <a:xfrm>
            <a:off x="4224834" y="6399707"/>
            <a:ext cx="3823990" cy="512637"/>
          </a:xfrm>
          <a:prstGeom prst="rect">
            <a:avLst/>
          </a:prstGeom>
          <a:ln w="12700">
            <a:miter lim="400000"/>
          </a:ln>
        </p:spPr>
      </p:pic>
      <p:grpSp>
        <p:nvGrpSpPr>
          <p:cNvPr id="235" name="Group 235"/>
          <p:cNvGrpSpPr/>
          <p:nvPr/>
        </p:nvGrpSpPr>
        <p:grpSpPr>
          <a:xfrm>
            <a:off x="2518472" y="8526797"/>
            <a:ext cx="4243132" cy="1053907"/>
            <a:chOff x="0" y="0"/>
            <a:chExt cx="4243131" cy="1053902"/>
          </a:xfrm>
        </p:grpSpPr>
        <p:sp>
          <p:nvSpPr>
            <p:cNvPr id="232" name="Shape 232"/>
            <p:cNvSpPr/>
            <p:nvPr/>
          </p:nvSpPr>
          <p:spPr>
            <a:xfrm>
              <a:off x="0" y="0"/>
              <a:ext cx="4243131" cy="1019796"/>
            </a:xfrm>
            <a:prstGeom prst="rect">
              <a:avLst/>
            </a:prstGeom>
            <a:solidFill>
              <a:schemeClr val="accent3">
                <a:satOff val="18648"/>
                <a:lumOff val="5971"/>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marL="317415" marR="126967" algn="l">
                <a:defRPr sz="3800">
                  <a:solidFill>
                    <a:srgbClr val="FFFFFF"/>
                  </a:solidFill>
                </a:defRPr>
              </a:pPr>
              <a:endParaRPr/>
            </a:p>
          </p:txBody>
        </p:sp>
        <p:pic>
          <p:nvPicPr>
            <p:cNvPr id="233" name="pasted-image.pdf"/>
            <p:cNvPicPr>
              <a:picLocks noChangeAspect="1"/>
            </p:cNvPicPr>
            <p:nvPr/>
          </p:nvPicPr>
          <p:blipFill>
            <a:blip r:embed="rId6"/>
            <a:stretch>
              <a:fillRect/>
            </a:stretch>
          </p:blipFill>
          <p:spPr>
            <a:xfrm>
              <a:off x="85205" y="114955"/>
              <a:ext cx="4038601" cy="469901"/>
            </a:xfrm>
            <a:prstGeom prst="rect">
              <a:avLst/>
            </a:prstGeom>
            <a:ln w="12700" cap="flat">
              <a:noFill/>
              <a:miter lim="400000"/>
            </a:ln>
            <a:effectLst/>
          </p:spPr>
        </p:pic>
        <p:sp>
          <p:nvSpPr>
            <p:cNvPr id="234" name="Shape 234"/>
            <p:cNvSpPr/>
            <p:nvPr/>
          </p:nvSpPr>
          <p:spPr>
            <a:xfrm>
              <a:off x="1003233" y="566592"/>
              <a:ext cx="1848363" cy="4873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500" b="1">
                  <a:solidFill>
                    <a:schemeClr val="accent1">
                      <a:hueOff val="47394"/>
                      <a:satOff val="-25753"/>
                      <a:lumOff val="-7544"/>
                    </a:schemeClr>
                  </a:solidFill>
                  <a:latin typeface="Helvetica"/>
                  <a:ea typeface="Helvetica"/>
                  <a:cs typeface="Helvetica"/>
                  <a:sym typeface="Helvetica"/>
                </a:defRPr>
              </a:lvl1pPr>
            </a:lstStyle>
            <a:p>
              <a:r>
                <a:t>“holy grail”</a:t>
              </a:r>
            </a:p>
          </p:txBody>
        </p:sp>
      </p:grpSp>
      <p:grpSp>
        <p:nvGrpSpPr>
          <p:cNvPr id="240" name="Group 240"/>
          <p:cNvGrpSpPr/>
          <p:nvPr/>
        </p:nvGrpSpPr>
        <p:grpSpPr>
          <a:xfrm>
            <a:off x="6902983" y="8547372"/>
            <a:ext cx="5100641" cy="1065315"/>
            <a:chOff x="0" y="0"/>
            <a:chExt cx="5100639" cy="1065316"/>
          </a:xfrm>
        </p:grpSpPr>
        <p:grpSp>
          <p:nvGrpSpPr>
            <p:cNvPr id="238" name="Group 238"/>
            <p:cNvGrpSpPr/>
            <p:nvPr/>
          </p:nvGrpSpPr>
          <p:grpSpPr>
            <a:xfrm>
              <a:off x="0" y="0"/>
              <a:ext cx="5100639" cy="1009456"/>
              <a:chOff x="-306542" y="-72054"/>
              <a:chExt cx="5100638" cy="1009455"/>
            </a:xfrm>
          </p:grpSpPr>
          <p:sp>
            <p:nvSpPr>
              <p:cNvPr id="236" name="Shape 236"/>
              <p:cNvSpPr/>
              <p:nvPr/>
            </p:nvSpPr>
            <p:spPr>
              <a:xfrm>
                <a:off x="-306543" y="-72055"/>
                <a:ext cx="5100639" cy="1009456"/>
              </a:xfrm>
              <a:prstGeom prst="rect">
                <a:avLst/>
              </a:prstGeom>
              <a:solidFill>
                <a:schemeClr val="accent2">
                  <a:hueOff val="-2473792"/>
                  <a:satOff val="-50209"/>
                  <a:lumOff val="23543"/>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marL="317415" marR="126967" algn="l">
                  <a:defRPr sz="3800">
                    <a:solidFill>
                      <a:srgbClr val="FFFFFF"/>
                    </a:solidFill>
                  </a:defRPr>
                </a:pPr>
                <a:endParaRPr/>
              </a:p>
            </p:txBody>
          </p:sp>
          <p:pic>
            <p:nvPicPr>
              <p:cNvPr id="237" name="pasted-image.pdf"/>
              <p:cNvPicPr>
                <a:picLocks noChangeAspect="1"/>
              </p:cNvPicPr>
              <p:nvPr/>
            </p:nvPicPr>
            <p:blipFill>
              <a:blip r:embed="rId7"/>
              <a:stretch>
                <a:fillRect/>
              </a:stretch>
            </p:blipFill>
            <p:spPr>
              <a:xfrm>
                <a:off x="0" y="0"/>
                <a:ext cx="4673600" cy="469900"/>
              </a:xfrm>
              <a:prstGeom prst="rect">
                <a:avLst/>
              </a:prstGeom>
              <a:ln w="12700" cap="flat">
                <a:noFill/>
                <a:miter lim="400000"/>
              </a:ln>
              <a:effectLst/>
            </p:spPr>
          </p:pic>
        </p:grpSp>
        <p:sp>
          <p:nvSpPr>
            <p:cNvPr id="239" name="Shape 239"/>
            <p:cNvSpPr/>
            <p:nvPr/>
          </p:nvSpPr>
          <p:spPr>
            <a:xfrm>
              <a:off x="1866431" y="578003"/>
              <a:ext cx="1367774" cy="48731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500" b="1">
                  <a:solidFill>
                    <a:schemeClr val="accent1">
                      <a:hueOff val="47394"/>
                      <a:satOff val="-25753"/>
                      <a:lumOff val="-7544"/>
                    </a:schemeClr>
                  </a:solidFill>
                  <a:latin typeface="Helvetica"/>
                  <a:ea typeface="Helvetica"/>
                  <a:cs typeface="Helvetica"/>
                  <a:sym typeface="Helvetica"/>
                </a:defRPr>
              </a:lvl1pPr>
            </a:lstStyle>
            <a:p>
              <a:r>
                <a:t>“reality”</a:t>
              </a:r>
            </a:p>
          </p:txBody>
        </p:sp>
      </p:grpSp>
    </p:spTree>
    <p:extLst>
      <p:ext uri="{BB962C8B-B14F-4D97-AF65-F5344CB8AC3E}">
        <p14:creationId xmlns:p14="http://schemas.microsoft.com/office/powerpoint/2010/main" val="109558503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ctrTitle"/>
          </p:nvPr>
        </p:nvSpPr>
        <p:spPr/>
        <p:txBody>
          <a:bodyPr/>
          <a:lstStyle/>
          <a:p>
            <a:r>
              <a:rPr lang="en-US"/>
              <a:t>Sampling</a:t>
            </a:r>
            <a:endParaRPr lang="en-US" dirty="0"/>
          </a:p>
        </p:txBody>
      </p:sp>
      <p:sp>
        <p:nvSpPr>
          <p:cNvPr id="3" name="Subtitle 2"/>
          <p:cNvSpPr>
            <a:spLocks noGrp="1"/>
          </p:cNvSpPr>
          <p:nvPr>
            <p:ph type="subTitle" idx="1"/>
          </p:nvPr>
        </p:nvSpPr>
        <p:spPr>
          <a:xfrm>
            <a:off x="2685713" y="8604497"/>
            <a:ext cx="10210715" cy="975360"/>
          </a:xfrm>
        </p:spPr>
        <p:txBody>
          <a:bodyPr/>
          <a:lstStyle/>
          <a:p>
            <a:pPr algn="r"/>
            <a:r>
              <a:rPr lang="en-US" dirty="0">
                <a:solidFill>
                  <a:schemeClr val="tx1"/>
                </a:solidFill>
              </a:rPr>
              <a:t>slides from Claudia </a:t>
            </a:r>
            <a:r>
              <a:rPr lang="en-US" dirty="0" err="1">
                <a:solidFill>
                  <a:schemeClr val="tx1"/>
                </a:solidFill>
              </a:rPr>
              <a:t>Hauff</a:t>
            </a:r>
            <a:endParaRPr lang="en-US" dirty="0">
              <a:solidFill>
                <a:schemeClr val="tx1"/>
              </a:solidFill>
            </a:endParaRPr>
          </a:p>
        </p:txBody>
      </p:sp>
      <p:grpSp>
        <p:nvGrpSpPr>
          <p:cNvPr id="526339" name="Group 3"/>
          <p:cNvGrpSpPr>
            <a:grpSpLocks/>
          </p:cNvGrpSpPr>
          <p:nvPr/>
        </p:nvGrpSpPr>
        <p:grpSpPr bwMode="auto">
          <a:xfrm>
            <a:off x="1917374" y="5938618"/>
            <a:ext cx="6068907" cy="1192107"/>
            <a:chOff x="432" y="864"/>
            <a:chExt cx="4992" cy="912"/>
          </a:xfrm>
        </p:grpSpPr>
        <p:grpSp>
          <p:nvGrpSpPr>
            <p:cNvPr id="526340" name="Group 4"/>
            <p:cNvGrpSpPr>
              <a:grpSpLocks/>
            </p:cNvGrpSpPr>
            <p:nvPr/>
          </p:nvGrpSpPr>
          <p:grpSpPr bwMode="auto">
            <a:xfrm>
              <a:off x="432" y="1056"/>
              <a:ext cx="3580" cy="528"/>
              <a:chOff x="432" y="960"/>
              <a:chExt cx="3580" cy="528"/>
            </a:xfrm>
          </p:grpSpPr>
          <p:sp>
            <p:nvSpPr>
              <p:cNvPr id="526341" name="Oval 5"/>
              <p:cNvSpPr>
                <a:spLocks noChangeArrowheads="1"/>
              </p:cNvSpPr>
              <p:nvPr/>
            </p:nvSpPr>
            <p:spPr bwMode="auto">
              <a:xfrm>
                <a:off x="432"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42" name="Oval 6"/>
              <p:cNvSpPr>
                <a:spLocks noChangeArrowheads="1"/>
              </p:cNvSpPr>
              <p:nvPr/>
            </p:nvSpPr>
            <p:spPr bwMode="auto">
              <a:xfrm>
                <a:off x="566"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43" name="Oval 7"/>
              <p:cNvSpPr>
                <a:spLocks noChangeArrowheads="1"/>
              </p:cNvSpPr>
              <p:nvPr/>
            </p:nvSpPr>
            <p:spPr bwMode="auto">
              <a:xfrm>
                <a:off x="700"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44" name="Oval 8"/>
              <p:cNvSpPr>
                <a:spLocks noChangeArrowheads="1"/>
              </p:cNvSpPr>
              <p:nvPr/>
            </p:nvSpPr>
            <p:spPr bwMode="auto">
              <a:xfrm>
                <a:off x="834"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45" name="Oval 9"/>
              <p:cNvSpPr>
                <a:spLocks noChangeArrowheads="1"/>
              </p:cNvSpPr>
              <p:nvPr/>
            </p:nvSpPr>
            <p:spPr bwMode="auto">
              <a:xfrm>
                <a:off x="968"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46" name="Oval 10"/>
              <p:cNvSpPr>
                <a:spLocks noChangeArrowheads="1"/>
              </p:cNvSpPr>
              <p:nvPr/>
            </p:nvSpPr>
            <p:spPr bwMode="auto">
              <a:xfrm>
                <a:off x="1102"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47" name="Oval 11"/>
              <p:cNvSpPr>
                <a:spLocks noChangeArrowheads="1"/>
              </p:cNvSpPr>
              <p:nvPr/>
            </p:nvSpPr>
            <p:spPr bwMode="auto">
              <a:xfrm>
                <a:off x="1236"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48" name="Oval 12"/>
              <p:cNvSpPr>
                <a:spLocks noChangeArrowheads="1"/>
              </p:cNvSpPr>
              <p:nvPr/>
            </p:nvSpPr>
            <p:spPr bwMode="auto">
              <a:xfrm>
                <a:off x="1370"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49" name="Oval 13"/>
              <p:cNvSpPr>
                <a:spLocks noChangeArrowheads="1"/>
              </p:cNvSpPr>
              <p:nvPr/>
            </p:nvSpPr>
            <p:spPr bwMode="auto">
              <a:xfrm>
                <a:off x="1504"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50" name="Oval 14"/>
              <p:cNvSpPr>
                <a:spLocks noChangeArrowheads="1"/>
              </p:cNvSpPr>
              <p:nvPr/>
            </p:nvSpPr>
            <p:spPr bwMode="auto">
              <a:xfrm>
                <a:off x="1638"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51" name="Oval 15"/>
              <p:cNvSpPr>
                <a:spLocks noChangeArrowheads="1"/>
              </p:cNvSpPr>
              <p:nvPr/>
            </p:nvSpPr>
            <p:spPr bwMode="auto">
              <a:xfrm>
                <a:off x="1772"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52" name="Oval 16"/>
              <p:cNvSpPr>
                <a:spLocks noChangeArrowheads="1"/>
              </p:cNvSpPr>
              <p:nvPr/>
            </p:nvSpPr>
            <p:spPr bwMode="auto">
              <a:xfrm>
                <a:off x="1906"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53" name="Oval 17"/>
              <p:cNvSpPr>
                <a:spLocks noChangeArrowheads="1"/>
              </p:cNvSpPr>
              <p:nvPr/>
            </p:nvSpPr>
            <p:spPr bwMode="auto">
              <a:xfrm>
                <a:off x="2040"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54" name="Oval 18"/>
              <p:cNvSpPr>
                <a:spLocks noChangeArrowheads="1"/>
              </p:cNvSpPr>
              <p:nvPr/>
            </p:nvSpPr>
            <p:spPr bwMode="auto">
              <a:xfrm>
                <a:off x="2174"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55" name="Oval 19"/>
              <p:cNvSpPr>
                <a:spLocks noChangeArrowheads="1"/>
              </p:cNvSpPr>
              <p:nvPr/>
            </p:nvSpPr>
            <p:spPr bwMode="auto">
              <a:xfrm>
                <a:off x="2308"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56" name="Oval 20"/>
              <p:cNvSpPr>
                <a:spLocks noChangeArrowheads="1"/>
              </p:cNvSpPr>
              <p:nvPr/>
            </p:nvSpPr>
            <p:spPr bwMode="auto">
              <a:xfrm>
                <a:off x="2442"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57" name="Oval 21"/>
              <p:cNvSpPr>
                <a:spLocks noChangeArrowheads="1"/>
              </p:cNvSpPr>
              <p:nvPr/>
            </p:nvSpPr>
            <p:spPr bwMode="auto">
              <a:xfrm>
                <a:off x="2576"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58" name="Oval 22"/>
              <p:cNvSpPr>
                <a:spLocks noChangeArrowheads="1"/>
              </p:cNvSpPr>
              <p:nvPr/>
            </p:nvSpPr>
            <p:spPr bwMode="auto">
              <a:xfrm>
                <a:off x="2710"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59" name="Oval 23"/>
              <p:cNvSpPr>
                <a:spLocks noChangeArrowheads="1"/>
              </p:cNvSpPr>
              <p:nvPr/>
            </p:nvSpPr>
            <p:spPr bwMode="auto">
              <a:xfrm>
                <a:off x="2844"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60" name="Oval 24"/>
              <p:cNvSpPr>
                <a:spLocks noChangeArrowheads="1"/>
              </p:cNvSpPr>
              <p:nvPr/>
            </p:nvSpPr>
            <p:spPr bwMode="auto">
              <a:xfrm>
                <a:off x="2978"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61" name="Oval 25"/>
              <p:cNvSpPr>
                <a:spLocks noChangeArrowheads="1"/>
              </p:cNvSpPr>
              <p:nvPr/>
            </p:nvSpPr>
            <p:spPr bwMode="auto">
              <a:xfrm>
                <a:off x="3112"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62" name="Oval 26"/>
              <p:cNvSpPr>
                <a:spLocks noChangeArrowheads="1"/>
              </p:cNvSpPr>
              <p:nvPr/>
            </p:nvSpPr>
            <p:spPr bwMode="auto">
              <a:xfrm>
                <a:off x="3246"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63" name="Oval 27"/>
              <p:cNvSpPr>
                <a:spLocks noChangeArrowheads="1"/>
              </p:cNvSpPr>
              <p:nvPr/>
            </p:nvSpPr>
            <p:spPr bwMode="auto">
              <a:xfrm>
                <a:off x="3380"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64" name="Oval 28"/>
              <p:cNvSpPr>
                <a:spLocks noChangeArrowheads="1"/>
              </p:cNvSpPr>
              <p:nvPr/>
            </p:nvSpPr>
            <p:spPr bwMode="auto">
              <a:xfrm>
                <a:off x="3514"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65" name="Oval 29"/>
              <p:cNvSpPr>
                <a:spLocks noChangeArrowheads="1"/>
              </p:cNvSpPr>
              <p:nvPr/>
            </p:nvSpPr>
            <p:spPr bwMode="auto">
              <a:xfrm>
                <a:off x="3648"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66" name="Oval 30"/>
              <p:cNvSpPr>
                <a:spLocks noChangeArrowheads="1"/>
              </p:cNvSpPr>
              <p:nvPr/>
            </p:nvSpPr>
            <p:spPr bwMode="auto">
              <a:xfrm>
                <a:off x="3782"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67" name="Oval 31"/>
              <p:cNvSpPr>
                <a:spLocks noChangeArrowheads="1"/>
              </p:cNvSpPr>
              <p:nvPr/>
            </p:nvSpPr>
            <p:spPr bwMode="auto">
              <a:xfrm>
                <a:off x="3916"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68" name="Oval 32"/>
              <p:cNvSpPr>
                <a:spLocks noChangeArrowheads="1"/>
              </p:cNvSpPr>
              <p:nvPr/>
            </p:nvSpPr>
            <p:spPr bwMode="auto">
              <a:xfrm>
                <a:off x="432"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69" name="Oval 33"/>
              <p:cNvSpPr>
                <a:spLocks noChangeArrowheads="1"/>
              </p:cNvSpPr>
              <p:nvPr/>
            </p:nvSpPr>
            <p:spPr bwMode="auto">
              <a:xfrm>
                <a:off x="566"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70" name="Oval 34"/>
              <p:cNvSpPr>
                <a:spLocks noChangeArrowheads="1"/>
              </p:cNvSpPr>
              <p:nvPr/>
            </p:nvSpPr>
            <p:spPr bwMode="auto">
              <a:xfrm>
                <a:off x="700"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71" name="Oval 35"/>
              <p:cNvSpPr>
                <a:spLocks noChangeArrowheads="1"/>
              </p:cNvSpPr>
              <p:nvPr/>
            </p:nvSpPr>
            <p:spPr bwMode="auto">
              <a:xfrm>
                <a:off x="834"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72" name="Oval 36"/>
              <p:cNvSpPr>
                <a:spLocks noChangeArrowheads="1"/>
              </p:cNvSpPr>
              <p:nvPr/>
            </p:nvSpPr>
            <p:spPr bwMode="auto">
              <a:xfrm>
                <a:off x="968"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73" name="Oval 37"/>
              <p:cNvSpPr>
                <a:spLocks noChangeArrowheads="1"/>
              </p:cNvSpPr>
              <p:nvPr/>
            </p:nvSpPr>
            <p:spPr bwMode="auto">
              <a:xfrm>
                <a:off x="1102"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74" name="Oval 38"/>
              <p:cNvSpPr>
                <a:spLocks noChangeArrowheads="1"/>
              </p:cNvSpPr>
              <p:nvPr/>
            </p:nvSpPr>
            <p:spPr bwMode="auto">
              <a:xfrm>
                <a:off x="1236"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75" name="Oval 39"/>
              <p:cNvSpPr>
                <a:spLocks noChangeArrowheads="1"/>
              </p:cNvSpPr>
              <p:nvPr/>
            </p:nvSpPr>
            <p:spPr bwMode="auto">
              <a:xfrm>
                <a:off x="1370"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76" name="Oval 40"/>
              <p:cNvSpPr>
                <a:spLocks noChangeArrowheads="1"/>
              </p:cNvSpPr>
              <p:nvPr/>
            </p:nvSpPr>
            <p:spPr bwMode="auto">
              <a:xfrm>
                <a:off x="1504"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77" name="Oval 41"/>
              <p:cNvSpPr>
                <a:spLocks noChangeArrowheads="1"/>
              </p:cNvSpPr>
              <p:nvPr/>
            </p:nvSpPr>
            <p:spPr bwMode="auto">
              <a:xfrm>
                <a:off x="1638"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78" name="Oval 42"/>
              <p:cNvSpPr>
                <a:spLocks noChangeArrowheads="1"/>
              </p:cNvSpPr>
              <p:nvPr/>
            </p:nvSpPr>
            <p:spPr bwMode="auto">
              <a:xfrm>
                <a:off x="1772"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79" name="Oval 43"/>
              <p:cNvSpPr>
                <a:spLocks noChangeArrowheads="1"/>
              </p:cNvSpPr>
              <p:nvPr/>
            </p:nvSpPr>
            <p:spPr bwMode="auto">
              <a:xfrm>
                <a:off x="1906"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80" name="Oval 44"/>
              <p:cNvSpPr>
                <a:spLocks noChangeArrowheads="1"/>
              </p:cNvSpPr>
              <p:nvPr/>
            </p:nvSpPr>
            <p:spPr bwMode="auto">
              <a:xfrm>
                <a:off x="2040"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81" name="Oval 45"/>
              <p:cNvSpPr>
                <a:spLocks noChangeArrowheads="1"/>
              </p:cNvSpPr>
              <p:nvPr/>
            </p:nvSpPr>
            <p:spPr bwMode="auto">
              <a:xfrm>
                <a:off x="2174"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82" name="Oval 46"/>
              <p:cNvSpPr>
                <a:spLocks noChangeArrowheads="1"/>
              </p:cNvSpPr>
              <p:nvPr/>
            </p:nvSpPr>
            <p:spPr bwMode="auto">
              <a:xfrm>
                <a:off x="2308"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83" name="Oval 47"/>
              <p:cNvSpPr>
                <a:spLocks noChangeArrowheads="1"/>
              </p:cNvSpPr>
              <p:nvPr/>
            </p:nvSpPr>
            <p:spPr bwMode="auto">
              <a:xfrm>
                <a:off x="2442"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84" name="Oval 48"/>
              <p:cNvSpPr>
                <a:spLocks noChangeArrowheads="1"/>
              </p:cNvSpPr>
              <p:nvPr/>
            </p:nvSpPr>
            <p:spPr bwMode="auto">
              <a:xfrm>
                <a:off x="2576"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85" name="Oval 49"/>
              <p:cNvSpPr>
                <a:spLocks noChangeArrowheads="1"/>
              </p:cNvSpPr>
              <p:nvPr/>
            </p:nvSpPr>
            <p:spPr bwMode="auto">
              <a:xfrm>
                <a:off x="2710"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86" name="Oval 50"/>
              <p:cNvSpPr>
                <a:spLocks noChangeArrowheads="1"/>
              </p:cNvSpPr>
              <p:nvPr/>
            </p:nvSpPr>
            <p:spPr bwMode="auto">
              <a:xfrm>
                <a:off x="432" y="124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87" name="Oval 51"/>
              <p:cNvSpPr>
                <a:spLocks noChangeArrowheads="1"/>
              </p:cNvSpPr>
              <p:nvPr/>
            </p:nvSpPr>
            <p:spPr bwMode="auto">
              <a:xfrm>
                <a:off x="566" y="124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88" name="Oval 52"/>
              <p:cNvSpPr>
                <a:spLocks noChangeArrowheads="1"/>
              </p:cNvSpPr>
              <p:nvPr/>
            </p:nvSpPr>
            <p:spPr bwMode="auto">
              <a:xfrm>
                <a:off x="700" y="124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89" name="Oval 53"/>
              <p:cNvSpPr>
                <a:spLocks noChangeArrowheads="1"/>
              </p:cNvSpPr>
              <p:nvPr/>
            </p:nvSpPr>
            <p:spPr bwMode="auto">
              <a:xfrm>
                <a:off x="834" y="124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90" name="Oval 54"/>
              <p:cNvSpPr>
                <a:spLocks noChangeArrowheads="1"/>
              </p:cNvSpPr>
              <p:nvPr/>
            </p:nvSpPr>
            <p:spPr bwMode="auto">
              <a:xfrm>
                <a:off x="968" y="124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91" name="Oval 55"/>
              <p:cNvSpPr>
                <a:spLocks noChangeArrowheads="1"/>
              </p:cNvSpPr>
              <p:nvPr/>
            </p:nvSpPr>
            <p:spPr bwMode="auto">
              <a:xfrm>
                <a:off x="1102" y="124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92" name="Oval 56"/>
              <p:cNvSpPr>
                <a:spLocks noChangeArrowheads="1"/>
              </p:cNvSpPr>
              <p:nvPr/>
            </p:nvSpPr>
            <p:spPr bwMode="auto">
              <a:xfrm>
                <a:off x="1236" y="124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93" name="Oval 57"/>
              <p:cNvSpPr>
                <a:spLocks noChangeArrowheads="1"/>
              </p:cNvSpPr>
              <p:nvPr/>
            </p:nvSpPr>
            <p:spPr bwMode="auto">
              <a:xfrm>
                <a:off x="1370" y="124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94" name="Oval 58"/>
              <p:cNvSpPr>
                <a:spLocks noChangeArrowheads="1"/>
              </p:cNvSpPr>
              <p:nvPr/>
            </p:nvSpPr>
            <p:spPr bwMode="auto">
              <a:xfrm>
                <a:off x="432"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95" name="Oval 59"/>
              <p:cNvSpPr>
                <a:spLocks noChangeArrowheads="1"/>
              </p:cNvSpPr>
              <p:nvPr/>
            </p:nvSpPr>
            <p:spPr bwMode="auto">
              <a:xfrm>
                <a:off x="566"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96" name="Oval 60"/>
              <p:cNvSpPr>
                <a:spLocks noChangeArrowheads="1"/>
              </p:cNvSpPr>
              <p:nvPr/>
            </p:nvSpPr>
            <p:spPr bwMode="auto">
              <a:xfrm>
                <a:off x="700"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97" name="Oval 61"/>
              <p:cNvSpPr>
                <a:spLocks noChangeArrowheads="1"/>
              </p:cNvSpPr>
              <p:nvPr/>
            </p:nvSpPr>
            <p:spPr bwMode="auto">
              <a:xfrm>
                <a:off x="834"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98" name="Oval 62"/>
              <p:cNvSpPr>
                <a:spLocks noChangeArrowheads="1"/>
              </p:cNvSpPr>
              <p:nvPr/>
            </p:nvSpPr>
            <p:spPr bwMode="auto">
              <a:xfrm>
                <a:off x="968"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399" name="Oval 63"/>
              <p:cNvSpPr>
                <a:spLocks noChangeArrowheads="1"/>
              </p:cNvSpPr>
              <p:nvPr/>
            </p:nvSpPr>
            <p:spPr bwMode="auto">
              <a:xfrm>
                <a:off x="1102"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00" name="Oval 64"/>
              <p:cNvSpPr>
                <a:spLocks noChangeArrowheads="1"/>
              </p:cNvSpPr>
              <p:nvPr/>
            </p:nvSpPr>
            <p:spPr bwMode="auto">
              <a:xfrm>
                <a:off x="1236"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01" name="Oval 65"/>
              <p:cNvSpPr>
                <a:spLocks noChangeArrowheads="1"/>
              </p:cNvSpPr>
              <p:nvPr/>
            </p:nvSpPr>
            <p:spPr bwMode="auto">
              <a:xfrm>
                <a:off x="1370"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02" name="Oval 66"/>
              <p:cNvSpPr>
                <a:spLocks noChangeArrowheads="1"/>
              </p:cNvSpPr>
              <p:nvPr/>
            </p:nvSpPr>
            <p:spPr bwMode="auto">
              <a:xfrm>
                <a:off x="1504"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03" name="Oval 67"/>
              <p:cNvSpPr>
                <a:spLocks noChangeArrowheads="1"/>
              </p:cNvSpPr>
              <p:nvPr/>
            </p:nvSpPr>
            <p:spPr bwMode="auto">
              <a:xfrm>
                <a:off x="1638"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04" name="Oval 68"/>
              <p:cNvSpPr>
                <a:spLocks noChangeArrowheads="1"/>
              </p:cNvSpPr>
              <p:nvPr/>
            </p:nvSpPr>
            <p:spPr bwMode="auto">
              <a:xfrm>
                <a:off x="1772"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05" name="Oval 69"/>
              <p:cNvSpPr>
                <a:spLocks noChangeArrowheads="1"/>
              </p:cNvSpPr>
              <p:nvPr/>
            </p:nvSpPr>
            <p:spPr bwMode="auto">
              <a:xfrm>
                <a:off x="1906"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06" name="Oval 70"/>
              <p:cNvSpPr>
                <a:spLocks noChangeArrowheads="1"/>
              </p:cNvSpPr>
              <p:nvPr/>
            </p:nvSpPr>
            <p:spPr bwMode="auto">
              <a:xfrm>
                <a:off x="2040"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07" name="Oval 71"/>
              <p:cNvSpPr>
                <a:spLocks noChangeArrowheads="1"/>
              </p:cNvSpPr>
              <p:nvPr/>
            </p:nvSpPr>
            <p:spPr bwMode="auto">
              <a:xfrm>
                <a:off x="2174"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08" name="Oval 72"/>
              <p:cNvSpPr>
                <a:spLocks noChangeArrowheads="1"/>
              </p:cNvSpPr>
              <p:nvPr/>
            </p:nvSpPr>
            <p:spPr bwMode="auto">
              <a:xfrm>
                <a:off x="2308"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09" name="Oval 73"/>
              <p:cNvSpPr>
                <a:spLocks noChangeArrowheads="1"/>
              </p:cNvSpPr>
              <p:nvPr/>
            </p:nvSpPr>
            <p:spPr bwMode="auto">
              <a:xfrm>
                <a:off x="2442"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10" name="Oval 74"/>
              <p:cNvSpPr>
                <a:spLocks noChangeArrowheads="1"/>
              </p:cNvSpPr>
              <p:nvPr/>
            </p:nvSpPr>
            <p:spPr bwMode="auto">
              <a:xfrm>
                <a:off x="2576"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26411" name="Oval 75"/>
            <p:cNvSpPr>
              <a:spLocks noChangeArrowheads="1"/>
            </p:cNvSpPr>
            <p:nvPr/>
          </p:nvSpPr>
          <p:spPr bwMode="auto">
            <a:xfrm>
              <a:off x="4752" y="864"/>
              <a:ext cx="192" cy="192"/>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12" name="Oval 76"/>
            <p:cNvSpPr>
              <a:spLocks noChangeArrowheads="1"/>
            </p:cNvSpPr>
            <p:nvPr/>
          </p:nvSpPr>
          <p:spPr bwMode="auto">
            <a:xfrm>
              <a:off x="4992" y="864"/>
              <a:ext cx="192" cy="192"/>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13" name="Oval 77"/>
            <p:cNvSpPr>
              <a:spLocks noChangeArrowheads="1"/>
            </p:cNvSpPr>
            <p:nvPr/>
          </p:nvSpPr>
          <p:spPr bwMode="auto">
            <a:xfrm>
              <a:off x="5232" y="864"/>
              <a:ext cx="192" cy="192"/>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14" name="Oval 78"/>
            <p:cNvSpPr>
              <a:spLocks noChangeArrowheads="1"/>
            </p:cNvSpPr>
            <p:nvPr/>
          </p:nvSpPr>
          <p:spPr bwMode="auto">
            <a:xfrm>
              <a:off x="4752" y="1104"/>
              <a:ext cx="192" cy="192"/>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15" name="Oval 79"/>
            <p:cNvSpPr>
              <a:spLocks noChangeArrowheads="1"/>
            </p:cNvSpPr>
            <p:nvPr/>
          </p:nvSpPr>
          <p:spPr bwMode="auto">
            <a:xfrm>
              <a:off x="4752" y="134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16" name="Oval 80"/>
            <p:cNvSpPr>
              <a:spLocks noChangeArrowheads="1"/>
            </p:cNvSpPr>
            <p:nvPr/>
          </p:nvSpPr>
          <p:spPr bwMode="auto">
            <a:xfrm>
              <a:off x="4752" y="1584"/>
              <a:ext cx="192" cy="19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17" name="Oval 81"/>
            <p:cNvSpPr>
              <a:spLocks noChangeArrowheads="1"/>
            </p:cNvSpPr>
            <p:nvPr/>
          </p:nvSpPr>
          <p:spPr bwMode="auto">
            <a:xfrm>
              <a:off x="4992" y="1584"/>
              <a:ext cx="192" cy="19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18" name="Oval 82"/>
            <p:cNvSpPr>
              <a:spLocks noChangeArrowheads="1"/>
            </p:cNvSpPr>
            <p:nvPr/>
          </p:nvSpPr>
          <p:spPr bwMode="auto">
            <a:xfrm>
              <a:off x="4992" y="1104"/>
              <a:ext cx="192" cy="192"/>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419" name="AutoShape 83"/>
            <p:cNvSpPr>
              <a:spLocks noChangeArrowheads="1"/>
            </p:cNvSpPr>
            <p:nvPr/>
          </p:nvSpPr>
          <p:spPr bwMode="auto">
            <a:xfrm>
              <a:off x="3792" y="1200"/>
              <a:ext cx="768" cy="288"/>
            </a:xfrm>
            <a:prstGeom prst="rightArrow">
              <a:avLst>
                <a:gd name="adj1" fmla="val 50000"/>
                <a:gd name="adj2"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05143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p:nvPr>
        </p:nvSpPr>
        <p:spPr/>
        <p:txBody>
          <a:bodyPr/>
          <a:lstStyle>
            <a:lvl1pPr algn="l"/>
          </a:lstStyle>
          <a:p>
            <a:r>
              <a:rPr lang="en-US"/>
              <a:t>Sampling</a:t>
            </a:r>
            <a:endParaRPr lang="en-US" dirty="0"/>
          </a:p>
        </p:txBody>
      </p:sp>
      <p:sp>
        <p:nvSpPr>
          <p:cNvPr id="210" name="Shape 210"/>
          <p:cNvSpPr>
            <a:spLocks noGrp="1"/>
          </p:cNvSpPr>
          <p:nvPr>
            <p:ph type="body" idx="1"/>
          </p:nvPr>
        </p:nvSpPr>
        <p:spPr/>
        <p:txBody>
          <a:bodyPr/>
          <a:lstStyle/>
          <a:p>
            <a:r>
              <a:rPr lang="en-US"/>
              <a:t>Sampling: selection of a </a:t>
            </a:r>
            <a:r>
              <a:rPr lang="en-US">
                <a:sym typeface="Helvetica"/>
              </a:rPr>
              <a:t>subset of items</a:t>
            </a:r>
            <a:r>
              <a:rPr lang="en-US"/>
              <a:t> from a large data set</a:t>
            </a:r>
          </a:p>
          <a:p>
            <a:r>
              <a:rPr lang="en-US"/>
              <a:t>Goal: sample </a:t>
            </a:r>
            <a:r>
              <a:rPr lang="en-US">
                <a:sym typeface="Helvetica"/>
              </a:rPr>
              <a:t>retains the properties of the whole</a:t>
            </a:r>
            <a:r>
              <a:rPr lang="en-US"/>
              <a:t> data set</a:t>
            </a:r>
          </a:p>
          <a:p>
            <a:r>
              <a:rPr lang="en-US"/>
              <a:t>Important for drawing the right conclusions from the data</a:t>
            </a:r>
            <a:endParaRPr lang="en-US" dirty="0"/>
          </a:p>
        </p:txBody>
      </p:sp>
    </p:spTree>
    <p:extLst>
      <p:ext uri="{BB962C8B-B14F-4D97-AF65-F5344CB8AC3E}">
        <p14:creationId xmlns:p14="http://schemas.microsoft.com/office/powerpoint/2010/main" val="178925259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DF40-81FD-4EA6-91DC-17DFC3D8479F}"/>
              </a:ext>
            </a:extLst>
          </p:cNvPr>
          <p:cNvSpPr>
            <a:spLocks noGrp="1"/>
          </p:cNvSpPr>
          <p:nvPr>
            <p:ph type="title"/>
          </p:nvPr>
        </p:nvSpPr>
        <p:spPr/>
        <p:txBody>
          <a:bodyPr/>
          <a:lstStyle/>
          <a:p>
            <a:r>
              <a:rPr lang="nl-NL" dirty="0"/>
              <a:t>D</a:t>
            </a:r>
            <a:r>
              <a:rPr lang="en-NL" dirty="0"/>
              <a:t>e</a:t>
            </a:r>
            <a:r>
              <a:rPr lang="nl-NL" dirty="0"/>
              <a:t>t</a:t>
            </a:r>
            <a:r>
              <a:rPr lang="en-NL" dirty="0"/>
              <a:t>e</a:t>
            </a:r>
            <a:r>
              <a:rPr lang="nl-NL" dirty="0"/>
              <a:t>r</a:t>
            </a:r>
            <a:r>
              <a:rPr lang="en-NL" dirty="0"/>
              <a:t>m</a:t>
            </a:r>
            <a:r>
              <a:rPr lang="nl-NL" dirty="0"/>
              <a:t>i</a:t>
            </a:r>
            <a:r>
              <a:rPr lang="en-NL" dirty="0"/>
              <a:t>n</a:t>
            </a:r>
            <a:r>
              <a:rPr lang="nl-NL" dirty="0"/>
              <a:t>i</a:t>
            </a:r>
            <a:r>
              <a:rPr lang="en-NL" dirty="0"/>
              <a:t>n</a:t>
            </a:r>
            <a:r>
              <a:rPr lang="nl-NL" dirty="0"/>
              <a:t>g</a:t>
            </a:r>
            <a:r>
              <a:rPr lang="en-NL" dirty="0"/>
              <a:t> </a:t>
            </a:r>
            <a:r>
              <a:rPr lang="nl-NL" dirty="0"/>
              <a:t>m</a:t>
            </a:r>
            <a:r>
              <a:rPr lang="en-NL" dirty="0"/>
              <a:t>o</a:t>
            </a:r>
            <a:r>
              <a:rPr lang="nl-NL" dirty="0"/>
              <a:t>d</a:t>
            </a:r>
            <a:r>
              <a:rPr lang="en-NL" dirty="0"/>
              <a:t>e</a:t>
            </a:r>
            <a:r>
              <a:rPr lang="nl-NL" dirty="0"/>
              <a:t>l</a:t>
            </a:r>
            <a:r>
              <a:rPr lang="en-NL" dirty="0"/>
              <a:t> </a:t>
            </a:r>
            <a:r>
              <a:rPr lang="nl-NL" dirty="0"/>
              <a:t>o</a:t>
            </a:r>
            <a:r>
              <a:rPr lang="en-NL" dirty="0"/>
              <a:t>r</a:t>
            </a:r>
            <a:r>
              <a:rPr lang="nl-NL" dirty="0"/>
              <a:t>d</a:t>
            </a:r>
            <a:r>
              <a:rPr lang="en-NL" dirty="0"/>
              <a:t>e</a:t>
            </a:r>
            <a:r>
              <a:rPr lang="nl-NL" dirty="0"/>
              <a:t>r</a:t>
            </a:r>
            <a:r>
              <a:rPr lang="en-NL" dirty="0"/>
              <a:t>s (</a:t>
            </a:r>
            <a:r>
              <a:rPr lang="nl-NL" dirty="0"/>
              <a:t>e</a:t>
            </a:r>
            <a:r>
              <a:rPr lang="en-NL" dirty="0"/>
              <a:t>g </a:t>
            </a:r>
            <a:r>
              <a:rPr lang="nl-NL" dirty="0"/>
              <a:t>A</a:t>
            </a:r>
            <a:r>
              <a:rPr lang="en-NL" dirty="0"/>
              <a:t>R</a:t>
            </a:r>
            <a:r>
              <a:rPr lang="nl-NL" dirty="0"/>
              <a:t>M</a:t>
            </a:r>
            <a:r>
              <a:rPr lang="en-NL" dirty="0"/>
              <a:t>A)</a:t>
            </a:r>
          </a:p>
        </p:txBody>
      </p:sp>
      <p:sp>
        <p:nvSpPr>
          <p:cNvPr id="3" name="Content Placeholder 2">
            <a:extLst>
              <a:ext uri="{FF2B5EF4-FFF2-40B4-BE49-F238E27FC236}">
                <a16:creationId xmlns:a16="http://schemas.microsoft.com/office/drawing/2014/main" id="{2AC58E6D-95DF-4068-BE45-A7C4C483B7E8}"/>
              </a:ext>
            </a:extLst>
          </p:cNvPr>
          <p:cNvSpPr>
            <a:spLocks noGrp="1"/>
          </p:cNvSpPr>
          <p:nvPr>
            <p:ph idx="1"/>
          </p:nvPr>
        </p:nvSpPr>
        <p:spPr/>
        <p:txBody>
          <a:bodyPr/>
          <a:lstStyle/>
          <a:p>
            <a:r>
              <a:rPr lang="nl-NL" dirty="0"/>
              <a:t>L</a:t>
            </a:r>
            <a:r>
              <a:rPr lang="en-NL" dirty="0"/>
              <a:t>e</a:t>
            </a:r>
            <a:r>
              <a:rPr lang="nl-NL" dirty="0"/>
              <a:t>t</a:t>
            </a:r>
            <a:r>
              <a:rPr lang="en-NL" dirty="0"/>
              <a:t>’</a:t>
            </a:r>
            <a:r>
              <a:rPr lang="nl-NL" dirty="0"/>
              <a:t>s</a:t>
            </a:r>
            <a:r>
              <a:rPr lang="en-NL" dirty="0"/>
              <a:t> </a:t>
            </a:r>
            <a:r>
              <a:rPr lang="nl-NL" dirty="0"/>
              <a:t>t</a:t>
            </a:r>
            <a:r>
              <a:rPr lang="en-NL" dirty="0"/>
              <a:t>h</a:t>
            </a:r>
            <a:r>
              <a:rPr lang="nl-NL" dirty="0"/>
              <a:t>i</a:t>
            </a:r>
            <a:r>
              <a:rPr lang="en-NL" dirty="0"/>
              <a:t>n</a:t>
            </a:r>
            <a:r>
              <a:rPr lang="nl-NL" dirty="0"/>
              <a:t>k</a:t>
            </a:r>
            <a:r>
              <a:rPr lang="en-NL" dirty="0"/>
              <a:t> </a:t>
            </a:r>
            <a:r>
              <a:rPr lang="nl-NL" dirty="0"/>
              <a:t>f</a:t>
            </a:r>
            <a:r>
              <a:rPr lang="en-NL" dirty="0"/>
              <a:t>o</a:t>
            </a:r>
            <a:r>
              <a:rPr lang="nl-NL" dirty="0"/>
              <a:t>r</a:t>
            </a:r>
            <a:r>
              <a:rPr lang="en-NL" dirty="0"/>
              <a:t> </a:t>
            </a:r>
            <a:r>
              <a:rPr lang="nl-NL" dirty="0"/>
              <a:t>a</a:t>
            </a:r>
            <a:r>
              <a:rPr lang="en-NL" dirty="0"/>
              <a:t> </a:t>
            </a:r>
            <a:r>
              <a:rPr lang="nl-NL" dirty="0"/>
              <a:t>s</a:t>
            </a:r>
            <a:r>
              <a:rPr lang="en-NL" dirty="0"/>
              <a:t>e</a:t>
            </a:r>
            <a:r>
              <a:rPr lang="nl-NL" dirty="0"/>
              <a:t>c</a:t>
            </a:r>
            <a:r>
              <a:rPr lang="en-NL" dirty="0"/>
              <a:t>o</a:t>
            </a:r>
            <a:r>
              <a:rPr lang="nl-NL" dirty="0"/>
              <a:t>n</a:t>
            </a:r>
            <a:r>
              <a:rPr lang="en-NL" dirty="0"/>
              <a:t>d, </a:t>
            </a:r>
            <a:r>
              <a:rPr lang="nl-NL" dirty="0"/>
              <a:t>d</a:t>
            </a:r>
            <a:r>
              <a:rPr lang="en-NL" dirty="0"/>
              <a:t>o </a:t>
            </a:r>
            <a:r>
              <a:rPr lang="nl-NL" dirty="0"/>
              <a:t>w</a:t>
            </a:r>
            <a:r>
              <a:rPr lang="en-NL" dirty="0"/>
              <a:t>e </a:t>
            </a:r>
            <a:r>
              <a:rPr lang="nl-NL" dirty="0"/>
              <a:t>k</a:t>
            </a:r>
            <a:r>
              <a:rPr lang="en-NL" dirty="0"/>
              <a:t>n</a:t>
            </a:r>
            <a:r>
              <a:rPr lang="nl-NL" dirty="0"/>
              <a:t>o</a:t>
            </a:r>
            <a:r>
              <a:rPr lang="en-NL" dirty="0"/>
              <a:t>w </a:t>
            </a:r>
            <a:r>
              <a:rPr lang="nl-NL" dirty="0"/>
              <a:t>a</a:t>
            </a:r>
            <a:r>
              <a:rPr lang="en-NL" dirty="0"/>
              <a:t> </a:t>
            </a:r>
            <a:r>
              <a:rPr lang="nl-NL" dirty="0"/>
              <a:t>m</a:t>
            </a:r>
            <a:r>
              <a:rPr lang="en-NL" dirty="0"/>
              <a:t>e</a:t>
            </a:r>
            <a:r>
              <a:rPr lang="nl-NL" dirty="0"/>
              <a:t>t</a:t>
            </a:r>
            <a:r>
              <a:rPr lang="en-NL" dirty="0"/>
              <a:t>h</a:t>
            </a:r>
            <a:r>
              <a:rPr lang="nl-NL" dirty="0"/>
              <a:t>o</a:t>
            </a:r>
            <a:r>
              <a:rPr lang="en-NL" dirty="0"/>
              <a:t>d </a:t>
            </a:r>
            <a:r>
              <a:rPr lang="nl-NL" dirty="0"/>
              <a:t>t</a:t>
            </a:r>
            <a:r>
              <a:rPr lang="en-NL" dirty="0"/>
              <a:t>o </a:t>
            </a:r>
            <a:r>
              <a:rPr lang="nl-NL" dirty="0"/>
              <a:t>c</a:t>
            </a:r>
            <a:r>
              <a:rPr lang="en-NL" dirty="0"/>
              <a:t>h</a:t>
            </a:r>
            <a:r>
              <a:rPr lang="nl-NL" dirty="0"/>
              <a:t>o</a:t>
            </a:r>
            <a:r>
              <a:rPr lang="en-NL" dirty="0"/>
              <a:t>o</a:t>
            </a:r>
            <a:r>
              <a:rPr lang="nl-NL" dirty="0"/>
              <a:t>s</a:t>
            </a:r>
            <a:r>
              <a:rPr lang="en-NL" dirty="0"/>
              <a:t>e </a:t>
            </a:r>
            <a:r>
              <a:rPr lang="nl-NL" dirty="0"/>
              <a:t>b</a:t>
            </a:r>
            <a:r>
              <a:rPr lang="en-NL" dirty="0"/>
              <a:t>e</a:t>
            </a:r>
            <a:r>
              <a:rPr lang="nl-NL" dirty="0"/>
              <a:t>t</a:t>
            </a:r>
            <a:r>
              <a:rPr lang="en-NL" dirty="0"/>
              <a:t>w</a:t>
            </a:r>
            <a:r>
              <a:rPr lang="nl-NL" dirty="0"/>
              <a:t>e</a:t>
            </a:r>
            <a:r>
              <a:rPr lang="en-NL" dirty="0"/>
              <a:t>e</a:t>
            </a:r>
            <a:r>
              <a:rPr lang="nl-NL" dirty="0"/>
              <a:t>n</a:t>
            </a:r>
            <a:r>
              <a:rPr lang="en-NL" dirty="0"/>
              <a:t> </a:t>
            </a:r>
            <a:r>
              <a:rPr lang="nl-NL" dirty="0"/>
              <a:t>d</a:t>
            </a:r>
            <a:r>
              <a:rPr lang="en-NL" dirty="0" err="1"/>
              <a:t>i</a:t>
            </a:r>
            <a:r>
              <a:rPr lang="nl-NL" dirty="0"/>
              <a:t>f</a:t>
            </a:r>
            <a:r>
              <a:rPr lang="en-NL" dirty="0"/>
              <a:t>f</a:t>
            </a:r>
            <a:r>
              <a:rPr lang="nl-NL" dirty="0"/>
              <a:t>e</a:t>
            </a:r>
            <a:r>
              <a:rPr lang="en-NL" dirty="0"/>
              <a:t>rent kinds of models?</a:t>
            </a:r>
          </a:p>
        </p:txBody>
      </p:sp>
    </p:spTree>
    <p:extLst>
      <p:ext uri="{BB962C8B-B14F-4D97-AF65-F5344CB8AC3E}">
        <p14:creationId xmlns:p14="http://schemas.microsoft.com/office/powerpoint/2010/main" val="1876957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t>Sampling from a Data Stream</a:t>
            </a:r>
          </a:p>
        </p:txBody>
      </p:sp>
      <p:sp>
        <p:nvSpPr>
          <p:cNvPr id="530435" name="Rectangle 3"/>
          <p:cNvSpPr>
            <a:spLocks noGrp="1" noChangeArrowheads="1"/>
          </p:cNvSpPr>
          <p:nvPr>
            <p:ph idx="1"/>
          </p:nvPr>
        </p:nvSpPr>
        <p:spPr/>
        <p:txBody>
          <a:bodyPr/>
          <a:lstStyle/>
          <a:p>
            <a:r>
              <a:rPr lang="en-US" dirty="0"/>
              <a:t>Fundamental problem: sample m items uniformly from stream</a:t>
            </a:r>
          </a:p>
          <a:p>
            <a:pPr lvl="1"/>
            <a:r>
              <a:rPr lang="en-US" dirty="0"/>
              <a:t>Useful: approximate costly computation on small sample</a:t>
            </a:r>
          </a:p>
          <a:p>
            <a:r>
              <a:rPr lang="en-US" dirty="0"/>
              <a:t>Challenge: don</a:t>
            </a:r>
            <a:r>
              <a:rPr lang="ja-JP" altLang="en-US" dirty="0"/>
              <a:t>’</a:t>
            </a:r>
            <a:r>
              <a:rPr lang="en-US" dirty="0"/>
              <a:t>t know how long stream is  </a:t>
            </a:r>
          </a:p>
          <a:p>
            <a:pPr lvl="1"/>
            <a:r>
              <a:rPr lang="en-US" dirty="0"/>
              <a:t>So when/how often to sample?</a:t>
            </a:r>
          </a:p>
          <a:p>
            <a:r>
              <a:rPr lang="en-US" dirty="0"/>
              <a:t>Two solutions, apply to different situations:</a:t>
            </a:r>
          </a:p>
          <a:p>
            <a:pPr lvl="1"/>
            <a:r>
              <a:rPr lang="en-US" dirty="0"/>
              <a:t>Reservoir sampling (dates from 1980s?)</a:t>
            </a:r>
          </a:p>
          <a:p>
            <a:pPr lvl="1"/>
            <a:r>
              <a:rPr lang="en-US" dirty="0"/>
              <a:t>Min-wise sampling (dates from 1990s?)</a:t>
            </a:r>
          </a:p>
        </p:txBody>
      </p:sp>
      <p:grpSp>
        <p:nvGrpSpPr>
          <p:cNvPr id="530436" name="Group 4"/>
          <p:cNvGrpSpPr>
            <a:grpSpLocks/>
          </p:cNvGrpSpPr>
          <p:nvPr/>
        </p:nvGrpSpPr>
        <p:grpSpPr bwMode="auto">
          <a:xfrm>
            <a:off x="2325938" y="6696434"/>
            <a:ext cx="9925111" cy="1828453"/>
            <a:chOff x="432" y="864"/>
            <a:chExt cx="4992" cy="912"/>
          </a:xfrm>
        </p:grpSpPr>
        <p:grpSp>
          <p:nvGrpSpPr>
            <p:cNvPr id="530437" name="Group 5"/>
            <p:cNvGrpSpPr>
              <a:grpSpLocks/>
            </p:cNvGrpSpPr>
            <p:nvPr/>
          </p:nvGrpSpPr>
          <p:grpSpPr bwMode="auto">
            <a:xfrm>
              <a:off x="432" y="1056"/>
              <a:ext cx="3580" cy="528"/>
              <a:chOff x="432" y="960"/>
              <a:chExt cx="3580" cy="528"/>
            </a:xfrm>
          </p:grpSpPr>
          <p:sp>
            <p:nvSpPr>
              <p:cNvPr id="530438" name="Oval 6"/>
              <p:cNvSpPr>
                <a:spLocks noChangeArrowheads="1"/>
              </p:cNvSpPr>
              <p:nvPr/>
            </p:nvSpPr>
            <p:spPr bwMode="auto">
              <a:xfrm>
                <a:off x="432"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39" name="Oval 7"/>
              <p:cNvSpPr>
                <a:spLocks noChangeArrowheads="1"/>
              </p:cNvSpPr>
              <p:nvPr/>
            </p:nvSpPr>
            <p:spPr bwMode="auto">
              <a:xfrm>
                <a:off x="566"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40" name="Oval 8"/>
              <p:cNvSpPr>
                <a:spLocks noChangeArrowheads="1"/>
              </p:cNvSpPr>
              <p:nvPr/>
            </p:nvSpPr>
            <p:spPr bwMode="auto">
              <a:xfrm>
                <a:off x="700"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41" name="Oval 9"/>
              <p:cNvSpPr>
                <a:spLocks noChangeArrowheads="1"/>
              </p:cNvSpPr>
              <p:nvPr/>
            </p:nvSpPr>
            <p:spPr bwMode="auto">
              <a:xfrm>
                <a:off x="834"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42" name="Oval 10"/>
              <p:cNvSpPr>
                <a:spLocks noChangeArrowheads="1"/>
              </p:cNvSpPr>
              <p:nvPr/>
            </p:nvSpPr>
            <p:spPr bwMode="auto">
              <a:xfrm>
                <a:off x="968"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43" name="Oval 11"/>
              <p:cNvSpPr>
                <a:spLocks noChangeArrowheads="1"/>
              </p:cNvSpPr>
              <p:nvPr/>
            </p:nvSpPr>
            <p:spPr bwMode="auto">
              <a:xfrm>
                <a:off x="1102"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44" name="Oval 12"/>
              <p:cNvSpPr>
                <a:spLocks noChangeArrowheads="1"/>
              </p:cNvSpPr>
              <p:nvPr/>
            </p:nvSpPr>
            <p:spPr bwMode="auto">
              <a:xfrm>
                <a:off x="1236"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45" name="Oval 13"/>
              <p:cNvSpPr>
                <a:spLocks noChangeArrowheads="1"/>
              </p:cNvSpPr>
              <p:nvPr/>
            </p:nvSpPr>
            <p:spPr bwMode="auto">
              <a:xfrm>
                <a:off x="1370"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46" name="Oval 14"/>
              <p:cNvSpPr>
                <a:spLocks noChangeArrowheads="1"/>
              </p:cNvSpPr>
              <p:nvPr/>
            </p:nvSpPr>
            <p:spPr bwMode="auto">
              <a:xfrm>
                <a:off x="1504"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47" name="Oval 15"/>
              <p:cNvSpPr>
                <a:spLocks noChangeArrowheads="1"/>
              </p:cNvSpPr>
              <p:nvPr/>
            </p:nvSpPr>
            <p:spPr bwMode="auto">
              <a:xfrm>
                <a:off x="1638"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48" name="Oval 16"/>
              <p:cNvSpPr>
                <a:spLocks noChangeArrowheads="1"/>
              </p:cNvSpPr>
              <p:nvPr/>
            </p:nvSpPr>
            <p:spPr bwMode="auto">
              <a:xfrm>
                <a:off x="1772"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49" name="Oval 17"/>
              <p:cNvSpPr>
                <a:spLocks noChangeArrowheads="1"/>
              </p:cNvSpPr>
              <p:nvPr/>
            </p:nvSpPr>
            <p:spPr bwMode="auto">
              <a:xfrm>
                <a:off x="1906"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50" name="Oval 18"/>
              <p:cNvSpPr>
                <a:spLocks noChangeArrowheads="1"/>
              </p:cNvSpPr>
              <p:nvPr/>
            </p:nvSpPr>
            <p:spPr bwMode="auto">
              <a:xfrm>
                <a:off x="2040"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51" name="Oval 19"/>
              <p:cNvSpPr>
                <a:spLocks noChangeArrowheads="1"/>
              </p:cNvSpPr>
              <p:nvPr/>
            </p:nvSpPr>
            <p:spPr bwMode="auto">
              <a:xfrm>
                <a:off x="2174"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52" name="Oval 20"/>
              <p:cNvSpPr>
                <a:spLocks noChangeArrowheads="1"/>
              </p:cNvSpPr>
              <p:nvPr/>
            </p:nvSpPr>
            <p:spPr bwMode="auto">
              <a:xfrm>
                <a:off x="2308"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53" name="Oval 21"/>
              <p:cNvSpPr>
                <a:spLocks noChangeArrowheads="1"/>
              </p:cNvSpPr>
              <p:nvPr/>
            </p:nvSpPr>
            <p:spPr bwMode="auto">
              <a:xfrm>
                <a:off x="2442"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54" name="Oval 22"/>
              <p:cNvSpPr>
                <a:spLocks noChangeArrowheads="1"/>
              </p:cNvSpPr>
              <p:nvPr/>
            </p:nvSpPr>
            <p:spPr bwMode="auto">
              <a:xfrm>
                <a:off x="2576"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55" name="Oval 23"/>
              <p:cNvSpPr>
                <a:spLocks noChangeArrowheads="1"/>
              </p:cNvSpPr>
              <p:nvPr/>
            </p:nvSpPr>
            <p:spPr bwMode="auto">
              <a:xfrm>
                <a:off x="2710"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56" name="Oval 24"/>
              <p:cNvSpPr>
                <a:spLocks noChangeArrowheads="1"/>
              </p:cNvSpPr>
              <p:nvPr/>
            </p:nvSpPr>
            <p:spPr bwMode="auto">
              <a:xfrm>
                <a:off x="2844"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57" name="Oval 25"/>
              <p:cNvSpPr>
                <a:spLocks noChangeArrowheads="1"/>
              </p:cNvSpPr>
              <p:nvPr/>
            </p:nvSpPr>
            <p:spPr bwMode="auto">
              <a:xfrm>
                <a:off x="2978"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58" name="Oval 26"/>
              <p:cNvSpPr>
                <a:spLocks noChangeArrowheads="1"/>
              </p:cNvSpPr>
              <p:nvPr/>
            </p:nvSpPr>
            <p:spPr bwMode="auto">
              <a:xfrm>
                <a:off x="3112"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59" name="Oval 27"/>
              <p:cNvSpPr>
                <a:spLocks noChangeArrowheads="1"/>
              </p:cNvSpPr>
              <p:nvPr/>
            </p:nvSpPr>
            <p:spPr bwMode="auto">
              <a:xfrm>
                <a:off x="3246"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60" name="Oval 28"/>
              <p:cNvSpPr>
                <a:spLocks noChangeArrowheads="1"/>
              </p:cNvSpPr>
              <p:nvPr/>
            </p:nvSpPr>
            <p:spPr bwMode="auto">
              <a:xfrm>
                <a:off x="3380"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61" name="Oval 29"/>
              <p:cNvSpPr>
                <a:spLocks noChangeArrowheads="1"/>
              </p:cNvSpPr>
              <p:nvPr/>
            </p:nvSpPr>
            <p:spPr bwMode="auto">
              <a:xfrm>
                <a:off x="3514"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62" name="Oval 30"/>
              <p:cNvSpPr>
                <a:spLocks noChangeArrowheads="1"/>
              </p:cNvSpPr>
              <p:nvPr/>
            </p:nvSpPr>
            <p:spPr bwMode="auto">
              <a:xfrm>
                <a:off x="3648"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63" name="Oval 31"/>
              <p:cNvSpPr>
                <a:spLocks noChangeArrowheads="1"/>
              </p:cNvSpPr>
              <p:nvPr/>
            </p:nvSpPr>
            <p:spPr bwMode="auto">
              <a:xfrm>
                <a:off x="3782"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64" name="Oval 32"/>
              <p:cNvSpPr>
                <a:spLocks noChangeArrowheads="1"/>
              </p:cNvSpPr>
              <p:nvPr/>
            </p:nvSpPr>
            <p:spPr bwMode="auto">
              <a:xfrm>
                <a:off x="3916" y="960"/>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65" name="Oval 33"/>
              <p:cNvSpPr>
                <a:spLocks noChangeArrowheads="1"/>
              </p:cNvSpPr>
              <p:nvPr/>
            </p:nvSpPr>
            <p:spPr bwMode="auto">
              <a:xfrm>
                <a:off x="432"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66" name="Oval 34"/>
              <p:cNvSpPr>
                <a:spLocks noChangeArrowheads="1"/>
              </p:cNvSpPr>
              <p:nvPr/>
            </p:nvSpPr>
            <p:spPr bwMode="auto">
              <a:xfrm>
                <a:off x="566"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67" name="Oval 35"/>
              <p:cNvSpPr>
                <a:spLocks noChangeArrowheads="1"/>
              </p:cNvSpPr>
              <p:nvPr/>
            </p:nvSpPr>
            <p:spPr bwMode="auto">
              <a:xfrm>
                <a:off x="700"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68" name="Oval 36"/>
              <p:cNvSpPr>
                <a:spLocks noChangeArrowheads="1"/>
              </p:cNvSpPr>
              <p:nvPr/>
            </p:nvSpPr>
            <p:spPr bwMode="auto">
              <a:xfrm>
                <a:off x="834"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69" name="Oval 37"/>
              <p:cNvSpPr>
                <a:spLocks noChangeArrowheads="1"/>
              </p:cNvSpPr>
              <p:nvPr/>
            </p:nvSpPr>
            <p:spPr bwMode="auto">
              <a:xfrm>
                <a:off x="968"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70" name="Oval 38"/>
              <p:cNvSpPr>
                <a:spLocks noChangeArrowheads="1"/>
              </p:cNvSpPr>
              <p:nvPr/>
            </p:nvSpPr>
            <p:spPr bwMode="auto">
              <a:xfrm>
                <a:off x="1102"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71" name="Oval 39"/>
              <p:cNvSpPr>
                <a:spLocks noChangeArrowheads="1"/>
              </p:cNvSpPr>
              <p:nvPr/>
            </p:nvSpPr>
            <p:spPr bwMode="auto">
              <a:xfrm>
                <a:off x="1236"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72" name="Oval 40"/>
              <p:cNvSpPr>
                <a:spLocks noChangeArrowheads="1"/>
              </p:cNvSpPr>
              <p:nvPr/>
            </p:nvSpPr>
            <p:spPr bwMode="auto">
              <a:xfrm>
                <a:off x="1370"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73" name="Oval 41"/>
              <p:cNvSpPr>
                <a:spLocks noChangeArrowheads="1"/>
              </p:cNvSpPr>
              <p:nvPr/>
            </p:nvSpPr>
            <p:spPr bwMode="auto">
              <a:xfrm>
                <a:off x="1504"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74" name="Oval 42"/>
              <p:cNvSpPr>
                <a:spLocks noChangeArrowheads="1"/>
              </p:cNvSpPr>
              <p:nvPr/>
            </p:nvSpPr>
            <p:spPr bwMode="auto">
              <a:xfrm>
                <a:off x="1638"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75" name="Oval 43"/>
              <p:cNvSpPr>
                <a:spLocks noChangeArrowheads="1"/>
              </p:cNvSpPr>
              <p:nvPr/>
            </p:nvSpPr>
            <p:spPr bwMode="auto">
              <a:xfrm>
                <a:off x="1772"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76" name="Oval 44"/>
              <p:cNvSpPr>
                <a:spLocks noChangeArrowheads="1"/>
              </p:cNvSpPr>
              <p:nvPr/>
            </p:nvSpPr>
            <p:spPr bwMode="auto">
              <a:xfrm>
                <a:off x="1906"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77" name="Oval 45"/>
              <p:cNvSpPr>
                <a:spLocks noChangeArrowheads="1"/>
              </p:cNvSpPr>
              <p:nvPr/>
            </p:nvSpPr>
            <p:spPr bwMode="auto">
              <a:xfrm>
                <a:off x="2040"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78" name="Oval 46"/>
              <p:cNvSpPr>
                <a:spLocks noChangeArrowheads="1"/>
              </p:cNvSpPr>
              <p:nvPr/>
            </p:nvSpPr>
            <p:spPr bwMode="auto">
              <a:xfrm>
                <a:off x="2174"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79" name="Oval 47"/>
              <p:cNvSpPr>
                <a:spLocks noChangeArrowheads="1"/>
              </p:cNvSpPr>
              <p:nvPr/>
            </p:nvSpPr>
            <p:spPr bwMode="auto">
              <a:xfrm>
                <a:off x="2308"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80" name="Oval 48"/>
              <p:cNvSpPr>
                <a:spLocks noChangeArrowheads="1"/>
              </p:cNvSpPr>
              <p:nvPr/>
            </p:nvSpPr>
            <p:spPr bwMode="auto">
              <a:xfrm>
                <a:off x="2442"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81" name="Oval 49"/>
              <p:cNvSpPr>
                <a:spLocks noChangeArrowheads="1"/>
              </p:cNvSpPr>
              <p:nvPr/>
            </p:nvSpPr>
            <p:spPr bwMode="auto">
              <a:xfrm>
                <a:off x="2576"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82" name="Oval 50"/>
              <p:cNvSpPr>
                <a:spLocks noChangeArrowheads="1"/>
              </p:cNvSpPr>
              <p:nvPr/>
            </p:nvSpPr>
            <p:spPr bwMode="auto">
              <a:xfrm>
                <a:off x="2710" y="1104"/>
                <a:ext cx="96" cy="96"/>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83" name="Oval 51"/>
              <p:cNvSpPr>
                <a:spLocks noChangeArrowheads="1"/>
              </p:cNvSpPr>
              <p:nvPr/>
            </p:nvSpPr>
            <p:spPr bwMode="auto">
              <a:xfrm>
                <a:off x="432" y="124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84" name="Oval 52"/>
              <p:cNvSpPr>
                <a:spLocks noChangeArrowheads="1"/>
              </p:cNvSpPr>
              <p:nvPr/>
            </p:nvSpPr>
            <p:spPr bwMode="auto">
              <a:xfrm>
                <a:off x="566" y="124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85" name="Oval 53"/>
              <p:cNvSpPr>
                <a:spLocks noChangeArrowheads="1"/>
              </p:cNvSpPr>
              <p:nvPr/>
            </p:nvSpPr>
            <p:spPr bwMode="auto">
              <a:xfrm>
                <a:off x="700" y="124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86" name="Oval 54"/>
              <p:cNvSpPr>
                <a:spLocks noChangeArrowheads="1"/>
              </p:cNvSpPr>
              <p:nvPr/>
            </p:nvSpPr>
            <p:spPr bwMode="auto">
              <a:xfrm>
                <a:off x="834" y="124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87" name="Oval 55"/>
              <p:cNvSpPr>
                <a:spLocks noChangeArrowheads="1"/>
              </p:cNvSpPr>
              <p:nvPr/>
            </p:nvSpPr>
            <p:spPr bwMode="auto">
              <a:xfrm>
                <a:off x="968" y="124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88" name="Oval 56"/>
              <p:cNvSpPr>
                <a:spLocks noChangeArrowheads="1"/>
              </p:cNvSpPr>
              <p:nvPr/>
            </p:nvSpPr>
            <p:spPr bwMode="auto">
              <a:xfrm>
                <a:off x="1102" y="124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89" name="Oval 57"/>
              <p:cNvSpPr>
                <a:spLocks noChangeArrowheads="1"/>
              </p:cNvSpPr>
              <p:nvPr/>
            </p:nvSpPr>
            <p:spPr bwMode="auto">
              <a:xfrm>
                <a:off x="1236" y="124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90" name="Oval 58"/>
              <p:cNvSpPr>
                <a:spLocks noChangeArrowheads="1"/>
              </p:cNvSpPr>
              <p:nvPr/>
            </p:nvSpPr>
            <p:spPr bwMode="auto">
              <a:xfrm>
                <a:off x="1370" y="124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91" name="Oval 59"/>
              <p:cNvSpPr>
                <a:spLocks noChangeArrowheads="1"/>
              </p:cNvSpPr>
              <p:nvPr/>
            </p:nvSpPr>
            <p:spPr bwMode="auto">
              <a:xfrm>
                <a:off x="432"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92" name="Oval 60"/>
              <p:cNvSpPr>
                <a:spLocks noChangeArrowheads="1"/>
              </p:cNvSpPr>
              <p:nvPr/>
            </p:nvSpPr>
            <p:spPr bwMode="auto">
              <a:xfrm>
                <a:off x="566"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93" name="Oval 61"/>
              <p:cNvSpPr>
                <a:spLocks noChangeArrowheads="1"/>
              </p:cNvSpPr>
              <p:nvPr/>
            </p:nvSpPr>
            <p:spPr bwMode="auto">
              <a:xfrm>
                <a:off x="700"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94" name="Oval 62"/>
              <p:cNvSpPr>
                <a:spLocks noChangeArrowheads="1"/>
              </p:cNvSpPr>
              <p:nvPr/>
            </p:nvSpPr>
            <p:spPr bwMode="auto">
              <a:xfrm>
                <a:off x="834"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95" name="Oval 63"/>
              <p:cNvSpPr>
                <a:spLocks noChangeArrowheads="1"/>
              </p:cNvSpPr>
              <p:nvPr/>
            </p:nvSpPr>
            <p:spPr bwMode="auto">
              <a:xfrm>
                <a:off x="968"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96" name="Oval 64"/>
              <p:cNvSpPr>
                <a:spLocks noChangeArrowheads="1"/>
              </p:cNvSpPr>
              <p:nvPr/>
            </p:nvSpPr>
            <p:spPr bwMode="auto">
              <a:xfrm>
                <a:off x="1102"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97" name="Oval 65"/>
              <p:cNvSpPr>
                <a:spLocks noChangeArrowheads="1"/>
              </p:cNvSpPr>
              <p:nvPr/>
            </p:nvSpPr>
            <p:spPr bwMode="auto">
              <a:xfrm>
                <a:off x="1236"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98" name="Oval 66"/>
              <p:cNvSpPr>
                <a:spLocks noChangeArrowheads="1"/>
              </p:cNvSpPr>
              <p:nvPr/>
            </p:nvSpPr>
            <p:spPr bwMode="auto">
              <a:xfrm>
                <a:off x="1370"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499" name="Oval 67"/>
              <p:cNvSpPr>
                <a:spLocks noChangeArrowheads="1"/>
              </p:cNvSpPr>
              <p:nvPr/>
            </p:nvSpPr>
            <p:spPr bwMode="auto">
              <a:xfrm>
                <a:off x="1504"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500" name="Oval 68"/>
              <p:cNvSpPr>
                <a:spLocks noChangeArrowheads="1"/>
              </p:cNvSpPr>
              <p:nvPr/>
            </p:nvSpPr>
            <p:spPr bwMode="auto">
              <a:xfrm>
                <a:off x="1638"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501" name="Oval 69"/>
              <p:cNvSpPr>
                <a:spLocks noChangeArrowheads="1"/>
              </p:cNvSpPr>
              <p:nvPr/>
            </p:nvSpPr>
            <p:spPr bwMode="auto">
              <a:xfrm>
                <a:off x="1772"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502" name="Oval 70"/>
              <p:cNvSpPr>
                <a:spLocks noChangeArrowheads="1"/>
              </p:cNvSpPr>
              <p:nvPr/>
            </p:nvSpPr>
            <p:spPr bwMode="auto">
              <a:xfrm>
                <a:off x="1906"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503" name="Oval 71"/>
              <p:cNvSpPr>
                <a:spLocks noChangeArrowheads="1"/>
              </p:cNvSpPr>
              <p:nvPr/>
            </p:nvSpPr>
            <p:spPr bwMode="auto">
              <a:xfrm>
                <a:off x="2040"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504" name="Oval 72"/>
              <p:cNvSpPr>
                <a:spLocks noChangeArrowheads="1"/>
              </p:cNvSpPr>
              <p:nvPr/>
            </p:nvSpPr>
            <p:spPr bwMode="auto">
              <a:xfrm>
                <a:off x="2174"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505" name="Oval 73"/>
              <p:cNvSpPr>
                <a:spLocks noChangeArrowheads="1"/>
              </p:cNvSpPr>
              <p:nvPr/>
            </p:nvSpPr>
            <p:spPr bwMode="auto">
              <a:xfrm>
                <a:off x="2308"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506" name="Oval 74"/>
              <p:cNvSpPr>
                <a:spLocks noChangeArrowheads="1"/>
              </p:cNvSpPr>
              <p:nvPr/>
            </p:nvSpPr>
            <p:spPr bwMode="auto">
              <a:xfrm>
                <a:off x="2442"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507" name="Oval 75"/>
              <p:cNvSpPr>
                <a:spLocks noChangeArrowheads="1"/>
              </p:cNvSpPr>
              <p:nvPr/>
            </p:nvSpPr>
            <p:spPr bwMode="auto">
              <a:xfrm>
                <a:off x="2576" y="139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30508" name="Oval 76"/>
            <p:cNvSpPr>
              <a:spLocks noChangeArrowheads="1"/>
            </p:cNvSpPr>
            <p:nvPr/>
          </p:nvSpPr>
          <p:spPr bwMode="auto">
            <a:xfrm>
              <a:off x="4752" y="864"/>
              <a:ext cx="192" cy="192"/>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509" name="Oval 77"/>
            <p:cNvSpPr>
              <a:spLocks noChangeArrowheads="1"/>
            </p:cNvSpPr>
            <p:nvPr/>
          </p:nvSpPr>
          <p:spPr bwMode="auto">
            <a:xfrm>
              <a:off x="4992" y="864"/>
              <a:ext cx="192" cy="192"/>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510" name="Oval 78"/>
            <p:cNvSpPr>
              <a:spLocks noChangeArrowheads="1"/>
            </p:cNvSpPr>
            <p:nvPr/>
          </p:nvSpPr>
          <p:spPr bwMode="auto">
            <a:xfrm>
              <a:off x="5232" y="864"/>
              <a:ext cx="192" cy="192"/>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511" name="Oval 79"/>
            <p:cNvSpPr>
              <a:spLocks noChangeArrowheads="1"/>
            </p:cNvSpPr>
            <p:nvPr/>
          </p:nvSpPr>
          <p:spPr bwMode="auto">
            <a:xfrm>
              <a:off x="4752" y="1104"/>
              <a:ext cx="192" cy="192"/>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512" name="Oval 80"/>
            <p:cNvSpPr>
              <a:spLocks noChangeArrowheads="1"/>
            </p:cNvSpPr>
            <p:nvPr/>
          </p:nvSpPr>
          <p:spPr bwMode="auto">
            <a:xfrm>
              <a:off x="4752" y="134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513" name="Oval 81"/>
            <p:cNvSpPr>
              <a:spLocks noChangeArrowheads="1"/>
            </p:cNvSpPr>
            <p:nvPr/>
          </p:nvSpPr>
          <p:spPr bwMode="auto">
            <a:xfrm>
              <a:off x="4752" y="1584"/>
              <a:ext cx="192" cy="19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514" name="Oval 82"/>
            <p:cNvSpPr>
              <a:spLocks noChangeArrowheads="1"/>
            </p:cNvSpPr>
            <p:nvPr/>
          </p:nvSpPr>
          <p:spPr bwMode="auto">
            <a:xfrm>
              <a:off x="4992" y="1584"/>
              <a:ext cx="192" cy="19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515" name="Oval 83"/>
            <p:cNvSpPr>
              <a:spLocks noChangeArrowheads="1"/>
            </p:cNvSpPr>
            <p:nvPr/>
          </p:nvSpPr>
          <p:spPr bwMode="auto">
            <a:xfrm>
              <a:off x="4992" y="1104"/>
              <a:ext cx="192" cy="192"/>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0516" name="AutoShape 84"/>
            <p:cNvSpPr>
              <a:spLocks noChangeArrowheads="1"/>
            </p:cNvSpPr>
            <p:nvPr/>
          </p:nvSpPr>
          <p:spPr bwMode="auto">
            <a:xfrm>
              <a:off x="3792" y="1200"/>
              <a:ext cx="768" cy="288"/>
            </a:xfrm>
            <a:prstGeom prst="rightArrow">
              <a:avLst>
                <a:gd name="adj1" fmla="val 50000"/>
                <a:gd name="adj2"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001303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Reservoir Sampling</a:t>
            </a:r>
          </a:p>
        </p:txBody>
      </p:sp>
      <p:sp>
        <p:nvSpPr>
          <p:cNvPr id="532483" name="Rectangle 3"/>
          <p:cNvSpPr>
            <a:spLocks noGrp="1" noChangeArrowheads="1"/>
          </p:cNvSpPr>
          <p:nvPr>
            <p:ph idx="1"/>
          </p:nvPr>
        </p:nvSpPr>
        <p:spPr/>
        <p:txBody>
          <a:bodyPr/>
          <a:lstStyle/>
          <a:p>
            <a:r>
              <a:rPr lang="en-US"/>
              <a:t>Sample first m items</a:t>
            </a:r>
          </a:p>
          <a:p>
            <a:r>
              <a:rPr lang="en-US"/>
              <a:t>Choose to sample the i</a:t>
            </a:r>
            <a:r>
              <a:rPr lang="ja-JP" altLang="en-US"/>
              <a:t>’</a:t>
            </a:r>
            <a:r>
              <a:rPr lang="en-US"/>
              <a:t>th item (i&gt;m) with probability pi = m/i</a:t>
            </a:r>
          </a:p>
          <a:p>
            <a:endParaRPr lang="en-US"/>
          </a:p>
          <a:p>
            <a:r>
              <a:rPr lang="en-US"/>
              <a:t>If sampled, randomly replace a previously sampled item</a:t>
            </a:r>
          </a:p>
          <a:p>
            <a:endParaRPr lang="en-US"/>
          </a:p>
          <a:p>
            <a:r>
              <a:rPr lang="en-US"/>
              <a:t>Optimization: when i gets large, compute which item will be sampled next, skip over intervening items</a:t>
            </a:r>
            <a:endParaRPr lang="en-US" dirty="0"/>
          </a:p>
        </p:txBody>
      </p:sp>
      <p:sp>
        <p:nvSpPr>
          <p:cNvPr id="532484" name="Rectangle 4"/>
          <p:cNvSpPr>
            <a:spLocks noChangeArrowheads="1"/>
          </p:cNvSpPr>
          <p:nvPr/>
        </p:nvSpPr>
        <p:spPr bwMode="auto">
          <a:xfrm>
            <a:off x="3467947" y="6681017"/>
            <a:ext cx="2059093" cy="2059093"/>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a:p>
        </p:txBody>
      </p:sp>
      <p:sp>
        <p:nvSpPr>
          <p:cNvPr id="532485" name="Oval 5"/>
          <p:cNvSpPr>
            <a:spLocks noChangeArrowheads="1"/>
          </p:cNvSpPr>
          <p:nvPr/>
        </p:nvSpPr>
        <p:spPr bwMode="auto">
          <a:xfrm>
            <a:off x="3791073" y="6937631"/>
            <a:ext cx="433493" cy="433493"/>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a:p>
        </p:txBody>
      </p:sp>
      <p:sp>
        <p:nvSpPr>
          <p:cNvPr id="532486" name="Oval 6"/>
          <p:cNvSpPr>
            <a:spLocks noChangeArrowheads="1"/>
          </p:cNvSpPr>
          <p:nvPr/>
        </p:nvSpPr>
        <p:spPr bwMode="auto">
          <a:xfrm>
            <a:off x="4658061" y="6997797"/>
            <a:ext cx="433493" cy="433493"/>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a:p>
        </p:txBody>
      </p:sp>
      <p:sp>
        <p:nvSpPr>
          <p:cNvPr id="532487" name="Oval 7"/>
          <p:cNvSpPr>
            <a:spLocks noChangeArrowheads="1"/>
          </p:cNvSpPr>
          <p:nvPr/>
        </p:nvSpPr>
        <p:spPr bwMode="auto">
          <a:xfrm>
            <a:off x="4007821" y="8021366"/>
            <a:ext cx="433493" cy="433493"/>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a:p>
        </p:txBody>
      </p:sp>
      <p:sp>
        <p:nvSpPr>
          <p:cNvPr id="532488" name="Oval 8"/>
          <p:cNvSpPr>
            <a:spLocks noChangeArrowheads="1"/>
          </p:cNvSpPr>
          <p:nvPr/>
        </p:nvSpPr>
        <p:spPr bwMode="auto">
          <a:xfrm>
            <a:off x="4658061" y="7804618"/>
            <a:ext cx="433493" cy="433493"/>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a:p>
        </p:txBody>
      </p:sp>
      <p:sp>
        <p:nvSpPr>
          <p:cNvPr id="532489" name="Oval 9"/>
          <p:cNvSpPr>
            <a:spLocks noChangeArrowheads="1"/>
          </p:cNvSpPr>
          <p:nvPr/>
        </p:nvSpPr>
        <p:spPr bwMode="auto">
          <a:xfrm>
            <a:off x="7150649" y="7154381"/>
            <a:ext cx="433493" cy="433493"/>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a:p>
        </p:txBody>
      </p:sp>
      <p:sp>
        <p:nvSpPr>
          <p:cNvPr id="532490" name="Oval 10"/>
          <p:cNvSpPr>
            <a:spLocks noChangeArrowheads="1"/>
          </p:cNvSpPr>
          <p:nvPr/>
        </p:nvSpPr>
        <p:spPr bwMode="auto">
          <a:xfrm>
            <a:off x="7800889" y="7154381"/>
            <a:ext cx="433493" cy="43349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a:p>
        </p:txBody>
      </p:sp>
    </p:spTree>
    <p:extLst>
      <p:ext uri="{BB962C8B-B14F-4D97-AF65-F5344CB8AC3E}">
        <p14:creationId xmlns:p14="http://schemas.microsoft.com/office/powerpoint/2010/main" val="421460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idx="4294967295"/>
          </p:nvPr>
        </p:nvSpPr>
        <p:spPr>
          <a:xfrm>
            <a:off x="2995613" y="484188"/>
            <a:ext cx="10009187" cy="1512887"/>
          </a:xfrm>
          <a:prstGeom prst="rect">
            <a:avLst/>
          </a:prstGeom>
        </p:spPr>
        <p:txBody>
          <a:bodyPr/>
          <a:lstStyle>
            <a:lvl1pPr algn="l"/>
          </a:lstStyle>
          <a:p>
            <a:r>
              <a:rPr lang="en-US"/>
              <a:t>Reservoir sampling, example</a:t>
            </a:r>
            <a:endParaRPr lang="en-US" dirty="0"/>
          </a:p>
        </p:txBody>
      </p:sp>
      <p:sp>
        <p:nvSpPr>
          <p:cNvPr id="2" name="Text Placeholder 1"/>
          <p:cNvSpPr>
            <a:spLocks noGrp="1"/>
          </p:cNvSpPr>
          <p:nvPr>
            <p:ph type="body" idx="4294967295"/>
          </p:nvPr>
        </p:nvSpPr>
        <p:spPr>
          <a:xfrm>
            <a:off x="2995613" y="2355850"/>
            <a:ext cx="10009187" cy="6842125"/>
          </a:xfrm>
          <a:prstGeom prst="rect">
            <a:avLst/>
          </a:prstGeom>
        </p:spPr>
        <p:txBody>
          <a:bodyPr/>
          <a:lstStyle/>
          <a:p>
            <a:r>
              <a:rPr lang="en-US"/>
              <a:t>Toy example with k=1</a:t>
            </a:r>
            <a:endParaRPr lang="en-US" dirty="0"/>
          </a:p>
        </p:txBody>
      </p:sp>
      <p:grpSp>
        <p:nvGrpSpPr>
          <p:cNvPr id="231" name="Group 231"/>
          <p:cNvGrpSpPr/>
          <p:nvPr/>
        </p:nvGrpSpPr>
        <p:grpSpPr>
          <a:xfrm>
            <a:off x="1571719" y="6331732"/>
            <a:ext cx="10642454" cy="751771"/>
            <a:chOff x="0" y="-1"/>
            <a:chExt cx="10642452" cy="751769"/>
          </a:xfrm>
        </p:grpSpPr>
        <p:sp>
          <p:nvSpPr>
            <p:cNvPr id="225" name="Shape 225"/>
            <p:cNvSpPr/>
            <p:nvPr/>
          </p:nvSpPr>
          <p:spPr>
            <a:xfrm>
              <a:off x="0" y="90052"/>
              <a:ext cx="966243" cy="66171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l" defTabSz="914400">
                <a:defRPr sz="3700">
                  <a:latin typeface="Times New Roman"/>
                  <a:ea typeface="Times New Roman"/>
                  <a:cs typeface="Times New Roman"/>
                  <a:sym typeface="Times New Roman"/>
                </a:defRPr>
              </a:lvl1pPr>
            </a:lstStyle>
            <a:p>
              <a:r>
                <a:t>m=2</a:t>
              </a:r>
            </a:p>
          </p:txBody>
        </p:sp>
        <p:grpSp>
          <p:nvGrpSpPr>
            <p:cNvPr id="228" name="Group 228"/>
            <p:cNvGrpSpPr/>
            <p:nvPr/>
          </p:nvGrpSpPr>
          <p:grpSpPr>
            <a:xfrm>
              <a:off x="4351911" y="-1"/>
              <a:ext cx="6290541" cy="646327"/>
              <a:chOff x="0" y="0"/>
              <a:chExt cx="6290540" cy="646325"/>
            </a:xfrm>
          </p:grpSpPr>
          <p:sp>
            <p:nvSpPr>
              <p:cNvPr id="226" name="Shape 226"/>
              <p:cNvSpPr/>
              <p:nvPr/>
            </p:nvSpPr>
            <p:spPr>
              <a:xfrm>
                <a:off x="0" y="0"/>
                <a:ext cx="6290540" cy="6463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lgn="l" defTabSz="914166">
                  <a:defRPr>
                    <a:latin typeface="Tahoma"/>
                    <a:ea typeface="Tahoma"/>
                    <a:cs typeface="Tahoma"/>
                    <a:sym typeface="Tahoma"/>
                  </a:defRPr>
                </a:pPr>
                <a:r>
                  <a:t>replace      with probability </a:t>
                </a:r>
                <a:r>
                  <a:rPr>
                    <a:latin typeface="Times New Roman"/>
                    <a:ea typeface="Times New Roman"/>
                    <a:cs typeface="Times New Roman"/>
                    <a:sym typeface="Times New Roman"/>
                  </a:rPr>
                  <a:t>1/2 </a:t>
                </a:r>
              </a:p>
            </p:txBody>
          </p:sp>
          <p:sp>
            <p:nvSpPr>
              <p:cNvPr id="227" name="Shape 227"/>
              <p:cNvSpPr/>
              <p:nvPr/>
            </p:nvSpPr>
            <p:spPr>
              <a:xfrm>
                <a:off x="1710389" y="166370"/>
                <a:ext cx="437445" cy="381001"/>
              </a:xfrm>
              <a:prstGeom prst="rect">
                <a:avLst/>
              </a:prstGeom>
              <a:solidFill>
                <a:srgbClr val="002B60"/>
              </a:solidFill>
              <a:ln w="12700" cap="flat">
                <a:noFill/>
                <a:miter lim="400000"/>
              </a:ln>
              <a:effectLst>
                <a:outerShdw blurRad="76200" dist="50800" dir="5400000" rotWithShape="0">
                  <a:srgbClr val="4E3B30">
                    <a:alpha val="59999"/>
                  </a:srgbClr>
                </a:outerShdw>
              </a:effectLst>
            </p:spPr>
            <p:txBody>
              <a:bodyPr wrap="square" lIns="45719" tIns="45719" rIns="45719" bIns="45719" numCol="1" anchor="t">
                <a:noAutofit/>
              </a:bodyPr>
              <a:lstStyle/>
              <a:p>
                <a:pPr algn="l" defTabSz="914166">
                  <a:defRPr sz="1800">
                    <a:latin typeface="Arial"/>
                    <a:ea typeface="Arial"/>
                    <a:cs typeface="Arial"/>
                    <a:sym typeface="Arial"/>
                  </a:defRPr>
                </a:pPr>
                <a:endParaRPr/>
              </a:p>
            </p:txBody>
          </p:sp>
        </p:grpSp>
        <p:sp>
          <p:nvSpPr>
            <p:cNvPr id="229" name="Shape 229"/>
            <p:cNvSpPr/>
            <p:nvPr/>
          </p:nvSpPr>
          <p:spPr>
            <a:xfrm>
              <a:off x="2292711" y="100321"/>
              <a:ext cx="736090" cy="642406"/>
            </a:xfrm>
            <a:prstGeom prst="rect">
              <a:avLst/>
            </a:prstGeom>
            <a:solidFill>
              <a:srgbClr val="002B60"/>
            </a:solidFill>
            <a:ln w="12700" cap="flat">
              <a:noFill/>
              <a:miter lim="400000"/>
            </a:ln>
            <a:effectLst>
              <a:outerShdw blurRad="76200" dist="50800" dir="5400000" rotWithShape="0">
                <a:srgbClr val="4E3B30">
                  <a:alpha val="59999"/>
                </a:srgbClr>
              </a:outerShdw>
            </a:effectLst>
          </p:spPr>
          <p:txBody>
            <a:bodyPr wrap="square" lIns="45719" tIns="45719" rIns="45719" bIns="45719" numCol="1" anchor="t">
              <a:noAutofit/>
            </a:bodyPr>
            <a:lstStyle/>
            <a:p>
              <a:pPr algn="l" defTabSz="914166">
                <a:defRPr sz="1800">
                  <a:latin typeface="Arial"/>
                  <a:ea typeface="Arial"/>
                  <a:cs typeface="Arial"/>
                  <a:sym typeface="Arial"/>
                </a:defRPr>
              </a:pPr>
              <a:endParaRPr/>
            </a:p>
          </p:txBody>
        </p:sp>
        <p:sp>
          <p:nvSpPr>
            <p:cNvPr id="230" name="Shape 230"/>
            <p:cNvSpPr/>
            <p:nvPr/>
          </p:nvSpPr>
          <p:spPr>
            <a:xfrm>
              <a:off x="1611908" y="100321"/>
              <a:ext cx="736091" cy="642406"/>
            </a:xfrm>
            <a:prstGeom prst="rect">
              <a:avLst/>
            </a:prstGeom>
            <a:solidFill>
              <a:schemeClr val="accent2"/>
            </a:solidFill>
            <a:ln w="12700" cap="flat">
              <a:noFill/>
              <a:miter lim="400000"/>
            </a:ln>
            <a:effectLst>
              <a:outerShdw blurRad="76200" dist="50800" dir="5400000" rotWithShape="0">
                <a:srgbClr val="4E3B30">
                  <a:alpha val="59999"/>
                </a:srgbClr>
              </a:outerShdw>
            </a:effectLst>
          </p:spPr>
          <p:txBody>
            <a:bodyPr wrap="square" lIns="45719" tIns="45719" rIns="45719" bIns="45719" numCol="1" anchor="t">
              <a:noAutofit/>
            </a:bodyPr>
            <a:lstStyle/>
            <a:p>
              <a:pPr algn="l" defTabSz="914166">
                <a:defRPr sz="1800">
                  <a:latin typeface="Arial"/>
                  <a:ea typeface="Arial"/>
                  <a:cs typeface="Arial"/>
                  <a:sym typeface="Arial"/>
                </a:defRPr>
              </a:pPr>
              <a:endParaRPr/>
            </a:p>
          </p:txBody>
        </p:sp>
      </p:grpSp>
      <p:grpSp>
        <p:nvGrpSpPr>
          <p:cNvPr id="235" name="Group 235"/>
          <p:cNvGrpSpPr/>
          <p:nvPr/>
        </p:nvGrpSpPr>
        <p:grpSpPr>
          <a:xfrm>
            <a:off x="1571721" y="5561135"/>
            <a:ext cx="5841914" cy="766894"/>
            <a:chOff x="0" y="0"/>
            <a:chExt cx="5841914" cy="766893"/>
          </a:xfrm>
        </p:grpSpPr>
        <p:sp>
          <p:nvSpPr>
            <p:cNvPr id="232" name="Shape 232"/>
            <p:cNvSpPr/>
            <p:nvPr/>
          </p:nvSpPr>
          <p:spPr>
            <a:xfrm>
              <a:off x="0" y="105176"/>
              <a:ext cx="966243" cy="6617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l" defTabSz="914400">
                <a:defRPr sz="3700">
                  <a:latin typeface="Times New Roman"/>
                  <a:ea typeface="Times New Roman"/>
                  <a:cs typeface="Times New Roman"/>
                  <a:sym typeface="Times New Roman"/>
                </a:defRPr>
              </a:lvl1pPr>
            </a:lstStyle>
            <a:p>
              <a:r>
                <a:t>m=1</a:t>
              </a:r>
            </a:p>
          </p:txBody>
        </p:sp>
        <p:sp>
          <p:nvSpPr>
            <p:cNvPr id="233" name="Shape 233"/>
            <p:cNvSpPr/>
            <p:nvPr/>
          </p:nvSpPr>
          <p:spPr>
            <a:xfrm>
              <a:off x="4374282" y="0"/>
              <a:ext cx="1467632" cy="646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l" defTabSz="914400">
                <a:defRPr>
                  <a:latin typeface="Tahoma"/>
                  <a:ea typeface="Tahoma"/>
                  <a:cs typeface="Tahoma"/>
                  <a:sym typeface="Tahoma"/>
                </a:defRPr>
              </a:lvl1pPr>
            </a:lstStyle>
            <a:p>
              <a:r>
                <a:t>keep it</a:t>
              </a:r>
            </a:p>
          </p:txBody>
        </p:sp>
        <p:sp>
          <p:nvSpPr>
            <p:cNvPr id="234" name="Shape 234"/>
            <p:cNvSpPr/>
            <p:nvPr/>
          </p:nvSpPr>
          <p:spPr>
            <a:xfrm>
              <a:off x="1593297" y="44265"/>
              <a:ext cx="736090" cy="642407"/>
            </a:xfrm>
            <a:prstGeom prst="rect">
              <a:avLst/>
            </a:prstGeom>
            <a:solidFill>
              <a:srgbClr val="002B60"/>
            </a:solidFill>
            <a:ln w="12700" cap="flat">
              <a:noFill/>
              <a:miter lim="400000"/>
            </a:ln>
            <a:effectLst>
              <a:outerShdw blurRad="76200" dist="50800" dir="5400000" rotWithShape="0">
                <a:srgbClr val="4E3B30">
                  <a:alpha val="59999"/>
                </a:srgbClr>
              </a:outerShdw>
            </a:effectLst>
          </p:spPr>
          <p:txBody>
            <a:bodyPr wrap="square" lIns="45719" tIns="45719" rIns="45719" bIns="45719" numCol="1" anchor="t">
              <a:noAutofit/>
            </a:bodyPr>
            <a:lstStyle/>
            <a:p>
              <a:pPr algn="l" defTabSz="914166">
                <a:defRPr sz="1800">
                  <a:latin typeface="Arial"/>
                  <a:ea typeface="Arial"/>
                  <a:cs typeface="Arial"/>
                  <a:sym typeface="Arial"/>
                </a:defRPr>
              </a:pPr>
              <a:endParaRPr/>
            </a:p>
          </p:txBody>
        </p:sp>
      </p:grpSp>
      <p:grpSp>
        <p:nvGrpSpPr>
          <p:cNvPr id="246" name="Group 246"/>
          <p:cNvGrpSpPr/>
          <p:nvPr/>
        </p:nvGrpSpPr>
        <p:grpSpPr>
          <a:xfrm>
            <a:off x="1571719" y="7227490"/>
            <a:ext cx="11029504" cy="1240442"/>
            <a:chOff x="0" y="0"/>
            <a:chExt cx="11029501" cy="1240439"/>
          </a:xfrm>
        </p:grpSpPr>
        <p:sp>
          <p:nvSpPr>
            <p:cNvPr id="236" name="Shape 236"/>
            <p:cNvSpPr/>
            <p:nvPr/>
          </p:nvSpPr>
          <p:spPr>
            <a:xfrm>
              <a:off x="0" y="0"/>
              <a:ext cx="966243" cy="66171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l" defTabSz="914400">
                <a:defRPr sz="3700">
                  <a:latin typeface="Times New Roman"/>
                  <a:ea typeface="Times New Roman"/>
                  <a:cs typeface="Times New Roman"/>
                  <a:sym typeface="Times New Roman"/>
                </a:defRPr>
              </a:lvl1pPr>
            </a:lstStyle>
            <a:p>
              <a:r>
                <a:t>m=3</a:t>
              </a:r>
            </a:p>
          </p:txBody>
        </p:sp>
        <p:sp>
          <p:nvSpPr>
            <p:cNvPr id="237" name="Shape 237"/>
            <p:cNvSpPr/>
            <p:nvPr/>
          </p:nvSpPr>
          <p:spPr>
            <a:xfrm>
              <a:off x="3019418" y="10267"/>
              <a:ext cx="736090" cy="642406"/>
            </a:xfrm>
            <a:prstGeom prst="rect">
              <a:avLst/>
            </a:prstGeom>
            <a:solidFill>
              <a:srgbClr val="002B60"/>
            </a:solidFill>
            <a:ln w="12700" cap="flat">
              <a:noFill/>
              <a:miter lim="400000"/>
            </a:ln>
            <a:effectLst>
              <a:outerShdw blurRad="76200" dist="50800" dir="5400000" rotWithShape="0">
                <a:srgbClr val="4E3B30">
                  <a:alpha val="59999"/>
                </a:srgbClr>
              </a:outerShdw>
            </a:effectLst>
          </p:spPr>
          <p:txBody>
            <a:bodyPr wrap="square" lIns="45719" tIns="45719" rIns="45719" bIns="45719" numCol="1" anchor="t">
              <a:noAutofit/>
            </a:bodyPr>
            <a:lstStyle/>
            <a:p>
              <a:pPr algn="l" defTabSz="914166">
                <a:defRPr sz="1800">
                  <a:latin typeface="Arial"/>
                  <a:ea typeface="Arial"/>
                  <a:cs typeface="Arial"/>
                  <a:sym typeface="Arial"/>
                </a:defRPr>
              </a:pPr>
              <a:endParaRPr/>
            </a:p>
          </p:txBody>
        </p:sp>
        <p:sp>
          <p:nvSpPr>
            <p:cNvPr id="238" name="Shape 238"/>
            <p:cNvSpPr/>
            <p:nvPr/>
          </p:nvSpPr>
          <p:spPr>
            <a:xfrm>
              <a:off x="2338615" y="10267"/>
              <a:ext cx="736091" cy="642406"/>
            </a:xfrm>
            <a:prstGeom prst="rect">
              <a:avLst/>
            </a:prstGeom>
            <a:solidFill>
              <a:schemeClr val="accent2"/>
            </a:solidFill>
            <a:ln w="12700" cap="flat">
              <a:noFill/>
              <a:miter lim="400000"/>
            </a:ln>
            <a:effectLst>
              <a:outerShdw blurRad="76200" dist="50800" dir="5400000" rotWithShape="0">
                <a:srgbClr val="4E3B30">
                  <a:alpha val="59999"/>
                </a:srgbClr>
              </a:outerShdw>
            </a:effectLst>
          </p:spPr>
          <p:txBody>
            <a:bodyPr wrap="square" lIns="45719" tIns="45719" rIns="45719" bIns="45719" numCol="1" anchor="t">
              <a:noAutofit/>
            </a:bodyPr>
            <a:lstStyle/>
            <a:p>
              <a:pPr algn="l" defTabSz="914166">
                <a:defRPr sz="1800">
                  <a:latin typeface="Arial"/>
                  <a:ea typeface="Arial"/>
                  <a:cs typeface="Arial"/>
                  <a:sym typeface="Arial"/>
                </a:defRPr>
              </a:pPr>
              <a:endParaRPr/>
            </a:p>
          </p:txBody>
        </p:sp>
        <p:sp>
          <p:nvSpPr>
            <p:cNvPr id="239" name="Shape 239"/>
            <p:cNvSpPr/>
            <p:nvPr/>
          </p:nvSpPr>
          <p:spPr>
            <a:xfrm>
              <a:off x="1593297" y="10267"/>
              <a:ext cx="736090" cy="642406"/>
            </a:xfrm>
            <a:prstGeom prst="rect">
              <a:avLst/>
            </a:prstGeom>
            <a:solidFill>
              <a:schemeClr val="accent3">
                <a:satOff val="18648"/>
                <a:lumOff val="5971"/>
              </a:schemeClr>
            </a:solidFill>
            <a:ln w="12700" cap="flat">
              <a:noFill/>
              <a:miter lim="400000"/>
            </a:ln>
            <a:effectLst>
              <a:outerShdw blurRad="76200" dist="50800" dir="5400000" rotWithShape="0">
                <a:srgbClr val="4E3B30">
                  <a:alpha val="59999"/>
                </a:srgbClr>
              </a:outerShdw>
            </a:effectLst>
          </p:spPr>
          <p:txBody>
            <a:bodyPr wrap="square" lIns="45719" tIns="45719" rIns="45719" bIns="45719" numCol="1" anchor="t">
              <a:noAutofit/>
            </a:bodyPr>
            <a:lstStyle/>
            <a:p>
              <a:pPr algn="l" defTabSz="914166">
                <a:defRPr sz="1800">
                  <a:latin typeface="Arial"/>
                  <a:ea typeface="Arial"/>
                  <a:cs typeface="Arial"/>
                  <a:sym typeface="Arial"/>
                </a:defRPr>
              </a:pPr>
              <a:endParaRPr/>
            </a:p>
          </p:txBody>
        </p:sp>
        <p:grpSp>
          <p:nvGrpSpPr>
            <p:cNvPr id="245" name="Group 245"/>
            <p:cNvGrpSpPr/>
            <p:nvPr/>
          </p:nvGrpSpPr>
          <p:grpSpPr>
            <a:xfrm>
              <a:off x="4317193" y="14811"/>
              <a:ext cx="6712308" cy="1225628"/>
              <a:chOff x="0" y="0"/>
              <a:chExt cx="6712307" cy="1225627"/>
            </a:xfrm>
          </p:grpSpPr>
          <p:sp>
            <p:nvSpPr>
              <p:cNvPr id="240" name="Shape 240"/>
              <p:cNvSpPr/>
              <p:nvPr/>
            </p:nvSpPr>
            <p:spPr>
              <a:xfrm>
                <a:off x="0" y="0"/>
                <a:ext cx="6712307" cy="12256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lgn="l" defTabSz="914166">
                  <a:defRPr>
                    <a:latin typeface="Tahoma"/>
                    <a:ea typeface="Tahoma"/>
                    <a:cs typeface="Tahoma"/>
                    <a:sym typeface="Tahoma"/>
                  </a:defRPr>
                </a:pPr>
                <a:r>
                  <a:t>replace    /    with probability </a:t>
                </a:r>
                <a:r>
                  <a:rPr>
                    <a:latin typeface="Times New Roman"/>
                    <a:ea typeface="Times New Roman"/>
                    <a:cs typeface="Times New Roman"/>
                    <a:sym typeface="Times New Roman"/>
                  </a:rPr>
                  <a:t>1/3</a:t>
                </a:r>
              </a:p>
              <a:p>
                <a:pPr algn="l" defTabSz="914166">
                  <a:defRPr>
                    <a:latin typeface="Tahoma"/>
                    <a:ea typeface="Tahoma"/>
                    <a:cs typeface="Tahoma"/>
                    <a:sym typeface="Tahoma"/>
                  </a:defRPr>
                </a:pPr>
                <a:r>
                  <a:t>keep    /    with probability </a:t>
                </a:r>
                <a:r>
                  <a:rPr>
                    <a:latin typeface="Times New Roman"/>
                    <a:ea typeface="Times New Roman"/>
                    <a:cs typeface="Times New Roman"/>
                    <a:sym typeface="Times New Roman"/>
                  </a:rPr>
                  <a:t>2/3</a:t>
                </a:r>
              </a:p>
            </p:txBody>
          </p:sp>
          <p:sp>
            <p:nvSpPr>
              <p:cNvPr id="241" name="Shape 241"/>
              <p:cNvSpPr/>
              <p:nvPr/>
            </p:nvSpPr>
            <p:spPr>
              <a:xfrm>
                <a:off x="1616522" y="164258"/>
                <a:ext cx="437446" cy="381001"/>
              </a:xfrm>
              <a:prstGeom prst="rect">
                <a:avLst/>
              </a:prstGeom>
              <a:solidFill>
                <a:srgbClr val="002B60"/>
              </a:solidFill>
              <a:ln w="12700" cap="flat">
                <a:noFill/>
                <a:miter lim="400000"/>
              </a:ln>
              <a:effectLst>
                <a:outerShdw blurRad="76200" dist="50800" dir="5400000" rotWithShape="0">
                  <a:srgbClr val="4E3B30">
                    <a:alpha val="59999"/>
                  </a:srgbClr>
                </a:outerShdw>
              </a:effectLst>
            </p:spPr>
            <p:txBody>
              <a:bodyPr wrap="square" lIns="45719" tIns="45719" rIns="45719" bIns="45719" numCol="1" anchor="t">
                <a:noAutofit/>
              </a:bodyPr>
              <a:lstStyle/>
              <a:p>
                <a:pPr algn="l" defTabSz="914166">
                  <a:defRPr sz="1800">
                    <a:latin typeface="Arial"/>
                    <a:ea typeface="Arial"/>
                    <a:cs typeface="Arial"/>
                    <a:sym typeface="Arial"/>
                  </a:defRPr>
                </a:pPr>
                <a:endParaRPr/>
              </a:p>
            </p:txBody>
          </p:sp>
          <p:sp>
            <p:nvSpPr>
              <p:cNvPr id="242" name="Shape 242"/>
              <p:cNvSpPr/>
              <p:nvPr/>
            </p:nvSpPr>
            <p:spPr>
              <a:xfrm>
                <a:off x="2238461" y="164258"/>
                <a:ext cx="437445" cy="381001"/>
              </a:xfrm>
              <a:prstGeom prst="rect">
                <a:avLst/>
              </a:prstGeom>
              <a:solidFill>
                <a:schemeClr val="accent2"/>
              </a:solidFill>
              <a:ln w="12700" cap="flat">
                <a:noFill/>
                <a:miter lim="400000"/>
              </a:ln>
              <a:effectLst>
                <a:outerShdw blurRad="76200" dist="50800" dir="5400000" rotWithShape="0">
                  <a:srgbClr val="4E3B30">
                    <a:alpha val="59999"/>
                  </a:srgbClr>
                </a:outerShdw>
              </a:effectLst>
            </p:spPr>
            <p:txBody>
              <a:bodyPr wrap="square" lIns="45719" tIns="45719" rIns="45719" bIns="45719" numCol="1" anchor="t">
                <a:noAutofit/>
              </a:bodyPr>
              <a:lstStyle/>
              <a:p>
                <a:pPr algn="l" defTabSz="914166">
                  <a:defRPr sz="1800">
                    <a:latin typeface="Arial"/>
                    <a:ea typeface="Arial"/>
                    <a:cs typeface="Arial"/>
                    <a:sym typeface="Arial"/>
                  </a:defRPr>
                </a:pPr>
                <a:endParaRPr/>
              </a:p>
            </p:txBody>
          </p:sp>
          <p:sp>
            <p:nvSpPr>
              <p:cNvPr id="243" name="Shape 243"/>
              <p:cNvSpPr/>
              <p:nvPr/>
            </p:nvSpPr>
            <p:spPr>
              <a:xfrm>
                <a:off x="1140453" y="688339"/>
                <a:ext cx="437445" cy="381001"/>
              </a:xfrm>
              <a:prstGeom prst="rect">
                <a:avLst/>
              </a:prstGeom>
              <a:solidFill>
                <a:srgbClr val="002B60"/>
              </a:solidFill>
              <a:ln w="12700" cap="flat">
                <a:noFill/>
                <a:miter lim="400000"/>
              </a:ln>
              <a:effectLst>
                <a:outerShdw blurRad="76200" dist="50800" dir="5400000" rotWithShape="0">
                  <a:srgbClr val="4E3B30">
                    <a:alpha val="59999"/>
                  </a:srgbClr>
                </a:outerShdw>
              </a:effectLst>
            </p:spPr>
            <p:txBody>
              <a:bodyPr wrap="square" lIns="45719" tIns="45719" rIns="45719" bIns="45719" numCol="1" anchor="t">
                <a:noAutofit/>
              </a:bodyPr>
              <a:lstStyle/>
              <a:p>
                <a:pPr algn="l" defTabSz="914166">
                  <a:defRPr sz="1800">
                    <a:latin typeface="Arial"/>
                    <a:ea typeface="Arial"/>
                    <a:cs typeface="Arial"/>
                    <a:sym typeface="Arial"/>
                  </a:defRPr>
                </a:pPr>
                <a:endParaRPr/>
              </a:p>
            </p:txBody>
          </p:sp>
          <p:sp>
            <p:nvSpPr>
              <p:cNvPr id="244" name="Shape 244"/>
              <p:cNvSpPr/>
              <p:nvPr/>
            </p:nvSpPr>
            <p:spPr>
              <a:xfrm>
                <a:off x="1762392" y="688339"/>
                <a:ext cx="437445" cy="381001"/>
              </a:xfrm>
              <a:prstGeom prst="rect">
                <a:avLst/>
              </a:prstGeom>
              <a:solidFill>
                <a:schemeClr val="accent2"/>
              </a:solidFill>
              <a:ln w="12700" cap="flat">
                <a:noFill/>
                <a:miter lim="400000"/>
              </a:ln>
              <a:effectLst>
                <a:outerShdw blurRad="76200" dist="50800" dir="5400000" rotWithShape="0">
                  <a:srgbClr val="4E3B30">
                    <a:alpha val="59999"/>
                  </a:srgbClr>
                </a:outerShdw>
              </a:effectLst>
            </p:spPr>
            <p:txBody>
              <a:bodyPr wrap="square" lIns="45719" tIns="45719" rIns="45719" bIns="45719" numCol="1" anchor="t">
                <a:noAutofit/>
              </a:bodyPr>
              <a:lstStyle/>
              <a:p>
                <a:pPr algn="l" defTabSz="914166">
                  <a:defRPr sz="1800">
                    <a:latin typeface="Arial"/>
                    <a:ea typeface="Arial"/>
                    <a:cs typeface="Arial"/>
                    <a:sym typeface="Arial"/>
                  </a:defRPr>
                </a:pPr>
                <a:endParaRPr/>
              </a:p>
            </p:txBody>
          </p:sp>
        </p:grpSp>
      </p:grpSp>
      <p:grpSp>
        <p:nvGrpSpPr>
          <p:cNvPr id="255" name="Group 255"/>
          <p:cNvGrpSpPr/>
          <p:nvPr/>
        </p:nvGrpSpPr>
        <p:grpSpPr>
          <a:xfrm>
            <a:off x="5955110" y="4847023"/>
            <a:ext cx="6725463" cy="4730348"/>
            <a:chOff x="-38100" y="-38099"/>
            <a:chExt cx="6725462" cy="4730346"/>
          </a:xfrm>
        </p:grpSpPr>
        <p:grpSp>
          <p:nvGrpSpPr>
            <p:cNvPr id="251" name="Group 251"/>
            <p:cNvGrpSpPr/>
            <p:nvPr/>
          </p:nvGrpSpPr>
          <p:grpSpPr>
            <a:xfrm>
              <a:off x="-38101" y="-38100"/>
              <a:ext cx="6725464" cy="4730347"/>
              <a:chOff x="-38100" y="-38099"/>
              <a:chExt cx="6725462" cy="4730346"/>
            </a:xfrm>
          </p:grpSpPr>
          <p:grpSp>
            <p:nvGrpSpPr>
              <p:cNvPr id="249" name="Group 249"/>
              <p:cNvGrpSpPr/>
              <p:nvPr/>
            </p:nvGrpSpPr>
            <p:grpSpPr>
              <a:xfrm>
                <a:off x="-38101" y="-38100"/>
                <a:ext cx="6725464" cy="4730347"/>
                <a:chOff x="0" y="0"/>
                <a:chExt cx="6725462" cy="4730346"/>
              </a:xfrm>
            </p:grpSpPr>
            <p:sp>
              <p:nvSpPr>
                <p:cNvPr id="248" name="Shape 248"/>
                <p:cNvSpPr/>
                <p:nvPr/>
              </p:nvSpPr>
              <p:spPr>
                <a:xfrm>
                  <a:off x="38100" y="38100"/>
                  <a:ext cx="6649263" cy="4654147"/>
                </a:xfrm>
                <a:prstGeom prst="rect">
                  <a:avLst/>
                </a:prstGeom>
                <a:solidFill>
                  <a:srgbClr val="FFFFFF"/>
                </a:solidFill>
                <a:ln>
                  <a:noFill/>
                </a:ln>
                <a:effectLst/>
              </p:spPr>
              <p:txBody>
                <a:bodyPr wrap="square" lIns="50800" tIns="50800" rIns="50800" bIns="50800" numCol="1" anchor="ctr">
                  <a:noAutofit/>
                </a:bodyPr>
                <a:lstStyle/>
                <a:p>
                  <a:pPr>
                    <a:defRPr sz="2400">
                      <a:solidFill>
                        <a:srgbClr val="FFFFFF"/>
                      </a:solidFill>
                    </a:defRPr>
                  </a:pPr>
                  <a:endParaRPr/>
                </a:p>
              </p:txBody>
            </p:sp>
            <p:pic>
              <p:nvPicPr>
                <p:cNvPr id="247" name="Picture 246"/>
                <p:cNvPicPr>
                  <a:picLocks/>
                </p:cNvPicPr>
                <p:nvPr/>
              </p:nvPicPr>
              <p:blipFill>
                <a:blip r:embed="rId3"/>
                <a:stretch>
                  <a:fillRect/>
                </a:stretch>
              </p:blipFill>
              <p:spPr>
                <a:xfrm>
                  <a:off x="-1" y="0"/>
                  <a:ext cx="6725464" cy="4730347"/>
                </a:xfrm>
                <a:prstGeom prst="rect">
                  <a:avLst/>
                </a:prstGeom>
                <a:effectLst/>
              </p:spPr>
            </p:pic>
          </p:grpSp>
          <p:pic>
            <p:nvPicPr>
              <p:cNvPr id="250" name="pasted-image.pdf"/>
              <p:cNvPicPr>
                <a:picLocks noChangeAspect="1"/>
              </p:cNvPicPr>
              <p:nvPr/>
            </p:nvPicPr>
            <p:blipFill>
              <a:blip r:embed="rId4"/>
              <a:stretch>
                <a:fillRect/>
              </a:stretch>
            </p:blipFill>
            <p:spPr>
              <a:xfrm>
                <a:off x="360442" y="243480"/>
                <a:ext cx="5820566" cy="4167187"/>
              </a:xfrm>
              <a:prstGeom prst="rect">
                <a:avLst/>
              </a:prstGeom>
              <a:ln w="12700" cap="flat">
                <a:noFill/>
                <a:miter lim="400000"/>
              </a:ln>
              <a:effectLst/>
            </p:spPr>
          </p:pic>
        </p:grpSp>
        <p:sp>
          <p:nvSpPr>
            <p:cNvPr id="252" name="Shape 252"/>
            <p:cNvSpPr/>
            <p:nvPr/>
          </p:nvSpPr>
          <p:spPr>
            <a:xfrm>
              <a:off x="975446" y="662538"/>
              <a:ext cx="318574" cy="447409"/>
            </a:xfrm>
            <a:prstGeom prst="rect">
              <a:avLst/>
            </a:prstGeom>
            <a:solidFill>
              <a:srgbClr val="002B60"/>
            </a:solidFill>
            <a:ln w="12700" cap="flat">
              <a:noFill/>
              <a:miter lim="400000"/>
            </a:ln>
            <a:effectLst>
              <a:outerShdw blurRad="76200" dist="50800" dir="5400000" rotWithShape="0">
                <a:srgbClr val="4E3B30">
                  <a:alpha val="59999"/>
                </a:srgbClr>
              </a:outerShdw>
            </a:effectLst>
          </p:spPr>
          <p:txBody>
            <a:bodyPr wrap="square" lIns="45719" tIns="45719" rIns="45719" bIns="45719" numCol="1" anchor="t">
              <a:noAutofit/>
            </a:bodyPr>
            <a:lstStyle/>
            <a:p>
              <a:pPr algn="l" defTabSz="914166">
                <a:defRPr sz="1800">
                  <a:latin typeface="Arial"/>
                  <a:ea typeface="Arial"/>
                  <a:cs typeface="Arial"/>
                  <a:sym typeface="Arial"/>
                </a:defRPr>
              </a:pPr>
              <a:endParaRPr/>
            </a:p>
          </p:txBody>
        </p:sp>
        <p:sp>
          <p:nvSpPr>
            <p:cNvPr id="253" name="Shape 253"/>
            <p:cNvSpPr/>
            <p:nvPr/>
          </p:nvSpPr>
          <p:spPr>
            <a:xfrm>
              <a:off x="2041751" y="2133196"/>
              <a:ext cx="318574" cy="447409"/>
            </a:xfrm>
            <a:prstGeom prst="rect">
              <a:avLst/>
            </a:prstGeom>
            <a:solidFill>
              <a:schemeClr val="accent2"/>
            </a:solidFill>
            <a:ln w="12700" cap="flat">
              <a:noFill/>
              <a:miter lim="400000"/>
            </a:ln>
            <a:effectLst>
              <a:outerShdw blurRad="76200" dist="50800" dir="5400000" rotWithShape="0">
                <a:srgbClr val="4E3B30">
                  <a:alpha val="59999"/>
                </a:srgbClr>
              </a:outerShdw>
            </a:effectLst>
          </p:spPr>
          <p:txBody>
            <a:bodyPr wrap="square" lIns="45719" tIns="45719" rIns="45719" bIns="45719" numCol="1" anchor="t">
              <a:noAutofit/>
            </a:bodyPr>
            <a:lstStyle/>
            <a:p>
              <a:pPr algn="l" defTabSz="914166">
                <a:defRPr sz="1800">
                  <a:latin typeface="Arial"/>
                  <a:ea typeface="Arial"/>
                  <a:cs typeface="Arial"/>
                  <a:sym typeface="Arial"/>
                </a:defRPr>
              </a:pPr>
              <a:endParaRPr/>
            </a:p>
          </p:txBody>
        </p:sp>
        <p:sp>
          <p:nvSpPr>
            <p:cNvPr id="254" name="Shape 254"/>
            <p:cNvSpPr/>
            <p:nvPr/>
          </p:nvSpPr>
          <p:spPr>
            <a:xfrm>
              <a:off x="4481595" y="3593629"/>
              <a:ext cx="318574" cy="447408"/>
            </a:xfrm>
            <a:prstGeom prst="rect">
              <a:avLst/>
            </a:prstGeom>
            <a:solidFill>
              <a:schemeClr val="accent3">
                <a:satOff val="18648"/>
                <a:lumOff val="5971"/>
              </a:schemeClr>
            </a:solidFill>
            <a:ln w="12700" cap="flat">
              <a:noFill/>
              <a:miter lim="400000"/>
            </a:ln>
            <a:effectLst>
              <a:outerShdw blurRad="76200" dist="50800" dir="5400000" rotWithShape="0">
                <a:srgbClr val="4E3B30">
                  <a:alpha val="59999"/>
                </a:srgbClr>
              </a:outerShdw>
            </a:effectLst>
          </p:spPr>
          <p:txBody>
            <a:bodyPr wrap="square" lIns="45719" tIns="45719" rIns="45719" bIns="45719" numCol="1" anchor="t">
              <a:noAutofit/>
            </a:bodyPr>
            <a:lstStyle/>
            <a:p>
              <a:pPr algn="l" defTabSz="914166">
                <a:defRPr sz="1800">
                  <a:latin typeface="Arial"/>
                  <a:ea typeface="Arial"/>
                  <a:cs typeface="Arial"/>
                  <a:sym typeface="Arial"/>
                </a:defRPr>
              </a:pPr>
              <a:endParaRPr/>
            </a:p>
          </p:txBody>
        </p:sp>
      </p:grpSp>
      <p:sp>
        <p:nvSpPr>
          <p:cNvPr id="256" name="Shape 256"/>
          <p:cNvSpPr/>
          <p:nvPr/>
        </p:nvSpPr>
        <p:spPr>
          <a:xfrm>
            <a:off x="3612529" y="9025255"/>
            <a:ext cx="102592" cy="656590"/>
          </a:xfrm>
          <a:prstGeom prst="rect">
            <a:avLst/>
          </a:prstGeom>
          <a:ln w="12700">
            <a:miter lim="400000"/>
          </a:ln>
          <a:extLst>
            <a:ext uri="{C572A759-6A51-4108-AA02-DFA0A04FC94B}">
              <ma14:wrappingTextBoxFlag xmlns:ma14="http://schemas.microsoft.com/office/mac/drawingml/2011/main" xmlns="" val="1"/>
            </a:ext>
          </a:extLst>
        </p:spPr>
        <p:txBody>
          <a:bodyPr wrap="none" lIns="50785" tIns="50785" rIns="50785" bIns="50785" anchor="ctr">
            <a:spAutoFit/>
          </a:bodyPr>
          <a:lstStyle>
            <a:lvl1pPr>
              <a:defRPr b="1">
                <a:solidFill>
                  <a:schemeClr val="accent4">
                    <a:hueOff val="384618"/>
                    <a:satOff val="3869"/>
                    <a:lumOff val="5802"/>
                  </a:schemeClr>
                </a:solidFill>
                <a:latin typeface="Times New Roman"/>
                <a:ea typeface="Times New Roman"/>
                <a:cs typeface="Times New Roman"/>
                <a:sym typeface="Times New Roman"/>
              </a:defRPr>
            </a:lvl1pPr>
          </a:lstStyle>
          <a:p>
            <a:endParaRPr dirty="0"/>
          </a:p>
        </p:txBody>
      </p:sp>
    </p:spTree>
    <p:extLst>
      <p:ext uri="{BB962C8B-B14F-4D97-AF65-F5344CB8AC3E}">
        <p14:creationId xmlns:p14="http://schemas.microsoft.com/office/powerpoint/2010/main" val="2305419723"/>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t>Reservoir Sampling - Analysis</a:t>
            </a:r>
          </a:p>
        </p:txBody>
      </p:sp>
      <p:sp>
        <p:nvSpPr>
          <p:cNvPr id="534531" name="Rectangle 3"/>
          <p:cNvSpPr>
            <a:spLocks noGrp="1" noChangeArrowheads="1"/>
          </p:cNvSpPr>
          <p:nvPr>
            <p:ph idx="1"/>
          </p:nvPr>
        </p:nvSpPr>
        <p:spPr/>
        <p:txBody>
          <a:bodyPr/>
          <a:lstStyle/>
          <a:p>
            <a:r>
              <a:rPr lang="en-US" dirty="0"/>
              <a:t>Analyze simple case: sample size m = 1</a:t>
            </a:r>
          </a:p>
          <a:p>
            <a:r>
              <a:rPr lang="en-US" dirty="0"/>
              <a:t>Probability </a:t>
            </a:r>
            <a:r>
              <a:rPr lang="en-US" dirty="0" err="1"/>
              <a:t>i</a:t>
            </a:r>
            <a:r>
              <a:rPr lang="ja-JP" altLang="en-US" dirty="0"/>
              <a:t>’</a:t>
            </a:r>
            <a:r>
              <a:rPr lang="en-US" dirty="0" err="1"/>
              <a:t>th</a:t>
            </a:r>
            <a:r>
              <a:rPr lang="en-US" dirty="0"/>
              <a:t> item is the sample from stream length n:</a:t>
            </a:r>
          </a:p>
          <a:p>
            <a:pPr lvl="1"/>
            <a:r>
              <a:rPr lang="en-US" dirty="0"/>
              <a:t>Prob. </a:t>
            </a:r>
            <a:r>
              <a:rPr lang="en-US" dirty="0" err="1"/>
              <a:t>i</a:t>
            </a:r>
            <a:r>
              <a:rPr lang="en-US" dirty="0"/>
              <a:t> is sampled on arrival </a:t>
            </a:r>
            <a:r>
              <a:rPr lang="en-US" dirty="0">
                <a:sym typeface="Symbol" charset="0"/>
              </a:rPr>
              <a:t></a:t>
            </a:r>
            <a:r>
              <a:rPr lang="en-US" dirty="0"/>
              <a:t> prob. </a:t>
            </a:r>
            <a:r>
              <a:rPr lang="en-US" dirty="0" err="1"/>
              <a:t>i</a:t>
            </a:r>
            <a:r>
              <a:rPr lang="en-US" dirty="0"/>
              <a:t> survives to end</a:t>
            </a:r>
          </a:p>
        </p:txBody>
      </p:sp>
      <p:grpSp>
        <p:nvGrpSpPr>
          <p:cNvPr id="534532" name="Group 4"/>
          <p:cNvGrpSpPr>
            <a:grpSpLocks/>
          </p:cNvGrpSpPr>
          <p:nvPr/>
        </p:nvGrpSpPr>
        <p:grpSpPr bwMode="auto">
          <a:xfrm>
            <a:off x="3197014" y="4332669"/>
            <a:ext cx="7258755" cy="1101794"/>
            <a:chOff x="1080" y="2399"/>
            <a:chExt cx="3215" cy="488"/>
          </a:xfrm>
        </p:grpSpPr>
        <p:sp>
          <p:nvSpPr>
            <p:cNvPr id="534533" name="Text Box 5"/>
            <p:cNvSpPr txBox="1">
              <a:spLocks noChangeArrowheads="1"/>
            </p:cNvSpPr>
            <p:nvPr/>
          </p:nvSpPr>
          <p:spPr bwMode="auto">
            <a:xfrm>
              <a:off x="1080" y="2399"/>
              <a:ext cx="3215" cy="2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pPr>
              <a:r>
                <a:rPr lang="en-US" sz="3400" dirty="0">
                  <a:solidFill>
                    <a:srgbClr val="DD8047"/>
                  </a:solidFill>
                </a:rPr>
                <a:t> </a:t>
              </a:r>
              <a:r>
                <a:rPr lang="en-US" sz="3400" u="sng" dirty="0">
                  <a:solidFill>
                    <a:srgbClr val="DD8047"/>
                  </a:solidFill>
                </a:rPr>
                <a:t>1 </a:t>
              </a:r>
              <a:r>
                <a:rPr lang="en-US" sz="3400" dirty="0">
                  <a:solidFill>
                    <a:srgbClr val="DD8047"/>
                  </a:solidFill>
                </a:rPr>
                <a:t>	      </a:t>
              </a:r>
              <a:r>
                <a:rPr lang="en-US" sz="3400" u="sng" dirty="0">
                  <a:solidFill>
                    <a:srgbClr val="DD8047"/>
                  </a:solidFill>
                </a:rPr>
                <a:t>  </a:t>
              </a:r>
              <a:r>
                <a:rPr lang="en-US" sz="3400" u="sng" dirty="0" err="1">
                  <a:solidFill>
                    <a:srgbClr val="DD8047"/>
                  </a:solidFill>
                </a:rPr>
                <a:t>i</a:t>
              </a:r>
              <a:r>
                <a:rPr lang="en-US" sz="3400" u="sng" dirty="0">
                  <a:solidFill>
                    <a:srgbClr val="DD8047"/>
                  </a:solidFill>
                </a:rPr>
                <a:t>  </a:t>
              </a:r>
              <a:r>
                <a:rPr lang="en-US" sz="3400" dirty="0">
                  <a:solidFill>
                    <a:srgbClr val="DD8047"/>
                  </a:solidFill>
                </a:rPr>
                <a:t>	  </a:t>
              </a:r>
              <a:r>
                <a:rPr lang="en-US" sz="3400" u="sng" dirty="0">
                  <a:solidFill>
                    <a:srgbClr val="DD8047"/>
                  </a:solidFill>
                </a:rPr>
                <a:t>i+1</a:t>
              </a:r>
              <a:r>
                <a:rPr lang="en-US" sz="3400" dirty="0">
                  <a:solidFill>
                    <a:srgbClr val="DD8047"/>
                  </a:solidFill>
                </a:rPr>
                <a:t>      </a:t>
              </a:r>
              <a:r>
                <a:rPr lang="en-US" sz="3400" u="sng" dirty="0">
                  <a:solidFill>
                    <a:srgbClr val="DD8047"/>
                  </a:solidFill>
                </a:rPr>
                <a:t>n-2</a:t>
              </a:r>
              <a:r>
                <a:rPr lang="en-US" sz="3400" dirty="0">
                  <a:solidFill>
                    <a:srgbClr val="DD8047"/>
                  </a:solidFill>
                </a:rPr>
                <a:t>	    </a:t>
              </a:r>
              <a:r>
                <a:rPr lang="en-US" sz="3400" u="sng" dirty="0">
                  <a:solidFill>
                    <a:srgbClr val="DD8047"/>
                  </a:solidFill>
                </a:rPr>
                <a:t>n-</a:t>
              </a:r>
              <a:r>
                <a:rPr lang="en-NL" sz="3400" u="sng" dirty="0">
                  <a:solidFill>
                    <a:srgbClr val="DD8047"/>
                  </a:solidFill>
                </a:rPr>
                <a:t>1</a:t>
              </a:r>
              <a:endParaRPr lang="en-US" sz="3400" u="sng" dirty="0">
                <a:solidFill>
                  <a:srgbClr val="DD8047"/>
                </a:solidFill>
              </a:endParaRPr>
            </a:p>
          </p:txBody>
        </p:sp>
        <p:sp>
          <p:nvSpPr>
            <p:cNvPr id="534534" name="Text Box 6"/>
            <p:cNvSpPr txBox="1">
              <a:spLocks noChangeArrowheads="1"/>
            </p:cNvSpPr>
            <p:nvPr/>
          </p:nvSpPr>
          <p:spPr bwMode="auto">
            <a:xfrm>
              <a:off x="1080" y="2614"/>
              <a:ext cx="2928" cy="2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3400" dirty="0">
                  <a:solidFill>
                    <a:srgbClr val="DD8047"/>
                  </a:solidFill>
                </a:rPr>
                <a:t>  </a:t>
              </a:r>
              <a:r>
                <a:rPr lang="en-US" sz="3400" dirty="0" err="1">
                  <a:solidFill>
                    <a:srgbClr val="DD8047"/>
                  </a:solidFill>
                </a:rPr>
                <a:t>i</a:t>
              </a:r>
              <a:r>
                <a:rPr lang="en-US" sz="3400" dirty="0">
                  <a:solidFill>
                    <a:srgbClr val="DD8047"/>
                  </a:solidFill>
                </a:rPr>
                <a:t> 	      i+1 	  i+2	    n-1	    n</a:t>
              </a:r>
            </a:p>
          </p:txBody>
        </p:sp>
        <p:sp>
          <p:nvSpPr>
            <p:cNvPr id="534535" name="Text Box 7"/>
            <p:cNvSpPr txBox="1">
              <a:spLocks noChangeArrowheads="1"/>
            </p:cNvSpPr>
            <p:nvPr/>
          </p:nvSpPr>
          <p:spPr bwMode="auto">
            <a:xfrm>
              <a:off x="1367" y="2487"/>
              <a:ext cx="2524" cy="2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3400" dirty="0">
                  <a:solidFill>
                    <a:srgbClr val="DD8047"/>
                  </a:solidFill>
                  <a:latin typeface="Symbol" charset="0"/>
                  <a:sym typeface="Symbol" charset="0"/>
                </a:rPr>
                <a:t> </a:t>
              </a:r>
              <a:r>
                <a:rPr lang="en-US" sz="3400" dirty="0">
                  <a:solidFill>
                    <a:srgbClr val="DD8047"/>
                  </a:solidFill>
                </a:rPr>
                <a:t> 	       </a:t>
              </a:r>
              <a:r>
                <a:rPr lang="en-US" sz="3400" dirty="0">
                  <a:solidFill>
                    <a:srgbClr val="DD8047"/>
                  </a:solidFill>
                  <a:latin typeface="Symbol" charset="0"/>
                  <a:sym typeface="Symbol" charset="0"/>
                </a:rPr>
                <a:t></a:t>
              </a:r>
              <a:r>
                <a:rPr lang="en-US" sz="3400" dirty="0">
                  <a:solidFill>
                    <a:srgbClr val="DD8047"/>
                  </a:solidFill>
                </a:rPr>
                <a:t> 	   …	     </a:t>
              </a:r>
              <a:r>
                <a:rPr lang="en-US" sz="3400" dirty="0">
                  <a:solidFill>
                    <a:srgbClr val="DD8047"/>
                  </a:solidFill>
                  <a:latin typeface="Symbol" charset="0"/>
                  <a:sym typeface="Symbol" charset="0"/>
                </a:rPr>
                <a:t></a:t>
              </a:r>
            </a:p>
          </p:txBody>
        </p:sp>
      </p:grpSp>
      <p:sp>
        <p:nvSpPr>
          <p:cNvPr id="534548" name="Text Box 20"/>
          <p:cNvSpPr txBox="1">
            <a:spLocks noChangeArrowheads="1"/>
          </p:cNvSpPr>
          <p:nvPr/>
        </p:nvSpPr>
        <p:spPr bwMode="auto">
          <a:xfrm>
            <a:off x="4039168" y="5579958"/>
            <a:ext cx="4118187" cy="650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3400" dirty="0">
                <a:solidFill>
                  <a:srgbClr val="DD8047"/>
                </a:solidFill>
              </a:rPr>
              <a:t>= 1/n</a:t>
            </a:r>
          </a:p>
        </p:txBody>
      </p:sp>
      <p:sp>
        <p:nvSpPr>
          <p:cNvPr id="534549" name="Rectangle 21"/>
          <p:cNvSpPr>
            <a:spLocks noChangeArrowheads="1"/>
          </p:cNvSpPr>
          <p:nvPr/>
        </p:nvSpPr>
        <p:spPr bwMode="auto">
          <a:xfrm>
            <a:off x="2462905" y="6935893"/>
            <a:ext cx="10216777" cy="162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pPr>
              <a:spcBef>
                <a:spcPct val="20000"/>
              </a:spcBef>
              <a:buClr>
                <a:schemeClr val="bg2"/>
              </a:buClr>
              <a:buSzPct val="75000"/>
            </a:pPr>
            <a:r>
              <a:rPr lang="en-US" sz="3400" dirty="0"/>
              <a:t>Case for </a:t>
            </a:r>
            <a:r>
              <a:rPr lang="en-US" sz="3400" dirty="0">
                <a:solidFill>
                  <a:srgbClr val="DD8047"/>
                </a:solidFill>
              </a:rPr>
              <a:t>m &gt; 1 </a:t>
            </a:r>
            <a:r>
              <a:rPr lang="en-US" sz="3400" dirty="0"/>
              <a:t>is similar, easy to show uniform probability</a:t>
            </a:r>
          </a:p>
        </p:txBody>
      </p:sp>
    </p:spTree>
    <p:extLst>
      <p:ext uri="{BB962C8B-B14F-4D97-AF65-F5344CB8AC3E}">
        <p14:creationId xmlns:p14="http://schemas.microsoft.com/office/powerpoint/2010/main" val="3934447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t>Reservoir Sampling via Order Sampling</a:t>
            </a:r>
            <a:endParaRPr lang="en-US" dirty="0"/>
          </a:p>
        </p:txBody>
      </p:sp>
      <p:sp>
        <p:nvSpPr>
          <p:cNvPr id="333827" name="Rectangle 3"/>
          <p:cNvSpPr>
            <a:spLocks noGrp="1" noChangeArrowheads="1"/>
          </p:cNvSpPr>
          <p:nvPr>
            <p:ph idx="1"/>
          </p:nvPr>
        </p:nvSpPr>
        <p:spPr/>
        <p:txBody>
          <a:bodyPr/>
          <a:lstStyle/>
          <a:p>
            <a:r>
              <a:rPr lang="en-US"/>
              <a:t>a.k.a. bottom-k sample, min-hashing, min-wise sampling, </a:t>
            </a:r>
            <a:r>
              <a:rPr lang="is-IS"/>
              <a:t>…</a:t>
            </a:r>
            <a:endParaRPr lang="en-US"/>
          </a:p>
          <a:p>
            <a:r>
              <a:rPr lang="en-US"/>
              <a:t>Uniform sampling of stream into reservoir of size k</a:t>
            </a:r>
          </a:p>
          <a:p>
            <a:r>
              <a:rPr lang="en-US"/>
              <a:t>Each arrival n: generate one-time random value rn </a:t>
            </a:r>
            <a:r>
              <a:rPr lang="en-US">
                <a:sym typeface="Symbol"/>
              </a:rPr>
              <a:t> U[0,1]</a:t>
            </a:r>
          </a:p>
          <a:p>
            <a:pPr lvl="1"/>
            <a:r>
              <a:rPr lang="en-US">
                <a:sym typeface="Symbol"/>
              </a:rPr>
              <a:t>rn also known as hash, rank, tag…</a:t>
            </a:r>
          </a:p>
          <a:p>
            <a:r>
              <a:rPr lang="en-US"/>
              <a:t>Store k items with the smallest random tags</a:t>
            </a:r>
          </a:p>
          <a:p>
            <a:endParaRPr lang="en-US" dirty="0"/>
          </a:p>
        </p:txBody>
      </p:sp>
      <p:sp>
        <p:nvSpPr>
          <p:cNvPr id="333828" name="Oval 4"/>
          <p:cNvSpPr>
            <a:spLocks noChangeArrowheads="1"/>
          </p:cNvSpPr>
          <p:nvPr/>
        </p:nvSpPr>
        <p:spPr bwMode="auto">
          <a:xfrm>
            <a:off x="3093163" y="5689148"/>
            <a:ext cx="433493" cy="433493"/>
          </a:xfrm>
          <a:prstGeom prst="ellipse">
            <a:avLst/>
          </a:prstGeom>
          <a:solidFill>
            <a:srgbClr val="CC3300"/>
          </a:solidFill>
          <a:ln w="9525">
            <a:solidFill>
              <a:schemeClr val="tx1"/>
            </a:solidFill>
            <a:round/>
            <a:headEnd/>
            <a:tailEnd/>
          </a:ln>
          <a:effectLst/>
        </p:spPr>
        <p:txBody>
          <a:bodyPr wrap="none" lIns="130012" tIns="65007" rIns="130012" bIns="65007" anchor="ctr"/>
          <a:lstStyle/>
          <a:p>
            <a:endParaRPr lang="en-US"/>
          </a:p>
        </p:txBody>
      </p:sp>
      <p:sp>
        <p:nvSpPr>
          <p:cNvPr id="333831" name="Oval 7"/>
          <p:cNvSpPr>
            <a:spLocks noChangeArrowheads="1"/>
          </p:cNvSpPr>
          <p:nvPr/>
        </p:nvSpPr>
        <p:spPr bwMode="auto">
          <a:xfrm>
            <a:off x="4610391" y="5689148"/>
            <a:ext cx="433493" cy="433493"/>
          </a:xfrm>
          <a:prstGeom prst="ellipse">
            <a:avLst/>
          </a:prstGeom>
          <a:solidFill>
            <a:schemeClr val="bg2"/>
          </a:solidFill>
          <a:ln w="9525">
            <a:solidFill>
              <a:schemeClr val="tx1"/>
            </a:solidFill>
            <a:round/>
            <a:headEnd/>
            <a:tailEnd/>
          </a:ln>
          <a:effectLst/>
        </p:spPr>
        <p:txBody>
          <a:bodyPr wrap="none" lIns="130012" tIns="65007" rIns="130012" bIns="65007" anchor="ctr"/>
          <a:lstStyle/>
          <a:p>
            <a:endParaRPr lang="en-US"/>
          </a:p>
        </p:txBody>
      </p:sp>
      <p:sp>
        <p:nvSpPr>
          <p:cNvPr id="333832" name="Oval 8"/>
          <p:cNvSpPr>
            <a:spLocks noChangeArrowheads="1"/>
          </p:cNvSpPr>
          <p:nvPr/>
        </p:nvSpPr>
        <p:spPr bwMode="auto">
          <a:xfrm>
            <a:off x="6127616" y="5689148"/>
            <a:ext cx="433493" cy="433493"/>
          </a:xfrm>
          <a:prstGeom prst="ellipse">
            <a:avLst/>
          </a:prstGeom>
          <a:solidFill>
            <a:srgbClr val="33CC33"/>
          </a:solidFill>
          <a:ln w="9525">
            <a:solidFill>
              <a:schemeClr val="tx1"/>
            </a:solidFill>
            <a:round/>
            <a:headEnd/>
            <a:tailEnd/>
          </a:ln>
          <a:effectLst/>
        </p:spPr>
        <p:txBody>
          <a:bodyPr wrap="none" lIns="130012" tIns="65007" rIns="130012" bIns="65007" anchor="ctr"/>
          <a:lstStyle/>
          <a:p>
            <a:endParaRPr lang="en-US"/>
          </a:p>
        </p:txBody>
      </p:sp>
      <p:sp>
        <p:nvSpPr>
          <p:cNvPr id="333833" name="Oval 9"/>
          <p:cNvSpPr>
            <a:spLocks noChangeArrowheads="1"/>
          </p:cNvSpPr>
          <p:nvPr/>
        </p:nvSpPr>
        <p:spPr bwMode="auto">
          <a:xfrm>
            <a:off x="7644843" y="5689148"/>
            <a:ext cx="433493" cy="433493"/>
          </a:xfrm>
          <a:prstGeom prst="ellipse">
            <a:avLst/>
          </a:prstGeom>
          <a:solidFill>
            <a:srgbClr val="CC3300"/>
          </a:solidFill>
          <a:ln w="9525">
            <a:solidFill>
              <a:schemeClr val="tx1"/>
            </a:solidFill>
            <a:round/>
            <a:headEnd/>
            <a:tailEnd/>
          </a:ln>
          <a:effectLst/>
        </p:spPr>
        <p:txBody>
          <a:bodyPr wrap="none" lIns="130012" tIns="65007" rIns="130012" bIns="65007" anchor="ctr"/>
          <a:lstStyle/>
          <a:p>
            <a:endParaRPr lang="en-US"/>
          </a:p>
        </p:txBody>
      </p:sp>
      <p:sp>
        <p:nvSpPr>
          <p:cNvPr id="333834" name="Oval 10"/>
          <p:cNvSpPr>
            <a:spLocks noChangeArrowheads="1"/>
          </p:cNvSpPr>
          <p:nvPr/>
        </p:nvSpPr>
        <p:spPr bwMode="auto">
          <a:xfrm>
            <a:off x="9162071" y="5689148"/>
            <a:ext cx="433493" cy="433493"/>
          </a:xfrm>
          <a:prstGeom prst="ellipse">
            <a:avLst/>
          </a:prstGeom>
          <a:solidFill>
            <a:srgbClr val="CC3300"/>
          </a:solidFill>
          <a:ln w="9525">
            <a:solidFill>
              <a:schemeClr val="tx1"/>
            </a:solidFill>
            <a:round/>
            <a:headEnd/>
            <a:tailEnd/>
          </a:ln>
          <a:effectLst/>
        </p:spPr>
        <p:txBody>
          <a:bodyPr wrap="none" lIns="130012" tIns="65007" rIns="130012" bIns="65007" anchor="ctr"/>
          <a:lstStyle/>
          <a:p>
            <a:endParaRPr lang="en-US"/>
          </a:p>
        </p:txBody>
      </p:sp>
      <p:sp>
        <p:nvSpPr>
          <p:cNvPr id="333835" name="Oval 11"/>
          <p:cNvSpPr>
            <a:spLocks noChangeArrowheads="1"/>
          </p:cNvSpPr>
          <p:nvPr/>
        </p:nvSpPr>
        <p:spPr bwMode="auto">
          <a:xfrm>
            <a:off x="10679296" y="5689148"/>
            <a:ext cx="433493" cy="433493"/>
          </a:xfrm>
          <a:prstGeom prst="ellipse">
            <a:avLst/>
          </a:prstGeom>
          <a:solidFill>
            <a:srgbClr val="FFFF00"/>
          </a:solidFill>
          <a:ln w="9525">
            <a:solidFill>
              <a:schemeClr val="tx1"/>
            </a:solidFill>
            <a:round/>
            <a:headEnd/>
            <a:tailEnd/>
          </a:ln>
          <a:effectLst/>
        </p:spPr>
        <p:txBody>
          <a:bodyPr wrap="none" lIns="130012" tIns="65007" rIns="130012" bIns="65007" anchor="ctr"/>
          <a:lstStyle/>
          <a:p>
            <a:endParaRPr lang="en-US"/>
          </a:p>
        </p:txBody>
      </p:sp>
      <p:sp>
        <p:nvSpPr>
          <p:cNvPr id="333836" name="Text Box 12"/>
          <p:cNvSpPr txBox="1">
            <a:spLocks noChangeArrowheads="1"/>
          </p:cNvSpPr>
          <p:nvPr/>
        </p:nvSpPr>
        <p:spPr bwMode="auto">
          <a:xfrm>
            <a:off x="2068139" y="6218966"/>
            <a:ext cx="2384213" cy="564444"/>
          </a:xfrm>
          <a:prstGeom prst="rect">
            <a:avLst/>
          </a:prstGeom>
          <a:noFill/>
          <a:ln w="9525">
            <a:noFill/>
            <a:miter lim="800000"/>
            <a:headEnd/>
            <a:tailEnd/>
          </a:ln>
          <a:effectLst/>
        </p:spPr>
        <p:txBody>
          <a:bodyPr lIns="130012" tIns="65007" rIns="130012" bIns="65007">
            <a:spAutoFit/>
          </a:bodyPr>
          <a:lstStyle/>
          <a:p>
            <a:pPr>
              <a:spcBef>
                <a:spcPct val="50000"/>
              </a:spcBef>
            </a:pPr>
            <a:r>
              <a:rPr lang="en-US" sz="2800">
                <a:solidFill>
                  <a:schemeClr val="accent2"/>
                </a:solidFill>
              </a:rPr>
              <a:t>0.391</a:t>
            </a:r>
          </a:p>
        </p:txBody>
      </p:sp>
      <p:sp>
        <p:nvSpPr>
          <p:cNvPr id="333837" name="Text Box 13"/>
          <p:cNvSpPr txBox="1">
            <a:spLocks noChangeArrowheads="1"/>
          </p:cNvSpPr>
          <p:nvPr/>
        </p:nvSpPr>
        <p:spPr bwMode="auto">
          <a:xfrm>
            <a:off x="3693739" y="6218966"/>
            <a:ext cx="2384213" cy="564444"/>
          </a:xfrm>
          <a:prstGeom prst="rect">
            <a:avLst/>
          </a:prstGeom>
          <a:noFill/>
          <a:ln w="9525">
            <a:noFill/>
            <a:miter lim="800000"/>
            <a:headEnd/>
            <a:tailEnd/>
          </a:ln>
          <a:effectLst/>
        </p:spPr>
        <p:txBody>
          <a:bodyPr lIns="130012" tIns="65007" rIns="130012" bIns="65007">
            <a:spAutoFit/>
          </a:bodyPr>
          <a:lstStyle/>
          <a:p>
            <a:pPr>
              <a:spcBef>
                <a:spcPct val="50000"/>
              </a:spcBef>
            </a:pPr>
            <a:r>
              <a:rPr lang="en-US" sz="2800">
                <a:solidFill>
                  <a:schemeClr val="accent2"/>
                </a:solidFill>
              </a:rPr>
              <a:t>0.908</a:t>
            </a:r>
          </a:p>
        </p:txBody>
      </p:sp>
      <p:sp>
        <p:nvSpPr>
          <p:cNvPr id="333838" name="Text Box 14"/>
          <p:cNvSpPr txBox="1">
            <a:spLocks noChangeArrowheads="1"/>
          </p:cNvSpPr>
          <p:nvPr/>
        </p:nvSpPr>
        <p:spPr bwMode="auto">
          <a:xfrm>
            <a:off x="5102592" y="6218966"/>
            <a:ext cx="2384213" cy="564444"/>
          </a:xfrm>
          <a:prstGeom prst="rect">
            <a:avLst/>
          </a:prstGeom>
          <a:noFill/>
          <a:ln w="9525">
            <a:noFill/>
            <a:miter lim="800000"/>
            <a:headEnd/>
            <a:tailEnd/>
          </a:ln>
          <a:effectLst/>
        </p:spPr>
        <p:txBody>
          <a:bodyPr lIns="130012" tIns="65007" rIns="130012" bIns="65007">
            <a:spAutoFit/>
          </a:bodyPr>
          <a:lstStyle/>
          <a:p>
            <a:pPr>
              <a:spcBef>
                <a:spcPct val="50000"/>
              </a:spcBef>
            </a:pPr>
            <a:r>
              <a:rPr lang="en-US" sz="2800">
                <a:solidFill>
                  <a:schemeClr val="accent2"/>
                </a:solidFill>
              </a:rPr>
              <a:t>0.291</a:t>
            </a:r>
          </a:p>
        </p:txBody>
      </p:sp>
      <p:sp>
        <p:nvSpPr>
          <p:cNvPr id="333839" name="Text Box 15"/>
          <p:cNvSpPr txBox="1">
            <a:spLocks noChangeArrowheads="1"/>
          </p:cNvSpPr>
          <p:nvPr/>
        </p:nvSpPr>
        <p:spPr bwMode="auto">
          <a:xfrm>
            <a:off x="6619817" y="6218966"/>
            <a:ext cx="2384213" cy="564444"/>
          </a:xfrm>
          <a:prstGeom prst="rect">
            <a:avLst/>
          </a:prstGeom>
          <a:noFill/>
          <a:ln w="9525">
            <a:noFill/>
            <a:miter lim="800000"/>
            <a:headEnd/>
            <a:tailEnd/>
          </a:ln>
          <a:effectLst/>
        </p:spPr>
        <p:txBody>
          <a:bodyPr lIns="130012" tIns="65007" rIns="130012" bIns="65007">
            <a:spAutoFit/>
          </a:bodyPr>
          <a:lstStyle/>
          <a:p>
            <a:pPr>
              <a:spcBef>
                <a:spcPct val="50000"/>
              </a:spcBef>
            </a:pPr>
            <a:r>
              <a:rPr lang="en-US" sz="2800">
                <a:solidFill>
                  <a:schemeClr val="accent2"/>
                </a:solidFill>
              </a:rPr>
              <a:t>0.555</a:t>
            </a:r>
          </a:p>
        </p:txBody>
      </p:sp>
      <p:sp>
        <p:nvSpPr>
          <p:cNvPr id="333840" name="Text Box 16"/>
          <p:cNvSpPr txBox="1">
            <a:spLocks noChangeArrowheads="1"/>
          </p:cNvSpPr>
          <p:nvPr/>
        </p:nvSpPr>
        <p:spPr bwMode="auto">
          <a:xfrm>
            <a:off x="8245419" y="6218966"/>
            <a:ext cx="2384213" cy="564444"/>
          </a:xfrm>
          <a:prstGeom prst="rect">
            <a:avLst/>
          </a:prstGeom>
          <a:noFill/>
          <a:ln w="9525">
            <a:noFill/>
            <a:miter lim="800000"/>
            <a:headEnd/>
            <a:tailEnd/>
          </a:ln>
          <a:effectLst/>
        </p:spPr>
        <p:txBody>
          <a:bodyPr lIns="130012" tIns="65007" rIns="130012" bIns="65007">
            <a:spAutoFit/>
          </a:bodyPr>
          <a:lstStyle/>
          <a:p>
            <a:pPr>
              <a:spcBef>
                <a:spcPct val="50000"/>
              </a:spcBef>
            </a:pPr>
            <a:r>
              <a:rPr lang="en-US" sz="2800">
                <a:solidFill>
                  <a:schemeClr val="accent2"/>
                </a:solidFill>
              </a:rPr>
              <a:t>0.619</a:t>
            </a:r>
          </a:p>
        </p:txBody>
      </p:sp>
      <p:sp>
        <p:nvSpPr>
          <p:cNvPr id="333841" name="Text Box 17"/>
          <p:cNvSpPr txBox="1">
            <a:spLocks noChangeArrowheads="1"/>
          </p:cNvSpPr>
          <p:nvPr/>
        </p:nvSpPr>
        <p:spPr bwMode="auto">
          <a:xfrm>
            <a:off x="9762644" y="6218966"/>
            <a:ext cx="2384213" cy="564444"/>
          </a:xfrm>
          <a:prstGeom prst="rect">
            <a:avLst/>
          </a:prstGeom>
          <a:noFill/>
          <a:ln w="9525">
            <a:noFill/>
            <a:miter lim="800000"/>
            <a:headEnd/>
            <a:tailEnd/>
          </a:ln>
          <a:effectLst/>
        </p:spPr>
        <p:txBody>
          <a:bodyPr lIns="130012" tIns="65007" rIns="130012" bIns="65007">
            <a:spAutoFit/>
          </a:bodyPr>
          <a:lstStyle/>
          <a:p>
            <a:pPr>
              <a:spcBef>
                <a:spcPct val="50000"/>
              </a:spcBef>
            </a:pPr>
            <a:r>
              <a:rPr lang="en-US" sz="2800">
                <a:solidFill>
                  <a:schemeClr val="accent2"/>
                </a:solidFill>
              </a:rPr>
              <a:t>0.273</a:t>
            </a:r>
          </a:p>
        </p:txBody>
      </p:sp>
      <p:sp>
        <p:nvSpPr>
          <p:cNvPr id="333843" name="Rectangle 19"/>
          <p:cNvSpPr>
            <a:spLocks noChangeArrowheads="1"/>
          </p:cNvSpPr>
          <p:nvPr/>
        </p:nvSpPr>
        <p:spPr bwMode="auto">
          <a:xfrm>
            <a:off x="1634645" y="7687994"/>
            <a:ext cx="11704320" cy="1517227"/>
          </a:xfrm>
          <a:prstGeom prst="rect">
            <a:avLst/>
          </a:prstGeom>
          <a:noFill/>
          <a:ln w="9525">
            <a:noFill/>
            <a:miter lim="800000"/>
            <a:headEnd/>
            <a:tailEnd/>
          </a:ln>
          <a:effectLst/>
        </p:spPr>
        <p:txBody>
          <a:bodyPr lIns="130012" tIns="65007" rIns="130012" bIns="65007"/>
          <a:lstStyle/>
          <a:p>
            <a:pPr>
              <a:spcBef>
                <a:spcPct val="20000"/>
              </a:spcBef>
              <a:buClr>
                <a:schemeClr val="bg2"/>
              </a:buClr>
              <a:buSzPct val="75000"/>
            </a:pPr>
            <a:r>
              <a:rPr lang="en-US" sz="3400" dirty="0">
                <a:latin typeface="Calibri" pitchFamily="34" charset="0"/>
              </a:rPr>
              <a:t>Each item has same chance of least tag, so uniform</a:t>
            </a:r>
          </a:p>
          <a:p>
            <a:pPr>
              <a:spcBef>
                <a:spcPct val="20000"/>
              </a:spcBef>
              <a:buClr>
                <a:schemeClr val="bg2"/>
              </a:buClr>
              <a:buSzPct val="75000"/>
            </a:pPr>
            <a:r>
              <a:rPr lang="en-US" sz="3400" dirty="0">
                <a:latin typeface="Calibri" pitchFamily="34" charset="0"/>
              </a:rPr>
              <a:t>Fast to implement via priority queue</a:t>
            </a:r>
          </a:p>
          <a:p>
            <a:pPr>
              <a:spcBef>
                <a:spcPct val="20000"/>
              </a:spcBef>
              <a:buClr>
                <a:schemeClr val="bg2"/>
              </a:buClr>
              <a:buSzPct val="75000"/>
            </a:pPr>
            <a:r>
              <a:rPr lang="en-US" sz="3400" dirty="0">
                <a:latin typeface="Calibri" pitchFamily="34" charset="0"/>
              </a:rPr>
              <a:t>Can run on multiple input streams separately, then merge</a:t>
            </a:r>
          </a:p>
        </p:txBody>
      </p:sp>
    </p:spTree>
    <p:extLst>
      <p:ext uri="{BB962C8B-B14F-4D97-AF65-F5344CB8AC3E}">
        <p14:creationId xmlns:p14="http://schemas.microsoft.com/office/powerpoint/2010/main" val="4065398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prstGeom prst="rect">
            <a:avLst/>
          </a:prstGeom>
        </p:spPr>
        <p:txBody>
          <a:bodyPr>
            <a:normAutofit/>
          </a:bodyPr>
          <a:lstStyle/>
          <a:p>
            <a:r>
              <a:t>Frequency counter algorithms</a:t>
            </a:r>
          </a:p>
        </p:txBody>
      </p:sp>
      <p:sp>
        <p:nvSpPr>
          <p:cNvPr id="4" name="Content Placeholder 3"/>
          <p:cNvSpPr>
            <a:spLocks noGrp="1"/>
          </p:cNvSpPr>
          <p:nvPr>
            <p:ph idx="1"/>
          </p:nvPr>
        </p:nvSpPr>
        <p:spPr/>
        <p:txBody>
          <a:bodyPr/>
          <a:lstStyle/>
          <a:p>
            <a:r>
              <a:rPr lang="en-US" dirty="0"/>
              <a:t>“Counter-based algorithms track a subset of items from the inputs, and monitor counts associated with these items. </a:t>
            </a:r>
          </a:p>
          <a:p>
            <a:endParaRPr lang="en-US" dirty="0"/>
          </a:p>
          <a:p>
            <a:r>
              <a:rPr lang="en-US" dirty="0"/>
              <a:t>For each new arrival, the algorithms decide whether to store this item or not, and if so, what counts to associate with it.”</a:t>
            </a:r>
          </a:p>
          <a:p>
            <a:endParaRPr lang="en-US" dirty="0"/>
          </a:p>
        </p:txBody>
      </p:sp>
      <p:sp>
        <p:nvSpPr>
          <p:cNvPr id="3" name="TextBox 2"/>
          <p:cNvSpPr txBox="1"/>
          <p:nvPr/>
        </p:nvSpPr>
        <p:spPr>
          <a:xfrm>
            <a:off x="2905677" y="8026022"/>
            <a:ext cx="10102436" cy="705063"/>
          </a:xfrm>
          <a:prstGeom prst="rect">
            <a:avLst/>
          </a:prstGeom>
          <a:noFill/>
        </p:spPr>
        <p:txBody>
          <a:bodyPr wrap="none" lIns="91436" tIns="45719" rIns="91436" bIns="45719" rtlCol="0">
            <a:spAutoFit/>
          </a:bodyPr>
          <a:lstStyle/>
          <a:p>
            <a:r>
              <a:rPr lang="en-US" sz="1991" dirty="0"/>
              <a:t>Finding Frequent Items in Data Streams by Graham </a:t>
            </a:r>
            <a:r>
              <a:rPr lang="en-US" sz="1991" dirty="0" err="1"/>
              <a:t>Cormode</a:t>
            </a:r>
            <a:r>
              <a:rPr lang="en-US" sz="1991" dirty="0"/>
              <a:t> &amp; </a:t>
            </a:r>
            <a:r>
              <a:rPr lang="en-US" sz="1991" dirty="0" err="1"/>
              <a:t>Marios</a:t>
            </a:r>
            <a:r>
              <a:rPr lang="en-US" sz="1991" dirty="0"/>
              <a:t> </a:t>
            </a:r>
            <a:r>
              <a:rPr lang="en-US" sz="1991" dirty="0" err="1"/>
              <a:t>Hadjieleftheriou</a:t>
            </a:r>
            <a:r>
              <a:rPr lang="en-US" sz="1991" dirty="0"/>
              <a:t>.</a:t>
            </a:r>
          </a:p>
          <a:p>
            <a:endParaRPr lang="en-US" sz="1991" dirty="0"/>
          </a:p>
        </p:txBody>
      </p:sp>
    </p:spTree>
    <p:extLst>
      <p:ext uri="{BB962C8B-B14F-4D97-AF65-F5344CB8AC3E}">
        <p14:creationId xmlns:p14="http://schemas.microsoft.com/office/powerpoint/2010/main" val="3475307729"/>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Shape 578"/>
          <p:cNvSpPr>
            <a:spLocks noGrp="1"/>
          </p:cNvSpPr>
          <p:nvPr>
            <p:ph type="title"/>
          </p:nvPr>
        </p:nvSpPr>
        <p:spPr>
          <a:prstGeom prst="rect">
            <a:avLst/>
          </a:prstGeom>
        </p:spPr>
        <p:txBody>
          <a:bodyPr/>
          <a:lstStyle>
            <a:lvl1pPr algn="l"/>
          </a:lstStyle>
          <a:p>
            <a:r>
              <a:t>Examples</a:t>
            </a:r>
          </a:p>
        </p:txBody>
      </p:sp>
      <p:sp>
        <p:nvSpPr>
          <p:cNvPr id="579" name="Shape 579"/>
          <p:cNvSpPr>
            <a:spLocks noGrp="1"/>
          </p:cNvSpPr>
          <p:nvPr>
            <p:ph idx="1"/>
          </p:nvPr>
        </p:nvSpPr>
        <p:spPr>
          <a:prstGeom prst="rect">
            <a:avLst/>
          </a:prstGeom>
        </p:spPr>
        <p:txBody>
          <a:bodyPr/>
          <a:lstStyle/>
          <a:p>
            <a:pPr marL="0" indent="0">
              <a:buNone/>
              <a:defRPr b="1">
                <a:solidFill>
                  <a:schemeClr val="accent4">
                    <a:hueOff val="384618"/>
                    <a:satOff val="3869"/>
                    <a:lumOff val="5802"/>
                  </a:schemeClr>
                </a:solidFill>
                <a:latin typeface="Helvetica"/>
                <a:ea typeface="Helvetica"/>
                <a:cs typeface="Helvetica"/>
                <a:sym typeface="Helvetica"/>
              </a:defRPr>
            </a:pPr>
            <a:r>
              <a:rPr dirty="0">
                <a:solidFill>
                  <a:srgbClr val="DD8047"/>
                </a:solidFill>
              </a:rPr>
              <a:t>Packets on the Internet</a:t>
            </a:r>
          </a:p>
          <a:p>
            <a:pPr marL="0" lvl="1" indent="228589">
              <a:buNone/>
            </a:pPr>
            <a:r>
              <a:rPr dirty="0"/>
              <a:t>Frequent items:</a:t>
            </a:r>
            <a:endParaRPr lang="en-US" dirty="0"/>
          </a:p>
          <a:p>
            <a:pPr marL="0" lvl="1" indent="228589">
              <a:buNone/>
            </a:pPr>
            <a:r>
              <a:rPr lang="en-US" b="1" dirty="0">
                <a:latin typeface="Helvetica"/>
                <a:ea typeface="Helvetica"/>
                <a:cs typeface="Helvetica"/>
                <a:sym typeface="Helvetica"/>
              </a:rPr>
              <a:t>	</a:t>
            </a:r>
            <a:r>
              <a:rPr b="1" dirty="0">
                <a:latin typeface="Helvetica"/>
                <a:ea typeface="Helvetica"/>
                <a:cs typeface="Helvetica"/>
                <a:sym typeface="Helvetica"/>
              </a:rPr>
              <a:t>most popular destinations</a:t>
            </a:r>
            <a:endParaRPr lang="en-US" dirty="0">
              <a:sym typeface="Helvetica"/>
            </a:endParaRPr>
          </a:p>
          <a:p>
            <a:pPr marL="0" lvl="1" indent="228589">
              <a:buNone/>
            </a:pPr>
            <a:r>
              <a:rPr lang="en-US" b="1" dirty="0">
                <a:latin typeface="Helvetica"/>
                <a:ea typeface="Helvetica"/>
                <a:cs typeface="Helvetica"/>
                <a:sym typeface="Helvetica"/>
              </a:rPr>
              <a:t>	</a:t>
            </a:r>
            <a:r>
              <a:rPr b="1" dirty="0">
                <a:latin typeface="Helvetica"/>
                <a:ea typeface="Helvetica"/>
                <a:cs typeface="Helvetica"/>
                <a:sym typeface="Helvetica"/>
              </a:rPr>
              <a:t>most heavy bandwidth users</a:t>
            </a:r>
          </a:p>
          <a:p>
            <a:pPr marL="0" indent="0">
              <a:buNone/>
              <a:defRPr b="1">
                <a:solidFill>
                  <a:schemeClr val="accent4">
                    <a:hueOff val="384618"/>
                    <a:satOff val="3869"/>
                    <a:lumOff val="5802"/>
                  </a:schemeClr>
                </a:solidFill>
                <a:latin typeface="Helvetica"/>
                <a:ea typeface="Helvetica"/>
                <a:cs typeface="Helvetica"/>
                <a:sym typeface="Helvetica"/>
              </a:defRPr>
            </a:pPr>
            <a:endParaRPr lang="en-US" dirty="0">
              <a:solidFill>
                <a:srgbClr val="DD8047"/>
              </a:solidFill>
            </a:endParaRPr>
          </a:p>
          <a:p>
            <a:pPr marL="0" indent="0">
              <a:buNone/>
              <a:defRPr b="1">
                <a:solidFill>
                  <a:schemeClr val="accent4">
                    <a:hueOff val="384618"/>
                    <a:satOff val="3869"/>
                    <a:lumOff val="5802"/>
                  </a:schemeClr>
                </a:solidFill>
                <a:latin typeface="Helvetica"/>
                <a:ea typeface="Helvetica"/>
                <a:cs typeface="Helvetica"/>
                <a:sym typeface="Helvetica"/>
              </a:defRPr>
            </a:pPr>
            <a:r>
              <a:rPr dirty="0">
                <a:solidFill>
                  <a:srgbClr val="DD8047"/>
                </a:solidFill>
              </a:rPr>
              <a:t>Queries submitted to a search engine</a:t>
            </a:r>
          </a:p>
          <a:p>
            <a:pPr marL="0" lvl="1" indent="228589">
              <a:buNone/>
            </a:pPr>
            <a:r>
              <a:rPr dirty="0"/>
              <a:t>Frequent items:</a:t>
            </a:r>
            <a:endParaRPr lang="en-US" dirty="0"/>
          </a:p>
          <a:p>
            <a:pPr marL="0" lvl="1" indent="228589">
              <a:buNone/>
            </a:pPr>
            <a:r>
              <a:rPr lang="en-US" b="1" dirty="0">
                <a:latin typeface="Helvetica"/>
                <a:ea typeface="Helvetica"/>
                <a:cs typeface="Helvetica"/>
                <a:sym typeface="Helvetica"/>
              </a:rPr>
              <a:t>	</a:t>
            </a:r>
            <a:r>
              <a:rPr b="1" dirty="0">
                <a:latin typeface="Helvetica"/>
                <a:ea typeface="Helvetica"/>
                <a:cs typeface="Helvetica"/>
                <a:sym typeface="Helvetica"/>
              </a:rPr>
              <a:t>most popular queries</a:t>
            </a:r>
          </a:p>
        </p:txBody>
      </p:sp>
    </p:spTree>
    <p:extLst>
      <p:ext uri="{BB962C8B-B14F-4D97-AF65-F5344CB8AC3E}">
        <p14:creationId xmlns:p14="http://schemas.microsoft.com/office/powerpoint/2010/main" val="2146350347"/>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Shape 584"/>
          <p:cNvSpPr>
            <a:spLocks noGrp="1"/>
          </p:cNvSpPr>
          <p:nvPr>
            <p:ph type="title" idx="4294967295"/>
          </p:nvPr>
        </p:nvSpPr>
        <p:spPr>
          <a:xfrm>
            <a:off x="2995613" y="484188"/>
            <a:ext cx="10009187" cy="1512887"/>
          </a:xfrm>
          <a:prstGeom prst="rect">
            <a:avLst/>
          </a:prstGeom>
        </p:spPr>
        <p:txBody>
          <a:bodyPr/>
          <a:lstStyle>
            <a:lvl1pPr algn="l"/>
          </a:lstStyle>
          <a:p>
            <a:r>
              <a:t>MAJORITY algorithm</a:t>
            </a:r>
          </a:p>
        </p:txBody>
      </p:sp>
      <p:sp>
        <p:nvSpPr>
          <p:cNvPr id="586" name="Shape 586"/>
          <p:cNvSpPr/>
          <p:nvPr/>
        </p:nvSpPr>
        <p:spPr>
          <a:xfrm>
            <a:off x="1214361" y="4863633"/>
            <a:ext cx="5212318" cy="770850"/>
          </a:xfrm>
          <a:prstGeom prst="rect">
            <a:avLst/>
          </a:prstGeom>
          <a:ln w="12700">
            <a:miter lim="400000"/>
          </a:ln>
          <a:extLst>
            <a:ext uri="{C572A759-6A51-4108-AA02-DFA0A04FC94B}">
              <ma14:wrappingTextBoxFlag xmlns:ma14="http://schemas.microsoft.com/office/mac/drawingml/2011/main" xmlns="" val="1"/>
            </a:ext>
          </a:extLst>
        </p:spPr>
        <p:txBody>
          <a:bodyPr wrap="none" lIns="45717" tIns="45719" rIns="45717" bIns="45719">
            <a:spAutoFit/>
          </a:bodyPr>
          <a:lstStyle>
            <a:lvl1pPr algn="l" defTabSz="914400">
              <a:defRPr sz="3100">
                <a:latin typeface="Tahoma"/>
                <a:ea typeface="Tahoma"/>
                <a:cs typeface="Tahoma"/>
                <a:sym typeface="Tahoma"/>
              </a:defRPr>
            </a:lvl1pPr>
          </a:lstStyle>
          <a:p>
            <a:r>
              <a:rPr sz="4409" dirty="0"/>
              <a:t>no absolute majority</a:t>
            </a:r>
          </a:p>
        </p:txBody>
      </p:sp>
      <p:sp>
        <p:nvSpPr>
          <p:cNvPr id="587" name="Shape 587"/>
          <p:cNvSpPr/>
          <p:nvPr/>
        </p:nvSpPr>
        <p:spPr>
          <a:xfrm>
            <a:off x="1204629" y="6803224"/>
            <a:ext cx="2442329" cy="770850"/>
          </a:xfrm>
          <a:prstGeom prst="rect">
            <a:avLst/>
          </a:prstGeom>
          <a:ln w="12700">
            <a:miter lim="400000"/>
          </a:ln>
          <a:extLst>
            <a:ext uri="{C572A759-6A51-4108-AA02-DFA0A04FC94B}">
              <ma14:wrappingTextBoxFlag xmlns:ma14="http://schemas.microsoft.com/office/mac/drawingml/2011/main" xmlns="" val="1"/>
            </a:ext>
          </a:extLst>
        </p:spPr>
        <p:txBody>
          <a:bodyPr wrap="none" lIns="45717" tIns="45719" rIns="45717" bIns="45719">
            <a:spAutoFit/>
          </a:bodyPr>
          <a:lstStyle>
            <a:lvl1pPr algn="l" defTabSz="914400">
              <a:defRPr sz="3100">
                <a:latin typeface="Tahoma"/>
                <a:ea typeface="Tahoma"/>
                <a:cs typeface="Tahoma"/>
                <a:sym typeface="Tahoma"/>
              </a:defRPr>
            </a:lvl1pPr>
          </a:lstStyle>
          <a:p>
            <a:r>
              <a:rPr sz="4409" dirty="0"/>
              <a:t>blue wins</a:t>
            </a:r>
          </a:p>
        </p:txBody>
      </p:sp>
      <p:grpSp>
        <p:nvGrpSpPr>
          <p:cNvPr id="590" name="Group 590"/>
          <p:cNvGrpSpPr/>
          <p:nvPr/>
        </p:nvGrpSpPr>
        <p:grpSpPr>
          <a:xfrm>
            <a:off x="7532397" y="4694911"/>
            <a:ext cx="3583629" cy="4396406"/>
            <a:chOff x="0" y="0"/>
            <a:chExt cx="3583627" cy="4396404"/>
          </a:xfrm>
        </p:grpSpPr>
        <p:pic>
          <p:nvPicPr>
            <p:cNvPr id="589" name="Screen Shot 2014-11-13 at 09.52.21.png"/>
            <p:cNvPicPr>
              <a:picLocks noChangeAspect="1"/>
            </p:cNvPicPr>
            <p:nvPr/>
          </p:nvPicPr>
          <p:blipFill>
            <a:blip r:embed="rId3"/>
            <a:stretch>
              <a:fillRect/>
            </a:stretch>
          </p:blipFill>
          <p:spPr>
            <a:xfrm>
              <a:off x="127000" y="88900"/>
              <a:ext cx="3329628" cy="4066205"/>
            </a:xfrm>
            <a:prstGeom prst="rect">
              <a:avLst/>
            </a:prstGeom>
            <a:ln>
              <a:noFill/>
            </a:ln>
            <a:effectLst/>
          </p:spPr>
        </p:pic>
        <p:pic>
          <p:nvPicPr>
            <p:cNvPr id="588" name="Picture 587"/>
            <p:cNvPicPr>
              <a:picLocks/>
            </p:cNvPicPr>
            <p:nvPr/>
          </p:nvPicPr>
          <p:blipFill>
            <a:blip r:embed="rId4"/>
            <a:stretch>
              <a:fillRect/>
            </a:stretch>
          </p:blipFill>
          <p:spPr>
            <a:xfrm>
              <a:off x="0" y="0"/>
              <a:ext cx="3583628" cy="4396405"/>
            </a:xfrm>
            <a:prstGeom prst="rect">
              <a:avLst/>
            </a:prstGeom>
            <a:effectLst/>
          </p:spPr>
        </p:pic>
      </p:grpSp>
      <p:grpSp>
        <p:nvGrpSpPr>
          <p:cNvPr id="593" name="Group 593"/>
          <p:cNvGrpSpPr/>
          <p:nvPr/>
        </p:nvGrpSpPr>
        <p:grpSpPr>
          <a:xfrm>
            <a:off x="6632" y="2356075"/>
            <a:ext cx="12998170" cy="2179310"/>
            <a:chOff x="0" y="0"/>
            <a:chExt cx="12998168" cy="2179307"/>
          </a:xfrm>
        </p:grpSpPr>
        <p:sp>
          <p:nvSpPr>
            <p:cNvPr id="591" name="Shape 591"/>
            <p:cNvSpPr/>
            <p:nvPr/>
          </p:nvSpPr>
          <p:spPr>
            <a:xfrm>
              <a:off x="0" y="0"/>
              <a:ext cx="12998168" cy="2179307"/>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72249" tIns="72249" rIns="72249" bIns="72249" numCol="1" anchor="ctr">
              <a:noAutofit/>
            </a:bodyPr>
            <a:lstStyle/>
            <a:p>
              <a:pPr marL="317483" marR="126994" algn="l">
                <a:defRPr>
                  <a:solidFill>
                    <a:srgbClr val="FFFFFF"/>
                  </a:solidFill>
                </a:defRPr>
              </a:pPr>
              <a:r>
                <a:rPr sz="3200" dirty="0"/>
                <a:t>Task: Given a list of elements - is there an </a:t>
              </a:r>
              <a:r>
                <a:rPr sz="3200" b="1" dirty="0">
                  <a:latin typeface="Helvetica"/>
                  <a:ea typeface="Helvetica"/>
                  <a:cs typeface="Helvetica"/>
                  <a:sym typeface="Helvetica"/>
                </a:rPr>
                <a:t>absolute majority</a:t>
              </a:r>
              <a:r>
                <a:rPr sz="3200" dirty="0"/>
                <a:t> (an element occurring        times)?</a:t>
              </a:r>
            </a:p>
          </p:txBody>
        </p:sp>
        <p:pic>
          <p:nvPicPr>
            <p:cNvPr id="592" name="pasted-image.pdf"/>
            <p:cNvPicPr>
              <a:picLocks noChangeAspect="1"/>
            </p:cNvPicPr>
            <p:nvPr/>
          </p:nvPicPr>
          <p:blipFill>
            <a:blip r:embed="rId6"/>
            <a:stretch>
              <a:fillRect/>
            </a:stretch>
          </p:blipFill>
          <p:spPr>
            <a:xfrm>
              <a:off x="3763006" y="1064278"/>
              <a:ext cx="750812" cy="715058"/>
            </a:xfrm>
            <a:prstGeom prst="rect">
              <a:avLst/>
            </a:prstGeom>
            <a:ln w="12700" cap="flat">
              <a:noFill/>
              <a:miter lim="400000"/>
            </a:ln>
            <a:effectLst/>
          </p:spPr>
        </p:pic>
      </p:grpSp>
      <p:sp>
        <p:nvSpPr>
          <p:cNvPr id="594" name="Shape 594"/>
          <p:cNvSpPr/>
          <p:nvPr/>
        </p:nvSpPr>
        <p:spPr>
          <a:xfrm>
            <a:off x="5629591" y="7534232"/>
            <a:ext cx="698502" cy="642406"/>
          </a:xfrm>
          <a:prstGeom prst="rect">
            <a:avLst/>
          </a:prstGeom>
          <a:solidFill>
            <a:schemeClr val="accent5">
              <a:hueOff val="-444211"/>
              <a:satOff val="-14915"/>
              <a:lumOff val="22857"/>
            </a:schemeClr>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595" name="Shape 595"/>
          <p:cNvSpPr/>
          <p:nvPr/>
        </p:nvSpPr>
        <p:spPr>
          <a:xfrm>
            <a:off x="4886380" y="7534232"/>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596" name="Shape 596"/>
          <p:cNvSpPr/>
          <p:nvPr/>
        </p:nvSpPr>
        <p:spPr>
          <a:xfrm>
            <a:off x="1234063" y="5572103"/>
            <a:ext cx="698502" cy="642406"/>
          </a:xfrm>
          <a:prstGeom prst="rect">
            <a:avLst/>
          </a:prstGeom>
          <a:solidFill>
            <a:srgbClr val="FFFF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597" name="Shape 597"/>
          <p:cNvSpPr/>
          <p:nvPr/>
        </p:nvSpPr>
        <p:spPr>
          <a:xfrm>
            <a:off x="2001682" y="7534232"/>
            <a:ext cx="698502" cy="642406"/>
          </a:xfrm>
          <a:prstGeom prst="rect">
            <a:avLst/>
          </a:prstGeom>
          <a:solidFill>
            <a:srgbClr val="FFFF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598" name="Shape 598"/>
          <p:cNvSpPr/>
          <p:nvPr/>
        </p:nvSpPr>
        <p:spPr>
          <a:xfrm>
            <a:off x="1957895" y="5570516"/>
            <a:ext cx="698502" cy="642406"/>
          </a:xfrm>
          <a:prstGeom prst="rect">
            <a:avLst/>
          </a:prstGeom>
          <a:solidFill>
            <a:schemeClr val="accent1">
              <a:satOff val="-3355"/>
              <a:lumOff val="26614"/>
            </a:schemeClr>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599" name="Shape 599"/>
          <p:cNvSpPr/>
          <p:nvPr/>
        </p:nvSpPr>
        <p:spPr>
          <a:xfrm>
            <a:off x="2697192" y="5570516"/>
            <a:ext cx="698502" cy="642406"/>
          </a:xfrm>
          <a:prstGeom prst="rect">
            <a:avLst/>
          </a:prstGeom>
          <a:solidFill>
            <a:schemeClr val="accent1">
              <a:satOff val="-3355"/>
              <a:lumOff val="26614"/>
            </a:schemeClr>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00" name="Shape 600"/>
          <p:cNvSpPr/>
          <p:nvPr/>
        </p:nvSpPr>
        <p:spPr>
          <a:xfrm>
            <a:off x="3417111" y="5572103"/>
            <a:ext cx="698502" cy="642406"/>
          </a:xfrm>
          <a:prstGeom prst="rect">
            <a:avLst/>
          </a:prstGeom>
          <a:solidFill>
            <a:srgbClr val="008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01" name="Shape 601"/>
          <p:cNvSpPr/>
          <p:nvPr/>
        </p:nvSpPr>
        <p:spPr>
          <a:xfrm>
            <a:off x="1263496" y="7534232"/>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02" name="Shape 602"/>
          <p:cNvSpPr/>
          <p:nvPr/>
        </p:nvSpPr>
        <p:spPr>
          <a:xfrm>
            <a:off x="2726625" y="7534232"/>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03" name="Shape 603"/>
          <p:cNvSpPr/>
          <p:nvPr/>
        </p:nvSpPr>
        <p:spPr>
          <a:xfrm>
            <a:off x="3446543" y="7534232"/>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04" name="Shape 604"/>
          <p:cNvSpPr/>
          <p:nvPr/>
        </p:nvSpPr>
        <p:spPr>
          <a:xfrm>
            <a:off x="4166461" y="7534232"/>
            <a:ext cx="698502" cy="642406"/>
          </a:xfrm>
          <a:prstGeom prst="rect">
            <a:avLst/>
          </a:prstGeom>
          <a:solidFill>
            <a:schemeClr val="accent2">
              <a:hueOff val="-2473792"/>
              <a:satOff val="-50209"/>
              <a:lumOff val="23543"/>
            </a:schemeClr>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Tree>
    <p:extLst>
      <p:ext uri="{BB962C8B-B14F-4D97-AF65-F5344CB8AC3E}">
        <p14:creationId xmlns:p14="http://schemas.microsoft.com/office/powerpoint/2010/main" val="1845256183"/>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a:spLocks noGrp="1"/>
          </p:cNvSpPr>
          <p:nvPr>
            <p:ph type="title" idx="4294967295"/>
          </p:nvPr>
        </p:nvSpPr>
        <p:spPr>
          <a:xfrm>
            <a:off x="2995613" y="484188"/>
            <a:ext cx="10009187" cy="1512887"/>
          </a:xfrm>
          <a:prstGeom prst="rect">
            <a:avLst/>
          </a:prstGeom>
        </p:spPr>
        <p:txBody>
          <a:bodyPr/>
          <a:lstStyle>
            <a:lvl1pPr algn="l"/>
          </a:lstStyle>
          <a:p>
            <a:r>
              <a:t>MAJORITY algorithm</a:t>
            </a:r>
          </a:p>
        </p:txBody>
      </p:sp>
      <p:pic>
        <p:nvPicPr>
          <p:cNvPr id="610" name="pasted-image.pdf"/>
          <p:cNvPicPr>
            <a:picLocks noChangeAspect="1"/>
          </p:cNvPicPr>
          <p:nvPr/>
        </p:nvPicPr>
        <p:blipFill>
          <a:blip r:embed="rId2"/>
          <a:stretch>
            <a:fillRect/>
          </a:stretch>
        </p:blipFill>
        <p:spPr>
          <a:xfrm>
            <a:off x="9639747" y="3421883"/>
            <a:ext cx="622352" cy="592715"/>
          </a:xfrm>
          <a:prstGeom prst="rect">
            <a:avLst/>
          </a:prstGeom>
          <a:ln w="12700">
            <a:miter lim="400000"/>
          </a:ln>
        </p:spPr>
      </p:pic>
      <p:sp>
        <p:nvSpPr>
          <p:cNvPr id="611" name="Shape 611"/>
          <p:cNvSpPr/>
          <p:nvPr/>
        </p:nvSpPr>
        <p:spPr>
          <a:xfrm>
            <a:off x="9394935" y="5616644"/>
            <a:ext cx="3609865" cy="967699"/>
          </a:xfrm>
          <a:prstGeom prst="rect">
            <a:avLst/>
          </a:prstGeom>
          <a:ln w="12700">
            <a:miter lim="400000"/>
          </a:ln>
          <a:extLst>
            <a:ext uri="{C572A759-6A51-4108-AA02-DFA0A04FC94B}">
              <ma14:wrappingTextBoxFlag xmlns:ma14="http://schemas.microsoft.com/office/mac/drawingml/2011/main" xmlns="" val="1"/>
            </a:ext>
          </a:extLst>
        </p:spPr>
        <p:txBody>
          <a:bodyPr lIns="45717" tIns="45719" rIns="45717" bIns="45719">
            <a:spAutoFit/>
          </a:bodyPr>
          <a:lstStyle>
            <a:lvl1pPr algn="l" defTabSz="914400">
              <a:defRPr sz="3100">
                <a:latin typeface="Tahoma"/>
                <a:ea typeface="Tahoma"/>
                <a:cs typeface="Tahoma"/>
                <a:sym typeface="Tahoma"/>
              </a:defRPr>
            </a:lvl1pPr>
          </a:lstStyle>
          <a:p>
            <a:r>
              <a:rPr sz="2844" dirty="0"/>
              <a:t>In this stream, the last item is kept.</a:t>
            </a:r>
          </a:p>
        </p:txBody>
      </p:sp>
      <p:sp>
        <p:nvSpPr>
          <p:cNvPr id="612" name="Shape 612"/>
          <p:cNvSpPr/>
          <p:nvPr/>
        </p:nvSpPr>
        <p:spPr>
          <a:xfrm>
            <a:off x="569657" y="7815426"/>
            <a:ext cx="11865488" cy="977956"/>
          </a:xfrm>
          <a:prstGeom prst="rect">
            <a:avLst/>
          </a:prstGeom>
          <a:ln w="12700">
            <a:miter lim="400000"/>
          </a:ln>
          <a:extLst>
            <a:ext uri="{C572A759-6A51-4108-AA02-DFA0A04FC94B}">
              <ma14:wrappingTextBoxFlag xmlns:ma14="http://schemas.microsoft.com/office/mac/drawingml/2011/main" xmlns="" val="1"/>
            </a:ext>
          </a:extLst>
        </p:spPr>
        <p:txBody>
          <a:bodyPr lIns="50798" tIns="50798" rIns="50798" bIns="50798" anchor="ctr">
            <a:spAutoFit/>
          </a:bodyPr>
          <a:lstStyle/>
          <a:p>
            <a:pPr algn="l">
              <a:defRPr sz="3300"/>
            </a:pPr>
            <a:r>
              <a:rPr sz="2844" dirty="0"/>
              <a:t>A </a:t>
            </a:r>
            <a:r>
              <a:rPr sz="2844" b="1" dirty="0">
                <a:solidFill>
                  <a:srgbClr val="DD8047"/>
                </a:solidFill>
                <a:latin typeface="Helvetica"/>
                <a:ea typeface="Helvetica"/>
                <a:cs typeface="Helvetica"/>
                <a:sym typeface="Helvetica"/>
              </a:rPr>
              <a:t>second pass</a:t>
            </a:r>
            <a:r>
              <a:rPr sz="2844" dirty="0">
                <a:solidFill>
                  <a:srgbClr val="DD8047"/>
                </a:solidFill>
              </a:rPr>
              <a:t> </a:t>
            </a:r>
            <a:r>
              <a:rPr sz="2844" dirty="0"/>
              <a:t>is needed to verify if the stored item is indeed the absolute majority item (count every occurrence of </a:t>
            </a:r>
            <a:r>
              <a:rPr sz="2844" b="1" i="1" dirty="0">
                <a:latin typeface="Times New Roman"/>
                <a:ea typeface="Times New Roman"/>
                <a:cs typeface="Times New Roman"/>
                <a:sym typeface="Times New Roman"/>
              </a:rPr>
              <a:t>b</a:t>
            </a:r>
            <a:r>
              <a:rPr sz="2844" dirty="0"/>
              <a:t>).</a:t>
            </a:r>
          </a:p>
        </p:txBody>
      </p:sp>
      <p:pic>
        <p:nvPicPr>
          <p:cNvPr id="614" name="pasted-image.pdf"/>
          <p:cNvPicPr>
            <a:picLocks noChangeAspect="1"/>
          </p:cNvPicPr>
          <p:nvPr/>
        </p:nvPicPr>
        <p:blipFill>
          <a:blip r:embed="rId2"/>
          <a:stretch>
            <a:fillRect/>
          </a:stretch>
        </p:blipFill>
        <p:spPr>
          <a:xfrm>
            <a:off x="5016947" y="3399925"/>
            <a:ext cx="750812" cy="715061"/>
          </a:xfrm>
          <a:prstGeom prst="rect">
            <a:avLst/>
          </a:prstGeom>
          <a:ln w="12700" cap="flat">
            <a:noFill/>
            <a:miter lim="400000"/>
          </a:ln>
          <a:effectLst/>
        </p:spPr>
      </p:pic>
      <p:sp>
        <p:nvSpPr>
          <p:cNvPr id="616" name="Shape 616"/>
          <p:cNvSpPr/>
          <p:nvPr/>
        </p:nvSpPr>
        <p:spPr>
          <a:xfrm>
            <a:off x="3618691" y="5262348"/>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17" name="Shape 617"/>
          <p:cNvSpPr/>
          <p:nvPr/>
        </p:nvSpPr>
        <p:spPr>
          <a:xfrm>
            <a:off x="4387041" y="5262348"/>
            <a:ext cx="698502" cy="642406"/>
          </a:xfrm>
          <a:prstGeom prst="rect">
            <a:avLst/>
          </a:prstGeom>
          <a:solidFill>
            <a:srgbClr val="008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18" name="Shape 618"/>
          <p:cNvSpPr/>
          <p:nvPr/>
        </p:nvSpPr>
        <p:spPr>
          <a:xfrm>
            <a:off x="5155390" y="5262348"/>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19" name="Shape 619"/>
          <p:cNvSpPr/>
          <p:nvPr/>
        </p:nvSpPr>
        <p:spPr>
          <a:xfrm>
            <a:off x="5911041" y="5262348"/>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20" name="Shape 620"/>
          <p:cNvSpPr/>
          <p:nvPr/>
        </p:nvSpPr>
        <p:spPr>
          <a:xfrm>
            <a:off x="6704542" y="5262348"/>
            <a:ext cx="698502" cy="642406"/>
          </a:xfrm>
          <a:prstGeom prst="rect">
            <a:avLst/>
          </a:prstGeom>
          <a:solidFill>
            <a:srgbClr val="008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21" name="Shape 621"/>
          <p:cNvSpPr/>
          <p:nvPr/>
        </p:nvSpPr>
        <p:spPr>
          <a:xfrm>
            <a:off x="7489015" y="5262348"/>
            <a:ext cx="698502" cy="642406"/>
          </a:xfrm>
          <a:prstGeom prst="rect">
            <a:avLst/>
          </a:prstGeom>
          <a:solidFill>
            <a:srgbClr val="FFFF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22" name="Shape 622"/>
          <p:cNvSpPr/>
          <p:nvPr/>
        </p:nvSpPr>
        <p:spPr>
          <a:xfrm>
            <a:off x="8285815" y="5262348"/>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pic>
        <p:nvPicPr>
          <p:cNvPr id="623" name="pasted-image.pdf"/>
          <p:cNvPicPr>
            <a:picLocks noChangeAspect="1"/>
          </p:cNvPicPr>
          <p:nvPr/>
        </p:nvPicPr>
        <p:blipFill>
          <a:blip r:embed="rId3"/>
          <a:stretch>
            <a:fillRect/>
          </a:stretch>
        </p:blipFill>
        <p:spPr>
          <a:xfrm>
            <a:off x="2208992" y="6160009"/>
            <a:ext cx="6642101" cy="876301"/>
          </a:xfrm>
          <a:prstGeom prst="rect">
            <a:avLst/>
          </a:prstGeom>
          <a:ln w="12700">
            <a:miter lim="400000"/>
          </a:ln>
        </p:spPr>
      </p:pic>
      <p:pic>
        <p:nvPicPr>
          <p:cNvPr id="22" name="pasted-image.pdf"/>
          <p:cNvPicPr>
            <a:picLocks noChangeAspect="1"/>
          </p:cNvPicPr>
          <p:nvPr/>
        </p:nvPicPr>
        <p:blipFill>
          <a:blip r:embed="rId2"/>
          <a:stretch>
            <a:fillRect/>
          </a:stretch>
        </p:blipFill>
        <p:spPr>
          <a:xfrm>
            <a:off x="4754348" y="3381639"/>
            <a:ext cx="750812" cy="715059"/>
          </a:xfrm>
          <a:prstGeom prst="rect">
            <a:avLst/>
          </a:prstGeom>
          <a:ln w="12700" cap="flat">
            <a:noFill/>
            <a:miter lim="400000"/>
          </a:ln>
          <a:effectLst/>
        </p:spPr>
      </p:pic>
      <p:grpSp>
        <p:nvGrpSpPr>
          <p:cNvPr id="18" name="Group 593">
            <a:extLst>
              <a:ext uri="{FF2B5EF4-FFF2-40B4-BE49-F238E27FC236}">
                <a16:creationId xmlns:a16="http://schemas.microsoft.com/office/drawing/2014/main" id="{D65DDD04-2FB4-C646-9F95-942A339A5051}"/>
              </a:ext>
            </a:extLst>
          </p:cNvPr>
          <p:cNvGrpSpPr/>
          <p:nvPr/>
        </p:nvGrpSpPr>
        <p:grpSpPr>
          <a:xfrm>
            <a:off x="6632" y="2356075"/>
            <a:ext cx="12998170" cy="2179310"/>
            <a:chOff x="0" y="0"/>
            <a:chExt cx="12998168" cy="2179307"/>
          </a:xfrm>
        </p:grpSpPr>
        <p:sp>
          <p:nvSpPr>
            <p:cNvPr id="19" name="Shape 591">
              <a:extLst>
                <a:ext uri="{FF2B5EF4-FFF2-40B4-BE49-F238E27FC236}">
                  <a16:creationId xmlns:a16="http://schemas.microsoft.com/office/drawing/2014/main" id="{D4E72ED3-1A8C-7C4D-BCE2-9244CD7AEF4A}"/>
                </a:ext>
              </a:extLst>
            </p:cNvPr>
            <p:cNvSpPr/>
            <p:nvPr/>
          </p:nvSpPr>
          <p:spPr>
            <a:xfrm>
              <a:off x="0" y="0"/>
              <a:ext cx="12998168" cy="2179307"/>
            </a:xfrm>
            <a:prstGeom prst="rect">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72249" tIns="72249" rIns="72249" bIns="72249" numCol="1" anchor="ctr">
              <a:noAutofit/>
            </a:bodyPr>
            <a:lstStyle/>
            <a:p>
              <a:pPr marL="317483" marR="126994" algn="l">
                <a:defRPr>
                  <a:solidFill>
                    <a:srgbClr val="FFFFFF"/>
                  </a:solidFill>
                </a:defRPr>
              </a:pPr>
              <a:r>
                <a:rPr sz="3200" dirty="0"/>
                <a:t>Task: Given a list of elements - is there an </a:t>
              </a:r>
              <a:r>
                <a:rPr sz="3200" b="1" dirty="0">
                  <a:latin typeface="Helvetica"/>
                  <a:ea typeface="Helvetica"/>
                  <a:cs typeface="Helvetica"/>
                  <a:sym typeface="Helvetica"/>
                </a:rPr>
                <a:t>absolute majority</a:t>
              </a:r>
              <a:r>
                <a:rPr sz="3200" dirty="0"/>
                <a:t> (an element occurring        times)?</a:t>
              </a:r>
            </a:p>
          </p:txBody>
        </p:sp>
        <p:pic>
          <p:nvPicPr>
            <p:cNvPr id="21" name="pasted-image.pdf">
              <a:extLst>
                <a:ext uri="{FF2B5EF4-FFF2-40B4-BE49-F238E27FC236}">
                  <a16:creationId xmlns:a16="http://schemas.microsoft.com/office/drawing/2014/main" id="{EE530FB1-E76D-3A45-A77B-B520793BEFA6}"/>
                </a:ext>
              </a:extLst>
            </p:cNvPr>
            <p:cNvPicPr>
              <a:picLocks noChangeAspect="1"/>
            </p:cNvPicPr>
            <p:nvPr/>
          </p:nvPicPr>
          <p:blipFill>
            <a:blip r:embed="rId2"/>
            <a:stretch>
              <a:fillRect/>
            </a:stretch>
          </p:blipFill>
          <p:spPr>
            <a:xfrm>
              <a:off x="3763006" y="1064278"/>
              <a:ext cx="750812" cy="715058"/>
            </a:xfrm>
            <a:prstGeom prst="rect">
              <a:avLst/>
            </a:prstGeom>
            <a:ln w="12700" cap="flat">
              <a:noFill/>
              <a:miter lim="400000"/>
            </a:ln>
            <a:effectLst/>
          </p:spPr>
        </p:pic>
      </p:grpSp>
    </p:spTree>
    <p:extLst>
      <p:ext uri="{BB962C8B-B14F-4D97-AF65-F5344CB8AC3E}">
        <p14:creationId xmlns:p14="http://schemas.microsoft.com/office/powerpoint/2010/main" val="3596156625"/>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Shape 625"/>
          <p:cNvSpPr>
            <a:spLocks noGrp="1"/>
          </p:cNvSpPr>
          <p:nvPr>
            <p:ph type="title" idx="4294967295"/>
          </p:nvPr>
        </p:nvSpPr>
        <p:spPr>
          <a:xfrm>
            <a:off x="2995613" y="484188"/>
            <a:ext cx="10009187" cy="1512887"/>
          </a:xfrm>
          <a:prstGeom prst="rect">
            <a:avLst/>
          </a:prstGeom>
        </p:spPr>
        <p:txBody>
          <a:bodyPr/>
          <a:lstStyle>
            <a:lvl1pPr algn="l"/>
          </a:lstStyle>
          <a:p>
            <a:r>
              <a:t>MAJORITY algorithm</a:t>
            </a:r>
          </a:p>
        </p:txBody>
      </p:sp>
      <p:sp>
        <p:nvSpPr>
          <p:cNvPr id="628" name="Shape 628"/>
          <p:cNvSpPr/>
          <p:nvPr/>
        </p:nvSpPr>
        <p:spPr>
          <a:xfrm>
            <a:off x="357240" y="7278808"/>
            <a:ext cx="13406674" cy="1415640"/>
          </a:xfrm>
          <a:prstGeom prst="rect">
            <a:avLst/>
          </a:prstGeom>
          <a:ln w="12700">
            <a:miter lim="400000"/>
          </a:ln>
          <a:extLst>
            <a:ext uri="{C572A759-6A51-4108-AA02-DFA0A04FC94B}">
              <ma14:wrappingTextBoxFlag xmlns:ma14="http://schemas.microsoft.com/office/mac/drawingml/2011/main" xmlns="" val="1"/>
            </a:ext>
          </a:extLst>
        </p:spPr>
        <p:txBody>
          <a:bodyPr lIns="50798" tIns="50798" rIns="50798" bIns="50798" anchor="ctr">
            <a:spAutoFit/>
          </a:bodyPr>
          <a:lstStyle/>
          <a:p>
            <a:pPr algn="l">
              <a:defRPr sz="3300"/>
            </a:pPr>
            <a:r>
              <a:rPr sz="2844" b="1" dirty="0">
                <a:solidFill>
                  <a:srgbClr val="DD8047"/>
                </a:solidFill>
                <a:latin typeface="Helvetica"/>
                <a:ea typeface="Helvetica"/>
                <a:cs typeface="Helvetica"/>
                <a:sym typeface="Helvetica"/>
              </a:rPr>
              <a:t>Correctness</a:t>
            </a:r>
            <a:r>
              <a:rPr sz="2844" dirty="0">
                <a:solidFill>
                  <a:srgbClr val="DD8047"/>
                </a:solidFill>
              </a:rPr>
              <a:t> </a:t>
            </a:r>
            <a:r>
              <a:rPr sz="2844" dirty="0"/>
              <a:t>based on pairing argument:</a:t>
            </a:r>
          </a:p>
          <a:p>
            <a:pPr marL="407438" indent="-407438" algn="l">
              <a:buSzPct val="75000"/>
              <a:buChar char="•"/>
              <a:defRPr sz="3300"/>
            </a:pPr>
            <a:r>
              <a:rPr sz="2844" dirty="0"/>
              <a:t>Every </a:t>
            </a:r>
            <a:r>
              <a:rPr sz="2844" b="1" dirty="0">
                <a:latin typeface="Helvetica"/>
                <a:ea typeface="Helvetica"/>
                <a:cs typeface="Helvetica"/>
                <a:sym typeface="Helvetica"/>
              </a:rPr>
              <a:t>non-majority element</a:t>
            </a:r>
            <a:r>
              <a:rPr sz="2844" dirty="0"/>
              <a:t> can be paired with a majority one</a:t>
            </a:r>
          </a:p>
          <a:p>
            <a:pPr marL="407438" indent="-407438" algn="l">
              <a:buSzPct val="75000"/>
              <a:buChar char="•"/>
              <a:defRPr sz="3300"/>
            </a:pPr>
            <a:r>
              <a:rPr sz="2844" dirty="0"/>
              <a:t>After the pairing, there will still be </a:t>
            </a:r>
            <a:r>
              <a:rPr sz="2844" b="1" dirty="0">
                <a:latin typeface="Helvetica"/>
                <a:ea typeface="Helvetica"/>
                <a:cs typeface="Helvetica"/>
                <a:sym typeface="Helvetica"/>
              </a:rPr>
              <a:t>majority elements</a:t>
            </a:r>
            <a:r>
              <a:rPr sz="2844" dirty="0"/>
              <a:t> left</a:t>
            </a:r>
          </a:p>
        </p:txBody>
      </p:sp>
      <p:sp>
        <p:nvSpPr>
          <p:cNvPr id="632" name="Shape 632"/>
          <p:cNvSpPr/>
          <p:nvPr/>
        </p:nvSpPr>
        <p:spPr>
          <a:xfrm>
            <a:off x="4580732" y="5315734"/>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33" name="Shape 633"/>
          <p:cNvSpPr/>
          <p:nvPr/>
        </p:nvSpPr>
        <p:spPr>
          <a:xfrm>
            <a:off x="6104732" y="5315734"/>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34" name="Shape 634"/>
          <p:cNvSpPr/>
          <p:nvPr/>
        </p:nvSpPr>
        <p:spPr>
          <a:xfrm>
            <a:off x="7682706" y="5315734"/>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35" name="Shape 635"/>
          <p:cNvSpPr/>
          <p:nvPr/>
        </p:nvSpPr>
        <p:spPr>
          <a:xfrm>
            <a:off x="8479508" y="5315734"/>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36" name="Shape 636"/>
          <p:cNvSpPr/>
          <p:nvPr/>
        </p:nvSpPr>
        <p:spPr>
          <a:xfrm>
            <a:off x="3812382" y="5315734"/>
            <a:ext cx="698502" cy="642406"/>
          </a:xfrm>
          <a:prstGeom prst="rect">
            <a:avLst/>
          </a:prstGeom>
          <a:solidFill>
            <a:srgbClr val="008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37" name="Shape 637"/>
          <p:cNvSpPr/>
          <p:nvPr/>
        </p:nvSpPr>
        <p:spPr>
          <a:xfrm>
            <a:off x="5374482" y="5315734"/>
            <a:ext cx="698502" cy="642406"/>
          </a:xfrm>
          <a:prstGeom prst="rect">
            <a:avLst/>
          </a:prstGeom>
          <a:solidFill>
            <a:srgbClr val="008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638" name="Shape 638"/>
          <p:cNvSpPr/>
          <p:nvPr/>
        </p:nvSpPr>
        <p:spPr>
          <a:xfrm>
            <a:off x="6898233" y="5315734"/>
            <a:ext cx="698502" cy="642406"/>
          </a:xfrm>
          <a:prstGeom prst="rect">
            <a:avLst/>
          </a:prstGeom>
          <a:solidFill>
            <a:srgbClr val="FFFF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pic>
        <p:nvPicPr>
          <p:cNvPr id="639" name="pasted-image.pdf"/>
          <p:cNvPicPr>
            <a:picLocks noChangeAspect="1"/>
          </p:cNvPicPr>
          <p:nvPr/>
        </p:nvPicPr>
        <p:blipFill>
          <a:blip r:embed="rId2"/>
          <a:stretch>
            <a:fillRect/>
          </a:stretch>
        </p:blipFill>
        <p:spPr>
          <a:xfrm>
            <a:off x="2440782" y="6114957"/>
            <a:ext cx="6515100" cy="876301"/>
          </a:xfrm>
          <a:prstGeom prst="rect">
            <a:avLst/>
          </a:prstGeom>
          <a:ln w="12700">
            <a:miter lim="400000"/>
          </a:ln>
        </p:spPr>
      </p:pic>
      <p:cxnSp>
        <p:nvCxnSpPr>
          <p:cNvPr id="640" name="Connector 640"/>
          <p:cNvCxnSpPr>
            <a:stCxn id="636" idx="0"/>
            <a:endCxn id="632" idx="0"/>
          </p:cNvCxnSpPr>
          <p:nvPr/>
        </p:nvCxnSpPr>
        <p:spPr>
          <a:xfrm>
            <a:off x="4161634" y="5636939"/>
            <a:ext cx="768351" cy="1"/>
          </a:xfrm>
          <a:prstGeom prst="straightConnector1">
            <a:avLst/>
          </a:prstGeom>
          <a:ln w="76200" cap="rnd">
            <a:solidFill>
              <a:schemeClr val="accent2"/>
            </a:solidFill>
            <a:miter lim="400000"/>
          </a:ln>
        </p:spPr>
      </p:cxnSp>
      <p:cxnSp>
        <p:nvCxnSpPr>
          <p:cNvPr id="641" name="Connector 641"/>
          <p:cNvCxnSpPr>
            <a:stCxn id="637" idx="0"/>
            <a:endCxn id="633" idx="0"/>
          </p:cNvCxnSpPr>
          <p:nvPr/>
        </p:nvCxnSpPr>
        <p:spPr>
          <a:xfrm>
            <a:off x="5723732" y="5636939"/>
            <a:ext cx="730251" cy="1"/>
          </a:xfrm>
          <a:prstGeom prst="straightConnector1">
            <a:avLst/>
          </a:prstGeom>
          <a:ln w="76200" cap="rnd">
            <a:solidFill>
              <a:schemeClr val="accent2"/>
            </a:solidFill>
            <a:miter lim="400000"/>
          </a:ln>
        </p:spPr>
      </p:cxnSp>
      <p:cxnSp>
        <p:nvCxnSpPr>
          <p:cNvPr id="642" name="Connector 642"/>
          <p:cNvCxnSpPr>
            <a:stCxn id="638" idx="0"/>
            <a:endCxn id="634" idx="0"/>
          </p:cNvCxnSpPr>
          <p:nvPr/>
        </p:nvCxnSpPr>
        <p:spPr>
          <a:xfrm>
            <a:off x="7247484" y="5636939"/>
            <a:ext cx="784475" cy="1"/>
          </a:xfrm>
          <a:prstGeom prst="straightConnector1">
            <a:avLst/>
          </a:prstGeom>
          <a:ln w="76200" cap="rnd">
            <a:solidFill>
              <a:schemeClr val="accent2"/>
            </a:solidFill>
            <a:miter lim="400000"/>
          </a:ln>
        </p:spPr>
      </p:cxnSp>
      <p:pic>
        <p:nvPicPr>
          <p:cNvPr id="23" name="pasted-image.pdf"/>
          <p:cNvPicPr>
            <a:picLocks noChangeAspect="1"/>
          </p:cNvPicPr>
          <p:nvPr/>
        </p:nvPicPr>
        <p:blipFill>
          <a:blip r:embed="rId3"/>
          <a:stretch>
            <a:fillRect/>
          </a:stretch>
        </p:blipFill>
        <p:spPr>
          <a:xfrm>
            <a:off x="4754348" y="3381639"/>
            <a:ext cx="750812" cy="715059"/>
          </a:xfrm>
          <a:prstGeom prst="rect">
            <a:avLst/>
          </a:prstGeom>
          <a:ln w="12700" cap="flat">
            <a:noFill/>
            <a:miter lim="400000"/>
          </a:ln>
          <a:effectLst/>
        </p:spPr>
      </p:pic>
      <p:grpSp>
        <p:nvGrpSpPr>
          <p:cNvPr id="18" name="Group 593">
            <a:extLst>
              <a:ext uri="{FF2B5EF4-FFF2-40B4-BE49-F238E27FC236}">
                <a16:creationId xmlns:a16="http://schemas.microsoft.com/office/drawing/2014/main" id="{11A295C0-0219-4048-BE07-DE9C09D51C58}"/>
              </a:ext>
            </a:extLst>
          </p:cNvPr>
          <p:cNvGrpSpPr/>
          <p:nvPr/>
        </p:nvGrpSpPr>
        <p:grpSpPr>
          <a:xfrm>
            <a:off x="6632" y="2356075"/>
            <a:ext cx="12998170" cy="2179310"/>
            <a:chOff x="0" y="0"/>
            <a:chExt cx="12998168" cy="2179307"/>
          </a:xfrm>
        </p:grpSpPr>
        <p:sp>
          <p:nvSpPr>
            <p:cNvPr id="19" name="Shape 591">
              <a:extLst>
                <a:ext uri="{FF2B5EF4-FFF2-40B4-BE49-F238E27FC236}">
                  <a16:creationId xmlns:a16="http://schemas.microsoft.com/office/drawing/2014/main" id="{E20AC632-CB2A-E948-A3A6-C7C6E47D1F89}"/>
                </a:ext>
              </a:extLst>
            </p:cNvPr>
            <p:cNvSpPr/>
            <p:nvPr/>
          </p:nvSpPr>
          <p:spPr>
            <a:xfrm>
              <a:off x="0" y="0"/>
              <a:ext cx="12998168" cy="2179307"/>
            </a:xfrm>
            <a:prstGeom prst="rect">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72249" tIns="72249" rIns="72249" bIns="72249" numCol="1" anchor="ctr">
              <a:noAutofit/>
            </a:bodyPr>
            <a:lstStyle/>
            <a:p>
              <a:pPr marL="317483" marR="126994" algn="l">
                <a:defRPr>
                  <a:solidFill>
                    <a:srgbClr val="FFFFFF"/>
                  </a:solidFill>
                </a:defRPr>
              </a:pPr>
              <a:r>
                <a:rPr sz="3200" dirty="0"/>
                <a:t>Task: Given a list of elements - is there an </a:t>
              </a:r>
              <a:r>
                <a:rPr sz="3200" b="1" dirty="0">
                  <a:latin typeface="Helvetica"/>
                  <a:ea typeface="Helvetica"/>
                  <a:cs typeface="Helvetica"/>
                  <a:sym typeface="Helvetica"/>
                </a:rPr>
                <a:t>absolute majority</a:t>
              </a:r>
              <a:r>
                <a:rPr sz="3200" dirty="0"/>
                <a:t> (an element occurring        times)?</a:t>
              </a:r>
            </a:p>
          </p:txBody>
        </p:sp>
        <p:pic>
          <p:nvPicPr>
            <p:cNvPr id="20" name="pasted-image.pdf">
              <a:extLst>
                <a:ext uri="{FF2B5EF4-FFF2-40B4-BE49-F238E27FC236}">
                  <a16:creationId xmlns:a16="http://schemas.microsoft.com/office/drawing/2014/main" id="{C810C976-D932-7C42-997D-11482CF1E151}"/>
                </a:ext>
              </a:extLst>
            </p:cNvPr>
            <p:cNvPicPr>
              <a:picLocks noChangeAspect="1"/>
            </p:cNvPicPr>
            <p:nvPr/>
          </p:nvPicPr>
          <p:blipFill>
            <a:blip r:embed="rId3"/>
            <a:stretch>
              <a:fillRect/>
            </a:stretch>
          </p:blipFill>
          <p:spPr>
            <a:xfrm>
              <a:off x="3763006" y="1064278"/>
              <a:ext cx="750812" cy="715058"/>
            </a:xfrm>
            <a:prstGeom prst="rect">
              <a:avLst/>
            </a:prstGeom>
            <a:ln w="12700" cap="flat">
              <a:noFill/>
              <a:miter lim="400000"/>
            </a:ln>
            <a:effectLst/>
          </p:spPr>
        </p:pic>
      </p:grpSp>
    </p:spTree>
    <p:extLst>
      <p:ext uri="{BB962C8B-B14F-4D97-AF65-F5344CB8AC3E}">
        <p14:creationId xmlns:p14="http://schemas.microsoft.com/office/powerpoint/2010/main" val="198254305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DF40-81FD-4EA6-91DC-17DFC3D8479F}"/>
              </a:ext>
            </a:extLst>
          </p:cNvPr>
          <p:cNvSpPr>
            <a:spLocks noGrp="1"/>
          </p:cNvSpPr>
          <p:nvPr>
            <p:ph type="title"/>
          </p:nvPr>
        </p:nvSpPr>
        <p:spPr/>
        <p:txBody>
          <a:bodyPr/>
          <a:lstStyle/>
          <a:p>
            <a:r>
              <a:rPr lang="nl-NL" dirty="0"/>
              <a:t>D</a:t>
            </a:r>
            <a:r>
              <a:rPr lang="en-NL" dirty="0"/>
              <a:t>e</a:t>
            </a:r>
            <a:r>
              <a:rPr lang="nl-NL" dirty="0"/>
              <a:t>t</a:t>
            </a:r>
            <a:r>
              <a:rPr lang="en-NL" dirty="0"/>
              <a:t>e</a:t>
            </a:r>
            <a:r>
              <a:rPr lang="nl-NL" dirty="0"/>
              <a:t>r</a:t>
            </a:r>
            <a:r>
              <a:rPr lang="en-NL" dirty="0"/>
              <a:t>m</a:t>
            </a:r>
            <a:r>
              <a:rPr lang="nl-NL" dirty="0"/>
              <a:t>i</a:t>
            </a:r>
            <a:r>
              <a:rPr lang="en-NL" dirty="0"/>
              <a:t>n</a:t>
            </a:r>
            <a:r>
              <a:rPr lang="nl-NL" dirty="0"/>
              <a:t>i</a:t>
            </a:r>
            <a:r>
              <a:rPr lang="en-NL" dirty="0"/>
              <a:t>n</a:t>
            </a:r>
            <a:r>
              <a:rPr lang="nl-NL" dirty="0"/>
              <a:t>g</a:t>
            </a:r>
            <a:r>
              <a:rPr lang="en-NL" dirty="0"/>
              <a:t> </a:t>
            </a:r>
            <a:r>
              <a:rPr lang="nl-NL" dirty="0"/>
              <a:t>m</a:t>
            </a:r>
            <a:r>
              <a:rPr lang="en-NL" dirty="0"/>
              <a:t>o</a:t>
            </a:r>
            <a:r>
              <a:rPr lang="nl-NL" dirty="0"/>
              <a:t>d</a:t>
            </a:r>
            <a:r>
              <a:rPr lang="en-NL" dirty="0"/>
              <a:t>e</a:t>
            </a:r>
            <a:r>
              <a:rPr lang="nl-NL" dirty="0"/>
              <a:t>l</a:t>
            </a:r>
            <a:r>
              <a:rPr lang="en-NL" dirty="0"/>
              <a:t> </a:t>
            </a:r>
            <a:r>
              <a:rPr lang="nl-NL" dirty="0"/>
              <a:t>o</a:t>
            </a:r>
            <a:r>
              <a:rPr lang="en-NL" dirty="0"/>
              <a:t>r</a:t>
            </a:r>
            <a:r>
              <a:rPr lang="nl-NL" dirty="0"/>
              <a:t>d</a:t>
            </a:r>
            <a:r>
              <a:rPr lang="en-NL" dirty="0"/>
              <a:t>e</a:t>
            </a:r>
            <a:r>
              <a:rPr lang="nl-NL" dirty="0"/>
              <a:t>r</a:t>
            </a:r>
            <a:r>
              <a:rPr lang="en-NL" dirty="0"/>
              <a:t>s (</a:t>
            </a:r>
            <a:r>
              <a:rPr lang="nl-NL" dirty="0"/>
              <a:t>e</a:t>
            </a:r>
            <a:r>
              <a:rPr lang="en-NL" dirty="0"/>
              <a:t>g </a:t>
            </a:r>
            <a:r>
              <a:rPr lang="nl-NL" dirty="0"/>
              <a:t>A</a:t>
            </a:r>
            <a:r>
              <a:rPr lang="en-NL" dirty="0"/>
              <a:t>R</a:t>
            </a:r>
            <a:r>
              <a:rPr lang="nl-NL" dirty="0"/>
              <a:t>M</a:t>
            </a:r>
            <a:r>
              <a:rPr lang="en-NL" dirty="0"/>
              <a:t>A)</a:t>
            </a:r>
          </a:p>
        </p:txBody>
      </p:sp>
      <p:sp>
        <p:nvSpPr>
          <p:cNvPr id="3" name="Content Placeholder 2">
            <a:extLst>
              <a:ext uri="{FF2B5EF4-FFF2-40B4-BE49-F238E27FC236}">
                <a16:creationId xmlns:a16="http://schemas.microsoft.com/office/drawing/2014/main" id="{2AC58E6D-95DF-4068-BE45-A7C4C483B7E8}"/>
              </a:ext>
            </a:extLst>
          </p:cNvPr>
          <p:cNvSpPr>
            <a:spLocks noGrp="1"/>
          </p:cNvSpPr>
          <p:nvPr>
            <p:ph idx="1"/>
          </p:nvPr>
        </p:nvSpPr>
        <p:spPr/>
        <p:txBody>
          <a:bodyPr/>
          <a:lstStyle/>
          <a:p>
            <a:r>
              <a:rPr lang="nl-NL" dirty="0"/>
              <a:t>L</a:t>
            </a:r>
            <a:r>
              <a:rPr lang="en-NL" dirty="0"/>
              <a:t>e</a:t>
            </a:r>
            <a:r>
              <a:rPr lang="nl-NL" dirty="0"/>
              <a:t>t</a:t>
            </a:r>
            <a:r>
              <a:rPr lang="en-NL" dirty="0"/>
              <a:t>’</a:t>
            </a:r>
            <a:r>
              <a:rPr lang="nl-NL" dirty="0"/>
              <a:t>s</a:t>
            </a:r>
            <a:r>
              <a:rPr lang="en-NL" dirty="0"/>
              <a:t> </a:t>
            </a:r>
            <a:r>
              <a:rPr lang="nl-NL" dirty="0"/>
              <a:t>t</a:t>
            </a:r>
            <a:r>
              <a:rPr lang="en-NL" dirty="0"/>
              <a:t>h</a:t>
            </a:r>
            <a:r>
              <a:rPr lang="nl-NL" dirty="0"/>
              <a:t>i</a:t>
            </a:r>
            <a:r>
              <a:rPr lang="en-NL" dirty="0"/>
              <a:t>n</a:t>
            </a:r>
            <a:r>
              <a:rPr lang="nl-NL" dirty="0"/>
              <a:t>k</a:t>
            </a:r>
            <a:r>
              <a:rPr lang="en-NL" dirty="0"/>
              <a:t> </a:t>
            </a:r>
            <a:r>
              <a:rPr lang="nl-NL" dirty="0"/>
              <a:t>f</a:t>
            </a:r>
            <a:r>
              <a:rPr lang="en-NL" dirty="0"/>
              <a:t>o</a:t>
            </a:r>
            <a:r>
              <a:rPr lang="nl-NL" dirty="0"/>
              <a:t>r</a:t>
            </a:r>
            <a:r>
              <a:rPr lang="en-NL" dirty="0"/>
              <a:t> </a:t>
            </a:r>
            <a:r>
              <a:rPr lang="nl-NL" dirty="0"/>
              <a:t>a</a:t>
            </a:r>
            <a:r>
              <a:rPr lang="en-NL" dirty="0"/>
              <a:t> </a:t>
            </a:r>
            <a:r>
              <a:rPr lang="nl-NL" dirty="0"/>
              <a:t>s</a:t>
            </a:r>
            <a:r>
              <a:rPr lang="en-NL" dirty="0"/>
              <a:t>e</a:t>
            </a:r>
            <a:r>
              <a:rPr lang="nl-NL" dirty="0"/>
              <a:t>c</a:t>
            </a:r>
            <a:r>
              <a:rPr lang="en-NL" dirty="0"/>
              <a:t>o</a:t>
            </a:r>
            <a:r>
              <a:rPr lang="nl-NL" dirty="0"/>
              <a:t>n</a:t>
            </a:r>
            <a:r>
              <a:rPr lang="en-NL" dirty="0"/>
              <a:t>d, </a:t>
            </a:r>
            <a:r>
              <a:rPr lang="nl-NL" dirty="0"/>
              <a:t>d</a:t>
            </a:r>
            <a:r>
              <a:rPr lang="en-NL" dirty="0"/>
              <a:t>o </a:t>
            </a:r>
            <a:r>
              <a:rPr lang="nl-NL" dirty="0"/>
              <a:t>w</a:t>
            </a:r>
            <a:r>
              <a:rPr lang="en-NL" dirty="0"/>
              <a:t>e </a:t>
            </a:r>
            <a:r>
              <a:rPr lang="nl-NL" dirty="0"/>
              <a:t>k</a:t>
            </a:r>
            <a:r>
              <a:rPr lang="en-NL" dirty="0"/>
              <a:t>n</a:t>
            </a:r>
            <a:r>
              <a:rPr lang="nl-NL" dirty="0"/>
              <a:t>o</a:t>
            </a:r>
            <a:r>
              <a:rPr lang="en-NL" dirty="0"/>
              <a:t>w </a:t>
            </a:r>
            <a:r>
              <a:rPr lang="nl-NL" dirty="0"/>
              <a:t>a</a:t>
            </a:r>
            <a:r>
              <a:rPr lang="en-NL" dirty="0"/>
              <a:t> </a:t>
            </a:r>
            <a:r>
              <a:rPr lang="nl-NL" dirty="0"/>
              <a:t>m</a:t>
            </a:r>
            <a:r>
              <a:rPr lang="en-NL" dirty="0"/>
              <a:t>e</a:t>
            </a:r>
            <a:r>
              <a:rPr lang="nl-NL" dirty="0"/>
              <a:t>t</a:t>
            </a:r>
            <a:r>
              <a:rPr lang="en-NL" dirty="0"/>
              <a:t>h</a:t>
            </a:r>
            <a:r>
              <a:rPr lang="nl-NL" dirty="0"/>
              <a:t>o</a:t>
            </a:r>
            <a:r>
              <a:rPr lang="en-NL" dirty="0"/>
              <a:t>d </a:t>
            </a:r>
            <a:r>
              <a:rPr lang="nl-NL" dirty="0"/>
              <a:t>t</a:t>
            </a:r>
            <a:r>
              <a:rPr lang="en-NL" dirty="0"/>
              <a:t>o </a:t>
            </a:r>
            <a:r>
              <a:rPr lang="nl-NL" dirty="0"/>
              <a:t>c</a:t>
            </a:r>
            <a:r>
              <a:rPr lang="en-NL" dirty="0"/>
              <a:t>h</a:t>
            </a:r>
            <a:r>
              <a:rPr lang="nl-NL" dirty="0"/>
              <a:t>o</a:t>
            </a:r>
            <a:r>
              <a:rPr lang="en-NL" dirty="0"/>
              <a:t>o</a:t>
            </a:r>
            <a:r>
              <a:rPr lang="nl-NL" dirty="0"/>
              <a:t>s</a:t>
            </a:r>
            <a:r>
              <a:rPr lang="en-NL" dirty="0"/>
              <a:t>e </a:t>
            </a:r>
            <a:r>
              <a:rPr lang="nl-NL" dirty="0"/>
              <a:t>b</a:t>
            </a:r>
            <a:r>
              <a:rPr lang="en-NL" dirty="0"/>
              <a:t>e</a:t>
            </a:r>
            <a:r>
              <a:rPr lang="nl-NL" dirty="0"/>
              <a:t>t</a:t>
            </a:r>
            <a:r>
              <a:rPr lang="en-NL" dirty="0"/>
              <a:t>w</a:t>
            </a:r>
            <a:r>
              <a:rPr lang="nl-NL" dirty="0"/>
              <a:t>e</a:t>
            </a:r>
            <a:r>
              <a:rPr lang="en-NL" dirty="0"/>
              <a:t>e</a:t>
            </a:r>
            <a:r>
              <a:rPr lang="nl-NL" dirty="0"/>
              <a:t>n</a:t>
            </a:r>
            <a:r>
              <a:rPr lang="en-NL" dirty="0"/>
              <a:t> </a:t>
            </a:r>
            <a:r>
              <a:rPr lang="nl-NL" dirty="0"/>
              <a:t>d</a:t>
            </a:r>
            <a:r>
              <a:rPr lang="en-NL" dirty="0" err="1"/>
              <a:t>i</a:t>
            </a:r>
            <a:r>
              <a:rPr lang="nl-NL" dirty="0"/>
              <a:t>f</a:t>
            </a:r>
            <a:r>
              <a:rPr lang="en-NL" dirty="0"/>
              <a:t>f</a:t>
            </a:r>
            <a:r>
              <a:rPr lang="nl-NL" dirty="0"/>
              <a:t>e</a:t>
            </a:r>
            <a:r>
              <a:rPr lang="en-NL" dirty="0"/>
              <a:t>rent kinds of models?</a:t>
            </a:r>
          </a:p>
          <a:p>
            <a:endParaRPr lang="en-NL" dirty="0"/>
          </a:p>
          <a:p>
            <a:r>
              <a:rPr lang="en-NL" dirty="0"/>
              <a:t>Say we have:</a:t>
            </a:r>
          </a:p>
          <a:p>
            <a:pPr lvl="1"/>
            <a:r>
              <a:rPr lang="en-NL" dirty="0"/>
              <a:t>A </a:t>
            </a:r>
            <a:r>
              <a:rPr lang="en-NL" dirty="0" err="1"/>
              <a:t>regressi</a:t>
            </a:r>
            <a:r>
              <a:rPr lang="nl-NL" dirty="0"/>
              <a:t>on</a:t>
            </a:r>
            <a:r>
              <a:rPr lang="en-NL" dirty="0"/>
              <a:t> tree</a:t>
            </a:r>
          </a:p>
          <a:p>
            <a:pPr lvl="1"/>
            <a:r>
              <a:rPr lang="en-NL" dirty="0"/>
              <a:t>A neural net</a:t>
            </a:r>
          </a:p>
          <a:p>
            <a:pPr lvl="1"/>
            <a:r>
              <a:rPr lang="en-NL" dirty="0"/>
              <a:t>A linear regressor</a:t>
            </a:r>
          </a:p>
          <a:p>
            <a:pPr lvl="1"/>
            <a:r>
              <a:rPr lang="en-NL" dirty="0"/>
              <a:t>An ARMA model</a:t>
            </a:r>
          </a:p>
          <a:p>
            <a:pPr lvl="1"/>
            <a:r>
              <a:rPr lang="en-NL" dirty="0"/>
              <a:t>...</a:t>
            </a:r>
          </a:p>
          <a:p>
            <a:pPr lvl="1"/>
            <a:endParaRPr lang="en-NL" dirty="0"/>
          </a:p>
          <a:p>
            <a:r>
              <a:rPr lang="en-NL" dirty="0"/>
              <a:t>Which one is best for our </a:t>
            </a:r>
            <a:r>
              <a:rPr lang="nl-NL" dirty="0"/>
              <a:t>d</a:t>
            </a:r>
            <a:r>
              <a:rPr lang="en-NL" dirty="0"/>
              <a:t>a</a:t>
            </a:r>
            <a:r>
              <a:rPr lang="nl-NL" dirty="0"/>
              <a:t>t</a:t>
            </a:r>
            <a:r>
              <a:rPr lang="en-NL" dirty="0"/>
              <a:t>a?</a:t>
            </a:r>
          </a:p>
        </p:txBody>
      </p:sp>
    </p:spTree>
    <p:extLst>
      <p:ext uri="{BB962C8B-B14F-4D97-AF65-F5344CB8AC3E}">
        <p14:creationId xmlns:p14="http://schemas.microsoft.com/office/powerpoint/2010/main" val="1886157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063750" y="650875"/>
            <a:ext cx="10941050" cy="1770063"/>
          </a:xfrm>
          <a:prstGeom prst="rect">
            <a:avLst/>
          </a:prstGeom>
        </p:spPr>
        <p:txBody>
          <a:bodyPr/>
          <a:lstStyle/>
          <a:p>
            <a:r>
              <a:rPr lang="en-US" dirty="0"/>
              <a:t>FREQUENT algorithm (</a:t>
            </a:r>
            <a:r>
              <a:rPr lang="en-US" dirty="0" err="1"/>
              <a:t>Misra-Gries</a:t>
            </a:r>
            <a:r>
              <a:rPr lang="en-US" dirty="0"/>
              <a:t>)</a:t>
            </a:r>
          </a:p>
        </p:txBody>
      </p:sp>
      <p:pic>
        <p:nvPicPr>
          <p:cNvPr id="292" name="pasted-image.pdf"/>
          <p:cNvPicPr>
            <a:picLocks noChangeAspect="1"/>
          </p:cNvPicPr>
          <p:nvPr/>
        </p:nvPicPr>
        <p:blipFill>
          <a:blip r:embed="rId3"/>
          <a:stretch>
            <a:fillRect/>
          </a:stretch>
        </p:blipFill>
        <p:spPr>
          <a:xfrm>
            <a:off x="9639747" y="3421883"/>
            <a:ext cx="622352" cy="592715"/>
          </a:xfrm>
          <a:prstGeom prst="rect">
            <a:avLst/>
          </a:prstGeom>
          <a:ln w="12700">
            <a:miter lim="400000"/>
          </a:ln>
        </p:spPr>
      </p:pic>
      <p:grpSp>
        <p:nvGrpSpPr>
          <p:cNvPr id="297" name="Group 297"/>
          <p:cNvGrpSpPr/>
          <p:nvPr/>
        </p:nvGrpSpPr>
        <p:grpSpPr>
          <a:xfrm>
            <a:off x="3316" y="2771584"/>
            <a:ext cx="12998170" cy="2179310"/>
            <a:chOff x="0" y="0"/>
            <a:chExt cx="12998168" cy="2179307"/>
          </a:xfrm>
        </p:grpSpPr>
        <p:sp>
          <p:nvSpPr>
            <p:cNvPr id="294" name="Shape 294"/>
            <p:cNvSpPr/>
            <p:nvPr/>
          </p:nvSpPr>
          <p:spPr>
            <a:xfrm>
              <a:off x="0" y="0"/>
              <a:ext cx="12998168" cy="2179307"/>
            </a:xfrm>
            <a:prstGeom prst="rect">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72249" tIns="72249" rIns="72249" bIns="72249" numCol="1" anchor="ctr">
              <a:noAutofit/>
            </a:bodyPr>
            <a:lstStyle>
              <a:lvl1pPr marL="317500" marR="127000" algn="l">
                <a:defRPr>
                  <a:solidFill>
                    <a:srgbClr val="FFFFFF"/>
                  </a:solidFill>
                </a:defRPr>
              </a:lvl1pPr>
            </a:lstStyle>
            <a:p>
              <a:r>
                <a:rPr sz="3200" dirty="0"/>
                <a:t>Task: Find all elements in a sequence whose frequency exceed</a:t>
              </a:r>
              <a:r>
                <a:rPr lang="nl-NL" sz="3200" dirty="0"/>
                <a:t>s </a:t>
              </a:r>
              <a:r>
                <a:rPr sz="3200" dirty="0"/>
                <a:t>fraction of the total count (i.e. frequency        )  </a:t>
              </a:r>
            </a:p>
          </p:txBody>
        </p:sp>
        <p:pic>
          <p:nvPicPr>
            <p:cNvPr id="295" name="pasted-image.pdf"/>
            <p:cNvPicPr>
              <a:picLocks noChangeAspect="1"/>
            </p:cNvPicPr>
            <p:nvPr/>
          </p:nvPicPr>
          <p:blipFill>
            <a:blip r:embed="rId5"/>
            <a:stretch>
              <a:fillRect/>
            </a:stretch>
          </p:blipFill>
          <p:spPr>
            <a:xfrm>
              <a:off x="12044738" y="467368"/>
              <a:ext cx="213951" cy="784485"/>
            </a:xfrm>
            <a:prstGeom prst="rect">
              <a:avLst/>
            </a:prstGeom>
            <a:ln w="12700" cap="flat">
              <a:noFill/>
              <a:miter lim="400000"/>
            </a:ln>
            <a:effectLst/>
          </p:spPr>
        </p:pic>
        <p:pic>
          <p:nvPicPr>
            <p:cNvPr id="296" name="pasted-image.pdf"/>
            <p:cNvPicPr>
              <a:picLocks noChangeAspect="1"/>
            </p:cNvPicPr>
            <p:nvPr/>
          </p:nvPicPr>
          <p:blipFill>
            <a:blip r:embed="rId6"/>
            <a:stretch>
              <a:fillRect/>
            </a:stretch>
          </p:blipFill>
          <p:spPr>
            <a:xfrm>
              <a:off x="7813992" y="1056027"/>
              <a:ext cx="693421" cy="660401"/>
            </a:xfrm>
            <a:prstGeom prst="rect">
              <a:avLst/>
            </a:prstGeom>
            <a:ln w="12700" cap="flat">
              <a:noFill/>
              <a:miter lim="400000"/>
            </a:ln>
            <a:effectLst/>
          </p:spPr>
        </p:pic>
      </p:grpSp>
      <p:grpSp>
        <p:nvGrpSpPr>
          <p:cNvPr id="301" name="Group 301"/>
          <p:cNvGrpSpPr/>
          <p:nvPr/>
        </p:nvGrpSpPr>
        <p:grpSpPr>
          <a:xfrm>
            <a:off x="6225555" y="5118976"/>
            <a:ext cx="3794507" cy="4814842"/>
            <a:chOff x="0" y="0"/>
            <a:chExt cx="3794505" cy="4814840"/>
          </a:xfrm>
        </p:grpSpPr>
        <p:pic>
          <p:nvPicPr>
            <p:cNvPr id="300" name="Screen Shot 2014-11-13 at 09.52.55.png"/>
            <p:cNvPicPr>
              <a:picLocks noChangeAspect="1"/>
            </p:cNvPicPr>
            <p:nvPr/>
          </p:nvPicPr>
          <p:blipFill>
            <a:blip r:embed="rId7"/>
            <a:stretch>
              <a:fillRect/>
            </a:stretch>
          </p:blipFill>
          <p:spPr>
            <a:xfrm>
              <a:off x="127000" y="88900"/>
              <a:ext cx="3540506" cy="4484641"/>
            </a:xfrm>
            <a:prstGeom prst="rect">
              <a:avLst/>
            </a:prstGeom>
            <a:ln>
              <a:noFill/>
            </a:ln>
            <a:effectLst/>
          </p:spPr>
        </p:pic>
        <p:pic>
          <p:nvPicPr>
            <p:cNvPr id="299" name="Picture 298"/>
            <p:cNvPicPr>
              <a:picLocks/>
            </p:cNvPicPr>
            <p:nvPr/>
          </p:nvPicPr>
          <p:blipFill>
            <a:blip r:embed="rId8"/>
            <a:stretch>
              <a:fillRect/>
            </a:stretch>
          </p:blipFill>
          <p:spPr>
            <a:xfrm>
              <a:off x="0" y="0"/>
              <a:ext cx="3794506" cy="4814841"/>
            </a:xfrm>
            <a:prstGeom prst="rect">
              <a:avLst/>
            </a:prstGeom>
            <a:effectLst/>
          </p:spPr>
        </p:pic>
      </p:grpSp>
      <p:grpSp>
        <p:nvGrpSpPr>
          <p:cNvPr id="306" name="Group 306"/>
          <p:cNvGrpSpPr/>
          <p:nvPr/>
        </p:nvGrpSpPr>
        <p:grpSpPr>
          <a:xfrm>
            <a:off x="9658204" y="5490915"/>
            <a:ext cx="3333891" cy="1426916"/>
            <a:chOff x="-682353" y="304183"/>
            <a:chExt cx="3333890" cy="1426915"/>
          </a:xfrm>
        </p:grpSpPr>
        <p:pic>
          <p:nvPicPr>
            <p:cNvPr id="303" name="Picture 302"/>
            <p:cNvPicPr>
              <a:picLocks/>
            </p:cNvPicPr>
            <p:nvPr/>
          </p:nvPicPr>
          <p:blipFill>
            <a:blip r:embed="rId9"/>
            <a:stretch>
              <a:fillRect/>
            </a:stretch>
          </p:blipFill>
          <p:spPr>
            <a:xfrm rot="11400794">
              <a:off x="-682353" y="374685"/>
              <a:ext cx="1725322" cy="352235"/>
            </a:xfrm>
            <a:prstGeom prst="rect">
              <a:avLst/>
            </a:prstGeom>
            <a:effectLst/>
          </p:spPr>
        </p:pic>
        <p:sp>
          <p:nvSpPr>
            <p:cNvPr id="305" name="Shape 305"/>
            <p:cNvSpPr/>
            <p:nvPr/>
          </p:nvSpPr>
          <p:spPr>
            <a:xfrm>
              <a:off x="406738" y="304183"/>
              <a:ext cx="2244799" cy="1426915"/>
            </a:xfrm>
            <a:prstGeom prst="rect">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72249" tIns="72249" rIns="72249" bIns="72249" numCol="1" anchor="ctr">
              <a:noAutofit/>
            </a:bodyPr>
            <a:lstStyle/>
            <a:p>
              <a:pPr marL="317483" marR="126994" algn="l">
                <a:defRPr sz="2000">
                  <a:solidFill>
                    <a:srgbClr val="FFFFFF"/>
                  </a:solidFill>
                </a:defRPr>
              </a:pPr>
              <a:r>
                <a:rPr sz="2560" dirty="0"/>
                <a:t>(k-1) counter-</a:t>
              </a:r>
            </a:p>
            <a:p>
              <a:pPr marL="317483" marR="126994" algn="l">
                <a:defRPr sz="2000">
                  <a:solidFill>
                    <a:srgbClr val="FFFFFF"/>
                  </a:solidFill>
                </a:defRPr>
              </a:pPr>
              <a:r>
                <a:rPr sz="2560" dirty="0"/>
                <a:t>value pairs</a:t>
              </a:r>
            </a:p>
          </p:txBody>
        </p:sp>
      </p:grpSp>
    </p:spTree>
    <p:extLst>
      <p:ext uri="{BB962C8B-B14F-4D97-AF65-F5344CB8AC3E}">
        <p14:creationId xmlns:p14="http://schemas.microsoft.com/office/powerpoint/2010/main" val="61121327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p:nvPr/>
        </p:nvSpPr>
        <p:spPr>
          <a:xfrm>
            <a:off x="2181574" y="4100987"/>
            <a:ext cx="698502" cy="642406"/>
          </a:xfrm>
          <a:prstGeom prst="rect">
            <a:avLst/>
          </a:prstGeom>
          <a:solidFill>
            <a:srgbClr val="008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19" name="Shape 319"/>
          <p:cNvSpPr/>
          <p:nvPr/>
        </p:nvSpPr>
        <p:spPr>
          <a:xfrm>
            <a:off x="2952306" y="4100987"/>
            <a:ext cx="698502" cy="642406"/>
          </a:xfrm>
          <a:prstGeom prst="rect">
            <a:avLst/>
          </a:prstGeom>
          <a:solidFill>
            <a:srgbClr val="008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20" name="Shape 320"/>
          <p:cNvSpPr/>
          <p:nvPr/>
        </p:nvSpPr>
        <p:spPr>
          <a:xfrm>
            <a:off x="4517010" y="4100987"/>
            <a:ext cx="698502" cy="642406"/>
          </a:xfrm>
          <a:prstGeom prst="rect">
            <a:avLst/>
          </a:prstGeom>
          <a:solidFill>
            <a:srgbClr val="008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21" name="Shape 321"/>
          <p:cNvSpPr/>
          <p:nvPr/>
        </p:nvSpPr>
        <p:spPr>
          <a:xfrm>
            <a:off x="8465891" y="4100987"/>
            <a:ext cx="698502" cy="642406"/>
          </a:xfrm>
          <a:prstGeom prst="rect">
            <a:avLst/>
          </a:prstGeom>
          <a:solidFill>
            <a:srgbClr val="008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22" name="Shape 322"/>
          <p:cNvSpPr/>
          <p:nvPr/>
        </p:nvSpPr>
        <p:spPr>
          <a:xfrm>
            <a:off x="10046049" y="4100987"/>
            <a:ext cx="698502" cy="642406"/>
          </a:xfrm>
          <a:prstGeom prst="rect">
            <a:avLst/>
          </a:prstGeom>
          <a:solidFill>
            <a:srgbClr val="008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23" name="Shape 323"/>
          <p:cNvSpPr/>
          <p:nvPr/>
        </p:nvSpPr>
        <p:spPr>
          <a:xfrm>
            <a:off x="6083873" y="4100987"/>
            <a:ext cx="698502" cy="642406"/>
          </a:xfrm>
          <a:prstGeom prst="rect">
            <a:avLst/>
          </a:prstGeom>
          <a:solidFill>
            <a:srgbClr val="FFFF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24" name="Shape 324"/>
          <p:cNvSpPr/>
          <p:nvPr/>
        </p:nvSpPr>
        <p:spPr>
          <a:xfrm>
            <a:off x="6896163" y="4100987"/>
            <a:ext cx="698502" cy="642406"/>
          </a:xfrm>
          <a:prstGeom prst="rect">
            <a:avLst/>
          </a:prstGeom>
          <a:solidFill>
            <a:srgbClr val="000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25" name="Shape 325"/>
          <p:cNvSpPr/>
          <p:nvPr/>
        </p:nvSpPr>
        <p:spPr>
          <a:xfrm>
            <a:off x="3735735" y="4100987"/>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26" name="Shape 326"/>
          <p:cNvSpPr/>
          <p:nvPr/>
        </p:nvSpPr>
        <p:spPr>
          <a:xfrm>
            <a:off x="5300441" y="4100987"/>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27" name="Shape 327"/>
          <p:cNvSpPr/>
          <p:nvPr/>
        </p:nvSpPr>
        <p:spPr>
          <a:xfrm>
            <a:off x="7681835" y="4100987"/>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28" name="Shape 328"/>
          <p:cNvSpPr/>
          <p:nvPr/>
        </p:nvSpPr>
        <p:spPr>
          <a:xfrm>
            <a:off x="9255969" y="4100987"/>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29" name="Shape 329"/>
          <p:cNvSpPr/>
          <p:nvPr/>
        </p:nvSpPr>
        <p:spPr>
          <a:xfrm>
            <a:off x="10848828" y="4100987"/>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pic>
        <p:nvPicPr>
          <p:cNvPr id="330" name="pasted-image.pdf"/>
          <p:cNvPicPr>
            <a:picLocks noChangeAspect="1"/>
          </p:cNvPicPr>
          <p:nvPr/>
        </p:nvPicPr>
        <p:blipFill>
          <a:blip r:embed="rId2"/>
          <a:stretch>
            <a:fillRect/>
          </a:stretch>
        </p:blipFill>
        <p:spPr>
          <a:xfrm>
            <a:off x="1457472" y="4921485"/>
            <a:ext cx="9931401" cy="1917702"/>
          </a:xfrm>
          <a:prstGeom prst="rect">
            <a:avLst/>
          </a:prstGeom>
          <a:ln w="12700">
            <a:miter lim="400000"/>
          </a:ln>
        </p:spPr>
      </p:pic>
      <p:pic>
        <p:nvPicPr>
          <p:cNvPr id="331" name="pasted-image.pdf"/>
          <p:cNvPicPr>
            <a:picLocks noChangeAspect="1"/>
          </p:cNvPicPr>
          <p:nvPr/>
        </p:nvPicPr>
        <p:blipFill>
          <a:blip r:embed="rId3"/>
          <a:stretch>
            <a:fillRect/>
          </a:stretch>
        </p:blipFill>
        <p:spPr>
          <a:xfrm>
            <a:off x="743892" y="3056451"/>
            <a:ext cx="1066800" cy="1016001"/>
          </a:xfrm>
          <a:prstGeom prst="rect">
            <a:avLst/>
          </a:prstGeom>
          <a:ln w="12700">
            <a:miter lim="400000"/>
          </a:ln>
        </p:spPr>
      </p:pic>
      <p:grpSp>
        <p:nvGrpSpPr>
          <p:cNvPr id="335" name="Group 335"/>
          <p:cNvGrpSpPr/>
          <p:nvPr/>
        </p:nvGrpSpPr>
        <p:grpSpPr>
          <a:xfrm>
            <a:off x="8711408" y="1945671"/>
            <a:ext cx="4167908" cy="2063859"/>
            <a:chOff x="-1592063" y="265714"/>
            <a:chExt cx="4167906" cy="2063858"/>
          </a:xfrm>
        </p:grpSpPr>
        <p:pic>
          <p:nvPicPr>
            <p:cNvPr id="332" name="Picture 331"/>
            <p:cNvPicPr>
              <a:picLocks/>
            </p:cNvPicPr>
            <p:nvPr/>
          </p:nvPicPr>
          <p:blipFill>
            <a:blip r:embed="rId4"/>
            <a:stretch>
              <a:fillRect/>
            </a:stretch>
          </p:blipFill>
          <p:spPr>
            <a:xfrm rot="4406627">
              <a:off x="316663" y="1681973"/>
              <a:ext cx="879041" cy="352234"/>
            </a:xfrm>
            <a:prstGeom prst="rect">
              <a:avLst/>
            </a:prstGeom>
            <a:effectLst/>
          </p:spPr>
        </p:pic>
        <p:sp>
          <p:nvSpPr>
            <p:cNvPr id="334" name="Shape 334"/>
            <p:cNvSpPr/>
            <p:nvPr/>
          </p:nvSpPr>
          <p:spPr>
            <a:xfrm>
              <a:off x="-1592064" y="265714"/>
              <a:ext cx="4167908" cy="1271746"/>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72249" tIns="72249" rIns="72249" bIns="72249" numCol="1" anchor="ctr">
              <a:noAutofit/>
            </a:bodyPr>
            <a:lstStyle>
              <a:lvl1pPr marL="317500" marR="127000" algn="l">
                <a:defRPr sz="2400">
                  <a:solidFill>
                    <a:srgbClr val="FFFFFF"/>
                  </a:solidFill>
                </a:defRPr>
              </a:lvl1pPr>
            </a:lstStyle>
            <a:p>
              <a:pPr>
                <a:defRPr sz="3800"/>
              </a:pPr>
              <a:r>
                <a:rPr sz="2418"/>
                <a:t>Blue and green have been estimated to each occur 3 times.</a:t>
              </a:r>
            </a:p>
          </p:txBody>
        </p:sp>
      </p:grpSp>
      <p:pic>
        <p:nvPicPr>
          <p:cNvPr id="336" name="pasted-image.pdf"/>
          <p:cNvPicPr>
            <a:picLocks noChangeAspect="1"/>
          </p:cNvPicPr>
          <p:nvPr/>
        </p:nvPicPr>
        <p:blipFill>
          <a:blip r:embed="rId6"/>
          <a:stretch>
            <a:fillRect/>
          </a:stretch>
        </p:blipFill>
        <p:spPr>
          <a:xfrm>
            <a:off x="536723" y="7602969"/>
            <a:ext cx="11772901" cy="1041401"/>
          </a:xfrm>
          <a:prstGeom prst="rect">
            <a:avLst/>
          </a:prstGeom>
          <a:ln w="12700">
            <a:miter lim="400000"/>
          </a:ln>
        </p:spPr>
      </p:pic>
      <p:sp>
        <p:nvSpPr>
          <p:cNvPr id="24" name="Title 2"/>
          <p:cNvSpPr txBox="1">
            <a:spLocks/>
          </p:cNvSpPr>
          <p:nvPr/>
        </p:nvSpPr>
        <p:spPr bwMode="auto">
          <a:xfrm>
            <a:off x="1304996" y="650240"/>
            <a:ext cx="10941191" cy="1770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857250" indent="-857250" algn="l" rtl="0" eaLnBrk="0" fontAlgn="base" hangingPunct="0">
              <a:spcBef>
                <a:spcPct val="0"/>
              </a:spcBef>
              <a:spcAft>
                <a:spcPct val="0"/>
              </a:spcAft>
              <a:defRPr kumimoji="1" sz="3300">
                <a:solidFill>
                  <a:schemeClr val="tx1"/>
                </a:solidFill>
                <a:latin typeface="+mj-lt"/>
                <a:ea typeface="MS PGothic" pitchFamily="34" charset="-128"/>
                <a:cs typeface="MS PGothic" charset="0"/>
              </a:defRPr>
            </a:lvl1pPr>
            <a:lvl2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2pPr>
            <a:lvl3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3pPr>
            <a:lvl4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4pPr>
            <a:lvl5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5pPr>
            <a:lvl6pPr marL="1314450" indent="-857250" algn="l" rtl="0" eaLnBrk="0" fontAlgn="base" hangingPunct="0">
              <a:spcBef>
                <a:spcPct val="0"/>
              </a:spcBef>
              <a:spcAft>
                <a:spcPct val="0"/>
              </a:spcAft>
              <a:defRPr sz="3300">
                <a:solidFill>
                  <a:schemeClr val="tx1"/>
                </a:solidFill>
                <a:latin typeface="Bookman Old Style" pitchFamily="18" charset="0"/>
              </a:defRPr>
            </a:lvl6pPr>
            <a:lvl7pPr marL="1771650" indent="-857250" algn="l" rtl="0" eaLnBrk="0" fontAlgn="base" hangingPunct="0">
              <a:spcBef>
                <a:spcPct val="0"/>
              </a:spcBef>
              <a:spcAft>
                <a:spcPct val="0"/>
              </a:spcAft>
              <a:defRPr sz="3300">
                <a:solidFill>
                  <a:schemeClr val="tx1"/>
                </a:solidFill>
                <a:latin typeface="Bookman Old Style" pitchFamily="18" charset="0"/>
              </a:defRPr>
            </a:lvl7pPr>
            <a:lvl8pPr marL="2228850" indent="-857250" algn="l" rtl="0" eaLnBrk="0" fontAlgn="base" hangingPunct="0">
              <a:spcBef>
                <a:spcPct val="0"/>
              </a:spcBef>
              <a:spcAft>
                <a:spcPct val="0"/>
              </a:spcAft>
              <a:defRPr sz="3300">
                <a:solidFill>
                  <a:schemeClr val="tx1"/>
                </a:solidFill>
                <a:latin typeface="Bookman Old Style" pitchFamily="18" charset="0"/>
              </a:defRPr>
            </a:lvl8pPr>
            <a:lvl9pPr marL="2686050" indent="-857250" algn="l" rtl="0" eaLnBrk="0" fontAlgn="base" hangingPunct="0">
              <a:spcBef>
                <a:spcPct val="0"/>
              </a:spcBef>
              <a:spcAft>
                <a:spcPct val="0"/>
              </a:spcAft>
              <a:defRPr sz="3300">
                <a:solidFill>
                  <a:schemeClr val="tx1"/>
                </a:solidFill>
                <a:latin typeface="Bookman Old Style" pitchFamily="18" charset="0"/>
              </a:defRPr>
            </a:lvl9pPr>
          </a:lstStyle>
          <a:p>
            <a:r>
              <a:rPr lang="en-US" sz="4693"/>
              <a:t>FREQUENT algorithm (Misra-Gries)</a:t>
            </a:r>
            <a:endParaRPr lang="en-US" sz="4693" dirty="0"/>
          </a:p>
        </p:txBody>
      </p:sp>
    </p:spTree>
    <p:extLst>
      <p:ext uri="{BB962C8B-B14F-4D97-AF65-F5344CB8AC3E}">
        <p14:creationId xmlns:p14="http://schemas.microsoft.com/office/powerpoint/2010/main" val="287231530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hape 340"/>
          <p:cNvSpPr/>
          <p:nvPr/>
        </p:nvSpPr>
        <p:spPr>
          <a:xfrm>
            <a:off x="2181574" y="4100987"/>
            <a:ext cx="698502" cy="642406"/>
          </a:xfrm>
          <a:prstGeom prst="rect">
            <a:avLst/>
          </a:prstGeom>
          <a:solidFill>
            <a:srgbClr val="008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41" name="Shape 341"/>
          <p:cNvSpPr/>
          <p:nvPr/>
        </p:nvSpPr>
        <p:spPr>
          <a:xfrm>
            <a:off x="2952306" y="4100987"/>
            <a:ext cx="698502" cy="642406"/>
          </a:xfrm>
          <a:prstGeom prst="rect">
            <a:avLst/>
          </a:prstGeom>
          <a:solidFill>
            <a:srgbClr val="008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42" name="Shape 342"/>
          <p:cNvSpPr/>
          <p:nvPr/>
        </p:nvSpPr>
        <p:spPr>
          <a:xfrm>
            <a:off x="4517010" y="4100987"/>
            <a:ext cx="698502" cy="642406"/>
          </a:xfrm>
          <a:prstGeom prst="rect">
            <a:avLst/>
          </a:prstGeom>
          <a:solidFill>
            <a:srgbClr val="008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43" name="Shape 343"/>
          <p:cNvSpPr/>
          <p:nvPr/>
        </p:nvSpPr>
        <p:spPr>
          <a:xfrm>
            <a:off x="8465891" y="4100987"/>
            <a:ext cx="698502" cy="642406"/>
          </a:xfrm>
          <a:prstGeom prst="rect">
            <a:avLst/>
          </a:prstGeom>
          <a:solidFill>
            <a:schemeClr val="accent2"/>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44" name="Shape 344"/>
          <p:cNvSpPr/>
          <p:nvPr/>
        </p:nvSpPr>
        <p:spPr>
          <a:xfrm>
            <a:off x="10046049" y="4100987"/>
            <a:ext cx="698502" cy="642406"/>
          </a:xfrm>
          <a:prstGeom prst="rect">
            <a:avLst/>
          </a:prstGeom>
          <a:solidFill>
            <a:schemeClr val="accent2"/>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45" name="Shape 345"/>
          <p:cNvSpPr/>
          <p:nvPr/>
        </p:nvSpPr>
        <p:spPr>
          <a:xfrm>
            <a:off x="6083873" y="4100987"/>
            <a:ext cx="698502" cy="642406"/>
          </a:xfrm>
          <a:prstGeom prst="rect">
            <a:avLst/>
          </a:prstGeom>
          <a:solidFill>
            <a:srgbClr val="FFFF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46" name="Shape 346"/>
          <p:cNvSpPr/>
          <p:nvPr/>
        </p:nvSpPr>
        <p:spPr>
          <a:xfrm>
            <a:off x="6896163" y="4100987"/>
            <a:ext cx="698502" cy="642406"/>
          </a:xfrm>
          <a:prstGeom prst="rect">
            <a:avLst/>
          </a:prstGeom>
          <a:solidFill>
            <a:srgbClr val="000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47" name="Shape 347"/>
          <p:cNvSpPr/>
          <p:nvPr/>
        </p:nvSpPr>
        <p:spPr>
          <a:xfrm>
            <a:off x="3735735" y="4100987"/>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48" name="Shape 348"/>
          <p:cNvSpPr/>
          <p:nvPr/>
        </p:nvSpPr>
        <p:spPr>
          <a:xfrm>
            <a:off x="5300441" y="4100987"/>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49" name="Shape 349"/>
          <p:cNvSpPr/>
          <p:nvPr/>
        </p:nvSpPr>
        <p:spPr>
          <a:xfrm>
            <a:off x="7681835" y="4100987"/>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50" name="Shape 350"/>
          <p:cNvSpPr/>
          <p:nvPr/>
        </p:nvSpPr>
        <p:spPr>
          <a:xfrm>
            <a:off x="9255969" y="4100987"/>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51" name="Shape 351"/>
          <p:cNvSpPr/>
          <p:nvPr/>
        </p:nvSpPr>
        <p:spPr>
          <a:xfrm>
            <a:off x="10848828" y="4100987"/>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pic>
        <p:nvPicPr>
          <p:cNvPr id="352" name="pasted-image.pdf"/>
          <p:cNvPicPr>
            <a:picLocks noChangeAspect="1"/>
          </p:cNvPicPr>
          <p:nvPr/>
        </p:nvPicPr>
        <p:blipFill>
          <a:blip r:embed="rId2"/>
          <a:stretch>
            <a:fillRect/>
          </a:stretch>
        </p:blipFill>
        <p:spPr>
          <a:xfrm>
            <a:off x="1457472" y="4921485"/>
            <a:ext cx="9931401" cy="1917702"/>
          </a:xfrm>
          <a:prstGeom prst="rect">
            <a:avLst/>
          </a:prstGeom>
          <a:ln w="12700">
            <a:miter lim="400000"/>
          </a:ln>
        </p:spPr>
      </p:pic>
      <p:pic>
        <p:nvPicPr>
          <p:cNvPr id="353" name="pasted-image.pdf"/>
          <p:cNvPicPr>
            <a:picLocks noChangeAspect="1"/>
          </p:cNvPicPr>
          <p:nvPr/>
        </p:nvPicPr>
        <p:blipFill>
          <a:blip r:embed="rId3"/>
          <a:stretch>
            <a:fillRect/>
          </a:stretch>
        </p:blipFill>
        <p:spPr>
          <a:xfrm>
            <a:off x="743892" y="3056451"/>
            <a:ext cx="1066800" cy="1016001"/>
          </a:xfrm>
          <a:prstGeom prst="rect">
            <a:avLst/>
          </a:prstGeom>
          <a:ln w="12700">
            <a:miter lim="400000"/>
          </a:ln>
        </p:spPr>
      </p:pic>
      <p:sp>
        <p:nvSpPr>
          <p:cNvPr id="354" name="Shape 354"/>
          <p:cNvSpPr/>
          <p:nvPr/>
        </p:nvSpPr>
        <p:spPr>
          <a:xfrm>
            <a:off x="7681834" y="3787189"/>
            <a:ext cx="4462288" cy="3205062"/>
          </a:xfrm>
          <a:prstGeom prst="rect">
            <a:avLst/>
          </a:prstGeom>
          <a:solidFill>
            <a:srgbClr val="FFFFFF"/>
          </a:solidFill>
          <a:ln w="12700">
            <a:miter lim="400000"/>
          </a:ln>
        </p:spPr>
        <p:txBody>
          <a:bodyPr lIns="50798" tIns="50798" rIns="50798" bIns="50798" anchor="ctr"/>
          <a:lstStyle/>
          <a:p>
            <a:pPr>
              <a:defRPr sz="2400">
                <a:solidFill>
                  <a:srgbClr val="FFFFFF"/>
                </a:solidFill>
              </a:defRPr>
            </a:pPr>
            <a:endParaRPr sz="3413"/>
          </a:p>
        </p:txBody>
      </p:sp>
      <p:grpSp>
        <p:nvGrpSpPr>
          <p:cNvPr id="359" name="Group 359"/>
          <p:cNvGrpSpPr/>
          <p:nvPr/>
        </p:nvGrpSpPr>
        <p:grpSpPr>
          <a:xfrm>
            <a:off x="7037160" y="1831226"/>
            <a:ext cx="3486426" cy="2333817"/>
            <a:chOff x="-1488113" y="521379"/>
            <a:chExt cx="3486424" cy="2333816"/>
          </a:xfrm>
        </p:grpSpPr>
        <p:pic>
          <p:nvPicPr>
            <p:cNvPr id="356" name="Picture 355"/>
            <p:cNvPicPr>
              <a:picLocks/>
            </p:cNvPicPr>
            <p:nvPr/>
          </p:nvPicPr>
          <p:blipFill>
            <a:blip r:embed="rId4"/>
            <a:stretch>
              <a:fillRect/>
            </a:stretch>
          </p:blipFill>
          <p:spPr>
            <a:xfrm rot="8639983">
              <a:off x="-1290539" y="1900316"/>
              <a:ext cx="2165002" cy="352234"/>
            </a:xfrm>
            <a:prstGeom prst="rect">
              <a:avLst/>
            </a:prstGeom>
            <a:effectLst/>
          </p:spPr>
        </p:pic>
        <p:sp>
          <p:nvSpPr>
            <p:cNvPr id="358" name="Shape 358"/>
            <p:cNvSpPr/>
            <p:nvPr/>
          </p:nvSpPr>
          <p:spPr>
            <a:xfrm>
              <a:off x="-1488114" y="521379"/>
              <a:ext cx="3486425" cy="1262217"/>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72249" tIns="72249" rIns="72249" bIns="72249" numCol="1" anchor="ctr">
              <a:noAutofit/>
            </a:bodyPr>
            <a:lstStyle>
              <a:lvl1pPr marL="317500" marR="127000" algn="l">
                <a:defRPr sz="2400">
                  <a:solidFill>
                    <a:srgbClr val="FFFFFF"/>
                  </a:solidFill>
                </a:defRPr>
              </a:lvl1pPr>
            </a:lstStyle>
            <a:p>
              <a:pPr>
                <a:defRPr sz="3800"/>
              </a:pPr>
              <a:r>
                <a:rPr sz="2418"/>
                <a:t>Green is estimated to have occurred once.</a:t>
              </a:r>
            </a:p>
          </p:txBody>
        </p:sp>
      </p:grpSp>
      <p:sp>
        <p:nvSpPr>
          <p:cNvPr id="26" name="Title 2"/>
          <p:cNvSpPr txBox="1">
            <a:spLocks/>
          </p:cNvSpPr>
          <p:nvPr/>
        </p:nvSpPr>
        <p:spPr bwMode="auto">
          <a:xfrm>
            <a:off x="1304996" y="650240"/>
            <a:ext cx="10941191" cy="1770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857250" indent="-857250" algn="l" rtl="0" eaLnBrk="0" fontAlgn="base" hangingPunct="0">
              <a:spcBef>
                <a:spcPct val="0"/>
              </a:spcBef>
              <a:spcAft>
                <a:spcPct val="0"/>
              </a:spcAft>
              <a:defRPr kumimoji="1" sz="3300">
                <a:solidFill>
                  <a:schemeClr val="tx1"/>
                </a:solidFill>
                <a:latin typeface="+mj-lt"/>
                <a:ea typeface="MS PGothic" pitchFamily="34" charset="-128"/>
                <a:cs typeface="MS PGothic" charset="0"/>
              </a:defRPr>
            </a:lvl1pPr>
            <a:lvl2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2pPr>
            <a:lvl3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3pPr>
            <a:lvl4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4pPr>
            <a:lvl5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5pPr>
            <a:lvl6pPr marL="1314450" indent="-857250" algn="l" rtl="0" eaLnBrk="0" fontAlgn="base" hangingPunct="0">
              <a:spcBef>
                <a:spcPct val="0"/>
              </a:spcBef>
              <a:spcAft>
                <a:spcPct val="0"/>
              </a:spcAft>
              <a:defRPr sz="3300">
                <a:solidFill>
                  <a:schemeClr val="tx1"/>
                </a:solidFill>
                <a:latin typeface="Bookman Old Style" pitchFamily="18" charset="0"/>
              </a:defRPr>
            </a:lvl6pPr>
            <a:lvl7pPr marL="1771650" indent="-857250" algn="l" rtl="0" eaLnBrk="0" fontAlgn="base" hangingPunct="0">
              <a:spcBef>
                <a:spcPct val="0"/>
              </a:spcBef>
              <a:spcAft>
                <a:spcPct val="0"/>
              </a:spcAft>
              <a:defRPr sz="3300">
                <a:solidFill>
                  <a:schemeClr val="tx1"/>
                </a:solidFill>
                <a:latin typeface="Bookman Old Style" pitchFamily="18" charset="0"/>
              </a:defRPr>
            </a:lvl7pPr>
            <a:lvl8pPr marL="2228850" indent="-857250" algn="l" rtl="0" eaLnBrk="0" fontAlgn="base" hangingPunct="0">
              <a:spcBef>
                <a:spcPct val="0"/>
              </a:spcBef>
              <a:spcAft>
                <a:spcPct val="0"/>
              </a:spcAft>
              <a:defRPr sz="3300">
                <a:solidFill>
                  <a:schemeClr val="tx1"/>
                </a:solidFill>
                <a:latin typeface="Bookman Old Style" pitchFamily="18" charset="0"/>
              </a:defRPr>
            </a:lvl8pPr>
            <a:lvl9pPr marL="2686050" indent="-857250" algn="l" rtl="0" eaLnBrk="0" fontAlgn="base" hangingPunct="0">
              <a:spcBef>
                <a:spcPct val="0"/>
              </a:spcBef>
              <a:spcAft>
                <a:spcPct val="0"/>
              </a:spcAft>
              <a:defRPr sz="3300">
                <a:solidFill>
                  <a:schemeClr val="tx1"/>
                </a:solidFill>
                <a:latin typeface="Bookman Old Style" pitchFamily="18" charset="0"/>
              </a:defRPr>
            </a:lvl9pPr>
          </a:lstStyle>
          <a:p>
            <a:r>
              <a:rPr lang="en-US" sz="4693"/>
              <a:t>FREQUENT algorithm (Misra-Gries)</a:t>
            </a:r>
            <a:endParaRPr lang="en-US" sz="4693" dirty="0"/>
          </a:p>
        </p:txBody>
      </p:sp>
      <p:pic>
        <p:nvPicPr>
          <p:cNvPr id="25" name="pasted-image.pdf"/>
          <p:cNvPicPr>
            <a:picLocks noChangeAspect="1"/>
          </p:cNvPicPr>
          <p:nvPr/>
        </p:nvPicPr>
        <p:blipFill>
          <a:blip r:embed="rId6"/>
          <a:stretch>
            <a:fillRect/>
          </a:stretch>
        </p:blipFill>
        <p:spPr>
          <a:xfrm>
            <a:off x="536723" y="7602969"/>
            <a:ext cx="11772901" cy="1041401"/>
          </a:xfrm>
          <a:prstGeom prst="rect">
            <a:avLst/>
          </a:prstGeom>
          <a:ln w="12700">
            <a:miter lim="400000"/>
          </a:ln>
        </p:spPr>
      </p:pic>
    </p:spTree>
    <p:extLst>
      <p:ext uri="{BB962C8B-B14F-4D97-AF65-F5344CB8AC3E}">
        <p14:creationId xmlns:p14="http://schemas.microsoft.com/office/powerpoint/2010/main" val="2602163930"/>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Shape 363"/>
          <p:cNvSpPr/>
          <p:nvPr/>
        </p:nvSpPr>
        <p:spPr>
          <a:xfrm>
            <a:off x="2181574" y="4100987"/>
            <a:ext cx="698502" cy="642406"/>
          </a:xfrm>
          <a:prstGeom prst="rect">
            <a:avLst/>
          </a:prstGeom>
          <a:solidFill>
            <a:srgbClr val="008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64" name="Shape 364"/>
          <p:cNvSpPr/>
          <p:nvPr/>
        </p:nvSpPr>
        <p:spPr>
          <a:xfrm>
            <a:off x="2952306" y="4100987"/>
            <a:ext cx="698502" cy="642406"/>
          </a:xfrm>
          <a:prstGeom prst="rect">
            <a:avLst/>
          </a:prstGeom>
          <a:solidFill>
            <a:srgbClr val="008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65" name="Shape 365"/>
          <p:cNvSpPr/>
          <p:nvPr/>
        </p:nvSpPr>
        <p:spPr>
          <a:xfrm>
            <a:off x="4517010" y="4100987"/>
            <a:ext cx="698502" cy="642406"/>
          </a:xfrm>
          <a:prstGeom prst="rect">
            <a:avLst/>
          </a:prstGeom>
          <a:solidFill>
            <a:srgbClr val="008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66" name="Shape 366"/>
          <p:cNvSpPr/>
          <p:nvPr/>
        </p:nvSpPr>
        <p:spPr>
          <a:xfrm>
            <a:off x="8465891" y="4100987"/>
            <a:ext cx="698502" cy="642406"/>
          </a:xfrm>
          <a:prstGeom prst="rect">
            <a:avLst/>
          </a:prstGeom>
          <a:solidFill>
            <a:schemeClr val="accent2"/>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67" name="Shape 367"/>
          <p:cNvSpPr/>
          <p:nvPr/>
        </p:nvSpPr>
        <p:spPr>
          <a:xfrm>
            <a:off x="10046049" y="4100987"/>
            <a:ext cx="698502" cy="642406"/>
          </a:xfrm>
          <a:prstGeom prst="rect">
            <a:avLst/>
          </a:prstGeom>
          <a:solidFill>
            <a:schemeClr val="accent2"/>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68" name="Shape 368"/>
          <p:cNvSpPr/>
          <p:nvPr/>
        </p:nvSpPr>
        <p:spPr>
          <a:xfrm>
            <a:off x="6083873" y="4100987"/>
            <a:ext cx="698502" cy="642406"/>
          </a:xfrm>
          <a:prstGeom prst="rect">
            <a:avLst/>
          </a:prstGeom>
          <a:solidFill>
            <a:schemeClr val="accent3">
              <a:satOff val="18648"/>
              <a:lumOff val="5971"/>
            </a:schemeClr>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69" name="Shape 369"/>
          <p:cNvSpPr/>
          <p:nvPr/>
        </p:nvSpPr>
        <p:spPr>
          <a:xfrm>
            <a:off x="6896163" y="4100987"/>
            <a:ext cx="698502" cy="642406"/>
          </a:xfrm>
          <a:prstGeom prst="rect">
            <a:avLst/>
          </a:prstGeom>
          <a:solidFill>
            <a:srgbClr val="00000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70" name="Shape 370"/>
          <p:cNvSpPr/>
          <p:nvPr/>
        </p:nvSpPr>
        <p:spPr>
          <a:xfrm>
            <a:off x="3735735" y="4100987"/>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71" name="Shape 371"/>
          <p:cNvSpPr/>
          <p:nvPr/>
        </p:nvSpPr>
        <p:spPr>
          <a:xfrm>
            <a:off x="5300441" y="4100987"/>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72" name="Shape 372"/>
          <p:cNvSpPr/>
          <p:nvPr/>
        </p:nvSpPr>
        <p:spPr>
          <a:xfrm>
            <a:off x="7681835" y="4100987"/>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73" name="Shape 373"/>
          <p:cNvSpPr/>
          <p:nvPr/>
        </p:nvSpPr>
        <p:spPr>
          <a:xfrm>
            <a:off x="9255969" y="4100987"/>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sp>
        <p:nvSpPr>
          <p:cNvPr id="374" name="Shape 374"/>
          <p:cNvSpPr/>
          <p:nvPr/>
        </p:nvSpPr>
        <p:spPr>
          <a:xfrm>
            <a:off x="10848828" y="4100987"/>
            <a:ext cx="698502" cy="642406"/>
          </a:xfrm>
          <a:prstGeom prst="rect">
            <a:avLst/>
          </a:prstGeom>
          <a:solidFill>
            <a:srgbClr val="002B60"/>
          </a:solidFill>
          <a:ln w="12700">
            <a:miter lim="400000"/>
          </a:ln>
        </p:spPr>
        <p:txBody>
          <a:bodyPr lIns="45717" tIns="45719" rIns="45717" bIns="45719"/>
          <a:lstStyle/>
          <a:p>
            <a:pPr algn="l" defTabSz="914354">
              <a:defRPr sz="1800">
                <a:latin typeface="Arial"/>
                <a:ea typeface="Arial"/>
                <a:cs typeface="Arial"/>
                <a:sym typeface="Arial"/>
              </a:defRPr>
            </a:pPr>
            <a:endParaRPr sz="2560"/>
          </a:p>
        </p:txBody>
      </p:sp>
      <p:pic>
        <p:nvPicPr>
          <p:cNvPr id="375" name="pasted-image.pdf"/>
          <p:cNvPicPr>
            <a:picLocks noChangeAspect="1"/>
          </p:cNvPicPr>
          <p:nvPr/>
        </p:nvPicPr>
        <p:blipFill>
          <a:blip r:embed="rId2"/>
          <a:stretch>
            <a:fillRect/>
          </a:stretch>
        </p:blipFill>
        <p:spPr>
          <a:xfrm>
            <a:off x="1457472" y="4921485"/>
            <a:ext cx="9931401" cy="1917702"/>
          </a:xfrm>
          <a:prstGeom prst="rect">
            <a:avLst/>
          </a:prstGeom>
          <a:ln w="12700">
            <a:miter lim="400000"/>
          </a:ln>
        </p:spPr>
      </p:pic>
      <p:pic>
        <p:nvPicPr>
          <p:cNvPr id="376" name="pasted-image.pdf"/>
          <p:cNvPicPr>
            <a:picLocks noChangeAspect="1"/>
          </p:cNvPicPr>
          <p:nvPr/>
        </p:nvPicPr>
        <p:blipFill>
          <a:blip r:embed="rId3"/>
          <a:stretch>
            <a:fillRect/>
          </a:stretch>
        </p:blipFill>
        <p:spPr>
          <a:xfrm>
            <a:off x="743892" y="3056451"/>
            <a:ext cx="1066800" cy="1016001"/>
          </a:xfrm>
          <a:prstGeom prst="rect">
            <a:avLst/>
          </a:prstGeom>
          <a:ln w="12700">
            <a:miter lim="400000"/>
          </a:ln>
        </p:spPr>
      </p:pic>
      <p:sp>
        <p:nvSpPr>
          <p:cNvPr id="377" name="Shape 377"/>
          <p:cNvSpPr/>
          <p:nvPr/>
        </p:nvSpPr>
        <p:spPr>
          <a:xfrm>
            <a:off x="5300442" y="3787189"/>
            <a:ext cx="6843681" cy="3205062"/>
          </a:xfrm>
          <a:prstGeom prst="rect">
            <a:avLst/>
          </a:prstGeom>
          <a:solidFill>
            <a:srgbClr val="FFFFFF"/>
          </a:solidFill>
          <a:ln w="12700">
            <a:miter lim="400000"/>
          </a:ln>
        </p:spPr>
        <p:txBody>
          <a:bodyPr lIns="50798" tIns="50798" rIns="50798" bIns="50798" anchor="ctr"/>
          <a:lstStyle/>
          <a:p>
            <a:pPr>
              <a:defRPr sz="2400">
                <a:solidFill>
                  <a:srgbClr val="FFFFFF"/>
                </a:solidFill>
              </a:defRPr>
            </a:pPr>
            <a:endParaRPr sz="3413"/>
          </a:p>
        </p:txBody>
      </p:sp>
      <p:sp>
        <p:nvSpPr>
          <p:cNvPr id="380" name="Shape 380"/>
          <p:cNvSpPr/>
          <p:nvPr/>
        </p:nvSpPr>
        <p:spPr>
          <a:xfrm>
            <a:off x="6443787" y="4208499"/>
            <a:ext cx="5655371" cy="2153516"/>
          </a:xfrm>
          <a:prstGeom prst="rect">
            <a:avLst/>
          </a:prstGeom>
          <a:blipFill>
            <a:blip r:embed="rId4"/>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798" tIns="50798" rIns="50798" bIns="50798" anchor="ctr"/>
          <a:lstStyle/>
          <a:p>
            <a:pPr marL="317483" marR="126994" algn="l">
              <a:defRPr sz="3800">
                <a:solidFill>
                  <a:srgbClr val="FFFFFF"/>
                </a:solidFill>
              </a:defRPr>
            </a:pPr>
            <a:r>
              <a:rPr sz="2844" dirty="0"/>
              <a:t>Streaming algorithms are </a:t>
            </a:r>
            <a:r>
              <a:rPr sz="2844" b="1" dirty="0">
                <a:latin typeface="Helvetica"/>
                <a:ea typeface="Helvetica"/>
                <a:cs typeface="Helvetica"/>
                <a:sym typeface="Helvetica"/>
              </a:rPr>
              <a:t>approximations</a:t>
            </a:r>
            <a:r>
              <a:rPr sz="2844" dirty="0"/>
              <a:t> (estimates) of the correct answers!</a:t>
            </a:r>
          </a:p>
        </p:txBody>
      </p:sp>
      <p:sp>
        <p:nvSpPr>
          <p:cNvPr id="24" name="Title 2"/>
          <p:cNvSpPr txBox="1">
            <a:spLocks/>
          </p:cNvSpPr>
          <p:nvPr/>
        </p:nvSpPr>
        <p:spPr bwMode="auto">
          <a:xfrm>
            <a:off x="1304996" y="650240"/>
            <a:ext cx="10941191" cy="1770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857250" indent="-857250" algn="l" rtl="0" eaLnBrk="0" fontAlgn="base" hangingPunct="0">
              <a:spcBef>
                <a:spcPct val="0"/>
              </a:spcBef>
              <a:spcAft>
                <a:spcPct val="0"/>
              </a:spcAft>
              <a:defRPr kumimoji="1" sz="3300">
                <a:solidFill>
                  <a:schemeClr val="tx1"/>
                </a:solidFill>
                <a:latin typeface="+mj-lt"/>
                <a:ea typeface="MS PGothic" pitchFamily="34" charset="-128"/>
                <a:cs typeface="MS PGothic" charset="0"/>
              </a:defRPr>
            </a:lvl1pPr>
            <a:lvl2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2pPr>
            <a:lvl3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3pPr>
            <a:lvl4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4pPr>
            <a:lvl5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5pPr>
            <a:lvl6pPr marL="1314450" indent="-857250" algn="l" rtl="0" eaLnBrk="0" fontAlgn="base" hangingPunct="0">
              <a:spcBef>
                <a:spcPct val="0"/>
              </a:spcBef>
              <a:spcAft>
                <a:spcPct val="0"/>
              </a:spcAft>
              <a:defRPr sz="3300">
                <a:solidFill>
                  <a:schemeClr val="tx1"/>
                </a:solidFill>
                <a:latin typeface="Bookman Old Style" pitchFamily="18" charset="0"/>
              </a:defRPr>
            </a:lvl6pPr>
            <a:lvl7pPr marL="1771650" indent="-857250" algn="l" rtl="0" eaLnBrk="0" fontAlgn="base" hangingPunct="0">
              <a:spcBef>
                <a:spcPct val="0"/>
              </a:spcBef>
              <a:spcAft>
                <a:spcPct val="0"/>
              </a:spcAft>
              <a:defRPr sz="3300">
                <a:solidFill>
                  <a:schemeClr val="tx1"/>
                </a:solidFill>
                <a:latin typeface="Bookman Old Style" pitchFamily="18" charset="0"/>
              </a:defRPr>
            </a:lvl7pPr>
            <a:lvl8pPr marL="2228850" indent="-857250" algn="l" rtl="0" eaLnBrk="0" fontAlgn="base" hangingPunct="0">
              <a:spcBef>
                <a:spcPct val="0"/>
              </a:spcBef>
              <a:spcAft>
                <a:spcPct val="0"/>
              </a:spcAft>
              <a:defRPr sz="3300">
                <a:solidFill>
                  <a:schemeClr val="tx1"/>
                </a:solidFill>
                <a:latin typeface="Bookman Old Style" pitchFamily="18" charset="0"/>
              </a:defRPr>
            </a:lvl8pPr>
            <a:lvl9pPr marL="2686050" indent="-857250" algn="l" rtl="0" eaLnBrk="0" fontAlgn="base" hangingPunct="0">
              <a:spcBef>
                <a:spcPct val="0"/>
              </a:spcBef>
              <a:spcAft>
                <a:spcPct val="0"/>
              </a:spcAft>
              <a:defRPr sz="3300">
                <a:solidFill>
                  <a:schemeClr val="tx1"/>
                </a:solidFill>
                <a:latin typeface="Bookman Old Style" pitchFamily="18" charset="0"/>
              </a:defRPr>
            </a:lvl9pPr>
          </a:lstStyle>
          <a:p>
            <a:r>
              <a:rPr lang="en-US" sz="4693"/>
              <a:t>FREQUENT algorithm (Misra-Gries)</a:t>
            </a:r>
            <a:endParaRPr lang="en-US" sz="4693" dirty="0"/>
          </a:p>
        </p:txBody>
      </p:sp>
      <p:pic>
        <p:nvPicPr>
          <p:cNvPr id="23" name="pasted-image.pdf"/>
          <p:cNvPicPr>
            <a:picLocks noChangeAspect="1"/>
          </p:cNvPicPr>
          <p:nvPr/>
        </p:nvPicPr>
        <p:blipFill>
          <a:blip r:embed="rId5"/>
          <a:stretch>
            <a:fillRect/>
          </a:stretch>
        </p:blipFill>
        <p:spPr>
          <a:xfrm>
            <a:off x="536723" y="7602969"/>
            <a:ext cx="11772901" cy="1041401"/>
          </a:xfrm>
          <a:prstGeom prst="rect">
            <a:avLst/>
          </a:prstGeom>
          <a:ln w="12700">
            <a:miter lim="400000"/>
          </a:ln>
        </p:spPr>
      </p:pic>
    </p:spTree>
    <p:extLst>
      <p:ext uri="{BB962C8B-B14F-4D97-AF65-F5344CB8AC3E}">
        <p14:creationId xmlns:p14="http://schemas.microsoft.com/office/powerpoint/2010/main" val="2248628894"/>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Shape 385"/>
          <p:cNvSpPr>
            <a:spLocks noGrp="1"/>
          </p:cNvSpPr>
          <p:nvPr>
            <p:ph idx="4294967295"/>
          </p:nvPr>
        </p:nvSpPr>
        <p:spPr>
          <a:xfrm>
            <a:off x="0" y="4225925"/>
            <a:ext cx="10153650" cy="3362325"/>
          </a:xfrm>
          <a:prstGeom prst="rect">
            <a:avLst/>
          </a:prstGeom>
        </p:spPr>
        <p:txBody>
          <a:bodyPr anchor="t"/>
          <a:lstStyle/>
          <a:p>
            <a:pPr lvl="1"/>
            <a:r>
              <a:rPr dirty="0"/>
              <a:t>Implementation: associative array using a balanced binary search tree</a:t>
            </a:r>
          </a:p>
          <a:p>
            <a:pPr lvl="1"/>
            <a:r>
              <a:rPr dirty="0"/>
              <a:t>Each key has a max. value of </a:t>
            </a:r>
            <a:r>
              <a:rPr sz="4124" i="1" dirty="0">
                <a:latin typeface="Times New Roman"/>
                <a:ea typeface="Times New Roman"/>
                <a:cs typeface="Times New Roman"/>
                <a:sym typeface="Times New Roman"/>
              </a:rPr>
              <a:t>n</a:t>
            </a:r>
            <a:r>
              <a:rPr dirty="0"/>
              <a:t>, each counter has a max. value of </a:t>
            </a:r>
            <a:r>
              <a:rPr sz="4124" i="1" dirty="0">
                <a:latin typeface="Times New Roman"/>
                <a:ea typeface="Times New Roman"/>
                <a:cs typeface="Times New Roman"/>
                <a:sym typeface="Times New Roman"/>
              </a:rPr>
              <a:t>m</a:t>
            </a:r>
          </a:p>
          <a:p>
            <a:pPr lvl="1"/>
            <a:r>
              <a:rPr dirty="0"/>
              <a:t>At most </a:t>
            </a:r>
            <a:r>
              <a:rPr sz="3698" i="1" dirty="0">
                <a:latin typeface="Times New Roman"/>
                <a:ea typeface="Times New Roman"/>
                <a:cs typeface="Times New Roman"/>
                <a:sym typeface="Times New Roman"/>
              </a:rPr>
              <a:t>(k-1)</a:t>
            </a:r>
            <a:r>
              <a:rPr dirty="0"/>
              <a:t> key/counter pairs in memory at any time</a:t>
            </a:r>
          </a:p>
        </p:txBody>
      </p:sp>
      <p:pic>
        <p:nvPicPr>
          <p:cNvPr id="384" name="pasted-image.pdf"/>
          <p:cNvPicPr>
            <a:picLocks noChangeAspect="1"/>
          </p:cNvPicPr>
          <p:nvPr/>
        </p:nvPicPr>
        <p:blipFill>
          <a:blip r:embed="rId2"/>
          <a:stretch>
            <a:fillRect/>
          </a:stretch>
        </p:blipFill>
        <p:spPr>
          <a:xfrm>
            <a:off x="9639747" y="3421883"/>
            <a:ext cx="622352" cy="592715"/>
          </a:xfrm>
          <a:prstGeom prst="rect">
            <a:avLst/>
          </a:prstGeom>
          <a:ln w="12700">
            <a:miter lim="400000"/>
          </a:ln>
        </p:spPr>
      </p:pic>
      <p:pic>
        <p:nvPicPr>
          <p:cNvPr id="386" name="Screen Shot 2014-11-13 at 09.55.09.png"/>
          <p:cNvPicPr>
            <a:picLocks noChangeAspect="1"/>
          </p:cNvPicPr>
          <p:nvPr/>
        </p:nvPicPr>
        <p:blipFill>
          <a:blip r:embed="rId3"/>
          <a:stretch>
            <a:fillRect/>
          </a:stretch>
        </p:blipFill>
        <p:spPr>
          <a:xfrm>
            <a:off x="3620015" y="7485389"/>
            <a:ext cx="6134101" cy="876301"/>
          </a:xfrm>
          <a:prstGeom prst="rect">
            <a:avLst/>
          </a:prstGeom>
          <a:ln w="12700">
            <a:miter lim="400000"/>
          </a:ln>
        </p:spPr>
      </p:pic>
      <p:sp>
        <p:nvSpPr>
          <p:cNvPr id="387" name="Shape 387"/>
          <p:cNvSpPr/>
          <p:nvPr/>
        </p:nvSpPr>
        <p:spPr>
          <a:xfrm>
            <a:off x="0" y="2802973"/>
            <a:ext cx="13004800" cy="1031984"/>
          </a:xfrm>
          <a:prstGeom prst="rect">
            <a:avLst/>
          </a:prstGeom>
          <a:blipFill>
            <a:blip r:embed="rId4"/>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798" tIns="50798" rIns="50798" bIns="50798" anchor="ctr"/>
          <a:lstStyle>
            <a:lvl1pPr>
              <a:defRPr sz="4400" b="1">
                <a:solidFill>
                  <a:srgbClr val="FFFFFF"/>
                </a:solidFill>
                <a:latin typeface="Helvetica"/>
                <a:ea typeface="Helvetica"/>
                <a:cs typeface="Helvetica"/>
                <a:sym typeface="Helvetica"/>
              </a:defRPr>
            </a:lvl1pPr>
          </a:lstStyle>
          <a:p>
            <a:r>
              <a:rPr sz="6258"/>
              <a:t>space complexity</a:t>
            </a:r>
          </a:p>
        </p:txBody>
      </p:sp>
      <p:sp>
        <p:nvSpPr>
          <p:cNvPr id="9" name="Title 2"/>
          <p:cNvSpPr txBox="1">
            <a:spLocks/>
          </p:cNvSpPr>
          <p:nvPr/>
        </p:nvSpPr>
        <p:spPr bwMode="auto">
          <a:xfrm>
            <a:off x="1304996" y="650240"/>
            <a:ext cx="10941191" cy="1770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857250" indent="-857250" algn="l" rtl="0" eaLnBrk="0" fontAlgn="base" hangingPunct="0">
              <a:spcBef>
                <a:spcPct val="0"/>
              </a:spcBef>
              <a:spcAft>
                <a:spcPct val="0"/>
              </a:spcAft>
              <a:defRPr kumimoji="1" sz="3300">
                <a:solidFill>
                  <a:schemeClr val="tx1"/>
                </a:solidFill>
                <a:latin typeface="+mj-lt"/>
                <a:ea typeface="MS PGothic" pitchFamily="34" charset="-128"/>
                <a:cs typeface="MS PGothic" charset="0"/>
              </a:defRPr>
            </a:lvl1pPr>
            <a:lvl2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2pPr>
            <a:lvl3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3pPr>
            <a:lvl4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4pPr>
            <a:lvl5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5pPr>
            <a:lvl6pPr marL="1314450" indent="-857250" algn="l" rtl="0" eaLnBrk="0" fontAlgn="base" hangingPunct="0">
              <a:spcBef>
                <a:spcPct val="0"/>
              </a:spcBef>
              <a:spcAft>
                <a:spcPct val="0"/>
              </a:spcAft>
              <a:defRPr sz="3300">
                <a:solidFill>
                  <a:schemeClr val="tx1"/>
                </a:solidFill>
                <a:latin typeface="Bookman Old Style" pitchFamily="18" charset="0"/>
              </a:defRPr>
            </a:lvl6pPr>
            <a:lvl7pPr marL="1771650" indent="-857250" algn="l" rtl="0" eaLnBrk="0" fontAlgn="base" hangingPunct="0">
              <a:spcBef>
                <a:spcPct val="0"/>
              </a:spcBef>
              <a:spcAft>
                <a:spcPct val="0"/>
              </a:spcAft>
              <a:defRPr sz="3300">
                <a:solidFill>
                  <a:schemeClr val="tx1"/>
                </a:solidFill>
                <a:latin typeface="Bookman Old Style" pitchFamily="18" charset="0"/>
              </a:defRPr>
            </a:lvl7pPr>
            <a:lvl8pPr marL="2228850" indent="-857250" algn="l" rtl="0" eaLnBrk="0" fontAlgn="base" hangingPunct="0">
              <a:spcBef>
                <a:spcPct val="0"/>
              </a:spcBef>
              <a:spcAft>
                <a:spcPct val="0"/>
              </a:spcAft>
              <a:defRPr sz="3300">
                <a:solidFill>
                  <a:schemeClr val="tx1"/>
                </a:solidFill>
                <a:latin typeface="Bookman Old Style" pitchFamily="18" charset="0"/>
              </a:defRPr>
            </a:lvl8pPr>
            <a:lvl9pPr marL="2686050" indent="-857250" algn="l" rtl="0" eaLnBrk="0" fontAlgn="base" hangingPunct="0">
              <a:spcBef>
                <a:spcPct val="0"/>
              </a:spcBef>
              <a:spcAft>
                <a:spcPct val="0"/>
              </a:spcAft>
              <a:defRPr sz="3300">
                <a:solidFill>
                  <a:schemeClr val="tx1"/>
                </a:solidFill>
                <a:latin typeface="Bookman Old Style" pitchFamily="18" charset="0"/>
              </a:defRPr>
            </a:lvl9pPr>
          </a:lstStyle>
          <a:p>
            <a:r>
              <a:rPr lang="en-US" sz="4693"/>
              <a:t>FREQUENT algorithm (Misra-Gries)</a:t>
            </a:r>
            <a:endParaRPr lang="en-US" sz="4693" dirty="0"/>
          </a:p>
        </p:txBody>
      </p:sp>
    </p:spTree>
    <p:extLst>
      <p:ext uri="{BB962C8B-B14F-4D97-AF65-F5344CB8AC3E}">
        <p14:creationId xmlns:p14="http://schemas.microsoft.com/office/powerpoint/2010/main" val="3566639608"/>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p:nvPr/>
        </p:nvSpPr>
        <p:spPr>
          <a:xfrm>
            <a:off x="10503143" y="5351599"/>
            <a:ext cx="381001" cy="381001"/>
          </a:xfrm>
          <a:prstGeom prst="rect">
            <a:avLst/>
          </a:prstGeom>
          <a:blipFill>
            <a:blip r:embed="rId3"/>
          </a:blipFill>
          <a:ln w="12700">
            <a:miter lim="400000"/>
          </a:ln>
          <a:effectLst>
            <a:outerShdw blurRad="38100" dist="25400" dir="5400000" rotWithShape="0">
              <a:srgbClr val="000000">
                <a:alpha val="50000"/>
              </a:srgbClr>
            </a:outerShdw>
          </a:effectLst>
        </p:spPr>
        <p:txBody>
          <a:bodyPr lIns="50798" tIns="50798" rIns="50798" bIns="50798" anchor="ctr"/>
          <a:lstStyle/>
          <a:p>
            <a:pPr>
              <a:defRPr sz="2400">
                <a:solidFill>
                  <a:srgbClr val="FFFFFF"/>
                </a:solidFill>
              </a:defRPr>
            </a:pPr>
            <a:endParaRPr sz="3413"/>
          </a:p>
        </p:txBody>
      </p:sp>
      <p:pic>
        <p:nvPicPr>
          <p:cNvPr id="392" name="pasted-image.pdf"/>
          <p:cNvPicPr>
            <a:picLocks noChangeAspect="1"/>
          </p:cNvPicPr>
          <p:nvPr/>
        </p:nvPicPr>
        <p:blipFill>
          <a:blip r:embed="rId4"/>
          <a:stretch>
            <a:fillRect/>
          </a:stretch>
        </p:blipFill>
        <p:spPr>
          <a:xfrm>
            <a:off x="9639747" y="3421883"/>
            <a:ext cx="622352" cy="592715"/>
          </a:xfrm>
          <a:prstGeom prst="rect">
            <a:avLst/>
          </a:prstGeom>
          <a:ln w="12700">
            <a:miter lim="400000"/>
          </a:ln>
        </p:spPr>
      </p:pic>
      <p:sp>
        <p:nvSpPr>
          <p:cNvPr id="393" name="Shape 393"/>
          <p:cNvSpPr/>
          <p:nvPr/>
        </p:nvSpPr>
        <p:spPr>
          <a:xfrm>
            <a:off x="0" y="2802973"/>
            <a:ext cx="13004800" cy="1031984"/>
          </a:xfrm>
          <a:prstGeom prst="rect">
            <a:avLst/>
          </a:pr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798" tIns="50798" rIns="50798" bIns="50798" anchor="ctr"/>
          <a:lstStyle>
            <a:lvl1pPr>
              <a:defRPr sz="4400" b="1">
                <a:solidFill>
                  <a:srgbClr val="FFFFFF"/>
                </a:solidFill>
                <a:latin typeface="Helvetica"/>
                <a:ea typeface="Helvetica"/>
                <a:cs typeface="Helvetica"/>
                <a:sym typeface="Helvetica"/>
              </a:defRPr>
            </a:lvl1pPr>
          </a:lstStyle>
          <a:p>
            <a:r>
              <a:rPr sz="4551" dirty="0"/>
              <a:t>answer quality of frequency estimates</a:t>
            </a:r>
          </a:p>
        </p:txBody>
      </p:sp>
      <p:pic>
        <p:nvPicPr>
          <p:cNvPr id="394" name="pasted-image.pdf"/>
          <p:cNvPicPr>
            <a:picLocks noChangeAspect="1"/>
          </p:cNvPicPr>
          <p:nvPr/>
        </p:nvPicPr>
        <p:blipFill>
          <a:blip r:embed="rId5"/>
          <a:stretch>
            <a:fillRect/>
          </a:stretch>
        </p:blipFill>
        <p:spPr>
          <a:xfrm>
            <a:off x="821926" y="4084747"/>
            <a:ext cx="9232902" cy="1079501"/>
          </a:xfrm>
          <a:prstGeom prst="rect">
            <a:avLst/>
          </a:prstGeom>
          <a:ln w="12700">
            <a:miter lim="400000"/>
          </a:ln>
        </p:spPr>
      </p:pic>
      <p:pic>
        <p:nvPicPr>
          <p:cNvPr id="395" name="pasted-image.pdf"/>
          <p:cNvPicPr>
            <a:picLocks noChangeAspect="1"/>
          </p:cNvPicPr>
          <p:nvPr/>
        </p:nvPicPr>
        <p:blipFill>
          <a:blip r:embed="rId6"/>
          <a:stretch>
            <a:fillRect/>
          </a:stretch>
        </p:blipFill>
        <p:spPr>
          <a:xfrm>
            <a:off x="834627" y="5722075"/>
            <a:ext cx="9207501" cy="2692400"/>
          </a:xfrm>
          <a:prstGeom prst="rect">
            <a:avLst/>
          </a:prstGeom>
          <a:ln w="12700">
            <a:miter lim="400000"/>
          </a:ln>
        </p:spPr>
      </p:pic>
      <p:grpSp>
        <p:nvGrpSpPr>
          <p:cNvPr id="398" name="Group 398"/>
          <p:cNvGrpSpPr/>
          <p:nvPr/>
        </p:nvGrpSpPr>
        <p:grpSpPr>
          <a:xfrm>
            <a:off x="10102777" y="4569612"/>
            <a:ext cx="3182793" cy="4040001"/>
            <a:chOff x="0" y="0"/>
            <a:chExt cx="3182790" cy="4040001"/>
          </a:xfrm>
        </p:grpSpPr>
        <p:pic>
          <p:nvPicPr>
            <p:cNvPr id="397" name="Screen Shot 2014-11-13 at 09.52.55.png"/>
            <p:cNvPicPr>
              <a:picLocks noChangeAspect="1"/>
            </p:cNvPicPr>
            <p:nvPr/>
          </p:nvPicPr>
          <p:blipFill>
            <a:blip r:embed="rId7"/>
            <a:stretch>
              <a:fillRect/>
            </a:stretch>
          </p:blipFill>
          <p:spPr>
            <a:xfrm>
              <a:off x="127000" y="88900"/>
              <a:ext cx="2928791" cy="3709802"/>
            </a:xfrm>
            <a:prstGeom prst="rect">
              <a:avLst/>
            </a:prstGeom>
            <a:ln>
              <a:noFill/>
            </a:ln>
            <a:effectLst/>
          </p:spPr>
        </p:pic>
        <p:pic>
          <p:nvPicPr>
            <p:cNvPr id="396" name="Picture 395"/>
            <p:cNvPicPr>
              <a:picLocks/>
            </p:cNvPicPr>
            <p:nvPr/>
          </p:nvPicPr>
          <p:blipFill>
            <a:blip r:embed="rId8"/>
            <a:stretch>
              <a:fillRect/>
            </a:stretch>
          </p:blipFill>
          <p:spPr>
            <a:xfrm>
              <a:off x="0" y="0"/>
              <a:ext cx="3182791" cy="4040002"/>
            </a:xfrm>
            <a:prstGeom prst="rect">
              <a:avLst/>
            </a:prstGeom>
            <a:effectLst/>
          </p:spPr>
        </p:pic>
      </p:grpSp>
      <p:pic>
        <p:nvPicPr>
          <p:cNvPr id="402" name="Picture 401"/>
          <p:cNvPicPr>
            <a:picLocks/>
          </p:cNvPicPr>
          <p:nvPr/>
        </p:nvPicPr>
        <p:blipFill>
          <a:blip r:embed="rId9"/>
          <a:stretch>
            <a:fillRect/>
          </a:stretch>
        </p:blipFill>
        <p:spPr>
          <a:xfrm>
            <a:off x="6033925" y="4561672"/>
            <a:ext cx="4507317" cy="1188336"/>
          </a:xfrm>
          <a:prstGeom prst="rect">
            <a:avLst/>
          </a:prstGeom>
        </p:spPr>
      </p:pic>
      <p:pic>
        <p:nvPicPr>
          <p:cNvPr id="404" name="Picture 403"/>
          <p:cNvPicPr>
            <a:picLocks/>
          </p:cNvPicPr>
          <p:nvPr/>
        </p:nvPicPr>
        <p:blipFill>
          <a:blip r:embed="rId10"/>
          <a:stretch>
            <a:fillRect/>
          </a:stretch>
        </p:blipFill>
        <p:spPr>
          <a:xfrm>
            <a:off x="8232478" y="6198166"/>
            <a:ext cx="2592811" cy="1595292"/>
          </a:xfrm>
          <a:prstGeom prst="rect">
            <a:avLst/>
          </a:prstGeom>
        </p:spPr>
      </p:pic>
      <p:sp>
        <p:nvSpPr>
          <p:cNvPr id="18" name="Title 2"/>
          <p:cNvSpPr txBox="1">
            <a:spLocks/>
          </p:cNvSpPr>
          <p:nvPr/>
        </p:nvSpPr>
        <p:spPr bwMode="auto">
          <a:xfrm>
            <a:off x="1304996" y="650240"/>
            <a:ext cx="10941191" cy="1770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857250" indent="-857250" algn="l" rtl="0" eaLnBrk="0" fontAlgn="base" hangingPunct="0">
              <a:spcBef>
                <a:spcPct val="0"/>
              </a:spcBef>
              <a:spcAft>
                <a:spcPct val="0"/>
              </a:spcAft>
              <a:defRPr kumimoji="1" sz="3300">
                <a:solidFill>
                  <a:schemeClr val="tx1"/>
                </a:solidFill>
                <a:latin typeface="+mj-lt"/>
                <a:ea typeface="MS PGothic" pitchFamily="34" charset="-128"/>
                <a:cs typeface="MS PGothic" charset="0"/>
              </a:defRPr>
            </a:lvl1pPr>
            <a:lvl2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2pPr>
            <a:lvl3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3pPr>
            <a:lvl4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4pPr>
            <a:lvl5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5pPr>
            <a:lvl6pPr marL="1314450" indent="-857250" algn="l" rtl="0" eaLnBrk="0" fontAlgn="base" hangingPunct="0">
              <a:spcBef>
                <a:spcPct val="0"/>
              </a:spcBef>
              <a:spcAft>
                <a:spcPct val="0"/>
              </a:spcAft>
              <a:defRPr sz="3300">
                <a:solidFill>
                  <a:schemeClr val="tx1"/>
                </a:solidFill>
                <a:latin typeface="Bookman Old Style" pitchFamily="18" charset="0"/>
              </a:defRPr>
            </a:lvl6pPr>
            <a:lvl7pPr marL="1771650" indent="-857250" algn="l" rtl="0" eaLnBrk="0" fontAlgn="base" hangingPunct="0">
              <a:spcBef>
                <a:spcPct val="0"/>
              </a:spcBef>
              <a:spcAft>
                <a:spcPct val="0"/>
              </a:spcAft>
              <a:defRPr sz="3300">
                <a:solidFill>
                  <a:schemeClr val="tx1"/>
                </a:solidFill>
                <a:latin typeface="Bookman Old Style" pitchFamily="18" charset="0"/>
              </a:defRPr>
            </a:lvl7pPr>
            <a:lvl8pPr marL="2228850" indent="-857250" algn="l" rtl="0" eaLnBrk="0" fontAlgn="base" hangingPunct="0">
              <a:spcBef>
                <a:spcPct val="0"/>
              </a:spcBef>
              <a:spcAft>
                <a:spcPct val="0"/>
              </a:spcAft>
              <a:defRPr sz="3300">
                <a:solidFill>
                  <a:schemeClr val="tx1"/>
                </a:solidFill>
                <a:latin typeface="Bookman Old Style" pitchFamily="18" charset="0"/>
              </a:defRPr>
            </a:lvl8pPr>
            <a:lvl9pPr marL="2686050" indent="-857250" algn="l" rtl="0" eaLnBrk="0" fontAlgn="base" hangingPunct="0">
              <a:spcBef>
                <a:spcPct val="0"/>
              </a:spcBef>
              <a:spcAft>
                <a:spcPct val="0"/>
              </a:spcAft>
              <a:defRPr sz="3300">
                <a:solidFill>
                  <a:schemeClr val="tx1"/>
                </a:solidFill>
                <a:latin typeface="Bookman Old Style" pitchFamily="18" charset="0"/>
              </a:defRPr>
            </a:lvl9pPr>
          </a:lstStyle>
          <a:p>
            <a:r>
              <a:rPr lang="en-US" sz="4693"/>
              <a:t>FREQUENT algorithm (Misra-Gries)</a:t>
            </a:r>
            <a:endParaRPr lang="en-US" sz="4693" dirty="0"/>
          </a:p>
        </p:txBody>
      </p:sp>
    </p:spTree>
    <p:extLst>
      <p:ext uri="{BB962C8B-B14F-4D97-AF65-F5344CB8AC3E}">
        <p14:creationId xmlns:p14="http://schemas.microsoft.com/office/powerpoint/2010/main" val="186761030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Shape 411"/>
          <p:cNvSpPr>
            <a:spLocks noGrp="1"/>
          </p:cNvSpPr>
          <p:nvPr>
            <p:ph idx="4294967295"/>
          </p:nvPr>
        </p:nvSpPr>
        <p:spPr>
          <a:xfrm>
            <a:off x="0" y="5292725"/>
            <a:ext cx="6122988" cy="4679950"/>
          </a:xfrm>
          <a:prstGeom prst="rect">
            <a:avLst/>
          </a:prstGeom>
        </p:spPr>
        <p:txBody>
          <a:bodyPr anchor="t"/>
          <a:lstStyle/>
          <a:p>
            <a:r>
              <a:rPr dirty="0"/>
              <a:t>Counters are </a:t>
            </a:r>
            <a:r>
              <a:rPr b="1" dirty="0">
                <a:solidFill>
                  <a:schemeClr val="accent4">
                    <a:hueOff val="384618"/>
                    <a:satOff val="3869"/>
                    <a:lumOff val="5802"/>
                  </a:schemeClr>
                </a:solidFill>
                <a:latin typeface="Helvetica"/>
                <a:ea typeface="Helvetica"/>
                <a:cs typeface="Helvetica"/>
                <a:sym typeface="Helvetica"/>
              </a:rPr>
              <a:t>not reset</a:t>
            </a:r>
            <a:r>
              <a:rPr dirty="0"/>
              <a:t>, the element with minimum count is simply replaced</a:t>
            </a:r>
          </a:p>
          <a:p>
            <a:endParaRPr lang="en-US" dirty="0"/>
          </a:p>
          <a:p>
            <a:endParaRPr lang="en-US" dirty="0"/>
          </a:p>
          <a:p>
            <a:r>
              <a:rPr dirty="0"/>
              <a:t>Maximum </a:t>
            </a:r>
            <a:r>
              <a:rPr b="1" dirty="0">
                <a:solidFill>
                  <a:schemeClr val="accent4">
                    <a:hueOff val="384618"/>
                    <a:satOff val="3869"/>
                    <a:lumOff val="5802"/>
                  </a:schemeClr>
                </a:solidFill>
                <a:latin typeface="Helvetica"/>
                <a:ea typeface="Helvetica"/>
                <a:cs typeface="Helvetica"/>
                <a:sym typeface="Helvetica"/>
              </a:rPr>
              <a:t>overestimation</a:t>
            </a:r>
            <a:r>
              <a:rPr dirty="0"/>
              <a:t> can be tracked</a:t>
            </a:r>
          </a:p>
        </p:txBody>
      </p:sp>
      <p:pic>
        <p:nvPicPr>
          <p:cNvPr id="410" name="pasted-image.pdf"/>
          <p:cNvPicPr>
            <a:picLocks noChangeAspect="1"/>
          </p:cNvPicPr>
          <p:nvPr/>
        </p:nvPicPr>
        <p:blipFill>
          <a:blip r:embed="rId3"/>
          <a:stretch>
            <a:fillRect/>
          </a:stretch>
        </p:blipFill>
        <p:spPr>
          <a:xfrm>
            <a:off x="9639747" y="3421883"/>
            <a:ext cx="622352" cy="592715"/>
          </a:xfrm>
          <a:prstGeom prst="rect">
            <a:avLst/>
          </a:prstGeom>
          <a:ln w="12700">
            <a:miter lim="400000"/>
          </a:ln>
        </p:spPr>
      </p:pic>
      <p:grpSp>
        <p:nvGrpSpPr>
          <p:cNvPr id="415" name="Group 415"/>
          <p:cNvGrpSpPr/>
          <p:nvPr/>
        </p:nvGrpSpPr>
        <p:grpSpPr>
          <a:xfrm>
            <a:off x="238104" y="3699729"/>
            <a:ext cx="8889642" cy="784486"/>
            <a:chOff x="234788" y="928144"/>
            <a:chExt cx="8889641" cy="784485"/>
          </a:xfrm>
        </p:grpSpPr>
        <p:pic>
          <p:nvPicPr>
            <p:cNvPr id="413" name="pasted-image.pdf"/>
            <p:cNvPicPr>
              <a:picLocks noChangeAspect="1"/>
            </p:cNvPicPr>
            <p:nvPr/>
          </p:nvPicPr>
          <p:blipFill>
            <a:blip r:embed="rId4"/>
            <a:stretch>
              <a:fillRect/>
            </a:stretch>
          </p:blipFill>
          <p:spPr>
            <a:xfrm>
              <a:off x="234788" y="928144"/>
              <a:ext cx="213951" cy="784485"/>
            </a:xfrm>
            <a:prstGeom prst="rect">
              <a:avLst/>
            </a:prstGeom>
            <a:ln w="12700" cap="flat">
              <a:noFill/>
              <a:miter lim="400000"/>
            </a:ln>
            <a:effectLst/>
          </p:spPr>
        </p:pic>
        <p:pic>
          <p:nvPicPr>
            <p:cNvPr id="414" name="pasted-image.pdf"/>
            <p:cNvPicPr>
              <a:picLocks noChangeAspect="1"/>
            </p:cNvPicPr>
            <p:nvPr/>
          </p:nvPicPr>
          <p:blipFill>
            <a:blip r:embed="rId5"/>
            <a:stretch>
              <a:fillRect/>
            </a:stretch>
          </p:blipFill>
          <p:spPr>
            <a:xfrm>
              <a:off x="8431008" y="1051654"/>
              <a:ext cx="693421" cy="660401"/>
            </a:xfrm>
            <a:prstGeom prst="rect">
              <a:avLst/>
            </a:prstGeom>
            <a:ln w="12700" cap="flat">
              <a:noFill/>
              <a:miter lim="400000"/>
            </a:ln>
            <a:effectLst/>
          </p:spPr>
        </p:pic>
      </p:grpSp>
      <p:grpSp>
        <p:nvGrpSpPr>
          <p:cNvPr id="419" name="Group 419"/>
          <p:cNvGrpSpPr/>
          <p:nvPr/>
        </p:nvGrpSpPr>
        <p:grpSpPr>
          <a:xfrm>
            <a:off x="7817309" y="4664897"/>
            <a:ext cx="4197365" cy="5157578"/>
            <a:chOff x="0" y="0"/>
            <a:chExt cx="4127500" cy="5130800"/>
          </a:xfrm>
        </p:grpSpPr>
        <p:pic>
          <p:nvPicPr>
            <p:cNvPr id="418" name="pasted-image.png"/>
            <p:cNvPicPr>
              <a:picLocks noChangeAspect="1"/>
            </p:cNvPicPr>
            <p:nvPr/>
          </p:nvPicPr>
          <p:blipFill>
            <a:blip r:embed="rId6"/>
            <a:stretch>
              <a:fillRect/>
            </a:stretch>
          </p:blipFill>
          <p:spPr>
            <a:xfrm>
              <a:off x="127000" y="88900"/>
              <a:ext cx="3873500" cy="4800600"/>
            </a:xfrm>
            <a:prstGeom prst="rect">
              <a:avLst/>
            </a:prstGeom>
            <a:ln>
              <a:noFill/>
            </a:ln>
            <a:effectLst/>
          </p:spPr>
        </p:pic>
        <p:pic>
          <p:nvPicPr>
            <p:cNvPr id="417" name="Picture 416"/>
            <p:cNvPicPr>
              <a:picLocks/>
            </p:cNvPicPr>
            <p:nvPr/>
          </p:nvPicPr>
          <p:blipFill>
            <a:blip r:embed="rId7"/>
            <a:stretch>
              <a:fillRect/>
            </a:stretch>
          </p:blipFill>
          <p:spPr>
            <a:xfrm>
              <a:off x="0" y="0"/>
              <a:ext cx="4127500" cy="5130800"/>
            </a:xfrm>
            <a:prstGeom prst="rect">
              <a:avLst/>
            </a:prstGeom>
            <a:effectLst/>
          </p:spPr>
        </p:pic>
      </p:grpSp>
      <p:pic>
        <p:nvPicPr>
          <p:cNvPr id="420" name="Picture 419"/>
          <p:cNvPicPr>
            <a:picLocks/>
          </p:cNvPicPr>
          <p:nvPr/>
        </p:nvPicPr>
        <p:blipFill>
          <a:blip r:embed="rId8"/>
          <a:stretch>
            <a:fillRect/>
          </a:stretch>
        </p:blipFill>
        <p:spPr>
          <a:xfrm>
            <a:off x="8221344" y="7689778"/>
            <a:ext cx="3600112" cy="1870766"/>
          </a:xfrm>
          <a:prstGeom prst="rect">
            <a:avLst/>
          </a:prstGeom>
          <a:effectLst>
            <a:outerShdw blurRad="38100" dist="25400" dir="5400000" rotWithShape="0">
              <a:srgbClr val="000000">
                <a:alpha val="50000"/>
              </a:srgbClr>
            </a:outerShdw>
          </a:effectLst>
        </p:spPr>
      </p:pic>
      <p:sp>
        <p:nvSpPr>
          <p:cNvPr id="15" name="Title 2"/>
          <p:cNvSpPr txBox="1">
            <a:spLocks/>
          </p:cNvSpPr>
          <p:nvPr/>
        </p:nvSpPr>
        <p:spPr bwMode="auto">
          <a:xfrm>
            <a:off x="1304996" y="650240"/>
            <a:ext cx="10941191" cy="1770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857250" indent="-857250" algn="l" rtl="0" eaLnBrk="0" fontAlgn="base" hangingPunct="0">
              <a:spcBef>
                <a:spcPct val="0"/>
              </a:spcBef>
              <a:spcAft>
                <a:spcPct val="0"/>
              </a:spcAft>
              <a:defRPr kumimoji="1" sz="3300">
                <a:solidFill>
                  <a:schemeClr val="tx1"/>
                </a:solidFill>
                <a:latin typeface="+mj-lt"/>
                <a:ea typeface="MS PGothic" pitchFamily="34" charset="-128"/>
                <a:cs typeface="MS PGothic" charset="0"/>
              </a:defRPr>
            </a:lvl1pPr>
            <a:lvl2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2pPr>
            <a:lvl3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3pPr>
            <a:lvl4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4pPr>
            <a:lvl5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5pPr>
            <a:lvl6pPr marL="1314450" indent="-857250" algn="l" rtl="0" eaLnBrk="0" fontAlgn="base" hangingPunct="0">
              <a:spcBef>
                <a:spcPct val="0"/>
              </a:spcBef>
              <a:spcAft>
                <a:spcPct val="0"/>
              </a:spcAft>
              <a:defRPr sz="3300">
                <a:solidFill>
                  <a:schemeClr val="tx1"/>
                </a:solidFill>
                <a:latin typeface="Bookman Old Style" pitchFamily="18" charset="0"/>
              </a:defRPr>
            </a:lvl6pPr>
            <a:lvl7pPr marL="1771650" indent="-857250" algn="l" rtl="0" eaLnBrk="0" fontAlgn="base" hangingPunct="0">
              <a:spcBef>
                <a:spcPct val="0"/>
              </a:spcBef>
              <a:spcAft>
                <a:spcPct val="0"/>
              </a:spcAft>
              <a:defRPr sz="3300">
                <a:solidFill>
                  <a:schemeClr val="tx1"/>
                </a:solidFill>
                <a:latin typeface="Bookman Old Style" pitchFamily="18" charset="0"/>
              </a:defRPr>
            </a:lvl7pPr>
            <a:lvl8pPr marL="2228850" indent="-857250" algn="l" rtl="0" eaLnBrk="0" fontAlgn="base" hangingPunct="0">
              <a:spcBef>
                <a:spcPct val="0"/>
              </a:spcBef>
              <a:spcAft>
                <a:spcPct val="0"/>
              </a:spcAft>
              <a:defRPr sz="3300">
                <a:solidFill>
                  <a:schemeClr val="tx1"/>
                </a:solidFill>
                <a:latin typeface="Bookman Old Style" pitchFamily="18" charset="0"/>
              </a:defRPr>
            </a:lvl8pPr>
            <a:lvl9pPr marL="2686050" indent="-857250" algn="l" rtl="0" eaLnBrk="0" fontAlgn="base" hangingPunct="0">
              <a:spcBef>
                <a:spcPct val="0"/>
              </a:spcBef>
              <a:spcAft>
                <a:spcPct val="0"/>
              </a:spcAft>
              <a:defRPr sz="3300">
                <a:solidFill>
                  <a:schemeClr val="tx1"/>
                </a:solidFill>
                <a:latin typeface="Bookman Old Style" pitchFamily="18" charset="0"/>
              </a:defRPr>
            </a:lvl9pPr>
          </a:lstStyle>
          <a:p>
            <a:r>
              <a:rPr lang="en-US" sz="4693" dirty="0"/>
              <a:t>FREQUENT algorithm (Space Saving)</a:t>
            </a:r>
          </a:p>
        </p:txBody>
      </p:sp>
      <p:grpSp>
        <p:nvGrpSpPr>
          <p:cNvPr id="14" name="Group 297">
            <a:extLst>
              <a:ext uri="{FF2B5EF4-FFF2-40B4-BE49-F238E27FC236}">
                <a16:creationId xmlns:a16="http://schemas.microsoft.com/office/drawing/2014/main" id="{16D5A873-7E78-B24C-9438-80702FA63954}"/>
              </a:ext>
            </a:extLst>
          </p:cNvPr>
          <p:cNvGrpSpPr/>
          <p:nvPr/>
        </p:nvGrpSpPr>
        <p:grpSpPr>
          <a:xfrm>
            <a:off x="0" y="2332392"/>
            <a:ext cx="12998170" cy="2179310"/>
            <a:chOff x="-3316" y="-439191"/>
            <a:chExt cx="12998168" cy="2179307"/>
          </a:xfrm>
        </p:grpSpPr>
        <p:sp>
          <p:nvSpPr>
            <p:cNvPr id="16" name="Shape 294">
              <a:extLst>
                <a:ext uri="{FF2B5EF4-FFF2-40B4-BE49-F238E27FC236}">
                  <a16:creationId xmlns:a16="http://schemas.microsoft.com/office/drawing/2014/main" id="{FC562A9C-3F1C-8745-956A-B6F2D9F4B9EE}"/>
                </a:ext>
              </a:extLst>
            </p:cNvPr>
            <p:cNvSpPr/>
            <p:nvPr/>
          </p:nvSpPr>
          <p:spPr>
            <a:xfrm>
              <a:off x="-3316" y="-439191"/>
              <a:ext cx="12998168" cy="2179307"/>
            </a:xfrm>
            <a:prstGeom prst="rect">
              <a:avLst/>
            </a:prstGeom>
            <a:blipFill rotWithShape="1">
              <a:blip r:embed="rId9"/>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72249" tIns="72249" rIns="72249" bIns="72249" numCol="1" anchor="ctr">
              <a:noAutofit/>
            </a:bodyPr>
            <a:lstStyle>
              <a:lvl1pPr marL="317500" marR="127000" algn="l">
                <a:defRPr>
                  <a:solidFill>
                    <a:srgbClr val="FFFFFF"/>
                  </a:solidFill>
                </a:defRPr>
              </a:lvl1pPr>
            </a:lstStyle>
            <a:p>
              <a:r>
                <a:rPr sz="3200" dirty="0"/>
                <a:t>Task: Find all elements in a sequence whose frequency exceed</a:t>
              </a:r>
              <a:r>
                <a:rPr lang="nl-NL" sz="3200" dirty="0"/>
                <a:t>s </a:t>
              </a:r>
              <a:r>
                <a:rPr sz="3200" dirty="0"/>
                <a:t>fraction of the total count (i.e. frequency        )  </a:t>
              </a:r>
            </a:p>
          </p:txBody>
        </p:sp>
        <p:pic>
          <p:nvPicPr>
            <p:cNvPr id="17" name="pasted-image.pdf">
              <a:extLst>
                <a:ext uri="{FF2B5EF4-FFF2-40B4-BE49-F238E27FC236}">
                  <a16:creationId xmlns:a16="http://schemas.microsoft.com/office/drawing/2014/main" id="{098BC22F-3572-C347-A9AC-AA4383A60EEC}"/>
                </a:ext>
              </a:extLst>
            </p:cNvPr>
            <p:cNvPicPr>
              <a:picLocks noChangeAspect="1"/>
            </p:cNvPicPr>
            <p:nvPr/>
          </p:nvPicPr>
          <p:blipFill>
            <a:blip r:embed="rId4"/>
            <a:stretch>
              <a:fillRect/>
            </a:stretch>
          </p:blipFill>
          <p:spPr>
            <a:xfrm>
              <a:off x="12028918" y="45886"/>
              <a:ext cx="213951" cy="784485"/>
            </a:xfrm>
            <a:prstGeom prst="rect">
              <a:avLst/>
            </a:prstGeom>
            <a:ln w="12700" cap="flat">
              <a:noFill/>
              <a:miter lim="400000"/>
            </a:ln>
            <a:effectLst/>
          </p:spPr>
        </p:pic>
        <p:pic>
          <p:nvPicPr>
            <p:cNvPr id="18" name="pasted-image.pdf">
              <a:extLst>
                <a:ext uri="{FF2B5EF4-FFF2-40B4-BE49-F238E27FC236}">
                  <a16:creationId xmlns:a16="http://schemas.microsoft.com/office/drawing/2014/main" id="{C5CA53C9-775C-214E-BCC2-C02ADD365B80}"/>
                </a:ext>
              </a:extLst>
            </p:cNvPr>
            <p:cNvPicPr>
              <a:picLocks noChangeAspect="1"/>
            </p:cNvPicPr>
            <p:nvPr/>
          </p:nvPicPr>
          <p:blipFill>
            <a:blip r:embed="rId5"/>
            <a:stretch>
              <a:fillRect/>
            </a:stretch>
          </p:blipFill>
          <p:spPr>
            <a:xfrm>
              <a:off x="7813992" y="600197"/>
              <a:ext cx="693421" cy="660401"/>
            </a:xfrm>
            <a:prstGeom prst="rect">
              <a:avLst/>
            </a:prstGeom>
            <a:ln w="12700" cap="flat">
              <a:noFill/>
              <a:miter lim="400000"/>
            </a:ln>
            <a:effectLst/>
          </p:spPr>
        </p:pic>
      </p:grpSp>
    </p:spTree>
    <p:extLst>
      <p:ext uri="{BB962C8B-B14F-4D97-AF65-F5344CB8AC3E}">
        <p14:creationId xmlns:p14="http://schemas.microsoft.com/office/powerpoint/2010/main" val="1579106720"/>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Shape 411"/>
          <p:cNvSpPr>
            <a:spLocks noGrp="1"/>
          </p:cNvSpPr>
          <p:nvPr>
            <p:ph idx="4294967295"/>
          </p:nvPr>
        </p:nvSpPr>
        <p:spPr>
          <a:xfrm>
            <a:off x="2078038" y="3214688"/>
            <a:ext cx="10926762" cy="6757987"/>
          </a:xfrm>
          <a:prstGeom prst="rect">
            <a:avLst/>
          </a:prstGeom>
        </p:spPr>
        <p:txBody>
          <a:bodyPr anchor="t"/>
          <a:lstStyle/>
          <a:p>
            <a:r>
              <a:rPr lang="en-US" dirty="0"/>
              <a:t>Smallest counter value min is at most m/k </a:t>
            </a:r>
          </a:p>
          <a:p>
            <a:pPr lvl="1"/>
            <a:r>
              <a:rPr lang="en-US" dirty="0"/>
              <a:t>Counters sum to m by induction </a:t>
            </a:r>
          </a:p>
          <a:p>
            <a:pPr lvl="1"/>
            <a:r>
              <a:rPr lang="en-US" dirty="0"/>
              <a:t>k counters, so average is m/k: smallest cannot be bigger </a:t>
            </a:r>
          </a:p>
          <a:p>
            <a:endParaRPr lang="en-US" dirty="0"/>
          </a:p>
          <a:p>
            <a:r>
              <a:rPr lang="en-US" dirty="0"/>
              <a:t>True count of an uncounted item is between 0 and min </a:t>
            </a:r>
          </a:p>
          <a:p>
            <a:pPr lvl="1"/>
            <a:r>
              <a:rPr lang="en-US" dirty="0"/>
              <a:t>Proof by induction, true initially, min cannot decrease</a:t>
            </a:r>
          </a:p>
          <a:p>
            <a:pPr lvl="1"/>
            <a:r>
              <a:rPr lang="en-US" dirty="0"/>
              <a:t>All counts are overestimates: count of any item is off by at most m/k </a:t>
            </a:r>
          </a:p>
          <a:p>
            <a:endParaRPr lang="en-US" dirty="0"/>
          </a:p>
          <a:p>
            <a:r>
              <a:rPr lang="en-US" dirty="0"/>
              <a:t>Any item x whose true count &gt; m/k is stored </a:t>
            </a:r>
          </a:p>
          <a:p>
            <a:pPr lvl="1"/>
            <a:r>
              <a:rPr lang="en-US" dirty="0"/>
              <a:t>By contradiction: last time x was removed, with count ≤ min</a:t>
            </a:r>
            <a:r>
              <a:rPr lang="en-US" baseline="-25000" dirty="0"/>
              <a:t>t</a:t>
            </a:r>
            <a:r>
              <a:rPr lang="en-US" dirty="0"/>
              <a:t> </a:t>
            </a:r>
          </a:p>
          <a:p>
            <a:pPr lvl="1"/>
            <a:r>
              <a:rPr lang="en-US" dirty="0"/>
              <a:t>x does not occur afterwards, so:</a:t>
            </a:r>
          </a:p>
          <a:p>
            <a:pPr lvl="1"/>
            <a:r>
              <a:rPr lang="en-US" dirty="0"/>
              <a:t>Count of x &gt;m/k ≥ min ≥ min</a:t>
            </a:r>
            <a:r>
              <a:rPr lang="en-US" baseline="-25000" dirty="0"/>
              <a:t>t</a:t>
            </a:r>
            <a:r>
              <a:rPr lang="en-US" dirty="0"/>
              <a:t> , and would not be removed </a:t>
            </a:r>
          </a:p>
        </p:txBody>
      </p:sp>
      <p:pic>
        <p:nvPicPr>
          <p:cNvPr id="410" name="pasted-image.pdf"/>
          <p:cNvPicPr>
            <a:picLocks noChangeAspect="1"/>
          </p:cNvPicPr>
          <p:nvPr/>
        </p:nvPicPr>
        <p:blipFill>
          <a:blip r:embed="rId3"/>
          <a:stretch>
            <a:fillRect/>
          </a:stretch>
        </p:blipFill>
        <p:spPr>
          <a:xfrm>
            <a:off x="9639747" y="3421883"/>
            <a:ext cx="622352" cy="592715"/>
          </a:xfrm>
          <a:prstGeom prst="rect">
            <a:avLst/>
          </a:prstGeom>
          <a:ln w="12700">
            <a:miter lim="400000"/>
          </a:ln>
        </p:spPr>
      </p:pic>
      <p:sp>
        <p:nvSpPr>
          <p:cNvPr id="412" name="Shape 412"/>
          <p:cNvSpPr/>
          <p:nvPr/>
        </p:nvSpPr>
        <p:spPr>
          <a:xfrm>
            <a:off x="0" y="1832350"/>
            <a:ext cx="12998170" cy="1111794"/>
          </a:xfrm>
          <a:prstGeom prst="rect">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72249" tIns="72249" rIns="72249" bIns="72249" numCol="1" anchor="ctr">
            <a:noAutofit/>
          </a:bodyPr>
          <a:lstStyle>
            <a:lvl1pPr marL="317500" marR="127000" algn="l">
              <a:defRPr>
                <a:solidFill>
                  <a:srgbClr val="FFFFFF"/>
                </a:solidFill>
              </a:defRPr>
            </a:lvl1pPr>
          </a:lstStyle>
          <a:p>
            <a:pPr algn="ctr"/>
            <a:r>
              <a:rPr lang="en-US" sz="5120" dirty="0"/>
              <a:t>Analysis</a:t>
            </a:r>
            <a:endParaRPr sz="5120" dirty="0"/>
          </a:p>
        </p:txBody>
      </p:sp>
      <p:sp>
        <p:nvSpPr>
          <p:cNvPr id="15" name="Title 2"/>
          <p:cNvSpPr txBox="1">
            <a:spLocks/>
          </p:cNvSpPr>
          <p:nvPr/>
        </p:nvSpPr>
        <p:spPr bwMode="auto">
          <a:xfrm>
            <a:off x="1304996" y="650240"/>
            <a:ext cx="10941191" cy="1770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857250" indent="-857250" algn="l" rtl="0" eaLnBrk="0" fontAlgn="base" hangingPunct="0">
              <a:spcBef>
                <a:spcPct val="0"/>
              </a:spcBef>
              <a:spcAft>
                <a:spcPct val="0"/>
              </a:spcAft>
              <a:defRPr kumimoji="1" sz="3300">
                <a:solidFill>
                  <a:schemeClr val="tx1"/>
                </a:solidFill>
                <a:latin typeface="+mj-lt"/>
                <a:ea typeface="MS PGothic" pitchFamily="34" charset="-128"/>
                <a:cs typeface="MS PGothic" charset="0"/>
              </a:defRPr>
            </a:lvl1pPr>
            <a:lvl2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2pPr>
            <a:lvl3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3pPr>
            <a:lvl4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4pPr>
            <a:lvl5pPr marL="857250" indent="-857250" algn="l" rtl="0" eaLnBrk="0" fontAlgn="base" hangingPunct="0">
              <a:spcBef>
                <a:spcPct val="0"/>
              </a:spcBef>
              <a:spcAft>
                <a:spcPct val="0"/>
              </a:spcAft>
              <a:defRPr kumimoji="1" sz="3300">
                <a:solidFill>
                  <a:schemeClr val="tx1"/>
                </a:solidFill>
                <a:latin typeface="Bookman Old Style" pitchFamily="18" charset="0"/>
                <a:ea typeface="MS PGothic" pitchFamily="34" charset="-128"/>
                <a:cs typeface="MS PGothic" charset="0"/>
              </a:defRPr>
            </a:lvl5pPr>
            <a:lvl6pPr marL="1314450" indent="-857250" algn="l" rtl="0" eaLnBrk="0" fontAlgn="base" hangingPunct="0">
              <a:spcBef>
                <a:spcPct val="0"/>
              </a:spcBef>
              <a:spcAft>
                <a:spcPct val="0"/>
              </a:spcAft>
              <a:defRPr sz="3300">
                <a:solidFill>
                  <a:schemeClr val="tx1"/>
                </a:solidFill>
                <a:latin typeface="Bookman Old Style" pitchFamily="18" charset="0"/>
              </a:defRPr>
            </a:lvl6pPr>
            <a:lvl7pPr marL="1771650" indent="-857250" algn="l" rtl="0" eaLnBrk="0" fontAlgn="base" hangingPunct="0">
              <a:spcBef>
                <a:spcPct val="0"/>
              </a:spcBef>
              <a:spcAft>
                <a:spcPct val="0"/>
              </a:spcAft>
              <a:defRPr sz="3300">
                <a:solidFill>
                  <a:schemeClr val="tx1"/>
                </a:solidFill>
                <a:latin typeface="Bookman Old Style" pitchFamily="18" charset="0"/>
              </a:defRPr>
            </a:lvl7pPr>
            <a:lvl8pPr marL="2228850" indent="-857250" algn="l" rtl="0" eaLnBrk="0" fontAlgn="base" hangingPunct="0">
              <a:spcBef>
                <a:spcPct val="0"/>
              </a:spcBef>
              <a:spcAft>
                <a:spcPct val="0"/>
              </a:spcAft>
              <a:defRPr sz="3300">
                <a:solidFill>
                  <a:schemeClr val="tx1"/>
                </a:solidFill>
                <a:latin typeface="Bookman Old Style" pitchFamily="18" charset="0"/>
              </a:defRPr>
            </a:lvl8pPr>
            <a:lvl9pPr marL="2686050" indent="-857250" algn="l" rtl="0" eaLnBrk="0" fontAlgn="base" hangingPunct="0">
              <a:spcBef>
                <a:spcPct val="0"/>
              </a:spcBef>
              <a:spcAft>
                <a:spcPct val="0"/>
              </a:spcAft>
              <a:defRPr sz="3300">
                <a:solidFill>
                  <a:schemeClr val="tx1"/>
                </a:solidFill>
                <a:latin typeface="Bookman Old Style" pitchFamily="18" charset="0"/>
              </a:defRPr>
            </a:lvl9pPr>
          </a:lstStyle>
          <a:p>
            <a:r>
              <a:rPr lang="en-US" sz="4693" dirty="0"/>
              <a:t>FREQUENT algorithm (Space Saving)</a:t>
            </a:r>
          </a:p>
        </p:txBody>
      </p:sp>
    </p:spTree>
    <p:extLst>
      <p:ext uri="{BB962C8B-B14F-4D97-AF65-F5344CB8AC3E}">
        <p14:creationId xmlns:p14="http://schemas.microsoft.com/office/powerpoint/2010/main" val="3043953875"/>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ctrTitle"/>
          </p:nvPr>
        </p:nvSpPr>
        <p:spPr/>
        <p:txBody>
          <a:bodyPr/>
          <a:lstStyle/>
          <a:p>
            <a:r>
              <a:rPr lang="en-US"/>
              <a:t>hashing</a:t>
            </a:r>
            <a:endParaRPr lang="en-US" dirty="0"/>
          </a:p>
        </p:txBody>
      </p:sp>
      <p:sp>
        <p:nvSpPr>
          <p:cNvPr id="4" name="Subtitle 3"/>
          <p:cNvSpPr>
            <a:spLocks noGrp="1"/>
          </p:cNvSpPr>
          <p:nvPr>
            <p:ph type="subTitle" idx="1"/>
          </p:nvPr>
        </p:nvSpPr>
        <p:spPr/>
        <p:txBody>
          <a:bodyPr/>
          <a:lstStyle/>
          <a:p>
            <a:endParaRPr lang="en-US"/>
          </a:p>
        </p:txBody>
      </p:sp>
      <p:pic>
        <p:nvPicPr>
          <p:cNvPr id="2" name="Picture 1"/>
          <p:cNvPicPr>
            <a:picLocks noChangeAspect="1"/>
          </p:cNvPicPr>
          <p:nvPr/>
        </p:nvPicPr>
        <p:blipFill>
          <a:blip r:embed="rId3"/>
          <a:stretch>
            <a:fillRect/>
          </a:stretch>
        </p:blipFill>
        <p:spPr>
          <a:xfrm>
            <a:off x="1532145" y="4897543"/>
            <a:ext cx="8003233" cy="1692487"/>
          </a:xfrm>
          <a:prstGeom prst="rect">
            <a:avLst/>
          </a:prstGeom>
        </p:spPr>
      </p:pic>
      <p:sp>
        <p:nvSpPr>
          <p:cNvPr id="3" name="Subtitle 2">
            <a:extLst>
              <a:ext uri="{FF2B5EF4-FFF2-40B4-BE49-F238E27FC236}">
                <a16:creationId xmlns:a16="http://schemas.microsoft.com/office/drawing/2014/main" id="{EFB1CE52-73B3-033C-8021-4B4A70325EB6}"/>
              </a:ext>
            </a:extLst>
          </p:cNvPr>
          <p:cNvSpPr txBox="1">
            <a:spLocks/>
          </p:cNvSpPr>
          <p:nvPr/>
        </p:nvSpPr>
        <p:spPr bwMode="auto">
          <a:xfrm>
            <a:off x="2685713" y="8604497"/>
            <a:ext cx="10210715" cy="975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normAutofit/>
          </a:bodyPr>
          <a:lstStyle>
            <a:lvl1pPr marL="0" indent="0" algn="l" rtl="0" eaLnBrk="1" fontAlgn="base" hangingPunct="1">
              <a:lnSpc>
                <a:spcPts val="3550"/>
              </a:lnSpc>
              <a:spcBef>
                <a:spcPct val="0"/>
              </a:spcBef>
              <a:spcAft>
                <a:spcPct val="0"/>
              </a:spcAft>
              <a:buClr>
                <a:srgbClr val="00A6D6"/>
              </a:buClr>
              <a:buNone/>
              <a:defRPr sz="3700">
                <a:solidFill>
                  <a:srgbClr val="FFFFFF"/>
                </a:solidFill>
                <a:latin typeface="Arial"/>
                <a:ea typeface="MS PGothic" pitchFamily="34" charset="-128"/>
                <a:cs typeface="Arial"/>
              </a:defRPr>
            </a:lvl1pPr>
            <a:lvl2pPr marL="650062" indent="0" algn="ctr" rtl="0" eaLnBrk="1" fontAlgn="base" hangingPunct="1">
              <a:lnSpc>
                <a:spcPts val="3550"/>
              </a:lnSpc>
              <a:spcBef>
                <a:spcPct val="0"/>
              </a:spcBef>
              <a:spcAft>
                <a:spcPct val="0"/>
              </a:spcAft>
              <a:buClr>
                <a:srgbClr val="00A6D6"/>
              </a:buClr>
              <a:buFont typeface="Times" charset="0"/>
              <a:buNone/>
              <a:defRPr sz="2400">
                <a:solidFill>
                  <a:schemeClr val="tx1"/>
                </a:solidFill>
                <a:latin typeface="Arial"/>
                <a:ea typeface="MS PGothic" pitchFamily="34" charset="-128"/>
                <a:cs typeface="Arial"/>
              </a:defRPr>
            </a:lvl2pPr>
            <a:lvl3pPr marL="1300125" indent="0" algn="ctr" rtl="0" eaLnBrk="1" fontAlgn="base" hangingPunct="1">
              <a:lnSpc>
                <a:spcPts val="3550"/>
              </a:lnSpc>
              <a:spcBef>
                <a:spcPct val="0"/>
              </a:spcBef>
              <a:spcAft>
                <a:spcPct val="0"/>
              </a:spcAft>
              <a:buClr>
                <a:srgbClr val="00A6D6"/>
              </a:buClr>
              <a:buFont typeface="Times" charset="0"/>
              <a:buNone/>
              <a:defRPr sz="2400">
                <a:solidFill>
                  <a:schemeClr val="tx1"/>
                </a:solidFill>
                <a:latin typeface="Arial"/>
                <a:ea typeface="MS PGothic" pitchFamily="34" charset="-128"/>
                <a:cs typeface="Arial"/>
              </a:defRPr>
            </a:lvl3pPr>
            <a:lvl4pPr marL="1950192" indent="0" algn="ctr" rtl="0" eaLnBrk="1" fontAlgn="base" hangingPunct="1">
              <a:lnSpc>
                <a:spcPts val="3550"/>
              </a:lnSpc>
              <a:spcBef>
                <a:spcPct val="0"/>
              </a:spcBef>
              <a:spcAft>
                <a:spcPct val="0"/>
              </a:spcAft>
              <a:buClr>
                <a:schemeClr val="bg2"/>
              </a:buClr>
              <a:buFont typeface="Times" charset="0"/>
              <a:buNone/>
              <a:defRPr sz="2000">
                <a:solidFill>
                  <a:schemeClr val="tx1"/>
                </a:solidFill>
                <a:latin typeface="+mn-lt"/>
                <a:ea typeface="MS PGothic" pitchFamily="34" charset="-128"/>
                <a:cs typeface="MS PGothic" charset="0"/>
              </a:defRPr>
            </a:lvl4pPr>
            <a:lvl5pPr marL="2600254" indent="0" algn="ctr" rtl="0" eaLnBrk="1" fontAlgn="base" hangingPunct="1">
              <a:lnSpc>
                <a:spcPts val="3550"/>
              </a:lnSpc>
              <a:spcBef>
                <a:spcPct val="0"/>
              </a:spcBef>
              <a:spcAft>
                <a:spcPct val="0"/>
              </a:spcAft>
              <a:buClr>
                <a:schemeClr val="bg2"/>
              </a:buClr>
              <a:buFont typeface="Times" charset="0"/>
              <a:buNone/>
              <a:defRPr sz="1700">
                <a:solidFill>
                  <a:schemeClr val="tx1"/>
                </a:solidFill>
                <a:latin typeface="+mn-lt"/>
                <a:ea typeface="MS PGothic" pitchFamily="34" charset="-128"/>
                <a:cs typeface="MS PGothic" charset="0"/>
              </a:defRPr>
            </a:lvl5pPr>
            <a:lvl6pPr marL="3250317" indent="0" algn="ctr" rtl="0" eaLnBrk="1" fontAlgn="base" hangingPunct="1">
              <a:lnSpc>
                <a:spcPts val="3556"/>
              </a:lnSpc>
              <a:spcBef>
                <a:spcPct val="0"/>
              </a:spcBef>
              <a:spcAft>
                <a:spcPct val="0"/>
              </a:spcAft>
              <a:buClr>
                <a:schemeClr val="bg2"/>
              </a:buClr>
              <a:buFont typeface="Times" pitchFamily="18" charset="0"/>
              <a:buNone/>
              <a:defRPr sz="1700">
                <a:solidFill>
                  <a:schemeClr val="tx1"/>
                </a:solidFill>
                <a:latin typeface="+mn-lt"/>
              </a:defRPr>
            </a:lvl6pPr>
            <a:lvl7pPr marL="3900384" indent="0" algn="ctr" rtl="0" eaLnBrk="1" fontAlgn="base" hangingPunct="1">
              <a:lnSpc>
                <a:spcPts val="3556"/>
              </a:lnSpc>
              <a:spcBef>
                <a:spcPct val="0"/>
              </a:spcBef>
              <a:spcAft>
                <a:spcPct val="0"/>
              </a:spcAft>
              <a:buClr>
                <a:schemeClr val="bg2"/>
              </a:buClr>
              <a:buFont typeface="Times" pitchFamily="18" charset="0"/>
              <a:buNone/>
              <a:defRPr sz="1700">
                <a:solidFill>
                  <a:schemeClr val="tx1"/>
                </a:solidFill>
                <a:latin typeface="+mn-lt"/>
              </a:defRPr>
            </a:lvl7pPr>
            <a:lvl8pPr marL="4550443" indent="0" algn="ctr" rtl="0" eaLnBrk="1" fontAlgn="base" hangingPunct="1">
              <a:lnSpc>
                <a:spcPts val="3556"/>
              </a:lnSpc>
              <a:spcBef>
                <a:spcPct val="0"/>
              </a:spcBef>
              <a:spcAft>
                <a:spcPct val="0"/>
              </a:spcAft>
              <a:buClr>
                <a:schemeClr val="bg2"/>
              </a:buClr>
              <a:buFont typeface="Times" pitchFamily="18" charset="0"/>
              <a:buNone/>
              <a:defRPr sz="1700">
                <a:solidFill>
                  <a:schemeClr val="tx1"/>
                </a:solidFill>
                <a:latin typeface="+mn-lt"/>
              </a:defRPr>
            </a:lvl8pPr>
            <a:lvl9pPr marL="5200509" indent="0" algn="ctr" rtl="0" eaLnBrk="1" fontAlgn="base" hangingPunct="1">
              <a:lnSpc>
                <a:spcPts val="3556"/>
              </a:lnSpc>
              <a:spcBef>
                <a:spcPct val="0"/>
              </a:spcBef>
              <a:spcAft>
                <a:spcPct val="0"/>
              </a:spcAft>
              <a:buClr>
                <a:schemeClr val="bg2"/>
              </a:buClr>
              <a:buFont typeface="Times" pitchFamily="18" charset="0"/>
              <a:buNone/>
              <a:defRPr sz="1700">
                <a:solidFill>
                  <a:schemeClr val="tx1"/>
                </a:solidFill>
                <a:latin typeface="+mn-lt"/>
              </a:defRPr>
            </a:lvl9pPr>
          </a:lstStyle>
          <a:p>
            <a:pPr algn="r" defTabSz="914400"/>
            <a:r>
              <a:rPr lang="en-US" dirty="0">
                <a:solidFill>
                  <a:schemeClr val="tx1"/>
                </a:solidFill>
              </a:rPr>
              <a:t>slides from Graham </a:t>
            </a:r>
            <a:r>
              <a:rPr lang="en-US" dirty="0" err="1">
                <a:solidFill>
                  <a:schemeClr val="tx1"/>
                </a:solidFill>
              </a:rPr>
              <a:t>Cormode</a:t>
            </a:r>
            <a:endParaRPr lang="en-US" dirty="0">
              <a:solidFill>
                <a:schemeClr val="tx1"/>
              </a:solidFill>
            </a:endParaRPr>
          </a:p>
        </p:txBody>
      </p:sp>
    </p:spTree>
    <p:extLst>
      <p:ext uri="{BB962C8B-B14F-4D97-AF65-F5344CB8AC3E}">
        <p14:creationId xmlns:p14="http://schemas.microsoft.com/office/powerpoint/2010/main" val="3746482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t>Sketches</a:t>
            </a:r>
          </a:p>
        </p:txBody>
      </p:sp>
      <p:sp>
        <p:nvSpPr>
          <p:cNvPr id="538627" name="Rectangle 3"/>
          <p:cNvSpPr>
            <a:spLocks noGrp="1" noChangeArrowheads="1"/>
          </p:cNvSpPr>
          <p:nvPr>
            <p:ph idx="1"/>
          </p:nvPr>
        </p:nvSpPr>
        <p:spPr/>
        <p:txBody>
          <a:bodyPr>
            <a:normAutofit/>
          </a:bodyPr>
          <a:lstStyle/>
          <a:p>
            <a:r>
              <a:rPr lang="en-US" dirty="0"/>
              <a:t>Not every problem can be solved with sampling</a:t>
            </a:r>
          </a:p>
          <a:p>
            <a:pPr lvl="1"/>
            <a:r>
              <a:rPr lang="en-US" dirty="0">
                <a:solidFill>
                  <a:srgbClr val="DD8047"/>
                </a:solidFill>
              </a:rPr>
              <a:t>Example</a:t>
            </a:r>
            <a:r>
              <a:rPr lang="en-US" dirty="0"/>
              <a:t>: counting how many distinct items in the stream</a:t>
            </a:r>
          </a:p>
          <a:p>
            <a:pPr lvl="1"/>
            <a:r>
              <a:rPr lang="en-US" dirty="0"/>
              <a:t>If a large fraction of items </a:t>
            </a:r>
            <a:r>
              <a:rPr lang="en-US" dirty="0" err="1"/>
              <a:t>aren</a:t>
            </a:r>
            <a:r>
              <a:rPr lang="ja-JP" altLang="en-US" dirty="0">
                <a:latin typeface="Arial"/>
              </a:rPr>
              <a:t>’</a:t>
            </a:r>
            <a:r>
              <a:rPr lang="en-US" dirty="0"/>
              <a:t>t sampled, don</a:t>
            </a:r>
            <a:r>
              <a:rPr lang="ja-JP" altLang="en-US" dirty="0">
                <a:latin typeface="Arial"/>
              </a:rPr>
              <a:t>’</a:t>
            </a:r>
            <a:r>
              <a:rPr lang="en-US" dirty="0"/>
              <a:t>t know if they are all same or all different</a:t>
            </a:r>
          </a:p>
          <a:p>
            <a:r>
              <a:rPr lang="en-US" dirty="0"/>
              <a:t>Other techniques take advantage that the algorithm can </a:t>
            </a:r>
            <a:r>
              <a:rPr lang="ja-JP" altLang="en-US" dirty="0">
                <a:latin typeface="Arial"/>
              </a:rPr>
              <a:t>“</a:t>
            </a:r>
            <a:r>
              <a:rPr lang="en-US" dirty="0"/>
              <a:t>see</a:t>
            </a:r>
            <a:r>
              <a:rPr lang="ja-JP" altLang="en-US" dirty="0">
                <a:latin typeface="Arial"/>
              </a:rPr>
              <a:t>”</a:t>
            </a:r>
            <a:r>
              <a:rPr lang="en-US" dirty="0"/>
              <a:t> all the data even if it can</a:t>
            </a:r>
            <a:r>
              <a:rPr lang="ja-JP" altLang="en-US" dirty="0">
                <a:latin typeface="Arial"/>
              </a:rPr>
              <a:t>’</a:t>
            </a:r>
            <a:r>
              <a:rPr lang="en-US" dirty="0"/>
              <a:t>t </a:t>
            </a:r>
            <a:r>
              <a:rPr lang="ja-JP" altLang="en-US" dirty="0">
                <a:latin typeface="Arial"/>
              </a:rPr>
              <a:t>“</a:t>
            </a:r>
            <a:r>
              <a:rPr lang="en-US" dirty="0"/>
              <a:t>remember</a:t>
            </a:r>
            <a:r>
              <a:rPr lang="ja-JP" altLang="en-US" dirty="0">
                <a:latin typeface="Arial"/>
              </a:rPr>
              <a:t>”</a:t>
            </a:r>
            <a:r>
              <a:rPr lang="en-US" dirty="0"/>
              <a:t> it all </a:t>
            </a:r>
          </a:p>
          <a:p>
            <a:r>
              <a:rPr lang="ja-JP" altLang="en-US" i="1" dirty="0">
                <a:solidFill>
                  <a:srgbClr val="DD8047"/>
                </a:solidFill>
                <a:effectLst>
                  <a:outerShdw blurRad="38100" dist="38100" dir="2700000" algn="tl">
                    <a:srgbClr val="DDDDDD"/>
                  </a:outerShdw>
                </a:effectLst>
                <a:latin typeface="Arial"/>
              </a:rPr>
              <a:t>“</a:t>
            </a:r>
            <a:r>
              <a:rPr lang="en-US" i="1" dirty="0">
                <a:solidFill>
                  <a:srgbClr val="DD8047"/>
                </a:solidFill>
                <a:effectLst>
                  <a:outerShdw blurRad="38100" dist="38100" dir="2700000" algn="tl">
                    <a:srgbClr val="DDDDDD"/>
                  </a:outerShdw>
                </a:effectLst>
              </a:rPr>
              <a:t>Sketch</a:t>
            </a:r>
            <a:r>
              <a:rPr lang="ja-JP" altLang="en-US" i="1" dirty="0">
                <a:solidFill>
                  <a:srgbClr val="DD8047"/>
                </a:solidFill>
                <a:effectLst>
                  <a:outerShdw blurRad="38100" dist="38100" dir="2700000" algn="tl">
                    <a:srgbClr val="DDDDDD"/>
                  </a:outerShdw>
                </a:effectLst>
                <a:latin typeface="Arial"/>
              </a:rPr>
              <a:t>”</a:t>
            </a:r>
            <a:r>
              <a:rPr lang="en-US" i="1" dirty="0">
                <a:solidFill>
                  <a:srgbClr val="DD8047"/>
                </a:solidFill>
                <a:effectLst>
                  <a:outerShdw blurRad="38100" dist="38100" dir="2700000" algn="tl">
                    <a:srgbClr val="DDDDDD"/>
                  </a:outerShdw>
                </a:effectLst>
              </a:rPr>
              <a:t>:</a:t>
            </a:r>
            <a:r>
              <a:rPr lang="en-US" dirty="0">
                <a:solidFill>
                  <a:srgbClr val="DD8047"/>
                </a:solidFill>
              </a:rPr>
              <a:t>  </a:t>
            </a:r>
            <a:r>
              <a:rPr lang="en-US" dirty="0"/>
              <a:t>essentially,  a linear transform of the input</a:t>
            </a:r>
          </a:p>
          <a:p>
            <a:pPr lvl="1"/>
            <a:r>
              <a:rPr lang="en-US" dirty="0"/>
              <a:t>Model stream as defining a vector, sketch is result of multiplying stream vector by an (implicit) matrix</a:t>
            </a:r>
          </a:p>
        </p:txBody>
      </p:sp>
      <p:sp>
        <p:nvSpPr>
          <p:cNvPr id="538628" name="Rectangle 4"/>
          <p:cNvSpPr>
            <a:spLocks noChangeArrowheads="1"/>
          </p:cNvSpPr>
          <p:nvPr/>
        </p:nvSpPr>
        <p:spPr bwMode="auto">
          <a:xfrm rot="21136400">
            <a:off x="3026403" y="7598775"/>
            <a:ext cx="5093547" cy="216747"/>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1890000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lstStyle/>
          <a:p>
            <a:endParaRPr lang="en-US"/>
          </a:p>
        </p:txBody>
      </p:sp>
      <p:grpSp>
        <p:nvGrpSpPr>
          <p:cNvPr id="538629" name="Group 5"/>
          <p:cNvGrpSpPr>
            <a:grpSpLocks/>
          </p:cNvGrpSpPr>
          <p:nvPr/>
        </p:nvGrpSpPr>
        <p:grpSpPr bwMode="auto">
          <a:xfrm>
            <a:off x="10247302" y="7574844"/>
            <a:ext cx="1192107" cy="661530"/>
            <a:chOff x="4128" y="864"/>
            <a:chExt cx="864" cy="480"/>
          </a:xfrm>
        </p:grpSpPr>
        <p:sp>
          <p:nvSpPr>
            <p:cNvPr id="538630" name="Rectangle 6"/>
            <p:cNvSpPr>
              <a:spLocks noChangeArrowheads="1"/>
            </p:cNvSpPr>
            <p:nvPr/>
          </p:nvSpPr>
          <p:spPr bwMode="auto">
            <a:xfrm>
              <a:off x="4128" y="864"/>
              <a:ext cx="864" cy="48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lstStyle/>
            <a:p>
              <a:endParaRPr lang="en-US"/>
            </a:p>
          </p:txBody>
        </p:sp>
        <p:sp>
          <p:nvSpPr>
            <p:cNvPr id="538631" name="Line 7"/>
            <p:cNvSpPr>
              <a:spLocks noChangeShapeType="1"/>
            </p:cNvSpPr>
            <p:nvPr/>
          </p:nvSpPr>
          <p:spPr bwMode="auto">
            <a:xfrm>
              <a:off x="4224" y="864"/>
              <a:ext cx="0"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538632" name="Line 8"/>
            <p:cNvSpPr>
              <a:spLocks noChangeShapeType="1"/>
            </p:cNvSpPr>
            <p:nvPr/>
          </p:nvSpPr>
          <p:spPr bwMode="auto">
            <a:xfrm>
              <a:off x="4320" y="864"/>
              <a:ext cx="0"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538633" name="Line 9"/>
            <p:cNvSpPr>
              <a:spLocks noChangeShapeType="1"/>
            </p:cNvSpPr>
            <p:nvPr/>
          </p:nvSpPr>
          <p:spPr bwMode="auto">
            <a:xfrm>
              <a:off x="4416" y="864"/>
              <a:ext cx="0"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538634" name="Line 10"/>
            <p:cNvSpPr>
              <a:spLocks noChangeShapeType="1"/>
            </p:cNvSpPr>
            <p:nvPr/>
          </p:nvSpPr>
          <p:spPr bwMode="auto">
            <a:xfrm>
              <a:off x="4512" y="864"/>
              <a:ext cx="0"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538635" name="Line 11"/>
            <p:cNvSpPr>
              <a:spLocks noChangeShapeType="1"/>
            </p:cNvSpPr>
            <p:nvPr/>
          </p:nvSpPr>
          <p:spPr bwMode="auto">
            <a:xfrm>
              <a:off x="4608" y="864"/>
              <a:ext cx="0"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538636" name="Line 12"/>
            <p:cNvSpPr>
              <a:spLocks noChangeShapeType="1"/>
            </p:cNvSpPr>
            <p:nvPr/>
          </p:nvSpPr>
          <p:spPr bwMode="auto">
            <a:xfrm>
              <a:off x="4704" y="864"/>
              <a:ext cx="0"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538637" name="Line 13"/>
            <p:cNvSpPr>
              <a:spLocks noChangeShapeType="1"/>
            </p:cNvSpPr>
            <p:nvPr/>
          </p:nvSpPr>
          <p:spPr bwMode="auto">
            <a:xfrm>
              <a:off x="4800" y="864"/>
              <a:ext cx="0"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538638" name="Line 14"/>
            <p:cNvSpPr>
              <a:spLocks noChangeShapeType="1"/>
            </p:cNvSpPr>
            <p:nvPr/>
          </p:nvSpPr>
          <p:spPr bwMode="auto">
            <a:xfrm>
              <a:off x="4896" y="864"/>
              <a:ext cx="0"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538639" name="Line 15"/>
            <p:cNvSpPr>
              <a:spLocks noChangeShapeType="1"/>
            </p:cNvSpPr>
            <p:nvPr/>
          </p:nvSpPr>
          <p:spPr bwMode="auto">
            <a:xfrm>
              <a:off x="4128" y="960"/>
              <a:ext cx="86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538640" name="Line 16"/>
            <p:cNvSpPr>
              <a:spLocks noChangeShapeType="1"/>
            </p:cNvSpPr>
            <p:nvPr/>
          </p:nvSpPr>
          <p:spPr bwMode="auto">
            <a:xfrm>
              <a:off x="4128" y="1056"/>
              <a:ext cx="86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538641" name="Line 17"/>
            <p:cNvSpPr>
              <a:spLocks noChangeShapeType="1"/>
            </p:cNvSpPr>
            <p:nvPr/>
          </p:nvSpPr>
          <p:spPr bwMode="auto">
            <a:xfrm>
              <a:off x="4128" y="1152"/>
              <a:ext cx="86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538642" name="Line 18"/>
            <p:cNvSpPr>
              <a:spLocks noChangeShapeType="1"/>
            </p:cNvSpPr>
            <p:nvPr/>
          </p:nvSpPr>
          <p:spPr bwMode="auto">
            <a:xfrm>
              <a:off x="4128" y="1248"/>
              <a:ext cx="86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grpSp>
      <p:sp>
        <p:nvSpPr>
          <p:cNvPr id="538643" name="Line 19"/>
          <p:cNvSpPr>
            <a:spLocks noChangeShapeType="1"/>
          </p:cNvSpPr>
          <p:nvPr/>
        </p:nvSpPr>
        <p:spPr bwMode="auto">
          <a:xfrm flipV="1">
            <a:off x="7556429" y="7671929"/>
            <a:ext cx="2474128" cy="3522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538644" name="Text Box 20"/>
          <p:cNvSpPr txBox="1">
            <a:spLocks noChangeArrowheads="1"/>
          </p:cNvSpPr>
          <p:nvPr/>
        </p:nvSpPr>
        <p:spPr bwMode="auto">
          <a:xfrm>
            <a:off x="8946822" y="7021690"/>
            <a:ext cx="2926080" cy="4334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r" eaLnBrk="0" hangingPunct="0">
              <a:spcBef>
                <a:spcPct val="50000"/>
              </a:spcBef>
              <a:buClr>
                <a:schemeClr val="accent1"/>
              </a:buClr>
              <a:buSzPct val="110000"/>
              <a:buFont typeface="Wingdings" charset="0"/>
              <a:buNone/>
            </a:pPr>
            <a:r>
              <a:rPr lang="en-US" sz="2800"/>
              <a:t>linear projection</a:t>
            </a:r>
          </a:p>
        </p:txBody>
      </p:sp>
    </p:spTree>
    <p:extLst>
      <p:ext uri="{BB962C8B-B14F-4D97-AF65-F5344CB8AC3E}">
        <p14:creationId xmlns:p14="http://schemas.microsoft.com/office/powerpoint/2010/main" val="204089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DF40-81FD-4EA6-91DC-17DFC3D8479F}"/>
              </a:ext>
            </a:extLst>
          </p:cNvPr>
          <p:cNvSpPr>
            <a:spLocks noGrp="1"/>
          </p:cNvSpPr>
          <p:nvPr>
            <p:ph type="title"/>
          </p:nvPr>
        </p:nvSpPr>
        <p:spPr/>
        <p:txBody>
          <a:bodyPr/>
          <a:lstStyle/>
          <a:p>
            <a:r>
              <a:rPr lang="nl-NL" dirty="0"/>
              <a:t>D</a:t>
            </a:r>
            <a:r>
              <a:rPr lang="en-NL" dirty="0"/>
              <a:t>e</a:t>
            </a:r>
            <a:r>
              <a:rPr lang="nl-NL" dirty="0"/>
              <a:t>t</a:t>
            </a:r>
            <a:r>
              <a:rPr lang="en-NL" dirty="0"/>
              <a:t>e</a:t>
            </a:r>
            <a:r>
              <a:rPr lang="nl-NL" dirty="0"/>
              <a:t>r</a:t>
            </a:r>
            <a:r>
              <a:rPr lang="en-NL" dirty="0"/>
              <a:t>m</a:t>
            </a:r>
            <a:r>
              <a:rPr lang="nl-NL" dirty="0"/>
              <a:t>i</a:t>
            </a:r>
            <a:r>
              <a:rPr lang="en-NL" dirty="0"/>
              <a:t>n</a:t>
            </a:r>
            <a:r>
              <a:rPr lang="nl-NL" dirty="0"/>
              <a:t>i</a:t>
            </a:r>
            <a:r>
              <a:rPr lang="en-NL" dirty="0"/>
              <a:t>n</a:t>
            </a:r>
            <a:r>
              <a:rPr lang="nl-NL" dirty="0"/>
              <a:t>g</a:t>
            </a:r>
            <a:r>
              <a:rPr lang="en-NL" dirty="0"/>
              <a:t> </a:t>
            </a:r>
            <a:r>
              <a:rPr lang="nl-NL" dirty="0"/>
              <a:t>m</a:t>
            </a:r>
            <a:r>
              <a:rPr lang="en-NL" dirty="0"/>
              <a:t>o</a:t>
            </a:r>
            <a:r>
              <a:rPr lang="nl-NL" dirty="0"/>
              <a:t>d</a:t>
            </a:r>
            <a:r>
              <a:rPr lang="en-NL" dirty="0"/>
              <a:t>e</a:t>
            </a:r>
            <a:r>
              <a:rPr lang="nl-NL" dirty="0"/>
              <a:t>l</a:t>
            </a:r>
            <a:r>
              <a:rPr lang="en-NL" dirty="0"/>
              <a:t> </a:t>
            </a:r>
            <a:r>
              <a:rPr lang="nl-NL" dirty="0"/>
              <a:t>o</a:t>
            </a:r>
            <a:r>
              <a:rPr lang="en-NL" dirty="0"/>
              <a:t>r</a:t>
            </a:r>
            <a:r>
              <a:rPr lang="nl-NL" dirty="0"/>
              <a:t>d</a:t>
            </a:r>
            <a:r>
              <a:rPr lang="en-NL" dirty="0"/>
              <a:t>e</a:t>
            </a:r>
            <a:r>
              <a:rPr lang="nl-NL" dirty="0"/>
              <a:t>r</a:t>
            </a:r>
            <a:r>
              <a:rPr lang="en-NL" dirty="0"/>
              <a:t>s (</a:t>
            </a:r>
            <a:r>
              <a:rPr lang="nl-NL" dirty="0"/>
              <a:t>e</a:t>
            </a:r>
            <a:r>
              <a:rPr lang="en-NL" dirty="0"/>
              <a:t>g </a:t>
            </a:r>
            <a:r>
              <a:rPr lang="nl-NL" dirty="0"/>
              <a:t>A</a:t>
            </a:r>
            <a:r>
              <a:rPr lang="en-NL" dirty="0"/>
              <a:t>R</a:t>
            </a:r>
            <a:r>
              <a:rPr lang="nl-NL" dirty="0"/>
              <a:t>M</a:t>
            </a:r>
            <a:r>
              <a:rPr lang="en-NL" dirty="0"/>
              <a:t>A)</a:t>
            </a:r>
          </a:p>
        </p:txBody>
      </p:sp>
      <p:sp>
        <p:nvSpPr>
          <p:cNvPr id="3" name="Content Placeholder 2">
            <a:extLst>
              <a:ext uri="{FF2B5EF4-FFF2-40B4-BE49-F238E27FC236}">
                <a16:creationId xmlns:a16="http://schemas.microsoft.com/office/drawing/2014/main" id="{2AC58E6D-95DF-4068-BE45-A7C4C483B7E8}"/>
              </a:ext>
            </a:extLst>
          </p:cNvPr>
          <p:cNvSpPr>
            <a:spLocks noGrp="1"/>
          </p:cNvSpPr>
          <p:nvPr>
            <p:ph idx="1"/>
          </p:nvPr>
        </p:nvSpPr>
        <p:spPr/>
        <p:txBody>
          <a:bodyPr/>
          <a:lstStyle/>
          <a:p>
            <a:r>
              <a:rPr lang="nl-NL" dirty="0"/>
              <a:t>L</a:t>
            </a:r>
            <a:r>
              <a:rPr lang="en-NL" dirty="0"/>
              <a:t>e</a:t>
            </a:r>
            <a:r>
              <a:rPr lang="nl-NL" dirty="0"/>
              <a:t>t</a:t>
            </a:r>
            <a:r>
              <a:rPr lang="en-NL" dirty="0"/>
              <a:t>’</a:t>
            </a:r>
            <a:r>
              <a:rPr lang="nl-NL" dirty="0"/>
              <a:t>s</a:t>
            </a:r>
            <a:r>
              <a:rPr lang="en-NL" dirty="0"/>
              <a:t> </a:t>
            </a:r>
            <a:r>
              <a:rPr lang="nl-NL" dirty="0"/>
              <a:t>t</a:t>
            </a:r>
            <a:r>
              <a:rPr lang="en-NL" dirty="0"/>
              <a:t>h</a:t>
            </a:r>
            <a:r>
              <a:rPr lang="nl-NL" dirty="0"/>
              <a:t>i</a:t>
            </a:r>
            <a:r>
              <a:rPr lang="en-NL" dirty="0"/>
              <a:t>n</a:t>
            </a:r>
            <a:r>
              <a:rPr lang="nl-NL" dirty="0"/>
              <a:t>k</a:t>
            </a:r>
            <a:r>
              <a:rPr lang="en-NL" dirty="0"/>
              <a:t> </a:t>
            </a:r>
            <a:r>
              <a:rPr lang="nl-NL" dirty="0"/>
              <a:t>f</a:t>
            </a:r>
            <a:r>
              <a:rPr lang="en-NL" dirty="0"/>
              <a:t>o</a:t>
            </a:r>
            <a:r>
              <a:rPr lang="nl-NL" dirty="0"/>
              <a:t>r</a:t>
            </a:r>
            <a:r>
              <a:rPr lang="en-NL" dirty="0"/>
              <a:t> </a:t>
            </a:r>
            <a:r>
              <a:rPr lang="nl-NL" dirty="0"/>
              <a:t>a</a:t>
            </a:r>
            <a:r>
              <a:rPr lang="en-NL" dirty="0"/>
              <a:t> </a:t>
            </a:r>
            <a:r>
              <a:rPr lang="nl-NL" dirty="0"/>
              <a:t>s</a:t>
            </a:r>
            <a:r>
              <a:rPr lang="en-NL" dirty="0"/>
              <a:t>e</a:t>
            </a:r>
            <a:r>
              <a:rPr lang="nl-NL" dirty="0"/>
              <a:t>c</a:t>
            </a:r>
            <a:r>
              <a:rPr lang="en-NL" dirty="0"/>
              <a:t>o</a:t>
            </a:r>
            <a:r>
              <a:rPr lang="nl-NL" dirty="0"/>
              <a:t>n</a:t>
            </a:r>
            <a:r>
              <a:rPr lang="en-NL" dirty="0"/>
              <a:t>d, </a:t>
            </a:r>
            <a:r>
              <a:rPr lang="nl-NL" dirty="0"/>
              <a:t>d</a:t>
            </a:r>
            <a:r>
              <a:rPr lang="en-NL" dirty="0"/>
              <a:t>o </a:t>
            </a:r>
            <a:r>
              <a:rPr lang="nl-NL" dirty="0"/>
              <a:t>w</a:t>
            </a:r>
            <a:r>
              <a:rPr lang="en-NL" dirty="0"/>
              <a:t>e </a:t>
            </a:r>
            <a:r>
              <a:rPr lang="nl-NL" dirty="0"/>
              <a:t>k</a:t>
            </a:r>
            <a:r>
              <a:rPr lang="en-NL" dirty="0"/>
              <a:t>n</a:t>
            </a:r>
            <a:r>
              <a:rPr lang="nl-NL" dirty="0"/>
              <a:t>o</a:t>
            </a:r>
            <a:r>
              <a:rPr lang="en-NL" dirty="0"/>
              <a:t>w </a:t>
            </a:r>
            <a:r>
              <a:rPr lang="nl-NL" dirty="0"/>
              <a:t>a</a:t>
            </a:r>
            <a:r>
              <a:rPr lang="en-NL" dirty="0"/>
              <a:t> </a:t>
            </a:r>
            <a:r>
              <a:rPr lang="nl-NL" dirty="0"/>
              <a:t>m</a:t>
            </a:r>
            <a:r>
              <a:rPr lang="en-NL" dirty="0"/>
              <a:t>e</a:t>
            </a:r>
            <a:r>
              <a:rPr lang="nl-NL" dirty="0"/>
              <a:t>t</a:t>
            </a:r>
            <a:r>
              <a:rPr lang="en-NL" dirty="0"/>
              <a:t>h</a:t>
            </a:r>
            <a:r>
              <a:rPr lang="nl-NL" dirty="0"/>
              <a:t>o</a:t>
            </a:r>
            <a:r>
              <a:rPr lang="en-NL" dirty="0"/>
              <a:t>d </a:t>
            </a:r>
            <a:r>
              <a:rPr lang="nl-NL" dirty="0"/>
              <a:t>t</a:t>
            </a:r>
            <a:r>
              <a:rPr lang="en-NL" dirty="0"/>
              <a:t>o </a:t>
            </a:r>
            <a:r>
              <a:rPr lang="nl-NL" dirty="0"/>
              <a:t>c</a:t>
            </a:r>
            <a:r>
              <a:rPr lang="en-NL" dirty="0"/>
              <a:t>h</a:t>
            </a:r>
            <a:r>
              <a:rPr lang="nl-NL" dirty="0"/>
              <a:t>o</a:t>
            </a:r>
            <a:r>
              <a:rPr lang="en-NL" dirty="0"/>
              <a:t>o</a:t>
            </a:r>
            <a:r>
              <a:rPr lang="nl-NL" dirty="0"/>
              <a:t>s</a:t>
            </a:r>
            <a:r>
              <a:rPr lang="en-NL" dirty="0"/>
              <a:t>e </a:t>
            </a:r>
            <a:r>
              <a:rPr lang="nl-NL" dirty="0"/>
              <a:t>b</a:t>
            </a:r>
            <a:r>
              <a:rPr lang="en-NL" dirty="0"/>
              <a:t>e</a:t>
            </a:r>
            <a:r>
              <a:rPr lang="nl-NL" dirty="0"/>
              <a:t>t</a:t>
            </a:r>
            <a:r>
              <a:rPr lang="en-NL" dirty="0"/>
              <a:t>w</a:t>
            </a:r>
            <a:r>
              <a:rPr lang="nl-NL" dirty="0"/>
              <a:t>e</a:t>
            </a:r>
            <a:r>
              <a:rPr lang="en-NL" dirty="0"/>
              <a:t>e</a:t>
            </a:r>
            <a:r>
              <a:rPr lang="nl-NL" dirty="0"/>
              <a:t>n</a:t>
            </a:r>
            <a:r>
              <a:rPr lang="en-NL" dirty="0"/>
              <a:t> </a:t>
            </a:r>
            <a:r>
              <a:rPr lang="nl-NL" dirty="0"/>
              <a:t>d</a:t>
            </a:r>
            <a:r>
              <a:rPr lang="en-NL" dirty="0" err="1"/>
              <a:t>i</a:t>
            </a:r>
            <a:r>
              <a:rPr lang="nl-NL" dirty="0"/>
              <a:t>f</a:t>
            </a:r>
            <a:r>
              <a:rPr lang="en-NL" dirty="0"/>
              <a:t>f</a:t>
            </a:r>
            <a:r>
              <a:rPr lang="nl-NL" dirty="0"/>
              <a:t>e</a:t>
            </a:r>
            <a:r>
              <a:rPr lang="en-NL" dirty="0"/>
              <a:t>rent kinds of models?</a:t>
            </a:r>
          </a:p>
          <a:p>
            <a:endParaRPr lang="en-NL" dirty="0"/>
          </a:p>
          <a:p>
            <a:r>
              <a:rPr lang="en-NL" dirty="0"/>
              <a:t>Say we have:</a:t>
            </a:r>
          </a:p>
          <a:p>
            <a:pPr lvl="1"/>
            <a:r>
              <a:rPr lang="en-NL" dirty="0"/>
              <a:t>A </a:t>
            </a:r>
            <a:r>
              <a:rPr lang="en-NL" dirty="0" err="1"/>
              <a:t>regressi</a:t>
            </a:r>
            <a:r>
              <a:rPr lang="nl-NL" dirty="0"/>
              <a:t>on</a:t>
            </a:r>
            <a:r>
              <a:rPr lang="en-NL" dirty="0"/>
              <a:t> tree</a:t>
            </a:r>
          </a:p>
          <a:p>
            <a:pPr lvl="1"/>
            <a:r>
              <a:rPr lang="en-NL" dirty="0"/>
              <a:t>A neural net</a:t>
            </a:r>
          </a:p>
          <a:p>
            <a:pPr lvl="1"/>
            <a:r>
              <a:rPr lang="en-NL" dirty="0"/>
              <a:t>A linear regressor</a:t>
            </a:r>
          </a:p>
          <a:p>
            <a:pPr lvl="1"/>
            <a:r>
              <a:rPr lang="en-NL" dirty="0"/>
              <a:t>An ARMA model</a:t>
            </a:r>
          </a:p>
          <a:p>
            <a:pPr lvl="1"/>
            <a:r>
              <a:rPr lang="en-NL" dirty="0"/>
              <a:t>...</a:t>
            </a:r>
          </a:p>
          <a:p>
            <a:pPr lvl="1"/>
            <a:endParaRPr lang="en-NL" dirty="0"/>
          </a:p>
          <a:p>
            <a:r>
              <a:rPr lang="en-NL" dirty="0"/>
              <a:t>Which one is best for our </a:t>
            </a:r>
            <a:r>
              <a:rPr lang="nl-NL" dirty="0"/>
              <a:t>d</a:t>
            </a:r>
            <a:r>
              <a:rPr lang="en-NL" dirty="0"/>
              <a:t>a</a:t>
            </a:r>
            <a:r>
              <a:rPr lang="nl-NL" dirty="0"/>
              <a:t>t</a:t>
            </a:r>
            <a:r>
              <a:rPr lang="en-NL" dirty="0"/>
              <a:t>a?</a:t>
            </a:r>
          </a:p>
          <a:p>
            <a:endParaRPr lang="en-NL" dirty="0"/>
          </a:p>
          <a:p>
            <a:r>
              <a:rPr lang="en-NL" b="1" i="1" dirty="0">
                <a:solidFill>
                  <a:srgbClr val="7030A0"/>
                </a:solidFill>
              </a:rPr>
              <a:t>Determine </a:t>
            </a:r>
            <a:r>
              <a:rPr lang="en-NL" b="1" i="1" dirty="0" err="1">
                <a:solidFill>
                  <a:srgbClr val="7030A0"/>
                </a:solidFill>
              </a:rPr>
              <a:t>usin</a:t>
            </a:r>
            <a:r>
              <a:rPr lang="nl-NL" b="1" i="1" dirty="0">
                <a:solidFill>
                  <a:srgbClr val="7030A0"/>
                </a:solidFill>
              </a:rPr>
              <a:t>g</a:t>
            </a:r>
            <a:r>
              <a:rPr lang="en-NL" b="1" i="1" dirty="0">
                <a:solidFill>
                  <a:srgbClr val="7030A0"/>
                </a:solidFill>
              </a:rPr>
              <a:t> (</a:t>
            </a:r>
            <a:r>
              <a:rPr lang="en-NL" b="1" i="1" dirty="0" err="1">
                <a:solidFill>
                  <a:srgbClr val="7030A0"/>
                </a:solidFill>
              </a:rPr>
              <a:t>eg</a:t>
            </a:r>
            <a:r>
              <a:rPr lang="en-NL" b="1" i="1" dirty="0">
                <a:solidFill>
                  <a:srgbClr val="7030A0"/>
                </a:solidFill>
              </a:rPr>
              <a:t>) cross-validation!</a:t>
            </a:r>
          </a:p>
        </p:txBody>
      </p:sp>
    </p:spTree>
    <p:extLst>
      <p:ext uri="{BB962C8B-B14F-4D97-AF65-F5344CB8AC3E}">
        <p14:creationId xmlns:p14="http://schemas.microsoft.com/office/powerpoint/2010/main" val="3593686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Shape 484"/>
          <p:cNvSpPr>
            <a:spLocks noGrp="1"/>
          </p:cNvSpPr>
          <p:nvPr>
            <p:ph type="title" idx="4294967295"/>
          </p:nvPr>
        </p:nvSpPr>
        <p:spPr>
          <a:xfrm>
            <a:off x="2995613" y="484188"/>
            <a:ext cx="10009187" cy="1512887"/>
          </a:xfrm>
          <a:prstGeom prst="rect">
            <a:avLst/>
          </a:prstGeom>
        </p:spPr>
        <p:txBody>
          <a:bodyPr/>
          <a:lstStyle>
            <a:lvl1pPr algn="l"/>
          </a:lstStyle>
          <a:p>
            <a:r>
              <a:rPr lang="en-US"/>
              <a:t>Bloom filter</a:t>
            </a:r>
          </a:p>
        </p:txBody>
      </p:sp>
      <p:pic>
        <p:nvPicPr>
          <p:cNvPr id="486" name="Screen Shot 2014-11-13 at 10.01.43.png"/>
          <p:cNvPicPr>
            <a:picLocks noChangeAspect="1"/>
          </p:cNvPicPr>
          <p:nvPr/>
        </p:nvPicPr>
        <p:blipFill>
          <a:blip r:embed="rId2"/>
          <a:stretch>
            <a:fillRect/>
          </a:stretch>
        </p:blipFill>
        <p:spPr>
          <a:xfrm>
            <a:off x="415338" y="1850122"/>
            <a:ext cx="13004801" cy="6882295"/>
          </a:xfrm>
          <a:prstGeom prst="rect">
            <a:avLst/>
          </a:prstGeom>
          <a:ln w="12700">
            <a:miter lim="400000"/>
          </a:ln>
        </p:spPr>
      </p:pic>
      <p:grpSp>
        <p:nvGrpSpPr>
          <p:cNvPr id="492" name="Group 492"/>
          <p:cNvGrpSpPr/>
          <p:nvPr/>
        </p:nvGrpSpPr>
        <p:grpSpPr>
          <a:xfrm>
            <a:off x="7092797" y="317350"/>
            <a:ext cx="5293205" cy="2333817"/>
            <a:chOff x="-1488113" y="521379"/>
            <a:chExt cx="5293204" cy="2333816"/>
          </a:xfrm>
        </p:grpSpPr>
        <p:pic>
          <p:nvPicPr>
            <p:cNvPr id="489" name="Picture 488"/>
            <p:cNvPicPr>
              <a:picLocks/>
            </p:cNvPicPr>
            <p:nvPr/>
          </p:nvPicPr>
          <p:blipFill>
            <a:blip r:embed="rId3"/>
            <a:stretch>
              <a:fillRect/>
            </a:stretch>
          </p:blipFill>
          <p:spPr>
            <a:xfrm rot="8639983">
              <a:off x="-1290539" y="1900316"/>
              <a:ext cx="2165002" cy="352234"/>
            </a:xfrm>
            <a:prstGeom prst="rect">
              <a:avLst/>
            </a:prstGeom>
            <a:effectLst/>
          </p:spPr>
        </p:pic>
        <p:sp>
          <p:nvSpPr>
            <p:cNvPr id="491" name="Shape 491"/>
            <p:cNvSpPr/>
            <p:nvPr/>
          </p:nvSpPr>
          <p:spPr>
            <a:xfrm>
              <a:off x="-1488114" y="521379"/>
              <a:ext cx="5293205" cy="1262217"/>
            </a:xfrm>
            <a:prstGeom prst="rect">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marL="317415" marR="126967" algn="l">
                <a:defRPr sz="3800">
                  <a:solidFill>
                    <a:srgbClr val="FFFFFF"/>
                  </a:solidFill>
                </a:defRPr>
              </a:pPr>
              <a:r>
                <a:rPr sz="2400"/>
                <a:t>Hash function maps each item in the universe to a </a:t>
              </a:r>
              <a:r>
                <a:rPr sz="2400" b="1">
                  <a:latin typeface="Helvetica"/>
                  <a:ea typeface="Helvetica"/>
                  <a:cs typeface="Helvetica"/>
                  <a:sym typeface="Helvetica"/>
                </a:rPr>
                <a:t>random</a:t>
              </a:r>
              <a:r>
                <a:rPr sz="2400"/>
                <a:t> number</a:t>
              </a:r>
            </a:p>
            <a:p>
              <a:pPr marL="317415" marR="126967" algn="l">
                <a:defRPr sz="3800">
                  <a:solidFill>
                    <a:srgbClr val="FFFFFF"/>
                  </a:solidFill>
                </a:defRPr>
              </a:pPr>
              <a:r>
                <a:rPr sz="2400" b="1">
                  <a:latin typeface="Helvetica"/>
                  <a:ea typeface="Helvetica"/>
                  <a:cs typeface="Helvetica"/>
                  <a:sym typeface="Helvetica"/>
                </a:rPr>
                <a:t>uniform</a:t>
              </a:r>
              <a:r>
                <a:rPr sz="2400"/>
                <a:t> over the range.</a:t>
              </a:r>
            </a:p>
          </p:txBody>
        </p:sp>
      </p:grpSp>
      <p:sp>
        <p:nvSpPr>
          <p:cNvPr id="493" name="Shape 493"/>
          <p:cNvSpPr/>
          <p:nvPr/>
        </p:nvSpPr>
        <p:spPr>
          <a:xfrm>
            <a:off x="9372019" y="3532294"/>
            <a:ext cx="3597030" cy="2408806"/>
          </a:xfrm>
          <a:prstGeom prst="rect">
            <a:avLst/>
          </a:prstGeom>
          <a:solidFill>
            <a:srgbClr val="FFFFFF"/>
          </a:solidFill>
          <a:ln w="12700">
            <a:miter lim="400000"/>
          </a:ln>
        </p:spPr>
        <p:txBody>
          <a:bodyPr lIns="50785" tIns="50785" rIns="50785" bIns="50785" anchor="ctr"/>
          <a:lstStyle/>
          <a:p>
            <a:pPr>
              <a:defRPr sz="2400"/>
            </a:pPr>
            <a:endParaRPr/>
          </a:p>
        </p:txBody>
      </p:sp>
      <p:sp>
        <p:nvSpPr>
          <p:cNvPr id="494" name="Shape 494"/>
          <p:cNvSpPr/>
          <p:nvPr/>
        </p:nvSpPr>
        <p:spPr>
          <a:xfrm>
            <a:off x="9372019" y="3556135"/>
            <a:ext cx="3597030" cy="2369290"/>
          </a:xfrm>
          <a:prstGeom prst="rect">
            <a:avLst/>
          </a:prstGeom>
          <a:solidFill>
            <a:schemeClr val="accent1"/>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785" tIns="50785" rIns="50785" bIns="50785" anchor="ctr"/>
          <a:lstStyle>
            <a:lvl1pPr marL="317500" marR="127000" algn="l">
              <a:defRPr sz="3200" b="1">
                <a:solidFill>
                  <a:srgbClr val="FFFFFF"/>
                </a:solidFill>
                <a:latin typeface="Helvetica"/>
                <a:ea typeface="Helvetica"/>
                <a:cs typeface="Helvetica"/>
                <a:sym typeface="Helvetica"/>
              </a:defRPr>
            </a:lvl1pPr>
          </a:lstStyle>
          <a:p>
            <a:r>
              <a:rPr dirty="0"/>
              <a:t>Usually done once in bulk with few updates.</a:t>
            </a:r>
          </a:p>
        </p:txBody>
      </p:sp>
      <p:sp>
        <p:nvSpPr>
          <p:cNvPr id="495" name="Shape 495"/>
          <p:cNvSpPr/>
          <p:nvPr/>
        </p:nvSpPr>
        <p:spPr>
          <a:xfrm>
            <a:off x="9372019" y="5983209"/>
            <a:ext cx="3597030" cy="2408806"/>
          </a:xfrm>
          <a:prstGeom prst="rect">
            <a:avLst/>
          </a:prstGeom>
          <a:solidFill>
            <a:srgbClr val="FFFFFF"/>
          </a:solidFill>
          <a:ln w="12700">
            <a:miter lim="400000"/>
          </a:ln>
        </p:spPr>
        <p:txBody>
          <a:bodyPr lIns="50785" tIns="50785" rIns="50785" bIns="50785" anchor="ctr"/>
          <a:lstStyle/>
          <a:p>
            <a:pPr>
              <a:defRPr sz="2400"/>
            </a:pPr>
            <a:endParaRPr/>
          </a:p>
        </p:txBody>
      </p:sp>
      <p:sp>
        <p:nvSpPr>
          <p:cNvPr id="496" name="Shape 496"/>
          <p:cNvSpPr/>
          <p:nvPr/>
        </p:nvSpPr>
        <p:spPr>
          <a:xfrm>
            <a:off x="9372019" y="6045720"/>
            <a:ext cx="3597030" cy="2369289"/>
          </a:xfrm>
          <a:prstGeom prst="rect">
            <a:avLst/>
          </a:prstGeom>
          <a:solidFill>
            <a:schemeClr val="accent2"/>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785" tIns="50785" rIns="50785" bIns="50785" anchor="ctr"/>
          <a:lstStyle>
            <a:lvl1pPr marL="317500" marR="127000" algn="l">
              <a:defRPr sz="3200" b="1">
                <a:solidFill>
                  <a:srgbClr val="FFFFFF"/>
                </a:solidFill>
                <a:latin typeface="Helvetica"/>
                <a:ea typeface="Helvetica"/>
                <a:cs typeface="Helvetica"/>
                <a:sym typeface="Helvetica"/>
              </a:defRPr>
            </a:lvl1pPr>
          </a:lstStyle>
          <a:p>
            <a:r>
              <a:t>Operation on the data stream.</a:t>
            </a:r>
          </a:p>
        </p:txBody>
      </p:sp>
    </p:spTree>
    <p:extLst>
      <p:ext uri="{BB962C8B-B14F-4D97-AF65-F5344CB8AC3E}">
        <p14:creationId xmlns:p14="http://schemas.microsoft.com/office/powerpoint/2010/main" val="1221668955"/>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Shape 503"/>
          <p:cNvSpPr>
            <a:spLocks noGrp="1"/>
          </p:cNvSpPr>
          <p:nvPr>
            <p:ph type="title" idx="4294967295"/>
          </p:nvPr>
        </p:nvSpPr>
        <p:spPr>
          <a:xfrm>
            <a:off x="2995613" y="484188"/>
            <a:ext cx="10009187" cy="1512887"/>
          </a:xfrm>
          <a:prstGeom prst="rect">
            <a:avLst/>
          </a:prstGeom>
        </p:spPr>
        <p:txBody>
          <a:bodyPr/>
          <a:lstStyle>
            <a:lvl1pPr algn="l" defTabSz="508254">
              <a:defRPr sz="6960"/>
            </a:lvl1pPr>
          </a:lstStyle>
          <a:p>
            <a:r>
              <a:rPr lang="en-US" sz="4400" dirty="0"/>
              <a:t>Bloom filter: element testing</a:t>
            </a:r>
          </a:p>
        </p:txBody>
      </p:sp>
      <p:pic>
        <p:nvPicPr>
          <p:cNvPr id="505" name="Screen Shot 2014-11-13 at 10.03.17.png"/>
          <p:cNvPicPr>
            <a:picLocks noChangeAspect="1"/>
          </p:cNvPicPr>
          <p:nvPr/>
        </p:nvPicPr>
        <p:blipFill>
          <a:blip r:embed="rId3"/>
          <a:stretch>
            <a:fillRect/>
          </a:stretch>
        </p:blipFill>
        <p:spPr>
          <a:xfrm>
            <a:off x="315236" y="1605190"/>
            <a:ext cx="13004801" cy="7051649"/>
          </a:xfrm>
          <a:prstGeom prst="rect">
            <a:avLst/>
          </a:prstGeom>
          <a:ln w="12700">
            <a:miter lim="400000"/>
          </a:ln>
        </p:spPr>
      </p:pic>
    </p:spTree>
    <p:extLst>
      <p:ext uri="{BB962C8B-B14F-4D97-AF65-F5344CB8AC3E}">
        <p14:creationId xmlns:p14="http://schemas.microsoft.com/office/powerpoint/2010/main" val="2715540484"/>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sz="4600" dirty="0"/>
              <a:t>Count-Min Sketch</a:t>
            </a:r>
            <a:endParaRPr lang="en-US" sz="3400" dirty="0"/>
          </a:p>
        </p:txBody>
      </p:sp>
      <p:sp>
        <p:nvSpPr>
          <p:cNvPr id="343043" name="Rectangle 3"/>
          <p:cNvSpPr>
            <a:spLocks noGrp="1" noChangeArrowheads="1"/>
          </p:cNvSpPr>
          <p:nvPr>
            <p:ph idx="1"/>
          </p:nvPr>
        </p:nvSpPr>
        <p:spPr/>
        <p:txBody>
          <a:bodyPr/>
          <a:lstStyle/>
          <a:p>
            <a:r>
              <a:rPr lang="en-US" dirty="0"/>
              <a:t>Simple sketch idea, can be used for as the basis of many different stream mining tasks</a:t>
            </a:r>
          </a:p>
          <a:p>
            <a:pPr lvl="1"/>
            <a:r>
              <a:rPr lang="en-US" dirty="0"/>
              <a:t>Join aggregates, range queries, moments, …</a:t>
            </a:r>
          </a:p>
          <a:p>
            <a:r>
              <a:rPr lang="en-US" dirty="0"/>
              <a:t>Creates a small summary as an array of </a:t>
            </a:r>
            <a:r>
              <a:rPr lang="en-US" dirty="0">
                <a:solidFill>
                  <a:srgbClr val="DD8047"/>
                </a:solidFill>
              </a:rPr>
              <a:t>w </a:t>
            </a:r>
            <a:r>
              <a:rPr lang="en-US" dirty="0">
                <a:solidFill>
                  <a:srgbClr val="DD8047"/>
                </a:solidFill>
                <a:latin typeface="Symbol" charset="0"/>
                <a:sym typeface="Symbol" charset="0"/>
              </a:rPr>
              <a:t></a:t>
            </a:r>
            <a:r>
              <a:rPr lang="en-US" dirty="0">
                <a:solidFill>
                  <a:srgbClr val="DD8047"/>
                </a:solidFill>
              </a:rPr>
              <a:t> d </a:t>
            </a:r>
            <a:r>
              <a:rPr lang="en-US" dirty="0"/>
              <a:t>in size</a:t>
            </a:r>
          </a:p>
          <a:p>
            <a:r>
              <a:rPr lang="en-US" dirty="0"/>
              <a:t>Use </a:t>
            </a:r>
            <a:r>
              <a:rPr lang="en-US" dirty="0">
                <a:solidFill>
                  <a:srgbClr val="DD8047"/>
                </a:solidFill>
              </a:rPr>
              <a:t>d</a:t>
            </a:r>
            <a:r>
              <a:rPr lang="en-US" dirty="0"/>
              <a:t> hash functions to map vector entries to </a:t>
            </a:r>
            <a:r>
              <a:rPr lang="en-US" dirty="0">
                <a:solidFill>
                  <a:srgbClr val="DD8047"/>
                </a:solidFill>
              </a:rPr>
              <a:t>[1..w]</a:t>
            </a:r>
          </a:p>
        </p:txBody>
      </p:sp>
      <p:grpSp>
        <p:nvGrpSpPr>
          <p:cNvPr id="343044" name="Group 4"/>
          <p:cNvGrpSpPr>
            <a:grpSpLocks/>
          </p:cNvGrpSpPr>
          <p:nvPr/>
        </p:nvGrpSpPr>
        <p:grpSpPr bwMode="auto">
          <a:xfrm>
            <a:off x="8719963" y="6377624"/>
            <a:ext cx="3034453" cy="1684302"/>
            <a:chOff x="4128" y="864"/>
            <a:chExt cx="864" cy="480"/>
          </a:xfrm>
        </p:grpSpPr>
        <p:sp>
          <p:nvSpPr>
            <p:cNvPr id="343045" name="Rectangle 5"/>
            <p:cNvSpPr>
              <a:spLocks noChangeArrowheads="1"/>
            </p:cNvSpPr>
            <p:nvPr/>
          </p:nvSpPr>
          <p:spPr bwMode="auto">
            <a:xfrm>
              <a:off x="4128" y="864"/>
              <a:ext cx="864" cy="48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lstStyle/>
            <a:p>
              <a:endParaRPr lang="en-US"/>
            </a:p>
          </p:txBody>
        </p:sp>
        <p:sp>
          <p:nvSpPr>
            <p:cNvPr id="343046" name="Line 6"/>
            <p:cNvSpPr>
              <a:spLocks noChangeShapeType="1"/>
            </p:cNvSpPr>
            <p:nvPr/>
          </p:nvSpPr>
          <p:spPr bwMode="auto">
            <a:xfrm>
              <a:off x="4224" y="864"/>
              <a:ext cx="0"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343047" name="Line 7"/>
            <p:cNvSpPr>
              <a:spLocks noChangeShapeType="1"/>
            </p:cNvSpPr>
            <p:nvPr/>
          </p:nvSpPr>
          <p:spPr bwMode="auto">
            <a:xfrm>
              <a:off x="4320" y="864"/>
              <a:ext cx="0"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343048" name="Line 8"/>
            <p:cNvSpPr>
              <a:spLocks noChangeShapeType="1"/>
            </p:cNvSpPr>
            <p:nvPr/>
          </p:nvSpPr>
          <p:spPr bwMode="auto">
            <a:xfrm>
              <a:off x="4416" y="864"/>
              <a:ext cx="0"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343049" name="Line 9"/>
            <p:cNvSpPr>
              <a:spLocks noChangeShapeType="1"/>
            </p:cNvSpPr>
            <p:nvPr/>
          </p:nvSpPr>
          <p:spPr bwMode="auto">
            <a:xfrm>
              <a:off x="4512" y="864"/>
              <a:ext cx="0"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343050" name="Line 10"/>
            <p:cNvSpPr>
              <a:spLocks noChangeShapeType="1"/>
            </p:cNvSpPr>
            <p:nvPr/>
          </p:nvSpPr>
          <p:spPr bwMode="auto">
            <a:xfrm>
              <a:off x="4608" y="864"/>
              <a:ext cx="0"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343051" name="Line 11"/>
            <p:cNvSpPr>
              <a:spLocks noChangeShapeType="1"/>
            </p:cNvSpPr>
            <p:nvPr/>
          </p:nvSpPr>
          <p:spPr bwMode="auto">
            <a:xfrm>
              <a:off x="4704" y="864"/>
              <a:ext cx="0"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343052" name="Line 12"/>
            <p:cNvSpPr>
              <a:spLocks noChangeShapeType="1"/>
            </p:cNvSpPr>
            <p:nvPr/>
          </p:nvSpPr>
          <p:spPr bwMode="auto">
            <a:xfrm>
              <a:off x="4800" y="864"/>
              <a:ext cx="0"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343053" name="Line 13"/>
            <p:cNvSpPr>
              <a:spLocks noChangeShapeType="1"/>
            </p:cNvSpPr>
            <p:nvPr/>
          </p:nvSpPr>
          <p:spPr bwMode="auto">
            <a:xfrm>
              <a:off x="4896" y="864"/>
              <a:ext cx="0"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343054" name="Line 14"/>
            <p:cNvSpPr>
              <a:spLocks noChangeShapeType="1"/>
            </p:cNvSpPr>
            <p:nvPr/>
          </p:nvSpPr>
          <p:spPr bwMode="auto">
            <a:xfrm>
              <a:off x="4128" y="960"/>
              <a:ext cx="86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343055" name="Line 15"/>
            <p:cNvSpPr>
              <a:spLocks noChangeShapeType="1"/>
            </p:cNvSpPr>
            <p:nvPr/>
          </p:nvSpPr>
          <p:spPr bwMode="auto">
            <a:xfrm>
              <a:off x="4128" y="1056"/>
              <a:ext cx="86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343056" name="Line 16"/>
            <p:cNvSpPr>
              <a:spLocks noChangeShapeType="1"/>
            </p:cNvSpPr>
            <p:nvPr/>
          </p:nvSpPr>
          <p:spPr bwMode="auto">
            <a:xfrm>
              <a:off x="4128" y="1152"/>
              <a:ext cx="86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343057" name="Line 17"/>
            <p:cNvSpPr>
              <a:spLocks noChangeShapeType="1"/>
            </p:cNvSpPr>
            <p:nvPr/>
          </p:nvSpPr>
          <p:spPr bwMode="auto">
            <a:xfrm>
              <a:off x="4128" y="1248"/>
              <a:ext cx="86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grpSp>
      <p:sp>
        <p:nvSpPr>
          <p:cNvPr id="343058" name="Line 18"/>
          <p:cNvSpPr>
            <a:spLocks noChangeShapeType="1"/>
          </p:cNvSpPr>
          <p:nvPr/>
        </p:nvSpPr>
        <p:spPr bwMode="auto">
          <a:xfrm>
            <a:off x="8611590" y="6052501"/>
            <a:ext cx="3142827"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p>
        </p:txBody>
      </p:sp>
      <p:sp>
        <p:nvSpPr>
          <p:cNvPr id="343059" name="Text Box 19"/>
          <p:cNvSpPr txBox="1">
            <a:spLocks noChangeArrowheads="1"/>
          </p:cNvSpPr>
          <p:nvPr/>
        </p:nvSpPr>
        <p:spPr bwMode="auto">
          <a:xfrm>
            <a:off x="9917688" y="5510638"/>
            <a:ext cx="591593" cy="569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39" tIns="65020" rIns="130039" bIns="65020">
            <a:spAutoFit/>
          </a:bodyPr>
          <a:lstStyle/>
          <a:p>
            <a:r>
              <a:rPr lang="en-US" sz="2800" dirty="0">
                <a:solidFill>
                  <a:srgbClr val="DD8047"/>
                </a:solidFill>
              </a:rPr>
              <a:t>W</a:t>
            </a:r>
          </a:p>
        </p:txBody>
      </p:sp>
      <p:sp>
        <p:nvSpPr>
          <p:cNvPr id="343060" name="Line 20"/>
          <p:cNvSpPr>
            <a:spLocks noChangeShapeType="1"/>
          </p:cNvSpPr>
          <p:nvPr/>
        </p:nvSpPr>
        <p:spPr bwMode="auto">
          <a:xfrm>
            <a:off x="12079536" y="6377623"/>
            <a:ext cx="0" cy="173397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p>
        </p:txBody>
      </p:sp>
      <p:sp>
        <p:nvSpPr>
          <p:cNvPr id="343061" name="Text Box 21"/>
          <p:cNvSpPr txBox="1">
            <a:spLocks noChangeArrowheads="1"/>
          </p:cNvSpPr>
          <p:nvPr/>
        </p:nvSpPr>
        <p:spPr bwMode="auto">
          <a:xfrm>
            <a:off x="12088998" y="6919492"/>
            <a:ext cx="464243" cy="569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39" tIns="65020" rIns="130039" bIns="65020">
            <a:spAutoFit/>
          </a:bodyPr>
          <a:lstStyle/>
          <a:p>
            <a:r>
              <a:rPr lang="en-US" sz="2800">
                <a:solidFill>
                  <a:srgbClr val="DD8047"/>
                </a:solidFill>
              </a:rPr>
              <a:t>d</a:t>
            </a:r>
          </a:p>
        </p:txBody>
      </p:sp>
      <p:sp>
        <p:nvSpPr>
          <p:cNvPr id="343062" name="Text Box 22"/>
          <p:cNvSpPr txBox="1">
            <a:spLocks noChangeArrowheads="1"/>
          </p:cNvSpPr>
          <p:nvPr/>
        </p:nvSpPr>
        <p:spPr bwMode="auto">
          <a:xfrm>
            <a:off x="6985990" y="6919491"/>
            <a:ext cx="1625600" cy="12393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spAutoFit/>
          </a:bodyPr>
          <a:lstStyle/>
          <a:p>
            <a:pPr>
              <a:spcBef>
                <a:spcPct val="50000"/>
              </a:spcBef>
            </a:pPr>
            <a:r>
              <a:rPr lang="en-US" dirty="0">
                <a:solidFill>
                  <a:srgbClr val="DD8047"/>
                </a:solidFill>
              </a:rPr>
              <a:t>Array: CM[</a:t>
            </a:r>
            <a:r>
              <a:rPr lang="en-US" dirty="0" err="1">
                <a:solidFill>
                  <a:srgbClr val="DD8047"/>
                </a:solidFill>
              </a:rPr>
              <a:t>i,j</a:t>
            </a:r>
            <a:r>
              <a:rPr lang="en-US" dirty="0">
                <a:solidFill>
                  <a:srgbClr val="DD8047"/>
                </a:solidFill>
              </a:rPr>
              <a:t>]</a:t>
            </a:r>
            <a:endParaRPr lang="en-GB" dirty="0">
              <a:solidFill>
                <a:srgbClr val="DD8047"/>
              </a:solidFill>
            </a:endParaRPr>
          </a:p>
        </p:txBody>
      </p:sp>
      <p:sp>
        <p:nvSpPr>
          <p:cNvPr id="343066" name="Line 26"/>
          <p:cNvSpPr>
            <a:spLocks noChangeShapeType="1"/>
          </p:cNvSpPr>
          <p:nvPr/>
        </p:nvSpPr>
        <p:spPr bwMode="auto">
          <a:xfrm flipV="1">
            <a:off x="5723472" y="7051344"/>
            <a:ext cx="2671371"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endParaRPr lang="en-US"/>
          </a:p>
        </p:txBody>
      </p:sp>
      <p:sp>
        <p:nvSpPr>
          <p:cNvPr id="343067" name="Rectangle 27"/>
          <p:cNvSpPr>
            <a:spLocks noChangeArrowheads="1"/>
          </p:cNvSpPr>
          <p:nvPr/>
        </p:nvSpPr>
        <p:spPr bwMode="auto">
          <a:xfrm rot="-1095674">
            <a:off x="2250737" y="6942970"/>
            <a:ext cx="4334933" cy="216747"/>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1890000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lstStyle/>
          <a:p>
            <a:endParaRPr lang="en-US"/>
          </a:p>
        </p:txBody>
      </p:sp>
    </p:spTree>
    <p:extLst>
      <p:ext uri="{BB962C8B-B14F-4D97-AF65-F5344CB8AC3E}">
        <p14:creationId xmlns:p14="http://schemas.microsoft.com/office/powerpoint/2010/main" val="2793908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t>CM Sketch Structure</a:t>
            </a:r>
          </a:p>
        </p:txBody>
      </p:sp>
      <p:sp>
        <p:nvSpPr>
          <p:cNvPr id="345091" name="Rectangle 3"/>
          <p:cNvSpPr>
            <a:spLocks noGrp="1" noChangeArrowheads="1"/>
          </p:cNvSpPr>
          <p:nvPr>
            <p:ph idx="1"/>
          </p:nvPr>
        </p:nvSpPr>
        <p:spPr>
          <a:ln/>
          <a:extLst>
            <a:ext uri="{91240B29-F687-4f45-9708-019B960494DF}">
              <a14:hiddenLine xmlns:a14="http://schemas.microsoft.com/office/drawing/2010/main" xmlns="" w="9525">
                <a:solidFill>
                  <a:schemeClr val="bg2"/>
                </a:solidFill>
                <a:miter lim="800000"/>
                <a:headEnd/>
                <a:tailEnd/>
              </a14:hiddenLine>
            </a:ext>
          </a:extLst>
        </p:spPr>
        <p:txBody>
          <a:bodyPr>
            <a:normAutofit/>
          </a:bodyPr>
          <a:lstStyle/>
          <a:p>
            <a:r>
              <a:rPr lang="en-US" sz="3400" dirty="0"/>
              <a:t>Assume a stream of length </a:t>
            </a:r>
            <a:r>
              <a:rPr lang="en-US" sz="3400" dirty="0">
                <a:solidFill>
                  <a:srgbClr val="DD8047"/>
                </a:solidFill>
              </a:rPr>
              <a:t>m</a:t>
            </a:r>
          </a:p>
          <a:p>
            <a:r>
              <a:rPr lang="en-US" sz="3400" dirty="0"/>
              <a:t>Modeled using a vector </a:t>
            </a:r>
            <a:r>
              <a:rPr lang="en-US" sz="3400" dirty="0">
                <a:solidFill>
                  <a:srgbClr val="DD8047"/>
                </a:solidFill>
              </a:rPr>
              <a:t>A[]</a:t>
            </a:r>
            <a:r>
              <a:rPr lang="en-US" sz="3400" dirty="0"/>
              <a:t> of counts</a:t>
            </a:r>
          </a:p>
          <a:p>
            <a:r>
              <a:rPr lang="en-US" sz="3400" dirty="0"/>
              <a:t>Entries from </a:t>
            </a:r>
            <a:r>
              <a:rPr lang="en-US" sz="3400" dirty="0">
                <a:solidFill>
                  <a:srgbClr val="DD8047"/>
                </a:solidFill>
              </a:rPr>
              <a:t>A[]</a:t>
            </a:r>
            <a:r>
              <a:rPr lang="en-US" sz="3400" dirty="0"/>
              <a:t> are mapped to one bucket per row </a:t>
            </a:r>
          </a:p>
          <a:p>
            <a:r>
              <a:rPr lang="en-US" sz="3400" dirty="0"/>
              <a:t>Counts merged in buckets are summed up</a:t>
            </a:r>
          </a:p>
          <a:p>
            <a:r>
              <a:rPr lang="en-US" sz="3400" dirty="0"/>
              <a:t>Estimate </a:t>
            </a:r>
            <a:r>
              <a:rPr lang="en-US" sz="3400" dirty="0">
                <a:solidFill>
                  <a:srgbClr val="DD8047"/>
                </a:solidFill>
              </a:rPr>
              <a:t>A[j]</a:t>
            </a:r>
            <a:r>
              <a:rPr lang="en-US" sz="3400" dirty="0"/>
              <a:t> by taking </a:t>
            </a:r>
            <a:r>
              <a:rPr lang="en-US" sz="3400" dirty="0">
                <a:solidFill>
                  <a:srgbClr val="DD8047"/>
                </a:solidFill>
              </a:rPr>
              <a:t>min</a:t>
            </a:r>
            <a:r>
              <a:rPr lang="en-US" sz="3400" baseline="-25000" dirty="0">
                <a:solidFill>
                  <a:srgbClr val="DD8047"/>
                </a:solidFill>
              </a:rPr>
              <a:t>k</a:t>
            </a:r>
            <a:r>
              <a:rPr lang="en-US" sz="3400" dirty="0">
                <a:solidFill>
                  <a:srgbClr val="DD8047"/>
                </a:solidFill>
              </a:rPr>
              <a:t> { CM[</a:t>
            </a:r>
            <a:r>
              <a:rPr lang="en-US" sz="3400" dirty="0" err="1">
                <a:solidFill>
                  <a:srgbClr val="DD8047"/>
                </a:solidFill>
              </a:rPr>
              <a:t>k,h</a:t>
            </a:r>
            <a:r>
              <a:rPr lang="en-US" sz="3400" baseline="-25000" dirty="0" err="1">
                <a:solidFill>
                  <a:srgbClr val="DD8047"/>
                </a:solidFill>
              </a:rPr>
              <a:t>k</a:t>
            </a:r>
            <a:r>
              <a:rPr lang="en-US" sz="3400" dirty="0">
                <a:solidFill>
                  <a:srgbClr val="DD8047"/>
                </a:solidFill>
              </a:rPr>
              <a:t>(j)] }</a:t>
            </a:r>
          </a:p>
        </p:txBody>
      </p:sp>
      <p:sp>
        <p:nvSpPr>
          <p:cNvPr id="345092" name="Oval 4"/>
          <p:cNvSpPr>
            <a:spLocks noChangeArrowheads="1"/>
          </p:cNvSpPr>
          <p:nvPr/>
        </p:nvSpPr>
        <p:spPr bwMode="auto">
          <a:xfrm>
            <a:off x="1192969" y="6370800"/>
            <a:ext cx="2295296" cy="866987"/>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lIns="130039" tIns="65020" rIns="130039" bIns="65020" anchor="ctr"/>
          <a:lstStyle/>
          <a:p>
            <a:endParaRPr lang="en-US">
              <a:solidFill>
                <a:srgbClr val="DD8047"/>
              </a:solidFill>
            </a:endParaRPr>
          </a:p>
        </p:txBody>
      </p:sp>
      <p:sp>
        <p:nvSpPr>
          <p:cNvPr id="345093" name="Rectangle 5"/>
          <p:cNvSpPr>
            <a:spLocks noChangeArrowheads="1"/>
          </p:cNvSpPr>
          <p:nvPr/>
        </p:nvSpPr>
        <p:spPr bwMode="auto">
          <a:xfrm>
            <a:off x="4048195" y="5287067"/>
            <a:ext cx="7802880" cy="86698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39" tIns="65020" rIns="130039" bIns="65020" anchor="ctr"/>
          <a:lstStyle/>
          <a:p>
            <a:endParaRPr lang="en-US">
              <a:solidFill>
                <a:srgbClr val="DD8047"/>
              </a:solidFill>
            </a:endParaRPr>
          </a:p>
        </p:txBody>
      </p:sp>
      <p:sp>
        <p:nvSpPr>
          <p:cNvPr id="345094" name="Rectangle 6"/>
          <p:cNvSpPr>
            <a:spLocks noChangeArrowheads="1"/>
          </p:cNvSpPr>
          <p:nvPr/>
        </p:nvSpPr>
        <p:spPr bwMode="auto">
          <a:xfrm>
            <a:off x="4048195" y="5576064"/>
            <a:ext cx="866987" cy="57799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39" tIns="65020" rIns="130039" bIns="65020" anchor="ctr"/>
          <a:lstStyle/>
          <a:p>
            <a:pPr algn="ctr" eaLnBrk="0" hangingPunct="0"/>
            <a:endParaRPr lang="en-GB">
              <a:solidFill>
                <a:srgbClr val="DD8047"/>
              </a:solidFill>
            </a:endParaRPr>
          </a:p>
        </p:txBody>
      </p:sp>
      <p:sp>
        <p:nvSpPr>
          <p:cNvPr id="345095" name="Rectangle 7"/>
          <p:cNvSpPr>
            <a:spLocks noChangeArrowheads="1"/>
          </p:cNvSpPr>
          <p:nvPr/>
        </p:nvSpPr>
        <p:spPr bwMode="auto">
          <a:xfrm>
            <a:off x="4915181" y="5865058"/>
            <a:ext cx="866987" cy="28899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39" tIns="65020" rIns="130039" bIns="65020" anchor="ctr"/>
          <a:lstStyle/>
          <a:p>
            <a:pPr algn="ctr" eaLnBrk="0" hangingPunct="0"/>
            <a:endParaRPr lang="en-GB">
              <a:solidFill>
                <a:srgbClr val="DD8047"/>
              </a:solidFill>
            </a:endParaRPr>
          </a:p>
        </p:txBody>
      </p:sp>
      <p:sp>
        <p:nvSpPr>
          <p:cNvPr id="345096" name="Rectangle 8"/>
          <p:cNvSpPr>
            <a:spLocks noChangeArrowheads="1"/>
          </p:cNvSpPr>
          <p:nvPr/>
        </p:nvSpPr>
        <p:spPr bwMode="auto">
          <a:xfrm>
            <a:off x="5782168" y="5384154"/>
            <a:ext cx="866987" cy="76990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39" tIns="65020" rIns="130039" bIns="65020" anchor="ctr"/>
          <a:lstStyle/>
          <a:p>
            <a:pPr algn="ctr" eaLnBrk="0" hangingPunct="0"/>
            <a:endParaRPr lang="en-GB">
              <a:solidFill>
                <a:srgbClr val="DD8047"/>
              </a:solidFill>
            </a:endParaRPr>
          </a:p>
        </p:txBody>
      </p:sp>
      <p:sp>
        <p:nvSpPr>
          <p:cNvPr id="345097" name="Rectangle 9"/>
          <p:cNvSpPr>
            <a:spLocks noChangeArrowheads="1"/>
          </p:cNvSpPr>
          <p:nvPr/>
        </p:nvSpPr>
        <p:spPr bwMode="auto">
          <a:xfrm>
            <a:off x="6649155" y="5962144"/>
            <a:ext cx="866987" cy="19191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39" tIns="65020" rIns="130039" bIns="65020" anchor="ctr"/>
          <a:lstStyle/>
          <a:p>
            <a:pPr algn="ctr" eaLnBrk="0" hangingPunct="0"/>
            <a:endParaRPr lang="en-GB">
              <a:solidFill>
                <a:srgbClr val="DD8047"/>
              </a:solidFill>
            </a:endParaRPr>
          </a:p>
        </p:txBody>
      </p:sp>
      <p:sp>
        <p:nvSpPr>
          <p:cNvPr id="345098" name="Rectangle 10"/>
          <p:cNvSpPr>
            <a:spLocks noChangeArrowheads="1"/>
          </p:cNvSpPr>
          <p:nvPr/>
        </p:nvSpPr>
        <p:spPr bwMode="auto">
          <a:xfrm>
            <a:off x="7516141" y="5673148"/>
            <a:ext cx="866987" cy="48090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39" tIns="65020" rIns="130039" bIns="65020" anchor="ctr"/>
          <a:lstStyle/>
          <a:p>
            <a:pPr algn="ctr" eaLnBrk="0" hangingPunct="0"/>
            <a:endParaRPr lang="en-GB">
              <a:solidFill>
                <a:srgbClr val="DD8047"/>
              </a:solidFill>
            </a:endParaRPr>
          </a:p>
        </p:txBody>
      </p:sp>
      <p:sp>
        <p:nvSpPr>
          <p:cNvPr id="345099" name="Rectangle 11"/>
          <p:cNvSpPr>
            <a:spLocks noChangeArrowheads="1"/>
          </p:cNvSpPr>
          <p:nvPr/>
        </p:nvSpPr>
        <p:spPr bwMode="auto">
          <a:xfrm>
            <a:off x="9250115" y="6056970"/>
            <a:ext cx="866987" cy="9708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39" tIns="65020" rIns="130039" bIns="65020" anchor="ctr"/>
          <a:lstStyle/>
          <a:p>
            <a:pPr algn="ctr" eaLnBrk="0" hangingPunct="0"/>
            <a:endParaRPr lang="en-GB">
              <a:solidFill>
                <a:srgbClr val="DD8047"/>
              </a:solidFill>
            </a:endParaRPr>
          </a:p>
        </p:txBody>
      </p:sp>
      <p:sp>
        <p:nvSpPr>
          <p:cNvPr id="345100" name="Rectangle 12"/>
          <p:cNvSpPr>
            <a:spLocks noChangeArrowheads="1"/>
          </p:cNvSpPr>
          <p:nvPr/>
        </p:nvSpPr>
        <p:spPr bwMode="auto">
          <a:xfrm>
            <a:off x="10117101" y="5962144"/>
            <a:ext cx="866987" cy="19191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39" tIns="65020" rIns="130039" bIns="65020" anchor="ctr"/>
          <a:lstStyle/>
          <a:p>
            <a:pPr algn="ctr" eaLnBrk="0" hangingPunct="0"/>
            <a:endParaRPr lang="en-GB">
              <a:solidFill>
                <a:srgbClr val="DD8047"/>
              </a:solidFill>
            </a:endParaRPr>
          </a:p>
        </p:txBody>
      </p:sp>
      <p:sp>
        <p:nvSpPr>
          <p:cNvPr id="345101" name="Rectangle 13"/>
          <p:cNvSpPr>
            <a:spLocks noChangeArrowheads="1"/>
          </p:cNvSpPr>
          <p:nvPr/>
        </p:nvSpPr>
        <p:spPr bwMode="auto">
          <a:xfrm>
            <a:off x="10984088" y="5673148"/>
            <a:ext cx="866987" cy="48090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39" tIns="65020" rIns="130039" bIns="65020" anchor="ctr"/>
          <a:lstStyle/>
          <a:p>
            <a:pPr algn="ctr" eaLnBrk="0" hangingPunct="0"/>
            <a:endParaRPr lang="en-GB">
              <a:solidFill>
                <a:srgbClr val="DD8047"/>
              </a:solidFill>
            </a:endParaRPr>
          </a:p>
        </p:txBody>
      </p:sp>
      <p:sp>
        <p:nvSpPr>
          <p:cNvPr id="345102" name="Line 14"/>
          <p:cNvSpPr>
            <a:spLocks noChangeShapeType="1"/>
          </p:cNvSpPr>
          <p:nvPr/>
        </p:nvSpPr>
        <p:spPr bwMode="auto">
          <a:xfrm>
            <a:off x="4915180" y="5287067"/>
            <a:ext cx="0" cy="8669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03" name="Line 15"/>
          <p:cNvSpPr>
            <a:spLocks noChangeShapeType="1"/>
          </p:cNvSpPr>
          <p:nvPr/>
        </p:nvSpPr>
        <p:spPr bwMode="auto">
          <a:xfrm>
            <a:off x="5782168" y="5287067"/>
            <a:ext cx="0" cy="8669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04" name="Line 16"/>
          <p:cNvSpPr>
            <a:spLocks noChangeShapeType="1"/>
          </p:cNvSpPr>
          <p:nvPr/>
        </p:nvSpPr>
        <p:spPr bwMode="auto">
          <a:xfrm>
            <a:off x="6649155" y="5287067"/>
            <a:ext cx="0" cy="8669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05" name="Line 17"/>
          <p:cNvSpPr>
            <a:spLocks noChangeShapeType="1"/>
          </p:cNvSpPr>
          <p:nvPr/>
        </p:nvSpPr>
        <p:spPr bwMode="auto">
          <a:xfrm>
            <a:off x="7516140" y="5287067"/>
            <a:ext cx="0" cy="8669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06" name="Line 18"/>
          <p:cNvSpPr>
            <a:spLocks noChangeShapeType="1"/>
          </p:cNvSpPr>
          <p:nvPr/>
        </p:nvSpPr>
        <p:spPr bwMode="auto">
          <a:xfrm>
            <a:off x="8383128" y="5287067"/>
            <a:ext cx="0" cy="8669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07" name="Line 19"/>
          <p:cNvSpPr>
            <a:spLocks noChangeShapeType="1"/>
          </p:cNvSpPr>
          <p:nvPr/>
        </p:nvSpPr>
        <p:spPr bwMode="auto">
          <a:xfrm>
            <a:off x="9250115" y="5287067"/>
            <a:ext cx="0" cy="8669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08" name="Line 20"/>
          <p:cNvSpPr>
            <a:spLocks noChangeShapeType="1"/>
          </p:cNvSpPr>
          <p:nvPr/>
        </p:nvSpPr>
        <p:spPr bwMode="auto">
          <a:xfrm>
            <a:off x="10117100" y="5287067"/>
            <a:ext cx="0" cy="8669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09" name="Line 21"/>
          <p:cNvSpPr>
            <a:spLocks noChangeShapeType="1"/>
          </p:cNvSpPr>
          <p:nvPr/>
        </p:nvSpPr>
        <p:spPr bwMode="auto">
          <a:xfrm>
            <a:off x="10984088" y="5287067"/>
            <a:ext cx="0" cy="8669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10" name="Rectangle 22"/>
          <p:cNvSpPr>
            <a:spLocks noChangeArrowheads="1"/>
          </p:cNvSpPr>
          <p:nvPr/>
        </p:nvSpPr>
        <p:spPr bwMode="auto">
          <a:xfrm>
            <a:off x="4048195" y="5287067"/>
            <a:ext cx="7802880" cy="346794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hlink"/>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39" tIns="65020" rIns="130039" bIns="65020" anchor="ctr"/>
          <a:lstStyle/>
          <a:p>
            <a:endParaRPr lang="en-US">
              <a:solidFill>
                <a:srgbClr val="DD8047"/>
              </a:solidFill>
            </a:endParaRPr>
          </a:p>
        </p:txBody>
      </p:sp>
      <p:sp>
        <p:nvSpPr>
          <p:cNvPr id="345111" name="Line 23"/>
          <p:cNvSpPr>
            <a:spLocks noChangeShapeType="1"/>
          </p:cNvSpPr>
          <p:nvPr/>
        </p:nvSpPr>
        <p:spPr bwMode="auto">
          <a:xfrm>
            <a:off x="4915180" y="5287067"/>
            <a:ext cx="0" cy="34679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12" name="Line 24"/>
          <p:cNvSpPr>
            <a:spLocks noChangeShapeType="1"/>
          </p:cNvSpPr>
          <p:nvPr/>
        </p:nvSpPr>
        <p:spPr bwMode="auto">
          <a:xfrm>
            <a:off x="5782168" y="5287067"/>
            <a:ext cx="0" cy="34679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13" name="Line 25"/>
          <p:cNvSpPr>
            <a:spLocks noChangeShapeType="1"/>
          </p:cNvSpPr>
          <p:nvPr/>
        </p:nvSpPr>
        <p:spPr bwMode="auto">
          <a:xfrm>
            <a:off x="6649155" y="5287067"/>
            <a:ext cx="0" cy="34679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14" name="Line 26"/>
          <p:cNvSpPr>
            <a:spLocks noChangeShapeType="1"/>
          </p:cNvSpPr>
          <p:nvPr/>
        </p:nvSpPr>
        <p:spPr bwMode="auto">
          <a:xfrm>
            <a:off x="7516140" y="5287067"/>
            <a:ext cx="0" cy="34679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15" name="Line 27"/>
          <p:cNvSpPr>
            <a:spLocks noChangeShapeType="1"/>
          </p:cNvSpPr>
          <p:nvPr/>
        </p:nvSpPr>
        <p:spPr bwMode="auto">
          <a:xfrm>
            <a:off x="8383128" y="5287067"/>
            <a:ext cx="0" cy="34679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16" name="Line 28"/>
          <p:cNvSpPr>
            <a:spLocks noChangeShapeType="1"/>
          </p:cNvSpPr>
          <p:nvPr/>
        </p:nvSpPr>
        <p:spPr bwMode="auto">
          <a:xfrm>
            <a:off x="9250115" y="5287067"/>
            <a:ext cx="0" cy="34679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17" name="Line 29"/>
          <p:cNvSpPr>
            <a:spLocks noChangeShapeType="1"/>
          </p:cNvSpPr>
          <p:nvPr/>
        </p:nvSpPr>
        <p:spPr bwMode="auto">
          <a:xfrm>
            <a:off x="10117100" y="5287067"/>
            <a:ext cx="0" cy="34679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18" name="Line 30"/>
          <p:cNvSpPr>
            <a:spLocks noChangeShapeType="1"/>
          </p:cNvSpPr>
          <p:nvPr/>
        </p:nvSpPr>
        <p:spPr bwMode="auto">
          <a:xfrm>
            <a:off x="10984088" y="5287067"/>
            <a:ext cx="0" cy="34679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19" name="Line 31"/>
          <p:cNvSpPr>
            <a:spLocks noChangeShapeType="1"/>
          </p:cNvSpPr>
          <p:nvPr/>
        </p:nvSpPr>
        <p:spPr bwMode="auto">
          <a:xfrm>
            <a:off x="4048195" y="6154054"/>
            <a:ext cx="780288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20" name="Line 32"/>
          <p:cNvSpPr>
            <a:spLocks noChangeShapeType="1"/>
          </p:cNvSpPr>
          <p:nvPr/>
        </p:nvSpPr>
        <p:spPr bwMode="auto">
          <a:xfrm>
            <a:off x="4048195" y="7021040"/>
            <a:ext cx="780288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21" name="Line 33"/>
          <p:cNvSpPr>
            <a:spLocks noChangeShapeType="1"/>
          </p:cNvSpPr>
          <p:nvPr/>
        </p:nvSpPr>
        <p:spPr bwMode="auto">
          <a:xfrm>
            <a:off x="4048195" y="7888027"/>
            <a:ext cx="780288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grpSp>
        <p:nvGrpSpPr>
          <p:cNvPr id="345122" name="Group 34"/>
          <p:cNvGrpSpPr>
            <a:grpSpLocks/>
          </p:cNvGrpSpPr>
          <p:nvPr/>
        </p:nvGrpSpPr>
        <p:grpSpPr bwMode="auto">
          <a:xfrm>
            <a:off x="5457048" y="5307389"/>
            <a:ext cx="5852160" cy="3124764"/>
            <a:chOff x="2016" y="873"/>
            <a:chExt cx="2592" cy="1384"/>
          </a:xfrm>
        </p:grpSpPr>
        <p:sp>
          <p:nvSpPr>
            <p:cNvPr id="345123" name="Text Box 35"/>
            <p:cNvSpPr txBox="1">
              <a:spLocks noChangeArrowheads="1"/>
            </p:cNvSpPr>
            <p:nvPr/>
          </p:nvSpPr>
          <p:spPr bwMode="auto">
            <a:xfrm>
              <a:off x="2016" y="873"/>
              <a:ext cx="672" cy="2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n-US" sz="2800" dirty="0"/>
                <a:t>+c</a:t>
              </a:r>
            </a:p>
          </p:txBody>
        </p:sp>
        <p:sp>
          <p:nvSpPr>
            <p:cNvPr id="345124" name="Text Box 36"/>
            <p:cNvSpPr txBox="1">
              <a:spLocks noChangeArrowheads="1"/>
            </p:cNvSpPr>
            <p:nvPr/>
          </p:nvSpPr>
          <p:spPr bwMode="auto">
            <a:xfrm>
              <a:off x="3936" y="1344"/>
              <a:ext cx="672" cy="2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n-US" sz="2800"/>
                <a:t>+c</a:t>
              </a:r>
            </a:p>
          </p:txBody>
        </p:sp>
        <p:sp>
          <p:nvSpPr>
            <p:cNvPr id="345125" name="Text Box 37"/>
            <p:cNvSpPr txBox="1">
              <a:spLocks noChangeArrowheads="1"/>
            </p:cNvSpPr>
            <p:nvPr/>
          </p:nvSpPr>
          <p:spPr bwMode="auto">
            <a:xfrm>
              <a:off x="2400" y="1680"/>
              <a:ext cx="672" cy="2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n-US" sz="2800"/>
                <a:t>+c</a:t>
              </a:r>
            </a:p>
          </p:txBody>
        </p:sp>
        <p:sp>
          <p:nvSpPr>
            <p:cNvPr id="345126" name="Text Box 38"/>
            <p:cNvSpPr txBox="1">
              <a:spLocks noChangeArrowheads="1"/>
            </p:cNvSpPr>
            <p:nvPr/>
          </p:nvSpPr>
          <p:spPr bwMode="auto">
            <a:xfrm>
              <a:off x="3168" y="2025"/>
              <a:ext cx="720" cy="2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n-US" sz="2800"/>
                <a:t>+c</a:t>
              </a:r>
            </a:p>
          </p:txBody>
        </p:sp>
      </p:grpSp>
      <p:grpSp>
        <p:nvGrpSpPr>
          <p:cNvPr id="345127" name="Group 39"/>
          <p:cNvGrpSpPr>
            <a:grpSpLocks/>
          </p:cNvGrpSpPr>
          <p:nvPr/>
        </p:nvGrpSpPr>
        <p:grpSpPr bwMode="auto">
          <a:xfrm>
            <a:off x="2530968" y="5720562"/>
            <a:ext cx="7911253" cy="2709333"/>
            <a:chOff x="720" y="1056"/>
            <a:chExt cx="3504" cy="1200"/>
          </a:xfrm>
        </p:grpSpPr>
        <p:sp>
          <p:nvSpPr>
            <p:cNvPr id="345128" name="Line 40"/>
            <p:cNvSpPr>
              <a:spLocks noChangeShapeType="1"/>
            </p:cNvSpPr>
            <p:nvPr/>
          </p:nvSpPr>
          <p:spPr bwMode="auto">
            <a:xfrm flipV="1">
              <a:off x="1104" y="1056"/>
              <a:ext cx="1248" cy="480"/>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solidFill>
                  <a:schemeClr val="tx1"/>
                </a:solidFill>
              </a:endParaRPr>
            </a:p>
          </p:txBody>
        </p:sp>
        <p:sp>
          <p:nvSpPr>
            <p:cNvPr id="345129" name="Line 41"/>
            <p:cNvSpPr>
              <a:spLocks noChangeShapeType="1"/>
            </p:cNvSpPr>
            <p:nvPr/>
          </p:nvSpPr>
          <p:spPr bwMode="auto">
            <a:xfrm flipV="1">
              <a:off x="1104" y="1392"/>
              <a:ext cx="3120" cy="144"/>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solidFill>
                  <a:schemeClr val="tx1"/>
                </a:solidFill>
              </a:endParaRPr>
            </a:p>
          </p:txBody>
        </p:sp>
        <p:sp>
          <p:nvSpPr>
            <p:cNvPr id="345130" name="Line 42"/>
            <p:cNvSpPr>
              <a:spLocks noChangeShapeType="1"/>
            </p:cNvSpPr>
            <p:nvPr/>
          </p:nvSpPr>
          <p:spPr bwMode="auto">
            <a:xfrm>
              <a:off x="1104" y="1536"/>
              <a:ext cx="1632" cy="336"/>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solidFill>
                  <a:schemeClr val="tx1"/>
                </a:solidFill>
              </a:endParaRPr>
            </a:p>
          </p:txBody>
        </p:sp>
        <p:sp>
          <p:nvSpPr>
            <p:cNvPr id="345131" name="Line 43"/>
            <p:cNvSpPr>
              <a:spLocks noChangeShapeType="1"/>
            </p:cNvSpPr>
            <p:nvPr/>
          </p:nvSpPr>
          <p:spPr bwMode="auto">
            <a:xfrm>
              <a:off x="1104" y="1536"/>
              <a:ext cx="2400" cy="720"/>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solidFill>
                  <a:schemeClr val="tx1"/>
                </a:solidFill>
              </a:endParaRPr>
            </a:p>
          </p:txBody>
        </p:sp>
        <p:sp>
          <p:nvSpPr>
            <p:cNvPr id="345132" name="Text Box 44"/>
            <p:cNvSpPr txBox="1">
              <a:spLocks noChangeArrowheads="1"/>
            </p:cNvSpPr>
            <p:nvPr/>
          </p:nvSpPr>
          <p:spPr bwMode="auto">
            <a:xfrm>
              <a:off x="864" y="1056"/>
              <a:ext cx="624" cy="291"/>
            </a:xfrm>
            <a:prstGeom prst="rect">
              <a:avLst/>
            </a:prstGeom>
            <a:noFill/>
            <a:ln w="38100" cmpd="sng">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t>h</a:t>
              </a:r>
              <a:r>
                <a:rPr lang="en-US" baseline="-25000"/>
                <a:t>1</a:t>
              </a:r>
              <a:r>
                <a:rPr lang="en-US"/>
                <a:t>(j)</a:t>
              </a:r>
            </a:p>
          </p:txBody>
        </p:sp>
        <p:sp>
          <p:nvSpPr>
            <p:cNvPr id="345133" name="Text Box 45"/>
            <p:cNvSpPr txBox="1">
              <a:spLocks noChangeArrowheads="1"/>
            </p:cNvSpPr>
            <p:nvPr/>
          </p:nvSpPr>
          <p:spPr bwMode="auto">
            <a:xfrm>
              <a:off x="720" y="1776"/>
              <a:ext cx="1008" cy="291"/>
            </a:xfrm>
            <a:prstGeom prst="rect">
              <a:avLst/>
            </a:prstGeom>
            <a:noFill/>
            <a:ln w="38100" cmpd="sng">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t>h</a:t>
              </a:r>
              <a:r>
                <a:rPr lang="en-US" baseline="-25000"/>
                <a:t>d</a:t>
              </a:r>
              <a:r>
                <a:rPr lang="en-US"/>
                <a:t>(j)</a:t>
              </a:r>
            </a:p>
          </p:txBody>
        </p:sp>
      </p:grpSp>
      <p:sp>
        <p:nvSpPr>
          <p:cNvPr id="345134" name="Text Box 46"/>
          <p:cNvSpPr txBox="1">
            <a:spLocks noChangeArrowheads="1"/>
          </p:cNvSpPr>
          <p:nvPr/>
        </p:nvSpPr>
        <p:spPr bwMode="auto">
          <a:xfrm>
            <a:off x="1000555" y="6479174"/>
            <a:ext cx="2627694" cy="6853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30039" tIns="65020" rIns="130039" bIns="65020">
            <a:spAutoFit/>
          </a:bodyPr>
          <a:lstStyle/>
          <a:p>
            <a:pPr algn="ctr" eaLnBrk="0" hangingPunct="0">
              <a:spcBef>
                <a:spcPct val="50000"/>
              </a:spcBef>
            </a:pPr>
            <a:r>
              <a:rPr lang="en-US" dirty="0">
                <a:solidFill>
                  <a:srgbClr val="DD8047"/>
                </a:solidFill>
              </a:rPr>
              <a:t>&lt;j, +c&gt;</a:t>
            </a:r>
          </a:p>
        </p:txBody>
      </p:sp>
      <p:sp>
        <p:nvSpPr>
          <p:cNvPr id="345135" name="Line 47"/>
          <p:cNvSpPr>
            <a:spLocks noChangeShapeType="1"/>
          </p:cNvSpPr>
          <p:nvPr/>
        </p:nvSpPr>
        <p:spPr bwMode="auto">
          <a:xfrm>
            <a:off x="12176195" y="5287067"/>
            <a:ext cx="0" cy="3467947"/>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36" name="Line 48"/>
          <p:cNvSpPr>
            <a:spLocks noChangeShapeType="1"/>
          </p:cNvSpPr>
          <p:nvPr/>
        </p:nvSpPr>
        <p:spPr bwMode="auto">
          <a:xfrm>
            <a:off x="4048195" y="9080134"/>
            <a:ext cx="780288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lstStyle/>
          <a:p>
            <a:endParaRPr lang="en-US">
              <a:solidFill>
                <a:srgbClr val="DD8047"/>
              </a:solidFill>
            </a:endParaRPr>
          </a:p>
        </p:txBody>
      </p:sp>
      <p:sp>
        <p:nvSpPr>
          <p:cNvPr id="345137" name="Text Box 49"/>
          <p:cNvSpPr txBox="1">
            <a:spLocks noChangeArrowheads="1"/>
          </p:cNvSpPr>
          <p:nvPr/>
        </p:nvSpPr>
        <p:spPr bwMode="auto">
          <a:xfrm rot="5400000">
            <a:off x="11434516" y="6684031"/>
            <a:ext cx="2589670" cy="6853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39" tIns="65020" rIns="130039" bIns="65020">
            <a:spAutoFit/>
          </a:bodyPr>
          <a:lstStyle/>
          <a:p>
            <a:pPr algn="ctr" eaLnBrk="0" hangingPunct="0">
              <a:spcBef>
                <a:spcPct val="50000"/>
              </a:spcBef>
            </a:pPr>
            <a:r>
              <a:rPr lang="en-US">
                <a:solidFill>
                  <a:srgbClr val="DD8047"/>
                </a:solidFill>
              </a:rPr>
              <a:t>d=log 1/</a:t>
            </a:r>
            <a:r>
              <a:rPr lang="en-US">
                <a:solidFill>
                  <a:srgbClr val="DD8047"/>
                </a:solidFill>
                <a:latin typeface="Symbol" charset="0"/>
                <a:sym typeface="Symbol" charset="0"/>
              </a:rPr>
              <a:t></a:t>
            </a:r>
          </a:p>
        </p:txBody>
      </p:sp>
      <p:sp>
        <p:nvSpPr>
          <p:cNvPr id="345138" name="Text Box 50"/>
          <p:cNvSpPr txBox="1">
            <a:spLocks noChangeArrowheads="1"/>
          </p:cNvSpPr>
          <p:nvPr/>
        </p:nvSpPr>
        <p:spPr bwMode="auto">
          <a:xfrm>
            <a:off x="7191021" y="8971761"/>
            <a:ext cx="2167467" cy="6853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30039" tIns="65020" rIns="130039" bIns="65020">
            <a:spAutoFit/>
          </a:bodyPr>
          <a:lstStyle/>
          <a:p>
            <a:pPr eaLnBrk="0" hangingPunct="0">
              <a:spcBef>
                <a:spcPct val="50000"/>
              </a:spcBef>
            </a:pPr>
            <a:r>
              <a:rPr lang="en-US" dirty="0">
                <a:solidFill>
                  <a:srgbClr val="DD8047"/>
                </a:solidFill>
              </a:rPr>
              <a:t>w = 2/</a:t>
            </a:r>
            <a:r>
              <a:rPr lang="en-US" dirty="0">
                <a:solidFill>
                  <a:srgbClr val="DD8047"/>
                </a:solidFill>
                <a:latin typeface="Symbol" charset="0"/>
                <a:sym typeface="Symbol" charset="0"/>
              </a:rPr>
              <a:t></a:t>
            </a:r>
          </a:p>
        </p:txBody>
      </p:sp>
    </p:spTree>
    <p:extLst>
      <p:ext uri="{BB962C8B-B14F-4D97-AF65-F5344CB8AC3E}">
        <p14:creationId xmlns:p14="http://schemas.microsoft.com/office/powerpoint/2010/main" val="1030732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p:txBody>
          <a:bodyPr/>
          <a:lstStyle/>
          <a:p>
            <a:r>
              <a:rPr lang="en-US"/>
              <a:t>CM Sketch Guarantees</a:t>
            </a:r>
          </a:p>
        </p:txBody>
      </p:sp>
      <p:sp>
        <p:nvSpPr>
          <p:cNvPr id="848899" name="Rectangle 3"/>
          <p:cNvSpPr>
            <a:spLocks noGrp="1" noChangeArrowheads="1"/>
          </p:cNvSpPr>
          <p:nvPr>
            <p:ph idx="1"/>
          </p:nvPr>
        </p:nvSpPr>
        <p:spPr/>
        <p:txBody>
          <a:bodyPr>
            <a:normAutofit/>
          </a:bodyPr>
          <a:lstStyle/>
          <a:p>
            <a:r>
              <a:rPr lang="en-US" dirty="0"/>
              <a:t>CM sketch guarantees approximation error on point queries less than </a:t>
            </a:r>
            <a:r>
              <a:rPr lang="en-US" dirty="0" err="1">
                <a:solidFill>
                  <a:schemeClr val="accent2"/>
                </a:solidFill>
                <a:latin typeface="Symbol" charset="0"/>
              </a:rPr>
              <a:t>e</a:t>
            </a:r>
            <a:r>
              <a:rPr lang="en-US" dirty="0" err="1">
                <a:solidFill>
                  <a:schemeClr val="accent2"/>
                </a:solidFill>
              </a:rPr>
              <a:t>m</a:t>
            </a:r>
            <a:r>
              <a:rPr lang="en-US" dirty="0">
                <a:solidFill>
                  <a:schemeClr val="accent2"/>
                </a:solidFill>
              </a:rPr>
              <a:t> </a:t>
            </a:r>
            <a:r>
              <a:rPr lang="en-US" dirty="0"/>
              <a:t>in space </a:t>
            </a:r>
            <a:r>
              <a:rPr lang="en-US" dirty="0">
                <a:solidFill>
                  <a:srgbClr val="DD8047"/>
                </a:solidFill>
              </a:rPr>
              <a:t>O(1/</a:t>
            </a:r>
            <a:r>
              <a:rPr lang="en-US" dirty="0">
                <a:solidFill>
                  <a:srgbClr val="DD8047"/>
                </a:solidFill>
                <a:latin typeface="Symbol" charset="0"/>
              </a:rPr>
              <a:t>e</a:t>
            </a:r>
            <a:r>
              <a:rPr lang="en-US" dirty="0">
                <a:solidFill>
                  <a:srgbClr val="DD8047"/>
                </a:solidFill>
              </a:rPr>
              <a:t> log 1/</a:t>
            </a:r>
            <a:r>
              <a:rPr lang="en-US" dirty="0">
                <a:solidFill>
                  <a:srgbClr val="DD8047"/>
                </a:solidFill>
                <a:latin typeface="Symbol" charset="0"/>
              </a:rPr>
              <a:t>d</a:t>
            </a:r>
            <a:r>
              <a:rPr lang="en-US" dirty="0">
                <a:solidFill>
                  <a:srgbClr val="DD8047"/>
                </a:solidFill>
              </a:rPr>
              <a:t>)</a:t>
            </a:r>
          </a:p>
          <a:p>
            <a:pPr lvl="1"/>
            <a:endParaRPr lang="en-US" sz="3300" dirty="0"/>
          </a:p>
          <a:p>
            <a:pPr lvl="1"/>
            <a:r>
              <a:rPr lang="en-US" sz="3300" dirty="0"/>
              <a:t>Probability of more error is less than </a:t>
            </a:r>
            <a:r>
              <a:rPr lang="en-US" sz="3300" dirty="0">
                <a:solidFill>
                  <a:srgbClr val="DD8047"/>
                </a:solidFill>
              </a:rPr>
              <a:t>1-</a:t>
            </a:r>
            <a:r>
              <a:rPr lang="en-US" sz="3300" dirty="0">
                <a:solidFill>
                  <a:srgbClr val="DD8047"/>
                </a:solidFill>
                <a:latin typeface="Symbol" charset="0"/>
              </a:rPr>
              <a:t>d</a:t>
            </a:r>
          </a:p>
          <a:p>
            <a:pPr lvl="1"/>
            <a:endParaRPr lang="en-US" sz="3300" dirty="0"/>
          </a:p>
          <a:p>
            <a:r>
              <a:rPr lang="en-US" dirty="0"/>
              <a:t>How?</a:t>
            </a:r>
          </a:p>
          <a:p>
            <a:pPr lvl="1"/>
            <a:r>
              <a:rPr lang="en-US" sz="3300" dirty="0"/>
              <a:t>Counts are </a:t>
            </a:r>
            <a:r>
              <a:rPr lang="en-US" sz="3300" i="1" dirty="0"/>
              <a:t>biased (overestimates) </a:t>
            </a:r>
            <a:r>
              <a:rPr lang="en-US" sz="3300" dirty="0"/>
              <a:t>due to collisions</a:t>
            </a:r>
          </a:p>
          <a:p>
            <a:pPr lvl="1"/>
            <a:r>
              <a:rPr lang="en-US" sz="3300" dirty="0">
                <a:solidFill>
                  <a:srgbClr val="CC0000"/>
                </a:solidFill>
              </a:rPr>
              <a:t>Use independence across rows</a:t>
            </a:r>
            <a:r>
              <a:rPr lang="en-US" sz="3300" dirty="0"/>
              <a:t> to boost the confidence for the </a:t>
            </a:r>
            <a:r>
              <a:rPr lang="en-US" sz="3300" dirty="0">
                <a:solidFill>
                  <a:srgbClr val="DD8047"/>
                </a:solidFill>
              </a:rPr>
              <a:t>min{}</a:t>
            </a:r>
            <a:r>
              <a:rPr lang="en-US" sz="3300" dirty="0"/>
              <a:t> estimate</a:t>
            </a:r>
          </a:p>
        </p:txBody>
      </p:sp>
    </p:spTree>
    <p:extLst>
      <p:ext uri="{BB962C8B-B14F-4D97-AF65-F5344CB8AC3E}">
        <p14:creationId xmlns:p14="http://schemas.microsoft.com/office/powerpoint/2010/main" val="151163761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CM Sketch Analysis</a:t>
            </a:r>
          </a:p>
        </p:txBody>
      </p:sp>
      <p:sp>
        <p:nvSpPr>
          <p:cNvPr id="479235" name="Rectangle 3"/>
          <p:cNvSpPr>
            <a:spLocks noGrp="1" noChangeArrowheads="1"/>
          </p:cNvSpPr>
          <p:nvPr>
            <p:ph idx="1"/>
          </p:nvPr>
        </p:nvSpPr>
        <p:spPr/>
        <p:txBody>
          <a:bodyPr>
            <a:normAutofit/>
          </a:bodyPr>
          <a:lstStyle/>
          <a:p>
            <a:pPr>
              <a:lnSpc>
                <a:spcPct val="120000"/>
              </a:lnSpc>
              <a:buFont typeface="Wingdings" charset="0"/>
              <a:buNone/>
            </a:pPr>
            <a:r>
              <a:rPr lang="en-US" dirty="0"/>
              <a:t>Estimate </a:t>
            </a:r>
            <a:r>
              <a:rPr lang="en-US" dirty="0">
                <a:solidFill>
                  <a:srgbClr val="DD8047"/>
                </a:solidFill>
              </a:rPr>
              <a:t>A</a:t>
            </a:r>
            <a:r>
              <a:rPr lang="ja-JP" altLang="en-US" dirty="0">
                <a:solidFill>
                  <a:srgbClr val="DD8047"/>
                </a:solidFill>
                <a:latin typeface="Arial"/>
              </a:rPr>
              <a:t>’</a:t>
            </a:r>
            <a:r>
              <a:rPr lang="en-US" dirty="0">
                <a:solidFill>
                  <a:srgbClr val="DD8047"/>
                </a:solidFill>
              </a:rPr>
              <a:t>[j] = min</a:t>
            </a:r>
            <a:r>
              <a:rPr lang="en-US" baseline="-25000" dirty="0">
                <a:solidFill>
                  <a:srgbClr val="DD8047"/>
                </a:solidFill>
              </a:rPr>
              <a:t>k</a:t>
            </a:r>
            <a:r>
              <a:rPr lang="en-US" dirty="0">
                <a:solidFill>
                  <a:srgbClr val="DD8047"/>
                </a:solidFill>
              </a:rPr>
              <a:t> { CM[</a:t>
            </a:r>
            <a:r>
              <a:rPr lang="en-US" dirty="0" err="1">
                <a:solidFill>
                  <a:srgbClr val="DD8047"/>
                </a:solidFill>
              </a:rPr>
              <a:t>k,h</a:t>
            </a:r>
            <a:r>
              <a:rPr lang="en-US" baseline="-25000" dirty="0" err="1">
                <a:solidFill>
                  <a:srgbClr val="DD8047"/>
                </a:solidFill>
              </a:rPr>
              <a:t>k</a:t>
            </a:r>
            <a:r>
              <a:rPr lang="en-US" dirty="0">
                <a:solidFill>
                  <a:srgbClr val="DD8047"/>
                </a:solidFill>
              </a:rPr>
              <a:t>(j)] }</a:t>
            </a:r>
          </a:p>
          <a:p>
            <a:pPr>
              <a:lnSpc>
                <a:spcPct val="120000"/>
              </a:lnSpc>
              <a:spcBef>
                <a:spcPct val="50000"/>
              </a:spcBef>
            </a:pPr>
            <a:endParaRPr lang="en-US" baseline="-25000" dirty="0">
              <a:solidFill>
                <a:schemeClr val="bg2"/>
              </a:solidFill>
            </a:endParaRPr>
          </a:p>
        </p:txBody>
      </p:sp>
    </p:spTree>
    <p:extLst>
      <p:ext uri="{BB962C8B-B14F-4D97-AF65-F5344CB8AC3E}">
        <p14:creationId xmlns:p14="http://schemas.microsoft.com/office/powerpoint/2010/main" val="2777703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CM Sketch Analysis</a:t>
            </a:r>
          </a:p>
        </p:txBody>
      </p:sp>
      <p:sp>
        <p:nvSpPr>
          <p:cNvPr id="479235" name="Rectangle 3"/>
          <p:cNvSpPr>
            <a:spLocks noGrp="1" noChangeArrowheads="1"/>
          </p:cNvSpPr>
          <p:nvPr>
            <p:ph idx="1"/>
          </p:nvPr>
        </p:nvSpPr>
        <p:spPr/>
        <p:txBody>
          <a:bodyPr>
            <a:normAutofit/>
          </a:bodyPr>
          <a:lstStyle/>
          <a:p>
            <a:pPr>
              <a:lnSpc>
                <a:spcPct val="120000"/>
              </a:lnSpc>
              <a:buFont typeface="Wingdings" charset="0"/>
              <a:buNone/>
            </a:pPr>
            <a:r>
              <a:rPr lang="en-US" dirty="0"/>
              <a:t>Estimate </a:t>
            </a:r>
            <a:r>
              <a:rPr lang="en-US" dirty="0">
                <a:solidFill>
                  <a:srgbClr val="DD8047"/>
                </a:solidFill>
              </a:rPr>
              <a:t>A</a:t>
            </a:r>
            <a:r>
              <a:rPr lang="ja-JP" altLang="en-US" dirty="0">
                <a:solidFill>
                  <a:srgbClr val="DD8047"/>
                </a:solidFill>
                <a:latin typeface="Arial"/>
              </a:rPr>
              <a:t>’</a:t>
            </a:r>
            <a:r>
              <a:rPr lang="en-US" dirty="0">
                <a:solidFill>
                  <a:srgbClr val="DD8047"/>
                </a:solidFill>
              </a:rPr>
              <a:t>[j] = min</a:t>
            </a:r>
            <a:r>
              <a:rPr lang="en-US" baseline="-25000" dirty="0">
                <a:solidFill>
                  <a:srgbClr val="DD8047"/>
                </a:solidFill>
              </a:rPr>
              <a:t>k</a:t>
            </a:r>
            <a:r>
              <a:rPr lang="en-US" dirty="0">
                <a:solidFill>
                  <a:srgbClr val="DD8047"/>
                </a:solidFill>
              </a:rPr>
              <a:t> { CM[</a:t>
            </a:r>
            <a:r>
              <a:rPr lang="en-US" dirty="0" err="1">
                <a:solidFill>
                  <a:srgbClr val="DD8047"/>
                </a:solidFill>
              </a:rPr>
              <a:t>k,h</a:t>
            </a:r>
            <a:r>
              <a:rPr lang="en-US" baseline="-25000" dirty="0" err="1">
                <a:solidFill>
                  <a:srgbClr val="DD8047"/>
                </a:solidFill>
              </a:rPr>
              <a:t>k</a:t>
            </a:r>
            <a:r>
              <a:rPr lang="en-US" dirty="0">
                <a:solidFill>
                  <a:srgbClr val="DD8047"/>
                </a:solidFill>
              </a:rPr>
              <a:t>(j)] }</a:t>
            </a:r>
          </a:p>
          <a:p>
            <a:pPr>
              <a:lnSpc>
                <a:spcPct val="120000"/>
              </a:lnSpc>
            </a:pPr>
            <a:r>
              <a:rPr lang="en-US" dirty="0"/>
              <a:t>Analysis: In </a:t>
            </a:r>
            <a:r>
              <a:rPr lang="en-US" dirty="0" err="1">
                <a:solidFill>
                  <a:srgbClr val="DD8047"/>
                </a:solidFill>
              </a:rPr>
              <a:t>k</a:t>
            </a:r>
            <a:r>
              <a:rPr lang="en-US" dirty="0" err="1"/>
              <a:t>'th</a:t>
            </a:r>
            <a:r>
              <a:rPr lang="en-US" dirty="0"/>
              <a:t> row, </a:t>
            </a:r>
            <a:r>
              <a:rPr lang="en-US" dirty="0">
                <a:solidFill>
                  <a:srgbClr val="DD8047"/>
                </a:solidFill>
              </a:rPr>
              <a:t>CM[</a:t>
            </a:r>
            <a:r>
              <a:rPr lang="en-US" dirty="0" err="1">
                <a:solidFill>
                  <a:srgbClr val="DD8047"/>
                </a:solidFill>
              </a:rPr>
              <a:t>k,h</a:t>
            </a:r>
            <a:r>
              <a:rPr lang="en-US" baseline="-25000" dirty="0" err="1">
                <a:solidFill>
                  <a:srgbClr val="DD8047"/>
                </a:solidFill>
              </a:rPr>
              <a:t>k</a:t>
            </a:r>
            <a:r>
              <a:rPr lang="en-US" dirty="0">
                <a:solidFill>
                  <a:srgbClr val="DD8047"/>
                </a:solidFill>
              </a:rPr>
              <a:t>(j)] = A[j] + </a:t>
            </a:r>
            <a:r>
              <a:rPr lang="en-US" dirty="0" err="1">
                <a:solidFill>
                  <a:srgbClr val="DD8047"/>
                </a:solidFill>
              </a:rPr>
              <a:t>X</a:t>
            </a:r>
            <a:r>
              <a:rPr lang="en-US" baseline="-25000" dirty="0" err="1">
                <a:solidFill>
                  <a:srgbClr val="DD8047"/>
                </a:solidFill>
              </a:rPr>
              <a:t>k,j</a:t>
            </a:r>
            <a:endParaRPr lang="en-US" baseline="-25000" dirty="0">
              <a:solidFill>
                <a:srgbClr val="DD8047"/>
              </a:solidFill>
            </a:endParaRPr>
          </a:p>
          <a:p>
            <a:pPr>
              <a:lnSpc>
                <a:spcPct val="120000"/>
              </a:lnSpc>
              <a:spcBef>
                <a:spcPct val="50000"/>
              </a:spcBef>
            </a:pPr>
            <a:endParaRPr lang="en-US" baseline="-25000" dirty="0">
              <a:solidFill>
                <a:schemeClr val="bg2"/>
              </a:solidFill>
            </a:endParaRPr>
          </a:p>
        </p:txBody>
      </p:sp>
    </p:spTree>
    <p:extLst>
      <p:ext uri="{BB962C8B-B14F-4D97-AF65-F5344CB8AC3E}">
        <p14:creationId xmlns:p14="http://schemas.microsoft.com/office/powerpoint/2010/main" val="912272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CM Sketch Analysis</a:t>
            </a:r>
          </a:p>
        </p:txBody>
      </p:sp>
      <p:sp>
        <p:nvSpPr>
          <p:cNvPr id="479235" name="Rectangle 3"/>
          <p:cNvSpPr>
            <a:spLocks noGrp="1" noChangeArrowheads="1"/>
          </p:cNvSpPr>
          <p:nvPr>
            <p:ph idx="1"/>
          </p:nvPr>
        </p:nvSpPr>
        <p:spPr/>
        <p:txBody>
          <a:bodyPr>
            <a:normAutofit/>
          </a:bodyPr>
          <a:lstStyle/>
          <a:p>
            <a:pPr>
              <a:lnSpc>
                <a:spcPct val="120000"/>
              </a:lnSpc>
              <a:buFont typeface="Wingdings" charset="0"/>
              <a:buNone/>
            </a:pPr>
            <a:r>
              <a:rPr lang="en-US" dirty="0"/>
              <a:t>Estimate </a:t>
            </a:r>
            <a:r>
              <a:rPr lang="en-US" dirty="0">
                <a:solidFill>
                  <a:srgbClr val="DD8047"/>
                </a:solidFill>
              </a:rPr>
              <a:t>A</a:t>
            </a:r>
            <a:r>
              <a:rPr lang="ja-JP" altLang="en-US" dirty="0">
                <a:solidFill>
                  <a:srgbClr val="DD8047"/>
                </a:solidFill>
                <a:latin typeface="Arial"/>
              </a:rPr>
              <a:t>’</a:t>
            </a:r>
            <a:r>
              <a:rPr lang="en-US" dirty="0">
                <a:solidFill>
                  <a:srgbClr val="DD8047"/>
                </a:solidFill>
              </a:rPr>
              <a:t>[j] = min</a:t>
            </a:r>
            <a:r>
              <a:rPr lang="en-US" baseline="-25000" dirty="0">
                <a:solidFill>
                  <a:srgbClr val="DD8047"/>
                </a:solidFill>
              </a:rPr>
              <a:t>k</a:t>
            </a:r>
            <a:r>
              <a:rPr lang="en-US" dirty="0">
                <a:solidFill>
                  <a:srgbClr val="DD8047"/>
                </a:solidFill>
              </a:rPr>
              <a:t> { CM[</a:t>
            </a:r>
            <a:r>
              <a:rPr lang="en-US" dirty="0" err="1">
                <a:solidFill>
                  <a:srgbClr val="DD8047"/>
                </a:solidFill>
              </a:rPr>
              <a:t>k,h</a:t>
            </a:r>
            <a:r>
              <a:rPr lang="en-US" baseline="-25000" dirty="0" err="1">
                <a:solidFill>
                  <a:srgbClr val="DD8047"/>
                </a:solidFill>
              </a:rPr>
              <a:t>k</a:t>
            </a:r>
            <a:r>
              <a:rPr lang="en-US" dirty="0">
                <a:solidFill>
                  <a:srgbClr val="DD8047"/>
                </a:solidFill>
              </a:rPr>
              <a:t>(j)] }</a:t>
            </a:r>
          </a:p>
          <a:p>
            <a:pPr>
              <a:lnSpc>
                <a:spcPct val="120000"/>
              </a:lnSpc>
            </a:pPr>
            <a:r>
              <a:rPr lang="en-US" dirty="0"/>
              <a:t>Analysis: In </a:t>
            </a:r>
            <a:r>
              <a:rPr lang="en-US" dirty="0" err="1">
                <a:solidFill>
                  <a:srgbClr val="DD8047"/>
                </a:solidFill>
              </a:rPr>
              <a:t>k</a:t>
            </a:r>
            <a:r>
              <a:rPr lang="en-US" dirty="0" err="1"/>
              <a:t>'th</a:t>
            </a:r>
            <a:r>
              <a:rPr lang="en-US" dirty="0"/>
              <a:t> row, </a:t>
            </a:r>
            <a:r>
              <a:rPr lang="en-US" dirty="0">
                <a:solidFill>
                  <a:srgbClr val="DD8047"/>
                </a:solidFill>
              </a:rPr>
              <a:t>CM[</a:t>
            </a:r>
            <a:r>
              <a:rPr lang="en-US" dirty="0" err="1">
                <a:solidFill>
                  <a:srgbClr val="DD8047"/>
                </a:solidFill>
              </a:rPr>
              <a:t>k,h</a:t>
            </a:r>
            <a:r>
              <a:rPr lang="en-US" baseline="-25000" dirty="0" err="1">
                <a:solidFill>
                  <a:srgbClr val="DD8047"/>
                </a:solidFill>
              </a:rPr>
              <a:t>k</a:t>
            </a:r>
            <a:r>
              <a:rPr lang="en-US" dirty="0">
                <a:solidFill>
                  <a:srgbClr val="DD8047"/>
                </a:solidFill>
              </a:rPr>
              <a:t>(j)] = A[j] + </a:t>
            </a:r>
            <a:r>
              <a:rPr lang="en-US" dirty="0" err="1">
                <a:solidFill>
                  <a:srgbClr val="DD8047"/>
                </a:solidFill>
              </a:rPr>
              <a:t>X</a:t>
            </a:r>
            <a:r>
              <a:rPr lang="en-US" baseline="-25000" dirty="0" err="1">
                <a:solidFill>
                  <a:srgbClr val="DD8047"/>
                </a:solidFill>
              </a:rPr>
              <a:t>k,j</a:t>
            </a:r>
            <a:endParaRPr lang="en-US" baseline="-25000" dirty="0">
              <a:solidFill>
                <a:srgbClr val="DD8047"/>
              </a:solidFill>
            </a:endParaRPr>
          </a:p>
          <a:p>
            <a:pPr lvl="1">
              <a:lnSpc>
                <a:spcPct val="120000"/>
              </a:lnSpc>
            </a:pPr>
            <a:r>
              <a:rPr lang="en-US" dirty="0" err="1">
                <a:solidFill>
                  <a:srgbClr val="DD8047"/>
                </a:solidFill>
              </a:rPr>
              <a:t>X</a:t>
            </a:r>
            <a:r>
              <a:rPr lang="en-US" baseline="-25000" dirty="0" err="1">
                <a:solidFill>
                  <a:srgbClr val="DD8047"/>
                </a:solidFill>
              </a:rPr>
              <a:t>k,j</a:t>
            </a:r>
            <a:r>
              <a:rPr lang="en-US" baseline="-25000" dirty="0">
                <a:solidFill>
                  <a:srgbClr val="DD8047"/>
                </a:solidFill>
              </a:rPr>
              <a:t> </a:t>
            </a:r>
            <a:r>
              <a:rPr lang="en-US" dirty="0">
                <a:solidFill>
                  <a:srgbClr val="DD8047"/>
                </a:solidFill>
              </a:rPr>
              <a:t>= </a:t>
            </a:r>
            <a:r>
              <a:rPr lang="en-US" dirty="0">
                <a:solidFill>
                  <a:srgbClr val="DD8047"/>
                </a:solidFill>
                <a:latin typeface="Symbol" charset="0"/>
              </a:rPr>
              <a:t>S</a:t>
            </a:r>
            <a:r>
              <a:rPr lang="en-US" dirty="0">
                <a:solidFill>
                  <a:srgbClr val="DD8047"/>
                </a:solidFill>
              </a:rPr>
              <a:t> A[</a:t>
            </a:r>
            <a:r>
              <a:rPr lang="en-US" dirty="0" err="1">
                <a:solidFill>
                  <a:srgbClr val="DD8047"/>
                </a:solidFill>
              </a:rPr>
              <a:t>i≠j</a:t>
            </a:r>
            <a:r>
              <a:rPr lang="en-US" dirty="0">
                <a:solidFill>
                  <a:srgbClr val="DD8047"/>
                </a:solidFill>
              </a:rPr>
              <a:t>] | </a:t>
            </a:r>
            <a:r>
              <a:rPr lang="en-US" dirty="0" err="1">
                <a:solidFill>
                  <a:srgbClr val="DD8047"/>
                </a:solidFill>
              </a:rPr>
              <a:t>h</a:t>
            </a:r>
            <a:r>
              <a:rPr lang="en-US" baseline="-25000" dirty="0" err="1">
                <a:solidFill>
                  <a:srgbClr val="DD8047"/>
                </a:solidFill>
              </a:rPr>
              <a:t>k</a:t>
            </a:r>
            <a:r>
              <a:rPr lang="en-US" dirty="0">
                <a:solidFill>
                  <a:srgbClr val="DD8047"/>
                </a:solidFill>
              </a:rPr>
              <a:t>(</a:t>
            </a:r>
            <a:r>
              <a:rPr lang="en-US" dirty="0" err="1">
                <a:solidFill>
                  <a:srgbClr val="DD8047"/>
                </a:solidFill>
              </a:rPr>
              <a:t>i</a:t>
            </a:r>
            <a:r>
              <a:rPr lang="en-US" dirty="0">
                <a:solidFill>
                  <a:srgbClr val="DD8047"/>
                </a:solidFill>
              </a:rPr>
              <a:t>) = </a:t>
            </a:r>
            <a:r>
              <a:rPr lang="en-US" dirty="0" err="1">
                <a:solidFill>
                  <a:srgbClr val="DD8047"/>
                </a:solidFill>
              </a:rPr>
              <a:t>h</a:t>
            </a:r>
            <a:r>
              <a:rPr lang="en-US" baseline="-25000" dirty="0" err="1">
                <a:solidFill>
                  <a:srgbClr val="DD8047"/>
                </a:solidFill>
              </a:rPr>
              <a:t>k</a:t>
            </a:r>
            <a:r>
              <a:rPr lang="en-US" dirty="0">
                <a:solidFill>
                  <a:srgbClr val="DD8047"/>
                </a:solidFill>
              </a:rPr>
              <a:t>(j)</a:t>
            </a:r>
          </a:p>
          <a:p>
            <a:pPr>
              <a:lnSpc>
                <a:spcPct val="120000"/>
              </a:lnSpc>
              <a:spcBef>
                <a:spcPct val="50000"/>
              </a:spcBef>
            </a:pPr>
            <a:endParaRPr lang="en-US" baseline="-25000" dirty="0">
              <a:solidFill>
                <a:schemeClr val="bg2"/>
              </a:solidFill>
            </a:endParaRPr>
          </a:p>
        </p:txBody>
      </p:sp>
    </p:spTree>
    <p:extLst>
      <p:ext uri="{BB962C8B-B14F-4D97-AF65-F5344CB8AC3E}">
        <p14:creationId xmlns:p14="http://schemas.microsoft.com/office/powerpoint/2010/main" val="37929382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CM Sketch Analysis</a:t>
            </a:r>
          </a:p>
        </p:txBody>
      </p:sp>
      <p:sp>
        <p:nvSpPr>
          <p:cNvPr id="479235" name="Rectangle 3"/>
          <p:cNvSpPr>
            <a:spLocks noGrp="1" noChangeArrowheads="1"/>
          </p:cNvSpPr>
          <p:nvPr>
            <p:ph idx="1"/>
          </p:nvPr>
        </p:nvSpPr>
        <p:spPr/>
        <p:txBody>
          <a:bodyPr>
            <a:normAutofit/>
          </a:bodyPr>
          <a:lstStyle/>
          <a:p>
            <a:pPr>
              <a:lnSpc>
                <a:spcPct val="120000"/>
              </a:lnSpc>
              <a:buFont typeface="Wingdings" charset="0"/>
              <a:buNone/>
            </a:pPr>
            <a:r>
              <a:rPr lang="en-US" dirty="0"/>
              <a:t>Estimate </a:t>
            </a:r>
            <a:r>
              <a:rPr lang="en-US" dirty="0">
                <a:solidFill>
                  <a:srgbClr val="DD8047"/>
                </a:solidFill>
              </a:rPr>
              <a:t>A</a:t>
            </a:r>
            <a:r>
              <a:rPr lang="ja-JP" altLang="en-US" dirty="0">
                <a:solidFill>
                  <a:srgbClr val="DD8047"/>
                </a:solidFill>
                <a:latin typeface="Arial"/>
              </a:rPr>
              <a:t>’</a:t>
            </a:r>
            <a:r>
              <a:rPr lang="en-US" dirty="0">
                <a:solidFill>
                  <a:srgbClr val="DD8047"/>
                </a:solidFill>
              </a:rPr>
              <a:t>[j] = min</a:t>
            </a:r>
            <a:r>
              <a:rPr lang="en-US" baseline="-25000" dirty="0">
                <a:solidFill>
                  <a:srgbClr val="DD8047"/>
                </a:solidFill>
              </a:rPr>
              <a:t>k</a:t>
            </a:r>
            <a:r>
              <a:rPr lang="en-US" dirty="0">
                <a:solidFill>
                  <a:srgbClr val="DD8047"/>
                </a:solidFill>
              </a:rPr>
              <a:t> { CM[</a:t>
            </a:r>
            <a:r>
              <a:rPr lang="en-US" dirty="0" err="1">
                <a:solidFill>
                  <a:srgbClr val="DD8047"/>
                </a:solidFill>
              </a:rPr>
              <a:t>k,h</a:t>
            </a:r>
            <a:r>
              <a:rPr lang="en-US" baseline="-25000" dirty="0" err="1">
                <a:solidFill>
                  <a:srgbClr val="DD8047"/>
                </a:solidFill>
              </a:rPr>
              <a:t>k</a:t>
            </a:r>
            <a:r>
              <a:rPr lang="en-US" dirty="0">
                <a:solidFill>
                  <a:srgbClr val="DD8047"/>
                </a:solidFill>
              </a:rPr>
              <a:t>(j)] }</a:t>
            </a:r>
          </a:p>
          <a:p>
            <a:pPr>
              <a:lnSpc>
                <a:spcPct val="120000"/>
              </a:lnSpc>
            </a:pPr>
            <a:r>
              <a:rPr lang="en-US" dirty="0"/>
              <a:t>Analysis: In </a:t>
            </a:r>
            <a:r>
              <a:rPr lang="en-US" dirty="0" err="1">
                <a:solidFill>
                  <a:srgbClr val="DD8047"/>
                </a:solidFill>
              </a:rPr>
              <a:t>k</a:t>
            </a:r>
            <a:r>
              <a:rPr lang="en-US" dirty="0" err="1"/>
              <a:t>'th</a:t>
            </a:r>
            <a:r>
              <a:rPr lang="en-US" dirty="0"/>
              <a:t> row, </a:t>
            </a:r>
            <a:r>
              <a:rPr lang="en-US" dirty="0">
                <a:solidFill>
                  <a:srgbClr val="DD8047"/>
                </a:solidFill>
              </a:rPr>
              <a:t>CM[</a:t>
            </a:r>
            <a:r>
              <a:rPr lang="en-US" dirty="0" err="1">
                <a:solidFill>
                  <a:srgbClr val="DD8047"/>
                </a:solidFill>
              </a:rPr>
              <a:t>k,h</a:t>
            </a:r>
            <a:r>
              <a:rPr lang="en-US" baseline="-25000" dirty="0" err="1">
                <a:solidFill>
                  <a:srgbClr val="DD8047"/>
                </a:solidFill>
              </a:rPr>
              <a:t>k</a:t>
            </a:r>
            <a:r>
              <a:rPr lang="en-US" dirty="0">
                <a:solidFill>
                  <a:srgbClr val="DD8047"/>
                </a:solidFill>
              </a:rPr>
              <a:t>(j)] = A[j] + </a:t>
            </a:r>
            <a:r>
              <a:rPr lang="en-US" dirty="0" err="1">
                <a:solidFill>
                  <a:srgbClr val="DD8047"/>
                </a:solidFill>
              </a:rPr>
              <a:t>X</a:t>
            </a:r>
            <a:r>
              <a:rPr lang="en-US" baseline="-25000" dirty="0" err="1">
                <a:solidFill>
                  <a:srgbClr val="DD8047"/>
                </a:solidFill>
              </a:rPr>
              <a:t>k,j</a:t>
            </a:r>
            <a:endParaRPr lang="en-US" baseline="-25000" dirty="0">
              <a:solidFill>
                <a:srgbClr val="DD8047"/>
              </a:solidFill>
            </a:endParaRPr>
          </a:p>
          <a:p>
            <a:pPr lvl="1">
              <a:lnSpc>
                <a:spcPct val="120000"/>
              </a:lnSpc>
            </a:pPr>
            <a:r>
              <a:rPr lang="en-US" dirty="0" err="1">
                <a:solidFill>
                  <a:srgbClr val="DD8047"/>
                </a:solidFill>
              </a:rPr>
              <a:t>X</a:t>
            </a:r>
            <a:r>
              <a:rPr lang="en-US" baseline="-25000" dirty="0" err="1">
                <a:solidFill>
                  <a:srgbClr val="DD8047"/>
                </a:solidFill>
              </a:rPr>
              <a:t>k,j</a:t>
            </a:r>
            <a:r>
              <a:rPr lang="en-US" baseline="-25000" dirty="0">
                <a:solidFill>
                  <a:srgbClr val="DD8047"/>
                </a:solidFill>
              </a:rPr>
              <a:t> </a:t>
            </a:r>
            <a:r>
              <a:rPr lang="en-US" dirty="0">
                <a:solidFill>
                  <a:srgbClr val="DD8047"/>
                </a:solidFill>
              </a:rPr>
              <a:t>= </a:t>
            </a:r>
            <a:r>
              <a:rPr lang="en-US" dirty="0">
                <a:solidFill>
                  <a:srgbClr val="DD8047"/>
                </a:solidFill>
                <a:latin typeface="Symbol" charset="0"/>
              </a:rPr>
              <a:t>S</a:t>
            </a:r>
            <a:r>
              <a:rPr lang="en-US" dirty="0">
                <a:solidFill>
                  <a:srgbClr val="DD8047"/>
                </a:solidFill>
              </a:rPr>
              <a:t> A[</a:t>
            </a:r>
            <a:r>
              <a:rPr lang="en-US" dirty="0" err="1">
                <a:solidFill>
                  <a:srgbClr val="DD8047"/>
                </a:solidFill>
              </a:rPr>
              <a:t>i≠j</a:t>
            </a:r>
            <a:r>
              <a:rPr lang="en-US" dirty="0">
                <a:solidFill>
                  <a:srgbClr val="DD8047"/>
                </a:solidFill>
              </a:rPr>
              <a:t>] | </a:t>
            </a:r>
            <a:r>
              <a:rPr lang="en-US" dirty="0" err="1">
                <a:solidFill>
                  <a:srgbClr val="DD8047"/>
                </a:solidFill>
              </a:rPr>
              <a:t>h</a:t>
            </a:r>
            <a:r>
              <a:rPr lang="en-US" baseline="-25000" dirty="0" err="1">
                <a:solidFill>
                  <a:srgbClr val="DD8047"/>
                </a:solidFill>
              </a:rPr>
              <a:t>k</a:t>
            </a:r>
            <a:r>
              <a:rPr lang="en-US" dirty="0">
                <a:solidFill>
                  <a:srgbClr val="DD8047"/>
                </a:solidFill>
              </a:rPr>
              <a:t>(</a:t>
            </a:r>
            <a:r>
              <a:rPr lang="en-US" dirty="0" err="1">
                <a:solidFill>
                  <a:srgbClr val="DD8047"/>
                </a:solidFill>
              </a:rPr>
              <a:t>i</a:t>
            </a:r>
            <a:r>
              <a:rPr lang="en-US" dirty="0">
                <a:solidFill>
                  <a:srgbClr val="DD8047"/>
                </a:solidFill>
              </a:rPr>
              <a:t>) = </a:t>
            </a:r>
            <a:r>
              <a:rPr lang="en-US" dirty="0" err="1">
                <a:solidFill>
                  <a:srgbClr val="DD8047"/>
                </a:solidFill>
              </a:rPr>
              <a:t>h</a:t>
            </a:r>
            <a:r>
              <a:rPr lang="en-US" baseline="-25000" dirty="0" err="1">
                <a:solidFill>
                  <a:srgbClr val="DD8047"/>
                </a:solidFill>
              </a:rPr>
              <a:t>k</a:t>
            </a:r>
            <a:r>
              <a:rPr lang="en-US" dirty="0">
                <a:solidFill>
                  <a:srgbClr val="DD8047"/>
                </a:solidFill>
              </a:rPr>
              <a:t>(j)</a:t>
            </a:r>
          </a:p>
          <a:p>
            <a:pPr lvl="1">
              <a:lnSpc>
                <a:spcPct val="120000"/>
              </a:lnSpc>
              <a:spcBef>
                <a:spcPct val="50000"/>
              </a:spcBef>
            </a:pPr>
            <a:r>
              <a:rPr lang="en-US" dirty="0">
                <a:solidFill>
                  <a:srgbClr val="DD8047"/>
                </a:solidFill>
              </a:rPr>
              <a:t>E[</a:t>
            </a:r>
            <a:r>
              <a:rPr lang="en-US" dirty="0" err="1">
                <a:solidFill>
                  <a:srgbClr val="DD8047"/>
                </a:solidFill>
              </a:rPr>
              <a:t>X</a:t>
            </a:r>
            <a:r>
              <a:rPr lang="en-US" baseline="-25000" dirty="0" err="1">
                <a:solidFill>
                  <a:srgbClr val="DD8047"/>
                </a:solidFill>
              </a:rPr>
              <a:t>k,j</a:t>
            </a:r>
            <a:r>
              <a:rPr lang="en-US" dirty="0">
                <a:solidFill>
                  <a:srgbClr val="DD8047"/>
                </a:solidFill>
              </a:rPr>
              <a:t>] = </a:t>
            </a:r>
            <a:r>
              <a:rPr lang="en-US" dirty="0">
                <a:solidFill>
                  <a:srgbClr val="DD8047"/>
                </a:solidFill>
                <a:latin typeface="Symbol" charset="0"/>
              </a:rPr>
              <a:t>S</a:t>
            </a:r>
            <a:r>
              <a:rPr lang="en-US" dirty="0">
                <a:solidFill>
                  <a:srgbClr val="DD8047"/>
                </a:solidFill>
              </a:rPr>
              <a:t> A[</a:t>
            </a:r>
            <a:r>
              <a:rPr lang="en-US" dirty="0" err="1">
                <a:solidFill>
                  <a:srgbClr val="DD8047"/>
                </a:solidFill>
              </a:rPr>
              <a:t>i≠j</a:t>
            </a:r>
            <a:r>
              <a:rPr lang="en-US" dirty="0">
                <a:solidFill>
                  <a:srgbClr val="DD8047"/>
                </a:solidFill>
              </a:rPr>
              <a:t>]*</a:t>
            </a:r>
            <a:r>
              <a:rPr lang="en-US" dirty="0" err="1">
                <a:solidFill>
                  <a:srgbClr val="DD8047"/>
                </a:solidFill>
              </a:rPr>
              <a:t>Pr</a:t>
            </a:r>
            <a:r>
              <a:rPr lang="en-US" dirty="0">
                <a:solidFill>
                  <a:srgbClr val="DD8047"/>
                </a:solidFill>
              </a:rPr>
              <a:t>[</a:t>
            </a:r>
            <a:r>
              <a:rPr lang="en-US" dirty="0" err="1">
                <a:solidFill>
                  <a:srgbClr val="DD8047"/>
                </a:solidFill>
              </a:rPr>
              <a:t>h</a:t>
            </a:r>
            <a:r>
              <a:rPr lang="en-US" baseline="-25000" dirty="0" err="1">
                <a:solidFill>
                  <a:srgbClr val="DD8047"/>
                </a:solidFill>
              </a:rPr>
              <a:t>k</a:t>
            </a:r>
            <a:r>
              <a:rPr lang="en-US" dirty="0">
                <a:solidFill>
                  <a:srgbClr val="DD8047"/>
                </a:solidFill>
              </a:rPr>
              <a:t>(</a:t>
            </a:r>
            <a:r>
              <a:rPr lang="en-US" dirty="0" err="1">
                <a:solidFill>
                  <a:srgbClr val="DD8047"/>
                </a:solidFill>
              </a:rPr>
              <a:t>i</a:t>
            </a:r>
            <a:r>
              <a:rPr lang="en-US" dirty="0">
                <a:solidFill>
                  <a:srgbClr val="DD8047"/>
                </a:solidFill>
              </a:rPr>
              <a:t>)=</a:t>
            </a:r>
            <a:r>
              <a:rPr lang="en-US" dirty="0" err="1">
                <a:solidFill>
                  <a:srgbClr val="DD8047"/>
                </a:solidFill>
              </a:rPr>
              <a:t>h</a:t>
            </a:r>
            <a:r>
              <a:rPr lang="en-US" baseline="-25000" dirty="0" err="1">
                <a:solidFill>
                  <a:srgbClr val="DD8047"/>
                </a:solidFill>
              </a:rPr>
              <a:t>k</a:t>
            </a:r>
            <a:r>
              <a:rPr lang="en-US" dirty="0">
                <a:solidFill>
                  <a:srgbClr val="DD8047"/>
                </a:solidFill>
              </a:rPr>
              <a:t>(j)]        </a:t>
            </a:r>
            <a:r>
              <a:rPr lang="en-US" dirty="0">
                <a:solidFill>
                  <a:srgbClr val="000000"/>
                </a:solidFill>
              </a:rPr>
              <a:t>(recall 2/</a:t>
            </a:r>
            <a:r>
              <a:rPr lang="en-US" dirty="0">
                <a:solidFill>
                  <a:srgbClr val="000000"/>
                </a:solidFill>
                <a:latin typeface="Symbol" charset="0"/>
                <a:sym typeface="Symbol" charset="0"/>
              </a:rPr>
              <a:t> </a:t>
            </a:r>
            <a:r>
              <a:rPr lang="en-US" dirty="0">
                <a:solidFill>
                  <a:srgbClr val="000000"/>
                </a:solidFill>
              </a:rPr>
              <a:t>columns)</a:t>
            </a:r>
          </a:p>
          <a:p>
            <a:pPr marL="548575" lvl="1" indent="0">
              <a:lnSpc>
                <a:spcPct val="120000"/>
              </a:lnSpc>
              <a:spcBef>
                <a:spcPct val="50000"/>
              </a:spcBef>
              <a:buNone/>
            </a:pPr>
            <a:r>
              <a:rPr lang="en-US" dirty="0">
                <a:solidFill>
                  <a:srgbClr val="DD8047"/>
                </a:solidFill>
              </a:rPr>
              <a:t>	</a:t>
            </a:r>
            <a:r>
              <a:rPr lang="en-US" dirty="0">
                <a:solidFill>
                  <a:srgbClr val="DD8047"/>
                </a:solidFill>
                <a:sym typeface="Symbol" charset="0"/>
              </a:rPr>
              <a:t></a:t>
            </a:r>
            <a:r>
              <a:rPr lang="en-US" dirty="0">
                <a:solidFill>
                  <a:srgbClr val="DD8047"/>
                </a:solidFill>
              </a:rPr>
              <a:t> (</a:t>
            </a:r>
            <a:r>
              <a:rPr lang="en-US" dirty="0">
                <a:solidFill>
                  <a:srgbClr val="DD8047"/>
                </a:solidFill>
                <a:latin typeface="Symbol" charset="0"/>
                <a:sym typeface="Symbol" charset="0"/>
              </a:rPr>
              <a:t></a:t>
            </a:r>
            <a:r>
              <a:rPr lang="en-US" dirty="0">
                <a:solidFill>
                  <a:srgbClr val="DD8047"/>
                </a:solidFill>
              </a:rPr>
              <a:t>/2) * </a:t>
            </a:r>
            <a:r>
              <a:rPr lang="en-US" dirty="0">
                <a:solidFill>
                  <a:srgbClr val="DD8047"/>
                </a:solidFill>
                <a:latin typeface="Symbol" charset="0"/>
              </a:rPr>
              <a:t>S</a:t>
            </a:r>
            <a:r>
              <a:rPr lang="en-US" dirty="0">
                <a:solidFill>
                  <a:srgbClr val="DD8047"/>
                </a:solidFill>
              </a:rPr>
              <a:t> A[</a:t>
            </a:r>
            <a:r>
              <a:rPr lang="en-US" dirty="0" err="1">
                <a:solidFill>
                  <a:srgbClr val="DD8047"/>
                </a:solidFill>
              </a:rPr>
              <a:t>i≠j</a:t>
            </a:r>
            <a:r>
              <a:rPr lang="en-US" dirty="0">
                <a:solidFill>
                  <a:srgbClr val="DD8047"/>
                </a:solidFill>
              </a:rPr>
              <a:t>] </a:t>
            </a:r>
            <a:r>
              <a:rPr lang="en-US" dirty="0">
                <a:solidFill>
                  <a:srgbClr val="DD8047"/>
                </a:solidFill>
                <a:sym typeface="Symbol" charset="0"/>
              </a:rPr>
              <a:t></a:t>
            </a:r>
            <a:r>
              <a:rPr lang="en-US" dirty="0">
                <a:solidFill>
                  <a:srgbClr val="DD8047"/>
                </a:solidFill>
              </a:rPr>
              <a:t> </a:t>
            </a:r>
            <a:r>
              <a:rPr lang="en-US" dirty="0" err="1">
                <a:solidFill>
                  <a:srgbClr val="DD8047"/>
                </a:solidFill>
                <a:latin typeface="Symbol" charset="0"/>
              </a:rPr>
              <a:t>e</a:t>
            </a:r>
            <a:r>
              <a:rPr lang="en-US" dirty="0" err="1">
                <a:solidFill>
                  <a:srgbClr val="DD8047"/>
                </a:solidFill>
              </a:rPr>
              <a:t>m</a:t>
            </a:r>
            <a:r>
              <a:rPr lang="en-US" dirty="0">
                <a:solidFill>
                  <a:srgbClr val="DD8047"/>
                </a:solidFill>
              </a:rPr>
              <a:t>/2  </a:t>
            </a:r>
            <a:r>
              <a:rPr lang="en-US" dirty="0"/>
              <a:t>(</a:t>
            </a:r>
            <a:r>
              <a:rPr lang="en-NL" dirty="0"/>
              <a:t>r</a:t>
            </a:r>
            <a:r>
              <a:rPr lang="nl-NL" dirty="0"/>
              <a:t>e</a:t>
            </a:r>
            <a:r>
              <a:rPr lang="en-NL" dirty="0"/>
              <a:t>c</a:t>
            </a:r>
            <a:r>
              <a:rPr lang="nl-NL" dirty="0"/>
              <a:t>a</a:t>
            </a:r>
            <a:r>
              <a:rPr lang="en-NL" dirty="0"/>
              <a:t>l</a:t>
            </a:r>
            <a:r>
              <a:rPr lang="nl-NL" dirty="0"/>
              <a:t>l</a:t>
            </a:r>
            <a:r>
              <a:rPr lang="en-NL" dirty="0"/>
              <a:t> m = </a:t>
            </a:r>
            <a:r>
              <a:rPr lang="nl-NL" dirty="0"/>
              <a:t>s</a:t>
            </a:r>
            <a:r>
              <a:rPr lang="en-NL" dirty="0"/>
              <a:t>t</a:t>
            </a:r>
            <a:r>
              <a:rPr lang="nl-NL" dirty="0"/>
              <a:t>r</a:t>
            </a:r>
            <a:r>
              <a:rPr lang="en-NL" dirty="0"/>
              <a:t>e</a:t>
            </a:r>
            <a:r>
              <a:rPr lang="nl-NL" dirty="0"/>
              <a:t>a</a:t>
            </a:r>
            <a:r>
              <a:rPr lang="en-NL" dirty="0"/>
              <a:t>m </a:t>
            </a:r>
            <a:r>
              <a:rPr lang="nl-NL" dirty="0"/>
              <a:t>l</a:t>
            </a:r>
            <a:r>
              <a:rPr lang="en-NL" dirty="0"/>
              <a:t>e</a:t>
            </a:r>
            <a:r>
              <a:rPr lang="nl-NL" dirty="0"/>
              <a:t>n</a:t>
            </a:r>
            <a:r>
              <a:rPr lang="en-NL" dirty="0"/>
              <a:t>g</a:t>
            </a:r>
            <a:r>
              <a:rPr lang="nl-NL" dirty="0"/>
              <a:t>t</a:t>
            </a:r>
            <a:r>
              <a:rPr lang="en-NL" dirty="0"/>
              <a:t>h</a:t>
            </a:r>
            <a:r>
              <a:rPr lang="en-US" dirty="0"/>
              <a:t>)</a:t>
            </a:r>
          </a:p>
          <a:p>
            <a:pPr>
              <a:lnSpc>
                <a:spcPct val="120000"/>
              </a:lnSpc>
              <a:spcBef>
                <a:spcPct val="50000"/>
              </a:spcBef>
            </a:pPr>
            <a:endParaRPr lang="en-US" baseline="-25000" dirty="0">
              <a:solidFill>
                <a:schemeClr val="bg2"/>
              </a:solidFill>
            </a:endParaRPr>
          </a:p>
        </p:txBody>
      </p:sp>
    </p:spTree>
    <p:extLst>
      <p:ext uri="{BB962C8B-B14F-4D97-AF65-F5344CB8AC3E}">
        <p14:creationId xmlns:p14="http://schemas.microsoft.com/office/powerpoint/2010/main" val="2845734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CM Sketch Analysis</a:t>
            </a:r>
          </a:p>
        </p:txBody>
      </p:sp>
      <p:sp>
        <p:nvSpPr>
          <p:cNvPr id="479235" name="Rectangle 3"/>
          <p:cNvSpPr>
            <a:spLocks noGrp="1" noChangeArrowheads="1"/>
          </p:cNvSpPr>
          <p:nvPr>
            <p:ph idx="1"/>
          </p:nvPr>
        </p:nvSpPr>
        <p:spPr/>
        <p:txBody>
          <a:bodyPr>
            <a:normAutofit/>
          </a:bodyPr>
          <a:lstStyle/>
          <a:p>
            <a:pPr>
              <a:lnSpc>
                <a:spcPct val="120000"/>
              </a:lnSpc>
              <a:buFont typeface="Wingdings" charset="0"/>
              <a:buNone/>
            </a:pPr>
            <a:r>
              <a:rPr lang="en-US" dirty="0"/>
              <a:t>Estimate </a:t>
            </a:r>
            <a:r>
              <a:rPr lang="en-US" dirty="0">
                <a:solidFill>
                  <a:srgbClr val="DD8047"/>
                </a:solidFill>
              </a:rPr>
              <a:t>A</a:t>
            </a:r>
            <a:r>
              <a:rPr lang="ja-JP" altLang="en-US" dirty="0">
                <a:solidFill>
                  <a:srgbClr val="DD8047"/>
                </a:solidFill>
                <a:latin typeface="Arial"/>
              </a:rPr>
              <a:t>’</a:t>
            </a:r>
            <a:r>
              <a:rPr lang="en-US" dirty="0">
                <a:solidFill>
                  <a:srgbClr val="DD8047"/>
                </a:solidFill>
              </a:rPr>
              <a:t>[j] = min</a:t>
            </a:r>
            <a:r>
              <a:rPr lang="en-US" baseline="-25000" dirty="0">
                <a:solidFill>
                  <a:srgbClr val="DD8047"/>
                </a:solidFill>
              </a:rPr>
              <a:t>k</a:t>
            </a:r>
            <a:r>
              <a:rPr lang="en-US" dirty="0">
                <a:solidFill>
                  <a:srgbClr val="DD8047"/>
                </a:solidFill>
              </a:rPr>
              <a:t> { CM[</a:t>
            </a:r>
            <a:r>
              <a:rPr lang="en-US" dirty="0" err="1">
                <a:solidFill>
                  <a:srgbClr val="DD8047"/>
                </a:solidFill>
              </a:rPr>
              <a:t>k,h</a:t>
            </a:r>
            <a:r>
              <a:rPr lang="en-US" baseline="-25000" dirty="0" err="1">
                <a:solidFill>
                  <a:srgbClr val="DD8047"/>
                </a:solidFill>
              </a:rPr>
              <a:t>k</a:t>
            </a:r>
            <a:r>
              <a:rPr lang="en-US" dirty="0">
                <a:solidFill>
                  <a:srgbClr val="DD8047"/>
                </a:solidFill>
              </a:rPr>
              <a:t>(j)] }</a:t>
            </a:r>
          </a:p>
          <a:p>
            <a:pPr>
              <a:lnSpc>
                <a:spcPct val="120000"/>
              </a:lnSpc>
            </a:pPr>
            <a:r>
              <a:rPr lang="en-US" dirty="0"/>
              <a:t>Analysis: In </a:t>
            </a:r>
            <a:r>
              <a:rPr lang="en-US" dirty="0" err="1">
                <a:solidFill>
                  <a:srgbClr val="DD8047"/>
                </a:solidFill>
              </a:rPr>
              <a:t>k</a:t>
            </a:r>
            <a:r>
              <a:rPr lang="en-US" dirty="0" err="1"/>
              <a:t>'th</a:t>
            </a:r>
            <a:r>
              <a:rPr lang="en-US" dirty="0"/>
              <a:t> row, </a:t>
            </a:r>
            <a:r>
              <a:rPr lang="en-US" dirty="0">
                <a:solidFill>
                  <a:srgbClr val="DD8047"/>
                </a:solidFill>
              </a:rPr>
              <a:t>CM[</a:t>
            </a:r>
            <a:r>
              <a:rPr lang="en-US" dirty="0" err="1">
                <a:solidFill>
                  <a:srgbClr val="DD8047"/>
                </a:solidFill>
              </a:rPr>
              <a:t>k,h</a:t>
            </a:r>
            <a:r>
              <a:rPr lang="en-US" baseline="-25000" dirty="0" err="1">
                <a:solidFill>
                  <a:srgbClr val="DD8047"/>
                </a:solidFill>
              </a:rPr>
              <a:t>k</a:t>
            </a:r>
            <a:r>
              <a:rPr lang="en-US" dirty="0">
                <a:solidFill>
                  <a:srgbClr val="DD8047"/>
                </a:solidFill>
              </a:rPr>
              <a:t>(j)] = A[j] + </a:t>
            </a:r>
            <a:r>
              <a:rPr lang="en-US" dirty="0" err="1">
                <a:solidFill>
                  <a:srgbClr val="DD8047"/>
                </a:solidFill>
              </a:rPr>
              <a:t>X</a:t>
            </a:r>
            <a:r>
              <a:rPr lang="en-US" baseline="-25000" dirty="0" err="1">
                <a:solidFill>
                  <a:srgbClr val="DD8047"/>
                </a:solidFill>
              </a:rPr>
              <a:t>k,j</a:t>
            </a:r>
            <a:endParaRPr lang="en-US" baseline="-25000" dirty="0">
              <a:solidFill>
                <a:srgbClr val="DD8047"/>
              </a:solidFill>
            </a:endParaRPr>
          </a:p>
          <a:p>
            <a:pPr lvl="1">
              <a:lnSpc>
                <a:spcPct val="120000"/>
              </a:lnSpc>
            </a:pPr>
            <a:r>
              <a:rPr lang="en-US" dirty="0" err="1">
                <a:solidFill>
                  <a:srgbClr val="DD8047"/>
                </a:solidFill>
              </a:rPr>
              <a:t>X</a:t>
            </a:r>
            <a:r>
              <a:rPr lang="en-US" baseline="-25000" dirty="0" err="1">
                <a:solidFill>
                  <a:srgbClr val="DD8047"/>
                </a:solidFill>
              </a:rPr>
              <a:t>k,j</a:t>
            </a:r>
            <a:r>
              <a:rPr lang="en-US" baseline="-25000" dirty="0">
                <a:solidFill>
                  <a:srgbClr val="DD8047"/>
                </a:solidFill>
              </a:rPr>
              <a:t> </a:t>
            </a:r>
            <a:r>
              <a:rPr lang="en-US" dirty="0">
                <a:solidFill>
                  <a:srgbClr val="DD8047"/>
                </a:solidFill>
              </a:rPr>
              <a:t>= </a:t>
            </a:r>
            <a:r>
              <a:rPr lang="en-US" dirty="0">
                <a:solidFill>
                  <a:srgbClr val="DD8047"/>
                </a:solidFill>
                <a:latin typeface="Symbol" charset="0"/>
              </a:rPr>
              <a:t>S</a:t>
            </a:r>
            <a:r>
              <a:rPr lang="en-US" dirty="0">
                <a:solidFill>
                  <a:srgbClr val="DD8047"/>
                </a:solidFill>
              </a:rPr>
              <a:t> A[</a:t>
            </a:r>
            <a:r>
              <a:rPr lang="en-US" dirty="0" err="1">
                <a:solidFill>
                  <a:srgbClr val="DD8047"/>
                </a:solidFill>
              </a:rPr>
              <a:t>i≠j</a:t>
            </a:r>
            <a:r>
              <a:rPr lang="en-US" dirty="0">
                <a:solidFill>
                  <a:srgbClr val="DD8047"/>
                </a:solidFill>
              </a:rPr>
              <a:t>] | </a:t>
            </a:r>
            <a:r>
              <a:rPr lang="en-US" dirty="0" err="1">
                <a:solidFill>
                  <a:srgbClr val="DD8047"/>
                </a:solidFill>
              </a:rPr>
              <a:t>h</a:t>
            </a:r>
            <a:r>
              <a:rPr lang="en-US" baseline="-25000" dirty="0" err="1">
                <a:solidFill>
                  <a:srgbClr val="DD8047"/>
                </a:solidFill>
              </a:rPr>
              <a:t>k</a:t>
            </a:r>
            <a:r>
              <a:rPr lang="en-US" dirty="0">
                <a:solidFill>
                  <a:srgbClr val="DD8047"/>
                </a:solidFill>
              </a:rPr>
              <a:t>(</a:t>
            </a:r>
            <a:r>
              <a:rPr lang="en-US" dirty="0" err="1">
                <a:solidFill>
                  <a:srgbClr val="DD8047"/>
                </a:solidFill>
              </a:rPr>
              <a:t>i</a:t>
            </a:r>
            <a:r>
              <a:rPr lang="en-US" dirty="0">
                <a:solidFill>
                  <a:srgbClr val="DD8047"/>
                </a:solidFill>
              </a:rPr>
              <a:t>) = </a:t>
            </a:r>
            <a:r>
              <a:rPr lang="en-US" dirty="0" err="1">
                <a:solidFill>
                  <a:srgbClr val="DD8047"/>
                </a:solidFill>
              </a:rPr>
              <a:t>h</a:t>
            </a:r>
            <a:r>
              <a:rPr lang="en-US" baseline="-25000" dirty="0" err="1">
                <a:solidFill>
                  <a:srgbClr val="DD8047"/>
                </a:solidFill>
              </a:rPr>
              <a:t>k</a:t>
            </a:r>
            <a:r>
              <a:rPr lang="en-US" dirty="0">
                <a:solidFill>
                  <a:srgbClr val="DD8047"/>
                </a:solidFill>
              </a:rPr>
              <a:t>(j)</a:t>
            </a:r>
          </a:p>
          <a:p>
            <a:pPr lvl="1">
              <a:lnSpc>
                <a:spcPct val="120000"/>
              </a:lnSpc>
              <a:spcBef>
                <a:spcPct val="50000"/>
              </a:spcBef>
            </a:pPr>
            <a:r>
              <a:rPr lang="en-US" dirty="0">
                <a:solidFill>
                  <a:srgbClr val="DD8047"/>
                </a:solidFill>
              </a:rPr>
              <a:t>E[</a:t>
            </a:r>
            <a:r>
              <a:rPr lang="en-US" dirty="0" err="1">
                <a:solidFill>
                  <a:srgbClr val="DD8047"/>
                </a:solidFill>
              </a:rPr>
              <a:t>X</a:t>
            </a:r>
            <a:r>
              <a:rPr lang="en-US" baseline="-25000" dirty="0" err="1">
                <a:solidFill>
                  <a:srgbClr val="DD8047"/>
                </a:solidFill>
              </a:rPr>
              <a:t>k,j</a:t>
            </a:r>
            <a:r>
              <a:rPr lang="en-US" dirty="0">
                <a:solidFill>
                  <a:srgbClr val="DD8047"/>
                </a:solidFill>
              </a:rPr>
              <a:t>] = </a:t>
            </a:r>
            <a:r>
              <a:rPr lang="en-US" dirty="0">
                <a:solidFill>
                  <a:srgbClr val="DD8047"/>
                </a:solidFill>
                <a:latin typeface="Symbol" charset="0"/>
              </a:rPr>
              <a:t>S</a:t>
            </a:r>
            <a:r>
              <a:rPr lang="en-US" dirty="0">
                <a:solidFill>
                  <a:srgbClr val="DD8047"/>
                </a:solidFill>
              </a:rPr>
              <a:t> A[</a:t>
            </a:r>
            <a:r>
              <a:rPr lang="en-US" dirty="0" err="1">
                <a:solidFill>
                  <a:srgbClr val="DD8047"/>
                </a:solidFill>
              </a:rPr>
              <a:t>i≠j</a:t>
            </a:r>
            <a:r>
              <a:rPr lang="en-US" dirty="0">
                <a:solidFill>
                  <a:srgbClr val="DD8047"/>
                </a:solidFill>
              </a:rPr>
              <a:t>]*</a:t>
            </a:r>
            <a:r>
              <a:rPr lang="en-US" dirty="0" err="1">
                <a:solidFill>
                  <a:srgbClr val="DD8047"/>
                </a:solidFill>
              </a:rPr>
              <a:t>Pr</a:t>
            </a:r>
            <a:r>
              <a:rPr lang="en-US" dirty="0">
                <a:solidFill>
                  <a:srgbClr val="DD8047"/>
                </a:solidFill>
              </a:rPr>
              <a:t>[</a:t>
            </a:r>
            <a:r>
              <a:rPr lang="en-US" dirty="0" err="1">
                <a:solidFill>
                  <a:srgbClr val="DD8047"/>
                </a:solidFill>
              </a:rPr>
              <a:t>h</a:t>
            </a:r>
            <a:r>
              <a:rPr lang="en-US" baseline="-25000" dirty="0" err="1">
                <a:solidFill>
                  <a:srgbClr val="DD8047"/>
                </a:solidFill>
              </a:rPr>
              <a:t>k</a:t>
            </a:r>
            <a:r>
              <a:rPr lang="en-US" dirty="0">
                <a:solidFill>
                  <a:srgbClr val="DD8047"/>
                </a:solidFill>
              </a:rPr>
              <a:t>(</a:t>
            </a:r>
            <a:r>
              <a:rPr lang="en-US" dirty="0" err="1">
                <a:solidFill>
                  <a:srgbClr val="DD8047"/>
                </a:solidFill>
              </a:rPr>
              <a:t>i</a:t>
            </a:r>
            <a:r>
              <a:rPr lang="en-US" dirty="0">
                <a:solidFill>
                  <a:srgbClr val="DD8047"/>
                </a:solidFill>
              </a:rPr>
              <a:t>)=</a:t>
            </a:r>
            <a:r>
              <a:rPr lang="en-US" dirty="0" err="1">
                <a:solidFill>
                  <a:srgbClr val="DD8047"/>
                </a:solidFill>
              </a:rPr>
              <a:t>h</a:t>
            </a:r>
            <a:r>
              <a:rPr lang="en-US" baseline="-25000" dirty="0" err="1">
                <a:solidFill>
                  <a:srgbClr val="DD8047"/>
                </a:solidFill>
              </a:rPr>
              <a:t>k</a:t>
            </a:r>
            <a:r>
              <a:rPr lang="en-US" dirty="0">
                <a:solidFill>
                  <a:srgbClr val="DD8047"/>
                </a:solidFill>
              </a:rPr>
              <a:t>(j)]        </a:t>
            </a:r>
            <a:r>
              <a:rPr lang="en-US" dirty="0">
                <a:solidFill>
                  <a:srgbClr val="000000"/>
                </a:solidFill>
              </a:rPr>
              <a:t>(recall 2/</a:t>
            </a:r>
            <a:r>
              <a:rPr lang="en-US" dirty="0">
                <a:solidFill>
                  <a:srgbClr val="000000"/>
                </a:solidFill>
                <a:latin typeface="Symbol" charset="0"/>
                <a:sym typeface="Symbol" charset="0"/>
              </a:rPr>
              <a:t> </a:t>
            </a:r>
            <a:r>
              <a:rPr lang="en-US" dirty="0">
                <a:solidFill>
                  <a:srgbClr val="000000"/>
                </a:solidFill>
              </a:rPr>
              <a:t>columns)</a:t>
            </a:r>
          </a:p>
          <a:p>
            <a:pPr marL="548575" lvl="1" indent="0">
              <a:lnSpc>
                <a:spcPct val="120000"/>
              </a:lnSpc>
              <a:spcBef>
                <a:spcPct val="50000"/>
              </a:spcBef>
              <a:buNone/>
            </a:pPr>
            <a:r>
              <a:rPr lang="en-US" dirty="0">
                <a:solidFill>
                  <a:srgbClr val="DD8047"/>
                </a:solidFill>
              </a:rPr>
              <a:t>	</a:t>
            </a:r>
            <a:r>
              <a:rPr lang="en-US" dirty="0">
                <a:solidFill>
                  <a:srgbClr val="DD8047"/>
                </a:solidFill>
                <a:sym typeface="Symbol" charset="0"/>
              </a:rPr>
              <a:t></a:t>
            </a:r>
            <a:r>
              <a:rPr lang="en-US" dirty="0">
                <a:solidFill>
                  <a:srgbClr val="DD8047"/>
                </a:solidFill>
              </a:rPr>
              <a:t> (</a:t>
            </a:r>
            <a:r>
              <a:rPr lang="en-US" dirty="0">
                <a:solidFill>
                  <a:srgbClr val="DD8047"/>
                </a:solidFill>
                <a:latin typeface="Symbol" charset="0"/>
                <a:sym typeface="Symbol" charset="0"/>
              </a:rPr>
              <a:t></a:t>
            </a:r>
            <a:r>
              <a:rPr lang="en-US" dirty="0">
                <a:solidFill>
                  <a:srgbClr val="DD8047"/>
                </a:solidFill>
              </a:rPr>
              <a:t>/2) * </a:t>
            </a:r>
            <a:r>
              <a:rPr lang="en-US" dirty="0">
                <a:solidFill>
                  <a:srgbClr val="DD8047"/>
                </a:solidFill>
                <a:latin typeface="Symbol" charset="0"/>
              </a:rPr>
              <a:t>S</a:t>
            </a:r>
            <a:r>
              <a:rPr lang="en-US" dirty="0">
                <a:solidFill>
                  <a:srgbClr val="DD8047"/>
                </a:solidFill>
              </a:rPr>
              <a:t> A[</a:t>
            </a:r>
            <a:r>
              <a:rPr lang="en-US" dirty="0" err="1">
                <a:solidFill>
                  <a:srgbClr val="DD8047"/>
                </a:solidFill>
              </a:rPr>
              <a:t>i≠j</a:t>
            </a:r>
            <a:r>
              <a:rPr lang="en-US" dirty="0">
                <a:solidFill>
                  <a:srgbClr val="DD8047"/>
                </a:solidFill>
              </a:rPr>
              <a:t>] </a:t>
            </a:r>
            <a:r>
              <a:rPr lang="en-US" dirty="0">
                <a:solidFill>
                  <a:srgbClr val="DD8047"/>
                </a:solidFill>
                <a:sym typeface="Symbol" charset="0"/>
              </a:rPr>
              <a:t></a:t>
            </a:r>
            <a:r>
              <a:rPr lang="en-US" dirty="0">
                <a:solidFill>
                  <a:srgbClr val="DD8047"/>
                </a:solidFill>
              </a:rPr>
              <a:t> </a:t>
            </a:r>
            <a:r>
              <a:rPr lang="en-US" dirty="0" err="1">
                <a:solidFill>
                  <a:srgbClr val="DD8047"/>
                </a:solidFill>
                <a:latin typeface="Symbol" charset="0"/>
              </a:rPr>
              <a:t>e</a:t>
            </a:r>
            <a:r>
              <a:rPr lang="en-US" dirty="0" err="1">
                <a:solidFill>
                  <a:srgbClr val="DD8047"/>
                </a:solidFill>
              </a:rPr>
              <a:t>m</a:t>
            </a:r>
            <a:r>
              <a:rPr lang="en-US" dirty="0">
                <a:solidFill>
                  <a:srgbClr val="DD8047"/>
                </a:solidFill>
              </a:rPr>
              <a:t>/2  </a:t>
            </a:r>
            <a:r>
              <a:rPr lang="en-US" dirty="0"/>
              <a:t>(</a:t>
            </a:r>
            <a:r>
              <a:rPr lang="en-NL" dirty="0"/>
              <a:t>r</a:t>
            </a:r>
            <a:r>
              <a:rPr lang="nl-NL" dirty="0"/>
              <a:t>e</a:t>
            </a:r>
            <a:r>
              <a:rPr lang="en-NL" dirty="0"/>
              <a:t>c</a:t>
            </a:r>
            <a:r>
              <a:rPr lang="nl-NL" dirty="0"/>
              <a:t>a</a:t>
            </a:r>
            <a:r>
              <a:rPr lang="en-NL" dirty="0"/>
              <a:t>l</a:t>
            </a:r>
            <a:r>
              <a:rPr lang="nl-NL" dirty="0"/>
              <a:t>l</a:t>
            </a:r>
            <a:r>
              <a:rPr lang="en-NL" dirty="0"/>
              <a:t> m = </a:t>
            </a:r>
            <a:r>
              <a:rPr lang="nl-NL" dirty="0"/>
              <a:t>s</a:t>
            </a:r>
            <a:r>
              <a:rPr lang="en-NL" dirty="0"/>
              <a:t>t</a:t>
            </a:r>
            <a:r>
              <a:rPr lang="nl-NL" dirty="0"/>
              <a:t>r</a:t>
            </a:r>
            <a:r>
              <a:rPr lang="en-NL" dirty="0"/>
              <a:t>e</a:t>
            </a:r>
            <a:r>
              <a:rPr lang="nl-NL" dirty="0"/>
              <a:t>a</a:t>
            </a:r>
            <a:r>
              <a:rPr lang="en-NL" dirty="0"/>
              <a:t>m </a:t>
            </a:r>
            <a:r>
              <a:rPr lang="nl-NL" dirty="0"/>
              <a:t>l</a:t>
            </a:r>
            <a:r>
              <a:rPr lang="en-NL" dirty="0"/>
              <a:t>e</a:t>
            </a:r>
            <a:r>
              <a:rPr lang="nl-NL" dirty="0"/>
              <a:t>n</a:t>
            </a:r>
            <a:r>
              <a:rPr lang="en-NL" dirty="0"/>
              <a:t>g</a:t>
            </a:r>
            <a:r>
              <a:rPr lang="nl-NL" dirty="0"/>
              <a:t>t</a:t>
            </a:r>
            <a:r>
              <a:rPr lang="en-NL" dirty="0"/>
              <a:t>h</a:t>
            </a:r>
            <a:r>
              <a:rPr lang="en-US" dirty="0"/>
              <a:t>)</a:t>
            </a:r>
          </a:p>
          <a:p>
            <a:pPr lvl="1">
              <a:lnSpc>
                <a:spcPct val="120000"/>
              </a:lnSpc>
              <a:spcBef>
                <a:spcPct val="50000"/>
              </a:spcBef>
            </a:pPr>
            <a:r>
              <a:rPr lang="en-US" dirty="0" err="1">
                <a:solidFill>
                  <a:srgbClr val="DD8047"/>
                </a:solidFill>
              </a:rPr>
              <a:t>Pr</a:t>
            </a:r>
            <a:r>
              <a:rPr lang="en-US" dirty="0">
                <a:solidFill>
                  <a:srgbClr val="DD8047"/>
                </a:solidFill>
              </a:rPr>
              <a:t>[</a:t>
            </a:r>
            <a:r>
              <a:rPr lang="en-US" dirty="0" err="1">
                <a:solidFill>
                  <a:srgbClr val="DD8047"/>
                </a:solidFill>
              </a:rPr>
              <a:t>X</a:t>
            </a:r>
            <a:r>
              <a:rPr lang="en-US" baseline="-25000" dirty="0" err="1">
                <a:solidFill>
                  <a:srgbClr val="DD8047"/>
                </a:solidFill>
              </a:rPr>
              <a:t>k,j</a:t>
            </a:r>
            <a:r>
              <a:rPr lang="en-US" baseline="-25000" dirty="0">
                <a:solidFill>
                  <a:srgbClr val="DD8047"/>
                </a:solidFill>
              </a:rPr>
              <a:t> </a:t>
            </a:r>
            <a:r>
              <a:rPr lang="en-US" dirty="0">
                <a:solidFill>
                  <a:srgbClr val="DD8047"/>
                </a:solidFill>
                <a:sym typeface="Symbol" charset="0"/>
              </a:rPr>
              <a:t></a:t>
            </a:r>
            <a:r>
              <a:rPr lang="en-US" dirty="0">
                <a:solidFill>
                  <a:srgbClr val="DD8047"/>
                </a:solidFill>
              </a:rPr>
              <a:t> </a:t>
            </a:r>
            <a:r>
              <a:rPr lang="en-US" dirty="0" err="1">
                <a:solidFill>
                  <a:srgbClr val="DD8047"/>
                </a:solidFill>
                <a:latin typeface="Symbol" charset="0"/>
              </a:rPr>
              <a:t>e</a:t>
            </a:r>
            <a:r>
              <a:rPr lang="en-US" dirty="0" err="1">
                <a:solidFill>
                  <a:srgbClr val="DD8047"/>
                </a:solidFill>
              </a:rPr>
              <a:t>m</a:t>
            </a:r>
            <a:r>
              <a:rPr lang="en-US" dirty="0">
                <a:solidFill>
                  <a:srgbClr val="DD8047"/>
                </a:solidFill>
              </a:rPr>
              <a:t>] = </a:t>
            </a:r>
            <a:r>
              <a:rPr lang="en-US" dirty="0" err="1">
                <a:solidFill>
                  <a:srgbClr val="DD8047"/>
                </a:solidFill>
              </a:rPr>
              <a:t>Pr</a:t>
            </a:r>
            <a:r>
              <a:rPr lang="en-US" dirty="0">
                <a:solidFill>
                  <a:srgbClr val="DD8047"/>
                </a:solidFill>
              </a:rPr>
              <a:t>[</a:t>
            </a:r>
            <a:r>
              <a:rPr lang="en-US" dirty="0" err="1">
                <a:solidFill>
                  <a:srgbClr val="DD8047"/>
                </a:solidFill>
              </a:rPr>
              <a:t>X</a:t>
            </a:r>
            <a:r>
              <a:rPr lang="en-US" baseline="-25000" dirty="0" err="1">
                <a:solidFill>
                  <a:srgbClr val="DD8047"/>
                </a:solidFill>
              </a:rPr>
              <a:t>k,j</a:t>
            </a:r>
            <a:r>
              <a:rPr lang="en-US" baseline="-25000" dirty="0">
                <a:solidFill>
                  <a:srgbClr val="DD8047"/>
                </a:solidFill>
              </a:rPr>
              <a:t> </a:t>
            </a:r>
            <a:r>
              <a:rPr lang="en-US" dirty="0">
                <a:solidFill>
                  <a:srgbClr val="DD8047"/>
                </a:solidFill>
                <a:sym typeface="Symbol" charset="0"/>
              </a:rPr>
              <a:t></a:t>
            </a:r>
            <a:r>
              <a:rPr lang="en-US" dirty="0">
                <a:solidFill>
                  <a:srgbClr val="DD8047"/>
                </a:solidFill>
              </a:rPr>
              <a:t> 2E[</a:t>
            </a:r>
            <a:r>
              <a:rPr lang="en-US" dirty="0" err="1">
                <a:solidFill>
                  <a:srgbClr val="DD8047"/>
                </a:solidFill>
              </a:rPr>
              <a:t>X</a:t>
            </a:r>
            <a:r>
              <a:rPr lang="en-US" baseline="-25000" dirty="0" err="1">
                <a:solidFill>
                  <a:srgbClr val="DD8047"/>
                </a:solidFill>
              </a:rPr>
              <a:t>k,j</a:t>
            </a:r>
            <a:r>
              <a:rPr lang="en-US" dirty="0">
                <a:solidFill>
                  <a:srgbClr val="DD8047"/>
                </a:solidFill>
              </a:rPr>
              <a:t>]] </a:t>
            </a:r>
            <a:r>
              <a:rPr lang="en-US" dirty="0">
                <a:solidFill>
                  <a:srgbClr val="DD8047"/>
                </a:solidFill>
                <a:sym typeface="Symbol" charset="0"/>
              </a:rPr>
              <a:t></a:t>
            </a:r>
            <a:r>
              <a:rPr lang="en-US" dirty="0">
                <a:solidFill>
                  <a:srgbClr val="DD8047"/>
                </a:solidFill>
              </a:rPr>
              <a:t> 1/2  </a:t>
            </a:r>
            <a:r>
              <a:rPr lang="en-US" dirty="0"/>
              <a:t>by </a:t>
            </a:r>
            <a:r>
              <a:rPr lang="en-US" dirty="0">
                <a:solidFill>
                  <a:srgbClr val="CC3300"/>
                </a:solidFill>
              </a:rPr>
              <a:t>Markov inequality </a:t>
            </a:r>
          </a:p>
          <a:p>
            <a:pPr lvl="8">
              <a:lnSpc>
                <a:spcPct val="120000"/>
              </a:lnSpc>
              <a:spcBef>
                <a:spcPct val="50000"/>
              </a:spcBef>
            </a:pPr>
            <a:r>
              <a:rPr lang="en-US" dirty="0">
                <a:solidFill>
                  <a:srgbClr val="CC3300"/>
                </a:solidFill>
              </a:rPr>
              <a:t>                                     P(X </a:t>
            </a:r>
            <a:r>
              <a:rPr lang="en-US" dirty="0">
                <a:solidFill>
                  <a:schemeClr val="accent2"/>
                </a:solidFill>
                <a:sym typeface="Symbol" charset="0"/>
              </a:rPr>
              <a:t> a</a:t>
            </a:r>
            <a:r>
              <a:rPr lang="en-US" dirty="0">
                <a:solidFill>
                  <a:srgbClr val="CC3300"/>
                </a:solidFill>
              </a:rPr>
              <a:t>))</a:t>
            </a:r>
            <a:r>
              <a:rPr lang="en-US" dirty="0">
                <a:solidFill>
                  <a:schemeClr val="accent2"/>
                </a:solidFill>
                <a:sym typeface="Symbol" charset="0"/>
              </a:rPr>
              <a:t>  E(x) / a</a:t>
            </a:r>
            <a:endParaRPr lang="en-US" dirty="0"/>
          </a:p>
          <a:p>
            <a:pPr>
              <a:lnSpc>
                <a:spcPct val="120000"/>
              </a:lnSpc>
              <a:spcBef>
                <a:spcPct val="50000"/>
              </a:spcBef>
            </a:pPr>
            <a:endParaRPr lang="en-US" baseline="-25000" dirty="0">
              <a:solidFill>
                <a:schemeClr val="bg2"/>
              </a:solidFill>
            </a:endParaRPr>
          </a:p>
        </p:txBody>
      </p:sp>
    </p:spTree>
    <p:extLst>
      <p:ext uri="{BB962C8B-B14F-4D97-AF65-F5344CB8AC3E}">
        <p14:creationId xmlns:p14="http://schemas.microsoft.com/office/powerpoint/2010/main" val="182749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DF40-81FD-4EA6-91DC-17DFC3D8479F}"/>
              </a:ext>
            </a:extLst>
          </p:cNvPr>
          <p:cNvSpPr>
            <a:spLocks noGrp="1"/>
          </p:cNvSpPr>
          <p:nvPr>
            <p:ph type="title"/>
          </p:nvPr>
        </p:nvSpPr>
        <p:spPr/>
        <p:txBody>
          <a:bodyPr/>
          <a:lstStyle/>
          <a:p>
            <a:r>
              <a:rPr lang="nl-NL" dirty="0"/>
              <a:t>D</a:t>
            </a:r>
            <a:r>
              <a:rPr lang="en-NL" dirty="0"/>
              <a:t>e</a:t>
            </a:r>
            <a:r>
              <a:rPr lang="nl-NL" dirty="0"/>
              <a:t>t</a:t>
            </a:r>
            <a:r>
              <a:rPr lang="en-NL" dirty="0"/>
              <a:t>e</a:t>
            </a:r>
            <a:r>
              <a:rPr lang="nl-NL" dirty="0"/>
              <a:t>r</a:t>
            </a:r>
            <a:r>
              <a:rPr lang="en-NL" dirty="0"/>
              <a:t>m</a:t>
            </a:r>
            <a:r>
              <a:rPr lang="nl-NL" dirty="0"/>
              <a:t>i</a:t>
            </a:r>
            <a:r>
              <a:rPr lang="en-NL" dirty="0"/>
              <a:t>n</a:t>
            </a:r>
            <a:r>
              <a:rPr lang="nl-NL" dirty="0"/>
              <a:t>i</a:t>
            </a:r>
            <a:r>
              <a:rPr lang="en-NL" dirty="0"/>
              <a:t>n</a:t>
            </a:r>
            <a:r>
              <a:rPr lang="nl-NL" dirty="0"/>
              <a:t>g</a:t>
            </a:r>
            <a:r>
              <a:rPr lang="en-NL" dirty="0"/>
              <a:t> </a:t>
            </a:r>
            <a:r>
              <a:rPr lang="nl-NL" dirty="0"/>
              <a:t>m</a:t>
            </a:r>
            <a:r>
              <a:rPr lang="en-NL" dirty="0"/>
              <a:t>o</a:t>
            </a:r>
            <a:r>
              <a:rPr lang="nl-NL" dirty="0"/>
              <a:t>d</a:t>
            </a:r>
            <a:r>
              <a:rPr lang="en-NL" dirty="0"/>
              <a:t>e</a:t>
            </a:r>
            <a:r>
              <a:rPr lang="nl-NL" dirty="0"/>
              <a:t>l</a:t>
            </a:r>
            <a:r>
              <a:rPr lang="en-NL" dirty="0"/>
              <a:t> </a:t>
            </a:r>
            <a:r>
              <a:rPr lang="nl-NL" dirty="0"/>
              <a:t>o</a:t>
            </a:r>
            <a:r>
              <a:rPr lang="en-NL" dirty="0"/>
              <a:t>r</a:t>
            </a:r>
            <a:r>
              <a:rPr lang="nl-NL" dirty="0"/>
              <a:t>d</a:t>
            </a:r>
            <a:r>
              <a:rPr lang="en-NL" dirty="0"/>
              <a:t>e</a:t>
            </a:r>
            <a:r>
              <a:rPr lang="nl-NL" dirty="0"/>
              <a:t>r</a:t>
            </a:r>
            <a:r>
              <a:rPr lang="en-NL" dirty="0"/>
              <a:t>s (</a:t>
            </a:r>
            <a:r>
              <a:rPr lang="nl-NL" dirty="0"/>
              <a:t>e</a:t>
            </a:r>
            <a:r>
              <a:rPr lang="en-NL" dirty="0"/>
              <a:t>g </a:t>
            </a:r>
            <a:r>
              <a:rPr lang="nl-NL" dirty="0"/>
              <a:t>A</a:t>
            </a:r>
            <a:r>
              <a:rPr lang="en-NL" dirty="0"/>
              <a:t>R</a:t>
            </a:r>
            <a:r>
              <a:rPr lang="nl-NL" dirty="0"/>
              <a:t>M</a:t>
            </a:r>
            <a:r>
              <a:rPr lang="en-NL" dirty="0"/>
              <a:t>A)</a:t>
            </a:r>
          </a:p>
        </p:txBody>
      </p:sp>
      <p:sp>
        <p:nvSpPr>
          <p:cNvPr id="3" name="Content Placeholder 2">
            <a:extLst>
              <a:ext uri="{FF2B5EF4-FFF2-40B4-BE49-F238E27FC236}">
                <a16:creationId xmlns:a16="http://schemas.microsoft.com/office/drawing/2014/main" id="{2AC58E6D-95DF-4068-BE45-A7C4C483B7E8}"/>
              </a:ext>
            </a:extLst>
          </p:cNvPr>
          <p:cNvSpPr>
            <a:spLocks noGrp="1"/>
          </p:cNvSpPr>
          <p:nvPr>
            <p:ph idx="1"/>
          </p:nvPr>
        </p:nvSpPr>
        <p:spPr/>
        <p:txBody>
          <a:bodyPr/>
          <a:lstStyle/>
          <a:p>
            <a:r>
              <a:rPr lang="nl-NL" dirty="0"/>
              <a:t>L</a:t>
            </a:r>
            <a:r>
              <a:rPr lang="en-NL" dirty="0"/>
              <a:t>e</a:t>
            </a:r>
            <a:r>
              <a:rPr lang="nl-NL" dirty="0"/>
              <a:t>t</a:t>
            </a:r>
            <a:r>
              <a:rPr lang="en-NL" dirty="0"/>
              <a:t>’</a:t>
            </a:r>
            <a:r>
              <a:rPr lang="nl-NL" dirty="0"/>
              <a:t>s</a:t>
            </a:r>
            <a:r>
              <a:rPr lang="en-NL" dirty="0"/>
              <a:t> </a:t>
            </a:r>
            <a:r>
              <a:rPr lang="nl-NL" dirty="0"/>
              <a:t>t</a:t>
            </a:r>
            <a:r>
              <a:rPr lang="en-NL" dirty="0"/>
              <a:t>h</a:t>
            </a:r>
            <a:r>
              <a:rPr lang="nl-NL" dirty="0"/>
              <a:t>i</a:t>
            </a:r>
            <a:r>
              <a:rPr lang="en-NL" dirty="0"/>
              <a:t>n</a:t>
            </a:r>
            <a:r>
              <a:rPr lang="nl-NL" dirty="0"/>
              <a:t>k</a:t>
            </a:r>
            <a:r>
              <a:rPr lang="en-NL" dirty="0"/>
              <a:t> </a:t>
            </a:r>
            <a:r>
              <a:rPr lang="nl-NL" dirty="0"/>
              <a:t>f</a:t>
            </a:r>
            <a:r>
              <a:rPr lang="en-NL" dirty="0"/>
              <a:t>o</a:t>
            </a:r>
            <a:r>
              <a:rPr lang="nl-NL" dirty="0"/>
              <a:t>r</a:t>
            </a:r>
            <a:r>
              <a:rPr lang="en-NL" dirty="0"/>
              <a:t> </a:t>
            </a:r>
            <a:r>
              <a:rPr lang="nl-NL" dirty="0"/>
              <a:t>a</a:t>
            </a:r>
            <a:r>
              <a:rPr lang="en-NL" dirty="0"/>
              <a:t> </a:t>
            </a:r>
            <a:r>
              <a:rPr lang="nl-NL" dirty="0"/>
              <a:t>s</a:t>
            </a:r>
            <a:r>
              <a:rPr lang="en-NL" dirty="0"/>
              <a:t>e</a:t>
            </a:r>
            <a:r>
              <a:rPr lang="nl-NL" dirty="0"/>
              <a:t>c</a:t>
            </a:r>
            <a:r>
              <a:rPr lang="en-NL" dirty="0"/>
              <a:t>o</a:t>
            </a:r>
            <a:r>
              <a:rPr lang="nl-NL" dirty="0"/>
              <a:t>n</a:t>
            </a:r>
            <a:r>
              <a:rPr lang="en-NL" dirty="0"/>
              <a:t>d, </a:t>
            </a:r>
            <a:r>
              <a:rPr lang="nl-NL" dirty="0"/>
              <a:t>d</a:t>
            </a:r>
            <a:r>
              <a:rPr lang="en-NL" dirty="0"/>
              <a:t>o </a:t>
            </a:r>
            <a:r>
              <a:rPr lang="nl-NL" dirty="0"/>
              <a:t>w</a:t>
            </a:r>
            <a:r>
              <a:rPr lang="en-NL" dirty="0"/>
              <a:t>e </a:t>
            </a:r>
            <a:r>
              <a:rPr lang="nl-NL" dirty="0"/>
              <a:t>k</a:t>
            </a:r>
            <a:r>
              <a:rPr lang="en-NL" dirty="0"/>
              <a:t>n</a:t>
            </a:r>
            <a:r>
              <a:rPr lang="nl-NL" dirty="0"/>
              <a:t>o</a:t>
            </a:r>
            <a:r>
              <a:rPr lang="en-NL" dirty="0"/>
              <a:t>w </a:t>
            </a:r>
            <a:r>
              <a:rPr lang="nl-NL" dirty="0"/>
              <a:t>a</a:t>
            </a:r>
            <a:r>
              <a:rPr lang="en-NL" dirty="0"/>
              <a:t> </a:t>
            </a:r>
            <a:r>
              <a:rPr lang="nl-NL" dirty="0"/>
              <a:t>m</a:t>
            </a:r>
            <a:r>
              <a:rPr lang="en-NL" dirty="0"/>
              <a:t>e</a:t>
            </a:r>
            <a:r>
              <a:rPr lang="nl-NL" dirty="0"/>
              <a:t>t</a:t>
            </a:r>
            <a:r>
              <a:rPr lang="en-NL" dirty="0"/>
              <a:t>h</a:t>
            </a:r>
            <a:r>
              <a:rPr lang="nl-NL" dirty="0"/>
              <a:t>o</a:t>
            </a:r>
            <a:r>
              <a:rPr lang="en-NL" dirty="0"/>
              <a:t>d </a:t>
            </a:r>
            <a:r>
              <a:rPr lang="nl-NL" dirty="0"/>
              <a:t>t</a:t>
            </a:r>
            <a:r>
              <a:rPr lang="en-NL" dirty="0"/>
              <a:t>o </a:t>
            </a:r>
            <a:r>
              <a:rPr lang="nl-NL" dirty="0"/>
              <a:t>c</a:t>
            </a:r>
            <a:r>
              <a:rPr lang="en-NL" dirty="0"/>
              <a:t>h</a:t>
            </a:r>
            <a:r>
              <a:rPr lang="nl-NL" dirty="0"/>
              <a:t>o</a:t>
            </a:r>
            <a:r>
              <a:rPr lang="en-NL" dirty="0"/>
              <a:t>o</a:t>
            </a:r>
            <a:r>
              <a:rPr lang="nl-NL" dirty="0"/>
              <a:t>s</a:t>
            </a:r>
            <a:r>
              <a:rPr lang="en-NL" dirty="0"/>
              <a:t>e </a:t>
            </a:r>
            <a:r>
              <a:rPr lang="nl-NL" dirty="0"/>
              <a:t>b</a:t>
            </a:r>
            <a:r>
              <a:rPr lang="en-NL" dirty="0"/>
              <a:t>e</a:t>
            </a:r>
            <a:r>
              <a:rPr lang="nl-NL" dirty="0"/>
              <a:t>t</a:t>
            </a:r>
            <a:r>
              <a:rPr lang="en-NL" dirty="0"/>
              <a:t>w</a:t>
            </a:r>
            <a:r>
              <a:rPr lang="nl-NL" dirty="0"/>
              <a:t>e</a:t>
            </a:r>
            <a:r>
              <a:rPr lang="en-NL" dirty="0"/>
              <a:t>e</a:t>
            </a:r>
            <a:r>
              <a:rPr lang="nl-NL" dirty="0"/>
              <a:t>n</a:t>
            </a:r>
            <a:r>
              <a:rPr lang="en-NL" dirty="0"/>
              <a:t> </a:t>
            </a:r>
            <a:r>
              <a:rPr lang="nl-NL" dirty="0"/>
              <a:t>d</a:t>
            </a:r>
            <a:r>
              <a:rPr lang="en-NL" dirty="0" err="1"/>
              <a:t>i</a:t>
            </a:r>
            <a:r>
              <a:rPr lang="nl-NL" dirty="0"/>
              <a:t>f</a:t>
            </a:r>
            <a:r>
              <a:rPr lang="en-NL" dirty="0"/>
              <a:t>f</a:t>
            </a:r>
            <a:r>
              <a:rPr lang="nl-NL" dirty="0"/>
              <a:t>e</a:t>
            </a:r>
            <a:r>
              <a:rPr lang="en-NL" dirty="0"/>
              <a:t>rent kinds of models?</a:t>
            </a:r>
          </a:p>
          <a:p>
            <a:endParaRPr lang="en-NL" dirty="0"/>
          </a:p>
          <a:p>
            <a:r>
              <a:rPr lang="en-NL" dirty="0"/>
              <a:t>Say we have:</a:t>
            </a:r>
          </a:p>
          <a:p>
            <a:pPr lvl="1"/>
            <a:r>
              <a:rPr lang="en-NL" i="1" dirty="0">
                <a:solidFill>
                  <a:srgbClr val="00B050"/>
                </a:solidFill>
              </a:rPr>
              <a:t>An ARMA(1,1) </a:t>
            </a:r>
            <a:r>
              <a:rPr lang="nl-NL" i="1" dirty="0">
                <a:solidFill>
                  <a:srgbClr val="00B050"/>
                </a:solidFill>
              </a:rPr>
              <a:t>m</a:t>
            </a:r>
            <a:r>
              <a:rPr lang="en-NL" i="1" dirty="0">
                <a:solidFill>
                  <a:srgbClr val="00B050"/>
                </a:solidFill>
              </a:rPr>
              <a:t>o</a:t>
            </a:r>
            <a:r>
              <a:rPr lang="nl-NL" i="1" dirty="0">
                <a:solidFill>
                  <a:srgbClr val="00B050"/>
                </a:solidFill>
              </a:rPr>
              <a:t>d</a:t>
            </a:r>
            <a:r>
              <a:rPr lang="en-NL" i="1" dirty="0">
                <a:solidFill>
                  <a:srgbClr val="00B050"/>
                </a:solidFill>
              </a:rPr>
              <a:t>e</a:t>
            </a:r>
            <a:r>
              <a:rPr lang="nl-NL" i="1" dirty="0">
                <a:solidFill>
                  <a:srgbClr val="00B050"/>
                </a:solidFill>
              </a:rPr>
              <a:t>l</a:t>
            </a:r>
            <a:endParaRPr lang="en-NL" i="1" dirty="0">
              <a:solidFill>
                <a:srgbClr val="00B050"/>
              </a:solidFill>
            </a:endParaRPr>
          </a:p>
          <a:p>
            <a:pPr lvl="1"/>
            <a:r>
              <a:rPr lang="en-NL" i="1" dirty="0">
                <a:solidFill>
                  <a:srgbClr val="00B050"/>
                </a:solidFill>
              </a:rPr>
              <a:t>A</a:t>
            </a:r>
            <a:r>
              <a:rPr lang="nl-NL" i="1" dirty="0">
                <a:solidFill>
                  <a:srgbClr val="00B050"/>
                </a:solidFill>
              </a:rPr>
              <a:t>n</a:t>
            </a:r>
            <a:r>
              <a:rPr lang="en-NL" i="1" dirty="0">
                <a:solidFill>
                  <a:srgbClr val="00B050"/>
                </a:solidFill>
              </a:rPr>
              <a:t> </a:t>
            </a:r>
            <a:r>
              <a:rPr lang="nl-NL" i="1" dirty="0">
                <a:solidFill>
                  <a:srgbClr val="00B050"/>
                </a:solidFill>
              </a:rPr>
              <a:t>A</a:t>
            </a:r>
            <a:r>
              <a:rPr lang="en-NL" i="1" dirty="0">
                <a:solidFill>
                  <a:srgbClr val="00B050"/>
                </a:solidFill>
              </a:rPr>
              <a:t>R</a:t>
            </a:r>
            <a:r>
              <a:rPr lang="nl-NL" i="1" dirty="0">
                <a:solidFill>
                  <a:srgbClr val="00B050"/>
                </a:solidFill>
              </a:rPr>
              <a:t>M</a:t>
            </a:r>
            <a:r>
              <a:rPr lang="en-NL" i="1" dirty="0">
                <a:solidFill>
                  <a:srgbClr val="00B050"/>
                </a:solidFill>
              </a:rPr>
              <a:t>A(1,2) </a:t>
            </a:r>
            <a:r>
              <a:rPr lang="nl-NL" i="1" dirty="0">
                <a:solidFill>
                  <a:srgbClr val="00B050"/>
                </a:solidFill>
              </a:rPr>
              <a:t>m</a:t>
            </a:r>
            <a:r>
              <a:rPr lang="en-NL" i="1" dirty="0">
                <a:solidFill>
                  <a:srgbClr val="00B050"/>
                </a:solidFill>
              </a:rPr>
              <a:t>o</a:t>
            </a:r>
            <a:r>
              <a:rPr lang="nl-NL" i="1" dirty="0">
                <a:solidFill>
                  <a:srgbClr val="00B050"/>
                </a:solidFill>
              </a:rPr>
              <a:t>d</a:t>
            </a:r>
            <a:r>
              <a:rPr lang="en-NL" i="1" dirty="0">
                <a:solidFill>
                  <a:srgbClr val="00B050"/>
                </a:solidFill>
              </a:rPr>
              <a:t>e</a:t>
            </a:r>
            <a:r>
              <a:rPr lang="nl-NL" i="1" dirty="0">
                <a:solidFill>
                  <a:srgbClr val="00B050"/>
                </a:solidFill>
              </a:rPr>
              <a:t>l</a:t>
            </a:r>
            <a:endParaRPr lang="en-NL" i="1" dirty="0">
              <a:solidFill>
                <a:srgbClr val="00B050"/>
              </a:solidFill>
            </a:endParaRPr>
          </a:p>
          <a:p>
            <a:pPr lvl="1"/>
            <a:r>
              <a:rPr lang="en-NL" i="1" dirty="0">
                <a:solidFill>
                  <a:srgbClr val="00B050"/>
                </a:solidFill>
              </a:rPr>
              <a:t>A</a:t>
            </a:r>
            <a:r>
              <a:rPr lang="nl-NL" i="1" dirty="0">
                <a:solidFill>
                  <a:srgbClr val="00B050"/>
                </a:solidFill>
              </a:rPr>
              <a:t>n</a:t>
            </a:r>
            <a:r>
              <a:rPr lang="en-NL" i="1" dirty="0">
                <a:solidFill>
                  <a:srgbClr val="00B050"/>
                </a:solidFill>
              </a:rPr>
              <a:t> </a:t>
            </a:r>
            <a:r>
              <a:rPr lang="nl-NL" i="1" dirty="0">
                <a:solidFill>
                  <a:srgbClr val="00B050"/>
                </a:solidFill>
              </a:rPr>
              <a:t>A</a:t>
            </a:r>
            <a:r>
              <a:rPr lang="en-NL" i="1" dirty="0">
                <a:solidFill>
                  <a:srgbClr val="00B050"/>
                </a:solidFill>
              </a:rPr>
              <a:t>R</a:t>
            </a:r>
            <a:r>
              <a:rPr lang="nl-NL" i="1" dirty="0">
                <a:solidFill>
                  <a:srgbClr val="00B050"/>
                </a:solidFill>
              </a:rPr>
              <a:t>M</a:t>
            </a:r>
            <a:r>
              <a:rPr lang="en-NL" i="1" dirty="0">
                <a:solidFill>
                  <a:srgbClr val="00B050"/>
                </a:solidFill>
              </a:rPr>
              <a:t>A(2,1) </a:t>
            </a:r>
            <a:r>
              <a:rPr lang="nl-NL" i="1" dirty="0">
                <a:solidFill>
                  <a:srgbClr val="00B050"/>
                </a:solidFill>
              </a:rPr>
              <a:t>m</a:t>
            </a:r>
            <a:r>
              <a:rPr lang="en-NL" i="1" dirty="0">
                <a:solidFill>
                  <a:srgbClr val="00B050"/>
                </a:solidFill>
              </a:rPr>
              <a:t>o</a:t>
            </a:r>
            <a:r>
              <a:rPr lang="nl-NL" i="1" dirty="0">
                <a:solidFill>
                  <a:srgbClr val="00B050"/>
                </a:solidFill>
              </a:rPr>
              <a:t>d</a:t>
            </a:r>
            <a:r>
              <a:rPr lang="en-NL" i="1" dirty="0">
                <a:solidFill>
                  <a:srgbClr val="00B050"/>
                </a:solidFill>
              </a:rPr>
              <a:t>e</a:t>
            </a:r>
            <a:r>
              <a:rPr lang="nl-NL" i="1" dirty="0">
                <a:solidFill>
                  <a:srgbClr val="00B050"/>
                </a:solidFill>
              </a:rPr>
              <a:t>l</a:t>
            </a:r>
            <a:endParaRPr lang="en-NL" i="1" dirty="0">
              <a:solidFill>
                <a:srgbClr val="00B050"/>
              </a:solidFill>
            </a:endParaRPr>
          </a:p>
          <a:p>
            <a:pPr lvl="1"/>
            <a:r>
              <a:rPr lang="en-NL" i="1" dirty="0">
                <a:solidFill>
                  <a:srgbClr val="00B050"/>
                </a:solidFill>
              </a:rPr>
              <a:t>An ARMA(1,3) model</a:t>
            </a:r>
          </a:p>
          <a:p>
            <a:pPr lvl="1"/>
            <a:r>
              <a:rPr lang="en-NL" dirty="0"/>
              <a:t>...</a:t>
            </a:r>
          </a:p>
          <a:p>
            <a:pPr lvl="1"/>
            <a:endParaRPr lang="en-NL" dirty="0"/>
          </a:p>
          <a:p>
            <a:r>
              <a:rPr lang="en-NL" dirty="0"/>
              <a:t>Which one is best for our </a:t>
            </a:r>
            <a:r>
              <a:rPr lang="nl-NL" dirty="0"/>
              <a:t>d</a:t>
            </a:r>
            <a:r>
              <a:rPr lang="en-NL" dirty="0"/>
              <a:t>a</a:t>
            </a:r>
            <a:r>
              <a:rPr lang="nl-NL" dirty="0"/>
              <a:t>t</a:t>
            </a:r>
            <a:r>
              <a:rPr lang="en-NL" dirty="0"/>
              <a:t>a?</a:t>
            </a:r>
          </a:p>
          <a:p>
            <a:endParaRPr lang="en-NL" dirty="0"/>
          </a:p>
          <a:p>
            <a:r>
              <a:rPr lang="en-NL" b="1" i="1" dirty="0">
                <a:solidFill>
                  <a:srgbClr val="7030A0"/>
                </a:solidFill>
              </a:rPr>
              <a:t>Determine </a:t>
            </a:r>
            <a:r>
              <a:rPr lang="en-NL" b="1" i="1" dirty="0" err="1">
                <a:solidFill>
                  <a:srgbClr val="7030A0"/>
                </a:solidFill>
              </a:rPr>
              <a:t>usin</a:t>
            </a:r>
            <a:r>
              <a:rPr lang="nl-NL" b="1" i="1" dirty="0">
                <a:solidFill>
                  <a:srgbClr val="7030A0"/>
                </a:solidFill>
              </a:rPr>
              <a:t>g</a:t>
            </a:r>
            <a:r>
              <a:rPr lang="en-NL" b="1" i="1" dirty="0">
                <a:solidFill>
                  <a:srgbClr val="7030A0"/>
                </a:solidFill>
              </a:rPr>
              <a:t> (</a:t>
            </a:r>
            <a:r>
              <a:rPr lang="en-NL" b="1" i="1" dirty="0" err="1">
                <a:solidFill>
                  <a:srgbClr val="7030A0"/>
                </a:solidFill>
              </a:rPr>
              <a:t>eg</a:t>
            </a:r>
            <a:r>
              <a:rPr lang="en-NL" b="1" i="1" dirty="0">
                <a:solidFill>
                  <a:srgbClr val="7030A0"/>
                </a:solidFill>
              </a:rPr>
              <a:t>) cross-validation!</a:t>
            </a:r>
          </a:p>
          <a:p>
            <a:pPr lvl="1"/>
            <a:r>
              <a:rPr lang="en-NL" b="1" i="1" dirty="0">
                <a:solidFill>
                  <a:srgbClr val="7030A0"/>
                </a:solidFill>
              </a:rPr>
              <a:t>... </a:t>
            </a:r>
            <a:r>
              <a:rPr lang="nl-NL" b="1" i="1" dirty="0">
                <a:solidFill>
                  <a:srgbClr val="7030A0"/>
                </a:solidFill>
              </a:rPr>
              <a:t>O</a:t>
            </a:r>
            <a:r>
              <a:rPr lang="en-NL" b="1" i="1" dirty="0">
                <a:solidFill>
                  <a:srgbClr val="7030A0"/>
                </a:solidFill>
              </a:rPr>
              <a:t>r </a:t>
            </a:r>
            <a:r>
              <a:rPr lang="en-NL" b="1" i="1" dirty="0" err="1">
                <a:solidFill>
                  <a:srgbClr val="7030A0"/>
                </a:solidFill>
              </a:rPr>
              <a:t>mo</a:t>
            </a:r>
            <a:r>
              <a:rPr lang="nl-NL" b="1" i="1" dirty="0">
                <a:solidFill>
                  <a:srgbClr val="7030A0"/>
                </a:solidFill>
              </a:rPr>
              <a:t>d</a:t>
            </a:r>
            <a:r>
              <a:rPr lang="en-NL" b="1" i="1" dirty="0">
                <a:solidFill>
                  <a:srgbClr val="7030A0"/>
                </a:solidFill>
              </a:rPr>
              <a:t>e</a:t>
            </a:r>
            <a:r>
              <a:rPr lang="nl-NL" b="1" i="1" dirty="0">
                <a:solidFill>
                  <a:srgbClr val="7030A0"/>
                </a:solidFill>
              </a:rPr>
              <a:t>l</a:t>
            </a:r>
            <a:r>
              <a:rPr lang="en-NL" b="1" i="1" dirty="0">
                <a:solidFill>
                  <a:srgbClr val="7030A0"/>
                </a:solidFill>
              </a:rPr>
              <a:t> </a:t>
            </a:r>
            <a:r>
              <a:rPr lang="nl-NL" b="1" i="1" dirty="0">
                <a:solidFill>
                  <a:srgbClr val="7030A0"/>
                </a:solidFill>
              </a:rPr>
              <a:t>s</a:t>
            </a:r>
            <a:r>
              <a:rPr lang="en-NL" b="1" i="1" dirty="0">
                <a:solidFill>
                  <a:srgbClr val="7030A0"/>
                </a:solidFill>
              </a:rPr>
              <a:t>e</a:t>
            </a:r>
            <a:r>
              <a:rPr lang="nl-NL" b="1" i="1" dirty="0">
                <a:solidFill>
                  <a:srgbClr val="7030A0"/>
                </a:solidFill>
              </a:rPr>
              <a:t>l</a:t>
            </a:r>
            <a:r>
              <a:rPr lang="en-NL" b="1" i="1" dirty="0">
                <a:solidFill>
                  <a:srgbClr val="7030A0"/>
                </a:solidFill>
              </a:rPr>
              <a:t>e</a:t>
            </a:r>
            <a:r>
              <a:rPr lang="nl-NL" b="1" i="1" dirty="0">
                <a:solidFill>
                  <a:srgbClr val="7030A0"/>
                </a:solidFill>
              </a:rPr>
              <a:t>c</a:t>
            </a:r>
            <a:r>
              <a:rPr lang="en-NL" b="1" i="1" dirty="0">
                <a:solidFill>
                  <a:srgbClr val="7030A0"/>
                </a:solidFill>
              </a:rPr>
              <a:t>t</a:t>
            </a:r>
            <a:r>
              <a:rPr lang="nl-NL" b="1" i="1" dirty="0">
                <a:solidFill>
                  <a:srgbClr val="7030A0"/>
                </a:solidFill>
              </a:rPr>
              <a:t>i</a:t>
            </a:r>
            <a:r>
              <a:rPr lang="en-NL" b="1" i="1" dirty="0">
                <a:solidFill>
                  <a:srgbClr val="7030A0"/>
                </a:solidFill>
              </a:rPr>
              <a:t>o</a:t>
            </a:r>
            <a:r>
              <a:rPr lang="nl-NL" b="1" i="1" dirty="0">
                <a:solidFill>
                  <a:srgbClr val="7030A0"/>
                </a:solidFill>
              </a:rPr>
              <a:t>n</a:t>
            </a:r>
            <a:r>
              <a:rPr lang="en-NL" b="1" i="1" dirty="0">
                <a:solidFill>
                  <a:srgbClr val="7030A0"/>
                </a:solidFill>
              </a:rPr>
              <a:t>...</a:t>
            </a:r>
          </a:p>
        </p:txBody>
      </p:sp>
    </p:spTree>
    <p:extLst>
      <p:ext uri="{BB962C8B-B14F-4D97-AF65-F5344CB8AC3E}">
        <p14:creationId xmlns:p14="http://schemas.microsoft.com/office/powerpoint/2010/main" val="42336519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CM Sketch Analysis</a:t>
            </a:r>
          </a:p>
        </p:txBody>
      </p:sp>
      <p:sp>
        <p:nvSpPr>
          <p:cNvPr id="479235" name="Rectangle 3"/>
          <p:cNvSpPr>
            <a:spLocks noGrp="1" noChangeArrowheads="1"/>
          </p:cNvSpPr>
          <p:nvPr>
            <p:ph idx="1"/>
          </p:nvPr>
        </p:nvSpPr>
        <p:spPr/>
        <p:txBody>
          <a:bodyPr>
            <a:normAutofit/>
          </a:bodyPr>
          <a:lstStyle/>
          <a:p>
            <a:pPr>
              <a:lnSpc>
                <a:spcPct val="120000"/>
              </a:lnSpc>
              <a:buFont typeface="Wingdings" charset="0"/>
              <a:buNone/>
            </a:pPr>
            <a:r>
              <a:rPr lang="en-US" dirty="0"/>
              <a:t>Estimate </a:t>
            </a:r>
            <a:r>
              <a:rPr lang="en-US" dirty="0">
                <a:solidFill>
                  <a:srgbClr val="DD8047"/>
                </a:solidFill>
              </a:rPr>
              <a:t>A</a:t>
            </a:r>
            <a:r>
              <a:rPr lang="ja-JP" altLang="en-US" dirty="0">
                <a:solidFill>
                  <a:srgbClr val="DD8047"/>
                </a:solidFill>
                <a:latin typeface="Arial"/>
              </a:rPr>
              <a:t>’</a:t>
            </a:r>
            <a:r>
              <a:rPr lang="en-US" dirty="0">
                <a:solidFill>
                  <a:srgbClr val="DD8047"/>
                </a:solidFill>
              </a:rPr>
              <a:t>[j] = min</a:t>
            </a:r>
            <a:r>
              <a:rPr lang="en-US" baseline="-25000" dirty="0">
                <a:solidFill>
                  <a:srgbClr val="DD8047"/>
                </a:solidFill>
              </a:rPr>
              <a:t>k</a:t>
            </a:r>
            <a:r>
              <a:rPr lang="en-US" dirty="0">
                <a:solidFill>
                  <a:srgbClr val="DD8047"/>
                </a:solidFill>
              </a:rPr>
              <a:t> { CM[</a:t>
            </a:r>
            <a:r>
              <a:rPr lang="en-US" dirty="0" err="1">
                <a:solidFill>
                  <a:srgbClr val="DD8047"/>
                </a:solidFill>
              </a:rPr>
              <a:t>k,h</a:t>
            </a:r>
            <a:r>
              <a:rPr lang="en-US" baseline="-25000" dirty="0" err="1">
                <a:solidFill>
                  <a:srgbClr val="DD8047"/>
                </a:solidFill>
              </a:rPr>
              <a:t>k</a:t>
            </a:r>
            <a:r>
              <a:rPr lang="en-US" dirty="0">
                <a:solidFill>
                  <a:srgbClr val="DD8047"/>
                </a:solidFill>
              </a:rPr>
              <a:t>(j)] }</a:t>
            </a:r>
          </a:p>
          <a:p>
            <a:pPr>
              <a:lnSpc>
                <a:spcPct val="120000"/>
              </a:lnSpc>
            </a:pPr>
            <a:r>
              <a:rPr lang="en-US" dirty="0"/>
              <a:t>Analysis: In </a:t>
            </a:r>
            <a:r>
              <a:rPr lang="en-US" dirty="0" err="1">
                <a:solidFill>
                  <a:srgbClr val="DD8047"/>
                </a:solidFill>
              </a:rPr>
              <a:t>k</a:t>
            </a:r>
            <a:r>
              <a:rPr lang="en-US" dirty="0" err="1"/>
              <a:t>'th</a:t>
            </a:r>
            <a:r>
              <a:rPr lang="en-US" dirty="0"/>
              <a:t> row, </a:t>
            </a:r>
            <a:r>
              <a:rPr lang="en-US" dirty="0">
                <a:solidFill>
                  <a:srgbClr val="DD8047"/>
                </a:solidFill>
              </a:rPr>
              <a:t>CM[</a:t>
            </a:r>
            <a:r>
              <a:rPr lang="en-US" dirty="0" err="1">
                <a:solidFill>
                  <a:srgbClr val="DD8047"/>
                </a:solidFill>
              </a:rPr>
              <a:t>k,h</a:t>
            </a:r>
            <a:r>
              <a:rPr lang="en-US" baseline="-25000" dirty="0" err="1">
                <a:solidFill>
                  <a:srgbClr val="DD8047"/>
                </a:solidFill>
              </a:rPr>
              <a:t>k</a:t>
            </a:r>
            <a:r>
              <a:rPr lang="en-US" dirty="0">
                <a:solidFill>
                  <a:srgbClr val="DD8047"/>
                </a:solidFill>
              </a:rPr>
              <a:t>(j)] = A[j] + </a:t>
            </a:r>
            <a:r>
              <a:rPr lang="en-US" dirty="0" err="1">
                <a:solidFill>
                  <a:srgbClr val="DD8047"/>
                </a:solidFill>
              </a:rPr>
              <a:t>X</a:t>
            </a:r>
            <a:r>
              <a:rPr lang="en-US" baseline="-25000" dirty="0" err="1">
                <a:solidFill>
                  <a:srgbClr val="DD8047"/>
                </a:solidFill>
              </a:rPr>
              <a:t>k,j</a:t>
            </a:r>
            <a:endParaRPr lang="en-US" baseline="-25000" dirty="0">
              <a:solidFill>
                <a:srgbClr val="DD8047"/>
              </a:solidFill>
            </a:endParaRPr>
          </a:p>
          <a:p>
            <a:pPr lvl="1">
              <a:lnSpc>
                <a:spcPct val="120000"/>
              </a:lnSpc>
            </a:pPr>
            <a:r>
              <a:rPr lang="en-US" dirty="0" err="1">
                <a:solidFill>
                  <a:srgbClr val="DD8047"/>
                </a:solidFill>
              </a:rPr>
              <a:t>X</a:t>
            </a:r>
            <a:r>
              <a:rPr lang="en-US" baseline="-25000" dirty="0" err="1">
                <a:solidFill>
                  <a:srgbClr val="DD8047"/>
                </a:solidFill>
              </a:rPr>
              <a:t>k,j</a:t>
            </a:r>
            <a:r>
              <a:rPr lang="en-US" baseline="-25000" dirty="0">
                <a:solidFill>
                  <a:srgbClr val="DD8047"/>
                </a:solidFill>
              </a:rPr>
              <a:t> </a:t>
            </a:r>
            <a:r>
              <a:rPr lang="en-US" dirty="0">
                <a:solidFill>
                  <a:srgbClr val="DD8047"/>
                </a:solidFill>
              </a:rPr>
              <a:t>= </a:t>
            </a:r>
            <a:r>
              <a:rPr lang="en-US" dirty="0">
                <a:solidFill>
                  <a:srgbClr val="DD8047"/>
                </a:solidFill>
                <a:latin typeface="Symbol" charset="0"/>
              </a:rPr>
              <a:t>S</a:t>
            </a:r>
            <a:r>
              <a:rPr lang="en-US" dirty="0">
                <a:solidFill>
                  <a:srgbClr val="DD8047"/>
                </a:solidFill>
              </a:rPr>
              <a:t> A[</a:t>
            </a:r>
            <a:r>
              <a:rPr lang="en-US" dirty="0" err="1">
                <a:solidFill>
                  <a:srgbClr val="DD8047"/>
                </a:solidFill>
              </a:rPr>
              <a:t>i≠j</a:t>
            </a:r>
            <a:r>
              <a:rPr lang="en-US" dirty="0">
                <a:solidFill>
                  <a:srgbClr val="DD8047"/>
                </a:solidFill>
              </a:rPr>
              <a:t>] | </a:t>
            </a:r>
            <a:r>
              <a:rPr lang="en-US" dirty="0" err="1">
                <a:solidFill>
                  <a:srgbClr val="DD8047"/>
                </a:solidFill>
              </a:rPr>
              <a:t>h</a:t>
            </a:r>
            <a:r>
              <a:rPr lang="en-US" baseline="-25000" dirty="0" err="1">
                <a:solidFill>
                  <a:srgbClr val="DD8047"/>
                </a:solidFill>
              </a:rPr>
              <a:t>k</a:t>
            </a:r>
            <a:r>
              <a:rPr lang="en-US" dirty="0">
                <a:solidFill>
                  <a:srgbClr val="DD8047"/>
                </a:solidFill>
              </a:rPr>
              <a:t>(</a:t>
            </a:r>
            <a:r>
              <a:rPr lang="en-US" dirty="0" err="1">
                <a:solidFill>
                  <a:srgbClr val="DD8047"/>
                </a:solidFill>
              </a:rPr>
              <a:t>i</a:t>
            </a:r>
            <a:r>
              <a:rPr lang="en-US" dirty="0">
                <a:solidFill>
                  <a:srgbClr val="DD8047"/>
                </a:solidFill>
              </a:rPr>
              <a:t>) = </a:t>
            </a:r>
            <a:r>
              <a:rPr lang="en-US" dirty="0" err="1">
                <a:solidFill>
                  <a:srgbClr val="DD8047"/>
                </a:solidFill>
              </a:rPr>
              <a:t>h</a:t>
            </a:r>
            <a:r>
              <a:rPr lang="en-US" baseline="-25000" dirty="0" err="1">
                <a:solidFill>
                  <a:srgbClr val="DD8047"/>
                </a:solidFill>
              </a:rPr>
              <a:t>k</a:t>
            </a:r>
            <a:r>
              <a:rPr lang="en-US" dirty="0">
                <a:solidFill>
                  <a:srgbClr val="DD8047"/>
                </a:solidFill>
              </a:rPr>
              <a:t>(j)</a:t>
            </a:r>
          </a:p>
          <a:p>
            <a:pPr lvl="1">
              <a:lnSpc>
                <a:spcPct val="120000"/>
              </a:lnSpc>
              <a:spcBef>
                <a:spcPct val="50000"/>
              </a:spcBef>
            </a:pPr>
            <a:r>
              <a:rPr lang="en-US" dirty="0">
                <a:solidFill>
                  <a:srgbClr val="DD8047"/>
                </a:solidFill>
              </a:rPr>
              <a:t>E[</a:t>
            </a:r>
            <a:r>
              <a:rPr lang="en-US" dirty="0" err="1">
                <a:solidFill>
                  <a:srgbClr val="DD8047"/>
                </a:solidFill>
              </a:rPr>
              <a:t>X</a:t>
            </a:r>
            <a:r>
              <a:rPr lang="en-US" baseline="-25000" dirty="0" err="1">
                <a:solidFill>
                  <a:srgbClr val="DD8047"/>
                </a:solidFill>
              </a:rPr>
              <a:t>k,j</a:t>
            </a:r>
            <a:r>
              <a:rPr lang="en-US" dirty="0">
                <a:solidFill>
                  <a:srgbClr val="DD8047"/>
                </a:solidFill>
              </a:rPr>
              <a:t>] = </a:t>
            </a:r>
            <a:r>
              <a:rPr lang="en-US" dirty="0">
                <a:solidFill>
                  <a:srgbClr val="DD8047"/>
                </a:solidFill>
                <a:latin typeface="Symbol" charset="0"/>
              </a:rPr>
              <a:t>S</a:t>
            </a:r>
            <a:r>
              <a:rPr lang="en-US" dirty="0">
                <a:solidFill>
                  <a:srgbClr val="DD8047"/>
                </a:solidFill>
              </a:rPr>
              <a:t> A[</a:t>
            </a:r>
            <a:r>
              <a:rPr lang="en-US" dirty="0" err="1">
                <a:solidFill>
                  <a:srgbClr val="DD8047"/>
                </a:solidFill>
              </a:rPr>
              <a:t>i≠j</a:t>
            </a:r>
            <a:r>
              <a:rPr lang="en-US" dirty="0">
                <a:solidFill>
                  <a:srgbClr val="DD8047"/>
                </a:solidFill>
              </a:rPr>
              <a:t>]*</a:t>
            </a:r>
            <a:r>
              <a:rPr lang="en-US" dirty="0" err="1">
                <a:solidFill>
                  <a:srgbClr val="DD8047"/>
                </a:solidFill>
              </a:rPr>
              <a:t>Pr</a:t>
            </a:r>
            <a:r>
              <a:rPr lang="en-US" dirty="0">
                <a:solidFill>
                  <a:srgbClr val="DD8047"/>
                </a:solidFill>
              </a:rPr>
              <a:t>[</a:t>
            </a:r>
            <a:r>
              <a:rPr lang="en-US" dirty="0" err="1">
                <a:solidFill>
                  <a:srgbClr val="DD8047"/>
                </a:solidFill>
              </a:rPr>
              <a:t>h</a:t>
            </a:r>
            <a:r>
              <a:rPr lang="en-US" baseline="-25000" dirty="0" err="1">
                <a:solidFill>
                  <a:srgbClr val="DD8047"/>
                </a:solidFill>
              </a:rPr>
              <a:t>k</a:t>
            </a:r>
            <a:r>
              <a:rPr lang="en-US" dirty="0">
                <a:solidFill>
                  <a:srgbClr val="DD8047"/>
                </a:solidFill>
              </a:rPr>
              <a:t>(</a:t>
            </a:r>
            <a:r>
              <a:rPr lang="en-US" dirty="0" err="1">
                <a:solidFill>
                  <a:srgbClr val="DD8047"/>
                </a:solidFill>
              </a:rPr>
              <a:t>i</a:t>
            </a:r>
            <a:r>
              <a:rPr lang="en-US" dirty="0">
                <a:solidFill>
                  <a:srgbClr val="DD8047"/>
                </a:solidFill>
              </a:rPr>
              <a:t>)=</a:t>
            </a:r>
            <a:r>
              <a:rPr lang="en-US" dirty="0" err="1">
                <a:solidFill>
                  <a:srgbClr val="DD8047"/>
                </a:solidFill>
              </a:rPr>
              <a:t>h</a:t>
            </a:r>
            <a:r>
              <a:rPr lang="en-US" baseline="-25000" dirty="0" err="1">
                <a:solidFill>
                  <a:srgbClr val="DD8047"/>
                </a:solidFill>
              </a:rPr>
              <a:t>k</a:t>
            </a:r>
            <a:r>
              <a:rPr lang="en-US" dirty="0">
                <a:solidFill>
                  <a:srgbClr val="DD8047"/>
                </a:solidFill>
              </a:rPr>
              <a:t>(j)]        </a:t>
            </a:r>
            <a:r>
              <a:rPr lang="en-US" dirty="0">
                <a:solidFill>
                  <a:srgbClr val="000000"/>
                </a:solidFill>
              </a:rPr>
              <a:t>(recall 2/</a:t>
            </a:r>
            <a:r>
              <a:rPr lang="en-US" dirty="0">
                <a:solidFill>
                  <a:srgbClr val="000000"/>
                </a:solidFill>
                <a:latin typeface="Symbol" charset="0"/>
                <a:sym typeface="Symbol" charset="0"/>
              </a:rPr>
              <a:t> </a:t>
            </a:r>
            <a:r>
              <a:rPr lang="en-US" dirty="0">
                <a:solidFill>
                  <a:srgbClr val="000000"/>
                </a:solidFill>
              </a:rPr>
              <a:t>columns)</a:t>
            </a:r>
          </a:p>
          <a:p>
            <a:pPr marL="548575" lvl="1" indent="0">
              <a:lnSpc>
                <a:spcPct val="120000"/>
              </a:lnSpc>
              <a:spcBef>
                <a:spcPct val="50000"/>
              </a:spcBef>
              <a:buNone/>
            </a:pPr>
            <a:r>
              <a:rPr lang="en-US" dirty="0">
                <a:solidFill>
                  <a:srgbClr val="DD8047"/>
                </a:solidFill>
              </a:rPr>
              <a:t>	</a:t>
            </a:r>
            <a:r>
              <a:rPr lang="en-US" dirty="0">
                <a:solidFill>
                  <a:srgbClr val="DD8047"/>
                </a:solidFill>
                <a:sym typeface="Symbol" charset="0"/>
              </a:rPr>
              <a:t></a:t>
            </a:r>
            <a:r>
              <a:rPr lang="en-US" dirty="0">
                <a:solidFill>
                  <a:srgbClr val="DD8047"/>
                </a:solidFill>
              </a:rPr>
              <a:t> (</a:t>
            </a:r>
            <a:r>
              <a:rPr lang="en-US" dirty="0">
                <a:solidFill>
                  <a:srgbClr val="DD8047"/>
                </a:solidFill>
                <a:latin typeface="Symbol" charset="0"/>
                <a:sym typeface="Symbol" charset="0"/>
              </a:rPr>
              <a:t></a:t>
            </a:r>
            <a:r>
              <a:rPr lang="en-US" dirty="0">
                <a:solidFill>
                  <a:srgbClr val="DD8047"/>
                </a:solidFill>
              </a:rPr>
              <a:t>/2) * </a:t>
            </a:r>
            <a:r>
              <a:rPr lang="en-US" dirty="0">
                <a:solidFill>
                  <a:srgbClr val="DD8047"/>
                </a:solidFill>
                <a:latin typeface="Symbol" charset="0"/>
              </a:rPr>
              <a:t>S</a:t>
            </a:r>
            <a:r>
              <a:rPr lang="en-US" dirty="0">
                <a:solidFill>
                  <a:srgbClr val="DD8047"/>
                </a:solidFill>
              </a:rPr>
              <a:t> A[</a:t>
            </a:r>
            <a:r>
              <a:rPr lang="en-US" dirty="0" err="1">
                <a:solidFill>
                  <a:srgbClr val="DD8047"/>
                </a:solidFill>
              </a:rPr>
              <a:t>i≠j</a:t>
            </a:r>
            <a:r>
              <a:rPr lang="en-US" dirty="0">
                <a:solidFill>
                  <a:srgbClr val="DD8047"/>
                </a:solidFill>
              </a:rPr>
              <a:t>] </a:t>
            </a:r>
            <a:r>
              <a:rPr lang="en-US" dirty="0">
                <a:solidFill>
                  <a:srgbClr val="DD8047"/>
                </a:solidFill>
                <a:sym typeface="Symbol" charset="0"/>
              </a:rPr>
              <a:t></a:t>
            </a:r>
            <a:r>
              <a:rPr lang="en-US" dirty="0">
                <a:solidFill>
                  <a:srgbClr val="DD8047"/>
                </a:solidFill>
              </a:rPr>
              <a:t> </a:t>
            </a:r>
            <a:r>
              <a:rPr lang="en-US" dirty="0" err="1">
                <a:solidFill>
                  <a:srgbClr val="DD8047"/>
                </a:solidFill>
                <a:latin typeface="Symbol" charset="0"/>
              </a:rPr>
              <a:t>e</a:t>
            </a:r>
            <a:r>
              <a:rPr lang="en-US" dirty="0" err="1">
                <a:solidFill>
                  <a:srgbClr val="DD8047"/>
                </a:solidFill>
              </a:rPr>
              <a:t>m</a:t>
            </a:r>
            <a:r>
              <a:rPr lang="en-US" dirty="0">
                <a:solidFill>
                  <a:srgbClr val="DD8047"/>
                </a:solidFill>
              </a:rPr>
              <a:t>/2  </a:t>
            </a:r>
            <a:r>
              <a:rPr lang="en-US" dirty="0"/>
              <a:t>(</a:t>
            </a:r>
            <a:r>
              <a:rPr lang="en-NL" dirty="0"/>
              <a:t>r</a:t>
            </a:r>
            <a:r>
              <a:rPr lang="nl-NL" dirty="0"/>
              <a:t>e</a:t>
            </a:r>
            <a:r>
              <a:rPr lang="en-NL" dirty="0"/>
              <a:t>c</a:t>
            </a:r>
            <a:r>
              <a:rPr lang="nl-NL" dirty="0"/>
              <a:t>a</a:t>
            </a:r>
            <a:r>
              <a:rPr lang="en-NL" dirty="0"/>
              <a:t>l</a:t>
            </a:r>
            <a:r>
              <a:rPr lang="nl-NL" dirty="0"/>
              <a:t>l</a:t>
            </a:r>
            <a:r>
              <a:rPr lang="en-NL" dirty="0"/>
              <a:t> m = </a:t>
            </a:r>
            <a:r>
              <a:rPr lang="nl-NL" dirty="0"/>
              <a:t>s</a:t>
            </a:r>
            <a:r>
              <a:rPr lang="en-NL" dirty="0"/>
              <a:t>t</a:t>
            </a:r>
            <a:r>
              <a:rPr lang="nl-NL" dirty="0"/>
              <a:t>r</a:t>
            </a:r>
            <a:r>
              <a:rPr lang="en-NL" dirty="0"/>
              <a:t>e</a:t>
            </a:r>
            <a:r>
              <a:rPr lang="nl-NL" dirty="0"/>
              <a:t>a</a:t>
            </a:r>
            <a:r>
              <a:rPr lang="en-NL" dirty="0"/>
              <a:t>m </a:t>
            </a:r>
            <a:r>
              <a:rPr lang="nl-NL" dirty="0"/>
              <a:t>l</a:t>
            </a:r>
            <a:r>
              <a:rPr lang="en-NL" dirty="0"/>
              <a:t>e</a:t>
            </a:r>
            <a:r>
              <a:rPr lang="nl-NL" dirty="0"/>
              <a:t>n</a:t>
            </a:r>
            <a:r>
              <a:rPr lang="en-NL" dirty="0"/>
              <a:t>g</a:t>
            </a:r>
            <a:r>
              <a:rPr lang="nl-NL" dirty="0"/>
              <a:t>t</a:t>
            </a:r>
            <a:r>
              <a:rPr lang="en-NL" dirty="0"/>
              <a:t>h</a:t>
            </a:r>
            <a:r>
              <a:rPr lang="en-US" dirty="0"/>
              <a:t>)</a:t>
            </a:r>
          </a:p>
          <a:p>
            <a:pPr lvl="1">
              <a:lnSpc>
                <a:spcPct val="120000"/>
              </a:lnSpc>
              <a:spcBef>
                <a:spcPct val="50000"/>
              </a:spcBef>
            </a:pPr>
            <a:r>
              <a:rPr lang="en-US" dirty="0" err="1">
                <a:solidFill>
                  <a:srgbClr val="DD8047"/>
                </a:solidFill>
              </a:rPr>
              <a:t>Pr</a:t>
            </a:r>
            <a:r>
              <a:rPr lang="en-US" dirty="0">
                <a:solidFill>
                  <a:srgbClr val="DD8047"/>
                </a:solidFill>
              </a:rPr>
              <a:t>[</a:t>
            </a:r>
            <a:r>
              <a:rPr lang="en-US" dirty="0" err="1">
                <a:solidFill>
                  <a:srgbClr val="DD8047"/>
                </a:solidFill>
              </a:rPr>
              <a:t>X</a:t>
            </a:r>
            <a:r>
              <a:rPr lang="en-US" baseline="-25000" dirty="0" err="1">
                <a:solidFill>
                  <a:srgbClr val="DD8047"/>
                </a:solidFill>
              </a:rPr>
              <a:t>k,j</a:t>
            </a:r>
            <a:r>
              <a:rPr lang="en-US" baseline="-25000" dirty="0">
                <a:solidFill>
                  <a:srgbClr val="DD8047"/>
                </a:solidFill>
              </a:rPr>
              <a:t> </a:t>
            </a:r>
            <a:r>
              <a:rPr lang="en-US" dirty="0">
                <a:solidFill>
                  <a:srgbClr val="DD8047"/>
                </a:solidFill>
                <a:sym typeface="Symbol" charset="0"/>
              </a:rPr>
              <a:t></a:t>
            </a:r>
            <a:r>
              <a:rPr lang="en-US" dirty="0">
                <a:solidFill>
                  <a:srgbClr val="DD8047"/>
                </a:solidFill>
              </a:rPr>
              <a:t> </a:t>
            </a:r>
            <a:r>
              <a:rPr lang="en-US" dirty="0" err="1">
                <a:solidFill>
                  <a:srgbClr val="DD8047"/>
                </a:solidFill>
                <a:latin typeface="Symbol" charset="0"/>
              </a:rPr>
              <a:t>e</a:t>
            </a:r>
            <a:r>
              <a:rPr lang="en-US" dirty="0" err="1">
                <a:solidFill>
                  <a:srgbClr val="DD8047"/>
                </a:solidFill>
              </a:rPr>
              <a:t>m</a:t>
            </a:r>
            <a:r>
              <a:rPr lang="en-US" dirty="0">
                <a:solidFill>
                  <a:srgbClr val="DD8047"/>
                </a:solidFill>
              </a:rPr>
              <a:t>] = </a:t>
            </a:r>
            <a:r>
              <a:rPr lang="en-US" dirty="0" err="1">
                <a:solidFill>
                  <a:srgbClr val="DD8047"/>
                </a:solidFill>
              </a:rPr>
              <a:t>Pr</a:t>
            </a:r>
            <a:r>
              <a:rPr lang="en-US" dirty="0">
                <a:solidFill>
                  <a:srgbClr val="DD8047"/>
                </a:solidFill>
              </a:rPr>
              <a:t>[</a:t>
            </a:r>
            <a:r>
              <a:rPr lang="en-US" dirty="0" err="1">
                <a:solidFill>
                  <a:srgbClr val="DD8047"/>
                </a:solidFill>
              </a:rPr>
              <a:t>X</a:t>
            </a:r>
            <a:r>
              <a:rPr lang="en-US" baseline="-25000" dirty="0" err="1">
                <a:solidFill>
                  <a:srgbClr val="DD8047"/>
                </a:solidFill>
              </a:rPr>
              <a:t>k,j</a:t>
            </a:r>
            <a:r>
              <a:rPr lang="en-US" baseline="-25000" dirty="0">
                <a:solidFill>
                  <a:srgbClr val="DD8047"/>
                </a:solidFill>
              </a:rPr>
              <a:t> </a:t>
            </a:r>
            <a:r>
              <a:rPr lang="en-US" dirty="0">
                <a:solidFill>
                  <a:srgbClr val="DD8047"/>
                </a:solidFill>
                <a:sym typeface="Symbol" charset="0"/>
              </a:rPr>
              <a:t></a:t>
            </a:r>
            <a:r>
              <a:rPr lang="en-US" dirty="0">
                <a:solidFill>
                  <a:srgbClr val="DD8047"/>
                </a:solidFill>
              </a:rPr>
              <a:t> 2E[</a:t>
            </a:r>
            <a:r>
              <a:rPr lang="en-US" dirty="0" err="1">
                <a:solidFill>
                  <a:srgbClr val="DD8047"/>
                </a:solidFill>
              </a:rPr>
              <a:t>X</a:t>
            </a:r>
            <a:r>
              <a:rPr lang="en-US" baseline="-25000" dirty="0" err="1">
                <a:solidFill>
                  <a:srgbClr val="DD8047"/>
                </a:solidFill>
              </a:rPr>
              <a:t>k,j</a:t>
            </a:r>
            <a:r>
              <a:rPr lang="en-US" dirty="0">
                <a:solidFill>
                  <a:srgbClr val="DD8047"/>
                </a:solidFill>
              </a:rPr>
              <a:t>]] </a:t>
            </a:r>
            <a:r>
              <a:rPr lang="en-US" dirty="0">
                <a:solidFill>
                  <a:srgbClr val="DD8047"/>
                </a:solidFill>
                <a:sym typeface="Symbol" charset="0"/>
              </a:rPr>
              <a:t></a:t>
            </a:r>
            <a:r>
              <a:rPr lang="en-US" dirty="0">
                <a:solidFill>
                  <a:srgbClr val="DD8047"/>
                </a:solidFill>
              </a:rPr>
              <a:t> 1/2  </a:t>
            </a:r>
            <a:r>
              <a:rPr lang="en-US" dirty="0"/>
              <a:t>by </a:t>
            </a:r>
            <a:r>
              <a:rPr lang="en-US" dirty="0">
                <a:solidFill>
                  <a:srgbClr val="CC3300"/>
                </a:solidFill>
              </a:rPr>
              <a:t>Markov inequality </a:t>
            </a:r>
          </a:p>
          <a:p>
            <a:pPr lvl="8">
              <a:lnSpc>
                <a:spcPct val="120000"/>
              </a:lnSpc>
              <a:spcBef>
                <a:spcPct val="50000"/>
              </a:spcBef>
            </a:pPr>
            <a:r>
              <a:rPr lang="en-US" dirty="0">
                <a:solidFill>
                  <a:srgbClr val="CC3300"/>
                </a:solidFill>
              </a:rPr>
              <a:t>                                     P(X </a:t>
            </a:r>
            <a:r>
              <a:rPr lang="en-US" dirty="0">
                <a:solidFill>
                  <a:schemeClr val="accent2"/>
                </a:solidFill>
                <a:sym typeface="Symbol" charset="0"/>
              </a:rPr>
              <a:t> a</a:t>
            </a:r>
            <a:r>
              <a:rPr lang="en-US" dirty="0">
                <a:solidFill>
                  <a:srgbClr val="CC3300"/>
                </a:solidFill>
              </a:rPr>
              <a:t>))</a:t>
            </a:r>
            <a:r>
              <a:rPr lang="en-US" dirty="0">
                <a:solidFill>
                  <a:schemeClr val="accent2"/>
                </a:solidFill>
                <a:sym typeface="Symbol" charset="0"/>
              </a:rPr>
              <a:t>  E(x) / a</a:t>
            </a:r>
            <a:endParaRPr lang="en-US" dirty="0"/>
          </a:p>
          <a:p>
            <a:pPr>
              <a:lnSpc>
                <a:spcPct val="120000"/>
              </a:lnSpc>
              <a:spcBef>
                <a:spcPct val="50000"/>
              </a:spcBef>
            </a:pPr>
            <a:r>
              <a:rPr lang="en-US" dirty="0" err="1">
                <a:solidFill>
                  <a:schemeClr val="accent2"/>
                </a:solidFill>
              </a:rPr>
              <a:t>Pr</a:t>
            </a:r>
            <a:r>
              <a:rPr lang="en-US" dirty="0">
                <a:solidFill>
                  <a:schemeClr val="accent2"/>
                </a:solidFill>
              </a:rPr>
              <a:t>[A</a:t>
            </a:r>
            <a:r>
              <a:rPr lang="ja-JP" altLang="en-US" dirty="0">
                <a:solidFill>
                  <a:schemeClr val="accent2"/>
                </a:solidFill>
                <a:latin typeface="Arial"/>
              </a:rPr>
              <a:t>’</a:t>
            </a:r>
            <a:r>
              <a:rPr lang="en-US" dirty="0">
                <a:solidFill>
                  <a:schemeClr val="accent2"/>
                </a:solidFill>
              </a:rPr>
              <a:t>[j]</a:t>
            </a:r>
            <a:r>
              <a:rPr lang="en-US" dirty="0">
                <a:solidFill>
                  <a:schemeClr val="accent2"/>
                </a:solidFill>
                <a:sym typeface="Symbol" charset="0"/>
              </a:rPr>
              <a:t></a:t>
            </a:r>
            <a:r>
              <a:rPr lang="en-US" dirty="0">
                <a:solidFill>
                  <a:schemeClr val="accent2"/>
                </a:solidFill>
              </a:rPr>
              <a:t> A[j] + </a:t>
            </a:r>
            <a:r>
              <a:rPr lang="en-US" dirty="0" err="1">
                <a:solidFill>
                  <a:schemeClr val="accent2"/>
                </a:solidFill>
                <a:latin typeface="Symbol" charset="0"/>
              </a:rPr>
              <a:t>e</a:t>
            </a:r>
            <a:r>
              <a:rPr lang="en-US" dirty="0" err="1">
                <a:solidFill>
                  <a:schemeClr val="accent2"/>
                </a:solidFill>
              </a:rPr>
              <a:t>m</a:t>
            </a:r>
            <a:r>
              <a:rPr lang="en-US" dirty="0">
                <a:solidFill>
                  <a:schemeClr val="accent2"/>
                </a:solidFill>
              </a:rPr>
              <a:t>] = </a:t>
            </a:r>
            <a:r>
              <a:rPr lang="en-US" dirty="0" err="1">
                <a:solidFill>
                  <a:schemeClr val="accent2"/>
                </a:solidFill>
              </a:rPr>
              <a:t>Pr</a:t>
            </a:r>
            <a:r>
              <a:rPr lang="en-US" dirty="0">
                <a:solidFill>
                  <a:schemeClr val="accent2"/>
                </a:solidFill>
              </a:rPr>
              <a:t>[</a:t>
            </a:r>
            <a:r>
              <a:rPr lang="en-US" dirty="0">
                <a:solidFill>
                  <a:schemeClr val="accent2"/>
                </a:solidFill>
                <a:sym typeface="Symbol" charset="0"/>
              </a:rPr>
              <a:t></a:t>
            </a:r>
            <a:r>
              <a:rPr lang="en-US" dirty="0">
                <a:solidFill>
                  <a:schemeClr val="accent2"/>
                </a:solidFill>
              </a:rPr>
              <a:t> k. </a:t>
            </a:r>
            <a:r>
              <a:rPr lang="en-US" dirty="0" err="1">
                <a:solidFill>
                  <a:schemeClr val="accent2"/>
                </a:solidFill>
              </a:rPr>
              <a:t>X</a:t>
            </a:r>
            <a:r>
              <a:rPr lang="en-US" baseline="-25000" dirty="0" err="1">
                <a:solidFill>
                  <a:schemeClr val="accent2"/>
                </a:solidFill>
              </a:rPr>
              <a:t>k,j</a:t>
            </a:r>
            <a:r>
              <a:rPr lang="en-US" dirty="0">
                <a:solidFill>
                  <a:schemeClr val="accent2"/>
                </a:solidFill>
              </a:rPr>
              <a:t>&gt;</a:t>
            </a:r>
            <a:r>
              <a:rPr lang="en-US" dirty="0" err="1">
                <a:solidFill>
                  <a:schemeClr val="accent2"/>
                </a:solidFill>
                <a:latin typeface="Symbol" charset="0"/>
              </a:rPr>
              <a:t>e</a:t>
            </a:r>
            <a:r>
              <a:rPr lang="en-US" dirty="0" err="1">
                <a:solidFill>
                  <a:schemeClr val="accent2"/>
                </a:solidFill>
              </a:rPr>
              <a:t>m</a:t>
            </a:r>
            <a:r>
              <a:rPr lang="en-US" dirty="0">
                <a:solidFill>
                  <a:schemeClr val="accent2"/>
                </a:solidFill>
              </a:rPr>
              <a:t>] </a:t>
            </a:r>
            <a:r>
              <a:rPr lang="en-US" dirty="0">
                <a:solidFill>
                  <a:schemeClr val="accent2"/>
                </a:solidFill>
                <a:sym typeface="Symbol" charset="0"/>
              </a:rPr>
              <a:t></a:t>
            </a:r>
            <a:r>
              <a:rPr lang="en-US" dirty="0">
                <a:solidFill>
                  <a:schemeClr val="accent2"/>
                </a:solidFill>
              </a:rPr>
              <a:t>1/2</a:t>
            </a:r>
            <a:r>
              <a:rPr lang="en-US" baseline="30000" dirty="0">
                <a:solidFill>
                  <a:schemeClr val="accent2"/>
                </a:solidFill>
              </a:rPr>
              <a:t>log 1/</a:t>
            </a:r>
            <a:r>
              <a:rPr lang="en-US" baseline="30000" dirty="0">
                <a:solidFill>
                  <a:schemeClr val="accent2"/>
                </a:solidFill>
                <a:latin typeface="Symbol" charset="0"/>
              </a:rPr>
              <a:t>d</a:t>
            </a:r>
            <a:r>
              <a:rPr lang="en-US" baseline="-25000" dirty="0">
                <a:solidFill>
                  <a:schemeClr val="accent2"/>
                </a:solidFill>
              </a:rPr>
              <a:t> </a:t>
            </a:r>
            <a:r>
              <a:rPr lang="en-US" dirty="0">
                <a:solidFill>
                  <a:schemeClr val="accent2"/>
                </a:solidFill>
              </a:rPr>
              <a:t>= </a:t>
            </a:r>
            <a:r>
              <a:rPr lang="en-US" dirty="0">
                <a:solidFill>
                  <a:schemeClr val="accent2"/>
                </a:solidFill>
                <a:latin typeface="Symbol" charset="0"/>
              </a:rPr>
              <a:t>d </a:t>
            </a:r>
            <a:endParaRPr lang="en-US" sz="3100" dirty="0">
              <a:solidFill>
                <a:schemeClr val="accent2"/>
              </a:solidFill>
            </a:endParaRPr>
          </a:p>
          <a:p>
            <a:pPr>
              <a:lnSpc>
                <a:spcPct val="120000"/>
              </a:lnSpc>
              <a:spcBef>
                <a:spcPct val="50000"/>
              </a:spcBef>
            </a:pPr>
            <a:endParaRPr lang="en-US" baseline="-25000" dirty="0">
              <a:solidFill>
                <a:schemeClr val="bg2"/>
              </a:solidFill>
            </a:endParaRPr>
          </a:p>
        </p:txBody>
      </p:sp>
    </p:spTree>
    <p:extLst>
      <p:ext uri="{BB962C8B-B14F-4D97-AF65-F5344CB8AC3E}">
        <p14:creationId xmlns:p14="http://schemas.microsoft.com/office/powerpoint/2010/main" val="2326378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CM Sketch Analysis</a:t>
            </a:r>
          </a:p>
        </p:txBody>
      </p:sp>
      <p:sp>
        <p:nvSpPr>
          <p:cNvPr id="479235" name="Rectangle 3"/>
          <p:cNvSpPr>
            <a:spLocks noGrp="1" noChangeArrowheads="1"/>
          </p:cNvSpPr>
          <p:nvPr>
            <p:ph idx="1"/>
          </p:nvPr>
        </p:nvSpPr>
        <p:spPr/>
        <p:txBody>
          <a:bodyPr>
            <a:normAutofit/>
          </a:bodyPr>
          <a:lstStyle/>
          <a:p>
            <a:pPr>
              <a:lnSpc>
                <a:spcPct val="120000"/>
              </a:lnSpc>
              <a:buFont typeface="Wingdings" charset="0"/>
              <a:buNone/>
            </a:pPr>
            <a:r>
              <a:rPr lang="en-US" dirty="0"/>
              <a:t>Estimate </a:t>
            </a:r>
            <a:r>
              <a:rPr lang="en-US" dirty="0">
                <a:solidFill>
                  <a:srgbClr val="DD8047"/>
                </a:solidFill>
              </a:rPr>
              <a:t>A</a:t>
            </a:r>
            <a:r>
              <a:rPr lang="ja-JP" altLang="en-US" dirty="0">
                <a:solidFill>
                  <a:srgbClr val="DD8047"/>
                </a:solidFill>
                <a:latin typeface="Arial"/>
              </a:rPr>
              <a:t>’</a:t>
            </a:r>
            <a:r>
              <a:rPr lang="en-US" dirty="0">
                <a:solidFill>
                  <a:srgbClr val="DD8047"/>
                </a:solidFill>
              </a:rPr>
              <a:t>[j] = min</a:t>
            </a:r>
            <a:r>
              <a:rPr lang="en-US" baseline="-25000" dirty="0">
                <a:solidFill>
                  <a:srgbClr val="DD8047"/>
                </a:solidFill>
              </a:rPr>
              <a:t>k</a:t>
            </a:r>
            <a:r>
              <a:rPr lang="en-US" dirty="0">
                <a:solidFill>
                  <a:srgbClr val="DD8047"/>
                </a:solidFill>
              </a:rPr>
              <a:t> { CM[</a:t>
            </a:r>
            <a:r>
              <a:rPr lang="en-US" dirty="0" err="1">
                <a:solidFill>
                  <a:srgbClr val="DD8047"/>
                </a:solidFill>
              </a:rPr>
              <a:t>k,h</a:t>
            </a:r>
            <a:r>
              <a:rPr lang="en-US" baseline="-25000" dirty="0" err="1">
                <a:solidFill>
                  <a:srgbClr val="DD8047"/>
                </a:solidFill>
              </a:rPr>
              <a:t>k</a:t>
            </a:r>
            <a:r>
              <a:rPr lang="en-US" dirty="0">
                <a:solidFill>
                  <a:srgbClr val="DD8047"/>
                </a:solidFill>
              </a:rPr>
              <a:t>(j)] }</a:t>
            </a:r>
          </a:p>
          <a:p>
            <a:pPr>
              <a:lnSpc>
                <a:spcPct val="120000"/>
              </a:lnSpc>
            </a:pPr>
            <a:r>
              <a:rPr lang="en-US" dirty="0"/>
              <a:t>Analysis: In </a:t>
            </a:r>
            <a:r>
              <a:rPr lang="en-US" dirty="0" err="1">
                <a:solidFill>
                  <a:srgbClr val="DD8047"/>
                </a:solidFill>
              </a:rPr>
              <a:t>k</a:t>
            </a:r>
            <a:r>
              <a:rPr lang="en-US" dirty="0" err="1"/>
              <a:t>'th</a:t>
            </a:r>
            <a:r>
              <a:rPr lang="en-US" dirty="0"/>
              <a:t> row, </a:t>
            </a:r>
            <a:r>
              <a:rPr lang="en-US" dirty="0">
                <a:solidFill>
                  <a:srgbClr val="DD8047"/>
                </a:solidFill>
              </a:rPr>
              <a:t>CM[</a:t>
            </a:r>
            <a:r>
              <a:rPr lang="en-US" dirty="0" err="1">
                <a:solidFill>
                  <a:srgbClr val="DD8047"/>
                </a:solidFill>
              </a:rPr>
              <a:t>k,h</a:t>
            </a:r>
            <a:r>
              <a:rPr lang="en-US" baseline="-25000" dirty="0" err="1">
                <a:solidFill>
                  <a:srgbClr val="DD8047"/>
                </a:solidFill>
              </a:rPr>
              <a:t>k</a:t>
            </a:r>
            <a:r>
              <a:rPr lang="en-US" dirty="0">
                <a:solidFill>
                  <a:srgbClr val="DD8047"/>
                </a:solidFill>
              </a:rPr>
              <a:t>(j)] = A[j] + </a:t>
            </a:r>
            <a:r>
              <a:rPr lang="en-US" dirty="0" err="1">
                <a:solidFill>
                  <a:srgbClr val="DD8047"/>
                </a:solidFill>
              </a:rPr>
              <a:t>X</a:t>
            </a:r>
            <a:r>
              <a:rPr lang="en-US" baseline="-25000" dirty="0" err="1">
                <a:solidFill>
                  <a:srgbClr val="DD8047"/>
                </a:solidFill>
              </a:rPr>
              <a:t>k,j</a:t>
            </a:r>
            <a:endParaRPr lang="en-US" baseline="-25000" dirty="0">
              <a:solidFill>
                <a:srgbClr val="DD8047"/>
              </a:solidFill>
            </a:endParaRPr>
          </a:p>
          <a:p>
            <a:pPr lvl="1">
              <a:lnSpc>
                <a:spcPct val="120000"/>
              </a:lnSpc>
            </a:pPr>
            <a:r>
              <a:rPr lang="en-US" dirty="0" err="1">
                <a:solidFill>
                  <a:srgbClr val="DD8047"/>
                </a:solidFill>
              </a:rPr>
              <a:t>X</a:t>
            </a:r>
            <a:r>
              <a:rPr lang="en-US" baseline="-25000" dirty="0" err="1">
                <a:solidFill>
                  <a:srgbClr val="DD8047"/>
                </a:solidFill>
              </a:rPr>
              <a:t>k,j</a:t>
            </a:r>
            <a:r>
              <a:rPr lang="en-US" baseline="-25000" dirty="0">
                <a:solidFill>
                  <a:srgbClr val="DD8047"/>
                </a:solidFill>
              </a:rPr>
              <a:t> </a:t>
            </a:r>
            <a:r>
              <a:rPr lang="en-US" dirty="0">
                <a:solidFill>
                  <a:srgbClr val="DD8047"/>
                </a:solidFill>
              </a:rPr>
              <a:t>= </a:t>
            </a:r>
            <a:r>
              <a:rPr lang="en-US" dirty="0">
                <a:solidFill>
                  <a:srgbClr val="DD8047"/>
                </a:solidFill>
                <a:latin typeface="Symbol" charset="0"/>
              </a:rPr>
              <a:t>S</a:t>
            </a:r>
            <a:r>
              <a:rPr lang="en-US" dirty="0">
                <a:solidFill>
                  <a:srgbClr val="DD8047"/>
                </a:solidFill>
              </a:rPr>
              <a:t> A[</a:t>
            </a:r>
            <a:r>
              <a:rPr lang="en-US" dirty="0" err="1">
                <a:solidFill>
                  <a:srgbClr val="DD8047"/>
                </a:solidFill>
              </a:rPr>
              <a:t>i≠j</a:t>
            </a:r>
            <a:r>
              <a:rPr lang="en-US" dirty="0">
                <a:solidFill>
                  <a:srgbClr val="DD8047"/>
                </a:solidFill>
              </a:rPr>
              <a:t>] | </a:t>
            </a:r>
            <a:r>
              <a:rPr lang="en-US" dirty="0" err="1">
                <a:solidFill>
                  <a:srgbClr val="DD8047"/>
                </a:solidFill>
              </a:rPr>
              <a:t>h</a:t>
            </a:r>
            <a:r>
              <a:rPr lang="en-US" baseline="-25000" dirty="0" err="1">
                <a:solidFill>
                  <a:srgbClr val="DD8047"/>
                </a:solidFill>
              </a:rPr>
              <a:t>k</a:t>
            </a:r>
            <a:r>
              <a:rPr lang="en-US" dirty="0">
                <a:solidFill>
                  <a:srgbClr val="DD8047"/>
                </a:solidFill>
              </a:rPr>
              <a:t>(</a:t>
            </a:r>
            <a:r>
              <a:rPr lang="en-US" dirty="0" err="1">
                <a:solidFill>
                  <a:srgbClr val="DD8047"/>
                </a:solidFill>
              </a:rPr>
              <a:t>i</a:t>
            </a:r>
            <a:r>
              <a:rPr lang="en-US" dirty="0">
                <a:solidFill>
                  <a:srgbClr val="DD8047"/>
                </a:solidFill>
              </a:rPr>
              <a:t>) = </a:t>
            </a:r>
            <a:r>
              <a:rPr lang="en-US" dirty="0" err="1">
                <a:solidFill>
                  <a:srgbClr val="DD8047"/>
                </a:solidFill>
              </a:rPr>
              <a:t>h</a:t>
            </a:r>
            <a:r>
              <a:rPr lang="en-US" baseline="-25000" dirty="0" err="1">
                <a:solidFill>
                  <a:srgbClr val="DD8047"/>
                </a:solidFill>
              </a:rPr>
              <a:t>k</a:t>
            </a:r>
            <a:r>
              <a:rPr lang="en-US" dirty="0">
                <a:solidFill>
                  <a:srgbClr val="DD8047"/>
                </a:solidFill>
              </a:rPr>
              <a:t>(j)</a:t>
            </a:r>
          </a:p>
          <a:p>
            <a:pPr lvl="1">
              <a:lnSpc>
                <a:spcPct val="120000"/>
              </a:lnSpc>
              <a:spcBef>
                <a:spcPct val="50000"/>
              </a:spcBef>
            </a:pPr>
            <a:r>
              <a:rPr lang="en-US" dirty="0">
                <a:solidFill>
                  <a:srgbClr val="DD8047"/>
                </a:solidFill>
              </a:rPr>
              <a:t>E[</a:t>
            </a:r>
            <a:r>
              <a:rPr lang="en-US" dirty="0" err="1">
                <a:solidFill>
                  <a:srgbClr val="DD8047"/>
                </a:solidFill>
              </a:rPr>
              <a:t>X</a:t>
            </a:r>
            <a:r>
              <a:rPr lang="en-US" baseline="-25000" dirty="0" err="1">
                <a:solidFill>
                  <a:srgbClr val="DD8047"/>
                </a:solidFill>
              </a:rPr>
              <a:t>k,j</a:t>
            </a:r>
            <a:r>
              <a:rPr lang="en-US" dirty="0">
                <a:solidFill>
                  <a:srgbClr val="DD8047"/>
                </a:solidFill>
              </a:rPr>
              <a:t>] = </a:t>
            </a:r>
            <a:r>
              <a:rPr lang="en-US" dirty="0">
                <a:solidFill>
                  <a:srgbClr val="DD8047"/>
                </a:solidFill>
                <a:latin typeface="Symbol" charset="0"/>
              </a:rPr>
              <a:t>S</a:t>
            </a:r>
            <a:r>
              <a:rPr lang="en-US" dirty="0">
                <a:solidFill>
                  <a:srgbClr val="DD8047"/>
                </a:solidFill>
              </a:rPr>
              <a:t> A[</a:t>
            </a:r>
            <a:r>
              <a:rPr lang="en-US" dirty="0" err="1">
                <a:solidFill>
                  <a:srgbClr val="DD8047"/>
                </a:solidFill>
              </a:rPr>
              <a:t>i≠j</a:t>
            </a:r>
            <a:r>
              <a:rPr lang="en-US" dirty="0">
                <a:solidFill>
                  <a:srgbClr val="DD8047"/>
                </a:solidFill>
              </a:rPr>
              <a:t>]*</a:t>
            </a:r>
            <a:r>
              <a:rPr lang="en-US" dirty="0" err="1">
                <a:solidFill>
                  <a:srgbClr val="DD8047"/>
                </a:solidFill>
              </a:rPr>
              <a:t>Pr</a:t>
            </a:r>
            <a:r>
              <a:rPr lang="en-US" dirty="0">
                <a:solidFill>
                  <a:srgbClr val="DD8047"/>
                </a:solidFill>
              </a:rPr>
              <a:t>[</a:t>
            </a:r>
            <a:r>
              <a:rPr lang="en-US" dirty="0" err="1">
                <a:solidFill>
                  <a:srgbClr val="DD8047"/>
                </a:solidFill>
              </a:rPr>
              <a:t>h</a:t>
            </a:r>
            <a:r>
              <a:rPr lang="en-US" baseline="-25000" dirty="0" err="1">
                <a:solidFill>
                  <a:srgbClr val="DD8047"/>
                </a:solidFill>
              </a:rPr>
              <a:t>k</a:t>
            </a:r>
            <a:r>
              <a:rPr lang="en-US" dirty="0">
                <a:solidFill>
                  <a:srgbClr val="DD8047"/>
                </a:solidFill>
              </a:rPr>
              <a:t>(</a:t>
            </a:r>
            <a:r>
              <a:rPr lang="en-US" dirty="0" err="1">
                <a:solidFill>
                  <a:srgbClr val="DD8047"/>
                </a:solidFill>
              </a:rPr>
              <a:t>i</a:t>
            </a:r>
            <a:r>
              <a:rPr lang="en-US" dirty="0">
                <a:solidFill>
                  <a:srgbClr val="DD8047"/>
                </a:solidFill>
              </a:rPr>
              <a:t>)=</a:t>
            </a:r>
            <a:r>
              <a:rPr lang="en-US" dirty="0" err="1">
                <a:solidFill>
                  <a:srgbClr val="DD8047"/>
                </a:solidFill>
              </a:rPr>
              <a:t>h</a:t>
            </a:r>
            <a:r>
              <a:rPr lang="en-US" baseline="-25000" dirty="0" err="1">
                <a:solidFill>
                  <a:srgbClr val="DD8047"/>
                </a:solidFill>
              </a:rPr>
              <a:t>k</a:t>
            </a:r>
            <a:r>
              <a:rPr lang="en-US" dirty="0">
                <a:solidFill>
                  <a:srgbClr val="DD8047"/>
                </a:solidFill>
              </a:rPr>
              <a:t>(j)]        </a:t>
            </a:r>
            <a:r>
              <a:rPr lang="en-US" dirty="0">
                <a:solidFill>
                  <a:srgbClr val="000000"/>
                </a:solidFill>
              </a:rPr>
              <a:t>(recall 2/</a:t>
            </a:r>
            <a:r>
              <a:rPr lang="en-US" dirty="0">
                <a:solidFill>
                  <a:srgbClr val="000000"/>
                </a:solidFill>
                <a:latin typeface="Symbol" charset="0"/>
                <a:sym typeface="Symbol" charset="0"/>
              </a:rPr>
              <a:t> </a:t>
            </a:r>
            <a:r>
              <a:rPr lang="en-US" dirty="0">
                <a:solidFill>
                  <a:srgbClr val="000000"/>
                </a:solidFill>
              </a:rPr>
              <a:t>columns)</a:t>
            </a:r>
          </a:p>
          <a:p>
            <a:pPr marL="548575" lvl="1" indent="0">
              <a:lnSpc>
                <a:spcPct val="120000"/>
              </a:lnSpc>
              <a:spcBef>
                <a:spcPct val="50000"/>
              </a:spcBef>
              <a:buNone/>
            </a:pPr>
            <a:r>
              <a:rPr lang="en-US" dirty="0">
                <a:solidFill>
                  <a:srgbClr val="DD8047"/>
                </a:solidFill>
              </a:rPr>
              <a:t>	</a:t>
            </a:r>
            <a:r>
              <a:rPr lang="en-US" dirty="0">
                <a:solidFill>
                  <a:srgbClr val="DD8047"/>
                </a:solidFill>
                <a:sym typeface="Symbol" charset="0"/>
              </a:rPr>
              <a:t></a:t>
            </a:r>
            <a:r>
              <a:rPr lang="en-US" dirty="0">
                <a:solidFill>
                  <a:srgbClr val="DD8047"/>
                </a:solidFill>
              </a:rPr>
              <a:t> (</a:t>
            </a:r>
            <a:r>
              <a:rPr lang="en-US" dirty="0">
                <a:solidFill>
                  <a:srgbClr val="DD8047"/>
                </a:solidFill>
                <a:latin typeface="Symbol" charset="0"/>
                <a:sym typeface="Symbol" charset="0"/>
              </a:rPr>
              <a:t></a:t>
            </a:r>
            <a:r>
              <a:rPr lang="en-US" dirty="0">
                <a:solidFill>
                  <a:srgbClr val="DD8047"/>
                </a:solidFill>
              </a:rPr>
              <a:t>/2) * </a:t>
            </a:r>
            <a:r>
              <a:rPr lang="en-US" dirty="0">
                <a:solidFill>
                  <a:srgbClr val="DD8047"/>
                </a:solidFill>
                <a:latin typeface="Symbol" charset="0"/>
              </a:rPr>
              <a:t>S</a:t>
            </a:r>
            <a:r>
              <a:rPr lang="en-US" dirty="0">
                <a:solidFill>
                  <a:srgbClr val="DD8047"/>
                </a:solidFill>
              </a:rPr>
              <a:t> A[</a:t>
            </a:r>
            <a:r>
              <a:rPr lang="en-US" dirty="0" err="1">
                <a:solidFill>
                  <a:srgbClr val="DD8047"/>
                </a:solidFill>
              </a:rPr>
              <a:t>i≠j</a:t>
            </a:r>
            <a:r>
              <a:rPr lang="en-US" dirty="0">
                <a:solidFill>
                  <a:srgbClr val="DD8047"/>
                </a:solidFill>
              </a:rPr>
              <a:t>] </a:t>
            </a:r>
            <a:r>
              <a:rPr lang="en-US" dirty="0">
                <a:solidFill>
                  <a:srgbClr val="DD8047"/>
                </a:solidFill>
                <a:sym typeface="Symbol" charset="0"/>
              </a:rPr>
              <a:t></a:t>
            </a:r>
            <a:r>
              <a:rPr lang="en-US" dirty="0">
                <a:solidFill>
                  <a:srgbClr val="DD8047"/>
                </a:solidFill>
              </a:rPr>
              <a:t> </a:t>
            </a:r>
            <a:r>
              <a:rPr lang="en-US" dirty="0" err="1">
                <a:solidFill>
                  <a:srgbClr val="DD8047"/>
                </a:solidFill>
                <a:latin typeface="Symbol" charset="0"/>
              </a:rPr>
              <a:t>e</a:t>
            </a:r>
            <a:r>
              <a:rPr lang="en-US" dirty="0" err="1">
                <a:solidFill>
                  <a:srgbClr val="DD8047"/>
                </a:solidFill>
              </a:rPr>
              <a:t>m</a:t>
            </a:r>
            <a:r>
              <a:rPr lang="en-US" dirty="0">
                <a:solidFill>
                  <a:srgbClr val="DD8047"/>
                </a:solidFill>
              </a:rPr>
              <a:t>/2  </a:t>
            </a:r>
            <a:r>
              <a:rPr lang="en-US" dirty="0"/>
              <a:t>(</a:t>
            </a:r>
            <a:r>
              <a:rPr lang="en-NL" dirty="0"/>
              <a:t>r</a:t>
            </a:r>
            <a:r>
              <a:rPr lang="nl-NL" dirty="0"/>
              <a:t>e</a:t>
            </a:r>
            <a:r>
              <a:rPr lang="en-NL" dirty="0"/>
              <a:t>c</a:t>
            </a:r>
            <a:r>
              <a:rPr lang="nl-NL" dirty="0"/>
              <a:t>a</a:t>
            </a:r>
            <a:r>
              <a:rPr lang="en-NL" dirty="0"/>
              <a:t>l</a:t>
            </a:r>
            <a:r>
              <a:rPr lang="nl-NL" dirty="0"/>
              <a:t>l</a:t>
            </a:r>
            <a:r>
              <a:rPr lang="en-NL" dirty="0"/>
              <a:t> m = </a:t>
            </a:r>
            <a:r>
              <a:rPr lang="nl-NL" dirty="0"/>
              <a:t>s</a:t>
            </a:r>
            <a:r>
              <a:rPr lang="en-NL" dirty="0"/>
              <a:t>t</a:t>
            </a:r>
            <a:r>
              <a:rPr lang="nl-NL" dirty="0"/>
              <a:t>r</a:t>
            </a:r>
            <a:r>
              <a:rPr lang="en-NL" dirty="0"/>
              <a:t>e</a:t>
            </a:r>
            <a:r>
              <a:rPr lang="nl-NL" dirty="0"/>
              <a:t>a</a:t>
            </a:r>
            <a:r>
              <a:rPr lang="en-NL" dirty="0"/>
              <a:t>m </a:t>
            </a:r>
            <a:r>
              <a:rPr lang="nl-NL" dirty="0"/>
              <a:t>l</a:t>
            </a:r>
            <a:r>
              <a:rPr lang="en-NL" dirty="0"/>
              <a:t>e</a:t>
            </a:r>
            <a:r>
              <a:rPr lang="nl-NL" dirty="0"/>
              <a:t>n</a:t>
            </a:r>
            <a:r>
              <a:rPr lang="en-NL" dirty="0"/>
              <a:t>g</a:t>
            </a:r>
            <a:r>
              <a:rPr lang="nl-NL" dirty="0"/>
              <a:t>t</a:t>
            </a:r>
            <a:r>
              <a:rPr lang="en-NL" dirty="0"/>
              <a:t>h</a:t>
            </a:r>
            <a:r>
              <a:rPr lang="en-US" dirty="0"/>
              <a:t>)</a:t>
            </a:r>
          </a:p>
          <a:p>
            <a:pPr lvl="1">
              <a:lnSpc>
                <a:spcPct val="120000"/>
              </a:lnSpc>
              <a:spcBef>
                <a:spcPct val="50000"/>
              </a:spcBef>
            </a:pPr>
            <a:r>
              <a:rPr lang="en-US" dirty="0" err="1">
                <a:solidFill>
                  <a:srgbClr val="DD8047"/>
                </a:solidFill>
              </a:rPr>
              <a:t>Pr</a:t>
            </a:r>
            <a:r>
              <a:rPr lang="en-US" dirty="0">
                <a:solidFill>
                  <a:srgbClr val="DD8047"/>
                </a:solidFill>
              </a:rPr>
              <a:t>[</a:t>
            </a:r>
            <a:r>
              <a:rPr lang="en-US" dirty="0" err="1">
                <a:solidFill>
                  <a:srgbClr val="DD8047"/>
                </a:solidFill>
              </a:rPr>
              <a:t>X</a:t>
            </a:r>
            <a:r>
              <a:rPr lang="en-US" baseline="-25000" dirty="0" err="1">
                <a:solidFill>
                  <a:srgbClr val="DD8047"/>
                </a:solidFill>
              </a:rPr>
              <a:t>k,j</a:t>
            </a:r>
            <a:r>
              <a:rPr lang="en-US" baseline="-25000" dirty="0">
                <a:solidFill>
                  <a:srgbClr val="DD8047"/>
                </a:solidFill>
              </a:rPr>
              <a:t> </a:t>
            </a:r>
            <a:r>
              <a:rPr lang="en-US" dirty="0">
                <a:solidFill>
                  <a:srgbClr val="DD8047"/>
                </a:solidFill>
                <a:sym typeface="Symbol" charset="0"/>
              </a:rPr>
              <a:t></a:t>
            </a:r>
            <a:r>
              <a:rPr lang="en-US" dirty="0">
                <a:solidFill>
                  <a:srgbClr val="DD8047"/>
                </a:solidFill>
              </a:rPr>
              <a:t> </a:t>
            </a:r>
            <a:r>
              <a:rPr lang="en-US" dirty="0" err="1">
                <a:solidFill>
                  <a:srgbClr val="DD8047"/>
                </a:solidFill>
                <a:latin typeface="Symbol" charset="0"/>
              </a:rPr>
              <a:t>e</a:t>
            </a:r>
            <a:r>
              <a:rPr lang="en-US" dirty="0" err="1">
                <a:solidFill>
                  <a:srgbClr val="DD8047"/>
                </a:solidFill>
              </a:rPr>
              <a:t>m</a:t>
            </a:r>
            <a:r>
              <a:rPr lang="en-US" dirty="0">
                <a:solidFill>
                  <a:srgbClr val="DD8047"/>
                </a:solidFill>
              </a:rPr>
              <a:t>] = </a:t>
            </a:r>
            <a:r>
              <a:rPr lang="en-US" dirty="0" err="1">
                <a:solidFill>
                  <a:srgbClr val="DD8047"/>
                </a:solidFill>
              </a:rPr>
              <a:t>Pr</a:t>
            </a:r>
            <a:r>
              <a:rPr lang="en-US" dirty="0">
                <a:solidFill>
                  <a:srgbClr val="DD8047"/>
                </a:solidFill>
              </a:rPr>
              <a:t>[</a:t>
            </a:r>
            <a:r>
              <a:rPr lang="en-US" dirty="0" err="1">
                <a:solidFill>
                  <a:srgbClr val="DD8047"/>
                </a:solidFill>
              </a:rPr>
              <a:t>X</a:t>
            </a:r>
            <a:r>
              <a:rPr lang="en-US" baseline="-25000" dirty="0" err="1">
                <a:solidFill>
                  <a:srgbClr val="DD8047"/>
                </a:solidFill>
              </a:rPr>
              <a:t>k,j</a:t>
            </a:r>
            <a:r>
              <a:rPr lang="en-US" baseline="-25000" dirty="0">
                <a:solidFill>
                  <a:srgbClr val="DD8047"/>
                </a:solidFill>
              </a:rPr>
              <a:t> </a:t>
            </a:r>
            <a:r>
              <a:rPr lang="en-US" dirty="0">
                <a:solidFill>
                  <a:srgbClr val="DD8047"/>
                </a:solidFill>
                <a:sym typeface="Symbol" charset="0"/>
              </a:rPr>
              <a:t></a:t>
            </a:r>
            <a:r>
              <a:rPr lang="en-US" dirty="0">
                <a:solidFill>
                  <a:srgbClr val="DD8047"/>
                </a:solidFill>
              </a:rPr>
              <a:t> 2E[</a:t>
            </a:r>
            <a:r>
              <a:rPr lang="en-US" dirty="0" err="1">
                <a:solidFill>
                  <a:srgbClr val="DD8047"/>
                </a:solidFill>
              </a:rPr>
              <a:t>X</a:t>
            </a:r>
            <a:r>
              <a:rPr lang="en-US" baseline="-25000" dirty="0" err="1">
                <a:solidFill>
                  <a:srgbClr val="DD8047"/>
                </a:solidFill>
              </a:rPr>
              <a:t>k,j</a:t>
            </a:r>
            <a:r>
              <a:rPr lang="en-US" dirty="0">
                <a:solidFill>
                  <a:srgbClr val="DD8047"/>
                </a:solidFill>
              </a:rPr>
              <a:t>]] </a:t>
            </a:r>
            <a:r>
              <a:rPr lang="en-US" dirty="0">
                <a:solidFill>
                  <a:srgbClr val="DD8047"/>
                </a:solidFill>
                <a:sym typeface="Symbol" charset="0"/>
              </a:rPr>
              <a:t></a:t>
            </a:r>
            <a:r>
              <a:rPr lang="en-US" dirty="0">
                <a:solidFill>
                  <a:srgbClr val="DD8047"/>
                </a:solidFill>
              </a:rPr>
              <a:t> 1/2  </a:t>
            </a:r>
            <a:r>
              <a:rPr lang="en-US" dirty="0"/>
              <a:t>by </a:t>
            </a:r>
            <a:r>
              <a:rPr lang="en-US" dirty="0">
                <a:solidFill>
                  <a:srgbClr val="CC3300"/>
                </a:solidFill>
              </a:rPr>
              <a:t>Markov inequality </a:t>
            </a:r>
          </a:p>
          <a:p>
            <a:pPr lvl="8">
              <a:lnSpc>
                <a:spcPct val="120000"/>
              </a:lnSpc>
              <a:spcBef>
                <a:spcPct val="50000"/>
              </a:spcBef>
            </a:pPr>
            <a:r>
              <a:rPr lang="en-US" dirty="0">
                <a:solidFill>
                  <a:srgbClr val="CC3300"/>
                </a:solidFill>
              </a:rPr>
              <a:t>                                     P(X </a:t>
            </a:r>
            <a:r>
              <a:rPr lang="en-US" dirty="0">
                <a:solidFill>
                  <a:schemeClr val="accent2"/>
                </a:solidFill>
                <a:sym typeface="Symbol" charset="0"/>
              </a:rPr>
              <a:t> a</a:t>
            </a:r>
            <a:r>
              <a:rPr lang="en-US" dirty="0">
                <a:solidFill>
                  <a:srgbClr val="CC3300"/>
                </a:solidFill>
              </a:rPr>
              <a:t>))</a:t>
            </a:r>
            <a:r>
              <a:rPr lang="en-US" dirty="0">
                <a:solidFill>
                  <a:schemeClr val="accent2"/>
                </a:solidFill>
                <a:sym typeface="Symbol" charset="0"/>
              </a:rPr>
              <a:t>  E(x) / a</a:t>
            </a:r>
            <a:endParaRPr lang="en-US" dirty="0"/>
          </a:p>
          <a:p>
            <a:pPr>
              <a:lnSpc>
                <a:spcPct val="120000"/>
              </a:lnSpc>
              <a:spcBef>
                <a:spcPct val="50000"/>
              </a:spcBef>
            </a:pPr>
            <a:r>
              <a:rPr lang="en-US" dirty="0" err="1">
                <a:solidFill>
                  <a:schemeClr val="accent2"/>
                </a:solidFill>
              </a:rPr>
              <a:t>Pr</a:t>
            </a:r>
            <a:r>
              <a:rPr lang="en-US" dirty="0">
                <a:solidFill>
                  <a:schemeClr val="accent2"/>
                </a:solidFill>
              </a:rPr>
              <a:t>[A</a:t>
            </a:r>
            <a:r>
              <a:rPr lang="ja-JP" altLang="en-US" dirty="0">
                <a:solidFill>
                  <a:schemeClr val="accent2"/>
                </a:solidFill>
                <a:latin typeface="Arial"/>
              </a:rPr>
              <a:t>’</a:t>
            </a:r>
            <a:r>
              <a:rPr lang="en-US" dirty="0">
                <a:solidFill>
                  <a:schemeClr val="accent2"/>
                </a:solidFill>
              </a:rPr>
              <a:t>[j]</a:t>
            </a:r>
            <a:r>
              <a:rPr lang="en-US" dirty="0">
                <a:solidFill>
                  <a:schemeClr val="accent2"/>
                </a:solidFill>
                <a:sym typeface="Symbol" charset="0"/>
              </a:rPr>
              <a:t></a:t>
            </a:r>
            <a:r>
              <a:rPr lang="en-US" dirty="0">
                <a:solidFill>
                  <a:schemeClr val="accent2"/>
                </a:solidFill>
              </a:rPr>
              <a:t> A[j] + </a:t>
            </a:r>
            <a:r>
              <a:rPr lang="en-US" dirty="0" err="1">
                <a:solidFill>
                  <a:schemeClr val="accent2"/>
                </a:solidFill>
                <a:latin typeface="Symbol" charset="0"/>
              </a:rPr>
              <a:t>e</a:t>
            </a:r>
            <a:r>
              <a:rPr lang="en-US" dirty="0" err="1">
                <a:solidFill>
                  <a:schemeClr val="accent2"/>
                </a:solidFill>
              </a:rPr>
              <a:t>m</a:t>
            </a:r>
            <a:r>
              <a:rPr lang="en-US" dirty="0">
                <a:solidFill>
                  <a:schemeClr val="accent2"/>
                </a:solidFill>
              </a:rPr>
              <a:t>] = </a:t>
            </a:r>
            <a:r>
              <a:rPr lang="en-US" dirty="0" err="1">
                <a:solidFill>
                  <a:schemeClr val="accent2"/>
                </a:solidFill>
              </a:rPr>
              <a:t>Pr</a:t>
            </a:r>
            <a:r>
              <a:rPr lang="en-US" dirty="0">
                <a:solidFill>
                  <a:schemeClr val="accent2"/>
                </a:solidFill>
              </a:rPr>
              <a:t>[</a:t>
            </a:r>
            <a:r>
              <a:rPr lang="en-US" dirty="0">
                <a:solidFill>
                  <a:schemeClr val="accent2"/>
                </a:solidFill>
                <a:sym typeface="Symbol" charset="0"/>
              </a:rPr>
              <a:t></a:t>
            </a:r>
            <a:r>
              <a:rPr lang="en-US" dirty="0">
                <a:solidFill>
                  <a:schemeClr val="accent2"/>
                </a:solidFill>
              </a:rPr>
              <a:t> k. </a:t>
            </a:r>
            <a:r>
              <a:rPr lang="en-US" dirty="0" err="1">
                <a:solidFill>
                  <a:schemeClr val="accent2"/>
                </a:solidFill>
              </a:rPr>
              <a:t>X</a:t>
            </a:r>
            <a:r>
              <a:rPr lang="en-US" baseline="-25000" dirty="0" err="1">
                <a:solidFill>
                  <a:schemeClr val="accent2"/>
                </a:solidFill>
              </a:rPr>
              <a:t>k,j</a:t>
            </a:r>
            <a:r>
              <a:rPr lang="en-US" dirty="0">
                <a:solidFill>
                  <a:schemeClr val="accent2"/>
                </a:solidFill>
              </a:rPr>
              <a:t>&gt;</a:t>
            </a:r>
            <a:r>
              <a:rPr lang="en-US" dirty="0" err="1">
                <a:solidFill>
                  <a:schemeClr val="accent2"/>
                </a:solidFill>
                <a:latin typeface="Symbol" charset="0"/>
              </a:rPr>
              <a:t>e</a:t>
            </a:r>
            <a:r>
              <a:rPr lang="en-US" dirty="0" err="1">
                <a:solidFill>
                  <a:schemeClr val="accent2"/>
                </a:solidFill>
              </a:rPr>
              <a:t>m</a:t>
            </a:r>
            <a:r>
              <a:rPr lang="en-US" dirty="0">
                <a:solidFill>
                  <a:schemeClr val="accent2"/>
                </a:solidFill>
              </a:rPr>
              <a:t>] </a:t>
            </a:r>
            <a:r>
              <a:rPr lang="en-US" dirty="0">
                <a:solidFill>
                  <a:schemeClr val="accent2"/>
                </a:solidFill>
                <a:sym typeface="Symbol" charset="0"/>
              </a:rPr>
              <a:t></a:t>
            </a:r>
            <a:r>
              <a:rPr lang="en-US" dirty="0">
                <a:solidFill>
                  <a:schemeClr val="accent2"/>
                </a:solidFill>
              </a:rPr>
              <a:t>1/2</a:t>
            </a:r>
            <a:r>
              <a:rPr lang="en-US" baseline="30000" dirty="0">
                <a:solidFill>
                  <a:schemeClr val="accent2"/>
                </a:solidFill>
              </a:rPr>
              <a:t>log 1/</a:t>
            </a:r>
            <a:r>
              <a:rPr lang="en-US" baseline="30000" dirty="0">
                <a:solidFill>
                  <a:schemeClr val="accent2"/>
                </a:solidFill>
                <a:latin typeface="Symbol" charset="0"/>
              </a:rPr>
              <a:t>d</a:t>
            </a:r>
            <a:r>
              <a:rPr lang="en-US" baseline="-25000" dirty="0">
                <a:solidFill>
                  <a:schemeClr val="accent2"/>
                </a:solidFill>
              </a:rPr>
              <a:t> </a:t>
            </a:r>
            <a:r>
              <a:rPr lang="en-US" dirty="0">
                <a:solidFill>
                  <a:schemeClr val="accent2"/>
                </a:solidFill>
              </a:rPr>
              <a:t>= </a:t>
            </a:r>
            <a:r>
              <a:rPr lang="en-US" dirty="0">
                <a:solidFill>
                  <a:schemeClr val="accent2"/>
                </a:solidFill>
                <a:latin typeface="Symbol" charset="0"/>
              </a:rPr>
              <a:t>d </a:t>
            </a:r>
            <a:endParaRPr lang="en-US" sz="3100" dirty="0">
              <a:solidFill>
                <a:schemeClr val="accent2"/>
              </a:solidFill>
            </a:endParaRPr>
          </a:p>
          <a:p>
            <a:pPr>
              <a:lnSpc>
                <a:spcPct val="120000"/>
              </a:lnSpc>
              <a:spcBef>
                <a:spcPct val="50000"/>
              </a:spcBef>
            </a:pPr>
            <a:r>
              <a:rPr lang="en-US" dirty="0"/>
              <a:t>Final result: with certainty </a:t>
            </a:r>
            <a:r>
              <a:rPr lang="en-US" dirty="0">
                <a:solidFill>
                  <a:srgbClr val="DD8047"/>
                </a:solidFill>
              </a:rPr>
              <a:t>A[j] </a:t>
            </a:r>
            <a:r>
              <a:rPr lang="en-US" dirty="0">
                <a:solidFill>
                  <a:srgbClr val="DD8047"/>
                </a:solidFill>
                <a:sym typeface="Symbol" charset="0"/>
              </a:rPr>
              <a:t></a:t>
            </a:r>
            <a:r>
              <a:rPr lang="en-US" dirty="0">
                <a:solidFill>
                  <a:srgbClr val="DD8047"/>
                </a:solidFill>
              </a:rPr>
              <a:t> A</a:t>
            </a:r>
            <a:r>
              <a:rPr lang="ja-JP" altLang="en-US" dirty="0">
                <a:solidFill>
                  <a:srgbClr val="DD8047"/>
                </a:solidFill>
                <a:latin typeface="Arial"/>
              </a:rPr>
              <a:t>’</a:t>
            </a:r>
            <a:r>
              <a:rPr lang="en-US" dirty="0">
                <a:solidFill>
                  <a:srgbClr val="DD8047"/>
                </a:solidFill>
              </a:rPr>
              <a:t>[j] </a:t>
            </a:r>
            <a:r>
              <a:rPr lang="en-US" dirty="0"/>
              <a:t>and </a:t>
            </a:r>
            <a:br>
              <a:rPr lang="en-US" dirty="0"/>
            </a:br>
            <a:r>
              <a:rPr lang="en-US" dirty="0"/>
              <a:t>with probability at least</a:t>
            </a:r>
            <a:r>
              <a:rPr lang="en-US" dirty="0">
                <a:solidFill>
                  <a:srgbClr val="008000"/>
                </a:solidFill>
              </a:rPr>
              <a:t> </a:t>
            </a:r>
            <a:r>
              <a:rPr lang="en-US" dirty="0">
                <a:solidFill>
                  <a:srgbClr val="DD8047"/>
                </a:solidFill>
              </a:rPr>
              <a:t>1-</a:t>
            </a:r>
            <a:r>
              <a:rPr lang="en-US" dirty="0">
                <a:solidFill>
                  <a:srgbClr val="DD8047"/>
                </a:solidFill>
                <a:latin typeface="Symbol" charset="0"/>
              </a:rPr>
              <a:t>d</a:t>
            </a:r>
            <a:r>
              <a:rPr lang="en-US" dirty="0"/>
              <a:t>:  </a:t>
            </a:r>
            <a:r>
              <a:rPr lang="en-US" dirty="0">
                <a:solidFill>
                  <a:srgbClr val="DD8047"/>
                </a:solidFill>
              </a:rPr>
              <a:t>A</a:t>
            </a:r>
            <a:r>
              <a:rPr lang="ja-JP" altLang="en-US" dirty="0">
                <a:solidFill>
                  <a:srgbClr val="DD8047"/>
                </a:solidFill>
                <a:latin typeface="Arial"/>
              </a:rPr>
              <a:t>’</a:t>
            </a:r>
            <a:r>
              <a:rPr lang="en-US" dirty="0">
                <a:solidFill>
                  <a:srgbClr val="DD8047"/>
                </a:solidFill>
              </a:rPr>
              <a:t>[j]</a:t>
            </a:r>
            <a:r>
              <a:rPr lang="en-US" dirty="0">
                <a:solidFill>
                  <a:srgbClr val="DD8047"/>
                </a:solidFill>
                <a:sym typeface="Symbol" charset="0"/>
              </a:rPr>
              <a:t>&lt;</a:t>
            </a:r>
            <a:r>
              <a:rPr lang="en-US" dirty="0">
                <a:solidFill>
                  <a:srgbClr val="DD8047"/>
                </a:solidFill>
              </a:rPr>
              <a:t> A[j] + </a:t>
            </a:r>
            <a:r>
              <a:rPr lang="en-US" dirty="0" err="1">
                <a:solidFill>
                  <a:srgbClr val="DD8047"/>
                </a:solidFill>
                <a:latin typeface="Symbol" charset="0"/>
              </a:rPr>
              <a:t>e</a:t>
            </a:r>
            <a:r>
              <a:rPr lang="en-US" dirty="0" err="1">
                <a:solidFill>
                  <a:srgbClr val="DD8047"/>
                </a:solidFill>
              </a:rPr>
              <a:t>m</a:t>
            </a:r>
            <a:endParaRPr lang="en-US" i="1" baseline="-25000" dirty="0">
              <a:solidFill>
                <a:srgbClr val="CC3300"/>
              </a:solidFill>
            </a:endParaRPr>
          </a:p>
          <a:p>
            <a:pPr>
              <a:lnSpc>
                <a:spcPct val="120000"/>
              </a:lnSpc>
              <a:spcBef>
                <a:spcPct val="50000"/>
              </a:spcBef>
            </a:pPr>
            <a:endParaRPr lang="en-US" baseline="-25000" dirty="0">
              <a:solidFill>
                <a:schemeClr val="bg2"/>
              </a:solidFill>
            </a:endParaRPr>
          </a:p>
        </p:txBody>
      </p:sp>
    </p:spTree>
    <p:extLst>
      <p:ext uri="{BB962C8B-B14F-4D97-AF65-F5344CB8AC3E}">
        <p14:creationId xmlns:p14="http://schemas.microsoft.com/office/powerpoint/2010/main" val="417018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 name="Shape 962"/>
          <p:cNvSpPr>
            <a:spLocks noGrp="1"/>
          </p:cNvSpPr>
          <p:nvPr>
            <p:ph type="title"/>
          </p:nvPr>
        </p:nvSpPr>
        <p:spPr/>
        <p:txBody>
          <a:bodyPr/>
          <a:lstStyle>
            <a:lvl1pPr algn="l" defTabSz="525779">
              <a:defRPr sz="7200"/>
            </a:lvl1pPr>
          </a:lstStyle>
          <a:p>
            <a:r>
              <a:rPr lang="en-US" sz="4400" dirty="0"/>
              <a:t>FM-sketch (</a:t>
            </a:r>
            <a:r>
              <a:rPr lang="en-US" sz="4400" dirty="0" err="1"/>
              <a:t>Flajolet</a:t>
            </a:r>
            <a:r>
              <a:rPr lang="en-US" sz="4400" dirty="0"/>
              <a:t>-Martin)</a:t>
            </a:r>
          </a:p>
        </p:txBody>
      </p:sp>
      <p:sp>
        <p:nvSpPr>
          <p:cNvPr id="964" name="Shape 964"/>
          <p:cNvSpPr>
            <a:spLocks noGrp="1"/>
          </p:cNvSpPr>
          <p:nvPr>
            <p:ph type="body" idx="1"/>
          </p:nvPr>
        </p:nvSpPr>
        <p:spPr/>
        <p:txBody>
          <a:bodyPr/>
          <a:lstStyle/>
          <a:p>
            <a:endParaRPr lang="en-US" dirty="0">
              <a:sym typeface="Helvetica"/>
            </a:endParaRPr>
          </a:p>
          <a:p>
            <a:r>
              <a:rPr lang="en-US" dirty="0">
                <a:sym typeface="Helvetica"/>
              </a:rPr>
              <a:t>Approach</a:t>
            </a:r>
            <a:r>
              <a:rPr lang="en-US" dirty="0"/>
              <a:t>: </a:t>
            </a:r>
            <a:r>
              <a:rPr lang="en-US" dirty="0">
                <a:sym typeface="Helvetica"/>
              </a:rPr>
              <a:t>hash</a:t>
            </a:r>
            <a:r>
              <a:rPr lang="en-US" dirty="0"/>
              <a:t> data stream elements </a:t>
            </a:r>
            <a:r>
              <a:rPr lang="en-US" dirty="0">
                <a:sym typeface="Helvetica"/>
              </a:rPr>
              <a:t>uniformly</a:t>
            </a:r>
            <a:r>
              <a:rPr lang="en-US" dirty="0"/>
              <a:t> to </a:t>
            </a:r>
            <a:r>
              <a:rPr lang="en-US" dirty="0">
                <a:sym typeface="Times New Roman"/>
              </a:rPr>
              <a:t>N</a:t>
            </a:r>
            <a:r>
              <a:rPr lang="en-US" dirty="0"/>
              <a:t> bit values, i.e.:</a:t>
            </a:r>
            <a:br>
              <a:rPr lang="en-US" dirty="0"/>
            </a:br>
            <a:endParaRPr lang="en-US" dirty="0"/>
          </a:p>
          <a:p>
            <a:r>
              <a:rPr lang="en-US" dirty="0"/>
              <a:t>Task: Given a data stream of, estimate the </a:t>
            </a:r>
            <a:r>
              <a:rPr lang="en-US" b="1" dirty="0">
                <a:latin typeface="Helvetica"/>
                <a:ea typeface="Helvetica"/>
                <a:cs typeface="Helvetica"/>
                <a:sym typeface="Helvetica"/>
              </a:rPr>
              <a:t>number of distinct</a:t>
            </a:r>
            <a:r>
              <a:rPr lang="en-US" dirty="0"/>
              <a:t> </a:t>
            </a:r>
            <a:r>
              <a:rPr lang="en-US" b="1" dirty="0">
                <a:latin typeface="Helvetica"/>
                <a:ea typeface="Helvetica"/>
                <a:cs typeface="Helvetica"/>
                <a:sym typeface="Helvetica"/>
              </a:rPr>
              <a:t>elements</a:t>
            </a:r>
            <a:r>
              <a:rPr lang="en-US" dirty="0"/>
              <a:t> occurring in it</a:t>
            </a:r>
            <a:r>
              <a:rPr lang="en-NL" dirty="0"/>
              <a:t> (recall Morris counting)</a:t>
            </a:r>
            <a:endParaRPr lang="en-US" dirty="0"/>
          </a:p>
          <a:p>
            <a:endParaRPr lang="en-US" dirty="0">
              <a:sym typeface="Helvetica"/>
            </a:endParaRPr>
          </a:p>
          <a:p>
            <a:r>
              <a:rPr lang="en-US" dirty="0">
                <a:sym typeface="Helvetica"/>
              </a:rPr>
              <a:t>Assumption</a:t>
            </a:r>
            <a:r>
              <a:rPr lang="en-US" dirty="0"/>
              <a:t>: the larger the number of </a:t>
            </a:r>
            <a:r>
              <a:rPr lang="en-US" dirty="0">
                <a:sym typeface="Helvetica"/>
              </a:rPr>
              <a:t>distinct</a:t>
            </a:r>
            <a:r>
              <a:rPr lang="en-US" dirty="0"/>
              <a:t> </a:t>
            </a:r>
            <a:r>
              <a:rPr lang="en-US" dirty="0">
                <a:sym typeface="Helvetica"/>
              </a:rPr>
              <a:t>elements</a:t>
            </a:r>
            <a:r>
              <a:rPr lang="en-US" dirty="0"/>
              <a:t> in the stream, the more distinct the occurring hash values, and the more likely one with an </a:t>
            </a:r>
            <a:r>
              <a:rPr lang="en-US" dirty="0">
                <a:solidFill>
                  <a:srgbClr val="FF6600"/>
                </a:solidFill>
                <a:sym typeface="Helvetica"/>
              </a:rPr>
              <a:t>unusual</a:t>
            </a:r>
            <a:r>
              <a:rPr lang="en-US" dirty="0">
                <a:solidFill>
                  <a:srgbClr val="FF6600"/>
                </a:solidFill>
              </a:rPr>
              <a:t> property </a:t>
            </a:r>
            <a:r>
              <a:rPr lang="en-US" dirty="0"/>
              <a:t>appears</a:t>
            </a:r>
          </a:p>
        </p:txBody>
      </p:sp>
      <p:pic>
        <p:nvPicPr>
          <p:cNvPr id="965" name="pasted-image.pdf"/>
          <p:cNvPicPr>
            <a:picLocks noChangeAspect="1"/>
          </p:cNvPicPr>
          <p:nvPr/>
        </p:nvPicPr>
        <p:blipFill>
          <a:blip r:embed="rId3"/>
          <a:stretch>
            <a:fillRect/>
          </a:stretch>
        </p:blipFill>
        <p:spPr>
          <a:xfrm>
            <a:off x="6506554" y="7089371"/>
            <a:ext cx="3952385" cy="643220"/>
          </a:xfrm>
          <a:prstGeom prst="rect">
            <a:avLst/>
          </a:prstGeom>
          <a:ln w="12700">
            <a:miter lim="400000"/>
          </a:ln>
        </p:spPr>
      </p:pic>
    </p:spTree>
    <p:extLst>
      <p:ext uri="{BB962C8B-B14F-4D97-AF65-F5344CB8AC3E}">
        <p14:creationId xmlns:p14="http://schemas.microsoft.com/office/powerpoint/2010/main" val="2837702913"/>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8EE9-5EB7-4386-8877-C4A258EEC2E6}"/>
              </a:ext>
            </a:extLst>
          </p:cNvPr>
          <p:cNvSpPr>
            <a:spLocks noGrp="1"/>
          </p:cNvSpPr>
          <p:nvPr>
            <p:ph type="title"/>
          </p:nvPr>
        </p:nvSpPr>
        <p:spPr/>
        <p:txBody>
          <a:bodyPr/>
          <a:lstStyle/>
          <a:p>
            <a:r>
              <a:rPr lang="nl-NL" dirty="0"/>
              <a:t>F</a:t>
            </a:r>
            <a:r>
              <a:rPr lang="en-NL" dirty="0"/>
              <a:t>M-</a:t>
            </a:r>
            <a:r>
              <a:rPr lang="nl-NL" dirty="0"/>
              <a:t>s</a:t>
            </a:r>
            <a:r>
              <a:rPr lang="en-NL" dirty="0"/>
              <a:t>k</a:t>
            </a:r>
            <a:r>
              <a:rPr lang="nl-NL" dirty="0"/>
              <a:t>e</a:t>
            </a:r>
            <a:r>
              <a:rPr lang="en-NL" dirty="0"/>
              <a:t>t</a:t>
            </a:r>
            <a:r>
              <a:rPr lang="nl-NL" dirty="0"/>
              <a:t>c</a:t>
            </a:r>
            <a:r>
              <a:rPr lang="en-NL" dirty="0"/>
              <a:t>h</a:t>
            </a:r>
          </a:p>
        </p:txBody>
      </p:sp>
      <p:sp>
        <p:nvSpPr>
          <p:cNvPr id="3" name="Text Placeholder 2">
            <a:extLst>
              <a:ext uri="{FF2B5EF4-FFF2-40B4-BE49-F238E27FC236}">
                <a16:creationId xmlns:a16="http://schemas.microsoft.com/office/drawing/2014/main" id="{BB71E664-FFE4-45AC-BCC7-2C8803603B62}"/>
              </a:ext>
            </a:extLst>
          </p:cNvPr>
          <p:cNvSpPr>
            <a:spLocks noGrp="1"/>
          </p:cNvSpPr>
          <p:nvPr>
            <p:ph type="body" idx="1"/>
          </p:nvPr>
        </p:nvSpPr>
        <p:spPr/>
        <p:txBody>
          <a:bodyPr/>
          <a:lstStyle/>
          <a:p>
            <a:r>
              <a:rPr lang="nl-NL" dirty="0"/>
              <a:t>W</a:t>
            </a:r>
            <a:r>
              <a:rPr lang="en-NL" dirty="0"/>
              <a:t>h</a:t>
            </a:r>
            <a:r>
              <a:rPr lang="nl-NL" dirty="0"/>
              <a:t>a</a:t>
            </a:r>
            <a:r>
              <a:rPr lang="en-NL" dirty="0"/>
              <a:t>t </a:t>
            </a:r>
            <a:r>
              <a:rPr lang="nl-NL" dirty="0"/>
              <a:t>i</a:t>
            </a:r>
            <a:r>
              <a:rPr lang="en-NL" dirty="0"/>
              <a:t>s </a:t>
            </a:r>
            <a:r>
              <a:rPr lang="nl-NL" dirty="0"/>
              <a:t>u</a:t>
            </a:r>
            <a:r>
              <a:rPr lang="en-NL" dirty="0"/>
              <a:t>n</a:t>
            </a:r>
            <a:r>
              <a:rPr lang="nl-NL" dirty="0"/>
              <a:t>u</a:t>
            </a:r>
            <a:r>
              <a:rPr lang="en-NL" dirty="0"/>
              <a:t>s</a:t>
            </a:r>
            <a:r>
              <a:rPr lang="nl-NL" dirty="0"/>
              <a:t>u</a:t>
            </a:r>
            <a:r>
              <a:rPr lang="en-NL" dirty="0"/>
              <a:t>a</a:t>
            </a:r>
            <a:r>
              <a:rPr lang="nl-NL" dirty="0"/>
              <a:t>l</a:t>
            </a:r>
            <a:r>
              <a:rPr lang="en-NL" dirty="0"/>
              <a:t>?</a:t>
            </a:r>
          </a:p>
          <a:p>
            <a:endParaRPr lang="en-NL" dirty="0"/>
          </a:p>
          <a:p>
            <a:r>
              <a:rPr lang="en-NL" dirty="0"/>
              <a:t>I</a:t>
            </a:r>
            <a:r>
              <a:rPr lang="nl-NL" dirty="0"/>
              <a:t>n</a:t>
            </a:r>
            <a:r>
              <a:rPr lang="en-NL" dirty="0"/>
              <a:t>t</a:t>
            </a:r>
            <a:r>
              <a:rPr lang="nl-NL" dirty="0"/>
              <a:t>u</a:t>
            </a:r>
            <a:r>
              <a:rPr lang="en-NL" dirty="0" err="1"/>
              <a:t>i</a:t>
            </a:r>
            <a:r>
              <a:rPr lang="nl-NL" dirty="0"/>
              <a:t>t</a:t>
            </a:r>
            <a:r>
              <a:rPr lang="en-NL" dirty="0" err="1"/>
              <a:t>i</a:t>
            </a:r>
            <a:r>
              <a:rPr lang="nl-NL" dirty="0"/>
              <a:t>o</a:t>
            </a:r>
            <a:r>
              <a:rPr lang="en-NL" dirty="0"/>
              <a:t>n:</a:t>
            </a:r>
          </a:p>
          <a:p>
            <a:endParaRPr lang="en-NL" dirty="0"/>
          </a:p>
          <a:p>
            <a:pPr lvl="1"/>
            <a:r>
              <a:rPr lang="en-NL" dirty="0"/>
              <a:t>Say I roll 6 dice, then the </a:t>
            </a:r>
            <a:r>
              <a:rPr lang="en-NL" dirty="0" err="1"/>
              <a:t>probabil</a:t>
            </a:r>
            <a:r>
              <a:rPr lang="nl-NL" dirty="0"/>
              <a:t>i</a:t>
            </a:r>
            <a:r>
              <a:rPr lang="en-NL" dirty="0"/>
              <a:t>t</a:t>
            </a:r>
            <a:r>
              <a:rPr lang="nl-NL" dirty="0"/>
              <a:t>y</a:t>
            </a:r>
            <a:r>
              <a:rPr lang="en-NL" dirty="0"/>
              <a:t> </a:t>
            </a:r>
            <a:r>
              <a:rPr lang="nl-NL" dirty="0"/>
              <a:t>t</a:t>
            </a:r>
            <a:r>
              <a:rPr lang="en-NL" dirty="0"/>
              <a:t>h</a:t>
            </a:r>
            <a:r>
              <a:rPr lang="nl-NL" dirty="0"/>
              <a:t>a</a:t>
            </a:r>
            <a:r>
              <a:rPr lang="en-NL" dirty="0"/>
              <a:t>t </a:t>
            </a:r>
            <a:r>
              <a:rPr lang="nl-NL" dirty="0"/>
              <a:t>I</a:t>
            </a:r>
            <a:r>
              <a:rPr lang="en-NL" dirty="0"/>
              <a:t> get 1,2,3,4,5,6 as roll is very small</a:t>
            </a:r>
          </a:p>
          <a:p>
            <a:endParaRPr lang="en-NL" dirty="0"/>
          </a:p>
          <a:p>
            <a:pPr lvl="1"/>
            <a:r>
              <a:rPr lang="en-NL" dirty="0"/>
              <a:t>But If I repeat this </a:t>
            </a:r>
            <a:r>
              <a:rPr lang="nl-NL" dirty="0"/>
              <a:t>a</a:t>
            </a:r>
            <a:r>
              <a:rPr lang="en-NL" dirty="0"/>
              <a:t> million times, then the probability that </a:t>
            </a:r>
            <a:r>
              <a:rPr lang="nl-NL" dirty="0"/>
              <a:t>t</a:t>
            </a:r>
            <a:r>
              <a:rPr lang="en-NL" dirty="0"/>
              <a:t>h</a:t>
            </a:r>
            <a:r>
              <a:rPr lang="nl-NL" dirty="0"/>
              <a:t>i</a:t>
            </a:r>
            <a:r>
              <a:rPr lang="en-NL" dirty="0"/>
              <a:t>s </a:t>
            </a:r>
            <a:r>
              <a:rPr lang="nl-NL" dirty="0"/>
              <a:t>o</a:t>
            </a:r>
            <a:r>
              <a:rPr lang="en-NL" dirty="0"/>
              <a:t>c</a:t>
            </a:r>
            <a:r>
              <a:rPr lang="nl-NL" dirty="0"/>
              <a:t>c</a:t>
            </a:r>
            <a:r>
              <a:rPr lang="en-NL" dirty="0"/>
              <a:t>u</a:t>
            </a:r>
            <a:r>
              <a:rPr lang="nl-NL" dirty="0"/>
              <a:t>r</a:t>
            </a:r>
            <a:r>
              <a:rPr lang="en-NL" dirty="0"/>
              <a:t>s </a:t>
            </a:r>
            <a:r>
              <a:rPr lang="nl-NL" dirty="0"/>
              <a:t>a</a:t>
            </a:r>
            <a:r>
              <a:rPr lang="en-NL" dirty="0"/>
              <a:t>t </a:t>
            </a:r>
            <a:r>
              <a:rPr lang="nl-NL" dirty="0"/>
              <a:t>s</a:t>
            </a:r>
            <a:r>
              <a:rPr lang="en-NL" dirty="0"/>
              <a:t>o</a:t>
            </a:r>
            <a:r>
              <a:rPr lang="nl-NL" dirty="0"/>
              <a:t>m</a:t>
            </a:r>
            <a:r>
              <a:rPr lang="en-NL" dirty="0"/>
              <a:t>e </a:t>
            </a:r>
            <a:r>
              <a:rPr lang="nl-NL" dirty="0"/>
              <a:t>p</a:t>
            </a:r>
            <a:r>
              <a:rPr lang="en-NL" dirty="0"/>
              <a:t>o</a:t>
            </a:r>
            <a:r>
              <a:rPr lang="nl-NL" dirty="0"/>
              <a:t>i</a:t>
            </a:r>
            <a:r>
              <a:rPr lang="en-NL" dirty="0"/>
              <a:t>n</a:t>
            </a:r>
            <a:r>
              <a:rPr lang="nl-NL" dirty="0"/>
              <a:t>t</a:t>
            </a:r>
            <a:r>
              <a:rPr lang="en-NL" dirty="0"/>
              <a:t> </a:t>
            </a:r>
            <a:r>
              <a:rPr lang="nl-NL" dirty="0"/>
              <a:t>i</a:t>
            </a:r>
            <a:r>
              <a:rPr lang="en-NL" dirty="0"/>
              <a:t>s very hi</a:t>
            </a:r>
            <a:r>
              <a:rPr lang="nl-NL" dirty="0"/>
              <a:t>g</a:t>
            </a:r>
            <a:r>
              <a:rPr lang="en-NL" dirty="0"/>
              <a:t>h</a:t>
            </a:r>
          </a:p>
          <a:p>
            <a:endParaRPr lang="en-NL" dirty="0"/>
          </a:p>
          <a:p>
            <a:pPr lvl="1"/>
            <a:r>
              <a:rPr lang="nl-NL" dirty="0"/>
              <a:t>I</a:t>
            </a:r>
            <a:r>
              <a:rPr lang="en-NL" dirty="0"/>
              <a:t>f </a:t>
            </a:r>
            <a:r>
              <a:rPr lang="nl-NL" dirty="0"/>
              <a:t>I</a:t>
            </a:r>
            <a:r>
              <a:rPr lang="en-NL" dirty="0"/>
              <a:t> </a:t>
            </a:r>
            <a:r>
              <a:rPr lang="nl-NL" dirty="0"/>
              <a:t>t</a:t>
            </a:r>
            <a:r>
              <a:rPr lang="en-NL" dirty="0"/>
              <a:t>e</a:t>
            </a:r>
            <a:r>
              <a:rPr lang="nl-NL" dirty="0"/>
              <a:t>l</a:t>
            </a:r>
            <a:r>
              <a:rPr lang="en-NL" dirty="0"/>
              <a:t>l </a:t>
            </a:r>
            <a:r>
              <a:rPr lang="nl-NL" dirty="0"/>
              <a:t>y</a:t>
            </a:r>
            <a:r>
              <a:rPr lang="en-NL" dirty="0"/>
              <a:t>o</a:t>
            </a:r>
            <a:r>
              <a:rPr lang="nl-NL" dirty="0"/>
              <a:t>u</a:t>
            </a:r>
            <a:r>
              <a:rPr lang="en-NL" dirty="0"/>
              <a:t> </a:t>
            </a:r>
            <a:r>
              <a:rPr lang="nl-NL" dirty="0"/>
              <a:t>t</a:t>
            </a:r>
            <a:r>
              <a:rPr lang="en-NL" dirty="0"/>
              <a:t>h</a:t>
            </a:r>
            <a:r>
              <a:rPr lang="nl-NL" dirty="0"/>
              <a:t>a</a:t>
            </a:r>
            <a:r>
              <a:rPr lang="en-NL" dirty="0"/>
              <a:t>t </a:t>
            </a:r>
            <a:r>
              <a:rPr lang="nl-NL" dirty="0"/>
              <a:t>I</a:t>
            </a:r>
            <a:r>
              <a:rPr lang="en-NL" dirty="0"/>
              <a:t> </a:t>
            </a:r>
            <a:r>
              <a:rPr lang="nl-NL" dirty="0"/>
              <a:t>r</a:t>
            </a:r>
            <a:r>
              <a:rPr lang="en-NL" dirty="0"/>
              <a:t>o</a:t>
            </a:r>
            <a:r>
              <a:rPr lang="nl-NL" dirty="0"/>
              <a:t>l</a:t>
            </a:r>
            <a:r>
              <a:rPr lang="en-NL" dirty="0"/>
              <a:t>l</a:t>
            </a:r>
            <a:r>
              <a:rPr lang="nl-NL" dirty="0"/>
              <a:t>e</a:t>
            </a:r>
            <a:r>
              <a:rPr lang="en-NL" dirty="0"/>
              <a:t>d </a:t>
            </a:r>
            <a:r>
              <a:rPr lang="nl-NL" dirty="0"/>
              <a:t>t</a:t>
            </a:r>
            <a:r>
              <a:rPr lang="en-NL" dirty="0"/>
              <a:t>h</a:t>
            </a:r>
            <a:r>
              <a:rPr lang="nl-NL" dirty="0"/>
              <a:t>e</a:t>
            </a:r>
            <a:r>
              <a:rPr lang="en-NL" dirty="0"/>
              <a:t> </a:t>
            </a:r>
            <a:r>
              <a:rPr lang="nl-NL" dirty="0"/>
              <a:t>d</a:t>
            </a:r>
            <a:r>
              <a:rPr lang="en-NL" dirty="0" err="1"/>
              <a:t>i</a:t>
            </a:r>
            <a:r>
              <a:rPr lang="nl-NL" dirty="0"/>
              <a:t>c</a:t>
            </a:r>
            <a:r>
              <a:rPr lang="en-NL" dirty="0"/>
              <a:t>e </a:t>
            </a:r>
            <a:r>
              <a:rPr lang="nl-NL" dirty="0"/>
              <a:t>X</a:t>
            </a:r>
            <a:r>
              <a:rPr lang="en-NL" dirty="0"/>
              <a:t> </a:t>
            </a:r>
            <a:r>
              <a:rPr lang="nl-NL" dirty="0"/>
              <a:t>t</a:t>
            </a:r>
            <a:r>
              <a:rPr lang="en-NL" dirty="0" err="1"/>
              <a:t>i</a:t>
            </a:r>
            <a:r>
              <a:rPr lang="nl-NL" dirty="0"/>
              <a:t>m</a:t>
            </a:r>
            <a:r>
              <a:rPr lang="en-NL" dirty="0"/>
              <a:t>e</a:t>
            </a:r>
            <a:r>
              <a:rPr lang="nl-NL" dirty="0"/>
              <a:t>s</a:t>
            </a:r>
            <a:r>
              <a:rPr lang="en-NL" dirty="0"/>
              <a:t>, </a:t>
            </a:r>
            <a:r>
              <a:rPr lang="nl-NL" dirty="0"/>
              <a:t>a</a:t>
            </a:r>
            <a:r>
              <a:rPr lang="en-NL" dirty="0"/>
              <a:t>n</a:t>
            </a:r>
            <a:r>
              <a:rPr lang="nl-NL" dirty="0"/>
              <a:t>d</a:t>
            </a:r>
            <a:r>
              <a:rPr lang="en-NL" dirty="0"/>
              <a:t> </a:t>
            </a:r>
            <a:r>
              <a:rPr lang="nl-NL" dirty="0"/>
              <a:t>I</a:t>
            </a:r>
            <a:r>
              <a:rPr lang="en-NL" dirty="0"/>
              <a:t> </a:t>
            </a:r>
            <a:r>
              <a:rPr lang="nl-NL" dirty="0"/>
              <a:t>o</a:t>
            </a:r>
            <a:r>
              <a:rPr lang="en-NL" dirty="0"/>
              <a:t>b</a:t>
            </a:r>
            <a:r>
              <a:rPr lang="nl-NL" dirty="0"/>
              <a:t>s</a:t>
            </a:r>
            <a:r>
              <a:rPr lang="en-NL" dirty="0"/>
              <a:t>e</a:t>
            </a:r>
            <a:r>
              <a:rPr lang="nl-NL" dirty="0"/>
              <a:t>r</a:t>
            </a:r>
            <a:r>
              <a:rPr lang="en-NL" dirty="0"/>
              <a:t>v</a:t>
            </a:r>
            <a:r>
              <a:rPr lang="nl-NL" dirty="0"/>
              <a:t>e</a:t>
            </a:r>
            <a:r>
              <a:rPr lang="en-NL" dirty="0"/>
              <a:t>d 1,2,3,4,5,6 </a:t>
            </a:r>
            <a:r>
              <a:rPr lang="nl-NL" dirty="0"/>
              <a:t>o</a:t>
            </a:r>
            <a:r>
              <a:rPr lang="en-NL" dirty="0"/>
              <a:t>n</a:t>
            </a:r>
            <a:r>
              <a:rPr lang="nl-NL" dirty="0"/>
              <a:t>c</a:t>
            </a:r>
            <a:r>
              <a:rPr lang="en-NL" dirty="0"/>
              <a:t>e</a:t>
            </a:r>
          </a:p>
          <a:p>
            <a:pPr lvl="1"/>
            <a:endParaRPr lang="en-NL" dirty="0"/>
          </a:p>
          <a:p>
            <a:pPr lvl="1"/>
            <a:r>
              <a:rPr lang="en-NL" dirty="0"/>
              <a:t>You can use </a:t>
            </a:r>
            <a:r>
              <a:rPr lang="en-NL" dirty="0" err="1"/>
              <a:t>th</a:t>
            </a:r>
            <a:r>
              <a:rPr lang="nl-NL" dirty="0"/>
              <a:t>e</a:t>
            </a:r>
            <a:r>
              <a:rPr lang="en-NL" dirty="0"/>
              <a:t>s</a:t>
            </a:r>
            <a:r>
              <a:rPr lang="nl-NL" dirty="0"/>
              <a:t>e</a:t>
            </a:r>
            <a:r>
              <a:rPr lang="en-NL" dirty="0"/>
              <a:t> </a:t>
            </a:r>
            <a:r>
              <a:rPr lang="en-NL" dirty="0" err="1"/>
              <a:t>probabilit</a:t>
            </a:r>
            <a:r>
              <a:rPr lang="nl-NL" dirty="0"/>
              <a:t>i</a:t>
            </a:r>
            <a:r>
              <a:rPr lang="en-NL" dirty="0"/>
              <a:t>e</a:t>
            </a:r>
            <a:r>
              <a:rPr lang="nl-NL" dirty="0"/>
              <a:t>s</a:t>
            </a:r>
            <a:r>
              <a:rPr lang="en-NL" dirty="0"/>
              <a:t> to estimate X!</a:t>
            </a:r>
          </a:p>
        </p:txBody>
      </p:sp>
    </p:spTree>
    <p:extLst>
      <p:ext uri="{BB962C8B-B14F-4D97-AF65-F5344CB8AC3E}">
        <p14:creationId xmlns:p14="http://schemas.microsoft.com/office/powerpoint/2010/main" val="395349112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Shape 618"/>
          <p:cNvSpPr>
            <a:spLocks noGrp="1"/>
          </p:cNvSpPr>
          <p:nvPr>
            <p:ph type="title" idx="4294967295"/>
          </p:nvPr>
        </p:nvSpPr>
        <p:spPr>
          <a:xfrm>
            <a:off x="2995613" y="484188"/>
            <a:ext cx="10009187" cy="1512887"/>
          </a:xfrm>
          <a:prstGeom prst="rect">
            <a:avLst/>
          </a:prstGeom>
        </p:spPr>
        <p:txBody>
          <a:bodyPr/>
          <a:lstStyle>
            <a:lvl1pPr algn="l" defTabSz="525779">
              <a:defRPr sz="7200"/>
            </a:lvl1pPr>
          </a:lstStyle>
          <a:p>
            <a:r>
              <a:rPr lang="en-US" sz="4400" dirty="0"/>
              <a:t>FM-sketch</a:t>
            </a:r>
          </a:p>
        </p:txBody>
      </p:sp>
      <p:sp>
        <p:nvSpPr>
          <p:cNvPr id="620" name="Shape 620"/>
          <p:cNvSpPr>
            <a:spLocks noGrp="1"/>
          </p:cNvSpPr>
          <p:nvPr>
            <p:ph type="body" idx="4294967295"/>
          </p:nvPr>
        </p:nvSpPr>
        <p:spPr>
          <a:xfrm>
            <a:off x="2995613" y="2355850"/>
            <a:ext cx="10009187" cy="6842125"/>
          </a:xfrm>
          <a:prstGeom prst="rect">
            <a:avLst/>
          </a:prstGeom>
        </p:spPr>
        <p:txBody>
          <a:bodyPr/>
          <a:lstStyle/>
          <a:p>
            <a:r>
              <a:rPr lang="en-US"/>
              <a:t>One possibility of interpreting </a:t>
            </a:r>
            <a:r>
              <a:rPr lang="en-US">
                <a:sym typeface="Helvetica"/>
              </a:rPr>
              <a:t>unusual</a:t>
            </a:r>
            <a:r>
              <a:rPr lang="en-US"/>
              <a:t> is the</a:t>
            </a:r>
            <a:br>
              <a:rPr lang="en-US"/>
            </a:br>
            <a:r>
              <a:rPr lang="en-US">
                <a:sym typeface="Helvetica"/>
              </a:rPr>
              <a:t>hash tail</a:t>
            </a:r>
            <a:r>
              <a:rPr lang="en-US"/>
              <a:t>: the number of 0’s a binary hash value</a:t>
            </a:r>
            <a:br>
              <a:rPr lang="en-US"/>
            </a:br>
            <a:r>
              <a:rPr lang="en-US"/>
              <a:t>ends in</a:t>
            </a:r>
            <a:endParaRPr lang="en-US" dirty="0"/>
          </a:p>
        </p:txBody>
      </p:sp>
      <p:grpSp>
        <p:nvGrpSpPr>
          <p:cNvPr id="624" name="Group 624"/>
          <p:cNvGrpSpPr/>
          <p:nvPr/>
        </p:nvGrpSpPr>
        <p:grpSpPr>
          <a:xfrm>
            <a:off x="1070100" y="4368329"/>
            <a:ext cx="10407438" cy="656590"/>
            <a:chOff x="18935" y="-4448"/>
            <a:chExt cx="10407436" cy="656589"/>
          </a:xfrm>
        </p:grpSpPr>
        <p:sp>
          <p:nvSpPr>
            <p:cNvPr id="621" name="Shape 621"/>
            <p:cNvSpPr/>
            <p:nvPr/>
          </p:nvSpPr>
          <p:spPr>
            <a:xfrm>
              <a:off x="18935" y="-4448"/>
              <a:ext cx="3126857" cy="656589"/>
            </a:xfrm>
            <a:prstGeom prst="rect">
              <a:avLst/>
            </a:prstGeom>
            <a:solidFill>
              <a:srgbClr val="DCDEE0"/>
            </a:solid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r>
                <a:t>10011010111</a:t>
              </a:r>
              <a:r>
                <a:rPr>
                  <a:solidFill>
                    <a:srgbClr val="FF2600"/>
                  </a:solidFill>
                </a:rPr>
                <a:t>0</a:t>
              </a:r>
            </a:p>
          </p:txBody>
        </p:sp>
        <p:sp>
          <p:nvSpPr>
            <p:cNvPr id="622" name="Shape 622"/>
            <p:cNvSpPr/>
            <p:nvPr/>
          </p:nvSpPr>
          <p:spPr>
            <a:xfrm>
              <a:off x="3659226" y="-4448"/>
              <a:ext cx="3126857" cy="656589"/>
            </a:xfrm>
            <a:prstGeom prst="rect">
              <a:avLst/>
            </a:prstGeom>
            <a:solidFill>
              <a:srgbClr val="DCDEE0"/>
            </a:solid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r>
                <a:t>1001101011</a:t>
              </a:r>
              <a:r>
                <a:rPr>
                  <a:solidFill>
                    <a:srgbClr val="FF2600"/>
                  </a:solidFill>
                </a:rPr>
                <a:t>00</a:t>
              </a:r>
            </a:p>
          </p:txBody>
        </p:sp>
        <p:sp>
          <p:nvSpPr>
            <p:cNvPr id="623" name="Shape 623"/>
            <p:cNvSpPr/>
            <p:nvPr/>
          </p:nvSpPr>
          <p:spPr>
            <a:xfrm>
              <a:off x="7299514" y="-4448"/>
              <a:ext cx="3126857" cy="656589"/>
            </a:xfrm>
            <a:prstGeom prst="rect">
              <a:avLst/>
            </a:prstGeom>
            <a:solidFill>
              <a:srgbClr val="DCDEE0"/>
            </a:solid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r>
                <a:t>10011</a:t>
              </a:r>
              <a:r>
                <a:rPr>
                  <a:solidFill>
                    <a:srgbClr val="FF2600"/>
                  </a:solidFill>
                </a:rPr>
                <a:t>0000000</a:t>
              </a:r>
            </a:p>
          </p:txBody>
        </p:sp>
      </p:grpSp>
      <p:sp>
        <p:nvSpPr>
          <p:cNvPr id="625" name="Shape 625"/>
          <p:cNvSpPr/>
          <p:nvPr/>
        </p:nvSpPr>
        <p:spPr>
          <a:xfrm>
            <a:off x="7426451" y="6015639"/>
            <a:ext cx="5443768" cy="2903329"/>
          </a:xfrm>
          <a:prstGeom prst="rect">
            <a:avLst/>
          </a:prstGeom>
          <a:ln w="12700">
            <a:miter lim="400000"/>
          </a:ln>
          <a:extLst>
            <a:ext uri="{C572A759-6A51-4108-AA02-DFA0A04FC94B}">
              <ma14:wrappingTextBoxFlag xmlns:ma14="http://schemas.microsoft.com/office/mac/drawingml/2011/main" xmlns="" val="1"/>
            </a:ext>
          </a:extLst>
        </p:spPr>
        <p:txBody>
          <a:bodyPr wrap="none" lIns="50785" tIns="50785" rIns="50785" bIns="50785" anchor="ctr">
            <a:spAutoFit/>
          </a:bodyPr>
          <a:lstStyle/>
          <a:p>
            <a:pPr algn="l" defTabSz="457082"/>
            <a:r>
              <a:rPr sz="3800" i="1" dirty="0">
                <a:latin typeface="Times New Roman"/>
                <a:ea typeface="Times New Roman"/>
                <a:cs typeface="Times New Roman"/>
                <a:sym typeface="Times New Roman"/>
              </a:rPr>
              <a:t>N</a:t>
            </a:r>
            <a:r>
              <a:rPr dirty="0"/>
              <a:t> must be </a:t>
            </a:r>
            <a:r>
              <a:rPr b="1" dirty="0">
                <a:solidFill>
                  <a:srgbClr val="DD8047"/>
                </a:solidFill>
                <a:latin typeface="Helvetica"/>
                <a:ea typeface="Helvetica"/>
                <a:cs typeface="Helvetica"/>
                <a:sym typeface="Helvetica"/>
              </a:rPr>
              <a:t>long enough</a:t>
            </a:r>
            <a:r>
              <a:rPr dirty="0"/>
              <a:t>; </a:t>
            </a:r>
          </a:p>
          <a:p>
            <a:pPr algn="l" defTabSz="457082"/>
            <a:r>
              <a:rPr dirty="0"/>
              <a:t>there must be </a:t>
            </a:r>
            <a:r>
              <a:rPr b="1" dirty="0">
                <a:latin typeface="Helvetica"/>
                <a:ea typeface="Helvetica"/>
                <a:cs typeface="Helvetica"/>
                <a:sym typeface="Helvetica"/>
              </a:rPr>
              <a:t>more </a:t>
            </a:r>
            <a:br>
              <a:rPr b="1" dirty="0">
                <a:latin typeface="Helvetica"/>
                <a:ea typeface="Helvetica"/>
                <a:cs typeface="Helvetica"/>
                <a:sym typeface="Helvetica"/>
              </a:rPr>
            </a:br>
            <a:r>
              <a:rPr b="1" dirty="0">
                <a:solidFill>
                  <a:srgbClr val="DD8047"/>
                </a:solidFill>
                <a:latin typeface="Helvetica"/>
                <a:ea typeface="Helvetica"/>
                <a:cs typeface="Helvetica"/>
                <a:sym typeface="Helvetica"/>
              </a:rPr>
              <a:t>possible </a:t>
            </a:r>
            <a:r>
              <a:rPr b="1" dirty="0">
                <a:latin typeface="Helvetica"/>
                <a:ea typeface="Helvetica"/>
                <a:cs typeface="Helvetica"/>
                <a:sym typeface="Helvetica"/>
              </a:rPr>
              <a:t>results</a:t>
            </a:r>
            <a:r>
              <a:rPr dirty="0"/>
              <a:t> of the </a:t>
            </a:r>
            <a:br>
              <a:rPr dirty="0"/>
            </a:br>
            <a:r>
              <a:rPr dirty="0"/>
              <a:t>hash function </a:t>
            </a:r>
            <a:r>
              <a:rPr b="1" dirty="0">
                <a:latin typeface="Helvetica"/>
                <a:ea typeface="Helvetica"/>
                <a:cs typeface="Helvetica"/>
                <a:sym typeface="Helvetica"/>
              </a:rPr>
              <a:t>than </a:t>
            </a:r>
            <a:br>
              <a:rPr b="1" dirty="0">
                <a:latin typeface="Helvetica"/>
                <a:ea typeface="Helvetica"/>
                <a:cs typeface="Helvetica"/>
                <a:sym typeface="Helvetica"/>
              </a:rPr>
            </a:br>
            <a:r>
              <a:rPr b="1" dirty="0">
                <a:latin typeface="Helvetica"/>
                <a:ea typeface="Helvetica"/>
                <a:cs typeface="Helvetica"/>
                <a:sym typeface="Helvetica"/>
              </a:rPr>
              <a:t>elements</a:t>
            </a:r>
            <a:r>
              <a:rPr dirty="0"/>
              <a:t> in the stream</a:t>
            </a:r>
          </a:p>
        </p:txBody>
      </p:sp>
      <p:pic>
        <p:nvPicPr>
          <p:cNvPr id="626" name="pasted-image.pdf"/>
          <p:cNvPicPr>
            <a:picLocks noChangeAspect="1"/>
          </p:cNvPicPr>
          <p:nvPr/>
        </p:nvPicPr>
        <p:blipFill>
          <a:blip r:embed="rId2"/>
          <a:stretch>
            <a:fillRect/>
          </a:stretch>
        </p:blipFill>
        <p:spPr>
          <a:xfrm>
            <a:off x="1117247" y="5866119"/>
            <a:ext cx="5511801" cy="2882901"/>
          </a:xfrm>
          <a:prstGeom prst="rect">
            <a:avLst/>
          </a:prstGeom>
          <a:ln w="12700">
            <a:miter lim="400000"/>
          </a:ln>
        </p:spPr>
      </p:pic>
      <p:sp>
        <p:nvSpPr>
          <p:cNvPr id="627" name="Shape 627"/>
          <p:cNvSpPr/>
          <p:nvPr/>
        </p:nvSpPr>
        <p:spPr>
          <a:xfrm>
            <a:off x="2019800" y="6983726"/>
            <a:ext cx="4519216" cy="647701"/>
          </a:xfrm>
          <a:custGeom>
            <a:avLst/>
            <a:gdLst/>
            <a:ahLst/>
            <a:cxnLst>
              <a:cxn ang="0">
                <a:pos x="wd2" y="hd2"/>
              </a:cxn>
              <a:cxn ang="5400000">
                <a:pos x="wd2" y="hd2"/>
              </a:cxn>
              <a:cxn ang="10800000">
                <a:pos x="wd2" y="hd2"/>
              </a:cxn>
              <a:cxn ang="16200000">
                <a:pos x="wd2" y="hd2"/>
              </a:cxn>
            </a:cxnLst>
            <a:rect l="0" t="0" r="r" b="b"/>
            <a:pathLst>
              <a:path w="21600" h="21600" extrusionOk="0">
                <a:moveTo>
                  <a:pt x="304" y="0"/>
                </a:moveTo>
                <a:cubicBezTo>
                  <a:pt x="136" y="0"/>
                  <a:pt x="0" y="948"/>
                  <a:pt x="0" y="2118"/>
                </a:cubicBezTo>
                <a:lnTo>
                  <a:pt x="0" y="15909"/>
                </a:lnTo>
                <a:cubicBezTo>
                  <a:pt x="0" y="17078"/>
                  <a:pt x="136" y="18026"/>
                  <a:pt x="304" y="18026"/>
                </a:cubicBezTo>
                <a:lnTo>
                  <a:pt x="1948" y="18026"/>
                </a:lnTo>
                <a:lnTo>
                  <a:pt x="2553" y="21600"/>
                </a:lnTo>
                <a:lnTo>
                  <a:pt x="3158" y="18026"/>
                </a:lnTo>
                <a:lnTo>
                  <a:pt x="21296" y="18026"/>
                </a:lnTo>
                <a:cubicBezTo>
                  <a:pt x="21464" y="18026"/>
                  <a:pt x="21600" y="17078"/>
                  <a:pt x="21600" y="15909"/>
                </a:cubicBezTo>
                <a:lnTo>
                  <a:pt x="21600" y="2118"/>
                </a:lnTo>
                <a:cubicBezTo>
                  <a:pt x="21600" y="948"/>
                  <a:pt x="21464" y="0"/>
                  <a:pt x="21296" y="0"/>
                </a:cubicBezTo>
                <a:lnTo>
                  <a:pt x="304" y="0"/>
                </a:lnTo>
                <a:close/>
              </a:path>
            </a:pathLst>
          </a:cu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785" tIns="50785" rIns="50785" bIns="50785" anchor="ctr"/>
          <a:lstStyle>
            <a:lvl1pPr>
              <a:defRPr sz="2400">
                <a:solidFill>
                  <a:srgbClr val="FFFFFF"/>
                </a:solidFill>
              </a:defRPr>
            </a:lvl1pPr>
          </a:lstStyle>
          <a:p>
            <a:r>
              <a:t>maximum hash tail seen so far</a:t>
            </a:r>
          </a:p>
        </p:txBody>
      </p:sp>
    </p:spTree>
    <p:extLst>
      <p:ext uri="{BB962C8B-B14F-4D97-AF65-F5344CB8AC3E}">
        <p14:creationId xmlns:p14="http://schemas.microsoft.com/office/powerpoint/2010/main" val="1645048854"/>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Shape 629"/>
          <p:cNvSpPr>
            <a:spLocks noGrp="1"/>
          </p:cNvSpPr>
          <p:nvPr>
            <p:ph type="title" idx="4294967295"/>
          </p:nvPr>
        </p:nvSpPr>
        <p:spPr>
          <a:xfrm>
            <a:off x="2995613" y="484188"/>
            <a:ext cx="10009187" cy="1512887"/>
          </a:xfrm>
          <a:prstGeom prst="rect">
            <a:avLst/>
          </a:prstGeom>
        </p:spPr>
        <p:txBody>
          <a:bodyPr/>
          <a:lstStyle>
            <a:lvl1pPr algn="l" defTabSz="525779">
              <a:defRPr sz="7200"/>
            </a:lvl1pPr>
          </a:lstStyle>
          <a:p>
            <a:r>
              <a:rPr lang="en-US" sz="4400" dirty="0"/>
              <a:t>FM-sketch (</a:t>
            </a:r>
            <a:r>
              <a:rPr lang="en-US" sz="4400" dirty="0" err="1"/>
              <a:t>Flajolet</a:t>
            </a:r>
            <a:r>
              <a:rPr lang="en-US" sz="4400" dirty="0"/>
              <a:t>-Martin)</a:t>
            </a:r>
          </a:p>
        </p:txBody>
      </p:sp>
      <p:sp>
        <p:nvSpPr>
          <p:cNvPr id="631" name="Shape 631"/>
          <p:cNvSpPr/>
          <p:nvPr/>
        </p:nvSpPr>
        <p:spPr>
          <a:xfrm>
            <a:off x="8565284" y="4319991"/>
            <a:ext cx="1775620" cy="696119"/>
          </a:xfrm>
          <a:custGeom>
            <a:avLst/>
            <a:gdLst/>
            <a:ahLst/>
            <a:cxnLst>
              <a:cxn ang="0">
                <a:pos x="wd2" y="hd2"/>
              </a:cxn>
              <a:cxn ang="5400000">
                <a:pos x="wd2" y="hd2"/>
              </a:cxn>
              <a:cxn ang="10800000">
                <a:pos x="wd2" y="hd2"/>
              </a:cxn>
              <a:cxn ang="16200000">
                <a:pos x="wd2" y="hd2"/>
              </a:cxn>
            </a:cxnLst>
            <a:rect l="0" t="0" r="r" b="b"/>
            <a:pathLst>
              <a:path w="21600" h="21600" extrusionOk="0">
                <a:moveTo>
                  <a:pt x="13470" y="0"/>
                </a:moveTo>
                <a:lnTo>
                  <a:pt x="11925" y="6182"/>
                </a:lnTo>
                <a:lnTo>
                  <a:pt x="772" y="6182"/>
                </a:lnTo>
                <a:cubicBezTo>
                  <a:pt x="346" y="6182"/>
                  <a:pt x="0" y="7064"/>
                  <a:pt x="0" y="8152"/>
                </a:cubicBezTo>
                <a:lnTo>
                  <a:pt x="0" y="19630"/>
                </a:lnTo>
                <a:cubicBezTo>
                  <a:pt x="0" y="20718"/>
                  <a:pt x="346" y="21600"/>
                  <a:pt x="772" y="21600"/>
                </a:cubicBezTo>
                <a:lnTo>
                  <a:pt x="20828" y="21600"/>
                </a:lnTo>
                <a:cubicBezTo>
                  <a:pt x="21254" y="21600"/>
                  <a:pt x="21600" y="20718"/>
                  <a:pt x="21600" y="19630"/>
                </a:cubicBezTo>
                <a:lnTo>
                  <a:pt x="21600" y="8152"/>
                </a:lnTo>
                <a:cubicBezTo>
                  <a:pt x="21600" y="7064"/>
                  <a:pt x="21254" y="6182"/>
                  <a:pt x="20828" y="6182"/>
                </a:cubicBezTo>
                <a:lnTo>
                  <a:pt x="15015" y="6182"/>
                </a:lnTo>
                <a:lnTo>
                  <a:pt x="13470" y="0"/>
                </a:lnTo>
                <a:close/>
              </a:path>
            </a:pathLst>
          </a:cu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785" tIns="50785" rIns="50785" bIns="50785" anchor="ctr"/>
          <a:lstStyle/>
          <a:p>
            <a:pPr>
              <a:defRPr sz="2400">
                <a:solidFill>
                  <a:srgbClr val="FFFFFF"/>
                </a:solidFill>
              </a:defRPr>
            </a:pPr>
            <a:r>
              <a:rPr sz="2800" i="1">
                <a:latin typeface="Times New Roman"/>
                <a:ea typeface="Times New Roman"/>
                <a:cs typeface="Times New Roman"/>
                <a:sym typeface="Times New Roman"/>
              </a:rPr>
              <a:t>r</a:t>
            </a:r>
            <a:r>
              <a:t> 0’s occur</a:t>
            </a:r>
          </a:p>
        </p:txBody>
      </p:sp>
      <p:pic>
        <p:nvPicPr>
          <p:cNvPr id="632" name="pasted-image.pdf"/>
          <p:cNvPicPr>
            <a:picLocks noChangeAspect="1"/>
          </p:cNvPicPr>
          <p:nvPr/>
        </p:nvPicPr>
        <p:blipFill>
          <a:blip r:embed="rId4"/>
          <a:stretch>
            <a:fillRect/>
          </a:stretch>
        </p:blipFill>
        <p:spPr>
          <a:xfrm>
            <a:off x="1339850" y="6982078"/>
            <a:ext cx="10325100" cy="423673"/>
          </a:xfrm>
          <a:prstGeom prst="rect">
            <a:avLst/>
          </a:prstGeom>
          <a:ln w="12700">
            <a:miter lim="400000"/>
          </a:ln>
        </p:spPr>
      </p:pic>
      <p:pic>
        <p:nvPicPr>
          <p:cNvPr id="633" name="pasted-image.pdf"/>
          <p:cNvPicPr>
            <a:picLocks noChangeAspect="1"/>
          </p:cNvPicPr>
          <p:nvPr/>
        </p:nvPicPr>
        <p:blipFill>
          <a:blip r:embed="rId5"/>
          <a:stretch>
            <a:fillRect/>
          </a:stretch>
        </p:blipFill>
        <p:spPr>
          <a:xfrm>
            <a:off x="1320801" y="7694308"/>
            <a:ext cx="10363200" cy="423673"/>
          </a:xfrm>
          <a:prstGeom prst="rect">
            <a:avLst/>
          </a:prstGeom>
          <a:ln w="12700">
            <a:miter lim="400000"/>
          </a:ln>
        </p:spPr>
      </p:pic>
      <p:grpSp>
        <p:nvGrpSpPr>
          <p:cNvPr id="637" name="Group 637"/>
          <p:cNvGrpSpPr/>
          <p:nvPr/>
        </p:nvGrpSpPr>
        <p:grpSpPr>
          <a:xfrm>
            <a:off x="996336" y="2896270"/>
            <a:ext cx="10605116" cy="1253227"/>
            <a:chOff x="0" y="-4449"/>
            <a:chExt cx="10605115" cy="1253229"/>
          </a:xfrm>
        </p:grpSpPr>
        <p:pic>
          <p:nvPicPr>
            <p:cNvPr id="635" name="pasted-image.pdf"/>
            <p:cNvPicPr>
              <a:picLocks noChangeAspect="1"/>
            </p:cNvPicPr>
            <p:nvPr/>
          </p:nvPicPr>
          <p:blipFill>
            <a:blip r:embed="rId6"/>
            <a:stretch>
              <a:fillRect/>
            </a:stretch>
          </p:blipFill>
          <p:spPr>
            <a:xfrm>
              <a:off x="407014" y="685407"/>
              <a:ext cx="10198101" cy="563373"/>
            </a:xfrm>
            <a:prstGeom prst="rect">
              <a:avLst/>
            </a:prstGeom>
            <a:ln w="12700" cap="flat">
              <a:noFill/>
              <a:miter lim="400000"/>
            </a:ln>
            <a:effectLst/>
          </p:spPr>
        </p:pic>
        <p:sp>
          <p:nvSpPr>
            <p:cNvPr id="636" name="Shape 636"/>
            <p:cNvSpPr/>
            <p:nvPr/>
          </p:nvSpPr>
          <p:spPr>
            <a:xfrm>
              <a:off x="0" y="-4449"/>
              <a:ext cx="4591201" cy="6565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spcBef>
                  <a:spcPts val="1000"/>
                </a:spcBef>
                <a:defRPr b="1">
                  <a:solidFill>
                    <a:schemeClr val="accent4">
                      <a:hueOff val="384618"/>
                      <a:satOff val="3869"/>
                      <a:lumOff val="5802"/>
                    </a:schemeClr>
                  </a:solidFill>
                  <a:latin typeface="Helvetica"/>
                  <a:ea typeface="Helvetica"/>
                  <a:cs typeface="Helvetica"/>
                  <a:sym typeface="Helvetica"/>
                </a:defRPr>
              </a:lvl1pPr>
            </a:lstStyle>
            <a:p>
              <a:r>
                <a:t>Intuitive justification</a:t>
              </a:r>
            </a:p>
          </p:txBody>
        </p:sp>
      </p:grpSp>
      <p:grpSp>
        <p:nvGrpSpPr>
          <p:cNvPr id="640" name="Group 640"/>
          <p:cNvGrpSpPr/>
          <p:nvPr/>
        </p:nvGrpSpPr>
        <p:grpSpPr>
          <a:xfrm>
            <a:off x="996335" y="5424806"/>
            <a:ext cx="10877778" cy="1269766"/>
            <a:chOff x="0" y="-4448"/>
            <a:chExt cx="10877771" cy="1269766"/>
          </a:xfrm>
        </p:grpSpPr>
        <p:pic>
          <p:nvPicPr>
            <p:cNvPr id="638" name="pasted-image.pdf"/>
            <p:cNvPicPr>
              <a:picLocks noChangeAspect="1"/>
            </p:cNvPicPr>
            <p:nvPr/>
          </p:nvPicPr>
          <p:blipFill>
            <a:blip r:embed="rId7"/>
            <a:stretch>
              <a:fillRect/>
            </a:stretch>
          </p:blipFill>
          <p:spPr>
            <a:xfrm>
              <a:off x="384950" y="676545"/>
              <a:ext cx="8026401" cy="588773"/>
            </a:xfrm>
            <a:prstGeom prst="rect">
              <a:avLst/>
            </a:prstGeom>
            <a:ln w="12700" cap="flat">
              <a:noFill/>
              <a:miter lim="400000"/>
            </a:ln>
            <a:effectLst/>
          </p:spPr>
        </p:pic>
        <p:sp>
          <p:nvSpPr>
            <p:cNvPr id="639" name="Shape 639"/>
            <p:cNvSpPr/>
            <p:nvPr/>
          </p:nvSpPr>
          <p:spPr>
            <a:xfrm>
              <a:off x="0" y="-4448"/>
              <a:ext cx="10877771" cy="6565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spcBef>
                  <a:spcPts val="1000"/>
                </a:spcBef>
                <a:defRPr b="1">
                  <a:solidFill>
                    <a:schemeClr val="accent4">
                      <a:hueOff val="384618"/>
                      <a:satOff val="3869"/>
                      <a:lumOff val="5802"/>
                    </a:schemeClr>
                  </a:solidFill>
                  <a:latin typeface="Helvetica"/>
                  <a:ea typeface="Helvetica"/>
                  <a:cs typeface="Helvetica"/>
                  <a:sym typeface="Helvetica"/>
                </a:defRPr>
              </a:lvl1pPr>
            </a:lstStyle>
            <a:p>
              <a:r>
                <a:t>When there are m distinct elements in the stream</a:t>
              </a:r>
            </a:p>
          </p:txBody>
        </p:sp>
      </p:grpSp>
    </p:spTree>
    <p:extLst>
      <p:ext uri="{BB962C8B-B14F-4D97-AF65-F5344CB8AC3E}">
        <p14:creationId xmlns:p14="http://schemas.microsoft.com/office/powerpoint/2010/main" val="1927411740"/>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Shape 629"/>
          <p:cNvSpPr>
            <a:spLocks noGrp="1"/>
          </p:cNvSpPr>
          <p:nvPr>
            <p:ph type="title" idx="4294967295"/>
          </p:nvPr>
        </p:nvSpPr>
        <p:spPr>
          <a:xfrm>
            <a:off x="2995613" y="484188"/>
            <a:ext cx="10009187" cy="1512887"/>
          </a:xfrm>
          <a:prstGeom prst="rect">
            <a:avLst/>
          </a:prstGeom>
        </p:spPr>
        <p:txBody>
          <a:bodyPr/>
          <a:lstStyle>
            <a:lvl1pPr algn="l" defTabSz="525779">
              <a:defRPr sz="7200"/>
            </a:lvl1pPr>
          </a:lstStyle>
          <a:p>
            <a:r>
              <a:rPr lang="en-US" sz="4400" dirty="0"/>
              <a:t>FM-sketch (</a:t>
            </a:r>
            <a:r>
              <a:rPr lang="en-US" sz="4400" dirty="0" err="1"/>
              <a:t>Flajolet</a:t>
            </a:r>
            <a:r>
              <a:rPr lang="en-US" sz="4400" dirty="0"/>
              <a:t>-Martin)</a:t>
            </a:r>
          </a:p>
        </p:txBody>
      </p:sp>
      <p:sp>
        <p:nvSpPr>
          <p:cNvPr id="631" name="Shape 631"/>
          <p:cNvSpPr/>
          <p:nvPr/>
        </p:nvSpPr>
        <p:spPr>
          <a:xfrm>
            <a:off x="8565284" y="4319991"/>
            <a:ext cx="1775620" cy="696119"/>
          </a:xfrm>
          <a:custGeom>
            <a:avLst/>
            <a:gdLst/>
            <a:ahLst/>
            <a:cxnLst>
              <a:cxn ang="0">
                <a:pos x="wd2" y="hd2"/>
              </a:cxn>
              <a:cxn ang="5400000">
                <a:pos x="wd2" y="hd2"/>
              </a:cxn>
              <a:cxn ang="10800000">
                <a:pos x="wd2" y="hd2"/>
              </a:cxn>
              <a:cxn ang="16200000">
                <a:pos x="wd2" y="hd2"/>
              </a:cxn>
            </a:cxnLst>
            <a:rect l="0" t="0" r="r" b="b"/>
            <a:pathLst>
              <a:path w="21600" h="21600" extrusionOk="0">
                <a:moveTo>
                  <a:pt x="13470" y="0"/>
                </a:moveTo>
                <a:lnTo>
                  <a:pt x="11925" y="6182"/>
                </a:lnTo>
                <a:lnTo>
                  <a:pt x="772" y="6182"/>
                </a:lnTo>
                <a:cubicBezTo>
                  <a:pt x="346" y="6182"/>
                  <a:pt x="0" y="7064"/>
                  <a:pt x="0" y="8152"/>
                </a:cubicBezTo>
                <a:lnTo>
                  <a:pt x="0" y="19630"/>
                </a:lnTo>
                <a:cubicBezTo>
                  <a:pt x="0" y="20718"/>
                  <a:pt x="346" y="21600"/>
                  <a:pt x="772" y="21600"/>
                </a:cubicBezTo>
                <a:lnTo>
                  <a:pt x="20828" y="21600"/>
                </a:lnTo>
                <a:cubicBezTo>
                  <a:pt x="21254" y="21600"/>
                  <a:pt x="21600" y="20718"/>
                  <a:pt x="21600" y="19630"/>
                </a:cubicBezTo>
                <a:lnTo>
                  <a:pt x="21600" y="8152"/>
                </a:lnTo>
                <a:cubicBezTo>
                  <a:pt x="21600" y="7064"/>
                  <a:pt x="21254" y="6182"/>
                  <a:pt x="20828" y="6182"/>
                </a:cubicBezTo>
                <a:lnTo>
                  <a:pt x="15015" y="6182"/>
                </a:lnTo>
                <a:lnTo>
                  <a:pt x="13470" y="0"/>
                </a:lnTo>
                <a:close/>
              </a:path>
            </a:pathLst>
          </a:cu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785" tIns="50785" rIns="50785" bIns="50785" anchor="ctr"/>
          <a:lstStyle/>
          <a:p>
            <a:pPr>
              <a:defRPr sz="2400">
                <a:solidFill>
                  <a:srgbClr val="FFFFFF"/>
                </a:solidFill>
              </a:defRPr>
            </a:pPr>
            <a:r>
              <a:rPr sz="2800" i="1">
                <a:latin typeface="Times New Roman"/>
                <a:ea typeface="Times New Roman"/>
                <a:cs typeface="Times New Roman"/>
                <a:sym typeface="Times New Roman"/>
              </a:rPr>
              <a:t>r</a:t>
            </a:r>
            <a:r>
              <a:t> 0’s occur</a:t>
            </a:r>
          </a:p>
        </p:txBody>
      </p:sp>
      <p:pic>
        <p:nvPicPr>
          <p:cNvPr id="632" name="pasted-image.pdf"/>
          <p:cNvPicPr>
            <a:picLocks noChangeAspect="1"/>
          </p:cNvPicPr>
          <p:nvPr/>
        </p:nvPicPr>
        <p:blipFill>
          <a:blip r:embed="rId4"/>
          <a:stretch>
            <a:fillRect/>
          </a:stretch>
        </p:blipFill>
        <p:spPr>
          <a:xfrm>
            <a:off x="1339850" y="6982078"/>
            <a:ext cx="10325100" cy="423673"/>
          </a:xfrm>
          <a:prstGeom prst="rect">
            <a:avLst/>
          </a:prstGeom>
          <a:ln w="12700">
            <a:miter lim="400000"/>
          </a:ln>
        </p:spPr>
      </p:pic>
      <p:pic>
        <p:nvPicPr>
          <p:cNvPr id="633" name="pasted-image.pdf"/>
          <p:cNvPicPr>
            <a:picLocks noChangeAspect="1"/>
          </p:cNvPicPr>
          <p:nvPr/>
        </p:nvPicPr>
        <p:blipFill>
          <a:blip r:embed="rId5"/>
          <a:stretch>
            <a:fillRect/>
          </a:stretch>
        </p:blipFill>
        <p:spPr>
          <a:xfrm>
            <a:off x="1320801" y="7694308"/>
            <a:ext cx="10363200" cy="423673"/>
          </a:xfrm>
          <a:prstGeom prst="rect">
            <a:avLst/>
          </a:prstGeom>
          <a:ln w="12700">
            <a:miter lim="400000"/>
          </a:ln>
        </p:spPr>
      </p:pic>
      <p:grpSp>
        <p:nvGrpSpPr>
          <p:cNvPr id="637" name="Group 637"/>
          <p:cNvGrpSpPr/>
          <p:nvPr/>
        </p:nvGrpSpPr>
        <p:grpSpPr>
          <a:xfrm>
            <a:off x="996336" y="2896270"/>
            <a:ext cx="10605116" cy="1253227"/>
            <a:chOff x="0" y="-4449"/>
            <a:chExt cx="10605115" cy="1253229"/>
          </a:xfrm>
        </p:grpSpPr>
        <p:pic>
          <p:nvPicPr>
            <p:cNvPr id="635" name="pasted-image.pdf"/>
            <p:cNvPicPr>
              <a:picLocks noChangeAspect="1"/>
            </p:cNvPicPr>
            <p:nvPr/>
          </p:nvPicPr>
          <p:blipFill>
            <a:blip r:embed="rId6"/>
            <a:stretch>
              <a:fillRect/>
            </a:stretch>
          </p:blipFill>
          <p:spPr>
            <a:xfrm>
              <a:off x="407014" y="685407"/>
              <a:ext cx="10198101" cy="563373"/>
            </a:xfrm>
            <a:prstGeom prst="rect">
              <a:avLst/>
            </a:prstGeom>
            <a:ln w="12700" cap="flat">
              <a:noFill/>
              <a:miter lim="400000"/>
            </a:ln>
            <a:effectLst/>
          </p:spPr>
        </p:pic>
        <p:sp>
          <p:nvSpPr>
            <p:cNvPr id="636" name="Shape 636"/>
            <p:cNvSpPr/>
            <p:nvPr/>
          </p:nvSpPr>
          <p:spPr>
            <a:xfrm>
              <a:off x="0" y="-4449"/>
              <a:ext cx="4591201" cy="6565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spcBef>
                  <a:spcPts val="1000"/>
                </a:spcBef>
                <a:defRPr b="1">
                  <a:solidFill>
                    <a:schemeClr val="accent4">
                      <a:hueOff val="384618"/>
                      <a:satOff val="3869"/>
                      <a:lumOff val="5802"/>
                    </a:schemeClr>
                  </a:solidFill>
                  <a:latin typeface="Helvetica"/>
                  <a:ea typeface="Helvetica"/>
                  <a:cs typeface="Helvetica"/>
                  <a:sym typeface="Helvetica"/>
                </a:defRPr>
              </a:lvl1pPr>
            </a:lstStyle>
            <a:p>
              <a:r>
                <a:t>Intuitive justification</a:t>
              </a:r>
            </a:p>
          </p:txBody>
        </p:sp>
      </p:grpSp>
      <p:grpSp>
        <p:nvGrpSpPr>
          <p:cNvPr id="640" name="Group 640"/>
          <p:cNvGrpSpPr/>
          <p:nvPr/>
        </p:nvGrpSpPr>
        <p:grpSpPr>
          <a:xfrm>
            <a:off x="996335" y="5424806"/>
            <a:ext cx="10877778" cy="1269766"/>
            <a:chOff x="0" y="-4448"/>
            <a:chExt cx="10877771" cy="1269766"/>
          </a:xfrm>
        </p:grpSpPr>
        <p:pic>
          <p:nvPicPr>
            <p:cNvPr id="638" name="pasted-image.pdf"/>
            <p:cNvPicPr>
              <a:picLocks noChangeAspect="1"/>
            </p:cNvPicPr>
            <p:nvPr/>
          </p:nvPicPr>
          <p:blipFill>
            <a:blip r:embed="rId7"/>
            <a:stretch>
              <a:fillRect/>
            </a:stretch>
          </p:blipFill>
          <p:spPr>
            <a:xfrm>
              <a:off x="384950" y="676545"/>
              <a:ext cx="8026401" cy="588773"/>
            </a:xfrm>
            <a:prstGeom prst="rect">
              <a:avLst/>
            </a:prstGeom>
            <a:ln w="12700" cap="flat">
              <a:noFill/>
              <a:miter lim="400000"/>
            </a:ln>
            <a:effectLst/>
          </p:spPr>
        </p:pic>
        <p:sp>
          <p:nvSpPr>
            <p:cNvPr id="639" name="Shape 639"/>
            <p:cNvSpPr/>
            <p:nvPr/>
          </p:nvSpPr>
          <p:spPr>
            <a:xfrm>
              <a:off x="0" y="-4448"/>
              <a:ext cx="10877771" cy="6565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spcBef>
                  <a:spcPts val="1000"/>
                </a:spcBef>
                <a:defRPr b="1">
                  <a:solidFill>
                    <a:schemeClr val="accent4">
                      <a:hueOff val="384618"/>
                      <a:satOff val="3869"/>
                      <a:lumOff val="5802"/>
                    </a:schemeClr>
                  </a:solidFill>
                  <a:latin typeface="Helvetica"/>
                  <a:ea typeface="Helvetica"/>
                  <a:cs typeface="Helvetica"/>
                  <a:sym typeface="Helvetica"/>
                </a:defRPr>
              </a:lvl1pPr>
            </a:lstStyle>
            <a:p>
              <a:r>
                <a:t>When there are m distinct elements in the stream</a:t>
              </a:r>
            </a:p>
          </p:txBody>
        </p:sp>
      </p:grpSp>
      <p:pic>
        <p:nvPicPr>
          <p:cNvPr id="641" name="r10.pdf"/>
          <p:cNvPicPr>
            <a:picLocks noChangeAspect="1"/>
          </p:cNvPicPr>
          <p:nvPr/>
        </p:nvPicPr>
        <p:blipFill>
          <a:blip r:embed="rId8"/>
          <a:stretch>
            <a:fillRect/>
          </a:stretch>
        </p:blipFill>
        <p:spPr>
          <a:xfrm>
            <a:off x="1704456" y="1608771"/>
            <a:ext cx="9595903" cy="5041350"/>
          </a:xfrm>
          <a:prstGeom prst="rect">
            <a:avLst/>
          </a:prstGeom>
          <a:ln w="88900">
            <a:solidFill>
              <a:schemeClr val="accent1">
                <a:hueOff val="47394"/>
                <a:satOff val="-25753"/>
                <a:lumOff val="-7544"/>
              </a:schemeClr>
            </a:solidFill>
            <a:miter lim="400000"/>
          </a:ln>
        </p:spPr>
      </p:pic>
    </p:spTree>
    <p:extLst>
      <p:ext uri="{BB962C8B-B14F-4D97-AF65-F5344CB8AC3E}">
        <p14:creationId xmlns:p14="http://schemas.microsoft.com/office/powerpoint/2010/main" val="36440449"/>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Shape 629"/>
          <p:cNvSpPr>
            <a:spLocks noGrp="1"/>
          </p:cNvSpPr>
          <p:nvPr>
            <p:ph type="title" idx="4294967295"/>
          </p:nvPr>
        </p:nvSpPr>
        <p:spPr>
          <a:xfrm>
            <a:off x="2995613" y="484188"/>
            <a:ext cx="10009187" cy="1512887"/>
          </a:xfrm>
          <a:prstGeom prst="rect">
            <a:avLst/>
          </a:prstGeom>
        </p:spPr>
        <p:txBody>
          <a:bodyPr/>
          <a:lstStyle>
            <a:lvl1pPr algn="l" defTabSz="525779">
              <a:defRPr sz="7200"/>
            </a:lvl1pPr>
          </a:lstStyle>
          <a:p>
            <a:r>
              <a:rPr lang="en-US" sz="4400" dirty="0"/>
              <a:t>FM-sketch (</a:t>
            </a:r>
            <a:r>
              <a:rPr lang="en-US" sz="4400" dirty="0" err="1"/>
              <a:t>Flajolet</a:t>
            </a:r>
            <a:r>
              <a:rPr lang="en-US" sz="4400" dirty="0"/>
              <a:t>-Martin)</a:t>
            </a:r>
          </a:p>
        </p:txBody>
      </p:sp>
      <p:sp>
        <p:nvSpPr>
          <p:cNvPr id="631" name="Shape 631"/>
          <p:cNvSpPr/>
          <p:nvPr/>
        </p:nvSpPr>
        <p:spPr>
          <a:xfrm>
            <a:off x="8565284" y="4319991"/>
            <a:ext cx="1775620" cy="696119"/>
          </a:xfrm>
          <a:custGeom>
            <a:avLst/>
            <a:gdLst/>
            <a:ahLst/>
            <a:cxnLst>
              <a:cxn ang="0">
                <a:pos x="wd2" y="hd2"/>
              </a:cxn>
              <a:cxn ang="5400000">
                <a:pos x="wd2" y="hd2"/>
              </a:cxn>
              <a:cxn ang="10800000">
                <a:pos x="wd2" y="hd2"/>
              </a:cxn>
              <a:cxn ang="16200000">
                <a:pos x="wd2" y="hd2"/>
              </a:cxn>
            </a:cxnLst>
            <a:rect l="0" t="0" r="r" b="b"/>
            <a:pathLst>
              <a:path w="21600" h="21600" extrusionOk="0">
                <a:moveTo>
                  <a:pt x="13470" y="0"/>
                </a:moveTo>
                <a:lnTo>
                  <a:pt x="11925" y="6182"/>
                </a:lnTo>
                <a:lnTo>
                  <a:pt x="772" y="6182"/>
                </a:lnTo>
                <a:cubicBezTo>
                  <a:pt x="346" y="6182"/>
                  <a:pt x="0" y="7064"/>
                  <a:pt x="0" y="8152"/>
                </a:cubicBezTo>
                <a:lnTo>
                  <a:pt x="0" y="19630"/>
                </a:lnTo>
                <a:cubicBezTo>
                  <a:pt x="0" y="20718"/>
                  <a:pt x="346" y="21600"/>
                  <a:pt x="772" y="21600"/>
                </a:cubicBezTo>
                <a:lnTo>
                  <a:pt x="20828" y="21600"/>
                </a:lnTo>
                <a:cubicBezTo>
                  <a:pt x="21254" y="21600"/>
                  <a:pt x="21600" y="20718"/>
                  <a:pt x="21600" y="19630"/>
                </a:cubicBezTo>
                <a:lnTo>
                  <a:pt x="21600" y="8152"/>
                </a:lnTo>
                <a:cubicBezTo>
                  <a:pt x="21600" y="7064"/>
                  <a:pt x="21254" y="6182"/>
                  <a:pt x="20828" y="6182"/>
                </a:cubicBezTo>
                <a:lnTo>
                  <a:pt x="15015" y="6182"/>
                </a:lnTo>
                <a:lnTo>
                  <a:pt x="13470" y="0"/>
                </a:lnTo>
                <a:close/>
              </a:path>
            </a:pathLst>
          </a:cu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785" tIns="50785" rIns="50785" bIns="50785" anchor="ctr"/>
          <a:lstStyle/>
          <a:p>
            <a:pPr>
              <a:defRPr sz="2400">
                <a:solidFill>
                  <a:srgbClr val="FFFFFF"/>
                </a:solidFill>
              </a:defRPr>
            </a:pPr>
            <a:r>
              <a:rPr sz="2800" i="1">
                <a:latin typeface="Times New Roman"/>
                <a:ea typeface="Times New Roman"/>
                <a:cs typeface="Times New Roman"/>
                <a:sym typeface="Times New Roman"/>
              </a:rPr>
              <a:t>r</a:t>
            </a:r>
            <a:r>
              <a:t> 0’s occur</a:t>
            </a:r>
          </a:p>
        </p:txBody>
      </p:sp>
      <p:pic>
        <p:nvPicPr>
          <p:cNvPr id="632" name="pasted-image.pdf"/>
          <p:cNvPicPr>
            <a:picLocks noChangeAspect="1"/>
          </p:cNvPicPr>
          <p:nvPr/>
        </p:nvPicPr>
        <p:blipFill>
          <a:blip r:embed="rId4"/>
          <a:stretch>
            <a:fillRect/>
          </a:stretch>
        </p:blipFill>
        <p:spPr>
          <a:xfrm>
            <a:off x="1339850" y="6982078"/>
            <a:ext cx="10325100" cy="423673"/>
          </a:xfrm>
          <a:prstGeom prst="rect">
            <a:avLst/>
          </a:prstGeom>
          <a:ln w="12700">
            <a:miter lim="400000"/>
          </a:ln>
        </p:spPr>
      </p:pic>
      <p:pic>
        <p:nvPicPr>
          <p:cNvPr id="633" name="pasted-image.pdf"/>
          <p:cNvPicPr>
            <a:picLocks noChangeAspect="1"/>
          </p:cNvPicPr>
          <p:nvPr/>
        </p:nvPicPr>
        <p:blipFill>
          <a:blip r:embed="rId5"/>
          <a:stretch>
            <a:fillRect/>
          </a:stretch>
        </p:blipFill>
        <p:spPr>
          <a:xfrm>
            <a:off x="1320801" y="7694308"/>
            <a:ext cx="10363200" cy="423673"/>
          </a:xfrm>
          <a:prstGeom prst="rect">
            <a:avLst/>
          </a:prstGeom>
          <a:ln w="12700">
            <a:miter lim="400000"/>
          </a:ln>
        </p:spPr>
      </p:pic>
      <p:grpSp>
        <p:nvGrpSpPr>
          <p:cNvPr id="637" name="Group 637"/>
          <p:cNvGrpSpPr/>
          <p:nvPr/>
        </p:nvGrpSpPr>
        <p:grpSpPr>
          <a:xfrm>
            <a:off x="996336" y="2896270"/>
            <a:ext cx="10605116" cy="1253227"/>
            <a:chOff x="0" y="-4449"/>
            <a:chExt cx="10605115" cy="1253229"/>
          </a:xfrm>
        </p:grpSpPr>
        <p:pic>
          <p:nvPicPr>
            <p:cNvPr id="635" name="pasted-image.pdf"/>
            <p:cNvPicPr>
              <a:picLocks noChangeAspect="1"/>
            </p:cNvPicPr>
            <p:nvPr/>
          </p:nvPicPr>
          <p:blipFill>
            <a:blip r:embed="rId6"/>
            <a:stretch>
              <a:fillRect/>
            </a:stretch>
          </p:blipFill>
          <p:spPr>
            <a:xfrm>
              <a:off x="407014" y="685407"/>
              <a:ext cx="10198101" cy="563373"/>
            </a:xfrm>
            <a:prstGeom prst="rect">
              <a:avLst/>
            </a:prstGeom>
            <a:ln w="12700" cap="flat">
              <a:noFill/>
              <a:miter lim="400000"/>
            </a:ln>
            <a:effectLst/>
          </p:spPr>
        </p:pic>
        <p:sp>
          <p:nvSpPr>
            <p:cNvPr id="636" name="Shape 636"/>
            <p:cNvSpPr/>
            <p:nvPr/>
          </p:nvSpPr>
          <p:spPr>
            <a:xfrm>
              <a:off x="0" y="-4449"/>
              <a:ext cx="4591201" cy="6565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spcBef>
                  <a:spcPts val="1000"/>
                </a:spcBef>
                <a:defRPr b="1">
                  <a:solidFill>
                    <a:schemeClr val="accent4">
                      <a:hueOff val="384618"/>
                      <a:satOff val="3869"/>
                      <a:lumOff val="5802"/>
                    </a:schemeClr>
                  </a:solidFill>
                  <a:latin typeface="Helvetica"/>
                  <a:ea typeface="Helvetica"/>
                  <a:cs typeface="Helvetica"/>
                  <a:sym typeface="Helvetica"/>
                </a:defRPr>
              </a:lvl1pPr>
            </a:lstStyle>
            <a:p>
              <a:r>
                <a:t>Intuitive justification</a:t>
              </a:r>
            </a:p>
          </p:txBody>
        </p:sp>
      </p:grpSp>
      <p:grpSp>
        <p:nvGrpSpPr>
          <p:cNvPr id="640" name="Group 640"/>
          <p:cNvGrpSpPr/>
          <p:nvPr/>
        </p:nvGrpSpPr>
        <p:grpSpPr>
          <a:xfrm>
            <a:off x="996335" y="5424806"/>
            <a:ext cx="10877778" cy="1269766"/>
            <a:chOff x="0" y="-4448"/>
            <a:chExt cx="10877771" cy="1269766"/>
          </a:xfrm>
        </p:grpSpPr>
        <p:pic>
          <p:nvPicPr>
            <p:cNvPr id="638" name="pasted-image.pdf"/>
            <p:cNvPicPr>
              <a:picLocks noChangeAspect="1"/>
            </p:cNvPicPr>
            <p:nvPr/>
          </p:nvPicPr>
          <p:blipFill>
            <a:blip r:embed="rId7"/>
            <a:stretch>
              <a:fillRect/>
            </a:stretch>
          </p:blipFill>
          <p:spPr>
            <a:xfrm>
              <a:off x="384950" y="676545"/>
              <a:ext cx="8026401" cy="588773"/>
            </a:xfrm>
            <a:prstGeom prst="rect">
              <a:avLst/>
            </a:prstGeom>
            <a:ln w="12700" cap="flat">
              <a:noFill/>
              <a:miter lim="400000"/>
            </a:ln>
            <a:effectLst/>
          </p:spPr>
        </p:pic>
        <p:sp>
          <p:nvSpPr>
            <p:cNvPr id="639" name="Shape 639"/>
            <p:cNvSpPr/>
            <p:nvPr/>
          </p:nvSpPr>
          <p:spPr>
            <a:xfrm>
              <a:off x="0" y="-4448"/>
              <a:ext cx="10877771" cy="6565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spcBef>
                  <a:spcPts val="1000"/>
                </a:spcBef>
                <a:defRPr b="1">
                  <a:solidFill>
                    <a:schemeClr val="accent4">
                      <a:hueOff val="384618"/>
                      <a:satOff val="3869"/>
                      <a:lumOff val="5802"/>
                    </a:schemeClr>
                  </a:solidFill>
                  <a:latin typeface="Helvetica"/>
                  <a:ea typeface="Helvetica"/>
                  <a:cs typeface="Helvetica"/>
                  <a:sym typeface="Helvetica"/>
                </a:defRPr>
              </a:lvl1pPr>
            </a:lstStyle>
            <a:p>
              <a:r>
                <a:t>When there are m distinct elements in the stream</a:t>
              </a:r>
            </a:p>
          </p:txBody>
        </p:sp>
      </p:grpSp>
      <p:pic>
        <p:nvPicPr>
          <p:cNvPr id="641" name="r10.pdf"/>
          <p:cNvPicPr>
            <a:picLocks noChangeAspect="1"/>
          </p:cNvPicPr>
          <p:nvPr/>
        </p:nvPicPr>
        <p:blipFill>
          <a:blip r:embed="rId8"/>
          <a:stretch>
            <a:fillRect/>
          </a:stretch>
        </p:blipFill>
        <p:spPr>
          <a:xfrm>
            <a:off x="1704456" y="1608771"/>
            <a:ext cx="9595903" cy="5041350"/>
          </a:xfrm>
          <a:prstGeom prst="rect">
            <a:avLst/>
          </a:prstGeom>
          <a:ln w="88900">
            <a:solidFill>
              <a:schemeClr val="accent1">
                <a:hueOff val="47394"/>
                <a:satOff val="-25753"/>
                <a:lumOff val="-7544"/>
              </a:schemeClr>
            </a:solidFill>
            <a:miter lim="400000"/>
          </a:ln>
        </p:spPr>
      </p:pic>
      <p:pic>
        <p:nvPicPr>
          <p:cNvPr id="642" name="r10_msmall.pdf"/>
          <p:cNvPicPr>
            <a:picLocks noChangeAspect="1"/>
          </p:cNvPicPr>
          <p:nvPr/>
        </p:nvPicPr>
        <p:blipFill>
          <a:blip r:embed="rId9"/>
          <a:stretch>
            <a:fillRect/>
          </a:stretch>
        </p:blipFill>
        <p:spPr>
          <a:xfrm>
            <a:off x="2671460" y="2366757"/>
            <a:ext cx="9691476" cy="5091561"/>
          </a:xfrm>
          <a:prstGeom prst="rect">
            <a:avLst/>
          </a:prstGeom>
          <a:ln w="88900">
            <a:solidFill>
              <a:schemeClr val="accent1">
                <a:hueOff val="47394"/>
                <a:satOff val="-25753"/>
                <a:lumOff val="-7544"/>
              </a:schemeClr>
            </a:solidFill>
            <a:miter lim="400000"/>
          </a:ln>
        </p:spPr>
      </p:pic>
    </p:spTree>
    <p:extLst>
      <p:ext uri="{BB962C8B-B14F-4D97-AF65-F5344CB8AC3E}">
        <p14:creationId xmlns:p14="http://schemas.microsoft.com/office/powerpoint/2010/main" val="318204036"/>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ctrTitle"/>
          </p:nvPr>
        </p:nvSpPr>
        <p:spPr>
          <a:xfrm>
            <a:off x="2454743" y="5743787"/>
            <a:ext cx="10116565" cy="2600960"/>
          </a:xfrm>
        </p:spPr>
        <p:txBody>
          <a:bodyPr/>
          <a:lstStyle/>
          <a:p>
            <a:r>
              <a:rPr lang="en-US" dirty="0"/>
              <a:t>Locality sensitive hashing</a:t>
            </a:r>
            <a:br>
              <a:rPr lang="en-US" dirty="0"/>
            </a:br>
            <a:r>
              <a:rPr lang="en-US" dirty="0"/>
              <a:t>and sufficient statistics</a:t>
            </a:r>
          </a:p>
        </p:txBody>
      </p:sp>
      <p:sp>
        <p:nvSpPr>
          <p:cNvPr id="4" name="Subtitle 3"/>
          <p:cNvSpPr>
            <a:spLocks noGrp="1"/>
          </p:cNvSpPr>
          <p:nvPr>
            <p:ph type="subTitle" idx="1"/>
          </p:nvPr>
        </p:nvSpPr>
        <p:spPr/>
        <p:txBody>
          <a:bodyPr/>
          <a:lstStyle/>
          <a:p>
            <a:endParaRPr lang="en-US"/>
          </a:p>
        </p:txBody>
      </p:sp>
      <p:sp>
        <p:nvSpPr>
          <p:cNvPr id="2" name="Subtitle 2">
            <a:extLst>
              <a:ext uri="{FF2B5EF4-FFF2-40B4-BE49-F238E27FC236}">
                <a16:creationId xmlns:a16="http://schemas.microsoft.com/office/drawing/2014/main" id="{2ABF601B-751F-255A-2B54-EF1B7CEFD3D7}"/>
              </a:ext>
            </a:extLst>
          </p:cNvPr>
          <p:cNvSpPr txBox="1">
            <a:spLocks/>
          </p:cNvSpPr>
          <p:nvPr/>
        </p:nvSpPr>
        <p:spPr bwMode="auto">
          <a:xfrm>
            <a:off x="3359574" y="8604497"/>
            <a:ext cx="9536853" cy="975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normAutofit/>
          </a:bodyPr>
          <a:lstStyle>
            <a:lvl1pPr marL="0" indent="0" algn="l" rtl="0" eaLnBrk="1" fontAlgn="base" hangingPunct="1">
              <a:lnSpc>
                <a:spcPts val="3550"/>
              </a:lnSpc>
              <a:spcBef>
                <a:spcPct val="0"/>
              </a:spcBef>
              <a:spcAft>
                <a:spcPct val="0"/>
              </a:spcAft>
              <a:buClr>
                <a:srgbClr val="00A6D6"/>
              </a:buClr>
              <a:buNone/>
              <a:defRPr sz="3700">
                <a:solidFill>
                  <a:srgbClr val="FFFFFF"/>
                </a:solidFill>
                <a:latin typeface="Arial"/>
                <a:ea typeface="MS PGothic" pitchFamily="34" charset="-128"/>
                <a:cs typeface="Arial"/>
              </a:defRPr>
            </a:lvl1pPr>
            <a:lvl2pPr marL="650062" indent="0" algn="ctr" rtl="0" eaLnBrk="1" fontAlgn="base" hangingPunct="1">
              <a:lnSpc>
                <a:spcPts val="3550"/>
              </a:lnSpc>
              <a:spcBef>
                <a:spcPct val="0"/>
              </a:spcBef>
              <a:spcAft>
                <a:spcPct val="0"/>
              </a:spcAft>
              <a:buClr>
                <a:srgbClr val="00A6D6"/>
              </a:buClr>
              <a:buFont typeface="Times" charset="0"/>
              <a:buNone/>
              <a:defRPr sz="2400">
                <a:solidFill>
                  <a:schemeClr val="tx1"/>
                </a:solidFill>
                <a:latin typeface="Arial"/>
                <a:ea typeface="MS PGothic" pitchFamily="34" charset="-128"/>
                <a:cs typeface="Arial"/>
              </a:defRPr>
            </a:lvl2pPr>
            <a:lvl3pPr marL="1300125" indent="0" algn="ctr" rtl="0" eaLnBrk="1" fontAlgn="base" hangingPunct="1">
              <a:lnSpc>
                <a:spcPts val="3550"/>
              </a:lnSpc>
              <a:spcBef>
                <a:spcPct val="0"/>
              </a:spcBef>
              <a:spcAft>
                <a:spcPct val="0"/>
              </a:spcAft>
              <a:buClr>
                <a:srgbClr val="00A6D6"/>
              </a:buClr>
              <a:buFont typeface="Times" charset="0"/>
              <a:buNone/>
              <a:defRPr sz="2400">
                <a:solidFill>
                  <a:schemeClr val="tx1"/>
                </a:solidFill>
                <a:latin typeface="Arial"/>
                <a:ea typeface="MS PGothic" pitchFamily="34" charset="-128"/>
                <a:cs typeface="Arial"/>
              </a:defRPr>
            </a:lvl3pPr>
            <a:lvl4pPr marL="1950192" indent="0" algn="ctr" rtl="0" eaLnBrk="1" fontAlgn="base" hangingPunct="1">
              <a:lnSpc>
                <a:spcPts val="3550"/>
              </a:lnSpc>
              <a:spcBef>
                <a:spcPct val="0"/>
              </a:spcBef>
              <a:spcAft>
                <a:spcPct val="0"/>
              </a:spcAft>
              <a:buClr>
                <a:schemeClr val="bg2"/>
              </a:buClr>
              <a:buFont typeface="Times" charset="0"/>
              <a:buNone/>
              <a:defRPr sz="2000">
                <a:solidFill>
                  <a:schemeClr val="tx1"/>
                </a:solidFill>
                <a:latin typeface="+mn-lt"/>
                <a:ea typeface="MS PGothic" pitchFamily="34" charset="-128"/>
                <a:cs typeface="MS PGothic" charset="0"/>
              </a:defRPr>
            </a:lvl4pPr>
            <a:lvl5pPr marL="2600254" indent="0" algn="ctr" rtl="0" eaLnBrk="1" fontAlgn="base" hangingPunct="1">
              <a:lnSpc>
                <a:spcPts val="3550"/>
              </a:lnSpc>
              <a:spcBef>
                <a:spcPct val="0"/>
              </a:spcBef>
              <a:spcAft>
                <a:spcPct val="0"/>
              </a:spcAft>
              <a:buClr>
                <a:schemeClr val="bg2"/>
              </a:buClr>
              <a:buFont typeface="Times" charset="0"/>
              <a:buNone/>
              <a:defRPr sz="1700">
                <a:solidFill>
                  <a:schemeClr val="tx1"/>
                </a:solidFill>
                <a:latin typeface="+mn-lt"/>
                <a:ea typeface="MS PGothic" pitchFamily="34" charset="-128"/>
                <a:cs typeface="MS PGothic" charset="0"/>
              </a:defRPr>
            </a:lvl5pPr>
            <a:lvl6pPr marL="3250317" indent="0" algn="ctr" rtl="0" eaLnBrk="1" fontAlgn="base" hangingPunct="1">
              <a:lnSpc>
                <a:spcPts val="3556"/>
              </a:lnSpc>
              <a:spcBef>
                <a:spcPct val="0"/>
              </a:spcBef>
              <a:spcAft>
                <a:spcPct val="0"/>
              </a:spcAft>
              <a:buClr>
                <a:schemeClr val="bg2"/>
              </a:buClr>
              <a:buFont typeface="Times" pitchFamily="18" charset="0"/>
              <a:buNone/>
              <a:defRPr sz="1700">
                <a:solidFill>
                  <a:schemeClr val="tx1"/>
                </a:solidFill>
                <a:latin typeface="+mn-lt"/>
              </a:defRPr>
            </a:lvl6pPr>
            <a:lvl7pPr marL="3900384" indent="0" algn="ctr" rtl="0" eaLnBrk="1" fontAlgn="base" hangingPunct="1">
              <a:lnSpc>
                <a:spcPts val="3556"/>
              </a:lnSpc>
              <a:spcBef>
                <a:spcPct val="0"/>
              </a:spcBef>
              <a:spcAft>
                <a:spcPct val="0"/>
              </a:spcAft>
              <a:buClr>
                <a:schemeClr val="bg2"/>
              </a:buClr>
              <a:buFont typeface="Times" pitchFamily="18" charset="0"/>
              <a:buNone/>
              <a:defRPr sz="1700">
                <a:solidFill>
                  <a:schemeClr val="tx1"/>
                </a:solidFill>
                <a:latin typeface="+mn-lt"/>
              </a:defRPr>
            </a:lvl7pPr>
            <a:lvl8pPr marL="4550443" indent="0" algn="ctr" rtl="0" eaLnBrk="1" fontAlgn="base" hangingPunct="1">
              <a:lnSpc>
                <a:spcPts val="3556"/>
              </a:lnSpc>
              <a:spcBef>
                <a:spcPct val="0"/>
              </a:spcBef>
              <a:spcAft>
                <a:spcPct val="0"/>
              </a:spcAft>
              <a:buClr>
                <a:schemeClr val="bg2"/>
              </a:buClr>
              <a:buFont typeface="Times" pitchFamily="18" charset="0"/>
              <a:buNone/>
              <a:defRPr sz="1700">
                <a:solidFill>
                  <a:schemeClr val="tx1"/>
                </a:solidFill>
                <a:latin typeface="+mn-lt"/>
              </a:defRPr>
            </a:lvl8pPr>
            <a:lvl9pPr marL="5200509" indent="0" algn="ctr" rtl="0" eaLnBrk="1" fontAlgn="base" hangingPunct="1">
              <a:lnSpc>
                <a:spcPts val="3556"/>
              </a:lnSpc>
              <a:spcBef>
                <a:spcPct val="0"/>
              </a:spcBef>
              <a:spcAft>
                <a:spcPct val="0"/>
              </a:spcAft>
              <a:buClr>
                <a:schemeClr val="bg2"/>
              </a:buClr>
              <a:buFont typeface="Times" pitchFamily="18" charset="0"/>
              <a:buNone/>
              <a:defRPr sz="1700">
                <a:solidFill>
                  <a:schemeClr val="tx1"/>
                </a:solidFill>
                <a:latin typeface="+mn-lt"/>
              </a:defRPr>
            </a:lvl9pPr>
          </a:lstStyle>
          <a:p>
            <a:pPr algn="r" defTabSz="914400"/>
            <a:r>
              <a:rPr lang="en-US" dirty="0">
                <a:solidFill>
                  <a:schemeClr val="tx1"/>
                </a:solidFill>
              </a:rPr>
              <a:t>slides from Jeff Ullmann</a:t>
            </a:r>
          </a:p>
        </p:txBody>
      </p:sp>
    </p:spTree>
    <p:extLst>
      <p:ext uri="{BB962C8B-B14F-4D97-AF65-F5344CB8AC3E}">
        <p14:creationId xmlns:p14="http://schemas.microsoft.com/office/powerpoint/2010/main" val="26731248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Hashing, recap</a:t>
            </a:r>
          </a:p>
        </p:txBody>
      </p:sp>
      <p:sp>
        <p:nvSpPr>
          <p:cNvPr id="5" name="Content Placeholder 4"/>
          <p:cNvSpPr>
            <a:spLocks noGrp="1"/>
          </p:cNvSpPr>
          <p:nvPr>
            <p:ph idx="1"/>
          </p:nvPr>
        </p:nvSpPr>
        <p:spPr/>
        <p:txBody>
          <a:bodyPr>
            <a:normAutofit/>
          </a:bodyPr>
          <a:lstStyle/>
          <a:p>
            <a:endParaRPr lang="en-US" dirty="0"/>
          </a:p>
          <a:p>
            <a:r>
              <a:rPr lang="en-US" dirty="0"/>
              <a:t>Approximate queries (questions on counts) over large data streams using very limited memory</a:t>
            </a:r>
          </a:p>
          <a:p>
            <a:endParaRPr lang="en-US" dirty="0"/>
          </a:p>
          <a:p>
            <a:r>
              <a:rPr lang="en-US" dirty="0"/>
              <a:t>Sampling:</a:t>
            </a:r>
          </a:p>
          <a:p>
            <a:pPr lvl="1"/>
            <a:r>
              <a:rPr lang="en-US" dirty="0"/>
              <a:t>Selectively storing elements, keeping certain properties intact (e.g. a uniform distribution, </a:t>
            </a:r>
            <a:r>
              <a:rPr lang="mr-IN" dirty="0"/>
              <a:t>…</a:t>
            </a:r>
            <a:r>
              <a:rPr lang="en-US" dirty="0"/>
              <a:t>)</a:t>
            </a:r>
          </a:p>
          <a:p>
            <a:pPr lvl="1"/>
            <a:endParaRPr lang="en-US" dirty="0"/>
          </a:p>
          <a:p>
            <a:r>
              <a:rPr lang="en-US" dirty="0"/>
              <a:t>Hashing:</a:t>
            </a:r>
          </a:p>
          <a:p>
            <a:pPr lvl="1"/>
            <a:r>
              <a:rPr lang="en-US" dirty="0"/>
              <a:t>Store multiple (counts of) hashes of incoming elements</a:t>
            </a:r>
          </a:p>
          <a:p>
            <a:pPr lvl="1"/>
            <a:r>
              <a:rPr lang="en-US" dirty="0"/>
              <a:t>Answer queries using stored hashes</a:t>
            </a:r>
          </a:p>
          <a:p>
            <a:pPr lvl="1"/>
            <a:r>
              <a:rPr lang="en-US" dirty="0"/>
              <a:t>Hashes may overlap, causing errors in query answers</a:t>
            </a:r>
          </a:p>
        </p:txBody>
      </p:sp>
    </p:spTree>
    <p:extLst>
      <p:ext uri="{BB962C8B-B14F-4D97-AF65-F5344CB8AC3E}">
        <p14:creationId xmlns:p14="http://schemas.microsoft.com/office/powerpoint/2010/main" val="53275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5F87-CC5E-46D4-8B5D-2EE6BFF8C378}"/>
              </a:ext>
            </a:extLst>
          </p:cNvPr>
          <p:cNvSpPr>
            <a:spLocks noGrp="1"/>
          </p:cNvSpPr>
          <p:nvPr>
            <p:ph type="title"/>
          </p:nvPr>
        </p:nvSpPr>
        <p:spPr/>
        <p:txBody>
          <a:bodyPr/>
          <a:lstStyle/>
          <a:p>
            <a:r>
              <a:rPr lang="nl-NL" dirty="0"/>
              <a:t>C</a:t>
            </a:r>
            <a:r>
              <a:rPr lang="en-NL" dirty="0"/>
              <a:t>r</a:t>
            </a:r>
            <a:r>
              <a:rPr lang="nl-NL" dirty="0"/>
              <a:t>o</a:t>
            </a:r>
            <a:r>
              <a:rPr lang="en-NL" dirty="0"/>
              <a:t>s</a:t>
            </a:r>
            <a:r>
              <a:rPr lang="nl-NL" dirty="0"/>
              <a:t>s</a:t>
            </a:r>
            <a:r>
              <a:rPr lang="en-NL" dirty="0"/>
              <a:t>-</a:t>
            </a:r>
            <a:r>
              <a:rPr lang="nl-NL" dirty="0"/>
              <a:t>v</a:t>
            </a:r>
            <a:r>
              <a:rPr lang="en-NL" dirty="0"/>
              <a:t>a</a:t>
            </a:r>
            <a:r>
              <a:rPr lang="nl-NL" dirty="0"/>
              <a:t>l</a:t>
            </a:r>
            <a:r>
              <a:rPr lang="en-NL" dirty="0" err="1"/>
              <a:t>i</a:t>
            </a:r>
            <a:r>
              <a:rPr lang="nl-NL" dirty="0"/>
              <a:t>d</a:t>
            </a:r>
            <a:r>
              <a:rPr lang="en-NL" dirty="0"/>
              <a:t>a</a:t>
            </a:r>
            <a:r>
              <a:rPr lang="nl-NL" dirty="0"/>
              <a:t>t</a:t>
            </a:r>
            <a:r>
              <a:rPr lang="en-NL" dirty="0" err="1"/>
              <a:t>i</a:t>
            </a:r>
            <a:r>
              <a:rPr lang="nl-NL" dirty="0"/>
              <a:t>o</a:t>
            </a:r>
            <a:r>
              <a:rPr lang="en-NL" dirty="0"/>
              <a:t>n </a:t>
            </a:r>
            <a:r>
              <a:rPr lang="nl-NL" dirty="0"/>
              <a:t>a</a:t>
            </a:r>
            <a:r>
              <a:rPr lang="en-NL" dirty="0"/>
              <a:t>n</a:t>
            </a:r>
            <a:r>
              <a:rPr lang="nl-NL" dirty="0"/>
              <a:t>d</a:t>
            </a:r>
            <a:r>
              <a:rPr lang="en-NL" dirty="0"/>
              <a:t> </a:t>
            </a:r>
            <a:r>
              <a:rPr lang="nl-NL" dirty="0"/>
              <a:t>m</a:t>
            </a:r>
            <a:r>
              <a:rPr lang="en-NL" dirty="0"/>
              <a:t>o</a:t>
            </a:r>
            <a:r>
              <a:rPr lang="nl-NL" dirty="0"/>
              <a:t>d</a:t>
            </a:r>
            <a:r>
              <a:rPr lang="en-NL" dirty="0"/>
              <a:t>e</a:t>
            </a:r>
            <a:r>
              <a:rPr lang="nl-NL" dirty="0"/>
              <a:t>l</a:t>
            </a:r>
            <a:r>
              <a:rPr lang="en-NL" dirty="0"/>
              <a:t> </a:t>
            </a:r>
            <a:r>
              <a:rPr lang="nl-NL" dirty="0"/>
              <a:t>s</a:t>
            </a:r>
            <a:r>
              <a:rPr lang="en-NL" dirty="0"/>
              <a:t>e</a:t>
            </a:r>
            <a:r>
              <a:rPr lang="nl-NL" dirty="0"/>
              <a:t>l</a:t>
            </a:r>
            <a:r>
              <a:rPr lang="en-NL" dirty="0"/>
              <a:t>e</a:t>
            </a:r>
            <a:r>
              <a:rPr lang="nl-NL" dirty="0"/>
              <a:t>c</a:t>
            </a:r>
            <a:r>
              <a:rPr lang="en-NL" dirty="0"/>
              <a:t>t</a:t>
            </a:r>
            <a:r>
              <a:rPr lang="nl-NL" dirty="0"/>
              <a:t>i</a:t>
            </a:r>
            <a:r>
              <a:rPr lang="en-NL" dirty="0"/>
              <a:t>o</a:t>
            </a:r>
            <a:r>
              <a:rPr lang="nl-NL" dirty="0"/>
              <a:t>n</a:t>
            </a:r>
            <a:endParaRPr lang="en-NL" dirty="0"/>
          </a:p>
        </p:txBody>
      </p:sp>
      <p:sp>
        <p:nvSpPr>
          <p:cNvPr id="3" name="Content Placeholder 2">
            <a:extLst>
              <a:ext uri="{FF2B5EF4-FFF2-40B4-BE49-F238E27FC236}">
                <a16:creationId xmlns:a16="http://schemas.microsoft.com/office/drawing/2014/main" id="{E3323B1E-7B31-4E3E-9E68-1BD82F248244}"/>
              </a:ext>
            </a:extLst>
          </p:cNvPr>
          <p:cNvSpPr>
            <a:spLocks noGrp="1"/>
          </p:cNvSpPr>
          <p:nvPr>
            <p:ph idx="1"/>
          </p:nvPr>
        </p:nvSpPr>
        <p:spPr/>
        <p:txBody>
          <a:bodyPr/>
          <a:lstStyle/>
          <a:p>
            <a:r>
              <a:rPr lang="nl-NL" dirty="0"/>
              <a:t>C</a:t>
            </a:r>
            <a:r>
              <a:rPr lang="en-NL" dirty="0"/>
              <a:t>ross-validation is a type of model selection</a:t>
            </a:r>
          </a:p>
          <a:p>
            <a:endParaRPr lang="en-NL" dirty="0"/>
          </a:p>
          <a:p>
            <a:r>
              <a:rPr lang="en-NL" dirty="0"/>
              <a:t>It is a great tool, but there are problems, </a:t>
            </a:r>
            <a:r>
              <a:rPr lang="nl-NL" dirty="0"/>
              <a:t>f</a:t>
            </a:r>
            <a:r>
              <a:rPr lang="en-NL" dirty="0"/>
              <a:t>o</a:t>
            </a:r>
            <a:r>
              <a:rPr lang="nl-NL" dirty="0"/>
              <a:t>r</a:t>
            </a:r>
            <a:r>
              <a:rPr lang="en-NL" dirty="0"/>
              <a:t> </a:t>
            </a:r>
            <a:r>
              <a:rPr lang="nl-NL" dirty="0"/>
              <a:t>e</a:t>
            </a:r>
            <a:r>
              <a:rPr lang="en-NL" dirty="0"/>
              <a:t>x</a:t>
            </a:r>
            <a:r>
              <a:rPr lang="nl-NL" dirty="0"/>
              <a:t>a</a:t>
            </a:r>
            <a:r>
              <a:rPr lang="en-NL" dirty="0"/>
              <a:t>m</a:t>
            </a:r>
            <a:r>
              <a:rPr lang="nl-NL" dirty="0"/>
              <a:t>p</a:t>
            </a:r>
            <a:r>
              <a:rPr lang="en-NL" dirty="0"/>
              <a:t>l</a:t>
            </a:r>
            <a:r>
              <a:rPr lang="nl-NL" dirty="0"/>
              <a:t>e</a:t>
            </a:r>
            <a:r>
              <a:rPr lang="en-NL" dirty="0"/>
              <a:t>:</a:t>
            </a:r>
          </a:p>
          <a:p>
            <a:endParaRPr lang="en-NL" dirty="0"/>
          </a:p>
          <a:p>
            <a:pPr lvl="1"/>
            <a:r>
              <a:rPr lang="nl-NL" dirty="0"/>
              <a:t>I</a:t>
            </a:r>
            <a:r>
              <a:rPr lang="en-NL" dirty="0"/>
              <a:t>t </a:t>
            </a:r>
            <a:r>
              <a:rPr lang="nl-NL" dirty="0"/>
              <a:t>i</a:t>
            </a:r>
            <a:r>
              <a:rPr lang="en-NL" dirty="0"/>
              <a:t>s </a:t>
            </a:r>
            <a:r>
              <a:rPr lang="nl-NL" dirty="0"/>
              <a:t>e</a:t>
            </a:r>
            <a:r>
              <a:rPr lang="en-NL" dirty="0"/>
              <a:t>x</a:t>
            </a:r>
            <a:r>
              <a:rPr lang="nl-NL" dirty="0"/>
              <a:t>p</a:t>
            </a:r>
            <a:r>
              <a:rPr lang="en-NL" dirty="0"/>
              <a:t>e</a:t>
            </a:r>
            <a:r>
              <a:rPr lang="nl-NL" dirty="0"/>
              <a:t>n</a:t>
            </a:r>
            <a:r>
              <a:rPr lang="en-NL" dirty="0"/>
              <a:t>s</a:t>
            </a:r>
            <a:r>
              <a:rPr lang="nl-NL" dirty="0"/>
              <a:t>i</a:t>
            </a:r>
            <a:r>
              <a:rPr lang="en-NL" dirty="0"/>
              <a:t>v</a:t>
            </a:r>
            <a:r>
              <a:rPr lang="nl-NL" dirty="0"/>
              <a:t>e</a:t>
            </a:r>
            <a:endParaRPr lang="en-NL" dirty="0"/>
          </a:p>
          <a:p>
            <a:pPr lvl="1"/>
            <a:r>
              <a:rPr lang="en-NL" dirty="0"/>
              <a:t>It only uses part of the data </a:t>
            </a:r>
            <a:r>
              <a:rPr lang="nl-NL" dirty="0"/>
              <a:t>f</a:t>
            </a:r>
            <a:r>
              <a:rPr lang="en-NL" dirty="0"/>
              <a:t>o</a:t>
            </a:r>
            <a:r>
              <a:rPr lang="nl-NL" dirty="0"/>
              <a:t>r</a:t>
            </a:r>
            <a:r>
              <a:rPr lang="en-NL" dirty="0"/>
              <a:t> </a:t>
            </a:r>
            <a:r>
              <a:rPr lang="nl-NL" dirty="0"/>
              <a:t>l</a:t>
            </a:r>
            <a:r>
              <a:rPr lang="en-NL" dirty="0"/>
              <a:t>e</a:t>
            </a:r>
            <a:r>
              <a:rPr lang="nl-NL" dirty="0"/>
              <a:t>a</a:t>
            </a:r>
            <a:r>
              <a:rPr lang="en-NL" dirty="0"/>
              <a:t>r</a:t>
            </a:r>
            <a:r>
              <a:rPr lang="nl-NL" dirty="0"/>
              <a:t>n</a:t>
            </a:r>
            <a:r>
              <a:rPr lang="en-NL" dirty="0" err="1"/>
              <a:t>i</a:t>
            </a:r>
            <a:r>
              <a:rPr lang="nl-NL" dirty="0"/>
              <a:t>n</a:t>
            </a:r>
            <a:r>
              <a:rPr lang="en-NL" dirty="0"/>
              <a:t>g</a:t>
            </a:r>
          </a:p>
          <a:p>
            <a:pPr lvl="1"/>
            <a:r>
              <a:rPr lang="en-NL" dirty="0"/>
              <a:t>It assumes the </a:t>
            </a:r>
            <a:r>
              <a:rPr lang="nl-NL" dirty="0"/>
              <a:t>average</a:t>
            </a:r>
            <a:r>
              <a:rPr lang="en-NL" dirty="0"/>
              <a:t> performance is </a:t>
            </a:r>
            <a:r>
              <a:rPr lang="nl-NL" dirty="0"/>
              <a:t>a</a:t>
            </a:r>
            <a:r>
              <a:rPr lang="en-NL" dirty="0"/>
              <a:t> </a:t>
            </a:r>
            <a:r>
              <a:rPr lang="nl-NL" dirty="0"/>
              <a:t>g</a:t>
            </a:r>
            <a:r>
              <a:rPr lang="en-NL" dirty="0"/>
              <a:t>o</a:t>
            </a:r>
            <a:r>
              <a:rPr lang="nl-NL" dirty="0"/>
              <a:t>o</a:t>
            </a:r>
            <a:r>
              <a:rPr lang="en-NL" dirty="0"/>
              <a:t>d </a:t>
            </a:r>
            <a:r>
              <a:rPr lang="nl-NL" dirty="0"/>
              <a:t>i</a:t>
            </a:r>
            <a:r>
              <a:rPr lang="en-NL" dirty="0"/>
              <a:t>n</a:t>
            </a:r>
            <a:r>
              <a:rPr lang="nl-NL" dirty="0"/>
              <a:t>d</a:t>
            </a:r>
            <a:r>
              <a:rPr lang="en-NL" dirty="0" err="1"/>
              <a:t>i</a:t>
            </a:r>
            <a:r>
              <a:rPr lang="nl-NL" dirty="0"/>
              <a:t>c</a:t>
            </a:r>
            <a:r>
              <a:rPr lang="en-NL" dirty="0"/>
              <a:t>a</a:t>
            </a:r>
            <a:r>
              <a:rPr lang="nl-NL" dirty="0"/>
              <a:t>t</a:t>
            </a:r>
            <a:r>
              <a:rPr lang="en-NL" dirty="0"/>
              <a:t>or</a:t>
            </a:r>
          </a:p>
          <a:p>
            <a:pPr lvl="1"/>
            <a:r>
              <a:rPr lang="en-NL" dirty="0"/>
              <a:t>...</a:t>
            </a:r>
          </a:p>
          <a:p>
            <a:pPr lvl="1"/>
            <a:endParaRPr lang="en-NL" dirty="0"/>
          </a:p>
          <a:p>
            <a:r>
              <a:rPr lang="en-NL" dirty="0"/>
              <a:t>Is it possible to use the entire data?</a:t>
            </a:r>
          </a:p>
          <a:p>
            <a:pPr lvl="1"/>
            <a:endParaRPr lang="en-NL" dirty="0"/>
          </a:p>
          <a:p>
            <a:pPr lvl="1"/>
            <a:r>
              <a:rPr lang="en-NL" dirty="0"/>
              <a:t>Yes, sometimes...</a:t>
            </a:r>
          </a:p>
        </p:txBody>
      </p:sp>
    </p:spTree>
    <p:extLst>
      <p:ext uri="{BB962C8B-B14F-4D97-AF65-F5344CB8AC3E}">
        <p14:creationId xmlns:p14="http://schemas.microsoft.com/office/powerpoint/2010/main" val="20316419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zh-CN" dirty="0"/>
              <a:t>Hash using Signatures</a:t>
            </a:r>
          </a:p>
        </p:txBody>
      </p:sp>
      <p:sp>
        <p:nvSpPr>
          <p:cNvPr id="23556" name="Rectangle 3"/>
          <p:cNvSpPr>
            <a:spLocks noGrp="1" noChangeArrowheads="1"/>
          </p:cNvSpPr>
          <p:nvPr>
            <p:ph idx="1"/>
          </p:nvPr>
        </p:nvSpPr>
        <p:spPr/>
        <p:txBody>
          <a:bodyPr/>
          <a:lstStyle/>
          <a:p>
            <a:r>
              <a:rPr lang="en-US" altLang="zh-CN" dirty="0"/>
              <a:t>Key idea: “hash” each column C  to a small signature Sig (C), such that:</a:t>
            </a:r>
          </a:p>
          <a:p>
            <a:pPr marL="1006277" lvl="1" indent="-457200">
              <a:buFont typeface="+mj-lt"/>
              <a:buAutoNum type="arabicPeriod"/>
            </a:pPr>
            <a:endParaRPr lang="en-US" altLang="zh-CN" dirty="0"/>
          </a:p>
          <a:p>
            <a:pPr marL="1006277" lvl="1" indent="-457200">
              <a:buFont typeface="+mj-lt"/>
              <a:buAutoNum type="arabicPeriod"/>
            </a:pPr>
            <a:r>
              <a:rPr lang="en-US" altLang="zh-CN" dirty="0"/>
              <a:t>Sig (C) is small enough that we can fit a signature in main memory for each column.</a:t>
            </a:r>
          </a:p>
          <a:p>
            <a:pPr marL="1006277" lvl="1" indent="-457200">
              <a:buFont typeface="+mj-lt"/>
              <a:buAutoNum type="arabicPeriod"/>
            </a:pPr>
            <a:endParaRPr lang="en-US" altLang="zh-CN" dirty="0"/>
          </a:p>
          <a:p>
            <a:pPr marL="1006277" lvl="1" indent="-457200">
              <a:buFont typeface="+mj-lt"/>
              <a:buAutoNum type="arabicPeriod"/>
            </a:pPr>
            <a:r>
              <a:rPr lang="en-US" altLang="zh-CN" dirty="0" err="1"/>
              <a:t>Sim</a:t>
            </a:r>
            <a:r>
              <a:rPr lang="en-US" altLang="zh-CN" dirty="0"/>
              <a:t> (C1, C2) is the same as “similarity” of Sig (C1) and Sig (C2).</a:t>
            </a:r>
          </a:p>
          <a:p>
            <a:pPr marL="1006277" lvl="1" indent="-457200">
              <a:buFont typeface="+mj-lt"/>
              <a:buAutoNum type="arabicPeriod"/>
            </a:pPr>
            <a:endParaRPr lang="en-US" altLang="zh-CN" dirty="0"/>
          </a:p>
          <a:p>
            <a:pPr lvl="2"/>
            <a:r>
              <a:rPr lang="en-US" altLang="zh-CN" dirty="0"/>
              <a:t>i.e., </a:t>
            </a:r>
            <a:r>
              <a:rPr lang="en-US" altLang="zh-CN" i="1" dirty="0">
                <a:solidFill>
                  <a:srgbClr val="FF0000"/>
                </a:solidFill>
              </a:rPr>
              <a:t>Sig() is locality sensitive!</a:t>
            </a:r>
          </a:p>
        </p:txBody>
      </p:sp>
    </p:spTree>
    <p:extLst>
      <p:ext uri="{BB962C8B-B14F-4D97-AF65-F5344CB8AC3E}">
        <p14:creationId xmlns:p14="http://schemas.microsoft.com/office/powerpoint/2010/main" val="35194391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zh-CN" dirty="0"/>
              <a:t>Hash using Signatures</a:t>
            </a:r>
          </a:p>
        </p:txBody>
      </p:sp>
      <p:sp>
        <p:nvSpPr>
          <p:cNvPr id="23556" name="Rectangle 3"/>
          <p:cNvSpPr>
            <a:spLocks noGrp="1" noChangeArrowheads="1"/>
          </p:cNvSpPr>
          <p:nvPr>
            <p:ph idx="1"/>
          </p:nvPr>
        </p:nvSpPr>
        <p:spPr/>
        <p:txBody>
          <a:bodyPr/>
          <a:lstStyle/>
          <a:p>
            <a:r>
              <a:rPr lang="en-US" altLang="zh-CN" dirty="0"/>
              <a:t>Key idea: “hash” each column C  to a small signature Sig (C), such that:</a:t>
            </a:r>
          </a:p>
          <a:p>
            <a:pPr marL="1006277" lvl="1" indent="-457200">
              <a:buFont typeface="+mj-lt"/>
              <a:buAutoNum type="arabicPeriod"/>
            </a:pPr>
            <a:endParaRPr lang="en-US" altLang="zh-CN" dirty="0"/>
          </a:p>
          <a:p>
            <a:pPr marL="1006277" lvl="1" indent="-457200">
              <a:buFont typeface="+mj-lt"/>
              <a:buAutoNum type="arabicPeriod"/>
            </a:pPr>
            <a:r>
              <a:rPr lang="en-US" altLang="zh-CN" dirty="0"/>
              <a:t>Sig (C) is small enough that we can fit a signature in main memory for each column.</a:t>
            </a:r>
          </a:p>
          <a:p>
            <a:pPr marL="1006277" lvl="1" indent="-457200">
              <a:buFont typeface="+mj-lt"/>
              <a:buAutoNum type="arabicPeriod"/>
            </a:pPr>
            <a:endParaRPr lang="en-US" altLang="zh-CN" dirty="0"/>
          </a:p>
          <a:p>
            <a:pPr marL="1006277" lvl="1" indent="-457200">
              <a:buFont typeface="+mj-lt"/>
              <a:buAutoNum type="arabicPeriod"/>
            </a:pPr>
            <a:r>
              <a:rPr lang="en-US" altLang="zh-CN" dirty="0" err="1"/>
              <a:t>Sim</a:t>
            </a:r>
            <a:r>
              <a:rPr lang="en-US" altLang="zh-CN" dirty="0"/>
              <a:t> (C1, C2) is the same as “similarity” of Sig (C1) and Sig (C2).</a:t>
            </a:r>
          </a:p>
          <a:p>
            <a:pPr marL="1006277" lvl="1" indent="-457200">
              <a:buFont typeface="+mj-lt"/>
              <a:buAutoNum type="arabicPeriod"/>
            </a:pPr>
            <a:endParaRPr lang="en-US" altLang="zh-CN" dirty="0"/>
          </a:p>
          <a:p>
            <a:pPr lvl="2"/>
            <a:r>
              <a:rPr lang="en-US" altLang="zh-CN" dirty="0"/>
              <a:t>i.e., </a:t>
            </a:r>
            <a:r>
              <a:rPr lang="en-US" altLang="zh-CN" i="1" dirty="0">
                <a:solidFill>
                  <a:srgbClr val="FF0000"/>
                </a:solidFill>
              </a:rPr>
              <a:t>Sig() is locality sensitive!</a:t>
            </a:r>
          </a:p>
        </p:txBody>
      </p:sp>
      <p:sp>
        <p:nvSpPr>
          <p:cNvPr id="4" name="Rounded Rectangle 3"/>
          <p:cNvSpPr/>
          <p:nvPr/>
        </p:nvSpPr>
        <p:spPr>
          <a:xfrm>
            <a:off x="6073842" y="7187862"/>
            <a:ext cx="6524976" cy="20094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130012" tIns="65007" rIns="130012" bIns="65007" rtlCol="0" anchor="ctr"/>
          <a:lstStyle/>
          <a:p>
            <a:pPr algn="ctr"/>
            <a:r>
              <a:rPr lang="nl-NL" sz="3400" dirty="0" err="1"/>
              <a:t>Why</a:t>
            </a:r>
            <a:r>
              <a:rPr lang="nl-NL" sz="3400" dirty="0"/>
              <a:t> </a:t>
            </a:r>
            <a:r>
              <a:rPr lang="nl-NL" sz="3400" dirty="0" err="1"/>
              <a:t>would</a:t>
            </a:r>
            <a:r>
              <a:rPr lang="nl-NL" sz="3400" dirty="0"/>
              <a:t> </a:t>
            </a:r>
            <a:r>
              <a:rPr lang="nl-NL" sz="3400" dirty="0" err="1"/>
              <a:t>this</a:t>
            </a:r>
            <a:r>
              <a:rPr lang="nl-NL" sz="3400" dirty="0"/>
              <a:t> </a:t>
            </a:r>
            <a:r>
              <a:rPr lang="nl-NL" sz="3400" dirty="0" err="1"/>
              <a:t>be</a:t>
            </a:r>
            <a:r>
              <a:rPr lang="nl-NL" sz="3400" dirty="0"/>
              <a:t> </a:t>
            </a:r>
            <a:r>
              <a:rPr lang="nl-NL" sz="3400" dirty="0" err="1"/>
              <a:t>useful</a:t>
            </a:r>
            <a:r>
              <a:rPr lang="nl-NL" sz="3400" dirty="0"/>
              <a:t>?</a:t>
            </a:r>
          </a:p>
        </p:txBody>
      </p:sp>
    </p:spTree>
    <p:extLst>
      <p:ext uri="{BB962C8B-B14F-4D97-AF65-F5344CB8AC3E}">
        <p14:creationId xmlns:p14="http://schemas.microsoft.com/office/powerpoint/2010/main" val="40546188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zh-CN"/>
              <a:t>Jaccard Similarity of Sets</a:t>
            </a:r>
          </a:p>
        </p:txBody>
      </p:sp>
      <p:sp>
        <p:nvSpPr>
          <p:cNvPr id="15364" name="Rectangle 3"/>
          <p:cNvSpPr>
            <a:spLocks noGrp="1" noChangeArrowheads="1"/>
          </p:cNvSpPr>
          <p:nvPr>
            <p:ph idx="1"/>
          </p:nvPr>
        </p:nvSpPr>
        <p:spPr/>
        <p:txBody>
          <a:bodyPr/>
          <a:lstStyle/>
          <a:p>
            <a:r>
              <a:rPr lang="en-US" altLang="zh-CN"/>
              <a:t>The Jaccard similarity  of two sets is the size of their intersection divided by the size of their union.</a:t>
            </a:r>
          </a:p>
          <a:p>
            <a:pPr lvl="1"/>
            <a:r>
              <a:rPr lang="en-US" altLang="zh-CN"/>
              <a:t>Sim (C1, C2) = |C1</a:t>
            </a:r>
            <a:r>
              <a:rPr lang="en-US" altLang="zh-CN">
                <a:sym typeface="Symbol" charset="0"/>
              </a:rPr>
              <a:t>C2|/|C1C2|</a:t>
            </a:r>
            <a:r>
              <a:rPr lang="en-US" altLang="zh-CN"/>
              <a:t>.</a:t>
            </a:r>
            <a:endParaRPr lang="en-US" altLang="zh-CN" dirty="0"/>
          </a:p>
        </p:txBody>
      </p:sp>
      <p:sp>
        <p:nvSpPr>
          <p:cNvPr id="5" name="Oval 3"/>
          <p:cNvSpPr>
            <a:spLocks noChangeArrowheads="1"/>
          </p:cNvSpPr>
          <p:nvPr/>
        </p:nvSpPr>
        <p:spPr bwMode="auto">
          <a:xfrm>
            <a:off x="4443308" y="5816013"/>
            <a:ext cx="2817707" cy="270933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30012" tIns="65007" rIns="130012" bIns="65007" anchor="ctr"/>
          <a:lstStyle/>
          <a:p>
            <a:endParaRPr lang="zh-CN" altLang="en-US">
              <a:ea typeface="宋体" charset="0"/>
              <a:cs typeface="宋体" charset="0"/>
            </a:endParaRPr>
          </a:p>
        </p:txBody>
      </p:sp>
      <p:sp>
        <p:nvSpPr>
          <p:cNvPr id="6" name="Oval 4"/>
          <p:cNvSpPr>
            <a:spLocks noChangeArrowheads="1"/>
          </p:cNvSpPr>
          <p:nvPr/>
        </p:nvSpPr>
        <p:spPr bwMode="auto">
          <a:xfrm>
            <a:off x="3467948" y="5816013"/>
            <a:ext cx="2817707" cy="270933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30012" tIns="65007" rIns="130012" bIns="65007" anchor="ctr"/>
          <a:lstStyle/>
          <a:p>
            <a:endParaRPr lang="zh-CN" altLang="en-US">
              <a:ea typeface="宋体" charset="0"/>
              <a:cs typeface="宋体" charset="0"/>
            </a:endParaRPr>
          </a:p>
        </p:txBody>
      </p:sp>
      <p:sp>
        <p:nvSpPr>
          <p:cNvPr id="7" name="Oval 5"/>
          <p:cNvSpPr>
            <a:spLocks noChangeArrowheads="1"/>
          </p:cNvSpPr>
          <p:nvPr/>
        </p:nvSpPr>
        <p:spPr bwMode="auto">
          <a:xfrm>
            <a:off x="4009815" y="6466253"/>
            <a:ext cx="108373" cy="108373"/>
          </a:xfrm>
          <a:prstGeom prst="ellipse">
            <a:avLst/>
          </a:prstGeom>
          <a:solidFill>
            <a:srgbClr val="800080"/>
          </a:solidFill>
          <a:ln w="9525">
            <a:solidFill>
              <a:schemeClr val="tx1"/>
            </a:solidFill>
            <a:round/>
            <a:headEnd/>
            <a:tailEnd/>
          </a:ln>
        </p:spPr>
        <p:txBody>
          <a:bodyPr wrap="none" lIns="130012" tIns="65007" rIns="130012" bIns="65007" anchor="ctr"/>
          <a:lstStyle/>
          <a:p>
            <a:endParaRPr lang="zh-CN" altLang="en-US">
              <a:ea typeface="宋体" charset="0"/>
              <a:cs typeface="宋体" charset="0"/>
            </a:endParaRPr>
          </a:p>
        </p:txBody>
      </p:sp>
      <p:sp>
        <p:nvSpPr>
          <p:cNvPr id="8" name="Oval 6"/>
          <p:cNvSpPr>
            <a:spLocks noChangeArrowheads="1"/>
          </p:cNvSpPr>
          <p:nvPr/>
        </p:nvSpPr>
        <p:spPr bwMode="auto">
          <a:xfrm>
            <a:off x="4009815" y="7658361"/>
            <a:ext cx="108373" cy="108373"/>
          </a:xfrm>
          <a:prstGeom prst="ellipse">
            <a:avLst/>
          </a:prstGeom>
          <a:solidFill>
            <a:srgbClr val="800080"/>
          </a:solidFill>
          <a:ln w="9525">
            <a:solidFill>
              <a:schemeClr val="tx1"/>
            </a:solidFill>
            <a:round/>
            <a:headEnd/>
            <a:tailEnd/>
          </a:ln>
        </p:spPr>
        <p:txBody>
          <a:bodyPr wrap="none" lIns="130012" tIns="65007" rIns="130012" bIns="65007" anchor="ctr"/>
          <a:lstStyle/>
          <a:p>
            <a:endParaRPr lang="zh-CN" altLang="en-US">
              <a:ea typeface="宋体" charset="0"/>
              <a:cs typeface="宋体" charset="0"/>
            </a:endParaRPr>
          </a:p>
        </p:txBody>
      </p:sp>
      <p:sp>
        <p:nvSpPr>
          <p:cNvPr id="9" name="Oval 7"/>
          <p:cNvSpPr>
            <a:spLocks noChangeArrowheads="1"/>
          </p:cNvSpPr>
          <p:nvPr/>
        </p:nvSpPr>
        <p:spPr bwMode="auto">
          <a:xfrm>
            <a:off x="4876800" y="6899746"/>
            <a:ext cx="108373" cy="108373"/>
          </a:xfrm>
          <a:prstGeom prst="ellipse">
            <a:avLst/>
          </a:prstGeom>
          <a:solidFill>
            <a:srgbClr val="800080"/>
          </a:solidFill>
          <a:ln w="9525">
            <a:solidFill>
              <a:schemeClr val="tx1"/>
            </a:solidFill>
            <a:round/>
            <a:headEnd/>
            <a:tailEnd/>
          </a:ln>
        </p:spPr>
        <p:txBody>
          <a:bodyPr wrap="none" lIns="130012" tIns="65007" rIns="130012" bIns="65007" anchor="ctr"/>
          <a:lstStyle/>
          <a:p>
            <a:endParaRPr lang="zh-CN" altLang="en-US">
              <a:ea typeface="宋体" charset="0"/>
              <a:cs typeface="宋体" charset="0"/>
            </a:endParaRPr>
          </a:p>
        </p:txBody>
      </p:sp>
      <p:sp>
        <p:nvSpPr>
          <p:cNvPr id="10" name="Oval 8"/>
          <p:cNvSpPr>
            <a:spLocks noChangeArrowheads="1"/>
          </p:cNvSpPr>
          <p:nvPr/>
        </p:nvSpPr>
        <p:spPr bwMode="auto">
          <a:xfrm>
            <a:off x="5743787" y="7333241"/>
            <a:ext cx="108373" cy="108373"/>
          </a:xfrm>
          <a:prstGeom prst="ellipse">
            <a:avLst/>
          </a:prstGeom>
          <a:solidFill>
            <a:srgbClr val="800080"/>
          </a:solidFill>
          <a:ln w="9525">
            <a:solidFill>
              <a:schemeClr val="tx1"/>
            </a:solidFill>
            <a:round/>
            <a:headEnd/>
            <a:tailEnd/>
          </a:ln>
        </p:spPr>
        <p:txBody>
          <a:bodyPr wrap="none" lIns="130012" tIns="65007" rIns="130012" bIns="65007" anchor="ctr"/>
          <a:lstStyle/>
          <a:p>
            <a:endParaRPr lang="zh-CN" altLang="en-US">
              <a:ea typeface="宋体" charset="0"/>
              <a:cs typeface="宋体" charset="0"/>
            </a:endParaRPr>
          </a:p>
        </p:txBody>
      </p:sp>
      <p:sp>
        <p:nvSpPr>
          <p:cNvPr id="11" name="Oval 9"/>
          <p:cNvSpPr>
            <a:spLocks noChangeArrowheads="1"/>
          </p:cNvSpPr>
          <p:nvPr/>
        </p:nvSpPr>
        <p:spPr bwMode="auto">
          <a:xfrm>
            <a:off x="5527040" y="6466253"/>
            <a:ext cx="108373" cy="108373"/>
          </a:xfrm>
          <a:prstGeom prst="ellipse">
            <a:avLst/>
          </a:prstGeom>
          <a:solidFill>
            <a:srgbClr val="800080"/>
          </a:solidFill>
          <a:ln w="9525">
            <a:solidFill>
              <a:schemeClr val="tx1"/>
            </a:solidFill>
            <a:round/>
            <a:headEnd/>
            <a:tailEnd/>
          </a:ln>
        </p:spPr>
        <p:txBody>
          <a:bodyPr wrap="none" lIns="130012" tIns="65007" rIns="130012" bIns="65007" anchor="ctr"/>
          <a:lstStyle/>
          <a:p>
            <a:endParaRPr lang="zh-CN" altLang="en-US">
              <a:ea typeface="宋体" charset="0"/>
              <a:cs typeface="宋体" charset="0"/>
            </a:endParaRPr>
          </a:p>
        </p:txBody>
      </p:sp>
      <p:sp>
        <p:nvSpPr>
          <p:cNvPr id="12" name="Oval 10"/>
          <p:cNvSpPr>
            <a:spLocks noChangeArrowheads="1"/>
          </p:cNvSpPr>
          <p:nvPr/>
        </p:nvSpPr>
        <p:spPr bwMode="auto">
          <a:xfrm>
            <a:off x="6610773" y="7008121"/>
            <a:ext cx="108373" cy="108373"/>
          </a:xfrm>
          <a:prstGeom prst="ellipse">
            <a:avLst/>
          </a:prstGeom>
          <a:solidFill>
            <a:srgbClr val="800080"/>
          </a:solidFill>
          <a:ln w="9525">
            <a:solidFill>
              <a:schemeClr val="tx1"/>
            </a:solidFill>
            <a:round/>
            <a:headEnd/>
            <a:tailEnd/>
          </a:ln>
        </p:spPr>
        <p:txBody>
          <a:bodyPr wrap="none" lIns="130012" tIns="65007" rIns="130012" bIns="65007" anchor="ctr"/>
          <a:lstStyle/>
          <a:p>
            <a:endParaRPr lang="zh-CN" altLang="en-US">
              <a:ea typeface="宋体" charset="0"/>
              <a:cs typeface="宋体" charset="0"/>
            </a:endParaRPr>
          </a:p>
        </p:txBody>
      </p:sp>
      <p:sp>
        <p:nvSpPr>
          <p:cNvPr id="13" name="Oval 11"/>
          <p:cNvSpPr>
            <a:spLocks noChangeArrowheads="1"/>
          </p:cNvSpPr>
          <p:nvPr/>
        </p:nvSpPr>
        <p:spPr bwMode="auto">
          <a:xfrm>
            <a:off x="6610773" y="7983481"/>
            <a:ext cx="108373" cy="108373"/>
          </a:xfrm>
          <a:prstGeom prst="ellipse">
            <a:avLst/>
          </a:prstGeom>
          <a:solidFill>
            <a:srgbClr val="800080"/>
          </a:solidFill>
          <a:ln w="9525">
            <a:solidFill>
              <a:schemeClr val="tx1"/>
            </a:solidFill>
            <a:round/>
            <a:headEnd/>
            <a:tailEnd/>
          </a:ln>
        </p:spPr>
        <p:txBody>
          <a:bodyPr wrap="none" lIns="130012" tIns="65007" rIns="130012" bIns="65007" anchor="ctr"/>
          <a:lstStyle/>
          <a:p>
            <a:endParaRPr lang="zh-CN" altLang="en-US">
              <a:ea typeface="宋体" charset="0"/>
              <a:cs typeface="宋体" charset="0"/>
            </a:endParaRPr>
          </a:p>
        </p:txBody>
      </p:sp>
      <p:sp>
        <p:nvSpPr>
          <p:cNvPr id="14" name="Oval 12"/>
          <p:cNvSpPr>
            <a:spLocks noChangeArrowheads="1"/>
          </p:cNvSpPr>
          <p:nvPr/>
        </p:nvSpPr>
        <p:spPr bwMode="auto">
          <a:xfrm>
            <a:off x="6502400" y="6357881"/>
            <a:ext cx="108373" cy="108373"/>
          </a:xfrm>
          <a:prstGeom prst="ellipse">
            <a:avLst/>
          </a:prstGeom>
          <a:solidFill>
            <a:srgbClr val="800080"/>
          </a:solidFill>
          <a:ln w="9525">
            <a:solidFill>
              <a:schemeClr val="tx1"/>
            </a:solidFill>
            <a:round/>
            <a:headEnd/>
            <a:tailEnd/>
          </a:ln>
        </p:spPr>
        <p:txBody>
          <a:bodyPr wrap="none" lIns="130012" tIns="65007" rIns="130012" bIns="65007" anchor="ctr"/>
          <a:lstStyle/>
          <a:p>
            <a:endParaRPr lang="zh-CN" altLang="en-US">
              <a:ea typeface="宋体" charset="0"/>
              <a:cs typeface="宋体" charset="0"/>
            </a:endParaRPr>
          </a:p>
        </p:txBody>
      </p:sp>
      <p:sp>
        <p:nvSpPr>
          <p:cNvPr id="15" name="Text Box 13"/>
          <p:cNvSpPr txBox="1">
            <a:spLocks noChangeArrowheads="1"/>
          </p:cNvSpPr>
          <p:nvPr/>
        </p:nvSpPr>
        <p:spPr bwMode="auto">
          <a:xfrm>
            <a:off x="8153851" y="6357881"/>
            <a:ext cx="2583712" cy="1608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12" tIns="65007" rIns="130012" bIns="65007">
            <a:spAutoFit/>
          </a:bodyPr>
          <a:lstStyle>
            <a:lvl1pPr>
              <a:defRPr sz="24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altLang="zh-CN" dirty="0">
                <a:ea typeface="宋体" charset="0"/>
                <a:cs typeface="宋体" charset="0"/>
              </a:rPr>
              <a:t>3 in intersection.</a:t>
            </a:r>
          </a:p>
          <a:p>
            <a:r>
              <a:rPr lang="en-US" altLang="zh-CN" dirty="0">
                <a:ea typeface="宋体" charset="0"/>
                <a:cs typeface="宋体" charset="0"/>
              </a:rPr>
              <a:t>8 in union.</a:t>
            </a:r>
          </a:p>
          <a:p>
            <a:r>
              <a:rPr lang="en-US" altLang="zh-CN" dirty="0" err="1">
                <a:ea typeface="宋体" charset="0"/>
                <a:cs typeface="宋体" charset="0"/>
              </a:rPr>
              <a:t>Jaccard</a:t>
            </a:r>
            <a:r>
              <a:rPr lang="en-US" altLang="zh-CN" dirty="0">
                <a:ea typeface="宋体" charset="0"/>
                <a:cs typeface="宋体" charset="0"/>
              </a:rPr>
              <a:t> similarity</a:t>
            </a:r>
          </a:p>
          <a:p>
            <a:r>
              <a:rPr lang="en-US" altLang="zh-CN" dirty="0">
                <a:ea typeface="宋体" charset="0"/>
                <a:cs typeface="宋体" charset="0"/>
              </a:rPr>
              <a:t>   = 3/8</a:t>
            </a:r>
          </a:p>
        </p:txBody>
      </p:sp>
    </p:spTree>
    <p:extLst>
      <p:ext uri="{BB962C8B-B14F-4D97-AF65-F5344CB8AC3E}">
        <p14:creationId xmlns:p14="http://schemas.microsoft.com/office/powerpoint/2010/main" val="15966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CN"/>
              <a:t>Four Types of Rows</a:t>
            </a:r>
          </a:p>
        </p:txBody>
      </p:sp>
      <p:sp>
        <p:nvSpPr>
          <p:cNvPr id="24580" name="Rectangle 3"/>
          <p:cNvSpPr>
            <a:spLocks noGrp="1" noChangeArrowheads="1"/>
          </p:cNvSpPr>
          <p:nvPr>
            <p:ph idx="1"/>
          </p:nvPr>
        </p:nvSpPr>
        <p:spPr/>
        <p:txBody>
          <a:bodyPr>
            <a:normAutofit/>
          </a:bodyPr>
          <a:lstStyle/>
          <a:p>
            <a:r>
              <a:rPr lang="en-US" altLang="zh-CN" dirty="0"/>
              <a:t>Given columns C1 and C2, rows may be classified as:</a:t>
            </a:r>
          </a:p>
          <a:p>
            <a:pPr marL="549077" lvl="1" indent="0">
              <a:buNone/>
            </a:pPr>
            <a:r>
              <a:rPr lang="en-US" altLang="zh-CN" dirty="0"/>
              <a:t>				C1	C2</a:t>
            </a:r>
          </a:p>
          <a:p>
            <a:pPr marL="549077" lvl="1" indent="0">
              <a:buNone/>
            </a:pPr>
            <a:r>
              <a:rPr lang="en-US" altLang="zh-CN" dirty="0"/>
              <a:t>			a	1	1</a:t>
            </a:r>
          </a:p>
          <a:p>
            <a:pPr marL="549077" lvl="1" indent="0">
              <a:buNone/>
            </a:pPr>
            <a:r>
              <a:rPr lang="en-US" altLang="zh-CN" dirty="0"/>
              <a:t>			b	1	0</a:t>
            </a:r>
          </a:p>
          <a:p>
            <a:pPr marL="549077" lvl="1" indent="0">
              <a:buNone/>
            </a:pPr>
            <a:r>
              <a:rPr lang="en-US" altLang="zh-CN" dirty="0"/>
              <a:t>			c	0	1</a:t>
            </a:r>
          </a:p>
          <a:p>
            <a:pPr marL="549077" lvl="1" indent="0">
              <a:buNone/>
            </a:pPr>
            <a:r>
              <a:rPr lang="en-US" altLang="zh-CN" dirty="0"/>
              <a:t>			d	0	0</a:t>
            </a:r>
          </a:p>
          <a:p>
            <a:endParaRPr lang="en-US" altLang="zh-CN" dirty="0"/>
          </a:p>
          <a:p>
            <a:r>
              <a:rPr lang="en-US" altLang="zh-CN" dirty="0"/>
              <a:t>Also, a  = # rows of type a , etc.</a:t>
            </a:r>
          </a:p>
          <a:p>
            <a:endParaRPr lang="en-US" altLang="zh-CN" dirty="0"/>
          </a:p>
          <a:p>
            <a:r>
              <a:rPr lang="en-US" altLang="zh-CN" dirty="0"/>
              <a:t>Note </a:t>
            </a:r>
            <a:r>
              <a:rPr lang="en-US" altLang="zh-CN" dirty="0" err="1"/>
              <a:t>Sim</a:t>
            </a:r>
            <a:r>
              <a:rPr lang="en-US" altLang="zh-CN" dirty="0"/>
              <a:t> (C1, C2) = a /(a +b +c ).</a:t>
            </a:r>
          </a:p>
        </p:txBody>
      </p:sp>
    </p:spTree>
    <p:extLst>
      <p:ext uri="{BB962C8B-B14F-4D97-AF65-F5344CB8AC3E}">
        <p14:creationId xmlns:p14="http://schemas.microsoft.com/office/powerpoint/2010/main" val="1281382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zh-CN"/>
              <a:t>Minhashing</a:t>
            </a:r>
          </a:p>
        </p:txBody>
      </p:sp>
      <p:sp>
        <p:nvSpPr>
          <p:cNvPr id="25604" name="Rectangle 3"/>
          <p:cNvSpPr>
            <a:spLocks noGrp="1" noChangeArrowheads="1"/>
          </p:cNvSpPr>
          <p:nvPr>
            <p:ph idx="1"/>
          </p:nvPr>
        </p:nvSpPr>
        <p:spPr/>
        <p:txBody>
          <a:bodyPr/>
          <a:lstStyle/>
          <a:p>
            <a:r>
              <a:rPr lang="en-US" altLang="zh-CN"/>
              <a:t>Imagine the rows permuted randomly.</a:t>
            </a:r>
          </a:p>
          <a:p>
            <a:r>
              <a:rPr lang="en-US" altLang="zh-CN"/>
              <a:t>Define “hash” function h (C )</a:t>
            </a:r>
          </a:p>
          <a:p>
            <a:pPr lvl="1"/>
            <a:endParaRPr lang="en-US" altLang="zh-CN"/>
          </a:p>
          <a:p>
            <a:pPr lvl="1"/>
            <a:r>
              <a:rPr lang="en-US" altLang="zh-CN"/>
              <a:t>the row number of the first (in the permuted order) row in which column C  has 1.</a:t>
            </a:r>
          </a:p>
          <a:p>
            <a:endParaRPr lang="en-US" altLang="zh-CN"/>
          </a:p>
          <a:p>
            <a:r>
              <a:rPr lang="en-US" altLang="zh-CN"/>
              <a:t>Use several (e.g., 100) independent hash functions to create a signature.</a:t>
            </a:r>
            <a:endParaRPr lang="en-US" altLang="zh-CN" dirty="0"/>
          </a:p>
        </p:txBody>
      </p:sp>
    </p:spTree>
    <p:extLst>
      <p:ext uri="{BB962C8B-B14F-4D97-AF65-F5344CB8AC3E}">
        <p14:creationId xmlns:p14="http://schemas.microsoft.com/office/powerpoint/2010/main" val="28867580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995613" y="484188"/>
            <a:ext cx="10009187" cy="1512887"/>
          </a:xfrm>
          <a:prstGeom prst="rect">
            <a:avLst/>
          </a:prstGeom>
        </p:spPr>
        <p:txBody>
          <a:bodyPr/>
          <a:lstStyle/>
          <a:p>
            <a:r>
              <a:rPr lang="en-US" altLang="zh-CN"/>
              <a:t>Minhashing Example</a:t>
            </a:r>
          </a:p>
        </p:txBody>
      </p:sp>
      <p:grpSp>
        <p:nvGrpSpPr>
          <p:cNvPr id="2" name="Group 3"/>
          <p:cNvGrpSpPr>
            <a:grpSpLocks/>
          </p:cNvGrpSpPr>
          <p:nvPr/>
        </p:nvGrpSpPr>
        <p:grpSpPr bwMode="auto">
          <a:xfrm>
            <a:off x="2926080" y="1920378"/>
            <a:ext cx="3576320" cy="6617547"/>
            <a:chOff x="1296" y="1200"/>
            <a:chExt cx="1584" cy="2931"/>
          </a:xfrm>
        </p:grpSpPr>
        <p:sp>
          <p:nvSpPr>
            <p:cNvPr id="26725" name="Text Box 4"/>
            <p:cNvSpPr txBox="1">
              <a:spLocks noChangeArrowheads="1"/>
            </p:cNvSpPr>
            <p:nvPr/>
          </p:nvSpPr>
          <p:spPr bwMode="auto">
            <a:xfrm>
              <a:off x="1639" y="1200"/>
              <a:ext cx="828"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tLang="zh-CN">
                  <a:ea typeface="宋体" charset="0"/>
                  <a:cs typeface="宋体" charset="0"/>
                </a:rPr>
                <a:t>Input matrix </a:t>
              </a:r>
            </a:p>
          </p:txBody>
        </p:sp>
        <p:sp>
          <p:nvSpPr>
            <p:cNvPr id="26726" name="Rectangle 5"/>
            <p:cNvSpPr>
              <a:spLocks noChangeArrowheads="1"/>
            </p:cNvSpPr>
            <p:nvPr/>
          </p:nvSpPr>
          <p:spPr bwMode="auto">
            <a:xfrm>
              <a:off x="2484" y="37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27" name="Rectangle 6"/>
            <p:cNvSpPr>
              <a:spLocks noChangeArrowheads="1"/>
            </p:cNvSpPr>
            <p:nvPr/>
          </p:nvSpPr>
          <p:spPr bwMode="auto">
            <a:xfrm>
              <a:off x="2088" y="37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28" name="Rectangle 7"/>
            <p:cNvSpPr>
              <a:spLocks noChangeArrowheads="1"/>
            </p:cNvSpPr>
            <p:nvPr/>
          </p:nvSpPr>
          <p:spPr bwMode="auto">
            <a:xfrm>
              <a:off x="1692" y="37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29" name="Rectangle 8"/>
            <p:cNvSpPr>
              <a:spLocks noChangeArrowheads="1"/>
            </p:cNvSpPr>
            <p:nvPr/>
          </p:nvSpPr>
          <p:spPr bwMode="auto">
            <a:xfrm>
              <a:off x="1296" y="37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30" name="Rectangle 9"/>
            <p:cNvSpPr>
              <a:spLocks noChangeArrowheads="1"/>
            </p:cNvSpPr>
            <p:nvPr/>
          </p:nvSpPr>
          <p:spPr bwMode="auto">
            <a:xfrm>
              <a:off x="2484" y="3382"/>
              <a:ext cx="396"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31" name="Rectangle 10"/>
            <p:cNvSpPr>
              <a:spLocks noChangeArrowheads="1"/>
            </p:cNvSpPr>
            <p:nvPr/>
          </p:nvSpPr>
          <p:spPr bwMode="auto">
            <a:xfrm>
              <a:off x="2088" y="3382"/>
              <a:ext cx="396"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32" name="Rectangle 11"/>
            <p:cNvSpPr>
              <a:spLocks noChangeArrowheads="1"/>
            </p:cNvSpPr>
            <p:nvPr/>
          </p:nvSpPr>
          <p:spPr bwMode="auto">
            <a:xfrm>
              <a:off x="1692" y="3382"/>
              <a:ext cx="396"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33" name="Rectangle 12"/>
            <p:cNvSpPr>
              <a:spLocks noChangeArrowheads="1"/>
            </p:cNvSpPr>
            <p:nvPr/>
          </p:nvSpPr>
          <p:spPr bwMode="auto">
            <a:xfrm>
              <a:off x="1296" y="3382"/>
              <a:ext cx="396"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34" name="Rectangle 13"/>
            <p:cNvSpPr>
              <a:spLocks noChangeArrowheads="1"/>
            </p:cNvSpPr>
            <p:nvPr/>
          </p:nvSpPr>
          <p:spPr bwMode="auto">
            <a:xfrm>
              <a:off x="2484" y="3007"/>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35" name="Rectangle 14"/>
            <p:cNvSpPr>
              <a:spLocks noChangeArrowheads="1"/>
            </p:cNvSpPr>
            <p:nvPr/>
          </p:nvSpPr>
          <p:spPr bwMode="auto">
            <a:xfrm>
              <a:off x="2088" y="3007"/>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36" name="Rectangle 15"/>
            <p:cNvSpPr>
              <a:spLocks noChangeArrowheads="1"/>
            </p:cNvSpPr>
            <p:nvPr/>
          </p:nvSpPr>
          <p:spPr bwMode="auto">
            <a:xfrm>
              <a:off x="1692" y="3007"/>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37" name="Rectangle 16"/>
            <p:cNvSpPr>
              <a:spLocks noChangeArrowheads="1"/>
            </p:cNvSpPr>
            <p:nvPr/>
          </p:nvSpPr>
          <p:spPr bwMode="auto">
            <a:xfrm>
              <a:off x="1296" y="3007"/>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38" name="Rectangle 17"/>
            <p:cNvSpPr>
              <a:spLocks noChangeArrowheads="1"/>
            </p:cNvSpPr>
            <p:nvPr/>
          </p:nvSpPr>
          <p:spPr bwMode="auto">
            <a:xfrm>
              <a:off x="2484" y="2631"/>
              <a:ext cx="396" cy="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39" name="Rectangle 18"/>
            <p:cNvSpPr>
              <a:spLocks noChangeArrowheads="1"/>
            </p:cNvSpPr>
            <p:nvPr/>
          </p:nvSpPr>
          <p:spPr bwMode="auto">
            <a:xfrm>
              <a:off x="2088" y="2631"/>
              <a:ext cx="396" cy="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40" name="Rectangle 19"/>
            <p:cNvSpPr>
              <a:spLocks noChangeArrowheads="1"/>
            </p:cNvSpPr>
            <p:nvPr/>
          </p:nvSpPr>
          <p:spPr bwMode="auto">
            <a:xfrm>
              <a:off x="1692" y="2631"/>
              <a:ext cx="396" cy="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41" name="Rectangle 20"/>
            <p:cNvSpPr>
              <a:spLocks noChangeArrowheads="1"/>
            </p:cNvSpPr>
            <p:nvPr/>
          </p:nvSpPr>
          <p:spPr bwMode="auto">
            <a:xfrm>
              <a:off x="1296" y="2631"/>
              <a:ext cx="396" cy="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dirty="0">
                  <a:ea typeface="宋体" charset="0"/>
                  <a:cs typeface="宋体" charset="0"/>
                </a:rPr>
                <a:t>0</a:t>
              </a:r>
            </a:p>
          </p:txBody>
        </p:sp>
        <p:sp>
          <p:nvSpPr>
            <p:cNvPr id="26742" name="Rectangle 21"/>
            <p:cNvSpPr>
              <a:spLocks noChangeArrowheads="1"/>
            </p:cNvSpPr>
            <p:nvPr/>
          </p:nvSpPr>
          <p:spPr bwMode="auto">
            <a:xfrm>
              <a:off x="2484" y="22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43" name="Rectangle 22"/>
            <p:cNvSpPr>
              <a:spLocks noChangeArrowheads="1"/>
            </p:cNvSpPr>
            <p:nvPr/>
          </p:nvSpPr>
          <p:spPr bwMode="auto">
            <a:xfrm>
              <a:off x="2088" y="22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44" name="Rectangle 23"/>
            <p:cNvSpPr>
              <a:spLocks noChangeArrowheads="1"/>
            </p:cNvSpPr>
            <p:nvPr/>
          </p:nvSpPr>
          <p:spPr bwMode="auto">
            <a:xfrm>
              <a:off x="1692" y="22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45" name="Rectangle 24"/>
            <p:cNvSpPr>
              <a:spLocks noChangeArrowheads="1"/>
            </p:cNvSpPr>
            <p:nvPr/>
          </p:nvSpPr>
          <p:spPr bwMode="auto">
            <a:xfrm>
              <a:off x="1296" y="22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46" name="Rectangle 25"/>
            <p:cNvSpPr>
              <a:spLocks noChangeArrowheads="1"/>
            </p:cNvSpPr>
            <p:nvPr/>
          </p:nvSpPr>
          <p:spPr bwMode="auto">
            <a:xfrm>
              <a:off x="2484" y="1911"/>
              <a:ext cx="396"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47" name="Rectangle 26"/>
            <p:cNvSpPr>
              <a:spLocks noChangeArrowheads="1"/>
            </p:cNvSpPr>
            <p:nvPr/>
          </p:nvSpPr>
          <p:spPr bwMode="auto">
            <a:xfrm>
              <a:off x="2088" y="1911"/>
              <a:ext cx="396"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48" name="Rectangle 27"/>
            <p:cNvSpPr>
              <a:spLocks noChangeArrowheads="1"/>
            </p:cNvSpPr>
            <p:nvPr/>
          </p:nvSpPr>
          <p:spPr bwMode="auto">
            <a:xfrm>
              <a:off x="1692" y="1911"/>
              <a:ext cx="396"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49" name="Rectangle 28"/>
            <p:cNvSpPr>
              <a:spLocks noChangeArrowheads="1"/>
            </p:cNvSpPr>
            <p:nvPr/>
          </p:nvSpPr>
          <p:spPr bwMode="auto">
            <a:xfrm>
              <a:off x="1296" y="1911"/>
              <a:ext cx="396"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50" name="Rectangle 29"/>
            <p:cNvSpPr>
              <a:spLocks noChangeArrowheads="1"/>
            </p:cNvSpPr>
            <p:nvPr/>
          </p:nvSpPr>
          <p:spPr bwMode="auto">
            <a:xfrm>
              <a:off x="2484" y="153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51" name="Rectangle 30"/>
            <p:cNvSpPr>
              <a:spLocks noChangeArrowheads="1"/>
            </p:cNvSpPr>
            <p:nvPr/>
          </p:nvSpPr>
          <p:spPr bwMode="auto">
            <a:xfrm>
              <a:off x="2088" y="153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52" name="Rectangle 31"/>
            <p:cNvSpPr>
              <a:spLocks noChangeArrowheads="1"/>
            </p:cNvSpPr>
            <p:nvPr/>
          </p:nvSpPr>
          <p:spPr bwMode="auto">
            <a:xfrm>
              <a:off x="1692" y="153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53" name="Rectangle 32"/>
            <p:cNvSpPr>
              <a:spLocks noChangeArrowheads="1"/>
            </p:cNvSpPr>
            <p:nvPr/>
          </p:nvSpPr>
          <p:spPr bwMode="auto">
            <a:xfrm>
              <a:off x="1296" y="153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 </a:t>
              </a:r>
            </a:p>
          </p:txBody>
        </p:sp>
        <p:sp>
          <p:nvSpPr>
            <p:cNvPr id="26754" name="Line 33"/>
            <p:cNvSpPr>
              <a:spLocks noChangeShapeType="1"/>
            </p:cNvSpPr>
            <p:nvPr/>
          </p:nvSpPr>
          <p:spPr bwMode="auto">
            <a:xfrm>
              <a:off x="1296" y="1536"/>
              <a:ext cx="1584"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55" name="Line 34"/>
            <p:cNvSpPr>
              <a:spLocks noChangeShapeType="1"/>
            </p:cNvSpPr>
            <p:nvPr/>
          </p:nvSpPr>
          <p:spPr bwMode="auto">
            <a:xfrm>
              <a:off x="1296" y="1911"/>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56" name="Line 35"/>
            <p:cNvSpPr>
              <a:spLocks noChangeShapeType="1"/>
            </p:cNvSpPr>
            <p:nvPr/>
          </p:nvSpPr>
          <p:spPr bwMode="auto">
            <a:xfrm>
              <a:off x="1296" y="2256"/>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57" name="Line 36"/>
            <p:cNvSpPr>
              <a:spLocks noChangeShapeType="1"/>
            </p:cNvSpPr>
            <p:nvPr/>
          </p:nvSpPr>
          <p:spPr bwMode="auto">
            <a:xfrm>
              <a:off x="1296" y="2631"/>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58" name="Line 37"/>
            <p:cNvSpPr>
              <a:spLocks noChangeShapeType="1"/>
            </p:cNvSpPr>
            <p:nvPr/>
          </p:nvSpPr>
          <p:spPr bwMode="auto">
            <a:xfrm>
              <a:off x="1296" y="3007"/>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59" name="Line 38"/>
            <p:cNvSpPr>
              <a:spLocks noChangeShapeType="1"/>
            </p:cNvSpPr>
            <p:nvPr/>
          </p:nvSpPr>
          <p:spPr bwMode="auto">
            <a:xfrm>
              <a:off x="1296" y="3382"/>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60" name="Line 39"/>
            <p:cNvSpPr>
              <a:spLocks noChangeShapeType="1"/>
            </p:cNvSpPr>
            <p:nvPr/>
          </p:nvSpPr>
          <p:spPr bwMode="auto">
            <a:xfrm>
              <a:off x="1296" y="3756"/>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61" name="Line 40"/>
            <p:cNvSpPr>
              <a:spLocks noChangeShapeType="1"/>
            </p:cNvSpPr>
            <p:nvPr/>
          </p:nvSpPr>
          <p:spPr bwMode="auto">
            <a:xfrm>
              <a:off x="1296" y="4131"/>
              <a:ext cx="1584"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62" name="Line 41"/>
            <p:cNvSpPr>
              <a:spLocks noChangeShapeType="1"/>
            </p:cNvSpPr>
            <p:nvPr/>
          </p:nvSpPr>
          <p:spPr bwMode="auto">
            <a:xfrm>
              <a:off x="1296" y="1536"/>
              <a:ext cx="0" cy="2595"/>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63" name="Line 42"/>
            <p:cNvSpPr>
              <a:spLocks noChangeShapeType="1"/>
            </p:cNvSpPr>
            <p:nvPr/>
          </p:nvSpPr>
          <p:spPr bwMode="auto">
            <a:xfrm>
              <a:off x="1692" y="1536"/>
              <a:ext cx="0" cy="2595"/>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64" name="Line 43"/>
            <p:cNvSpPr>
              <a:spLocks noChangeShapeType="1"/>
            </p:cNvSpPr>
            <p:nvPr/>
          </p:nvSpPr>
          <p:spPr bwMode="auto">
            <a:xfrm>
              <a:off x="2088" y="1536"/>
              <a:ext cx="0" cy="2595"/>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65" name="Line 44"/>
            <p:cNvSpPr>
              <a:spLocks noChangeShapeType="1"/>
            </p:cNvSpPr>
            <p:nvPr/>
          </p:nvSpPr>
          <p:spPr bwMode="auto">
            <a:xfrm>
              <a:off x="2484" y="1536"/>
              <a:ext cx="0" cy="2595"/>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66" name="Line 45"/>
            <p:cNvSpPr>
              <a:spLocks noChangeShapeType="1"/>
            </p:cNvSpPr>
            <p:nvPr/>
          </p:nvSpPr>
          <p:spPr bwMode="auto">
            <a:xfrm>
              <a:off x="2880" y="1536"/>
              <a:ext cx="0" cy="2595"/>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graphicFrame>
        <p:nvGraphicFramePr>
          <p:cNvPr id="37934" name="Group 46"/>
          <p:cNvGraphicFramePr>
            <a:graphicFrameLocks noGrp="1"/>
          </p:cNvGraphicFramePr>
          <p:nvPr>
            <p:extLst>
              <p:ext uri="{D42A27DB-BD31-4B8C-83A1-F6EECF244321}">
                <p14:modId xmlns:p14="http://schemas.microsoft.com/office/powerpoint/2010/main" val="1218577063"/>
              </p:ext>
            </p:extLst>
          </p:nvPr>
        </p:nvGraphicFramePr>
        <p:xfrm>
          <a:off x="1950720" y="2678990"/>
          <a:ext cx="541867" cy="5816039"/>
        </p:xfrm>
        <a:graphic>
          <a:graphicData uri="http://schemas.openxmlformats.org/drawingml/2006/table">
            <a:tbl>
              <a:tblPr/>
              <a:tblGrid>
                <a:gridCol w="541867">
                  <a:extLst>
                    <a:ext uri="{9D8B030D-6E8A-4147-A177-3AD203B41FA5}">
                      <a16:colId xmlns:a16="http://schemas.microsoft.com/office/drawing/2014/main" val="20000"/>
                    </a:ext>
                  </a:extLst>
                </a:gridCol>
              </a:tblGrid>
              <a:tr h="862471">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3</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0"/>
                  </a:ext>
                </a:extLst>
              </a:tr>
              <a:tr h="824090">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4</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1"/>
                  </a:ext>
                </a:extLst>
              </a:tr>
              <a:tr h="826347">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7</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2"/>
                  </a:ext>
                </a:extLst>
              </a:tr>
              <a:tr h="826347">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6</a:t>
                      </a:r>
                    </a:p>
                  </a:txBody>
                  <a:tcPr marL="130048" marR="130048" marT="65024" marB="650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3"/>
                  </a:ext>
                </a:extLst>
              </a:tr>
              <a:tr h="826347">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1</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4"/>
                  </a:ext>
                </a:extLst>
              </a:tr>
              <a:tr h="824090">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2</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5"/>
                  </a:ext>
                </a:extLst>
              </a:tr>
              <a:tr h="826347">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5</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6"/>
                  </a:ext>
                </a:extLst>
              </a:tr>
            </a:tbl>
          </a:graphicData>
        </a:graphic>
      </p:graphicFrame>
      <p:grpSp>
        <p:nvGrpSpPr>
          <p:cNvPr id="3" name="Group 66"/>
          <p:cNvGrpSpPr>
            <a:grpSpLocks/>
          </p:cNvGrpSpPr>
          <p:nvPr/>
        </p:nvGrpSpPr>
        <p:grpSpPr bwMode="auto">
          <a:xfrm>
            <a:off x="6827526" y="1920374"/>
            <a:ext cx="4985173" cy="4009813"/>
            <a:chOff x="3024" y="1200"/>
            <a:chExt cx="2208" cy="1776"/>
          </a:xfrm>
        </p:grpSpPr>
        <p:sp>
          <p:nvSpPr>
            <p:cNvPr id="26712" name="Text Box 67"/>
            <p:cNvSpPr txBox="1">
              <a:spLocks noChangeArrowheads="1"/>
            </p:cNvSpPr>
            <p:nvPr/>
          </p:nvSpPr>
          <p:spPr bwMode="auto">
            <a:xfrm>
              <a:off x="3876" y="1200"/>
              <a:ext cx="1258"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tLang="zh-CN">
                  <a:ea typeface="宋体" charset="0"/>
                  <a:cs typeface="宋体" charset="0"/>
                </a:rPr>
                <a:t>Signature matrix </a:t>
              </a:r>
              <a:r>
                <a:rPr lang="en-US" altLang="zh-CN" i="1">
                  <a:ea typeface="宋体" charset="0"/>
                  <a:cs typeface="宋体" charset="0"/>
                </a:rPr>
                <a:t>M</a:t>
              </a:r>
            </a:p>
          </p:txBody>
        </p:sp>
        <p:sp>
          <p:nvSpPr>
            <p:cNvPr id="26713" name="AutoShape 68"/>
            <p:cNvSpPr>
              <a:spLocks noChangeArrowheads="1"/>
            </p:cNvSpPr>
            <p:nvPr/>
          </p:nvSpPr>
          <p:spPr bwMode="auto">
            <a:xfrm>
              <a:off x="3024" y="2640"/>
              <a:ext cx="480" cy="336"/>
            </a:xfrm>
            <a:prstGeom prst="rightArrow">
              <a:avLst>
                <a:gd name="adj1" fmla="val 50000"/>
                <a:gd name="adj2" fmla="val 35714"/>
              </a:avLst>
            </a:prstGeom>
            <a:solidFill>
              <a:srgbClr val="FFFF99"/>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26714" name="Rectangle 69"/>
            <p:cNvSpPr>
              <a:spLocks noChangeArrowheads="1"/>
            </p:cNvSpPr>
            <p:nvPr/>
          </p:nvSpPr>
          <p:spPr bwMode="auto">
            <a:xfrm>
              <a:off x="4872" y="1632"/>
              <a:ext cx="360" cy="368"/>
            </a:xfrm>
            <a:prstGeom prst="rect">
              <a:avLst/>
            </a:prstGeom>
            <a:solidFill>
              <a:schemeClr val="accent2">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15" name="Rectangle 70"/>
            <p:cNvSpPr>
              <a:spLocks noChangeArrowheads="1"/>
            </p:cNvSpPr>
            <p:nvPr/>
          </p:nvSpPr>
          <p:spPr bwMode="auto">
            <a:xfrm>
              <a:off x="4512" y="1632"/>
              <a:ext cx="360" cy="368"/>
            </a:xfrm>
            <a:prstGeom prst="rect">
              <a:avLst/>
            </a:prstGeom>
            <a:solidFill>
              <a:schemeClr val="accent2">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6716" name="Rectangle 71"/>
            <p:cNvSpPr>
              <a:spLocks noChangeArrowheads="1"/>
            </p:cNvSpPr>
            <p:nvPr/>
          </p:nvSpPr>
          <p:spPr bwMode="auto">
            <a:xfrm>
              <a:off x="4152" y="1632"/>
              <a:ext cx="360" cy="368"/>
            </a:xfrm>
            <a:prstGeom prst="rect">
              <a:avLst/>
            </a:prstGeom>
            <a:solidFill>
              <a:schemeClr val="accent2">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17" name="Rectangle 72"/>
            <p:cNvSpPr>
              <a:spLocks noChangeArrowheads="1"/>
            </p:cNvSpPr>
            <p:nvPr/>
          </p:nvSpPr>
          <p:spPr bwMode="auto">
            <a:xfrm>
              <a:off x="3792" y="1632"/>
              <a:ext cx="360" cy="368"/>
            </a:xfrm>
            <a:prstGeom prst="rect">
              <a:avLst/>
            </a:prstGeom>
            <a:solidFill>
              <a:schemeClr val="accent2">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6718" name="Line 73"/>
            <p:cNvSpPr>
              <a:spLocks noChangeShapeType="1"/>
            </p:cNvSpPr>
            <p:nvPr/>
          </p:nvSpPr>
          <p:spPr bwMode="auto">
            <a:xfrm>
              <a:off x="3792" y="1632"/>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19" name="Line 74"/>
            <p:cNvSpPr>
              <a:spLocks noChangeShapeType="1"/>
            </p:cNvSpPr>
            <p:nvPr/>
          </p:nvSpPr>
          <p:spPr bwMode="auto">
            <a:xfrm>
              <a:off x="3792" y="2000"/>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20" name="Line 75"/>
            <p:cNvSpPr>
              <a:spLocks noChangeShapeType="1"/>
            </p:cNvSpPr>
            <p:nvPr/>
          </p:nvSpPr>
          <p:spPr bwMode="auto">
            <a:xfrm>
              <a:off x="3792" y="1632"/>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21" name="Line 76"/>
            <p:cNvSpPr>
              <a:spLocks noChangeShapeType="1"/>
            </p:cNvSpPr>
            <p:nvPr/>
          </p:nvSpPr>
          <p:spPr bwMode="auto">
            <a:xfrm>
              <a:off x="4152" y="1632"/>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22" name="Line 77"/>
            <p:cNvSpPr>
              <a:spLocks noChangeShapeType="1"/>
            </p:cNvSpPr>
            <p:nvPr/>
          </p:nvSpPr>
          <p:spPr bwMode="auto">
            <a:xfrm>
              <a:off x="4512" y="1632"/>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23" name="Line 78"/>
            <p:cNvSpPr>
              <a:spLocks noChangeShapeType="1"/>
            </p:cNvSpPr>
            <p:nvPr/>
          </p:nvSpPr>
          <p:spPr bwMode="auto">
            <a:xfrm>
              <a:off x="4872" y="1632"/>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24" name="Line 79"/>
            <p:cNvSpPr>
              <a:spLocks noChangeShapeType="1"/>
            </p:cNvSpPr>
            <p:nvPr/>
          </p:nvSpPr>
          <p:spPr bwMode="auto">
            <a:xfrm>
              <a:off x="5232" y="1632"/>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grpSp>
        <p:nvGrpSpPr>
          <p:cNvPr id="4" name="Group 80"/>
          <p:cNvGrpSpPr>
            <a:grpSpLocks/>
          </p:cNvGrpSpPr>
          <p:nvPr/>
        </p:nvGrpSpPr>
        <p:grpSpPr bwMode="auto">
          <a:xfrm>
            <a:off x="1300480" y="2678983"/>
            <a:ext cx="10512213" cy="5816036"/>
            <a:chOff x="576" y="1536"/>
            <a:chExt cx="4656" cy="2576"/>
          </a:xfrm>
        </p:grpSpPr>
        <p:sp>
          <p:nvSpPr>
            <p:cNvPr id="26682" name="Rectangle 81"/>
            <p:cNvSpPr>
              <a:spLocks noChangeArrowheads="1"/>
            </p:cNvSpPr>
            <p:nvPr/>
          </p:nvSpPr>
          <p:spPr bwMode="auto">
            <a:xfrm>
              <a:off x="576" y="3746"/>
              <a:ext cx="240" cy="366"/>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5</a:t>
              </a:r>
            </a:p>
          </p:txBody>
        </p:sp>
        <p:sp>
          <p:nvSpPr>
            <p:cNvPr id="26683" name="Rectangle 82"/>
            <p:cNvSpPr>
              <a:spLocks noChangeArrowheads="1"/>
            </p:cNvSpPr>
            <p:nvPr/>
          </p:nvSpPr>
          <p:spPr bwMode="auto">
            <a:xfrm>
              <a:off x="576" y="3381"/>
              <a:ext cx="240" cy="365"/>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7</a:t>
              </a:r>
            </a:p>
          </p:txBody>
        </p:sp>
        <p:sp>
          <p:nvSpPr>
            <p:cNvPr id="26684" name="Rectangle 83"/>
            <p:cNvSpPr>
              <a:spLocks noChangeArrowheads="1"/>
            </p:cNvSpPr>
            <p:nvPr/>
          </p:nvSpPr>
          <p:spPr bwMode="auto">
            <a:xfrm>
              <a:off x="576" y="3015"/>
              <a:ext cx="240" cy="366"/>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6</a:t>
              </a:r>
            </a:p>
          </p:txBody>
        </p:sp>
        <p:sp>
          <p:nvSpPr>
            <p:cNvPr id="26685" name="Rectangle 84"/>
            <p:cNvSpPr>
              <a:spLocks noChangeArrowheads="1"/>
            </p:cNvSpPr>
            <p:nvPr/>
          </p:nvSpPr>
          <p:spPr bwMode="auto">
            <a:xfrm>
              <a:off x="576" y="2649"/>
              <a:ext cx="240" cy="366"/>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3</a:t>
              </a:r>
            </a:p>
          </p:txBody>
        </p:sp>
        <p:sp>
          <p:nvSpPr>
            <p:cNvPr id="26686" name="Rectangle 85"/>
            <p:cNvSpPr>
              <a:spLocks noChangeArrowheads="1"/>
            </p:cNvSpPr>
            <p:nvPr/>
          </p:nvSpPr>
          <p:spPr bwMode="auto">
            <a:xfrm>
              <a:off x="576" y="2283"/>
              <a:ext cx="240" cy="366"/>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687" name="Rectangle 86"/>
            <p:cNvSpPr>
              <a:spLocks noChangeArrowheads="1"/>
            </p:cNvSpPr>
            <p:nvPr/>
          </p:nvSpPr>
          <p:spPr bwMode="auto">
            <a:xfrm>
              <a:off x="576" y="1918"/>
              <a:ext cx="240" cy="365"/>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6688" name="Rectangle 87"/>
            <p:cNvSpPr>
              <a:spLocks noChangeArrowheads="1"/>
            </p:cNvSpPr>
            <p:nvPr/>
          </p:nvSpPr>
          <p:spPr bwMode="auto">
            <a:xfrm>
              <a:off x="576" y="1536"/>
              <a:ext cx="240" cy="382"/>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4</a:t>
              </a:r>
            </a:p>
          </p:txBody>
        </p:sp>
        <p:sp>
          <p:nvSpPr>
            <p:cNvPr id="26689" name="Line 88"/>
            <p:cNvSpPr>
              <a:spLocks noChangeShapeType="1"/>
            </p:cNvSpPr>
            <p:nvPr/>
          </p:nvSpPr>
          <p:spPr bwMode="auto">
            <a:xfrm>
              <a:off x="576" y="1536"/>
              <a:ext cx="2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0" name="Line 89"/>
            <p:cNvSpPr>
              <a:spLocks noChangeShapeType="1"/>
            </p:cNvSpPr>
            <p:nvPr/>
          </p:nvSpPr>
          <p:spPr bwMode="auto">
            <a:xfrm>
              <a:off x="576" y="1918"/>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1" name="Line 90"/>
            <p:cNvSpPr>
              <a:spLocks noChangeShapeType="1"/>
            </p:cNvSpPr>
            <p:nvPr/>
          </p:nvSpPr>
          <p:spPr bwMode="auto">
            <a:xfrm>
              <a:off x="576" y="2283"/>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2" name="Line 91"/>
            <p:cNvSpPr>
              <a:spLocks noChangeShapeType="1"/>
            </p:cNvSpPr>
            <p:nvPr/>
          </p:nvSpPr>
          <p:spPr bwMode="auto">
            <a:xfrm>
              <a:off x="576" y="2649"/>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3" name="Line 92"/>
            <p:cNvSpPr>
              <a:spLocks noChangeShapeType="1"/>
            </p:cNvSpPr>
            <p:nvPr/>
          </p:nvSpPr>
          <p:spPr bwMode="auto">
            <a:xfrm>
              <a:off x="576" y="3015"/>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4" name="Line 93"/>
            <p:cNvSpPr>
              <a:spLocks noChangeShapeType="1"/>
            </p:cNvSpPr>
            <p:nvPr/>
          </p:nvSpPr>
          <p:spPr bwMode="auto">
            <a:xfrm>
              <a:off x="576" y="3381"/>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5" name="Line 94"/>
            <p:cNvSpPr>
              <a:spLocks noChangeShapeType="1"/>
            </p:cNvSpPr>
            <p:nvPr/>
          </p:nvSpPr>
          <p:spPr bwMode="auto">
            <a:xfrm>
              <a:off x="576" y="3746"/>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6" name="Line 95"/>
            <p:cNvSpPr>
              <a:spLocks noChangeShapeType="1"/>
            </p:cNvSpPr>
            <p:nvPr/>
          </p:nvSpPr>
          <p:spPr bwMode="auto">
            <a:xfrm>
              <a:off x="576" y="4112"/>
              <a:ext cx="2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7" name="Line 96"/>
            <p:cNvSpPr>
              <a:spLocks noChangeShapeType="1"/>
            </p:cNvSpPr>
            <p:nvPr/>
          </p:nvSpPr>
          <p:spPr bwMode="auto">
            <a:xfrm>
              <a:off x="576" y="1536"/>
              <a:ext cx="0" cy="2576"/>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8" name="Line 97"/>
            <p:cNvSpPr>
              <a:spLocks noChangeShapeType="1"/>
            </p:cNvSpPr>
            <p:nvPr/>
          </p:nvSpPr>
          <p:spPr bwMode="auto">
            <a:xfrm>
              <a:off x="816" y="2649"/>
              <a:ext cx="0" cy="366"/>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9" name="Line 98"/>
            <p:cNvSpPr>
              <a:spLocks noChangeShapeType="1"/>
            </p:cNvSpPr>
            <p:nvPr/>
          </p:nvSpPr>
          <p:spPr bwMode="auto">
            <a:xfrm>
              <a:off x="816" y="1536"/>
              <a:ext cx="0" cy="1113"/>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00" name="Line 99"/>
            <p:cNvSpPr>
              <a:spLocks noChangeShapeType="1"/>
            </p:cNvSpPr>
            <p:nvPr/>
          </p:nvSpPr>
          <p:spPr bwMode="auto">
            <a:xfrm>
              <a:off x="816" y="3015"/>
              <a:ext cx="0" cy="109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01" name="Rectangle 100"/>
            <p:cNvSpPr>
              <a:spLocks noChangeArrowheads="1"/>
            </p:cNvSpPr>
            <p:nvPr/>
          </p:nvSpPr>
          <p:spPr bwMode="auto">
            <a:xfrm>
              <a:off x="4872" y="2016"/>
              <a:ext cx="360" cy="368"/>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02" name="Rectangle 101"/>
            <p:cNvSpPr>
              <a:spLocks noChangeArrowheads="1"/>
            </p:cNvSpPr>
            <p:nvPr/>
          </p:nvSpPr>
          <p:spPr bwMode="auto">
            <a:xfrm>
              <a:off x="4512" y="2016"/>
              <a:ext cx="360" cy="368"/>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4</a:t>
              </a:r>
            </a:p>
          </p:txBody>
        </p:sp>
        <p:sp>
          <p:nvSpPr>
            <p:cNvPr id="26703" name="Rectangle 102"/>
            <p:cNvSpPr>
              <a:spLocks noChangeArrowheads="1"/>
            </p:cNvSpPr>
            <p:nvPr/>
          </p:nvSpPr>
          <p:spPr bwMode="auto">
            <a:xfrm>
              <a:off x="4152" y="2016"/>
              <a:ext cx="360" cy="368"/>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04" name="Rectangle 103"/>
            <p:cNvSpPr>
              <a:spLocks noChangeArrowheads="1"/>
            </p:cNvSpPr>
            <p:nvPr/>
          </p:nvSpPr>
          <p:spPr bwMode="auto">
            <a:xfrm>
              <a:off x="3792" y="2016"/>
              <a:ext cx="360" cy="368"/>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6705" name="Line 104"/>
            <p:cNvSpPr>
              <a:spLocks noChangeShapeType="1"/>
            </p:cNvSpPr>
            <p:nvPr/>
          </p:nvSpPr>
          <p:spPr bwMode="auto">
            <a:xfrm>
              <a:off x="3792" y="2016"/>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06" name="Line 105"/>
            <p:cNvSpPr>
              <a:spLocks noChangeShapeType="1"/>
            </p:cNvSpPr>
            <p:nvPr/>
          </p:nvSpPr>
          <p:spPr bwMode="auto">
            <a:xfrm>
              <a:off x="3792" y="2384"/>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07" name="Line 106"/>
            <p:cNvSpPr>
              <a:spLocks noChangeShapeType="1"/>
            </p:cNvSpPr>
            <p:nvPr/>
          </p:nvSpPr>
          <p:spPr bwMode="auto">
            <a:xfrm>
              <a:off x="3792" y="2016"/>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08" name="Line 107"/>
            <p:cNvSpPr>
              <a:spLocks noChangeShapeType="1"/>
            </p:cNvSpPr>
            <p:nvPr/>
          </p:nvSpPr>
          <p:spPr bwMode="auto">
            <a:xfrm>
              <a:off x="4152" y="2016"/>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09" name="Line 108"/>
            <p:cNvSpPr>
              <a:spLocks noChangeShapeType="1"/>
            </p:cNvSpPr>
            <p:nvPr/>
          </p:nvSpPr>
          <p:spPr bwMode="auto">
            <a:xfrm>
              <a:off x="4512" y="2016"/>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10" name="Line 109"/>
            <p:cNvSpPr>
              <a:spLocks noChangeShapeType="1"/>
            </p:cNvSpPr>
            <p:nvPr/>
          </p:nvSpPr>
          <p:spPr bwMode="auto">
            <a:xfrm>
              <a:off x="4872" y="2016"/>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11" name="Line 110"/>
            <p:cNvSpPr>
              <a:spLocks noChangeShapeType="1"/>
            </p:cNvSpPr>
            <p:nvPr/>
          </p:nvSpPr>
          <p:spPr bwMode="auto">
            <a:xfrm>
              <a:off x="5232" y="2016"/>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grpSp>
        <p:nvGrpSpPr>
          <p:cNvPr id="5" name="Group 111"/>
          <p:cNvGrpSpPr>
            <a:grpSpLocks/>
          </p:cNvGrpSpPr>
          <p:nvPr/>
        </p:nvGrpSpPr>
        <p:grpSpPr bwMode="auto">
          <a:xfrm>
            <a:off x="541868" y="2678983"/>
            <a:ext cx="11270827" cy="5816036"/>
            <a:chOff x="240" y="1536"/>
            <a:chExt cx="4992" cy="2576"/>
          </a:xfrm>
        </p:grpSpPr>
        <p:sp>
          <p:nvSpPr>
            <p:cNvPr id="26652" name="Rectangle 112"/>
            <p:cNvSpPr>
              <a:spLocks noChangeArrowheads="1"/>
            </p:cNvSpPr>
            <p:nvPr/>
          </p:nvSpPr>
          <p:spPr bwMode="auto">
            <a:xfrm>
              <a:off x="240" y="3746"/>
              <a:ext cx="240" cy="366"/>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4</a:t>
              </a:r>
            </a:p>
          </p:txBody>
        </p:sp>
        <p:sp>
          <p:nvSpPr>
            <p:cNvPr id="26653" name="Rectangle 113"/>
            <p:cNvSpPr>
              <a:spLocks noChangeArrowheads="1"/>
            </p:cNvSpPr>
            <p:nvPr/>
          </p:nvSpPr>
          <p:spPr bwMode="auto">
            <a:xfrm>
              <a:off x="240" y="3381"/>
              <a:ext cx="240" cy="365"/>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5</a:t>
              </a:r>
            </a:p>
          </p:txBody>
        </p:sp>
        <p:sp>
          <p:nvSpPr>
            <p:cNvPr id="26654" name="Rectangle 114"/>
            <p:cNvSpPr>
              <a:spLocks noChangeArrowheads="1"/>
            </p:cNvSpPr>
            <p:nvPr/>
          </p:nvSpPr>
          <p:spPr bwMode="auto">
            <a:xfrm>
              <a:off x="240" y="3015"/>
              <a:ext cx="240" cy="366"/>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6655" name="Rectangle 115"/>
            <p:cNvSpPr>
              <a:spLocks noChangeArrowheads="1"/>
            </p:cNvSpPr>
            <p:nvPr/>
          </p:nvSpPr>
          <p:spPr bwMode="auto">
            <a:xfrm>
              <a:off x="240" y="2649"/>
              <a:ext cx="240" cy="366"/>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6</a:t>
              </a:r>
            </a:p>
          </p:txBody>
        </p:sp>
        <p:sp>
          <p:nvSpPr>
            <p:cNvPr id="26656" name="Rectangle 116"/>
            <p:cNvSpPr>
              <a:spLocks noChangeArrowheads="1"/>
            </p:cNvSpPr>
            <p:nvPr/>
          </p:nvSpPr>
          <p:spPr bwMode="auto">
            <a:xfrm>
              <a:off x="240" y="2283"/>
              <a:ext cx="240" cy="366"/>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7</a:t>
              </a:r>
            </a:p>
          </p:txBody>
        </p:sp>
        <p:sp>
          <p:nvSpPr>
            <p:cNvPr id="26657" name="Rectangle 117"/>
            <p:cNvSpPr>
              <a:spLocks noChangeArrowheads="1"/>
            </p:cNvSpPr>
            <p:nvPr/>
          </p:nvSpPr>
          <p:spPr bwMode="auto">
            <a:xfrm>
              <a:off x="240" y="1918"/>
              <a:ext cx="240" cy="365"/>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3</a:t>
              </a:r>
            </a:p>
          </p:txBody>
        </p:sp>
        <p:sp>
          <p:nvSpPr>
            <p:cNvPr id="26658" name="Rectangle 118"/>
            <p:cNvSpPr>
              <a:spLocks noChangeArrowheads="1"/>
            </p:cNvSpPr>
            <p:nvPr/>
          </p:nvSpPr>
          <p:spPr bwMode="auto">
            <a:xfrm>
              <a:off x="240" y="1536"/>
              <a:ext cx="240" cy="382"/>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659" name="Line 119"/>
            <p:cNvSpPr>
              <a:spLocks noChangeShapeType="1"/>
            </p:cNvSpPr>
            <p:nvPr/>
          </p:nvSpPr>
          <p:spPr bwMode="auto">
            <a:xfrm>
              <a:off x="240" y="1536"/>
              <a:ext cx="2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0" name="Line 120"/>
            <p:cNvSpPr>
              <a:spLocks noChangeShapeType="1"/>
            </p:cNvSpPr>
            <p:nvPr/>
          </p:nvSpPr>
          <p:spPr bwMode="auto">
            <a:xfrm>
              <a:off x="240" y="1918"/>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1" name="Line 121"/>
            <p:cNvSpPr>
              <a:spLocks noChangeShapeType="1"/>
            </p:cNvSpPr>
            <p:nvPr/>
          </p:nvSpPr>
          <p:spPr bwMode="auto">
            <a:xfrm>
              <a:off x="240" y="2283"/>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2" name="Line 122"/>
            <p:cNvSpPr>
              <a:spLocks noChangeShapeType="1"/>
            </p:cNvSpPr>
            <p:nvPr/>
          </p:nvSpPr>
          <p:spPr bwMode="auto">
            <a:xfrm>
              <a:off x="240" y="2649"/>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3" name="Line 123"/>
            <p:cNvSpPr>
              <a:spLocks noChangeShapeType="1"/>
            </p:cNvSpPr>
            <p:nvPr/>
          </p:nvSpPr>
          <p:spPr bwMode="auto">
            <a:xfrm>
              <a:off x="240" y="3015"/>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4" name="Line 124"/>
            <p:cNvSpPr>
              <a:spLocks noChangeShapeType="1"/>
            </p:cNvSpPr>
            <p:nvPr/>
          </p:nvSpPr>
          <p:spPr bwMode="auto">
            <a:xfrm>
              <a:off x="240" y="3381"/>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5" name="Line 125"/>
            <p:cNvSpPr>
              <a:spLocks noChangeShapeType="1"/>
            </p:cNvSpPr>
            <p:nvPr/>
          </p:nvSpPr>
          <p:spPr bwMode="auto">
            <a:xfrm>
              <a:off x="240" y="3746"/>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6" name="Line 126"/>
            <p:cNvSpPr>
              <a:spLocks noChangeShapeType="1"/>
            </p:cNvSpPr>
            <p:nvPr/>
          </p:nvSpPr>
          <p:spPr bwMode="auto">
            <a:xfrm>
              <a:off x="240" y="4112"/>
              <a:ext cx="2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7" name="Line 127"/>
            <p:cNvSpPr>
              <a:spLocks noChangeShapeType="1"/>
            </p:cNvSpPr>
            <p:nvPr/>
          </p:nvSpPr>
          <p:spPr bwMode="auto">
            <a:xfrm>
              <a:off x="240" y="1536"/>
              <a:ext cx="0" cy="2576"/>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8" name="Line 128"/>
            <p:cNvSpPr>
              <a:spLocks noChangeShapeType="1"/>
            </p:cNvSpPr>
            <p:nvPr/>
          </p:nvSpPr>
          <p:spPr bwMode="auto">
            <a:xfrm>
              <a:off x="480" y="2649"/>
              <a:ext cx="0" cy="366"/>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9" name="Line 129"/>
            <p:cNvSpPr>
              <a:spLocks noChangeShapeType="1"/>
            </p:cNvSpPr>
            <p:nvPr/>
          </p:nvSpPr>
          <p:spPr bwMode="auto">
            <a:xfrm>
              <a:off x="480" y="1536"/>
              <a:ext cx="0" cy="1113"/>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70" name="Line 130"/>
            <p:cNvSpPr>
              <a:spLocks noChangeShapeType="1"/>
            </p:cNvSpPr>
            <p:nvPr/>
          </p:nvSpPr>
          <p:spPr bwMode="auto">
            <a:xfrm>
              <a:off x="480" y="3015"/>
              <a:ext cx="0" cy="109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71" name="Rectangle 131"/>
            <p:cNvSpPr>
              <a:spLocks noChangeArrowheads="1"/>
            </p:cNvSpPr>
            <p:nvPr/>
          </p:nvSpPr>
          <p:spPr bwMode="auto">
            <a:xfrm>
              <a:off x="4872" y="2400"/>
              <a:ext cx="360" cy="368"/>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6672" name="Rectangle 132"/>
            <p:cNvSpPr>
              <a:spLocks noChangeArrowheads="1"/>
            </p:cNvSpPr>
            <p:nvPr/>
          </p:nvSpPr>
          <p:spPr bwMode="auto">
            <a:xfrm>
              <a:off x="4512" y="2400"/>
              <a:ext cx="360" cy="368"/>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673" name="Rectangle 133"/>
            <p:cNvSpPr>
              <a:spLocks noChangeArrowheads="1"/>
            </p:cNvSpPr>
            <p:nvPr/>
          </p:nvSpPr>
          <p:spPr bwMode="auto">
            <a:xfrm>
              <a:off x="4152" y="2400"/>
              <a:ext cx="360" cy="368"/>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6674" name="Rectangle 134"/>
            <p:cNvSpPr>
              <a:spLocks noChangeArrowheads="1"/>
            </p:cNvSpPr>
            <p:nvPr/>
          </p:nvSpPr>
          <p:spPr bwMode="auto">
            <a:xfrm>
              <a:off x="3792" y="2400"/>
              <a:ext cx="360" cy="368"/>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675" name="Line 135"/>
            <p:cNvSpPr>
              <a:spLocks noChangeShapeType="1"/>
            </p:cNvSpPr>
            <p:nvPr/>
          </p:nvSpPr>
          <p:spPr bwMode="auto">
            <a:xfrm>
              <a:off x="3792" y="2400"/>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76" name="Line 136"/>
            <p:cNvSpPr>
              <a:spLocks noChangeShapeType="1"/>
            </p:cNvSpPr>
            <p:nvPr/>
          </p:nvSpPr>
          <p:spPr bwMode="auto">
            <a:xfrm>
              <a:off x="3792" y="2768"/>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77" name="Line 137"/>
            <p:cNvSpPr>
              <a:spLocks noChangeShapeType="1"/>
            </p:cNvSpPr>
            <p:nvPr/>
          </p:nvSpPr>
          <p:spPr bwMode="auto">
            <a:xfrm>
              <a:off x="3792" y="2400"/>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78" name="Line 138"/>
            <p:cNvSpPr>
              <a:spLocks noChangeShapeType="1"/>
            </p:cNvSpPr>
            <p:nvPr/>
          </p:nvSpPr>
          <p:spPr bwMode="auto">
            <a:xfrm>
              <a:off x="4152" y="2400"/>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79" name="Line 139"/>
            <p:cNvSpPr>
              <a:spLocks noChangeShapeType="1"/>
            </p:cNvSpPr>
            <p:nvPr/>
          </p:nvSpPr>
          <p:spPr bwMode="auto">
            <a:xfrm>
              <a:off x="4512" y="2400"/>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80" name="Line 140"/>
            <p:cNvSpPr>
              <a:spLocks noChangeShapeType="1"/>
            </p:cNvSpPr>
            <p:nvPr/>
          </p:nvSpPr>
          <p:spPr bwMode="auto">
            <a:xfrm>
              <a:off x="4872" y="2400"/>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81" name="Line 141"/>
            <p:cNvSpPr>
              <a:spLocks noChangeShapeType="1"/>
            </p:cNvSpPr>
            <p:nvPr/>
          </p:nvSpPr>
          <p:spPr bwMode="auto">
            <a:xfrm>
              <a:off x="5232" y="2400"/>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spTree>
    <p:extLst>
      <p:ext uri="{BB962C8B-B14F-4D97-AF65-F5344CB8AC3E}">
        <p14:creationId xmlns:p14="http://schemas.microsoft.com/office/powerpoint/2010/main" val="23253024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995613" y="484188"/>
            <a:ext cx="10009187" cy="1512887"/>
          </a:xfrm>
          <a:prstGeom prst="rect">
            <a:avLst/>
          </a:prstGeom>
        </p:spPr>
        <p:txBody>
          <a:bodyPr/>
          <a:lstStyle/>
          <a:p>
            <a:r>
              <a:rPr lang="en-US" altLang="zh-CN"/>
              <a:t>Minhashing Example</a:t>
            </a:r>
          </a:p>
        </p:txBody>
      </p:sp>
      <p:grpSp>
        <p:nvGrpSpPr>
          <p:cNvPr id="2" name="Group 3"/>
          <p:cNvGrpSpPr>
            <a:grpSpLocks/>
          </p:cNvGrpSpPr>
          <p:nvPr/>
        </p:nvGrpSpPr>
        <p:grpSpPr bwMode="auto">
          <a:xfrm>
            <a:off x="2926080" y="1920378"/>
            <a:ext cx="3576320" cy="6617547"/>
            <a:chOff x="1296" y="1200"/>
            <a:chExt cx="1584" cy="2931"/>
          </a:xfrm>
        </p:grpSpPr>
        <p:sp>
          <p:nvSpPr>
            <p:cNvPr id="26725" name="Text Box 4"/>
            <p:cNvSpPr txBox="1">
              <a:spLocks noChangeArrowheads="1"/>
            </p:cNvSpPr>
            <p:nvPr/>
          </p:nvSpPr>
          <p:spPr bwMode="auto">
            <a:xfrm>
              <a:off x="1639" y="1200"/>
              <a:ext cx="828"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tLang="zh-CN">
                  <a:ea typeface="宋体" charset="0"/>
                  <a:cs typeface="宋体" charset="0"/>
                </a:rPr>
                <a:t>Input matrix </a:t>
              </a:r>
            </a:p>
          </p:txBody>
        </p:sp>
        <p:sp>
          <p:nvSpPr>
            <p:cNvPr id="26726" name="Rectangle 5"/>
            <p:cNvSpPr>
              <a:spLocks noChangeArrowheads="1"/>
            </p:cNvSpPr>
            <p:nvPr/>
          </p:nvSpPr>
          <p:spPr bwMode="auto">
            <a:xfrm>
              <a:off x="2484" y="37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27" name="Rectangle 6"/>
            <p:cNvSpPr>
              <a:spLocks noChangeArrowheads="1"/>
            </p:cNvSpPr>
            <p:nvPr/>
          </p:nvSpPr>
          <p:spPr bwMode="auto">
            <a:xfrm>
              <a:off x="2088" y="37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28" name="Rectangle 7"/>
            <p:cNvSpPr>
              <a:spLocks noChangeArrowheads="1"/>
            </p:cNvSpPr>
            <p:nvPr/>
          </p:nvSpPr>
          <p:spPr bwMode="auto">
            <a:xfrm>
              <a:off x="1692" y="37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29" name="Rectangle 8"/>
            <p:cNvSpPr>
              <a:spLocks noChangeArrowheads="1"/>
            </p:cNvSpPr>
            <p:nvPr/>
          </p:nvSpPr>
          <p:spPr bwMode="auto">
            <a:xfrm>
              <a:off x="1296" y="37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30" name="Rectangle 9"/>
            <p:cNvSpPr>
              <a:spLocks noChangeArrowheads="1"/>
            </p:cNvSpPr>
            <p:nvPr/>
          </p:nvSpPr>
          <p:spPr bwMode="auto">
            <a:xfrm>
              <a:off x="2484" y="3382"/>
              <a:ext cx="396"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31" name="Rectangle 10"/>
            <p:cNvSpPr>
              <a:spLocks noChangeArrowheads="1"/>
            </p:cNvSpPr>
            <p:nvPr/>
          </p:nvSpPr>
          <p:spPr bwMode="auto">
            <a:xfrm>
              <a:off x="2088" y="3382"/>
              <a:ext cx="396"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32" name="Rectangle 11"/>
            <p:cNvSpPr>
              <a:spLocks noChangeArrowheads="1"/>
            </p:cNvSpPr>
            <p:nvPr/>
          </p:nvSpPr>
          <p:spPr bwMode="auto">
            <a:xfrm>
              <a:off x="1692" y="3382"/>
              <a:ext cx="396"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33" name="Rectangle 12"/>
            <p:cNvSpPr>
              <a:spLocks noChangeArrowheads="1"/>
            </p:cNvSpPr>
            <p:nvPr/>
          </p:nvSpPr>
          <p:spPr bwMode="auto">
            <a:xfrm>
              <a:off x="1296" y="3382"/>
              <a:ext cx="396"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34" name="Rectangle 13"/>
            <p:cNvSpPr>
              <a:spLocks noChangeArrowheads="1"/>
            </p:cNvSpPr>
            <p:nvPr/>
          </p:nvSpPr>
          <p:spPr bwMode="auto">
            <a:xfrm>
              <a:off x="2484" y="3007"/>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35" name="Rectangle 14"/>
            <p:cNvSpPr>
              <a:spLocks noChangeArrowheads="1"/>
            </p:cNvSpPr>
            <p:nvPr/>
          </p:nvSpPr>
          <p:spPr bwMode="auto">
            <a:xfrm>
              <a:off x="2088" y="3007"/>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36" name="Rectangle 15"/>
            <p:cNvSpPr>
              <a:spLocks noChangeArrowheads="1"/>
            </p:cNvSpPr>
            <p:nvPr/>
          </p:nvSpPr>
          <p:spPr bwMode="auto">
            <a:xfrm>
              <a:off x="1692" y="3007"/>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37" name="Rectangle 16"/>
            <p:cNvSpPr>
              <a:spLocks noChangeArrowheads="1"/>
            </p:cNvSpPr>
            <p:nvPr/>
          </p:nvSpPr>
          <p:spPr bwMode="auto">
            <a:xfrm>
              <a:off x="1296" y="3007"/>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38" name="Rectangle 17"/>
            <p:cNvSpPr>
              <a:spLocks noChangeArrowheads="1"/>
            </p:cNvSpPr>
            <p:nvPr/>
          </p:nvSpPr>
          <p:spPr bwMode="auto">
            <a:xfrm>
              <a:off x="2484" y="2631"/>
              <a:ext cx="396" cy="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39" name="Rectangle 18"/>
            <p:cNvSpPr>
              <a:spLocks noChangeArrowheads="1"/>
            </p:cNvSpPr>
            <p:nvPr/>
          </p:nvSpPr>
          <p:spPr bwMode="auto">
            <a:xfrm>
              <a:off x="2088" y="2631"/>
              <a:ext cx="396" cy="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40" name="Rectangle 19"/>
            <p:cNvSpPr>
              <a:spLocks noChangeArrowheads="1"/>
            </p:cNvSpPr>
            <p:nvPr/>
          </p:nvSpPr>
          <p:spPr bwMode="auto">
            <a:xfrm>
              <a:off x="1692" y="2631"/>
              <a:ext cx="396" cy="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41" name="Rectangle 20"/>
            <p:cNvSpPr>
              <a:spLocks noChangeArrowheads="1"/>
            </p:cNvSpPr>
            <p:nvPr/>
          </p:nvSpPr>
          <p:spPr bwMode="auto">
            <a:xfrm>
              <a:off x="1296" y="2631"/>
              <a:ext cx="396" cy="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dirty="0">
                  <a:ea typeface="宋体" charset="0"/>
                  <a:cs typeface="宋体" charset="0"/>
                </a:rPr>
                <a:t>0</a:t>
              </a:r>
            </a:p>
          </p:txBody>
        </p:sp>
        <p:sp>
          <p:nvSpPr>
            <p:cNvPr id="26742" name="Rectangle 21"/>
            <p:cNvSpPr>
              <a:spLocks noChangeArrowheads="1"/>
            </p:cNvSpPr>
            <p:nvPr/>
          </p:nvSpPr>
          <p:spPr bwMode="auto">
            <a:xfrm>
              <a:off x="2484" y="22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43" name="Rectangle 22"/>
            <p:cNvSpPr>
              <a:spLocks noChangeArrowheads="1"/>
            </p:cNvSpPr>
            <p:nvPr/>
          </p:nvSpPr>
          <p:spPr bwMode="auto">
            <a:xfrm>
              <a:off x="2088" y="22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44" name="Rectangle 23"/>
            <p:cNvSpPr>
              <a:spLocks noChangeArrowheads="1"/>
            </p:cNvSpPr>
            <p:nvPr/>
          </p:nvSpPr>
          <p:spPr bwMode="auto">
            <a:xfrm>
              <a:off x="1692" y="22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45" name="Rectangle 24"/>
            <p:cNvSpPr>
              <a:spLocks noChangeArrowheads="1"/>
            </p:cNvSpPr>
            <p:nvPr/>
          </p:nvSpPr>
          <p:spPr bwMode="auto">
            <a:xfrm>
              <a:off x="1296" y="22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46" name="Rectangle 25"/>
            <p:cNvSpPr>
              <a:spLocks noChangeArrowheads="1"/>
            </p:cNvSpPr>
            <p:nvPr/>
          </p:nvSpPr>
          <p:spPr bwMode="auto">
            <a:xfrm>
              <a:off x="2484" y="1911"/>
              <a:ext cx="396"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47" name="Rectangle 26"/>
            <p:cNvSpPr>
              <a:spLocks noChangeArrowheads="1"/>
            </p:cNvSpPr>
            <p:nvPr/>
          </p:nvSpPr>
          <p:spPr bwMode="auto">
            <a:xfrm>
              <a:off x="2088" y="1911"/>
              <a:ext cx="396"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48" name="Rectangle 27"/>
            <p:cNvSpPr>
              <a:spLocks noChangeArrowheads="1"/>
            </p:cNvSpPr>
            <p:nvPr/>
          </p:nvSpPr>
          <p:spPr bwMode="auto">
            <a:xfrm>
              <a:off x="1692" y="1911"/>
              <a:ext cx="396"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49" name="Rectangle 28"/>
            <p:cNvSpPr>
              <a:spLocks noChangeArrowheads="1"/>
            </p:cNvSpPr>
            <p:nvPr/>
          </p:nvSpPr>
          <p:spPr bwMode="auto">
            <a:xfrm>
              <a:off x="1296" y="1911"/>
              <a:ext cx="396"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50" name="Rectangle 29"/>
            <p:cNvSpPr>
              <a:spLocks noChangeArrowheads="1"/>
            </p:cNvSpPr>
            <p:nvPr/>
          </p:nvSpPr>
          <p:spPr bwMode="auto">
            <a:xfrm>
              <a:off x="2484" y="153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51" name="Rectangle 30"/>
            <p:cNvSpPr>
              <a:spLocks noChangeArrowheads="1"/>
            </p:cNvSpPr>
            <p:nvPr/>
          </p:nvSpPr>
          <p:spPr bwMode="auto">
            <a:xfrm>
              <a:off x="2088" y="153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52" name="Rectangle 31"/>
            <p:cNvSpPr>
              <a:spLocks noChangeArrowheads="1"/>
            </p:cNvSpPr>
            <p:nvPr/>
          </p:nvSpPr>
          <p:spPr bwMode="auto">
            <a:xfrm>
              <a:off x="1692" y="153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6753" name="Rectangle 32"/>
            <p:cNvSpPr>
              <a:spLocks noChangeArrowheads="1"/>
            </p:cNvSpPr>
            <p:nvPr/>
          </p:nvSpPr>
          <p:spPr bwMode="auto">
            <a:xfrm>
              <a:off x="1296" y="153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 </a:t>
              </a:r>
            </a:p>
          </p:txBody>
        </p:sp>
        <p:sp>
          <p:nvSpPr>
            <p:cNvPr id="26754" name="Line 33"/>
            <p:cNvSpPr>
              <a:spLocks noChangeShapeType="1"/>
            </p:cNvSpPr>
            <p:nvPr/>
          </p:nvSpPr>
          <p:spPr bwMode="auto">
            <a:xfrm>
              <a:off x="1296" y="1536"/>
              <a:ext cx="1584"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55" name="Line 34"/>
            <p:cNvSpPr>
              <a:spLocks noChangeShapeType="1"/>
            </p:cNvSpPr>
            <p:nvPr/>
          </p:nvSpPr>
          <p:spPr bwMode="auto">
            <a:xfrm>
              <a:off x="1296" y="1911"/>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56" name="Line 35"/>
            <p:cNvSpPr>
              <a:spLocks noChangeShapeType="1"/>
            </p:cNvSpPr>
            <p:nvPr/>
          </p:nvSpPr>
          <p:spPr bwMode="auto">
            <a:xfrm>
              <a:off x="1296" y="2256"/>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57" name="Line 36"/>
            <p:cNvSpPr>
              <a:spLocks noChangeShapeType="1"/>
            </p:cNvSpPr>
            <p:nvPr/>
          </p:nvSpPr>
          <p:spPr bwMode="auto">
            <a:xfrm>
              <a:off x="1296" y="2631"/>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58" name="Line 37"/>
            <p:cNvSpPr>
              <a:spLocks noChangeShapeType="1"/>
            </p:cNvSpPr>
            <p:nvPr/>
          </p:nvSpPr>
          <p:spPr bwMode="auto">
            <a:xfrm>
              <a:off x="1296" y="3007"/>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59" name="Line 38"/>
            <p:cNvSpPr>
              <a:spLocks noChangeShapeType="1"/>
            </p:cNvSpPr>
            <p:nvPr/>
          </p:nvSpPr>
          <p:spPr bwMode="auto">
            <a:xfrm>
              <a:off x="1296" y="3382"/>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60" name="Line 39"/>
            <p:cNvSpPr>
              <a:spLocks noChangeShapeType="1"/>
            </p:cNvSpPr>
            <p:nvPr/>
          </p:nvSpPr>
          <p:spPr bwMode="auto">
            <a:xfrm>
              <a:off x="1296" y="3756"/>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61" name="Line 40"/>
            <p:cNvSpPr>
              <a:spLocks noChangeShapeType="1"/>
            </p:cNvSpPr>
            <p:nvPr/>
          </p:nvSpPr>
          <p:spPr bwMode="auto">
            <a:xfrm>
              <a:off x="1296" y="4131"/>
              <a:ext cx="1584"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62" name="Line 41"/>
            <p:cNvSpPr>
              <a:spLocks noChangeShapeType="1"/>
            </p:cNvSpPr>
            <p:nvPr/>
          </p:nvSpPr>
          <p:spPr bwMode="auto">
            <a:xfrm>
              <a:off x="1296" y="1536"/>
              <a:ext cx="0" cy="2595"/>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63" name="Line 42"/>
            <p:cNvSpPr>
              <a:spLocks noChangeShapeType="1"/>
            </p:cNvSpPr>
            <p:nvPr/>
          </p:nvSpPr>
          <p:spPr bwMode="auto">
            <a:xfrm>
              <a:off x="1692" y="1536"/>
              <a:ext cx="0" cy="2595"/>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64" name="Line 43"/>
            <p:cNvSpPr>
              <a:spLocks noChangeShapeType="1"/>
            </p:cNvSpPr>
            <p:nvPr/>
          </p:nvSpPr>
          <p:spPr bwMode="auto">
            <a:xfrm>
              <a:off x="2088" y="1536"/>
              <a:ext cx="0" cy="2595"/>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65" name="Line 44"/>
            <p:cNvSpPr>
              <a:spLocks noChangeShapeType="1"/>
            </p:cNvSpPr>
            <p:nvPr/>
          </p:nvSpPr>
          <p:spPr bwMode="auto">
            <a:xfrm>
              <a:off x="2484" y="1536"/>
              <a:ext cx="0" cy="2595"/>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66" name="Line 45"/>
            <p:cNvSpPr>
              <a:spLocks noChangeShapeType="1"/>
            </p:cNvSpPr>
            <p:nvPr/>
          </p:nvSpPr>
          <p:spPr bwMode="auto">
            <a:xfrm>
              <a:off x="2880" y="1536"/>
              <a:ext cx="0" cy="2595"/>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graphicFrame>
        <p:nvGraphicFramePr>
          <p:cNvPr id="37934" name="Group 46"/>
          <p:cNvGraphicFramePr>
            <a:graphicFrameLocks noGrp="1"/>
          </p:cNvGraphicFramePr>
          <p:nvPr>
            <p:extLst>
              <p:ext uri="{D42A27DB-BD31-4B8C-83A1-F6EECF244321}">
                <p14:modId xmlns:p14="http://schemas.microsoft.com/office/powerpoint/2010/main" val="3663780350"/>
              </p:ext>
            </p:extLst>
          </p:nvPr>
        </p:nvGraphicFramePr>
        <p:xfrm>
          <a:off x="1950720" y="2678990"/>
          <a:ext cx="541867" cy="5816039"/>
        </p:xfrm>
        <a:graphic>
          <a:graphicData uri="http://schemas.openxmlformats.org/drawingml/2006/table">
            <a:tbl>
              <a:tblPr/>
              <a:tblGrid>
                <a:gridCol w="541867">
                  <a:extLst>
                    <a:ext uri="{9D8B030D-6E8A-4147-A177-3AD203B41FA5}">
                      <a16:colId xmlns:a16="http://schemas.microsoft.com/office/drawing/2014/main" val="20000"/>
                    </a:ext>
                  </a:extLst>
                </a:gridCol>
              </a:tblGrid>
              <a:tr h="862471">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3</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0"/>
                  </a:ext>
                </a:extLst>
              </a:tr>
              <a:tr h="824090">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4</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1"/>
                  </a:ext>
                </a:extLst>
              </a:tr>
              <a:tr h="826347">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7</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2"/>
                  </a:ext>
                </a:extLst>
              </a:tr>
              <a:tr h="826347">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6</a:t>
                      </a:r>
                    </a:p>
                  </a:txBody>
                  <a:tcPr marL="130048" marR="130048" marT="65024" marB="650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3"/>
                  </a:ext>
                </a:extLst>
              </a:tr>
              <a:tr h="826347">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1</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4"/>
                  </a:ext>
                </a:extLst>
              </a:tr>
              <a:tr h="824090">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2</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5"/>
                  </a:ext>
                </a:extLst>
              </a:tr>
              <a:tr h="826347">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5</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6"/>
                  </a:ext>
                </a:extLst>
              </a:tr>
            </a:tbl>
          </a:graphicData>
        </a:graphic>
      </p:graphicFrame>
      <p:grpSp>
        <p:nvGrpSpPr>
          <p:cNvPr id="3" name="Group 66"/>
          <p:cNvGrpSpPr>
            <a:grpSpLocks/>
          </p:cNvGrpSpPr>
          <p:nvPr/>
        </p:nvGrpSpPr>
        <p:grpSpPr bwMode="auto">
          <a:xfrm>
            <a:off x="6827526" y="1920374"/>
            <a:ext cx="4985173" cy="4009813"/>
            <a:chOff x="3024" y="1200"/>
            <a:chExt cx="2208" cy="1776"/>
          </a:xfrm>
        </p:grpSpPr>
        <p:sp>
          <p:nvSpPr>
            <p:cNvPr id="26712" name="Text Box 67"/>
            <p:cNvSpPr txBox="1">
              <a:spLocks noChangeArrowheads="1"/>
            </p:cNvSpPr>
            <p:nvPr/>
          </p:nvSpPr>
          <p:spPr bwMode="auto">
            <a:xfrm>
              <a:off x="3876" y="1200"/>
              <a:ext cx="1258"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tLang="zh-CN">
                  <a:ea typeface="宋体" charset="0"/>
                  <a:cs typeface="宋体" charset="0"/>
                </a:rPr>
                <a:t>Signature matrix </a:t>
              </a:r>
              <a:r>
                <a:rPr lang="en-US" altLang="zh-CN" i="1">
                  <a:ea typeface="宋体" charset="0"/>
                  <a:cs typeface="宋体" charset="0"/>
                </a:rPr>
                <a:t>M</a:t>
              </a:r>
            </a:p>
          </p:txBody>
        </p:sp>
        <p:sp>
          <p:nvSpPr>
            <p:cNvPr id="26713" name="AutoShape 68"/>
            <p:cNvSpPr>
              <a:spLocks noChangeArrowheads="1"/>
            </p:cNvSpPr>
            <p:nvPr/>
          </p:nvSpPr>
          <p:spPr bwMode="auto">
            <a:xfrm>
              <a:off x="3024" y="2640"/>
              <a:ext cx="480" cy="336"/>
            </a:xfrm>
            <a:prstGeom prst="rightArrow">
              <a:avLst>
                <a:gd name="adj1" fmla="val 50000"/>
                <a:gd name="adj2" fmla="val 35714"/>
              </a:avLst>
            </a:prstGeom>
            <a:solidFill>
              <a:srgbClr val="FFFF99"/>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26714" name="Rectangle 69"/>
            <p:cNvSpPr>
              <a:spLocks noChangeArrowheads="1"/>
            </p:cNvSpPr>
            <p:nvPr/>
          </p:nvSpPr>
          <p:spPr bwMode="auto">
            <a:xfrm>
              <a:off x="4872" y="1632"/>
              <a:ext cx="360" cy="368"/>
            </a:xfrm>
            <a:prstGeom prst="rect">
              <a:avLst/>
            </a:prstGeom>
            <a:solidFill>
              <a:schemeClr val="accent2">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15" name="Rectangle 70"/>
            <p:cNvSpPr>
              <a:spLocks noChangeArrowheads="1"/>
            </p:cNvSpPr>
            <p:nvPr/>
          </p:nvSpPr>
          <p:spPr bwMode="auto">
            <a:xfrm>
              <a:off x="4512" y="1632"/>
              <a:ext cx="360" cy="368"/>
            </a:xfrm>
            <a:prstGeom prst="rect">
              <a:avLst/>
            </a:prstGeom>
            <a:solidFill>
              <a:schemeClr val="accent2">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6716" name="Rectangle 71"/>
            <p:cNvSpPr>
              <a:spLocks noChangeArrowheads="1"/>
            </p:cNvSpPr>
            <p:nvPr/>
          </p:nvSpPr>
          <p:spPr bwMode="auto">
            <a:xfrm>
              <a:off x="4152" y="1632"/>
              <a:ext cx="360" cy="368"/>
            </a:xfrm>
            <a:prstGeom prst="rect">
              <a:avLst/>
            </a:prstGeom>
            <a:solidFill>
              <a:schemeClr val="accent2">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17" name="Rectangle 72"/>
            <p:cNvSpPr>
              <a:spLocks noChangeArrowheads="1"/>
            </p:cNvSpPr>
            <p:nvPr/>
          </p:nvSpPr>
          <p:spPr bwMode="auto">
            <a:xfrm>
              <a:off x="3792" y="1632"/>
              <a:ext cx="360" cy="368"/>
            </a:xfrm>
            <a:prstGeom prst="rect">
              <a:avLst/>
            </a:prstGeom>
            <a:solidFill>
              <a:schemeClr val="accent2">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6718" name="Line 73"/>
            <p:cNvSpPr>
              <a:spLocks noChangeShapeType="1"/>
            </p:cNvSpPr>
            <p:nvPr/>
          </p:nvSpPr>
          <p:spPr bwMode="auto">
            <a:xfrm>
              <a:off x="3792" y="1632"/>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19" name="Line 74"/>
            <p:cNvSpPr>
              <a:spLocks noChangeShapeType="1"/>
            </p:cNvSpPr>
            <p:nvPr/>
          </p:nvSpPr>
          <p:spPr bwMode="auto">
            <a:xfrm>
              <a:off x="3792" y="2000"/>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20" name="Line 75"/>
            <p:cNvSpPr>
              <a:spLocks noChangeShapeType="1"/>
            </p:cNvSpPr>
            <p:nvPr/>
          </p:nvSpPr>
          <p:spPr bwMode="auto">
            <a:xfrm>
              <a:off x="3792" y="1632"/>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21" name="Line 76"/>
            <p:cNvSpPr>
              <a:spLocks noChangeShapeType="1"/>
            </p:cNvSpPr>
            <p:nvPr/>
          </p:nvSpPr>
          <p:spPr bwMode="auto">
            <a:xfrm>
              <a:off x="4152" y="1632"/>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22" name="Line 77"/>
            <p:cNvSpPr>
              <a:spLocks noChangeShapeType="1"/>
            </p:cNvSpPr>
            <p:nvPr/>
          </p:nvSpPr>
          <p:spPr bwMode="auto">
            <a:xfrm>
              <a:off x="4512" y="1632"/>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23" name="Line 78"/>
            <p:cNvSpPr>
              <a:spLocks noChangeShapeType="1"/>
            </p:cNvSpPr>
            <p:nvPr/>
          </p:nvSpPr>
          <p:spPr bwMode="auto">
            <a:xfrm>
              <a:off x="4872" y="1632"/>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24" name="Line 79"/>
            <p:cNvSpPr>
              <a:spLocks noChangeShapeType="1"/>
            </p:cNvSpPr>
            <p:nvPr/>
          </p:nvSpPr>
          <p:spPr bwMode="auto">
            <a:xfrm>
              <a:off x="5232" y="1632"/>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grpSp>
        <p:nvGrpSpPr>
          <p:cNvPr id="4" name="Group 80"/>
          <p:cNvGrpSpPr>
            <a:grpSpLocks/>
          </p:cNvGrpSpPr>
          <p:nvPr/>
        </p:nvGrpSpPr>
        <p:grpSpPr bwMode="auto">
          <a:xfrm>
            <a:off x="1300480" y="2678983"/>
            <a:ext cx="10512213" cy="5816036"/>
            <a:chOff x="576" y="1536"/>
            <a:chExt cx="4656" cy="2576"/>
          </a:xfrm>
        </p:grpSpPr>
        <p:sp>
          <p:nvSpPr>
            <p:cNvPr id="26682" name="Rectangle 81"/>
            <p:cNvSpPr>
              <a:spLocks noChangeArrowheads="1"/>
            </p:cNvSpPr>
            <p:nvPr/>
          </p:nvSpPr>
          <p:spPr bwMode="auto">
            <a:xfrm>
              <a:off x="576" y="3746"/>
              <a:ext cx="240" cy="366"/>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5</a:t>
              </a:r>
            </a:p>
          </p:txBody>
        </p:sp>
        <p:sp>
          <p:nvSpPr>
            <p:cNvPr id="26683" name="Rectangle 82"/>
            <p:cNvSpPr>
              <a:spLocks noChangeArrowheads="1"/>
            </p:cNvSpPr>
            <p:nvPr/>
          </p:nvSpPr>
          <p:spPr bwMode="auto">
            <a:xfrm>
              <a:off x="576" y="3381"/>
              <a:ext cx="240" cy="365"/>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7</a:t>
              </a:r>
            </a:p>
          </p:txBody>
        </p:sp>
        <p:sp>
          <p:nvSpPr>
            <p:cNvPr id="26684" name="Rectangle 83"/>
            <p:cNvSpPr>
              <a:spLocks noChangeArrowheads="1"/>
            </p:cNvSpPr>
            <p:nvPr/>
          </p:nvSpPr>
          <p:spPr bwMode="auto">
            <a:xfrm>
              <a:off x="576" y="3015"/>
              <a:ext cx="240" cy="366"/>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6</a:t>
              </a:r>
            </a:p>
          </p:txBody>
        </p:sp>
        <p:sp>
          <p:nvSpPr>
            <p:cNvPr id="26685" name="Rectangle 84"/>
            <p:cNvSpPr>
              <a:spLocks noChangeArrowheads="1"/>
            </p:cNvSpPr>
            <p:nvPr/>
          </p:nvSpPr>
          <p:spPr bwMode="auto">
            <a:xfrm>
              <a:off x="576" y="2649"/>
              <a:ext cx="240" cy="366"/>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3</a:t>
              </a:r>
            </a:p>
          </p:txBody>
        </p:sp>
        <p:sp>
          <p:nvSpPr>
            <p:cNvPr id="26686" name="Rectangle 85"/>
            <p:cNvSpPr>
              <a:spLocks noChangeArrowheads="1"/>
            </p:cNvSpPr>
            <p:nvPr/>
          </p:nvSpPr>
          <p:spPr bwMode="auto">
            <a:xfrm>
              <a:off x="576" y="2283"/>
              <a:ext cx="240" cy="366"/>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687" name="Rectangle 86"/>
            <p:cNvSpPr>
              <a:spLocks noChangeArrowheads="1"/>
            </p:cNvSpPr>
            <p:nvPr/>
          </p:nvSpPr>
          <p:spPr bwMode="auto">
            <a:xfrm>
              <a:off x="576" y="1918"/>
              <a:ext cx="240" cy="365"/>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6688" name="Rectangle 87"/>
            <p:cNvSpPr>
              <a:spLocks noChangeArrowheads="1"/>
            </p:cNvSpPr>
            <p:nvPr/>
          </p:nvSpPr>
          <p:spPr bwMode="auto">
            <a:xfrm>
              <a:off x="576" y="1536"/>
              <a:ext cx="240" cy="382"/>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4</a:t>
              </a:r>
            </a:p>
          </p:txBody>
        </p:sp>
        <p:sp>
          <p:nvSpPr>
            <p:cNvPr id="26689" name="Line 88"/>
            <p:cNvSpPr>
              <a:spLocks noChangeShapeType="1"/>
            </p:cNvSpPr>
            <p:nvPr/>
          </p:nvSpPr>
          <p:spPr bwMode="auto">
            <a:xfrm>
              <a:off x="576" y="1536"/>
              <a:ext cx="2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0" name="Line 89"/>
            <p:cNvSpPr>
              <a:spLocks noChangeShapeType="1"/>
            </p:cNvSpPr>
            <p:nvPr/>
          </p:nvSpPr>
          <p:spPr bwMode="auto">
            <a:xfrm>
              <a:off x="576" y="1918"/>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1" name="Line 90"/>
            <p:cNvSpPr>
              <a:spLocks noChangeShapeType="1"/>
            </p:cNvSpPr>
            <p:nvPr/>
          </p:nvSpPr>
          <p:spPr bwMode="auto">
            <a:xfrm>
              <a:off x="576" y="2283"/>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2" name="Line 91"/>
            <p:cNvSpPr>
              <a:spLocks noChangeShapeType="1"/>
            </p:cNvSpPr>
            <p:nvPr/>
          </p:nvSpPr>
          <p:spPr bwMode="auto">
            <a:xfrm>
              <a:off x="576" y="2649"/>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3" name="Line 92"/>
            <p:cNvSpPr>
              <a:spLocks noChangeShapeType="1"/>
            </p:cNvSpPr>
            <p:nvPr/>
          </p:nvSpPr>
          <p:spPr bwMode="auto">
            <a:xfrm>
              <a:off x="576" y="3015"/>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4" name="Line 93"/>
            <p:cNvSpPr>
              <a:spLocks noChangeShapeType="1"/>
            </p:cNvSpPr>
            <p:nvPr/>
          </p:nvSpPr>
          <p:spPr bwMode="auto">
            <a:xfrm>
              <a:off x="576" y="3381"/>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5" name="Line 94"/>
            <p:cNvSpPr>
              <a:spLocks noChangeShapeType="1"/>
            </p:cNvSpPr>
            <p:nvPr/>
          </p:nvSpPr>
          <p:spPr bwMode="auto">
            <a:xfrm>
              <a:off x="576" y="3746"/>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6" name="Line 95"/>
            <p:cNvSpPr>
              <a:spLocks noChangeShapeType="1"/>
            </p:cNvSpPr>
            <p:nvPr/>
          </p:nvSpPr>
          <p:spPr bwMode="auto">
            <a:xfrm>
              <a:off x="576" y="4112"/>
              <a:ext cx="2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7" name="Line 96"/>
            <p:cNvSpPr>
              <a:spLocks noChangeShapeType="1"/>
            </p:cNvSpPr>
            <p:nvPr/>
          </p:nvSpPr>
          <p:spPr bwMode="auto">
            <a:xfrm>
              <a:off x="576" y="1536"/>
              <a:ext cx="0" cy="2576"/>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8" name="Line 97"/>
            <p:cNvSpPr>
              <a:spLocks noChangeShapeType="1"/>
            </p:cNvSpPr>
            <p:nvPr/>
          </p:nvSpPr>
          <p:spPr bwMode="auto">
            <a:xfrm>
              <a:off x="816" y="2649"/>
              <a:ext cx="0" cy="366"/>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99" name="Line 98"/>
            <p:cNvSpPr>
              <a:spLocks noChangeShapeType="1"/>
            </p:cNvSpPr>
            <p:nvPr/>
          </p:nvSpPr>
          <p:spPr bwMode="auto">
            <a:xfrm>
              <a:off x="816" y="1536"/>
              <a:ext cx="0" cy="1113"/>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00" name="Line 99"/>
            <p:cNvSpPr>
              <a:spLocks noChangeShapeType="1"/>
            </p:cNvSpPr>
            <p:nvPr/>
          </p:nvSpPr>
          <p:spPr bwMode="auto">
            <a:xfrm>
              <a:off x="816" y="3015"/>
              <a:ext cx="0" cy="109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01" name="Rectangle 100"/>
            <p:cNvSpPr>
              <a:spLocks noChangeArrowheads="1"/>
            </p:cNvSpPr>
            <p:nvPr/>
          </p:nvSpPr>
          <p:spPr bwMode="auto">
            <a:xfrm>
              <a:off x="4872" y="2016"/>
              <a:ext cx="360" cy="368"/>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02" name="Rectangle 101"/>
            <p:cNvSpPr>
              <a:spLocks noChangeArrowheads="1"/>
            </p:cNvSpPr>
            <p:nvPr/>
          </p:nvSpPr>
          <p:spPr bwMode="auto">
            <a:xfrm>
              <a:off x="4512" y="2016"/>
              <a:ext cx="360" cy="368"/>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4</a:t>
              </a:r>
            </a:p>
          </p:txBody>
        </p:sp>
        <p:sp>
          <p:nvSpPr>
            <p:cNvPr id="26703" name="Rectangle 102"/>
            <p:cNvSpPr>
              <a:spLocks noChangeArrowheads="1"/>
            </p:cNvSpPr>
            <p:nvPr/>
          </p:nvSpPr>
          <p:spPr bwMode="auto">
            <a:xfrm>
              <a:off x="4152" y="2016"/>
              <a:ext cx="360" cy="368"/>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704" name="Rectangle 103"/>
            <p:cNvSpPr>
              <a:spLocks noChangeArrowheads="1"/>
            </p:cNvSpPr>
            <p:nvPr/>
          </p:nvSpPr>
          <p:spPr bwMode="auto">
            <a:xfrm>
              <a:off x="3792" y="2016"/>
              <a:ext cx="360" cy="368"/>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6705" name="Line 104"/>
            <p:cNvSpPr>
              <a:spLocks noChangeShapeType="1"/>
            </p:cNvSpPr>
            <p:nvPr/>
          </p:nvSpPr>
          <p:spPr bwMode="auto">
            <a:xfrm>
              <a:off x="3792" y="2016"/>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06" name="Line 105"/>
            <p:cNvSpPr>
              <a:spLocks noChangeShapeType="1"/>
            </p:cNvSpPr>
            <p:nvPr/>
          </p:nvSpPr>
          <p:spPr bwMode="auto">
            <a:xfrm>
              <a:off x="3792" y="2384"/>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07" name="Line 106"/>
            <p:cNvSpPr>
              <a:spLocks noChangeShapeType="1"/>
            </p:cNvSpPr>
            <p:nvPr/>
          </p:nvSpPr>
          <p:spPr bwMode="auto">
            <a:xfrm>
              <a:off x="3792" y="2016"/>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08" name="Line 107"/>
            <p:cNvSpPr>
              <a:spLocks noChangeShapeType="1"/>
            </p:cNvSpPr>
            <p:nvPr/>
          </p:nvSpPr>
          <p:spPr bwMode="auto">
            <a:xfrm>
              <a:off x="4152" y="2016"/>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09" name="Line 108"/>
            <p:cNvSpPr>
              <a:spLocks noChangeShapeType="1"/>
            </p:cNvSpPr>
            <p:nvPr/>
          </p:nvSpPr>
          <p:spPr bwMode="auto">
            <a:xfrm>
              <a:off x="4512" y="2016"/>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10" name="Line 109"/>
            <p:cNvSpPr>
              <a:spLocks noChangeShapeType="1"/>
            </p:cNvSpPr>
            <p:nvPr/>
          </p:nvSpPr>
          <p:spPr bwMode="auto">
            <a:xfrm>
              <a:off x="4872" y="2016"/>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711" name="Line 110"/>
            <p:cNvSpPr>
              <a:spLocks noChangeShapeType="1"/>
            </p:cNvSpPr>
            <p:nvPr/>
          </p:nvSpPr>
          <p:spPr bwMode="auto">
            <a:xfrm>
              <a:off x="5232" y="2016"/>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grpSp>
        <p:nvGrpSpPr>
          <p:cNvPr id="5" name="Group 111"/>
          <p:cNvGrpSpPr>
            <a:grpSpLocks/>
          </p:cNvGrpSpPr>
          <p:nvPr/>
        </p:nvGrpSpPr>
        <p:grpSpPr bwMode="auto">
          <a:xfrm>
            <a:off x="541868" y="2678983"/>
            <a:ext cx="11270827" cy="5816036"/>
            <a:chOff x="240" y="1536"/>
            <a:chExt cx="4992" cy="2576"/>
          </a:xfrm>
        </p:grpSpPr>
        <p:sp>
          <p:nvSpPr>
            <p:cNvPr id="26652" name="Rectangle 112"/>
            <p:cNvSpPr>
              <a:spLocks noChangeArrowheads="1"/>
            </p:cNvSpPr>
            <p:nvPr/>
          </p:nvSpPr>
          <p:spPr bwMode="auto">
            <a:xfrm>
              <a:off x="240" y="3746"/>
              <a:ext cx="240" cy="366"/>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4</a:t>
              </a:r>
            </a:p>
          </p:txBody>
        </p:sp>
        <p:sp>
          <p:nvSpPr>
            <p:cNvPr id="26653" name="Rectangle 113"/>
            <p:cNvSpPr>
              <a:spLocks noChangeArrowheads="1"/>
            </p:cNvSpPr>
            <p:nvPr/>
          </p:nvSpPr>
          <p:spPr bwMode="auto">
            <a:xfrm>
              <a:off x="240" y="3381"/>
              <a:ext cx="240" cy="365"/>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5</a:t>
              </a:r>
            </a:p>
          </p:txBody>
        </p:sp>
        <p:sp>
          <p:nvSpPr>
            <p:cNvPr id="26654" name="Rectangle 114"/>
            <p:cNvSpPr>
              <a:spLocks noChangeArrowheads="1"/>
            </p:cNvSpPr>
            <p:nvPr/>
          </p:nvSpPr>
          <p:spPr bwMode="auto">
            <a:xfrm>
              <a:off x="240" y="3015"/>
              <a:ext cx="240" cy="366"/>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6655" name="Rectangle 115"/>
            <p:cNvSpPr>
              <a:spLocks noChangeArrowheads="1"/>
            </p:cNvSpPr>
            <p:nvPr/>
          </p:nvSpPr>
          <p:spPr bwMode="auto">
            <a:xfrm>
              <a:off x="242" y="2649"/>
              <a:ext cx="240" cy="366"/>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dirty="0">
                  <a:ea typeface="宋体" charset="0"/>
                  <a:cs typeface="宋体" charset="0"/>
                </a:rPr>
                <a:t>6</a:t>
              </a:r>
            </a:p>
          </p:txBody>
        </p:sp>
        <p:sp>
          <p:nvSpPr>
            <p:cNvPr id="26656" name="Rectangle 116"/>
            <p:cNvSpPr>
              <a:spLocks noChangeArrowheads="1"/>
            </p:cNvSpPr>
            <p:nvPr/>
          </p:nvSpPr>
          <p:spPr bwMode="auto">
            <a:xfrm>
              <a:off x="240" y="2283"/>
              <a:ext cx="240" cy="366"/>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7</a:t>
              </a:r>
            </a:p>
          </p:txBody>
        </p:sp>
        <p:sp>
          <p:nvSpPr>
            <p:cNvPr id="26657" name="Rectangle 117"/>
            <p:cNvSpPr>
              <a:spLocks noChangeArrowheads="1"/>
            </p:cNvSpPr>
            <p:nvPr/>
          </p:nvSpPr>
          <p:spPr bwMode="auto">
            <a:xfrm>
              <a:off x="240" y="1918"/>
              <a:ext cx="240" cy="365"/>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3</a:t>
              </a:r>
            </a:p>
          </p:txBody>
        </p:sp>
        <p:sp>
          <p:nvSpPr>
            <p:cNvPr id="26658" name="Rectangle 118"/>
            <p:cNvSpPr>
              <a:spLocks noChangeArrowheads="1"/>
            </p:cNvSpPr>
            <p:nvPr/>
          </p:nvSpPr>
          <p:spPr bwMode="auto">
            <a:xfrm>
              <a:off x="240" y="1536"/>
              <a:ext cx="240" cy="382"/>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659" name="Line 119"/>
            <p:cNvSpPr>
              <a:spLocks noChangeShapeType="1"/>
            </p:cNvSpPr>
            <p:nvPr/>
          </p:nvSpPr>
          <p:spPr bwMode="auto">
            <a:xfrm>
              <a:off x="240" y="1536"/>
              <a:ext cx="2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0" name="Line 120"/>
            <p:cNvSpPr>
              <a:spLocks noChangeShapeType="1"/>
            </p:cNvSpPr>
            <p:nvPr/>
          </p:nvSpPr>
          <p:spPr bwMode="auto">
            <a:xfrm>
              <a:off x="240" y="1918"/>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1" name="Line 121"/>
            <p:cNvSpPr>
              <a:spLocks noChangeShapeType="1"/>
            </p:cNvSpPr>
            <p:nvPr/>
          </p:nvSpPr>
          <p:spPr bwMode="auto">
            <a:xfrm>
              <a:off x="240" y="2283"/>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2" name="Line 122"/>
            <p:cNvSpPr>
              <a:spLocks noChangeShapeType="1"/>
            </p:cNvSpPr>
            <p:nvPr/>
          </p:nvSpPr>
          <p:spPr bwMode="auto">
            <a:xfrm>
              <a:off x="240" y="2649"/>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3" name="Line 123"/>
            <p:cNvSpPr>
              <a:spLocks noChangeShapeType="1"/>
            </p:cNvSpPr>
            <p:nvPr/>
          </p:nvSpPr>
          <p:spPr bwMode="auto">
            <a:xfrm>
              <a:off x="240" y="3015"/>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4" name="Line 124"/>
            <p:cNvSpPr>
              <a:spLocks noChangeShapeType="1"/>
            </p:cNvSpPr>
            <p:nvPr/>
          </p:nvSpPr>
          <p:spPr bwMode="auto">
            <a:xfrm>
              <a:off x="240" y="3381"/>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5" name="Line 125"/>
            <p:cNvSpPr>
              <a:spLocks noChangeShapeType="1"/>
            </p:cNvSpPr>
            <p:nvPr/>
          </p:nvSpPr>
          <p:spPr bwMode="auto">
            <a:xfrm>
              <a:off x="240" y="3746"/>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6" name="Line 126"/>
            <p:cNvSpPr>
              <a:spLocks noChangeShapeType="1"/>
            </p:cNvSpPr>
            <p:nvPr/>
          </p:nvSpPr>
          <p:spPr bwMode="auto">
            <a:xfrm>
              <a:off x="240" y="4112"/>
              <a:ext cx="2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7" name="Line 127"/>
            <p:cNvSpPr>
              <a:spLocks noChangeShapeType="1"/>
            </p:cNvSpPr>
            <p:nvPr/>
          </p:nvSpPr>
          <p:spPr bwMode="auto">
            <a:xfrm>
              <a:off x="240" y="1536"/>
              <a:ext cx="0" cy="2576"/>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8" name="Line 128"/>
            <p:cNvSpPr>
              <a:spLocks noChangeShapeType="1"/>
            </p:cNvSpPr>
            <p:nvPr/>
          </p:nvSpPr>
          <p:spPr bwMode="auto">
            <a:xfrm>
              <a:off x="480" y="2649"/>
              <a:ext cx="0" cy="366"/>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9" name="Line 129"/>
            <p:cNvSpPr>
              <a:spLocks noChangeShapeType="1"/>
            </p:cNvSpPr>
            <p:nvPr/>
          </p:nvSpPr>
          <p:spPr bwMode="auto">
            <a:xfrm>
              <a:off x="480" y="1536"/>
              <a:ext cx="0" cy="1113"/>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70" name="Line 130"/>
            <p:cNvSpPr>
              <a:spLocks noChangeShapeType="1"/>
            </p:cNvSpPr>
            <p:nvPr/>
          </p:nvSpPr>
          <p:spPr bwMode="auto">
            <a:xfrm>
              <a:off x="480" y="3015"/>
              <a:ext cx="0" cy="109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71" name="Rectangle 131"/>
            <p:cNvSpPr>
              <a:spLocks noChangeArrowheads="1"/>
            </p:cNvSpPr>
            <p:nvPr/>
          </p:nvSpPr>
          <p:spPr bwMode="auto">
            <a:xfrm>
              <a:off x="4872" y="2400"/>
              <a:ext cx="360" cy="368"/>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6672" name="Rectangle 132"/>
            <p:cNvSpPr>
              <a:spLocks noChangeArrowheads="1"/>
            </p:cNvSpPr>
            <p:nvPr/>
          </p:nvSpPr>
          <p:spPr bwMode="auto">
            <a:xfrm>
              <a:off x="4512" y="2400"/>
              <a:ext cx="360" cy="368"/>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673" name="Rectangle 133"/>
            <p:cNvSpPr>
              <a:spLocks noChangeArrowheads="1"/>
            </p:cNvSpPr>
            <p:nvPr/>
          </p:nvSpPr>
          <p:spPr bwMode="auto">
            <a:xfrm>
              <a:off x="4152" y="2400"/>
              <a:ext cx="360" cy="368"/>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6674" name="Rectangle 134"/>
            <p:cNvSpPr>
              <a:spLocks noChangeArrowheads="1"/>
            </p:cNvSpPr>
            <p:nvPr/>
          </p:nvSpPr>
          <p:spPr bwMode="auto">
            <a:xfrm>
              <a:off x="3792" y="2400"/>
              <a:ext cx="360" cy="368"/>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6675" name="Line 135"/>
            <p:cNvSpPr>
              <a:spLocks noChangeShapeType="1"/>
            </p:cNvSpPr>
            <p:nvPr/>
          </p:nvSpPr>
          <p:spPr bwMode="auto">
            <a:xfrm>
              <a:off x="3792" y="2400"/>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76" name="Line 136"/>
            <p:cNvSpPr>
              <a:spLocks noChangeShapeType="1"/>
            </p:cNvSpPr>
            <p:nvPr/>
          </p:nvSpPr>
          <p:spPr bwMode="auto">
            <a:xfrm>
              <a:off x="3792" y="2768"/>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77" name="Line 137"/>
            <p:cNvSpPr>
              <a:spLocks noChangeShapeType="1"/>
            </p:cNvSpPr>
            <p:nvPr/>
          </p:nvSpPr>
          <p:spPr bwMode="auto">
            <a:xfrm>
              <a:off x="3792" y="2400"/>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78" name="Line 138"/>
            <p:cNvSpPr>
              <a:spLocks noChangeShapeType="1"/>
            </p:cNvSpPr>
            <p:nvPr/>
          </p:nvSpPr>
          <p:spPr bwMode="auto">
            <a:xfrm>
              <a:off x="4152" y="2400"/>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79" name="Line 139"/>
            <p:cNvSpPr>
              <a:spLocks noChangeShapeType="1"/>
            </p:cNvSpPr>
            <p:nvPr/>
          </p:nvSpPr>
          <p:spPr bwMode="auto">
            <a:xfrm>
              <a:off x="4512" y="2400"/>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80" name="Line 140"/>
            <p:cNvSpPr>
              <a:spLocks noChangeShapeType="1"/>
            </p:cNvSpPr>
            <p:nvPr/>
          </p:nvSpPr>
          <p:spPr bwMode="auto">
            <a:xfrm>
              <a:off x="4872" y="2400"/>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81" name="Line 141"/>
            <p:cNvSpPr>
              <a:spLocks noChangeShapeType="1"/>
            </p:cNvSpPr>
            <p:nvPr/>
          </p:nvSpPr>
          <p:spPr bwMode="auto">
            <a:xfrm>
              <a:off x="5232" y="2400"/>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sp>
        <p:nvSpPr>
          <p:cNvPr id="123" name="Rounded Rectangle 122"/>
          <p:cNvSpPr/>
          <p:nvPr/>
        </p:nvSpPr>
        <p:spPr>
          <a:xfrm>
            <a:off x="5896942" y="8197354"/>
            <a:ext cx="7396482" cy="1509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0025" tIns="65013" rIns="130025" bIns="65013" rtlCol="0" anchor="ctr"/>
          <a:lstStyle/>
          <a:p>
            <a:pPr algn="ctr"/>
            <a:r>
              <a:rPr lang="en-US" sz="4000" dirty="0"/>
              <a:t>Q: Why would this be useful?</a:t>
            </a:r>
          </a:p>
        </p:txBody>
      </p:sp>
    </p:spTree>
    <p:extLst>
      <p:ext uri="{BB962C8B-B14F-4D97-AF65-F5344CB8AC3E}">
        <p14:creationId xmlns:p14="http://schemas.microsoft.com/office/powerpoint/2010/main" val="1474464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zh-CN"/>
              <a:t>Surprising Property</a:t>
            </a:r>
          </a:p>
        </p:txBody>
      </p:sp>
      <p:sp>
        <p:nvSpPr>
          <p:cNvPr id="27652" name="Rectangle 3"/>
          <p:cNvSpPr>
            <a:spLocks noGrp="1" noChangeArrowheads="1"/>
          </p:cNvSpPr>
          <p:nvPr>
            <p:ph idx="1"/>
          </p:nvPr>
        </p:nvSpPr>
        <p:spPr/>
        <p:txBody>
          <a:bodyPr/>
          <a:lstStyle/>
          <a:p>
            <a:r>
              <a:rPr lang="en-US" altLang="zh-CN" dirty="0"/>
              <a:t>The probability (over all permutations of the rows) that h (C1) = h (C2) is the same as </a:t>
            </a:r>
            <a:r>
              <a:rPr lang="en-US" altLang="zh-CN" dirty="0" err="1"/>
              <a:t>Sim</a:t>
            </a:r>
            <a:r>
              <a:rPr lang="en-US" altLang="zh-CN" dirty="0"/>
              <a:t> (C1, C2).</a:t>
            </a:r>
          </a:p>
          <a:p>
            <a:endParaRPr lang="en-US" altLang="zh-CN" dirty="0"/>
          </a:p>
          <a:p>
            <a:r>
              <a:rPr lang="en-US" altLang="zh-CN" dirty="0"/>
              <a:t>Both are a /(a +b +c )!</a:t>
            </a:r>
          </a:p>
          <a:p>
            <a:pPr lvl="1"/>
            <a:r>
              <a:rPr lang="en-US" altLang="zh-CN" dirty="0"/>
              <a:t>(a = number of a-type rows, etc.)</a:t>
            </a:r>
          </a:p>
          <a:p>
            <a:endParaRPr lang="en-US" altLang="zh-CN" dirty="0"/>
          </a:p>
          <a:p>
            <a:r>
              <a:rPr lang="en-US" altLang="zh-CN" b="1" dirty="0">
                <a:solidFill>
                  <a:srgbClr val="FF0000"/>
                </a:solidFill>
              </a:rPr>
              <a:t>Why?</a:t>
            </a:r>
          </a:p>
        </p:txBody>
      </p:sp>
    </p:spTree>
    <p:extLst>
      <p:ext uri="{BB962C8B-B14F-4D97-AF65-F5344CB8AC3E}">
        <p14:creationId xmlns:p14="http://schemas.microsoft.com/office/powerpoint/2010/main" val="37653000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zh-CN"/>
              <a:t>Surprising Property</a:t>
            </a:r>
          </a:p>
        </p:txBody>
      </p:sp>
      <p:sp>
        <p:nvSpPr>
          <p:cNvPr id="27652" name="Rectangle 3"/>
          <p:cNvSpPr>
            <a:spLocks noGrp="1" noChangeArrowheads="1"/>
          </p:cNvSpPr>
          <p:nvPr>
            <p:ph idx="1"/>
          </p:nvPr>
        </p:nvSpPr>
        <p:spPr/>
        <p:txBody>
          <a:bodyPr>
            <a:normAutofit/>
          </a:bodyPr>
          <a:lstStyle/>
          <a:p>
            <a:r>
              <a:rPr lang="en-US" altLang="zh-CN" dirty="0"/>
              <a:t>The probability (over all permutations of the rows) that h (C1) = h (C2) is the same as </a:t>
            </a:r>
            <a:r>
              <a:rPr lang="en-US" altLang="zh-CN" dirty="0" err="1"/>
              <a:t>Sim</a:t>
            </a:r>
            <a:r>
              <a:rPr lang="en-US" altLang="zh-CN" dirty="0"/>
              <a:t> (C1, C2).</a:t>
            </a:r>
          </a:p>
          <a:p>
            <a:endParaRPr lang="en-US" altLang="zh-CN" dirty="0"/>
          </a:p>
          <a:p>
            <a:r>
              <a:rPr lang="en-US" altLang="zh-CN" dirty="0"/>
              <a:t>Both are a /(a + b + c )!</a:t>
            </a:r>
          </a:p>
          <a:p>
            <a:pPr lvl="1"/>
            <a:r>
              <a:rPr lang="en-US" altLang="zh-CN" dirty="0"/>
              <a:t>(a = number of a-type rows, etc.)</a:t>
            </a:r>
          </a:p>
          <a:p>
            <a:endParaRPr lang="en-US" altLang="zh-CN" dirty="0"/>
          </a:p>
          <a:p>
            <a:r>
              <a:rPr lang="en-US" altLang="zh-CN" dirty="0"/>
              <a:t>Why?</a:t>
            </a:r>
          </a:p>
          <a:p>
            <a:pPr lvl="1"/>
            <a:r>
              <a:rPr lang="en-US" altLang="zh-CN" dirty="0"/>
              <a:t>Look down the permuted columns C1 and C2 until we see a 1.</a:t>
            </a:r>
          </a:p>
          <a:p>
            <a:pPr lvl="1"/>
            <a:r>
              <a:rPr lang="en-US" altLang="zh-CN" dirty="0"/>
              <a:t>Every row has equal probability to be the first with a 1.</a:t>
            </a:r>
          </a:p>
          <a:p>
            <a:pPr lvl="1"/>
            <a:r>
              <a:rPr lang="en-US" altLang="zh-CN" dirty="0"/>
              <a:t>If it is a type-a  row, then h (C1) = h (C2).</a:t>
            </a:r>
          </a:p>
          <a:p>
            <a:pPr lvl="1"/>
            <a:r>
              <a:rPr lang="en-US" altLang="zh-CN" dirty="0"/>
              <a:t>If it is a type-b  or type-c  row, then not.</a:t>
            </a:r>
            <a:endParaRPr lang="en-NL" altLang="zh-CN" dirty="0"/>
          </a:p>
          <a:p>
            <a:pPr lvl="1"/>
            <a:r>
              <a:rPr lang="en-NL" altLang="zh-CN" dirty="0"/>
              <a:t>Type d rows have no 1s</a:t>
            </a:r>
            <a:endParaRPr lang="en-US" altLang="zh-CN" dirty="0"/>
          </a:p>
          <a:p>
            <a:pPr marL="549077" lvl="1" indent="0">
              <a:buNone/>
            </a:pPr>
            <a:endParaRPr lang="en-US" altLang="zh-CN" dirty="0"/>
          </a:p>
        </p:txBody>
      </p:sp>
    </p:spTree>
    <p:extLst>
      <p:ext uri="{BB962C8B-B14F-4D97-AF65-F5344CB8AC3E}">
        <p14:creationId xmlns:p14="http://schemas.microsoft.com/office/powerpoint/2010/main" val="140823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995613" y="484188"/>
            <a:ext cx="10009187" cy="1512887"/>
          </a:xfrm>
          <a:prstGeom prst="rect">
            <a:avLst/>
          </a:prstGeom>
        </p:spPr>
        <p:txBody>
          <a:bodyPr/>
          <a:lstStyle/>
          <a:p>
            <a:r>
              <a:rPr lang="en-US" altLang="zh-CN"/>
              <a:t>Min Hashing – Example</a:t>
            </a:r>
          </a:p>
        </p:txBody>
      </p:sp>
      <p:grpSp>
        <p:nvGrpSpPr>
          <p:cNvPr id="29700" name="Group 3"/>
          <p:cNvGrpSpPr>
            <a:grpSpLocks/>
          </p:cNvGrpSpPr>
          <p:nvPr/>
        </p:nvGrpSpPr>
        <p:grpSpPr bwMode="auto">
          <a:xfrm>
            <a:off x="2926080" y="1997350"/>
            <a:ext cx="3576320" cy="6617547"/>
            <a:chOff x="1296" y="1200"/>
            <a:chExt cx="1584" cy="2931"/>
          </a:xfrm>
        </p:grpSpPr>
        <p:sp>
          <p:nvSpPr>
            <p:cNvPr id="29800" name="Text Box 4"/>
            <p:cNvSpPr txBox="1">
              <a:spLocks noChangeArrowheads="1"/>
            </p:cNvSpPr>
            <p:nvPr/>
          </p:nvSpPr>
          <p:spPr bwMode="auto">
            <a:xfrm>
              <a:off x="1609" y="1200"/>
              <a:ext cx="828"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tLang="zh-CN">
                  <a:ea typeface="宋体" charset="0"/>
                  <a:cs typeface="宋体" charset="0"/>
                </a:rPr>
                <a:t>Input matrix</a:t>
              </a:r>
            </a:p>
          </p:txBody>
        </p:sp>
        <p:sp>
          <p:nvSpPr>
            <p:cNvPr id="29801" name="Rectangle 5"/>
            <p:cNvSpPr>
              <a:spLocks noChangeArrowheads="1"/>
            </p:cNvSpPr>
            <p:nvPr/>
          </p:nvSpPr>
          <p:spPr bwMode="auto">
            <a:xfrm>
              <a:off x="2484" y="37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9802" name="Rectangle 6"/>
            <p:cNvSpPr>
              <a:spLocks noChangeArrowheads="1"/>
            </p:cNvSpPr>
            <p:nvPr/>
          </p:nvSpPr>
          <p:spPr bwMode="auto">
            <a:xfrm>
              <a:off x="2088" y="37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803" name="Rectangle 7"/>
            <p:cNvSpPr>
              <a:spLocks noChangeArrowheads="1"/>
            </p:cNvSpPr>
            <p:nvPr/>
          </p:nvSpPr>
          <p:spPr bwMode="auto">
            <a:xfrm>
              <a:off x="1692" y="37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9804" name="Rectangle 8"/>
            <p:cNvSpPr>
              <a:spLocks noChangeArrowheads="1"/>
            </p:cNvSpPr>
            <p:nvPr/>
          </p:nvSpPr>
          <p:spPr bwMode="auto">
            <a:xfrm>
              <a:off x="1296" y="37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805" name="Rectangle 9"/>
            <p:cNvSpPr>
              <a:spLocks noChangeArrowheads="1"/>
            </p:cNvSpPr>
            <p:nvPr/>
          </p:nvSpPr>
          <p:spPr bwMode="auto">
            <a:xfrm>
              <a:off x="2484" y="3382"/>
              <a:ext cx="396"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9806" name="Rectangle 10"/>
            <p:cNvSpPr>
              <a:spLocks noChangeArrowheads="1"/>
            </p:cNvSpPr>
            <p:nvPr/>
          </p:nvSpPr>
          <p:spPr bwMode="auto">
            <a:xfrm>
              <a:off x="2088" y="3382"/>
              <a:ext cx="396"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807" name="Rectangle 11"/>
            <p:cNvSpPr>
              <a:spLocks noChangeArrowheads="1"/>
            </p:cNvSpPr>
            <p:nvPr/>
          </p:nvSpPr>
          <p:spPr bwMode="auto">
            <a:xfrm>
              <a:off x="1692" y="3382"/>
              <a:ext cx="396"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9808" name="Rectangle 12"/>
            <p:cNvSpPr>
              <a:spLocks noChangeArrowheads="1"/>
            </p:cNvSpPr>
            <p:nvPr/>
          </p:nvSpPr>
          <p:spPr bwMode="auto">
            <a:xfrm>
              <a:off x="1296" y="3382"/>
              <a:ext cx="396"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809" name="Rectangle 13"/>
            <p:cNvSpPr>
              <a:spLocks noChangeArrowheads="1"/>
            </p:cNvSpPr>
            <p:nvPr/>
          </p:nvSpPr>
          <p:spPr bwMode="auto">
            <a:xfrm>
              <a:off x="2484" y="3007"/>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810" name="Rectangle 14"/>
            <p:cNvSpPr>
              <a:spLocks noChangeArrowheads="1"/>
            </p:cNvSpPr>
            <p:nvPr/>
          </p:nvSpPr>
          <p:spPr bwMode="auto">
            <a:xfrm>
              <a:off x="2088" y="3007"/>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9811" name="Rectangle 15"/>
            <p:cNvSpPr>
              <a:spLocks noChangeArrowheads="1"/>
            </p:cNvSpPr>
            <p:nvPr/>
          </p:nvSpPr>
          <p:spPr bwMode="auto">
            <a:xfrm>
              <a:off x="1692" y="3007"/>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812" name="Rectangle 16"/>
            <p:cNvSpPr>
              <a:spLocks noChangeArrowheads="1"/>
            </p:cNvSpPr>
            <p:nvPr/>
          </p:nvSpPr>
          <p:spPr bwMode="auto">
            <a:xfrm>
              <a:off x="1296" y="3007"/>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9813" name="Rectangle 17"/>
            <p:cNvSpPr>
              <a:spLocks noChangeArrowheads="1"/>
            </p:cNvSpPr>
            <p:nvPr/>
          </p:nvSpPr>
          <p:spPr bwMode="auto">
            <a:xfrm>
              <a:off x="2484" y="2631"/>
              <a:ext cx="396" cy="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814" name="Rectangle 18"/>
            <p:cNvSpPr>
              <a:spLocks noChangeArrowheads="1"/>
            </p:cNvSpPr>
            <p:nvPr/>
          </p:nvSpPr>
          <p:spPr bwMode="auto">
            <a:xfrm>
              <a:off x="2088" y="2631"/>
              <a:ext cx="396" cy="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9815" name="Rectangle 19"/>
            <p:cNvSpPr>
              <a:spLocks noChangeArrowheads="1"/>
            </p:cNvSpPr>
            <p:nvPr/>
          </p:nvSpPr>
          <p:spPr bwMode="auto">
            <a:xfrm>
              <a:off x="1692" y="2631"/>
              <a:ext cx="396" cy="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816" name="Rectangle 20"/>
            <p:cNvSpPr>
              <a:spLocks noChangeArrowheads="1"/>
            </p:cNvSpPr>
            <p:nvPr/>
          </p:nvSpPr>
          <p:spPr bwMode="auto">
            <a:xfrm>
              <a:off x="1296" y="2631"/>
              <a:ext cx="396" cy="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9817" name="Rectangle 21"/>
            <p:cNvSpPr>
              <a:spLocks noChangeArrowheads="1"/>
            </p:cNvSpPr>
            <p:nvPr/>
          </p:nvSpPr>
          <p:spPr bwMode="auto">
            <a:xfrm>
              <a:off x="2484" y="22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818" name="Rectangle 22"/>
            <p:cNvSpPr>
              <a:spLocks noChangeArrowheads="1"/>
            </p:cNvSpPr>
            <p:nvPr/>
          </p:nvSpPr>
          <p:spPr bwMode="auto">
            <a:xfrm>
              <a:off x="2088" y="22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9819" name="Rectangle 23"/>
            <p:cNvSpPr>
              <a:spLocks noChangeArrowheads="1"/>
            </p:cNvSpPr>
            <p:nvPr/>
          </p:nvSpPr>
          <p:spPr bwMode="auto">
            <a:xfrm>
              <a:off x="1692" y="22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820" name="Rectangle 24"/>
            <p:cNvSpPr>
              <a:spLocks noChangeArrowheads="1"/>
            </p:cNvSpPr>
            <p:nvPr/>
          </p:nvSpPr>
          <p:spPr bwMode="auto">
            <a:xfrm>
              <a:off x="1296" y="225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9821" name="Rectangle 25"/>
            <p:cNvSpPr>
              <a:spLocks noChangeArrowheads="1"/>
            </p:cNvSpPr>
            <p:nvPr/>
          </p:nvSpPr>
          <p:spPr bwMode="auto">
            <a:xfrm>
              <a:off x="2484" y="1911"/>
              <a:ext cx="396"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822" name="Rectangle 26"/>
            <p:cNvSpPr>
              <a:spLocks noChangeArrowheads="1"/>
            </p:cNvSpPr>
            <p:nvPr/>
          </p:nvSpPr>
          <p:spPr bwMode="auto">
            <a:xfrm>
              <a:off x="2088" y="1911"/>
              <a:ext cx="396"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9823" name="Rectangle 27"/>
            <p:cNvSpPr>
              <a:spLocks noChangeArrowheads="1"/>
            </p:cNvSpPr>
            <p:nvPr/>
          </p:nvSpPr>
          <p:spPr bwMode="auto">
            <a:xfrm>
              <a:off x="1692" y="1911"/>
              <a:ext cx="396"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9824" name="Rectangle 28"/>
            <p:cNvSpPr>
              <a:spLocks noChangeArrowheads="1"/>
            </p:cNvSpPr>
            <p:nvPr/>
          </p:nvSpPr>
          <p:spPr bwMode="auto">
            <a:xfrm>
              <a:off x="1296" y="1911"/>
              <a:ext cx="396"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825" name="Rectangle 29"/>
            <p:cNvSpPr>
              <a:spLocks noChangeArrowheads="1"/>
            </p:cNvSpPr>
            <p:nvPr/>
          </p:nvSpPr>
          <p:spPr bwMode="auto">
            <a:xfrm>
              <a:off x="2484" y="153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9826" name="Rectangle 30"/>
            <p:cNvSpPr>
              <a:spLocks noChangeArrowheads="1"/>
            </p:cNvSpPr>
            <p:nvPr/>
          </p:nvSpPr>
          <p:spPr bwMode="auto">
            <a:xfrm>
              <a:off x="2088" y="153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827" name="Rectangle 31"/>
            <p:cNvSpPr>
              <a:spLocks noChangeArrowheads="1"/>
            </p:cNvSpPr>
            <p:nvPr/>
          </p:nvSpPr>
          <p:spPr bwMode="auto">
            <a:xfrm>
              <a:off x="1692" y="153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0</a:t>
              </a:r>
            </a:p>
          </p:txBody>
        </p:sp>
        <p:sp>
          <p:nvSpPr>
            <p:cNvPr id="29828" name="Rectangle 32"/>
            <p:cNvSpPr>
              <a:spLocks noChangeArrowheads="1"/>
            </p:cNvSpPr>
            <p:nvPr/>
          </p:nvSpPr>
          <p:spPr bwMode="auto">
            <a:xfrm>
              <a:off x="1296" y="1536"/>
              <a:ext cx="396" cy="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 </a:t>
              </a:r>
            </a:p>
          </p:txBody>
        </p:sp>
        <p:sp>
          <p:nvSpPr>
            <p:cNvPr id="29829" name="Line 33"/>
            <p:cNvSpPr>
              <a:spLocks noChangeShapeType="1"/>
            </p:cNvSpPr>
            <p:nvPr/>
          </p:nvSpPr>
          <p:spPr bwMode="auto">
            <a:xfrm>
              <a:off x="1296" y="1536"/>
              <a:ext cx="1584"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830" name="Line 34"/>
            <p:cNvSpPr>
              <a:spLocks noChangeShapeType="1"/>
            </p:cNvSpPr>
            <p:nvPr/>
          </p:nvSpPr>
          <p:spPr bwMode="auto">
            <a:xfrm>
              <a:off x="1296" y="1911"/>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831" name="Line 35"/>
            <p:cNvSpPr>
              <a:spLocks noChangeShapeType="1"/>
            </p:cNvSpPr>
            <p:nvPr/>
          </p:nvSpPr>
          <p:spPr bwMode="auto">
            <a:xfrm>
              <a:off x="1296" y="2256"/>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832" name="Line 36"/>
            <p:cNvSpPr>
              <a:spLocks noChangeShapeType="1"/>
            </p:cNvSpPr>
            <p:nvPr/>
          </p:nvSpPr>
          <p:spPr bwMode="auto">
            <a:xfrm>
              <a:off x="1296" y="2631"/>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833" name="Line 37"/>
            <p:cNvSpPr>
              <a:spLocks noChangeShapeType="1"/>
            </p:cNvSpPr>
            <p:nvPr/>
          </p:nvSpPr>
          <p:spPr bwMode="auto">
            <a:xfrm>
              <a:off x="1296" y="3007"/>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834" name="Line 38"/>
            <p:cNvSpPr>
              <a:spLocks noChangeShapeType="1"/>
            </p:cNvSpPr>
            <p:nvPr/>
          </p:nvSpPr>
          <p:spPr bwMode="auto">
            <a:xfrm>
              <a:off x="1296" y="3382"/>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835" name="Line 39"/>
            <p:cNvSpPr>
              <a:spLocks noChangeShapeType="1"/>
            </p:cNvSpPr>
            <p:nvPr/>
          </p:nvSpPr>
          <p:spPr bwMode="auto">
            <a:xfrm>
              <a:off x="1296" y="3756"/>
              <a:ext cx="1584"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836" name="Line 40"/>
            <p:cNvSpPr>
              <a:spLocks noChangeShapeType="1"/>
            </p:cNvSpPr>
            <p:nvPr/>
          </p:nvSpPr>
          <p:spPr bwMode="auto">
            <a:xfrm>
              <a:off x="1296" y="4131"/>
              <a:ext cx="1584"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837" name="Line 41"/>
            <p:cNvSpPr>
              <a:spLocks noChangeShapeType="1"/>
            </p:cNvSpPr>
            <p:nvPr/>
          </p:nvSpPr>
          <p:spPr bwMode="auto">
            <a:xfrm>
              <a:off x="1296" y="1536"/>
              <a:ext cx="0" cy="2595"/>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838" name="Line 42"/>
            <p:cNvSpPr>
              <a:spLocks noChangeShapeType="1"/>
            </p:cNvSpPr>
            <p:nvPr/>
          </p:nvSpPr>
          <p:spPr bwMode="auto">
            <a:xfrm>
              <a:off x="1692" y="1536"/>
              <a:ext cx="0" cy="2595"/>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839" name="Line 43"/>
            <p:cNvSpPr>
              <a:spLocks noChangeShapeType="1"/>
            </p:cNvSpPr>
            <p:nvPr/>
          </p:nvSpPr>
          <p:spPr bwMode="auto">
            <a:xfrm>
              <a:off x="2088" y="1536"/>
              <a:ext cx="0" cy="2595"/>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840" name="Line 44"/>
            <p:cNvSpPr>
              <a:spLocks noChangeShapeType="1"/>
            </p:cNvSpPr>
            <p:nvPr/>
          </p:nvSpPr>
          <p:spPr bwMode="auto">
            <a:xfrm>
              <a:off x="2484" y="1536"/>
              <a:ext cx="0" cy="2595"/>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841" name="Line 45"/>
            <p:cNvSpPr>
              <a:spLocks noChangeShapeType="1"/>
            </p:cNvSpPr>
            <p:nvPr/>
          </p:nvSpPr>
          <p:spPr bwMode="auto">
            <a:xfrm>
              <a:off x="2880" y="1536"/>
              <a:ext cx="0" cy="2595"/>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graphicFrame>
        <p:nvGraphicFramePr>
          <p:cNvPr id="41006" name="Group 46"/>
          <p:cNvGraphicFramePr>
            <a:graphicFrameLocks noGrp="1"/>
          </p:cNvGraphicFramePr>
          <p:nvPr>
            <p:extLst>
              <p:ext uri="{D42A27DB-BD31-4B8C-83A1-F6EECF244321}">
                <p14:modId xmlns:p14="http://schemas.microsoft.com/office/powerpoint/2010/main" val="2098397976"/>
              </p:ext>
            </p:extLst>
          </p:nvPr>
        </p:nvGraphicFramePr>
        <p:xfrm>
          <a:off x="1950720" y="2755963"/>
          <a:ext cx="541867" cy="5816039"/>
        </p:xfrm>
        <a:graphic>
          <a:graphicData uri="http://schemas.openxmlformats.org/drawingml/2006/table">
            <a:tbl>
              <a:tblPr/>
              <a:tblGrid>
                <a:gridCol w="541867">
                  <a:extLst>
                    <a:ext uri="{9D8B030D-6E8A-4147-A177-3AD203B41FA5}">
                      <a16:colId xmlns:a16="http://schemas.microsoft.com/office/drawing/2014/main" val="20000"/>
                    </a:ext>
                  </a:extLst>
                </a:gridCol>
              </a:tblGrid>
              <a:tr h="862471">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3</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0"/>
                  </a:ext>
                </a:extLst>
              </a:tr>
              <a:tr h="824090">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4</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1"/>
                  </a:ext>
                </a:extLst>
              </a:tr>
              <a:tr h="826347">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7</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2"/>
                  </a:ext>
                </a:extLst>
              </a:tr>
              <a:tr h="826347">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6</a:t>
                      </a:r>
                    </a:p>
                  </a:txBody>
                  <a:tcPr marL="130048" marR="130048" marT="65024" marB="650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3"/>
                  </a:ext>
                </a:extLst>
              </a:tr>
              <a:tr h="826347">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1</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4"/>
                  </a:ext>
                </a:extLst>
              </a:tr>
              <a:tr h="824090">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2</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5"/>
                  </a:ext>
                </a:extLst>
              </a:tr>
              <a:tr h="826347">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charset="0"/>
                        <a:buNone/>
                        <a:tabLst/>
                      </a:pPr>
                      <a:r>
                        <a:rPr kumimoji="0" lang="en-US" altLang="zh-CN" sz="4000" b="0" i="0" u="none" strike="noStrike" cap="none" normalizeH="0" baseline="0">
                          <a:ln>
                            <a:noFill/>
                          </a:ln>
                          <a:solidFill>
                            <a:schemeClr val="tx1"/>
                          </a:solidFill>
                          <a:effectLst/>
                          <a:latin typeface="Tahoma" charset="0"/>
                          <a:ea typeface="宋体" charset="0"/>
                          <a:cs typeface="宋体" charset="0"/>
                        </a:rPr>
                        <a:t>5</a:t>
                      </a:r>
                    </a:p>
                  </a:txBody>
                  <a:tcPr marL="130048" marR="130048" marT="65024" marB="650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val="10006"/>
                  </a:ext>
                </a:extLst>
              </a:tr>
            </a:tbl>
          </a:graphicData>
        </a:graphic>
      </p:graphicFrame>
      <p:grpSp>
        <p:nvGrpSpPr>
          <p:cNvPr id="29721" name="Group 66"/>
          <p:cNvGrpSpPr>
            <a:grpSpLocks/>
          </p:cNvGrpSpPr>
          <p:nvPr/>
        </p:nvGrpSpPr>
        <p:grpSpPr bwMode="auto">
          <a:xfrm>
            <a:off x="6827526" y="1997345"/>
            <a:ext cx="4985173" cy="4009813"/>
            <a:chOff x="3024" y="1200"/>
            <a:chExt cx="2208" cy="1776"/>
          </a:xfrm>
        </p:grpSpPr>
        <p:sp>
          <p:nvSpPr>
            <p:cNvPr id="29787" name="Text Box 67"/>
            <p:cNvSpPr txBox="1">
              <a:spLocks noChangeArrowheads="1"/>
            </p:cNvSpPr>
            <p:nvPr/>
          </p:nvSpPr>
          <p:spPr bwMode="auto">
            <a:xfrm>
              <a:off x="3876" y="1200"/>
              <a:ext cx="1258"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tLang="zh-CN">
                  <a:ea typeface="宋体" charset="0"/>
                  <a:cs typeface="宋体" charset="0"/>
                </a:rPr>
                <a:t>Signature matrix </a:t>
              </a:r>
              <a:r>
                <a:rPr lang="en-US" altLang="zh-CN" i="1">
                  <a:ea typeface="宋体" charset="0"/>
                  <a:cs typeface="宋体" charset="0"/>
                </a:rPr>
                <a:t>M</a:t>
              </a:r>
            </a:p>
          </p:txBody>
        </p:sp>
        <p:sp>
          <p:nvSpPr>
            <p:cNvPr id="29788" name="AutoShape 68"/>
            <p:cNvSpPr>
              <a:spLocks noChangeArrowheads="1"/>
            </p:cNvSpPr>
            <p:nvPr/>
          </p:nvSpPr>
          <p:spPr bwMode="auto">
            <a:xfrm>
              <a:off x="3024" y="2640"/>
              <a:ext cx="480" cy="336"/>
            </a:xfrm>
            <a:prstGeom prst="rightArrow">
              <a:avLst>
                <a:gd name="adj1" fmla="val 50000"/>
                <a:gd name="adj2" fmla="val 35714"/>
              </a:avLst>
            </a:prstGeom>
            <a:solidFill>
              <a:srgbClr val="FFFF99"/>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29789" name="Rectangle 69"/>
            <p:cNvSpPr>
              <a:spLocks noChangeArrowheads="1"/>
            </p:cNvSpPr>
            <p:nvPr/>
          </p:nvSpPr>
          <p:spPr bwMode="auto">
            <a:xfrm>
              <a:off x="4872" y="1632"/>
              <a:ext cx="360" cy="368"/>
            </a:xfrm>
            <a:prstGeom prst="rect">
              <a:avLst/>
            </a:prstGeom>
            <a:solidFill>
              <a:schemeClr val="accent2">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790" name="Rectangle 70"/>
            <p:cNvSpPr>
              <a:spLocks noChangeArrowheads="1"/>
            </p:cNvSpPr>
            <p:nvPr/>
          </p:nvSpPr>
          <p:spPr bwMode="auto">
            <a:xfrm>
              <a:off x="4512" y="1632"/>
              <a:ext cx="360" cy="368"/>
            </a:xfrm>
            <a:prstGeom prst="rect">
              <a:avLst/>
            </a:prstGeom>
            <a:solidFill>
              <a:schemeClr val="accent2">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9791" name="Rectangle 71"/>
            <p:cNvSpPr>
              <a:spLocks noChangeArrowheads="1"/>
            </p:cNvSpPr>
            <p:nvPr/>
          </p:nvSpPr>
          <p:spPr bwMode="auto">
            <a:xfrm>
              <a:off x="4152" y="1632"/>
              <a:ext cx="360" cy="368"/>
            </a:xfrm>
            <a:prstGeom prst="rect">
              <a:avLst/>
            </a:prstGeom>
            <a:solidFill>
              <a:schemeClr val="accent2">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792" name="Rectangle 72"/>
            <p:cNvSpPr>
              <a:spLocks noChangeArrowheads="1"/>
            </p:cNvSpPr>
            <p:nvPr/>
          </p:nvSpPr>
          <p:spPr bwMode="auto">
            <a:xfrm>
              <a:off x="3792" y="1632"/>
              <a:ext cx="360" cy="368"/>
            </a:xfrm>
            <a:prstGeom prst="rect">
              <a:avLst/>
            </a:prstGeom>
            <a:solidFill>
              <a:schemeClr val="accent2">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9793" name="Line 73"/>
            <p:cNvSpPr>
              <a:spLocks noChangeShapeType="1"/>
            </p:cNvSpPr>
            <p:nvPr/>
          </p:nvSpPr>
          <p:spPr bwMode="auto">
            <a:xfrm>
              <a:off x="3792" y="1632"/>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94" name="Line 74"/>
            <p:cNvSpPr>
              <a:spLocks noChangeShapeType="1"/>
            </p:cNvSpPr>
            <p:nvPr/>
          </p:nvSpPr>
          <p:spPr bwMode="auto">
            <a:xfrm>
              <a:off x="3792" y="2000"/>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95" name="Line 75"/>
            <p:cNvSpPr>
              <a:spLocks noChangeShapeType="1"/>
            </p:cNvSpPr>
            <p:nvPr/>
          </p:nvSpPr>
          <p:spPr bwMode="auto">
            <a:xfrm>
              <a:off x="3792" y="1632"/>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96" name="Line 76"/>
            <p:cNvSpPr>
              <a:spLocks noChangeShapeType="1"/>
            </p:cNvSpPr>
            <p:nvPr/>
          </p:nvSpPr>
          <p:spPr bwMode="auto">
            <a:xfrm>
              <a:off x="4152" y="1632"/>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97" name="Line 77"/>
            <p:cNvSpPr>
              <a:spLocks noChangeShapeType="1"/>
            </p:cNvSpPr>
            <p:nvPr/>
          </p:nvSpPr>
          <p:spPr bwMode="auto">
            <a:xfrm>
              <a:off x="4512" y="1632"/>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98" name="Line 78"/>
            <p:cNvSpPr>
              <a:spLocks noChangeShapeType="1"/>
            </p:cNvSpPr>
            <p:nvPr/>
          </p:nvSpPr>
          <p:spPr bwMode="auto">
            <a:xfrm>
              <a:off x="4872" y="1632"/>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99" name="Line 79"/>
            <p:cNvSpPr>
              <a:spLocks noChangeShapeType="1"/>
            </p:cNvSpPr>
            <p:nvPr/>
          </p:nvSpPr>
          <p:spPr bwMode="auto">
            <a:xfrm>
              <a:off x="5232" y="1632"/>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grpSp>
        <p:nvGrpSpPr>
          <p:cNvPr id="29722" name="Group 80"/>
          <p:cNvGrpSpPr>
            <a:grpSpLocks/>
          </p:cNvGrpSpPr>
          <p:nvPr/>
        </p:nvGrpSpPr>
        <p:grpSpPr bwMode="auto">
          <a:xfrm>
            <a:off x="1300480" y="2755955"/>
            <a:ext cx="10512213" cy="5816036"/>
            <a:chOff x="576" y="1536"/>
            <a:chExt cx="4656" cy="2576"/>
          </a:xfrm>
        </p:grpSpPr>
        <p:sp>
          <p:nvSpPr>
            <p:cNvPr id="29757" name="Rectangle 81"/>
            <p:cNvSpPr>
              <a:spLocks noChangeArrowheads="1"/>
            </p:cNvSpPr>
            <p:nvPr/>
          </p:nvSpPr>
          <p:spPr bwMode="auto">
            <a:xfrm>
              <a:off x="576" y="3746"/>
              <a:ext cx="240" cy="366"/>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5</a:t>
              </a:r>
            </a:p>
          </p:txBody>
        </p:sp>
        <p:sp>
          <p:nvSpPr>
            <p:cNvPr id="29758" name="Rectangle 82"/>
            <p:cNvSpPr>
              <a:spLocks noChangeArrowheads="1"/>
            </p:cNvSpPr>
            <p:nvPr/>
          </p:nvSpPr>
          <p:spPr bwMode="auto">
            <a:xfrm>
              <a:off x="576" y="3381"/>
              <a:ext cx="240" cy="365"/>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7</a:t>
              </a:r>
            </a:p>
          </p:txBody>
        </p:sp>
        <p:sp>
          <p:nvSpPr>
            <p:cNvPr id="29759" name="Rectangle 83"/>
            <p:cNvSpPr>
              <a:spLocks noChangeArrowheads="1"/>
            </p:cNvSpPr>
            <p:nvPr/>
          </p:nvSpPr>
          <p:spPr bwMode="auto">
            <a:xfrm>
              <a:off x="576" y="3015"/>
              <a:ext cx="240" cy="366"/>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6</a:t>
              </a:r>
            </a:p>
          </p:txBody>
        </p:sp>
        <p:sp>
          <p:nvSpPr>
            <p:cNvPr id="29760" name="Rectangle 84"/>
            <p:cNvSpPr>
              <a:spLocks noChangeArrowheads="1"/>
            </p:cNvSpPr>
            <p:nvPr/>
          </p:nvSpPr>
          <p:spPr bwMode="auto">
            <a:xfrm>
              <a:off x="576" y="2649"/>
              <a:ext cx="240" cy="366"/>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3</a:t>
              </a:r>
            </a:p>
          </p:txBody>
        </p:sp>
        <p:sp>
          <p:nvSpPr>
            <p:cNvPr id="29761" name="Rectangle 85"/>
            <p:cNvSpPr>
              <a:spLocks noChangeArrowheads="1"/>
            </p:cNvSpPr>
            <p:nvPr/>
          </p:nvSpPr>
          <p:spPr bwMode="auto">
            <a:xfrm>
              <a:off x="576" y="2283"/>
              <a:ext cx="240" cy="366"/>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762" name="Rectangle 86"/>
            <p:cNvSpPr>
              <a:spLocks noChangeArrowheads="1"/>
            </p:cNvSpPr>
            <p:nvPr/>
          </p:nvSpPr>
          <p:spPr bwMode="auto">
            <a:xfrm>
              <a:off x="576" y="1918"/>
              <a:ext cx="240" cy="365"/>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9763" name="Rectangle 87"/>
            <p:cNvSpPr>
              <a:spLocks noChangeArrowheads="1"/>
            </p:cNvSpPr>
            <p:nvPr/>
          </p:nvSpPr>
          <p:spPr bwMode="auto">
            <a:xfrm>
              <a:off x="576" y="1536"/>
              <a:ext cx="240" cy="382"/>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4</a:t>
              </a:r>
            </a:p>
          </p:txBody>
        </p:sp>
        <p:sp>
          <p:nvSpPr>
            <p:cNvPr id="29764" name="Line 88"/>
            <p:cNvSpPr>
              <a:spLocks noChangeShapeType="1"/>
            </p:cNvSpPr>
            <p:nvPr/>
          </p:nvSpPr>
          <p:spPr bwMode="auto">
            <a:xfrm>
              <a:off x="576" y="1536"/>
              <a:ext cx="2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65" name="Line 89"/>
            <p:cNvSpPr>
              <a:spLocks noChangeShapeType="1"/>
            </p:cNvSpPr>
            <p:nvPr/>
          </p:nvSpPr>
          <p:spPr bwMode="auto">
            <a:xfrm>
              <a:off x="576" y="1918"/>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66" name="Line 90"/>
            <p:cNvSpPr>
              <a:spLocks noChangeShapeType="1"/>
            </p:cNvSpPr>
            <p:nvPr/>
          </p:nvSpPr>
          <p:spPr bwMode="auto">
            <a:xfrm>
              <a:off x="576" y="2283"/>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67" name="Line 91"/>
            <p:cNvSpPr>
              <a:spLocks noChangeShapeType="1"/>
            </p:cNvSpPr>
            <p:nvPr/>
          </p:nvSpPr>
          <p:spPr bwMode="auto">
            <a:xfrm>
              <a:off x="576" y="2649"/>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68" name="Line 92"/>
            <p:cNvSpPr>
              <a:spLocks noChangeShapeType="1"/>
            </p:cNvSpPr>
            <p:nvPr/>
          </p:nvSpPr>
          <p:spPr bwMode="auto">
            <a:xfrm>
              <a:off x="576" y="3015"/>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69" name="Line 93"/>
            <p:cNvSpPr>
              <a:spLocks noChangeShapeType="1"/>
            </p:cNvSpPr>
            <p:nvPr/>
          </p:nvSpPr>
          <p:spPr bwMode="auto">
            <a:xfrm>
              <a:off x="576" y="3381"/>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70" name="Line 94"/>
            <p:cNvSpPr>
              <a:spLocks noChangeShapeType="1"/>
            </p:cNvSpPr>
            <p:nvPr/>
          </p:nvSpPr>
          <p:spPr bwMode="auto">
            <a:xfrm>
              <a:off x="576" y="3746"/>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71" name="Line 95"/>
            <p:cNvSpPr>
              <a:spLocks noChangeShapeType="1"/>
            </p:cNvSpPr>
            <p:nvPr/>
          </p:nvSpPr>
          <p:spPr bwMode="auto">
            <a:xfrm>
              <a:off x="576" y="4112"/>
              <a:ext cx="2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72" name="Line 96"/>
            <p:cNvSpPr>
              <a:spLocks noChangeShapeType="1"/>
            </p:cNvSpPr>
            <p:nvPr/>
          </p:nvSpPr>
          <p:spPr bwMode="auto">
            <a:xfrm>
              <a:off x="576" y="1536"/>
              <a:ext cx="0" cy="2576"/>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73" name="Line 97"/>
            <p:cNvSpPr>
              <a:spLocks noChangeShapeType="1"/>
            </p:cNvSpPr>
            <p:nvPr/>
          </p:nvSpPr>
          <p:spPr bwMode="auto">
            <a:xfrm>
              <a:off x="816" y="2649"/>
              <a:ext cx="0" cy="366"/>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74" name="Line 98"/>
            <p:cNvSpPr>
              <a:spLocks noChangeShapeType="1"/>
            </p:cNvSpPr>
            <p:nvPr/>
          </p:nvSpPr>
          <p:spPr bwMode="auto">
            <a:xfrm>
              <a:off x="816" y="1536"/>
              <a:ext cx="0" cy="1113"/>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75" name="Line 99"/>
            <p:cNvSpPr>
              <a:spLocks noChangeShapeType="1"/>
            </p:cNvSpPr>
            <p:nvPr/>
          </p:nvSpPr>
          <p:spPr bwMode="auto">
            <a:xfrm>
              <a:off x="816" y="3015"/>
              <a:ext cx="0" cy="109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76" name="Rectangle 100"/>
            <p:cNvSpPr>
              <a:spLocks noChangeArrowheads="1"/>
            </p:cNvSpPr>
            <p:nvPr/>
          </p:nvSpPr>
          <p:spPr bwMode="auto">
            <a:xfrm>
              <a:off x="4872" y="2016"/>
              <a:ext cx="360" cy="368"/>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777" name="Rectangle 101"/>
            <p:cNvSpPr>
              <a:spLocks noChangeArrowheads="1"/>
            </p:cNvSpPr>
            <p:nvPr/>
          </p:nvSpPr>
          <p:spPr bwMode="auto">
            <a:xfrm>
              <a:off x="4512" y="2016"/>
              <a:ext cx="360" cy="368"/>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4</a:t>
              </a:r>
            </a:p>
          </p:txBody>
        </p:sp>
        <p:sp>
          <p:nvSpPr>
            <p:cNvPr id="29778" name="Rectangle 102"/>
            <p:cNvSpPr>
              <a:spLocks noChangeArrowheads="1"/>
            </p:cNvSpPr>
            <p:nvPr/>
          </p:nvSpPr>
          <p:spPr bwMode="auto">
            <a:xfrm>
              <a:off x="4152" y="2016"/>
              <a:ext cx="360" cy="368"/>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779" name="Rectangle 103"/>
            <p:cNvSpPr>
              <a:spLocks noChangeArrowheads="1"/>
            </p:cNvSpPr>
            <p:nvPr/>
          </p:nvSpPr>
          <p:spPr bwMode="auto">
            <a:xfrm>
              <a:off x="3792" y="2016"/>
              <a:ext cx="360" cy="368"/>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9780" name="Line 104"/>
            <p:cNvSpPr>
              <a:spLocks noChangeShapeType="1"/>
            </p:cNvSpPr>
            <p:nvPr/>
          </p:nvSpPr>
          <p:spPr bwMode="auto">
            <a:xfrm>
              <a:off x="3792" y="2016"/>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81" name="Line 105"/>
            <p:cNvSpPr>
              <a:spLocks noChangeShapeType="1"/>
            </p:cNvSpPr>
            <p:nvPr/>
          </p:nvSpPr>
          <p:spPr bwMode="auto">
            <a:xfrm>
              <a:off x="3792" y="2384"/>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82" name="Line 106"/>
            <p:cNvSpPr>
              <a:spLocks noChangeShapeType="1"/>
            </p:cNvSpPr>
            <p:nvPr/>
          </p:nvSpPr>
          <p:spPr bwMode="auto">
            <a:xfrm>
              <a:off x="3792" y="2016"/>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83" name="Line 107"/>
            <p:cNvSpPr>
              <a:spLocks noChangeShapeType="1"/>
            </p:cNvSpPr>
            <p:nvPr/>
          </p:nvSpPr>
          <p:spPr bwMode="auto">
            <a:xfrm>
              <a:off x="4152" y="2016"/>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84" name="Line 108"/>
            <p:cNvSpPr>
              <a:spLocks noChangeShapeType="1"/>
            </p:cNvSpPr>
            <p:nvPr/>
          </p:nvSpPr>
          <p:spPr bwMode="auto">
            <a:xfrm>
              <a:off x="4512" y="2016"/>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85" name="Line 109"/>
            <p:cNvSpPr>
              <a:spLocks noChangeShapeType="1"/>
            </p:cNvSpPr>
            <p:nvPr/>
          </p:nvSpPr>
          <p:spPr bwMode="auto">
            <a:xfrm>
              <a:off x="4872" y="2016"/>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86" name="Line 110"/>
            <p:cNvSpPr>
              <a:spLocks noChangeShapeType="1"/>
            </p:cNvSpPr>
            <p:nvPr/>
          </p:nvSpPr>
          <p:spPr bwMode="auto">
            <a:xfrm>
              <a:off x="5232" y="2016"/>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grpSp>
        <p:nvGrpSpPr>
          <p:cNvPr id="29723" name="Group 111"/>
          <p:cNvGrpSpPr>
            <a:grpSpLocks/>
          </p:cNvGrpSpPr>
          <p:nvPr/>
        </p:nvGrpSpPr>
        <p:grpSpPr bwMode="auto">
          <a:xfrm>
            <a:off x="541868" y="2755955"/>
            <a:ext cx="11270827" cy="5816036"/>
            <a:chOff x="240" y="1536"/>
            <a:chExt cx="4992" cy="2576"/>
          </a:xfrm>
        </p:grpSpPr>
        <p:sp>
          <p:nvSpPr>
            <p:cNvPr id="29727" name="Rectangle 112"/>
            <p:cNvSpPr>
              <a:spLocks noChangeArrowheads="1"/>
            </p:cNvSpPr>
            <p:nvPr/>
          </p:nvSpPr>
          <p:spPr bwMode="auto">
            <a:xfrm>
              <a:off x="240" y="3746"/>
              <a:ext cx="240" cy="366"/>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4</a:t>
              </a:r>
            </a:p>
          </p:txBody>
        </p:sp>
        <p:sp>
          <p:nvSpPr>
            <p:cNvPr id="29728" name="Rectangle 113"/>
            <p:cNvSpPr>
              <a:spLocks noChangeArrowheads="1"/>
            </p:cNvSpPr>
            <p:nvPr/>
          </p:nvSpPr>
          <p:spPr bwMode="auto">
            <a:xfrm>
              <a:off x="240" y="3381"/>
              <a:ext cx="240" cy="365"/>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5</a:t>
              </a:r>
            </a:p>
          </p:txBody>
        </p:sp>
        <p:sp>
          <p:nvSpPr>
            <p:cNvPr id="29729" name="Rectangle 114"/>
            <p:cNvSpPr>
              <a:spLocks noChangeArrowheads="1"/>
            </p:cNvSpPr>
            <p:nvPr/>
          </p:nvSpPr>
          <p:spPr bwMode="auto">
            <a:xfrm>
              <a:off x="240" y="3015"/>
              <a:ext cx="240" cy="366"/>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9730" name="Rectangle 115"/>
            <p:cNvSpPr>
              <a:spLocks noChangeArrowheads="1"/>
            </p:cNvSpPr>
            <p:nvPr/>
          </p:nvSpPr>
          <p:spPr bwMode="auto">
            <a:xfrm>
              <a:off x="240" y="2649"/>
              <a:ext cx="240" cy="366"/>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6</a:t>
              </a:r>
            </a:p>
          </p:txBody>
        </p:sp>
        <p:sp>
          <p:nvSpPr>
            <p:cNvPr id="29731" name="Rectangle 116"/>
            <p:cNvSpPr>
              <a:spLocks noChangeArrowheads="1"/>
            </p:cNvSpPr>
            <p:nvPr/>
          </p:nvSpPr>
          <p:spPr bwMode="auto">
            <a:xfrm>
              <a:off x="240" y="2283"/>
              <a:ext cx="240" cy="366"/>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7</a:t>
              </a:r>
            </a:p>
          </p:txBody>
        </p:sp>
        <p:sp>
          <p:nvSpPr>
            <p:cNvPr id="29732" name="Rectangle 117"/>
            <p:cNvSpPr>
              <a:spLocks noChangeArrowheads="1"/>
            </p:cNvSpPr>
            <p:nvPr/>
          </p:nvSpPr>
          <p:spPr bwMode="auto">
            <a:xfrm>
              <a:off x="240" y="1918"/>
              <a:ext cx="240" cy="365"/>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3</a:t>
              </a:r>
            </a:p>
          </p:txBody>
        </p:sp>
        <p:sp>
          <p:nvSpPr>
            <p:cNvPr id="29733" name="Rectangle 118"/>
            <p:cNvSpPr>
              <a:spLocks noChangeArrowheads="1"/>
            </p:cNvSpPr>
            <p:nvPr/>
          </p:nvSpPr>
          <p:spPr bwMode="auto">
            <a:xfrm>
              <a:off x="240" y="1536"/>
              <a:ext cx="240" cy="382"/>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734" name="Line 119"/>
            <p:cNvSpPr>
              <a:spLocks noChangeShapeType="1"/>
            </p:cNvSpPr>
            <p:nvPr/>
          </p:nvSpPr>
          <p:spPr bwMode="auto">
            <a:xfrm>
              <a:off x="240" y="1536"/>
              <a:ext cx="2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35" name="Line 120"/>
            <p:cNvSpPr>
              <a:spLocks noChangeShapeType="1"/>
            </p:cNvSpPr>
            <p:nvPr/>
          </p:nvSpPr>
          <p:spPr bwMode="auto">
            <a:xfrm>
              <a:off x="240" y="1918"/>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36" name="Line 121"/>
            <p:cNvSpPr>
              <a:spLocks noChangeShapeType="1"/>
            </p:cNvSpPr>
            <p:nvPr/>
          </p:nvSpPr>
          <p:spPr bwMode="auto">
            <a:xfrm>
              <a:off x="240" y="2283"/>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37" name="Line 122"/>
            <p:cNvSpPr>
              <a:spLocks noChangeShapeType="1"/>
            </p:cNvSpPr>
            <p:nvPr/>
          </p:nvSpPr>
          <p:spPr bwMode="auto">
            <a:xfrm>
              <a:off x="240" y="2649"/>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38" name="Line 123"/>
            <p:cNvSpPr>
              <a:spLocks noChangeShapeType="1"/>
            </p:cNvSpPr>
            <p:nvPr/>
          </p:nvSpPr>
          <p:spPr bwMode="auto">
            <a:xfrm>
              <a:off x="240" y="3015"/>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39" name="Line 124"/>
            <p:cNvSpPr>
              <a:spLocks noChangeShapeType="1"/>
            </p:cNvSpPr>
            <p:nvPr/>
          </p:nvSpPr>
          <p:spPr bwMode="auto">
            <a:xfrm>
              <a:off x="240" y="3381"/>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40" name="Line 125"/>
            <p:cNvSpPr>
              <a:spLocks noChangeShapeType="1"/>
            </p:cNvSpPr>
            <p:nvPr/>
          </p:nvSpPr>
          <p:spPr bwMode="auto">
            <a:xfrm>
              <a:off x="240" y="3746"/>
              <a:ext cx="24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41" name="Line 126"/>
            <p:cNvSpPr>
              <a:spLocks noChangeShapeType="1"/>
            </p:cNvSpPr>
            <p:nvPr/>
          </p:nvSpPr>
          <p:spPr bwMode="auto">
            <a:xfrm>
              <a:off x="240" y="4112"/>
              <a:ext cx="2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42" name="Line 127"/>
            <p:cNvSpPr>
              <a:spLocks noChangeShapeType="1"/>
            </p:cNvSpPr>
            <p:nvPr/>
          </p:nvSpPr>
          <p:spPr bwMode="auto">
            <a:xfrm>
              <a:off x="240" y="1536"/>
              <a:ext cx="0" cy="2576"/>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43" name="Line 128"/>
            <p:cNvSpPr>
              <a:spLocks noChangeShapeType="1"/>
            </p:cNvSpPr>
            <p:nvPr/>
          </p:nvSpPr>
          <p:spPr bwMode="auto">
            <a:xfrm>
              <a:off x="480" y="2649"/>
              <a:ext cx="0" cy="366"/>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44" name="Line 129"/>
            <p:cNvSpPr>
              <a:spLocks noChangeShapeType="1"/>
            </p:cNvSpPr>
            <p:nvPr/>
          </p:nvSpPr>
          <p:spPr bwMode="auto">
            <a:xfrm>
              <a:off x="480" y="1536"/>
              <a:ext cx="0" cy="1113"/>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45" name="Line 130"/>
            <p:cNvSpPr>
              <a:spLocks noChangeShapeType="1"/>
            </p:cNvSpPr>
            <p:nvPr/>
          </p:nvSpPr>
          <p:spPr bwMode="auto">
            <a:xfrm>
              <a:off x="480" y="3015"/>
              <a:ext cx="0" cy="109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46" name="Rectangle 131"/>
            <p:cNvSpPr>
              <a:spLocks noChangeArrowheads="1"/>
            </p:cNvSpPr>
            <p:nvPr/>
          </p:nvSpPr>
          <p:spPr bwMode="auto">
            <a:xfrm>
              <a:off x="4872" y="2400"/>
              <a:ext cx="360" cy="368"/>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9747" name="Rectangle 132"/>
            <p:cNvSpPr>
              <a:spLocks noChangeArrowheads="1"/>
            </p:cNvSpPr>
            <p:nvPr/>
          </p:nvSpPr>
          <p:spPr bwMode="auto">
            <a:xfrm>
              <a:off x="4512" y="2400"/>
              <a:ext cx="360" cy="368"/>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748" name="Rectangle 133"/>
            <p:cNvSpPr>
              <a:spLocks noChangeArrowheads="1"/>
            </p:cNvSpPr>
            <p:nvPr/>
          </p:nvSpPr>
          <p:spPr bwMode="auto">
            <a:xfrm>
              <a:off x="4152" y="2400"/>
              <a:ext cx="360" cy="368"/>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2</a:t>
              </a:r>
            </a:p>
          </p:txBody>
        </p:sp>
        <p:sp>
          <p:nvSpPr>
            <p:cNvPr id="29749" name="Rectangle 134"/>
            <p:cNvSpPr>
              <a:spLocks noChangeArrowheads="1"/>
            </p:cNvSpPr>
            <p:nvPr/>
          </p:nvSpPr>
          <p:spPr bwMode="auto">
            <a:xfrm>
              <a:off x="3792" y="2400"/>
              <a:ext cx="360" cy="368"/>
            </a:xfrm>
            <a:prstGeom prst="rect">
              <a:avLst/>
            </a:prstGeom>
            <a:solidFill>
              <a:schemeClr val="fo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CC00CC"/>
                </a:buClr>
                <a:buFont typeface="Monotype Sorts" charset="0"/>
                <a:buNone/>
              </a:pPr>
              <a:r>
                <a:rPr lang="en-US" altLang="zh-CN" sz="4000">
                  <a:ea typeface="宋体" charset="0"/>
                  <a:cs typeface="宋体" charset="0"/>
                </a:rPr>
                <a:t>1</a:t>
              </a:r>
            </a:p>
          </p:txBody>
        </p:sp>
        <p:sp>
          <p:nvSpPr>
            <p:cNvPr id="29750" name="Line 135"/>
            <p:cNvSpPr>
              <a:spLocks noChangeShapeType="1"/>
            </p:cNvSpPr>
            <p:nvPr/>
          </p:nvSpPr>
          <p:spPr bwMode="auto">
            <a:xfrm>
              <a:off x="3792" y="2400"/>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51" name="Line 136"/>
            <p:cNvSpPr>
              <a:spLocks noChangeShapeType="1"/>
            </p:cNvSpPr>
            <p:nvPr/>
          </p:nvSpPr>
          <p:spPr bwMode="auto">
            <a:xfrm>
              <a:off x="3792" y="2768"/>
              <a:ext cx="1440"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52" name="Line 137"/>
            <p:cNvSpPr>
              <a:spLocks noChangeShapeType="1"/>
            </p:cNvSpPr>
            <p:nvPr/>
          </p:nvSpPr>
          <p:spPr bwMode="auto">
            <a:xfrm>
              <a:off x="3792" y="2400"/>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53" name="Line 138"/>
            <p:cNvSpPr>
              <a:spLocks noChangeShapeType="1"/>
            </p:cNvSpPr>
            <p:nvPr/>
          </p:nvSpPr>
          <p:spPr bwMode="auto">
            <a:xfrm>
              <a:off x="4152" y="2400"/>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54" name="Line 139"/>
            <p:cNvSpPr>
              <a:spLocks noChangeShapeType="1"/>
            </p:cNvSpPr>
            <p:nvPr/>
          </p:nvSpPr>
          <p:spPr bwMode="auto">
            <a:xfrm>
              <a:off x="4512" y="2400"/>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55" name="Line 140"/>
            <p:cNvSpPr>
              <a:spLocks noChangeShapeType="1"/>
            </p:cNvSpPr>
            <p:nvPr/>
          </p:nvSpPr>
          <p:spPr bwMode="auto">
            <a:xfrm>
              <a:off x="4872" y="2400"/>
              <a:ext cx="0" cy="36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9756" name="Line 141"/>
            <p:cNvSpPr>
              <a:spLocks noChangeShapeType="1"/>
            </p:cNvSpPr>
            <p:nvPr/>
          </p:nvSpPr>
          <p:spPr bwMode="auto">
            <a:xfrm>
              <a:off x="5232" y="2400"/>
              <a:ext cx="0" cy="368"/>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sp>
        <p:nvSpPr>
          <p:cNvPr id="29724" name="Text Box 142"/>
          <p:cNvSpPr txBox="1">
            <a:spLocks noChangeArrowheads="1"/>
          </p:cNvSpPr>
          <p:nvPr/>
        </p:nvSpPr>
        <p:spPr bwMode="auto">
          <a:xfrm>
            <a:off x="7667309" y="6104243"/>
            <a:ext cx="4362243" cy="1608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12" tIns="65007" rIns="130012" bIns="65007">
            <a:spAutoFit/>
          </a:bodyPr>
          <a:lstStyle>
            <a:lvl1pPr>
              <a:defRPr sz="24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altLang="zh-CN">
                <a:ea typeface="宋体" charset="0"/>
                <a:cs typeface="宋体" charset="0"/>
              </a:rPr>
              <a:t>Similarities:</a:t>
            </a:r>
          </a:p>
          <a:p>
            <a:r>
              <a:rPr lang="en-US" altLang="zh-CN">
                <a:ea typeface="宋体" charset="0"/>
                <a:cs typeface="宋体" charset="0"/>
              </a:rPr>
              <a:t>           1-3      2-4    1-2   3-4</a:t>
            </a:r>
          </a:p>
          <a:p>
            <a:r>
              <a:rPr lang="en-US" altLang="zh-CN">
                <a:ea typeface="宋体" charset="0"/>
                <a:cs typeface="宋体" charset="0"/>
              </a:rPr>
              <a:t>Col/Col 0.75    0.75    0       0</a:t>
            </a:r>
          </a:p>
          <a:p>
            <a:r>
              <a:rPr lang="en-US" altLang="zh-CN">
                <a:ea typeface="宋体" charset="0"/>
                <a:cs typeface="宋体" charset="0"/>
              </a:rPr>
              <a:t>Sig/Sig 0.67    1.00    0       0</a:t>
            </a:r>
          </a:p>
        </p:txBody>
      </p:sp>
      <p:sp>
        <p:nvSpPr>
          <p:cNvPr id="29725" name="Rectangle 143"/>
          <p:cNvSpPr>
            <a:spLocks noChangeArrowheads="1"/>
          </p:cNvSpPr>
          <p:nvPr/>
        </p:nvSpPr>
        <p:spPr bwMode="auto">
          <a:xfrm>
            <a:off x="7667271" y="6095211"/>
            <a:ext cx="4443307" cy="1625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130012" tIns="65007" rIns="130012" bIns="65007" anchor="ctr"/>
          <a:lstStyle/>
          <a:p>
            <a:endParaRPr lang="zh-CN" altLang="en-US">
              <a:ea typeface="宋体" charset="0"/>
              <a:cs typeface="宋体" charset="0"/>
            </a:endParaRPr>
          </a:p>
        </p:txBody>
      </p:sp>
      <p:sp>
        <p:nvSpPr>
          <p:cNvPr id="29726" name="Line 144"/>
          <p:cNvSpPr>
            <a:spLocks noChangeShapeType="1"/>
          </p:cNvSpPr>
          <p:nvPr/>
        </p:nvSpPr>
        <p:spPr bwMode="auto">
          <a:xfrm>
            <a:off x="7667271" y="6545013"/>
            <a:ext cx="444330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130012" tIns="65007" rIns="130012" bIns="65007"/>
          <a:lstStyle/>
          <a:p>
            <a:endParaRPr lang="en-US"/>
          </a:p>
        </p:txBody>
      </p:sp>
    </p:spTree>
    <p:extLst>
      <p:ext uri="{BB962C8B-B14F-4D97-AF65-F5344CB8AC3E}">
        <p14:creationId xmlns:p14="http://schemas.microsoft.com/office/powerpoint/2010/main" val="29746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812B-3AA3-4AA0-8F4B-11C501D52163}"/>
              </a:ext>
            </a:extLst>
          </p:cNvPr>
          <p:cNvSpPr>
            <a:spLocks noGrp="1"/>
          </p:cNvSpPr>
          <p:nvPr>
            <p:ph type="title"/>
          </p:nvPr>
        </p:nvSpPr>
        <p:spPr/>
        <p:txBody>
          <a:bodyPr/>
          <a:lstStyle/>
          <a:p>
            <a:r>
              <a:rPr lang="nl-NL" dirty="0"/>
              <a:t>M</a:t>
            </a:r>
            <a:r>
              <a:rPr lang="en-NL" dirty="0"/>
              <a:t>o</a:t>
            </a:r>
            <a:r>
              <a:rPr lang="nl-NL" dirty="0"/>
              <a:t>d</a:t>
            </a:r>
            <a:r>
              <a:rPr lang="en-NL" dirty="0"/>
              <a:t>e</a:t>
            </a:r>
            <a:r>
              <a:rPr lang="nl-NL" dirty="0"/>
              <a:t>l</a:t>
            </a:r>
            <a:r>
              <a:rPr lang="en-NL" dirty="0"/>
              <a:t> </a:t>
            </a:r>
            <a:r>
              <a:rPr lang="nl-NL" dirty="0"/>
              <a:t>s</a:t>
            </a:r>
            <a:r>
              <a:rPr lang="en-NL" dirty="0"/>
              <a:t>e</a:t>
            </a:r>
            <a:r>
              <a:rPr lang="nl-NL" dirty="0"/>
              <a:t>l</a:t>
            </a:r>
            <a:r>
              <a:rPr lang="en-NL" dirty="0"/>
              <a:t>e</a:t>
            </a:r>
            <a:r>
              <a:rPr lang="nl-NL" dirty="0"/>
              <a:t>c</a:t>
            </a:r>
            <a:r>
              <a:rPr lang="en-NL" dirty="0"/>
              <a:t>t</a:t>
            </a:r>
            <a:r>
              <a:rPr lang="nl-NL" dirty="0"/>
              <a:t>i</a:t>
            </a:r>
            <a:r>
              <a:rPr lang="en-NL" dirty="0"/>
              <a:t>o</a:t>
            </a:r>
            <a:r>
              <a:rPr lang="nl-NL" dirty="0"/>
              <a:t>n</a:t>
            </a:r>
            <a:r>
              <a:rPr lang="en-NL" dirty="0"/>
              <a:t> </a:t>
            </a:r>
            <a:r>
              <a:rPr lang="nl-NL" dirty="0"/>
              <a:t>a</a:t>
            </a:r>
            <a:r>
              <a:rPr lang="en-NL" dirty="0"/>
              <a:t>n</a:t>
            </a:r>
            <a:r>
              <a:rPr lang="nl-NL" dirty="0"/>
              <a:t>d</a:t>
            </a:r>
            <a:r>
              <a:rPr lang="en-NL" dirty="0"/>
              <a:t> </a:t>
            </a:r>
            <a:r>
              <a:rPr lang="nl-NL" dirty="0"/>
              <a:t>t</a:t>
            </a:r>
            <a:r>
              <a:rPr lang="en-NL" dirty="0"/>
              <a:t>h</a:t>
            </a:r>
            <a:r>
              <a:rPr lang="nl-NL" dirty="0"/>
              <a:t>e</a:t>
            </a:r>
            <a:r>
              <a:rPr lang="en-NL" dirty="0"/>
              <a:t> </a:t>
            </a:r>
            <a:r>
              <a:rPr lang="nl-NL" dirty="0"/>
              <a:t>A</a:t>
            </a:r>
            <a:r>
              <a:rPr lang="en-NL" dirty="0"/>
              <a:t>I</a:t>
            </a:r>
            <a:r>
              <a:rPr lang="nl-NL" dirty="0"/>
              <a:t>C</a:t>
            </a:r>
            <a:endParaRPr lang="en-NL" dirty="0"/>
          </a:p>
        </p:txBody>
      </p:sp>
      <p:sp>
        <p:nvSpPr>
          <p:cNvPr id="5" name="Content Placeholder 4">
            <a:extLst>
              <a:ext uri="{FF2B5EF4-FFF2-40B4-BE49-F238E27FC236}">
                <a16:creationId xmlns:a16="http://schemas.microsoft.com/office/drawing/2014/main" id="{F66DE2F4-A609-4853-861E-EAA1DCB92355}"/>
              </a:ext>
            </a:extLst>
          </p:cNvPr>
          <p:cNvSpPr>
            <a:spLocks noGrp="1"/>
          </p:cNvSpPr>
          <p:nvPr>
            <p:ph idx="1"/>
          </p:nvPr>
        </p:nvSpPr>
        <p:spPr/>
        <p:txBody>
          <a:bodyPr/>
          <a:lstStyle/>
          <a:p>
            <a:r>
              <a:rPr lang="nl-NL" altLang="zh-CN" dirty="0">
                <a:latin typeface="Tahoma" charset="0"/>
                <a:ea typeface="MS PGothic" charset="0"/>
              </a:rPr>
              <a:t>Trade-off between model quality (variance) and model size (bias)</a:t>
            </a:r>
          </a:p>
          <a:p>
            <a:pPr lvl="1"/>
            <a:r>
              <a:rPr lang="nl-NL" altLang="zh-CN" dirty="0">
                <a:latin typeface="Tahoma" charset="0"/>
                <a:ea typeface="MS PGothic" charset="0"/>
              </a:rPr>
              <a:t>Akaike Information Criterion (AIC)</a:t>
            </a:r>
          </a:p>
          <a:p>
            <a:pPr lvl="2"/>
            <a:r>
              <a:rPr lang="nl-NL" altLang="zh-CN" dirty="0">
                <a:solidFill>
                  <a:srgbClr val="108BD9"/>
                </a:solidFill>
                <a:latin typeface="Tahoma" charset="0"/>
                <a:ea typeface="MS PGothic" charset="0"/>
              </a:rPr>
              <a:t>2*num_parameters – 2*log(likelihood)</a:t>
            </a:r>
          </a:p>
          <a:p>
            <a:endParaRPr lang="nl-NL" altLang="zh-CN" dirty="0">
              <a:latin typeface="Tahoma" charset="0"/>
              <a:ea typeface="MS PGothic" charset="0"/>
            </a:endParaRPr>
          </a:p>
          <a:p>
            <a:r>
              <a:rPr lang="nl-NL" altLang="zh-CN" dirty="0">
                <a:latin typeface="Tahoma" charset="0"/>
                <a:ea typeface="MS PGothic" charset="0"/>
              </a:rPr>
              <a:t>Larger models result in </a:t>
            </a:r>
            <a:r>
              <a:rPr lang="nl-NL" altLang="zh-CN" dirty="0">
                <a:solidFill>
                  <a:schemeClr val="accent1"/>
                </a:solidFill>
                <a:latin typeface="Tahoma" charset="0"/>
                <a:ea typeface="MS PGothic" charset="0"/>
              </a:rPr>
              <a:t>more parameters, higher AIC</a:t>
            </a:r>
          </a:p>
          <a:p>
            <a:r>
              <a:rPr lang="nl-NL" altLang="zh-CN" dirty="0">
                <a:latin typeface="Tahoma" charset="0"/>
                <a:ea typeface="MS PGothic" charset="0"/>
              </a:rPr>
              <a:t>Better models result in </a:t>
            </a:r>
            <a:r>
              <a:rPr lang="nl-NL" altLang="zh-CN" dirty="0">
                <a:solidFill>
                  <a:srgbClr val="ADC610"/>
                </a:solidFill>
                <a:latin typeface="Tahoma" charset="0"/>
                <a:ea typeface="MS PGothic" charset="0"/>
              </a:rPr>
              <a:t>higher likelihood, lower AIC</a:t>
            </a:r>
          </a:p>
          <a:p>
            <a:endParaRPr lang="nl-NL" altLang="zh-CN" dirty="0">
              <a:latin typeface="Tahoma" charset="0"/>
              <a:ea typeface="MS PGothic" charset="0"/>
            </a:endParaRPr>
          </a:p>
          <a:p>
            <a:r>
              <a:rPr lang="nl-NL" altLang="zh-CN" dirty="0">
                <a:latin typeface="Tahoma" charset="0"/>
                <a:ea typeface="MS PGothic" charset="0"/>
              </a:rPr>
              <a:t>Goal:</a:t>
            </a:r>
          </a:p>
          <a:p>
            <a:pPr lvl="1"/>
            <a:r>
              <a:rPr lang="nl-NL" altLang="zh-CN" dirty="0">
                <a:latin typeface="Tahoma" charset="0"/>
                <a:ea typeface="MS PGothic" charset="0"/>
              </a:rPr>
              <a:t>Find a small good model, one with smallest AIC</a:t>
            </a:r>
            <a:endParaRPr lang="en-NL" altLang="zh-CN" dirty="0">
              <a:latin typeface="Tahoma" charset="0"/>
              <a:ea typeface="MS PGothic" charset="0"/>
            </a:endParaRPr>
          </a:p>
          <a:p>
            <a:endParaRPr lang="en-NL" dirty="0"/>
          </a:p>
        </p:txBody>
      </p:sp>
    </p:spTree>
    <p:extLst>
      <p:ext uri="{BB962C8B-B14F-4D97-AF65-F5344CB8AC3E}">
        <p14:creationId xmlns:p14="http://schemas.microsoft.com/office/powerpoint/2010/main" val="24621505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CN"/>
              <a:t>Implementation: Hashing!</a:t>
            </a:r>
            <a:endParaRPr lang="en-US" altLang="zh-CN" dirty="0"/>
          </a:p>
        </p:txBody>
      </p:sp>
      <p:sp>
        <p:nvSpPr>
          <p:cNvPr id="32772" name="Rectangle 3"/>
          <p:cNvSpPr>
            <a:spLocks noGrp="1" noChangeArrowheads="1"/>
          </p:cNvSpPr>
          <p:nvPr>
            <p:ph idx="1"/>
          </p:nvPr>
        </p:nvSpPr>
        <p:spPr/>
        <p:txBody>
          <a:bodyPr/>
          <a:lstStyle/>
          <a:p>
            <a:r>
              <a:rPr lang="en-US" altLang="zh-CN"/>
              <a:t>Suppose 1 billion rows.</a:t>
            </a:r>
          </a:p>
          <a:p>
            <a:pPr lvl="1"/>
            <a:r>
              <a:rPr lang="en-US" altLang="zh-CN"/>
              <a:t>Hard to pick a random permutation from 1…billion.</a:t>
            </a:r>
          </a:p>
          <a:p>
            <a:endParaRPr lang="en-US" altLang="zh-CN"/>
          </a:p>
          <a:p>
            <a:r>
              <a:rPr lang="en-US" altLang="zh-CN"/>
              <a:t>A good approximation to permuting rows:</a:t>
            </a:r>
          </a:p>
          <a:p>
            <a:pPr lvl="1"/>
            <a:r>
              <a:rPr lang="en-US" altLang="zh-CN"/>
              <a:t>pick 100 (?) hash functions.</a:t>
            </a:r>
          </a:p>
          <a:p>
            <a:pPr lvl="1"/>
            <a:endParaRPr lang="en-US" altLang="zh-CN"/>
          </a:p>
          <a:p>
            <a:r>
              <a:rPr lang="en-US" altLang="zh-CN"/>
              <a:t>For each column c  and each hash function hi , keep a “slot” M (i, c ).</a:t>
            </a:r>
          </a:p>
          <a:p>
            <a:r>
              <a:rPr lang="en-US" altLang="zh-CN"/>
              <a:t>Intent: M (i, c ) will become the smallest value of hi (r ) for which column c  has 1 in row r.</a:t>
            </a:r>
          </a:p>
          <a:p>
            <a:endParaRPr lang="en-US" altLang="zh-CN" dirty="0"/>
          </a:p>
        </p:txBody>
      </p:sp>
    </p:spTree>
    <p:extLst>
      <p:ext uri="{BB962C8B-B14F-4D97-AF65-F5344CB8AC3E}">
        <p14:creationId xmlns:p14="http://schemas.microsoft.com/office/powerpoint/2010/main" val="18442133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CN"/>
              <a:t>Example</a:t>
            </a:r>
          </a:p>
        </p:txBody>
      </p:sp>
      <p:sp>
        <p:nvSpPr>
          <p:cNvPr id="35844" name="Text Box 3"/>
          <p:cNvSpPr txBox="1">
            <a:spLocks noChangeArrowheads="1"/>
          </p:cNvSpPr>
          <p:nvPr/>
        </p:nvSpPr>
        <p:spPr bwMode="auto">
          <a:xfrm>
            <a:off x="2828848" y="2983630"/>
            <a:ext cx="1794933" cy="234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12" tIns="65007" rIns="130012" bIns="65007">
            <a:spAutoFit/>
          </a:bodyPr>
          <a:lstStyle>
            <a:lvl1pPr>
              <a:defRPr sz="24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altLang="zh-CN" dirty="0">
                <a:ea typeface="宋体" charset="0"/>
                <a:cs typeface="宋体" charset="0"/>
              </a:rPr>
              <a:t>Row	 </a:t>
            </a:r>
            <a:r>
              <a:rPr lang="en-US" altLang="zh-CN" dirty="0">
                <a:solidFill>
                  <a:srgbClr val="FF9900"/>
                </a:solidFill>
                <a:ea typeface="宋体" charset="0"/>
                <a:cs typeface="宋体" charset="0"/>
              </a:rPr>
              <a:t>C1	C2</a:t>
            </a:r>
          </a:p>
          <a:p>
            <a:r>
              <a:rPr lang="en-US" altLang="zh-CN" dirty="0">
                <a:ea typeface="宋体" charset="0"/>
                <a:cs typeface="宋体" charset="0"/>
              </a:rPr>
              <a:t>  1	 1	 0</a:t>
            </a:r>
          </a:p>
          <a:p>
            <a:r>
              <a:rPr lang="en-US" altLang="zh-CN" dirty="0">
                <a:ea typeface="宋体" charset="0"/>
                <a:cs typeface="宋体" charset="0"/>
              </a:rPr>
              <a:t>  2	 0	 1</a:t>
            </a:r>
          </a:p>
          <a:p>
            <a:r>
              <a:rPr lang="en-US" altLang="zh-CN" dirty="0">
                <a:ea typeface="宋体" charset="0"/>
                <a:cs typeface="宋体" charset="0"/>
              </a:rPr>
              <a:t>  3	 1	 1</a:t>
            </a:r>
          </a:p>
          <a:p>
            <a:r>
              <a:rPr lang="en-US" altLang="zh-CN" dirty="0">
                <a:ea typeface="宋体" charset="0"/>
                <a:cs typeface="宋体" charset="0"/>
              </a:rPr>
              <a:t>  4	 1	 0</a:t>
            </a:r>
          </a:p>
          <a:p>
            <a:r>
              <a:rPr lang="en-US" altLang="zh-CN" dirty="0">
                <a:ea typeface="宋体" charset="0"/>
                <a:cs typeface="宋体" charset="0"/>
              </a:rPr>
              <a:t>  5	 0	 1</a:t>
            </a:r>
          </a:p>
        </p:txBody>
      </p:sp>
      <p:sp>
        <p:nvSpPr>
          <p:cNvPr id="35845" name="Rectangle 4"/>
          <p:cNvSpPr>
            <a:spLocks noChangeArrowheads="1"/>
          </p:cNvSpPr>
          <p:nvPr/>
        </p:nvSpPr>
        <p:spPr bwMode="auto">
          <a:xfrm>
            <a:off x="2767809" y="2826631"/>
            <a:ext cx="1950720" cy="27093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130012" tIns="65007" rIns="130012" bIns="65007" anchor="ctr"/>
          <a:lstStyle/>
          <a:p>
            <a:endParaRPr lang="zh-CN" altLang="en-US">
              <a:ea typeface="宋体" charset="0"/>
              <a:cs typeface="宋体" charset="0"/>
            </a:endParaRPr>
          </a:p>
        </p:txBody>
      </p:sp>
      <p:sp>
        <p:nvSpPr>
          <p:cNvPr id="35846" name="Text Box 5"/>
          <p:cNvSpPr txBox="1">
            <a:spLocks noChangeArrowheads="1"/>
          </p:cNvSpPr>
          <p:nvPr/>
        </p:nvSpPr>
        <p:spPr bwMode="auto">
          <a:xfrm>
            <a:off x="2904544" y="6885075"/>
            <a:ext cx="2921444" cy="8699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12" tIns="65007" rIns="130012" bIns="65007">
            <a:spAutoFit/>
          </a:bodyPr>
          <a:lstStyle>
            <a:lvl1pPr>
              <a:defRPr sz="24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altLang="zh-CN" i="1">
                <a:ea typeface="宋体" charset="0"/>
                <a:cs typeface="宋体" charset="0"/>
              </a:rPr>
              <a:t>h</a:t>
            </a:r>
            <a:r>
              <a:rPr lang="en-US" altLang="zh-CN">
                <a:ea typeface="宋体" charset="0"/>
                <a:cs typeface="宋体" charset="0"/>
              </a:rPr>
              <a:t>(</a:t>
            </a:r>
            <a:r>
              <a:rPr lang="en-US" altLang="zh-CN" i="1">
                <a:ea typeface="宋体" charset="0"/>
                <a:cs typeface="宋体" charset="0"/>
              </a:rPr>
              <a:t>x</a:t>
            </a:r>
            <a:r>
              <a:rPr lang="en-US" altLang="zh-CN">
                <a:ea typeface="宋体" charset="0"/>
                <a:cs typeface="宋体" charset="0"/>
              </a:rPr>
              <a:t>) = </a:t>
            </a:r>
            <a:r>
              <a:rPr lang="en-US" altLang="zh-CN" i="1">
                <a:ea typeface="宋体" charset="0"/>
                <a:cs typeface="宋体" charset="0"/>
              </a:rPr>
              <a:t>x</a:t>
            </a:r>
            <a:r>
              <a:rPr lang="en-US" altLang="zh-CN">
                <a:ea typeface="宋体" charset="0"/>
                <a:cs typeface="宋体" charset="0"/>
              </a:rPr>
              <a:t> mod 5</a:t>
            </a:r>
          </a:p>
          <a:p>
            <a:r>
              <a:rPr lang="en-US" altLang="zh-CN" i="1">
                <a:ea typeface="宋体" charset="0"/>
                <a:cs typeface="宋体" charset="0"/>
              </a:rPr>
              <a:t>g</a:t>
            </a:r>
            <a:r>
              <a:rPr lang="en-US" altLang="zh-CN">
                <a:ea typeface="宋体" charset="0"/>
                <a:cs typeface="宋体" charset="0"/>
              </a:rPr>
              <a:t>(</a:t>
            </a:r>
            <a:r>
              <a:rPr lang="en-US" altLang="zh-CN" i="1">
                <a:ea typeface="宋体" charset="0"/>
                <a:cs typeface="宋体" charset="0"/>
              </a:rPr>
              <a:t>x</a:t>
            </a:r>
            <a:r>
              <a:rPr lang="en-US" altLang="zh-CN">
                <a:ea typeface="宋体" charset="0"/>
                <a:cs typeface="宋体" charset="0"/>
              </a:rPr>
              <a:t>) = 2</a:t>
            </a:r>
            <a:r>
              <a:rPr lang="en-US" altLang="zh-CN" i="1">
                <a:ea typeface="宋体" charset="0"/>
                <a:cs typeface="宋体" charset="0"/>
              </a:rPr>
              <a:t>x</a:t>
            </a:r>
            <a:r>
              <a:rPr lang="en-US" altLang="zh-CN">
                <a:ea typeface="宋体" charset="0"/>
                <a:cs typeface="宋体" charset="0"/>
              </a:rPr>
              <a:t>+1 mod 5</a:t>
            </a:r>
          </a:p>
        </p:txBody>
      </p:sp>
      <p:sp>
        <p:nvSpPr>
          <p:cNvPr id="35847" name="Text Box 6"/>
          <p:cNvSpPr txBox="1">
            <a:spLocks noChangeArrowheads="1"/>
          </p:cNvSpPr>
          <p:nvPr/>
        </p:nvSpPr>
        <p:spPr bwMode="auto">
          <a:xfrm>
            <a:off x="7930161" y="2496964"/>
            <a:ext cx="2901030" cy="8699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0012" tIns="65007" rIns="130012" bIns="65007">
            <a:spAutoFit/>
          </a:bodyPr>
          <a:lstStyle>
            <a:lvl1pPr>
              <a:defRPr sz="24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altLang="zh-CN" i="1" dirty="0">
                <a:ea typeface="宋体" charset="0"/>
                <a:cs typeface="宋体" charset="0"/>
              </a:rPr>
              <a:t>h</a:t>
            </a:r>
            <a:r>
              <a:rPr lang="en-US" altLang="zh-CN" dirty="0">
                <a:ea typeface="宋体" charset="0"/>
                <a:cs typeface="宋体" charset="0"/>
              </a:rPr>
              <a:t>(1) = 1		</a:t>
            </a:r>
            <a:r>
              <a:rPr lang="en-US" altLang="zh-CN" dirty="0">
                <a:solidFill>
                  <a:srgbClr val="FF0066"/>
                </a:solidFill>
                <a:ea typeface="宋体" charset="0"/>
                <a:cs typeface="宋体" charset="0"/>
              </a:rPr>
              <a:t>1</a:t>
            </a:r>
            <a:r>
              <a:rPr lang="en-US" altLang="zh-CN" dirty="0">
                <a:ea typeface="宋体" charset="0"/>
                <a:cs typeface="宋体" charset="0"/>
              </a:rPr>
              <a:t>	-</a:t>
            </a:r>
          </a:p>
          <a:p>
            <a:r>
              <a:rPr lang="en-US" altLang="zh-CN" i="1" dirty="0">
                <a:ea typeface="宋体" charset="0"/>
                <a:cs typeface="宋体" charset="0"/>
              </a:rPr>
              <a:t>g</a:t>
            </a:r>
            <a:r>
              <a:rPr lang="en-US" altLang="zh-CN" dirty="0">
                <a:ea typeface="宋体" charset="0"/>
                <a:cs typeface="宋体" charset="0"/>
              </a:rPr>
              <a:t>(1) = 3 	</a:t>
            </a:r>
            <a:r>
              <a:rPr lang="en-US" altLang="zh-CN" dirty="0">
                <a:solidFill>
                  <a:srgbClr val="FF0066"/>
                </a:solidFill>
                <a:ea typeface="宋体" charset="0"/>
                <a:cs typeface="宋体" charset="0"/>
              </a:rPr>
              <a:t>3</a:t>
            </a:r>
            <a:r>
              <a:rPr lang="en-US" altLang="zh-CN" dirty="0">
                <a:ea typeface="宋体" charset="0"/>
                <a:cs typeface="宋体" charset="0"/>
              </a:rPr>
              <a:t>	-</a:t>
            </a:r>
          </a:p>
        </p:txBody>
      </p:sp>
      <p:sp>
        <p:nvSpPr>
          <p:cNvPr id="45063" name="Text Box 7"/>
          <p:cNvSpPr txBox="1">
            <a:spLocks noChangeArrowheads="1"/>
          </p:cNvSpPr>
          <p:nvPr/>
        </p:nvSpPr>
        <p:spPr bwMode="auto">
          <a:xfrm>
            <a:off x="7451889" y="3689077"/>
            <a:ext cx="3862074" cy="8699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0012" tIns="65007" rIns="130012" bIns="65007">
            <a:spAutoFit/>
          </a:bodyPr>
          <a:lstStyle>
            <a:lvl1pPr>
              <a:defRPr sz="24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altLang="zh-CN" i="1" dirty="0">
                <a:ea typeface="宋体" charset="0"/>
                <a:cs typeface="宋体" charset="0"/>
              </a:rPr>
              <a:t>h</a:t>
            </a:r>
            <a:r>
              <a:rPr lang="en-US" altLang="zh-CN" dirty="0">
                <a:ea typeface="宋体" charset="0"/>
                <a:cs typeface="宋体" charset="0"/>
              </a:rPr>
              <a:t>(2) = 2		1	</a:t>
            </a:r>
            <a:r>
              <a:rPr lang="en-US" altLang="zh-CN" dirty="0">
                <a:solidFill>
                  <a:srgbClr val="FF0066"/>
                </a:solidFill>
                <a:ea typeface="宋体" charset="0"/>
                <a:cs typeface="宋体" charset="0"/>
              </a:rPr>
              <a:t>2</a:t>
            </a:r>
          </a:p>
          <a:p>
            <a:r>
              <a:rPr lang="en-US" altLang="zh-CN" i="1" dirty="0">
                <a:ea typeface="宋体" charset="0"/>
                <a:cs typeface="宋体" charset="0"/>
              </a:rPr>
              <a:t>g</a:t>
            </a:r>
            <a:r>
              <a:rPr lang="en-US" altLang="zh-CN" dirty="0">
                <a:ea typeface="宋体" charset="0"/>
                <a:cs typeface="宋体" charset="0"/>
              </a:rPr>
              <a:t>(2) = 0		3	</a:t>
            </a:r>
            <a:r>
              <a:rPr lang="en-US" altLang="zh-CN" dirty="0">
                <a:solidFill>
                  <a:srgbClr val="FF0066"/>
                </a:solidFill>
                <a:ea typeface="宋体" charset="0"/>
                <a:cs typeface="宋体" charset="0"/>
              </a:rPr>
              <a:t>0</a:t>
            </a:r>
          </a:p>
        </p:txBody>
      </p:sp>
      <p:sp>
        <p:nvSpPr>
          <p:cNvPr id="45064" name="Text Box 8"/>
          <p:cNvSpPr txBox="1">
            <a:spLocks noChangeArrowheads="1"/>
          </p:cNvSpPr>
          <p:nvPr/>
        </p:nvSpPr>
        <p:spPr bwMode="auto">
          <a:xfrm>
            <a:off x="7605817" y="5097929"/>
            <a:ext cx="3477244" cy="8699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0012" tIns="65007" rIns="130012" bIns="65007">
            <a:spAutoFit/>
          </a:bodyPr>
          <a:lstStyle>
            <a:lvl1pPr>
              <a:defRPr sz="24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altLang="zh-CN" i="1" dirty="0">
                <a:ea typeface="宋体" charset="0"/>
                <a:cs typeface="宋体" charset="0"/>
              </a:rPr>
              <a:t>h</a:t>
            </a:r>
            <a:r>
              <a:rPr lang="en-US" altLang="zh-CN" dirty="0">
                <a:ea typeface="宋体" charset="0"/>
                <a:cs typeface="宋体" charset="0"/>
              </a:rPr>
              <a:t>(3) = 3		1	2</a:t>
            </a:r>
          </a:p>
          <a:p>
            <a:r>
              <a:rPr lang="en-US" altLang="zh-CN" i="1" dirty="0">
                <a:ea typeface="宋体" charset="0"/>
                <a:cs typeface="宋体" charset="0"/>
              </a:rPr>
              <a:t>g</a:t>
            </a:r>
            <a:r>
              <a:rPr lang="en-US" altLang="zh-CN" dirty="0">
                <a:ea typeface="宋体" charset="0"/>
                <a:cs typeface="宋体" charset="0"/>
              </a:rPr>
              <a:t>(3) = 2		</a:t>
            </a:r>
            <a:r>
              <a:rPr lang="en-US" altLang="zh-CN" dirty="0">
                <a:solidFill>
                  <a:srgbClr val="FF0066"/>
                </a:solidFill>
                <a:ea typeface="宋体" charset="0"/>
                <a:cs typeface="宋体" charset="0"/>
              </a:rPr>
              <a:t>2</a:t>
            </a:r>
            <a:r>
              <a:rPr lang="en-US" altLang="zh-CN" dirty="0">
                <a:ea typeface="宋体" charset="0"/>
                <a:cs typeface="宋体" charset="0"/>
              </a:rPr>
              <a:t>	0</a:t>
            </a:r>
          </a:p>
        </p:txBody>
      </p:sp>
      <p:sp>
        <p:nvSpPr>
          <p:cNvPr id="45065" name="Text Box 9"/>
          <p:cNvSpPr txBox="1">
            <a:spLocks noChangeArrowheads="1"/>
          </p:cNvSpPr>
          <p:nvPr/>
        </p:nvSpPr>
        <p:spPr bwMode="auto">
          <a:xfrm>
            <a:off x="7605817" y="6398409"/>
            <a:ext cx="3477244" cy="8699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0012" tIns="65007" rIns="130012" bIns="65007">
            <a:spAutoFit/>
          </a:bodyPr>
          <a:lstStyle>
            <a:lvl1pPr>
              <a:defRPr sz="24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altLang="zh-CN" i="1" dirty="0">
                <a:ea typeface="宋体" charset="0"/>
                <a:cs typeface="宋体" charset="0"/>
              </a:rPr>
              <a:t>h</a:t>
            </a:r>
            <a:r>
              <a:rPr lang="en-US" altLang="zh-CN" dirty="0">
                <a:ea typeface="宋体" charset="0"/>
                <a:cs typeface="宋体" charset="0"/>
              </a:rPr>
              <a:t>(4) = 4		1	2</a:t>
            </a:r>
          </a:p>
          <a:p>
            <a:r>
              <a:rPr lang="en-US" altLang="zh-CN" i="1" dirty="0">
                <a:ea typeface="宋体" charset="0"/>
                <a:cs typeface="宋体" charset="0"/>
              </a:rPr>
              <a:t>g</a:t>
            </a:r>
            <a:r>
              <a:rPr lang="en-US" altLang="zh-CN" dirty="0">
                <a:ea typeface="宋体" charset="0"/>
                <a:cs typeface="宋体" charset="0"/>
              </a:rPr>
              <a:t>(4) = 4		2	0</a:t>
            </a:r>
          </a:p>
        </p:txBody>
      </p:sp>
      <p:sp>
        <p:nvSpPr>
          <p:cNvPr id="45066" name="Text Box 10"/>
          <p:cNvSpPr txBox="1">
            <a:spLocks noChangeArrowheads="1"/>
          </p:cNvSpPr>
          <p:nvPr/>
        </p:nvSpPr>
        <p:spPr bwMode="auto">
          <a:xfrm>
            <a:off x="7605817" y="7698889"/>
            <a:ext cx="3477245" cy="8699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0012" tIns="65007" rIns="130012" bIns="65007">
            <a:spAutoFit/>
          </a:bodyPr>
          <a:lstStyle>
            <a:lvl1pPr>
              <a:defRPr sz="24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altLang="zh-CN" i="1" dirty="0">
                <a:ea typeface="宋体" charset="0"/>
                <a:cs typeface="宋体" charset="0"/>
              </a:rPr>
              <a:t>h</a:t>
            </a:r>
            <a:r>
              <a:rPr lang="en-US" altLang="zh-CN" dirty="0">
                <a:ea typeface="宋体" charset="0"/>
                <a:cs typeface="宋体" charset="0"/>
              </a:rPr>
              <a:t>(5) = 0		1	</a:t>
            </a:r>
            <a:r>
              <a:rPr lang="en-US" altLang="zh-CN" dirty="0">
                <a:solidFill>
                  <a:srgbClr val="FF0066"/>
                </a:solidFill>
                <a:ea typeface="宋体" charset="0"/>
                <a:cs typeface="宋体" charset="0"/>
              </a:rPr>
              <a:t>0</a:t>
            </a:r>
          </a:p>
          <a:p>
            <a:r>
              <a:rPr lang="en-US" altLang="zh-CN" i="1" dirty="0">
                <a:ea typeface="宋体" charset="0"/>
                <a:cs typeface="宋体" charset="0"/>
              </a:rPr>
              <a:t>g</a:t>
            </a:r>
            <a:r>
              <a:rPr lang="en-US" altLang="zh-CN" dirty="0">
                <a:ea typeface="宋体" charset="0"/>
                <a:cs typeface="宋体" charset="0"/>
              </a:rPr>
              <a:t>(5) = 1		2	0</a:t>
            </a:r>
          </a:p>
        </p:txBody>
      </p:sp>
      <p:sp>
        <p:nvSpPr>
          <p:cNvPr id="35852" name="Text Box 11"/>
          <p:cNvSpPr txBox="1">
            <a:spLocks noChangeArrowheads="1"/>
          </p:cNvSpPr>
          <p:nvPr/>
        </p:nvSpPr>
        <p:spPr bwMode="auto">
          <a:xfrm>
            <a:off x="9372057" y="2056962"/>
            <a:ext cx="1710977" cy="5006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12" tIns="65007" rIns="130012" bIns="65007">
            <a:spAutoFit/>
          </a:bodyPr>
          <a:lstStyle>
            <a:lvl1pPr>
              <a:defRPr sz="24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altLang="zh-CN" dirty="0">
                <a:solidFill>
                  <a:srgbClr val="FF9900"/>
                </a:solidFill>
                <a:ea typeface="宋体" charset="0"/>
                <a:cs typeface="宋体" charset="0"/>
              </a:rPr>
              <a:t>Sig1   Sig2</a:t>
            </a:r>
          </a:p>
        </p:txBody>
      </p:sp>
    </p:spTree>
    <p:extLst>
      <p:ext uri="{BB962C8B-B14F-4D97-AF65-F5344CB8AC3E}">
        <p14:creationId xmlns:p14="http://schemas.microsoft.com/office/powerpoint/2010/main" val="28827801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srcRect/>
          <a:stretch>
            <a:fillRect/>
          </a:stretch>
        </p:blipFill>
        <p:spPr bwMode="auto">
          <a:xfrm>
            <a:off x="4491430" y="7169875"/>
            <a:ext cx="2479040" cy="839893"/>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a:t>Locality Sensitive Hashing</a:t>
            </a:r>
            <a:endParaRPr lang="zh-CN" altLang="en-US" dirty="0"/>
          </a:p>
        </p:txBody>
      </p:sp>
      <p:sp>
        <p:nvSpPr>
          <p:cNvPr id="3" name="内容占位符 2"/>
          <p:cNvSpPr>
            <a:spLocks noGrp="1"/>
          </p:cNvSpPr>
          <p:nvPr>
            <p:ph idx="1"/>
          </p:nvPr>
        </p:nvSpPr>
        <p:spPr/>
        <p:txBody>
          <a:bodyPr>
            <a:normAutofit/>
          </a:bodyPr>
          <a:lstStyle/>
          <a:p>
            <a:r>
              <a:rPr lang="en-US" altLang="zh-CN" dirty="0"/>
              <a:t>The basic idea behind LSH is to project the data into a </a:t>
            </a:r>
            <a:r>
              <a:rPr lang="en-US" altLang="zh-CN" dirty="0">
                <a:solidFill>
                  <a:srgbClr val="FF0000"/>
                </a:solidFill>
              </a:rPr>
              <a:t>low-dimensional binary space</a:t>
            </a:r>
            <a:r>
              <a:rPr lang="en-US" altLang="zh-CN" dirty="0"/>
              <a:t>; that is, each data point is mapped to a b-bit vector, the </a:t>
            </a:r>
            <a:r>
              <a:rPr lang="en-US" altLang="zh-CN" i="1" dirty="0">
                <a:solidFill>
                  <a:srgbClr val="FF0000"/>
                </a:solidFill>
              </a:rPr>
              <a:t>hash key</a:t>
            </a:r>
            <a:endParaRPr lang="en-US" altLang="zh-CN" i="1" dirty="0"/>
          </a:p>
          <a:p>
            <a:endParaRPr lang="en-US" altLang="zh-CN" dirty="0"/>
          </a:p>
          <a:p>
            <a:r>
              <a:rPr lang="en-US" altLang="zh-CN" dirty="0"/>
              <a:t>Each hash function h must satisfy the </a:t>
            </a:r>
          </a:p>
          <a:p>
            <a:pPr lvl="1"/>
            <a:r>
              <a:rPr lang="en-US" altLang="zh-CN" sz="2800" dirty="0">
                <a:solidFill>
                  <a:srgbClr val="9BBB59"/>
                </a:solidFill>
              </a:rPr>
              <a:t>sensitive hashing property:</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sz="2800" dirty="0"/>
              <a:t>Where                            ∈ [0, 1] is the similarity function of interest</a:t>
            </a:r>
            <a:endParaRPr lang="zh-CN" altLang="en-US" sz="2800" dirty="0"/>
          </a:p>
        </p:txBody>
      </p:sp>
      <p:pic>
        <p:nvPicPr>
          <p:cNvPr id="49154" name="Picture 2"/>
          <p:cNvPicPr>
            <a:picLocks noChangeAspect="1" noChangeArrowheads="1"/>
          </p:cNvPicPr>
          <p:nvPr/>
        </p:nvPicPr>
        <p:blipFill>
          <a:blip r:embed="rId3"/>
          <a:srcRect/>
          <a:stretch>
            <a:fillRect/>
          </a:stretch>
        </p:blipFill>
        <p:spPr bwMode="auto">
          <a:xfrm>
            <a:off x="2709333" y="6177280"/>
            <a:ext cx="7044267" cy="832503"/>
          </a:xfrm>
          <a:prstGeom prst="rect">
            <a:avLst/>
          </a:prstGeom>
          <a:noFill/>
          <a:ln w="9525">
            <a:noFill/>
            <a:miter lim="800000"/>
            <a:headEnd/>
            <a:tailEnd/>
          </a:ln>
          <a:effectLst/>
        </p:spPr>
      </p:pic>
      <p:sp>
        <p:nvSpPr>
          <p:cNvPr id="5" name="TextBox 4"/>
          <p:cNvSpPr txBox="1"/>
          <p:nvPr/>
        </p:nvSpPr>
        <p:spPr>
          <a:xfrm>
            <a:off x="6970470" y="9026354"/>
            <a:ext cx="6034330" cy="685308"/>
          </a:xfrm>
          <a:prstGeom prst="rect">
            <a:avLst/>
          </a:prstGeom>
          <a:noFill/>
        </p:spPr>
        <p:txBody>
          <a:bodyPr wrap="none" lIns="130005" tIns="65003" rIns="130005" bIns="65003" rtlCol="0">
            <a:spAutoFit/>
          </a:bodyPr>
          <a:lstStyle/>
          <a:p>
            <a:r>
              <a:rPr lang="en-US" altLang="zh-CN" dirty="0"/>
              <a:t>slides from Kristen </a:t>
            </a:r>
            <a:r>
              <a:rPr lang="en-US" altLang="zh-CN" dirty="0" err="1"/>
              <a:t>Grauman</a:t>
            </a:r>
            <a:endParaRPr lang="zh-CN" altLang="en-US" dirty="0"/>
          </a:p>
        </p:txBody>
      </p:sp>
    </p:spTree>
    <p:extLst>
      <p:ext uri="{BB962C8B-B14F-4D97-AF65-F5344CB8AC3E}">
        <p14:creationId xmlns:p14="http://schemas.microsoft.com/office/powerpoint/2010/main" val="8120983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3"/>
          <p:cNvPicPr>
            <a:picLocks noChangeAspect="1" noChangeArrowheads="1"/>
          </p:cNvPicPr>
          <p:nvPr/>
        </p:nvPicPr>
        <p:blipFill>
          <a:blip r:embed="rId3"/>
          <a:srcRect/>
          <a:stretch>
            <a:fillRect/>
          </a:stretch>
        </p:blipFill>
        <p:spPr bwMode="auto">
          <a:xfrm>
            <a:off x="3251209" y="6935893"/>
            <a:ext cx="1801707" cy="623147"/>
          </a:xfrm>
          <a:prstGeom prst="rect">
            <a:avLst/>
          </a:prstGeom>
          <a:noFill/>
          <a:ln w="9525">
            <a:noFill/>
            <a:miter lim="800000"/>
            <a:headEnd/>
            <a:tailEnd/>
          </a:ln>
          <a:effectLst/>
        </p:spPr>
      </p:pic>
      <p:sp>
        <p:nvSpPr>
          <p:cNvPr id="17414" name="Rectangle 2"/>
          <p:cNvSpPr>
            <a:spLocks noGrp="1" noChangeArrowheads="1"/>
          </p:cNvSpPr>
          <p:nvPr>
            <p:ph type="title" idx="4294967295"/>
          </p:nvPr>
        </p:nvSpPr>
        <p:spPr>
          <a:xfrm>
            <a:off x="2995613" y="485775"/>
            <a:ext cx="10009187" cy="1509713"/>
          </a:xfrm>
          <a:prstGeom prst="rect">
            <a:avLst/>
          </a:prstGeom>
        </p:spPr>
        <p:txBody>
          <a:bodyPr>
            <a:normAutofit/>
          </a:bodyPr>
          <a:lstStyle/>
          <a:p>
            <a:pPr eaLnBrk="1" hangingPunct="1"/>
            <a:r>
              <a:rPr lang="en-US" altLang="zh-CN" sz="5700" dirty="0">
                <a:ea typeface="宋体" pitchFamily="2" charset="-122"/>
              </a:rPr>
              <a:t>LSH functions for dot products</a:t>
            </a:r>
          </a:p>
        </p:txBody>
      </p:sp>
      <p:pic>
        <p:nvPicPr>
          <p:cNvPr id="136214" name="Picture 22" descr="base_hash_function"/>
          <p:cNvPicPr>
            <a:picLocks noChangeAspect="1" noChangeArrowheads="1"/>
          </p:cNvPicPr>
          <p:nvPr/>
        </p:nvPicPr>
        <p:blipFill>
          <a:blip r:embed="rId4"/>
          <a:srcRect/>
          <a:stretch>
            <a:fillRect/>
          </a:stretch>
        </p:blipFill>
        <p:spPr bwMode="auto">
          <a:xfrm>
            <a:off x="3684693" y="3467956"/>
            <a:ext cx="5852160" cy="1232747"/>
          </a:xfrm>
          <a:prstGeom prst="rect">
            <a:avLst/>
          </a:prstGeom>
          <a:noFill/>
          <a:ln w="9525">
            <a:noFill/>
            <a:miter lim="800000"/>
            <a:headEnd/>
            <a:tailEnd/>
          </a:ln>
        </p:spPr>
      </p:pic>
      <p:sp>
        <p:nvSpPr>
          <p:cNvPr id="27" name="TextBox 26"/>
          <p:cNvSpPr txBox="1"/>
          <p:nvPr/>
        </p:nvSpPr>
        <p:spPr>
          <a:xfrm>
            <a:off x="866994" y="2387397"/>
            <a:ext cx="10149517" cy="656585"/>
          </a:xfrm>
          <a:prstGeom prst="rect">
            <a:avLst/>
          </a:prstGeom>
          <a:noFill/>
        </p:spPr>
        <p:txBody>
          <a:bodyPr wrap="none" lIns="130005" tIns="65003" rIns="130005" bIns="65003" rtlCol="0">
            <a:spAutoFit/>
          </a:bodyPr>
          <a:lstStyle/>
          <a:p>
            <a:r>
              <a:rPr lang="en-US" altLang="zh-CN" sz="3400" dirty="0">
                <a:ea typeface="宋体" pitchFamily="2" charset="-122"/>
                <a:cs typeface="Arial" pitchFamily="34" charset="0"/>
              </a:rPr>
              <a:t>The hashing function of LSH to produce Hash Code</a:t>
            </a:r>
            <a:endParaRPr lang="zh-CN" altLang="en-US" sz="3400" dirty="0">
              <a:ea typeface="宋体" pitchFamily="2" charset="-122"/>
              <a:cs typeface="Arial" pitchFamily="34" charset="0"/>
            </a:endParaRPr>
          </a:p>
        </p:txBody>
      </p:sp>
      <p:pic>
        <p:nvPicPr>
          <p:cNvPr id="64513" name="Picture 1"/>
          <p:cNvPicPr>
            <a:picLocks noChangeAspect="1" noChangeArrowheads="1"/>
          </p:cNvPicPr>
          <p:nvPr/>
        </p:nvPicPr>
        <p:blipFill>
          <a:blip r:embed="rId5"/>
          <a:srcRect/>
          <a:stretch>
            <a:fillRect/>
          </a:stretch>
        </p:blipFill>
        <p:spPr bwMode="auto">
          <a:xfrm>
            <a:off x="325120" y="5093547"/>
            <a:ext cx="1896533" cy="690880"/>
          </a:xfrm>
          <a:prstGeom prst="rect">
            <a:avLst/>
          </a:prstGeom>
          <a:noFill/>
          <a:ln w="9525">
            <a:noFill/>
            <a:miter lim="800000"/>
            <a:headEnd/>
            <a:tailEnd/>
          </a:ln>
          <a:effectLst/>
        </p:spPr>
      </p:pic>
      <p:sp>
        <p:nvSpPr>
          <p:cNvPr id="29" name="TextBox 28"/>
          <p:cNvSpPr txBox="1"/>
          <p:nvPr/>
        </p:nvSpPr>
        <p:spPr>
          <a:xfrm>
            <a:off x="1838896" y="5093554"/>
            <a:ext cx="7610146" cy="656585"/>
          </a:xfrm>
          <a:prstGeom prst="rect">
            <a:avLst/>
          </a:prstGeom>
          <a:noFill/>
        </p:spPr>
        <p:txBody>
          <a:bodyPr wrap="none" lIns="130005" tIns="65003" rIns="130005" bIns="65003" rtlCol="0">
            <a:spAutoFit/>
          </a:bodyPr>
          <a:lstStyle/>
          <a:p>
            <a:r>
              <a:rPr lang="en-US" altLang="zh-CN" sz="3400" dirty="0">
                <a:ea typeface="宋体" pitchFamily="2" charset="-122"/>
                <a:cs typeface="Arial" pitchFamily="34" charset="0"/>
              </a:rPr>
              <a:t>  is a </a:t>
            </a:r>
            <a:r>
              <a:rPr lang="en-US" altLang="zh-CN" sz="3400" dirty="0" err="1">
                <a:ea typeface="宋体" pitchFamily="2" charset="-122"/>
                <a:cs typeface="Arial" pitchFamily="34" charset="0"/>
              </a:rPr>
              <a:t>hyperplane</a:t>
            </a:r>
            <a:r>
              <a:rPr lang="en-US" altLang="zh-CN" sz="3400" dirty="0">
                <a:ea typeface="宋体" pitchFamily="2" charset="-122"/>
                <a:cs typeface="Arial" pitchFamily="34" charset="0"/>
              </a:rPr>
              <a:t> separating the space</a:t>
            </a:r>
            <a:endParaRPr lang="zh-CN" altLang="en-US" sz="3400" dirty="0">
              <a:ea typeface="宋体" pitchFamily="2" charset="-122"/>
              <a:cs typeface="Arial" pitchFamily="34" charset="0"/>
            </a:endParaRPr>
          </a:p>
        </p:txBody>
      </p:sp>
      <p:sp>
        <p:nvSpPr>
          <p:cNvPr id="30" name="椭圆 29"/>
          <p:cNvSpPr/>
          <p:nvPr/>
        </p:nvSpPr>
        <p:spPr>
          <a:xfrm>
            <a:off x="3251200" y="6719147"/>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algn="ctr"/>
            <a:endParaRPr lang="zh-CN" altLang="en-US"/>
          </a:p>
        </p:txBody>
      </p:sp>
      <p:sp>
        <p:nvSpPr>
          <p:cNvPr id="35" name="椭圆 34"/>
          <p:cNvSpPr/>
          <p:nvPr/>
        </p:nvSpPr>
        <p:spPr>
          <a:xfrm>
            <a:off x="4768427" y="6285653"/>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algn="ctr"/>
            <a:endParaRPr lang="zh-CN" altLang="en-US"/>
          </a:p>
        </p:txBody>
      </p:sp>
      <p:sp>
        <p:nvSpPr>
          <p:cNvPr id="36" name="椭圆 35"/>
          <p:cNvSpPr/>
          <p:nvPr/>
        </p:nvSpPr>
        <p:spPr>
          <a:xfrm>
            <a:off x="3467947" y="7802880"/>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algn="ctr"/>
            <a:endParaRPr lang="zh-CN" altLang="en-US"/>
          </a:p>
        </p:txBody>
      </p:sp>
      <p:sp>
        <p:nvSpPr>
          <p:cNvPr id="37" name="椭圆 36"/>
          <p:cNvSpPr/>
          <p:nvPr/>
        </p:nvSpPr>
        <p:spPr>
          <a:xfrm>
            <a:off x="4768427" y="6719147"/>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algn="ctr"/>
            <a:endParaRPr lang="zh-CN" altLang="en-US"/>
          </a:p>
        </p:txBody>
      </p:sp>
      <p:sp>
        <p:nvSpPr>
          <p:cNvPr id="38" name="椭圆 37"/>
          <p:cNvSpPr/>
          <p:nvPr/>
        </p:nvSpPr>
        <p:spPr>
          <a:xfrm>
            <a:off x="5960533" y="6719147"/>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algn="ctr"/>
            <a:endParaRPr lang="zh-CN" altLang="en-US"/>
          </a:p>
        </p:txBody>
      </p:sp>
      <p:sp>
        <p:nvSpPr>
          <p:cNvPr id="39" name="椭圆 38"/>
          <p:cNvSpPr/>
          <p:nvPr/>
        </p:nvSpPr>
        <p:spPr>
          <a:xfrm>
            <a:off x="4118187" y="8344747"/>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algn="ctr"/>
            <a:endParaRPr lang="zh-CN" altLang="en-US"/>
          </a:p>
        </p:txBody>
      </p:sp>
      <p:sp>
        <p:nvSpPr>
          <p:cNvPr id="40" name="椭圆 39"/>
          <p:cNvSpPr/>
          <p:nvPr/>
        </p:nvSpPr>
        <p:spPr>
          <a:xfrm>
            <a:off x="4334933" y="7586133"/>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algn="ctr"/>
            <a:endParaRPr lang="zh-CN" altLang="en-US"/>
          </a:p>
        </p:txBody>
      </p:sp>
      <p:sp>
        <p:nvSpPr>
          <p:cNvPr id="41" name="椭圆 40"/>
          <p:cNvSpPr/>
          <p:nvPr/>
        </p:nvSpPr>
        <p:spPr>
          <a:xfrm>
            <a:off x="5418667" y="7802880"/>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algn="ctr"/>
            <a:endParaRPr lang="zh-CN" altLang="en-US"/>
          </a:p>
        </p:txBody>
      </p:sp>
      <p:sp>
        <p:nvSpPr>
          <p:cNvPr id="42" name="椭圆 41"/>
          <p:cNvSpPr/>
          <p:nvPr/>
        </p:nvSpPr>
        <p:spPr>
          <a:xfrm>
            <a:off x="4985173" y="8453120"/>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algn="ctr"/>
            <a:endParaRPr lang="zh-CN" altLang="en-US"/>
          </a:p>
        </p:txBody>
      </p:sp>
      <p:sp>
        <p:nvSpPr>
          <p:cNvPr id="43" name="椭圆 42"/>
          <p:cNvSpPr/>
          <p:nvPr/>
        </p:nvSpPr>
        <p:spPr>
          <a:xfrm>
            <a:off x="6068907" y="8453120"/>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algn="ctr"/>
            <a:endParaRPr lang="zh-CN" altLang="en-US"/>
          </a:p>
        </p:txBody>
      </p:sp>
      <p:sp>
        <p:nvSpPr>
          <p:cNvPr id="44" name="椭圆 43"/>
          <p:cNvSpPr/>
          <p:nvPr/>
        </p:nvSpPr>
        <p:spPr>
          <a:xfrm>
            <a:off x="4985173" y="8994987"/>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algn="ctr"/>
            <a:endParaRPr lang="zh-CN" altLang="en-US"/>
          </a:p>
        </p:txBody>
      </p:sp>
      <p:sp>
        <p:nvSpPr>
          <p:cNvPr id="45" name="椭圆 44"/>
          <p:cNvSpPr/>
          <p:nvPr/>
        </p:nvSpPr>
        <p:spPr>
          <a:xfrm>
            <a:off x="6719147" y="6610773"/>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algn="ctr"/>
            <a:endParaRPr lang="zh-CN" altLang="en-US"/>
          </a:p>
        </p:txBody>
      </p:sp>
      <p:sp>
        <p:nvSpPr>
          <p:cNvPr id="46" name="椭圆 45"/>
          <p:cNvSpPr/>
          <p:nvPr/>
        </p:nvSpPr>
        <p:spPr>
          <a:xfrm>
            <a:off x="7152640" y="7911253"/>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algn="ctr"/>
            <a:endParaRPr lang="zh-CN" altLang="en-US"/>
          </a:p>
        </p:txBody>
      </p:sp>
      <p:sp>
        <p:nvSpPr>
          <p:cNvPr id="47" name="椭圆 46"/>
          <p:cNvSpPr/>
          <p:nvPr/>
        </p:nvSpPr>
        <p:spPr>
          <a:xfrm>
            <a:off x="7152640" y="7261013"/>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algn="ctr"/>
            <a:endParaRPr lang="zh-CN" altLang="en-US"/>
          </a:p>
        </p:txBody>
      </p:sp>
      <p:sp>
        <p:nvSpPr>
          <p:cNvPr id="48" name="椭圆 47"/>
          <p:cNvSpPr/>
          <p:nvPr/>
        </p:nvSpPr>
        <p:spPr>
          <a:xfrm>
            <a:off x="8453120" y="7911253"/>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algn="ctr"/>
            <a:endParaRPr lang="zh-CN" altLang="en-US"/>
          </a:p>
        </p:txBody>
      </p:sp>
      <p:sp>
        <p:nvSpPr>
          <p:cNvPr id="49" name="椭圆 48"/>
          <p:cNvSpPr/>
          <p:nvPr/>
        </p:nvSpPr>
        <p:spPr>
          <a:xfrm>
            <a:off x="7369387" y="8778240"/>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algn="ctr"/>
            <a:endParaRPr lang="zh-CN" altLang="en-US"/>
          </a:p>
        </p:txBody>
      </p:sp>
      <p:cxnSp>
        <p:nvCxnSpPr>
          <p:cNvPr id="51" name="直接连接符 50"/>
          <p:cNvCxnSpPr/>
          <p:nvPr/>
        </p:nvCxnSpPr>
        <p:spPr>
          <a:xfrm rot="10800000" flipV="1">
            <a:off x="2926080" y="6177280"/>
            <a:ext cx="5310293" cy="3142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52" name="Picture 1"/>
          <p:cNvPicPr>
            <a:picLocks noChangeAspect="1" noChangeArrowheads="1"/>
          </p:cNvPicPr>
          <p:nvPr/>
        </p:nvPicPr>
        <p:blipFill>
          <a:blip r:embed="rId5"/>
          <a:srcRect/>
          <a:stretch>
            <a:fillRect/>
          </a:stretch>
        </p:blipFill>
        <p:spPr bwMode="auto">
          <a:xfrm>
            <a:off x="7911255" y="8344747"/>
            <a:ext cx="1896533" cy="690880"/>
          </a:xfrm>
          <a:prstGeom prst="rect">
            <a:avLst/>
          </a:prstGeom>
          <a:noFill/>
          <a:ln w="9525">
            <a:noFill/>
            <a:miter lim="800000"/>
            <a:headEnd/>
            <a:tailEnd/>
          </a:ln>
          <a:effectLst/>
        </p:spPr>
      </p:pic>
      <p:pic>
        <p:nvPicPr>
          <p:cNvPr id="64514" name="Picture 2"/>
          <p:cNvPicPr>
            <a:picLocks noChangeAspect="1" noChangeArrowheads="1"/>
          </p:cNvPicPr>
          <p:nvPr/>
        </p:nvPicPr>
        <p:blipFill>
          <a:blip r:embed="rId6"/>
          <a:srcRect/>
          <a:stretch>
            <a:fillRect/>
          </a:stretch>
        </p:blipFill>
        <p:spPr bwMode="auto">
          <a:xfrm>
            <a:off x="8344756" y="5743787"/>
            <a:ext cx="988907" cy="677333"/>
          </a:xfrm>
          <a:prstGeom prst="rect">
            <a:avLst/>
          </a:prstGeom>
          <a:noFill/>
          <a:ln w="9525">
            <a:noFill/>
            <a:miter lim="800000"/>
            <a:headEnd/>
            <a:tailEnd/>
          </a:ln>
          <a:effectLst/>
        </p:spPr>
      </p:pic>
    </p:spTree>
    <p:extLst>
      <p:ext uri="{BB962C8B-B14F-4D97-AF65-F5344CB8AC3E}">
        <p14:creationId xmlns:p14="http://schemas.microsoft.com/office/powerpoint/2010/main" val="21891996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2995613" y="485775"/>
            <a:ext cx="10009187" cy="1509713"/>
          </a:xfrm>
          <a:prstGeom prst="rect">
            <a:avLst/>
          </a:prstGeom>
        </p:spPr>
        <p:txBody>
          <a:bodyPr/>
          <a:lstStyle/>
          <a:p>
            <a:pPr eaLnBrk="1" hangingPunct="1"/>
            <a:r>
              <a:rPr lang="en-US" altLang="zh-CN" dirty="0"/>
              <a:t>Locality Sensitive Hashing</a:t>
            </a:r>
          </a:p>
        </p:txBody>
      </p:sp>
      <p:sp>
        <p:nvSpPr>
          <p:cNvPr id="4" name="Oval 3"/>
          <p:cNvSpPr/>
          <p:nvPr/>
        </p:nvSpPr>
        <p:spPr>
          <a:xfrm>
            <a:off x="2709333" y="6502400"/>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anchor="ctr"/>
          <a:lstStyle/>
          <a:p>
            <a:pPr algn="ctr"/>
            <a:endParaRPr lang="zh-CN" altLang="zh-CN">
              <a:solidFill>
                <a:srgbClr val="FFFFFF"/>
              </a:solidFill>
              <a:cs typeface="Arial" pitchFamily="34" charset="0"/>
            </a:endParaRPr>
          </a:p>
        </p:txBody>
      </p:sp>
      <p:sp>
        <p:nvSpPr>
          <p:cNvPr id="5" name="Oval 4"/>
          <p:cNvSpPr/>
          <p:nvPr/>
        </p:nvSpPr>
        <p:spPr>
          <a:xfrm>
            <a:off x="2817707" y="5093547"/>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anchor="ctr"/>
          <a:lstStyle/>
          <a:p>
            <a:pPr algn="ctr"/>
            <a:endParaRPr lang="zh-CN" altLang="zh-CN">
              <a:solidFill>
                <a:srgbClr val="FFFFFF"/>
              </a:solidFill>
              <a:cs typeface="Arial" pitchFamily="34" charset="0"/>
            </a:endParaRPr>
          </a:p>
        </p:txBody>
      </p:sp>
      <p:sp>
        <p:nvSpPr>
          <p:cNvPr id="6" name="Oval 5"/>
          <p:cNvSpPr/>
          <p:nvPr/>
        </p:nvSpPr>
        <p:spPr>
          <a:xfrm>
            <a:off x="3576320" y="4768427"/>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anchor="ctr"/>
          <a:lstStyle/>
          <a:p>
            <a:pPr algn="ctr"/>
            <a:endParaRPr lang="zh-CN" altLang="zh-CN">
              <a:solidFill>
                <a:srgbClr val="FFFFFF"/>
              </a:solidFill>
              <a:cs typeface="Arial" pitchFamily="34" charset="0"/>
            </a:endParaRPr>
          </a:p>
        </p:txBody>
      </p:sp>
      <p:sp>
        <p:nvSpPr>
          <p:cNvPr id="7" name="Oval 6"/>
          <p:cNvSpPr/>
          <p:nvPr/>
        </p:nvSpPr>
        <p:spPr>
          <a:xfrm>
            <a:off x="2600960" y="5743787"/>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anchor="ctr"/>
          <a:lstStyle/>
          <a:p>
            <a:pPr algn="ctr"/>
            <a:endParaRPr lang="zh-CN" altLang="zh-CN">
              <a:solidFill>
                <a:srgbClr val="FFFFFF"/>
              </a:solidFill>
              <a:cs typeface="Arial" pitchFamily="34" charset="0"/>
            </a:endParaRPr>
          </a:p>
        </p:txBody>
      </p:sp>
      <p:sp>
        <p:nvSpPr>
          <p:cNvPr id="8" name="Oval 7"/>
          <p:cNvSpPr/>
          <p:nvPr/>
        </p:nvSpPr>
        <p:spPr>
          <a:xfrm>
            <a:off x="3467947" y="5743787"/>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anchor="ctr"/>
          <a:lstStyle/>
          <a:p>
            <a:pPr algn="ctr"/>
            <a:endParaRPr lang="zh-CN" altLang="zh-CN">
              <a:solidFill>
                <a:srgbClr val="FFFFFF"/>
              </a:solidFill>
              <a:cs typeface="Arial" pitchFamily="34" charset="0"/>
            </a:endParaRPr>
          </a:p>
        </p:txBody>
      </p:sp>
      <p:sp>
        <p:nvSpPr>
          <p:cNvPr id="9" name="Oval 8"/>
          <p:cNvSpPr/>
          <p:nvPr/>
        </p:nvSpPr>
        <p:spPr>
          <a:xfrm>
            <a:off x="3467947" y="6719147"/>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anchor="ctr"/>
          <a:lstStyle/>
          <a:p>
            <a:pPr algn="ctr"/>
            <a:endParaRPr lang="zh-CN" altLang="zh-CN">
              <a:solidFill>
                <a:srgbClr val="FFFFFF"/>
              </a:solidFill>
              <a:cs typeface="Arial" pitchFamily="34" charset="0"/>
            </a:endParaRPr>
          </a:p>
        </p:txBody>
      </p:sp>
      <p:sp>
        <p:nvSpPr>
          <p:cNvPr id="10" name="Oval 9"/>
          <p:cNvSpPr/>
          <p:nvPr/>
        </p:nvSpPr>
        <p:spPr>
          <a:xfrm>
            <a:off x="3901440" y="6177280"/>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anchor="ctr"/>
          <a:lstStyle/>
          <a:p>
            <a:pPr algn="ctr"/>
            <a:endParaRPr lang="zh-CN" altLang="zh-CN">
              <a:solidFill>
                <a:srgbClr val="FFFFFF"/>
              </a:solidFill>
              <a:cs typeface="Arial" pitchFamily="34" charset="0"/>
            </a:endParaRPr>
          </a:p>
        </p:txBody>
      </p:sp>
      <p:sp>
        <p:nvSpPr>
          <p:cNvPr id="11" name="Oval 10"/>
          <p:cNvSpPr/>
          <p:nvPr/>
        </p:nvSpPr>
        <p:spPr>
          <a:xfrm>
            <a:off x="4009813" y="5201920"/>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anchor="ctr"/>
          <a:lstStyle/>
          <a:p>
            <a:pPr algn="ctr"/>
            <a:endParaRPr lang="zh-CN" altLang="zh-CN">
              <a:solidFill>
                <a:srgbClr val="FFFFFF"/>
              </a:solidFill>
              <a:cs typeface="Arial" pitchFamily="34" charset="0"/>
            </a:endParaRPr>
          </a:p>
        </p:txBody>
      </p:sp>
      <p:sp>
        <p:nvSpPr>
          <p:cNvPr id="12" name="Oval 11"/>
          <p:cNvSpPr/>
          <p:nvPr/>
        </p:nvSpPr>
        <p:spPr>
          <a:xfrm>
            <a:off x="2167467" y="6935893"/>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anchor="ctr"/>
          <a:lstStyle/>
          <a:p>
            <a:pPr algn="ctr"/>
            <a:endParaRPr lang="zh-CN" altLang="zh-CN">
              <a:solidFill>
                <a:srgbClr val="FFFFFF"/>
              </a:solidFill>
              <a:cs typeface="Arial" pitchFamily="34" charset="0"/>
            </a:endParaRPr>
          </a:p>
        </p:txBody>
      </p:sp>
      <p:sp>
        <p:nvSpPr>
          <p:cNvPr id="13" name="Oval 12"/>
          <p:cNvSpPr/>
          <p:nvPr/>
        </p:nvSpPr>
        <p:spPr>
          <a:xfrm>
            <a:off x="4985173" y="5960533"/>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anchor="ctr"/>
          <a:lstStyle/>
          <a:p>
            <a:pPr algn="ctr"/>
            <a:endParaRPr lang="zh-CN" altLang="zh-CN">
              <a:solidFill>
                <a:srgbClr val="FFFFFF"/>
              </a:solidFill>
              <a:cs typeface="Arial" pitchFamily="34" charset="0"/>
            </a:endParaRPr>
          </a:p>
        </p:txBody>
      </p:sp>
      <p:sp>
        <p:nvSpPr>
          <p:cNvPr id="14" name="Oval 13"/>
          <p:cNvSpPr/>
          <p:nvPr/>
        </p:nvSpPr>
        <p:spPr>
          <a:xfrm>
            <a:off x="4443307" y="7369387"/>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anchor="ctr"/>
          <a:lstStyle/>
          <a:p>
            <a:pPr algn="ctr"/>
            <a:endParaRPr lang="zh-CN" altLang="zh-CN">
              <a:solidFill>
                <a:srgbClr val="FFFFFF"/>
              </a:solidFill>
              <a:cs typeface="Arial" pitchFamily="34" charset="0"/>
            </a:endParaRPr>
          </a:p>
        </p:txBody>
      </p:sp>
      <p:sp>
        <p:nvSpPr>
          <p:cNvPr id="15" name="Oval 14"/>
          <p:cNvSpPr/>
          <p:nvPr/>
        </p:nvSpPr>
        <p:spPr>
          <a:xfrm>
            <a:off x="4443307" y="6827520"/>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anchor="ctr"/>
          <a:lstStyle/>
          <a:p>
            <a:pPr algn="ctr"/>
            <a:endParaRPr lang="zh-CN" altLang="zh-CN">
              <a:solidFill>
                <a:srgbClr val="FFFFFF"/>
              </a:solidFill>
              <a:cs typeface="Arial" pitchFamily="34" charset="0"/>
            </a:endParaRPr>
          </a:p>
        </p:txBody>
      </p:sp>
      <p:sp>
        <p:nvSpPr>
          <p:cNvPr id="16" name="Oval 15"/>
          <p:cNvSpPr/>
          <p:nvPr/>
        </p:nvSpPr>
        <p:spPr>
          <a:xfrm>
            <a:off x="4660053" y="4768427"/>
            <a:ext cx="32512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anchor="ctr"/>
          <a:lstStyle/>
          <a:p>
            <a:pPr algn="ctr"/>
            <a:endParaRPr lang="zh-CN" altLang="zh-CN">
              <a:solidFill>
                <a:srgbClr val="FFFFFF"/>
              </a:solidFill>
              <a:cs typeface="Arial" pitchFamily="34" charset="0"/>
            </a:endParaRPr>
          </a:p>
        </p:txBody>
      </p:sp>
      <p:sp>
        <p:nvSpPr>
          <p:cNvPr id="44" name="Oval 43"/>
          <p:cNvSpPr/>
          <p:nvPr/>
        </p:nvSpPr>
        <p:spPr>
          <a:xfrm>
            <a:off x="4334935" y="5635415"/>
            <a:ext cx="433493" cy="433493"/>
          </a:xfrm>
          <a:prstGeom prst="ellipse">
            <a:avLst/>
          </a:prstGeom>
        </p:spPr>
        <p:style>
          <a:lnRef idx="1">
            <a:schemeClr val="accent6"/>
          </a:lnRef>
          <a:fillRef idx="3">
            <a:schemeClr val="accent6"/>
          </a:fillRef>
          <a:effectRef idx="2">
            <a:schemeClr val="accent6"/>
          </a:effectRef>
          <a:fontRef idx="minor">
            <a:schemeClr val="lt1"/>
          </a:fontRef>
        </p:style>
        <p:txBody>
          <a:bodyPr lIns="130005" tIns="65003" rIns="130005" bIns="65003" anchor="ctr"/>
          <a:lstStyle/>
          <a:p>
            <a:pPr algn="ctr"/>
            <a:endParaRPr lang="zh-CN" altLang="zh-CN">
              <a:solidFill>
                <a:srgbClr val="FFFFFF"/>
              </a:solidFill>
              <a:cs typeface="Arial" pitchFamily="34" charset="0"/>
            </a:endParaRPr>
          </a:p>
        </p:txBody>
      </p:sp>
      <p:sp>
        <p:nvSpPr>
          <p:cNvPr id="14354" name="Rectangle 45"/>
          <p:cNvSpPr>
            <a:spLocks noChangeArrowheads="1"/>
          </p:cNvSpPr>
          <p:nvPr/>
        </p:nvSpPr>
        <p:spPr bwMode="auto">
          <a:xfrm>
            <a:off x="541866" y="2709343"/>
            <a:ext cx="12246187" cy="1575929"/>
          </a:xfrm>
          <a:prstGeom prst="rect">
            <a:avLst/>
          </a:prstGeom>
          <a:noFill/>
          <a:ln w="9525">
            <a:noFill/>
            <a:miter lim="800000"/>
            <a:headEnd/>
            <a:tailEnd/>
          </a:ln>
        </p:spPr>
        <p:txBody>
          <a:bodyPr lIns="130005" tIns="65003" rIns="130005" bIns="65003">
            <a:spAutoFit/>
          </a:bodyPr>
          <a:lstStyle/>
          <a:p>
            <a:pPr marL="487524" indent="-487524">
              <a:spcBef>
                <a:spcPct val="20000"/>
              </a:spcBef>
              <a:buFont typeface="Arial" pitchFamily="34" charset="0"/>
              <a:buChar char="•"/>
            </a:pPr>
            <a:r>
              <a:rPr lang="en-US" altLang="zh-CN" sz="4300" dirty="0">
                <a:latin typeface="Calibri" pitchFamily="34" charset="0"/>
              </a:rPr>
              <a:t>Take random projections of data </a:t>
            </a:r>
          </a:p>
          <a:p>
            <a:pPr marL="487524" indent="-487524">
              <a:spcBef>
                <a:spcPct val="20000"/>
              </a:spcBef>
              <a:buFont typeface="Arial" pitchFamily="34" charset="0"/>
              <a:buChar char="•"/>
            </a:pPr>
            <a:r>
              <a:rPr lang="en-US" altLang="zh-CN" sz="4300" dirty="0">
                <a:latin typeface="Calibri" pitchFamily="34" charset="0"/>
              </a:rPr>
              <a:t>Quantize each projection with few bits</a:t>
            </a:r>
            <a:endParaRPr lang="en-US" altLang="zh-CN" dirty="0">
              <a:latin typeface="Calibri" pitchFamily="34" charset="0"/>
            </a:endParaRPr>
          </a:p>
        </p:txBody>
      </p:sp>
      <p:grpSp>
        <p:nvGrpSpPr>
          <p:cNvPr id="2" name="Group 32"/>
          <p:cNvGrpSpPr>
            <a:grpSpLocks/>
          </p:cNvGrpSpPr>
          <p:nvPr/>
        </p:nvGrpSpPr>
        <p:grpSpPr bwMode="auto">
          <a:xfrm>
            <a:off x="947121" y="4551680"/>
            <a:ext cx="5555289" cy="2600960"/>
            <a:chOff x="665940" y="3200400"/>
            <a:chExt cx="3906060" cy="1828800"/>
          </a:xfrm>
        </p:grpSpPr>
        <p:cxnSp>
          <p:nvCxnSpPr>
            <p:cNvPr id="18" name="Straight Connector 17"/>
            <p:cNvCxnSpPr/>
            <p:nvPr/>
          </p:nvCxnSpPr>
          <p:spPr>
            <a:xfrm flipV="1">
              <a:off x="990600" y="3657600"/>
              <a:ext cx="3581400" cy="457200"/>
            </a:xfrm>
            <a:prstGeom prst="line">
              <a:avLst/>
            </a:prstGeom>
            <a:ln w="635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V="1">
              <a:off x="114300" y="4000500"/>
              <a:ext cx="1828800" cy="228600"/>
            </a:xfrm>
            <a:prstGeom prst="line">
              <a:avLst/>
            </a:prstGeom>
            <a:ln w="63500">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14374" name="TextBox 25"/>
            <p:cNvSpPr txBox="1">
              <a:spLocks noChangeArrowheads="1"/>
            </p:cNvSpPr>
            <p:nvPr/>
          </p:nvSpPr>
          <p:spPr bwMode="auto">
            <a:xfrm>
              <a:off x="665940" y="3429000"/>
              <a:ext cx="297202" cy="432811"/>
            </a:xfrm>
            <a:prstGeom prst="rect">
              <a:avLst/>
            </a:prstGeom>
            <a:noFill/>
            <a:ln w="9525">
              <a:noFill/>
              <a:miter lim="800000"/>
              <a:headEnd/>
              <a:tailEnd/>
            </a:ln>
          </p:spPr>
          <p:txBody>
            <a:bodyPr wrap="none">
              <a:spAutoFit/>
            </a:bodyPr>
            <a:lstStyle/>
            <a:p>
              <a:r>
                <a:rPr lang="en-US" altLang="zh-CN" sz="3400"/>
                <a:t>0</a:t>
              </a:r>
            </a:p>
          </p:txBody>
        </p:sp>
        <p:sp>
          <p:nvSpPr>
            <p:cNvPr id="14375" name="TextBox 26"/>
            <p:cNvSpPr txBox="1">
              <a:spLocks noChangeArrowheads="1"/>
            </p:cNvSpPr>
            <p:nvPr/>
          </p:nvSpPr>
          <p:spPr bwMode="auto">
            <a:xfrm>
              <a:off x="742140" y="4419600"/>
              <a:ext cx="297202" cy="432811"/>
            </a:xfrm>
            <a:prstGeom prst="rect">
              <a:avLst/>
            </a:prstGeom>
            <a:noFill/>
            <a:ln w="9525">
              <a:noFill/>
              <a:miter lim="800000"/>
              <a:headEnd/>
              <a:tailEnd/>
            </a:ln>
          </p:spPr>
          <p:txBody>
            <a:bodyPr wrap="none">
              <a:spAutoFit/>
            </a:bodyPr>
            <a:lstStyle/>
            <a:p>
              <a:r>
                <a:rPr lang="en-US" altLang="zh-CN" sz="3400"/>
                <a:t>1</a:t>
              </a:r>
            </a:p>
          </p:txBody>
        </p:sp>
      </p:grpSp>
      <p:grpSp>
        <p:nvGrpSpPr>
          <p:cNvPr id="3" name="Group 34"/>
          <p:cNvGrpSpPr>
            <a:grpSpLocks/>
          </p:cNvGrpSpPr>
          <p:nvPr/>
        </p:nvGrpSpPr>
        <p:grpSpPr bwMode="auto">
          <a:xfrm>
            <a:off x="1842350" y="4876801"/>
            <a:ext cx="4009812" cy="4517355"/>
            <a:chOff x="1295401" y="3429000"/>
            <a:chExt cx="2819399" cy="3175970"/>
          </a:xfrm>
        </p:grpSpPr>
        <p:cxnSp>
          <p:nvCxnSpPr>
            <p:cNvPr id="23" name="Straight Connector 22"/>
            <p:cNvCxnSpPr/>
            <p:nvPr/>
          </p:nvCxnSpPr>
          <p:spPr>
            <a:xfrm rot="5400000" flipH="1" flipV="1">
              <a:off x="1752717" y="3581283"/>
              <a:ext cx="2514366" cy="2209800"/>
            </a:xfrm>
            <a:prstGeom prst="line">
              <a:avLst/>
            </a:prstGeom>
            <a:ln w="63500">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1295457" y="5333766"/>
              <a:ext cx="1219087" cy="1219200"/>
            </a:xfrm>
            <a:prstGeom prst="line">
              <a:avLst/>
            </a:prstGeom>
            <a:ln w="63500">
              <a:solidFill>
                <a:srgbClr val="FFFF00"/>
              </a:solidFill>
              <a:prstDash val="solid"/>
            </a:ln>
          </p:spPr>
          <p:style>
            <a:lnRef idx="1">
              <a:schemeClr val="accent1"/>
            </a:lnRef>
            <a:fillRef idx="0">
              <a:schemeClr val="accent1"/>
            </a:fillRef>
            <a:effectRef idx="0">
              <a:schemeClr val="accent1"/>
            </a:effectRef>
            <a:fontRef idx="minor">
              <a:schemeClr val="tx1"/>
            </a:fontRef>
          </p:style>
        </p:cxnSp>
        <p:sp>
          <p:nvSpPr>
            <p:cNvPr id="14370" name="TextBox 27"/>
            <p:cNvSpPr txBox="1">
              <a:spLocks noChangeArrowheads="1"/>
            </p:cNvSpPr>
            <p:nvPr/>
          </p:nvSpPr>
          <p:spPr bwMode="auto">
            <a:xfrm>
              <a:off x="1351735" y="5638800"/>
              <a:ext cx="297202" cy="432770"/>
            </a:xfrm>
            <a:prstGeom prst="rect">
              <a:avLst/>
            </a:prstGeom>
            <a:noFill/>
            <a:ln w="9525">
              <a:noFill/>
              <a:miter lim="800000"/>
              <a:headEnd/>
              <a:tailEnd/>
            </a:ln>
          </p:spPr>
          <p:txBody>
            <a:bodyPr wrap="none">
              <a:spAutoFit/>
            </a:bodyPr>
            <a:lstStyle/>
            <a:p>
              <a:r>
                <a:rPr lang="en-US" altLang="zh-CN" sz="3400"/>
                <a:t>0</a:t>
              </a:r>
            </a:p>
          </p:txBody>
        </p:sp>
        <p:sp>
          <p:nvSpPr>
            <p:cNvPr id="14371" name="TextBox 28"/>
            <p:cNvSpPr txBox="1">
              <a:spLocks noChangeArrowheads="1"/>
            </p:cNvSpPr>
            <p:nvPr/>
          </p:nvSpPr>
          <p:spPr bwMode="auto">
            <a:xfrm>
              <a:off x="1909948" y="6172200"/>
              <a:ext cx="297202" cy="432770"/>
            </a:xfrm>
            <a:prstGeom prst="rect">
              <a:avLst/>
            </a:prstGeom>
            <a:noFill/>
            <a:ln w="9525">
              <a:noFill/>
              <a:miter lim="800000"/>
              <a:headEnd/>
              <a:tailEnd/>
            </a:ln>
          </p:spPr>
          <p:txBody>
            <a:bodyPr wrap="none">
              <a:spAutoFit/>
            </a:bodyPr>
            <a:lstStyle/>
            <a:p>
              <a:r>
                <a:rPr lang="en-US" altLang="zh-CN" sz="3400"/>
                <a:t>1</a:t>
              </a:r>
            </a:p>
          </p:txBody>
        </p:sp>
      </p:grpSp>
      <p:grpSp>
        <p:nvGrpSpPr>
          <p:cNvPr id="17" name="Group 33"/>
          <p:cNvGrpSpPr>
            <a:grpSpLocks/>
          </p:cNvGrpSpPr>
          <p:nvPr/>
        </p:nvGrpSpPr>
        <p:grpSpPr bwMode="auto">
          <a:xfrm>
            <a:off x="2275840" y="4876800"/>
            <a:ext cx="4118187" cy="4835763"/>
            <a:chOff x="1600200" y="3429000"/>
            <a:chExt cx="2895600" cy="3400146"/>
          </a:xfrm>
        </p:grpSpPr>
        <p:cxnSp>
          <p:nvCxnSpPr>
            <p:cNvPr id="19" name="Straight Connector 18"/>
            <p:cNvCxnSpPr/>
            <p:nvPr/>
          </p:nvCxnSpPr>
          <p:spPr>
            <a:xfrm rot="16200000" flipH="1">
              <a:off x="1295400" y="3733800"/>
              <a:ext cx="2743200" cy="2133600"/>
            </a:xfrm>
            <a:prstGeom prst="line">
              <a:avLst/>
            </a:prstGeom>
            <a:ln w="6350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048000" y="5638800"/>
              <a:ext cx="1447800" cy="1066800"/>
            </a:xfrm>
            <a:prstGeom prst="line">
              <a:avLst/>
            </a:prstGeom>
            <a:ln w="63500">
              <a:solidFill>
                <a:srgbClr val="7030A0"/>
              </a:solidFill>
              <a:prstDash val="solid"/>
            </a:ln>
          </p:spPr>
          <p:style>
            <a:lnRef idx="1">
              <a:schemeClr val="accent1"/>
            </a:lnRef>
            <a:fillRef idx="0">
              <a:schemeClr val="accent1"/>
            </a:fillRef>
            <a:effectRef idx="0">
              <a:schemeClr val="accent1"/>
            </a:effectRef>
            <a:fontRef idx="minor">
              <a:schemeClr val="tx1"/>
            </a:fontRef>
          </p:style>
        </p:cxnSp>
        <p:sp>
          <p:nvSpPr>
            <p:cNvPr id="14366" name="TextBox 30"/>
            <p:cNvSpPr txBox="1">
              <a:spLocks noChangeArrowheads="1"/>
            </p:cNvSpPr>
            <p:nvPr/>
          </p:nvSpPr>
          <p:spPr bwMode="auto">
            <a:xfrm>
              <a:off x="3485338" y="6396335"/>
              <a:ext cx="297202" cy="432811"/>
            </a:xfrm>
            <a:prstGeom prst="rect">
              <a:avLst/>
            </a:prstGeom>
            <a:noFill/>
            <a:ln w="9525">
              <a:noFill/>
              <a:miter lim="800000"/>
              <a:headEnd/>
              <a:tailEnd/>
            </a:ln>
          </p:spPr>
          <p:txBody>
            <a:bodyPr wrap="none">
              <a:spAutoFit/>
            </a:bodyPr>
            <a:lstStyle/>
            <a:p>
              <a:r>
                <a:rPr lang="en-US" altLang="zh-CN" sz="3400"/>
                <a:t>0</a:t>
              </a:r>
            </a:p>
          </p:txBody>
        </p:sp>
        <p:sp>
          <p:nvSpPr>
            <p:cNvPr id="14367" name="TextBox 31"/>
            <p:cNvSpPr txBox="1">
              <a:spLocks noChangeArrowheads="1"/>
            </p:cNvSpPr>
            <p:nvPr/>
          </p:nvSpPr>
          <p:spPr bwMode="auto">
            <a:xfrm>
              <a:off x="4094934" y="5943600"/>
              <a:ext cx="297202" cy="432811"/>
            </a:xfrm>
            <a:prstGeom prst="rect">
              <a:avLst/>
            </a:prstGeom>
            <a:noFill/>
            <a:ln w="9525">
              <a:noFill/>
              <a:miter lim="800000"/>
              <a:headEnd/>
              <a:tailEnd/>
            </a:ln>
          </p:spPr>
          <p:txBody>
            <a:bodyPr wrap="none">
              <a:spAutoFit/>
            </a:bodyPr>
            <a:lstStyle/>
            <a:p>
              <a:r>
                <a:rPr lang="en-US" altLang="zh-CN" sz="3400"/>
                <a:t>1</a:t>
              </a:r>
            </a:p>
          </p:txBody>
        </p:sp>
      </p:grpSp>
      <p:sp>
        <p:nvSpPr>
          <p:cNvPr id="37" name="Line Callout 2 36"/>
          <p:cNvSpPr/>
          <p:nvPr/>
        </p:nvSpPr>
        <p:spPr>
          <a:xfrm>
            <a:off x="6610773" y="4768428"/>
            <a:ext cx="1192107" cy="866987"/>
          </a:xfrm>
          <a:prstGeom prst="borderCallout2">
            <a:avLst>
              <a:gd name="adj1" fmla="val 18750"/>
              <a:gd name="adj2" fmla="val -8333"/>
              <a:gd name="adj3" fmla="val 20698"/>
              <a:gd name="adj4" fmla="val -115717"/>
              <a:gd name="adj5" fmla="val 104708"/>
              <a:gd name="adj6" fmla="val -161487"/>
            </a:avLst>
          </a:prstGeom>
        </p:spPr>
        <p:style>
          <a:lnRef idx="2">
            <a:schemeClr val="accent2"/>
          </a:lnRef>
          <a:fillRef idx="1">
            <a:schemeClr val="lt1"/>
          </a:fillRef>
          <a:effectRef idx="0">
            <a:schemeClr val="accent2"/>
          </a:effectRef>
          <a:fontRef idx="minor">
            <a:schemeClr val="dk1"/>
          </a:fontRef>
        </p:style>
        <p:txBody>
          <a:bodyPr lIns="130005" tIns="65003" rIns="130005" bIns="65003" anchor="ctr"/>
          <a:lstStyle/>
          <a:p>
            <a:pPr algn="ctr"/>
            <a:r>
              <a:rPr lang="en-US" altLang="zh-CN" sz="4000">
                <a:solidFill>
                  <a:srgbClr val="000000"/>
                </a:solidFill>
                <a:cs typeface="Arial" pitchFamily="34" charset="0"/>
              </a:rPr>
              <a:t>101</a:t>
            </a:r>
            <a:endParaRPr lang="en-US" altLang="zh-CN">
              <a:solidFill>
                <a:srgbClr val="000000"/>
              </a:solidFill>
              <a:cs typeface="Arial" pitchFamily="34" charset="0"/>
            </a:endParaRPr>
          </a:p>
        </p:txBody>
      </p:sp>
      <p:sp>
        <p:nvSpPr>
          <p:cNvPr id="38" name="TextBox 37"/>
          <p:cNvSpPr txBox="1"/>
          <p:nvPr/>
        </p:nvSpPr>
        <p:spPr>
          <a:xfrm>
            <a:off x="7112654" y="8019628"/>
            <a:ext cx="5574645" cy="839196"/>
          </a:xfrm>
          <a:prstGeom prst="rect">
            <a:avLst/>
          </a:prstGeom>
          <a:noFill/>
          <a:ln>
            <a:solidFill>
              <a:schemeClr val="tx1"/>
            </a:solidFill>
          </a:ln>
          <a:effectLst/>
        </p:spPr>
        <p:txBody>
          <a:bodyPr wrap="none" lIns="130005" tIns="65003" rIns="130005" bIns="65003">
            <a:spAutoFit/>
          </a:bodyPr>
          <a:lstStyle/>
          <a:p>
            <a:pPr>
              <a:defRPr/>
            </a:pPr>
            <a:r>
              <a:rPr lang="en-US" sz="4600" dirty="0">
                <a:cs typeface="Arial" charset="0"/>
              </a:rPr>
              <a:t>No learning involved</a:t>
            </a:r>
          </a:p>
        </p:txBody>
      </p:sp>
      <p:sp>
        <p:nvSpPr>
          <p:cNvPr id="39" name="Oval 38"/>
          <p:cNvSpPr/>
          <p:nvPr/>
        </p:nvSpPr>
        <p:spPr>
          <a:xfrm>
            <a:off x="3467947" y="5743787"/>
            <a:ext cx="325120" cy="325120"/>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anchor="ctr"/>
          <a:lstStyle/>
          <a:p>
            <a:pPr algn="ctr"/>
            <a:endParaRPr lang="zh-CN" altLang="zh-CN">
              <a:solidFill>
                <a:srgbClr val="FFFFFF"/>
              </a:solidFill>
              <a:cs typeface="Arial" pitchFamily="34" charset="0"/>
            </a:endParaRPr>
          </a:p>
        </p:txBody>
      </p:sp>
      <p:sp>
        <p:nvSpPr>
          <p:cNvPr id="41" name="Oval 40"/>
          <p:cNvSpPr/>
          <p:nvPr/>
        </p:nvSpPr>
        <p:spPr>
          <a:xfrm>
            <a:off x="3901440" y="6177280"/>
            <a:ext cx="325120" cy="325120"/>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anchor="ctr"/>
          <a:lstStyle/>
          <a:p>
            <a:pPr algn="ctr"/>
            <a:endParaRPr lang="zh-CN" altLang="zh-CN">
              <a:solidFill>
                <a:srgbClr val="FFFFFF"/>
              </a:solidFill>
              <a:cs typeface="Arial" pitchFamily="34" charset="0"/>
            </a:endParaRPr>
          </a:p>
        </p:txBody>
      </p:sp>
      <p:cxnSp>
        <p:nvCxnSpPr>
          <p:cNvPr id="43" name="Straight Arrow Connector 42"/>
          <p:cNvCxnSpPr>
            <a:stCxn id="45" idx="1"/>
          </p:cNvCxnSpPr>
          <p:nvPr/>
        </p:nvCxnSpPr>
        <p:spPr>
          <a:xfrm flipH="1" flipV="1">
            <a:off x="5527048" y="6177281"/>
            <a:ext cx="2359423" cy="20285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886466" y="5960534"/>
            <a:ext cx="4032880" cy="839196"/>
          </a:xfrm>
          <a:prstGeom prst="rect">
            <a:avLst/>
          </a:prstGeom>
          <a:noFill/>
        </p:spPr>
        <p:txBody>
          <a:bodyPr wrap="none" lIns="130005" tIns="65003" rIns="130005" bIns="65003">
            <a:spAutoFit/>
          </a:bodyPr>
          <a:lstStyle/>
          <a:p>
            <a:pPr>
              <a:defRPr/>
            </a:pPr>
            <a:r>
              <a:rPr lang="en-US" sz="4600" dirty="0">
                <a:cs typeface="Arial" charset="0"/>
              </a:rPr>
              <a:t>Feature vector</a:t>
            </a:r>
          </a:p>
        </p:txBody>
      </p:sp>
    </p:spTree>
    <p:extLst>
      <p:ext uri="{BB962C8B-B14F-4D97-AF65-F5344CB8AC3E}">
        <p14:creationId xmlns:p14="http://schemas.microsoft.com/office/powerpoint/2010/main" val="219258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0" y="-38100"/>
            <a:ext cx="12698413" cy="1625600"/>
          </a:xfrm>
          <a:prstGeom prst="rect">
            <a:avLst/>
          </a:prstGeom>
        </p:spPr>
        <p:txBody>
          <a:bodyPr/>
          <a:lstStyle/>
          <a:p>
            <a:pPr eaLnBrk="1" hangingPunct="1"/>
            <a:r>
              <a:rPr lang="en-US" altLang="zh-CN" sz="5700" dirty="0">
                <a:ea typeface="宋体" pitchFamily="2" charset="-122"/>
              </a:rPr>
              <a:t>How to search from hash table?</a:t>
            </a:r>
          </a:p>
        </p:txBody>
      </p:sp>
      <p:sp>
        <p:nvSpPr>
          <p:cNvPr id="66563" name="AutoShape 3"/>
          <p:cNvSpPr>
            <a:spLocks noChangeAspect="1" noChangeArrowheads="1"/>
          </p:cNvSpPr>
          <p:nvPr/>
        </p:nvSpPr>
        <p:spPr bwMode="auto">
          <a:xfrm>
            <a:off x="2081673" y="6771078"/>
            <a:ext cx="1142436" cy="1142436"/>
          </a:xfrm>
          <a:prstGeom prst="triangle">
            <a:avLst>
              <a:gd name="adj" fmla="val 50000"/>
            </a:avLst>
          </a:prstGeom>
          <a:solidFill>
            <a:srgbClr val="008000"/>
          </a:solidFill>
          <a:ln w="19050">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64" name="Rectangle 4"/>
          <p:cNvSpPr>
            <a:spLocks noChangeAspect="1" noChangeArrowheads="1"/>
          </p:cNvSpPr>
          <p:nvPr/>
        </p:nvSpPr>
        <p:spPr bwMode="auto">
          <a:xfrm>
            <a:off x="2354863" y="7213600"/>
            <a:ext cx="584764" cy="695396"/>
          </a:xfrm>
          <a:prstGeom prst="rect">
            <a:avLst/>
          </a:prstGeom>
          <a:noFill/>
          <a:ln w="9525">
            <a:noFill/>
            <a:miter lim="800000"/>
            <a:headEnd/>
            <a:tailEnd/>
          </a:ln>
        </p:spPr>
        <p:txBody>
          <a:bodyPr lIns="130005" tIns="65003" rIns="130005" bIns="65003">
            <a:spAutoFit/>
          </a:bodyPr>
          <a:lstStyle/>
          <a:p>
            <a:r>
              <a:rPr lang="en-US" altLang="zh-CN" sz="3700" b="1" i="1">
                <a:latin typeface="b"/>
                <a:ea typeface="宋体" pitchFamily="2" charset="-122"/>
                <a:cs typeface="Arial" pitchFamily="34" charset="0"/>
              </a:rPr>
              <a:t>Q</a:t>
            </a:r>
          </a:p>
        </p:txBody>
      </p:sp>
      <p:sp>
        <p:nvSpPr>
          <p:cNvPr id="66565" name="Rectangle 5"/>
          <p:cNvSpPr>
            <a:spLocks noChangeAspect="1" noChangeArrowheads="1"/>
          </p:cNvSpPr>
          <p:nvPr/>
        </p:nvSpPr>
        <p:spPr bwMode="auto">
          <a:xfrm>
            <a:off x="3924018" y="7705797"/>
            <a:ext cx="1104054" cy="645724"/>
          </a:xfrm>
          <a:prstGeom prst="rect">
            <a:avLst/>
          </a:prstGeom>
          <a:noFill/>
          <a:ln w="9525">
            <a:noFill/>
            <a:miter lim="800000"/>
            <a:headEnd/>
            <a:tailEnd/>
          </a:ln>
        </p:spPr>
        <p:txBody>
          <a:bodyPr lIns="130005" tIns="65003" rIns="130005" bIns="65003"/>
          <a:lstStyle/>
          <a:p>
            <a:pPr algn="ctr">
              <a:spcBef>
                <a:spcPct val="20000"/>
              </a:spcBef>
            </a:pPr>
            <a:r>
              <a:rPr lang="en-US" altLang="zh-CN" sz="2000" b="1">
                <a:ea typeface="宋体" pitchFamily="2" charset="-122"/>
                <a:cs typeface="Arial" pitchFamily="34" charset="0"/>
              </a:rPr>
              <a:t>111101</a:t>
            </a:r>
          </a:p>
        </p:txBody>
      </p:sp>
      <p:sp>
        <p:nvSpPr>
          <p:cNvPr id="66566" name="Rectangle 6"/>
          <p:cNvSpPr>
            <a:spLocks noChangeAspect="1" noChangeArrowheads="1"/>
          </p:cNvSpPr>
          <p:nvPr/>
        </p:nvSpPr>
        <p:spPr bwMode="auto">
          <a:xfrm>
            <a:off x="3924018" y="7060074"/>
            <a:ext cx="1104054" cy="645724"/>
          </a:xfrm>
          <a:prstGeom prst="rect">
            <a:avLst/>
          </a:prstGeom>
          <a:noFill/>
          <a:ln w="9525">
            <a:noFill/>
            <a:miter lim="800000"/>
            <a:headEnd/>
            <a:tailEnd/>
          </a:ln>
        </p:spPr>
        <p:txBody>
          <a:bodyPr lIns="130005" tIns="65003" rIns="130005" bIns="65003"/>
          <a:lstStyle/>
          <a:p>
            <a:pPr algn="ctr">
              <a:spcBef>
                <a:spcPct val="20000"/>
              </a:spcBef>
            </a:pPr>
            <a:r>
              <a:rPr lang="en-US" altLang="zh-CN" sz="2000" b="1">
                <a:ea typeface="宋体" pitchFamily="2" charset="-122"/>
                <a:cs typeface="Arial" pitchFamily="34" charset="0"/>
              </a:rPr>
              <a:t>110111</a:t>
            </a:r>
          </a:p>
        </p:txBody>
      </p:sp>
      <p:sp>
        <p:nvSpPr>
          <p:cNvPr id="66567" name="Rectangle 7"/>
          <p:cNvSpPr>
            <a:spLocks noChangeAspect="1" noChangeArrowheads="1"/>
          </p:cNvSpPr>
          <p:nvPr/>
        </p:nvSpPr>
        <p:spPr bwMode="auto">
          <a:xfrm>
            <a:off x="3924018" y="6414348"/>
            <a:ext cx="1104054" cy="645724"/>
          </a:xfrm>
          <a:prstGeom prst="rect">
            <a:avLst/>
          </a:prstGeom>
          <a:noFill/>
          <a:ln w="9525">
            <a:noFill/>
            <a:miter lim="800000"/>
            <a:headEnd/>
            <a:tailEnd/>
          </a:ln>
        </p:spPr>
        <p:txBody>
          <a:bodyPr lIns="130005" tIns="65003" rIns="130005" bIns="65003"/>
          <a:lstStyle/>
          <a:p>
            <a:pPr algn="ctr">
              <a:spcBef>
                <a:spcPct val="20000"/>
              </a:spcBef>
            </a:pPr>
            <a:r>
              <a:rPr lang="en-US" altLang="zh-CN" sz="2000" b="1">
                <a:ea typeface="宋体" pitchFamily="2" charset="-122"/>
                <a:cs typeface="Arial" pitchFamily="34" charset="0"/>
              </a:rPr>
              <a:t>110101</a:t>
            </a:r>
          </a:p>
        </p:txBody>
      </p:sp>
      <p:sp>
        <p:nvSpPr>
          <p:cNvPr id="66568" name="Line 8"/>
          <p:cNvSpPr>
            <a:spLocks noChangeAspect="1" noChangeShapeType="1"/>
          </p:cNvSpPr>
          <p:nvPr/>
        </p:nvSpPr>
        <p:spPr bwMode="auto">
          <a:xfrm>
            <a:off x="3917245" y="6414347"/>
            <a:ext cx="3422791" cy="0"/>
          </a:xfrm>
          <a:prstGeom prst="line">
            <a:avLst/>
          </a:prstGeom>
          <a:noFill/>
          <a:ln w="28575" cap="sq">
            <a:solidFill>
              <a:schemeClr val="tx1"/>
            </a:solidFill>
            <a:round/>
            <a:headEnd/>
            <a:tailEnd/>
          </a:ln>
        </p:spPr>
        <p:txBody>
          <a:bodyPr lIns="130005" tIns="65003" rIns="130005" bIns="65003"/>
          <a:lstStyle/>
          <a:p>
            <a:endParaRPr lang="zh-CN" altLang="en-US"/>
          </a:p>
        </p:txBody>
      </p:sp>
      <p:sp>
        <p:nvSpPr>
          <p:cNvPr id="66569" name="Line 9"/>
          <p:cNvSpPr>
            <a:spLocks noChangeAspect="1" noChangeShapeType="1"/>
          </p:cNvSpPr>
          <p:nvPr/>
        </p:nvSpPr>
        <p:spPr bwMode="auto">
          <a:xfrm>
            <a:off x="3924021" y="7060072"/>
            <a:ext cx="3420534" cy="0"/>
          </a:xfrm>
          <a:prstGeom prst="line">
            <a:avLst/>
          </a:prstGeom>
          <a:noFill/>
          <a:ln w="12700">
            <a:solidFill>
              <a:schemeClr val="tx1"/>
            </a:solidFill>
            <a:round/>
            <a:headEnd/>
            <a:tailEnd/>
          </a:ln>
        </p:spPr>
        <p:txBody>
          <a:bodyPr lIns="130005" tIns="65003" rIns="130005" bIns="65003"/>
          <a:lstStyle/>
          <a:p>
            <a:endParaRPr lang="zh-CN" altLang="en-US"/>
          </a:p>
        </p:txBody>
      </p:sp>
      <p:sp>
        <p:nvSpPr>
          <p:cNvPr id="66570" name="Line 10"/>
          <p:cNvSpPr>
            <a:spLocks noChangeAspect="1" noChangeShapeType="1"/>
          </p:cNvSpPr>
          <p:nvPr/>
        </p:nvSpPr>
        <p:spPr bwMode="auto">
          <a:xfrm>
            <a:off x="3924021" y="7705796"/>
            <a:ext cx="3420534" cy="0"/>
          </a:xfrm>
          <a:prstGeom prst="line">
            <a:avLst/>
          </a:prstGeom>
          <a:noFill/>
          <a:ln w="12700">
            <a:solidFill>
              <a:schemeClr val="tx1"/>
            </a:solidFill>
            <a:round/>
            <a:headEnd/>
            <a:tailEnd/>
          </a:ln>
        </p:spPr>
        <p:txBody>
          <a:bodyPr lIns="130005" tIns="65003" rIns="130005" bIns="65003"/>
          <a:lstStyle/>
          <a:p>
            <a:endParaRPr lang="zh-CN" altLang="en-US"/>
          </a:p>
        </p:txBody>
      </p:sp>
      <p:sp>
        <p:nvSpPr>
          <p:cNvPr id="66571" name="Line 11"/>
          <p:cNvSpPr>
            <a:spLocks noChangeAspect="1" noChangeShapeType="1"/>
          </p:cNvSpPr>
          <p:nvPr/>
        </p:nvSpPr>
        <p:spPr bwMode="auto">
          <a:xfrm>
            <a:off x="3924021" y="8351521"/>
            <a:ext cx="3420534" cy="0"/>
          </a:xfrm>
          <a:prstGeom prst="line">
            <a:avLst/>
          </a:prstGeom>
          <a:noFill/>
          <a:ln w="28575" cap="sq">
            <a:solidFill>
              <a:schemeClr val="tx1"/>
            </a:solidFill>
            <a:round/>
            <a:headEnd/>
            <a:tailEnd/>
          </a:ln>
        </p:spPr>
        <p:txBody>
          <a:bodyPr lIns="130005" tIns="65003" rIns="130005" bIns="65003"/>
          <a:lstStyle/>
          <a:p>
            <a:endParaRPr lang="zh-CN" altLang="en-US"/>
          </a:p>
        </p:txBody>
      </p:sp>
      <p:sp>
        <p:nvSpPr>
          <p:cNvPr id="66572" name="Line 12"/>
          <p:cNvSpPr>
            <a:spLocks noChangeAspect="1" noChangeShapeType="1"/>
          </p:cNvSpPr>
          <p:nvPr/>
        </p:nvSpPr>
        <p:spPr bwMode="auto">
          <a:xfrm>
            <a:off x="3924018" y="6414357"/>
            <a:ext cx="0" cy="1937173"/>
          </a:xfrm>
          <a:prstGeom prst="line">
            <a:avLst/>
          </a:prstGeom>
          <a:noFill/>
          <a:ln w="28575" cap="sq">
            <a:solidFill>
              <a:schemeClr val="tx1"/>
            </a:solidFill>
            <a:round/>
            <a:headEnd/>
            <a:tailEnd/>
          </a:ln>
        </p:spPr>
        <p:txBody>
          <a:bodyPr lIns="130005" tIns="65003" rIns="130005" bIns="65003"/>
          <a:lstStyle/>
          <a:p>
            <a:endParaRPr lang="zh-CN" altLang="en-US"/>
          </a:p>
        </p:txBody>
      </p:sp>
      <p:sp>
        <p:nvSpPr>
          <p:cNvPr id="66573" name="Line 13"/>
          <p:cNvSpPr>
            <a:spLocks noChangeAspect="1" noChangeShapeType="1"/>
          </p:cNvSpPr>
          <p:nvPr/>
        </p:nvSpPr>
        <p:spPr bwMode="auto">
          <a:xfrm>
            <a:off x="5028072" y="6414357"/>
            <a:ext cx="0" cy="1937173"/>
          </a:xfrm>
          <a:prstGeom prst="line">
            <a:avLst/>
          </a:prstGeom>
          <a:noFill/>
          <a:ln w="12700">
            <a:solidFill>
              <a:schemeClr val="tx1"/>
            </a:solidFill>
            <a:round/>
            <a:headEnd/>
            <a:tailEnd/>
          </a:ln>
        </p:spPr>
        <p:txBody>
          <a:bodyPr lIns="130005" tIns="65003" rIns="130005" bIns="65003"/>
          <a:lstStyle/>
          <a:p>
            <a:endParaRPr lang="zh-CN" altLang="en-US"/>
          </a:p>
        </p:txBody>
      </p:sp>
      <p:sp>
        <p:nvSpPr>
          <p:cNvPr id="66574" name="Line 14"/>
          <p:cNvSpPr>
            <a:spLocks noChangeAspect="1" noChangeShapeType="1"/>
          </p:cNvSpPr>
          <p:nvPr/>
        </p:nvSpPr>
        <p:spPr bwMode="auto">
          <a:xfrm>
            <a:off x="7340036" y="6414357"/>
            <a:ext cx="0" cy="1937173"/>
          </a:xfrm>
          <a:prstGeom prst="line">
            <a:avLst/>
          </a:prstGeom>
          <a:noFill/>
          <a:ln w="28575" cap="sq">
            <a:solidFill>
              <a:schemeClr val="tx1"/>
            </a:solidFill>
            <a:round/>
            <a:headEnd/>
            <a:tailEnd/>
          </a:ln>
        </p:spPr>
        <p:txBody>
          <a:bodyPr lIns="130005" tIns="65003" rIns="130005" bIns="65003"/>
          <a:lstStyle/>
          <a:p>
            <a:endParaRPr lang="zh-CN" altLang="en-US"/>
          </a:p>
        </p:txBody>
      </p:sp>
      <p:sp>
        <p:nvSpPr>
          <p:cNvPr id="66575" name="Oval 15"/>
          <p:cNvSpPr>
            <a:spLocks noChangeAspect="1" noChangeArrowheads="1"/>
          </p:cNvSpPr>
          <p:nvPr/>
        </p:nvSpPr>
        <p:spPr bwMode="auto">
          <a:xfrm>
            <a:off x="5407378" y="8631485"/>
            <a:ext cx="115146" cy="115146"/>
          </a:xfrm>
          <a:prstGeom prst="ellipse">
            <a:avLst/>
          </a:prstGeom>
          <a:solidFill>
            <a:schemeClr val="tx1"/>
          </a:solidFill>
          <a:ln w="9525">
            <a:solidFill>
              <a:schemeClr val="tx1"/>
            </a:solidFill>
            <a:round/>
            <a:headEnd/>
            <a:tailEnd/>
          </a:ln>
        </p:spPr>
        <p:txBody>
          <a:bodyPr wrap="none" lIns="130005" tIns="65003" rIns="130005" bIns="65003" anchor="ctr"/>
          <a:lstStyle/>
          <a:p>
            <a:pPr eaLnBrk="0" hangingPunct="0"/>
            <a:endParaRPr lang="zh-CN" altLang="zh-CN">
              <a:cs typeface="Arial" pitchFamily="34" charset="0"/>
            </a:endParaRPr>
          </a:p>
        </p:txBody>
      </p:sp>
      <p:sp>
        <p:nvSpPr>
          <p:cNvPr id="66576" name="AutoShape 16"/>
          <p:cNvSpPr>
            <a:spLocks noChangeAspect="1" noChangeArrowheads="1"/>
          </p:cNvSpPr>
          <p:nvPr/>
        </p:nvSpPr>
        <p:spPr bwMode="auto">
          <a:xfrm>
            <a:off x="5131939" y="6513699"/>
            <a:ext cx="501227" cy="501227"/>
          </a:xfrm>
          <a:prstGeom prst="triangle">
            <a:avLst>
              <a:gd name="adj" fmla="val 50000"/>
            </a:avLst>
          </a:prstGeom>
          <a:solidFill>
            <a:srgbClr val="333399"/>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77" name="AutoShape 17"/>
          <p:cNvSpPr>
            <a:spLocks noChangeAspect="1" noChangeArrowheads="1"/>
          </p:cNvSpPr>
          <p:nvPr/>
        </p:nvSpPr>
        <p:spPr bwMode="auto">
          <a:xfrm>
            <a:off x="6254054" y="6520471"/>
            <a:ext cx="501227" cy="501227"/>
          </a:xfrm>
          <a:prstGeom prst="triangle">
            <a:avLst>
              <a:gd name="adj" fmla="val 50000"/>
            </a:avLst>
          </a:prstGeom>
          <a:solidFill>
            <a:srgbClr val="800080"/>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78" name="AutoShape 18"/>
          <p:cNvSpPr>
            <a:spLocks noChangeAspect="1" noChangeArrowheads="1"/>
          </p:cNvSpPr>
          <p:nvPr/>
        </p:nvSpPr>
        <p:spPr bwMode="auto">
          <a:xfrm>
            <a:off x="5046143" y="7154908"/>
            <a:ext cx="501227" cy="501227"/>
          </a:xfrm>
          <a:prstGeom prst="triangle">
            <a:avLst>
              <a:gd name="adj" fmla="val 50000"/>
            </a:avLst>
          </a:prstGeom>
          <a:solidFill>
            <a:srgbClr val="008000"/>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79" name="AutoShape 19"/>
          <p:cNvSpPr>
            <a:spLocks noChangeAspect="1" noChangeArrowheads="1"/>
          </p:cNvSpPr>
          <p:nvPr/>
        </p:nvSpPr>
        <p:spPr bwMode="auto">
          <a:xfrm>
            <a:off x="5125165" y="7771280"/>
            <a:ext cx="501227" cy="501227"/>
          </a:xfrm>
          <a:prstGeom prst="triangle">
            <a:avLst>
              <a:gd name="adj" fmla="val 50000"/>
            </a:avLst>
          </a:prstGeom>
          <a:solidFill>
            <a:srgbClr val="800080"/>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80" name="AutoShape 20"/>
          <p:cNvSpPr>
            <a:spLocks noChangeAspect="1" noChangeArrowheads="1"/>
          </p:cNvSpPr>
          <p:nvPr/>
        </p:nvSpPr>
        <p:spPr bwMode="auto">
          <a:xfrm>
            <a:off x="5676062" y="7778054"/>
            <a:ext cx="501227" cy="501227"/>
          </a:xfrm>
          <a:prstGeom prst="triangle">
            <a:avLst>
              <a:gd name="adj" fmla="val 50000"/>
            </a:avLst>
          </a:prstGeom>
          <a:solidFill>
            <a:srgbClr val="800080"/>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81" name="AutoShape 21"/>
          <p:cNvSpPr>
            <a:spLocks noChangeAspect="1" noChangeArrowheads="1"/>
          </p:cNvSpPr>
          <p:nvPr/>
        </p:nvSpPr>
        <p:spPr bwMode="auto">
          <a:xfrm>
            <a:off x="6163742" y="7150392"/>
            <a:ext cx="501227" cy="501227"/>
          </a:xfrm>
          <a:prstGeom prst="triangle">
            <a:avLst>
              <a:gd name="adj" fmla="val 50000"/>
            </a:avLst>
          </a:prstGeom>
          <a:solidFill>
            <a:srgbClr val="008000"/>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82" name="AutoShape 22"/>
          <p:cNvSpPr>
            <a:spLocks noChangeAspect="1" noChangeArrowheads="1"/>
          </p:cNvSpPr>
          <p:nvPr/>
        </p:nvSpPr>
        <p:spPr bwMode="auto">
          <a:xfrm>
            <a:off x="6748508" y="7150392"/>
            <a:ext cx="501227" cy="501227"/>
          </a:xfrm>
          <a:prstGeom prst="triangle">
            <a:avLst>
              <a:gd name="adj" fmla="val 50000"/>
            </a:avLst>
          </a:prstGeom>
          <a:solidFill>
            <a:srgbClr val="008000"/>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83" name="AutoShape 23"/>
          <p:cNvSpPr>
            <a:spLocks noChangeAspect="1" noChangeArrowheads="1"/>
          </p:cNvSpPr>
          <p:nvPr/>
        </p:nvSpPr>
        <p:spPr bwMode="auto">
          <a:xfrm>
            <a:off x="5585751" y="7150392"/>
            <a:ext cx="501227" cy="501227"/>
          </a:xfrm>
          <a:prstGeom prst="triangle">
            <a:avLst>
              <a:gd name="adj" fmla="val 50000"/>
            </a:avLst>
          </a:prstGeom>
          <a:solidFill>
            <a:srgbClr val="FFCC00"/>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84" name="AutoShape 24"/>
          <p:cNvSpPr>
            <a:spLocks noChangeAspect="1" noChangeArrowheads="1"/>
          </p:cNvSpPr>
          <p:nvPr/>
        </p:nvSpPr>
        <p:spPr bwMode="auto">
          <a:xfrm>
            <a:off x="5676062" y="6513699"/>
            <a:ext cx="501227" cy="501227"/>
          </a:xfrm>
          <a:prstGeom prst="triangle">
            <a:avLst>
              <a:gd name="adj" fmla="val 50000"/>
            </a:avLst>
          </a:prstGeom>
          <a:solidFill>
            <a:srgbClr val="333399"/>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85" name="Line 25"/>
          <p:cNvSpPr>
            <a:spLocks noChangeAspect="1" noChangeShapeType="1"/>
          </p:cNvSpPr>
          <p:nvPr/>
        </p:nvSpPr>
        <p:spPr bwMode="auto">
          <a:xfrm flipH="1">
            <a:off x="5317067" y="5396089"/>
            <a:ext cx="0" cy="946010"/>
          </a:xfrm>
          <a:prstGeom prst="line">
            <a:avLst/>
          </a:prstGeom>
          <a:noFill/>
          <a:ln w="38100">
            <a:solidFill>
              <a:schemeClr val="tx1"/>
            </a:solidFill>
            <a:round/>
            <a:headEnd/>
            <a:tailEnd type="triangle" w="med" len="med"/>
          </a:ln>
        </p:spPr>
        <p:txBody>
          <a:bodyPr wrap="none" lIns="130005" tIns="65003" rIns="130005" bIns="65003" anchor="ctr"/>
          <a:lstStyle/>
          <a:p>
            <a:endParaRPr lang="zh-CN" altLang="en-US"/>
          </a:p>
        </p:txBody>
      </p:sp>
      <p:sp>
        <p:nvSpPr>
          <p:cNvPr id="66586" name="Line 26"/>
          <p:cNvSpPr>
            <a:spLocks noChangeAspect="1" noChangeShapeType="1"/>
          </p:cNvSpPr>
          <p:nvPr/>
        </p:nvSpPr>
        <p:spPr bwMode="auto">
          <a:xfrm flipH="1">
            <a:off x="5540587" y="5396089"/>
            <a:ext cx="0" cy="946010"/>
          </a:xfrm>
          <a:prstGeom prst="line">
            <a:avLst/>
          </a:prstGeom>
          <a:noFill/>
          <a:ln w="38100">
            <a:solidFill>
              <a:schemeClr val="tx1"/>
            </a:solidFill>
            <a:round/>
            <a:headEnd/>
            <a:tailEnd type="triangle" w="med" len="med"/>
          </a:ln>
        </p:spPr>
        <p:txBody>
          <a:bodyPr wrap="none" lIns="130005" tIns="65003" rIns="130005" bIns="65003" anchor="ctr"/>
          <a:lstStyle/>
          <a:p>
            <a:endParaRPr lang="zh-CN" altLang="en-US"/>
          </a:p>
        </p:txBody>
      </p:sp>
      <p:sp>
        <p:nvSpPr>
          <p:cNvPr id="66587" name="Line 27"/>
          <p:cNvSpPr>
            <a:spLocks noChangeAspect="1" noChangeShapeType="1"/>
          </p:cNvSpPr>
          <p:nvPr/>
        </p:nvSpPr>
        <p:spPr bwMode="auto">
          <a:xfrm flipH="1">
            <a:off x="5764107" y="5396089"/>
            <a:ext cx="0" cy="946010"/>
          </a:xfrm>
          <a:prstGeom prst="line">
            <a:avLst/>
          </a:prstGeom>
          <a:noFill/>
          <a:ln w="38100">
            <a:solidFill>
              <a:schemeClr val="tx1"/>
            </a:solidFill>
            <a:round/>
            <a:headEnd/>
            <a:tailEnd type="triangle" w="med" len="med"/>
          </a:ln>
        </p:spPr>
        <p:txBody>
          <a:bodyPr wrap="none" lIns="130005" tIns="65003" rIns="130005" bIns="65003" anchor="ctr"/>
          <a:lstStyle/>
          <a:p>
            <a:endParaRPr lang="zh-CN" altLang="en-US"/>
          </a:p>
        </p:txBody>
      </p:sp>
      <p:sp>
        <p:nvSpPr>
          <p:cNvPr id="66588" name="Line 28"/>
          <p:cNvSpPr>
            <a:spLocks noChangeAspect="1" noChangeShapeType="1"/>
          </p:cNvSpPr>
          <p:nvPr/>
        </p:nvSpPr>
        <p:spPr bwMode="auto">
          <a:xfrm flipH="1">
            <a:off x="5989885" y="5396089"/>
            <a:ext cx="0" cy="946010"/>
          </a:xfrm>
          <a:prstGeom prst="line">
            <a:avLst/>
          </a:prstGeom>
          <a:noFill/>
          <a:ln w="38100">
            <a:solidFill>
              <a:schemeClr val="tx1"/>
            </a:solidFill>
            <a:round/>
            <a:headEnd/>
            <a:tailEnd type="triangle" w="med" len="med"/>
          </a:ln>
        </p:spPr>
        <p:txBody>
          <a:bodyPr wrap="none" lIns="130005" tIns="65003" rIns="130005" bIns="65003" anchor="ctr"/>
          <a:lstStyle/>
          <a:p>
            <a:endParaRPr lang="zh-CN" altLang="en-US"/>
          </a:p>
        </p:txBody>
      </p:sp>
      <p:sp>
        <p:nvSpPr>
          <p:cNvPr id="66589" name="Line 29"/>
          <p:cNvSpPr>
            <a:spLocks noChangeAspect="1" noChangeShapeType="1"/>
          </p:cNvSpPr>
          <p:nvPr/>
        </p:nvSpPr>
        <p:spPr bwMode="auto">
          <a:xfrm>
            <a:off x="3429565" y="7373902"/>
            <a:ext cx="404142" cy="0"/>
          </a:xfrm>
          <a:prstGeom prst="line">
            <a:avLst/>
          </a:prstGeom>
          <a:noFill/>
          <a:ln w="38100">
            <a:solidFill>
              <a:schemeClr val="tx1"/>
            </a:solidFill>
            <a:round/>
            <a:headEnd/>
            <a:tailEnd type="triangle" w="med" len="med"/>
          </a:ln>
        </p:spPr>
        <p:txBody>
          <a:bodyPr wrap="none" lIns="130005" tIns="65003" rIns="130005" bIns="65003" anchor="ctr"/>
          <a:lstStyle/>
          <a:p>
            <a:endParaRPr lang="zh-CN" altLang="en-US"/>
          </a:p>
        </p:txBody>
      </p:sp>
      <p:sp>
        <p:nvSpPr>
          <p:cNvPr id="66590" name="Line 30"/>
          <p:cNvSpPr>
            <a:spLocks noChangeAspect="1" noChangeShapeType="1"/>
          </p:cNvSpPr>
          <p:nvPr/>
        </p:nvSpPr>
        <p:spPr bwMode="auto">
          <a:xfrm flipH="1">
            <a:off x="5091290" y="5396089"/>
            <a:ext cx="0" cy="946010"/>
          </a:xfrm>
          <a:prstGeom prst="line">
            <a:avLst/>
          </a:prstGeom>
          <a:noFill/>
          <a:ln w="38100">
            <a:solidFill>
              <a:schemeClr val="tx1"/>
            </a:solidFill>
            <a:round/>
            <a:headEnd/>
            <a:tailEnd type="triangle" w="med" len="med"/>
          </a:ln>
        </p:spPr>
        <p:txBody>
          <a:bodyPr wrap="none" lIns="130005" tIns="65003" rIns="130005" bIns="65003" anchor="ctr"/>
          <a:lstStyle/>
          <a:p>
            <a:endParaRPr lang="zh-CN" altLang="en-US"/>
          </a:p>
        </p:txBody>
      </p:sp>
      <p:grpSp>
        <p:nvGrpSpPr>
          <p:cNvPr id="2" name="Group 31"/>
          <p:cNvGrpSpPr>
            <a:grpSpLocks noChangeAspect="1"/>
          </p:cNvGrpSpPr>
          <p:nvPr/>
        </p:nvGrpSpPr>
        <p:grpSpPr bwMode="auto">
          <a:xfrm>
            <a:off x="1625609" y="3465690"/>
            <a:ext cx="2472267" cy="997938"/>
            <a:chOff x="1020" y="1094"/>
            <a:chExt cx="1248" cy="504"/>
          </a:xfrm>
        </p:grpSpPr>
        <p:sp>
          <p:nvSpPr>
            <p:cNvPr id="16462" name="Text Box 32"/>
            <p:cNvSpPr txBox="1">
              <a:spLocks noChangeAspect="1" noChangeArrowheads="1"/>
            </p:cNvSpPr>
            <p:nvPr/>
          </p:nvSpPr>
          <p:spPr bwMode="auto">
            <a:xfrm>
              <a:off x="1020" y="1094"/>
              <a:ext cx="974" cy="504"/>
            </a:xfrm>
            <a:prstGeom prst="rect">
              <a:avLst/>
            </a:prstGeom>
            <a:noFill/>
            <a:ln w="9525" algn="ctr">
              <a:noFill/>
              <a:miter lim="800000"/>
              <a:headEnd/>
              <a:tailEnd/>
            </a:ln>
          </p:spPr>
          <p:txBody>
            <a:bodyPr>
              <a:spAutoFit/>
            </a:bodyPr>
            <a:lstStyle/>
            <a:p>
              <a:pPr algn="ctr">
                <a:spcBef>
                  <a:spcPct val="50000"/>
                </a:spcBef>
              </a:pPr>
              <a:r>
                <a:rPr lang="en-US" altLang="zh-CN" sz="5700" i="1">
                  <a:latin typeface="Times New Roman" pitchFamily="18" charset="0"/>
                  <a:ea typeface="宋体" pitchFamily="2" charset="-122"/>
                  <a:cs typeface="Arial" pitchFamily="34" charset="0"/>
                </a:rPr>
                <a:t>h   </a:t>
              </a:r>
              <a:endParaRPr lang="en-US" altLang="zh-CN" sz="5700" i="1" baseline="-25000">
                <a:latin typeface="Times New Roman" pitchFamily="18" charset="0"/>
                <a:ea typeface="宋体" pitchFamily="2" charset="-122"/>
                <a:cs typeface="Arial" pitchFamily="34" charset="0"/>
              </a:endParaRPr>
            </a:p>
          </p:txBody>
        </p:sp>
        <p:sp>
          <p:nvSpPr>
            <p:cNvPr id="16463" name="Text Box 33"/>
            <p:cNvSpPr txBox="1">
              <a:spLocks noChangeAspect="1" noChangeArrowheads="1"/>
            </p:cNvSpPr>
            <p:nvPr/>
          </p:nvSpPr>
          <p:spPr bwMode="auto">
            <a:xfrm>
              <a:off x="1406" y="1241"/>
              <a:ext cx="862" cy="334"/>
            </a:xfrm>
            <a:prstGeom prst="rect">
              <a:avLst/>
            </a:prstGeom>
            <a:noFill/>
            <a:ln w="9525" algn="ctr">
              <a:noFill/>
              <a:miter lim="800000"/>
              <a:headEnd/>
              <a:tailEnd/>
            </a:ln>
          </p:spPr>
          <p:txBody>
            <a:bodyPr>
              <a:spAutoFit/>
            </a:bodyPr>
            <a:lstStyle/>
            <a:p>
              <a:pPr algn="ctr">
                <a:spcBef>
                  <a:spcPct val="50000"/>
                </a:spcBef>
              </a:pPr>
              <a:r>
                <a:rPr lang="en-US" altLang="zh-CN" sz="3700" b="1" i="1" dirty="0">
                  <a:latin typeface="Times New Roman" pitchFamily="18" charset="0"/>
                  <a:ea typeface="宋体" pitchFamily="2" charset="-122"/>
                  <a:cs typeface="Arial" pitchFamily="34" charset="0"/>
                </a:rPr>
                <a:t>  r</a:t>
              </a:r>
              <a:r>
                <a:rPr lang="en-US" altLang="zh-CN" sz="3700" b="1" baseline="-25000" dirty="0">
                  <a:latin typeface="Times New Roman" pitchFamily="18" charset="0"/>
                  <a:ea typeface="宋体" pitchFamily="2" charset="-122"/>
                  <a:cs typeface="Arial" pitchFamily="34" charset="0"/>
                </a:rPr>
                <a:t>1</a:t>
              </a:r>
              <a:r>
                <a:rPr lang="en-US" altLang="zh-CN" sz="3700" b="1" dirty="0">
                  <a:latin typeface="Times New Roman" pitchFamily="18" charset="0"/>
                  <a:ea typeface="宋体" pitchFamily="2" charset="-122"/>
                  <a:cs typeface="Arial" pitchFamily="34" charset="0"/>
                </a:rPr>
                <a:t>…</a:t>
              </a:r>
              <a:r>
                <a:rPr lang="en-US" altLang="zh-CN" sz="3700" b="1" i="1" dirty="0" err="1">
                  <a:latin typeface="Times New Roman" pitchFamily="18" charset="0"/>
                  <a:ea typeface="宋体" pitchFamily="2" charset="-122"/>
                  <a:cs typeface="Arial" pitchFamily="34" charset="0"/>
                </a:rPr>
                <a:t>r</a:t>
              </a:r>
              <a:r>
                <a:rPr lang="en-US" altLang="zh-CN" sz="3700" b="1" baseline="-25000" dirty="0" err="1">
                  <a:latin typeface="Times New Roman" pitchFamily="18" charset="0"/>
                  <a:ea typeface="宋体" pitchFamily="2" charset="-122"/>
                  <a:cs typeface="Arial" pitchFamily="34" charset="0"/>
                </a:rPr>
                <a:t>k</a:t>
              </a:r>
              <a:endParaRPr lang="en-US" altLang="zh-CN" sz="3700" b="1" baseline="-25000" dirty="0">
                <a:latin typeface="Times New Roman" pitchFamily="18" charset="0"/>
                <a:ea typeface="宋体" pitchFamily="2" charset="-122"/>
                <a:cs typeface="Arial" pitchFamily="34" charset="0"/>
              </a:endParaRPr>
            </a:p>
          </p:txBody>
        </p:sp>
      </p:grpSp>
      <p:grpSp>
        <p:nvGrpSpPr>
          <p:cNvPr id="3" name="Group 34"/>
          <p:cNvGrpSpPr>
            <a:grpSpLocks noChangeAspect="1"/>
          </p:cNvGrpSpPr>
          <p:nvPr/>
        </p:nvGrpSpPr>
        <p:grpSpPr bwMode="auto">
          <a:xfrm>
            <a:off x="4192703" y="2923823"/>
            <a:ext cx="2621279" cy="2246488"/>
            <a:chOff x="1905" y="164"/>
            <a:chExt cx="1323" cy="1134"/>
          </a:xfrm>
        </p:grpSpPr>
        <p:sp>
          <p:nvSpPr>
            <p:cNvPr id="16446" name="AutoShape 35"/>
            <p:cNvSpPr>
              <a:spLocks noChangeAspect="1" noChangeArrowheads="1"/>
            </p:cNvSpPr>
            <p:nvPr/>
          </p:nvSpPr>
          <p:spPr bwMode="auto">
            <a:xfrm>
              <a:off x="1905" y="223"/>
              <a:ext cx="576" cy="576"/>
            </a:xfrm>
            <a:prstGeom prst="triangle">
              <a:avLst>
                <a:gd name="adj" fmla="val 50000"/>
              </a:avLst>
            </a:prstGeom>
            <a:solidFill>
              <a:srgbClr val="0080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47" name="AutoShape 36"/>
            <p:cNvSpPr>
              <a:spLocks noChangeAspect="1" noChangeArrowheads="1"/>
            </p:cNvSpPr>
            <p:nvPr/>
          </p:nvSpPr>
          <p:spPr bwMode="auto">
            <a:xfrm>
              <a:off x="1972" y="268"/>
              <a:ext cx="576" cy="576"/>
            </a:xfrm>
            <a:prstGeom prst="triangle">
              <a:avLst>
                <a:gd name="adj" fmla="val 50000"/>
              </a:avLst>
            </a:prstGeom>
            <a:solidFill>
              <a:srgbClr val="80008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48" name="AutoShape 37"/>
            <p:cNvSpPr>
              <a:spLocks noChangeAspect="1" noChangeArrowheads="1"/>
            </p:cNvSpPr>
            <p:nvPr/>
          </p:nvSpPr>
          <p:spPr bwMode="auto">
            <a:xfrm>
              <a:off x="2041" y="314"/>
              <a:ext cx="576" cy="576"/>
            </a:xfrm>
            <a:prstGeom prst="triangle">
              <a:avLst>
                <a:gd name="adj" fmla="val 50000"/>
              </a:avLst>
            </a:prstGeom>
            <a:solidFill>
              <a:srgbClr val="0000FF"/>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49" name="AutoShape 38"/>
            <p:cNvSpPr>
              <a:spLocks noChangeAspect="1" noChangeArrowheads="1"/>
            </p:cNvSpPr>
            <p:nvPr/>
          </p:nvSpPr>
          <p:spPr bwMode="auto">
            <a:xfrm>
              <a:off x="2108" y="359"/>
              <a:ext cx="576" cy="576"/>
            </a:xfrm>
            <a:prstGeom prst="triangle">
              <a:avLst>
                <a:gd name="adj" fmla="val 50000"/>
              </a:avLst>
            </a:prstGeom>
            <a:solidFill>
              <a:srgbClr val="0080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0" name="AutoShape 39"/>
            <p:cNvSpPr>
              <a:spLocks noChangeAspect="1" noChangeArrowheads="1"/>
            </p:cNvSpPr>
            <p:nvPr/>
          </p:nvSpPr>
          <p:spPr bwMode="auto">
            <a:xfrm>
              <a:off x="2109" y="359"/>
              <a:ext cx="576" cy="576"/>
            </a:xfrm>
            <a:prstGeom prst="triangle">
              <a:avLst>
                <a:gd name="adj" fmla="val 50000"/>
              </a:avLst>
            </a:prstGeom>
            <a:solidFill>
              <a:srgbClr val="0080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1" name="AutoShape 40"/>
            <p:cNvSpPr>
              <a:spLocks noChangeAspect="1" noChangeArrowheads="1"/>
            </p:cNvSpPr>
            <p:nvPr/>
          </p:nvSpPr>
          <p:spPr bwMode="auto">
            <a:xfrm>
              <a:off x="2176" y="404"/>
              <a:ext cx="576" cy="576"/>
            </a:xfrm>
            <a:prstGeom prst="triangle">
              <a:avLst>
                <a:gd name="adj" fmla="val 50000"/>
              </a:avLst>
            </a:prstGeom>
            <a:solidFill>
              <a:srgbClr val="FFCC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2" name="AutoShape 41"/>
            <p:cNvSpPr>
              <a:spLocks noChangeAspect="1" noChangeArrowheads="1"/>
            </p:cNvSpPr>
            <p:nvPr/>
          </p:nvSpPr>
          <p:spPr bwMode="auto">
            <a:xfrm>
              <a:off x="2245" y="450"/>
              <a:ext cx="576" cy="576"/>
            </a:xfrm>
            <a:prstGeom prst="triangle">
              <a:avLst>
                <a:gd name="adj" fmla="val 50000"/>
              </a:avLst>
            </a:prstGeom>
            <a:solidFill>
              <a:srgbClr val="FFCC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3" name="AutoShape 42"/>
            <p:cNvSpPr>
              <a:spLocks noChangeAspect="1" noChangeArrowheads="1"/>
            </p:cNvSpPr>
            <p:nvPr/>
          </p:nvSpPr>
          <p:spPr bwMode="auto">
            <a:xfrm>
              <a:off x="2312" y="495"/>
              <a:ext cx="576" cy="576"/>
            </a:xfrm>
            <a:prstGeom prst="triangle">
              <a:avLst>
                <a:gd name="adj" fmla="val 50000"/>
              </a:avLst>
            </a:prstGeom>
            <a:solidFill>
              <a:srgbClr val="80008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4" name="AutoShape 43"/>
            <p:cNvSpPr>
              <a:spLocks noChangeAspect="1" noChangeArrowheads="1"/>
            </p:cNvSpPr>
            <p:nvPr/>
          </p:nvSpPr>
          <p:spPr bwMode="auto">
            <a:xfrm>
              <a:off x="2380" y="540"/>
              <a:ext cx="576" cy="576"/>
            </a:xfrm>
            <a:prstGeom prst="triangle">
              <a:avLst>
                <a:gd name="adj" fmla="val 50000"/>
              </a:avLst>
            </a:prstGeom>
            <a:solidFill>
              <a:srgbClr val="0080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5" name="AutoShape 44"/>
            <p:cNvSpPr>
              <a:spLocks noChangeAspect="1" noChangeArrowheads="1"/>
            </p:cNvSpPr>
            <p:nvPr/>
          </p:nvSpPr>
          <p:spPr bwMode="auto">
            <a:xfrm>
              <a:off x="2448" y="585"/>
              <a:ext cx="576" cy="576"/>
            </a:xfrm>
            <a:prstGeom prst="triangle">
              <a:avLst>
                <a:gd name="adj" fmla="val 50000"/>
              </a:avLst>
            </a:prstGeom>
            <a:solidFill>
              <a:srgbClr val="0000FF"/>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6" name="AutoShape 45"/>
            <p:cNvSpPr>
              <a:spLocks noChangeAspect="1" noChangeArrowheads="1"/>
            </p:cNvSpPr>
            <p:nvPr/>
          </p:nvSpPr>
          <p:spPr bwMode="auto">
            <a:xfrm>
              <a:off x="2516" y="631"/>
              <a:ext cx="576" cy="576"/>
            </a:xfrm>
            <a:prstGeom prst="triangle">
              <a:avLst>
                <a:gd name="adj" fmla="val 50000"/>
              </a:avLst>
            </a:prstGeom>
            <a:solidFill>
              <a:srgbClr val="0000FF"/>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7" name="AutoShape 46"/>
            <p:cNvSpPr>
              <a:spLocks noChangeAspect="1" noChangeArrowheads="1"/>
            </p:cNvSpPr>
            <p:nvPr/>
          </p:nvSpPr>
          <p:spPr bwMode="auto">
            <a:xfrm>
              <a:off x="2584" y="676"/>
              <a:ext cx="576" cy="576"/>
            </a:xfrm>
            <a:prstGeom prst="triangle">
              <a:avLst>
                <a:gd name="adj" fmla="val 50000"/>
              </a:avLst>
            </a:prstGeom>
            <a:solidFill>
              <a:srgbClr val="80008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8" name="AutoShape 47"/>
            <p:cNvSpPr>
              <a:spLocks noChangeAspect="1" noChangeArrowheads="1"/>
            </p:cNvSpPr>
            <p:nvPr/>
          </p:nvSpPr>
          <p:spPr bwMode="auto">
            <a:xfrm>
              <a:off x="2652" y="722"/>
              <a:ext cx="576" cy="576"/>
            </a:xfrm>
            <a:prstGeom prst="triangle">
              <a:avLst>
                <a:gd name="adj" fmla="val 50000"/>
              </a:avLst>
            </a:prstGeom>
            <a:solidFill>
              <a:srgbClr val="FFCC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9" name="Line 48"/>
            <p:cNvSpPr>
              <a:spLocks noChangeAspect="1" noChangeShapeType="1"/>
            </p:cNvSpPr>
            <p:nvPr/>
          </p:nvSpPr>
          <p:spPr bwMode="auto">
            <a:xfrm>
              <a:off x="2358" y="210"/>
              <a:ext cx="680" cy="454"/>
            </a:xfrm>
            <a:prstGeom prst="line">
              <a:avLst/>
            </a:prstGeom>
            <a:noFill/>
            <a:ln w="38100">
              <a:solidFill>
                <a:schemeClr val="tx1"/>
              </a:solidFill>
              <a:round/>
              <a:headEnd type="arrow" w="med" len="med"/>
              <a:tailEnd type="arrow" w="med" len="med"/>
            </a:ln>
          </p:spPr>
          <p:txBody>
            <a:bodyPr wrap="none" anchor="ctr"/>
            <a:lstStyle/>
            <a:p>
              <a:endParaRPr lang="zh-CN" altLang="en-US"/>
            </a:p>
          </p:txBody>
        </p:sp>
        <p:sp>
          <p:nvSpPr>
            <p:cNvPr id="16460" name="Rectangle 49"/>
            <p:cNvSpPr>
              <a:spLocks noChangeAspect="1" noChangeArrowheads="1"/>
            </p:cNvSpPr>
            <p:nvPr/>
          </p:nvSpPr>
          <p:spPr bwMode="auto">
            <a:xfrm>
              <a:off x="2790" y="936"/>
              <a:ext cx="386" cy="334"/>
            </a:xfrm>
            <a:prstGeom prst="rect">
              <a:avLst/>
            </a:prstGeom>
            <a:noFill/>
            <a:ln w="9525">
              <a:noFill/>
              <a:miter lim="800000"/>
              <a:headEnd/>
              <a:tailEnd/>
            </a:ln>
          </p:spPr>
          <p:txBody>
            <a:bodyPr>
              <a:spAutoFit/>
            </a:bodyPr>
            <a:lstStyle/>
            <a:p>
              <a:r>
                <a:rPr lang="en-US" altLang="zh-CN" sz="3700" b="1">
                  <a:ea typeface="宋体" pitchFamily="2" charset="-122"/>
                  <a:cs typeface="Arial" pitchFamily="34" charset="0"/>
                </a:rPr>
                <a:t>X</a:t>
              </a:r>
              <a:r>
                <a:rPr lang="en-US" altLang="zh-CN" sz="3700" b="1" baseline="-25000">
                  <a:latin typeface="b"/>
                  <a:ea typeface="宋体" pitchFamily="2" charset="-122"/>
                  <a:cs typeface="Arial" pitchFamily="34" charset="0"/>
                </a:rPr>
                <a:t>i</a:t>
              </a:r>
            </a:p>
          </p:txBody>
        </p:sp>
        <p:sp>
          <p:nvSpPr>
            <p:cNvPr id="16461" name="Text Box 50"/>
            <p:cNvSpPr txBox="1">
              <a:spLocks noChangeAspect="1" noChangeArrowheads="1"/>
            </p:cNvSpPr>
            <p:nvPr/>
          </p:nvSpPr>
          <p:spPr bwMode="auto">
            <a:xfrm>
              <a:off x="2608" y="164"/>
              <a:ext cx="341" cy="334"/>
            </a:xfrm>
            <a:prstGeom prst="rect">
              <a:avLst/>
            </a:prstGeom>
            <a:noFill/>
            <a:ln w="9525" algn="ctr">
              <a:noFill/>
              <a:miter lim="800000"/>
              <a:headEnd/>
              <a:tailEnd/>
            </a:ln>
          </p:spPr>
          <p:txBody>
            <a:bodyPr>
              <a:spAutoFit/>
            </a:bodyPr>
            <a:lstStyle/>
            <a:p>
              <a:pPr algn="ctr">
                <a:spcBef>
                  <a:spcPct val="50000"/>
                </a:spcBef>
              </a:pPr>
              <a:r>
                <a:rPr lang="en-US" altLang="zh-CN" sz="3700" b="1" i="1">
                  <a:ea typeface="宋体" pitchFamily="2" charset="-122"/>
                  <a:cs typeface="Arial" pitchFamily="34" charset="0"/>
                </a:rPr>
                <a:t>N</a:t>
              </a:r>
            </a:p>
          </p:txBody>
        </p:sp>
      </p:grpSp>
      <p:sp>
        <p:nvSpPr>
          <p:cNvPr id="16417" name="AutoShape 51"/>
          <p:cNvSpPr>
            <a:spLocks noChangeAspect="1" noChangeArrowheads="1"/>
          </p:cNvSpPr>
          <p:nvPr/>
        </p:nvSpPr>
        <p:spPr bwMode="auto">
          <a:xfrm>
            <a:off x="4104649" y="2923823"/>
            <a:ext cx="2876409" cy="2427110"/>
          </a:xfrm>
          <a:prstGeom prst="bracketPair">
            <a:avLst>
              <a:gd name="adj" fmla="val 10454"/>
            </a:avLst>
          </a:prstGeom>
          <a:noFill/>
          <a:ln w="31750">
            <a:solidFill>
              <a:schemeClr val="tx1"/>
            </a:solidFill>
            <a:round/>
            <a:headEnd/>
            <a:tailEnd/>
          </a:ln>
        </p:spPr>
        <p:txBody>
          <a:bodyPr wrap="none" lIns="130005" tIns="65003" rIns="130005" bIns="65003" anchor="ctr"/>
          <a:lstStyle/>
          <a:p>
            <a:pPr eaLnBrk="0" hangingPunct="0"/>
            <a:endParaRPr lang="zh-CN" altLang="zh-CN">
              <a:cs typeface="Arial" pitchFamily="34" charset="0"/>
            </a:endParaRPr>
          </a:p>
        </p:txBody>
      </p:sp>
      <p:grpSp>
        <p:nvGrpSpPr>
          <p:cNvPr id="4" name="Group 52"/>
          <p:cNvGrpSpPr>
            <a:grpSpLocks noChangeAspect="1"/>
          </p:cNvGrpSpPr>
          <p:nvPr/>
        </p:nvGrpSpPr>
        <p:grpSpPr bwMode="auto">
          <a:xfrm>
            <a:off x="-541862" y="6834296"/>
            <a:ext cx="2472267" cy="997938"/>
            <a:chOff x="1020" y="1094"/>
            <a:chExt cx="1248" cy="504"/>
          </a:xfrm>
        </p:grpSpPr>
        <p:sp>
          <p:nvSpPr>
            <p:cNvPr id="16444" name="Text Box 53"/>
            <p:cNvSpPr txBox="1">
              <a:spLocks noChangeAspect="1" noChangeArrowheads="1"/>
            </p:cNvSpPr>
            <p:nvPr/>
          </p:nvSpPr>
          <p:spPr bwMode="auto">
            <a:xfrm>
              <a:off x="1020" y="1094"/>
              <a:ext cx="974" cy="504"/>
            </a:xfrm>
            <a:prstGeom prst="rect">
              <a:avLst/>
            </a:prstGeom>
            <a:noFill/>
            <a:ln w="9525" algn="ctr">
              <a:noFill/>
              <a:miter lim="800000"/>
              <a:headEnd/>
              <a:tailEnd/>
            </a:ln>
          </p:spPr>
          <p:txBody>
            <a:bodyPr>
              <a:spAutoFit/>
            </a:bodyPr>
            <a:lstStyle/>
            <a:p>
              <a:pPr algn="ctr">
                <a:spcBef>
                  <a:spcPct val="50000"/>
                </a:spcBef>
              </a:pPr>
              <a:r>
                <a:rPr lang="en-US" altLang="zh-CN" sz="5700" i="1">
                  <a:latin typeface="Times New Roman" pitchFamily="18" charset="0"/>
                  <a:ea typeface="宋体" pitchFamily="2" charset="-122"/>
                  <a:cs typeface="Arial" pitchFamily="34" charset="0"/>
                </a:rPr>
                <a:t>h</a:t>
              </a:r>
              <a:endParaRPr lang="en-US" altLang="zh-CN" sz="5700" i="1" baseline="-25000">
                <a:latin typeface="Times New Roman" pitchFamily="18" charset="0"/>
                <a:ea typeface="宋体" pitchFamily="2" charset="-122"/>
                <a:cs typeface="Arial" pitchFamily="34" charset="0"/>
              </a:endParaRPr>
            </a:p>
          </p:txBody>
        </p:sp>
        <p:sp>
          <p:nvSpPr>
            <p:cNvPr id="16445" name="Text Box 54"/>
            <p:cNvSpPr txBox="1">
              <a:spLocks noChangeAspect="1" noChangeArrowheads="1"/>
            </p:cNvSpPr>
            <p:nvPr/>
          </p:nvSpPr>
          <p:spPr bwMode="auto">
            <a:xfrm>
              <a:off x="1406" y="1241"/>
              <a:ext cx="862" cy="334"/>
            </a:xfrm>
            <a:prstGeom prst="rect">
              <a:avLst/>
            </a:prstGeom>
            <a:noFill/>
            <a:ln w="9525" algn="ctr">
              <a:noFill/>
              <a:miter lim="800000"/>
              <a:headEnd/>
              <a:tailEnd/>
            </a:ln>
          </p:spPr>
          <p:txBody>
            <a:bodyPr>
              <a:spAutoFit/>
            </a:bodyPr>
            <a:lstStyle/>
            <a:p>
              <a:pPr algn="ctr">
                <a:spcBef>
                  <a:spcPct val="50000"/>
                </a:spcBef>
              </a:pPr>
              <a:r>
                <a:rPr lang="en-US" altLang="zh-CN" sz="3700" b="1" i="1" dirty="0">
                  <a:latin typeface="Times New Roman" pitchFamily="18" charset="0"/>
                  <a:ea typeface="宋体" pitchFamily="2" charset="-122"/>
                  <a:cs typeface="Arial" pitchFamily="34" charset="0"/>
                </a:rPr>
                <a:t>  r</a:t>
              </a:r>
              <a:r>
                <a:rPr lang="en-US" altLang="zh-CN" sz="3700" b="1" baseline="-25000" dirty="0">
                  <a:latin typeface="Times New Roman" pitchFamily="18" charset="0"/>
                  <a:ea typeface="宋体" pitchFamily="2" charset="-122"/>
                  <a:cs typeface="Arial" pitchFamily="34" charset="0"/>
                </a:rPr>
                <a:t>1</a:t>
              </a:r>
              <a:r>
                <a:rPr lang="en-US" altLang="zh-CN" sz="3700" b="1" dirty="0">
                  <a:latin typeface="Times New Roman" pitchFamily="18" charset="0"/>
                  <a:ea typeface="宋体" pitchFamily="2" charset="-122"/>
                  <a:cs typeface="Arial" pitchFamily="34" charset="0"/>
                </a:rPr>
                <a:t>…</a:t>
              </a:r>
              <a:r>
                <a:rPr lang="en-US" altLang="zh-CN" sz="3700" b="1" i="1" dirty="0" err="1">
                  <a:latin typeface="Times New Roman" pitchFamily="18" charset="0"/>
                  <a:ea typeface="宋体" pitchFamily="2" charset="-122"/>
                  <a:cs typeface="Arial" pitchFamily="34" charset="0"/>
                </a:rPr>
                <a:t>r</a:t>
              </a:r>
              <a:r>
                <a:rPr lang="en-US" altLang="zh-CN" sz="3700" b="1" baseline="-25000" dirty="0" err="1">
                  <a:latin typeface="Times New Roman" pitchFamily="18" charset="0"/>
                  <a:ea typeface="宋体" pitchFamily="2" charset="-122"/>
                  <a:cs typeface="Arial" pitchFamily="34" charset="0"/>
                </a:rPr>
                <a:t>k</a:t>
              </a:r>
              <a:endParaRPr lang="en-US" altLang="zh-CN" sz="3700" b="1" baseline="-25000" dirty="0">
                <a:latin typeface="Times New Roman" pitchFamily="18" charset="0"/>
                <a:ea typeface="宋体" pitchFamily="2" charset="-122"/>
                <a:cs typeface="Arial" pitchFamily="34" charset="0"/>
              </a:endParaRPr>
            </a:p>
          </p:txBody>
        </p:sp>
      </p:grpSp>
      <p:sp>
        <p:nvSpPr>
          <p:cNvPr id="66595" name="AutoShape 55"/>
          <p:cNvSpPr>
            <a:spLocks noChangeAspect="1" noChangeArrowheads="1"/>
          </p:cNvSpPr>
          <p:nvPr/>
        </p:nvSpPr>
        <p:spPr bwMode="auto">
          <a:xfrm>
            <a:off x="1993628" y="6610773"/>
            <a:ext cx="1350151" cy="1528516"/>
          </a:xfrm>
          <a:prstGeom prst="bracketPair">
            <a:avLst>
              <a:gd name="adj" fmla="val 9639"/>
            </a:avLst>
          </a:prstGeom>
          <a:noFill/>
          <a:ln w="31750">
            <a:solidFill>
              <a:schemeClr val="tx1"/>
            </a:solidFill>
            <a:round/>
            <a:headEnd/>
            <a:tailEnd/>
          </a:ln>
        </p:spPr>
        <p:txBody>
          <a:bodyPr wrap="none" lIns="130005" tIns="65003" rIns="130005" bIns="65003" anchor="ctr"/>
          <a:lstStyle/>
          <a:p>
            <a:pPr eaLnBrk="0" hangingPunct="0"/>
            <a:endParaRPr lang="zh-CN" altLang="zh-CN">
              <a:cs typeface="Arial" pitchFamily="34" charset="0"/>
            </a:endParaRPr>
          </a:p>
        </p:txBody>
      </p:sp>
      <p:sp>
        <p:nvSpPr>
          <p:cNvPr id="66596" name="Rectangle 56"/>
          <p:cNvSpPr>
            <a:spLocks noChangeAspect="1" noChangeArrowheads="1"/>
          </p:cNvSpPr>
          <p:nvPr/>
        </p:nvSpPr>
        <p:spPr bwMode="auto">
          <a:xfrm>
            <a:off x="3833707" y="7014916"/>
            <a:ext cx="3594382" cy="720230"/>
          </a:xfrm>
          <a:prstGeom prst="rect">
            <a:avLst/>
          </a:prstGeom>
          <a:noFill/>
          <a:ln w="38100" algn="ctr">
            <a:solidFill>
              <a:srgbClr val="FF0000"/>
            </a:solidFill>
            <a:prstDash val="sysDot"/>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97" name="AutoShape 57"/>
          <p:cNvSpPr>
            <a:spLocks noChangeAspect="1" noChangeArrowheads="1"/>
          </p:cNvSpPr>
          <p:nvPr/>
        </p:nvSpPr>
        <p:spPr bwMode="auto">
          <a:xfrm>
            <a:off x="8218313" y="5574457"/>
            <a:ext cx="1142436" cy="1142436"/>
          </a:xfrm>
          <a:prstGeom prst="triangle">
            <a:avLst>
              <a:gd name="adj" fmla="val 50000"/>
            </a:avLst>
          </a:prstGeom>
          <a:solidFill>
            <a:srgbClr val="008000"/>
          </a:solidFill>
          <a:ln w="19050">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98" name="AutoShape 58"/>
          <p:cNvSpPr>
            <a:spLocks noChangeAspect="1" noChangeArrowheads="1"/>
          </p:cNvSpPr>
          <p:nvPr/>
        </p:nvSpPr>
        <p:spPr bwMode="auto">
          <a:xfrm>
            <a:off x="8353778" y="5664774"/>
            <a:ext cx="1142436" cy="1140177"/>
          </a:xfrm>
          <a:prstGeom prst="triangle">
            <a:avLst>
              <a:gd name="adj" fmla="val 50000"/>
            </a:avLst>
          </a:prstGeom>
          <a:solidFill>
            <a:srgbClr val="FFCC00"/>
          </a:solidFill>
          <a:ln w="19050">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99" name="AutoShape 59"/>
          <p:cNvSpPr>
            <a:spLocks noChangeAspect="1" noChangeArrowheads="1"/>
          </p:cNvSpPr>
          <p:nvPr/>
        </p:nvSpPr>
        <p:spPr bwMode="auto">
          <a:xfrm>
            <a:off x="8489245" y="5752818"/>
            <a:ext cx="1140178" cy="1142436"/>
          </a:xfrm>
          <a:prstGeom prst="triangle">
            <a:avLst>
              <a:gd name="adj" fmla="val 50000"/>
            </a:avLst>
          </a:prstGeom>
          <a:solidFill>
            <a:srgbClr val="008000"/>
          </a:solidFill>
          <a:ln w="19050">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600" name="AutoShape 60"/>
          <p:cNvSpPr>
            <a:spLocks noChangeAspect="1" noChangeArrowheads="1"/>
          </p:cNvSpPr>
          <p:nvPr/>
        </p:nvSpPr>
        <p:spPr bwMode="auto">
          <a:xfrm>
            <a:off x="8622457" y="5845397"/>
            <a:ext cx="1142436" cy="1140177"/>
          </a:xfrm>
          <a:prstGeom prst="triangle">
            <a:avLst>
              <a:gd name="adj" fmla="val 50000"/>
            </a:avLst>
          </a:prstGeom>
          <a:solidFill>
            <a:srgbClr val="008000"/>
          </a:solidFill>
          <a:ln w="19050">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601" name="Line 61"/>
          <p:cNvSpPr>
            <a:spLocks noChangeAspect="1" noChangeShapeType="1"/>
          </p:cNvSpPr>
          <p:nvPr/>
        </p:nvSpPr>
        <p:spPr bwMode="auto">
          <a:xfrm flipV="1">
            <a:off x="7473254" y="7012658"/>
            <a:ext cx="584765" cy="406400"/>
          </a:xfrm>
          <a:prstGeom prst="line">
            <a:avLst/>
          </a:prstGeom>
          <a:noFill/>
          <a:ln w="38100">
            <a:solidFill>
              <a:schemeClr val="tx1"/>
            </a:solidFill>
            <a:round/>
            <a:headEnd/>
            <a:tailEnd type="triangle" w="med" len="med"/>
          </a:ln>
        </p:spPr>
        <p:txBody>
          <a:bodyPr wrap="none" lIns="130005" tIns="65003" rIns="130005" bIns="65003" anchor="ctr"/>
          <a:lstStyle/>
          <a:p>
            <a:endParaRPr lang="zh-CN" altLang="en-US"/>
          </a:p>
        </p:txBody>
      </p:sp>
      <p:sp>
        <p:nvSpPr>
          <p:cNvPr id="66602" name="Line 62"/>
          <p:cNvSpPr>
            <a:spLocks noChangeAspect="1" noChangeShapeType="1"/>
          </p:cNvSpPr>
          <p:nvPr/>
        </p:nvSpPr>
        <p:spPr bwMode="auto">
          <a:xfrm>
            <a:off x="8775983" y="5305778"/>
            <a:ext cx="675075" cy="587022"/>
          </a:xfrm>
          <a:prstGeom prst="line">
            <a:avLst/>
          </a:prstGeom>
          <a:noFill/>
          <a:ln w="38100">
            <a:solidFill>
              <a:schemeClr val="tx1"/>
            </a:solidFill>
            <a:round/>
            <a:headEnd type="arrow" w="med" len="med"/>
            <a:tailEnd type="arrow" w="med" len="med"/>
          </a:ln>
        </p:spPr>
        <p:txBody>
          <a:bodyPr wrap="none" lIns="130005" tIns="65003" rIns="130005" bIns="65003" anchor="ctr"/>
          <a:lstStyle/>
          <a:p>
            <a:endParaRPr lang="zh-CN" altLang="en-US"/>
          </a:p>
        </p:txBody>
      </p:sp>
      <p:sp>
        <p:nvSpPr>
          <p:cNvPr id="66603" name="Oval 63"/>
          <p:cNvSpPr>
            <a:spLocks noChangeAspect="1" noChangeArrowheads="1"/>
          </p:cNvSpPr>
          <p:nvPr/>
        </p:nvSpPr>
        <p:spPr bwMode="auto">
          <a:xfrm>
            <a:off x="5407378" y="8812107"/>
            <a:ext cx="115146" cy="115146"/>
          </a:xfrm>
          <a:prstGeom prst="ellipse">
            <a:avLst/>
          </a:prstGeom>
          <a:solidFill>
            <a:schemeClr val="tx1"/>
          </a:solidFill>
          <a:ln w="9525">
            <a:solidFill>
              <a:schemeClr val="tx1"/>
            </a:solidFill>
            <a:round/>
            <a:headEnd/>
            <a:tailEnd/>
          </a:ln>
        </p:spPr>
        <p:txBody>
          <a:bodyPr wrap="none" lIns="130005" tIns="65003" rIns="130005" bIns="65003" anchor="ctr"/>
          <a:lstStyle/>
          <a:p>
            <a:pPr eaLnBrk="0" hangingPunct="0"/>
            <a:endParaRPr lang="zh-CN" altLang="zh-CN">
              <a:cs typeface="Arial" pitchFamily="34" charset="0"/>
            </a:endParaRPr>
          </a:p>
        </p:txBody>
      </p:sp>
      <p:sp>
        <p:nvSpPr>
          <p:cNvPr id="66604" name="Oval 64"/>
          <p:cNvSpPr>
            <a:spLocks noChangeAspect="1" noChangeArrowheads="1"/>
          </p:cNvSpPr>
          <p:nvPr/>
        </p:nvSpPr>
        <p:spPr bwMode="auto">
          <a:xfrm>
            <a:off x="5407378" y="8453129"/>
            <a:ext cx="115146" cy="115147"/>
          </a:xfrm>
          <a:prstGeom prst="ellipse">
            <a:avLst/>
          </a:prstGeom>
          <a:solidFill>
            <a:schemeClr val="tx1"/>
          </a:solidFill>
          <a:ln w="9525">
            <a:solidFill>
              <a:schemeClr val="tx1"/>
            </a:solidFill>
            <a:round/>
            <a:headEnd/>
            <a:tailEnd/>
          </a:ln>
        </p:spPr>
        <p:txBody>
          <a:bodyPr wrap="none" lIns="130005" tIns="65003" rIns="130005" bIns="65003" anchor="ctr"/>
          <a:lstStyle/>
          <a:p>
            <a:pPr eaLnBrk="0" hangingPunct="0"/>
            <a:endParaRPr lang="zh-CN" altLang="zh-CN">
              <a:cs typeface="Arial" pitchFamily="34" charset="0"/>
            </a:endParaRPr>
          </a:p>
        </p:txBody>
      </p:sp>
      <p:grpSp>
        <p:nvGrpSpPr>
          <p:cNvPr id="5" name="Group 66"/>
          <p:cNvGrpSpPr>
            <a:grpSpLocks noChangeAspect="1"/>
          </p:cNvGrpSpPr>
          <p:nvPr/>
        </p:nvGrpSpPr>
        <p:grpSpPr bwMode="auto">
          <a:xfrm>
            <a:off x="9270435" y="7805148"/>
            <a:ext cx="1411112" cy="1320799"/>
            <a:chOff x="4921" y="2265"/>
            <a:chExt cx="712" cy="667"/>
          </a:xfrm>
        </p:grpSpPr>
        <p:sp>
          <p:nvSpPr>
            <p:cNvPr id="16441" name="AutoShape 67"/>
            <p:cNvSpPr>
              <a:spLocks noChangeAspect="1" noChangeArrowheads="1"/>
            </p:cNvSpPr>
            <p:nvPr/>
          </p:nvSpPr>
          <p:spPr bwMode="auto">
            <a:xfrm>
              <a:off x="4921" y="2265"/>
              <a:ext cx="576" cy="576"/>
            </a:xfrm>
            <a:prstGeom prst="triangle">
              <a:avLst>
                <a:gd name="adj" fmla="val 50000"/>
              </a:avLst>
            </a:prstGeom>
            <a:solidFill>
              <a:srgbClr val="0080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42" name="AutoShape 68"/>
            <p:cNvSpPr>
              <a:spLocks noChangeAspect="1" noChangeArrowheads="1"/>
            </p:cNvSpPr>
            <p:nvPr/>
          </p:nvSpPr>
          <p:spPr bwMode="auto">
            <a:xfrm>
              <a:off x="4989" y="2310"/>
              <a:ext cx="576" cy="576"/>
            </a:xfrm>
            <a:prstGeom prst="triangle">
              <a:avLst>
                <a:gd name="adj" fmla="val 50000"/>
              </a:avLst>
            </a:prstGeom>
            <a:solidFill>
              <a:srgbClr val="0080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43" name="AutoShape 69"/>
            <p:cNvSpPr>
              <a:spLocks noChangeAspect="1" noChangeArrowheads="1"/>
            </p:cNvSpPr>
            <p:nvPr/>
          </p:nvSpPr>
          <p:spPr bwMode="auto">
            <a:xfrm>
              <a:off x="5057" y="2356"/>
              <a:ext cx="576" cy="576"/>
            </a:xfrm>
            <a:prstGeom prst="triangle">
              <a:avLst>
                <a:gd name="adj" fmla="val 50000"/>
              </a:avLst>
            </a:prstGeom>
            <a:solidFill>
              <a:srgbClr val="0080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grpSp>
      <p:grpSp>
        <p:nvGrpSpPr>
          <p:cNvPr id="6" name="Group 71"/>
          <p:cNvGrpSpPr>
            <a:grpSpLocks noChangeAspect="1"/>
          </p:cNvGrpSpPr>
          <p:nvPr/>
        </p:nvGrpSpPr>
        <p:grpSpPr bwMode="auto">
          <a:xfrm>
            <a:off x="10150969" y="5843129"/>
            <a:ext cx="1142436" cy="1140178"/>
            <a:chOff x="4150" y="3589"/>
            <a:chExt cx="576" cy="576"/>
          </a:xfrm>
        </p:grpSpPr>
        <p:sp>
          <p:nvSpPr>
            <p:cNvPr id="16439" name="AutoShape 72"/>
            <p:cNvSpPr>
              <a:spLocks noChangeAspect="1" noChangeArrowheads="1"/>
            </p:cNvSpPr>
            <p:nvPr/>
          </p:nvSpPr>
          <p:spPr bwMode="auto">
            <a:xfrm>
              <a:off x="4150" y="3589"/>
              <a:ext cx="576" cy="576"/>
            </a:xfrm>
            <a:prstGeom prst="triangle">
              <a:avLst>
                <a:gd name="adj" fmla="val 50000"/>
              </a:avLst>
            </a:prstGeom>
            <a:solidFill>
              <a:srgbClr val="0080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40" name="Rectangle 73"/>
            <p:cNvSpPr>
              <a:spLocks noChangeAspect="1" noChangeArrowheads="1"/>
            </p:cNvSpPr>
            <p:nvPr/>
          </p:nvSpPr>
          <p:spPr bwMode="auto">
            <a:xfrm>
              <a:off x="4285" y="3793"/>
              <a:ext cx="298" cy="334"/>
            </a:xfrm>
            <a:prstGeom prst="rect">
              <a:avLst/>
            </a:prstGeom>
            <a:noFill/>
            <a:ln w="9525">
              <a:noFill/>
              <a:miter lim="800000"/>
              <a:headEnd/>
              <a:tailEnd/>
            </a:ln>
          </p:spPr>
          <p:txBody>
            <a:bodyPr>
              <a:spAutoFit/>
            </a:bodyPr>
            <a:lstStyle/>
            <a:p>
              <a:r>
                <a:rPr lang="en-US" altLang="zh-CN" sz="3700" b="1" i="1">
                  <a:latin typeface="b"/>
                  <a:ea typeface="宋体" pitchFamily="2" charset="-122"/>
                  <a:cs typeface="Arial" pitchFamily="34" charset="0"/>
                </a:rPr>
                <a:t>Q</a:t>
              </a:r>
            </a:p>
          </p:txBody>
        </p:sp>
      </p:grpSp>
      <p:sp>
        <p:nvSpPr>
          <p:cNvPr id="245834" name="AutoShape 74"/>
          <p:cNvSpPr>
            <a:spLocks noChangeAspect="1"/>
          </p:cNvSpPr>
          <p:nvPr/>
        </p:nvSpPr>
        <p:spPr bwMode="auto">
          <a:xfrm rot="5400000">
            <a:off x="9787467" y="5642195"/>
            <a:ext cx="90311" cy="3102187"/>
          </a:xfrm>
          <a:prstGeom prst="rightBracket">
            <a:avLst>
              <a:gd name="adj" fmla="val 286250"/>
            </a:avLst>
          </a:prstGeom>
          <a:noFill/>
          <a:ln w="31750">
            <a:solidFill>
              <a:schemeClr val="tx1"/>
            </a:solidFill>
            <a:round/>
            <a:headEnd/>
            <a:tailEnd/>
          </a:ln>
        </p:spPr>
        <p:txBody>
          <a:bodyPr wrap="none" lIns="130005" tIns="65003" rIns="130005" bIns="65003" anchor="ctr"/>
          <a:lstStyle/>
          <a:p>
            <a:pPr algn="ctr"/>
            <a:endParaRPr lang="zh-CN" altLang="zh-CN">
              <a:cs typeface="Arial" pitchFamily="34" charset="0"/>
            </a:endParaRPr>
          </a:p>
        </p:txBody>
      </p:sp>
      <p:sp>
        <p:nvSpPr>
          <p:cNvPr id="245835" name="AutoShape 75"/>
          <p:cNvSpPr>
            <a:spLocks noChangeAspect="1" noChangeArrowheads="1"/>
          </p:cNvSpPr>
          <p:nvPr/>
        </p:nvSpPr>
        <p:spPr bwMode="auto">
          <a:xfrm>
            <a:off x="9855201" y="7328756"/>
            <a:ext cx="180622" cy="404143"/>
          </a:xfrm>
          <a:prstGeom prst="downArrow">
            <a:avLst>
              <a:gd name="adj1" fmla="val 50000"/>
              <a:gd name="adj2" fmla="val 55938"/>
            </a:avLst>
          </a:prstGeom>
          <a:noFill/>
          <a:ln w="25400" algn="ctr">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330832" name="Line 80"/>
          <p:cNvSpPr>
            <a:spLocks noChangeShapeType="1"/>
          </p:cNvSpPr>
          <p:nvPr/>
        </p:nvSpPr>
        <p:spPr bwMode="auto">
          <a:xfrm>
            <a:off x="9697156" y="6299200"/>
            <a:ext cx="460587" cy="0"/>
          </a:xfrm>
          <a:prstGeom prst="line">
            <a:avLst/>
          </a:prstGeom>
          <a:noFill/>
          <a:ln w="9525">
            <a:solidFill>
              <a:schemeClr val="tx1"/>
            </a:solidFill>
            <a:round/>
            <a:headEnd type="arrow" w="med" len="med"/>
            <a:tailEnd type="arrow" w="med" len="med"/>
          </a:ln>
        </p:spPr>
        <p:txBody>
          <a:bodyPr lIns="130005" tIns="65003" rIns="130005" bIns="65003"/>
          <a:lstStyle/>
          <a:p>
            <a:endParaRPr lang="zh-CN" altLang="en-US"/>
          </a:p>
        </p:txBody>
      </p:sp>
      <p:sp>
        <p:nvSpPr>
          <p:cNvPr id="80" name="TextBox 79"/>
          <p:cNvSpPr txBox="1"/>
          <p:nvPr/>
        </p:nvSpPr>
        <p:spPr>
          <a:xfrm>
            <a:off x="2039673" y="2275842"/>
            <a:ext cx="4241097" cy="685308"/>
          </a:xfrm>
          <a:prstGeom prst="rect">
            <a:avLst/>
          </a:prstGeom>
          <a:noFill/>
        </p:spPr>
        <p:txBody>
          <a:bodyPr wrap="none" lIns="130005" tIns="65003" rIns="130005" bIns="65003" rtlCol="0">
            <a:spAutoFit/>
          </a:bodyPr>
          <a:lstStyle/>
          <a:p>
            <a:r>
              <a:rPr lang="en-US" altLang="zh-CN" dirty="0"/>
              <a:t>A set of data points</a:t>
            </a:r>
            <a:endParaRPr lang="zh-CN" altLang="en-US" dirty="0"/>
          </a:p>
        </p:txBody>
      </p:sp>
      <p:sp>
        <p:nvSpPr>
          <p:cNvPr id="81" name="TextBox 80"/>
          <p:cNvSpPr txBox="1"/>
          <p:nvPr/>
        </p:nvSpPr>
        <p:spPr>
          <a:xfrm>
            <a:off x="752332" y="4518642"/>
            <a:ext cx="3067322" cy="685308"/>
          </a:xfrm>
          <a:prstGeom prst="rect">
            <a:avLst/>
          </a:prstGeom>
          <a:noFill/>
        </p:spPr>
        <p:txBody>
          <a:bodyPr wrap="none" lIns="130005" tIns="65003" rIns="130005" bIns="65003" rtlCol="0">
            <a:spAutoFit/>
          </a:bodyPr>
          <a:lstStyle/>
          <a:p>
            <a:r>
              <a:rPr lang="en-US" altLang="zh-CN" dirty="0"/>
              <a:t>Hash function</a:t>
            </a:r>
            <a:endParaRPr lang="zh-CN" altLang="en-US" dirty="0"/>
          </a:p>
        </p:txBody>
      </p:sp>
      <p:sp>
        <p:nvSpPr>
          <p:cNvPr id="82" name="TextBox 81"/>
          <p:cNvSpPr txBox="1"/>
          <p:nvPr/>
        </p:nvSpPr>
        <p:spPr>
          <a:xfrm>
            <a:off x="1678794" y="5743787"/>
            <a:ext cx="2424868" cy="685308"/>
          </a:xfrm>
          <a:prstGeom prst="rect">
            <a:avLst/>
          </a:prstGeom>
          <a:noFill/>
        </p:spPr>
        <p:txBody>
          <a:bodyPr wrap="none" lIns="130005" tIns="65003" rIns="130005" bIns="65003" rtlCol="0">
            <a:spAutoFit/>
          </a:bodyPr>
          <a:lstStyle/>
          <a:p>
            <a:r>
              <a:rPr lang="en-US" altLang="zh-CN" dirty="0"/>
              <a:t>Hash table</a:t>
            </a:r>
            <a:endParaRPr lang="zh-CN" altLang="en-US" dirty="0"/>
          </a:p>
        </p:txBody>
      </p:sp>
      <p:sp>
        <p:nvSpPr>
          <p:cNvPr id="83" name="TextBox 82"/>
          <p:cNvSpPr txBox="1"/>
          <p:nvPr/>
        </p:nvSpPr>
        <p:spPr>
          <a:xfrm>
            <a:off x="-33247" y="8139290"/>
            <a:ext cx="2455526" cy="685308"/>
          </a:xfrm>
          <a:prstGeom prst="rect">
            <a:avLst/>
          </a:prstGeom>
          <a:noFill/>
        </p:spPr>
        <p:txBody>
          <a:bodyPr wrap="none" lIns="130005" tIns="65003" rIns="130005" bIns="65003" rtlCol="0">
            <a:spAutoFit/>
          </a:bodyPr>
          <a:lstStyle/>
          <a:p>
            <a:r>
              <a:rPr lang="en-US" altLang="zh-CN" dirty="0"/>
              <a:t>New query</a:t>
            </a:r>
            <a:endParaRPr lang="zh-CN" altLang="en-US" dirty="0"/>
          </a:p>
        </p:txBody>
      </p:sp>
      <p:sp>
        <p:nvSpPr>
          <p:cNvPr id="84" name="TextBox 83"/>
          <p:cNvSpPr txBox="1"/>
          <p:nvPr/>
        </p:nvSpPr>
        <p:spPr>
          <a:xfrm>
            <a:off x="7066321" y="4072790"/>
            <a:ext cx="5278263" cy="1239306"/>
          </a:xfrm>
          <a:prstGeom prst="rect">
            <a:avLst/>
          </a:prstGeom>
          <a:noFill/>
        </p:spPr>
        <p:txBody>
          <a:bodyPr wrap="none" lIns="130005" tIns="65003" rIns="130005" bIns="65003" rtlCol="0">
            <a:spAutoFit/>
          </a:bodyPr>
          <a:lstStyle/>
          <a:p>
            <a:r>
              <a:rPr lang="en-US" altLang="zh-CN" dirty="0"/>
              <a:t>Search the hash table </a:t>
            </a:r>
          </a:p>
          <a:p>
            <a:r>
              <a:rPr lang="en-US" altLang="zh-CN" dirty="0"/>
              <a:t>for a small set of images</a:t>
            </a:r>
            <a:endParaRPr lang="zh-CN" altLang="en-US" dirty="0"/>
          </a:p>
        </p:txBody>
      </p:sp>
      <p:sp>
        <p:nvSpPr>
          <p:cNvPr id="85" name="TextBox 84"/>
          <p:cNvSpPr txBox="1"/>
          <p:nvPr/>
        </p:nvSpPr>
        <p:spPr>
          <a:xfrm>
            <a:off x="9150369" y="9125938"/>
            <a:ext cx="1601401" cy="685308"/>
          </a:xfrm>
          <a:prstGeom prst="rect">
            <a:avLst/>
          </a:prstGeom>
          <a:noFill/>
        </p:spPr>
        <p:txBody>
          <a:bodyPr wrap="none" lIns="130005" tIns="65003" rIns="130005" bIns="65003" rtlCol="0">
            <a:spAutoFit/>
          </a:bodyPr>
          <a:lstStyle/>
          <a:p>
            <a:r>
              <a:rPr lang="en-US" altLang="zh-CN" dirty="0"/>
              <a:t>results</a:t>
            </a:r>
            <a:endParaRPr lang="zh-CN" altLang="en-US" dirty="0"/>
          </a:p>
        </p:txBody>
      </p:sp>
    </p:spTree>
    <p:extLst>
      <p:ext uri="{BB962C8B-B14F-4D97-AF65-F5344CB8AC3E}">
        <p14:creationId xmlns:p14="http://schemas.microsoft.com/office/powerpoint/2010/main" val="2561026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0" y="-38100"/>
            <a:ext cx="12698413" cy="1625600"/>
          </a:xfrm>
          <a:prstGeom prst="rect">
            <a:avLst/>
          </a:prstGeom>
        </p:spPr>
        <p:txBody>
          <a:bodyPr/>
          <a:lstStyle/>
          <a:p>
            <a:pPr eaLnBrk="1" hangingPunct="1"/>
            <a:r>
              <a:rPr lang="en-US" altLang="zh-CN" sz="5700" dirty="0">
                <a:ea typeface="宋体" pitchFamily="2" charset="-122"/>
              </a:rPr>
              <a:t>How to search from hash table?</a:t>
            </a:r>
          </a:p>
        </p:txBody>
      </p:sp>
      <p:sp>
        <p:nvSpPr>
          <p:cNvPr id="66563" name="AutoShape 3"/>
          <p:cNvSpPr>
            <a:spLocks noChangeAspect="1" noChangeArrowheads="1"/>
          </p:cNvSpPr>
          <p:nvPr/>
        </p:nvSpPr>
        <p:spPr bwMode="auto">
          <a:xfrm>
            <a:off x="2081673" y="6771078"/>
            <a:ext cx="1142436" cy="1142436"/>
          </a:xfrm>
          <a:prstGeom prst="triangle">
            <a:avLst>
              <a:gd name="adj" fmla="val 50000"/>
            </a:avLst>
          </a:prstGeom>
          <a:solidFill>
            <a:srgbClr val="008000"/>
          </a:solidFill>
          <a:ln w="19050">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64" name="Rectangle 4"/>
          <p:cNvSpPr>
            <a:spLocks noChangeAspect="1" noChangeArrowheads="1"/>
          </p:cNvSpPr>
          <p:nvPr/>
        </p:nvSpPr>
        <p:spPr bwMode="auto">
          <a:xfrm>
            <a:off x="2354863" y="7213600"/>
            <a:ext cx="584764" cy="695396"/>
          </a:xfrm>
          <a:prstGeom prst="rect">
            <a:avLst/>
          </a:prstGeom>
          <a:noFill/>
          <a:ln w="9525">
            <a:noFill/>
            <a:miter lim="800000"/>
            <a:headEnd/>
            <a:tailEnd/>
          </a:ln>
        </p:spPr>
        <p:txBody>
          <a:bodyPr lIns="130005" tIns="65003" rIns="130005" bIns="65003">
            <a:spAutoFit/>
          </a:bodyPr>
          <a:lstStyle/>
          <a:p>
            <a:r>
              <a:rPr lang="en-US" altLang="zh-CN" sz="3700" b="1" i="1">
                <a:latin typeface="b"/>
                <a:ea typeface="宋体" pitchFamily="2" charset="-122"/>
                <a:cs typeface="Arial" pitchFamily="34" charset="0"/>
              </a:rPr>
              <a:t>Q</a:t>
            </a:r>
          </a:p>
        </p:txBody>
      </p:sp>
      <p:sp>
        <p:nvSpPr>
          <p:cNvPr id="66565" name="Rectangle 5"/>
          <p:cNvSpPr>
            <a:spLocks noChangeAspect="1" noChangeArrowheads="1"/>
          </p:cNvSpPr>
          <p:nvPr/>
        </p:nvSpPr>
        <p:spPr bwMode="auto">
          <a:xfrm>
            <a:off x="3924018" y="7705797"/>
            <a:ext cx="1104054" cy="645724"/>
          </a:xfrm>
          <a:prstGeom prst="rect">
            <a:avLst/>
          </a:prstGeom>
          <a:noFill/>
          <a:ln w="9525">
            <a:noFill/>
            <a:miter lim="800000"/>
            <a:headEnd/>
            <a:tailEnd/>
          </a:ln>
        </p:spPr>
        <p:txBody>
          <a:bodyPr lIns="130005" tIns="65003" rIns="130005" bIns="65003"/>
          <a:lstStyle/>
          <a:p>
            <a:pPr algn="ctr">
              <a:spcBef>
                <a:spcPct val="20000"/>
              </a:spcBef>
            </a:pPr>
            <a:r>
              <a:rPr lang="en-US" altLang="zh-CN" sz="2000" b="1">
                <a:ea typeface="宋体" pitchFamily="2" charset="-122"/>
                <a:cs typeface="Arial" pitchFamily="34" charset="0"/>
              </a:rPr>
              <a:t>111101</a:t>
            </a:r>
          </a:p>
        </p:txBody>
      </p:sp>
      <p:sp>
        <p:nvSpPr>
          <p:cNvPr id="66566" name="Rectangle 6"/>
          <p:cNvSpPr>
            <a:spLocks noChangeAspect="1" noChangeArrowheads="1"/>
          </p:cNvSpPr>
          <p:nvPr/>
        </p:nvSpPr>
        <p:spPr bwMode="auto">
          <a:xfrm>
            <a:off x="3924018" y="7060074"/>
            <a:ext cx="1104054" cy="645724"/>
          </a:xfrm>
          <a:prstGeom prst="rect">
            <a:avLst/>
          </a:prstGeom>
          <a:noFill/>
          <a:ln w="9525">
            <a:noFill/>
            <a:miter lim="800000"/>
            <a:headEnd/>
            <a:tailEnd/>
          </a:ln>
        </p:spPr>
        <p:txBody>
          <a:bodyPr lIns="130005" tIns="65003" rIns="130005" bIns="65003"/>
          <a:lstStyle/>
          <a:p>
            <a:pPr algn="ctr">
              <a:spcBef>
                <a:spcPct val="20000"/>
              </a:spcBef>
            </a:pPr>
            <a:r>
              <a:rPr lang="en-US" altLang="zh-CN" sz="2000" b="1">
                <a:ea typeface="宋体" pitchFamily="2" charset="-122"/>
                <a:cs typeface="Arial" pitchFamily="34" charset="0"/>
              </a:rPr>
              <a:t>110111</a:t>
            </a:r>
          </a:p>
        </p:txBody>
      </p:sp>
      <p:sp>
        <p:nvSpPr>
          <p:cNvPr id="66567" name="Rectangle 7"/>
          <p:cNvSpPr>
            <a:spLocks noChangeAspect="1" noChangeArrowheads="1"/>
          </p:cNvSpPr>
          <p:nvPr/>
        </p:nvSpPr>
        <p:spPr bwMode="auto">
          <a:xfrm>
            <a:off x="3924018" y="6414348"/>
            <a:ext cx="1104054" cy="645724"/>
          </a:xfrm>
          <a:prstGeom prst="rect">
            <a:avLst/>
          </a:prstGeom>
          <a:noFill/>
          <a:ln w="9525">
            <a:noFill/>
            <a:miter lim="800000"/>
            <a:headEnd/>
            <a:tailEnd/>
          </a:ln>
        </p:spPr>
        <p:txBody>
          <a:bodyPr lIns="130005" tIns="65003" rIns="130005" bIns="65003"/>
          <a:lstStyle/>
          <a:p>
            <a:pPr algn="ctr">
              <a:spcBef>
                <a:spcPct val="20000"/>
              </a:spcBef>
            </a:pPr>
            <a:r>
              <a:rPr lang="en-US" altLang="zh-CN" sz="2000" b="1">
                <a:ea typeface="宋体" pitchFamily="2" charset="-122"/>
                <a:cs typeface="Arial" pitchFamily="34" charset="0"/>
              </a:rPr>
              <a:t>110101</a:t>
            </a:r>
          </a:p>
        </p:txBody>
      </p:sp>
      <p:sp>
        <p:nvSpPr>
          <p:cNvPr id="66568" name="Line 8"/>
          <p:cNvSpPr>
            <a:spLocks noChangeAspect="1" noChangeShapeType="1"/>
          </p:cNvSpPr>
          <p:nvPr/>
        </p:nvSpPr>
        <p:spPr bwMode="auto">
          <a:xfrm>
            <a:off x="3917245" y="6414347"/>
            <a:ext cx="3422791" cy="0"/>
          </a:xfrm>
          <a:prstGeom prst="line">
            <a:avLst/>
          </a:prstGeom>
          <a:noFill/>
          <a:ln w="28575" cap="sq">
            <a:solidFill>
              <a:schemeClr val="tx1"/>
            </a:solidFill>
            <a:round/>
            <a:headEnd/>
            <a:tailEnd/>
          </a:ln>
        </p:spPr>
        <p:txBody>
          <a:bodyPr lIns="130005" tIns="65003" rIns="130005" bIns="65003"/>
          <a:lstStyle/>
          <a:p>
            <a:endParaRPr lang="zh-CN" altLang="en-US"/>
          </a:p>
        </p:txBody>
      </p:sp>
      <p:sp>
        <p:nvSpPr>
          <p:cNvPr id="66569" name="Line 9"/>
          <p:cNvSpPr>
            <a:spLocks noChangeAspect="1" noChangeShapeType="1"/>
          </p:cNvSpPr>
          <p:nvPr/>
        </p:nvSpPr>
        <p:spPr bwMode="auto">
          <a:xfrm>
            <a:off x="3924021" y="7060072"/>
            <a:ext cx="3420534" cy="0"/>
          </a:xfrm>
          <a:prstGeom prst="line">
            <a:avLst/>
          </a:prstGeom>
          <a:noFill/>
          <a:ln w="12700">
            <a:solidFill>
              <a:schemeClr val="tx1"/>
            </a:solidFill>
            <a:round/>
            <a:headEnd/>
            <a:tailEnd/>
          </a:ln>
        </p:spPr>
        <p:txBody>
          <a:bodyPr lIns="130005" tIns="65003" rIns="130005" bIns="65003"/>
          <a:lstStyle/>
          <a:p>
            <a:endParaRPr lang="zh-CN" altLang="en-US"/>
          </a:p>
        </p:txBody>
      </p:sp>
      <p:sp>
        <p:nvSpPr>
          <p:cNvPr id="66570" name="Line 10"/>
          <p:cNvSpPr>
            <a:spLocks noChangeAspect="1" noChangeShapeType="1"/>
          </p:cNvSpPr>
          <p:nvPr/>
        </p:nvSpPr>
        <p:spPr bwMode="auto">
          <a:xfrm>
            <a:off x="3924021" y="7705796"/>
            <a:ext cx="3420534" cy="0"/>
          </a:xfrm>
          <a:prstGeom prst="line">
            <a:avLst/>
          </a:prstGeom>
          <a:noFill/>
          <a:ln w="12700">
            <a:solidFill>
              <a:schemeClr val="tx1"/>
            </a:solidFill>
            <a:round/>
            <a:headEnd/>
            <a:tailEnd/>
          </a:ln>
        </p:spPr>
        <p:txBody>
          <a:bodyPr lIns="130005" tIns="65003" rIns="130005" bIns="65003"/>
          <a:lstStyle/>
          <a:p>
            <a:endParaRPr lang="zh-CN" altLang="en-US"/>
          </a:p>
        </p:txBody>
      </p:sp>
      <p:sp>
        <p:nvSpPr>
          <p:cNvPr id="66571" name="Line 11"/>
          <p:cNvSpPr>
            <a:spLocks noChangeAspect="1" noChangeShapeType="1"/>
          </p:cNvSpPr>
          <p:nvPr/>
        </p:nvSpPr>
        <p:spPr bwMode="auto">
          <a:xfrm>
            <a:off x="3924021" y="8351521"/>
            <a:ext cx="3420534" cy="0"/>
          </a:xfrm>
          <a:prstGeom prst="line">
            <a:avLst/>
          </a:prstGeom>
          <a:noFill/>
          <a:ln w="28575" cap="sq">
            <a:solidFill>
              <a:schemeClr val="tx1"/>
            </a:solidFill>
            <a:round/>
            <a:headEnd/>
            <a:tailEnd/>
          </a:ln>
        </p:spPr>
        <p:txBody>
          <a:bodyPr lIns="130005" tIns="65003" rIns="130005" bIns="65003"/>
          <a:lstStyle/>
          <a:p>
            <a:endParaRPr lang="zh-CN" altLang="en-US"/>
          </a:p>
        </p:txBody>
      </p:sp>
      <p:sp>
        <p:nvSpPr>
          <p:cNvPr id="66572" name="Line 12"/>
          <p:cNvSpPr>
            <a:spLocks noChangeAspect="1" noChangeShapeType="1"/>
          </p:cNvSpPr>
          <p:nvPr/>
        </p:nvSpPr>
        <p:spPr bwMode="auto">
          <a:xfrm>
            <a:off x="3924018" y="6414357"/>
            <a:ext cx="0" cy="1937173"/>
          </a:xfrm>
          <a:prstGeom prst="line">
            <a:avLst/>
          </a:prstGeom>
          <a:noFill/>
          <a:ln w="28575" cap="sq">
            <a:solidFill>
              <a:schemeClr val="tx1"/>
            </a:solidFill>
            <a:round/>
            <a:headEnd/>
            <a:tailEnd/>
          </a:ln>
        </p:spPr>
        <p:txBody>
          <a:bodyPr lIns="130005" tIns="65003" rIns="130005" bIns="65003"/>
          <a:lstStyle/>
          <a:p>
            <a:endParaRPr lang="zh-CN" altLang="en-US"/>
          </a:p>
        </p:txBody>
      </p:sp>
      <p:sp>
        <p:nvSpPr>
          <p:cNvPr id="66573" name="Line 13"/>
          <p:cNvSpPr>
            <a:spLocks noChangeAspect="1" noChangeShapeType="1"/>
          </p:cNvSpPr>
          <p:nvPr/>
        </p:nvSpPr>
        <p:spPr bwMode="auto">
          <a:xfrm>
            <a:off x="5028072" y="6414357"/>
            <a:ext cx="0" cy="1937173"/>
          </a:xfrm>
          <a:prstGeom prst="line">
            <a:avLst/>
          </a:prstGeom>
          <a:noFill/>
          <a:ln w="12700">
            <a:solidFill>
              <a:schemeClr val="tx1"/>
            </a:solidFill>
            <a:round/>
            <a:headEnd/>
            <a:tailEnd/>
          </a:ln>
        </p:spPr>
        <p:txBody>
          <a:bodyPr lIns="130005" tIns="65003" rIns="130005" bIns="65003"/>
          <a:lstStyle/>
          <a:p>
            <a:endParaRPr lang="zh-CN" altLang="en-US"/>
          </a:p>
        </p:txBody>
      </p:sp>
      <p:sp>
        <p:nvSpPr>
          <p:cNvPr id="66574" name="Line 14"/>
          <p:cNvSpPr>
            <a:spLocks noChangeAspect="1" noChangeShapeType="1"/>
          </p:cNvSpPr>
          <p:nvPr/>
        </p:nvSpPr>
        <p:spPr bwMode="auto">
          <a:xfrm>
            <a:off x="7340036" y="6414357"/>
            <a:ext cx="0" cy="1937173"/>
          </a:xfrm>
          <a:prstGeom prst="line">
            <a:avLst/>
          </a:prstGeom>
          <a:noFill/>
          <a:ln w="28575" cap="sq">
            <a:solidFill>
              <a:schemeClr val="tx1"/>
            </a:solidFill>
            <a:round/>
            <a:headEnd/>
            <a:tailEnd/>
          </a:ln>
        </p:spPr>
        <p:txBody>
          <a:bodyPr lIns="130005" tIns="65003" rIns="130005" bIns="65003"/>
          <a:lstStyle/>
          <a:p>
            <a:endParaRPr lang="zh-CN" altLang="en-US"/>
          </a:p>
        </p:txBody>
      </p:sp>
      <p:sp>
        <p:nvSpPr>
          <p:cNvPr id="66575" name="Oval 15"/>
          <p:cNvSpPr>
            <a:spLocks noChangeAspect="1" noChangeArrowheads="1"/>
          </p:cNvSpPr>
          <p:nvPr/>
        </p:nvSpPr>
        <p:spPr bwMode="auto">
          <a:xfrm>
            <a:off x="5407378" y="8631485"/>
            <a:ext cx="115146" cy="115146"/>
          </a:xfrm>
          <a:prstGeom prst="ellipse">
            <a:avLst/>
          </a:prstGeom>
          <a:solidFill>
            <a:schemeClr val="tx1"/>
          </a:solidFill>
          <a:ln w="9525">
            <a:solidFill>
              <a:schemeClr val="tx1"/>
            </a:solidFill>
            <a:round/>
            <a:headEnd/>
            <a:tailEnd/>
          </a:ln>
        </p:spPr>
        <p:txBody>
          <a:bodyPr wrap="none" lIns="130005" tIns="65003" rIns="130005" bIns="65003" anchor="ctr"/>
          <a:lstStyle/>
          <a:p>
            <a:pPr eaLnBrk="0" hangingPunct="0"/>
            <a:endParaRPr lang="zh-CN" altLang="zh-CN">
              <a:cs typeface="Arial" pitchFamily="34" charset="0"/>
            </a:endParaRPr>
          </a:p>
        </p:txBody>
      </p:sp>
      <p:sp>
        <p:nvSpPr>
          <p:cNvPr id="66576" name="AutoShape 16"/>
          <p:cNvSpPr>
            <a:spLocks noChangeAspect="1" noChangeArrowheads="1"/>
          </p:cNvSpPr>
          <p:nvPr/>
        </p:nvSpPr>
        <p:spPr bwMode="auto">
          <a:xfrm>
            <a:off x="5131939" y="6513699"/>
            <a:ext cx="501227" cy="501227"/>
          </a:xfrm>
          <a:prstGeom prst="triangle">
            <a:avLst>
              <a:gd name="adj" fmla="val 50000"/>
            </a:avLst>
          </a:prstGeom>
          <a:solidFill>
            <a:srgbClr val="333399"/>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77" name="AutoShape 17"/>
          <p:cNvSpPr>
            <a:spLocks noChangeAspect="1" noChangeArrowheads="1"/>
          </p:cNvSpPr>
          <p:nvPr/>
        </p:nvSpPr>
        <p:spPr bwMode="auto">
          <a:xfrm>
            <a:off x="6254054" y="6520471"/>
            <a:ext cx="501227" cy="501227"/>
          </a:xfrm>
          <a:prstGeom prst="triangle">
            <a:avLst>
              <a:gd name="adj" fmla="val 50000"/>
            </a:avLst>
          </a:prstGeom>
          <a:solidFill>
            <a:srgbClr val="800080"/>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78" name="AutoShape 18"/>
          <p:cNvSpPr>
            <a:spLocks noChangeAspect="1" noChangeArrowheads="1"/>
          </p:cNvSpPr>
          <p:nvPr/>
        </p:nvSpPr>
        <p:spPr bwMode="auto">
          <a:xfrm>
            <a:off x="5046143" y="7154908"/>
            <a:ext cx="501227" cy="501227"/>
          </a:xfrm>
          <a:prstGeom prst="triangle">
            <a:avLst>
              <a:gd name="adj" fmla="val 50000"/>
            </a:avLst>
          </a:prstGeom>
          <a:solidFill>
            <a:srgbClr val="008000"/>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79" name="AutoShape 19"/>
          <p:cNvSpPr>
            <a:spLocks noChangeAspect="1" noChangeArrowheads="1"/>
          </p:cNvSpPr>
          <p:nvPr/>
        </p:nvSpPr>
        <p:spPr bwMode="auto">
          <a:xfrm>
            <a:off x="5125165" y="7771280"/>
            <a:ext cx="501227" cy="501227"/>
          </a:xfrm>
          <a:prstGeom prst="triangle">
            <a:avLst>
              <a:gd name="adj" fmla="val 50000"/>
            </a:avLst>
          </a:prstGeom>
          <a:solidFill>
            <a:srgbClr val="800080"/>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80" name="AutoShape 20"/>
          <p:cNvSpPr>
            <a:spLocks noChangeAspect="1" noChangeArrowheads="1"/>
          </p:cNvSpPr>
          <p:nvPr/>
        </p:nvSpPr>
        <p:spPr bwMode="auto">
          <a:xfrm>
            <a:off x="5676062" y="7778054"/>
            <a:ext cx="501227" cy="501227"/>
          </a:xfrm>
          <a:prstGeom prst="triangle">
            <a:avLst>
              <a:gd name="adj" fmla="val 50000"/>
            </a:avLst>
          </a:prstGeom>
          <a:solidFill>
            <a:srgbClr val="800080"/>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81" name="AutoShape 21"/>
          <p:cNvSpPr>
            <a:spLocks noChangeAspect="1" noChangeArrowheads="1"/>
          </p:cNvSpPr>
          <p:nvPr/>
        </p:nvSpPr>
        <p:spPr bwMode="auto">
          <a:xfrm>
            <a:off x="6163742" y="7150392"/>
            <a:ext cx="501227" cy="501227"/>
          </a:xfrm>
          <a:prstGeom prst="triangle">
            <a:avLst>
              <a:gd name="adj" fmla="val 50000"/>
            </a:avLst>
          </a:prstGeom>
          <a:solidFill>
            <a:srgbClr val="008000"/>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82" name="AutoShape 22"/>
          <p:cNvSpPr>
            <a:spLocks noChangeAspect="1" noChangeArrowheads="1"/>
          </p:cNvSpPr>
          <p:nvPr/>
        </p:nvSpPr>
        <p:spPr bwMode="auto">
          <a:xfrm>
            <a:off x="6748508" y="7150392"/>
            <a:ext cx="501227" cy="501227"/>
          </a:xfrm>
          <a:prstGeom prst="triangle">
            <a:avLst>
              <a:gd name="adj" fmla="val 50000"/>
            </a:avLst>
          </a:prstGeom>
          <a:solidFill>
            <a:srgbClr val="008000"/>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83" name="AutoShape 23"/>
          <p:cNvSpPr>
            <a:spLocks noChangeAspect="1" noChangeArrowheads="1"/>
          </p:cNvSpPr>
          <p:nvPr/>
        </p:nvSpPr>
        <p:spPr bwMode="auto">
          <a:xfrm>
            <a:off x="5585751" y="7150392"/>
            <a:ext cx="501227" cy="501227"/>
          </a:xfrm>
          <a:prstGeom prst="triangle">
            <a:avLst>
              <a:gd name="adj" fmla="val 50000"/>
            </a:avLst>
          </a:prstGeom>
          <a:solidFill>
            <a:srgbClr val="FFCC00"/>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84" name="AutoShape 24"/>
          <p:cNvSpPr>
            <a:spLocks noChangeAspect="1" noChangeArrowheads="1"/>
          </p:cNvSpPr>
          <p:nvPr/>
        </p:nvSpPr>
        <p:spPr bwMode="auto">
          <a:xfrm>
            <a:off x="5676062" y="6513699"/>
            <a:ext cx="501227" cy="501227"/>
          </a:xfrm>
          <a:prstGeom prst="triangle">
            <a:avLst>
              <a:gd name="adj" fmla="val 50000"/>
            </a:avLst>
          </a:prstGeom>
          <a:solidFill>
            <a:srgbClr val="333399"/>
          </a:solidFill>
          <a:ln w="9525">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85" name="Line 25"/>
          <p:cNvSpPr>
            <a:spLocks noChangeAspect="1" noChangeShapeType="1"/>
          </p:cNvSpPr>
          <p:nvPr/>
        </p:nvSpPr>
        <p:spPr bwMode="auto">
          <a:xfrm flipH="1">
            <a:off x="5317067" y="5396089"/>
            <a:ext cx="0" cy="946010"/>
          </a:xfrm>
          <a:prstGeom prst="line">
            <a:avLst/>
          </a:prstGeom>
          <a:noFill/>
          <a:ln w="38100">
            <a:solidFill>
              <a:schemeClr val="tx1"/>
            </a:solidFill>
            <a:round/>
            <a:headEnd/>
            <a:tailEnd type="triangle" w="med" len="med"/>
          </a:ln>
        </p:spPr>
        <p:txBody>
          <a:bodyPr wrap="none" lIns="130005" tIns="65003" rIns="130005" bIns="65003" anchor="ctr"/>
          <a:lstStyle/>
          <a:p>
            <a:endParaRPr lang="zh-CN" altLang="en-US"/>
          </a:p>
        </p:txBody>
      </p:sp>
      <p:sp>
        <p:nvSpPr>
          <p:cNvPr id="66586" name="Line 26"/>
          <p:cNvSpPr>
            <a:spLocks noChangeAspect="1" noChangeShapeType="1"/>
          </p:cNvSpPr>
          <p:nvPr/>
        </p:nvSpPr>
        <p:spPr bwMode="auto">
          <a:xfrm flipH="1">
            <a:off x="5540587" y="5396089"/>
            <a:ext cx="0" cy="946010"/>
          </a:xfrm>
          <a:prstGeom prst="line">
            <a:avLst/>
          </a:prstGeom>
          <a:noFill/>
          <a:ln w="38100">
            <a:solidFill>
              <a:schemeClr val="tx1"/>
            </a:solidFill>
            <a:round/>
            <a:headEnd/>
            <a:tailEnd type="triangle" w="med" len="med"/>
          </a:ln>
        </p:spPr>
        <p:txBody>
          <a:bodyPr wrap="none" lIns="130005" tIns="65003" rIns="130005" bIns="65003" anchor="ctr"/>
          <a:lstStyle/>
          <a:p>
            <a:endParaRPr lang="zh-CN" altLang="en-US"/>
          </a:p>
        </p:txBody>
      </p:sp>
      <p:sp>
        <p:nvSpPr>
          <p:cNvPr id="66587" name="Line 27"/>
          <p:cNvSpPr>
            <a:spLocks noChangeAspect="1" noChangeShapeType="1"/>
          </p:cNvSpPr>
          <p:nvPr/>
        </p:nvSpPr>
        <p:spPr bwMode="auto">
          <a:xfrm flipH="1">
            <a:off x="5764107" y="5396089"/>
            <a:ext cx="0" cy="946010"/>
          </a:xfrm>
          <a:prstGeom prst="line">
            <a:avLst/>
          </a:prstGeom>
          <a:noFill/>
          <a:ln w="38100">
            <a:solidFill>
              <a:schemeClr val="tx1"/>
            </a:solidFill>
            <a:round/>
            <a:headEnd/>
            <a:tailEnd type="triangle" w="med" len="med"/>
          </a:ln>
        </p:spPr>
        <p:txBody>
          <a:bodyPr wrap="none" lIns="130005" tIns="65003" rIns="130005" bIns="65003" anchor="ctr"/>
          <a:lstStyle/>
          <a:p>
            <a:endParaRPr lang="zh-CN" altLang="en-US"/>
          </a:p>
        </p:txBody>
      </p:sp>
      <p:sp>
        <p:nvSpPr>
          <p:cNvPr id="66588" name="Line 28"/>
          <p:cNvSpPr>
            <a:spLocks noChangeAspect="1" noChangeShapeType="1"/>
          </p:cNvSpPr>
          <p:nvPr/>
        </p:nvSpPr>
        <p:spPr bwMode="auto">
          <a:xfrm flipH="1">
            <a:off x="5989885" y="5396089"/>
            <a:ext cx="0" cy="946010"/>
          </a:xfrm>
          <a:prstGeom prst="line">
            <a:avLst/>
          </a:prstGeom>
          <a:noFill/>
          <a:ln w="38100">
            <a:solidFill>
              <a:schemeClr val="tx1"/>
            </a:solidFill>
            <a:round/>
            <a:headEnd/>
            <a:tailEnd type="triangle" w="med" len="med"/>
          </a:ln>
        </p:spPr>
        <p:txBody>
          <a:bodyPr wrap="none" lIns="130005" tIns="65003" rIns="130005" bIns="65003" anchor="ctr"/>
          <a:lstStyle/>
          <a:p>
            <a:endParaRPr lang="zh-CN" altLang="en-US"/>
          </a:p>
        </p:txBody>
      </p:sp>
      <p:sp>
        <p:nvSpPr>
          <p:cNvPr id="66589" name="Line 29"/>
          <p:cNvSpPr>
            <a:spLocks noChangeAspect="1" noChangeShapeType="1"/>
          </p:cNvSpPr>
          <p:nvPr/>
        </p:nvSpPr>
        <p:spPr bwMode="auto">
          <a:xfrm>
            <a:off x="3429565" y="7373902"/>
            <a:ext cx="404142" cy="0"/>
          </a:xfrm>
          <a:prstGeom prst="line">
            <a:avLst/>
          </a:prstGeom>
          <a:noFill/>
          <a:ln w="38100">
            <a:solidFill>
              <a:schemeClr val="tx1"/>
            </a:solidFill>
            <a:round/>
            <a:headEnd/>
            <a:tailEnd type="triangle" w="med" len="med"/>
          </a:ln>
        </p:spPr>
        <p:txBody>
          <a:bodyPr wrap="none" lIns="130005" tIns="65003" rIns="130005" bIns="65003" anchor="ctr"/>
          <a:lstStyle/>
          <a:p>
            <a:endParaRPr lang="zh-CN" altLang="en-US"/>
          </a:p>
        </p:txBody>
      </p:sp>
      <p:sp>
        <p:nvSpPr>
          <p:cNvPr id="66590" name="Line 30"/>
          <p:cNvSpPr>
            <a:spLocks noChangeAspect="1" noChangeShapeType="1"/>
          </p:cNvSpPr>
          <p:nvPr/>
        </p:nvSpPr>
        <p:spPr bwMode="auto">
          <a:xfrm flipH="1">
            <a:off x="5091290" y="5396089"/>
            <a:ext cx="0" cy="946010"/>
          </a:xfrm>
          <a:prstGeom prst="line">
            <a:avLst/>
          </a:prstGeom>
          <a:noFill/>
          <a:ln w="38100">
            <a:solidFill>
              <a:schemeClr val="tx1"/>
            </a:solidFill>
            <a:round/>
            <a:headEnd/>
            <a:tailEnd type="triangle" w="med" len="med"/>
          </a:ln>
        </p:spPr>
        <p:txBody>
          <a:bodyPr wrap="none" lIns="130005" tIns="65003" rIns="130005" bIns="65003" anchor="ctr"/>
          <a:lstStyle/>
          <a:p>
            <a:endParaRPr lang="zh-CN" altLang="en-US"/>
          </a:p>
        </p:txBody>
      </p:sp>
      <p:grpSp>
        <p:nvGrpSpPr>
          <p:cNvPr id="2" name="Group 31"/>
          <p:cNvGrpSpPr>
            <a:grpSpLocks noChangeAspect="1"/>
          </p:cNvGrpSpPr>
          <p:nvPr/>
        </p:nvGrpSpPr>
        <p:grpSpPr bwMode="auto">
          <a:xfrm>
            <a:off x="1625609" y="3465690"/>
            <a:ext cx="2472267" cy="997938"/>
            <a:chOff x="1020" y="1094"/>
            <a:chExt cx="1248" cy="504"/>
          </a:xfrm>
        </p:grpSpPr>
        <p:sp>
          <p:nvSpPr>
            <p:cNvPr id="16462" name="Text Box 32"/>
            <p:cNvSpPr txBox="1">
              <a:spLocks noChangeAspect="1" noChangeArrowheads="1"/>
            </p:cNvSpPr>
            <p:nvPr/>
          </p:nvSpPr>
          <p:spPr bwMode="auto">
            <a:xfrm>
              <a:off x="1020" y="1094"/>
              <a:ext cx="974" cy="504"/>
            </a:xfrm>
            <a:prstGeom prst="rect">
              <a:avLst/>
            </a:prstGeom>
            <a:noFill/>
            <a:ln w="9525" algn="ctr">
              <a:noFill/>
              <a:miter lim="800000"/>
              <a:headEnd/>
              <a:tailEnd/>
            </a:ln>
          </p:spPr>
          <p:txBody>
            <a:bodyPr>
              <a:spAutoFit/>
            </a:bodyPr>
            <a:lstStyle/>
            <a:p>
              <a:pPr algn="ctr">
                <a:spcBef>
                  <a:spcPct val="50000"/>
                </a:spcBef>
              </a:pPr>
              <a:r>
                <a:rPr lang="en-US" altLang="zh-CN" sz="5700" i="1">
                  <a:latin typeface="Times New Roman" pitchFamily="18" charset="0"/>
                  <a:ea typeface="宋体" pitchFamily="2" charset="-122"/>
                  <a:cs typeface="Arial" pitchFamily="34" charset="0"/>
                </a:rPr>
                <a:t>h   </a:t>
              </a:r>
              <a:endParaRPr lang="en-US" altLang="zh-CN" sz="5700" i="1" baseline="-25000">
                <a:latin typeface="Times New Roman" pitchFamily="18" charset="0"/>
                <a:ea typeface="宋体" pitchFamily="2" charset="-122"/>
                <a:cs typeface="Arial" pitchFamily="34" charset="0"/>
              </a:endParaRPr>
            </a:p>
          </p:txBody>
        </p:sp>
        <p:sp>
          <p:nvSpPr>
            <p:cNvPr id="16463" name="Text Box 33"/>
            <p:cNvSpPr txBox="1">
              <a:spLocks noChangeAspect="1" noChangeArrowheads="1"/>
            </p:cNvSpPr>
            <p:nvPr/>
          </p:nvSpPr>
          <p:spPr bwMode="auto">
            <a:xfrm>
              <a:off x="1406" y="1241"/>
              <a:ext cx="862" cy="334"/>
            </a:xfrm>
            <a:prstGeom prst="rect">
              <a:avLst/>
            </a:prstGeom>
            <a:noFill/>
            <a:ln w="9525" algn="ctr">
              <a:noFill/>
              <a:miter lim="800000"/>
              <a:headEnd/>
              <a:tailEnd/>
            </a:ln>
          </p:spPr>
          <p:txBody>
            <a:bodyPr>
              <a:spAutoFit/>
            </a:bodyPr>
            <a:lstStyle/>
            <a:p>
              <a:pPr algn="ctr">
                <a:spcBef>
                  <a:spcPct val="50000"/>
                </a:spcBef>
              </a:pPr>
              <a:r>
                <a:rPr lang="en-US" altLang="zh-CN" sz="3700" b="1" i="1" dirty="0">
                  <a:latin typeface="Times New Roman" pitchFamily="18" charset="0"/>
                  <a:ea typeface="宋体" pitchFamily="2" charset="-122"/>
                  <a:cs typeface="Arial" pitchFamily="34" charset="0"/>
                </a:rPr>
                <a:t>  r</a:t>
              </a:r>
              <a:r>
                <a:rPr lang="en-US" altLang="zh-CN" sz="3700" b="1" baseline="-25000" dirty="0">
                  <a:latin typeface="Times New Roman" pitchFamily="18" charset="0"/>
                  <a:ea typeface="宋体" pitchFamily="2" charset="-122"/>
                  <a:cs typeface="Arial" pitchFamily="34" charset="0"/>
                </a:rPr>
                <a:t>1</a:t>
              </a:r>
              <a:r>
                <a:rPr lang="en-US" altLang="zh-CN" sz="3700" b="1" dirty="0">
                  <a:latin typeface="Times New Roman" pitchFamily="18" charset="0"/>
                  <a:ea typeface="宋体" pitchFamily="2" charset="-122"/>
                  <a:cs typeface="Arial" pitchFamily="34" charset="0"/>
                </a:rPr>
                <a:t>…</a:t>
              </a:r>
              <a:r>
                <a:rPr lang="en-US" altLang="zh-CN" sz="3700" b="1" i="1" dirty="0" err="1">
                  <a:latin typeface="Times New Roman" pitchFamily="18" charset="0"/>
                  <a:ea typeface="宋体" pitchFamily="2" charset="-122"/>
                  <a:cs typeface="Arial" pitchFamily="34" charset="0"/>
                </a:rPr>
                <a:t>r</a:t>
              </a:r>
              <a:r>
                <a:rPr lang="en-US" altLang="zh-CN" sz="3700" b="1" baseline="-25000" dirty="0" err="1">
                  <a:latin typeface="Times New Roman" pitchFamily="18" charset="0"/>
                  <a:ea typeface="宋体" pitchFamily="2" charset="-122"/>
                  <a:cs typeface="Arial" pitchFamily="34" charset="0"/>
                </a:rPr>
                <a:t>k</a:t>
              </a:r>
              <a:endParaRPr lang="en-US" altLang="zh-CN" sz="3700" b="1" baseline="-25000" dirty="0">
                <a:latin typeface="Times New Roman" pitchFamily="18" charset="0"/>
                <a:ea typeface="宋体" pitchFamily="2" charset="-122"/>
                <a:cs typeface="Arial" pitchFamily="34" charset="0"/>
              </a:endParaRPr>
            </a:p>
          </p:txBody>
        </p:sp>
      </p:grpSp>
      <p:grpSp>
        <p:nvGrpSpPr>
          <p:cNvPr id="3" name="Group 34"/>
          <p:cNvGrpSpPr>
            <a:grpSpLocks noChangeAspect="1"/>
          </p:cNvGrpSpPr>
          <p:nvPr/>
        </p:nvGrpSpPr>
        <p:grpSpPr bwMode="auto">
          <a:xfrm>
            <a:off x="4192703" y="2923823"/>
            <a:ext cx="2621279" cy="2246488"/>
            <a:chOff x="1905" y="164"/>
            <a:chExt cx="1323" cy="1134"/>
          </a:xfrm>
        </p:grpSpPr>
        <p:sp>
          <p:nvSpPr>
            <p:cNvPr id="16446" name="AutoShape 35"/>
            <p:cNvSpPr>
              <a:spLocks noChangeAspect="1" noChangeArrowheads="1"/>
            </p:cNvSpPr>
            <p:nvPr/>
          </p:nvSpPr>
          <p:spPr bwMode="auto">
            <a:xfrm>
              <a:off x="1905" y="223"/>
              <a:ext cx="576" cy="576"/>
            </a:xfrm>
            <a:prstGeom prst="triangle">
              <a:avLst>
                <a:gd name="adj" fmla="val 50000"/>
              </a:avLst>
            </a:prstGeom>
            <a:solidFill>
              <a:srgbClr val="0080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47" name="AutoShape 36"/>
            <p:cNvSpPr>
              <a:spLocks noChangeAspect="1" noChangeArrowheads="1"/>
            </p:cNvSpPr>
            <p:nvPr/>
          </p:nvSpPr>
          <p:spPr bwMode="auto">
            <a:xfrm>
              <a:off x="1972" y="268"/>
              <a:ext cx="576" cy="576"/>
            </a:xfrm>
            <a:prstGeom prst="triangle">
              <a:avLst>
                <a:gd name="adj" fmla="val 50000"/>
              </a:avLst>
            </a:prstGeom>
            <a:solidFill>
              <a:srgbClr val="80008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48" name="AutoShape 37"/>
            <p:cNvSpPr>
              <a:spLocks noChangeAspect="1" noChangeArrowheads="1"/>
            </p:cNvSpPr>
            <p:nvPr/>
          </p:nvSpPr>
          <p:spPr bwMode="auto">
            <a:xfrm>
              <a:off x="2041" y="314"/>
              <a:ext cx="576" cy="576"/>
            </a:xfrm>
            <a:prstGeom prst="triangle">
              <a:avLst>
                <a:gd name="adj" fmla="val 50000"/>
              </a:avLst>
            </a:prstGeom>
            <a:solidFill>
              <a:srgbClr val="0000FF"/>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49" name="AutoShape 38"/>
            <p:cNvSpPr>
              <a:spLocks noChangeAspect="1" noChangeArrowheads="1"/>
            </p:cNvSpPr>
            <p:nvPr/>
          </p:nvSpPr>
          <p:spPr bwMode="auto">
            <a:xfrm>
              <a:off x="2108" y="359"/>
              <a:ext cx="576" cy="576"/>
            </a:xfrm>
            <a:prstGeom prst="triangle">
              <a:avLst>
                <a:gd name="adj" fmla="val 50000"/>
              </a:avLst>
            </a:prstGeom>
            <a:solidFill>
              <a:srgbClr val="0080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0" name="AutoShape 39"/>
            <p:cNvSpPr>
              <a:spLocks noChangeAspect="1" noChangeArrowheads="1"/>
            </p:cNvSpPr>
            <p:nvPr/>
          </p:nvSpPr>
          <p:spPr bwMode="auto">
            <a:xfrm>
              <a:off x="2109" y="359"/>
              <a:ext cx="576" cy="576"/>
            </a:xfrm>
            <a:prstGeom prst="triangle">
              <a:avLst>
                <a:gd name="adj" fmla="val 50000"/>
              </a:avLst>
            </a:prstGeom>
            <a:solidFill>
              <a:srgbClr val="0080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1" name="AutoShape 40"/>
            <p:cNvSpPr>
              <a:spLocks noChangeAspect="1" noChangeArrowheads="1"/>
            </p:cNvSpPr>
            <p:nvPr/>
          </p:nvSpPr>
          <p:spPr bwMode="auto">
            <a:xfrm>
              <a:off x="2176" y="404"/>
              <a:ext cx="576" cy="576"/>
            </a:xfrm>
            <a:prstGeom prst="triangle">
              <a:avLst>
                <a:gd name="adj" fmla="val 50000"/>
              </a:avLst>
            </a:prstGeom>
            <a:solidFill>
              <a:srgbClr val="FFCC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2" name="AutoShape 41"/>
            <p:cNvSpPr>
              <a:spLocks noChangeAspect="1" noChangeArrowheads="1"/>
            </p:cNvSpPr>
            <p:nvPr/>
          </p:nvSpPr>
          <p:spPr bwMode="auto">
            <a:xfrm>
              <a:off x="2245" y="450"/>
              <a:ext cx="576" cy="576"/>
            </a:xfrm>
            <a:prstGeom prst="triangle">
              <a:avLst>
                <a:gd name="adj" fmla="val 50000"/>
              </a:avLst>
            </a:prstGeom>
            <a:solidFill>
              <a:srgbClr val="FFCC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3" name="AutoShape 42"/>
            <p:cNvSpPr>
              <a:spLocks noChangeAspect="1" noChangeArrowheads="1"/>
            </p:cNvSpPr>
            <p:nvPr/>
          </p:nvSpPr>
          <p:spPr bwMode="auto">
            <a:xfrm>
              <a:off x="2312" y="495"/>
              <a:ext cx="576" cy="576"/>
            </a:xfrm>
            <a:prstGeom prst="triangle">
              <a:avLst>
                <a:gd name="adj" fmla="val 50000"/>
              </a:avLst>
            </a:prstGeom>
            <a:solidFill>
              <a:srgbClr val="80008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4" name="AutoShape 43"/>
            <p:cNvSpPr>
              <a:spLocks noChangeAspect="1" noChangeArrowheads="1"/>
            </p:cNvSpPr>
            <p:nvPr/>
          </p:nvSpPr>
          <p:spPr bwMode="auto">
            <a:xfrm>
              <a:off x="2380" y="540"/>
              <a:ext cx="576" cy="576"/>
            </a:xfrm>
            <a:prstGeom prst="triangle">
              <a:avLst>
                <a:gd name="adj" fmla="val 50000"/>
              </a:avLst>
            </a:prstGeom>
            <a:solidFill>
              <a:srgbClr val="0080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5" name="AutoShape 44"/>
            <p:cNvSpPr>
              <a:spLocks noChangeAspect="1" noChangeArrowheads="1"/>
            </p:cNvSpPr>
            <p:nvPr/>
          </p:nvSpPr>
          <p:spPr bwMode="auto">
            <a:xfrm>
              <a:off x="2448" y="585"/>
              <a:ext cx="576" cy="576"/>
            </a:xfrm>
            <a:prstGeom prst="triangle">
              <a:avLst>
                <a:gd name="adj" fmla="val 50000"/>
              </a:avLst>
            </a:prstGeom>
            <a:solidFill>
              <a:srgbClr val="0000FF"/>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6" name="AutoShape 45"/>
            <p:cNvSpPr>
              <a:spLocks noChangeAspect="1" noChangeArrowheads="1"/>
            </p:cNvSpPr>
            <p:nvPr/>
          </p:nvSpPr>
          <p:spPr bwMode="auto">
            <a:xfrm>
              <a:off x="2516" y="631"/>
              <a:ext cx="576" cy="576"/>
            </a:xfrm>
            <a:prstGeom prst="triangle">
              <a:avLst>
                <a:gd name="adj" fmla="val 50000"/>
              </a:avLst>
            </a:prstGeom>
            <a:solidFill>
              <a:srgbClr val="0000FF"/>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7" name="AutoShape 46"/>
            <p:cNvSpPr>
              <a:spLocks noChangeAspect="1" noChangeArrowheads="1"/>
            </p:cNvSpPr>
            <p:nvPr/>
          </p:nvSpPr>
          <p:spPr bwMode="auto">
            <a:xfrm>
              <a:off x="2584" y="676"/>
              <a:ext cx="576" cy="576"/>
            </a:xfrm>
            <a:prstGeom prst="triangle">
              <a:avLst>
                <a:gd name="adj" fmla="val 50000"/>
              </a:avLst>
            </a:prstGeom>
            <a:solidFill>
              <a:srgbClr val="80008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8" name="AutoShape 47"/>
            <p:cNvSpPr>
              <a:spLocks noChangeAspect="1" noChangeArrowheads="1"/>
            </p:cNvSpPr>
            <p:nvPr/>
          </p:nvSpPr>
          <p:spPr bwMode="auto">
            <a:xfrm>
              <a:off x="2652" y="722"/>
              <a:ext cx="576" cy="576"/>
            </a:xfrm>
            <a:prstGeom prst="triangle">
              <a:avLst>
                <a:gd name="adj" fmla="val 50000"/>
              </a:avLst>
            </a:prstGeom>
            <a:solidFill>
              <a:srgbClr val="FFCC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59" name="Line 48"/>
            <p:cNvSpPr>
              <a:spLocks noChangeAspect="1" noChangeShapeType="1"/>
            </p:cNvSpPr>
            <p:nvPr/>
          </p:nvSpPr>
          <p:spPr bwMode="auto">
            <a:xfrm>
              <a:off x="2358" y="210"/>
              <a:ext cx="680" cy="454"/>
            </a:xfrm>
            <a:prstGeom prst="line">
              <a:avLst/>
            </a:prstGeom>
            <a:noFill/>
            <a:ln w="38100">
              <a:solidFill>
                <a:schemeClr val="tx1"/>
              </a:solidFill>
              <a:round/>
              <a:headEnd type="arrow" w="med" len="med"/>
              <a:tailEnd type="arrow" w="med" len="med"/>
            </a:ln>
          </p:spPr>
          <p:txBody>
            <a:bodyPr wrap="none" anchor="ctr"/>
            <a:lstStyle/>
            <a:p>
              <a:endParaRPr lang="zh-CN" altLang="en-US"/>
            </a:p>
          </p:txBody>
        </p:sp>
        <p:sp>
          <p:nvSpPr>
            <p:cNvPr id="16460" name="Rectangle 49"/>
            <p:cNvSpPr>
              <a:spLocks noChangeAspect="1" noChangeArrowheads="1"/>
            </p:cNvSpPr>
            <p:nvPr/>
          </p:nvSpPr>
          <p:spPr bwMode="auto">
            <a:xfrm>
              <a:off x="2790" y="936"/>
              <a:ext cx="386" cy="334"/>
            </a:xfrm>
            <a:prstGeom prst="rect">
              <a:avLst/>
            </a:prstGeom>
            <a:noFill/>
            <a:ln w="9525">
              <a:noFill/>
              <a:miter lim="800000"/>
              <a:headEnd/>
              <a:tailEnd/>
            </a:ln>
          </p:spPr>
          <p:txBody>
            <a:bodyPr>
              <a:spAutoFit/>
            </a:bodyPr>
            <a:lstStyle/>
            <a:p>
              <a:r>
                <a:rPr lang="en-US" altLang="zh-CN" sz="3700" b="1">
                  <a:ea typeface="宋体" pitchFamily="2" charset="-122"/>
                  <a:cs typeface="Arial" pitchFamily="34" charset="0"/>
                </a:rPr>
                <a:t>X</a:t>
              </a:r>
              <a:r>
                <a:rPr lang="en-US" altLang="zh-CN" sz="3700" b="1" baseline="-25000">
                  <a:latin typeface="b"/>
                  <a:ea typeface="宋体" pitchFamily="2" charset="-122"/>
                  <a:cs typeface="Arial" pitchFamily="34" charset="0"/>
                </a:rPr>
                <a:t>i</a:t>
              </a:r>
            </a:p>
          </p:txBody>
        </p:sp>
        <p:sp>
          <p:nvSpPr>
            <p:cNvPr id="16461" name="Text Box 50"/>
            <p:cNvSpPr txBox="1">
              <a:spLocks noChangeAspect="1" noChangeArrowheads="1"/>
            </p:cNvSpPr>
            <p:nvPr/>
          </p:nvSpPr>
          <p:spPr bwMode="auto">
            <a:xfrm>
              <a:off x="2608" y="164"/>
              <a:ext cx="341" cy="334"/>
            </a:xfrm>
            <a:prstGeom prst="rect">
              <a:avLst/>
            </a:prstGeom>
            <a:noFill/>
            <a:ln w="9525" algn="ctr">
              <a:noFill/>
              <a:miter lim="800000"/>
              <a:headEnd/>
              <a:tailEnd/>
            </a:ln>
          </p:spPr>
          <p:txBody>
            <a:bodyPr>
              <a:spAutoFit/>
            </a:bodyPr>
            <a:lstStyle/>
            <a:p>
              <a:pPr algn="ctr">
                <a:spcBef>
                  <a:spcPct val="50000"/>
                </a:spcBef>
              </a:pPr>
              <a:r>
                <a:rPr lang="en-US" altLang="zh-CN" sz="3700" b="1" i="1">
                  <a:ea typeface="宋体" pitchFamily="2" charset="-122"/>
                  <a:cs typeface="Arial" pitchFamily="34" charset="0"/>
                </a:rPr>
                <a:t>N</a:t>
              </a:r>
            </a:p>
          </p:txBody>
        </p:sp>
      </p:grpSp>
      <p:sp>
        <p:nvSpPr>
          <p:cNvPr id="16417" name="AutoShape 51"/>
          <p:cNvSpPr>
            <a:spLocks noChangeAspect="1" noChangeArrowheads="1"/>
          </p:cNvSpPr>
          <p:nvPr/>
        </p:nvSpPr>
        <p:spPr bwMode="auto">
          <a:xfrm>
            <a:off x="4104649" y="2923823"/>
            <a:ext cx="2876409" cy="2427110"/>
          </a:xfrm>
          <a:prstGeom prst="bracketPair">
            <a:avLst>
              <a:gd name="adj" fmla="val 10454"/>
            </a:avLst>
          </a:prstGeom>
          <a:noFill/>
          <a:ln w="31750">
            <a:solidFill>
              <a:schemeClr val="tx1"/>
            </a:solidFill>
            <a:round/>
            <a:headEnd/>
            <a:tailEnd/>
          </a:ln>
        </p:spPr>
        <p:txBody>
          <a:bodyPr wrap="none" lIns="130005" tIns="65003" rIns="130005" bIns="65003" anchor="ctr"/>
          <a:lstStyle/>
          <a:p>
            <a:pPr eaLnBrk="0" hangingPunct="0"/>
            <a:endParaRPr lang="zh-CN" altLang="zh-CN">
              <a:cs typeface="Arial" pitchFamily="34" charset="0"/>
            </a:endParaRPr>
          </a:p>
        </p:txBody>
      </p:sp>
      <p:grpSp>
        <p:nvGrpSpPr>
          <p:cNvPr id="4" name="Group 52"/>
          <p:cNvGrpSpPr>
            <a:grpSpLocks noChangeAspect="1"/>
          </p:cNvGrpSpPr>
          <p:nvPr/>
        </p:nvGrpSpPr>
        <p:grpSpPr bwMode="auto">
          <a:xfrm>
            <a:off x="-541862" y="6834296"/>
            <a:ext cx="2472267" cy="997938"/>
            <a:chOff x="1020" y="1094"/>
            <a:chExt cx="1248" cy="504"/>
          </a:xfrm>
        </p:grpSpPr>
        <p:sp>
          <p:nvSpPr>
            <p:cNvPr id="16444" name="Text Box 53"/>
            <p:cNvSpPr txBox="1">
              <a:spLocks noChangeAspect="1" noChangeArrowheads="1"/>
            </p:cNvSpPr>
            <p:nvPr/>
          </p:nvSpPr>
          <p:spPr bwMode="auto">
            <a:xfrm>
              <a:off x="1020" y="1094"/>
              <a:ext cx="974" cy="504"/>
            </a:xfrm>
            <a:prstGeom prst="rect">
              <a:avLst/>
            </a:prstGeom>
            <a:noFill/>
            <a:ln w="9525" algn="ctr">
              <a:noFill/>
              <a:miter lim="800000"/>
              <a:headEnd/>
              <a:tailEnd/>
            </a:ln>
          </p:spPr>
          <p:txBody>
            <a:bodyPr>
              <a:spAutoFit/>
            </a:bodyPr>
            <a:lstStyle/>
            <a:p>
              <a:pPr algn="ctr">
                <a:spcBef>
                  <a:spcPct val="50000"/>
                </a:spcBef>
              </a:pPr>
              <a:r>
                <a:rPr lang="en-US" altLang="zh-CN" sz="5700" i="1">
                  <a:latin typeface="Times New Roman" pitchFamily="18" charset="0"/>
                  <a:ea typeface="宋体" pitchFamily="2" charset="-122"/>
                  <a:cs typeface="Arial" pitchFamily="34" charset="0"/>
                </a:rPr>
                <a:t>h</a:t>
              </a:r>
              <a:endParaRPr lang="en-US" altLang="zh-CN" sz="5700" i="1" baseline="-25000">
                <a:latin typeface="Times New Roman" pitchFamily="18" charset="0"/>
                <a:ea typeface="宋体" pitchFamily="2" charset="-122"/>
                <a:cs typeface="Arial" pitchFamily="34" charset="0"/>
              </a:endParaRPr>
            </a:p>
          </p:txBody>
        </p:sp>
        <p:sp>
          <p:nvSpPr>
            <p:cNvPr id="16445" name="Text Box 54"/>
            <p:cNvSpPr txBox="1">
              <a:spLocks noChangeAspect="1" noChangeArrowheads="1"/>
            </p:cNvSpPr>
            <p:nvPr/>
          </p:nvSpPr>
          <p:spPr bwMode="auto">
            <a:xfrm>
              <a:off x="1406" y="1241"/>
              <a:ext cx="862" cy="334"/>
            </a:xfrm>
            <a:prstGeom prst="rect">
              <a:avLst/>
            </a:prstGeom>
            <a:noFill/>
            <a:ln w="9525" algn="ctr">
              <a:noFill/>
              <a:miter lim="800000"/>
              <a:headEnd/>
              <a:tailEnd/>
            </a:ln>
          </p:spPr>
          <p:txBody>
            <a:bodyPr>
              <a:spAutoFit/>
            </a:bodyPr>
            <a:lstStyle/>
            <a:p>
              <a:pPr algn="ctr">
                <a:spcBef>
                  <a:spcPct val="50000"/>
                </a:spcBef>
              </a:pPr>
              <a:r>
                <a:rPr lang="en-US" altLang="zh-CN" sz="3700" b="1" i="1" dirty="0">
                  <a:latin typeface="Times New Roman" pitchFamily="18" charset="0"/>
                  <a:ea typeface="宋体" pitchFamily="2" charset="-122"/>
                  <a:cs typeface="Arial" pitchFamily="34" charset="0"/>
                </a:rPr>
                <a:t>  r</a:t>
              </a:r>
              <a:r>
                <a:rPr lang="en-US" altLang="zh-CN" sz="3700" b="1" baseline="-25000" dirty="0">
                  <a:latin typeface="Times New Roman" pitchFamily="18" charset="0"/>
                  <a:ea typeface="宋体" pitchFamily="2" charset="-122"/>
                  <a:cs typeface="Arial" pitchFamily="34" charset="0"/>
                </a:rPr>
                <a:t>1</a:t>
              </a:r>
              <a:r>
                <a:rPr lang="en-US" altLang="zh-CN" sz="3700" b="1" dirty="0">
                  <a:latin typeface="Times New Roman" pitchFamily="18" charset="0"/>
                  <a:ea typeface="宋体" pitchFamily="2" charset="-122"/>
                  <a:cs typeface="Arial" pitchFamily="34" charset="0"/>
                </a:rPr>
                <a:t>…</a:t>
              </a:r>
              <a:r>
                <a:rPr lang="en-US" altLang="zh-CN" sz="3700" b="1" i="1" dirty="0" err="1">
                  <a:latin typeface="Times New Roman" pitchFamily="18" charset="0"/>
                  <a:ea typeface="宋体" pitchFamily="2" charset="-122"/>
                  <a:cs typeface="Arial" pitchFamily="34" charset="0"/>
                </a:rPr>
                <a:t>r</a:t>
              </a:r>
              <a:r>
                <a:rPr lang="en-US" altLang="zh-CN" sz="3700" b="1" baseline="-25000" dirty="0" err="1">
                  <a:latin typeface="Times New Roman" pitchFamily="18" charset="0"/>
                  <a:ea typeface="宋体" pitchFamily="2" charset="-122"/>
                  <a:cs typeface="Arial" pitchFamily="34" charset="0"/>
                </a:rPr>
                <a:t>k</a:t>
              </a:r>
              <a:endParaRPr lang="en-US" altLang="zh-CN" sz="3700" b="1" baseline="-25000" dirty="0">
                <a:latin typeface="Times New Roman" pitchFamily="18" charset="0"/>
                <a:ea typeface="宋体" pitchFamily="2" charset="-122"/>
                <a:cs typeface="Arial" pitchFamily="34" charset="0"/>
              </a:endParaRPr>
            </a:p>
          </p:txBody>
        </p:sp>
      </p:grpSp>
      <p:sp>
        <p:nvSpPr>
          <p:cNvPr id="66595" name="AutoShape 55"/>
          <p:cNvSpPr>
            <a:spLocks noChangeAspect="1" noChangeArrowheads="1"/>
          </p:cNvSpPr>
          <p:nvPr/>
        </p:nvSpPr>
        <p:spPr bwMode="auto">
          <a:xfrm>
            <a:off x="1993628" y="6610773"/>
            <a:ext cx="1350151" cy="1528516"/>
          </a:xfrm>
          <a:prstGeom prst="bracketPair">
            <a:avLst>
              <a:gd name="adj" fmla="val 9639"/>
            </a:avLst>
          </a:prstGeom>
          <a:noFill/>
          <a:ln w="31750">
            <a:solidFill>
              <a:schemeClr val="tx1"/>
            </a:solidFill>
            <a:round/>
            <a:headEnd/>
            <a:tailEnd/>
          </a:ln>
        </p:spPr>
        <p:txBody>
          <a:bodyPr wrap="none" lIns="130005" tIns="65003" rIns="130005" bIns="65003" anchor="ctr"/>
          <a:lstStyle/>
          <a:p>
            <a:pPr eaLnBrk="0" hangingPunct="0"/>
            <a:endParaRPr lang="zh-CN" altLang="zh-CN">
              <a:cs typeface="Arial" pitchFamily="34" charset="0"/>
            </a:endParaRPr>
          </a:p>
        </p:txBody>
      </p:sp>
      <p:sp>
        <p:nvSpPr>
          <p:cNvPr id="66596" name="Rectangle 56"/>
          <p:cNvSpPr>
            <a:spLocks noChangeAspect="1" noChangeArrowheads="1"/>
          </p:cNvSpPr>
          <p:nvPr/>
        </p:nvSpPr>
        <p:spPr bwMode="auto">
          <a:xfrm>
            <a:off x="3833707" y="7014916"/>
            <a:ext cx="3594382" cy="720230"/>
          </a:xfrm>
          <a:prstGeom prst="rect">
            <a:avLst/>
          </a:prstGeom>
          <a:noFill/>
          <a:ln w="38100" algn="ctr">
            <a:solidFill>
              <a:srgbClr val="FF0000"/>
            </a:solidFill>
            <a:prstDash val="sysDot"/>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97" name="AutoShape 57"/>
          <p:cNvSpPr>
            <a:spLocks noChangeAspect="1" noChangeArrowheads="1"/>
          </p:cNvSpPr>
          <p:nvPr/>
        </p:nvSpPr>
        <p:spPr bwMode="auto">
          <a:xfrm>
            <a:off x="8218313" y="5574457"/>
            <a:ext cx="1142436" cy="1142436"/>
          </a:xfrm>
          <a:prstGeom prst="triangle">
            <a:avLst>
              <a:gd name="adj" fmla="val 50000"/>
            </a:avLst>
          </a:prstGeom>
          <a:solidFill>
            <a:srgbClr val="008000"/>
          </a:solidFill>
          <a:ln w="19050">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98" name="AutoShape 58"/>
          <p:cNvSpPr>
            <a:spLocks noChangeAspect="1" noChangeArrowheads="1"/>
          </p:cNvSpPr>
          <p:nvPr/>
        </p:nvSpPr>
        <p:spPr bwMode="auto">
          <a:xfrm>
            <a:off x="8353778" y="5664774"/>
            <a:ext cx="1142436" cy="1140177"/>
          </a:xfrm>
          <a:prstGeom prst="triangle">
            <a:avLst>
              <a:gd name="adj" fmla="val 50000"/>
            </a:avLst>
          </a:prstGeom>
          <a:solidFill>
            <a:srgbClr val="FFCC00"/>
          </a:solidFill>
          <a:ln w="19050">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599" name="AutoShape 59"/>
          <p:cNvSpPr>
            <a:spLocks noChangeAspect="1" noChangeArrowheads="1"/>
          </p:cNvSpPr>
          <p:nvPr/>
        </p:nvSpPr>
        <p:spPr bwMode="auto">
          <a:xfrm>
            <a:off x="8489245" y="5752818"/>
            <a:ext cx="1140178" cy="1142436"/>
          </a:xfrm>
          <a:prstGeom prst="triangle">
            <a:avLst>
              <a:gd name="adj" fmla="val 50000"/>
            </a:avLst>
          </a:prstGeom>
          <a:solidFill>
            <a:srgbClr val="008000"/>
          </a:solidFill>
          <a:ln w="19050">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600" name="AutoShape 60"/>
          <p:cNvSpPr>
            <a:spLocks noChangeAspect="1" noChangeArrowheads="1"/>
          </p:cNvSpPr>
          <p:nvPr/>
        </p:nvSpPr>
        <p:spPr bwMode="auto">
          <a:xfrm>
            <a:off x="8622457" y="5845397"/>
            <a:ext cx="1142436" cy="1140177"/>
          </a:xfrm>
          <a:prstGeom prst="triangle">
            <a:avLst>
              <a:gd name="adj" fmla="val 50000"/>
            </a:avLst>
          </a:prstGeom>
          <a:solidFill>
            <a:srgbClr val="008000"/>
          </a:solidFill>
          <a:ln w="19050">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66601" name="Line 61"/>
          <p:cNvSpPr>
            <a:spLocks noChangeAspect="1" noChangeShapeType="1"/>
          </p:cNvSpPr>
          <p:nvPr/>
        </p:nvSpPr>
        <p:spPr bwMode="auto">
          <a:xfrm flipV="1">
            <a:off x="7473254" y="7012658"/>
            <a:ext cx="584765" cy="406400"/>
          </a:xfrm>
          <a:prstGeom prst="line">
            <a:avLst/>
          </a:prstGeom>
          <a:noFill/>
          <a:ln w="38100">
            <a:solidFill>
              <a:schemeClr val="tx1"/>
            </a:solidFill>
            <a:round/>
            <a:headEnd/>
            <a:tailEnd type="triangle" w="med" len="med"/>
          </a:ln>
        </p:spPr>
        <p:txBody>
          <a:bodyPr wrap="none" lIns="130005" tIns="65003" rIns="130005" bIns="65003" anchor="ctr"/>
          <a:lstStyle/>
          <a:p>
            <a:endParaRPr lang="zh-CN" altLang="en-US"/>
          </a:p>
        </p:txBody>
      </p:sp>
      <p:sp>
        <p:nvSpPr>
          <p:cNvPr id="66602" name="Line 62"/>
          <p:cNvSpPr>
            <a:spLocks noChangeAspect="1" noChangeShapeType="1"/>
          </p:cNvSpPr>
          <p:nvPr/>
        </p:nvSpPr>
        <p:spPr bwMode="auto">
          <a:xfrm>
            <a:off x="8775983" y="5305778"/>
            <a:ext cx="675075" cy="587022"/>
          </a:xfrm>
          <a:prstGeom prst="line">
            <a:avLst/>
          </a:prstGeom>
          <a:noFill/>
          <a:ln w="38100">
            <a:solidFill>
              <a:schemeClr val="tx1"/>
            </a:solidFill>
            <a:round/>
            <a:headEnd type="arrow" w="med" len="med"/>
            <a:tailEnd type="arrow" w="med" len="med"/>
          </a:ln>
        </p:spPr>
        <p:txBody>
          <a:bodyPr wrap="none" lIns="130005" tIns="65003" rIns="130005" bIns="65003" anchor="ctr"/>
          <a:lstStyle/>
          <a:p>
            <a:endParaRPr lang="zh-CN" altLang="en-US"/>
          </a:p>
        </p:txBody>
      </p:sp>
      <p:sp>
        <p:nvSpPr>
          <p:cNvPr id="66603" name="Oval 63"/>
          <p:cNvSpPr>
            <a:spLocks noChangeAspect="1" noChangeArrowheads="1"/>
          </p:cNvSpPr>
          <p:nvPr/>
        </p:nvSpPr>
        <p:spPr bwMode="auto">
          <a:xfrm>
            <a:off x="5407378" y="8812107"/>
            <a:ext cx="115146" cy="115146"/>
          </a:xfrm>
          <a:prstGeom prst="ellipse">
            <a:avLst/>
          </a:prstGeom>
          <a:solidFill>
            <a:schemeClr val="tx1"/>
          </a:solidFill>
          <a:ln w="9525">
            <a:solidFill>
              <a:schemeClr val="tx1"/>
            </a:solidFill>
            <a:round/>
            <a:headEnd/>
            <a:tailEnd/>
          </a:ln>
        </p:spPr>
        <p:txBody>
          <a:bodyPr wrap="none" lIns="130005" tIns="65003" rIns="130005" bIns="65003" anchor="ctr"/>
          <a:lstStyle/>
          <a:p>
            <a:pPr eaLnBrk="0" hangingPunct="0"/>
            <a:endParaRPr lang="zh-CN" altLang="zh-CN">
              <a:cs typeface="Arial" pitchFamily="34" charset="0"/>
            </a:endParaRPr>
          </a:p>
        </p:txBody>
      </p:sp>
      <p:sp>
        <p:nvSpPr>
          <p:cNvPr id="66604" name="Oval 64"/>
          <p:cNvSpPr>
            <a:spLocks noChangeAspect="1" noChangeArrowheads="1"/>
          </p:cNvSpPr>
          <p:nvPr/>
        </p:nvSpPr>
        <p:spPr bwMode="auto">
          <a:xfrm>
            <a:off x="5407378" y="8453129"/>
            <a:ext cx="115146" cy="115147"/>
          </a:xfrm>
          <a:prstGeom prst="ellipse">
            <a:avLst/>
          </a:prstGeom>
          <a:solidFill>
            <a:schemeClr val="tx1"/>
          </a:solidFill>
          <a:ln w="9525">
            <a:solidFill>
              <a:schemeClr val="tx1"/>
            </a:solidFill>
            <a:round/>
            <a:headEnd/>
            <a:tailEnd/>
          </a:ln>
        </p:spPr>
        <p:txBody>
          <a:bodyPr wrap="none" lIns="130005" tIns="65003" rIns="130005" bIns="65003" anchor="ctr"/>
          <a:lstStyle/>
          <a:p>
            <a:pPr eaLnBrk="0" hangingPunct="0"/>
            <a:endParaRPr lang="zh-CN" altLang="zh-CN">
              <a:cs typeface="Arial" pitchFamily="34" charset="0"/>
            </a:endParaRPr>
          </a:p>
        </p:txBody>
      </p:sp>
      <p:grpSp>
        <p:nvGrpSpPr>
          <p:cNvPr id="5" name="Group 66"/>
          <p:cNvGrpSpPr>
            <a:grpSpLocks noChangeAspect="1"/>
          </p:cNvGrpSpPr>
          <p:nvPr/>
        </p:nvGrpSpPr>
        <p:grpSpPr bwMode="auto">
          <a:xfrm>
            <a:off x="9270435" y="7805148"/>
            <a:ext cx="1411112" cy="1320799"/>
            <a:chOff x="4921" y="2265"/>
            <a:chExt cx="712" cy="667"/>
          </a:xfrm>
        </p:grpSpPr>
        <p:sp>
          <p:nvSpPr>
            <p:cNvPr id="16441" name="AutoShape 67"/>
            <p:cNvSpPr>
              <a:spLocks noChangeAspect="1" noChangeArrowheads="1"/>
            </p:cNvSpPr>
            <p:nvPr/>
          </p:nvSpPr>
          <p:spPr bwMode="auto">
            <a:xfrm>
              <a:off x="4921" y="2265"/>
              <a:ext cx="576" cy="576"/>
            </a:xfrm>
            <a:prstGeom prst="triangle">
              <a:avLst>
                <a:gd name="adj" fmla="val 50000"/>
              </a:avLst>
            </a:prstGeom>
            <a:solidFill>
              <a:srgbClr val="0080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42" name="AutoShape 68"/>
            <p:cNvSpPr>
              <a:spLocks noChangeAspect="1" noChangeArrowheads="1"/>
            </p:cNvSpPr>
            <p:nvPr/>
          </p:nvSpPr>
          <p:spPr bwMode="auto">
            <a:xfrm>
              <a:off x="4989" y="2310"/>
              <a:ext cx="576" cy="576"/>
            </a:xfrm>
            <a:prstGeom prst="triangle">
              <a:avLst>
                <a:gd name="adj" fmla="val 50000"/>
              </a:avLst>
            </a:prstGeom>
            <a:solidFill>
              <a:srgbClr val="0080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43" name="AutoShape 69"/>
            <p:cNvSpPr>
              <a:spLocks noChangeAspect="1" noChangeArrowheads="1"/>
            </p:cNvSpPr>
            <p:nvPr/>
          </p:nvSpPr>
          <p:spPr bwMode="auto">
            <a:xfrm>
              <a:off x="5057" y="2356"/>
              <a:ext cx="576" cy="576"/>
            </a:xfrm>
            <a:prstGeom prst="triangle">
              <a:avLst>
                <a:gd name="adj" fmla="val 50000"/>
              </a:avLst>
            </a:prstGeom>
            <a:solidFill>
              <a:srgbClr val="0080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grpSp>
      <p:grpSp>
        <p:nvGrpSpPr>
          <p:cNvPr id="6" name="Group 71"/>
          <p:cNvGrpSpPr>
            <a:grpSpLocks noChangeAspect="1"/>
          </p:cNvGrpSpPr>
          <p:nvPr/>
        </p:nvGrpSpPr>
        <p:grpSpPr bwMode="auto">
          <a:xfrm>
            <a:off x="10150969" y="5843129"/>
            <a:ext cx="1142436" cy="1140178"/>
            <a:chOff x="4150" y="3589"/>
            <a:chExt cx="576" cy="576"/>
          </a:xfrm>
        </p:grpSpPr>
        <p:sp>
          <p:nvSpPr>
            <p:cNvPr id="16439" name="AutoShape 72"/>
            <p:cNvSpPr>
              <a:spLocks noChangeAspect="1" noChangeArrowheads="1"/>
            </p:cNvSpPr>
            <p:nvPr/>
          </p:nvSpPr>
          <p:spPr bwMode="auto">
            <a:xfrm>
              <a:off x="4150" y="3589"/>
              <a:ext cx="576" cy="576"/>
            </a:xfrm>
            <a:prstGeom prst="triangle">
              <a:avLst>
                <a:gd name="adj" fmla="val 50000"/>
              </a:avLst>
            </a:prstGeom>
            <a:solidFill>
              <a:srgbClr val="008000"/>
            </a:solidFill>
            <a:ln w="19050">
              <a:solidFill>
                <a:schemeClr val="tx1"/>
              </a:solidFill>
              <a:miter lim="800000"/>
              <a:headEnd/>
              <a:tailEnd/>
            </a:ln>
          </p:spPr>
          <p:txBody>
            <a:bodyPr wrap="none" anchor="ctr"/>
            <a:lstStyle/>
            <a:p>
              <a:pPr eaLnBrk="0" hangingPunct="0"/>
              <a:endParaRPr lang="zh-CN" altLang="zh-CN">
                <a:cs typeface="Arial" pitchFamily="34" charset="0"/>
              </a:endParaRPr>
            </a:p>
          </p:txBody>
        </p:sp>
        <p:sp>
          <p:nvSpPr>
            <p:cNvPr id="16440" name="Rectangle 73"/>
            <p:cNvSpPr>
              <a:spLocks noChangeAspect="1" noChangeArrowheads="1"/>
            </p:cNvSpPr>
            <p:nvPr/>
          </p:nvSpPr>
          <p:spPr bwMode="auto">
            <a:xfrm>
              <a:off x="4285" y="3793"/>
              <a:ext cx="298" cy="334"/>
            </a:xfrm>
            <a:prstGeom prst="rect">
              <a:avLst/>
            </a:prstGeom>
            <a:noFill/>
            <a:ln w="9525">
              <a:noFill/>
              <a:miter lim="800000"/>
              <a:headEnd/>
              <a:tailEnd/>
            </a:ln>
          </p:spPr>
          <p:txBody>
            <a:bodyPr>
              <a:spAutoFit/>
            </a:bodyPr>
            <a:lstStyle/>
            <a:p>
              <a:r>
                <a:rPr lang="en-US" altLang="zh-CN" sz="3700" b="1" i="1">
                  <a:latin typeface="b"/>
                  <a:ea typeface="宋体" pitchFamily="2" charset="-122"/>
                  <a:cs typeface="Arial" pitchFamily="34" charset="0"/>
                </a:rPr>
                <a:t>Q</a:t>
              </a:r>
            </a:p>
          </p:txBody>
        </p:sp>
      </p:grpSp>
      <p:sp>
        <p:nvSpPr>
          <p:cNvPr id="245834" name="AutoShape 74"/>
          <p:cNvSpPr>
            <a:spLocks noChangeAspect="1"/>
          </p:cNvSpPr>
          <p:nvPr/>
        </p:nvSpPr>
        <p:spPr bwMode="auto">
          <a:xfrm rot="5400000">
            <a:off x="9787467" y="5642195"/>
            <a:ext cx="90311" cy="3102187"/>
          </a:xfrm>
          <a:prstGeom prst="rightBracket">
            <a:avLst>
              <a:gd name="adj" fmla="val 286250"/>
            </a:avLst>
          </a:prstGeom>
          <a:noFill/>
          <a:ln w="31750">
            <a:solidFill>
              <a:schemeClr val="tx1"/>
            </a:solidFill>
            <a:round/>
            <a:headEnd/>
            <a:tailEnd/>
          </a:ln>
        </p:spPr>
        <p:txBody>
          <a:bodyPr wrap="none" lIns="130005" tIns="65003" rIns="130005" bIns="65003" anchor="ctr"/>
          <a:lstStyle/>
          <a:p>
            <a:pPr algn="ctr"/>
            <a:endParaRPr lang="zh-CN" altLang="zh-CN">
              <a:cs typeface="Arial" pitchFamily="34" charset="0"/>
            </a:endParaRPr>
          </a:p>
        </p:txBody>
      </p:sp>
      <p:sp>
        <p:nvSpPr>
          <p:cNvPr id="245835" name="AutoShape 75"/>
          <p:cNvSpPr>
            <a:spLocks noChangeAspect="1" noChangeArrowheads="1"/>
          </p:cNvSpPr>
          <p:nvPr/>
        </p:nvSpPr>
        <p:spPr bwMode="auto">
          <a:xfrm>
            <a:off x="9855201" y="7328756"/>
            <a:ext cx="180622" cy="404143"/>
          </a:xfrm>
          <a:prstGeom prst="downArrow">
            <a:avLst>
              <a:gd name="adj1" fmla="val 50000"/>
              <a:gd name="adj2" fmla="val 55938"/>
            </a:avLst>
          </a:prstGeom>
          <a:noFill/>
          <a:ln w="25400" algn="ctr">
            <a:solidFill>
              <a:schemeClr val="tx1"/>
            </a:solidFill>
            <a:miter lim="800000"/>
            <a:headEnd/>
            <a:tailEnd/>
          </a:ln>
        </p:spPr>
        <p:txBody>
          <a:bodyPr wrap="none" lIns="130005" tIns="65003" rIns="130005" bIns="65003" anchor="ctr"/>
          <a:lstStyle/>
          <a:p>
            <a:pPr eaLnBrk="0" hangingPunct="0"/>
            <a:endParaRPr lang="zh-CN" altLang="zh-CN">
              <a:cs typeface="Arial" pitchFamily="34" charset="0"/>
            </a:endParaRPr>
          </a:p>
        </p:txBody>
      </p:sp>
      <p:sp>
        <p:nvSpPr>
          <p:cNvPr id="330832" name="Line 80"/>
          <p:cNvSpPr>
            <a:spLocks noChangeShapeType="1"/>
          </p:cNvSpPr>
          <p:nvPr/>
        </p:nvSpPr>
        <p:spPr bwMode="auto">
          <a:xfrm>
            <a:off x="9697156" y="6299200"/>
            <a:ext cx="460587" cy="0"/>
          </a:xfrm>
          <a:prstGeom prst="line">
            <a:avLst/>
          </a:prstGeom>
          <a:noFill/>
          <a:ln w="9525">
            <a:solidFill>
              <a:schemeClr val="tx1"/>
            </a:solidFill>
            <a:round/>
            <a:headEnd type="arrow" w="med" len="med"/>
            <a:tailEnd type="arrow" w="med" len="med"/>
          </a:ln>
        </p:spPr>
        <p:txBody>
          <a:bodyPr lIns="130005" tIns="65003" rIns="130005" bIns="65003"/>
          <a:lstStyle/>
          <a:p>
            <a:endParaRPr lang="zh-CN" altLang="en-US"/>
          </a:p>
        </p:txBody>
      </p:sp>
      <p:sp>
        <p:nvSpPr>
          <p:cNvPr id="80" name="TextBox 79"/>
          <p:cNvSpPr txBox="1"/>
          <p:nvPr/>
        </p:nvSpPr>
        <p:spPr>
          <a:xfrm>
            <a:off x="2039673" y="2275842"/>
            <a:ext cx="4241097" cy="685308"/>
          </a:xfrm>
          <a:prstGeom prst="rect">
            <a:avLst/>
          </a:prstGeom>
          <a:noFill/>
        </p:spPr>
        <p:txBody>
          <a:bodyPr wrap="none" lIns="130005" tIns="65003" rIns="130005" bIns="65003" rtlCol="0">
            <a:spAutoFit/>
          </a:bodyPr>
          <a:lstStyle/>
          <a:p>
            <a:r>
              <a:rPr lang="en-US" altLang="zh-CN" dirty="0"/>
              <a:t>A set of data points</a:t>
            </a:r>
            <a:endParaRPr lang="zh-CN" altLang="en-US" dirty="0"/>
          </a:p>
        </p:txBody>
      </p:sp>
      <p:sp>
        <p:nvSpPr>
          <p:cNvPr id="81" name="TextBox 80"/>
          <p:cNvSpPr txBox="1"/>
          <p:nvPr/>
        </p:nvSpPr>
        <p:spPr>
          <a:xfrm>
            <a:off x="752332" y="4518642"/>
            <a:ext cx="3067322" cy="685308"/>
          </a:xfrm>
          <a:prstGeom prst="rect">
            <a:avLst/>
          </a:prstGeom>
          <a:noFill/>
        </p:spPr>
        <p:txBody>
          <a:bodyPr wrap="none" lIns="130005" tIns="65003" rIns="130005" bIns="65003" rtlCol="0">
            <a:spAutoFit/>
          </a:bodyPr>
          <a:lstStyle/>
          <a:p>
            <a:r>
              <a:rPr lang="en-US" altLang="zh-CN" dirty="0"/>
              <a:t>Hash function</a:t>
            </a:r>
            <a:endParaRPr lang="zh-CN" altLang="en-US" dirty="0"/>
          </a:p>
        </p:txBody>
      </p:sp>
      <p:sp>
        <p:nvSpPr>
          <p:cNvPr id="82" name="TextBox 81"/>
          <p:cNvSpPr txBox="1"/>
          <p:nvPr/>
        </p:nvSpPr>
        <p:spPr>
          <a:xfrm>
            <a:off x="1678794" y="5743787"/>
            <a:ext cx="2424868" cy="685308"/>
          </a:xfrm>
          <a:prstGeom prst="rect">
            <a:avLst/>
          </a:prstGeom>
          <a:noFill/>
        </p:spPr>
        <p:txBody>
          <a:bodyPr wrap="none" lIns="130005" tIns="65003" rIns="130005" bIns="65003" rtlCol="0">
            <a:spAutoFit/>
          </a:bodyPr>
          <a:lstStyle/>
          <a:p>
            <a:r>
              <a:rPr lang="en-US" altLang="zh-CN" dirty="0"/>
              <a:t>Hash table</a:t>
            </a:r>
            <a:endParaRPr lang="zh-CN" altLang="en-US" dirty="0"/>
          </a:p>
        </p:txBody>
      </p:sp>
      <p:sp>
        <p:nvSpPr>
          <p:cNvPr id="83" name="TextBox 82"/>
          <p:cNvSpPr txBox="1"/>
          <p:nvPr/>
        </p:nvSpPr>
        <p:spPr>
          <a:xfrm>
            <a:off x="-33247" y="8139290"/>
            <a:ext cx="2455526" cy="685308"/>
          </a:xfrm>
          <a:prstGeom prst="rect">
            <a:avLst/>
          </a:prstGeom>
          <a:noFill/>
        </p:spPr>
        <p:txBody>
          <a:bodyPr wrap="none" lIns="130005" tIns="65003" rIns="130005" bIns="65003" rtlCol="0">
            <a:spAutoFit/>
          </a:bodyPr>
          <a:lstStyle/>
          <a:p>
            <a:r>
              <a:rPr lang="en-US" altLang="zh-CN" dirty="0"/>
              <a:t>New query</a:t>
            </a:r>
            <a:endParaRPr lang="zh-CN" altLang="en-US" dirty="0"/>
          </a:p>
        </p:txBody>
      </p:sp>
      <p:sp>
        <p:nvSpPr>
          <p:cNvPr id="84" name="TextBox 83"/>
          <p:cNvSpPr txBox="1"/>
          <p:nvPr/>
        </p:nvSpPr>
        <p:spPr>
          <a:xfrm>
            <a:off x="7066321" y="4072790"/>
            <a:ext cx="5278263" cy="1239306"/>
          </a:xfrm>
          <a:prstGeom prst="rect">
            <a:avLst/>
          </a:prstGeom>
          <a:noFill/>
        </p:spPr>
        <p:txBody>
          <a:bodyPr wrap="none" lIns="130005" tIns="65003" rIns="130005" bIns="65003" rtlCol="0">
            <a:spAutoFit/>
          </a:bodyPr>
          <a:lstStyle/>
          <a:p>
            <a:r>
              <a:rPr lang="en-US" altLang="zh-CN" dirty="0"/>
              <a:t>Search the hash table </a:t>
            </a:r>
          </a:p>
          <a:p>
            <a:r>
              <a:rPr lang="en-US" altLang="zh-CN" dirty="0"/>
              <a:t>for a small set of images</a:t>
            </a:r>
            <a:endParaRPr lang="zh-CN" altLang="en-US" dirty="0"/>
          </a:p>
        </p:txBody>
      </p:sp>
      <p:sp>
        <p:nvSpPr>
          <p:cNvPr id="85" name="TextBox 84"/>
          <p:cNvSpPr txBox="1"/>
          <p:nvPr/>
        </p:nvSpPr>
        <p:spPr>
          <a:xfrm>
            <a:off x="9150369" y="9125938"/>
            <a:ext cx="1601401" cy="685308"/>
          </a:xfrm>
          <a:prstGeom prst="rect">
            <a:avLst/>
          </a:prstGeom>
          <a:noFill/>
        </p:spPr>
        <p:txBody>
          <a:bodyPr wrap="none" lIns="130005" tIns="65003" rIns="130005" bIns="65003" rtlCol="0">
            <a:spAutoFit/>
          </a:bodyPr>
          <a:lstStyle/>
          <a:p>
            <a:r>
              <a:rPr lang="en-US" altLang="zh-CN" dirty="0"/>
              <a:t>results</a:t>
            </a:r>
            <a:endParaRPr lang="zh-CN" altLang="en-US" dirty="0"/>
          </a:p>
        </p:txBody>
      </p:sp>
      <p:sp>
        <p:nvSpPr>
          <p:cNvPr id="86" name="Rounded Rectangle 85"/>
          <p:cNvSpPr/>
          <p:nvPr/>
        </p:nvSpPr>
        <p:spPr>
          <a:xfrm>
            <a:off x="7617743" y="4898912"/>
            <a:ext cx="5079999" cy="4763564"/>
          </a:xfrm>
          <a:prstGeom prst="roundRect">
            <a:avLst/>
          </a:prstGeom>
        </p:spPr>
        <p:style>
          <a:lnRef idx="1">
            <a:schemeClr val="accent1"/>
          </a:lnRef>
          <a:fillRef idx="3">
            <a:schemeClr val="accent1"/>
          </a:fillRef>
          <a:effectRef idx="2">
            <a:schemeClr val="accent1"/>
          </a:effectRef>
          <a:fontRef idx="minor">
            <a:schemeClr val="lt1"/>
          </a:fontRef>
        </p:style>
        <p:txBody>
          <a:bodyPr lIns="130012" tIns="65007" rIns="130012" bIns="65007" rtlCol="0" anchor="ctr"/>
          <a:lstStyle/>
          <a:p>
            <a:pPr algn="ctr"/>
            <a:r>
              <a:rPr lang="nl-NL" sz="3400" dirty="0"/>
              <a:t>Without </a:t>
            </a:r>
            <a:r>
              <a:rPr lang="nl-NL" sz="3400" dirty="0" err="1"/>
              <a:t>this</a:t>
            </a:r>
            <a:r>
              <a:rPr lang="nl-NL" sz="3400" dirty="0"/>
              <a:t> </a:t>
            </a:r>
            <a:r>
              <a:rPr lang="nl-NL" sz="3400" dirty="0" err="1"/>
              <a:t>final</a:t>
            </a:r>
            <a:r>
              <a:rPr lang="nl-NL" sz="3400" dirty="0"/>
              <a:t> step,</a:t>
            </a:r>
          </a:p>
          <a:p>
            <a:pPr algn="ctr"/>
            <a:r>
              <a:rPr lang="nl-NL" sz="3400" dirty="0" err="1"/>
              <a:t>it</a:t>
            </a:r>
            <a:r>
              <a:rPr lang="nl-NL" sz="3400" dirty="0"/>
              <a:t> is a sketch </a:t>
            </a:r>
          </a:p>
          <a:p>
            <a:pPr algn="ctr"/>
            <a:r>
              <a:rPr lang="nl-NL" sz="3400" dirty="0"/>
              <a:t>(</a:t>
            </a:r>
            <a:r>
              <a:rPr lang="nl-NL" sz="3400" dirty="0" err="1"/>
              <a:t>don’t</a:t>
            </a:r>
            <a:r>
              <a:rPr lang="nl-NL" sz="3400" dirty="0"/>
              <a:t> store but </a:t>
            </a:r>
            <a:r>
              <a:rPr lang="nl-NL" sz="3400" dirty="0" err="1"/>
              <a:t>approximate</a:t>
            </a:r>
            <a:r>
              <a:rPr lang="nl-NL" sz="3400" dirty="0"/>
              <a:t> the data)</a:t>
            </a:r>
          </a:p>
        </p:txBody>
      </p:sp>
    </p:spTree>
    <p:extLst>
      <p:ext uri="{BB962C8B-B14F-4D97-AF65-F5344CB8AC3E}">
        <p14:creationId xmlns:p14="http://schemas.microsoft.com/office/powerpoint/2010/main" val="33852454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normAutofit/>
          </a:bodyPr>
          <a:lstStyle/>
          <a:p>
            <a:r>
              <a:rPr lang="en-US" dirty="0"/>
              <a:t>Sketching, Hashing, Sampling Summary</a:t>
            </a:r>
          </a:p>
        </p:txBody>
      </p:sp>
      <p:sp>
        <p:nvSpPr>
          <p:cNvPr id="356355" name="Rectangle 3"/>
          <p:cNvSpPr>
            <a:spLocks noGrp="1" noChangeArrowheads="1"/>
          </p:cNvSpPr>
          <p:nvPr>
            <p:ph idx="1"/>
          </p:nvPr>
        </p:nvSpPr>
        <p:spPr/>
        <p:txBody>
          <a:bodyPr>
            <a:normAutofit/>
          </a:bodyPr>
          <a:lstStyle/>
          <a:p>
            <a:r>
              <a:rPr lang="en-US" dirty="0"/>
              <a:t>Sampling, hashing, and sketching ideas are at the heart of many stream mining algorithms</a:t>
            </a:r>
          </a:p>
          <a:p>
            <a:pPr lvl="1"/>
            <a:r>
              <a:rPr lang="en-US" dirty="0"/>
              <a:t>Moments/join aggregates, histograms, wavelets, top-k, frequent items, other mining problems, …</a:t>
            </a:r>
          </a:p>
          <a:p>
            <a:r>
              <a:rPr lang="en-US" dirty="0"/>
              <a:t>A sample is a quite </a:t>
            </a:r>
            <a:r>
              <a:rPr lang="en-US" dirty="0">
                <a:solidFill>
                  <a:srgbClr val="DD8047"/>
                </a:solidFill>
              </a:rPr>
              <a:t>general representative </a:t>
            </a:r>
            <a:r>
              <a:rPr lang="en-US" dirty="0"/>
              <a:t>of the data set; sketches tend to be </a:t>
            </a:r>
            <a:r>
              <a:rPr lang="en-US" i="1" dirty="0">
                <a:solidFill>
                  <a:srgbClr val="DD8047"/>
                </a:solidFill>
              </a:rPr>
              <a:t>specific to a particular purpose</a:t>
            </a:r>
          </a:p>
          <a:p>
            <a:pPr lvl="1"/>
            <a:r>
              <a:rPr lang="en-US" dirty="0"/>
              <a:t>FM sketch for count distinct, CM/AMS sketch for joins / moment estimation, LSH for distances, …</a:t>
            </a:r>
          </a:p>
          <a:p>
            <a:r>
              <a:rPr lang="en-US" dirty="0"/>
              <a:t>Sample implementations available on the web</a:t>
            </a:r>
          </a:p>
          <a:p>
            <a:pPr lvl="1"/>
            <a:r>
              <a:rPr lang="en-US" b="1" dirty="0">
                <a:solidFill>
                  <a:srgbClr val="DD8047"/>
                </a:solidFill>
                <a:latin typeface="Courier New" charset="0"/>
                <a:hlinkClick r:id="rId3"/>
              </a:rPr>
              <a:t>http://www.cs.rutgers.edu/~muthu/massdal-code-index.html</a:t>
            </a:r>
            <a:endParaRPr lang="en-US" b="1" dirty="0">
              <a:solidFill>
                <a:srgbClr val="DD8047"/>
              </a:solidFill>
              <a:latin typeface="Courier New" charset="0"/>
            </a:endParaRPr>
          </a:p>
          <a:p>
            <a:pPr lvl="1"/>
            <a:r>
              <a:rPr lang="en-US" altLang="zh-CN" dirty="0">
                <a:hlinkClick r:id="rId4"/>
              </a:rPr>
              <a:t>http://www.mit.edu/~andoni/LSH</a:t>
            </a:r>
            <a:endParaRPr lang="en-US" b="1" dirty="0">
              <a:solidFill>
                <a:srgbClr val="DD8047"/>
              </a:solidFill>
              <a:latin typeface="Courier New" charset="0"/>
            </a:endParaRPr>
          </a:p>
          <a:p>
            <a:endParaRPr lang="en-US" dirty="0"/>
          </a:p>
          <a:p>
            <a:r>
              <a:rPr lang="en-US" b="1" i="1" dirty="0">
                <a:solidFill>
                  <a:srgbClr val="DD8047"/>
                </a:solidFill>
              </a:rPr>
              <a:t>All provide approximations of true counts!</a:t>
            </a:r>
          </a:p>
        </p:txBody>
      </p:sp>
    </p:spTree>
    <p:extLst>
      <p:ext uri="{BB962C8B-B14F-4D97-AF65-F5344CB8AC3E}">
        <p14:creationId xmlns:p14="http://schemas.microsoft.com/office/powerpoint/2010/main" val="1996733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normAutofit/>
          </a:bodyPr>
          <a:lstStyle/>
          <a:p>
            <a:r>
              <a:rPr lang="en-US" dirty="0"/>
              <a:t>Sketching, Hashing, Sampling Summary</a:t>
            </a:r>
          </a:p>
        </p:txBody>
      </p:sp>
      <p:sp>
        <p:nvSpPr>
          <p:cNvPr id="356355" name="Rectangle 3"/>
          <p:cNvSpPr>
            <a:spLocks noGrp="1" noChangeArrowheads="1"/>
          </p:cNvSpPr>
          <p:nvPr>
            <p:ph idx="1"/>
          </p:nvPr>
        </p:nvSpPr>
        <p:spPr/>
        <p:txBody>
          <a:bodyPr>
            <a:normAutofit/>
          </a:bodyPr>
          <a:lstStyle/>
          <a:p>
            <a:r>
              <a:rPr lang="en-US" dirty="0"/>
              <a:t>Sampling, hashing, and sketching ideas are at the heart of many stream mining algorithms</a:t>
            </a:r>
          </a:p>
          <a:p>
            <a:pPr lvl="1"/>
            <a:r>
              <a:rPr lang="en-US" dirty="0"/>
              <a:t>Moments/join aggregates, histograms, wavelets, top-k, frequent items, other mining problems, …</a:t>
            </a:r>
          </a:p>
          <a:p>
            <a:r>
              <a:rPr lang="en-US" dirty="0"/>
              <a:t>A sample is a quite </a:t>
            </a:r>
            <a:r>
              <a:rPr lang="en-US" dirty="0">
                <a:solidFill>
                  <a:srgbClr val="DD8047"/>
                </a:solidFill>
              </a:rPr>
              <a:t>general representative </a:t>
            </a:r>
            <a:r>
              <a:rPr lang="en-US" dirty="0"/>
              <a:t>of the data set; sketches tend to be </a:t>
            </a:r>
            <a:r>
              <a:rPr lang="en-US" i="1" dirty="0">
                <a:solidFill>
                  <a:srgbClr val="DD8047"/>
                </a:solidFill>
              </a:rPr>
              <a:t>specific to a particular purpose</a:t>
            </a:r>
          </a:p>
          <a:p>
            <a:pPr lvl="1"/>
            <a:r>
              <a:rPr lang="en-US" dirty="0"/>
              <a:t>FM sketch for count distinct, CM/AMS sketch for joins / moment estimation, LSH for distances, …</a:t>
            </a:r>
          </a:p>
          <a:p>
            <a:r>
              <a:rPr lang="en-US" dirty="0"/>
              <a:t>Sample implementations available on the web</a:t>
            </a:r>
          </a:p>
          <a:p>
            <a:pPr lvl="1"/>
            <a:r>
              <a:rPr lang="en-US" b="1" dirty="0">
                <a:solidFill>
                  <a:srgbClr val="DD8047"/>
                </a:solidFill>
                <a:latin typeface="Courier New" charset="0"/>
                <a:hlinkClick r:id="rId3"/>
              </a:rPr>
              <a:t>http://www.cs.rutgers.edu/~muthu/massdal-code-index.html</a:t>
            </a:r>
            <a:endParaRPr lang="en-US" b="1" dirty="0">
              <a:solidFill>
                <a:srgbClr val="DD8047"/>
              </a:solidFill>
              <a:latin typeface="Courier New" charset="0"/>
            </a:endParaRPr>
          </a:p>
          <a:p>
            <a:pPr lvl="1"/>
            <a:r>
              <a:rPr lang="en-US" altLang="zh-CN" dirty="0">
                <a:hlinkClick r:id="rId4"/>
              </a:rPr>
              <a:t>http://www.mit.edu/~andoni/LSH</a:t>
            </a:r>
            <a:endParaRPr lang="en-US" b="1" dirty="0">
              <a:solidFill>
                <a:srgbClr val="DD8047"/>
              </a:solidFill>
              <a:latin typeface="Courier New" charset="0"/>
            </a:endParaRPr>
          </a:p>
          <a:p>
            <a:endParaRPr lang="en-US" dirty="0"/>
          </a:p>
          <a:p>
            <a:r>
              <a:rPr lang="en-US" b="1" i="1" dirty="0">
                <a:solidFill>
                  <a:srgbClr val="DD8047"/>
                </a:solidFill>
              </a:rPr>
              <a:t>All provide approximations of true counts!</a:t>
            </a:r>
          </a:p>
        </p:txBody>
      </p:sp>
      <p:sp>
        <p:nvSpPr>
          <p:cNvPr id="4" name="Rounded Rectangle 3"/>
          <p:cNvSpPr/>
          <p:nvPr/>
        </p:nvSpPr>
        <p:spPr>
          <a:xfrm>
            <a:off x="6276624" y="7187862"/>
            <a:ext cx="6524976" cy="20094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130012" tIns="65007" rIns="130012" bIns="65007" rtlCol="0" anchor="ctr"/>
          <a:lstStyle/>
          <a:p>
            <a:pPr algn="ctr"/>
            <a:r>
              <a:rPr lang="nl-NL" sz="3400" dirty="0" err="1"/>
              <a:t>Hashing</a:t>
            </a:r>
            <a:r>
              <a:rPr lang="nl-NL" sz="3400" dirty="0"/>
              <a:t> is COOL!</a:t>
            </a:r>
          </a:p>
        </p:txBody>
      </p:sp>
    </p:spTree>
    <p:extLst>
      <p:ext uri="{BB962C8B-B14F-4D97-AF65-F5344CB8AC3E}">
        <p14:creationId xmlns:p14="http://schemas.microsoft.com/office/powerpoint/2010/main" val="39999763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from streams</a:t>
            </a:r>
          </a:p>
        </p:txBody>
      </p:sp>
      <p:sp>
        <p:nvSpPr>
          <p:cNvPr id="6" name="Subtitle 5"/>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404D19B-A3B5-B945-8395-9105AC7B1C19}"/>
              </a:ext>
            </a:extLst>
          </p:cNvPr>
          <p:cNvSpPr>
            <a:spLocks noGrp="1"/>
          </p:cNvSpPr>
          <p:nvPr>
            <p:ph type="sldNum" sz="quarter" idx="12"/>
          </p:nvPr>
        </p:nvSpPr>
        <p:spPr/>
        <p:txBody>
          <a:bodyPr/>
          <a:lstStyle/>
          <a:p>
            <a:fld id="{86CB4B4D-7CA3-9044-876B-883B54F8677D}" type="slidenum">
              <a:rPr lang="uk-UA" smtClean="0"/>
              <a:t>79</a:t>
            </a:fld>
            <a:endParaRPr lang="uk-UA"/>
          </a:p>
        </p:txBody>
      </p:sp>
      <p:pic>
        <p:nvPicPr>
          <p:cNvPr id="3" name="Picture 2"/>
          <p:cNvPicPr>
            <a:picLocks noChangeAspect="1"/>
          </p:cNvPicPr>
          <p:nvPr/>
        </p:nvPicPr>
        <p:blipFill>
          <a:blip r:embed="rId2"/>
          <a:stretch>
            <a:fillRect/>
          </a:stretch>
        </p:blipFill>
        <p:spPr>
          <a:xfrm>
            <a:off x="4770540" y="3073401"/>
            <a:ext cx="6216314" cy="4413584"/>
          </a:xfrm>
          <a:prstGeom prst="rect">
            <a:avLst/>
          </a:prstGeom>
        </p:spPr>
      </p:pic>
    </p:spTree>
    <p:extLst>
      <p:ext uri="{BB962C8B-B14F-4D97-AF65-F5344CB8AC3E}">
        <p14:creationId xmlns:p14="http://schemas.microsoft.com/office/powerpoint/2010/main" val="405805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D0B7A-B787-4C93-9F65-FF2E1F854630}"/>
              </a:ext>
            </a:extLst>
          </p:cNvPr>
          <p:cNvSpPr>
            <a:spLocks noGrp="1"/>
          </p:cNvSpPr>
          <p:nvPr>
            <p:ph type="title"/>
          </p:nvPr>
        </p:nvSpPr>
        <p:spPr/>
        <p:txBody>
          <a:bodyPr/>
          <a:lstStyle/>
          <a:p>
            <a:r>
              <a:rPr lang="en-NL" dirty="0"/>
              <a:t>E</a:t>
            </a:r>
            <a:r>
              <a:rPr lang="nl-NL" dirty="0"/>
              <a:t>x</a:t>
            </a:r>
            <a:r>
              <a:rPr lang="en-NL" dirty="0"/>
              <a:t>a</a:t>
            </a:r>
            <a:r>
              <a:rPr lang="nl-NL" dirty="0"/>
              <a:t>m</a:t>
            </a:r>
            <a:r>
              <a:rPr lang="en-NL" dirty="0"/>
              <a:t>p</a:t>
            </a:r>
            <a:r>
              <a:rPr lang="nl-NL" dirty="0"/>
              <a:t>l</a:t>
            </a:r>
            <a:r>
              <a:rPr lang="en-NL" dirty="0"/>
              <a:t>e: </a:t>
            </a:r>
            <a:r>
              <a:rPr lang="nl-NL" dirty="0"/>
              <a:t>A</a:t>
            </a:r>
            <a:r>
              <a:rPr lang="en-NL" dirty="0"/>
              <a:t>I</a:t>
            </a:r>
            <a:r>
              <a:rPr lang="nl-NL" dirty="0"/>
              <a:t>C</a:t>
            </a:r>
            <a:r>
              <a:rPr lang="en-NL" dirty="0"/>
              <a:t> </a:t>
            </a:r>
            <a:r>
              <a:rPr lang="nl-NL" dirty="0"/>
              <a:t>f</a:t>
            </a:r>
            <a:r>
              <a:rPr lang="en-NL" dirty="0"/>
              <a:t>o</a:t>
            </a:r>
            <a:r>
              <a:rPr lang="nl-NL" dirty="0"/>
              <a:t>r</a:t>
            </a:r>
            <a:r>
              <a:rPr lang="en-NL" dirty="0"/>
              <a:t> </a:t>
            </a:r>
            <a:r>
              <a:rPr lang="nl-NL" dirty="0"/>
              <a:t>A</a:t>
            </a:r>
            <a:r>
              <a:rPr lang="en-NL" dirty="0"/>
              <a:t>R</a:t>
            </a:r>
            <a:r>
              <a:rPr lang="nl-NL" dirty="0"/>
              <a:t>M</a:t>
            </a:r>
            <a:r>
              <a:rPr lang="en-NL" dirty="0"/>
              <a:t>A</a:t>
            </a:r>
          </a:p>
        </p:txBody>
      </p:sp>
      <p:sp>
        <p:nvSpPr>
          <p:cNvPr id="3" name="Content Placeholder 2">
            <a:extLst>
              <a:ext uri="{FF2B5EF4-FFF2-40B4-BE49-F238E27FC236}">
                <a16:creationId xmlns:a16="http://schemas.microsoft.com/office/drawing/2014/main" id="{84BDE6AA-61F8-4532-8282-D1DFEA9D0E2C}"/>
              </a:ext>
            </a:extLst>
          </p:cNvPr>
          <p:cNvSpPr>
            <a:spLocks noGrp="1"/>
          </p:cNvSpPr>
          <p:nvPr>
            <p:ph idx="1"/>
          </p:nvPr>
        </p:nvSpPr>
        <p:spPr/>
        <p:txBody>
          <a:bodyPr/>
          <a:lstStyle/>
          <a:p>
            <a:pPr marL="0" indent="0">
              <a:buNone/>
            </a:pPr>
            <a:endParaRPr lang="en-NL" dirty="0"/>
          </a:p>
          <a:p>
            <a:r>
              <a:rPr lang="nl-NL" dirty="0"/>
              <a:t>F</a:t>
            </a:r>
            <a:r>
              <a:rPr lang="en-NL" dirty="0" err="1"/>
              <a:t>i</a:t>
            </a:r>
            <a:r>
              <a:rPr lang="nl-NL" dirty="0"/>
              <a:t>r</a:t>
            </a:r>
            <a:r>
              <a:rPr lang="en-NL" dirty="0"/>
              <a:t>s</a:t>
            </a:r>
            <a:r>
              <a:rPr lang="nl-NL" dirty="0"/>
              <a:t>t</a:t>
            </a:r>
            <a:r>
              <a:rPr lang="en-NL" dirty="0"/>
              <a:t> </a:t>
            </a:r>
            <a:r>
              <a:rPr lang="nl-NL" dirty="0"/>
              <a:t>m</a:t>
            </a:r>
            <a:r>
              <a:rPr lang="en-NL" dirty="0"/>
              <a:t>a</a:t>
            </a:r>
            <a:r>
              <a:rPr lang="nl-NL" dirty="0"/>
              <a:t>x</a:t>
            </a:r>
            <a:r>
              <a:rPr lang="en-NL" dirty="0" err="1"/>
              <a:t>i</a:t>
            </a:r>
            <a:r>
              <a:rPr lang="nl-NL" dirty="0"/>
              <a:t>m</a:t>
            </a:r>
            <a:r>
              <a:rPr lang="en-NL" dirty="0" err="1"/>
              <a:t>i</a:t>
            </a:r>
            <a:r>
              <a:rPr lang="nl-NL" dirty="0"/>
              <a:t>z</a:t>
            </a:r>
            <a:r>
              <a:rPr lang="en-NL" dirty="0"/>
              <a:t>e </a:t>
            </a:r>
            <a:r>
              <a:rPr lang="nl-NL" dirty="0"/>
              <a:t>l</a:t>
            </a:r>
            <a:r>
              <a:rPr lang="en-NL" dirty="0" err="1"/>
              <a:t>i</a:t>
            </a:r>
            <a:r>
              <a:rPr lang="nl-NL" dirty="0"/>
              <a:t>k</a:t>
            </a:r>
            <a:r>
              <a:rPr lang="en-NL" dirty="0"/>
              <a:t>e</a:t>
            </a:r>
            <a:r>
              <a:rPr lang="nl-NL" dirty="0"/>
              <a:t>l</a:t>
            </a:r>
            <a:r>
              <a:rPr lang="en-NL" dirty="0" err="1"/>
              <a:t>i</a:t>
            </a:r>
            <a:r>
              <a:rPr lang="nl-NL" dirty="0"/>
              <a:t>h</a:t>
            </a:r>
            <a:r>
              <a:rPr lang="en-NL" dirty="0"/>
              <a:t>o</a:t>
            </a:r>
            <a:r>
              <a:rPr lang="nl-NL" dirty="0"/>
              <a:t>o</a:t>
            </a:r>
            <a:r>
              <a:rPr lang="en-NL" dirty="0"/>
              <a:t>d (</a:t>
            </a:r>
            <a:r>
              <a:rPr lang="nl-NL" dirty="0"/>
              <a:t>f</a:t>
            </a:r>
            <a:r>
              <a:rPr lang="en-NL" dirty="0" err="1"/>
              <a:t>i</a:t>
            </a:r>
            <a:r>
              <a:rPr lang="nl-NL" dirty="0"/>
              <a:t>t</a:t>
            </a:r>
            <a:r>
              <a:rPr lang="en-NL" dirty="0"/>
              <a:t> </a:t>
            </a:r>
            <a:r>
              <a:rPr lang="nl-NL" dirty="0"/>
              <a:t>m</a:t>
            </a:r>
            <a:r>
              <a:rPr lang="en-NL" dirty="0"/>
              <a:t>o</a:t>
            </a:r>
            <a:r>
              <a:rPr lang="nl-NL" dirty="0"/>
              <a:t>d</a:t>
            </a:r>
            <a:r>
              <a:rPr lang="en-NL" dirty="0"/>
              <a:t>e</a:t>
            </a:r>
            <a:r>
              <a:rPr lang="nl-NL" dirty="0"/>
              <a:t>l</a:t>
            </a:r>
            <a:r>
              <a:rPr lang="en-NL" dirty="0"/>
              <a:t>), </a:t>
            </a:r>
            <a:r>
              <a:rPr lang="nl-NL" dirty="0"/>
              <a:t>t</a:t>
            </a:r>
            <a:r>
              <a:rPr lang="en-NL" dirty="0"/>
              <a:t>h</a:t>
            </a:r>
            <a:r>
              <a:rPr lang="nl-NL" dirty="0"/>
              <a:t>e</a:t>
            </a:r>
            <a:r>
              <a:rPr lang="en-NL" dirty="0"/>
              <a:t>n:</a:t>
            </a:r>
          </a:p>
          <a:p>
            <a:endParaRPr lang="en-NL" dirty="0"/>
          </a:p>
          <a:p>
            <a:pPr lvl="1"/>
            <a:r>
              <a:rPr lang="nl-NL" sz="2800" dirty="0">
                <a:solidFill>
                  <a:srgbClr val="7030A0"/>
                </a:solidFill>
              </a:rPr>
              <a:t>AIC</a:t>
            </a:r>
            <a:r>
              <a:rPr lang="en-NL" sz="2800" dirty="0">
                <a:solidFill>
                  <a:srgbClr val="7030A0"/>
                </a:solidFill>
              </a:rPr>
              <a:t> </a:t>
            </a:r>
            <a:r>
              <a:rPr lang="nl-NL" sz="2800" dirty="0">
                <a:solidFill>
                  <a:srgbClr val="7030A0"/>
                </a:solidFill>
              </a:rPr>
              <a:t>=</a:t>
            </a:r>
            <a:r>
              <a:rPr lang="en-NL" sz="2800" dirty="0">
                <a:solidFill>
                  <a:srgbClr val="7030A0"/>
                </a:solidFill>
              </a:rPr>
              <a:t> </a:t>
            </a:r>
            <a:r>
              <a:rPr lang="nl-NL" sz="2800" dirty="0">
                <a:solidFill>
                  <a:srgbClr val="7030A0"/>
                </a:solidFill>
              </a:rPr>
              <a:t>−</a:t>
            </a:r>
            <a:r>
              <a:rPr lang="en-NL" sz="2800" dirty="0">
                <a:solidFill>
                  <a:srgbClr val="7030A0"/>
                </a:solidFill>
              </a:rPr>
              <a:t> </a:t>
            </a:r>
            <a:r>
              <a:rPr lang="nl-NL" sz="2800" dirty="0">
                <a:solidFill>
                  <a:srgbClr val="7030A0"/>
                </a:solidFill>
              </a:rPr>
              <a:t>2log(L)</a:t>
            </a:r>
            <a:r>
              <a:rPr lang="en-NL" sz="2800" dirty="0">
                <a:solidFill>
                  <a:srgbClr val="7030A0"/>
                </a:solidFill>
              </a:rPr>
              <a:t> </a:t>
            </a:r>
            <a:r>
              <a:rPr lang="nl-NL" sz="2800" dirty="0">
                <a:solidFill>
                  <a:srgbClr val="7030A0"/>
                </a:solidFill>
              </a:rPr>
              <a:t>+</a:t>
            </a:r>
            <a:r>
              <a:rPr lang="en-NL" sz="2800" dirty="0">
                <a:solidFill>
                  <a:srgbClr val="7030A0"/>
                </a:solidFill>
              </a:rPr>
              <a:t> </a:t>
            </a:r>
            <a:r>
              <a:rPr lang="nl-NL" sz="2800" dirty="0">
                <a:solidFill>
                  <a:srgbClr val="7030A0"/>
                </a:solidFill>
              </a:rPr>
              <a:t>2(p+q)</a:t>
            </a:r>
            <a:endParaRPr lang="en-NL" sz="2800" dirty="0">
              <a:solidFill>
                <a:srgbClr val="7030A0"/>
              </a:solidFill>
            </a:endParaRPr>
          </a:p>
          <a:p>
            <a:pPr lvl="1"/>
            <a:endParaRPr lang="en-NL" dirty="0"/>
          </a:p>
          <a:p>
            <a:r>
              <a:rPr lang="en-NL" dirty="0"/>
              <a:t>P</a:t>
            </a:r>
            <a:r>
              <a:rPr lang="nl-NL" dirty="0"/>
              <a:t>i</a:t>
            </a:r>
            <a:r>
              <a:rPr lang="en-NL" dirty="0"/>
              <a:t>c</a:t>
            </a:r>
            <a:r>
              <a:rPr lang="nl-NL" dirty="0"/>
              <a:t>k</a:t>
            </a:r>
            <a:r>
              <a:rPr lang="en-NL" dirty="0"/>
              <a:t> </a:t>
            </a:r>
            <a:r>
              <a:rPr lang="nl-NL" dirty="0"/>
              <a:t>a</a:t>
            </a:r>
            <a:r>
              <a:rPr lang="en-NL" dirty="0"/>
              <a:t> </a:t>
            </a:r>
            <a:r>
              <a:rPr lang="nl-NL" dirty="0"/>
              <a:t>p</a:t>
            </a:r>
            <a:r>
              <a:rPr lang="en-NL" dirty="0"/>
              <a:t> </a:t>
            </a:r>
            <a:r>
              <a:rPr lang="nl-NL" dirty="0"/>
              <a:t>a</a:t>
            </a:r>
            <a:r>
              <a:rPr lang="en-NL" dirty="0"/>
              <a:t>n</a:t>
            </a:r>
            <a:r>
              <a:rPr lang="nl-NL" dirty="0"/>
              <a:t>d</a:t>
            </a:r>
            <a:r>
              <a:rPr lang="en-NL" dirty="0"/>
              <a:t> </a:t>
            </a:r>
            <a:r>
              <a:rPr lang="nl-NL" dirty="0"/>
              <a:t>q</a:t>
            </a:r>
            <a:r>
              <a:rPr lang="en-NL" dirty="0"/>
              <a:t> </a:t>
            </a:r>
            <a:r>
              <a:rPr lang="nl-NL" dirty="0"/>
              <a:t>t</a:t>
            </a:r>
            <a:r>
              <a:rPr lang="en-NL" dirty="0"/>
              <a:t>h</a:t>
            </a:r>
            <a:r>
              <a:rPr lang="nl-NL" dirty="0"/>
              <a:t>a</a:t>
            </a:r>
            <a:r>
              <a:rPr lang="en-NL" dirty="0"/>
              <a:t>t </a:t>
            </a:r>
            <a:r>
              <a:rPr lang="nl-NL" dirty="0"/>
              <a:t>m</a:t>
            </a:r>
            <a:r>
              <a:rPr lang="en-NL" dirty="0" err="1"/>
              <a:t>i</a:t>
            </a:r>
            <a:r>
              <a:rPr lang="nl-NL" dirty="0"/>
              <a:t>n</a:t>
            </a:r>
            <a:r>
              <a:rPr lang="en-NL" dirty="0" err="1"/>
              <a:t>i</a:t>
            </a:r>
            <a:r>
              <a:rPr lang="nl-NL" dirty="0"/>
              <a:t>m</a:t>
            </a:r>
            <a:r>
              <a:rPr lang="en-NL" dirty="0" err="1"/>
              <a:t>i</a:t>
            </a:r>
            <a:r>
              <a:rPr lang="nl-NL" dirty="0"/>
              <a:t>z</a:t>
            </a:r>
            <a:r>
              <a:rPr lang="en-NL" dirty="0"/>
              <a:t>e </a:t>
            </a:r>
            <a:r>
              <a:rPr lang="nl-NL" dirty="0"/>
              <a:t>t</a:t>
            </a:r>
            <a:r>
              <a:rPr lang="en-NL" dirty="0"/>
              <a:t>h</a:t>
            </a:r>
            <a:r>
              <a:rPr lang="nl-NL" dirty="0"/>
              <a:t>e</a:t>
            </a:r>
            <a:r>
              <a:rPr lang="en-NL" dirty="0"/>
              <a:t> </a:t>
            </a:r>
            <a:r>
              <a:rPr lang="nl-NL" dirty="0"/>
              <a:t>A</a:t>
            </a:r>
            <a:r>
              <a:rPr lang="en-NL" dirty="0"/>
              <a:t>I</a:t>
            </a:r>
            <a:r>
              <a:rPr lang="nl-NL" dirty="0"/>
              <a:t>C</a:t>
            </a:r>
            <a:endParaRPr lang="en-NL" dirty="0"/>
          </a:p>
          <a:p>
            <a:endParaRPr lang="en-NL" dirty="0"/>
          </a:p>
          <a:p>
            <a:r>
              <a:rPr lang="en-NL" dirty="0"/>
              <a:t>Works for any kind of model, but make sure:</a:t>
            </a:r>
          </a:p>
          <a:p>
            <a:pPr lvl="1"/>
            <a:r>
              <a:rPr lang="en-NL" dirty="0"/>
              <a:t>Likelihood is computed in the same way, on the same data</a:t>
            </a:r>
          </a:p>
          <a:p>
            <a:pPr lvl="1"/>
            <a:r>
              <a:rPr lang="nl-NL" dirty="0"/>
              <a:t>C</a:t>
            </a:r>
            <a:r>
              <a:rPr lang="en-NL" dirty="0" err="1"/>
              <a:t>omparing</a:t>
            </a:r>
            <a:r>
              <a:rPr lang="en-NL" dirty="0"/>
              <a:t> differenced and undifferenced data does not work!</a:t>
            </a:r>
          </a:p>
          <a:p>
            <a:pPr lvl="1"/>
            <a:r>
              <a:rPr lang="en-NL" dirty="0"/>
              <a:t>Do not compare different model classes (different parameters)</a:t>
            </a:r>
          </a:p>
          <a:p>
            <a:pPr lvl="1"/>
            <a:r>
              <a:rPr lang="en-NL" dirty="0"/>
              <a:t>...</a:t>
            </a:r>
            <a:br>
              <a:rPr lang="nl-NL" dirty="0"/>
            </a:br>
            <a:endParaRPr lang="en-NL" dirty="0"/>
          </a:p>
        </p:txBody>
      </p:sp>
    </p:spTree>
    <p:extLst>
      <p:ext uri="{BB962C8B-B14F-4D97-AF65-F5344CB8AC3E}">
        <p14:creationId xmlns:p14="http://schemas.microsoft.com/office/powerpoint/2010/main" val="8985958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idea</a:t>
            </a:r>
            <a:endParaRPr lang="en-US" dirty="0"/>
          </a:p>
        </p:txBody>
      </p:sp>
      <p:sp>
        <p:nvSpPr>
          <p:cNvPr id="3" name="Content Placeholder 2"/>
          <p:cNvSpPr>
            <a:spLocks noGrp="1"/>
          </p:cNvSpPr>
          <p:nvPr>
            <p:ph idx="1"/>
          </p:nvPr>
        </p:nvSpPr>
        <p:spPr/>
        <p:txBody>
          <a:bodyPr/>
          <a:lstStyle/>
          <a:p>
            <a:r>
              <a:rPr lang="en-US" dirty="0"/>
              <a:t>Many ML algorithms are greedy and use data to estimate statistics</a:t>
            </a:r>
          </a:p>
          <a:p>
            <a:endParaRPr lang="en-US" dirty="0"/>
          </a:p>
          <a:p>
            <a:r>
              <a:rPr lang="en-US" dirty="0"/>
              <a:t>For every greedy step:</a:t>
            </a:r>
          </a:p>
          <a:p>
            <a:pPr lvl="1"/>
            <a:r>
              <a:rPr lang="en-US" dirty="0"/>
              <a:t>Wait till </a:t>
            </a:r>
            <a:r>
              <a:rPr lang="en-US" dirty="0">
                <a:solidFill>
                  <a:srgbClr val="008000"/>
                </a:solidFill>
              </a:rPr>
              <a:t>sufficient data </a:t>
            </a:r>
            <a:r>
              <a:rPr lang="en-US" dirty="0"/>
              <a:t>is available</a:t>
            </a:r>
          </a:p>
          <a:p>
            <a:pPr lvl="2"/>
            <a:r>
              <a:rPr lang="en-US" dirty="0"/>
              <a:t>use sampling, hashing, sketching if possible</a:t>
            </a:r>
          </a:p>
          <a:p>
            <a:pPr lvl="2"/>
            <a:endParaRPr lang="en-US" dirty="0"/>
          </a:p>
          <a:p>
            <a:pPr lvl="1"/>
            <a:r>
              <a:rPr lang="en-US" dirty="0"/>
              <a:t>Compute </a:t>
            </a:r>
            <a:r>
              <a:rPr lang="en-US" dirty="0">
                <a:solidFill>
                  <a:srgbClr val="FF0000"/>
                </a:solidFill>
              </a:rPr>
              <a:t>statistics</a:t>
            </a:r>
            <a:r>
              <a:rPr lang="en-US" dirty="0"/>
              <a:t> with high certainty</a:t>
            </a:r>
          </a:p>
          <a:p>
            <a:pPr lvl="1"/>
            <a:r>
              <a:rPr lang="en-US" dirty="0"/>
              <a:t>Perform greedy steps with </a:t>
            </a:r>
            <a:r>
              <a:rPr lang="en-US" dirty="0">
                <a:solidFill>
                  <a:srgbClr val="FF0000"/>
                </a:solidFill>
              </a:rPr>
              <a:t>high certainty</a:t>
            </a:r>
          </a:p>
          <a:p>
            <a:endParaRPr lang="en-US" dirty="0"/>
          </a:p>
          <a:p>
            <a:endParaRPr lang="en-US" dirty="0"/>
          </a:p>
        </p:txBody>
      </p:sp>
      <p:sp>
        <p:nvSpPr>
          <p:cNvPr id="4" name="Slide Number Placeholder 3">
            <a:extLst>
              <a:ext uri="{FF2B5EF4-FFF2-40B4-BE49-F238E27FC236}">
                <a16:creationId xmlns:a16="http://schemas.microsoft.com/office/drawing/2014/main" id="{6213B827-6598-9F48-8BA1-828418E19836}"/>
              </a:ext>
            </a:extLst>
          </p:cNvPr>
          <p:cNvSpPr>
            <a:spLocks noGrp="1"/>
          </p:cNvSpPr>
          <p:nvPr>
            <p:ph type="sldNum" sz="quarter" idx="4294967295"/>
          </p:nvPr>
        </p:nvSpPr>
        <p:spPr>
          <a:xfrm>
            <a:off x="9971088" y="9040813"/>
            <a:ext cx="3033712" cy="519112"/>
          </a:xfrm>
          <a:prstGeom prst="rect">
            <a:avLst/>
          </a:prstGeom>
        </p:spPr>
        <p:txBody>
          <a:bodyPr lIns="64281" tIns="32140" rIns="64281" bIns="3214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DED7596-BE9B-B345-A100-A6456C781214}" type="slidenum">
              <a:rPr lang="en-US" smtClean="0"/>
              <a:pPr/>
              <a:t>80</a:t>
            </a:fld>
            <a:endParaRPr lang="en-US"/>
          </a:p>
        </p:txBody>
      </p:sp>
    </p:spTree>
    <p:extLst>
      <p:ext uri="{BB962C8B-B14F-4D97-AF65-F5344CB8AC3E}">
        <p14:creationId xmlns:p14="http://schemas.microsoft.com/office/powerpoint/2010/main" val="36951398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Sufficient statistics</a:t>
            </a:r>
            <a:endParaRPr lang="en-US" dirty="0"/>
          </a:p>
        </p:txBody>
      </p:sp>
      <p:sp>
        <p:nvSpPr>
          <p:cNvPr id="3" name="Content Placeholder 2"/>
          <p:cNvSpPr>
            <a:spLocks noGrp="1"/>
          </p:cNvSpPr>
          <p:nvPr>
            <p:ph idx="1"/>
          </p:nvPr>
        </p:nvSpPr>
        <p:spPr/>
        <p:txBody>
          <a:bodyPr/>
          <a:lstStyle/>
          <a:p>
            <a:pPr marL="0" indent="0">
              <a:buNone/>
            </a:pPr>
            <a:r>
              <a:rPr lang="en-US" i="1" dirty="0">
                <a:solidFill>
                  <a:srgbClr val="008000"/>
                </a:solidFill>
              </a:rPr>
              <a:t>“no other statistic that can be calculated from the same sample provides any additional information as to the value of the parameter”</a:t>
            </a:r>
          </a:p>
          <a:p>
            <a:endParaRPr lang="en-US" dirty="0"/>
          </a:p>
          <a:p>
            <a:r>
              <a:rPr lang="en-US" dirty="0"/>
              <a:t>For example, the sample mean is a sufficient statistics for the expected value of normally distributed data</a:t>
            </a:r>
          </a:p>
          <a:p>
            <a:endParaRPr lang="en-US" dirty="0"/>
          </a:p>
          <a:p>
            <a:r>
              <a:rPr lang="en-US" dirty="0"/>
              <a:t>For Decision Trees, we need e.g. GINI index:</a:t>
            </a:r>
          </a:p>
          <a:p>
            <a:pPr lvl="1"/>
            <a:r>
              <a:rPr lang="en-US" dirty="0"/>
              <a:t>G() = 2 * (n+ / n) * (n- / n)</a:t>
            </a:r>
          </a:p>
          <a:p>
            <a:pPr lvl="1"/>
            <a:r>
              <a:rPr lang="en-US" dirty="0"/>
              <a:t>i.e., estimates of n, n+, and n-</a:t>
            </a:r>
          </a:p>
          <a:p>
            <a:endParaRPr lang="en-US" dirty="0"/>
          </a:p>
          <a:p>
            <a:endParaRPr lang="en-US" dirty="0"/>
          </a:p>
          <a:p>
            <a:endParaRPr lang="en-US" dirty="0"/>
          </a:p>
        </p:txBody>
      </p:sp>
    </p:spTree>
    <p:extLst>
      <p:ext uri="{BB962C8B-B14F-4D97-AF65-F5344CB8AC3E}">
        <p14:creationId xmlns:p14="http://schemas.microsoft.com/office/powerpoint/2010/main" val="39021886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2995613" y="484188"/>
            <a:ext cx="10009187" cy="1512887"/>
          </a:xfrm>
          <a:prstGeom prst="rect">
            <a:avLst/>
          </a:prstGeom>
        </p:spPr>
        <p:txBody>
          <a:bodyPr/>
          <a:lstStyle/>
          <a:p>
            <a:r>
              <a:rPr lang="en-US"/>
              <a:t>Data Mining As Search</a:t>
            </a:r>
          </a:p>
        </p:txBody>
      </p:sp>
      <p:sp>
        <p:nvSpPr>
          <p:cNvPr id="102403" name="Oval 3"/>
          <p:cNvSpPr>
            <a:spLocks noChangeArrowheads="1"/>
          </p:cNvSpPr>
          <p:nvPr/>
        </p:nvSpPr>
        <p:spPr bwMode="auto">
          <a:xfrm>
            <a:off x="650240" y="4768428"/>
            <a:ext cx="1192107" cy="1842347"/>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04" name="Rectangle 4"/>
          <p:cNvSpPr>
            <a:spLocks noChangeArrowheads="1"/>
          </p:cNvSpPr>
          <p:nvPr/>
        </p:nvSpPr>
        <p:spPr bwMode="auto">
          <a:xfrm>
            <a:off x="3467947" y="4334933"/>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05" name="Rectangle 5"/>
          <p:cNvSpPr>
            <a:spLocks noChangeArrowheads="1"/>
          </p:cNvSpPr>
          <p:nvPr/>
        </p:nvSpPr>
        <p:spPr bwMode="auto">
          <a:xfrm>
            <a:off x="1083733" y="5093547"/>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06" name="Oval 6"/>
          <p:cNvSpPr>
            <a:spLocks noChangeArrowheads="1"/>
          </p:cNvSpPr>
          <p:nvPr/>
        </p:nvSpPr>
        <p:spPr bwMode="auto">
          <a:xfrm>
            <a:off x="3251200" y="3359573"/>
            <a:ext cx="1192107" cy="1842347"/>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07" name="Rectangle 7"/>
          <p:cNvSpPr>
            <a:spLocks noChangeArrowheads="1"/>
          </p:cNvSpPr>
          <p:nvPr/>
        </p:nvSpPr>
        <p:spPr bwMode="auto">
          <a:xfrm>
            <a:off x="3684693" y="3684693"/>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08" name="Oval 8"/>
          <p:cNvSpPr>
            <a:spLocks noChangeArrowheads="1"/>
          </p:cNvSpPr>
          <p:nvPr/>
        </p:nvSpPr>
        <p:spPr bwMode="auto">
          <a:xfrm>
            <a:off x="3359573" y="6719148"/>
            <a:ext cx="1192107" cy="1842347"/>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09" name="Rectangle 9"/>
          <p:cNvSpPr>
            <a:spLocks noChangeArrowheads="1"/>
          </p:cNvSpPr>
          <p:nvPr/>
        </p:nvSpPr>
        <p:spPr bwMode="auto">
          <a:xfrm>
            <a:off x="3793067" y="7044267"/>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10" name="Oval 10"/>
          <p:cNvSpPr>
            <a:spLocks noChangeArrowheads="1"/>
          </p:cNvSpPr>
          <p:nvPr/>
        </p:nvSpPr>
        <p:spPr bwMode="auto">
          <a:xfrm>
            <a:off x="6719148" y="4009813"/>
            <a:ext cx="1192107" cy="1842347"/>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11" name="Rectangle 11"/>
          <p:cNvSpPr>
            <a:spLocks noChangeArrowheads="1"/>
          </p:cNvSpPr>
          <p:nvPr/>
        </p:nvSpPr>
        <p:spPr bwMode="auto">
          <a:xfrm>
            <a:off x="7152640" y="4334933"/>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12" name="Oval 12"/>
          <p:cNvSpPr>
            <a:spLocks noChangeArrowheads="1"/>
          </p:cNvSpPr>
          <p:nvPr/>
        </p:nvSpPr>
        <p:spPr bwMode="auto">
          <a:xfrm>
            <a:off x="6719148" y="7261013"/>
            <a:ext cx="1192107" cy="1842347"/>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13" name="Rectangle 13"/>
          <p:cNvSpPr>
            <a:spLocks noChangeArrowheads="1"/>
          </p:cNvSpPr>
          <p:nvPr/>
        </p:nvSpPr>
        <p:spPr bwMode="auto">
          <a:xfrm>
            <a:off x="7152640" y="7586133"/>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14" name="Oval 14"/>
          <p:cNvSpPr>
            <a:spLocks noChangeArrowheads="1"/>
          </p:cNvSpPr>
          <p:nvPr/>
        </p:nvSpPr>
        <p:spPr bwMode="auto">
          <a:xfrm>
            <a:off x="10078720" y="4443308"/>
            <a:ext cx="1192107" cy="1842347"/>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15" name="Rectangle 15"/>
          <p:cNvSpPr>
            <a:spLocks noChangeArrowheads="1"/>
          </p:cNvSpPr>
          <p:nvPr/>
        </p:nvSpPr>
        <p:spPr bwMode="auto">
          <a:xfrm>
            <a:off x="10512213" y="4768427"/>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16" name="Oval 16"/>
          <p:cNvSpPr>
            <a:spLocks noChangeArrowheads="1"/>
          </p:cNvSpPr>
          <p:nvPr/>
        </p:nvSpPr>
        <p:spPr bwMode="auto">
          <a:xfrm>
            <a:off x="10078720" y="7044268"/>
            <a:ext cx="1192107" cy="1842347"/>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17" name="Rectangle 17"/>
          <p:cNvSpPr>
            <a:spLocks noChangeArrowheads="1"/>
          </p:cNvSpPr>
          <p:nvPr/>
        </p:nvSpPr>
        <p:spPr bwMode="auto">
          <a:xfrm>
            <a:off x="10512213" y="7369387"/>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18" name="Rectangle 18"/>
          <p:cNvSpPr>
            <a:spLocks noChangeArrowheads="1"/>
          </p:cNvSpPr>
          <p:nvPr/>
        </p:nvSpPr>
        <p:spPr bwMode="auto">
          <a:xfrm>
            <a:off x="4118187" y="7694507"/>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19" name="Rectangle 19"/>
          <p:cNvSpPr>
            <a:spLocks noChangeArrowheads="1"/>
          </p:cNvSpPr>
          <p:nvPr/>
        </p:nvSpPr>
        <p:spPr bwMode="auto">
          <a:xfrm>
            <a:off x="6827520" y="4876800"/>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20" name="Rectangle 20"/>
          <p:cNvSpPr>
            <a:spLocks noChangeArrowheads="1"/>
          </p:cNvSpPr>
          <p:nvPr/>
        </p:nvSpPr>
        <p:spPr bwMode="auto">
          <a:xfrm>
            <a:off x="6827520" y="8128000"/>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21" name="Rectangle 21"/>
          <p:cNvSpPr>
            <a:spLocks noChangeArrowheads="1"/>
          </p:cNvSpPr>
          <p:nvPr/>
        </p:nvSpPr>
        <p:spPr bwMode="auto">
          <a:xfrm>
            <a:off x="7477760" y="8128000"/>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22" name="Rectangle 22"/>
          <p:cNvSpPr>
            <a:spLocks noChangeArrowheads="1"/>
          </p:cNvSpPr>
          <p:nvPr/>
        </p:nvSpPr>
        <p:spPr bwMode="auto">
          <a:xfrm>
            <a:off x="7261013" y="5310293"/>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23" name="Rectangle 23"/>
          <p:cNvSpPr>
            <a:spLocks noChangeArrowheads="1"/>
          </p:cNvSpPr>
          <p:nvPr/>
        </p:nvSpPr>
        <p:spPr bwMode="auto">
          <a:xfrm>
            <a:off x="10837333" y="5310293"/>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24" name="Rectangle 24"/>
          <p:cNvSpPr>
            <a:spLocks noChangeArrowheads="1"/>
          </p:cNvSpPr>
          <p:nvPr/>
        </p:nvSpPr>
        <p:spPr bwMode="auto">
          <a:xfrm>
            <a:off x="10295467" y="5310293"/>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25" name="Rectangle 25"/>
          <p:cNvSpPr>
            <a:spLocks noChangeArrowheads="1"/>
          </p:cNvSpPr>
          <p:nvPr/>
        </p:nvSpPr>
        <p:spPr bwMode="auto">
          <a:xfrm>
            <a:off x="10837333" y="7911253"/>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26" name="Rectangle 26"/>
          <p:cNvSpPr>
            <a:spLocks noChangeArrowheads="1"/>
          </p:cNvSpPr>
          <p:nvPr/>
        </p:nvSpPr>
        <p:spPr bwMode="auto">
          <a:xfrm>
            <a:off x="10187093" y="7911253"/>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27" name="Rectangle 27"/>
          <p:cNvSpPr>
            <a:spLocks noChangeArrowheads="1"/>
          </p:cNvSpPr>
          <p:nvPr/>
        </p:nvSpPr>
        <p:spPr bwMode="auto">
          <a:xfrm>
            <a:off x="10512213" y="5852160"/>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28" name="Rectangle 28"/>
          <p:cNvSpPr>
            <a:spLocks noChangeArrowheads="1"/>
          </p:cNvSpPr>
          <p:nvPr/>
        </p:nvSpPr>
        <p:spPr bwMode="auto">
          <a:xfrm>
            <a:off x="10512213" y="8453120"/>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29" name="Line 29"/>
          <p:cNvSpPr>
            <a:spLocks noChangeShapeType="1"/>
          </p:cNvSpPr>
          <p:nvPr/>
        </p:nvSpPr>
        <p:spPr bwMode="auto">
          <a:xfrm flipV="1">
            <a:off x="1733973" y="4768427"/>
            <a:ext cx="1625600" cy="433493"/>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30" name="Line 30"/>
          <p:cNvSpPr>
            <a:spLocks noChangeShapeType="1"/>
          </p:cNvSpPr>
          <p:nvPr/>
        </p:nvSpPr>
        <p:spPr bwMode="auto">
          <a:xfrm>
            <a:off x="1842347" y="5960535"/>
            <a:ext cx="1625600" cy="1083733"/>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31" name="Text Box 31"/>
          <p:cNvSpPr txBox="1">
            <a:spLocks noChangeArrowheads="1"/>
          </p:cNvSpPr>
          <p:nvPr/>
        </p:nvSpPr>
        <p:spPr bwMode="auto">
          <a:xfrm>
            <a:off x="3576320" y="5527041"/>
            <a:ext cx="1517227" cy="654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3400" b="1">
                <a:latin typeface="Times New Roman" charset="0"/>
              </a:rPr>
              <a:t>...</a:t>
            </a:r>
          </a:p>
        </p:txBody>
      </p:sp>
      <p:sp>
        <p:nvSpPr>
          <p:cNvPr id="102432" name="Text Box 32"/>
          <p:cNvSpPr txBox="1">
            <a:spLocks noChangeArrowheads="1"/>
          </p:cNvSpPr>
          <p:nvPr/>
        </p:nvSpPr>
        <p:spPr bwMode="auto">
          <a:xfrm>
            <a:off x="6935893" y="6177281"/>
            <a:ext cx="1517227" cy="654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3400" b="1">
                <a:latin typeface="Times New Roman" charset="0"/>
              </a:rPr>
              <a:t>...</a:t>
            </a:r>
          </a:p>
        </p:txBody>
      </p:sp>
      <p:sp>
        <p:nvSpPr>
          <p:cNvPr id="102433" name="Line 33"/>
          <p:cNvSpPr>
            <a:spLocks noChangeShapeType="1"/>
          </p:cNvSpPr>
          <p:nvPr/>
        </p:nvSpPr>
        <p:spPr bwMode="auto">
          <a:xfrm>
            <a:off x="4334935" y="4768427"/>
            <a:ext cx="2384213" cy="3034453"/>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34" name="Line 34"/>
          <p:cNvSpPr>
            <a:spLocks noChangeShapeType="1"/>
          </p:cNvSpPr>
          <p:nvPr/>
        </p:nvSpPr>
        <p:spPr bwMode="auto">
          <a:xfrm>
            <a:off x="4443307" y="4334935"/>
            <a:ext cx="2275840" cy="433493"/>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35" name="Line 35"/>
          <p:cNvSpPr>
            <a:spLocks noChangeShapeType="1"/>
          </p:cNvSpPr>
          <p:nvPr/>
        </p:nvSpPr>
        <p:spPr bwMode="auto">
          <a:xfrm flipV="1">
            <a:off x="7911253" y="8019627"/>
            <a:ext cx="2167467" cy="108373"/>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36" name="Line 36"/>
          <p:cNvSpPr>
            <a:spLocks noChangeShapeType="1"/>
          </p:cNvSpPr>
          <p:nvPr/>
        </p:nvSpPr>
        <p:spPr bwMode="auto">
          <a:xfrm flipV="1">
            <a:off x="7802880" y="5852160"/>
            <a:ext cx="2384213" cy="1733973"/>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37" name="Line 37"/>
          <p:cNvSpPr>
            <a:spLocks noChangeShapeType="1"/>
          </p:cNvSpPr>
          <p:nvPr/>
        </p:nvSpPr>
        <p:spPr bwMode="auto">
          <a:xfrm flipH="1">
            <a:off x="3684694" y="4009813"/>
            <a:ext cx="108373" cy="32512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38" name="Line 38"/>
          <p:cNvSpPr>
            <a:spLocks noChangeShapeType="1"/>
          </p:cNvSpPr>
          <p:nvPr/>
        </p:nvSpPr>
        <p:spPr bwMode="auto">
          <a:xfrm>
            <a:off x="4009813" y="7369387"/>
            <a:ext cx="325120" cy="32512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39" name="Line 39"/>
          <p:cNvSpPr>
            <a:spLocks noChangeShapeType="1"/>
          </p:cNvSpPr>
          <p:nvPr/>
        </p:nvSpPr>
        <p:spPr bwMode="auto">
          <a:xfrm flipH="1">
            <a:off x="7044267" y="4660053"/>
            <a:ext cx="325120"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40" name="Line 40"/>
          <p:cNvSpPr>
            <a:spLocks noChangeShapeType="1"/>
          </p:cNvSpPr>
          <p:nvPr/>
        </p:nvSpPr>
        <p:spPr bwMode="auto">
          <a:xfrm>
            <a:off x="7044267" y="5201920"/>
            <a:ext cx="433493" cy="10837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41" name="Line 41"/>
          <p:cNvSpPr>
            <a:spLocks noChangeShapeType="1"/>
          </p:cNvSpPr>
          <p:nvPr/>
        </p:nvSpPr>
        <p:spPr bwMode="auto">
          <a:xfrm flipH="1">
            <a:off x="7044267" y="7911253"/>
            <a:ext cx="325120"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42" name="Line 42"/>
          <p:cNvSpPr>
            <a:spLocks noChangeShapeType="1"/>
          </p:cNvSpPr>
          <p:nvPr/>
        </p:nvSpPr>
        <p:spPr bwMode="auto">
          <a:xfrm>
            <a:off x="7369387" y="7911253"/>
            <a:ext cx="325120"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43" name="Line 43"/>
          <p:cNvSpPr>
            <a:spLocks noChangeShapeType="1"/>
          </p:cNvSpPr>
          <p:nvPr/>
        </p:nvSpPr>
        <p:spPr bwMode="auto">
          <a:xfrm flipH="1">
            <a:off x="10512213" y="5093548"/>
            <a:ext cx="216747"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44" name="Line 44"/>
          <p:cNvSpPr>
            <a:spLocks noChangeShapeType="1"/>
          </p:cNvSpPr>
          <p:nvPr/>
        </p:nvSpPr>
        <p:spPr bwMode="auto">
          <a:xfrm>
            <a:off x="10512213" y="5635413"/>
            <a:ext cx="216747"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45" name="Line 45"/>
          <p:cNvSpPr>
            <a:spLocks noChangeShapeType="1"/>
          </p:cNvSpPr>
          <p:nvPr/>
        </p:nvSpPr>
        <p:spPr bwMode="auto">
          <a:xfrm>
            <a:off x="10728960" y="5093548"/>
            <a:ext cx="325120"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46" name="Line 46"/>
          <p:cNvSpPr>
            <a:spLocks noChangeShapeType="1"/>
          </p:cNvSpPr>
          <p:nvPr/>
        </p:nvSpPr>
        <p:spPr bwMode="auto">
          <a:xfrm flipH="1">
            <a:off x="10403840" y="7694508"/>
            <a:ext cx="216747"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47" name="Line 47"/>
          <p:cNvSpPr>
            <a:spLocks noChangeShapeType="1"/>
          </p:cNvSpPr>
          <p:nvPr/>
        </p:nvSpPr>
        <p:spPr bwMode="auto">
          <a:xfrm>
            <a:off x="10728960" y="7694508"/>
            <a:ext cx="325120"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48" name="Line 48"/>
          <p:cNvSpPr>
            <a:spLocks noChangeShapeType="1"/>
          </p:cNvSpPr>
          <p:nvPr/>
        </p:nvSpPr>
        <p:spPr bwMode="auto">
          <a:xfrm flipH="1">
            <a:off x="10728960" y="8236373"/>
            <a:ext cx="216747"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49" name="Rectangle 49"/>
          <p:cNvSpPr>
            <a:spLocks noChangeArrowheads="1"/>
          </p:cNvSpPr>
          <p:nvPr/>
        </p:nvSpPr>
        <p:spPr bwMode="auto">
          <a:xfrm>
            <a:off x="2926080" y="3251200"/>
            <a:ext cx="1950720" cy="6177280"/>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50" name="Rectangle 50"/>
          <p:cNvSpPr>
            <a:spLocks noChangeArrowheads="1"/>
          </p:cNvSpPr>
          <p:nvPr/>
        </p:nvSpPr>
        <p:spPr bwMode="auto">
          <a:xfrm>
            <a:off x="6394027" y="3251200"/>
            <a:ext cx="1950720" cy="6177280"/>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51" name="Rectangle 51"/>
          <p:cNvSpPr>
            <a:spLocks noChangeArrowheads="1"/>
          </p:cNvSpPr>
          <p:nvPr/>
        </p:nvSpPr>
        <p:spPr bwMode="auto">
          <a:xfrm>
            <a:off x="9753600" y="3251200"/>
            <a:ext cx="1950720" cy="6177280"/>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52" name="Text Box 52"/>
          <p:cNvSpPr txBox="1">
            <a:spLocks noChangeArrowheads="1"/>
          </p:cNvSpPr>
          <p:nvPr/>
        </p:nvSpPr>
        <p:spPr bwMode="auto">
          <a:xfrm>
            <a:off x="975360" y="2348090"/>
            <a:ext cx="2384213" cy="562171"/>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2800">
                <a:latin typeface="Times New Roman" charset="0"/>
              </a:rPr>
              <a:t>Training Data</a:t>
            </a:r>
          </a:p>
        </p:txBody>
      </p:sp>
      <p:sp>
        <p:nvSpPr>
          <p:cNvPr id="102453" name="Text Box 53"/>
          <p:cNvSpPr txBox="1">
            <a:spLocks noChangeArrowheads="1"/>
          </p:cNvSpPr>
          <p:nvPr/>
        </p:nvSpPr>
        <p:spPr bwMode="auto">
          <a:xfrm>
            <a:off x="4443307" y="2348090"/>
            <a:ext cx="2384213" cy="562171"/>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2800">
                <a:latin typeface="Times New Roman" charset="0"/>
              </a:rPr>
              <a:t>Training Data</a:t>
            </a:r>
          </a:p>
        </p:txBody>
      </p:sp>
      <p:sp>
        <p:nvSpPr>
          <p:cNvPr id="102454" name="Text Box 54"/>
          <p:cNvSpPr txBox="1">
            <a:spLocks noChangeArrowheads="1"/>
          </p:cNvSpPr>
          <p:nvPr/>
        </p:nvSpPr>
        <p:spPr bwMode="auto">
          <a:xfrm>
            <a:off x="7911255" y="2348090"/>
            <a:ext cx="2384213" cy="562171"/>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2800">
                <a:latin typeface="Times New Roman" charset="0"/>
              </a:rPr>
              <a:t>Training Data</a:t>
            </a:r>
          </a:p>
        </p:txBody>
      </p:sp>
      <p:sp>
        <p:nvSpPr>
          <p:cNvPr id="102455" name="Line 55"/>
          <p:cNvSpPr>
            <a:spLocks noChangeShapeType="1"/>
          </p:cNvSpPr>
          <p:nvPr/>
        </p:nvSpPr>
        <p:spPr bwMode="auto">
          <a:xfrm>
            <a:off x="2384213" y="2926080"/>
            <a:ext cx="0" cy="162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56" name="Text Box 56"/>
          <p:cNvSpPr txBox="1">
            <a:spLocks noChangeArrowheads="1"/>
          </p:cNvSpPr>
          <p:nvPr/>
        </p:nvSpPr>
        <p:spPr bwMode="auto">
          <a:xfrm>
            <a:off x="2059095" y="4551684"/>
            <a:ext cx="758613" cy="5621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2800">
                <a:latin typeface="Times New Roman" charset="0"/>
              </a:rPr>
              <a:t>1.7</a:t>
            </a:r>
          </a:p>
        </p:txBody>
      </p:sp>
      <p:sp>
        <p:nvSpPr>
          <p:cNvPr id="102457" name="Text Box 57"/>
          <p:cNvSpPr txBox="1">
            <a:spLocks noChangeArrowheads="1"/>
          </p:cNvSpPr>
          <p:nvPr/>
        </p:nvSpPr>
        <p:spPr bwMode="auto">
          <a:xfrm>
            <a:off x="2059095" y="6394030"/>
            <a:ext cx="758613" cy="5621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2800">
                <a:latin typeface="Times New Roman" charset="0"/>
              </a:rPr>
              <a:t>1.5</a:t>
            </a:r>
          </a:p>
        </p:txBody>
      </p:sp>
      <p:sp>
        <p:nvSpPr>
          <p:cNvPr id="102458" name="Text Box 58"/>
          <p:cNvSpPr txBox="1">
            <a:spLocks noChangeArrowheads="1"/>
          </p:cNvSpPr>
          <p:nvPr/>
        </p:nvSpPr>
        <p:spPr bwMode="auto">
          <a:xfrm>
            <a:off x="5310295" y="4009815"/>
            <a:ext cx="758613" cy="5621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2800">
                <a:latin typeface="Times New Roman" charset="0"/>
              </a:rPr>
              <a:t>1.8</a:t>
            </a:r>
          </a:p>
        </p:txBody>
      </p:sp>
      <p:sp>
        <p:nvSpPr>
          <p:cNvPr id="102459" name="Text Box 59"/>
          <p:cNvSpPr txBox="1">
            <a:spLocks noChangeArrowheads="1"/>
          </p:cNvSpPr>
          <p:nvPr/>
        </p:nvSpPr>
        <p:spPr bwMode="auto">
          <a:xfrm>
            <a:off x="5201920" y="6610775"/>
            <a:ext cx="758613" cy="5621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2800">
                <a:latin typeface="Times New Roman" charset="0"/>
              </a:rPr>
              <a:t>1.9</a:t>
            </a:r>
          </a:p>
        </p:txBody>
      </p:sp>
      <p:sp>
        <p:nvSpPr>
          <p:cNvPr id="102460" name="Text Box 60"/>
          <p:cNvSpPr txBox="1">
            <a:spLocks noChangeArrowheads="1"/>
          </p:cNvSpPr>
          <p:nvPr/>
        </p:nvSpPr>
        <p:spPr bwMode="auto">
          <a:xfrm>
            <a:off x="8669867" y="5960535"/>
            <a:ext cx="758613" cy="5621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2800">
                <a:latin typeface="Times New Roman" charset="0"/>
              </a:rPr>
              <a:t>1.9</a:t>
            </a:r>
          </a:p>
        </p:txBody>
      </p:sp>
      <p:sp>
        <p:nvSpPr>
          <p:cNvPr id="102461" name="Text Box 61"/>
          <p:cNvSpPr txBox="1">
            <a:spLocks noChangeArrowheads="1"/>
          </p:cNvSpPr>
          <p:nvPr/>
        </p:nvSpPr>
        <p:spPr bwMode="auto">
          <a:xfrm>
            <a:off x="8778240" y="8019630"/>
            <a:ext cx="758613" cy="5621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2800">
                <a:latin typeface="Times New Roman" charset="0"/>
              </a:rPr>
              <a:t>2.0</a:t>
            </a:r>
          </a:p>
        </p:txBody>
      </p:sp>
      <p:sp>
        <p:nvSpPr>
          <p:cNvPr id="102462" name="Line 62"/>
          <p:cNvSpPr>
            <a:spLocks noChangeShapeType="1"/>
          </p:cNvSpPr>
          <p:nvPr/>
        </p:nvSpPr>
        <p:spPr bwMode="auto">
          <a:xfrm>
            <a:off x="5635413" y="2926080"/>
            <a:ext cx="0" cy="10837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63" name="Line 63"/>
          <p:cNvSpPr>
            <a:spLocks noChangeShapeType="1"/>
          </p:cNvSpPr>
          <p:nvPr/>
        </p:nvSpPr>
        <p:spPr bwMode="auto">
          <a:xfrm>
            <a:off x="8994987" y="2926080"/>
            <a:ext cx="0" cy="29260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64" name="Oval 64"/>
          <p:cNvSpPr>
            <a:spLocks noChangeArrowheads="1"/>
          </p:cNvSpPr>
          <p:nvPr/>
        </p:nvSpPr>
        <p:spPr bwMode="auto">
          <a:xfrm>
            <a:off x="3142827" y="3251200"/>
            <a:ext cx="1408853" cy="205909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65" name="Oval 65"/>
          <p:cNvSpPr>
            <a:spLocks noChangeArrowheads="1"/>
          </p:cNvSpPr>
          <p:nvPr/>
        </p:nvSpPr>
        <p:spPr bwMode="auto">
          <a:xfrm>
            <a:off x="6610775" y="7152640"/>
            <a:ext cx="1408853" cy="205909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02466" name="Line 66"/>
          <p:cNvSpPr>
            <a:spLocks noChangeShapeType="1"/>
          </p:cNvSpPr>
          <p:nvPr/>
        </p:nvSpPr>
        <p:spPr bwMode="auto">
          <a:xfrm>
            <a:off x="1842347" y="5635413"/>
            <a:ext cx="1733973" cy="32512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67" name="Line 67"/>
          <p:cNvSpPr>
            <a:spLocks noChangeShapeType="1"/>
          </p:cNvSpPr>
          <p:nvPr/>
        </p:nvSpPr>
        <p:spPr bwMode="auto">
          <a:xfrm>
            <a:off x="4443307" y="4551680"/>
            <a:ext cx="2600960" cy="195072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02468" name="Oval 68"/>
          <p:cNvSpPr>
            <a:spLocks noChangeArrowheads="1"/>
          </p:cNvSpPr>
          <p:nvPr/>
        </p:nvSpPr>
        <p:spPr bwMode="auto">
          <a:xfrm>
            <a:off x="9970347" y="6935895"/>
            <a:ext cx="1408853" cy="205909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Tree>
    <p:extLst>
      <p:ext uri="{BB962C8B-B14F-4D97-AF65-F5344CB8AC3E}">
        <p14:creationId xmlns:p14="http://schemas.microsoft.com/office/powerpoint/2010/main" val="42369966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2995613" y="484188"/>
            <a:ext cx="10009187" cy="1512887"/>
          </a:xfrm>
          <a:prstGeom prst="rect">
            <a:avLst/>
          </a:prstGeom>
        </p:spPr>
        <p:txBody>
          <a:bodyPr/>
          <a:lstStyle/>
          <a:p>
            <a:r>
              <a:rPr lang="en-US"/>
              <a:t>How Much Data is Enough?</a:t>
            </a:r>
          </a:p>
        </p:txBody>
      </p:sp>
      <p:sp>
        <p:nvSpPr>
          <p:cNvPr id="16387" name="Oval 3"/>
          <p:cNvSpPr>
            <a:spLocks noChangeArrowheads="1"/>
          </p:cNvSpPr>
          <p:nvPr/>
        </p:nvSpPr>
        <p:spPr bwMode="auto">
          <a:xfrm>
            <a:off x="650240" y="4768428"/>
            <a:ext cx="1192107" cy="1842347"/>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6388" name="Rectangle 4"/>
          <p:cNvSpPr>
            <a:spLocks noChangeArrowheads="1"/>
          </p:cNvSpPr>
          <p:nvPr/>
        </p:nvSpPr>
        <p:spPr bwMode="auto">
          <a:xfrm>
            <a:off x="1083733" y="5093547"/>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6389" name="Oval 5"/>
          <p:cNvSpPr>
            <a:spLocks noChangeArrowheads="1"/>
          </p:cNvSpPr>
          <p:nvPr/>
        </p:nvSpPr>
        <p:spPr bwMode="auto">
          <a:xfrm>
            <a:off x="3359573" y="6719148"/>
            <a:ext cx="1192107" cy="1842347"/>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6390" name="Line 6"/>
          <p:cNvSpPr>
            <a:spLocks noChangeShapeType="1"/>
          </p:cNvSpPr>
          <p:nvPr/>
        </p:nvSpPr>
        <p:spPr bwMode="auto">
          <a:xfrm flipV="1">
            <a:off x="1733973" y="4768427"/>
            <a:ext cx="1625600" cy="433493"/>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6391" name="Line 7"/>
          <p:cNvSpPr>
            <a:spLocks noChangeShapeType="1"/>
          </p:cNvSpPr>
          <p:nvPr/>
        </p:nvSpPr>
        <p:spPr bwMode="auto">
          <a:xfrm>
            <a:off x="1842347" y="5960535"/>
            <a:ext cx="1625600" cy="1083733"/>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6392" name="Text Box 8"/>
          <p:cNvSpPr txBox="1">
            <a:spLocks noChangeArrowheads="1"/>
          </p:cNvSpPr>
          <p:nvPr/>
        </p:nvSpPr>
        <p:spPr bwMode="auto">
          <a:xfrm>
            <a:off x="3576320" y="5527041"/>
            <a:ext cx="1517227" cy="654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3400" b="1">
                <a:latin typeface="Times New Roman" charset="0"/>
              </a:rPr>
              <a:t>...</a:t>
            </a:r>
          </a:p>
        </p:txBody>
      </p:sp>
      <p:sp>
        <p:nvSpPr>
          <p:cNvPr id="16393" name="Rectangle 9"/>
          <p:cNvSpPr>
            <a:spLocks noChangeArrowheads="1"/>
          </p:cNvSpPr>
          <p:nvPr/>
        </p:nvSpPr>
        <p:spPr bwMode="auto">
          <a:xfrm>
            <a:off x="2926080" y="3251200"/>
            <a:ext cx="1950720" cy="6177280"/>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6394" name="Text Box 10"/>
          <p:cNvSpPr txBox="1">
            <a:spLocks noChangeArrowheads="1"/>
          </p:cNvSpPr>
          <p:nvPr/>
        </p:nvSpPr>
        <p:spPr bwMode="auto">
          <a:xfrm>
            <a:off x="975360" y="2348090"/>
            <a:ext cx="2600960" cy="562171"/>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2800">
                <a:latin typeface="Times New Roman" charset="0"/>
              </a:rPr>
              <a:t>Training Data</a:t>
            </a:r>
          </a:p>
        </p:txBody>
      </p:sp>
      <p:sp>
        <p:nvSpPr>
          <p:cNvPr id="16395" name="Line 11"/>
          <p:cNvSpPr>
            <a:spLocks noChangeShapeType="1"/>
          </p:cNvSpPr>
          <p:nvPr/>
        </p:nvSpPr>
        <p:spPr bwMode="auto">
          <a:xfrm>
            <a:off x="2384213" y="2926080"/>
            <a:ext cx="0" cy="10837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6396" name="Text Box 12"/>
          <p:cNvSpPr txBox="1">
            <a:spLocks noChangeArrowheads="1"/>
          </p:cNvSpPr>
          <p:nvPr/>
        </p:nvSpPr>
        <p:spPr bwMode="auto">
          <a:xfrm>
            <a:off x="1733973" y="3901441"/>
            <a:ext cx="2275840" cy="654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3400">
                <a:latin typeface="Times New Roman" charset="0"/>
              </a:rPr>
              <a:t>1.65</a:t>
            </a:r>
          </a:p>
        </p:txBody>
      </p:sp>
      <p:sp>
        <p:nvSpPr>
          <p:cNvPr id="16397" name="Oval 13"/>
          <p:cNvSpPr>
            <a:spLocks noChangeArrowheads="1"/>
          </p:cNvSpPr>
          <p:nvPr/>
        </p:nvSpPr>
        <p:spPr bwMode="auto">
          <a:xfrm>
            <a:off x="3251200" y="3359573"/>
            <a:ext cx="1192107" cy="1842347"/>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6399" name="Text Box 15"/>
          <p:cNvSpPr txBox="1">
            <a:spLocks noChangeArrowheads="1"/>
          </p:cNvSpPr>
          <p:nvPr/>
        </p:nvSpPr>
        <p:spPr bwMode="auto">
          <a:xfrm>
            <a:off x="1842348" y="6827521"/>
            <a:ext cx="2167467" cy="654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3400">
                <a:latin typeface="Times New Roman" charset="0"/>
              </a:rPr>
              <a:t>1.38</a:t>
            </a:r>
          </a:p>
        </p:txBody>
      </p:sp>
      <p:sp>
        <p:nvSpPr>
          <p:cNvPr id="16400" name="Line 16"/>
          <p:cNvSpPr>
            <a:spLocks noChangeShapeType="1"/>
          </p:cNvSpPr>
          <p:nvPr/>
        </p:nvSpPr>
        <p:spPr bwMode="auto">
          <a:xfrm>
            <a:off x="1842347" y="5635413"/>
            <a:ext cx="1733973" cy="32512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6402" name="Rectangle 18"/>
          <p:cNvSpPr>
            <a:spLocks noChangeArrowheads="1"/>
          </p:cNvSpPr>
          <p:nvPr/>
        </p:nvSpPr>
        <p:spPr bwMode="auto">
          <a:xfrm>
            <a:off x="3793067" y="7152640"/>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6403" name="Rectangle 19"/>
          <p:cNvSpPr>
            <a:spLocks noChangeArrowheads="1"/>
          </p:cNvSpPr>
          <p:nvPr/>
        </p:nvSpPr>
        <p:spPr bwMode="auto">
          <a:xfrm>
            <a:off x="3467947" y="7694507"/>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6404" name="Rectangle 20"/>
          <p:cNvSpPr>
            <a:spLocks noChangeArrowheads="1"/>
          </p:cNvSpPr>
          <p:nvPr/>
        </p:nvSpPr>
        <p:spPr bwMode="auto">
          <a:xfrm>
            <a:off x="4118187" y="7694507"/>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6405" name="Line 21"/>
          <p:cNvSpPr>
            <a:spLocks noChangeShapeType="1"/>
          </p:cNvSpPr>
          <p:nvPr/>
        </p:nvSpPr>
        <p:spPr bwMode="auto">
          <a:xfrm flipH="1">
            <a:off x="3684693" y="7477760"/>
            <a:ext cx="325120"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6406" name="Line 22"/>
          <p:cNvSpPr>
            <a:spLocks noChangeShapeType="1"/>
          </p:cNvSpPr>
          <p:nvPr/>
        </p:nvSpPr>
        <p:spPr bwMode="auto">
          <a:xfrm>
            <a:off x="4009813" y="7477760"/>
            <a:ext cx="325120"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6407" name="Text Box 23"/>
          <p:cNvSpPr txBox="1">
            <a:spLocks noChangeArrowheads="1"/>
          </p:cNvSpPr>
          <p:nvPr/>
        </p:nvSpPr>
        <p:spPr bwMode="auto">
          <a:xfrm>
            <a:off x="3684693" y="7152644"/>
            <a:ext cx="650240" cy="346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eaLnBrk="0" hangingPunct="0">
              <a:spcBef>
                <a:spcPct val="50000"/>
              </a:spcBef>
            </a:pPr>
            <a:r>
              <a:rPr lang="en-US" sz="1399">
                <a:latin typeface="Times New Roman" charset="0"/>
              </a:rPr>
              <a:t>Xd?</a:t>
            </a:r>
          </a:p>
        </p:txBody>
      </p:sp>
      <p:sp>
        <p:nvSpPr>
          <p:cNvPr id="16408" name="Rectangle 24"/>
          <p:cNvSpPr>
            <a:spLocks noChangeArrowheads="1"/>
          </p:cNvSpPr>
          <p:nvPr/>
        </p:nvSpPr>
        <p:spPr bwMode="auto">
          <a:xfrm>
            <a:off x="3684693" y="3793067"/>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6409" name="Rectangle 25"/>
          <p:cNvSpPr>
            <a:spLocks noChangeArrowheads="1"/>
          </p:cNvSpPr>
          <p:nvPr/>
        </p:nvSpPr>
        <p:spPr bwMode="auto">
          <a:xfrm>
            <a:off x="3359573" y="4334933"/>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6410" name="Rectangle 26"/>
          <p:cNvSpPr>
            <a:spLocks noChangeArrowheads="1"/>
          </p:cNvSpPr>
          <p:nvPr/>
        </p:nvSpPr>
        <p:spPr bwMode="auto">
          <a:xfrm>
            <a:off x="4009813" y="4334933"/>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16411" name="Line 27"/>
          <p:cNvSpPr>
            <a:spLocks noChangeShapeType="1"/>
          </p:cNvSpPr>
          <p:nvPr/>
        </p:nvSpPr>
        <p:spPr bwMode="auto">
          <a:xfrm flipH="1">
            <a:off x="3576320" y="4118188"/>
            <a:ext cx="325120"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6412" name="Line 28"/>
          <p:cNvSpPr>
            <a:spLocks noChangeShapeType="1"/>
          </p:cNvSpPr>
          <p:nvPr/>
        </p:nvSpPr>
        <p:spPr bwMode="auto">
          <a:xfrm>
            <a:off x="3901440" y="4118188"/>
            <a:ext cx="325120"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16413" name="Text Box 29"/>
          <p:cNvSpPr txBox="1">
            <a:spLocks noChangeArrowheads="1"/>
          </p:cNvSpPr>
          <p:nvPr/>
        </p:nvSpPr>
        <p:spPr bwMode="auto">
          <a:xfrm>
            <a:off x="3576320" y="3793069"/>
            <a:ext cx="650240" cy="346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eaLnBrk="0" hangingPunct="0">
              <a:spcBef>
                <a:spcPct val="50000"/>
              </a:spcBef>
            </a:pPr>
            <a:r>
              <a:rPr lang="en-US" sz="1399">
                <a:latin typeface="Times New Roman" charset="0"/>
              </a:rPr>
              <a:t>X1?</a:t>
            </a:r>
          </a:p>
        </p:txBody>
      </p:sp>
    </p:spTree>
    <p:extLst>
      <p:ext uri="{BB962C8B-B14F-4D97-AF65-F5344CB8AC3E}">
        <p14:creationId xmlns:p14="http://schemas.microsoft.com/office/powerpoint/2010/main" val="27313154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2995613" y="484188"/>
            <a:ext cx="10009187" cy="1512887"/>
          </a:xfrm>
          <a:prstGeom prst="rect">
            <a:avLst/>
          </a:prstGeom>
        </p:spPr>
        <p:txBody>
          <a:bodyPr/>
          <a:lstStyle/>
          <a:p>
            <a:r>
              <a:rPr lang="en-US"/>
              <a:t>How Much Data is Enough?</a:t>
            </a:r>
          </a:p>
        </p:txBody>
      </p:sp>
      <p:sp>
        <p:nvSpPr>
          <p:cNvPr id="21518" name="Rectangle 14"/>
          <p:cNvSpPr>
            <a:spLocks noGrp="1" noChangeArrowheads="1"/>
          </p:cNvSpPr>
          <p:nvPr>
            <p:ph idx="4294967295"/>
          </p:nvPr>
        </p:nvSpPr>
        <p:spPr>
          <a:xfrm>
            <a:off x="4876800" y="2355850"/>
            <a:ext cx="8128000" cy="6842125"/>
          </a:xfrm>
          <a:prstGeom prst="rect">
            <a:avLst/>
          </a:prstGeom>
        </p:spPr>
        <p:txBody>
          <a:bodyPr/>
          <a:lstStyle/>
          <a:p>
            <a:r>
              <a:rPr lang="en-US" dirty="0"/>
              <a:t>Use statistical bounds</a:t>
            </a:r>
          </a:p>
          <a:p>
            <a:pPr lvl="1"/>
            <a:r>
              <a:rPr lang="en-US" dirty="0"/>
              <a:t>Normal distribution</a:t>
            </a:r>
          </a:p>
          <a:p>
            <a:pPr lvl="1"/>
            <a:r>
              <a:rPr lang="en-US" dirty="0" err="1"/>
              <a:t>Hoeffding</a:t>
            </a:r>
            <a:r>
              <a:rPr lang="en-US" dirty="0"/>
              <a:t> bound</a:t>
            </a:r>
          </a:p>
          <a:p>
            <a:endParaRPr lang="en-US" dirty="0"/>
          </a:p>
          <a:p>
            <a:r>
              <a:rPr lang="en-US" dirty="0"/>
              <a:t>Applies to scores that are average over examples</a:t>
            </a:r>
          </a:p>
          <a:p>
            <a:r>
              <a:rPr lang="en-US" dirty="0"/>
              <a:t>Can select a winner if</a:t>
            </a:r>
          </a:p>
          <a:p>
            <a:pPr lvl="1"/>
            <a:endParaRPr lang="en-US" dirty="0"/>
          </a:p>
          <a:p>
            <a:pPr lvl="1"/>
            <a:r>
              <a:rPr lang="en-US" dirty="0"/>
              <a:t>Score1 &gt; Score2 + </a:t>
            </a:r>
            <a:r>
              <a:rPr lang="en-US" dirty="0" err="1"/>
              <a:t>ε</a:t>
            </a:r>
            <a:endParaRPr lang="en-US" dirty="0"/>
          </a:p>
          <a:p>
            <a:pPr lvl="1"/>
            <a:endParaRPr lang="en-US" dirty="0"/>
          </a:p>
          <a:p>
            <a:pPr lvl="1"/>
            <a:endParaRPr lang="en-US" dirty="0"/>
          </a:p>
          <a:p>
            <a:pPr marL="276112" lvl="1" indent="-276112">
              <a:buFontTx/>
              <a:buChar char="•"/>
            </a:pPr>
            <a:r>
              <a:rPr lang="en-US" b="1" i="1" dirty="0">
                <a:solidFill>
                  <a:srgbClr val="008000"/>
                </a:solidFill>
              </a:rPr>
              <a:t>How to decide </a:t>
            </a:r>
            <a:r>
              <a:rPr lang="en-US" b="1" i="1" dirty="0" err="1">
                <a:solidFill>
                  <a:srgbClr val="008000"/>
                </a:solidFill>
              </a:rPr>
              <a:t>ε</a:t>
            </a:r>
            <a:r>
              <a:rPr lang="en-US" b="1" i="1" dirty="0">
                <a:solidFill>
                  <a:srgbClr val="008000"/>
                </a:solidFill>
              </a:rPr>
              <a:t>?</a:t>
            </a:r>
          </a:p>
          <a:p>
            <a:endParaRPr lang="en-US" dirty="0"/>
          </a:p>
        </p:txBody>
      </p:sp>
      <p:sp>
        <p:nvSpPr>
          <p:cNvPr id="21507" name="Oval 3"/>
          <p:cNvSpPr>
            <a:spLocks noChangeArrowheads="1"/>
          </p:cNvSpPr>
          <p:nvPr/>
        </p:nvSpPr>
        <p:spPr bwMode="auto">
          <a:xfrm>
            <a:off x="650240" y="4768428"/>
            <a:ext cx="1192107" cy="1842347"/>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21508" name="Rectangle 4"/>
          <p:cNvSpPr>
            <a:spLocks noChangeArrowheads="1"/>
          </p:cNvSpPr>
          <p:nvPr/>
        </p:nvSpPr>
        <p:spPr bwMode="auto">
          <a:xfrm>
            <a:off x="1083733" y="5093547"/>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21509" name="Oval 5"/>
          <p:cNvSpPr>
            <a:spLocks noChangeArrowheads="1"/>
          </p:cNvSpPr>
          <p:nvPr/>
        </p:nvSpPr>
        <p:spPr bwMode="auto">
          <a:xfrm>
            <a:off x="3359573" y="6719148"/>
            <a:ext cx="1192107" cy="1842347"/>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21510" name="Line 6"/>
          <p:cNvSpPr>
            <a:spLocks noChangeShapeType="1"/>
          </p:cNvSpPr>
          <p:nvPr/>
        </p:nvSpPr>
        <p:spPr bwMode="auto">
          <a:xfrm flipV="1">
            <a:off x="1733973" y="4768427"/>
            <a:ext cx="1625600" cy="433493"/>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21511" name="Line 7"/>
          <p:cNvSpPr>
            <a:spLocks noChangeShapeType="1"/>
          </p:cNvSpPr>
          <p:nvPr/>
        </p:nvSpPr>
        <p:spPr bwMode="auto">
          <a:xfrm>
            <a:off x="1842347" y="5960535"/>
            <a:ext cx="1625600" cy="1083733"/>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21512" name="Text Box 8"/>
          <p:cNvSpPr txBox="1">
            <a:spLocks noChangeArrowheads="1"/>
          </p:cNvSpPr>
          <p:nvPr/>
        </p:nvSpPr>
        <p:spPr bwMode="auto">
          <a:xfrm>
            <a:off x="3576320" y="5527041"/>
            <a:ext cx="1517227" cy="654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3400" b="1" dirty="0">
                <a:latin typeface="Times New Roman" charset="0"/>
              </a:rPr>
              <a:t>...</a:t>
            </a:r>
          </a:p>
        </p:txBody>
      </p:sp>
      <p:sp>
        <p:nvSpPr>
          <p:cNvPr id="21513" name="Rectangle 9"/>
          <p:cNvSpPr>
            <a:spLocks noChangeArrowheads="1"/>
          </p:cNvSpPr>
          <p:nvPr/>
        </p:nvSpPr>
        <p:spPr bwMode="auto">
          <a:xfrm>
            <a:off x="2926080" y="3251200"/>
            <a:ext cx="1950720" cy="6177280"/>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21514" name="Text Box 10"/>
          <p:cNvSpPr txBox="1">
            <a:spLocks noChangeArrowheads="1"/>
          </p:cNvSpPr>
          <p:nvPr/>
        </p:nvSpPr>
        <p:spPr bwMode="auto">
          <a:xfrm>
            <a:off x="975360" y="2348090"/>
            <a:ext cx="2600960" cy="562171"/>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2800">
                <a:latin typeface="Times New Roman" charset="0"/>
              </a:rPr>
              <a:t>Sample of Data</a:t>
            </a:r>
          </a:p>
        </p:txBody>
      </p:sp>
      <p:sp>
        <p:nvSpPr>
          <p:cNvPr id="21515" name="Line 11"/>
          <p:cNvSpPr>
            <a:spLocks noChangeShapeType="1"/>
          </p:cNvSpPr>
          <p:nvPr/>
        </p:nvSpPr>
        <p:spPr bwMode="auto">
          <a:xfrm>
            <a:off x="2384213" y="2926080"/>
            <a:ext cx="0" cy="10837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21516" name="Text Box 12"/>
          <p:cNvSpPr txBox="1">
            <a:spLocks noChangeArrowheads="1"/>
          </p:cNvSpPr>
          <p:nvPr/>
        </p:nvSpPr>
        <p:spPr bwMode="auto">
          <a:xfrm>
            <a:off x="650240" y="3901441"/>
            <a:ext cx="2600960" cy="654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3400">
                <a:latin typeface="Times New Roman" charset="0"/>
              </a:rPr>
              <a:t>1.6  +/-  </a:t>
            </a:r>
            <a:r>
              <a:rPr lang="el-GR" sz="3400">
                <a:latin typeface="Times New Roman" charset="0"/>
                <a:cs typeface="Times New Roman" charset="0"/>
              </a:rPr>
              <a:t>ε</a:t>
            </a:r>
          </a:p>
        </p:txBody>
      </p:sp>
      <p:sp>
        <p:nvSpPr>
          <p:cNvPr id="21517" name="Oval 13"/>
          <p:cNvSpPr>
            <a:spLocks noChangeArrowheads="1"/>
          </p:cNvSpPr>
          <p:nvPr/>
        </p:nvSpPr>
        <p:spPr bwMode="auto">
          <a:xfrm>
            <a:off x="3251200" y="3359573"/>
            <a:ext cx="1192107" cy="1842347"/>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21519" name="Text Box 15"/>
          <p:cNvSpPr txBox="1">
            <a:spLocks noChangeArrowheads="1"/>
          </p:cNvSpPr>
          <p:nvPr/>
        </p:nvSpPr>
        <p:spPr bwMode="auto">
          <a:xfrm>
            <a:off x="650240" y="6827521"/>
            <a:ext cx="2709333" cy="654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a:spcBef>
                <a:spcPct val="50000"/>
              </a:spcBef>
            </a:pPr>
            <a:r>
              <a:rPr lang="en-US" sz="3400">
                <a:latin typeface="Times New Roman" charset="0"/>
              </a:rPr>
              <a:t>1.4  +/-  </a:t>
            </a:r>
            <a:r>
              <a:rPr lang="el-GR" sz="3400">
                <a:latin typeface="Times New Roman" charset="0"/>
                <a:cs typeface="Times New Roman" charset="0"/>
              </a:rPr>
              <a:t>ε</a:t>
            </a:r>
          </a:p>
        </p:txBody>
      </p:sp>
      <p:sp>
        <p:nvSpPr>
          <p:cNvPr id="21520" name="Line 16"/>
          <p:cNvSpPr>
            <a:spLocks noChangeShapeType="1"/>
          </p:cNvSpPr>
          <p:nvPr/>
        </p:nvSpPr>
        <p:spPr bwMode="auto">
          <a:xfrm>
            <a:off x="1842347" y="5635413"/>
            <a:ext cx="1733973" cy="32512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21522" name="Rectangle 18"/>
          <p:cNvSpPr>
            <a:spLocks noChangeArrowheads="1"/>
          </p:cNvSpPr>
          <p:nvPr/>
        </p:nvSpPr>
        <p:spPr bwMode="auto">
          <a:xfrm>
            <a:off x="3793067" y="7152640"/>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21523" name="Rectangle 19"/>
          <p:cNvSpPr>
            <a:spLocks noChangeArrowheads="1"/>
          </p:cNvSpPr>
          <p:nvPr/>
        </p:nvSpPr>
        <p:spPr bwMode="auto">
          <a:xfrm>
            <a:off x="3467947" y="7694507"/>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21524" name="Rectangle 20"/>
          <p:cNvSpPr>
            <a:spLocks noChangeArrowheads="1"/>
          </p:cNvSpPr>
          <p:nvPr/>
        </p:nvSpPr>
        <p:spPr bwMode="auto">
          <a:xfrm>
            <a:off x="4118187" y="7694507"/>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21525" name="Line 21"/>
          <p:cNvSpPr>
            <a:spLocks noChangeShapeType="1"/>
          </p:cNvSpPr>
          <p:nvPr/>
        </p:nvSpPr>
        <p:spPr bwMode="auto">
          <a:xfrm flipH="1">
            <a:off x="3684693" y="7477760"/>
            <a:ext cx="325120"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21526" name="Line 22"/>
          <p:cNvSpPr>
            <a:spLocks noChangeShapeType="1"/>
          </p:cNvSpPr>
          <p:nvPr/>
        </p:nvSpPr>
        <p:spPr bwMode="auto">
          <a:xfrm>
            <a:off x="4009813" y="7477760"/>
            <a:ext cx="325120"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21527" name="Text Box 23"/>
          <p:cNvSpPr txBox="1">
            <a:spLocks noChangeArrowheads="1"/>
          </p:cNvSpPr>
          <p:nvPr/>
        </p:nvSpPr>
        <p:spPr bwMode="auto">
          <a:xfrm>
            <a:off x="3684693" y="7152644"/>
            <a:ext cx="650240" cy="346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eaLnBrk="0" hangingPunct="0">
              <a:spcBef>
                <a:spcPct val="50000"/>
              </a:spcBef>
            </a:pPr>
            <a:r>
              <a:rPr lang="en-US" sz="1399">
                <a:latin typeface="Times New Roman" charset="0"/>
              </a:rPr>
              <a:t>Xd?</a:t>
            </a:r>
          </a:p>
        </p:txBody>
      </p:sp>
      <p:sp>
        <p:nvSpPr>
          <p:cNvPr id="21528" name="Rectangle 24"/>
          <p:cNvSpPr>
            <a:spLocks noChangeArrowheads="1"/>
          </p:cNvSpPr>
          <p:nvPr/>
        </p:nvSpPr>
        <p:spPr bwMode="auto">
          <a:xfrm>
            <a:off x="3684693" y="3793067"/>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21529" name="Rectangle 25"/>
          <p:cNvSpPr>
            <a:spLocks noChangeArrowheads="1"/>
          </p:cNvSpPr>
          <p:nvPr/>
        </p:nvSpPr>
        <p:spPr bwMode="auto">
          <a:xfrm>
            <a:off x="3359573" y="4334933"/>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21530" name="Rectangle 26"/>
          <p:cNvSpPr>
            <a:spLocks noChangeArrowheads="1"/>
          </p:cNvSpPr>
          <p:nvPr/>
        </p:nvSpPr>
        <p:spPr bwMode="auto">
          <a:xfrm>
            <a:off x="4009813" y="4334933"/>
            <a:ext cx="325120" cy="3251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30012" tIns="65007" rIns="130012" bIns="65007" anchor="ctr"/>
          <a:lstStyle/>
          <a:p>
            <a:endParaRPr lang="en-US" sz="1801"/>
          </a:p>
        </p:txBody>
      </p:sp>
      <p:sp>
        <p:nvSpPr>
          <p:cNvPr id="21531" name="Line 27"/>
          <p:cNvSpPr>
            <a:spLocks noChangeShapeType="1"/>
          </p:cNvSpPr>
          <p:nvPr/>
        </p:nvSpPr>
        <p:spPr bwMode="auto">
          <a:xfrm flipH="1">
            <a:off x="3576320" y="4118188"/>
            <a:ext cx="325120"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21532" name="Line 28"/>
          <p:cNvSpPr>
            <a:spLocks noChangeShapeType="1"/>
          </p:cNvSpPr>
          <p:nvPr/>
        </p:nvSpPr>
        <p:spPr bwMode="auto">
          <a:xfrm>
            <a:off x="3901440" y="4118188"/>
            <a:ext cx="325120" cy="2167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lstStyle/>
          <a:p>
            <a:endParaRPr lang="en-US" sz="1801"/>
          </a:p>
        </p:txBody>
      </p:sp>
      <p:sp>
        <p:nvSpPr>
          <p:cNvPr id="21533" name="Text Box 29"/>
          <p:cNvSpPr txBox="1">
            <a:spLocks noChangeArrowheads="1"/>
          </p:cNvSpPr>
          <p:nvPr/>
        </p:nvSpPr>
        <p:spPr bwMode="auto">
          <a:xfrm>
            <a:off x="3576320" y="3793069"/>
            <a:ext cx="650240" cy="346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0012" tIns="65007" rIns="130012" bIns="65007">
            <a:spAutoFit/>
          </a:bodyPr>
          <a:lstStyle/>
          <a:p>
            <a:pPr eaLnBrk="0" hangingPunct="0">
              <a:spcBef>
                <a:spcPct val="50000"/>
              </a:spcBef>
            </a:pPr>
            <a:r>
              <a:rPr lang="en-US" sz="1399">
                <a:latin typeface="Times New Roman" charset="0"/>
              </a:rPr>
              <a:t>X1?</a:t>
            </a:r>
          </a:p>
        </p:txBody>
      </p:sp>
    </p:spTree>
    <p:extLst>
      <p:ext uri="{BB962C8B-B14F-4D97-AF65-F5344CB8AC3E}">
        <p14:creationId xmlns:p14="http://schemas.microsoft.com/office/powerpoint/2010/main" val="30413990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Hoeffding Trees</a:t>
            </a:r>
          </a:p>
        </p:txBody>
      </p:sp>
      <p:sp>
        <p:nvSpPr>
          <p:cNvPr id="24579" name="Rectangle 3"/>
          <p:cNvSpPr>
            <a:spLocks noGrp="1" noChangeArrowheads="1"/>
          </p:cNvSpPr>
          <p:nvPr>
            <p:ph idx="1"/>
          </p:nvPr>
        </p:nvSpPr>
        <p:spPr/>
        <p:txBody>
          <a:bodyPr>
            <a:normAutofit/>
          </a:bodyPr>
          <a:lstStyle/>
          <a:p>
            <a:r>
              <a:rPr lang="en-US" dirty="0"/>
              <a:t>In order to pick split attribute for a node looking at a few example may be </a:t>
            </a:r>
            <a:r>
              <a:rPr lang="en-US" dirty="0">
                <a:solidFill>
                  <a:srgbClr val="FF0000"/>
                </a:solidFill>
              </a:rPr>
              <a:t>sufficient</a:t>
            </a:r>
          </a:p>
          <a:p>
            <a:endParaRPr lang="en-US" dirty="0"/>
          </a:p>
          <a:p>
            <a:r>
              <a:rPr lang="en-US" dirty="0"/>
              <a:t>Given a stream of examples:</a:t>
            </a:r>
          </a:p>
          <a:p>
            <a:pPr lvl="1"/>
            <a:endParaRPr lang="en-US" dirty="0"/>
          </a:p>
          <a:p>
            <a:pPr lvl="1"/>
            <a:r>
              <a:rPr lang="en-US" dirty="0"/>
              <a:t>Use the first to pick the split at the root</a:t>
            </a:r>
          </a:p>
          <a:p>
            <a:pPr lvl="1"/>
            <a:r>
              <a:rPr lang="en-US" dirty="0"/>
              <a:t>Sort succeeding ones to the leaves</a:t>
            </a:r>
          </a:p>
          <a:p>
            <a:pPr lvl="1"/>
            <a:r>
              <a:rPr lang="en-US" dirty="0"/>
              <a:t>Pick best attribute there</a:t>
            </a:r>
          </a:p>
          <a:p>
            <a:pPr lvl="1"/>
            <a:r>
              <a:rPr lang="en-US" dirty="0"/>
              <a:t>Continue…</a:t>
            </a:r>
          </a:p>
          <a:p>
            <a:endParaRPr lang="en-US" dirty="0"/>
          </a:p>
          <a:p>
            <a:r>
              <a:rPr lang="en-US" dirty="0"/>
              <a:t>Leaves predict most common class</a:t>
            </a:r>
          </a:p>
        </p:txBody>
      </p:sp>
    </p:spTree>
    <p:extLst>
      <p:ext uri="{BB962C8B-B14F-4D97-AF65-F5344CB8AC3E}">
        <p14:creationId xmlns:p14="http://schemas.microsoft.com/office/powerpoint/2010/main" val="2662335749"/>
      </p:ext>
    </p:extLst>
  </p:cSld>
  <p:clrMapOvr>
    <a:masterClrMapping/>
  </p:clrMapOvr>
  <p:transition advTm="102768"/>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How Much Data?</a:t>
            </a:r>
          </a:p>
        </p:txBody>
      </p:sp>
      <p:sp>
        <p:nvSpPr>
          <p:cNvPr id="25603" name="Rectangle 3"/>
          <p:cNvSpPr>
            <a:spLocks noGrp="1" noChangeArrowheads="1"/>
          </p:cNvSpPr>
          <p:nvPr>
            <p:ph idx="1"/>
          </p:nvPr>
        </p:nvSpPr>
        <p:spPr/>
        <p:txBody>
          <a:bodyPr>
            <a:normAutofit/>
          </a:bodyPr>
          <a:lstStyle/>
          <a:p>
            <a:r>
              <a:rPr lang="en-US" dirty="0"/>
              <a:t>Make sure best attribute is better than second</a:t>
            </a:r>
          </a:p>
          <a:p>
            <a:pPr lvl="1"/>
            <a:r>
              <a:rPr lang="en-US" dirty="0"/>
              <a:t>That is: </a:t>
            </a:r>
          </a:p>
          <a:p>
            <a:pPr marL="0" indent="0">
              <a:buNone/>
            </a:pPr>
            <a:endParaRPr lang="en-US" dirty="0"/>
          </a:p>
          <a:p>
            <a:pPr lvl="1"/>
            <a:r>
              <a:rPr lang="en-US" dirty="0"/>
              <a:t>G is the estimated Gini</a:t>
            </a:r>
          </a:p>
          <a:p>
            <a:endParaRPr lang="en-NL" dirty="0"/>
          </a:p>
          <a:p>
            <a:r>
              <a:rPr lang="en-US" dirty="0"/>
              <a:t>Using a statistical result: </a:t>
            </a:r>
            <a:r>
              <a:rPr lang="en-US" dirty="0" err="1"/>
              <a:t>Hoeffding</a:t>
            </a:r>
            <a:r>
              <a:rPr lang="en-US" dirty="0"/>
              <a:t> bound</a:t>
            </a:r>
          </a:p>
          <a:p>
            <a:pPr lvl="1"/>
            <a:r>
              <a:rPr lang="en-US" dirty="0"/>
              <a:t>Collect n data point </a:t>
            </a:r>
            <a:r>
              <a:rPr lang="en-US" dirty="0" err="1"/>
              <a:t>untill</a:t>
            </a:r>
            <a:r>
              <a:rPr lang="en-US" dirty="0"/>
              <a:t>:</a:t>
            </a:r>
          </a:p>
          <a:p>
            <a:pPr marL="549049" lvl="1" indent="0">
              <a:buNone/>
            </a:pPr>
            <a:endParaRPr lang="en-US" dirty="0"/>
          </a:p>
          <a:p>
            <a:pPr lvl="1"/>
            <a:r>
              <a:rPr lang="en-US" dirty="0"/>
              <a:t>Then, X1 is correct with probability 1-δ, distribution-free!</a:t>
            </a:r>
          </a:p>
          <a:p>
            <a:pPr lvl="1"/>
            <a:endParaRPr lang="en-US" dirty="0"/>
          </a:p>
          <a:p>
            <a:pPr lvl="1"/>
            <a:endParaRPr lang="en-US" dirty="0"/>
          </a:p>
          <a:p>
            <a:pPr lvl="1"/>
            <a:endParaRPr lang="en-US" dirty="0"/>
          </a:p>
          <a:p>
            <a:pPr lvl="1"/>
            <a:endParaRPr lang="en-US" dirty="0"/>
          </a:p>
          <a:p>
            <a:pPr lvl="1"/>
            <a:endParaRPr lang="en-US" dirty="0"/>
          </a:p>
          <a:p>
            <a:pPr lvl="1"/>
            <a:r>
              <a:rPr lang="en-US" dirty="0"/>
              <a:t>With R the range (log c, where c is the number of classes)</a:t>
            </a:r>
          </a:p>
        </p:txBody>
      </p:sp>
      <p:graphicFrame>
        <p:nvGraphicFramePr>
          <p:cNvPr id="25604" name="Object 4"/>
          <p:cNvGraphicFramePr>
            <a:graphicFrameLocks noChangeAspect="1"/>
          </p:cNvGraphicFramePr>
          <p:nvPr>
            <p:extLst>
              <p:ext uri="{D42A27DB-BD31-4B8C-83A1-F6EECF244321}">
                <p14:modId xmlns:p14="http://schemas.microsoft.com/office/powerpoint/2010/main" val="2806385240"/>
              </p:ext>
            </p:extLst>
          </p:nvPr>
        </p:nvGraphicFramePr>
        <p:xfrm>
          <a:off x="6754465" y="5065711"/>
          <a:ext cx="3797582" cy="711199"/>
        </p:xfrm>
        <a:graphic>
          <a:graphicData uri="http://schemas.openxmlformats.org/presentationml/2006/ole">
            <mc:AlternateContent xmlns:mc="http://schemas.openxmlformats.org/markup-compatibility/2006">
              <mc:Choice xmlns:v="urn:schemas-microsoft-com:vml" Requires="v">
                <p:oleObj name="Equation" r:id="rId2" imgW="1168200" imgH="241200" progId="Equation.3">
                  <p:embed/>
                </p:oleObj>
              </mc:Choice>
              <mc:Fallback>
                <p:oleObj name="Equation" r:id="rId2" imgW="1168200" imgH="241200" progId="Equation.3">
                  <p:embed/>
                  <p:pic>
                    <p:nvPicPr>
                      <p:cNvPr id="2560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465" y="5065711"/>
                        <a:ext cx="3797582" cy="7111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5605" name="Object 5"/>
          <p:cNvGraphicFramePr>
            <a:graphicFrameLocks noChangeAspect="1"/>
          </p:cNvGraphicFramePr>
          <p:nvPr>
            <p:extLst>
              <p:ext uri="{D42A27DB-BD31-4B8C-83A1-F6EECF244321}">
                <p14:modId xmlns:p14="http://schemas.microsoft.com/office/powerpoint/2010/main" val="2275751797"/>
              </p:ext>
            </p:extLst>
          </p:nvPr>
        </p:nvGraphicFramePr>
        <p:xfrm>
          <a:off x="5059708" y="6622462"/>
          <a:ext cx="2885384" cy="1923589"/>
        </p:xfrm>
        <a:graphic>
          <a:graphicData uri="http://schemas.openxmlformats.org/presentationml/2006/ole">
            <mc:AlternateContent xmlns:mc="http://schemas.openxmlformats.org/markup-compatibility/2006">
              <mc:Choice xmlns:v="urn:schemas-microsoft-com:vml" Requires="v">
                <p:oleObj name="Equation" r:id="rId4" imgW="990360" imgH="660240" progId="Equation.3">
                  <p:embed/>
                </p:oleObj>
              </mc:Choice>
              <mc:Fallback>
                <p:oleObj name="Equation" r:id="rId4" imgW="990360" imgH="660240" progId="Equation.3">
                  <p:embed/>
                  <p:pic>
                    <p:nvPicPr>
                      <p:cNvPr id="2560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9708" y="6622462"/>
                        <a:ext cx="2885384" cy="192358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5606" name="Object 6"/>
          <p:cNvGraphicFramePr>
            <a:graphicFrameLocks noChangeAspect="1"/>
          </p:cNvGraphicFramePr>
          <p:nvPr/>
        </p:nvGraphicFramePr>
        <p:xfrm>
          <a:off x="5310294" y="2827003"/>
          <a:ext cx="3797582" cy="711201"/>
        </p:xfrm>
        <a:graphic>
          <a:graphicData uri="http://schemas.openxmlformats.org/presentationml/2006/ole">
            <mc:AlternateContent xmlns:mc="http://schemas.openxmlformats.org/markup-compatibility/2006">
              <mc:Choice xmlns:v="urn:schemas-microsoft-com:vml" Requires="v">
                <p:oleObj name="Equation" r:id="rId6" imgW="1168200" imgH="241200" progId="Equation.3">
                  <p:embed/>
                </p:oleObj>
              </mc:Choice>
              <mc:Fallback>
                <p:oleObj name="Equation" r:id="rId6" imgW="1168200" imgH="241200" progId="Equation.3">
                  <p:embed/>
                  <p:pic>
                    <p:nvPicPr>
                      <p:cNvPr id="2560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0294" y="2827003"/>
                        <a:ext cx="3797582" cy="7112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670799265"/>
      </p:ext>
    </p:extLst>
  </p:cSld>
  <p:clrMapOvr>
    <a:masterClrMapping/>
  </p:clrMapOvr>
  <p:transition advTm="0"/>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Hoeffding Tree Algorithm</a:t>
            </a:r>
          </a:p>
        </p:txBody>
      </p:sp>
      <p:sp>
        <p:nvSpPr>
          <p:cNvPr id="26627" name="Rectangle 3"/>
          <p:cNvSpPr>
            <a:spLocks noGrp="1" noChangeArrowheads="1"/>
          </p:cNvSpPr>
          <p:nvPr>
            <p:ph idx="1"/>
          </p:nvPr>
        </p:nvSpPr>
        <p:spPr/>
        <p:txBody>
          <a:bodyPr>
            <a:normAutofit/>
          </a:bodyPr>
          <a:lstStyle/>
          <a:p>
            <a:pPr marL="514323" indent="-514323">
              <a:buFont typeface="+mj-lt"/>
              <a:buAutoNum type="arabicPeriod"/>
            </a:pPr>
            <a:r>
              <a:rPr lang="en-US" dirty="0"/>
              <a:t>Procedure </a:t>
            </a:r>
            <a:r>
              <a:rPr lang="en-US" dirty="0" err="1"/>
              <a:t>HoeffdingTree</a:t>
            </a:r>
            <a:r>
              <a:rPr lang="en-US" dirty="0"/>
              <a:t>(Stream, </a:t>
            </a:r>
            <a:r>
              <a:rPr lang="en-US" dirty="0" err="1"/>
              <a:t>δ</a:t>
            </a:r>
            <a:r>
              <a:rPr lang="en-US" dirty="0"/>
              <a:t>)</a:t>
            </a:r>
          </a:p>
          <a:p>
            <a:pPr marL="514323" indent="-514323">
              <a:buFont typeface="+mj-lt"/>
              <a:buAutoNum type="arabicPeriod"/>
            </a:pPr>
            <a:r>
              <a:rPr lang="en-US" dirty="0"/>
              <a:t>Let HT = Tree with single leaf (root)</a:t>
            </a:r>
          </a:p>
          <a:p>
            <a:pPr marL="514323" indent="-514323">
              <a:buFont typeface="+mj-lt"/>
              <a:buAutoNum type="arabicPeriod"/>
            </a:pPr>
            <a:r>
              <a:rPr lang="en-US" dirty="0"/>
              <a:t>Initialize sufficient statistics at root</a:t>
            </a:r>
          </a:p>
          <a:p>
            <a:pPr marL="514323" indent="-514323">
              <a:buFont typeface="+mj-lt"/>
              <a:buAutoNum type="arabicPeriod"/>
            </a:pPr>
            <a:r>
              <a:rPr lang="en-US" dirty="0"/>
              <a:t>For each example (X, y) in Stream</a:t>
            </a:r>
          </a:p>
          <a:p>
            <a:pPr marL="514323" indent="-514323">
              <a:buFont typeface="+mj-lt"/>
              <a:buAutoNum type="arabicPeriod"/>
            </a:pPr>
            <a:r>
              <a:rPr lang="en-US" dirty="0"/>
              <a:t>	Sort (X, y) to leaf using HT</a:t>
            </a:r>
          </a:p>
          <a:p>
            <a:pPr marL="514323" indent="-514323">
              <a:buFont typeface="+mj-lt"/>
              <a:buAutoNum type="arabicPeriod"/>
            </a:pPr>
            <a:r>
              <a:rPr lang="en-US" dirty="0"/>
              <a:t>	Update sufficient statistics at leaf</a:t>
            </a:r>
          </a:p>
          <a:p>
            <a:pPr marL="514323" indent="-514323">
              <a:buFont typeface="+mj-lt"/>
              <a:buAutoNum type="arabicPeriod"/>
            </a:pPr>
            <a:r>
              <a:rPr lang="en-US" dirty="0"/>
              <a:t>	Compute G for each attribute</a:t>
            </a:r>
          </a:p>
          <a:p>
            <a:pPr marL="514323" indent="-514323">
              <a:buFont typeface="+mj-lt"/>
              <a:buAutoNum type="arabicPeriod"/>
            </a:pPr>
            <a:r>
              <a:rPr lang="en-US" dirty="0"/>
              <a:t>	If G(best) – G(2nd best) &gt; </a:t>
            </a:r>
            <a:r>
              <a:rPr lang="en-US" dirty="0" err="1"/>
              <a:t>ε</a:t>
            </a:r>
            <a:r>
              <a:rPr lang="en-US" dirty="0"/>
              <a:t>, then</a:t>
            </a:r>
          </a:p>
          <a:p>
            <a:pPr marL="514323" indent="-514323">
              <a:buFont typeface="+mj-lt"/>
              <a:buAutoNum type="arabicPeriod"/>
            </a:pPr>
            <a:r>
              <a:rPr lang="en-US" dirty="0"/>
              <a:t>		Split leaf on best attribute</a:t>
            </a:r>
          </a:p>
          <a:p>
            <a:pPr marL="514323" indent="-514323">
              <a:buFont typeface="+mj-lt"/>
              <a:buAutoNum type="arabicPeriod"/>
            </a:pPr>
            <a:r>
              <a:rPr lang="en-US" dirty="0"/>
              <a:t>		For each branch</a:t>
            </a:r>
          </a:p>
          <a:p>
            <a:pPr marL="514323" indent="-514323">
              <a:buFont typeface="+mj-lt"/>
              <a:buAutoNum type="arabicPeriod"/>
            </a:pPr>
            <a:r>
              <a:rPr lang="en-US" dirty="0"/>
              <a:t>			Start new leaf, </a:t>
            </a:r>
            <a:r>
              <a:rPr lang="en-US" dirty="0" err="1"/>
              <a:t>init</a:t>
            </a:r>
            <a:r>
              <a:rPr lang="en-US" dirty="0"/>
              <a:t> sufficient statistics</a:t>
            </a:r>
          </a:p>
          <a:p>
            <a:pPr marL="514323" indent="-514323">
              <a:buFont typeface="+mj-lt"/>
              <a:buAutoNum type="arabicPeriod"/>
            </a:pPr>
            <a:r>
              <a:rPr lang="en-US" dirty="0"/>
              <a:t>  Return HT</a:t>
            </a:r>
          </a:p>
        </p:txBody>
      </p:sp>
    </p:spTree>
    <p:extLst>
      <p:ext uri="{BB962C8B-B14F-4D97-AF65-F5344CB8AC3E}">
        <p14:creationId xmlns:p14="http://schemas.microsoft.com/office/powerpoint/2010/main" val="3419254569"/>
      </p:ext>
    </p:extLst>
  </p:cSld>
  <p:clrMapOvr>
    <a:masterClrMapping/>
  </p:clrMapOvr>
  <p:transition advTm="336"/>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VFDT (Very Fast Decision Tree)</a:t>
            </a:r>
          </a:p>
        </p:txBody>
      </p:sp>
      <p:sp>
        <p:nvSpPr>
          <p:cNvPr id="28675" name="Rectangle 3"/>
          <p:cNvSpPr>
            <a:spLocks noGrp="1" noChangeArrowheads="1"/>
          </p:cNvSpPr>
          <p:nvPr>
            <p:ph idx="1"/>
          </p:nvPr>
        </p:nvSpPr>
        <p:spPr/>
        <p:txBody>
          <a:bodyPr>
            <a:normAutofit/>
          </a:bodyPr>
          <a:lstStyle/>
          <a:p>
            <a:r>
              <a:rPr lang="en-US"/>
              <a:t>Memory management</a:t>
            </a:r>
          </a:p>
          <a:p>
            <a:pPr lvl="1"/>
            <a:r>
              <a:rPr lang="en-US"/>
              <a:t>Memory dominated by sufficient statistics</a:t>
            </a:r>
          </a:p>
          <a:p>
            <a:pPr lvl="1"/>
            <a:r>
              <a:rPr lang="en-US"/>
              <a:t>Deactivate less promising leaves/attributes when needed</a:t>
            </a:r>
          </a:p>
          <a:p>
            <a:r>
              <a:rPr lang="en-US"/>
              <a:t>Ties:</a:t>
            </a:r>
          </a:p>
          <a:p>
            <a:pPr lvl="1"/>
            <a:r>
              <a:rPr lang="en-US"/>
              <a:t>Wasteful to decide between identical attributes</a:t>
            </a:r>
          </a:p>
          <a:p>
            <a:r>
              <a:rPr lang="en-US"/>
              <a:t>Check for splits periodically</a:t>
            </a:r>
          </a:p>
          <a:p>
            <a:pPr lvl="1"/>
            <a:r>
              <a:rPr lang="en-US"/>
              <a:t>Postpone time-consuming tasks!</a:t>
            </a:r>
          </a:p>
          <a:p>
            <a:r>
              <a:rPr lang="en-US"/>
              <a:t>Pre-pruning (optional)</a:t>
            </a:r>
          </a:p>
          <a:p>
            <a:pPr lvl="1"/>
            <a:r>
              <a:rPr lang="en-US"/>
              <a:t>Consider not splitting as option</a:t>
            </a:r>
          </a:p>
          <a:p>
            <a:pPr lvl="1"/>
            <a:r>
              <a:rPr lang="en-US"/>
              <a:t>Only make splits that improve the value of G()</a:t>
            </a:r>
          </a:p>
          <a:p>
            <a:r>
              <a:rPr lang="en-US"/>
              <a:t>Initialize with model from traditional learner</a:t>
            </a:r>
          </a:p>
          <a:p>
            <a:r>
              <a:rPr lang="en-US"/>
              <a:t>Rescan old data when time available</a:t>
            </a:r>
          </a:p>
          <a:p>
            <a:pPr lvl="1"/>
            <a:r>
              <a:rPr lang="en-US"/>
              <a:t>avoid bad decisions due to observing examples once</a:t>
            </a:r>
            <a:endParaRPr lang="en-US" dirty="0"/>
          </a:p>
        </p:txBody>
      </p:sp>
    </p:spTree>
    <p:extLst>
      <p:ext uri="{BB962C8B-B14F-4D97-AF65-F5344CB8AC3E}">
        <p14:creationId xmlns:p14="http://schemas.microsoft.com/office/powerpoint/2010/main" val="783617064"/>
      </p:ext>
    </p:extLst>
  </p:cSld>
  <p:clrMapOvr>
    <a:masterClrMapping/>
  </p:clrMapOvr>
  <p:transition advTm="215328"/>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Practical learning from streams</a:t>
            </a:r>
            <a:endParaRPr lang="en-US" dirty="0"/>
          </a:p>
        </p:txBody>
      </p:sp>
      <p:sp>
        <p:nvSpPr>
          <p:cNvPr id="28675" name="Rectangle 3"/>
          <p:cNvSpPr>
            <a:spLocks noGrp="1" noChangeArrowheads="1"/>
          </p:cNvSpPr>
          <p:nvPr>
            <p:ph idx="1"/>
          </p:nvPr>
        </p:nvSpPr>
        <p:spPr/>
        <p:txBody>
          <a:bodyPr>
            <a:normAutofit fontScale="92500"/>
          </a:bodyPr>
          <a:lstStyle/>
          <a:p>
            <a:r>
              <a:rPr lang="en-US" dirty="0"/>
              <a:t>Prove that given infinite data, the result is the same as the batch-version with high probability</a:t>
            </a:r>
          </a:p>
          <a:p>
            <a:endParaRPr lang="en-US" dirty="0"/>
          </a:p>
          <a:p>
            <a:r>
              <a:rPr lang="en-US" dirty="0"/>
              <a:t>Define sufficient statistics</a:t>
            </a:r>
          </a:p>
          <a:p>
            <a:pPr lvl="1"/>
            <a:r>
              <a:rPr lang="en-US" dirty="0"/>
              <a:t>Estimate using sketches/hashes/samples</a:t>
            </a:r>
          </a:p>
          <a:p>
            <a:pPr lvl="1"/>
            <a:endParaRPr lang="en-US" dirty="0"/>
          </a:p>
          <a:p>
            <a:r>
              <a:rPr lang="en-US" dirty="0"/>
              <a:t>Store incoming data in buffer as long as possible</a:t>
            </a:r>
          </a:p>
          <a:p>
            <a:pPr lvl="1"/>
            <a:r>
              <a:rPr lang="en-US" dirty="0"/>
              <a:t>Use to re-estimate if time permits, clearly better estimates than proven</a:t>
            </a:r>
            <a:r>
              <a:rPr lang="is-IS" dirty="0"/>
              <a:t>…</a:t>
            </a:r>
            <a:endParaRPr lang="en-US" dirty="0"/>
          </a:p>
          <a:p>
            <a:pPr lvl="1"/>
            <a:endParaRPr lang="en-US" dirty="0"/>
          </a:p>
          <a:p>
            <a:r>
              <a:rPr lang="en-US" dirty="0"/>
              <a:t>Postpone expensive operations</a:t>
            </a:r>
          </a:p>
          <a:p>
            <a:pPr lvl="1"/>
            <a:r>
              <a:rPr lang="en-US" dirty="0"/>
              <a:t>Clearly not log(n), postpone exponentially to get log(n) time on average</a:t>
            </a:r>
            <a:r>
              <a:rPr lang="is-IS" dirty="0"/>
              <a:t>…</a:t>
            </a:r>
            <a:endParaRPr lang="en-US" dirty="0"/>
          </a:p>
          <a:p>
            <a:endParaRPr lang="en-US" dirty="0"/>
          </a:p>
          <a:p>
            <a:r>
              <a:rPr lang="en-US" dirty="0"/>
              <a:t>Pick most promising step when there is insufficient information to guarantee correctness</a:t>
            </a:r>
            <a:r>
              <a:rPr lang="is-IS" dirty="0"/>
              <a:t>…</a:t>
            </a:r>
            <a:endParaRPr lang="en-US" dirty="0"/>
          </a:p>
        </p:txBody>
      </p:sp>
    </p:spTree>
    <p:extLst>
      <p:ext uri="{BB962C8B-B14F-4D97-AF65-F5344CB8AC3E}">
        <p14:creationId xmlns:p14="http://schemas.microsoft.com/office/powerpoint/2010/main" val="3125141051"/>
      </p:ext>
    </p:extLst>
  </p:cSld>
  <p:clrMapOvr>
    <a:masterClrMapping/>
  </p:clrMapOvr>
  <p:transition advTm="21532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DECE-269D-5A40-B9D4-F9E7C0546713}"/>
              </a:ext>
            </a:extLst>
          </p:cNvPr>
          <p:cNvSpPr>
            <a:spLocks noGrp="1"/>
          </p:cNvSpPr>
          <p:nvPr>
            <p:ph type="title"/>
          </p:nvPr>
        </p:nvSpPr>
        <p:spPr/>
        <p:txBody>
          <a:bodyPr/>
          <a:lstStyle/>
          <a:p>
            <a:r>
              <a:rPr lang="en-NL" dirty="0"/>
              <a:t>N-gram table </a:t>
            </a:r>
            <a:r>
              <a:rPr lang="nl-NL" dirty="0"/>
              <a:t>o</a:t>
            </a:r>
            <a:r>
              <a:rPr lang="en-NL" dirty="0"/>
              <a:t>n </a:t>
            </a:r>
            <a:r>
              <a:rPr lang="nl-NL" dirty="0"/>
              <a:t>w</a:t>
            </a:r>
            <a:r>
              <a:rPr lang="en-NL" dirty="0" err="1"/>
              <a:t>i</a:t>
            </a:r>
            <a:r>
              <a:rPr lang="nl-NL" dirty="0"/>
              <a:t>n</a:t>
            </a:r>
            <a:r>
              <a:rPr lang="en-NL" dirty="0"/>
              <a:t>d</a:t>
            </a:r>
            <a:r>
              <a:rPr lang="nl-NL" dirty="0"/>
              <a:t>o</a:t>
            </a:r>
            <a:r>
              <a:rPr lang="en-NL" dirty="0"/>
              <a:t>w</a:t>
            </a:r>
            <a:r>
              <a:rPr lang="nl-NL" dirty="0"/>
              <a:t>s</a:t>
            </a:r>
            <a:endParaRPr lang="en-NL" dirty="0"/>
          </a:p>
        </p:txBody>
      </p:sp>
      <p:graphicFrame>
        <p:nvGraphicFramePr>
          <p:cNvPr id="4" name="Content Placeholder 3">
            <a:extLst>
              <a:ext uri="{FF2B5EF4-FFF2-40B4-BE49-F238E27FC236}">
                <a16:creationId xmlns:a16="http://schemas.microsoft.com/office/drawing/2014/main" id="{03593AAA-E7C5-4740-93CE-B5CAC9BC4113}"/>
              </a:ext>
            </a:extLst>
          </p:cNvPr>
          <p:cNvGraphicFramePr>
            <a:graphicFrameLocks noGrp="1"/>
          </p:cNvGraphicFramePr>
          <p:nvPr>
            <p:ph idx="1"/>
            <p:extLst>
              <p:ext uri="{D42A27DB-BD31-4B8C-83A1-F6EECF244321}">
                <p14:modId xmlns:p14="http://schemas.microsoft.com/office/powerpoint/2010/main" val="2330370743"/>
              </p:ext>
            </p:extLst>
          </p:nvPr>
        </p:nvGraphicFramePr>
        <p:xfrm>
          <a:off x="2325512" y="2357120"/>
          <a:ext cx="10008725" cy="4031487"/>
        </p:xfrm>
        <a:graphic>
          <a:graphicData uri="http://schemas.openxmlformats.org/drawingml/2006/table">
            <a:tbl>
              <a:tblPr firstRow="1" bandRow="1">
                <a:tableStyleId>{5C22544A-7EE6-4342-B048-85BDC9FD1C3A}</a:tableStyleId>
              </a:tblPr>
              <a:tblGrid>
                <a:gridCol w="2001745">
                  <a:extLst>
                    <a:ext uri="{9D8B030D-6E8A-4147-A177-3AD203B41FA5}">
                      <a16:colId xmlns:a16="http://schemas.microsoft.com/office/drawing/2014/main" val="33286241"/>
                    </a:ext>
                  </a:extLst>
                </a:gridCol>
                <a:gridCol w="2001745">
                  <a:extLst>
                    <a:ext uri="{9D8B030D-6E8A-4147-A177-3AD203B41FA5}">
                      <a16:colId xmlns:a16="http://schemas.microsoft.com/office/drawing/2014/main" val="2197227163"/>
                    </a:ext>
                  </a:extLst>
                </a:gridCol>
                <a:gridCol w="2001745">
                  <a:extLst>
                    <a:ext uri="{9D8B030D-6E8A-4147-A177-3AD203B41FA5}">
                      <a16:colId xmlns:a16="http://schemas.microsoft.com/office/drawing/2014/main" val="304915951"/>
                    </a:ext>
                  </a:extLst>
                </a:gridCol>
                <a:gridCol w="2001745">
                  <a:extLst>
                    <a:ext uri="{9D8B030D-6E8A-4147-A177-3AD203B41FA5}">
                      <a16:colId xmlns:a16="http://schemas.microsoft.com/office/drawing/2014/main" val="2138328236"/>
                    </a:ext>
                  </a:extLst>
                </a:gridCol>
                <a:gridCol w="2001745">
                  <a:extLst>
                    <a:ext uri="{9D8B030D-6E8A-4147-A177-3AD203B41FA5}">
                      <a16:colId xmlns:a16="http://schemas.microsoft.com/office/drawing/2014/main" val="1355559328"/>
                    </a:ext>
                  </a:extLst>
                </a:gridCol>
              </a:tblGrid>
              <a:tr h="1257131">
                <a:tc>
                  <a:txBody>
                    <a:bodyPr/>
                    <a:lstStyle/>
                    <a:p>
                      <a:endParaRPr lang="en-NL" sz="2400" dirty="0"/>
                    </a:p>
                  </a:txBody>
                  <a:tcPr marL="130048" marR="130048" marT="65024" marB="65024" anchor="ctr"/>
                </a:tc>
                <a:tc>
                  <a:txBody>
                    <a:bodyPr/>
                    <a:lstStyle/>
                    <a:p>
                      <a:r>
                        <a:rPr lang="en-NL" sz="2400" dirty="0"/>
                        <a:t>Ngram 1</a:t>
                      </a:r>
                    </a:p>
                  </a:txBody>
                  <a:tcPr marL="130048" marR="130048" marT="65024" marB="65024" anchor="ctr"/>
                </a:tc>
                <a:tc>
                  <a:txBody>
                    <a:bodyPr/>
                    <a:lstStyle/>
                    <a:p>
                      <a:r>
                        <a:rPr lang="en-NL" sz="2400" dirty="0"/>
                        <a:t>Ngram 2</a:t>
                      </a:r>
                    </a:p>
                  </a:txBody>
                  <a:tcPr marL="130048" marR="130048" marT="65024" marB="65024" anchor="ctr"/>
                </a:tc>
                <a:tc>
                  <a:txBody>
                    <a:bodyPr/>
                    <a:lstStyle/>
                    <a:p>
                      <a:r>
                        <a:rPr lang="en-NL" sz="2400" dirty="0"/>
                        <a:t>Ngram 3</a:t>
                      </a:r>
                    </a:p>
                  </a:txBody>
                  <a:tcPr marL="130048" marR="130048" marT="65024" marB="65024" anchor="ctr"/>
                </a:tc>
                <a:tc>
                  <a:txBody>
                    <a:bodyPr/>
                    <a:lstStyle/>
                    <a:p>
                      <a:r>
                        <a:rPr lang="en-NL" sz="2400" dirty="0"/>
                        <a:t>…</a:t>
                      </a:r>
                    </a:p>
                  </a:txBody>
                  <a:tcPr marL="130048" marR="130048" marT="65024" marB="65024" anchor="ctr"/>
                </a:tc>
                <a:extLst>
                  <a:ext uri="{0D108BD9-81ED-4DB2-BD59-A6C34878D82A}">
                    <a16:rowId xmlns:a16="http://schemas.microsoft.com/office/drawing/2014/main" val="3532620683"/>
                  </a:ext>
                </a:extLst>
              </a:tr>
              <a:tr h="693589">
                <a:tc>
                  <a:txBody>
                    <a:bodyPr/>
                    <a:lstStyle/>
                    <a:p>
                      <a:r>
                        <a:rPr lang="en-GB" sz="2400" dirty="0"/>
                        <a:t>W</a:t>
                      </a:r>
                      <a:r>
                        <a:rPr lang="en-NL" sz="2400" dirty="0" err="1"/>
                        <a:t>i</a:t>
                      </a:r>
                      <a:r>
                        <a:rPr lang="nl-NL" sz="2400" dirty="0"/>
                        <a:t>n</a:t>
                      </a:r>
                      <a:r>
                        <a:rPr lang="en-NL" sz="2400" dirty="0"/>
                        <a:t>d</a:t>
                      </a:r>
                      <a:r>
                        <a:rPr lang="nl-NL" sz="2400" dirty="0"/>
                        <a:t>o</a:t>
                      </a:r>
                      <a:r>
                        <a:rPr lang="en-NL" sz="2400" dirty="0"/>
                        <a:t>w 1</a:t>
                      </a:r>
                    </a:p>
                  </a:txBody>
                  <a:tcPr marL="130048" marR="130048" marT="65024" marB="65024" anchor="ctr"/>
                </a:tc>
                <a:tc>
                  <a:txBody>
                    <a:bodyPr/>
                    <a:lstStyle/>
                    <a:p>
                      <a:r>
                        <a:rPr lang="en-GB" sz="2400" dirty="0"/>
                        <a:t>f</a:t>
                      </a:r>
                      <a:r>
                        <a:rPr lang="en-NL" sz="2400" dirty="0"/>
                        <a:t>(1,1)</a:t>
                      </a:r>
                    </a:p>
                  </a:txBody>
                  <a:tcPr marL="130048" marR="130048" marT="65024" marB="65024" anchor="ctr"/>
                </a:tc>
                <a:tc>
                  <a:txBody>
                    <a:bodyPr/>
                    <a:lstStyle/>
                    <a:p>
                      <a:r>
                        <a:rPr lang="en-GB" sz="2400" dirty="0"/>
                        <a:t>f</a:t>
                      </a:r>
                      <a:r>
                        <a:rPr lang="en-NL" sz="2400" dirty="0"/>
                        <a:t>(1,2)</a:t>
                      </a:r>
                    </a:p>
                  </a:txBody>
                  <a:tcPr marL="130048" marR="130048" marT="65024" marB="65024" anchor="ctr"/>
                </a:tc>
                <a:tc>
                  <a:txBody>
                    <a:bodyPr/>
                    <a:lstStyle/>
                    <a:p>
                      <a:r>
                        <a:rPr lang="en-GB" sz="2400" dirty="0"/>
                        <a:t>f</a:t>
                      </a:r>
                      <a:r>
                        <a:rPr lang="en-NL" sz="2400" dirty="0"/>
                        <a:t>(1,3)</a:t>
                      </a:r>
                    </a:p>
                  </a:txBody>
                  <a:tcPr marL="130048" marR="130048" marT="65024" marB="65024" anchor="ctr"/>
                </a:tc>
                <a:tc>
                  <a:txBody>
                    <a:bodyPr/>
                    <a:lstStyle/>
                    <a:p>
                      <a:endParaRPr lang="en-NL" sz="2400" dirty="0"/>
                    </a:p>
                  </a:txBody>
                  <a:tcPr marL="130048" marR="130048" marT="65024" marB="65024" anchor="ctr"/>
                </a:tc>
                <a:extLst>
                  <a:ext uri="{0D108BD9-81ED-4DB2-BD59-A6C34878D82A}">
                    <a16:rowId xmlns:a16="http://schemas.microsoft.com/office/drawing/2014/main" val="1141594050"/>
                  </a:ext>
                </a:extLst>
              </a:tr>
              <a:tr h="693589">
                <a:tc>
                  <a:txBody>
                    <a:bodyPr/>
                    <a:lstStyle/>
                    <a:p>
                      <a:r>
                        <a:rPr lang="en-NL" sz="2400" dirty="0"/>
                        <a:t>Window 2</a:t>
                      </a:r>
                    </a:p>
                  </a:txBody>
                  <a:tcPr marL="130048" marR="130048" marT="65024" marB="65024" anchor="ctr"/>
                </a:tc>
                <a:tc>
                  <a:txBody>
                    <a:bodyPr/>
                    <a:lstStyle/>
                    <a:p>
                      <a:r>
                        <a:rPr lang="en-GB" sz="2400" dirty="0"/>
                        <a:t>f</a:t>
                      </a:r>
                      <a:r>
                        <a:rPr lang="en-NL" sz="2400" dirty="0"/>
                        <a:t>(2,1)</a:t>
                      </a:r>
                    </a:p>
                  </a:txBody>
                  <a:tcPr marL="130048" marR="130048" marT="65024" marB="65024" anchor="ctr"/>
                </a:tc>
                <a:tc>
                  <a:txBody>
                    <a:bodyPr/>
                    <a:lstStyle/>
                    <a:p>
                      <a:r>
                        <a:rPr lang="en-GB" sz="2400" dirty="0"/>
                        <a:t>f</a:t>
                      </a:r>
                      <a:r>
                        <a:rPr lang="en-NL" sz="2400" dirty="0"/>
                        <a:t>(2,2)</a:t>
                      </a:r>
                    </a:p>
                  </a:txBody>
                  <a:tcPr marL="130048" marR="130048" marT="65024" marB="65024" anchor="ctr"/>
                </a:tc>
                <a:tc>
                  <a:txBody>
                    <a:bodyPr/>
                    <a:lstStyle/>
                    <a:p>
                      <a:r>
                        <a:rPr lang="en-GB" sz="2400" dirty="0"/>
                        <a:t>f</a:t>
                      </a:r>
                      <a:r>
                        <a:rPr lang="en-NL" sz="2400" dirty="0"/>
                        <a:t>(2,3)</a:t>
                      </a:r>
                    </a:p>
                  </a:txBody>
                  <a:tcPr marL="130048" marR="130048" marT="65024" marB="65024" anchor="ctr"/>
                </a:tc>
                <a:tc>
                  <a:txBody>
                    <a:bodyPr/>
                    <a:lstStyle/>
                    <a:p>
                      <a:endParaRPr lang="en-NL" sz="2400" dirty="0"/>
                    </a:p>
                  </a:txBody>
                  <a:tcPr marL="130048" marR="130048" marT="65024" marB="65024" anchor="ctr"/>
                </a:tc>
                <a:extLst>
                  <a:ext uri="{0D108BD9-81ED-4DB2-BD59-A6C34878D82A}">
                    <a16:rowId xmlns:a16="http://schemas.microsoft.com/office/drawing/2014/main" val="221875031"/>
                  </a:ext>
                </a:extLst>
              </a:tr>
              <a:tr h="693589">
                <a:tc>
                  <a:txBody>
                    <a:bodyPr/>
                    <a:lstStyle/>
                    <a:p>
                      <a:r>
                        <a:rPr lang="en-NL" sz="2400" dirty="0"/>
                        <a:t>Window 3</a:t>
                      </a:r>
                    </a:p>
                  </a:txBody>
                  <a:tcPr marL="130048" marR="130048" marT="65024" marB="65024" anchor="ctr"/>
                </a:tc>
                <a:tc>
                  <a:txBody>
                    <a:bodyPr/>
                    <a:lstStyle/>
                    <a:p>
                      <a:r>
                        <a:rPr lang="en-GB" sz="2400" dirty="0"/>
                        <a:t>f</a:t>
                      </a:r>
                      <a:r>
                        <a:rPr lang="en-NL" sz="2400" dirty="0"/>
                        <a:t>(3,1)</a:t>
                      </a:r>
                    </a:p>
                  </a:txBody>
                  <a:tcPr marL="130048" marR="130048" marT="65024" marB="65024" anchor="ctr"/>
                </a:tc>
                <a:tc>
                  <a:txBody>
                    <a:bodyPr/>
                    <a:lstStyle/>
                    <a:p>
                      <a:r>
                        <a:rPr lang="en-GB" sz="2400" dirty="0"/>
                        <a:t>f</a:t>
                      </a:r>
                      <a:r>
                        <a:rPr lang="en-NL" sz="2400" dirty="0"/>
                        <a:t>(3,2)</a:t>
                      </a:r>
                    </a:p>
                  </a:txBody>
                  <a:tcPr marL="130048" marR="130048" marT="65024" marB="65024" anchor="ctr"/>
                </a:tc>
                <a:tc>
                  <a:txBody>
                    <a:bodyPr/>
                    <a:lstStyle/>
                    <a:p>
                      <a:r>
                        <a:rPr lang="en-GB" sz="2400" dirty="0"/>
                        <a:t>f</a:t>
                      </a:r>
                      <a:r>
                        <a:rPr lang="en-NL" sz="2400" dirty="0"/>
                        <a:t>(3,3)</a:t>
                      </a:r>
                    </a:p>
                  </a:txBody>
                  <a:tcPr marL="130048" marR="130048" marT="65024" marB="65024" anchor="ctr"/>
                </a:tc>
                <a:tc>
                  <a:txBody>
                    <a:bodyPr/>
                    <a:lstStyle/>
                    <a:p>
                      <a:endParaRPr lang="en-NL" sz="2400" dirty="0"/>
                    </a:p>
                  </a:txBody>
                  <a:tcPr marL="130048" marR="130048" marT="65024" marB="65024" anchor="ctr"/>
                </a:tc>
                <a:extLst>
                  <a:ext uri="{0D108BD9-81ED-4DB2-BD59-A6C34878D82A}">
                    <a16:rowId xmlns:a16="http://schemas.microsoft.com/office/drawing/2014/main" val="407303425"/>
                  </a:ext>
                </a:extLst>
              </a:tr>
              <a:tr h="693589">
                <a:tc>
                  <a:txBody>
                    <a:bodyPr/>
                    <a:lstStyle/>
                    <a:p>
                      <a:r>
                        <a:rPr lang="en-NL" sz="2400" dirty="0"/>
                        <a:t>…</a:t>
                      </a:r>
                    </a:p>
                  </a:txBody>
                  <a:tcPr marL="130048" marR="130048" marT="65024" marB="65024" anchor="ctr"/>
                </a:tc>
                <a:tc>
                  <a:txBody>
                    <a:bodyPr/>
                    <a:lstStyle/>
                    <a:p>
                      <a:endParaRPr lang="en-NL" sz="2400" dirty="0"/>
                    </a:p>
                  </a:txBody>
                  <a:tcPr marL="130048" marR="130048" marT="65024" marB="65024" anchor="ctr"/>
                </a:tc>
                <a:tc>
                  <a:txBody>
                    <a:bodyPr/>
                    <a:lstStyle/>
                    <a:p>
                      <a:endParaRPr lang="en-NL" sz="2400"/>
                    </a:p>
                  </a:txBody>
                  <a:tcPr marL="130048" marR="130048" marT="65024" marB="65024" anchor="ctr"/>
                </a:tc>
                <a:tc>
                  <a:txBody>
                    <a:bodyPr/>
                    <a:lstStyle/>
                    <a:p>
                      <a:endParaRPr lang="en-NL" sz="2400" dirty="0"/>
                    </a:p>
                  </a:txBody>
                  <a:tcPr marL="130048" marR="130048" marT="65024" marB="65024" anchor="ctr"/>
                </a:tc>
                <a:tc>
                  <a:txBody>
                    <a:bodyPr/>
                    <a:lstStyle/>
                    <a:p>
                      <a:endParaRPr lang="en-NL" sz="2400" dirty="0"/>
                    </a:p>
                  </a:txBody>
                  <a:tcPr marL="130048" marR="130048" marT="65024" marB="65024" anchor="ctr"/>
                </a:tc>
                <a:extLst>
                  <a:ext uri="{0D108BD9-81ED-4DB2-BD59-A6C34878D82A}">
                    <a16:rowId xmlns:a16="http://schemas.microsoft.com/office/drawing/2014/main" val="1853134794"/>
                  </a:ext>
                </a:extLst>
              </a:tr>
            </a:tbl>
          </a:graphicData>
        </a:graphic>
      </p:graphicFrame>
      <p:sp>
        <p:nvSpPr>
          <p:cNvPr id="14" name="TextBox 13">
            <a:extLst>
              <a:ext uri="{FF2B5EF4-FFF2-40B4-BE49-F238E27FC236}">
                <a16:creationId xmlns:a16="http://schemas.microsoft.com/office/drawing/2014/main" id="{6B331B9B-F46C-104A-BE71-824311008D09}"/>
              </a:ext>
            </a:extLst>
          </p:cNvPr>
          <p:cNvSpPr txBox="1"/>
          <p:nvPr/>
        </p:nvSpPr>
        <p:spPr>
          <a:xfrm>
            <a:off x="2509618" y="6749247"/>
            <a:ext cx="9804287" cy="2677656"/>
          </a:xfrm>
          <a:prstGeom prst="rect">
            <a:avLst/>
          </a:prstGeom>
          <a:noFill/>
        </p:spPr>
        <p:txBody>
          <a:bodyPr wrap="none" rtlCol="0">
            <a:spAutoFit/>
          </a:bodyPr>
          <a:lstStyle/>
          <a:p>
            <a:r>
              <a:rPr lang="en-GB" sz="2800" dirty="0"/>
              <a:t>W</a:t>
            </a:r>
            <a:r>
              <a:rPr lang="en-NL" sz="2800" dirty="0"/>
              <a:t>ith f(x,y) the frequency of Ngram y in </a:t>
            </a:r>
            <a:r>
              <a:rPr lang="nl-NL" sz="2800" dirty="0"/>
              <a:t>W</a:t>
            </a:r>
            <a:r>
              <a:rPr lang="en-NL" sz="2800" dirty="0" err="1"/>
              <a:t>i</a:t>
            </a:r>
            <a:r>
              <a:rPr lang="nl-NL" sz="2800" dirty="0"/>
              <a:t>n</a:t>
            </a:r>
            <a:r>
              <a:rPr lang="en-NL" sz="2800" dirty="0"/>
              <a:t>d</a:t>
            </a:r>
            <a:r>
              <a:rPr lang="nl-NL" sz="2800" dirty="0"/>
              <a:t>o</a:t>
            </a:r>
            <a:r>
              <a:rPr lang="en-NL" sz="2800" dirty="0"/>
              <a:t>w x</a:t>
            </a:r>
          </a:p>
          <a:p>
            <a:endParaRPr lang="en-NL" sz="2800" dirty="0"/>
          </a:p>
          <a:p>
            <a:r>
              <a:rPr lang="en-NL" sz="2800" dirty="0"/>
              <a:t>So make larger windows, </a:t>
            </a:r>
            <a:r>
              <a:rPr lang="nl-NL" sz="2800" dirty="0"/>
              <a:t>c</a:t>
            </a:r>
            <a:r>
              <a:rPr lang="en-NL" sz="2800" dirty="0"/>
              <a:t>o</a:t>
            </a:r>
            <a:r>
              <a:rPr lang="nl-NL" sz="2800" dirty="0"/>
              <a:t>u</a:t>
            </a:r>
            <a:r>
              <a:rPr lang="en-NL" sz="2800" dirty="0"/>
              <a:t>n</a:t>
            </a:r>
            <a:r>
              <a:rPr lang="nl-NL" sz="2800" dirty="0"/>
              <a:t>t</a:t>
            </a:r>
            <a:r>
              <a:rPr lang="en-NL" sz="2800" dirty="0"/>
              <a:t> </a:t>
            </a:r>
            <a:r>
              <a:rPr lang="nl-NL" sz="2800" dirty="0"/>
              <a:t>t</a:t>
            </a:r>
            <a:r>
              <a:rPr lang="en-NL" sz="2800" dirty="0"/>
              <a:t>h</a:t>
            </a:r>
            <a:r>
              <a:rPr lang="nl-NL" sz="2800" dirty="0"/>
              <a:t>e</a:t>
            </a:r>
            <a:r>
              <a:rPr lang="en-NL" sz="2800" dirty="0"/>
              <a:t> </a:t>
            </a:r>
            <a:r>
              <a:rPr lang="nl-NL" sz="2800" dirty="0"/>
              <a:t>n</a:t>
            </a:r>
            <a:r>
              <a:rPr lang="en-NL" sz="2800" dirty="0"/>
              <a:t>g</a:t>
            </a:r>
            <a:r>
              <a:rPr lang="nl-NL" sz="2800" dirty="0"/>
              <a:t>r</a:t>
            </a:r>
            <a:r>
              <a:rPr lang="en-NL" sz="2800" dirty="0"/>
              <a:t>a</a:t>
            </a:r>
            <a:r>
              <a:rPr lang="nl-NL" sz="2800" dirty="0"/>
              <a:t>m</a:t>
            </a:r>
            <a:r>
              <a:rPr lang="en-NL" sz="2800" dirty="0"/>
              <a:t>s </a:t>
            </a:r>
            <a:r>
              <a:rPr lang="nl-NL" sz="2800" dirty="0"/>
              <a:t>i</a:t>
            </a:r>
            <a:r>
              <a:rPr lang="en-NL" sz="2800" dirty="0"/>
              <a:t>n </a:t>
            </a:r>
            <a:r>
              <a:rPr lang="nl-NL" sz="2800" dirty="0"/>
              <a:t>t</a:t>
            </a:r>
            <a:r>
              <a:rPr lang="en-NL" sz="2800" dirty="0"/>
              <a:t>h</a:t>
            </a:r>
            <a:r>
              <a:rPr lang="nl-NL" sz="2800" dirty="0"/>
              <a:t>o</a:t>
            </a:r>
            <a:r>
              <a:rPr lang="en-NL" sz="2800" dirty="0"/>
              <a:t>se models,</a:t>
            </a:r>
          </a:p>
          <a:p>
            <a:r>
              <a:rPr lang="nl-NL" sz="2800" dirty="0"/>
              <a:t>c</a:t>
            </a:r>
            <a:r>
              <a:rPr lang="en-NL" sz="2800" dirty="0" err="1"/>
              <a:t>onstruct</a:t>
            </a:r>
            <a:r>
              <a:rPr lang="en-NL" sz="2800" dirty="0"/>
              <a:t> </a:t>
            </a:r>
            <a:r>
              <a:rPr lang="nl-NL" sz="2800" dirty="0"/>
              <a:t>t</a:t>
            </a:r>
            <a:r>
              <a:rPr lang="en-NL" sz="2800" dirty="0" err="1"/>
              <a:t>hese</a:t>
            </a:r>
            <a:r>
              <a:rPr lang="en-NL" sz="2800" dirty="0"/>
              <a:t> rows, </a:t>
            </a:r>
            <a:r>
              <a:rPr lang="nl-NL" sz="2800" dirty="0"/>
              <a:t>t</a:t>
            </a:r>
            <a:r>
              <a:rPr lang="en-NL" sz="2800" dirty="0"/>
              <a:t>he</a:t>
            </a:r>
            <a:r>
              <a:rPr lang="nl-NL" sz="2800" dirty="0"/>
              <a:t>s</a:t>
            </a:r>
            <a:r>
              <a:rPr lang="en-NL" sz="2800" dirty="0"/>
              <a:t>e </a:t>
            </a:r>
            <a:r>
              <a:rPr lang="nl-NL" sz="2800" dirty="0"/>
              <a:t>a</a:t>
            </a:r>
            <a:r>
              <a:rPr lang="en-NL" sz="2800" dirty="0"/>
              <a:t>r</a:t>
            </a:r>
            <a:r>
              <a:rPr lang="nl-NL" sz="2800" dirty="0"/>
              <a:t>e</a:t>
            </a:r>
            <a:r>
              <a:rPr lang="en-NL" sz="2800" dirty="0"/>
              <a:t> </a:t>
            </a:r>
            <a:r>
              <a:rPr lang="nl-NL" sz="2800" b="1" dirty="0">
                <a:solidFill>
                  <a:srgbClr val="7030A0"/>
                </a:solidFill>
              </a:rPr>
              <a:t>p</a:t>
            </a:r>
            <a:r>
              <a:rPr lang="en-NL" sz="2800" b="1" dirty="0">
                <a:solidFill>
                  <a:srgbClr val="7030A0"/>
                </a:solidFill>
              </a:rPr>
              <a:t>r</a:t>
            </a:r>
            <a:r>
              <a:rPr lang="nl-NL" sz="2800" b="1" dirty="0">
                <a:solidFill>
                  <a:srgbClr val="7030A0"/>
                </a:solidFill>
              </a:rPr>
              <a:t>o</a:t>
            </a:r>
            <a:r>
              <a:rPr lang="en-NL" sz="2800" b="1" dirty="0">
                <a:solidFill>
                  <a:srgbClr val="7030A0"/>
                </a:solidFill>
              </a:rPr>
              <a:t>f</a:t>
            </a:r>
            <a:r>
              <a:rPr lang="nl-NL" sz="2800" b="1" dirty="0">
                <a:solidFill>
                  <a:srgbClr val="7030A0"/>
                </a:solidFill>
              </a:rPr>
              <a:t>i</a:t>
            </a:r>
            <a:r>
              <a:rPr lang="en-NL" sz="2800" b="1" dirty="0">
                <a:solidFill>
                  <a:srgbClr val="7030A0"/>
                </a:solidFill>
              </a:rPr>
              <a:t>l</a:t>
            </a:r>
            <a:r>
              <a:rPr lang="nl-NL" sz="2800" b="1" dirty="0">
                <a:solidFill>
                  <a:srgbClr val="7030A0"/>
                </a:solidFill>
              </a:rPr>
              <a:t>e</a:t>
            </a:r>
            <a:r>
              <a:rPr lang="en-NL" sz="2800" b="1" dirty="0">
                <a:solidFill>
                  <a:srgbClr val="7030A0"/>
                </a:solidFill>
              </a:rPr>
              <a:t>s</a:t>
            </a:r>
          </a:p>
          <a:p>
            <a:endParaRPr lang="en-NL" sz="2800" dirty="0"/>
          </a:p>
          <a:p>
            <a:r>
              <a:rPr lang="en-NL" sz="2800" dirty="0"/>
              <a:t>Apply any ML method to </a:t>
            </a:r>
            <a:r>
              <a:rPr lang="nl-NL" sz="2800" dirty="0"/>
              <a:t>m</a:t>
            </a:r>
            <a:r>
              <a:rPr lang="en-NL" sz="2800" dirty="0"/>
              <a:t>a</a:t>
            </a:r>
            <a:r>
              <a:rPr lang="nl-NL" sz="2800" dirty="0"/>
              <a:t>t</a:t>
            </a:r>
            <a:r>
              <a:rPr lang="en-NL" sz="2800" dirty="0"/>
              <a:t>c</a:t>
            </a:r>
            <a:r>
              <a:rPr lang="nl-NL" sz="2800" dirty="0"/>
              <a:t>h</a:t>
            </a:r>
            <a:r>
              <a:rPr lang="en-NL" sz="2800" dirty="0"/>
              <a:t>/</a:t>
            </a:r>
            <a:r>
              <a:rPr lang="nl-NL" sz="2800" dirty="0"/>
              <a:t>c</a:t>
            </a:r>
            <a:r>
              <a:rPr lang="en-NL" sz="2800" dirty="0"/>
              <a:t>l</a:t>
            </a:r>
            <a:r>
              <a:rPr lang="nl-NL" sz="2800" dirty="0"/>
              <a:t>u</a:t>
            </a:r>
            <a:r>
              <a:rPr lang="en-NL" sz="2800" dirty="0"/>
              <a:t>s</a:t>
            </a:r>
            <a:r>
              <a:rPr lang="nl-NL" sz="2800" dirty="0"/>
              <a:t>t</a:t>
            </a:r>
            <a:r>
              <a:rPr lang="en-NL" sz="2800" dirty="0"/>
              <a:t>e</a:t>
            </a:r>
            <a:r>
              <a:rPr lang="nl-NL" sz="2800" dirty="0"/>
              <a:t>r</a:t>
            </a:r>
            <a:r>
              <a:rPr lang="en-NL" sz="2800" dirty="0"/>
              <a:t>/</a:t>
            </a:r>
            <a:r>
              <a:rPr lang="nl-NL" sz="2800" dirty="0"/>
              <a:t>c</a:t>
            </a:r>
            <a:r>
              <a:rPr lang="en-NL" sz="2800" dirty="0"/>
              <a:t>l</a:t>
            </a:r>
            <a:r>
              <a:rPr lang="nl-NL" sz="2800" dirty="0"/>
              <a:t>a</a:t>
            </a:r>
            <a:r>
              <a:rPr lang="en-NL" sz="2800" dirty="0"/>
              <a:t>s</a:t>
            </a:r>
            <a:r>
              <a:rPr lang="nl-NL" sz="2800" dirty="0"/>
              <a:t>s</a:t>
            </a:r>
            <a:r>
              <a:rPr lang="en-NL" sz="2800" dirty="0" err="1"/>
              <a:t>i</a:t>
            </a:r>
            <a:r>
              <a:rPr lang="nl-NL" sz="2800" dirty="0"/>
              <a:t>f</a:t>
            </a:r>
            <a:r>
              <a:rPr lang="en-NL" sz="2800" dirty="0"/>
              <a:t>y </a:t>
            </a:r>
            <a:r>
              <a:rPr lang="nl-NL" sz="2800" dirty="0"/>
              <a:t>t</a:t>
            </a:r>
            <a:r>
              <a:rPr lang="en-NL" sz="2800" dirty="0"/>
              <a:t>h</a:t>
            </a:r>
            <a:r>
              <a:rPr lang="nl-NL" sz="2800" dirty="0"/>
              <a:t>e</a:t>
            </a:r>
            <a:r>
              <a:rPr lang="en-NL" sz="2800" dirty="0"/>
              <a:t>s</a:t>
            </a:r>
            <a:r>
              <a:rPr lang="nl-NL" sz="2800" dirty="0"/>
              <a:t>e</a:t>
            </a:r>
            <a:r>
              <a:rPr lang="en-NL" sz="2800" dirty="0"/>
              <a:t> </a:t>
            </a:r>
            <a:r>
              <a:rPr lang="nl-NL" sz="2800" dirty="0"/>
              <a:t>p</a:t>
            </a:r>
            <a:r>
              <a:rPr lang="en-NL" sz="2800" dirty="0"/>
              <a:t>r</a:t>
            </a:r>
            <a:r>
              <a:rPr lang="nl-NL" sz="2800" dirty="0"/>
              <a:t>o</a:t>
            </a:r>
            <a:r>
              <a:rPr lang="en-NL" sz="2800" dirty="0"/>
              <a:t>f</a:t>
            </a:r>
            <a:r>
              <a:rPr lang="nl-NL" sz="2800" dirty="0"/>
              <a:t>i</a:t>
            </a:r>
            <a:r>
              <a:rPr lang="en-NL" sz="2800" dirty="0"/>
              <a:t>l</a:t>
            </a:r>
            <a:r>
              <a:rPr lang="nl-NL" sz="2800" dirty="0"/>
              <a:t>e</a:t>
            </a:r>
            <a:r>
              <a:rPr lang="en-NL" sz="2800" dirty="0"/>
              <a:t>s</a:t>
            </a:r>
          </a:p>
        </p:txBody>
      </p:sp>
    </p:spTree>
    <p:extLst>
      <p:ext uri="{BB962C8B-B14F-4D97-AF65-F5344CB8AC3E}">
        <p14:creationId xmlns:p14="http://schemas.microsoft.com/office/powerpoint/2010/main" val="11765202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Practical learning from streams</a:t>
            </a:r>
            <a:endParaRPr lang="en-US" dirty="0"/>
          </a:p>
        </p:txBody>
      </p:sp>
      <p:sp>
        <p:nvSpPr>
          <p:cNvPr id="28675" name="Rectangle 3"/>
          <p:cNvSpPr>
            <a:spLocks noGrp="1" noChangeArrowheads="1"/>
          </p:cNvSpPr>
          <p:nvPr>
            <p:ph idx="1"/>
          </p:nvPr>
        </p:nvSpPr>
        <p:spPr/>
        <p:txBody>
          <a:bodyPr>
            <a:normAutofit fontScale="92500"/>
          </a:bodyPr>
          <a:lstStyle/>
          <a:p>
            <a:r>
              <a:rPr lang="en-US"/>
              <a:t>Prove that given infinite data, the result is the same as the batch-version with high probability</a:t>
            </a:r>
          </a:p>
          <a:p>
            <a:endParaRPr lang="en-US"/>
          </a:p>
          <a:p>
            <a:r>
              <a:rPr lang="en-US"/>
              <a:t>Define sufficient statistics</a:t>
            </a:r>
          </a:p>
          <a:p>
            <a:pPr lvl="1"/>
            <a:r>
              <a:rPr lang="en-US"/>
              <a:t>Estimate using sketches/hashes/samples</a:t>
            </a:r>
          </a:p>
          <a:p>
            <a:pPr lvl="1"/>
            <a:endParaRPr lang="en-US"/>
          </a:p>
          <a:p>
            <a:r>
              <a:rPr lang="en-US"/>
              <a:t>Store incoming data in buffer as long as possible</a:t>
            </a:r>
          </a:p>
          <a:p>
            <a:pPr lvl="1"/>
            <a:r>
              <a:rPr lang="en-US"/>
              <a:t>Use to re-estimate if time permits, clearly better estimates than proven</a:t>
            </a:r>
            <a:r>
              <a:rPr lang="is-IS"/>
              <a:t>…</a:t>
            </a:r>
            <a:endParaRPr lang="en-US"/>
          </a:p>
          <a:p>
            <a:pPr lvl="1"/>
            <a:endParaRPr lang="en-US"/>
          </a:p>
          <a:p>
            <a:r>
              <a:rPr lang="en-US"/>
              <a:t>Postpone expensive operations</a:t>
            </a:r>
          </a:p>
          <a:p>
            <a:pPr lvl="1"/>
            <a:r>
              <a:rPr lang="en-US"/>
              <a:t>Clearly not log(n), postpone exponentially to get log(n) time on average</a:t>
            </a:r>
            <a:r>
              <a:rPr lang="is-IS"/>
              <a:t>…</a:t>
            </a:r>
            <a:endParaRPr lang="en-US"/>
          </a:p>
          <a:p>
            <a:endParaRPr lang="en-US"/>
          </a:p>
          <a:p>
            <a:r>
              <a:rPr lang="en-US"/>
              <a:t>Pick most promising step when there is insufficient information to guarantee correctness</a:t>
            </a:r>
            <a:r>
              <a:rPr lang="is-IS"/>
              <a:t>…</a:t>
            </a:r>
            <a:endParaRPr lang="en-US" dirty="0"/>
          </a:p>
        </p:txBody>
      </p:sp>
      <p:sp>
        <p:nvSpPr>
          <p:cNvPr id="2" name="Rounded Rectangle 1"/>
          <p:cNvSpPr/>
          <p:nvPr/>
        </p:nvSpPr>
        <p:spPr>
          <a:xfrm>
            <a:off x="3790564" y="5849763"/>
            <a:ext cx="8676706" cy="3328971"/>
          </a:xfrm>
          <a:prstGeom prst="roundRect">
            <a:avLst/>
          </a:prstGeom>
        </p:spPr>
        <p:style>
          <a:lnRef idx="1">
            <a:schemeClr val="dk1"/>
          </a:lnRef>
          <a:fillRef idx="3">
            <a:schemeClr val="dk1"/>
          </a:fillRef>
          <a:effectRef idx="2">
            <a:schemeClr val="dk1"/>
          </a:effectRef>
          <a:fontRef idx="minor">
            <a:schemeClr val="lt1"/>
          </a:fontRef>
        </p:style>
        <p:txBody>
          <a:bodyPr lIns="91415" tIns="45707" rIns="91415" bIns="45707" rtlCol="0" anchor="ctr"/>
          <a:lstStyle/>
          <a:p>
            <a:pPr algn="ctr"/>
            <a:r>
              <a:rPr lang="en-US" sz="3982" dirty="0"/>
              <a:t>Stream learning theory imposes constraints that can be avoided in practice!</a:t>
            </a:r>
          </a:p>
        </p:txBody>
      </p:sp>
    </p:spTree>
    <p:extLst>
      <p:ext uri="{BB962C8B-B14F-4D97-AF65-F5344CB8AC3E}">
        <p14:creationId xmlns:p14="http://schemas.microsoft.com/office/powerpoint/2010/main" val="4135897686"/>
      </p:ext>
    </p:extLst>
  </p:cSld>
  <p:clrMapOvr>
    <a:masterClrMapping/>
  </p:clrMapOvr>
  <p:transition advTm="215328"/>
</p:sld>
</file>

<file path=ppt/theme/_rels/theme4.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xt">
      <a:majorFont>
        <a:latin typeface="Bookman Old Style"/>
        <a:ea typeface=""/>
        <a:cs typeface=""/>
      </a:majorFont>
      <a:minorFont>
        <a:latin typeface="Tahoma"/>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text 1">
        <a:dk1>
          <a:srgbClr val="000000"/>
        </a:dk1>
        <a:lt1>
          <a:srgbClr val="FFFFFF"/>
        </a:lt1>
        <a:dk2>
          <a:srgbClr val="000000"/>
        </a:dk2>
        <a:lt2>
          <a:srgbClr val="108BD9"/>
        </a:lt2>
        <a:accent1>
          <a:srgbClr val="C1C700"/>
        </a:accent1>
        <a:accent2>
          <a:srgbClr val="003B74"/>
        </a:accent2>
        <a:accent3>
          <a:srgbClr val="FFFFFF"/>
        </a:accent3>
        <a:accent4>
          <a:srgbClr val="000000"/>
        </a:accent4>
        <a:accent5>
          <a:srgbClr val="DDE0AA"/>
        </a:accent5>
        <a:accent6>
          <a:srgbClr val="003568"/>
        </a:accent6>
        <a:hlink>
          <a:srgbClr val="C2006E"/>
        </a:hlink>
        <a:folHlink>
          <a:srgbClr val="7FC6B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13612</TotalTime>
  <Words>7770</Words>
  <Application>Microsoft Macintosh PowerPoint</Application>
  <PresentationFormat>Custom</PresentationFormat>
  <Paragraphs>1036</Paragraphs>
  <Slides>90</Slides>
  <Notes>39</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90</vt:i4>
      </vt:variant>
    </vt:vector>
  </HeadingPairs>
  <TitlesOfParts>
    <vt:vector size="108" baseType="lpstr">
      <vt:lpstr>b</vt:lpstr>
      <vt:lpstr>Times</vt:lpstr>
      <vt:lpstr>Arial</vt:lpstr>
      <vt:lpstr>Avenir</vt:lpstr>
      <vt:lpstr>Bookman Old Style</vt:lpstr>
      <vt:lpstr>Calibri</vt:lpstr>
      <vt:lpstr>Courier New</vt:lpstr>
      <vt:lpstr>Helvetica</vt:lpstr>
      <vt:lpstr>Helvetica Light</vt:lpstr>
      <vt:lpstr>Monotype Sorts</vt:lpstr>
      <vt:lpstr>Symbol</vt:lpstr>
      <vt:lpstr>Tahoma</vt:lpstr>
      <vt:lpstr>Times New Roman</vt:lpstr>
      <vt:lpstr>Wingdings</vt:lpstr>
      <vt:lpstr>Default Theme</vt:lpstr>
      <vt:lpstr>1_Custom Design</vt:lpstr>
      <vt:lpstr>Custom Design</vt:lpstr>
      <vt:lpstr>Equation</vt:lpstr>
      <vt:lpstr>Data streams</vt:lpstr>
      <vt:lpstr>Determining model orders (eg ARMA)</vt:lpstr>
      <vt:lpstr>Determining model orders (eg ARMA)</vt:lpstr>
      <vt:lpstr>Determining model orders (eg ARMA)</vt:lpstr>
      <vt:lpstr>Determining model orders (eg ARMA)</vt:lpstr>
      <vt:lpstr>Cross-validation and model selection</vt:lpstr>
      <vt:lpstr>Model selection and the AIC</vt:lpstr>
      <vt:lpstr>Example: AIC for ARMA</vt:lpstr>
      <vt:lpstr>N-gram table on windows</vt:lpstr>
      <vt:lpstr>Data streams</vt:lpstr>
      <vt:lpstr>Counting</vt:lpstr>
      <vt:lpstr>Counting</vt:lpstr>
      <vt:lpstr>Counting</vt:lpstr>
      <vt:lpstr>Counting</vt:lpstr>
      <vt:lpstr>Morris counting</vt:lpstr>
      <vt:lpstr>Data streaming</vt:lpstr>
      <vt:lpstr>Data stream models</vt:lpstr>
      <vt:lpstr>Sampling</vt:lpstr>
      <vt:lpstr>Sampling</vt:lpstr>
      <vt:lpstr>Sampling from a Data Stream</vt:lpstr>
      <vt:lpstr>Reservoir Sampling</vt:lpstr>
      <vt:lpstr>Reservoir sampling, example</vt:lpstr>
      <vt:lpstr>Reservoir Sampling - Analysis</vt:lpstr>
      <vt:lpstr>Reservoir Sampling via Order Sampling</vt:lpstr>
      <vt:lpstr>Frequency counter algorithms</vt:lpstr>
      <vt:lpstr>Examples</vt:lpstr>
      <vt:lpstr>MAJORITY algorithm</vt:lpstr>
      <vt:lpstr>MAJORITY algorithm</vt:lpstr>
      <vt:lpstr>MAJORITY algorithm</vt:lpstr>
      <vt:lpstr>FREQUENT algorithm (Misra-Gries)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hashing</vt:lpstr>
      <vt:lpstr>Sketches</vt:lpstr>
      <vt:lpstr>Bloom filter</vt:lpstr>
      <vt:lpstr>Bloom filter: element testing</vt:lpstr>
      <vt:lpstr>Count-Min Sketch</vt:lpstr>
      <vt:lpstr>CM Sketch Structure</vt:lpstr>
      <vt:lpstr>CM Sketch Guarantees</vt:lpstr>
      <vt:lpstr>CM Sketch Analysis</vt:lpstr>
      <vt:lpstr>CM Sketch Analysis</vt:lpstr>
      <vt:lpstr>CM Sketch Analysis</vt:lpstr>
      <vt:lpstr>CM Sketch Analysis</vt:lpstr>
      <vt:lpstr>CM Sketch Analysis</vt:lpstr>
      <vt:lpstr>CM Sketch Analysis</vt:lpstr>
      <vt:lpstr>CM Sketch Analysis</vt:lpstr>
      <vt:lpstr>FM-sketch (Flajolet-Martin)</vt:lpstr>
      <vt:lpstr>FM-sketch</vt:lpstr>
      <vt:lpstr>FM-sketch</vt:lpstr>
      <vt:lpstr>FM-sketch (Flajolet-Martin)</vt:lpstr>
      <vt:lpstr>FM-sketch (Flajolet-Martin)</vt:lpstr>
      <vt:lpstr>FM-sketch (Flajolet-Martin)</vt:lpstr>
      <vt:lpstr>Locality sensitive hashing and sufficient statistics</vt:lpstr>
      <vt:lpstr>Hashing, recap</vt:lpstr>
      <vt:lpstr>Hash using Signatures</vt:lpstr>
      <vt:lpstr>Hash using Signatures</vt:lpstr>
      <vt:lpstr>Jaccard Similarity of Sets</vt:lpstr>
      <vt:lpstr>Four Types of Rows</vt:lpstr>
      <vt:lpstr>Minhashing</vt:lpstr>
      <vt:lpstr>Minhashing Example</vt:lpstr>
      <vt:lpstr>Minhashing Example</vt:lpstr>
      <vt:lpstr>Surprising Property</vt:lpstr>
      <vt:lpstr>Surprising Property</vt:lpstr>
      <vt:lpstr>Min Hashing – Example</vt:lpstr>
      <vt:lpstr>Implementation: Hashing!</vt:lpstr>
      <vt:lpstr>Example</vt:lpstr>
      <vt:lpstr>Locality Sensitive Hashing</vt:lpstr>
      <vt:lpstr>LSH functions for dot products</vt:lpstr>
      <vt:lpstr>Locality Sensitive Hashing</vt:lpstr>
      <vt:lpstr>How to search from hash table?</vt:lpstr>
      <vt:lpstr>How to search from hash table?</vt:lpstr>
      <vt:lpstr>Sketching, Hashing, Sampling Summary</vt:lpstr>
      <vt:lpstr>Sketching, Hashing, Sampling Summary</vt:lpstr>
      <vt:lpstr>Learning from streams</vt:lpstr>
      <vt:lpstr>General idea</vt:lpstr>
      <vt:lpstr>Sufficient statistics</vt:lpstr>
      <vt:lpstr>Data Mining As Search</vt:lpstr>
      <vt:lpstr>How Much Data is Enough?</vt:lpstr>
      <vt:lpstr>How Much Data is Enough?</vt:lpstr>
      <vt:lpstr>Hoeffding Trees</vt:lpstr>
      <vt:lpstr>How Much Data?</vt:lpstr>
      <vt:lpstr>Hoeffding Tree Algorithm</vt:lpstr>
      <vt:lpstr>VFDT (Very Fast Decision Tree)</vt:lpstr>
      <vt:lpstr>Practical learning from streams</vt:lpstr>
      <vt:lpstr>Practical learning from streams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Machines and Streams</dc:title>
  <dc:subject/>
  <dc:creator>sicco verwer</dc:creator>
  <cp:keywords/>
  <dc:description/>
  <cp:lastModifiedBy>Sicco Verwer</cp:lastModifiedBy>
  <cp:revision>233</cp:revision>
  <dcterms:modified xsi:type="dcterms:W3CDTF">2023-09-19T13:36:35Z</dcterms:modified>
  <cp:category/>
</cp:coreProperties>
</file>