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5" r:id="rId2"/>
    <p:sldId id="310" r:id="rId3"/>
    <p:sldId id="345" r:id="rId4"/>
    <p:sldId id="344" r:id="rId5"/>
    <p:sldId id="318" r:id="rId6"/>
    <p:sldId id="311" r:id="rId7"/>
    <p:sldId id="326" r:id="rId8"/>
    <p:sldId id="328" r:id="rId9"/>
    <p:sldId id="327" r:id="rId10"/>
    <p:sldId id="329" r:id="rId11"/>
    <p:sldId id="330" r:id="rId12"/>
    <p:sldId id="331" r:id="rId13"/>
    <p:sldId id="332" r:id="rId14"/>
    <p:sldId id="333" r:id="rId15"/>
    <p:sldId id="334" r:id="rId16"/>
    <p:sldId id="324" r:id="rId17"/>
    <p:sldId id="336" r:id="rId18"/>
    <p:sldId id="337" r:id="rId19"/>
    <p:sldId id="325" r:id="rId20"/>
    <p:sldId id="313" r:id="rId21"/>
    <p:sldId id="338" r:id="rId22"/>
    <p:sldId id="339" r:id="rId23"/>
    <p:sldId id="340" r:id="rId24"/>
    <p:sldId id="341" r:id="rId25"/>
    <p:sldId id="342" r:id="rId26"/>
    <p:sldId id="343" r:id="rId27"/>
    <p:sldId id="346" r:id="rId28"/>
    <p:sldId id="315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cheng Zhang" initials="SZ" lastIdx="0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Sicheng Zhang" initials="SZ [2]" lastIdx="0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7" autoAdjust="0"/>
    <p:restoredTop sz="94629" autoAdjust="0"/>
  </p:normalViewPr>
  <p:slideViewPr>
    <p:cSldViewPr showGuides="1">
      <p:cViewPr>
        <p:scale>
          <a:sx n="88" d="100"/>
          <a:sy n="88" d="100"/>
        </p:scale>
        <p:origin x="160" y="5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Preprocessing</a:t>
          </a:r>
        </a:p>
        <a:p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smtClean="0"/>
            <a:t>Extract features from text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Get Result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Without NLP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With NLP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15C60BD3-5B68-0C4A-96AD-31A7142A88CA}">
      <dgm:prSet phldrT="[Text]"/>
      <dgm:spPr/>
      <dgm:t>
        <a:bodyPr/>
        <a:lstStyle/>
        <a:p>
          <a:r>
            <a:rPr lang="en-US" altLang="zh-CN" dirty="0" smtClean="0"/>
            <a:t>EDA</a:t>
          </a:r>
          <a:endParaRPr lang="en-US" dirty="0"/>
        </a:p>
      </dgm:t>
    </dgm:pt>
    <dgm:pt modelId="{EC154251-CDC8-3248-B223-112091591800}" type="parTrans" cxnId="{E233B47A-3D6B-AD4D-89FB-9262865380F1}">
      <dgm:prSet/>
      <dgm:spPr/>
      <dgm:t>
        <a:bodyPr/>
        <a:lstStyle/>
        <a:p>
          <a:endParaRPr lang="en-US"/>
        </a:p>
      </dgm:t>
    </dgm:pt>
    <dgm:pt modelId="{81DEFEAE-F1CC-9442-A8C2-09DD168A1BC4}" type="sibTrans" cxnId="{E233B47A-3D6B-AD4D-89FB-9262865380F1}">
      <dgm:prSet/>
      <dgm:spPr/>
      <dgm:t>
        <a:bodyPr/>
        <a:lstStyle/>
        <a:p>
          <a:endParaRPr lang="en-US"/>
        </a:p>
      </dgm:t>
    </dgm:pt>
    <dgm:pt modelId="{58AB77F7-A748-4249-A28D-6D66D180F942}">
      <dgm:prSet phldrT="[Text]"/>
      <dgm:spPr/>
      <dgm:t>
        <a:bodyPr/>
        <a:lstStyle/>
        <a:p>
          <a:r>
            <a:rPr lang="en-US" dirty="0" smtClean="0"/>
            <a:t>Missing data</a:t>
          </a:r>
          <a:endParaRPr lang="en-US" dirty="0"/>
        </a:p>
      </dgm:t>
    </dgm:pt>
    <dgm:pt modelId="{060384E5-3A7B-8745-B8F5-1374137505F5}" type="parTrans" cxnId="{85FEC4CD-0881-EA41-AF12-DDE4CB2867B5}">
      <dgm:prSet/>
      <dgm:spPr/>
      <dgm:t>
        <a:bodyPr/>
        <a:lstStyle/>
        <a:p>
          <a:endParaRPr lang="en-US"/>
        </a:p>
      </dgm:t>
    </dgm:pt>
    <dgm:pt modelId="{B33F09C4-D6A2-5B43-A27B-D63B6E7EF4E9}" type="sibTrans" cxnId="{85FEC4CD-0881-EA41-AF12-DDE4CB2867B5}">
      <dgm:prSet/>
      <dgm:spPr/>
      <dgm:t>
        <a:bodyPr/>
        <a:lstStyle/>
        <a:p>
          <a:endParaRPr lang="en-US"/>
        </a:p>
      </dgm:t>
    </dgm:pt>
    <dgm:pt modelId="{02ABEE23-9F9C-AA47-885C-B2807FF2E9B4}">
      <dgm:prSet/>
      <dgm:spPr/>
      <dgm:t>
        <a:bodyPr/>
        <a:lstStyle/>
        <a:p>
          <a:r>
            <a:rPr lang="en-US" dirty="0" smtClean="0"/>
            <a:t>Category data</a:t>
          </a:r>
          <a:endParaRPr lang="en-US" dirty="0"/>
        </a:p>
      </dgm:t>
    </dgm:pt>
    <dgm:pt modelId="{9A5F0D90-8386-B14C-922D-6D3FEF664760}" type="parTrans" cxnId="{05C23F11-1A79-8E4F-BABD-893776525A41}">
      <dgm:prSet/>
      <dgm:spPr/>
      <dgm:t>
        <a:bodyPr/>
        <a:lstStyle/>
        <a:p>
          <a:endParaRPr lang="en-US"/>
        </a:p>
      </dgm:t>
    </dgm:pt>
    <dgm:pt modelId="{2131A791-1717-2546-AFE6-4CC17309A86E}" type="sibTrans" cxnId="{05C23F11-1A79-8E4F-BABD-893776525A4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LinFactNeighborX="57" custLinFactNeighborY="1017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4973CDAD-6DB0-CC4F-AA6C-6784B263107C}" type="presOf" srcId="{D0B150DF-3AA4-454C-8652-25880449C422}" destId="{6A63D16E-EEE6-4267-97EA-5AD7D2BC4E84}" srcOrd="0" destOrd="0" presId="urn:microsoft.com/office/officeart/2005/8/layout/hProcess4"/>
    <dgm:cxn modelId="{CAAC3787-B38F-0C4B-BF4A-CA35BFF95411}" type="presOf" srcId="{58AB77F7-A748-4249-A28D-6D66D180F942}" destId="{96015622-8A46-45CF-A72A-2856B699B374}" srcOrd="0" destOrd="1" presId="urn:microsoft.com/office/officeart/2005/8/layout/hProcess4"/>
    <dgm:cxn modelId="{5F5CA22E-5FD2-4041-A248-FAE7854F4DD5}" type="presOf" srcId="{02ABEE23-9F9C-AA47-885C-B2807FF2E9B4}" destId="{96015622-8A46-45CF-A72A-2856B699B374}" srcOrd="0" destOrd="2" presId="urn:microsoft.com/office/officeart/2005/8/layout/hProcess4"/>
    <dgm:cxn modelId="{48A2D0D2-A663-D149-B0D1-2A8628C8A86E}" type="presOf" srcId="{58828492-5CEF-4AFE-95CB-5D7E6A18158B}" destId="{047F5837-10E2-4FFC-A492-DB8A19EF48CA}" srcOrd="0" destOrd="0" presId="urn:microsoft.com/office/officeart/2005/8/layout/hProcess4"/>
    <dgm:cxn modelId="{8657F177-9E6D-E740-AE2F-70F3CB994E07}" type="presOf" srcId="{0B00F5A8-A0EF-4111-9D86-004317B4F49E}" destId="{67FFE978-6FBE-4424-80BE-B9E4B4DD0695}" srcOrd="1" destOrd="0" presId="urn:microsoft.com/office/officeart/2005/8/layout/hProcess4"/>
    <dgm:cxn modelId="{F0E2676F-39E9-8F42-B10B-D43BA3639594}" type="presOf" srcId="{68838C34-4D02-49F8-ADD7-BFA90D87B7EA}" destId="{69C28D3B-E083-42DF-9EA0-916CA12125A9}" srcOrd="0" destOrd="0" presId="urn:microsoft.com/office/officeart/2005/8/layout/hProcess4"/>
    <dgm:cxn modelId="{56BC36CC-10F3-CD4C-A45A-864A62F8ECC7}" type="presOf" srcId="{FB986F71-3126-4196-BD30-74AEDC39A1CA}" destId="{E18C6CF4-EDEB-4539-A36D-E0355B626199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FAA9EE1D-F4CF-4448-9F64-F53D49EE2101}" type="presOf" srcId="{15C60BD3-5B68-0C4A-96AD-31A7142A88CA}" destId="{96015622-8A46-45CF-A72A-2856B699B374}" srcOrd="0" destOrd="0" presId="urn:microsoft.com/office/officeart/2005/8/layout/hProcess4"/>
    <dgm:cxn modelId="{66FFF210-B13F-AE4D-A6A0-42AE19359175}" type="presOf" srcId="{58AB77F7-A748-4249-A28D-6D66D180F942}" destId="{BFE859F2-A9E8-4F95-9161-8EC68F2D30C4}" srcOrd="1" destOrd="1" presId="urn:microsoft.com/office/officeart/2005/8/layout/hProcess4"/>
    <dgm:cxn modelId="{2985A434-28DC-5D40-8F40-F9D45F66194B}" type="presOf" srcId="{7AEB6639-3258-49E8-8B1F-B4A9C61922BE}" destId="{DC2A0ADB-DCE3-4BF4-9952-0394865777AC}" srcOrd="0" destOrd="0" presId="urn:microsoft.com/office/officeart/2005/8/layout/hProcess4"/>
    <dgm:cxn modelId="{CF665CA2-EDD3-634B-8F06-86E26E7521A6}" type="presOf" srcId="{15C60BD3-5B68-0C4A-96AD-31A7142A88CA}" destId="{BFE859F2-A9E8-4F95-9161-8EC68F2D30C4}" srcOrd="1" destOrd="0" presId="urn:microsoft.com/office/officeart/2005/8/layout/hProcess4"/>
    <dgm:cxn modelId="{6069FF79-4EDD-7041-A996-CF809C8212B1}" type="presOf" srcId="{6E7DBE00-7E5B-46F8-BBA0-CF0079A58E82}" destId="{843715D2-C2C2-41EB-BDA3-21230FBA46DB}" srcOrd="1" destOrd="1" presId="urn:microsoft.com/office/officeart/2005/8/layout/hProcess4"/>
    <dgm:cxn modelId="{B2E2F8E2-CF8D-D04B-B889-DEB8B89E4A00}" type="presOf" srcId="{02ABEE23-9F9C-AA47-885C-B2807FF2E9B4}" destId="{BFE859F2-A9E8-4F95-9161-8EC68F2D30C4}" srcOrd="1" destOrd="2" presId="urn:microsoft.com/office/officeart/2005/8/layout/hProcess4"/>
    <dgm:cxn modelId="{104C20D2-CE7F-5A43-9EAD-5C2EAD27F4F4}" type="presOf" srcId="{68838C34-4D02-49F8-ADD7-BFA90D87B7EA}" destId="{843715D2-C2C2-41EB-BDA3-21230FBA46DB}" srcOrd="1" destOrd="0" presId="urn:microsoft.com/office/officeart/2005/8/layout/hProcess4"/>
    <dgm:cxn modelId="{46A68B14-122E-3B40-88B2-128E204AEF74}" type="presOf" srcId="{0E9DE493-19D7-4EC9-97C9-5F26233F1106}" destId="{3960CFF8-4383-4382-8D6D-F2A00F508E8D}" srcOrd="0" destOrd="0" presId="urn:microsoft.com/office/officeart/2005/8/layout/hProcess4"/>
    <dgm:cxn modelId="{E233B47A-3D6B-AD4D-89FB-9262865380F1}" srcId="{FB986F71-3126-4196-BD30-74AEDC39A1CA}" destId="{15C60BD3-5B68-0C4A-96AD-31A7142A88CA}" srcOrd="0" destOrd="0" parTransId="{EC154251-CDC8-3248-B223-112091591800}" sibTransId="{81DEFEAE-F1CC-9442-A8C2-09DD168A1BC4}"/>
    <dgm:cxn modelId="{219017F8-AD4E-E24D-BE94-3B7C88CA91FF}" type="presOf" srcId="{F6D27D1B-CDCB-481F-B8FA-AB31B2A119DE}" destId="{029D1FDE-4DD7-4FA5-8C70-0C747477B66C}" srcOrd="0" destOrd="0" presId="urn:microsoft.com/office/officeart/2005/8/layout/hProcess4"/>
    <dgm:cxn modelId="{85FEC4CD-0881-EA41-AF12-DDE4CB2867B5}" srcId="{FB986F71-3126-4196-BD30-74AEDC39A1CA}" destId="{58AB77F7-A748-4249-A28D-6D66D180F942}" srcOrd="1" destOrd="0" parTransId="{060384E5-3A7B-8745-B8F5-1374137505F5}" sibTransId="{B33F09C4-D6A2-5B43-A27B-D63B6E7EF4E9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C318DE6B-667D-4844-998F-E325B88ECF3B}" type="presOf" srcId="{0B00F5A8-A0EF-4111-9D86-004317B4F49E}" destId="{E83793B4-2C5C-4D90-82FA-E5EE4745664D}" srcOrd="0" destOrd="0" presId="urn:microsoft.com/office/officeart/2005/8/layout/hProcess4"/>
    <dgm:cxn modelId="{633382A7-10D7-EE44-9ED7-CC5C1A249516}" type="presOf" srcId="{6E7DBE00-7E5B-46F8-BBA0-CF0079A58E82}" destId="{69C28D3B-E083-42DF-9EA0-916CA12125A9}" srcOrd="0" destOrd="1" presId="urn:microsoft.com/office/officeart/2005/8/layout/hProcess4"/>
    <dgm:cxn modelId="{05C23F11-1A79-8E4F-BABD-893776525A41}" srcId="{FB986F71-3126-4196-BD30-74AEDC39A1CA}" destId="{02ABEE23-9F9C-AA47-885C-B2807FF2E9B4}" srcOrd="2" destOrd="0" parTransId="{9A5F0D90-8386-B14C-922D-6D3FEF664760}" sibTransId="{2131A791-1717-2546-AFE6-4CC17309A86E}"/>
    <dgm:cxn modelId="{E3591CBD-9591-C149-A71D-FBD5BA873033}" type="presParOf" srcId="{3960CFF8-4383-4382-8D6D-F2A00F508E8D}" destId="{366CFF54-5C8F-47F9-BFD8-D9AF3EADDA3E}" srcOrd="0" destOrd="0" presId="urn:microsoft.com/office/officeart/2005/8/layout/hProcess4"/>
    <dgm:cxn modelId="{67E245CC-53EB-0F4E-B70B-905C6847F18E}" type="presParOf" srcId="{3960CFF8-4383-4382-8D6D-F2A00F508E8D}" destId="{13688FBD-4079-41FE-A6A2-B5B0F293E6BF}" srcOrd="1" destOrd="0" presId="urn:microsoft.com/office/officeart/2005/8/layout/hProcess4"/>
    <dgm:cxn modelId="{2F0BEBC7-4E20-9044-AFAC-DE9507ABF682}" type="presParOf" srcId="{3960CFF8-4383-4382-8D6D-F2A00F508E8D}" destId="{224851B6-C14D-49DE-883B-A13003DA4601}" srcOrd="2" destOrd="0" presId="urn:microsoft.com/office/officeart/2005/8/layout/hProcess4"/>
    <dgm:cxn modelId="{02909ABD-8FA3-4B4D-B464-8C72C98EDC22}" type="presParOf" srcId="{224851B6-C14D-49DE-883B-A13003DA4601}" destId="{1439717B-283C-48FF-AF62-1990F52B6512}" srcOrd="0" destOrd="0" presId="urn:microsoft.com/office/officeart/2005/8/layout/hProcess4"/>
    <dgm:cxn modelId="{E5917DBB-33E3-9044-A7D4-4993D99EE96C}" type="presParOf" srcId="{1439717B-283C-48FF-AF62-1990F52B6512}" destId="{BCCE6711-D1D8-4B2C-917E-41AB5A6114A8}" srcOrd="0" destOrd="0" presId="urn:microsoft.com/office/officeart/2005/8/layout/hProcess4"/>
    <dgm:cxn modelId="{5EDBCB7B-1346-654C-8BD4-8D454EECBA73}" type="presParOf" srcId="{1439717B-283C-48FF-AF62-1990F52B6512}" destId="{96015622-8A46-45CF-A72A-2856B699B374}" srcOrd="1" destOrd="0" presId="urn:microsoft.com/office/officeart/2005/8/layout/hProcess4"/>
    <dgm:cxn modelId="{A92A3B2D-C841-EB43-AD65-48200FFF04DC}" type="presParOf" srcId="{1439717B-283C-48FF-AF62-1990F52B6512}" destId="{BFE859F2-A9E8-4F95-9161-8EC68F2D30C4}" srcOrd="2" destOrd="0" presId="urn:microsoft.com/office/officeart/2005/8/layout/hProcess4"/>
    <dgm:cxn modelId="{BF66132C-7553-704A-94CE-6C3DA439C13D}" type="presParOf" srcId="{1439717B-283C-48FF-AF62-1990F52B6512}" destId="{E18C6CF4-EDEB-4539-A36D-E0355B626199}" srcOrd="3" destOrd="0" presId="urn:microsoft.com/office/officeart/2005/8/layout/hProcess4"/>
    <dgm:cxn modelId="{82907D50-79C5-A84C-B5BB-7EEEAEE42184}" type="presParOf" srcId="{1439717B-283C-48FF-AF62-1990F52B6512}" destId="{D9FCD5E9-9E94-4534-BAB4-3DB8EB44E7D0}" srcOrd="4" destOrd="0" presId="urn:microsoft.com/office/officeart/2005/8/layout/hProcess4"/>
    <dgm:cxn modelId="{4250092C-2AE5-C245-9B73-46CDE158A3F4}" type="presParOf" srcId="{224851B6-C14D-49DE-883B-A13003DA4601}" destId="{6A63D16E-EEE6-4267-97EA-5AD7D2BC4E84}" srcOrd="1" destOrd="0" presId="urn:microsoft.com/office/officeart/2005/8/layout/hProcess4"/>
    <dgm:cxn modelId="{46FB003F-15F7-7B4B-A69F-738E6403EB13}" type="presParOf" srcId="{224851B6-C14D-49DE-883B-A13003DA4601}" destId="{59BAED1E-A4FE-4FA3-8716-57917AF47F38}" srcOrd="2" destOrd="0" presId="urn:microsoft.com/office/officeart/2005/8/layout/hProcess4"/>
    <dgm:cxn modelId="{9A2BCE99-ADB4-0A4A-8EA7-718E2888B4C9}" type="presParOf" srcId="{59BAED1E-A4FE-4FA3-8716-57917AF47F38}" destId="{5C833856-7FAF-4B27-932C-67C7D08339F2}" srcOrd="0" destOrd="0" presId="urn:microsoft.com/office/officeart/2005/8/layout/hProcess4"/>
    <dgm:cxn modelId="{CB320F48-6A67-BC4A-AB80-A853610DCF4D}" type="presParOf" srcId="{59BAED1E-A4FE-4FA3-8716-57917AF47F38}" destId="{E83793B4-2C5C-4D90-82FA-E5EE4745664D}" srcOrd="1" destOrd="0" presId="urn:microsoft.com/office/officeart/2005/8/layout/hProcess4"/>
    <dgm:cxn modelId="{D9E682C5-2E9C-C049-9A78-A21F486AC197}" type="presParOf" srcId="{59BAED1E-A4FE-4FA3-8716-57917AF47F38}" destId="{67FFE978-6FBE-4424-80BE-B9E4B4DD0695}" srcOrd="2" destOrd="0" presId="urn:microsoft.com/office/officeart/2005/8/layout/hProcess4"/>
    <dgm:cxn modelId="{0FD3CE1F-0619-B240-93D3-48D7C40AF229}" type="presParOf" srcId="{59BAED1E-A4FE-4FA3-8716-57917AF47F38}" destId="{029D1FDE-4DD7-4FA5-8C70-0C747477B66C}" srcOrd="3" destOrd="0" presId="urn:microsoft.com/office/officeart/2005/8/layout/hProcess4"/>
    <dgm:cxn modelId="{E2412415-B9E9-3347-B6E5-AD555EC65CEE}" type="presParOf" srcId="{59BAED1E-A4FE-4FA3-8716-57917AF47F38}" destId="{C2556EF6-41FF-46C6-8829-911BFA533FFE}" srcOrd="4" destOrd="0" presId="urn:microsoft.com/office/officeart/2005/8/layout/hProcess4"/>
    <dgm:cxn modelId="{ECBF7E22-BD8A-5F44-8F6A-1E7E32029A61}" type="presParOf" srcId="{224851B6-C14D-49DE-883B-A13003DA4601}" destId="{DC2A0ADB-DCE3-4BF4-9952-0394865777AC}" srcOrd="3" destOrd="0" presId="urn:microsoft.com/office/officeart/2005/8/layout/hProcess4"/>
    <dgm:cxn modelId="{55C15C7F-83E9-F54A-89EB-AEBB65DAD47E}" type="presParOf" srcId="{224851B6-C14D-49DE-883B-A13003DA4601}" destId="{A874A3A3-A340-4ABC-99B5-7529D4415335}" srcOrd="4" destOrd="0" presId="urn:microsoft.com/office/officeart/2005/8/layout/hProcess4"/>
    <dgm:cxn modelId="{A567FCD2-5CD9-654C-9675-A7C7E455A5C1}" type="presParOf" srcId="{A874A3A3-A340-4ABC-99B5-7529D4415335}" destId="{14032C0B-60AE-432B-A713-F993D1C4BA8F}" srcOrd="0" destOrd="0" presId="urn:microsoft.com/office/officeart/2005/8/layout/hProcess4"/>
    <dgm:cxn modelId="{D8C26D40-8CB9-C64A-B5F0-232ADBB4B992}" type="presParOf" srcId="{A874A3A3-A340-4ABC-99B5-7529D4415335}" destId="{69C28D3B-E083-42DF-9EA0-916CA12125A9}" srcOrd="1" destOrd="0" presId="urn:microsoft.com/office/officeart/2005/8/layout/hProcess4"/>
    <dgm:cxn modelId="{5EDBF778-5D4E-2F4C-BB45-69EC9768D57C}" type="presParOf" srcId="{A874A3A3-A340-4ABC-99B5-7529D4415335}" destId="{843715D2-C2C2-41EB-BDA3-21230FBA46DB}" srcOrd="2" destOrd="0" presId="urn:microsoft.com/office/officeart/2005/8/layout/hProcess4"/>
    <dgm:cxn modelId="{7DAE1CF4-62F7-3049-81D3-AB84F984F733}" type="presParOf" srcId="{A874A3A3-A340-4ABC-99B5-7529D4415335}" destId="{047F5837-10E2-4FFC-A492-DB8A19EF48CA}" srcOrd="3" destOrd="0" presId="urn:microsoft.com/office/officeart/2005/8/layout/hProcess4"/>
    <dgm:cxn modelId="{AA0CDF99-BF64-6E44-8472-556F2FF256A2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 smtClean="0"/>
            <a:t>EDA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Missing data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Category data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Preprocessing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smtClean="0"/>
            <a:t>Extract features from text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8654" y="-185047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</a:t>
          </a:r>
          <a:endParaRPr lang="en-US" sz="14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Without NLP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With NLP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Result</a:t>
          </a:r>
          <a:endParaRPr lang="en-US" sz="14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12/14/17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12/14/17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12/14/17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mercari-price-suggestion-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Suggestion of </a:t>
            </a:r>
            <a:r>
              <a:rPr lang="en-US" altLang="zh-CN" dirty="0"/>
              <a:t>Retail</a:t>
            </a:r>
            <a:r>
              <a:rPr 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With NLP on </a:t>
            </a:r>
            <a:r>
              <a:rPr lang="it-IT" dirty="0"/>
              <a:t>Item </a:t>
            </a:r>
            <a:r>
              <a:rPr lang="it-IT" dirty="0" err="1" smtClean="0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Observation: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notice that the </a:t>
            </a:r>
            <a:r>
              <a:rPr lang="en-US" dirty="0" smtClean="0"/>
              <a:t>category name </a:t>
            </a:r>
            <a:r>
              <a:rPr lang="en-US" dirty="0"/>
              <a:t>is actually encoded as three or four hierarchical levels </a:t>
            </a:r>
            <a:r>
              <a:rPr lang="en-US" dirty="0" err="1" smtClean="0"/>
              <a:t>splitted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/>
              <a:t>split the category names and store them </a:t>
            </a:r>
            <a:r>
              <a:rPr lang="en-US" dirty="0">
                <a:solidFill>
                  <a:srgbClr val="FF0000"/>
                </a:solidFill>
              </a:rPr>
              <a:t>into 4 columns</a:t>
            </a:r>
            <a:r>
              <a:rPr lang="en-US" dirty="0"/>
              <a:t>. The major category (1st category) only has 11 levels and we can make distinguishable visualizations on them. From the 2nd level on the # of levels are too many to visualize.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85" y="1905001"/>
            <a:ext cx="4554796" cy="43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009231" cy="2971799"/>
          </a:xfrm>
        </p:spPr>
        <p:txBody>
          <a:bodyPr>
            <a:normAutofit/>
          </a:bodyPr>
          <a:lstStyle/>
          <a:p>
            <a:r>
              <a:rPr lang="en-US" dirty="0"/>
              <a:t>Most items only have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levels of categories. But the 4th level exists with 8 unique sub-categories and 4389 items. For modeling perspective it may be fine to combine it with 3rd levels but for analysis purpose I extract and keep the 4th level here.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4084908"/>
            <a:ext cx="8164682" cy="15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5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838200"/>
            <a:ext cx="5257800" cy="525780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838199"/>
            <a:ext cx="5257801" cy="5257801"/>
          </a:xfrm>
        </p:spPr>
      </p:pic>
    </p:spTree>
    <p:extLst>
      <p:ext uri="{BB962C8B-B14F-4D97-AF65-F5344CB8AC3E}">
        <p14:creationId xmlns:p14="http://schemas.microsoft.com/office/powerpoint/2010/main" val="1440930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609600"/>
            <a:ext cx="8991600" cy="5715000"/>
          </a:xfrm>
        </p:spPr>
      </p:pic>
    </p:spTree>
    <p:extLst>
      <p:ext uri="{BB962C8B-B14F-4D97-AF65-F5344CB8AC3E}">
        <p14:creationId xmlns:p14="http://schemas.microsoft.com/office/powerpoint/2010/main" val="803058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/>
              <a:t>Remove the price </a:t>
            </a:r>
            <a:r>
              <a:rPr lang="en-US" dirty="0" smtClean="0"/>
              <a:t>description</a:t>
            </a:r>
          </a:p>
          <a:p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 err="1"/>
              <a:t>english</a:t>
            </a:r>
            <a:r>
              <a:rPr lang="en-US" dirty="0"/>
              <a:t> </a:t>
            </a:r>
            <a:r>
              <a:rPr lang="en-US" dirty="0" err="1" smtClean="0"/>
              <a:t>stopwords</a:t>
            </a:r>
            <a:r>
              <a:rPr lang="en-US" dirty="0" smtClean="0"/>
              <a:t>, </a:t>
            </a:r>
            <a:r>
              <a:rPr lang="en-US" dirty="0"/>
              <a:t>punctuation, and stem words</a:t>
            </a:r>
            <a:r>
              <a:rPr lang="en-US" dirty="0" smtClean="0"/>
              <a:t>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N-Grams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38200"/>
            <a:ext cx="5029199" cy="137160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N-Grams  (N=1)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14600"/>
            <a:ext cx="5240338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22" y="2514600"/>
            <a:ext cx="5240338" cy="31242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23192" y="838200"/>
            <a:ext cx="5029199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N-Grams  (N=2)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3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missing data</a:t>
            </a:r>
          </a:p>
          <a:p>
            <a:r>
              <a:rPr lang="en-US" dirty="0" smtClean="0"/>
              <a:t>Encoding category data</a:t>
            </a:r>
          </a:p>
          <a:p>
            <a:r>
              <a:rPr lang="en-US" dirty="0" smtClean="0"/>
              <a:t>Clean text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0015" y="1600200"/>
            <a:ext cx="9524997" cy="1524000"/>
          </a:xfrm>
        </p:spPr>
        <p:txBody>
          <a:bodyPr/>
          <a:lstStyle/>
          <a:p>
            <a:r>
              <a:rPr lang="en-US" dirty="0"/>
              <a:t>We fill all the missing data with the string ‘missing’, which mean we take missing value as one </a:t>
            </a:r>
            <a:r>
              <a:rPr lang="en-US"/>
              <a:t>of </a:t>
            </a:r>
            <a:r>
              <a:rPr lang="en-US" smtClean="0"/>
              <a:t>the </a:t>
            </a:r>
            <a:r>
              <a:rPr lang="en-US" dirty="0"/>
              <a:t>categories.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0015" y="381000"/>
            <a:ext cx="9296399" cy="1143000"/>
          </a:xfrm>
        </p:spPr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0015" y="2286000"/>
            <a:ext cx="929639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Encoding category data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364798" y="3657600"/>
            <a:ext cx="9524997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Encoding all category data, including brand and category.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3" y="4495800"/>
            <a:ext cx="914400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9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0015" y="2133600"/>
            <a:ext cx="9524997" cy="1524000"/>
          </a:xfrm>
        </p:spPr>
        <p:txBody>
          <a:bodyPr>
            <a:noAutofit/>
          </a:bodyPr>
          <a:lstStyle/>
          <a:p>
            <a:r>
              <a:rPr lang="en-US" sz="2000" dirty="0"/>
              <a:t>Price description in the item description is of no use, since people can write any price as they wish. This may have a bad impact on our training. So we remove the price in the text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Lower all words to simplify  future analyzing.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0015" y="381000"/>
            <a:ext cx="9296399" cy="1143000"/>
          </a:xfrm>
        </p:spPr>
        <p:txBody>
          <a:bodyPr/>
          <a:lstStyle/>
          <a:p>
            <a:r>
              <a:rPr lang="en-US" dirty="0" smtClean="0"/>
              <a:t>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4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without </a:t>
            </a:r>
            <a:r>
              <a:rPr lang="en-US" dirty="0"/>
              <a:t>NLP </a:t>
            </a:r>
          </a:p>
          <a:p>
            <a:pPr lvl="1"/>
            <a:r>
              <a:rPr lang="en-US" dirty="0" smtClean="0"/>
              <a:t>Group Average</a:t>
            </a:r>
          </a:p>
          <a:p>
            <a:pPr lvl="1"/>
            <a:r>
              <a:rPr lang="en-US" dirty="0" smtClean="0"/>
              <a:t>Random Forest, ridge regression</a:t>
            </a:r>
            <a:endParaRPr lang="en-US" dirty="0" smtClean="0"/>
          </a:p>
          <a:p>
            <a:r>
              <a:rPr lang="en-US" dirty="0" smtClean="0"/>
              <a:t>Prediction with NLP</a:t>
            </a:r>
          </a:p>
          <a:p>
            <a:pPr marL="442913" lvl="2" indent="-223838">
              <a:spcBef>
                <a:spcPts val="1800"/>
              </a:spcBef>
            </a:pPr>
            <a:r>
              <a:rPr lang="en-US" dirty="0"/>
              <a:t>Feature extraction--Model with expert’s supervision</a:t>
            </a:r>
          </a:p>
          <a:p>
            <a:pPr lvl="1"/>
            <a:r>
              <a:rPr lang="en-US" dirty="0" smtClean="0"/>
              <a:t>Word Embedding</a:t>
            </a:r>
          </a:p>
          <a:p>
            <a:pPr lvl="2"/>
            <a:r>
              <a:rPr lang="en-US" dirty="0" smtClean="0"/>
              <a:t>BOW</a:t>
            </a:r>
          </a:p>
          <a:p>
            <a:pPr lvl="2"/>
            <a:r>
              <a:rPr lang="en-US" dirty="0" smtClean="0"/>
              <a:t>Word2Vec</a:t>
            </a:r>
          </a:p>
          <a:p>
            <a:pPr lvl="2"/>
            <a:r>
              <a:rPr lang="en-US" dirty="0" smtClean="0"/>
              <a:t>TF-IDF</a:t>
            </a:r>
            <a:endParaRPr lang="en-US" dirty="0" smtClean="0"/>
          </a:p>
          <a:p>
            <a:pPr lvl="2"/>
            <a:r>
              <a:rPr lang="en-US" dirty="0" smtClean="0"/>
              <a:t>LDA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752601"/>
            <a:ext cx="9134391" cy="48006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It can be hard to know how much something’s really worth. Small details can mean big differences in pricing. For example, one of these sweaters cost $335 and the other cost $9.99. Can you guess which one’s </a:t>
            </a:r>
            <a:r>
              <a:rPr lang="en-US" dirty="0" smtClean="0"/>
              <a:t>which?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Source</a:t>
            </a:r>
            <a:r>
              <a:rPr lang="en-US" dirty="0"/>
              <a:t>: kaggle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www.kaggle.com/c/mercari-price-suggestion</a:t>
            </a:r>
            <a:r>
              <a:rPr lang="en-US" dirty="0" smtClean="0"/>
              <a:t>-challenge)</a:t>
            </a:r>
            <a:endParaRPr lang="en-US" dirty="0"/>
          </a:p>
        </p:txBody>
      </p:sp>
      <p:pic>
        <p:nvPicPr>
          <p:cNvPr id="4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413" y="2895600"/>
            <a:ext cx="8686799" cy="23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without </a:t>
            </a:r>
            <a:r>
              <a:rPr lang="en-US" dirty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33031" cy="4114800"/>
          </a:xfrm>
        </p:spPr>
        <p:txBody>
          <a:bodyPr/>
          <a:lstStyle/>
          <a:p>
            <a:r>
              <a:rPr lang="en-US" dirty="0" smtClean="0"/>
              <a:t>Group Average--A completely mathematical solution when item description is missing</a:t>
            </a:r>
          </a:p>
          <a:p>
            <a:pPr lvl="1"/>
            <a:r>
              <a:rPr lang="en-US" dirty="0" smtClean="0"/>
              <a:t>Group all columns and find items that have same features to calculate average price.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3505200"/>
            <a:ext cx="495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without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RMSLE: </a:t>
            </a:r>
          </a:p>
          <a:p>
            <a:pPr lvl="2"/>
            <a:r>
              <a:rPr lang="is-IS" dirty="0" smtClean="0"/>
              <a:t>Test : </a:t>
            </a:r>
            <a:r>
              <a:rPr lang="it-IT" dirty="0" smtClean="0"/>
              <a:t>0.6021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Ridge</a:t>
            </a:r>
            <a:r>
              <a:rPr lang="zh-CN" altLang="en-US" dirty="0" smtClean="0"/>
              <a:t>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/>
              <a:t>RMSLE: </a:t>
            </a:r>
            <a:endParaRPr lang="en-US" dirty="0" smtClean="0"/>
          </a:p>
          <a:p>
            <a:pPr lvl="2"/>
            <a:r>
              <a:rPr lang="is-IS" dirty="0" smtClean="0"/>
              <a:t>Test : 0.7892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7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/>
              <a:t>we define the features to be </a:t>
            </a:r>
            <a:r>
              <a:rPr lang="en-US" dirty="0" smtClean="0"/>
              <a:t>extracted by using </a:t>
            </a:r>
            <a:r>
              <a:rPr lang="en-US" dirty="0"/>
              <a:t>regular expression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follow: item name, color, size, style, aging of the style, fabric, wash style, quality, sentiment of the description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NLP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24" y="3395437"/>
            <a:ext cx="8501546" cy="6731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4343400"/>
            <a:ext cx="4419599" cy="4114800"/>
          </a:xfrm>
        </p:spPr>
        <p:txBody>
          <a:bodyPr/>
          <a:lstStyle/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RMSLE: </a:t>
            </a:r>
            <a:endParaRPr lang="fi-FI" dirty="0" smtClean="0"/>
          </a:p>
          <a:p>
            <a:pPr lvl="2"/>
            <a:r>
              <a:rPr lang="is-IS" dirty="0" smtClean="0"/>
              <a:t>Test : </a:t>
            </a:r>
            <a:r>
              <a:rPr lang="it-IT" dirty="0" smtClean="0"/>
              <a:t>0.5558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085597" y="4343400"/>
            <a:ext cx="4419600" cy="4114800"/>
          </a:xfrm>
        </p:spPr>
        <p:txBody>
          <a:bodyPr/>
          <a:lstStyle/>
          <a:p>
            <a:r>
              <a:rPr lang="en-US" altLang="zh-CN" dirty="0" smtClean="0"/>
              <a:t>Ridge</a:t>
            </a:r>
            <a:r>
              <a:rPr lang="zh-CN" altLang="en-US" dirty="0" smtClean="0"/>
              <a:t>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/>
              <a:t>RMSLE: </a:t>
            </a:r>
          </a:p>
          <a:p>
            <a:pPr lvl="2"/>
            <a:r>
              <a:rPr lang="is-IS" dirty="0" smtClean="0"/>
              <a:t>Test </a:t>
            </a:r>
            <a:r>
              <a:rPr lang="is-IS" dirty="0"/>
              <a:t>: </a:t>
            </a:r>
            <a:r>
              <a:rPr lang="is-IS" dirty="0" smtClean="0"/>
              <a:t>0.7739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 smtClean="0"/>
              <a:t>Word Embedding ---- Bag of Words (BOW)</a:t>
            </a:r>
          </a:p>
          <a:p>
            <a:pPr marL="0" indent="0">
              <a:buNone/>
            </a:pPr>
            <a:r>
              <a:rPr lang="en-US" dirty="0" smtClean="0"/>
              <a:t>Bag </a:t>
            </a:r>
            <a:r>
              <a:rPr lang="en-US" dirty="0"/>
              <a:t>of words counts the frequency of each word in the text and can be regarded as a one-hot embedding of words. </a:t>
            </a:r>
            <a:endParaRPr lang="en-US" dirty="0" smtClean="0"/>
          </a:p>
          <a:p>
            <a:pPr lvl="1"/>
            <a:r>
              <a:rPr lang="en-US" dirty="0" smtClean="0"/>
              <a:t>Turns document into feature vector. Put all words in a bag, disregarding the influence of grammar and words order but keep multiplicity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NLP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4114802"/>
            <a:ext cx="4419599" cy="4114800"/>
          </a:xfrm>
        </p:spPr>
        <p:txBody>
          <a:bodyPr/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RMSLE: </a:t>
            </a:r>
          </a:p>
          <a:p>
            <a:pPr lvl="2"/>
            <a:r>
              <a:rPr lang="en-US" dirty="0" smtClean="0"/>
              <a:t>10 epochs :  </a:t>
            </a:r>
            <a:r>
              <a:rPr lang="nb-NO" dirty="0" smtClean="0"/>
              <a:t>0.4393</a:t>
            </a:r>
            <a:endParaRPr lang="fi-FI" dirty="0" smtClean="0"/>
          </a:p>
          <a:p>
            <a:pPr lvl="2"/>
            <a:r>
              <a:rPr lang="is-IS" dirty="0" smtClean="0"/>
              <a:t>5 epochs : </a:t>
            </a:r>
            <a:r>
              <a:rPr lang="it-IT" dirty="0" smtClean="0"/>
              <a:t>0.4528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7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 smtClean="0"/>
              <a:t>Word Embedding ---- word to vector</a:t>
            </a:r>
          </a:p>
          <a:p>
            <a:pPr marL="0" indent="0">
              <a:buNone/>
            </a:pPr>
            <a:r>
              <a:rPr lang="en-US" sz="2000" dirty="0"/>
              <a:t>Word to vector embed words in a more meaningful way. Words are transformed into vectors, or multi-dimensional spaces. And the direction of the vector the meaning of a word.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NLP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208212" y="3810000"/>
            <a:ext cx="1752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4896" y="4922157"/>
            <a:ext cx="1752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Women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08212" y="4925786"/>
            <a:ext cx="1752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04896" y="3810000"/>
            <a:ext cx="17526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60812" y="3981450"/>
            <a:ext cx="744084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953895" y="5093607"/>
            <a:ext cx="744084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990539" y="4359730"/>
            <a:ext cx="228600" cy="578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466896" y="4359730"/>
            <a:ext cx="228600" cy="578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123115" y="3657600"/>
            <a:ext cx="4419599" cy="4114800"/>
          </a:xfrm>
        </p:spPr>
        <p:txBody>
          <a:bodyPr/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RMSLE: </a:t>
            </a:r>
          </a:p>
          <a:p>
            <a:pPr lvl="2"/>
            <a:r>
              <a:rPr lang="en-US" dirty="0" smtClean="0"/>
              <a:t>10 epochs :  </a:t>
            </a:r>
            <a:r>
              <a:rPr lang="nb-NO" dirty="0" smtClean="0"/>
              <a:t>0.4393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22157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 smtClean="0"/>
              <a:t>Word Embedding ---- TD-IDF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tands </a:t>
            </a:r>
            <a:r>
              <a:rPr lang="en-US" dirty="0"/>
              <a:t>for term frequency-inverse document frequency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indicates the importance of a word to a document in a corpus. Similar with the weight factor when we select features in Neural Network and Random Forest, TF-IDF can help us filter the words that only appear few times and the words appear frequently but have no significant meaning.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9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/>
          <a:lstStyle/>
          <a:p>
            <a:r>
              <a:rPr lang="en-US" dirty="0" smtClean="0"/>
              <a:t>Word Embedding ---- LDA</a:t>
            </a:r>
          </a:p>
          <a:p>
            <a:pPr marL="0" indent="0">
              <a:buNone/>
            </a:pPr>
            <a:r>
              <a:rPr lang="en-US" dirty="0" smtClean="0"/>
              <a:t>Latent Dirichlet Allocation (LDA) is an algorithms used to discover the topics that are present in a corpus .</a:t>
            </a:r>
          </a:p>
          <a:p>
            <a:pPr lvl="1"/>
            <a:r>
              <a:rPr lang="en-US" dirty="0" smtClean="0"/>
              <a:t>LDA starts from a fixed number of topics. Each topic is represented as a distribution over words, and each document is then represented as a distribution over topics. Although the tokens themselves are meaningless, the probability distributions over words provided by the topics provide a sense of the different ideas contained in the documents.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with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81" y="304800"/>
            <a:ext cx="9144001" cy="91440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0" y="3048000"/>
            <a:ext cx="4419599" cy="3200401"/>
          </a:xfrm>
        </p:spPr>
        <p:txBody>
          <a:bodyPr>
            <a:normAutofit/>
          </a:bodyPr>
          <a:lstStyle/>
          <a:p>
            <a:r>
              <a:rPr lang="mr-IN" dirty="0" err="1"/>
              <a:t>Non</a:t>
            </a:r>
            <a:r>
              <a:rPr lang="mr-IN" dirty="0"/>
              <a:t>-NLP:</a:t>
            </a:r>
          </a:p>
          <a:p>
            <a:pPr lvl="1"/>
            <a:r>
              <a:rPr lang="mr-IN" dirty="0"/>
              <a:t>'</a:t>
            </a:r>
            <a:r>
              <a:rPr lang="mr-IN" dirty="0" err="1"/>
              <a:t>Group</a:t>
            </a:r>
            <a:r>
              <a:rPr lang="mr-IN" dirty="0"/>
              <a:t> </a:t>
            </a:r>
            <a:r>
              <a:rPr lang="mr-IN" dirty="0" err="1"/>
              <a:t>Mean</a:t>
            </a:r>
            <a:r>
              <a:rPr lang="mr-IN" dirty="0"/>
              <a:t>': 0.5785,</a:t>
            </a:r>
          </a:p>
          <a:p>
            <a:pPr lvl="1"/>
            <a:r>
              <a:rPr lang="mr-IN" dirty="0"/>
              <a:t>'</a:t>
            </a:r>
            <a:r>
              <a:rPr lang="mr-IN" dirty="0" err="1"/>
              <a:t>Ridge</a:t>
            </a:r>
            <a:r>
              <a:rPr lang="mr-IN" dirty="0"/>
              <a:t>(</a:t>
            </a:r>
            <a:r>
              <a:rPr lang="mr-IN" dirty="0" err="1"/>
              <a:t>lsqr</a:t>
            </a:r>
            <a:r>
              <a:rPr lang="mr-IN" dirty="0"/>
              <a:t>)': 0.8132,</a:t>
            </a:r>
          </a:p>
          <a:p>
            <a:pPr lvl="1"/>
            <a:r>
              <a:rPr lang="mr-IN" dirty="0"/>
              <a:t>'</a:t>
            </a:r>
            <a:r>
              <a:rPr lang="mr-IN" dirty="0" err="1"/>
              <a:t>Ridge</a:t>
            </a:r>
            <a:r>
              <a:rPr lang="mr-IN" dirty="0"/>
              <a:t>(</a:t>
            </a:r>
            <a:r>
              <a:rPr lang="mr-IN" dirty="0" err="1"/>
              <a:t>sag</a:t>
            </a:r>
            <a:r>
              <a:rPr lang="mr-IN" dirty="0"/>
              <a:t>)': 0.7891,</a:t>
            </a:r>
          </a:p>
          <a:p>
            <a:pPr lvl="1"/>
            <a:r>
              <a:rPr lang="mr-IN" dirty="0"/>
              <a:t>'</a:t>
            </a:r>
            <a:r>
              <a:rPr lang="mr-IN" dirty="0" err="1"/>
              <a:t>random</a:t>
            </a:r>
            <a:r>
              <a:rPr lang="mr-IN" dirty="0"/>
              <a:t> </a:t>
            </a:r>
            <a:r>
              <a:rPr lang="mr-IN" dirty="0" err="1"/>
              <a:t>forest</a:t>
            </a:r>
            <a:r>
              <a:rPr lang="mr-IN" dirty="0"/>
              <a:t>': </a:t>
            </a:r>
            <a:r>
              <a:rPr lang="mr-IN" dirty="0" smtClean="0"/>
              <a:t>0.6021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593" y="3047999"/>
            <a:ext cx="4419600" cy="3200402"/>
          </a:xfrm>
        </p:spPr>
        <p:txBody>
          <a:bodyPr>
            <a:normAutofit/>
          </a:bodyPr>
          <a:lstStyle/>
          <a:p>
            <a:r>
              <a:rPr lang="en-US" dirty="0"/>
              <a:t>NLP:</a:t>
            </a:r>
          </a:p>
          <a:p>
            <a:pPr lvl="1"/>
            <a:r>
              <a:rPr lang="en-US" dirty="0"/>
              <a:t>'Bag of Words(10 epochs)': 0.4393,</a:t>
            </a:r>
          </a:p>
          <a:p>
            <a:pPr lvl="1"/>
            <a:r>
              <a:rPr lang="en-US" dirty="0"/>
              <a:t>'Bag of Words(5 epochs)': 0.4528,</a:t>
            </a:r>
          </a:p>
          <a:p>
            <a:pPr lvl="1"/>
            <a:r>
              <a:rPr lang="en-US" dirty="0"/>
              <a:t>'Ridge(sag)': 0.7739,</a:t>
            </a:r>
          </a:p>
          <a:p>
            <a:pPr lvl="1"/>
            <a:r>
              <a:rPr lang="en-US" dirty="0"/>
              <a:t>'TF-IDF(5D)': 0.4393,</a:t>
            </a:r>
          </a:p>
          <a:p>
            <a:pPr lvl="1"/>
            <a:r>
              <a:rPr lang="en-US" dirty="0"/>
              <a:t>'Word Embedding(2D)': 0.4393,</a:t>
            </a:r>
          </a:p>
          <a:p>
            <a:pPr lvl="1"/>
            <a:r>
              <a:rPr lang="en-US" dirty="0"/>
              <a:t>'random forest': 0.5558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780" y="1419135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Natural Language Processing is giving better results versus non-NLP techniques. </a:t>
            </a:r>
          </a:p>
          <a:p>
            <a:r>
              <a:rPr lang="en-US" sz="2400" dirty="0"/>
              <a:t>The results are as below:</a:t>
            </a:r>
          </a:p>
        </p:txBody>
      </p:sp>
    </p:spTree>
    <p:extLst>
      <p:ext uri="{BB962C8B-B14F-4D97-AF65-F5344CB8AC3E}">
        <p14:creationId xmlns:p14="http://schemas.microsoft.com/office/powerpoint/2010/main" val="10971332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1905000"/>
            <a:ext cx="9144001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THANK  YOU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Prof. Sri, TA Modani and our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Predict the price using the features except for text</a:t>
            </a:r>
          </a:p>
          <a:p>
            <a:endParaRPr lang="en-US" sz="3200" dirty="0" smtClean="0"/>
          </a:p>
          <a:p>
            <a:r>
              <a:rPr lang="en-US" sz="3200" dirty="0" smtClean="0"/>
              <a:t>Leveraging NLP technique to extract features from the text and enhance the model</a:t>
            </a:r>
          </a:p>
          <a:p>
            <a:endParaRPr lang="en-US" sz="3200" dirty="0" smtClean="0"/>
          </a:p>
          <a:p>
            <a:r>
              <a:rPr lang="en-US" sz="3200" dirty="0" smtClean="0"/>
              <a:t>Compare NLP to non-NLP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957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7550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52" y="1371600"/>
            <a:ext cx="3596607" cy="26670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detailed and in-depth </a:t>
            </a:r>
            <a:r>
              <a:rPr lang="en-US" dirty="0" smtClean="0"/>
              <a:t>EDA to</a:t>
            </a:r>
            <a:r>
              <a:rPr lang="en-US" dirty="0"/>
              <a:t> </a:t>
            </a:r>
            <a:r>
              <a:rPr lang="en-US" dirty="0"/>
              <a:t>s</a:t>
            </a:r>
            <a:r>
              <a:rPr lang="en-US" dirty="0" smtClean="0"/>
              <a:t>ummarize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Condition</a:t>
            </a:r>
          </a:p>
          <a:p>
            <a:r>
              <a:rPr lang="en-US" dirty="0" smtClean="0"/>
              <a:t>Shipping Info</a:t>
            </a:r>
          </a:p>
          <a:p>
            <a:r>
              <a:rPr lang="en-US" dirty="0" smtClean="0"/>
              <a:t>Brand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Item Category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Item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371600"/>
            <a:ext cx="9144001" cy="50973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152400"/>
            <a:ext cx="9144001" cy="990600"/>
          </a:xfrm>
        </p:spPr>
        <p:txBody>
          <a:bodyPr/>
          <a:lstStyle/>
          <a:p>
            <a:r>
              <a:rPr lang="en-US" dirty="0" smtClean="0"/>
              <a:t>Item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 smtClean="0"/>
              <a:t>Log(Price+1) for different condition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371600"/>
            <a:ext cx="4419599" cy="4648201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Price 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5 &gt; 1 &gt; 2 &gt; 3 &gt; 4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Number: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1 &gt; 2 &gt; 3 &gt;&gt; 4 &gt;&gt;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5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Condition:</a:t>
            </a:r>
          </a:p>
          <a:p>
            <a:pPr marL="442913" lvl="2" indent="-223838">
              <a:spcBef>
                <a:spcPts val="1800"/>
              </a:spcBef>
            </a:pPr>
            <a:r>
              <a:rPr 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 &gt; 2 &gt; 3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4 </a:t>
            </a:r>
            <a:r>
              <a:rPr lang="en-US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5</a:t>
            </a:r>
          </a:p>
          <a:p>
            <a:endParaRPr lang="en-US" dirty="0" smtClean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182094"/>
            <a:ext cx="4876802" cy="42846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4419600"/>
            <a:ext cx="2667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Price: 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0 &gt; 1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The price of item that shipment is paid by seller is higher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80" y="1905000"/>
            <a:ext cx="4970632" cy="4419600"/>
          </a:xfrm>
        </p:spPr>
      </p:pic>
    </p:spTree>
    <p:extLst>
      <p:ext uri="{BB962C8B-B14F-4D97-AF65-F5344CB8AC3E}">
        <p14:creationId xmlns:p14="http://schemas.microsoft.com/office/powerpoint/2010/main" val="1816586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28600"/>
            <a:ext cx="9643858" cy="838200"/>
          </a:xfrm>
        </p:spPr>
        <p:txBody>
          <a:bodyPr/>
          <a:lstStyle/>
          <a:p>
            <a:r>
              <a:rPr lang="en-US" dirty="0" smtClean="0"/>
              <a:t>Brand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219199"/>
            <a:ext cx="7848601" cy="5358581"/>
          </a:xfrm>
        </p:spPr>
      </p:pic>
      <p:sp>
        <p:nvSpPr>
          <p:cNvPr id="6" name="TextBox 5"/>
          <p:cNvSpPr txBox="1"/>
          <p:nvPr/>
        </p:nvSpPr>
        <p:spPr>
          <a:xfrm>
            <a:off x="989012" y="1219200"/>
            <a:ext cx="266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Air Jordan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Acacia </a:t>
            </a:r>
            <a:r>
              <a:rPr lang="en-US" sz="2400" dirty="0" err="1">
                <a:solidFill>
                  <a:srgbClr val="FF0000"/>
                </a:solidFill>
              </a:rPr>
              <a:t>Swimear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brands are </a:t>
            </a:r>
            <a:r>
              <a:rPr lang="en-US" sz="2400" dirty="0"/>
              <a:t>by far the most expensive </a:t>
            </a:r>
            <a:r>
              <a:rPr lang="en-US" sz="2400" dirty="0" smtClean="0"/>
              <a:t>brands</a:t>
            </a:r>
            <a:r>
              <a:rPr lang="en-US" sz="2400" dirty="0"/>
              <a:t>.</a:t>
            </a:r>
            <a:endParaRPr lang="en-US" sz="2400" dirty="0" smtClean="0"/>
          </a:p>
          <a:p>
            <a:pPr lvl="0"/>
            <a:r>
              <a:rPr lang="en-US" sz="2400" dirty="0"/>
              <a:t>W</a:t>
            </a:r>
            <a:r>
              <a:rPr lang="en-US" sz="2400" dirty="0" smtClean="0"/>
              <a:t>ith </a:t>
            </a:r>
            <a:r>
              <a:rPr lang="en-US" sz="2400" dirty="0"/>
              <a:t>a median price of $80 and $60 respectively.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00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1473</TotalTime>
  <Words>938</Words>
  <Application>Microsoft Macintosh PowerPoint</Application>
  <PresentationFormat>Custom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Corbel</vt:lpstr>
      <vt:lpstr>Mangal</vt:lpstr>
      <vt:lpstr>Times</vt:lpstr>
      <vt:lpstr>幼圆</vt:lpstr>
      <vt:lpstr>Arial</vt:lpstr>
      <vt:lpstr>Digital Blue Tunnel 16x9</vt:lpstr>
      <vt:lpstr>Price Suggestion of Retail Item </vt:lpstr>
      <vt:lpstr>Motivation</vt:lpstr>
      <vt:lpstr>Problem Statement</vt:lpstr>
      <vt:lpstr>Approach</vt:lpstr>
      <vt:lpstr>EDA</vt:lpstr>
      <vt:lpstr>Item Condition</vt:lpstr>
      <vt:lpstr>Log(Price+1) for different condition id</vt:lpstr>
      <vt:lpstr>Shipping Info</vt:lpstr>
      <vt:lpstr>Brand</vt:lpstr>
      <vt:lpstr>Item Category</vt:lpstr>
      <vt:lpstr>Item Category</vt:lpstr>
      <vt:lpstr>PowerPoint Presentation</vt:lpstr>
      <vt:lpstr>PowerPoint Presentation</vt:lpstr>
      <vt:lpstr>Item Description</vt:lpstr>
      <vt:lpstr>N-Grams  (N=1)</vt:lpstr>
      <vt:lpstr>Preprocessing</vt:lpstr>
      <vt:lpstr>Missing data</vt:lpstr>
      <vt:lpstr>Text data</vt:lpstr>
      <vt:lpstr>Prediction</vt:lpstr>
      <vt:lpstr>Prediction without NLP</vt:lpstr>
      <vt:lpstr>Prediction without NLP</vt:lpstr>
      <vt:lpstr>Prediction with NLP</vt:lpstr>
      <vt:lpstr>Prediction with NLP</vt:lpstr>
      <vt:lpstr>Prediction with NLP</vt:lpstr>
      <vt:lpstr>Prediction with NLP</vt:lpstr>
      <vt:lpstr>Prediction with NLP</vt:lpstr>
      <vt:lpstr>Conclusion</vt:lpstr>
      <vt:lpstr>THANK  YOU   Prof. Sri, TA Modani and our classmates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Suggestion of Retail Item </dc:title>
  <dc:creator>Sicheng Zhang</dc:creator>
  <cp:lastModifiedBy>Sicheng Zhang</cp:lastModifiedBy>
  <cp:revision>39</cp:revision>
  <dcterms:created xsi:type="dcterms:W3CDTF">2017-12-14T21:10:34Z</dcterms:created>
  <dcterms:modified xsi:type="dcterms:W3CDTF">2017-12-15T21:44:09Z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