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2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0" r:id="rId17"/>
    <p:sldId id="272" r:id="rId18"/>
    <p:sldId id="275" r:id="rId19"/>
    <p:sldId id="281" r:id="rId20"/>
    <p:sldId id="276" r:id="rId21"/>
    <p:sldId id="278" r:id="rId22"/>
    <p:sldId id="279"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D35D5BD-8E36-4BC3-AC10-BF3C1CD028B4}">
          <p14:sldIdLst>
            <p14:sldId id="256"/>
            <p14:sldId id="257"/>
          </p14:sldIdLst>
        </p14:section>
        <p14:section name="ERD" id="{218FA5BA-773B-4619-8665-6E1D12CCD404}">
          <p14:sldIdLst>
            <p14:sldId id="259"/>
            <p14:sldId id="260"/>
            <p14:sldId id="261"/>
            <p14:sldId id="262"/>
            <p14:sldId id="263"/>
            <p14:sldId id="264"/>
            <p14:sldId id="265"/>
            <p14:sldId id="266"/>
            <p14:sldId id="267"/>
            <p14:sldId id="268"/>
            <p14:sldId id="269"/>
            <p14:sldId id="270"/>
            <p14:sldId id="271"/>
            <p14:sldId id="280"/>
            <p14:sldId id="272"/>
            <p14:sldId id="275"/>
            <p14:sldId id="281"/>
            <p14:sldId id="276"/>
            <p14:sldId id="278"/>
            <p14:sldId id="279"/>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06"/>
    <p:restoredTop sz="94316"/>
  </p:normalViewPr>
  <p:slideViewPr>
    <p:cSldViewPr snapToGrid="0" snapToObjects="1">
      <p:cViewPr varScale="1">
        <p:scale>
          <a:sx n="106" d="100"/>
          <a:sy n="106" d="100"/>
        </p:scale>
        <p:origin x="120" y="144"/>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20T02:21:18.33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36A93-3491-A847-A38F-DBBDD236B1DA}" type="datetimeFigureOut">
              <a:rPr lang="en-US" smtClean="0"/>
              <a:t>4/22/2018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0530D-49CE-8A49-836B-02147AF34FF5}" type="slidenum">
              <a:rPr lang="en-US" smtClean="0"/>
              <a:t>‹#›</a:t>
            </a:fld>
            <a:endParaRPr lang="en-US"/>
          </a:p>
        </p:txBody>
      </p:sp>
    </p:spTree>
    <p:extLst>
      <p:ext uri="{BB962C8B-B14F-4D97-AF65-F5344CB8AC3E}">
        <p14:creationId xmlns:p14="http://schemas.microsoft.com/office/powerpoint/2010/main" val="200946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4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441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995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282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428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450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868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610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72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440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455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496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36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844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82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93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4/22/2018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46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4/22/2018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226563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98073" y="2036617"/>
            <a:ext cx="10131423" cy="1108365"/>
          </a:xfrm>
        </p:spPr>
        <p:txBody>
          <a:bodyPr>
            <a:normAutofit/>
          </a:bodyPr>
          <a:lstStyle/>
          <a:p>
            <a:r>
              <a:rPr lang="en-US" sz="4800" dirty="0">
                <a:latin typeface="Arial Rounded MT Bold" charset="0"/>
                <a:ea typeface="Arial Rounded MT Bold" charset="0"/>
                <a:cs typeface="Arial Rounded MT Bold" charset="0"/>
              </a:rPr>
              <a:t>Tra</a:t>
            </a:r>
            <a:r>
              <a:rPr lang="en-US" altLang="zh-CN" sz="4800" dirty="0">
                <a:latin typeface="Arial Rounded MT Bold" charset="0"/>
                <a:ea typeface="Arial Rounded MT Bold" charset="0"/>
                <a:cs typeface="Arial Rounded MT Bold" charset="0"/>
              </a:rPr>
              <a:t>ffic</a:t>
            </a:r>
            <a:r>
              <a:rPr lang="en-US" sz="4800" dirty="0">
                <a:latin typeface="Arial Rounded MT Bold" charset="0"/>
                <a:ea typeface="Arial Rounded MT Bold" charset="0"/>
                <a:cs typeface="Arial Rounded MT Bold" charset="0"/>
              </a:rPr>
              <a:t> </a:t>
            </a:r>
            <a:r>
              <a:rPr lang="en-US" altLang="zh-CN" sz="4800" dirty="0">
                <a:latin typeface="Arial Rounded MT Bold" charset="0"/>
                <a:ea typeface="Arial Rounded MT Bold" charset="0"/>
                <a:cs typeface="Arial Rounded MT Bold" charset="0"/>
              </a:rPr>
              <a:t>Accident</a:t>
            </a:r>
            <a:r>
              <a:rPr lang="en-US" sz="4800" dirty="0">
                <a:latin typeface="Arial Rounded MT Bold" charset="0"/>
                <a:ea typeface="Arial Rounded MT Bold" charset="0"/>
                <a:cs typeface="Arial Rounded MT Bold" charset="0"/>
              </a:rPr>
              <a:t> </a:t>
            </a:r>
            <a:r>
              <a:rPr lang="en-US" altLang="zh-CN" sz="4800" dirty="0">
                <a:latin typeface="Arial Rounded MT Bold" charset="0"/>
                <a:ea typeface="Arial Rounded MT Bold" charset="0"/>
                <a:cs typeface="Arial Rounded MT Bold" charset="0"/>
              </a:rPr>
              <a:t>Database</a:t>
            </a:r>
            <a:r>
              <a:rPr lang="en-US" sz="4800" dirty="0">
                <a:latin typeface="Arial Rounded MT Bold" charset="0"/>
                <a:ea typeface="Arial Rounded MT Bold" charset="0"/>
                <a:cs typeface="Arial Rounded MT Bold" charset="0"/>
              </a:rPr>
              <a:t> </a:t>
            </a:r>
            <a:r>
              <a:rPr lang="en-US" altLang="zh-CN" sz="4800" dirty="0">
                <a:latin typeface="Arial Rounded MT Bold" charset="0"/>
                <a:ea typeface="Arial Rounded MT Bold" charset="0"/>
                <a:cs typeface="Arial Rounded MT Bold" charset="0"/>
              </a:rPr>
              <a:t>Design</a:t>
            </a:r>
            <a:endParaRPr lang="en-US" sz="4800" dirty="0">
              <a:latin typeface="Arial Rounded MT Bold" charset="0"/>
              <a:ea typeface="Arial Rounded MT Bold" charset="0"/>
              <a:cs typeface="Arial Rounded MT Bold"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291" y="599041"/>
            <a:ext cx="2642967" cy="1312674"/>
          </a:xfrm>
          <a:prstGeom prst="rect">
            <a:avLst/>
          </a:prstGeom>
        </p:spPr>
      </p:pic>
      <p:sp>
        <p:nvSpPr>
          <p:cNvPr id="5" name="Subtitle 4"/>
          <p:cNvSpPr>
            <a:spLocks noGrp="1"/>
          </p:cNvSpPr>
          <p:nvPr>
            <p:ph type="subTitle" idx="1"/>
          </p:nvPr>
        </p:nvSpPr>
        <p:spPr>
          <a:xfrm>
            <a:off x="7647709" y="3996266"/>
            <a:ext cx="3855313" cy="2141297"/>
          </a:xfrm>
        </p:spPr>
        <p:txBody>
          <a:bodyPr>
            <a:noAutofit/>
          </a:bodyPr>
          <a:lstStyle/>
          <a:p>
            <a:r>
              <a:rPr lang="en-US" altLang="zh-CN" sz="2400" dirty="0" err="1">
                <a:ln w="3175" cmpd="sng">
                  <a:noFill/>
                </a:ln>
                <a:latin typeface="Arial Rounded MT Bold" charset="0"/>
                <a:ea typeface="Arial Rounded MT Bold" charset="0"/>
                <a:cs typeface="Arial Rounded MT Bold" charset="0"/>
              </a:rPr>
              <a:t>Sicheng</a:t>
            </a:r>
            <a:r>
              <a:rPr lang="zh-CN" altLang="en-US" sz="2400" dirty="0">
                <a:ln w="3175" cmpd="sng">
                  <a:noFill/>
                </a:ln>
                <a:latin typeface="Arial Rounded MT Bold" charset="0"/>
                <a:ea typeface="Arial Rounded MT Bold" charset="0"/>
                <a:cs typeface="Arial Rounded MT Bold" charset="0"/>
              </a:rPr>
              <a:t> </a:t>
            </a:r>
            <a:r>
              <a:rPr lang="en-US" altLang="zh-CN" sz="2400" dirty="0">
                <a:ln w="3175" cmpd="sng">
                  <a:noFill/>
                </a:ln>
                <a:latin typeface="Arial Rounded MT Bold" charset="0"/>
                <a:ea typeface="Arial Rounded MT Bold" charset="0"/>
                <a:cs typeface="Arial Rounded MT Bold" charset="0"/>
              </a:rPr>
              <a:t>Zhang</a:t>
            </a:r>
          </a:p>
          <a:p>
            <a:r>
              <a:rPr lang="en-US" altLang="zh-CN" sz="2400" dirty="0">
                <a:ln w="3175" cmpd="sng">
                  <a:noFill/>
                </a:ln>
                <a:latin typeface="Arial Rounded MT Bold" charset="0"/>
                <a:ea typeface="Arial Rounded MT Bold" charset="0"/>
                <a:cs typeface="Arial Rounded MT Bold" charset="0"/>
              </a:rPr>
              <a:t>Yihui</a:t>
            </a:r>
            <a:r>
              <a:rPr lang="zh-CN" altLang="en-US" sz="2400" dirty="0">
                <a:ln w="3175" cmpd="sng">
                  <a:noFill/>
                </a:ln>
                <a:latin typeface="Arial Rounded MT Bold" charset="0"/>
                <a:ea typeface="Arial Rounded MT Bold" charset="0"/>
                <a:cs typeface="Arial Rounded MT Bold" charset="0"/>
              </a:rPr>
              <a:t> </a:t>
            </a:r>
            <a:r>
              <a:rPr lang="en-US" altLang="zh-CN" sz="2400" dirty="0">
                <a:ln w="3175" cmpd="sng">
                  <a:noFill/>
                </a:ln>
                <a:latin typeface="Arial Rounded MT Bold" charset="0"/>
                <a:ea typeface="Arial Rounded MT Bold" charset="0"/>
                <a:cs typeface="Arial Rounded MT Bold" charset="0"/>
              </a:rPr>
              <a:t>Huang</a:t>
            </a:r>
          </a:p>
          <a:p>
            <a:r>
              <a:rPr lang="en-US" altLang="zh-CN" sz="2400" dirty="0" err="1">
                <a:ln w="3175" cmpd="sng">
                  <a:noFill/>
                </a:ln>
                <a:latin typeface="Arial Rounded MT Bold" charset="0"/>
                <a:ea typeface="Arial Rounded MT Bold" charset="0"/>
                <a:cs typeface="Arial Rounded MT Bold" charset="0"/>
              </a:rPr>
              <a:t>Youyi</a:t>
            </a:r>
            <a:r>
              <a:rPr lang="zh-CN" altLang="en-US" sz="2400" dirty="0">
                <a:ln w="3175" cmpd="sng">
                  <a:noFill/>
                </a:ln>
                <a:latin typeface="Arial Rounded MT Bold" charset="0"/>
                <a:ea typeface="Arial Rounded MT Bold" charset="0"/>
                <a:cs typeface="Arial Rounded MT Bold" charset="0"/>
              </a:rPr>
              <a:t>  </a:t>
            </a:r>
            <a:r>
              <a:rPr lang="en-US" altLang="zh-CN" sz="2400" dirty="0">
                <a:ln w="3175" cmpd="sng">
                  <a:noFill/>
                </a:ln>
                <a:latin typeface="Arial Rounded MT Bold" charset="0"/>
                <a:ea typeface="Arial Rounded MT Bold" charset="0"/>
                <a:cs typeface="Arial Rounded MT Bold" charset="0"/>
              </a:rPr>
              <a:t>Liu</a:t>
            </a:r>
          </a:p>
          <a:p>
            <a:r>
              <a:rPr lang="en-US" altLang="zh-CN" sz="2400" dirty="0" err="1">
                <a:ln w="3175" cmpd="sng">
                  <a:noFill/>
                </a:ln>
                <a:latin typeface="Arial Rounded MT Bold" charset="0"/>
                <a:ea typeface="Arial Rounded MT Bold" charset="0"/>
                <a:cs typeface="Arial Rounded MT Bold" charset="0"/>
              </a:rPr>
              <a:t>Zhouyang</a:t>
            </a:r>
            <a:r>
              <a:rPr lang="zh-CN" altLang="en-US" sz="2400" dirty="0">
                <a:ln w="3175" cmpd="sng">
                  <a:noFill/>
                </a:ln>
                <a:latin typeface="Arial Rounded MT Bold" charset="0"/>
                <a:ea typeface="Arial Rounded MT Bold" charset="0"/>
                <a:cs typeface="Arial Rounded MT Bold" charset="0"/>
              </a:rPr>
              <a:t>  </a:t>
            </a:r>
            <a:r>
              <a:rPr lang="en-US" altLang="zh-CN" sz="2400" dirty="0">
                <a:ln w="3175" cmpd="sng">
                  <a:noFill/>
                </a:ln>
                <a:latin typeface="Arial Rounded MT Bold" charset="0"/>
                <a:ea typeface="Arial Rounded MT Bold" charset="0"/>
                <a:cs typeface="Arial Rounded MT Bold" charset="0"/>
              </a:rPr>
              <a:t>Zhuang</a:t>
            </a:r>
            <a:endParaRPr lang="en-US" sz="2400" dirty="0">
              <a:ln w="3175" cmpd="sng">
                <a:noFill/>
              </a:ln>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03210303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16019" y="424344"/>
            <a:ext cx="5355633" cy="707886"/>
          </a:xfrm>
          <a:prstGeom prst="rect">
            <a:avLst/>
          </a:prstGeom>
          <a:noFill/>
        </p:spPr>
        <p:txBody>
          <a:bodyPr wrap="none" rtlCol="0">
            <a:spAutoFit/>
          </a:bodyPr>
          <a:lstStyle/>
          <a:p>
            <a:r>
              <a:rPr kumimoji="1" lang="en-US" altLang="zh-CN" sz="4000" dirty="0">
                <a:latin typeface="Arial Rounded MT Bold" charset="0"/>
                <a:ea typeface="Arial Rounded MT Bold" charset="0"/>
                <a:cs typeface="Arial Rounded MT Bold" charset="0"/>
              </a:rPr>
              <a:t>Triggers &amp; Functions</a:t>
            </a:r>
            <a:endParaRPr kumimoji="1" lang="zh-CN" altLang="en-US" sz="4000" dirty="0">
              <a:latin typeface="Arial Rounded MT Bold" charset="0"/>
              <a:ea typeface="Arial Rounded MT Bold" charset="0"/>
              <a:cs typeface="Arial Rounded MT Bold" charset="0"/>
            </a:endParaRPr>
          </a:p>
        </p:txBody>
      </p:sp>
      <p:grpSp>
        <p:nvGrpSpPr>
          <p:cNvPr id="8" name="组 19"/>
          <p:cNvGrpSpPr/>
          <p:nvPr/>
        </p:nvGrpSpPr>
        <p:grpSpPr>
          <a:xfrm flipH="1">
            <a:off x="1608041" y="2990259"/>
            <a:ext cx="1852524" cy="892288"/>
            <a:chOff x="4312991" y="4818702"/>
            <a:chExt cx="1852524" cy="892288"/>
          </a:xfrm>
        </p:grpSpPr>
        <p:pic>
          <p:nvPicPr>
            <p:cNvPr id="9"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513520" y="4931022"/>
              <a:ext cx="1451466" cy="608264"/>
            </a:xfrm>
            <a:prstGeom prst="rect">
              <a:avLst/>
            </a:prstGeom>
          </p:spPr>
        </p:pic>
        <p:sp>
          <p:nvSpPr>
            <p:cNvPr id="10" name="矩形 11"/>
            <p:cNvSpPr/>
            <p:nvPr/>
          </p:nvSpPr>
          <p:spPr>
            <a:xfrm>
              <a:off x="5395495" y="4818702"/>
              <a:ext cx="770020" cy="8922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1" name="直线连接符 13"/>
            <p:cNvCxnSpPr/>
            <p:nvPr/>
          </p:nvCxnSpPr>
          <p:spPr>
            <a:xfrm>
              <a:off x="4375150" y="5057775"/>
              <a:ext cx="118143" cy="88566"/>
            </a:xfrm>
            <a:prstGeom prst="line">
              <a:avLst/>
            </a:prstGeom>
          </p:spPr>
          <p:style>
            <a:lnRef idx="3">
              <a:schemeClr val="dk1"/>
            </a:lnRef>
            <a:fillRef idx="0">
              <a:schemeClr val="dk1"/>
            </a:fillRef>
            <a:effectRef idx="2">
              <a:schemeClr val="dk1"/>
            </a:effectRef>
            <a:fontRef idx="minor">
              <a:schemeClr val="tx1"/>
            </a:fontRef>
          </p:style>
        </p:cxnSp>
        <p:cxnSp>
          <p:nvCxnSpPr>
            <p:cNvPr id="12" name="直线连接符 36"/>
            <p:cNvCxnSpPr/>
            <p:nvPr/>
          </p:nvCxnSpPr>
          <p:spPr>
            <a:xfrm>
              <a:off x="4513520" y="5019675"/>
              <a:ext cx="17878" cy="85558"/>
            </a:xfrm>
            <a:prstGeom prst="line">
              <a:avLst/>
            </a:prstGeom>
          </p:spPr>
          <p:style>
            <a:lnRef idx="3">
              <a:schemeClr val="dk1"/>
            </a:lnRef>
            <a:fillRef idx="0">
              <a:schemeClr val="dk1"/>
            </a:fillRef>
            <a:effectRef idx="2">
              <a:schemeClr val="dk1"/>
            </a:effectRef>
            <a:fontRef idx="minor">
              <a:schemeClr val="tx1"/>
            </a:fontRef>
          </p:style>
        </p:cxnSp>
        <p:cxnSp>
          <p:nvCxnSpPr>
            <p:cNvPr id="13" name="直线连接符 38"/>
            <p:cNvCxnSpPr/>
            <p:nvPr/>
          </p:nvCxnSpPr>
          <p:spPr>
            <a:xfrm>
              <a:off x="4312991" y="5146588"/>
              <a:ext cx="133930" cy="50887"/>
            </a:xfrm>
            <a:prstGeom prst="line">
              <a:avLst/>
            </a:prstGeom>
          </p:spPr>
          <p:style>
            <a:lnRef idx="3">
              <a:schemeClr val="dk1"/>
            </a:lnRef>
            <a:fillRef idx="0">
              <a:schemeClr val="dk1"/>
            </a:fillRef>
            <a:effectRef idx="2">
              <a:schemeClr val="dk1"/>
            </a:effectRef>
            <a:fontRef idx="minor">
              <a:schemeClr val="tx1"/>
            </a:fontRef>
          </p:style>
        </p:cxnSp>
      </p:grpSp>
      <p:sp>
        <p:nvSpPr>
          <p:cNvPr id="14" name="TextBox 13"/>
          <p:cNvSpPr txBox="1"/>
          <p:nvPr/>
        </p:nvSpPr>
        <p:spPr>
          <a:xfrm>
            <a:off x="4186298" y="4006608"/>
            <a:ext cx="6608709" cy="1231106"/>
          </a:xfrm>
          <a:prstGeom prst="rect">
            <a:avLst/>
          </a:prstGeom>
          <a:noFill/>
        </p:spPr>
        <p:txBody>
          <a:bodyPr wrap="square" rtlCol="0">
            <a:spAutoFit/>
          </a:bodyPr>
          <a:lstStyle/>
          <a:p>
            <a:r>
              <a:rPr lang="en-US" altLang="zh-CN" sz="2000" b="1" dirty="0"/>
              <a:t>Functions</a:t>
            </a:r>
          </a:p>
          <a:p>
            <a:pPr marL="342900" indent="-342900">
              <a:buAutoNum type="arabicPeriod"/>
            </a:pPr>
            <a:r>
              <a:rPr lang="en-US" altLang="zh-CN" dirty="0" err="1"/>
              <a:t>holiday_date</a:t>
            </a:r>
            <a:r>
              <a:rPr lang="en-US" altLang="zh-CN" dirty="0"/>
              <a:t>  </a:t>
            </a:r>
          </a:p>
          <a:p>
            <a:pPr marL="342900" indent="-342900">
              <a:buAutoNum type="arabicPeriod"/>
            </a:pPr>
            <a:r>
              <a:rPr lang="en-US" altLang="zh-CN" dirty="0" err="1"/>
              <a:t>getDefaultInsuranceAmount</a:t>
            </a:r>
            <a:r>
              <a:rPr lang="en-US" altLang="zh-CN" dirty="0"/>
              <a:t> </a:t>
            </a:r>
          </a:p>
          <a:p>
            <a:pPr marL="342900" indent="-342900">
              <a:buAutoNum type="arabicPeriod"/>
            </a:pPr>
            <a:r>
              <a:rPr lang="en-US" altLang="zh-CN" dirty="0" err="1">
                <a:sym typeface="Wingdings" panose="05000000000000000000" pitchFamily="2" charset="2"/>
              </a:rPr>
              <a:t>CK_peakhour</a:t>
            </a:r>
            <a:endParaRPr lang="en-US" altLang="zh-CN" dirty="0">
              <a:sym typeface="Wingdings" panose="05000000000000000000" pitchFamily="2" charset="2"/>
            </a:endParaRPr>
          </a:p>
        </p:txBody>
      </p:sp>
      <p:sp>
        <p:nvSpPr>
          <p:cNvPr id="16" name="TextBox 15"/>
          <p:cNvSpPr txBox="1"/>
          <p:nvPr/>
        </p:nvSpPr>
        <p:spPr>
          <a:xfrm>
            <a:off x="4186297" y="1887106"/>
            <a:ext cx="6608709" cy="1231106"/>
          </a:xfrm>
          <a:prstGeom prst="rect">
            <a:avLst/>
          </a:prstGeom>
          <a:noFill/>
        </p:spPr>
        <p:txBody>
          <a:bodyPr wrap="square" rtlCol="0">
            <a:spAutoFit/>
          </a:bodyPr>
          <a:lstStyle/>
          <a:p>
            <a:r>
              <a:rPr lang="en-US" altLang="zh-CN" sz="2000" b="1" dirty="0"/>
              <a:t>Triggers</a:t>
            </a:r>
          </a:p>
          <a:p>
            <a:pPr marL="342900" indent="-342900">
              <a:buFontTx/>
              <a:buAutoNum type="arabicPeriod"/>
            </a:pPr>
            <a:r>
              <a:rPr lang="en-US" altLang="zh-CN" dirty="0" err="1"/>
              <a:t>updateAccidentLevel</a:t>
            </a:r>
            <a:r>
              <a:rPr lang="en-US" altLang="zh-CN" dirty="0"/>
              <a:t>  </a:t>
            </a:r>
            <a:r>
              <a:rPr lang="en-US" altLang="zh-CN" dirty="0">
                <a:sym typeface="Wingdings" panose="05000000000000000000" pitchFamily="2" charset="2"/>
              </a:rPr>
              <a:t>   </a:t>
            </a:r>
            <a:r>
              <a:rPr lang="en-US" altLang="zh-CN" dirty="0" err="1">
                <a:sym typeface="Wingdings" panose="05000000000000000000" pitchFamily="2" charset="2"/>
              </a:rPr>
              <a:t>Accident_Level</a:t>
            </a:r>
            <a:endParaRPr lang="en-US" altLang="zh-CN" dirty="0">
              <a:sym typeface="Wingdings" panose="05000000000000000000" pitchFamily="2" charset="2"/>
            </a:endParaRPr>
          </a:p>
          <a:p>
            <a:pPr marL="342900" indent="-342900">
              <a:buFontTx/>
              <a:buAutoNum type="arabicPeriod"/>
            </a:pPr>
            <a:r>
              <a:rPr lang="en-US" altLang="zh-CN" dirty="0" err="1">
                <a:sym typeface="Wingdings" panose="05000000000000000000" pitchFamily="2" charset="2"/>
              </a:rPr>
              <a:t>WK_HOLIDAY_datevalue</a:t>
            </a:r>
            <a:r>
              <a:rPr lang="en-US" altLang="zh-CN" dirty="0">
                <a:sym typeface="Wingdings" panose="05000000000000000000" pitchFamily="2" charset="2"/>
              </a:rPr>
              <a:t>   [date]</a:t>
            </a:r>
          </a:p>
          <a:p>
            <a:pPr marL="342900" indent="-342900">
              <a:buFontTx/>
              <a:buAutoNum type="arabicPeriod"/>
            </a:pPr>
            <a:r>
              <a:rPr lang="en-US" altLang="zh-CN" dirty="0" err="1">
                <a:sym typeface="Wingdings" panose="05000000000000000000" pitchFamily="2" charset="2"/>
              </a:rPr>
              <a:t>updateinsurance_status_amount</a:t>
            </a:r>
            <a:r>
              <a:rPr lang="en-US" altLang="zh-CN" dirty="0">
                <a:sym typeface="Wingdings" panose="05000000000000000000" pitchFamily="2" charset="2"/>
              </a:rPr>
              <a:t>  </a:t>
            </a:r>
            <a:r>
              <a:rPr lang="en-US" altLang="zh-CN" dirty="0" err="1">
                <a:sym typeface="Wingdings" panose="05000000000000000000" pitchFamily="2" charset="2"/>
              </a:rPr>
              <a:t>accident_has_vehicle</a:t>
            </a:r>
            <a:endParaRPr lang="en-US" altLang="zh-CN" dirty="0">
              <a:sym typeface="Wingdings" panose="05000000000000000000" pitchFamily="2" charset="2"/>
            </a:endParaRPr>
          </a:p>
        </p:txBody>
      </p:sp>
    </p:spTree>
    <p:extLst>
      <p:ext uri="{BB962C8B-B14F-4D97-AF65-F5344CB8AC3E}">
        <p14:creationId xmlns:p14="http://schemas.microsoft.com/office/powerpoint/2010/main" val="756836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19"/>
          <p:cNvGrpSpPr/>
          <p:nvPr/>
        </p:nvGrpSpPr>
        <p:grpSpPr>
          <a:xfrm flipH="1">
            <a:off x="1011381" y="3547804"/>
            <a:ext cx="1728747" cy="892288"/>
            <a:chOff x="4312991" y="4818702"/>
            <a:chExt cx="1852524" cy="892288"/>
          </a:xfrm>
        </p:grpSpPr>
        <p:pic>
          <p:nvPicPr>
            <p:cNvPr id="9"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513520" y="4931022"/>
              <a:ext cx="1451466" cy="608264"/>
            </a:xfrm>
            <a:prstGeom prst="rect">
              <a:avLst/>
            </a:prstGeom>
          </p:spPr>
        </p:pic>
        <p:sp>
          <p:nvSpPr>
            <p:cNvPr id="10" name="矩形 11"/>
            <p:cNvSpPr/>
            <p:nvPr/>
          </p:nvSpPr>
          <p:spPr>
            <a:xfrm>
              <a:off x="5395495" y="4818702"/>
              <a:ext cx="770020" cy="8922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1" name="直线连接符 13"/>
            <p:cNvCxnSpPr/>
            <p:nvPr/>
          </p:nvCxnSpPr>
          <p:spPr>
            <a:xfrm>
              <a:off x="4375150" y="5057775"/>
              <a:ext cx="118143" cy="88566"/>
            </a:xfrm>
            <a:prstGeom prst="line">
              <a:avLst/>
            </a:prstGeom>
          </p:spPr>
          <p:style>
            <a:lnRef idx="3">
              <a:schemeClr val="dk1"/>
            </a:lnRef>
            <a:fillRef idx="0">
              <a:schemeClr val="dk1"/>
            </a:fillRef>
            <a:effectRef idx="2">
              <a:schemeClr val="dk1"/>
            </a:effectRef>
            <a:fontRef idx="minor">
              <a:schemeClr val="tx1"/>
            </a:fontRef>
          </p:style>
        </p:cxnSp>
        <p:cxnSp>
          <p:nvCxnSpPr>
            <p:cNvPr id="12" name="直线连接符 36"/>
            <p:cNvCxnSpPr/>
            <p:nvPr/>
          </p:nvCxnSpPr>
          <p:spPr>
            <a:xfrm>
              <a:off x="4513520" y="5019675"/>
              <a:ext cx="17878" cy="85558"/>
            </a:xfrm>
            <a:prstGeom prst="line">
              <a:avLst/>
            </a:prstGeom>
          </p:spPr>
          <p:style>
            <a:lnRef idx="3">
              <a:schemeClr val="dk1"/>
            </a:lnRef>
            <a:fillRef idx="0">
              <a:schemeClr val="dk1"/>
            </a:fillRef>
            <a:effectRef idx="2">
              <a:schemeClr val="dk1"/>
            </a:effectRef>
            <a:fontRef idx="minor">
              <a:schemeClr val="tx1"/>
            </a:fontRef>
          </p:style>
        </p:cxnSp>
        <p:cxnSp>
          <p:nvCxnSpPr>
            <p:cNvPr id="13" name="直线连接符 38"/>
            <p:cNvCxnSpPr/>
            <p:nvPr/>
          </p:nvCxnSpPr>
          <p:spPr>
            <a:xfrm>
              <a:off x="4312991" y="5146588"/>
              <a:ext cx="133930" cy="50887"/>
            </a:xfrm>
            <a:prstGeom prst="line">
              <a:avLst/>
            </a:prstGeom>
          </p:spPr>
          <p:style>
            <a:lnRef idx="3">
              <a:schemeClr val="dk1"/>
            </a:lnRef>
            <a:fillRef idx="0">
              <a:schemeClr val="dk1"/>
            </a:fillRef>
            <a:effectRef idx="2">
              <a:schemeClr val="dk1"/>
            </a:effectRef>
            <a:fontRef idx="minor">
              <a:schemeClr val="tx1"/>
            </a:fontRef>
          </p:style>
        </p:cxnSp>
      </p:grpSp>
      <p:sp>
        <p:nvSpPr>
          <p:cNvPr id="15" name="TextBox 14"/>
          <p:cNvSpPr txBox="1"/>
          <p:nvPr/>
        </p:nvSpPr>
        <p:spPr>
          <a:xfrm>
            <a:off x="2740128" y="731517"/>
            <a:ext cx="8247018" cy="400110"/>
          </a:xfrm>
          <a:prstGeom prst="rect">
            <a:avLst/>
          </a:prstGeom>
          <a:noFill/>
        </p:spPr>
        <p:txBody>
          <a:bodyPr wrap="square" rtlCol="0">
            <a:spAutoFit/>
          </a:bodyPr>
          <a:lstStyle/>
          <a:p>
            <a:r>
              <a:rPr lang="en-US" altLang="zh-CN" sz="2000" b="1" dirty="0" err="1"/>
              <a:t>updateinsurance_status_amount</a:t>
            </a:r>
            <a:r>
              <a:rPr kumimoji="1" lang="en-US" altLang="zh-CN" sz="2000" b="1" dirty="0">
                <a:latin typeface="Arial Rounded MT Bold" charset="0"/>
                <a:ea typeface="Arial Rounded MT Bold" charset="0"/>
                <a:cs typeface="Arial Rounded MT Bold" charset="0"/>
              </a:rPr>
              <a:t>  </a:t>
            </a:r>
            <a:r>
              <a:rPr kumimoji="1" lang="en-US" altLang="zh-CN" sz="2000" b="1" dirty="0">
                <a:latin typeface="Arial Rounded MT Bold" charset="0"/>
                <a:ea typeface="Arial Rounded MT Bold" charset="0"/>
                <a:cs typeface="Arial Rounded MT Bold" charset="0"/>
                <a:sym typeface="Wingdings" panose="05000000000000000000" pitchFamily="2" charset="2"/>
              </a:rPr>
              <a:t> </a:t>
            </a:r>
            <a:r>
              <a:rPr lang="en-US" altLang="zh-CN" sz="2000" b="1" dirty="0" err="1"/>
              <a:t>accident_has_vehicle</a:t>
            </a:r>
            <a:endParaRPr kumimoji="1" lang="en-US" altLang="zh-CN" sz="2000" b="1" dirty="0">
              <a:latin typeface="Arial Rounded MT Bold" charset="0"/>
              <a:ea typeface="Arial Rounded MT Bold" charset="0"/>
              <a:cs typeface="Arial Rounded MT Bold" charset="0"/>
              <a:sym typeface="Wingdings" panose="05000000000000000000" pitchFamily="2" charset="2"/>
            </a:endParaRPr>
          </a:p>
        </p:txBody>
      </p:sp>
      <p:sp>
        <p:nvSpPr>
          <p:cNvPr id="2" name="TextBox 1"/>
          <p:cNvSpPr txBox="1"/>
          <p:nvPr/>
        </p:nvSpPr>
        <p:spPr>
          <a:xfrm>
            <a:off x="2802277" y="1450234"/>
            <a:ext cx="7536872" cy="5262979"/>
          </a:xfrm>
          <a:prstGeom prst="rect">
            <a:avLst/>
          </a:prstGeom>
          <a:noFill/>
        </p:spPr>
        <p:txBody>
          <a:bodyPr wrap="square" rtlCol="0">
            <a:spAutoFit/>
          </a:bodyPr>
          <a:lstStyle/>
          <a:p>
            <a:r>
              <a:rPr lang="en-US" altLang="zh-CN" sz="1200" dirty="0"/>
              <a:t>CREATE Trigger </a:t>
            </a:r>
            <a:r>
              <a:rPr lang="en-US" altLang="zh-CN" sz="1200" dirty="0" err="1"/>
              <a:t>updateinsurance_status_amount</a:t>
            </a:r>
            <a:endParaRPr lang="zh-CN" altLang="zh-CN" sz="1200" dirty="0"/>
          </a:p>
          <a:p>
            <a:r>
              <a:rPr lang="en-US" altLang="zh-CN" sz="1200" dirty="0"/>
              <a:t>ON </a:t>
            </a:r>
            <a:r>
              <a:rPr lang="en-US" altLang="zh-CN" sz="1200" dirty="0" err="1"/>
              <a:t>accident_has_vehicle</a:t>
            </a:r>
            <a:endParaRPr lang="zh-CN" altLang="zh-CN" sz="1200" dirty="0"/>
          </a:p>
          <a:p>
            <a:r>
              <a:rPr lang="en-US" altLang="zh-CN" sz="1200" dirty="0"/>
              <a:t>After INSERT,UPDATE</a:t>
            </a:r>
            <a:endParaRPr lang="zh-CN" altLang="zh-CN" sz="1200" dirty="0"/>
          </a:p>
          <a:p>
            <a:r>
              <a:rPr lang="en-US" altLang="zh-CN" sz="1200" dirty="0"/>
              <a:t>AS BEGIN</a:t>
            </a:r>
            <a:endParaRPr lang="zh-CN" altLang="zh-CN" sz="1200" dirty="0"/>
          </a:p>
          <a:p>
            <a:r>
              <a:rPr lang="en-US" altLang="zh-CN" sz="1200" dirty="0"/>
              <a:t> DECLARE @</a:t>
            </a:r>
            <a:r>
              <a:rPr lang="en-US" altLang="zh-CN" sz="1200" dirty="0" err="1"/>
              <a:t>accidentamount</a:t>
            </a:r>
            <a:r>
              <a:rPr lang="en-US" altLang="zh-CN" sz="1200" dirty="0"/>
              <a:t> INT</a:t>
            </a:r>
            <a:endParaRPr lang="zh-CN" altLang="zh-CN" sz="1200" dirty="0"/>
          </a:p>
          <a:p>
            <a:r>
              <a:rPr lang="en-US" altLang="zh-CN" sz="1200" dirty="0"/>
              <a:t> DECLARE @</a:t>
            </a:r>
            <a:r>
              <a:rPr lang="en-US" altLang="zh-CN" sz="1200" dirty="0" err="1"/>
              <a:t>insurance_status</a:t>
            </a:r>
            <a:r>
              <a:rPr lang="en-US" altLang="zh-CN" sz="1200" dirty="0"/>
              <a:t> INT</a:t>
            </a:r>
            <a:endParaRPr lang="zh-CN" altLang="zh-CN" sz="1200" dirty="0"/>
          </a:p>
          <a:p>
            <a:r>
              <a:rPr lang="en-US" altLang="zh-CN" sz="1200" dirty="0"/>
              <a:t> DECLARE @</a:t>
            </a:r>
            <a:r>
              <a:rPr lang="en-US" altLang="zh-CN" sz="1200" dirty="0" err="1"/>
              <a:t>insuranceID</a:t>
            </a:r>
            <a:r>
              <a:rPr lang="en-US" altLang="zh-CN" sz="1200" dirty="0"/>
              <a:t> INT</a:t>
            </a:r>
            <a:endParaRPr lang="zh-CN" altLang="zh-CN" sz="1200" dirty="0"/>
          </a:p>
          <a:p>
            <a:r>
              <a:rPr lang="en-US" altLang="zh-CN" sz="1200" dirty="0"/>
              <a:t> SET @</a:t>
            </a:r>
            <a:r>
              <a:rPr lang="en-US" altLang="zh-CN" sz="1200" dirty="0" err="1"/>
              <a:t>accidentamount</a:t>
            </a:r>
            <a:r>
              <a:rPr lang="en-US" altLang="zh-CN" sz="1200" dirty="0"/>
              <a:t> = (Select Count(</a:t>
            </a:r>
            <a:r>
              <a:rPr lang="en-US" altLang="zh-CN" sz="1200" dirty="0" err="1"/>
              <a:t>ahv.AccidentID</a:t>
            </a:r>
            <a:r>
              <a:rPr lang="en-US" altLang="zh-CN" sz="1200" dirty="0"/>
              <a:t>) FROM </a:t>
            </a:r>
            <a:r>
              <a:rPr lang="en-US" altLang="zh-CN" sz="1200" dirty="0" err="1"/>
              <a:t>accident_has_vehicle</a:t>
            </a:r>
            <a:r>
              <a:rPr lang="en-US" altLang="zh-CN" sz="1200" dirty="0"/>
              <a:t> </a:t>
            </a:r>
            <a:r>
              <a:rPr lang="en-US" altLang="zh-CN" sz="1200" dirty="0" err="1"/>
              <a:t>ahv</a:t>
            </a:r>
            <a:r>
              <a:rPr lang="en-US" altLang="zh-CN" sz="1200" dirty="0"/>
              <a:t>  inner join inserted </a:t>
            </a:r>
            <a:r>
              <a:rPr lang="en-US" altLang="zh-CN" sz="1200" dirty="0" err="1"/>
              <a:t>i</a:t>
            </a:r>
            <a:r>
              <a:rPr lang="en-US" altLang="zh-CN" sz="1200" dirty="0"/>
              <a:t> on </a:t>
            </a:r>
            <a:r>
              <a:rPr lang="en-US" altLang="zh-CN" sz="1200" dirty="0" err="1"/>
              <a:t>i.VehicleID</a:t>
            </a:r>
            <a:r>
              <a:rPr lang="en-US" altLang="zh-CN" sz="1200" dirty="0"/>
              <a:t> = </a:t>
            </a:r>
            <a:r>
              <a:rPr lang="en-US" altLang="zh-CN" sz="1200" dirty="0" err="1"/>
              <a:t>ahv.VehicleID</a:t>
            </a:r>
            <a:r>
              <a:rPr lang="en-US" altLang="zh-CN" sz="1200" dirty="0"/>
              <a:t>)</a:t>
            </a:r>
            <a:endParaRPr lang="zh-CN" altLang="zh-CN" sz="1200" dirty="0"/>
          </a:p>
          <a:p>
            <a:r>
              <a:rPr lang="en-US" altLang="zh-CN" sz="1200" dirty="0"/>
              <a:t> SET @</a:t>
            </a:r>
            <a:r>
              <a:rPr lang="en-US" altLang="zh-CN" sz="1200" dirty="0" err="1"/>
              <a:t>insuranceID</a:t>
            </a:r>
            <a:r>
              <a:rPr lang="en-US" altLang="zh-CN" sz="1200" dirty="0"/>
              <a:t> = (SELECT </a:t>
            </a:r>
            <a:r>
              <a:rPr lang="en-US" altLang="zh-CN" sz="1200" dirty="0" err="1"/>
              <a:t>InsuranceId</a:t>
            </a:r>
            <a:r>
              <a:rPr lang="en-US" altLang="zh-CN" sz="1200" dirty="0"/>
              <a:t> FROM Vehicle WHERE </a:t>
            </a:r>
            <a:r>
              <a:rPr lang="en-US" altLang="zh-CN" sz="1200" dirty="0" err="1"/>
              <a:t>VehicleID</a:t>
            </a:r>
            <a:r>
              <a:rPr lang="en-US" altLang="zh-CN" sz="1200" dirty="0"/>
              <a:t> = (select </a:t>
            </a:r>
            <a:r>
              <a:rPr lang="en-US" altLang="zh-CN" sz="1200" dirty="0" err="1"/>
              <a:t>i.vehicleid</a:t>
            </a:r>
            <a:r>
              <a:rPr lang="en-US" altLang="zh-CN" sz="1200" dirty="0"/>
              <a:t> from inserted </a:t>
            </a:r>
            <a:r>
              <a:rPr lang="en-US" altLang="zh-CN" sz="1200" dirty="0" err="1"/>
              <a:t>i</a:t>
            </a:r>
            <a:r>
              <a:rPr lang="en-US" altLang="zh-CN" sz="1200" dirty="0"/>
              <a:t>))</a:t>
            </a:r>
            <a:endParaRPr lang="zh-CN" altLang="zh-CN" sz="1200" dirty="0"/>
          </a:p>
          <a:p>
            <a:r>
              <a:rPr lang="en-US" altLang="zh-CN" sz="1200" dirty="0"/>
              <a:t> if @</a:t>
            </a:r>
            <a:r>
              <a:rPr lang="en-US" altLang="zh-CN" sz="1200" dirty="0" err="1"/>
              <a:t>accidentamount</a:t>
            </a:r>
            <a:r>
              <a:rPr lang="en-US" altLang="zh-CN" sz="1200" dirty="0"/>
              <a:t>&gt;=0 </a:t>
            </a:r>
            <a:endParaRPr lang="zh-CN" altLang="zh-CN" sz="1200" dirty="0"/>
          </a:p>
          <a:p>
            <a:r>
              <a:rPr lang="en-US" altLang="zh-CN" sz="1200" dirty="0"/>
              <a:t> and @</a:t>
            </a:r>
            <a:r>
              <a:rPr lang="en-US" altLang="zh-CN" sz="1200" dirty="0" err="1"/>
              <a:t>accidentamount</a:t>
            </a:r>
            <a:r>
              <a:rPr lang="en-US" altLang="zh-CN" sz="1200" dirty="0"/>
              <a:t> &lt; 2 SET @</a:t>
            </a:r>
            <a:r>
              <a:rPr lang="en-US" altLang="zh-CN" sz="1200" dirty="0" err="1"/>
              <a:t>insurance_status</a:t>
            </a:r>
            <a:r>
              <a:rPr lang="en-US" altLang="zh-CN" sz="1200" dirty="0"/>
              <a:t> = 0</a:t>
            </a:r>
            <a:endParaRPr lang="zh-CN" altLang="zh-CN" sz="1200" dirty="0"/>
          </a:p>
          <a:p>
            <a:r>
              <a:rPr lang="en-US" altLang="zh-CN" sz="1200" dirty="0"/>
              <a:t> else if @</a:t>
            </a:r>
            <a:r>
              <a:rPr lang="en-US" altLang="zh-CN" sz="1200" dirty="0" err="1"/>
              <a:t>accidentamount</a:t>
            </a:r>
            <a:r>
              <a:rPr lang="en-US" altLang="zh-CN" sz="1200" dirty="0"/>
              <a:t> &gt;= 2 </a:t>
            </a:r>
            <a:endParaRPr lang="zh-CN" altLang="zh-CN" sz="1200" dirty="0"/>
          </a:p>
          <a:p>
            <a:r>
              <a:rPr lang="en-US" altLang="zh-CN" sz="1200" dirty="0"/>
              <a:t> and @</a:t>
            </a:r>
            <a:r>
              <a:rPr lang="en-US" altLang="zh-CN" sz="1200" dirty="0" err="1"/>
              <a:t>accidentamount</a:t>
            </a:r>
            <a:r>
              <a:rPr lang="en-US" altLang="zh-CN" sz="1200" dirty="0"/>
              <a:t> &lt;5  SET @</a:t>
            </a:r>
            <a:r>
              <a:rPr lang="en-US" altLang="zh-CN" sz="1200" dirty="0" err="1"/>
              <a:t>insurance_status</a:t>
            </a:r>
            <a:r>
              <a:rPr lang="en-US" altLang="zh-CN" sz="1200" dirty="0"/>
              <a:t> = 1</a:t>
            </a:r>
            <a:endParaRPr lang="zh-CN" altLang="zh-CN" sz="1200" dirty="0"/>
          </a:p>
          <a:p>
            <a:r>
              <a:rPr lang="en-US" altLang="zh-CN" sz="1200" dirty="0"/>
              <a:t> else if @</a:t>
            </a:r>
            <a:r>
              <a:rPr lang="en-US" altLang="zh-CN" sz="1200" dirty="0" err="1"/>
              <a:t>accidentamount</a:t>
            </a:r>
            <a:r>
              <a:rPr lang="en-US" altLang="zh-CN" sz="1200" dirty="0"/>
              <a:t> &gt;=5 </a:t>
            </a:r>
            <a:endParaRPr lang="zh-CN" altLang="zh-CN" sz="1200" dirty="0"/>
          </a:p>
          <a:p>
            <a:r>
              <a:rPr lang="en-US" altLang="zh-CN" sz="1200" dirty="0"/>
              <a:t> and @</a:t>
            </a:r>
            <a:r>
              <a:rPr lang="en-US" altLang="zh-CN" sz="1200" dirty="0" err="1"/>
              <a:t>accidentamount</a:t>
            </a:r>
            <a:r>
              <a:rPr lang="en-US" altLang="zh-CN" sz="1200" dirty="0"/>
              <a:t> &lt;10  SET @</a:t>
            </a:r>
            <a:r>
              <a:rPr lang="en-US" altLang="zh-CN" sz="1200" dirty="0" err="1"/>
              <a:t>insurance_status</a:t>
            </a:r>
            <a:r>
              <a:rPr lang="en-US" altLang="zh-CN" sz="1200" dirty="0"/>
              <a:t> = 2</a:t>
            </a:r>
            <a:endParaRPr lang="zh-CN" altLang="zh-CN" sz="1200" dirty="0"/>
          </a:p>
          <a:p>
            <a:r>
              <a:rPr lang="en-US" altLang="zh-CN" sz="1200" dirty="0"/>
              <a:t> else SET @</a:t>
            </a:r>
            <a:r>
              <a:rPr lang="en-US" altLang="zh-CN" sz="1200" dirty="0" err="1"/>
              <a:t>insurance_status</a:t>
            </a:r>
            <a:r>
              <a:rPr lang="en-US" altLang="zh-CN" sz="1200" dirty="0"/>
              <a:t> = 3</a:t>
            </a:r>
            <a:endParaRPr lang="zh-CN" altLang="zh-CN" sz="1200" dirty="0"/>
          </a:p>
          <a:p>
            <a:r>
              <a:rPr lang="en-US" altLang="zh-CN" sz="1200" dirty="0"/>
              <a:t> </a:t>
            </a:r>
            <a:endParaRPr lang="zh-CN" altLang="zh-CN" sz="1200" dirty="0"/>
          </a:p>
          <a:p>
            <a:r>
              <a:rPr lang="en-US" altLang="zh-CN" sz="1200" dirty="0"/>
              <a:t> UPDATE Vehicle</a:t>
            </a:r>
            <a:endParaRPr lang="zh-CN" altLang="zh-CN" sz="1200" dirty="0"/>
          </a:p>
          <a:p>
            <a:r>
              <a:rPr lang="en-US" altLang="zh-CN" sz="1200" dirty="0"/>
              <a:t> SET </a:t>
            </a:r>
            <a:r>
              <a:rPr lang="en-US" altLang="zh-CN" sz="1200" dirty="0" err="1"/>
              <a:t>Insurance_status</a:t>
            </a:r>
            <a:r>
              <a:rPr lang="en-US" altLang="zh-CN" sz="1200" dirty="0"/>
              <a:t> = @</a:t>
            </a:r>
            <a:r>
              <a:rPr lang="en-US" altLang="zh-CN" sz="1200" dirty="0" err="1"/>
              <a:t>insurance_status</a:t>
            </a:r>
            <a:endParaRPr lang="zh-CN" altLang="zh-CN" sz="1200" dirty="0"/>
          </a:p>
          <a:p>
            <a:r>
              <a:rPr lang="en-US" altLang="zh-CN" sz="1200" dirty="0"/>
              <a:t> WHERE </a:t>
            </a:r>
            <a:r>
              <a:rPr lang="en-US" altLang="zh-CN" sz="1200" dirty="0" err="1"/>
              <a:t>VehicleID</a:t>
            </a:r>
            <a:r>
              <a:rPr lang="en-US" altLang="zh-CN" sz="1200" dirty="0"/>
              <a:t> = (select </a:t>
            </a:r>
            <a:r>
              <a:rPr lang="en-US" altLang="zh-CN" sz="1200" dirty="0" err="1"/>
              <a:t>i.vehicleid</a:t>
            </a:r>
            <a:r>
              <a:rPr lang="en-US" altLang="zh-CN" sz="1200" dirty="0"/>
              <a:t> from inserted </a:t>
            </a:r>
            <a:r>
              <a:rPr lang="en-US" altLang="zh-CN" sz="1200" dirty="0" err="1"/>
              <a:t>i</a:t>
            </a:r>
            <a:r>
              <a:rPr lang="en-US" altLang="zh-CN" sz="1200" dirty="0"/>
              <a:t>);</a:t>
            </a:r>
            <a:endParaRPr lang="zh-CN" altLang="zh-CN" sz="1200" dirty="0"/>
          </a:p>
          <a:p>
            <a:r>
              <a:rPr lang="en-US" altLang="zh-CN" sz="1200" dirty="0"/>
              <a:t>  UPDATE Vehicle</a:t>
            </a:r>
            <a:endParaRPr lang="zh-CN" altLang="zh-CN" sz="1200" dirty="0"/>
          </a:p>
          <a:p>
            <a:r>
              <a:rPr lang="en-US" altLang="zh-CN" sz="1200" dirty="0"/>
              <a:t> SET </a:t>
            </a:r>
            <a:r>
              <a:rPr lang="en-US" altLang="zh-CN" sz="1200" dirty="0" err="1"/>
              <a:t>Insurance_amount</a:t>
            </a:r>
            <a:r>
              <a:rPr lang="en-US" altLang="zh-CN" sz="1200" dirty="0"/>
              <a:t> = @</a:t>
            </a:r>
            <a:r>
              <a:rPr lang="en-US" altLang="zh-CN" sz="1200" dirty="0" err="1"/>
              <a:t>accidentamount</a:t>
            </a:r>
            <a:r>
              <a:rPr lang="en-US" altLang="zh-CN" sz="1200" dirty="0"/>
              <a:t> * 500  + (@</a:t>
            </a:r>
            <a:r>
              <a:rPr lang="en-US" altLang="zh-CN" sz="1200" dirty="0" err="1"/>
              <a:t>insurance_status</a:t>
            </a:r>
            <a:r>
              <a:rPr lang="en-US" altLang="zh-CN" sz="1200" dirty="0"/>
              <a:t>*0.5 + 1)* </a:t>
            </a:r>
            <a:r>
              <a:rPr lang="en-US" altLang="zh-CN" sz="1200" dirty="0" err="1"/>
              <a:t>dbo.getDefaultInsuranceAmount</a:t>
            </a:r>
            <a:r>
              <a:rPr lang="en-US" altLang="zh-CN" sz="1200" dirty="0"/>
              <a:t>(@</a:t>
            </a:r>
            <a:r>
              <a:rPr lang="en-US" altLang="zh-CN" sz="1200" dirty="0" err="1"/>
              <a:t>insuranceID</a:t>
            </a:r>
            <a:r>
              <a:rPr lang="en-US" altLang="zh-CN" sz="1200" dirty="0"/>
              <a:t>)</a:t>
            </a:r>
            <a:endParaRPr lang="zh-CN" altLang="zh-CN" sz="1200" dirty="0"/>
          </a:p>
          <a:p>
            <a:r>
              <a:rPr lang="en-US" altLang="zh-CN" sz="1200" dirty="0"/>
              <a:t> WHERE </a:t>
            </a:r>
            <a:r>
              <a:rPr lang="en-US" altLang="zh-CN" sz="1200" dirty="0" err="1"/>
              <a:t>VehicleID</a:t>
            </a:r>
            <a:r>
              <a:rPr lang="en-US" altLang="zh-CN" sz="1200" dirty="0"/>
              <a:t> = (select </a:t>
            </a:r>
            <a:r>
              <a:rPr lang="en-US" altLang="zh-CN" sz="1200" dirty="0" err="1"/>
              <a:t>i.vehicleid</a:t>
            </a:r>
            <a:r>
              <a:rPr lang="en-US" altLang="zh-CN" sz="1200" dirty="0"/>
              <a:t> from inserted </a:t>
            </a:r>
            <a:r>
              <a:rPr lang="en-US" altLang="zh-CN" sz="1200" dirty="0" err="1"/>
              <a:t>i</a:t>
            </a:r>
            <a:r>
              <a:rPr lang="en-US" altLang="zh-CN" sz="1200" dirty="0"/>
              <a:t>)</a:t>
            </a:r>
            <a:endParaRPr lang="zh-CN" altLang="zh-CN" sz="1200" dirty="0"/>
          </a:p>
          <a:p>
            <a:r>
              <a:rPr lang="en-US" altLang="zh-CN" sz="1200" dirty="0"/>
              <a:t> END</a:t>
            </a:r>
            <a:endParaRPr lang="zh-CN" altLang="zh-CN" sz="1200" dirty="0"/>
          </a:p>
          <a:p>
            <a:r>
              <a:rPr lang="en-US" altLang="zh-CN" sz="1200" dirty="0"/>
              <a:t> </a:t>
            </a:r>
            <a:endParaRPr lang="zh-CN" altLang="zh-CN" sz="1200" dirty="0"/>
          </a:p>
        </p:txBody>
      </p:sp>
    </p:spTree>
    <p:extLst>
      <p:ext uri="{BB962C8B-B14F-4D97-AF65-F5344CB8AC3E}">
        <p14:creationId xmlns:p14="http://schemas.microsoft.com/office/powerpoint/2010/main" val="7039965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560711" y="361409"/>
            <a:ext cx="3770539" cy="707886"/>
          </a:xfrm>
          <a:prstGeom prst="rect">
            <a:avLst/>
          </a:prstGeom>
          <a:noFill/>
        </p:spPr>
        <p:txBody>
          <a:bodyPr wrap="square" rtlCol="0">
            <a:spAutoFit/>
          </a:bodyPr>
          <a:lstStyle/>
          <a:p>
            <a:r>
              <a:rPr kumimoji="1" lang="en-US" altLang="zh-CN" sz="4000" dirty="0" err="1">
                <a:latin typeface="Arial Rounded MT Bold" charset="0"/>
                <a:ea typeface="Arial Rounded MT Bold" charset="0"/>
                <a:cs typeface="Arial Rounded MT Bold" charset="0"/>
              </a:rPr>
              <a:t>holiday_date</a:t>
            </a:r>
            <a:endParaRPr kumimoji="1" lang="en-US" altLang="zh-CN" sz="4000" dirty="0">
              <a:latin typeface="Arial Rounded MT Bold" charset="0"/>
              <a:ea typeface="Arial Rounded MT Bold" charset="0"/>
              <a:cs typeface="Arial Rounded MT Bold" charset="0"/>
              <a:sym typeface="Wingdings" panose="05000000000000000000" pitchFamily="2" charset="2"/>
            </a:endParaRPr>
          </a:p>
        </p:txBody>
      </p:sp>
      <p:sp>
        <p:nvSpPr>
          <p:cNvPr id="2" name="TextBox 1"/>
          <p:cNvSpPr txBox="1"/>
          <p:nvPr/>
        </p:nvSpPr>
        <p:spPr>
          <a:xfrm>
            <a:off x="1395299" y="1376242"/>
            <a:ext cx="4910032" cy="4832092"/>
          </a:xfrm>
          <a:prstGeom prst="rect">
            <a:avLst/>
          </a:prstGeom>
          <a:noFill/>
        </p:spPr>
        <p:txBody>
          <a:bodyPr wrap="square" rtlCol="0">
            <a:spAutoFit/>
          </a:bodyPr>
          <a:lstStyle/>
          <a:p>
            <a:r>
              <a:rPr lang="en-US" altLang="zh-CN" sz="1400" dirty="0"/>
              <a:t>create function </a:t>
            </a:r>
            <a:r>
              <a:rPr lang="en-US" altLang="zh-CN" sz="1400" dirty="0" err="1"/>
              <a:t>holiday_date</a:t>
            </a:r>
            <a:r>
              <a:rPr lang="en-US" altLang="zh-CN" sz="1400" dirty="0"/>
              <a:t>(@</a:t>
            </a:r>
            <a:r>
              <a:rPr lang="en-US" altLang="zh-CN" sz="1400" dirty="0" err="1"/>
              <a:t>date_value</a:t>
            </a:r>
            <a:r>
              <a:rPr lang="en-US" altLang="zh-CN" sz="1400" dirty="0"/>
              <a:t> date)</a:t>
            </a:r>
          </a:p>
          <a:p>
            <a:r>
              <a:rPr lang="en-US" altLang="zh-CN" sz="1400" dirty="0"/>
              <a:t>returns </a:t>
            </a:r>
            <a:r>
              <a:rPr lang="en-US" altLang="zh-CN" sz="1400" dirty="0" err="1"/>
              <a:t>int</a:t>
            </a:r>
            <a:endParaRPr lang="en-US" altLang="zh-CN" sz="1400" dirty="0"/>
          </a:p>
          <a:p>
            <a:r>
              <a:rPr lang="en-US" altLang="zh-CN" sz="1400" dirty="0"/>
              <a:t>as </a:t>
            </a:r>
          </a:p>
          <a:p>
            <a:r>
              <a:rPr lang="en-US" altLang="zh-CN" sz="1400" dirty="0"/>
              <a:t>begin</a:t>
            </a:r>
          </a:p>
          <a:p>
            <a:r>
              <a:rPr lang="en-US" altLang="zh-CN" sz="1400" dirty="0"/>
              <a:t>declare @holiday </a:t>
            </a:r>
            <a:r>
              <a:rPr lang="en-US" altLang="zh-CN" sz="1400" dirty="0" err="1"/>
              <a:t>int</a:t>
            </a:r>
            <a:endParaRPr lang="en-US" altLang="zh-CN" sz="1400" dirty="0"/>
          </a:p>
          <a:p>
            <a:r>
              <a:rPr lang="en-US" altLang="zh-CN" sz="1400" dirty="0"/>
              <a:t>declare @m </a:t>
            </a:r>
            <a:r>
              <a:rPr lang="en-US" altLang="zh-CN" sz="1400" dirty="0" err="1"/>
              <a:t>int</a:t>
            </a:r>
            <a:r>
              <a:rPr lang="en-US" altLang="zh-CN" sz="1400" dirty="0"/>
              <a:t>=DATEPART(mm, @</a:t>
            </a:r>
            <a:r>
              <a:rPr lang="en-US" altLang="zh-CN" sz="1400" dirty="0" err="1"/>
              <a:t>date_value</a:t>
            </a:r>
            <a:r>
              <a:rPr lang="en-US" altLang="zh-CN" sz="1400" dirty="0"/>
              <a:t>)</a:t>
            </a:r>
          </a:p>
          <a:p>
            <a:r>
              <a:rPr lang="en-US" altLang="zh-CN" sz="1400" dirty="0"/>
              <a:t>declare @d </a:t>
            </a:r>
            <a:r>
              <a:rPr lang="en-US" altLang="zh-CN" sz="1400" dirty="0" err="1"/>
              <a:t>int</a:t>
            </a:r>
            <a:r>
              <a:rPr lang="en-US" altLang="zh-CN" sz="1400" dirty="0"/>
              <a:t>=DATEPART(DD, @</a:t>
            </a:r>
            <a:r>
              <a:rPr lang="en-US" altLang="zh-CN" sz="1400" dirty="0" err="1"/>
              <a:t>date_value</a:t>
            </a:r>
            <a:r>
              <a:rPr lang="en-US" altLang="zh-CN" sz="1400" dirty="0"/>
              <a:t>) </a:t>
            </a:r>
          </a:p>
          <a:p>
            <a:r>
              <a:rPr lang="en-US" altLang="zh-CN" sz="1400" dirty="0"/>
              <a:t>declare @weekend </a:t>
            </a:r>
            <a:r>
              <a:rPr lang="en-US" altLang="zh-CN" sz="1400" dirty="0" err="1"/>
              <a:t>int</a:t>
            </a:r>
            <a:r>
              <a:rPr lang="en-US" altLang="zh-CN" sz="1400" dirty="0"/>
              <a:t> =DATEPART(DW,@</a:t>
            </a:r>
            <a:r>
              <a:rPr lang="en-US" altLang="zh-CN" sz="1400" dirty="0" err="1"/>
              <a:t>date_value</a:t>
            </a:r>
            <a:r>
              <a:rPr lang="en-US" altLang="zh-CN" sz="1400" dirty="0"/>
              <a:t>)</a:t>
            </a:r>
          </a:p>
          <a:p>
            <a:r>
              <a:rPr lang="en-US" altLang="zh-CN" sz="1400" dirty="0"/>
              <a:t>begin</a:t>
            </a:r>
          </a:p>
          <a:p>
            <a:r>
              <a:rPr lang="en-US" altLang="zh-CN" sz="1400" dirty="0"/>
              <a:t>-- New Years Day</a:t>
            </a:r>
          </a:p>
          <a:p>
            <a:r>
              <a:rPr lang="en-US" altLang="zh-CN" sz="1400" dirty="0"/>
              <a:t>IF (@M = 1 AND @D = 1 ) </a:t>
            </a:r>
          </a:p>
          <a:p>
            <a:r>
              <a:rPr lang="en-US" altLang="zh-CN" sz="1400" dirty="0"/>
              <a:t>set @holiday=1;</a:t>
            </a:r>
          </a:p>
          <a:p>
            <a:r>
              <a:rPr lang="en-US" altLang="zh-CN" sz="1400" dirty="0"/>
              <a:t>-- Martin Luther King Day (3rd Monday of January)</a:t>
            </a:r>
          </a:p>
          <a:p>
            <a:r>
              <a:rPr lang="en-US" altLang="zh-CN" sz="1400" dirty="0"/>
              <a:t>Else IF (@M = 1 AND @D BETWEEN 15 AND 21 AND @weekend = 2) set @holiday=1;</a:t>
            </a:r>
          </a:p>
          <a:p>
            <a:r>
              <a:rPr lang="en-US" altLang="zh-CN" sz="1400" dirty="0"/>
              <a:t>-- Presidents Day (3rd Monday of February)</a:t>
            </a:r>
          </a:p>
          <a:p>
            <a:r>
              <a:rPr lang="en-US" altLang="zh-CN" sz="1400" dirty="0"/>
              <a:t>Else IF (@M = 2 AND @D BETWEEN 15 AND 21 AND @weekend = 2) set @holiday=1;</a:t>
            </a:r>
          </a:p>
          <a:p>
            <a:r>
              <a:rPr lang="en-US" altLang="zh-CN" sz="1400" dirty="0"/>
              <a:t>-- Memorial Day (Last Monday of May)</a:t>
            </a:r>
          </a:p>
          <a:p>
            <a:r>
              <a:rPr lang="en-US" altLang="zh-CN" sz="1400" dirty="0"/>
              <a:t>Else IF (@M = 5 AND @D BETWEEN 25 AND 31 AND @weekend = 2) set @holiday=1;</a:t>
            </a:r>
          </a:p>
          <a:p>
            <a:endParaRPr lang="en-US" altLang="zh-CN" sz="1400" dirty="0"/>
          </a:p>
        </p:txBody>
      </p:sp>
      <p:sp>
        <p:nvSpPr>
          <p:cNvPr id="3" name="TextBox 2"/>
          <p:cNvSpPr txBox="1"/>
          <p:nvPr/>
        </p:nvSpPr>
        <p:spPr>
          <a:xfrm>
            <a:off x="6445981" y="1376242"/>
            <a:ext cx="5413509" cy="4616648"/>
          </a:xfrm>
          <a:prstGeom prst="rect">
            <a:avLst/>
          </a:prstGeom>
          <a:noFill/>
        </p:spPr>
        <p:txBody>
          <a:bodyPr wrap="square" rtlCol="0">
            <a:spAutoFit/>
          </a:bodyPr>
          <a:lstStyle/>
          <a:p>
            <a:r>
              <a:rPr lang="en-US" altLang="zh-CN" sz="1400" dirty="0"/>
              <a:t>-- Independence Day</a:t>
            </a:r>
          </a:p>
          <a:p>
            <a:r>
              <a:rPr lang="en-US" altLang="zh-CN" sz="1400" dirty="0"/>
              <a:t>Else IF (@M = 7 AND @D = 4 ) set @holiday=1;</a:t>
            </a:r>
          </a:p>
          <a:p>
            <a:r>
              <a:rPr lang="en-US" altLang="zh-CN" sz="1400" dirty="0"/>
              <a:t>-- Labor Day (1st Monday of September)</a:t>
            </a:r>
          </a:p>
          <a:p>
            <a:r>
              <a:rPr lang="en-US" altLang="zh-CN" sz="1400" dirty="0"/>
              <a:t>ELSE IF (@M = 9 AND @D BETWEEN 1 AND 7 AND @weekend = 2) </a:t>
            </a:r>
          </a:p>
          <a:p>
            <a:r>
              <a:rPr lang="en-US" altLang="zh-CN" sz="1400" dirty="0"/>
              <a:t>set @holiday=1;</a:t>
            </a:r>
          </a:p>
          <a:p>
            <a:r>
              <a:rPr lang="en-US" altLang="zh-CN" sz="1400" dirty="0"/>
              <a:t>-- Columbus Day (2nd Monday of October)</a:t>
            </a:r>
          </a:p>
          <a:p>
            <a:r>
              <a:rPr lang="en-US" altLang="zh-CN" sz="1400" dirty="0"/>
              <a:t>ELSE IF (@M = 10 AND @D BETWEEN 8 AND 14 AND @weekend = 2) </a:t>
            </a:r>
          </a:p>
          <a:p>
            <a:r>
              <a:rPr lang="en-US" altLang="zh-CN" sz="1400" dirty="0"/>
              <a:t>set @holiday=1;</a:t>
            </a:r>
          </a:p>
          <a:p>
            <a:r>
              <a:rPr lang="en-US" altLang="zh-CN" sz="1400" dirty="0"/>
              <a:t>-- Veterans Day (October 11th)</a:t>
            </a:r>
          </a:p>
          <a:p>
            <a:r>
              <a:rPr lang="en-US" altLang="zh-CN" sz="1400" dirty="0"/>
              <a:t>ELSE IF (@M = 11 AND @D = 11 ) set @holiday=1;</a:t>
            </a:r>
          </a:p>
          <a:p>
            <a:r>
              <a:rPr lang="en-US" altLang="zh-CN" sz="1400" dirty="0"/>
              <a:t>-- Thanksgiving Day (4th Thursday of November)</a:t>
            </a:r>
          </a:p>
          <a:p>
            <a:r>
              <a:rPr lang="en-US" altLang="zh-CN" sz="1400" dirty="0"/>
              <a:t>ELSE IF (@M = 11 AND @D BETWEEN 22 AND 28 AND @weekend = 5) </a:t>
            </a:r>
          </a:p>
          <a:p>
            <a:r>
              <a:rPr lang="en-US" altLang="zh-CN" sz="1400" dirty="0"/>
              <a:t>set @holiday=1;;</a:t>
            </a:r>
          </a:p>
          <a:p>
            <a:r>
              <a:rPr lang="en-US" altLang="zh-CN" sz="1400" dirty="0"/>
              <a:t>-- Christmas Day (December 25th)</a:t>
            </a:r>
          </a:p>
          <a:p>
            <a:r>
              <a:rPr lang="en-US" altLang="zh-CN" sz="1400" dirty="0"/>
              <a:t>ELSE IF (@M = 12 AND @D = 25 ) set @holiday=1;</a:t>
            </a:r>
          </a:p>
          <a:p>
            <a:r>
              <a:rPr lang="en-US" altLang="zh-CN" sz="1400" dirty="0"/>
              <a:t>Else set @holiday=0;</a:t>
            </a:r>
          </a:p>
          <a:p>
            <a:r>
              <a:rPr lang="en-US" altLang="zh-CN" sz="1400" dirty="0"/>
              <a:t>end</a:t>
            </a:r>
          </a:p>
          <a:p>
            <a:r>
              <a:rPr lang="en-US" altLang="zh-CN" sz="1400" dirty="0"/>
              <a:t>return @holiday;</a:t>
            </a:r>
          </a:p>
          <a:p>
            <a:r>
              <a:rPr lang="en-US" altLang="zh-CN" sz="1400" dirty="0"/>
              <a:t>end</a:t>
            </a:r>
          </a:p>
          <a:p>
            <a:r>
              <a:rPr lang="en-US" altLang="zh-CN" sz="1400" dirty="0"/>
              <a:t>go</a:t>
            </a:r>
            <a:endParaRPr lang="zh-CN" altLang="en-US" sz="1400" dirty="0"/>
          </a:p>
          <a:p>
            <a:endParaRPr lang="en-US" sz="1400" dirty="0"/>
          </a:p>
        </p:txBody>
      </p:sp>
    </p:spTree>
    <p:extLst>
      <p:ext uri="{BB962C8B-B14F-4D97-AF65-F5344CB8AC3E}">
        <p14:creationId xmlns:p14="http://schemas.microsoft.com/office/powerpoint/2010/main" val="158339445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61315" y="397031"/>
            <a:ext cx="2901756" cy="707886"/>
          </a:xfrm>
          <a:prstGeom prst="rect">
            <a:avLst/>
          </a:prstGeom>
          <a:noFill/>
        </p:spPr>
        <p:txBody>
          <a:bodyPr wrap="none" rtlCol="0">
            <a:spAutoFit/>
          </a:bodyPr>
          <a:lstStyle/>
          <a:p>
            <a:r>
              <a:rPr kumimoji="1" lang="en-US" altLang="zh-CN" sz="4000" dirty="0">
                <a:latin typeface="Arial Rounded MT Bold" charset="0"/>
                <a:ea typeface="Arial Rounded MT Bold" charset="0"/>
                <a:cs typeface="Arial Rounded MT Bold" charset="0"/>
              </a:rPr>
              <a:t>Encryption</a:t>
            </a:r>
            <a:endParaRPr kumimoji="1" lang="zh-CN" altLang="en-US" sz="4000" dirty="0">
              <a:latin typeface="Arial Rounded MT Bold" charset="0"/>
              <a:ea typeface="Arial Rounded MT Bold" charset="0"/>
              <a:cs typeface="Arial Rounded MT Bold" charset="0"/>
            </a:endParaRPr>
          </a:p>
        </p:txBody>
      </p:sp>
      <p:sp>
        <p:nvSpPr>
          <p:cNvPr id="11" name="TextBox 10"/>
          <p:cNvSpPr txBox="1"/>
          <p:nvPr/>
        </p:nvSpPr>
        <p:spPr>
          <a:xfrm>
            <a:off x="1782856" y="1447429"/>
            <a:ext cx="6080215" cy="4581896"/>
          </a:xfrm>
          <a:prstGeom prst="rect">
            <a:avLst/>
          </a:prstGeom>
          <a:noFill/>
        </p:spPr>
        <p:txBody>
          <a:bodyPr wrap="square" rtlCol="0">
            <a:spAutoFit/>
          </a:bodyPr>
          <a:lstStyle/>
          <a:p>
            <a:r>
              <a:rPr lang="en-US" altLang="zh-CN" sz="1400" dirty="0"/>
              <a:t>USE [Traffic accidents]</a:t>
            </a:r>
          </a:p>
          <a:p>
            <a:r>
              <a:rPr lang="en-US" altLang="zh-CN" sz="1400" dirty="0"/>
              <a:t>--Encryption </a:t>
            </a:r>
            <a:r>
              <a:rPr lang="en-US" altLang="zh-CN" sz="1400" dirty="0" err="1"/>
              <a:t>CardNumber</a:t>
            </a:r>
            <a:r>
              <a:rPr lang="en-US" altLang="zh-CN" sz="1400" dirty="0"/>
              <a:t> for Driver</a:t>
            </a:r>
          </a:p>
          <a:p>
            <a:r>
              <a:rPr lang="en-US" altLang="zh-CN" sz="1400" dirty="0"/>
              <a:t>CREATE MASTER KEY ENCRYPTION BY PASSWORD = 'p@ssw0rd'</a:t>
            </a:r>
          </a:p>
          <a:p>
            <a:endParaRPr lang="en-US" altLang="zh-CN" sz="1400" dirty="0"/>
          </a:p>
          <a:p>
            <a:r>
              <a:rPr lang="en-US" altLang="zh-CN" sz="1400" dirty="0"/>
              <a:t>CREATE CERTIFICATE Insurance  </a:t>
            </a:r>
          </a:p>
          <a:p>
            <a:r>
              <a:rPr lang="en-US" altLang="zh-CN" sz="1400" dirty="0"/>
              <a:t>   WITH SUBJECT = 'Driver Credit Card Numbers';  </a:t>
            </a:r>
          </a:p>
          <a:p>
            <a:r>
              <a:rPr lang="en-US" altLang="zh-CN" sz="1400" dirty="0"/>
              <a:t>GO  </a:t>
            </a:r>
          </a:p>
          <a:p>
            <a:endParaRPr lang="en-US" altLang="zh-CN" sz="1400" dirty="0"/>
          </a:p>
          <a:p>
            <a:r>
              <a:rPr lang="en-US" altLang="zh-CN" sz="1400" dirty="0"/>
              <a:t>CREATE SYMMETRIC KEY CreditCards_Key11  </a:t>
            </a:r>
          </a:p>
          <a:p>
            <a:r>
              <a:rPr lang="en-US" altLang="zh-CN" sz="1400" dirty="0"/>
              <a:t>    WITH ALGORITHM = AES_256  </a:t>
            </a:r>
          </a:p>
          <a:p>
            <a:r>
              <a:rPr lang="en-US" altLang="zh-CN" sz="1400" dirty="0"/>
              <a:t>    ENCRYPTION BY CERTIFICATE Insurance;  </a:t>
            </a:r>
          </a:p>
          <a:p>
            <a:r>
              <a:rPr lang="en-US" altLang="zh-CN" sz="1400" dirty="0"/>
              <a:t>GO  </a:t>
            </a:r>
          </a:p>
          <a:p>
            <a:r>
              <a:rPr lang="en-US" altLang="zh-CN" sz="1400" dirty="0"/>
              <a:t>ALTER TABLE Driver  </a:t>
            </a:r>
          </a:p>
          <a:p>
            <a:r>
              <a:rPr lang="en-US" altLang="zh-CN" sz="1400" dirty="0"/>
              <a:t>    ADD </a:t>
            </a:r>
            <a:r>
              <a:rPr lang="en-US" altLang="zh-CN" sz="1400" dirty="0" err="1"/>
              <a:t>CardNumber_Encrypted</a:t>
            </a:r>
            <a:r>
              <a:rPr lang="en-US" altLang="zh-CN" sz="1400" dirty="0"/>
              <a:t> </a:t>
            </a:r>
            <a:r>
              <a:rPr lang="en-US" altLang="zh-CN" sz="1400" dirty="0" err="1"/>
              <a:t>varbinary</a:t>
            </a:r>
            <a:r>
              <a:rPr lang="en-US" altLang="zh-CN" sz="1400" dirty="0"/>
              <a:t>(128); </a:t>
            </a:r>
          </a:p>
          <a:p>
            <a:r>
              <a:rPr lang="en-US" altLang="zh-CN" sz="1400" dirty="0"/>
              <a:t>OPEN SYMMETRIC KEY CreditCards_Key11  </a:t>
            </a:r>
          </a:p>
          <a:p>
            <a:r>
              <a:rPr lang="en-US" altLang="zh-CN" sz="1400" dirty="0"/>
              <a:t>   DECRYPTION BY CERTIFICATE Insurance; </a:t>
            </a:r>
          </a:p>
          <a:p>
            <a:r>
              <a:rPr lang="en-US" altLang="zh-CN" sz="1400" dirty="0"/>
              <a:t>    </a:t>
            </a:r>
          </a:p>
          <a:p>
            <a:r>
              <a:rPr lang="en-US" altLang="zh-CN" sz="1400" dirty="0"/>
              <a:t>UPDATE [</a:t>
            </a:r>
            <a:r>
              <a:rPr lang="en-US" altLang="zh-CN" sz="1400" dirty="0" err="1"/>
              <a:t>dbo</a:t>
            </a:r>
            <a:r>
              <a:rPr lang="en-US" altLang="zh-CN" sz="1400" dirty="0"/>
              <a:t>].[Driver] </a:t>
            </a:r>
          </a:p>
          <a:p>
            <a:r>
              <a:rPr lang="en-US" altLang="zh-CN" sz="1400" dirty="0"/>
              <a:t>SET </a:t>
            </a:r>
            <a:r>
              <a:rPr lang="en-US" altLang="zh-CN" sz="1400" dirty="0" err="1"/>
              <a:t>CardNumber_Encrypted</a:t>
            </a:r>
            <a:r>
              <a:rPr lang="en-US" altLang="zh-CN" sz="1400" dirty="0"/>
              <a:t> = </a:t>
            </a:r>
            <a:r>
              <a:rPr lang="en-US" altLang="zh-CN" sz="1400" dirty="0" err="1"/>
              <a:t>EncryptByKey</a:t>
            </a:r>
            <a:r>
              <a:rPr lang="en-US" altLang="zh-CN" sz="1400" dirty="0"/>
              <a:t>(</a:t>
            </a:r>
            <a:r>
              <a:rPr lang="en-US" altLang="zh-CN" sz="1400" dirty="0" err="1"/>
              <a:t>Key_GUID</a:t>
            </a:r>
            <a:r>
              <a:rPr lang="en-US" altLang="zh-CN" sz="1400" dirty="0"/>
              <a:t>('CreditCards_Key11')  </a:t>
            </a:r>
          </a:p>
          <a:p>
            <a:r>
              <a:rPr lang="en-US" altLang="zh-CN" sz="1400" dirty="0"/>
              <a:t>    , </a:t>
            </a:r>
            <a:r>
              <a:rPr lang="en-US" altLang="zh-CN" sz="1400" dirty="0" err="1"/>
              <a:t>CardNumber</a:t>
            </a:r>
            <a:r>
              <a:rPr lang="en-US" altLang="zh-CN" sz="1400" dirty="0"/>
              <a:t>, 1, </a:t>
            </a:r>
            <a:r>
              <a:rPr lang="en-US" altLang="zh-CN" sz="1400" dirty="0" err="1"/>
              <a:t>HashBytes</a:t>
            </a:r>
            <a:r>
              <a:rPr lang="en-US" altLang="zh-CN" sz="1400" dirty="0"/>
              <a:t>('SHA1', CONVERT( </a:t>
            </a:r>
            <a:r>
              <a:rPr lang="en-US" altLang="zh-CN" sz="1400" dirty="0" err="1"/>
              <a:t>varbinary</a:t>
            </a:r>
            <a:r>
              <a:rPr lang="en-US" altLang="zh-CN" sz="1400" dirty="0"/>
              <a:t>  </a:t>
            </a:r>
          </a:p>
          <a:p>
            <a:r>
              <a:rPr lang="en-US" altLang="zh-CN" sz="1400" dirty="0"/>
              <a:t>    , </a:t>
            </a:r>
            <a:r>
              <a:rPr lang="en-US" altLang="zh-CN" sz="1400" dirty="0" err="1"/>
              <a:t>DriverID</a:t>
            </a:r>
            <a:r>
              <a:rPr lang="en-US" altLang="zh-CN" sz="1400" dirty="0"/>
              <a:t>))); </a:t>
            </a:r>
            <a:endParaRPr lang="zh-CN" altLang="en-US" sz="1400" dirty="0"/>
          </a:p>
        </p:txBody>
      </p:sp>
      <p:pic>
        <p:nvPicPr>
          <p:cNvPr id="18"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250" y="158056"/>
            <a:ext cx="1634759" cy="1185836"/>
          </a:xfrm>
          <a:prstGeom prst="rect">
            <a:avLst/>
          </a:prstGeom>
        </p:spPr>
      </p:pic>
      <p:pic>
        <p:nvPicPr>
          <p:cNvPr id="2" name="Picture 1"/>
          <p:cNvPicPr>
            <a:picLocks noChangeAspect="1"/>
          </p:cNvPicPr>
          <p:nvPr/>
        </p:nvPicPr>
        <p:blipFill>
          <a:blip r:embed="rId3"/>
          <a:stretch>
            <a:fillRect/>
          </a:stretch>
        </p:blipFill>
        <p:spPr>
          <a:xfrm>
            <a:off x="6283606" y="2726033"/>
            <a:ext cx="5724525" cy="1647825"/>
          </a:xfrm>
          <a:prstGeom prst="rect">
            <a:avLst/>
          </a:prstGeom>
        </p:spPr>
      </p:pic>
    </p:spTree>
    <p:extLst>
      <p:ext uri="{BB962C8B-B14F-4D97-AF65-F5344CB8AC3E}">
        <p14:creationId xmlns:p14="http://schemas.microsoft.com/office/powerpoint/2010/main" val="49326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01541" y="493617"/>
            <a:ext cx="2874761" cy="707886"/>
          </a:xfrm>
          <a:prstGeom prst="rect">
            <a:avLst/>
          </a:prstGeom>
          <a:noFill/>
        </p:spPr>
        <p:txBody>
          <a:bodyPr wrap="none" rtlCol="0">
            <a:spAutoFit/>
          </a:bodyPr>
          <a:lstStyle/>
          <a:p>
            <a:r>
              <a:rPr kumimoji="1" lang="en-US" altLang="zh-CN" sz="4000" dirty="0">
                <a:latin typeface="Arial Rounded MT Bold" charset="0"/>
                <a:ea typeface="Arial Rounded MT Bold" charset="0"/>
                <a:cs typeface="Arial Rounded MT Bold" charset="0"/>
              </a:rPr>
              <a:t>Insert data</a:t>
            </a:r>
            <a:endParaRPr kumimoji="1" lang="zh-CN" altLang="en-US" sz="4000" dirty="0">
              <a:latin typeface="Arial Rounded MT Bold" charset="0"/>
              <a:ea typeface="Arial Rounded MT Bold" charset="0"/>
              <a:cs typeface="Arial Rounded MT Bold" charset="0"/>
            </a:endParaRPr>
          </a:p>
        </p:txBody>
      </p:sp>
      <p:grpSp>
        <p:nvGrpSpPr>
          <p:cNvPr id="8" name="组 19"/>
          <p:cNvGrpSpPr/>
          <p:nvPr/>
        </p:nvGrpSpPr>
        <p:grpSpPr>
          <a:xfrm flipH="1">
            <a:off x="1608041" y="2990259"/>
            <a:ext cx="1852524" cy="892288"/>
            <a:chOff x="4312991" y="4818702"/>
            <a:chExt cx="1852524" cy="892288"/>
          </a:xfrm>
        </p:grpSpPr>
        <p:pic>
          <p:nvPicPr>
            <p:cNvPr id="9"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513520" y="4931022"/>
              <a:ext cx="1451466" cy="608264"/>
            </a:xfrm>
            <a:prstGeom prst="rect">
              <a:avLst/>
            </a:prstGeom>
          </p:spPr>
        </p:pic>
        <p:sp>
          <p:nvSpPr>
            <p:cNvPr id="10" name="矩形 11"/>
            <p:cNvSpPr/>
            <p:nvPr/>
          </p:nvSpPr>
          <p:spPr>
            <a:xfrm>
              <a:off x="5395495" y="4818702"/>
              <a:ext cx="770020" cy="8922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1" name="直线连接符 13"/>
            <p:cNvCxnSpPr/>
            <p:nvPr/>
          </p:nvCxnSpPr>
          <p:spPr>
            <a:xfrm>
              <a:off x="4375150" y="5057775"/>
              <a:ext cx="118143" cy="88566"/>
            </a:xfrm>
            <a:prstGeom prst="line">
              <a:avLst/>
            </a:prstGeom>
          </p:spPr>
          <p:style>
            <a:lnRef idx="3">
              <a:schemeClr val="dk1"/>
            </a:lnRef>
            <a:fillRef idx="0">
              <a:schemeClr val="dk1"/>
            </a:fillRef>
            <a:effectRef idx="2">
              <a:schemeClr val="dk1"/>
            </a:effectRef>
            <a:fontRef idx="minor">
              <a:schemeClr val="tx1"/>
            </a:fontRef>
          </p:style>
        </p:cxnSp>
        <p:cxnSp>
          <p:nvCxnSpPr>
            <p:cNvPr id="12" name="直线连接符 36"/>
            <p:cNvCxnSpPr/>
            <p:nvPr/>
          </p:nvCxnSpPr>
          <p:spPr>
            <a:xfrm>
              <a:off x="4513520" y="5019675"/>
              <a:ext cx="17878" cy="85558"/>
            </a:xfrm>
            <a:prstGeom prst="line">
              <a:avLst/>
            </a:prstGeom>
          </p:spPr>
          <p:style>
            <a:lnRef idx="3">
              <a:schemeClr val="dk1"/>
            </a:lnRef>
            <a:fillRef idx="0">
              <a:schemeClr val="dk1"/>
            </a:fillRef>
            <a:effectRef idx="2">
              <a:schemeClr val="dk1"/>
            </a:effectRef>
            <a:fontRef idx="minor">
              <a:schemeClr val="tx1"/>
            </a:fontRef>
          </p:style>
        </p:cxnSp>
        <p:cxnSp>
          <p:nvCxnSpPr>
            <p:cNvPr id="13" name="直线连接符 38"/>
            <p:cNvCxnSpPr/>
            <p:nvPr/>
          </p:nvCxnSpPr>
          <p:spPr>
            <a:xfrm>
              <a:off x="4312991" y="5146588"/>
              <a:ext cx="133930" cy="50887"/>
            </a:xfrm>
            <a:prstGeom prst="line">
              <a:avLst/>
            </a:prstGeom>
          </p:spPr>
          <p:style>
            <a:lnRef idx="3">
              <a:schemeClr val="dk1"/>
            </a:lnRef>
            <a:fillRef idx="0">
              <a:schemeClr val="dk1"/>
            </a:fillRef>
            <a:effectRef idx="2">
              <a:schemeClr val="dk1"/>
            </a:effectRef>
            <a:fontRef idx="minor">
              <a:schemeClr val="tx1"/>
            </a:fontRef>
          </p:style>
        </p:cxnSp>
      </p:grpSp>
      <p:sp>
        <p:nvSpPr>
          <p:cNvPr id="15" name="TextBox 14"/>
          <p:cNvSpPr txBox="1"/>
          <p:nvPr/>
        </p:nvSpPr>
        <p:spPr>
          <a:xfrm>
            <a:off x="4537583" y="1876417"/>
            <a:ext cx="6608709" cy="830997"/>
          </a:xfrm>
          <a:prstGeom prst="rect">
            <a:avLst/>
          </a:prstGeom>
          <a:noFill/>
        </p:spPr>
        <p:txBody>
          <a:bodyPr wrap="square" rtlCol="0">
            <a:spAutoFit/>
          </a:bodyPr>
          <a:lstStyle/>
          <a:p>
            <a:r>
              <a:rPr lang="en-US" altLang="zh-CN" sz="1600" dirty="0">
                <a:sym typeface="Wingdings" panose="05000000000000000000" pitchFamily="2" charset="2"/>
              </a:rPr>
              <a:t>insert Vehicle values ( 'BMW', 'Sedan', 'Auto', 4, 10000, 3, 1, null, null)</a:t>
            </a:r>
          </a:p>
          <a:p>
            <a:endParaRPr lang="en-US" altLang="zh-CN" sz="1600" dirty="0">
              <a:sym typeface="Wingdings" panose="05000000000000000000" pitchFamily="2" charset="2"/>
            </a:endParaRPr>
          </a:p>
          <a:p>
            <a:r>
              <a:rPr lang="en-US" altLang="zh-CN" sz="1600" dirty="0">
                <a:sym typeface="Wingdings" panose="05000000000000000000" pitchFamily="2" charset="2"/>
              </a:rPr>
              <a:t>insert Location values('</a:t>
            </a:r>
            <a:r>
              <a:rPr lang="en-US" altLang="zh-CN" sz="1600" dirty="0" err="1">
                <a:sym typeface="Wingdings" panose="05000000000000000000" pitchFamily="2" charset="2"/>
              </a:rPr>
              <a:t>Huntington','Avenue','level</a:t>
            </a:r>
            <a:r>
              <a:rPr lang="en-US" altLang="zh-CN" sz="1600" dirty="0">
                <a:sym typeface="Wingdings" panose="05000000000000000000" pitchFamily="2" charset="2"/>
              </a:rPr>
              <a:t>')</a:t>
            </a:r>
          </a:p>
        </p:txBody>
      </p:sp>
      <p:grpSp>
        <p:nvGrpSpPr>
          <p:cNvPr id="16" name="组 5"/>
          <p:cNvGrpSpPr/>
          <p:nvPr/>
        </p:nvGrpSpPr>
        <p:grpSpPr>
          <a:xfrm>
            <a:off x="2007079" y="1853766"/>
            <a:ext cx="2019006" cy="3474047"/>
            <a:chOff x="2034803" y="2297361"/>
            <a:chExt cx="2019006" cy="3474047"/>
          </a:xfrm>
        </p:grpSpPr>
        <p:grpSp>
          <p:nvGrpSpPr>
            <p:cNvPr id="17" name="组 6"/>
            <p:cNvGrpSpPr/>
            <p:nvPr/>
          </p:nvGrpSpPr>
          <p:grpSpPr>
            <a:xfrm>
              <a:off x="2373053" y="2955469"/>
              <a:ext cx="1454966" cy="741385"/>
              <a:chOff x="2373053" y="2955469"/>
              <a:chExt cx="1454966" cy="741385"/>
            </a:xfrm>
          </p:grpSpPr>
          <p:pic>
            <p:nvPicPr>
              <p:cNvPr id="28"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053" y="2955470"/>
                <a:ext cx="1454966" cy="741384"/>
              </a:xfrm>
              <a:prstGeom prst="rect">
                <a:avLst/>
              </a:prstGeom>
            </p:spPr>
          </p:pic>
          <p:sp>
            <p:nvSpPr>
              <p:cNvPr id="29" name="矩形 2"/>
              <p:cNvSpPr/>
              <p:nvPr/>
            </p:nvSpPr>
            <p:spPr>
              <a:xfrm>
                <a:off x="2842953" y="2955469"/>
                <a:ext cx="985066" cy="47353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8" name="矩形 22"/>
            <p:cNvSpPr/>
            <p:nvPr/>
          </p:nvSpPr>
          <p:spPr>
            <a:xfrm>
              <a:off x="2874715" y="3127093"/>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24"/>
            <p:cNvSpPr/>
            <p:nvPr/>
          </p:nvSpPr>
          <p:spPr>
            <a:xfrm>
              <a:off x="3321755" y="3130579"/>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25"/>
            <p:cNvSpPr/>
            <p:nvPr/>
          </p:nvSpPr>
          <p:spPr>
            <a:xfrm>
              <a:off x="2880534" y="2721084"/>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6"/>
            <p:cNvSpPr/>
            <p:nvPr/>
          </p:nvSpPr>
          <p:spPr>
            <a:xfrm>
              <a:off x="3314979" y="2724445"/>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7"/>
            <p:cNvSpPr/>
            <p:nvPr/>
          </p:nvSpPr>
          <p:spPr>
            <a:xfrm>
              <a:off x="3314982" y="2297361"/>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8"/>
            <p:cNvSpPr/>
            <p:nvPr/>
          </p:nvSpPr>
          <p:spPr>
            <a:xfrm>
              <a:off x="2874718" y="2314297"/>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18573" y="3874168"/>
              <a:ext cx="1451466" cy="608264"/>
            </a:xfrm>
            <a:prstGeom prst="rect">
              <a:avLst/>
            </a:prstGeom>
          </p:spPr>
        </p:pic>
        <p:grpSp>
          <p:nvGrpSpPr>
            <p:cNvPr id="25" name="组 31"/>
            <p:cNvGrpSpPr/>
            <p:nvPr/>
          </p:nvGrpSpPr>
          <p:grpSpPr>
            <a:xfrm>
              <a:off x="2034803" y="4482432"/>
              <a:ext cx="2019006" cy="1288976"/>
              <a:chOff x="5996838" y="3609572"/>
              <a:chExt cx="2112879" cy="1556434"/>
            </a:xfrm>
          </p:grpSpPr>
          <p:pic>
            <p:nvPicPr>
              <p:cNvPr id="26"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996838" y="3609572"/>
                <a:ext cx="2112879" cy="1556434"/>
              </a:xfrm>
              <a:prstGeom prst="rect">
                <a:avLst/>
              </a:prstGeom>
            </p:spPr>
          </p:pic>
          <p:sp>
            <p:nvSpPr>
              <p:cNvPr id="27" name="矩形 30"/>
              <p:cNvSpPr/>
              <p:nvPr/>
            </p:nvSpPr>
            <p:spPr>
              <a:xfrm>
                <a:off x="5996838" y="4815108"/>
                <a:ext cx="2112879" cy="3508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grpSp>
    </p:spTree>
    <p:extLst>
      <p:ext uri="{BB962C8B-B14F-4D97-AF65-F5344CB8AC3E}">
        <p14:creationId xmlns:p14="http://schemas.microsoft.com/office/powerpoint/2010/main" val="10745835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968E2D-BCD3-4446-BB86-39BD992BA9DB}"/>
              </a:ext>
            </a:extLst>
          </p:cNvPr>
          <p:cNvPicPr>
            <a:picLocks noChangeAspect="1"/>
          </p:cNvPicPr>
          <p:nvPr/>
        </p:nvPicPr>
        <p:blipFill>
          <a:blip r:embed="rId2"/>
          <a:stretch>
            <a:fillRect/>
          </a:stretch>
        </p:blipFill>
        <p:spPr>
          <a:xfrm>
            <a:off x="1580029" y="1911040"/>
            <a:ext cx="10295965" cy="3721188"/>
          </a:xfrm>
          <a:prstGeom prst="rect">
            <a:avLst/>
          </a:prstGeom>
        </p:spPr>
      </p:pic>
      <p:sp>
        <p:nvSpPr>
          <p:cNvPr id="3" name="文本框 2">
            <a:extLst>
              <a:ext uri="{FF2B5EF4-FFF2-40B4-BE49-F238E27FC236}">
                <a16:creationId xmlns:a16="http://schemas.microsoft.com/office/drawing/2014/main" id="{64D989E7-FF88-48DE-A3E9-8EB36C9FD53E}"/>
              </a:ext>
            </a:extLst>
          </p:cNvPr>
          <p:cNvSpPr txBox="1"/>
          <p:nvPr/>
        </p:nvSpPr>
        <p:spPr>
          <a:xfrm>
            <a:off x="3058152" y="556683"/>
            <a:ext cx="7582818" cy="707886"/>
          </a:xfrm>
          <a:prstGeom prst="rect">
            <a:avLst/>
          </a:prstGeom>
          <a:noFill/>
        </p:spPr>
        <p:txBody>
          <a:bodyPr wrap="square" rtlCol="0">
            <a:spAutoFit/>
          </a:bodyPr>
          <a:lstStyle/>
          <a:p>
            <a:pPr algn="ctr"/>
            <a:r>
              <a:rPr kumimoji="1" lang="en-US" altLang="zh-CN" sz="4000" dirty="0">
                <a:latin typeface="Arial Rounded MT Bold" charset="0"/>
              </a:rPr>
              <a:t>View  for Insurance Company</a:t>
            </a:r>
            <a:endParaRPr kumimoji="1" lang="zh-CN" altLang="en-US" sz="4000" dirty="0">
              <a:latin typeface="Arial Rounded MT Bold" charset="0"/>
            </a:endParaRPr>
          </a:p>
        </p:txBody>
      </p:sp>
      <p:pic>
        <p:nvPicPr>
          <p:cNvPr id="5" name="图片 4">
            <a:extLst>
              <a:ext uri="{FF2B5EF4-FFF2-40B4-BE49-F238E27FC236}">
                <a16:creationId xmlns:a16="http://schemas.microsoft.com/office/drawing/2014/main" id="{A3EF765B-AA6C-4F07-85D2-44CD0511CDC4}"/>
              </a:ext>
            </a:extLst>
          </p:cNvPr>
          <p:cNvPicPr>
            <a:picLocks noChangeAspect="1"/>
          </p:cNvPicPr>
          <p:nvPr/>
        </p:nvPicPr>
        <p:blipFill>
          <a:blip r:embed="rId3"/>
          <a:stretch>
            <a:fillRect/>
          </a:stretch>
        </p:blipFill>
        <p:spPr>
          <a:xfrm>
            <a:off x="1580029" y="269230"/>
            <a:ext cx="1478123" cy="1282793"/>
          </a:xfrm>
          <a:prstGeom prst="rect">
            <a:avLst/>
          </a:prstGeom>
        </p:spPr>
      </p:pic>
    </p:spTree>
    <p:extLst>
      <p:ext uri="{BB962C8B-B14F-4D97-AF65-F5344CB8AC3E}">
        <p14:creationId xmlns:p14="http://schemas.microsoft.com/office/powerpoint/2010/main" val="29489179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D989E7-FF88-48DE-A3E9-8EB36C9FD53E}"/>
              </a:ext>
            </a:extLst>
          </p:cNvPr>
          <p:cNvSpPr txBox="1"/>
          <p:nvPr/>
        </p:nvSpPr>
        <p:spPr>
          <a:xfrm>
            <a:off x="3058152" y="556683"/>
            <a:ext cx="7582818" cy="707886"/>
          </a:xfrm>
          <a:prstGeom prst="rect">
            <a:avLst/>
          </a:prstGeom>
          <a:noFill/>
        </p:spPr>
        <p:txBody>
          <a:bodyPr wrap="square" rtlCol="0">
            <a:spAutoFit/>
          </a:bodyPr>
          <a:lstStyle/>
          <a:p>
            <a:pPr algn="ctr"/>
            <a:r>
              <a:rPr kumimoji="1" lang="en-US" altLang="zh-CN" sz="4000" dirty="0">
                <a:latin typeface="Arial Rounded MT Bold" charset="0"/>
              </a:rPr>
              <a:t>View  for Insurance Company</a:t>
            </a:r>
            <a:endParaRPr kumimoji="1" lang="zh-CN" altLang="en-US" sz="4000" dirty="0">
              <a:latin typeface="Arial Rounded MT Bold" charset="0"/>
            </a:endParaRPr>
          </a:p>
        </p:txBody>
      </p:sp>
      <p:pic>
        <p:nvPicPr>
          <p:cNvPr id="5" name="图片 4">
            <a:extLst>
              <a:ext uri="{FF2B5EF4-FFF2-40B4-BE49-F238E27FC236}">
                <a16:creationId xmlns:a16="http://schemas.microsoft.com/office/drawing/2014/main" id="{A3EF765B-AA6C-4F07-85D2-44CD0511CDC4}"/>
              </a:ext>
            </a:extLst>
          </p:cNvPr>
          <p:cNvPicPr>
            <a:picLocks noChangeAspect="1"/>
          </p:cNvPicPr>
          <p:nvPr/>
        </p:nvPicPr>
        <p:blipFill>
          <a:blip r:embed="rId2"/>
          <a:stretch>
            <a:fillRect/>
          </a:stretch>
        </p:blipFill>
        <p:spPr>
          <a:xfrm>
            <a:off x="1580029" y="269230"/>
            <a:ext cx="1478123" cy="1282793"/>
          </a:xfrm>
          <a:prstGeom prst="rect">
            <a:avLst/>
          </a:prstGeom>
        </p:spPr>
      </p:pic>
      <p:sp>
        <p:nvSpPr>
          <p:cNvPr id="4" name="TextBox 3"/>
          <p:cNvSpPr txBox="1"/>
          <p:nvPr/>
        </p:nvSpPr>
        <p:spPr>
          <a:xfrm>
            <a:off x="3058152" y="1839476"/>
            <a:ext cx="6422065" cy="2308324"/>
          </a:xfrm>
          <a:prstGeom prst="rect">
            <a:avLst/>
          </a:prstGeom>
          <a:noFill/>
        </p:spPr>
        <p:txBody>
          <a:bodyPr wrap="square" rtlCol="0">
            <a:spAutoFit/>
          </a:bodyPr>
          <a:lstStyle/>
          <a:p>
            <a:r>
              <a:rPr lang="en-US" dirty="0"/>
              <a:t>create view </a:t>
            </a:r>
            <a:r>
              <a:rPr lang="en-US" dirty="0" err="1"/>
              <a:t>insurancereport</a:t>
            </a:r>
            <a:r>
              <a:rPr lang="en-US" dirty="0"/>
              <a:t> as (select </a:t>
            </a:r>
            <a:r>
              <a:rPr lang="en-US" dirty="0" err="1"/>
              <a:t>VehicleID</a:t>
            </a:r>
            <a:r>
              <a:rPr lang="en-US" dirty="0"/>
              <a:t>, Insurance_status,Insurance_amount,Company_name,Insurance_type,default_insurance_amount,rank()over(partition by </a:t>
            </a:r>
            <a:r>
              <a:rPr lang="en-US" dirty="0" err="1"/>
              <a:t>company_name</a:t>
            </a:r>
            <a:r>
              <a:rPr lang="en-US" dirty="0"/>
              <a:t> order by </a:t>
            </a:r>
            <a:r>
              <a:rPr lang="en-US" dirty="0" err="1"/>
              <a:t>isnull</a:t>
            </a:r>
            <a:r>
              <a:rPr lang="en-US" dirty="0"/>
              <a:t>(</a:t>
            </a:r>
            <a:r>
              <a:rPr lang="en-US" dirty="0" err="1"/>
              <a:t>insurance_amount,default_insurance_amount</a:t>
            </a:r>
            <a:r>
              <a:rPr lang="en-US" dirty="0"/>
              <a:t>)) as </a:t>
            </a:r>
            <a:r>
              <a:rPr lang="en-US" dirty="0" err="1"/>
              <a:t>rankfrom</a:t>
            </a:r>
            <a:r>
              <a:rPr lang="en-US" dirty="0"/>
              <a:t> Vehicle </a:t>
            </a:r>
            <a:r>
              <a:rPr lang="en-US" dirty="0" err="1"/>
              <a:t>vinner</a:t>
            </a:r>
            <a:r>
              <a:rPr lang="en-US" dirty="0"/>
              <a:t> join Insurance ion </a:t>
            </a:r>
            <a:r>
              <a:rPr lang="en-US" dirty="0" err="1"/>
              <a:t>v.InsuranceID</a:t>
            </a:r>
            <a:r>
              <a:rPr lang="en-US" dirty="0"/>
              <a:t> = </a:t>
            </a:r>
            <a:r>
              <a:rPr lang="en-US" dirty="0" err="1"/>
              <a:t>i.InsuranceID</a:t>
            </a:r>
            <a:r>
              <a:rPr lang="en-US" dirty="0"/>
              <a:t>);select * from </a:t>
            </a:r>
            <a:r>
              <a:rPr lang="en-US" dirty="0" err="1"/>
              <a:t>insurancereportdrop</a:t>
            </a:r>
            <a:r>
              <a:rPr lang="en-US" dirty="0"/>
              <a:t> view </a:t>
            </a:r>
            <a:r>
              <a:rPr lang="en-US" dirty="0" err="1"/>
              <a:t>insurancereport</a:t>
            </a:r>
            <a:r>
              <a:rPr lang="en-US" dirty="0"/>
              <a:t>;</a:t>
            </a:r>
          </a:p>
        </p:txBody>
      </p:sp>
    </p:spTree>
    <p:extLst>
      <p:ext uri="{BB962C8B-B14F-4D97-AF65-F5344CB8AC3E}">
        <p14:creationId xmlns:p14="http://schemas.microsoft.com/office/powerpoint/2010/main" val="208048548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D989E7-FF88-48DE-A3E9-8EB36C9FD53E}"/>
              </a:ext>
            </a:extLst>
          </p:cNvPr>
          <p:cNvSpPr txBox="1"/>
          <p:nvPr/>
        </p:nvSpPr>
        <p:spPr>
          <a:xfrm>
            <a:off x="3170246" y="640221"/>
            <a:ext cx="8171736" cy="707886"/>
          </a:xfrm>
          <a:prstGeom prst="rect">
            <a:avLst/>
          </a:prstGeom>
          <a:noFill/>
        </p:spPr>
        <p:txBody>
          <a:bodyPr wrap="square" rtlCol="0">
            <a:spAutoFit/>
          </a:bodyPr>
          <a:lstStyle/>
          <a:p>
            <a:pPr algn="ctr"/>
            <a:r>
              <a:rPr kumimoji="1" lang="en-US" altLang="zh-CN" sz="4000" dirty="0">
                <a:latin typeface="Arial Rounded MT Bold" charset="0"/>
              </a:rPr>
              <a:t>Report  for Insurance Company</a:t>
            </a:r>
            <a:endParaRPr kumimoji="1" lang="zh-CN" altLang="en-US" sz="4000" dirty="0">
              <a:latin typeface="Arial Rounded MT Bold" charset="0"/>
            </a:endParaRPr>
          </a:p>
        </p:txBody>
      </p:sp>
      <p:pic>
        <p:nvPicPr>
          <p:cNvPr id="5" name="图片 4">
            <a:extLst>
              <a:ext uri="{FF2B5EF4-FFF2-40B4-BE49-F238E27FC236}">
                <a16:creationId xmlns:a16="http://schemas.microsoft.com/office/drawing/2014/main" id="{A3EF765B-AA6C-4F07-85D2-44CD0511CDC4}"/>
              </a:ext>
            </a:extLst>
          </p:cNvPr>
          <p:cNvPicPr>
            <a:picLocks noChangeAspect="1"/>
          </p:cNvPicPr>
          <p:nvPr/>
        </p:nvPicPr>
        <p:blipFill>
          <a:blip r:embed="rId2"/>
          <a:stretch>
            <a:fillRect/>
          </a:stretch>
        </p:blipFill>
        <p:spPr>
          <a:xfrm>
            <a:off x="1581287" y="352767"/>
            <a:ext cx="1478123" cy="1282793"/>
          </a:xfrm>
          <a:prstGeom prst="rect">
            <a:avLst/>
          </a:prstGeom>
        </p:spPr>
      </p:pic>
      <p:pic>
        <p:nvPicPr>
          <p:cNvPr id="4" name="图片 3">
            <a:extLst>
              <a:ext uri="{FF2B5EF4-FFF2-40B4-BE49-F238E27FC236}">
                <a16:creationId xmlns:a16="http://schemas.microsoft.com/office/drawing/2014/main" id="{FEF13205-F658-46F3-A3AC-6FCDBED18DD7}"/>
              </a:ext>
            </a:extLst>
          </p:cNvPr>
          <p:cNvPicPr>
            <a:picLocks noChangeAspect="1"/>
          </p:cNvPicPr>
          <p:nvPr/>
        </p:nvPicPr>
        <p:blipFill>
          <a:blip r:embed="rId3"/>
          <a:stretch>
            <a:fillRect/>
          </a:stretch>
        </p:blipFill>
        <p:spPr>
          <a:xfrm>
            <a:off x="2431184" y="1538579"/>
            <a:ext cx="9072281" cy="5009645"/>
          </a:xfrm>
          <a:prstGeom prst="rect">
            <a:avLst/>
          </a:prstGeom>
        </p:spPr>
      </p:pic>
    </p:spTree>
    <p:extLst>
      <p:ext uri="{BB962C8B-B14F-4D97-AF65-F5344CB8AC3E}">
        <p14:creationId xmlns:p14="http://schemas.microsoft.com/office/powerpoint/2010/main" val="20016081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D989E7-FF88-48DE-A3E9-8EB36C9FD53E}"/>
              </a:ext>
            </a:extLst>
          </p:cNvPr>
          <p:cNvSpPr txBox="1"/>
          <p:nvPr/>
        </p:nvSpPr>
        <p:spPr>
          <a:xfrm>
            <a:off x="1727948" y="260910"/>
            <a:ext cx="9507070" cy="707886"/>
          </a:xfrm>
          <a:prstGeom prst="rect">
            <a:avLst/>
          </a:prstGeom>
          <a:noFill/>
        </p:spPr>
        <p:txBody>
          <a:bodyPr wrap="square" rtlCol="0">
            <a:spAutoFit/>
          </a:bodyPr>
          <a:lstStyle/>
          <a:p>
            <a:pPr algn="ctr"/>
            <a:r>
              <a:rPr kumimoji="1" lang="en-US" altLang="zh-CN" sz="4000" dirty="0">
                <a:latin typeface="Arial Rounded MT Bold" charset="0"/>
              </a:rPr>
              <a:t>View  for Transportation Department</a:t>
            </a:r>
            <a:endParaRPr kumimoji="1" lang="zh-CN" altLang="en-US" sz="4000" dirty="0">
              <a:latin typeface="Arial Rounded MT Bold" charset="0"/>
            </a:endParaRPr>
          </a:p>
        </p:txBody>
      </p:sp>
      <p:pic>
        <p:nvPicPr>
          <p:cNvPr id="4" name="图片 3">
            <a:extLst>
              <a:ext uri="{FF2B5EF4-FFF2-40B4-BE49-F238E27FC236}">
                <a16:creationId xmlns:a16="http://schemas.microsoft.com/office/drawing/2014/main" id="{A39172E5-23F2-4EB1-86A8-377B39B1BA64}"/>
              </a:ext>
            </a:extLst>
          </p:cNvPr>
          <p:cNvPicPr>
            <a:picLocks noChangeAspect="1"/>
          </p:cNvPicPr>
          <p:nvPr/>
        </p:nvPicPr>
        <p:blipFill>
          <a:blip r:embed="rId2"/>
          <a:stretch>
            <a:fillRect/>
          </a:stretch>
        </p:blipFill>
        <p:spPr>
          <a:xfrm>
            <a:off x="6090131" y="1367308"/>
            <a:ext cx="3662897" cy="946189"/>
          </a:xfrm>
          <a:prstGeom prst="rect">
            <a:avLst/>
          </a:prstGeom>
        </p:spPr>
      </p:pic>
      <p:pic>
        <p:nvPicPr>
          <p:cNvPr id="5" name="图片 4">
            <a:extLst>
              <a:ext uri="{FF2B5EF4-FFF2-40B4-BE49-F238E27FC236}">
                <a16:creationId xmlns:a16="http://schemas.microsoft.com/office/drawing/2014/main" id="{045007E9-E543-4135-90E9-9CE40A8B29FC}"/>
              </a:ext>
            </a:extLst>
          </p:cNvPr>
          <p:cNvPicPr>
            <a:picLocks noChangeAspect="1"/>
          </p:cNvPicPr>
          <p:nvPr/>
        </p:nvPicPr>
        <p:blipFill>
          <a:blip r:embed="rId3"/>
          <a:stretch>
            <a:fillRect/>
          </a:stretch>
        </p:blipFill>
        <p:spPr>
          <a:xfrm>
            <a:off x="6090131" y="2895538"/>
            <a:ext cx="3673300" cy="695823"/>
          </a:xfrm>
          <a:prstGeom prst="rect">
            <a:avLst/>
          </a:prstGeom>
        </p:spPr>
      </p:pic>
      <p:sp>
        <p:nvSpPr>
          <p:cNvPr id="6" name="文本框 5">
            <a:extLst>
              <a:ext uri="{FF2B5EF4-FFF2-40B4-BE49-F238E27FC236}">
                <a16:creationId xmlns:a16="http://schemas.microsoft.com/office/drawing/2014/main" id="{65F242A1-5D9E-49EB-8ACE-98C20EF227A7}"/>
              </a:ext>
            </a:extLst>
          </p:cNvPr>
          <p:cNvSpPr txBox="1"/>
          <p:nvPr/>
        </p:nvSpPr>
        <p:spPr>
          <a:xfrm>
            <a:off x="6288577" y="1051373"/>
            <a:ext cx="3173505" cy="338554"/>
          </a:xfrm>
          <a:prstGeom prst="rect">
            <a:avLst/>
          </a:prstGeom>
          <a:noFill/>
        </p:spPr>
        <p:txBody>
          <a:bodyPr wrap="square" rtlCol="0">
            <a:spAutoFit/>
          </a:bodyPr>
          <a:lstStyle/>
          <a:p>
            <a:r>
              <a:rPr kumimoji="1" lang="en-US" altLang="zh-CN" sz="1600" dirty="0">
                <a:latin typeface="Arial Rounded MT Bold" charset="0"/>
              </a:rPr>
              <a:t>Accident</a:t>
            </a:r>
            <a:r>
              <a:rPr lang="en-US" altLang="zh-CN" sz="1600" b="1" dirty="0"/>
              <a:t> </a:t>
            </a:r>
            <a:r>
              <a:rPr kumimoji="1" lang="en-US" altLang="zh-CN" sz="1600" dirty="0">
                <a:latin typeface="Arial Rounded MT Bold" charset="0"/>
              </a:rPr>
              <a:t>influence -Driver</a:t>
            </a:r>
            <a:endParaRPr kumimoji="1" lang="zh-CN" altLang="en-US" sz="1600" dirty="0">
              <a:latin typeface="Arial Rounded MT Bold" charset="0"/>
            </a:endParaRPr>
          </a:p>
        </p:txBody>
      </p:sp>
      <p:sp>
        <p:nvSpPr>
          <p:cNvPr id="7" name="文本框 6">
            <a:extLst>
              <a:ext uri="{FF2B5EF4-FFF2-40B4-BE49-F238E27FC236}">
                <a16:creationId xmlns:a16="http://schemas.microsoft.com/office/drawing/2014/main" id="{E2E93DC6-A2A8-437C-A1D5-74B250006587}"/>
              </a:ext>
            </a:extLst>
          </p:cNvPr>
          <p:cNvSpPr txBox="1"/>
          <p:nvPr/>
        </p:nvSpPr>
        <p:spPr>
          <a:xfrm>
            <a:off x="6288577" y="2511878"/>
            <a:ext cx="3173505" cy="338554"/>
          </a:xfrm>
          <a:prstGeom prst="rect">
            <a:avLst/>
          </a:prstGeom>
          <a:noFill/>
        </p:spPr>
        <p:txBody>
          <a:bodyPr wrap="square" rtlCol="0">
            <a:spAutoFit/>
          </a:bodyPr>
          <a:lstStyle/>
          <a:p>
            <a:r>
              <a:rPr kumimoji="1" lang="en-US" altLang="zh-CN" sz="1600" dirty="0">
                <a:latin typeface="Arial Rounded MT Bold" charset="0"/>
              </a:rPr>
              <a:t>Accident influence -Location</a:t>
            </a:r>
            <a:endParaRPr kumimoji="1" lang="zh-CN" altLang="en-US" sz="1600" dirty="0">
              <a:latin typeface="Arial Rounded MT Bold" charset="0"/>
            </a:endParaRPr>
          </a:p>
        </p:txBody>
      </p:sp>
      <p:pic>
        <p:nvPicPr>
          <p:cNvPr id="8" name="图片 7">
            <a:extLst>
              <a:ext uri="{FF2B5EF4-FFF2-40B4-BE49-F238E27FC236}">
                <a16:creationId xmlns:a16="http://schemas.microsoft.com/office/drawing/2014/main" id="{F8C411BF-9267-4416-9FC4-9978DDC9A32E}"/>
              </a:ext>
            </a:extLst>
          </p:cNvPr>
          <p:cNvPicPr>
            <a:picLocks noChangeAspect="1"/>
          </p:cNvPicPr>
          <p:nvPr/>
        </p:nvPicPr>
        <p:blipFill>
          <a:blip r:embed="rId4"/>
          <a:stretch>
            <a:fillRect/>
          </a:stretch>
        </p:blipFill>
        <p:spPr>
          <a:xfrm>
            <a:off x="6090131" y="4253952"/>
            <a:ext cx="5959200" cy="2333625"/>
          </a:xfrm>
          <a:prstGeom prst="rect">
            <a:avLst/>
          </a:prstGeom>
        </p:spPr>
      </p:pic>
      <p:sp>
        <p:nvSpPr>
          <p:cNvPr id="9" name="文本框 8">
            <a:extLst>
              <a:ext uri="{FF2B5EF4-FFF2-40B4-BE49-F238E27FC236}">
                <a16:creationId xmlns:a16="http://schemas.microsoft.com/office/drawing/2014/main" id="{9084DEA4-F37A-43B9-A1AB-FF865C60D96D}"/>
              </a:ext>
            </a:extLst>
          </p:cNvPr>
          <p:cNvSpPr txBox="1"/>
          <p:nvPr/>
        </p:nvSpPr>
        <p:spPr>
          <a:xfrm>
            <a:off x="6288576" y="3884620"/>
            <a:ext cx="3173505" cy="338554"/>
          </a:xfrm>
          <a:prstGeom prst="rect">
            <a:avLst/>
          </a:prstGeom>
          <a:noFill/>
        </p:spPr>
        <p:txBody>
          <a:bodyPr wrap="square" rtlCol="0">
            <a:spAutoFit/>
          </a:bodyPr>
          <a:lstStyle/>
          <a:p>
            <a:r>
              <a:rPr kumimoji="1" lang="en-US" altLang="zh-CN" sz="1600" dirty="0">
                <a:latin typeface="Arial Rounded MT Bold" charset="0"/>
              </a:rPr>
              <a:t>Accident influence -Weather</a:t>
            </a:r>
            <a:endParaRPr kumimoji="1" lang="zh-CN" altLang="en-US" sz="1600" dirty="0">
              <a:latin typeface="Arial Rounded MT Bold" charset="0"/>
            </a:endParaRPr>
          </a:p>
        </p:txBody>
      </p:sp>
      <p:pic>
        <p:nvPicPr>
          <p:cNvPr id="10" name="图片 9">
            <a:extLst>
              <a:ext uri="{FF2B5EF4-FFF2-40B4-BE49-F238E27FC236}">
                <a16:creationId xmlns:a16="http://schemas.microsoft.com/office/drawing/2014/main" id="{2A41F03C-5BB7-49CE-A903-F23EF1E5C4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9427" y="2604365"/>
            <a:ext cx="2518830" cy="1416842"/>
          </a:xfrm>
          <a:prstGeom prst="rect">
            <a:avLst/>
          </a:prstGeom>
        </p:spPr>
      </p:pic>
      <p:pic>
        <p:nvPicPr>
          <p:cNvPr id="11" name="图片 10">
            <a:extLst>
              <a:ext uri="{FF2B5EF4-FFF2-40B4-BE49-F238E27FC236}">
                <a16:creationId xmlns:a16="http://schemas.microsoft.com/office/drawing/2014/main" id="{5757E9EF-09D1-43E0-B88A-3CC19EFB8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5155" y="1073685"/>
            <a:ext cx="2436133" cy="136423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1376" y="4464119"/>
            <a:ext cx="1894932" cy="1354809"/>
          </a:xfrm>
          <a:prstGeom prst="rect">
            <a:avLst/>
          </a:prstGeom>
        </p:spPr>
      </p:pic>
    </p:spTree>
    <p:extLst>
      <p:ext uri="{BB962C8B-B14F-4D97-AF65-F5344CB8AC3E}">
        <p14:creationId xmlns:p14="http://schemas.microsoft.com/office/powerpoint/2010/main" val="15828812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D989E7-FF88-48DE-A3E9-8EB36C9FD53E}"/>
              </a:ext>
            </a:extLst>
          </p:cNvPr>
          <p:cNvSpPr txBox="1"/>
          <p:nvPr/>
        </p:nvSpPr>
        <p:spPr>
          <a:xfrm>
            <a:off x="1727948" y="260910"/>
            <a:ext cx="9507070" cy="707886"/>
          </a:xfrm>
          <a:prstGeom prst="rect">
            <a:avLst/>
          </a:prstGeom>
          <a:noFill/>
        </p:spPr>
        <p:txBody>
          <a:bodyPr wrap="square" rtlCol="0">
            <a:spAutoFit/>
          </a:bodyPr>
          <a:lstStyle/>
          <a:p>
            <a:pPr algn="ctr"/>
            <a:r>
              <a:rPr kumimoji="1" lang="en-US" altLang="zh-CN" sz="4000" dirty="0">
                <a:latin typeface="Arial Rounded MT Bold" charset="0"/>
              </a:rPr>
              <a:t>View  for Transportation Department</a:t>
            </a:r>
            <a:endParaRPr kumimoji="1" lang="zh-CN" altLang="en-US" sz="4000" dirty="0">
              <a:latin typeface="Arial Rounded MT Bold" charset="0"/>
            </a:endParaRPr>
          </a:p>
        </p:txBody>
      </p:sp>
      <p:sp>
        <p:nvSpPr>
          <p:cNvPr id="6" name="文本框 5">
            <a:extLst>
              <a:ext uri="{FF2B5EF4-FFF2-40B4-BE49-F238E27FC236}">
                <a16:creationId xmlns:a16="http://schemas.microsoft.com/office/drawing/2014/main" id="{65F242A1-5D9E-49EB-8ACE-98C20EF227A7}"/>
              </a:ext>
            </a:extLst>
          </p:cNvPr>
          <p:cNvSpPr txBox="1"/>
          <p:nvPr/>
        </p:nvSpPr>
        <p:spPr>
          <a:xfrm>
            <a:off x="6004175" y="1073685"/>
            <a:ext cx="3173505" cy="338554"/>
          </a:xfrm>
          <a:prstGeom prst="rect">
            <a:avLst/>
          </a:prstGeom>
          <a:noFill/>
        </p:spPr>
        <p:txBody>
          <a:bodyPr wrap="square" rtlCol="0">
            <a:spAutoFit/>
          </a:bodyPr>
          <a:lstStyle/>
          <a:p>
            <a:r>
              <a:rPr kumimoji="1" lang="en-US" altLang="zh-CN" sz="1600" dirty="0">
                <a:latin typeface="Arial Rounded MT Bold" charset="0"/>
              </a:rPr>
              <a:t>Accident</a:t>
            </a:r>
            <a:r>
              <a:rPr lang="en-US" altLang="zh-CN" sz="1600" b="1" dirty="0"/>
              <a:t> </a:t>
            </a:r>
            <a:r>
              <a:rPr kumimoji="1" lang="en-US" altLang="zh-CN" sz="1600" dirty="0">
                <a:latin typeface="Arial Rounded MT Bold" charset="0"/>
              </a:rPr>
              <a:t>influence -Driver</a:t>
            </a:r>
            <a:endParaRPr kumimoji="1" lang="zh-CN" altLang="en-US" sz="1600" dirty="0">
              <a:latin typeface="Arial Rounded MT Bold" charset="0"/>
            </a:endParaRPr>
          </a:p>
        </p:txBody>
      </p:sp>
      <p:sp>
        <p:nvSpPr>
          <p:cNvPr id="9" name="文本框 8">
            <a:extLst>
              <a:ext uri="{FF2B5EF4-FFF2-40B4-BE49-F238E27FC236}">
                <a16:creationId xmlns:a16="http://schemas.microsoft.com/office/drawing/2014/main" id="{9084DEA4-F37A-43B9-A1AB-FF865C60D96D}"/>
              </a:ext>
            </a:extLst>
          </p:cNvPr>
          <p:cNvSpPr txBox="1"/>
          <p:nvPr/>
        </p:nvSpPr>
        <p:spPr>
          <a:xfrm>
            <a:off x="6004174" y="3371808"/>
            <a:ext cx="3173505" cy="338554"/>
          </a:xfrm>
          <a:prstGeom prst="rect">
            <a:avLst/>
          </a:prstGeom>
          <a:noFill/>
        </p:spPr>
        <p:txBody>
          <a:bodyPr wrap="square" rtlCol="0">
            <a:spAutoFit/>
          </a:bodyPr>
          <a:lstStyle/>
          <a:p>
            <a:r>
              <a:rPr kumimoji="1" lang="en-US" altLang="zh-CN" sz="1600" dirty="0">
                <a:latin typeface="Arial Rounded MT Bold" charset="0"/>
              </a:rPr>
              <a:t>Accident influence -Weather</a:t>
            </a:r>
            <a:endParaRPr kumimoji="1" lang="zh-CN" altLang="en-US" sz="1600" dirty="0">
              <a:latin typeface="Arial Rounded MT Bold" charset="0"/>
            </a:endParaRPr>
          </a:p>
        </p:txBody>
      </p:sp>
      <p:pic>
        <p:nvPicPr>
          <p:cNvPr id="11" name="图片 10">
            <a:extLst>
              <a:ext uri="{FF2B5EF4-FFF2-40B4-BE49-F238E27FC236}">
                <a16:creationId xmlns:a16="http://schemas.microsoft.com/office/drawing/2014/main" id="{5757E9EF-09D1-43E0-B88A-3CC19EFB8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775" y="1242962"/>
            <a:ext cx="2436133" cy="136423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375" y="4145142"/>
            <a:ext cx="1894932" cy="1354809"/>
          </a:xfrm>
          <a:prstGeom prst="rect">
            <a:avLst/>
          </a:prstGeom>
        </p:spPr>
      </p:pic>
      <p:sp>
        <p:nvSpPr>
          <p:cNvPr id="12" name="TextBox 11"/>
          <p:cNvSpPr txBox="1"/>
          <p:nvPr/>
        </p:nvSpPr>
        <p:spPr>
          <a:xfrm>
            <a:off x="6084233" y="1355767"/>
            <a:ext cx="5039832" cy="1477328"/>
          </a:xfrm>
          <a:prstGeom prst="rect">
            <a:avLst/>
          </a:prstGeom>
          <a:noFill/>
        </p:spPr>
        <p:txBody>
          <a:bodyPr wrap="square" rtlCol="0">
            <a:spAutoFit/>
          </a:bodyPr>
          <a:lstStyle/>
          <a:p>
            <a:r>
              <a:rPr lang="en-US" dirty="0"/>
              <a:t>create view </a:t>
            </a:r>
            <a:r>
              <a:rPr lang="en-US" dirty="0" err="1"/>
              <a:t>transporationreport_humanasselect</a:t>
            </a:r>
            <a:r>
              <a:rPr lang="en-US" dirty="0"/>
              <a:t> </a:t>
            </a:r>
            <a:r>
              <a:rPr lang="en-US" dirty="0" err="1"/>
              <a:t>Drivergender,count</a:t>
            </a:r>
            <a:r>
              <a:rPr lang="en-US" dirty="0"/>
              <a:t>(</a:t>
            </a:r>
            <a:r>
              <a:rPr lang="en-US" dirty="0" err="1"/>
              <a:t>AccidentID</a:t>
            </a:r>
            <a:r>
              <a:rPr lang="en-US" dirty="0"/>
              <a:t>) as [Number Of Accidents]from driver  dinner join </a:t>
            </a:r>
            <a:r>
              <a:rPr lang="en-US" dirty="0" err="1"/>
              <a:t>Accident_has_Driver</a:t>
            </a:r>
            <a:r>
              <a:rPr lang="en-US" dirty="0"/>
              <a:t> </a:t>
            </a:r>
            <a:r>
              <a:rPr lang="en-US" dirty="0" err="1"/>
              <a:t>adon</a:t>
            </a:r>
            <a:r>
              <a:rPr lang="en-US" dirty="0"/>
              <a:t> </a:t>
            </a:r>
            <a:r>
              <a:rPr lang="en-US" dirty="0" err="1"/>
              <a:t>ad.DriverID</a:t>
            </a:r>
            <a:r>
              <a:rPr lang="en-US" dirty="0"/>
              <a:t> = </a:t>
            </a:r>
            <a:r>
              <a:rPr lang="en-US" dirty="0" err="1"/>
              <a:t>d.DriverIDgroup</a:t>
            </a:r>
            <a:r>
              <a:rPr lang="en-US" dirty="0"/>
              <a:t> by </a:t>
            </a:r>
            <a:r>
              <a:rPr lang="en-US" dirty="0" err="1"/>
              <a:t>Drivergender</a:t>
            </a:r>
            <a:endParaRPr lang="en-US" dirty="0"/>
          </a:p>
        </p:txBody>
      </p:sp>
      <p:sp>
        <p:nvSpPr>
          <p:cNvPr id="13" name="TextBox 12"/>
          <p:cNvSpPr txBox="1"/>
          <p:nvPr/>
        </p:nvSpPr>
        <p:spPr>
          <a:xfrm>
            <a:off x="6004175" y="3710362"/>
            <a:ext cx="5119890" cy="2862322"/>
          </a:xfrm>
          <a:prstGeom prst="rect">
            <a:avLst/>
          </a:prstGeom>
          <a:noFill/>
        </p:spPr>
        <p:txBody>
          <a:bodyPr wrap="square" rtlCol="0">
            <a:spAutoFit/>
          </a:bodyPr>
          <a:lstStyle/>
          <a:p>
            <a:r>
              <a:rPr lang="en-US" dirty="0"/>
              <a:t>create view </a:t>
            </a:r>
            <a:r>
              <a:rPr lang="en-US" dirty="0" err="1"/>
              <a:t>transporationreport_weatherasselect</a:t>
            </a:r>
            <a:r>
              <a:rPr lang="en-US" dirty="0"/>
              <a:t> </a:t>
            </a:r>
            <a:r>
              <a:rPr lang="en-US" dirty="0" err="1"/>
              <a:t>datevalue,avg</a:t>
            </a:r>
            <a:r>
              <a:rPr lang="en-US" dirty="0"/>
              <a:t>(temperature) as </a:t>
            </a:r>
            <a:r>
              <a:rPr lang="en-US" dirty="0" err="1"/>
              <a:t>avg_temperature,avg</a:t>
            </a:r>
            <a:r>
              <a:rPr lang="en-US" dirty="0"/>
              <a:t>(moisture)as </a:t>
            </a:r>
            <a:r>
              <a:rPr lang="en-US" dirty="0" err="1"/>
              <a:t>avg_moisture,avg</a:t>
            </a:r>
            <a:r>
              <a:rPr lang="en-US" dirty="0"/>
              <a:t>(visibility)as </a:t>
            </a:r>
            <a:r>
              <a:rPr lang="en-US" dirty="0" err="1"/>
              <a:t>avg_visibility,count</a:t>
            </a:r>
            <a:r>
              <a:rPr lang="en-US" dirty="0"/>
              <a:t>(</a:t>
            </a:r>
            <a:r>
              <a:rPr lang="en-US" dirty="0" err="1"/>
              <a:t>AccidentID</a:t>
            </a:r>
            <a:r>
              <a:rPr lang="en-US" dirty="0"/>
              <a:t>) as </a:t>
            </a:r>
            <a:r>
              <a:rPr lang="en-US" dirty="0" err="1"/>
              <a:t>total_accident,rank</a:t>
            </a:r>
            <a:r>
              <a:rPr lang="en-US" dirty="0"/>
              <a:t>()over(order by count(</a:t>
            </a:r>
            <a:r>
              <a:rPr lang="en-US" dirty="0" err="1"/>
              <a:t>AccidentID</a:t>
            </a:r>
            <a:r>
              <a:rPr lang="en-US" dirty="0"/>
              <a:t>)</a:t>
            </a:r>
            <a:r>
              <a:rPr lang="en-US" dirty="0" err="1"/>
              <a:t>desc</a:t>
            </a:r>
            <a:r>
              <a:rPr lang="en-US" dirty="0"/>
              <a:t>) as </a:t>
            </a:r>
            <a:r>
              <a:rPr lang="en-US" dirty="0" err="1"/>
              <a:t>rankfrom</a:t>
            </a:r>
            <a:r>
              <a:rPr lang="en-US" dirty="0"/>
              <a:t>   Accident </a:t>
            </a:r>
            <a:r>
              <a:rPr lang="en-US" dirty="0" err="1"/>
              <a:t>ainner</a:t>
            </a:r>
            <a:r>
              <a:rPr lang="en-US" dirty="0"/>
              <a:t> join weather won </a:t>
            </a:r>
            <a:r>
              <a:rPr lang="en-US" dirty="0" err="1"/>
              <a:t>a.Date_ID</a:t>
            </a:r>
            <a:r>
              <a:rPr lang="en-US" dirty="0"/>
              <a:t> = </a:t>
            </a:r>
            <a:r>
              <a:rPr lang="en-US" dirty="0" err="1"/>
              <a:t>w.DateIDinner</a:t>
            </a:r>
            <a:r>
              <a:rPr lang="en-US" dirty="0"/>
              <a:t> join Date don </a:t>
            </a:r>
            <a:r>
              <a:rPr lang="en-US" dirty="0" err="1"/>
              <a:t>w.DateID</a:t>
            </a:r>
            <a:r>
              <a:rPr lang="en-US" dirty="0"/>
              <a:t>=</a:t>
            </a:r>
            <a:r>
              <a:rPr lang="en-US" dirty="0" err="1"/>
              <a:t>d.DateIDgroup</a:t>
            </a:r>
            <a:r>
              <a:rPr lang="en-US" dirty="0"/>
              <a:t> by </a:t>
            </a:r>
            <a:r>
              <a:rPr lang="en-US" dirty="0" err="1"/>
              <a:t>datevalue</a:t>
            </a:r>
            <a:endParaRPr lang="en-US" dirty="0"/>
          </a:p>
        </p:txBody>
      </p:sp>
    </p:spTree>
    <p:extLst>
      <p:ext uri="{BB962C8B-B14F-4D97-AF65-F5344CB8AC3E}">
        <p14:creationId xmlns:p14="http://schemas.microsoft.com/office/powerpoint/2010/main" val="46281487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959008" y="779417"/>
            <a:ext cx="3223703" cy="707886"/>
          </a:xfrm>
          <a:prstGeom prst="rect">
            <a:avLst/>
          </a:prstGeom>
          <a:noFill/>
        </p:spPr>
        <p:txBody>
          <a:bodyPr wrap="none" rtlCol="0">
            <a:spAutoFit/>
          </a:bodyPr>
          <a:lstStyle/>
          <a:p>
            <a:pPr algn="just"/>
            <a:r>
              <a:rPr kumimoji="1" lang="en-US" altLang="zh-CN" sz="4000" dirty="0">
                <a:latin typeface="Arial Rounded MT Bold" charset="0"/>
                <a:ea typeface="Arial Rounded MT Bold" charset="0"/>
                <a:cs typeface="Arial Rounded MT Bold" charset="0"/>
              </a:rPr>
              <a:t>Introduction</a:t>
            </a:r>
            <a:endParaRPr kumimoji="1" lang="zh-CN" altLang="en-US" sz="4000" dirty="0">
              <a:latin typeface="Arial Rounded MT Bold" charset="0"/>
              <a:ea typeface="Arial Rounded MT Bold" charset="0"/>
              <a:cs typeface="Arial Rounded MT Bold" charset="0"/>
            </a:endParaRPr>
          </a:p>
        </p:txBody>
      </p:sp>
      <p:sp>
        <p:nvSpPr>
          <p:cNvPr id="2" name="文本框 1">
            <a:extLst>
              <a:ext uri="{FF2B5EF4-FFF2-40B4-BE49-F238E27FC236}">
                <a16:creationId xmlns:a16="http://schemas.microsoft.com/office/drawing/2014/main" id="{EC5C2067-9915-48D9-A40E-4061FCFB90EF}"/>
              </a:ext>
            </a:extLst>
          </p:cNvPr>
          <p:cNvSpPr txBox="1"/>
          <p:nvPr/>
        </p:nvSpPr>
        <p:spPr>
          <a:xfrm>
            <a:off x="2310588" y="2108859"/>
            <a:ext cx="8520545" cy="3416320"/>
          </a:xfrm>
          <a:prstGeom prst="rect">
            <a:avLst/>
          </a:prstGeom>
          <a:noFill/>
        </p:spPr>
        <p:txBody>
          <a:bodyPr wrap="square" rtlCol="0">
            <a:spAutoFit/>
          </a:bodyPr>
          <a:lstStyle/>
          <a:p>
            <a:pPr algn="just"/>
            <a:r>
              <a:rPr kumimoji="1" lang="en-US" dirty="0">
                <a:latin typeface="Arial Rounded MT Bold" charset="0"/>
              </a:rPr>
              <a:t>Our database collects the information about traffic accidents, it includes the basic information in the accident, such as time, location, driver and vehicle information, and the reason and result of the accident</a:t>
            </a:r>
          </a:p>
          <a:p>
            <a:pPr algn="just"/>
            <a:endParaRPr kumimoji="1" lang="en-US" dirty="0">
              <a:latin typeface="Arial Rounded MT Bold" charset="0"/>
            </a:endParaRPr>
          </a:p>
          <a:p>
            <a:pPr algn="just"/>
            <a:r>
              <a:rPr kumimoji="1" lang="en-US" dirty="0">
                <a:latin typeface="Arial Rounded MT Bold" charset="0"/>
              </a:rPr>
              <a:t>The purpose of this database design is to track and report traffic accidents, to analyze the possible factors of accidents, and make adjustment with the road design, vehicle design or other element according to the report analysis.</a:t>
            </a:r>
          </a:p>
          <a:p>
            <a:pPr algn="just"/>
            <a:endParaRPr kumimoji="1" lang="en-US" dirty="0">
              <a:latin typeface="Arial Rounded MT Bold" charset="0"/>
            </a:endParaRPr>
          </a:p>
          <a:p>
            <a:pPr algn="just"/>
            <a:r>
              <a:rPr kumimoji="1" lang="en-US" dirty="0">
                <a:latin typeface="Arial Rounded MT Bold" charset="0"/>
              </a:rPr>
              <a:t> The database will be used by traffic departments, related agencies and insurance companies.</a:t>
            </a:r>
          </a:p>
          <a:p>
            <a:endParaRPr lang="en-US" dirty="0"/>
          </a:p>
        </p:txBody>
      </p:sp>
    </p:spTree>
    <p:extLst>
      <p:ext uri="{BB962C8B-B14F-4D97-AF65-F5344CB8AC3E}">
        <p14:creationId xmlns:p14="http://schemas.microsoft.com/office/powerpoint/2010/main" val="49007961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D989E7-FF88-48DE-A3E9-8EB36C9FD53E}"/>
              </a:ext>
            </a:extLst>
          </p:cNvPr>
          <p:cNvSpPr txBox="1"/>
          <p:nvPr/>
        </p:nvSpPr>
        <p:spPr>
          <a:xfrm>
            <a:off x="1727948" y="373184"/>
            <a:ext cx="9887790" cy="707886"/>
          </a:xfrm>
          <a:prstGeom prst="rect">
            <a:avLst/>
          </a:prstGeom>
          <a:noFill/>
        </p:spPr>
        <p:txBody>
          <a:bodyPr wrap="square" rtlCol="0">
            <a:spAutoFit/>
          </a:bodyPr>
          <a:lstStyle/>
          <a:p>
            <a:pPr algn="ctr"/>
            <a:r>
              <a:rPr kumimoji="1" lang="en-US" altLang="zh-CN" sz="4000" dirty="0">
                <a:latin typeface="Arial Rounded MT Bold" charset="0"/>
              </a:rPr>
              <a:t>Report  for Transportation Department</a:t>
            </a:r>
            <a:endParaRPr kumimoji="1" lang="zh-CN" altLang="en-US" sz="4000" dirty="0">
              <a:latin typeface="Arial Rounded MT Bold" charset="0"/>
            </a:endParaRPr>
          </a:p>
        </p:txBody>
      </p:sp>
      <p:pic>
        <p:nvPicPr>
          <p:cNvPr id="11" name="图片 10">
            <a:extLst>
              <a:ext uri="{FF2B5EF4-FFF2-40B4-BE49-F238E27FC236}">
                <a16:creationId xmlns:a16="http://schemas.microsoft.com/office/drawing/2014/main" id="{5757E9EF-09D1-43E0-B88A-3CC19EFB8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948" y="1212833"/>
            <a:ext cx="2436133" cy="1364235"/>
          </a:xfrm>
          <a:prstGeom prst="rect">
            <a:avLst/>
          </a:prstGeom>
        </p:spPr>
      </p:pic>
      <p:pic>
        <p:nvPicPr>
          <p:cNvPr id="2" name="图片 1">
            <a:extLst>
              <a:ext uri="{FF2B5EF4-FFF2-40B4-BE49-F238E27FC236}">
                <a16:creationId xmlns:a16="http://schemas.microsoft.com/office/drawing/2014/main" id="{BBF84C8C-BA17-4DC9-B2EE-FF9A7853C86B}"/>
              </a:ext>
            </a:extLst>
          </p:cNvPr>
          <p:cNvPicPr>
            <a:picLocks noChangeAspect="1"/>
          </p:cNvPicPr>
          <p:nvPr/>
        </p:nvPicPr>
        <p:blipFill>
          <a:blip r:embed="rId3"/>
          <a:stretch>
            <a:fillRect/>
          </a:stretch>
        </p:blipFill>
        <p:spPr>
          <a:xfrm>
            <a:off x="1638690" y="2577068"/>
            <a:ext cx="3728441" cy="3360416"/>
          </a:xfrm>
          <a:prstGeom prst="rect">
            <a:avLst/>
          </a:prstGeom>
        </p:spPr>
      </p:pic>
      <p:pic>
        <p:nvPicPr>
          <p:cNvPr id="13" name="图片 12">
            <a:extLst>
              <a:ext uri="{FF2B5EF4-FFF2-40B4-BE49-F238E27FC236}">
                <a16:creationId xmlns:a16="http://schemas.microsoft.com/office/drawing/2014/main" id="{17DCF571-0AB5-4515-B116-90DE59334153}"/>
              </a:ext>
            </a:extLst>
          </p:cNvPr>
          <p:cNvPicPr>
            <a:picLocks noChangeAspect="1"/>
          </p:cNvPicPr>
          <p:nvPr/>
        </p:nvPicPr>
        <p:blipFill>
          <a:blip r:embed="rId4"/>
          <a:stretch>
            <a:fillRect/>
          </a:stretch>
        </p:blipFill>
        <p:spPr>
          <a:xfrm>
            <a:off x="5281008" y="2683086"/>
            <a:ext cx="6910992" cy="34647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038" y="1064750"/>
            <a:ext cx="1894932" cy="1354809"/>
          </a:xfrm>
          <a:prstGeom prst="rect">
            <a:avLst/>
          </a:prstGeom>
        </p:spPr>
      </p:pic>
    </p:spTree>
    <p:extLst>
      <p:ext uri="{BB962C8B-B14F-4D97-AF65-F5344CB8AC3E}">
        <p14:creationId xmlns:p14="http://schemas.microsoft.com/office/powerpoint/2010/main" val="45758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17DC5-7720-417F-9AD9-D1F5A3C8F398}"/>
              </a:ext>
            </a:extLst>
          </p:cNvPr>
          <p:cNvSpPr>
            <a:spLocks noGrp="1"/>
          </p:cNvSpPr>
          <p:nvPr>
            <p:ph type="title"/>
          </p:nvPr>
        </p:nvSpPr>
        <p:spPr>
          <a:xfrm>
            <a:off x="1510468" y="148856"/>
            <a:ext cx="7867450" cy="960145"/>
          </a:xfrm>
        </p:spPr>
        <p:txBody>
          <a:bodyPr>
            <a:normAutofit/>
          </a:bodyPr>
          <a:lstStyle/>
          <a:p>
            <a:r>
              <a:rPr kumimoji="1" lang="en-US" dirty="0">
                <a:latin typeface="Arial Rounded MT Bold" charset="0"/>
              </a:rPr>
              <a:t>Future</a:t>
            </a:r>
            <a:r>
              <a:rPr lang="en-US" dirty="0"/>
              <a:t> </a:t>
            </a:r>
            <a:r>
              <a:rPr kumimoji="1" lang="en-US" dirty="0">
                <a:latin typeface="Arial Rounded MT Bold" charset="0"/>
              </a:rPr>
              <a:t>works</a:t>
            </a:r>
          </a:p>
        </p:txBody>
      </p:sp>
      <p:pic>
        <p:nvPicPr>
          <p:cNvPr id="4" name="Content Placeholder 3">
            <a:extLst>
              <a:ext uri="{FF2B5EF4-FFF2-40B4-BE49-F238E27FC236}">
                <a16:creationId xmlns:a16="http://schemas.microsoft.com/office/drawing/2014/main" id="{8BEF07F7-E965-42D8-8F64-8F803FDFD978}"/>
              </a:ext>
            </a:extLst>
          </p:cNvPr>
          <p:cNvPicPr>
            <a:picLocks noGrp="1" noChangeAspect="1"/>
          </p:cNvPicPr>
          <p:nvPr>
            <p:ph idx="1"/>
          </p:nvPr>
        </p:nvPicPr>
        <p:blipFill>
          <a:blip r:embed="rId2"/>
          <a:stretch>
            <a:fillRect/>
          </a:stretch>
        </p:blipFill>
        <p:spPr>
          <a:xfrm>
            <a:off x="2454062" y="960145"/>
            <a:ext cx="8216581" cy="5546980"/>
          </a:xfrm>
          <a:prstGeom prst="rect">
            <a:avLst/>
          </a:prstGeom>
        </p:spPr>
      </p:pic>
    </p:spTree>
    <p:extLst>
      <p:ext uri="{BB962C8B-B14F-4D97-AF65-F5344CB8AC3E}">
        <p14:creationId xmlns:p14="http://schemas.microsoft.com/office/powerpoint/2010/main" val="222508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7A7EC190-B395-4EFF-A75B-D06AD9E83B63}"/>
              </a:ext>
            </a:extLst>
          </p:cNvPr>
          <p:cNvSpPr>
            <a:spLocks noGrp="1"/>
          </p:cNvSpPr>
          <p:nvPr>
            <p:ph idx="1"/>
          </p:nvPr>
        </p:nvSpPr>
        <p:spPr>
          <a:xfrm>
            <a:off x="2211573" y="343786"/>
            <a:ext cx="8951209" cy="6514214"/>
          </a:xfrm>
        </p:spPr>
        <p:txBody>
          <a:bodyPr>
            <a:noAutofit/>
          </a:bodyPr>
          <a:lstStyle/>
          <a:p>
            <a:r>
              <a:rPr kumimoji="1" lang="en-US" sz="1600" dirty="0"/>
              <a:t>CREATE Trigger </a:t>
            </a:r>
            <a:r>
              <a:rPr kumimoji="1" lang="en-US" sz="1600" dirty="0" err="1"/>
              <a:t>updateinsurance_status_amount</a:t>
            </a:r>
            <a:endParaRPr kumimoji="1" lang="en-US" sz="1600" dirty="0"/>
          </a:p>
          <a:p>
            <a:r>
              <a:rPr kumimoji="1" lang="en-US" sz="1600" dirty="0"/>
              <a:t>ON </a:t>
            </a:r>
            <a:r>
              <a:rPr kumimoji="1" lang="en-US" sz="1600" dirty="0" err="1"/>
              <a:t>accident_has_vehicle</a:t>
            </a:r>
            <a:endParaRPr kumimoji="1" lang="en-US" sz="1600" dirty="0"/>
          </a:p>
          <a:p>
            <a:r>
              <a:rPr kumimoji="1" lang="en-US" sz="1600" dirty="0"/>
              <a:t>After INSERT,UPDATE</a:t>
            </a:r>
          </a:p>
          <a:p>
            <a:r>
              <a:rPr kumimoji="1" lang="en-US" sz="1600" dirty="0"/>
              <a:t>AS BEGIN</a:t>
            </a:r>
          </a:p>
          <a:p>
            <a:r>
              <a:rPr kumimoji="1" lang="en-US" sz="1600" dirty="0"/>
              <a:t> ………</a:t>
            </a:r>
          </a:p>
          <a:p>
            <a:r>
              <a:rPr kumimoji="1" lang="en-US" sz="1600" dirty="0"/>
              <a:t> if @</a:t>
            </a:r>
            <a:r>
              <a:rPr kumimoji="1" lang="en-US" sz="1600" dirty="0" err="1"/>
              <a:t>accidentamount</a:t>
            </a:r>
            <a:r>
              <a:rPr kumimoji="1" lang="en-US" sz="1600" dirty="0"/>
              <a:t>&gt;=0 </a:t>
            </a:r>
          </a:p>
          <a:p>
            <a:r>
              <a:rPr kumimoji="1" lang="en-US" sz="1600" dirty="0"/>
              <a:t> and @</a:t>
            </a:r>
            <a:r>
              <a:rPr kumimoji="1" lang="en-US" sz="1600" dirty="0" err="1"/>
              <a:t>accidentamount</a:t>
            </a:r>
            <a:r>
              <a:rPr kumimoji="1" lang="en-US" sz="1600" dirty="0"/>
              <a:t> &lt; 2 SET @</a:t>
            </a:r>
            <a:r>
              <a:rPr kumimoji="1" lang="en-US" sz="1600" dirty="0" err="1"/>
              <a:t>insurance_status</a:t>
            </a:r>
            <a:r>
              <a:rPr kumimoji="1" lang="en-US" sz="1600" dirty="0"/>
              <a:t> = 0</a:t>
            </a:r>
          </a:p>
          <a:p>
            <a:r>
              <a:rPr kumimoji="1" lang="en-US" sz="1600" dirty="0"/>
              <a:t> ……….</a:t>
            </a:r>
          </a:p>
          <a:p>
            <a:r>
              <a:rPr kumimoji="1" lang="en-US" sz="1600" dirty="0"/>
              <a:t> else SET @</a:t>
            </a:r>
            <a:r>
              <a:rPr kumimoji="1" lang="en-US" sz="1600" dirty="0" err="1"/>
              <a:t>insurance_status</a:t>
            </a:r>
            <a:r>
              <a:rPr kumimoji="1" lang="en-US" sz="1600" dirty="0"/>
              <a:t> = 3</a:t>
            </a:r>
          </a:p>
          <a:p>
            <a:r>
              <a:rPr kumimoji="1" lang="en-US" sz="1600" dirty="0">
                <a:highlight>
                  <a:srgbClr val="FFFF00"/>
                </a:highlight>
              </a:rPr>
              <a:t> UPDATE Vehicle</a:t>
            </a:r>
          </a:p>
          <a:p>
            <a:r>
              <a:rPr kumimoji="1" lang="en-US" sz="1600" dirty="0">
                <a:highlight>
                  <a:srgbClr val="FFFF00"/>
                </a:highlight>
              </a:rPr>
              <a:t> SET </a:t>
            </a:r>
            <a:r>
              <a:rPr kumimoji="1" lang="en-US" sz="1600" dirty="0" err="1">
                <a:highlight>
                  <a:srgbClr val="FFFF00"/>
                </a:highlight>
              </a:rPr>
              <a:t>Insurance_status</a:t>
            </a:r>
            <a:r>
              <a:rPr kumimoji="1" lang="en-US" sz="1600" dirty="0">
                <a:highlight>
                  <a:srgbClr val="FFFF00"/>
                </a:highlight>
              </a:rPr>
              <a:t> = @</a:t>
            </a:r>
            <a:r>
              <a:rPr kumimoji="1" lang="en-US" sz="1600" dirty="0" err="1">
                <a:highlight>
                  <a:srgbClr val="FFFF00"/>
                </a:highlight>
              </a:rPr>
              <a:t>insurance_status</a:t>
            </a:r>
            <a:endParaRPr kumimoji="1" lang="en-US" sz="1600" dirty="0">
              <a:highlight>
                <a:srgbClr val="FFFF00"/>
              </a:highlight>
            </a:endParaRPr>
          </a:p>
          <a:p>
            <a:r>
              <a:rPr kumimoji="1" lang="en-US" sz="1600" dirty="0">
                <a:highlight>
                  <a:srgbClr val="FFFF00"/>
                </a:highlight>
              </a:rPr>
              <a:t> WHERE </a:t>
            </a:r>
            <a:r>
              <a:rPr kumimoji="1" lang="en-US" sz="1600" dirty="0" err="1">
                <a:highlight>
                  <a:srgbClr val="FFFF00"/>
                </a:highlight>
              </a:rPr>
              <a:t>VehicleID</a:t>
            </a:r>
            <a:r>
              <a:rPr kumimoji="1" lang="en-US" sz="1600" dirty="0">
                <a:highlight>
                  <a:srgbClr val="FFFF00"/>
                </a:highlight>
              </a:rPr>
              <a:t> = (select </a:t>
            </a:r>
            <a:r>
              <a:rPr kumimoji="1" lang="en-US" sz="1600" dirty="0" err="1">
                <a:highlight>
                  <a:srgbClr val="FFFF00"/>
                </a:highlight>
              </a:rPr>
              <a:t>i.vehicleid</a:t>
            </a:r>
            <a:r>
              <a:rPr kumimoji="1" lang="en-US" sz="1600" dirty="0">
                <a:highlight>
                  <a:srgbClr val="FFFF00"/>
                </a:highlight>
              </a:rPr>
              <a:t> from inserted </a:t>
            </a:r>
            <a:r>
              <a:rPr kumimoji="1" lang="en-US" sz="1600" dirty="0" err="1">
                <a:highlight>
                  <a:srgbClr val="FFFF00"/>
                </a:highlight>
              </a:rPr>
              <a:t>i</a:t>
            </a:r>
            <a:r>
              <a:rPr kumimoji="1" lang="en-US" sz="1600" dirty="0">
                <a:highlight>
                  <a:srgbClr val="FFFF00"/>
                </a:highlight>
              </a:rPr>
              <a:t>);</a:t>
            </a:r>
          </a:p>
          <a:p>
            <a:r>
              <a:rPr kumimoji="1" lang="en-US" sz="1600" dirty="0">
                <a:highlight>
                  <a:srgbClr val="FFFF00"/>
                </a:highlight>
              </a:rPr>
              <a:t>  UPDATE Vehicle</a:t>
            </a:r>
          </a:p>
          <a:p>
            <a:r>
              <a:rPr kumimoji="1" lang="en-US" sz="1600" dirty="0">
                <a:highlight>
                  <a:srgbClr val="FFFF00"/>
                </a:highlight>
              </a:rPr>
              <a:t> SET </a:t>
            </a:r>
            <a:r>
              <a:rPr kumimoji="1" lang="en-US" sz="1600" dirty="0" err="1">
                <a:highlight>
                  <a:srgbClr val="FFFF00"/>
                </a:highlight>
              </a:rPr>
              <a:t>Insurance_amount</a:t>
            </a:r>
            <a:r>
              <a:rPr kumimoji="1" lang="en-US" sz="1600" dirty="0">
                <a:highlight>
                  <a:srgbClr val="FFFF00"/>
                </a:highlight>
              </a:rPr>
              <a:t> = @</a:t>
            </a:r>
            <a:r>
              <a:rPr kumimoji="1" lang="en-US" sz="1600" dirty="0" err="1">
                <a:highlight>
                  <a:srgbClr val="FFFF00"/>
                </a:highlight>
              </a:rPr>
              <a:t>accidentamount</a:t>
            </a:r>
            <a:r>
              <a:rPr kumimoji="1" lang="en-US" sz="1600" dirty="0">
                <a:highlight>
                  <a:srgbClr val="FFFF00"/>
                </a:highlight>
              </a:rPr>
              <a:t> * 500  + (@</a:t>
            </a:r>
            <a:r>
              <a:rPr kumimoji="1" lang="en-US" sz="1600" dirty="0" err="1">
                <a:highlight>
                  <a:srgbClr val="FFFF00"/>
                </a:highlight>
              </a:rPr>
              <a:t>insurance_status</a:t>
            </a:r>
            <a:r>
              <a:rPr kumimoji="1" lang="en-US" sz="1600" dirty="0">
                <a:highlight>
                  <a:srgbClr val="FFFF00"/>
                </a:highlight>
              </a:rPr>
              <a:t>*0.5 + 1)* </a:t>
            </a:r>
          </a:p>
          <a:p>
            <a:r>
              <a:rPr kumimoji="1" lang="en-US" sz="1600" dirty="0">
                <a:highlight>
                  <a:srgbClr val="FFFF00"/>
                </a:highlight>
              </a:rPr>
              <a:t> </a:t>
            </a:r>
            <a:r>
              <a:rPr kumimoji="1" lang="en-US" sz="1600" dirty="0" err="1">
                <a:highlight>
                  <a:srgbClr val="FFFF00"/>
                </a:highlight>
              </a:rPr>
              <a:t>dbo.getDefaultInsuranceAmount</a:t>
            </a:r>
            <a:r>
              <a:rPr kumimoji="1" lang="en-US" sz="1600" dirty="0">
                <a:highlight>
                  <a:srgbClr val="FFFF00"/>
                </a:highlight>
              </a:rPr>
              <a:t>(@</a:t>
            </a:r>
            <a:r>
              <a:rPr kumimoji="1" lang="en-US" sz="1600" dirty="0" err="1">
                <a:highlight>
                  <a:srgbClr val="FFFF00"/>
                </a:highlight>
              </a:rPr>
              <a:t>insuranceID</a:t>
            </a:r>
            <a:r>
              <a:rPr kumimoji="1" lang="en-US" sz="1600" dirty="0">
                <a:highlight>
                  <a:srgbClr val="FFFF00"/>
                </a:highlight>
              </a:rPr>
              <a:t>)</a:t>
            </a:r>
          </a:p>
          <a:p>
            <a:r>
              <a:rPr kumimoji="1" lang="en-US" sz="1600" dirty="0">
                <a:highlight>
                  <a:srgbClr val="FFFF00"/>
                </a:highlight>
              </a:rPr>
              <a:t> WHERE </a:t>
            </a:r>
            <a:r>
              <a:rPr kumimoji="1" lang="en-US" sz="1600" dirty="0" err="1">
                <a:highlight>
                  <a:srgbClr val="FFFF00"/>
                </a:highlight>
              </a:rPr>
              <a:t>VehicleID</a:t>
            </a:r>
            <a:r>
              <a:rPr kumimoji="1" lang="en-US" sz="1600" dirty="0">
                <a:highlight>
                  <a:srgbClr val="FFFF00"/>
                </a:highlight>
              </a:rPr>
              <a:t> = (select </a:t>
            </a:r>
            <a:r>
              <a:rPr kumimoji="1" lang="en-US" sz="1600" dirty="0" err="1">
                <a:highlight>
                  <a:srgbClr val="FFFF00"/>
                </a:highlight>
              </a:rPr>
              <a:t>i.vehicleid</a:t>
            </a:r>
            <a:r>
              <a:rPr kumimoji="1" lang="en-US" sz="1600" dirty="0">
                <a:highlight>
                  <a:srgbClr val="FFFF00"/>
                </a:highlight>
              </a:rPr>
              <a:t> from inserted </a:t>
            </a:r>
            <a:r>
              <a:rPr kumimoji="1" lang="en-US" sz="1600" dirty="0" err="1">
                <a:highlight>
                  <a:srgbClr val="FFFF00"/>
                </a:highlight>
              </a:rPr>
              <a:t>i</a:t>
            </a:r>
            <a:r>
              <a:rPr kumimoji="1" lang="en-US" sz="1600" dirty="0">
                <a:highlight>
                  <a:srgbClr val="FFFF00"/>
                </a:highlight>
              </a:rPr>
              <a:t>)</a:t>
            </a:r>
            <a:endParaRPr kumimoji="1" lang="en-US" sz="1600" dirty="0"/>
          </a:p>
          <a:p>
            <a:r>
              <a:rPr kumimoji="1" lang="en-US" sz="1600" dirty="0"/>
              <a:t>END</a:t>
            </a:r>
          </a:p>
        </p:txBody>
      </p:sp>
    </p:spTree>
    <p:extLst>
      <p:ext uri="{BB962C8B-B14F-4D97-AF65-F5344CB8AC3E}">
        <p14:creationId xmlns:p14="http://schemas.microsoft.com/office/powerpoint/2010/main" val="3571662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5C2067-9915-48D9-A40E-4061FCFB90EF}"/>
              </a:ext>
            </a:extLst>
          </p:cNvPr>
          <p:cNvSpPr txBox="1"/>
          <p:nvPr/>
        </p:nvSpPr>
        <p:spPr>
          <a:xfrm>
            <a:off x="2421424" y="2884714"/>
            <a:ext cx="7498431" cy="830997"/>
          </a:xfrm>
          <a:prstGeom prst="rect">
            <a:avLst/>
          </a:prstGeom>
          <a:noFill/>
        </p:spPr>
        <p:txBody>
          <a:bodyPr wrap="square" rtlCol="0">
            <a:spAutoFit/>
          </a:bodyPr>
          <a:lstStyle/>
          <a:p>
            <a:r>
              <a:rPr lang="en-US" altLang="zh-CN" sz="4800" dirty="0">
                <a:ln w="3175" cmpd="sng">
                  <a:noFill/>
                </a:ln>
                <a:latin typeface="Arial Rounded MT Bold" charset="0"/>
                <a:ea typeface="Arial Rounded MT Bold" charset="0"/>
                <a:cs typeface="Arial Rounded MT Bold" charset="0"/>
              </a:rPr>
              <a:t>Thank</a:t>
            </a:r>
            <a:r>
              <a:rPr lang="zh-CN" altLang="en-US" sz="4800" dirty="0">
                <a:ln w="3175" cmpd="sng">
                  <a:noFill/>
                </a:ln>
                <a:latin typeface="Arial Rounded MT Bold" charset="0"/>
                <a:ea typeface="Arial Rounded MT Bold" charset="0"/>
                <a:cs typeface="Arial Rounded MT Bold" charset="0"/>
              </a:rPr>
              <a:t> </a:t>
            </a:r>
            <a:r>
              <a:rPr lang="en-US" altLang="zh-CN" sz="4800" dirty="0">
                <a:ln w="3175" cmpd="sng">
                  <a:noFill/>
                </a:ln>
                <a:latin typeface="Arial Rounded MT Bold" charset="0"/>
                <a:ea typeface="Arial Rounded MT Bold" charset="0"/>
                <a:cs typeface="Arial Rounded MT Bold" charset="0"/>
              </a:rPr>
              <a:t>you</a:t>
            </a:r>
            <a:r>
              <a:rPr lang="zh-CN" altLang="en-US" sz="4800" dirty="0">
                <a:ln w="3175" cmpd="sng">
                  <a:noFill/>
                </a:ln>
                <a:latin typeface="Arial Rounded MT Bold" charset="0"/>
                <a:ea typeface="Arial Rounded MT Bold" charset="0"/>
                <a:cs typeface="Arial Rounded MT Bold" charset="0"/>
              </a:rPr>
              <a:t>  </a:t>
            </a:r>
            <a:r>
              <a:rPr lang="en-US" altLang="zh-CN" sz="4800" dirty="0">
                <a:ln w="3175" cmpd="sng">
                  <a:noFill/>
                </a:ln>
                <a:latin typeface="Arial Rounded MT Bold" charset="0"/>
                <a:ea typeface="Arial Rounded MT Bold" charset="0"/>
                <a:cs typeface="Arial Rounded MT Bold" charset="0"/>
              </a:rPr>
              <a:t>for</a:t>
            </a:r>
            <a:r>
              <a:rPr lang="zh-CN" altLang="en-US" sz="4800" dirty="0">
                <a:ln w="3175" cmpd="sng">
                  <a:noFill/>
                </a:ln>
                <a:latin typeface="Arial Rounded MT Bold" charset="0"/>
                <a:ea typeface="Arial Rounded MT Bold" charset="0"/>
                <a:cs typeface="Arial Rounded MT Bold" charset="0"/>
              </a:rPr>
              <a:t> </a:t>
            </a:r>
            <a:r>
              <a:rPr lang="en-US" altLang="zh-CN" sz="4800" dirty="0">
                <a:ln w="3175" cmpd="sng">
                  <a:noFill/>
                </a:ln>
                <a:latin typeface="Arial Rounded MT Bold" charset="0"/>
                <a:ea typeface="Arial Rounded MT Bold" charset="0"/>
                <a:cs typeface="Arial Rounded MT Bold" charset="0"/>
              </a:rPr>
              <a:t>watching</a:t>
            </a:r>
            <a:r>
              <a:rPr lang="zh-CN" altLang="en-US" sz="4800" dirty="0">
                <a:ln w="3175" cmpd="sng">
                  <a:noFill/>
                </a:ln>
                <a:latin typeface="Arial Rounded MT Bold" charset="0"/>
                <a:ea typeface="Arial Rounded MT Bold" charset="0"/>
                <a:cs typeface="Arial Rounded MT Bold" charset="0"/>
              </a:rPr>
              <a:t> </a:t>
            </a:r>
            <a:r>
              <a:rPr lang="en-US" altLang="zh-CN" sz="4800" dirty="0">
                <a:ln w="3175" cmpd="sng">
                  <a:noFill/>
                </a:ln>
                <a:latin typeface="Arial Rounded MT Bold" charset="0"/>
                <a:ea typeface="Arial Rounded MT Bold" charset="0"/>
                <a:cs typeface="Arial Rounded MT Bold" charset="0"/>
              </a:rPr>
              <a:t>!</a:t>
            </a:r>
            <a:endParaRPr lang="en-US" sz="4800" dirty="0">
              <a:ln w="3175" cmpd="sng">
                <a:noFill/>
              </a:ln>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7795151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4CD9DF-D9FE-49B6-A01B-271F323E3DC1}"/>
              </a:ext>
            </a:extLst>
          </p:cNvPr>
          <p:cNvPicPr>
            <a:picLocks noChangeAspect="1"/>
          </p:cNvPicPr>
          <p:nvPr/>
        </p:nvPicPr>
        <p:blipFill>
          <a:blip r:embed="rId2"/>
          <a:stretch>
            <a:fillRect/>
          </a:stretch>
        </p:blipFill>
        <p:spPr>
          <a:xfrm>
            <a:off x="2441254" y="1289284"/>
            <a:ext cx="8337582" cy="5371042"/>
          </a:xfrm>
          <a:prstGeom prst="rect">
            <a:avLst/>
          </a:prstGeom>
        </p:spPr>
      </p:pic>
      <p:sp>
        <p:nvSpPr>
          <p:cNvPr id="5" name="Title 1">
            <a:extLst>
              <a:ext uri="{FF2B5EF4-FFF2-40B4-BE49-F238E27FC236}">
                <a16:creationId xmlns:a16="http://schemas.microsoft.com/office/drawing/2014/main" id="{2ED9E301-FB78-4FB9-9DD1-09FDED6D062C}"/>
              </a:ext>
            </a:extLst>
          </p:cNvPr>
          <p:cNvSpPr>
            <a:spLocks noGrp="1"/>
          </p:cNvSpPr>
          <p:nvPr>
            <p:ph type="title"/>
          </p:nvPr>
        </p:nvSpPr>
        <p:spPr>
          <a:xfrm>
            <a:off x="2161309" y="387927"/>
            <a:ext cx="8478982" cy="789709"/>
          </a:xfrm>
        </p:spPr>
        <p:txBody>
          <a:bodyPr>
            <a:normAutofit/>
          </a:bodyPr>
          <a:lstStyle/>
          <a:p>
            <a:r>
              <a:rPr kumimoji="1" lang="en-US" altLang="zh-CN" dirty="0">
                <a:latin typeface="Arial Rounded MT Bold" charset="0"/>
                <a:ea typeface="Arial Rounded MT Bold" charset="0"/>
                <a:cs typeface="Arial Rounded MT Bold" charset="0"/>
              </a:rPr>
              <a:t>Entity Relationship Diagram</a:t>
            </a:r>
            <a:endParaRPr lang="zh-CN" altLang="en-US" dirty="0"/>
          </a:p>
        </p:txBody>
      </p:sp>
    </p:spTree>
    <p:extLst>
      <p:ext uri="{BB962C8B-B14F-4D97-AF65-F5344CB8AC3E}">
        <p14:creationId xmlns:p14="http://schemas.microsoft.com/office/powerpoint/2010/main" val="61431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1067-6177-4001-BF83-A778C674FE5D}"/>
              </a:ext>
            </a:extLst>
          </p:cNvPr>
          <p:cNvSpPr>
            <a:spLocks noGrp="1"/>
          </p:cNvSpPr>
          <p:nvPr>
            <p:ph type="title"/>
          </p:nvPr>
        </p:nvSpPr>
        <p:spPr>
          <a:xfrm>
            <a:off x="2092037" y="741218"/>
            <a:ext cx="7831569" cy="976745"/>
          </a:xfrm>
        </p:spPr>
        <p:txBody>
          <a:bodyPr/>
          <a:lstStyle/>
          <a:p>
            <a:r>
              <a:rPr kumimoji="1" lang="en-US" altLang="zh-CN" dirty="0">
                <a:latin typeface="Arial Rounded MT Bold" charset="0"/>
                <a:ea typeface="Arial Rounded MT Bold" charset="0"/>
                <a:cs typeface="Arial Rounded MT Bold" charset="0"/>
              </a:rPr>
              <a:t>Primary Keys</a:t>
            </a:r>
            <a:endParaRPr lang="zh-CN" altLang="en-US" dirty="0"/>
          </a:p>
        </p:txBody>
      </p:sp>
      <p:sp>
        <p:nvSpPr>
          <p:cNvPr id="3" name="Content Placeholder 2">
            <a:extLst>
              <a:ext uri="{FF2B5EF4-FFF2-40B4-BE49-F238E27FC236}">
                <a16:creationId xmlns:a16="http://schemas.microsoft.com/office/drawing/2014/main" id="{B54400FA-9A38-4E3E-94D0-0BFD47C8599C}"/>
              </a:ext>
            </a:extLst>
          </p:cNvPr>
          <p:cNvSpPr>
            <a:spLocks noGrp="1"/>
          </p:cNvSpPr>
          <p:nvPr>
            <p:ph idx="1"/>
          </p:nvPr>
        </p:nvSpPr>
        <p:spPr>
          <a:xfrm>
            <a:off x="4447309" y="1911927"/>
            <a:ext cx="4378036" cy="3650673"/>
          </a:xfrm>
        </p:spPr>
        <p:txBody>
          <a:bodyPr>
            <a:noAutofit/>
          </a:bodyPr>
          <a:lstStyle/>
          <a:p>
            <a:r>
              <a:rPr kumimoji="1" lang="en-US" altLang="zh-CN" sz="2800" dirty="0" err="1">
                <a:ln w="3175" cmpd="sng">
                  <a:noFill/>
                </a:ln>
                <a:latin typeface="Arial Rounded MT Bold" charset="0"/>
                <a:ea typeface="Arial Rounded MT Bold" charset="0"/>
                <a:cs typeface="Arial Rounded MT Bold" charset="0"/>
              </a:rPr>
              <a:t>AccidentID</a:t>
            </a:r>
            <a:endParaRPr kumimoji="1" lang="en-US" altLang="zh-CN" sz="2800" dirty="0">
              <a:ln w="3175" cmpd="sng">
                <a:noFill/>
              </a:ln>
              <a:latin typeface="Arial Rounded MT Bold" charset="0"/>
              <a:ea typeface="Arial Rounded MT Bold" charset="0"/>
              <a:cs typeface="Arial Rounded MT Bold" charset="0"/>
            </a:endParaRPr>
          </a:p>
          <a:p>
            <a:r>
              <a:rPr kumimoji="1" lang="en-US" altLang="zh-CN" sz="2800" dirty="0" err="1">
                <a:ln w="3175" cmpd="sng">
                  <a:noFill/>
                </a:ln>
                <a:latin typeface="Arial Rounded MT Bold" charset="0"/>
                <a:ea typeface="Arial Rounded MT Bold" charset="0"/>
                <a:cs typeface="Arial Rounded MT Bold" charset="0"/>
              </a:rPr>
              <a:t>Date_ID</a:t>
            </a:r>
            <a:endParaRPr kumimoji="1" lang="en-US" altLang="zh-CN" sz="2800" dirty="0">
              <a:ln w="3175" cmpd="sng">
                <a:noFill/>
              </a:ln>
              <a:latin typeface="Arial Rounded MT Bold" charset="0"/>
              <a:ea typeface="Arial Rounded MT Bold" charset="0"/>
              <a:cs typeface="Arial Rounded MT Bold" charset="0"/>
            </a:endParaRPr>
          </a:p>
          <a:p>
            <a:r>
              <a:rPr kumimoji="1" lang="en-US" altLang="zh-CN" sz="2800" dirty="0" err="1">
                <a:ln w="3175" cmpd="sng">
                  <a:noFill/>
                </a:ln>
                <a:latin typeface="Arial Rounded MT Bold" charset="0"/>
                <a:ea typeface="Arial Rounded MT Bold" charset="0"/>
                <a:cs typeface="Arial Rounded MT Bold" charset="0"/>
              </a:rPr>
              <a:t>Location_ID</a:t>
            </a:r>
            <a:endParaRPr kumimoji="1" lang="en-US" altLang="zh-CN" sz="2800" dirty="0">
              <a:ln w="3175" cmpd="sng">
                <a:noFill/>
              </a:ln>
              <a:latin typeface="Arial Rounded MT Bold" charset="0"/>
              <a:ea typeface="Arial Rounded MT Bold" charset="0"/>
              <a:cs typeface="Arial Rounded MT Bold" charset="0"/>
            </a:endParaRPr>
          </a:p>
          <a:p>
            <a:r>
              <a:rPr kumimoji="1" lang="en-US" altLang="zh-CN" sz="2800" dirty="0" err="1">
                <a:ln w="3175" cmpd="sng">
                  <a:noFill/>
                </a:ln>
                <a:latin typeface="Arial Rounded MT Bold" charset="0"/>
                <a:ea typeface="Arial Rounded MT Bold" charset="0"/>
                <a:cs typeface="Arial Rounded MT Bold" charset="0"/>
              </a:rPr>
              <a:t>DriverID</a:t>
            </a:r>
            <a:endParaRPr kumimoji="1" lang="en-US" altLang="zh-CN" sz="2800" dirty="0">
              <a:ln w="3175" cmpd="sng">
                <a:noFill/>
              </a:ln>
              <a:latin typeface="Arial Rounded MT Bold" charset="0"/>
              <a:ea typeface="Arial Rounded MT Bold" charset="0"/>
              <a:cs typeface="Arial Rounded MT Bold" charset="0"/>
            </a:endParaRPr>
          </a:p>
          <a:p>
            <a:r>
              <a:rPr kumimoji="1" lang="en-US" altLang="zh-CN" sz="2800" dirty="0" err="1">
                <a:ln w="3175" cmpd="sng">
                  <a:noFill/>
                </a:ln>
                <a:latin typeface="Arial Rounded MT Bold" charset="0"/>
                <a:ea typeface="Arial Rounded MT Bold" charset="0"/>
                <a:cs typeface="Arial Rounded MT Bold" charset="0"/>
              </a:rPr>
              <a:t>VehicleID</a:t>
            </a:r>
            <a:endParaRPr kumimoji="1" lang="en-US" altLang="zh-CN" sz="2800" dirty="0">
              <a:ln w="3175" cmpd="sng">
                <a:noFill/>
              </a:ln>
              <a:latin typeface="Arial Rounded MT Bold" charset="0"/>
              <a:ea typeface="Arial Rounded MT Bold" charset="0"/>
              <a:cs typeface="Arial Rounded MT Bold" charset="0"/>
            </a:endParaRPr>
          </a:p>
          <a:p>
            <a:r>
              <a:rPr kumimoji="1" lang="en-US" altLang="zh-CN" sz="2800" dirty="0" err="1">
                <a:ln w="3175" cmpd="sng">
                  <a:noFill/>
                </a:ln>
                <a:latin typeface="Arial Rounded MT Bold" charset="0"/>
                <a:ea typeface="Arial Rounded MT Bold" charset="0"/>
                <a:cs typeface="Arial Rounded MT Bold" charset="0"/>
              </a:rPr>
              <a:t>InsuranceID</a:t>
            </a:r>
            <a:endParaRPr kumimoji="1" lang="en-US" altLang="zh-CN" sz="2800" dirty="0">
              <a:ln w="3175" cmpd="sng">
                <a:noFill/>
              </a:ln>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89466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3D4C-7BF5-463D-829A-A65C0A6A3E4F}"/>
              </a:ext>
            </a:extLst>
          </p:cNvPr>
          <p:cNvSpPr>
            <a:spLocks noGrp="1"/>
          </p:cNvSpPr>
          <p:nvPr>
            <p:ph type="title"/>
          </p:nvPr>
        </p:nvSpPr>
        <p:spPr>
          <a:xfrm>
            <a:off x="1484309" y="637310"/>
            <a:ext cx="10018713" cy="900544"/>
          </a:xfrm>
        </p:spPr>
        <p:txBody>
          <a:bodyPr>
            <a:normAutofit/>
          </a:bodyPr>
          <a:lstStyle/>
          <a:p>
            <a:r>
              <a:rPr kumimoji="1" lang="en-US" altLang="zh-CN" dirty="0">
                <a:latin typeface="Arial Rounded MT Bold" charset="0"/>
                <a:ea typeface="Arial Rounded MT Bold" charset="0"/>
                <a:cs typeface="Arial Rounded MT Bold" charset="0"/>
              </a:rPr>
              <a:t>Primary Foreign Keys</a:t>
            </a:r>
            <a:endParaRPr kumimoji="1" lang="zh-CN" altLang="en-US" dirty="0">
              <a:latin typeface="Arial Rounded MT Bold" charset="0"/>
              <a:ea typeface="Arial Rounded MT Bold" charset="0"/>
              <a:cs typeface="Arial Rounded MT Bold" charset="0"/>
            </a:endParaRPr>
          </a:p>
        </p:txBody>
      </p:sp>
      <p:sp>
        <p:nvSpPr>
          <p:cNvPr id="3" name="Content Placeholder 2">
            <a:extLst>
              <a:ext uri="{FF2B5EF4-FFF2-40B4-BE49-F238E27FC236}">
                <a16:creationId xmlns:a16="http://schemas.microsoft.com/office/drawing/2014/main" id="{C9060668-80F4-47FE-9BD5-9D7B9273EDD1}"/>
              </a:ext>
            </a:extLst>
          </p:cNvPr>
          <p:cNvSpPr>
            <a:spLocks noGrp="1"/>
          </p:cNvSpPr>
          <p:nvPr>
            <p:ph idx="1"/>
          </p:nvPr>
        </p:nvSpPr>
        <p:spPr>
          <a:xfrm>
            <a:off x="1484310" y="1717965"/>
            <a:ext cx="10018713" cy="4073236"/>
          </a:xfrm>
        </p:spPr>
        <p:txBody>
          <a:bodyPr>
            <a:noAutofit/>
          </a:bodyPr>
          <a:lstStyle/>
          <a:p>
            <a:r>
              <a:rPr kumimoji="1" lang="en-US" altLang="zh-CN" sz="2800" dirty="0" err="1">
                <a:latin typeface="Arial Rounded MT Bold" charset="0"/>
              </a:rPr>
              <a:t>AccidentID</a:t>
            </a:r>
            <a:r>
              <a:rPr kumimoji="1" lang="en-US" altLang="zh-CN" sz="2800" dirty="0">
                <a:latin typeface="Arial Rounded MT Bold" charset="0"/>
              </a:rPr>
              <a:t> (</a:t>
            </a:r>
            <a:r>
              <a:rPr kumimoji="1" lang="en-US" altLang="zh-CN" sz="2800" dirty="0" err="1">
                <a:latin typeface="Arial Rounded MT Bold" charset="0"/>
              </a:rPr>
              <a:t>Accident_reason</a:t>
            </a:r>
            <a:r>
              <a:rPr kumimoji="1" lang="en-US" altLang="zh-CN" sz="2800" dirty="0">
                <a:latin typeface="Arial Rounded MT Bold" charset="0"/>
              </a:rPr>
              <a:t>, </a:t>
            </a:r>
            <a:r>
              <a:rPr kumimoji="1" lang="en-US" altLang="zh-CN" sz="2800" dirty="0" err="1">
                <a:latin typeface="Arial Rounded MT Bold" charset="0"/>
              </a:rPr>
              <a:t>Media_exposure</a:t>
            </a:r>
            <a:r>
              <a:rPr kumimoji="1" lang="en-US" altLang="zh-CN" sz="2800" dirty="0">
                <a:latin typeface="Arial Rounded MT Bold" charset="0"/>
              </a:rPr>
              <a:t>, </a:t>
            </a:r>
            <a:r>
              <a:rPr kumimoji="1" lang="en-US" altLang="zh-CN" sz="2800" dirty="0" err="1">
                <a:latin typeface="Arial Rounded MT Bold" charset="0"/>
              </a:rPr>
              <a:t>Accident_level</a:t>
            </a:r>
            <a:r>
              <a:rPr kumimoji="1" lang="en-US" altLang="zh-CN" sz="2800" dirty="0">
                <a:latin typeface="Arial Rounded MT Bold" charset="0"/>
              </a:rPr>
              <a:t>, Public_ service, Post-</a:t>
            </a:r>
            <a:r>
              <a:rPr kumimoji="1" lang="en-US" altLang="zh-CN" sz="2800" dirty="0" err="1">
                <a:latin typeface="Arial Rounded MT Bold" charset="0"/>
              </a:rPr>
              <a:t>accident_Traffic</a:t>
            </a:r>
            <a:r>
              <a:rPr kumimoji="1" lang="en-US" altLang="zh-CN" sz="2800" dirty="0">
                <a:latin typeface="Arial Rounded MT Bold" charset="0"/>
              </a:rPr>
              <a:t>, time)</a:t>
            </a:r>
          </a:p>
          <a:p>
            <a:r>
              <a:rPr kumimoji="1" lang="en-US" altLang="zh-CN" sz="2800" dirty="0" err="1">
                <a:latin typeface="Arial Rounded MT Bold" charset="0"/>
              </a:rPr>
              <a:t>DateID</a:t>
            </a:r>
            <a:r>
              <a:rPr kumimoji="1" lang="en-US" altLang="zh-CN" sz="2800" dirty="0">
                <a:latin typeface="Arial Rounded MT Bold" charset="0"/>
              </a:rPr>
              <a:t> + </a:t>
            </a:r>
            <a:r>
              <a:rPr kumimoji="1" lang="en-US" altLang="zh-CN" sz="2800" dirty="0" err="1">
                <a:latin typeface="Arial Rounded MT Bold" charset="0"/>
              </a:rPr>
              <a:t>LocationID</a:t>
            </a:r>
            <a:r>
              <a:rPr kumimoji="1" lang="en-US" altLang="zh-CN" sz="2800" dirty="0">
                <a:latin typeface="Arial Rounded MT Bold" charset="0"/>
              </a:rPr>
              <a:t> (Weather)</a:t>
            </a:r>
          </a:p>
          <a:p>
            <a:r>
              <a:rPr kumimoji="1" lang="en-US" altLang="zh-CN" sz="2800" dirty="0" err="1">
                <a:latin typeface="Arial Rounded MT Bold" charset="0"/>
              </a:rPr>
              <a:t>AccidentID</a:t>
            </a:r>
            <a:r>
              <a:rPr kumimoji="1" lang="en-US" altLang="zh-CN" sz="2800" dirty="0">
                <a:latin typeface="Arial Rounded MT Bold" charset="0"/>
              </a:rPr>
              <a:t> + </a:t>
            </a:r>
            <a:r>
              <a:rPr kumimoji="1" lang="en-US" altLang="zh-CN" sz="2800" dirty="0" err="1">
                <a:latin typeface="Arial Rounded MT Bold" charset="0"/>
              </a:rPr>
              <a:t>DriverID</a:t>
            </a:r>
            <a:r>
              <a:rPr kumimoji="1" lang="en-US" altLang="zh-CN" sz="2800" dirty="0">
                <a:latin typeface="Arial Rounded MT Bold" charset="0"/>
              </a:rPr>
              <a:t> (</a:t>
            </a:r>
            <a:r>
              <a:rPr kumimoji="1" lang="en-US" altLang="zh-CN" sz="2800" dirty="0" err="1">
                <a:latin typeface="Arial Rounded MT Bold" charset="0"/>
              </a:rPr>
              <a:t>Accident_has_Driver</a:t>
            </a:r>
            <a:r>
              <a:rPr kumimoji="1" lang="en-US" altLang="zh-CN" sz="2800" dirty="0">
                <a:latin typeface="Arial Rounded MT Bold" charset="0"/>
              </a:rPr>
              <a:t>)</a:t>
            </a:r>
          </a:p>
          <a:p>
            <a:r>
              <a:rPr kumimoji="1" lang="en-US" altLang="zh-CN" sz="2800" dirty="0" err="1">
                <a:latin typeface="Arial Rounded MT Bold" charset="0"/>
              </a:rPr>
              <a:t>AccidentID</a:t>
            </a:r>
            <a:r>
              <a:rPr kumimoji="1" lang="en-US" altLang="zh-CN" sz="2800" dirty="0">
                <a:latin typeface="Arial Rounded MT Bold" charset="0"/>
              </a:rPr>
              <a:t> + </a:t>
            </a:r>
            <a:r>
              <a:rPr kumimoji="1" lang="en-US" altLang="zh-CN" sz="2800" dirty="0" err="1">
                <a:latin typeface="Arial Rounded MT Bold" charset="0"/>
              </a:rPr>
              <a:t>VehicleID</a:t>
            </a:r>
            <a:r>
              <a:rPr kumimoji="1" lang="en-US" altLang="zh-CN" sz="2800" dirty="0">
                <a:latin typeface="Arial Rounded MT Bold" charset="0"/>
              </a:rPr>
              <a:t> (</a:t>
            </a:r>
            <a:r>
              <a:rPr kumimoji="1" lang="en-US" altLang="zh-CN" sz="2800" dirty="0" err="1">
                <a:latin typeface="Arial Rounded MT Bold" charset="0"/>
              </a:rPr>
              <a:t>Accident_has_Vehicle</a:t>
            </a:r>
            <a:r>
              <a:rPr kumimoji="1" lang="en-US" altLang="zh-CN" sz="2800" dirty="0">
                <a:latin typeface="Arial Rounded MT Bold" charset="0"/>
              </a:rPr>
              <a:t>)</a:t>
            </a:r>
          </a:p>
          <a:p>
            <a:endParaRPr lang="zh-CN" altLang="en-US" sz="2800" dirty="0"/>
          </a:p>
        </p:txBody>
      </p:sp>
    </p:spTree>
    <p:extLst>
      <p:ext uri="{BB962C8B-B14F-4D97-AF65-F5344CB8AC3E}">
        <p14:creationId xmlns:p14="http://schemas.microsoft.com/office/powerpoint/2010/main" val="79322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6FE6-8444-4395-9AE1-AF5BD15695AF}"/>
              </a:ext>
            </a:extLst>
          </p:cNvPr>
          <p:cNvSpPr>
            <a:spLocks noGrp="1"/>
          </p:cNvSpPr>
          <p:nvPr>
            <p:ph type="title"/>
          </p:nvPr>
        </p:nvSpPr>
        <p:spPr>
          <a:xfrm>
            <a:off x="1484311" y="0"/>
            <a:ext cx="10018713" cy="1752599"/>
          </a:xfrm>
        </p:spPr>
        <p:txBody>
          <a:bodyPr/>
          <a:lstStyle/>
          <a:p>
            <a:r>
              <a:rPr kumimoji="1" lang="en-US" altLang="zh-CN" dirty="0">
                <a:latin typeface="Arial Rounded MT Bold" charset="0"/>
                <a:ea typeface="Arial Rounded MT Bold" charset="0"/>
                <a:cs typeface="Arial Rounded MT Bold" charset="0"/>
              </a:rPr>
              <a:t>Relationship Examples</a:t>
            </a:r>
            <a:br>
              <a:rPr lang="en-US" altLang="zh-CN" dirty="0"/>
            </a:br>
            <a:endParaRPr lang="zh-CN" altLang="en-US" dirty="0"/>
          </a:p>
        </p:txBody>
      </p:sp>
      <p:pic>
        <p:nvPicPr>
          <p:cNvPr id="4" name="Content Placeholder 3">
            <a:extLst>
              <a:ext uri="{FF2B5EF4-FFF2-40B4-BE49-F238E27FC236}">
                <a16:creationId xmlns:a16="http://schemas.microsoft.com/office/drawing/2014/main" id="{6921DCD6-FB8D-4AD2-AF7E-815BC8707DB4}"/>
              </a:ext>
            </a:extLst>
          </p:cNvPr>
          <p:cNvPicPr>
            <a:picLocks noGrp="1" noChangeAspect="1"/>
          </p:cNvPicPr>
          <p:nvPr>
            <p:ph idx="1"/>
          </p:nvPr>
        </p:nvPicPr>
        <p:blipFill>
          <a:blip r:embed="rId2"/>
          <a:stretch>
            <a:fillRect/>
          </a:stretch>
        </p:blipFill>
        <p:spPr>
          <a:xfrm>
            <a:off x="2588733" y="1073888"/>
            <a:ext cx="7958765" cy="5371850"/>
          </a:xfrm>
          <a:prstGeom prst="rect">
            <a:avLst/>
          </a:prstGeom>
        </p:spPr>
      </p:pic>
      <p:sp>
        <p:nvSpPr>
          <p:cNvPr id="6" name="L-Shape 5">
            <a:extLst>
              <a:ext uri="{FF2B5EF4-FFF2-40B4-BE49-F238E27FC236}">
                <a16:creationId xmlns:a16="http://schemas.microsoft.com/office/drawing/2014/main" id="{CCF882F3-1CCD-4F2C-A2B4-3DD8A1B4F33F}"/>
              </a:ext>
            </a:extLst>
          </p:cNvPr>
          <p:cNvSpPr/>
          <p:nvPr/>
        </p:nvSpPr>
        <p:spPr>
          <a:xfrm flipH="1">
            <a:off x="4879675" y="1073888"/>
            <a:ext cx="2084649" cy="4042146"/>
          </a:xfrm>
          <a:custGeom>
            <a:avLst/>
            <a:gdLst>
              <a:gd name="connsiteX0" fmla="*/ 0 w 3062176"/>
              <a:gd name="connsiteY0" fmla="*/ 0 h 4031514"/>
              <a:gd name="connsiteX1" fmla="*/ 1531088 w 3062176"/>
              <a:gd name="connsiteY1" fmla="*/ 0 h 4031514"/>
              <a:gd name="connsiteX2" fmla="*/ 1531088 w 3062176"/>
              <a:gd name="connsiteY2" fmla="*/ 2500426 h 4031514"/>
              <a:gd name="connsiteX3" fmla="*/ 3062176 w 3062176"/>
              <a:gd name="connsiteY3" fmla="*/ 2500426 h 4031514"/>
              <a:gd name="connsiteX4" fmla="*/ 3062176 w 3062176"/>
              <a:gd name="connsiteY4" fmla="*/ 4031514 h 4031514"/>
              <a:gd name="connsiteX5" fmla="*/ 0 w 3062176"/>
              <a:gd name="connsiteY5" fmla="*/ 4031514 h 4031514"/>
              <a:gd name="connsiteX6" fmla="*/ 0 w 3062176"/>
              <a:gd name="connsiteY6" fmla="*/ 0 h 4031514"/>
              <a:gd name="connsiteX0" fmla="*/ 0 w 3062176"/>
              <a:gd name="connsiteY0" fmla="*/ 0 h 4031514"/>
              <a:gd name="connsiteX1" fmla="*/ 1531088 w 3062176"/>
              <a:gd name="connsiteY1" fmla="*/ 0 h 4031514"/>
              <a:gd name="connsiteX2" fmla="*/ 1531088 w 3062176"/>
              <a:gd name="connsiteY2" fmla="*/ 2500426 h 4031514"/>
              <a:gd name="connsiteX3" fmla="*/ 2094613 w 3062176"/>
              <a:gd name="connsiteY3" fmla="*/ 2489793 h 4031514"/>
              <a:gd name="connsiteX4" fmla="*/ 3062176 w 3062176"/>
              <a:gd name="connsiteY4" fmla="*/ 4031514 h 4031514"/>
              <a:gd name="connsiteX5" fmla="*/ 0 w 3062176"/>
              <a:gd name="connsiteY5" fmla="*/ 4031514 h 4031514"/>
              <a:gd name="connsiteX6" fmla="*/ 0 w 3062176"/>
              <a:gd name="connsiteY6" fmla="*/ 0 h 4031514"/>
              <a:gd name="connsiteX0" fmla="*/ 0 w 2094613"/>
              <a:gd name="connsiteY0" fmla="*/ 0 h 4042146"/>
              <a:gd name="connsiteX1" fmla="*/ 1531088 w 2094613"/>
              <a:gd name="connsiteY1" fmla="*/ 0 h 4042146"/>
              <a:gd name="connsiteX2" fmla="*/ 1531088 w 2094613"/>
              <a:gd name="connsiteY2" fmla="*/ 2500426 h 4042146"/>
              <a:gd name="connsiteX3" fmla="*/ 2094613 w 2094613"/>
              <a:gd name="connsiteY3" fmla="*/ 2489793 h 4042146"/>
              <a:gd name="connsiteX4" fmla="*/ 2083980 w 2094613"/>
              <a:gd name="connsiteY4" fmla="*/ 4042146 h 4042146"/>
              <a:gd name="connsiteX5" fmla="*/ 0 w 2094613"/>
              <a:gd name="connsiteY5" fmla="*/ 4031514 h 4042146"/>
              <a:gd name="connsiteX6" fmla="*/ 0 w 2094613"/>
              <a:gd name="connsiteY6" fmla="*/ 0 h 4042146"/>
              <a:gd name="connsiteX0" fmla="*/ 0 w 2085003"/>
              <a:gd name="connsiteY0" fmla="*/ 0 h 4042146"/>
              <a:gd name="connsiteX1" fmla="*/ 1531088 w 2085003"/>
              <a:gd name="connsiteY1" fmla="*/ 0 h 4042146"/>
              <a:gd name="connsiteX2" fmla="*/ 1531088 w 2085003"/>
              <a:gd name="connsiteY2" fmla="*/ 2500426 h 4042146"/>
              <a:gd name="connsiteX3" fmla="*/ 2083981 w 2085003"/>
              <a:gd name="connsiteY3" fmla="*/ 2521690 h 4042146"/>
              <a:gd name="connsiteX4" fmla="*/ 2083980 w 2085003"/>
              <a:gd name="connsiteY4" fmla="*/ 4042146 h 4042146"/>
              <a:gd name="connsiteX5" fmla="*/ 0 w 2085003"/>
              <a:gd name="connsiteY5" fmla="*/ 4031514 h 4042146"/>
              <a:gd name="connsiteX6" fmla="*/ 0 w 2085003"/>
              <a:gd name="connsiteY6" fmla="*/ 0 h 4042146"/>
              <a:gd name="connsiteX0" fmla="*/ 0 w 2085003"/>
              <a:gd name="connsiteY0" fmla="*/ 0 h 4042146"/>
              <a:gd name="connsiteX1" fmla="*/ 1531088 w 2085003"/>
              <a:gd name="connsiteY1" fmla="*/ 0 h 4042146"/>
              <a:gd name="connsiteX2" fmla="*/ 1531088 w 2085003"/>
              <a:gd name="connsiteY2" fmla="*/ 2500426 h 4042146"/>
              <a:gd name="connsiteX3" fmla="*/ 2083981 w 2085003"/>
              <a:gd name="connsiteY3" fmla="*/ 2489792 h 4042146"/>
              <a:gd name="connsiteX4" fmla="*/ 2083980 w 2085003"/>
              <a:gd name="connsiteY4" fmla="*/ 4042146 h 4042146"/>
              <a:gd name="connsiteX5" fmla="*/ 0 w 2085003"/>
              <a:gd name="connsiteY5" fmla="*/ 4031514 h 4042146"/>
              <a:gd name="connsiteX6" fmla="*/ 0 w 2085003"/>
              <a:gd name="connsiteY6" fmla="*/ 0 h 4042146"/>
              <a:gd name="connsiteX0" fmla="*/ 0 w 2084649"/>
              <a:gd name="connsiteY0" fmla="*/ 0 h 4042146"/>
              <a:gd name="connsiteX1" fmla="*/ 1531088 w 2084649"/>
              <a:gd name="connsiteY1" fmla="*/ 0 h 4042146"/>
              <a:gd name="connsiteX2" fmla="*/ 1531088 w 2084649"/>
              <a:gd name="connsiteY2" fmla="*/ 2500426 h 4042146"/>
              <a:gd name="connsiteX3" fmla="*/ 2079218 w 2084649"/>
              <a:gd name="connsiteY3" fmla="*/ 2504079 h 4042146"/>
              <a:gd name="connsiteX4" fmla="*/ 2083980 w 2084649"/>
              <a:gd name="connsiteY4" fmla="*/ 4042146 h 4042146"/>
              <a:gd name="connsiteX5" fmla="*/ 0 w 2084649"/>
              <a:gd name="connsiteY5" fmla="*/ 4031514 h 4042146"/>
              <a:gd name="connsiteX6" fmla="*/ 0 w 2084649"/>
              <a:gd name="connsiteY6" fmla="*/ 0 h 404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649" h="4042146">
                <a:moveTo>
                  <a:pt x="0" y="0"/>
                </a:moveTo>
                <a:lnTo>
                  <a:pt x="1531088" y="0"/>
                </a:lnTo>
                <a:lnTo>
                  <a:pt x="1531088" y="2500426"/>
                </a:lnTo>
                <a:lnTo>
                  <a:pt x="2079218" y="2504079"/>
                </a:lnTo>
                <a:cubicBezTo>
                  <a:pt x="2075674" y="3021530"/>
                  <a:pt x="2087524" y="3524695"/>
                  <a:pt x="2083980" y="4042146"/>
                </a:cubicBezTo>
                <a:lnTo>
                  <a:pt x="0" y="4031514"/>
                </a:lnTo>
                <a:lnTo>
                  <a:pt x="0" y="0"/>
                </a:ln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A7EBC854-3044-4803-91BA-C17F63630ACE}"/>
              </a:ext>
            </a:extLst>
          </p:cNvPr>
          <p:cNvSpPr/>
          <p:nvPr/>
        </p:nvSpPr>
        <p:spPr>
          <a:xfrm>
            <a:off x="7105650" y="3879850"/>
            <a:ext cx="3498850" cy="197485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0498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B556-BD7D-4E73-BFDE-CA8B3DF9A7BB}"/>
              </a:ext>
            </a:extLst>
          </p:cNvPr>
          <p:cNvSpPr>
            <a:spLocks noGrp="1"/>
          </p:cNvSpPr>
          <p:nvPr>
            <p:ph type="title"/>
          </p:nvPr>
        </p:nvSpPr>
        <p:spPr>
          <a:xfrm>
            <a:off x="1484311" y="886691"/>
            <a:ext cx="10018713" cy="1039090"/>
          </a:xfrm>
        </p:spPr>
        <p:txBody>
          <a:bodyPr>
            <a:normAutofit/>
          </a:bodyPr>
          <a:lstStyle/>
          <a:p>
            <a:r>
              <a:rPr kumimoji="1" lang="en-US" altLang="zh-CN" dirty="0">
                <a:latin typeface="Arial Rounded MT Bold" charset="0"/>
                <a:ea typeface="Arial Rounded MT Bold" charset="0"/>
                <a:cs typeface="Arial Rounded MT Bold" charset="0"/>
              </a:rPr>
              <a:t>Accident - </a:t>
            </a:r>
            <a:r>
              <a:rPr kumimoji="1" lang="en-US" altLang="zh-CN" dirty="0" err="1">
                <a:latin typeface="Arial Rounded MT Bold" charset="0"/>
                <a:ea typeface="Arial Rounded MT Bold" charset="0"/>
                <a:cs typeface="Arial Rounded MT Bold" charset="0"/>
              </a:rPr>
              <a:t>Accident_has_Driver</a:t>
            </a:r>
            <a:r>
              <a:rPr kumimoji="1" lang="en-US" altLang="zh-CN" dirty="0">
                <a:latin typeface="Arial Rounded MT Bold" charset="0"/>
                <a:ea typeface="Arial Rounded MT Bold" charset="0"/>
                <a:cs typeface="Arial Rounded MT Bold" charset="0"/>
              </a:rPr>
              <a:t> - Driver</a:t>
            </a:r>
            <a:endParaRPr kumimoji="1" lang="zh-CN" altLang="en-US" dirty="0">
              <a:latin typeface="Arial Rounded MT Bold" charset="0"/>
              <a:ea typeface="Arial Rounded MT Bold" charset="0"/>
              <a:cs typeface="Arial Rounded MT Bold" charset="0"/>
            </a:endParaRPr>
          </a:p>
        </p:txBody>
      </p:sp>
      <p:pic>
        <p:nvPicPr>
          <p:cNvPr id="9" name="Content Placeholder 8">
            <a:extLst>
              <a:ext uri="{FF2B5EF4-FFF2-40B4-BE49-F238E27FC236}">
                <a16:creationId xmlns:a16="http://schemas.microsoft.com/office/drawing/2014/main" id="{73CC296C-BCC1-449B-969E-BB2CD801545A}"/>
              </a:ext>
            </a:extLst>
          </p:cNvPr>
          <p:cNvPicPr>
            <a:picLocks noGrp="1" noChangeAspect="1"/>
          </p:cNvPicPr>
          <p:nvPr>
            <p:ph idx="1"/>
          </p:nvPr>
        </p:nvPicPr>
        <p:blipFill>
          <a:blip r:embed="rId2"/>
          <a:stretch>
            <a:fillRect/>
          </a:stretch>
        </p:blipFill>
        <p:spPr>
          <a:xfrm>
            <a:off x="1997241" y="2742992"/>
            <a:ext cx="8992855" cy="2972215"/>
          </a:xfrm>
        </p:spPr>
      </p:pic>
    </p:spTree>
    <p:extLst>
      <p:ext uri="{BB962C8B-B14F-4D97-AF65-F5344CB8AC3E}">
        <p14:creationId xmlns:p14="http://schemas.microsoft.com/office/powerpoint/2010/main" val="138823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5FC9-1A22-4C3A-B9D5-3404961A3D9E}"/>
              </a:ext>
            </a:extLst>
          </p:cNvPr>
          <p:cNvSpPr>
            <a:spLocks noGrp="1"/>
          </p:cNvSpPr>
          <p:nvPr>
            <p:ph type="title"/>
          </p:nvPr>
        </p:nvSpPr>
        <p:spPr>
          <a:xfrm>
            <a:off x="1848453" y="699655"/>
            <a:ext cx="10018713" cy="1101436"/>
          </a:xfrm>
        </p:spPr>
        <p:txBody>
          <a:bodyPr>
            <a:normAutofit/>
          </a:bodyPr>
          <a:lstStyle/>
          <a:p>
            <a:r>
              <a:rPr kumimoji="1" lang="en-US" altLang="zh-CN" dirty="0">
                <a:latin typeface="Arial Rounded MT Bold" charset="0"/>
                <a:ea typeface="Arial Rounded MT Bold" charset="0"/>
                <a:cs typeface="Arial Rounded MT Bold" charset="0"/>
              </a:rPr>
              <a:t>Location-Date-Weather</a:t>
            </a:r>
            <a:endParaRPr kumimoji="1" lang="zh-CN" altLang="en-US" dirty="0">
              <a:latin typeface="Arial Rounded MT Bold" charset="0"/>
              <a:ea typeface="Arial Rounded MT Bold" charset="0"/>
              <a:cs typeface="Arial Rounded MT Bold" charset="0"/>
            </a:endParaRPr>
          </a:p>
        </p:txBody>
      </p:sp>
      <p:pic>
        <p:nvPicPr>
          <p:cNvPr id="5" name="Content Placeholder 4">
            <a:extLst>
              <a:ext uri="{FF2B5EF4-FFF2-40B4-BE49-F238E27FC236}">
                <a16:creationId xmlns:a16="http://schemas.microsoft.com/office/drawing/2014/main" id="{368A85F0-549A-4CAB-8E68-30FE2109F178}"/>
              </a:ext>
            </a:extLst>
          </p:cNvPr>
          <p:cNvPicPr>
            <a:picLocks noGrp="1" noChangeAspect="1"/>
          </p:cNvPicPr>
          <p:nvPr>
            <p:ph idx="1"/>
          </p:nvPr>
        </p:nvPicPr>
        <p:blipFill>
          <a:blip r:embed="rId2"/>
          <a:stretch>
            <a:fillRect/>
          </a:stretch>
        </p:blipFill>
        <p:spPr>
          <a:xfrm>
            <a:off x="3253184" y="1913860"/>
            <a:ext cx="7209253" cy="4697708"/>
          </a:xfrm>
        </p:spPr>
      </p:pic>
    </p:spTree>
    <p:extLst>
      <p:ext uri="{BB962C8B-B14F-4D97-AF65-F5344CB8AC3E}">
        <p14:creationId xmlns:p14="http://schemas.microsoft.com/office/powerpoint/2010/main" val="175965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01541" y="424344"/>
            <a:ext cx="3501792" cy="707886"/>
          </a:xfrm>
          <a:prstGeom prst="rect">
            <a:avLst/>
          </a:prstGeom>
          <a:noFill/>
        </p:spPr>
        <p:txBody>
          <a:bodyPr wrap="none" rtlCol="0">
            <a:spAutoFit/>
          </a:bodyPr>
          <a:lstStyle/>
          <a:p>
            <a:r>
              <a:rPr kumimoji="1" lang="en-US" altLang="zh-CN" sz="4000" dirty="0">
                <a:latin typeface="Arial Rounded MT Bold" charset="0"/>
                <a:ea typeface="Arial Rounded MT Bold" charset="0"/>
                <a:cs typeface="Arial Rounded MT Bold" charset="0"/>
              </a:rPr>
              <a:t>Create tables</a:t>
            </a:r>
            <a:endParaRPr kumimoji="1" lang="zh-CN" altLang="en-US" sz="4000" dirty="0">
              <a:latin typeface="Arial Rounded MT Bold" charset="0"/>
              <a:ea typeface="Arial Rounded MT Bold" charset="0"/>
              <a:cs typeface="Arial Rounded MT Bold" charset="0"/>
            </a:endParaRPr>
          </a:p>
        </p:txBody>
      </p:sp>
      <p:grpSp>
        <p:nvGrpSpPr>
          <p:cNvPr id="8" name="组 19"/>
          <p:cNvGrpSpPr/>
          <p:nvPr/>
        </p:nvGrpSpPr>
        <p:grpSpPr>
          <a:xfrm flipH="1">
            <a:off x="1608041" y="2990259"/>
            <a:ext cx="1852524" cy="892288"/>
            <a:chOff x="4312991" y="4818702"/>
            <a:chExt cx="1852524" cy="892288"/>
          </a:xfrm>
        </p:grpSpPr>
        <p:pic>
          <p:nvPicPr>
            <p:cNvPr id="9"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513520" y="4931022"/>
              <a:ext cx="1451466" cy="608264"/>
            </a:xfrm>
            <a:prstGeom prst="rect">
              <a:avLst/>
            </a:prstGeom>
          </p:spPr>
        </p:pic>
        <p:sp>
          <p:nvSpPr>
            <p:cNvPr id="10" name="矩形 11"/>
            <p:cNvSpPr/>
            <p:nvPr/>
          </p:nvSpPr>
          <p:spPr>
            <a:xfrm>
              <a:off x="5395495" y="4818702"/>
              <a:ext cx="770020" cy="8922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1" name="直线连接符 13"/>
            <p:cNvCxnSpPr/>
            <p:nvPr/>
          </p:nvCxnSpPr>
          <p:spPr>
            <a:xfrm>
              <a:off x="4375150" y="5057775"/>
              <a:ext cx="118143" cy="88566"/>
            </a:xfrm>
            <a:prstGeom prst="line">
              <a:avLst/>
            </a:prstGeom>
          </p:spPr>
          <p:style>
            <a:lnRef idx="3">
              <a:schemeClr val="dk1"/>
            </a:lnRef>
            <a:fillRef idx="0">
              <a:schemeClr val="dk1"/>
            </a:fillRef>
            <a:effectRef idx="2">
              <a:schemeClr val="dk1"/>
            </a:effectRef>
            <a:fontRef idx="minor">
              <a:schemeClr val="tx1"/>
            </a:fontRef>
          </p:style>
        </p:cxnSp>
        <p:cxnSp>
          <p:nvCxnSpPr>
            <p:cNvPr id="12" name="直线连接符 36"/>
            <p:cNvCxnSpPr/>
            <p:nvPr/>
          </p:nvCxnSpPr>
          <p:spPr>
            <a:xfrm>
              <a:off x="4513520" y="5019675"/>
              <a:ext cx="17878" cy="85558"/>
            </a:xfrm>
            <a:prstGeom prst="line">
              <a:avLst/>
            </a:prstGeom>
          </p:spPr>
          <p:style>
            <a:lnRef idx="3">
              <a:schemeClr val="dk1"/>
            </a:lnRef>
            <a:fillRef idx="0">
              <a:schemeClr val="dk1"/>
            </a:fillRef>
            <a:effectRef idx="2">
              <a:schemeClr val="dk1"/>
            </a:effectRef>
            <a:fontRef idx="minor">
              <a:schemeClr val="tx1"/>
            </a:fontRef>
          </p:style>
        </p:cxnSp>
        <p:cxnSp>
          <p:nvCxnSpPr>
            <p:cNvPr id="13" name="直线连接符 38"/>
            <p:cNvCxnSpPr/>
            <p:nvPr/>
          </p:nvCxnSpPr>
          <p:spPr>
            <a:xfrm>
              <a:off x="4312991" y="5146588"/>
              <a:ext cx="133930" cy="50887"/>
            </a:xfrm>
            <a:prstGeom prst="line">
              <a:avLst/>
            </a:prstGeom>
          </p:spPr>
          <p:style>
            <a:lnRef idx="3">
              <a:schemeClr val="dk1"/>
            </a:lnRef>
            <a:fillRef idx="0">
              <a:schemeClr val="dk1"/>
            </a:fillRef>
            <a:effectRef idx="2">
              <a:schemeClr val="dk1"/>
            </a:effectRef>
            <a:fontRef idx="minor">
              <a:schemeClr val="tx1"/>
            </a:fontRef>
          </p:style>
        </p:cxnSp>
      </p:grpSp>
      <p:sp>
        <p:nvSpPr>
          <p:cNvPr id="15" name="TextBox 14"/>
          <p:cNvSpPr txBox="1"/>
          <p:nvPr/>
        </p:nvSpPr>
        <p:spPr>
          <a:xfrm>
            <a:off x="5301541" y="1907079"/>
            <a:ext cx="6608709" cy="3046988"/>
          </a:xfrm>
          <a:prstGeom prst="rect">
            <a:avLst/>
          </a:prstGeom>
          <a:noFill/>
        </p:spPr>
        <p:txBody>
          <a:bodyPr wrap="square" rtlCol="0">
            <a:spAutoFit/>
          </a:bodyPr>
          <a:lstStyle/>
          <a:p>
            <a:r>
              <a:rPr lang="en-US" altLang="zh-CN" sz="1600" dirty="0">
                <a:sym typeface="Wingdings" panose="05000000000000000000" pitchFamily="2" charset="2"/>
              </a:rPr>
              <a:t>CREATE TABLE Vehicle(</a:t>
            </a:r>
          </a:p>
          <a:p>
            <a:r>
              <a:rPr lang="en-US" altLang="zh-CN" sz="1600" dirty="0">
                <a:sym typeface="Wingdings" panose="05000000000000000000" pitchFamily="2" charset="2"/>
              </a:rPr>
              <a:t>	 </a:t>
            </a:r>
            <a:r>
              <a:rPr lang="en-US" altLang="zh-CN" sz="1600" dirty="0" err="1">
                <a:sym typeface="Wingdings" panose="05000000000000000000" pitchFamily="2" charset="2"/>
              </a:rPr>
              <a:t>VehicleID</a:t>
            </a:r>
            <a:r>
              <a:rPr lang="en-US" altLang="zh-CN" sz="1600" dirty="0">
                <a:sym typeface="Wingdings" panose="05000000000000000000" pitchFamily="2" charset="2"/>
              </a:rPr>
              <a:t> INT IDENTITY PRIMARY KEY,</a:t>
            </a:r>
          </a:p>
          <a:p>
            <a:r>
              <a:rPr lang="en-US" altLang="zh-CN" sz="1600" dirty="0">
                <a:sym typeface="Wingdings" panose="05000000000000000000" pitchFamily="2" charset="2"/>
              </a:rPr>
              <a:t>	 Brand VARCHAR(45),</a:t>
            </a:r>
          </a:p>
          <a:p>
            <a:r>
              <a:rPr lang="en-US" altLang="zh-CN" sz="1600" dirty="0">
                <a:sym typeface="Wingdings" panose="05000000000000000000" pitchFamily="2" charset="2"/>
              </a:rPr>
              <a:t>	 [Type] VARCHAR(45),</a:t>
            </a:r>
          </a:p>
          <a:p>
            <a:r>
              <a:rPr lang="en-US" altLang="zh-CN" sz="1600" dirty="0">
                <a:sym typeface="Wingdings" panose="05000000000000000000" pitchFamily="2" charset="2"/>
              </a:rPr>
              <a:t>	 Transmission VARCHAR(45),</a:t>
            </a:r>
          </a:p>
          <a:p>
            <a:r>
              <a:rPr lang="en-US" altLang="zh-CN" sz="1600" dirty="0">
                <a:sym typeface="Wingdings" panose="05000000000000000000" pitchFamily="2" charset="2"/>
              </a:rPr>
              <a:t>	 Capacity INT CHECK(Capacity&gt;0 and Capacity&lt;100),</a:t>
            </a:r>
          </a:p>
          <a:p>
            <a:r>
              <a:rPr lang="en-US" altLang="zh-CN" sz="1600" dirty="0">
                <a:sym typeface="Wingdings" panose="05000000000000000000" pitchFamily="2" charset="2"/>
              </a:rPr>
              <a:t>	 Mileage INT CHECK(Mileage&gt;0),</a:t>
            </a:r>
          </a:p>
          <a:p>
            <a:r>
              <a:rPr lang="en-US" altLang="zh-CN" sz="1600" dirty="0">
                <a:sym typeface="Wingdings" panose="05000000000000000000" pitchFamily="2" charset="2"/>
              </a:rPr>
              <a:t>	 </a:t>
            </a:r>
            <a:r>
              <a:rPr lang="en-US" altLang="zh-CN" sz="1600" dirty="0" err="1">
                <a:sym typeface="Wingdings" panose="05000000000000000000" pitchFamily="2" charset="2"/>
              </a:rPr>
              <a:t>Vehicle_age</a:t>
            </a:r>
            <a:r>
              <a:rPr lang="en-US" altLang="zh-CN" sz="1600" dirty="0">
                <a:sym typeface="Wingdings" panose="05000000000000000000" pitchFamily="2" charset="2"/>
              </a:rPr>
              <a:t> INT CHECK(</a:t>
            </a:r>
            <a:r>
              <a:rPr lang="en-US" altLang="zh-CN" sz="1600" dirty="0" err="1">
                <a:sym typeface="Wingdings" panose="05000000000000000000" pitchFamily="2" charset="2"/>
              </a:rPr>
              <a:t>Vehicle_age</a:t>
            </a:r>
            <a:r>
              <a:rPr lang="en-US" altLang="zh-CN" sz="1600" dirty="0">
                <a:sym typeface="Wingdings" panose="05000000000000000000" pitchFamily="2" charset="2"/>
              </a:rPr>
              <a:t>&gt;0 and </a:t>
            </a:r>
            <a:r>
              <a:rPr lang="en-US" altLang="zh-CN" sz="1600" dirty="0" err="1">
                <a:sym typeface="Wingdings" panose="05000000000000000000" pitchFamily="2" charset="2"/>
              </a:rPr>
              <a:t>Vehicle_age</a:t>
            </a:r>
            <a:r>
              <a:rPr lang="en-US" altLang="zh-CN" sz="1600" dirty="0">
                <a:sym typeface="Wingdings" panose="05000000000000000000" pitchFamily="2" charset="2"/>
              </a:rPr>
              <a:t>&lt;50),</a:t>
            </a:r>
          </a:p>
          <a:p>
            <a:r>
              <a:rPr lang="en-US" altLang="zh-CN" sz="1600" dirty="0">
                <a:sym typeface="Wingdings" panose="05000000000000000000" pitchFamily="2" charset="2"/>
              </a:rPr>
              <a:t>	 </a:t>
            </a:r>
            <a:r>
              <a:rPr lang="en-US" altLang="zh-CN" sz="1600" dirty="0" err="1">
                <a:sym typeface="Wingdings" panose="05000000000000000000" pitchFamily="2" charset="2"/>
              </a:rPr>
              <a:t>InsuranceId</a:t>
            </a:r>
            <a:r>
              <a:rPr lang="en-US" altLang="zh-CN" sz="1600" dirty="0">
                <a:sym typeface="Wingdings" panose="05000000000000000000" pitchFamily="2" charset="2"/>
              </a:rPr>
              <a:t> INT FOREIGN KEY REFERENCES Insurance(</a:t>
            </a:r>
            <a:r>
              <a:rPr lang="en-US" altLang="zh-CN" sz="1600" dirty="0" err="1">
                <a:sym typeface="Wingdings" panose="05000000000000000000" pitchFamily="2" charset="2"/>
              </a:rPr>
              <a:t>InsuranceId</a:t>
            </a:r>
            <a:r>
              <a:rPr lang="en-US" altLang="zh-CN" sz="1600" dirty="0">
                <a:sym typeface="Wingdings" panose="05000000000000000000" pitchFamily="2" charset="2"/>
              </a:rPr>
              <a:t>),</a:t>
            </a:r>
          </a:p>
          <a:p>
            <a:r>
              <a:rPr lang="en-US" altLang="zh-CN" sz="1600" dirty="0">
                <a:sym typeface="Wingdings" panose="05000000000000000000" pitchFamily="2" charset="2"/>
              </a:rPr>
              <a:t>	 </a:t>
            </a:r>
            <a:r>
              <a:rPr lang="en-US" altLang="zh-CN" sz="1600" dirty="0" err="1">
                <a:sym typeface="Wingdings" panose="05000000000000000000" pitchFamily="2" charset="2"/>
              </a:rPr>
              <a:t>Insurance_status</a:t>
            </a:r>
            <a:r>
              <a:rPr lang="en-US" altLang="zh-CN" sz="1600" dirty="0">
                <a:sym typeface="Wingdings" panose="05000000000000000000" pitchFamily="2" charset="2"/>
              </a:rPr>
              <a:t> </a:t>
            </a:r>
            <a:r>
              <a:rPr lang="en-US" altLang="zh-CN" sz="1600" dirty="0" err="1">
                <a:sym typeface="Wingdings" panose="05000000000000000000" pitchFamily="2" charset="2"/>
              </a:rPr>
              <a:t>int</a:t>
            </a:r>
            <a:r>
              <a:rPr lang="en-US" altLang="zh-CN" sz="1600" dirty="0">
                <a:sym typeface="Wingdings" panose="05000000000000000000" pitchFamily="2" charset="2"/>
              </a:rPr>
              <a:t>,</a:t>
            </a:r>
          </a:p>
          <a:p>
            <a:r>
              <a:rPr lang="en-US" altLang="zh-CN" sz="1600" dirty="0">
                <a:sym typeface="Wingdings" panose="05000000000000000000" pitchFamily="2" charset="2"/>
              </a:rPr>
              <a:t>	 </a:t>
            </a:r>
            <a:r>
              <a:rPr lang="en-US" altLang="zh-CN" sz="1600" dirty="0" err="1">
                <a:sym typeface="Wingdings" panose="05000000000000000000" pitchFamily="2" charset="2"/>
              </a:rPr>
              <a:t>Insurance_amount</a:t>
            </a:r>
            <a:r>
              <a:rPr lang="en-US" altLang="zh-CN" sz="1600" dirty="0">
                <a:sym typeface="Wingdings" panose="05000000000000000000" pitchFamily="2" charset="2"/>
              </a:rPr>
              <a:t> INT CHECK(</a:t>
            </a:r>
            <a:r>
              <a:rPr lang="en-US" altLang="zh-CN" sz="1600" dirty="0" err="1">
                <a:sym typeface="Wingdings" panose="05000000000000000000" pitchFamily="2" charset="2"/>
              </a:rPr>
              <a:t>Insurance_amount</a:t>
            </a:r>
            <a:r>
              <a:rPr lang="en-US" altLang="zh-CN" sz="1600" dirty="0">
                <a:sym typeface="Wingdings" panose="05000000000000000000" pitchFamily="2" charset="2"/>
              </a:rPr>
              <a:t>&gt;0)</a:t>
            </a:r>
          </a:p>
          <a:p>
            <a:r>
              <a:rPr lang="en-US" altLang="zh-CN" sz="1600" dirty="0">
                <a:sym typeface="Wingdings" panose="05000000000000000000" pitchFamily="2" charset="2"/>
              </a:rPr>
              <a:t>	 );</a:t>
            </a:r>
          </a:p>
        </p:txBody>
      </p:sp>
      <p:grpSp>
        <p:nvGrpSpPr>
          <p:cNvPr id="16" name="组 5"/>
          <p:cNvGrpSpPr/>
          <p:nvPr/>
        </p:nvGrpSpPr>
        <p:grpSpPr>
          <a:xfrm>
            <a:off x="2007079" y="1853766"/>
            <a:ext cx="2019006" cy="3474047"/>
            <a:chOff x="2034803" y="2297361"/>
            <a:chExt cx="2019006" cy="3474047"/>
          </a:xfrm>
        </p:grpSpPr>
        <p:grpSp>
          <p:nvGrpSpPr>
            <p:cNvPr id="17" name="组 6"/>
            <p:cNvGrpSpPr/>
            <p:nvPr/>
          </p:nvGrpSpPr>
          <p:grpSpPr>
            <a:xfrm>
              <a:off x="2373053" y="2955469"/>
              <a:ext cx="1454966" cy="741385"/>
              <a:chOff x="2373053" y="2955469"/>
              <a:chExt cx="1454966" cy="741385"/>
            </a:xfrm>
          </p:grpSpPr>
          <p:pic>
            <p:nvPicPr>
              <p:cNvPr id="28"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053" y="2955470"/>
                <a:ext cx="1454966" cy="741384"/>
              </a:xfrm>
              <a:prstGeom prst="rect">
                <a:avLst/>
              </a:prstGeom>
            </p:spPr>
          </p:pic>
          <p:sp>
            <p:nvSpPr>
              <p:cNvPr id="29" name="矩形 2"/>
              <p:cNvSpPr/>
              <p:nvPr/>
            </p:nvSpPr>
            <p:spPr>
              <a:xfrm>
                <a:off x="2842953" y="2955469"/>
                <a:ext cx="985066" cy="47353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8" name="矩形 22"/>
            <p:cNvSpPr/>
            <p:nvPr/>
          </p:nvSpPr>
          <p:spPr>
            <a:xfrm>
              <a:off x="2874715" y="3127093"/>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24"/>
            <p:cNvSpPr/>
            <p:nvPr/>
          </p:nvSpPr>
          <p:spPr>
            <a:xfrm>
              <a:off x="3321755" y="3130579"/>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25"/>
            <p:cNvSpPr/>
            <p:nvPr/>
          </p:nvSpPr>
          <p:spPr>
            <a:xfrm>
              <a:off x="2880534" y="2721084"/>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6"/>
            <p:cNvSpPr/>
            <p:nvPr/>
          </p:nvSpPr>
          <p:spPr>
            <a:xfrm>
              <a:off x="3314979" y="2724445"/>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7"/>
            <p:cNvSpPr/>
            <p:nvPr/>
          </p:nvSpPr>
          <p:spPr>
            <a:xfrm>
              <a:off x="3314982" y="2297361"/>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8"/>
            <p:cNvSpPr/>
            <p:nvPr/>
          </p:nvSpPr>
          <p:spPr>
            <a:xfrm>
              <a:off x="2874718" y="2314297"/>
              <a:ext cx="3048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318573" y="3874168"/>
              <a:ext cx="1451466" cy="608264"/>
            </a:xfrm>
            <a:prstGeom prst="rect">
              <a:avLst/>
            </a:prstGeom>
          </p:spPr>
        </p:pic>
        <p:grpSp>
          <p:nvGrpSpPr>
            <p:cNvPr id="25" name="组 31"/>
            <p:cNvGrpSpPr/>
            <p:nvPr/>
          </p:nvGrpSpPr>
          <p:grpSpPr>
            <a:xfrm>
              <a:off x="2034803" y="4482432"/>
              <a:ext cx="2019006" cy="1288976"/>
              <a:chOff x="5996838" y="3609572"/>
              <a:chExt cx="2112879" cy="1556434"/>
            </a:xfrm>
          </p:grpSpPr>
          <p:pic>
            <p:nvPicPr>
              <p:cNvPr id="26"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996838" y="3609572"/>
                <a:ext cx="2112879" cy="1556434"/>
              </a:xfrm>
              <a:prstGeom prst="rect">
                <a:avLst/>
              </a:prstGeom>
            </p:spPr>
          </p:pic>
          <p:sp>
            <p:nvSpPr>
              <p:cNvPr id="27" name="矩形 30"/>
              <p:cNvSpPr/>
              <p:nvPr/>
            </p:nvSpPr>
            <p:spPr>
              <a:xfrm>
                <a:off x="5996838" y="4815108"/>
                <a:ext cx="2112879" cy="3508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grpSp>
    </p:spTree>
    <p:extLst>
      <p:ext uri="{BB962C8B-B14F-4D97-AF65-F5344CB8AC3E}">
        <p14:creationId xmlns:p14="http://schemas.microsoft.com/office/powerpoint/2010/main" val="118573950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2528</TotalTime>
  <Words>1010</Words>
  <Application>Microsoft Office PowerPoint</Application>
  <PresentationFormat>Widescreen</PresentationFormat>
  <Paragraphs>173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 Rounded MT Bold</vt:lpstr>
      <vt:lpstr>华文楷体</vt:lpstr>
      <vt:lpstr>Arial</vt:lpstr>
      <vt:lpstr>Calibri</vt:lpstr>
      <vt:lpstr>Corbel</vt:lpstr>
      <vt:lpstr>Wingdings</vt:lpstr>
      <vt:lpstr>视差</vt:lpstr>
      <vt:lpstr>Traffic Accident Database Design</vt:lpstr>
      <vt:lpstr>PowerPoint Presentation</vt:lpstr>
      <vt:lpstr>Entity Relationship Diagram</vt:lpstr>
      <vt:lpstr>Primary Keys</vt:lpstr>
      <vt:lpstr>Primary Foreign Keys</vt:lpstr>
      <vt:lpstr>Relationship Examples </vt:lpstr>
      <vt:lpstr>Accident - Accident_has_Driver - Driver</vt:lpstr>
      <vt:lpstr>Location-Date-Weather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Yukun Chen</dc:creator>
  <cp:lastModifiedBy>zhang</cp:lastModifiedBy>
  <cp:revision>101</cp:revision>
  <dcterms:created xsi:type="dcterms:W3CDTF">2016-12-08T00:17:45Z</dcterms:created>
  <dcterms:modified xsi:type="dcterms:W3CDTF">2018-04-22T17:42:09Z</dcterms:modified>
</cp:coreProperties>
</file>