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64" r:id="rId3"/>
    <p:sldId id="267" r:id="rId4"/>
    <p:sldId id="281" r:id="rId5"/>
    <p:sldId id="282" r:id="rId6"/>
    <p:sldId id="273" r:id="rId7"/>
    <p:sldId id="274" r:id="rId8"/>
    <p:sldId id="305" r:id="rId9"/>
    <p:sldId id="306" r:id="rId10"/>
    <p:sldId id="307" r:id="rId11"/>
    <p:sldId id="308" r:id="rId12"/>
    <p:sldId id="275" r:id="rId13"/>
    <p:sldId id="302" r:id="rId14"/>
    <p:sldId id="276" r:id="rId15"/>
    <p:sldId id="300" r:id="rId16"/>
    <p:sldId id="301" r:id="rId17"/>
    <p:sldId id="303" r:id="rId18"/>
    <p:sldId id="304" r:id="rId19"/>
    <p:sldId id="314" r:id="rId20"/>
    <p:sldId id="277" r:id="rId21"/>
    <p:sldId id="315" r:id="rId22"/>
    <p:sldId id="316" r:id="rId23"/>
    <p:sldId id="317" r:id="rId24"/>
    <p:sldId id="279" r:id="rId25"/>
    <p:sldId id="298" r:id="rId26"/>
    <p:sldId id="311" r:id="rId27"/>
    <p:sldId id="289" r:id="rId28"/>
    <p:sldId id="293" r:id="rId29"/>
    <p:sldId id="294" r:id="rId30"/>
    <p:sldId id="295" r:id="rId31"/>
    <p:sldId id="278" r:id="rId32"/>
    <p:sldId id="31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8" autoAdjust="0"/>
    <p:restoredTop sz="81054" autoAdjust="0"/>
  </p:normalViewPr>
  <p:slideViewPr>
    <p:cSldViewPr snapToGrid="0">
      <p:cViewPr varScale="1">
        <p:scale>
          <a:sx n="72" d="100"/>
          <a:sy n="72" d="100"/>
        </p:scale>
        <p:origin x="516" y="7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46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D2F4A5-DB83-46B4-B091-614E33480E77}" type="doc">
      <dgm:prSet loTypeId="urn:microsoft.com/office/officeart/2005/8/layout/funnel1" loCatId="process" qsTypeId="urn:microsoft.com/office/officeart/2005/8/quickstyle/3d1" qsCatId="3D" csTypeId="urn:microsoft.com/office/officeart/2005/8/colors/accent1_2" csCatId="accent1" phldr="1"/>
      <dgm:spPr/>
    </dgm:pt>
    <dgm:pt modelId="{5A53D158-0EFF-40F0-87CB-FF2F980D123B}">
      <dgm:prSet phldrT="[Testo]"/>
      <dgm:spPr/>
      <dgm:t>
        <a:bodyPr/>
        <a:lstStyle/>
        <a:p>
          <a:r>
            <a:rPr lang="it-IT" dirty="0" smtClean="0"/>
            <a:t>Un BusDriver è una persona che conduce un autobus</a:t>
          </a:r>
          <a:endParaRPr lang="it-IT" dirty="0"/>
        </a:p>
      </dgm:t>
    </dgm:pt>
    <dgm:pt modelId="{3735E71F-9432-4FBB-8790-1700D41441AD}" type="parTrans" cxnId="{DF0E3941-4F50-4C60-82EF-98220507FC04}">
      <dgm:prSet/>
      <dgm:spPr/>
      <dgm:t>
        <a:bodyPr/>
        <a:lstStyle/>
        <a:p>
          <a:endParaRPr lang="it-IT"/>
        </a:p>
      </dgm:t>
    </dgm:pt>
    <dgm:pt modelId="{BDB42BCD-D5EE-4D74-B04C-4F2927E97FEA}" type="sibTrans" cxnId="{DF0E3941-4F50-4C60-82EF-98220507FC04}">
      <dgm:prSet/>
      <dgm:spPr/>
      <dgm:t>
        <a:bodyPr/>
        <a:lstStyle/>
        <a:p>
          <a:endParaRPr lang="it-IT"/>
        </a:p>
      </dgm:t>
    </dgm:pt>
    <dgm:pt modelId="{10D83891-1C55-44F6-91CB-2A27685419BC}">
      <dgm:prSet phldrT="[Testo]"/>
      <dgm:spPr/>
      <dgm:t>
        <a:bodyPr/>
        <a:lstStyle/>
        <a:p>
          <a:r>
            <a:rPr lang="it-IT" dirty="0" smtClean="0"/>
            <a:t>L’autobus è un veicolo</a:t>
          </a:r>
          <a:endParaRPr lang="it-IT" dirty="0"/>
        </a:p>
      </dgm:t>
    </dgm:pt>
    <dgm:pt modelId="{D25A99D2-F2D5-4400-B710-FCEDADFC4FE5}" type="parTrans" cxnId="{D4698FA9-A867-402B-A870-AE2AD5B016B5}">
      <dgm:prSet/>
      <dgm:spPr/>
      <dgm:t>
        <a:bodyPr/>
        <a:lstStyle/>
        <a:p>
          <a:endParaRPr lang="it-IT"/>
        </a:p>
      </dgm:t>
    </dgm:pt>
    <dgm:pt modelId="{B18ADEB7-292A-46FD-81D5-384E69064A41}" type="sibTrans" cxnId="{D4698FA9-A867-402B-A870-AE2AD5B016B5}">
      <dgm:prSet/>
      <dgm:spPr/>
      <dgm:t>
        <a:bodyPr/>
        <a:lstStyle/>
        <a:p>
          <a:endParaRPr lang="it-IT"/>
        </a:p>
      </dgm:t>
    </dgm:pt>
    <dgm:pt modelId="{2657F607-E374-4DED-8292-C85D2301611F}">
      <dgm:prSet phldrT="[Testo]" custT="1"/>
      <dgm:spPr/>
      <dgm:t>
        <a:bodyPr/>
        <a:lstStyle/>
        <a:p>
          <a:r>
            <a:rPr lang="it-IT" sz="1400" dirty="0" smtClean="0"/>
            <a:t>“un BusDriver conduce un veicolo”</a:t>
          </a:r>
          <a:endParaRPr lang="it-IT" sz="1400" dirty="0"/>
        </a:p>
      </dgm:t>
    </dgm:pt>
    <dgm:pt modelId="{F3C14DC9-E2C2-4960-BE08-D34446A40795}" type="parTrans" cxnId="{1182DC67-766E-48DD-9926-04E66C536CBC}">
      <dgm:prSet/>
      <dgm:spPr/>
      <dgm:t>
        <a:bodyPr/>
        <a:lstStyle/>
        <a:p>
          <a:endParaRPr lang="it-IT"/>
        </a:p>
      </dgm:t>
    </dgm:pt>
    <dgm:pt modelId="{7939CD34-AA19-40BE-AA4F-D6584AE10FE3}" type="sibTrans" cxnId="{1182DC67-766E-48DD-9926-04E66C536CBC}">
      <dgm:prSet/>
      <dgm:spPr/>
      <dgm:t>
        <a:bodyPr/>
        <a:lstStyle/>
        <a:p>
          <a:endParaRPr lang="it-IT"/>
        </a:p>
      </dgm:t>
    </dgm:pt>
    <dgm:pt modelId="{714918B5-294C-41C1-87C2-CCACAEEEAD96}" type="pres">
      <dgm:prSet presAssocID="{87D2F4A5-DB83-46B4-B091-614E33480E77}" presName="Name0" presStyleCnt="0">
        <dgm:presLayoutVars>
          <dgm:chMax val="4"/>
          <dgm:resizeHandles val="exact"/>
        </dgm:presLayoutVars>
      </dgm:prSet>
      <dgm:spPr/>
    </dgm:pt>
    <dgm:pt modelId="{8C98E71E-7EA8-4B9A-A6F7-E17FA26BA60B}" type="pres">
      <dgm:prSet presAssocID="{87D2F4A5-DB83-46B4-B091-614E33480E77}" presName="ellipse" presStyleLbl="trBgShp" presStyleIdx="0" presStyleCnt="1"/>
      <dgm:spPr/>
    </dgm:pt>
    <dgm:pt modelId="{202D95B7-C614-4542-9871-FB1A5BB852E2}" type="pres">
      <dgm:prSet presAssocID="{87D2F4A5-DB83-46B4-B091-614E33480E77}" presName="arrow1" presStyleLbl="fgShp" presStyleIdx="0" presStyleCnt="1"/>
      <dgm:spPr/>
    </dgm:pt>
    <dgm:pt modelId="{DE03DF2E-3B9E-4E2A-A067-CB0A10EE7E6E}" type="pres">
      <dgm:prSet presAssocID="{87D2F4A5-DB83-46B4-B091-614E33480E77}" presName="rectangle" presStyleLbl="revTx" presStyleIdx="0" presStyleCnt="1" custLinFactNeighborX="-855" custLinFactNeighborY="-5214">
        <dgm:presLayoutVars>
          <dgm:bulletEnabled val="1"/>
        </dgm:presLayoutVars>
      </dgm:prSet>
      <dgm:spPr/>
      <dgm:t>
        <a:bodyPr/>
        <a:lstStyle/>
        <a:p>
          <a:endParaRPr lang="it-IT"/>
        </a:p>
      </dgm:t>
    </dgm:pt>
    <dgm:pt modelId="{F29A908F-39F2-49FC-8DB6-276D544A240D}" type="pres">
      <dgm:prSet presAssocID="{10D83891-1C55-44F6-91CB-2A27685419BC}" presName="item1" presStyleLbl="node1" presStyleIdx="0" presStyleCnt="2">
        <dgm:presLayoutVars>
          <dgm:bulletEnabled val="1"/>
        </dgm:presLayoutVars>
      </dgm:prSet>
      <dgm:spPr/>
      <dgm:t>
        <a:bodyPr/>
        <a:lstStyle/>
        <a:p>
          <a:endParaRPr lang="it-IT"/>
        </a:p>
      </dgm:t>
    </dgm:pt>
    <dgm:pt modelId="{BF555512-AAD0-4007-9ECC-0B8DB09C1CBC}" type="pres">
      <dgm:prSet presAssocID="{2657F607-E374-4DED-8292-C85D2301611F}" presName="item2" presStyleLbl="node1" presStyleIdx="1" presStyleCnt="2" custScaleX="139397" custScaleY="128376" custLinFactNeighborX="19739" custLinFactNeighborY="-22792">
        <dgm:presLayoutVars>
          <dgm:bulletEnabled val="1"/>
        </dgm:presLayoutVars>
      </dgm:prSet>
      <dgm:spPr/>
      <dgm:t>
        <a:bodyPr/>
        <a:lstStyle/>
        <a:p>
          <a:endParaRPr lang="it-IT"/>
        </a:p>
      </dgm:t>
    </dgm:pt>
    <dgm:pt modelId="{AE44B201-17A1-49DA-9F12-4A0A3D14D5EE}" type="pres">
      <dgm:prSet presAssocID="{87D2F4A5-DB83-46B4-B091-614E33480E77}" presName="funnel" presStyleLbl="trAlignAcc1" presStyleIdx="0" presStyleCnt="1"/>
      <dgm:spPr/>
    </dgm:pt>
  </dgm:ptLst>
  <dgm:cxnLst>
    <dgm:cxn modelId="{EFF55513-9AE5-4B1A-AEBE-960CF6B2A5D6}" type="presOf" srcId="{2657F607-E374-4DED-8292-C85D2301611F}" destId="{DE03DF2E-3B9E-4E2A-A067-CB0A10EE7E6E}" srcOrd="0" destOrd="0" presId="urn:microsoft.com/office/officeart/2005/8/layout/funnel1"/>
    <dgm:cxn modelId="{DF0E3941-4F50-4C60-82EF-98220507FC04}" srcId="{87D2F4A5-DB83-46B4-B091-614E33480E77}" destId="{5A53D158-0EFF-40F0-87CB-FF2F980D123B}" srcOrd="0" destOrd="0" parTransId="{3735E71F-9432-4FBB-8790-1700D41441AD}" sibTransId="{BDB42BCD-D5EE-4D74-B04C-4F2927E97FEA}"/>
    <dgm:cxn modelId="{1182DC67-766E-48DD-9926-04E66C536CBC}" srcId="{87D2F4A5-DB83-46B4-B091-614E33480E77}" destId="{2657F607-E374-4DED-8292-C85D2301611F}" srcOrd="2" destOrd="0" parTransId="{F3C14DC9-E2C2-4960-BE08-D34446A40795}" sibTransId="{7939CD34-AA19-40BE-AA4F-D6584AE10FE3}"/>
    <dgm:cxn modelId="{88F1A405-FFA1-42FD-85C6-3C2821BE7E76}" type="presOf" srcId="{87D2F4A5-DB83-46B4-B091-614E33480E77}" destId="{714918B5-294C-41C1-87C2-CCACAEEEAD96}" srcOrd="0" destOrd="0" presId="urn:microsoft.com/office/officeart/2005/8/layout/funnel1"/>
    <dgm:cxn modelId="{DFE83160-8398-4695-8BF1-FAA5D953A2D1}" type="presOf" srcId="{5A53D158-0EFF-40F0-87CB-FF2F980D123B}" destId="{BF555512-AAD0-4007-9ECC-0B8DB09C1CBC}" srcOrd="0" destOrd="0" presId="urn:microsoft.com/office/officeart/2005/8/layout/funnel1"/>
    <dgm:cxn modelId="{0A9766D4-7092-4708-AD28-54FBAD676F5B}" type="presOf" srcId="{10D83891-1C55-44F6-91CB-2A27685419BC}" destId="{F29A908F-39F2-49FC-8DB6-276D544A240D}" srcOrd="0" destOrd="0" presId="urn:microsoft.com/office/officeart/2005/8/layout/funnel1"/>
    <dgm:cxn modelId="{D4698FA9-A867-402B-A870-AE2AD5B016B5}" srcId="{87D2F4A5-DB83-46B4-B091-614E33480E77}" destId="{10D83891-1C55-44F6-91CB-2A27685419BC}" srcOrd="1" destOrd="0" parTransId="{D25A99D2-F2D5-4400-B710-FCEDADFC4FE5}" sibTransId="{B18ADEB7-292A-46FD-81D5-384E69064A41}"/>
    <dgm:cxn modelId="{20729F53-FD8A-42F1-B560-FDBE6A2D365A}" type="presParOf" srcId="{714918B5-294C-41C1-87C2-CCACAEEEAD96}" destId="{8C98E71E-7EA8-4B9A-A6F7-E17FA26BA60B}" srcOrd="0" destOrd="0" presId="urn:microsoft.com/office/officeart/2005/8/layout/funnel1"/>
    <dgm:cxn modelId="{4494725B-77D2-4BD1-A224-B44BA1CA77FB}" type="presParOf" srcId="{714918B5-294C-41C1-87C2-CCACAEEEAD96}" destId="{202D95B7-C614-4542-9871-FB1A5BB852E2}" srcOrd="1" destOrd="0" presId="urn:microsoft.com/office/officeart/2005/8/layout/funnel1"/>
    <dgm:cxn modelId="{DA3E0A48-B0E3-40EB-9FA4-1F2789D78BD0}" type="presParOf" srcId="{714918B5-294C-41C1-87C2-CCACAEEEAD96}" destId="{DE03DF2E-3B9E-4E2A-A067-CB0A10EE7E6E}" srcOrd="2" destOrd="0" presId="urn:microsoft.com/office/officeart/2005/8/layout/funnel1"/>
    <dgm:cxn modelId="{C1036D9F-AC17-4A38-AF2E-ECF8DAF2BC0A}" type="presParOf" srcId="{714918B5-294C-41C1-87C2-CCACAEEEAD96}" destId="{F29A908F-39F2-49FC-8DB6-276D544A240D}" srcOrd="3" destOrd="0" presId="urn:microsoft.com/office/officeart/2005/8/layout/funnel1"/>
    <dgm:cxn modelId="{C03C5534-2DFE-41FF-BFD7-D9F41B3CEF27}" type="presParOf" srcId="{714918B5-294C-41C1-87C2-CCACAEEEAD96}" destId="{BF555512-AAD0-4007-9ECC-0B8DB09C1CBC}" srcOrd="4" destOrd="0" presId="urn:microsoft.com/office/officeart/2005/8/layout/funnel1"/>
    <dgm:cxn modelId="{E6DE9035-1524-40C1-B508-77952C0E35D8}" type="presParOf" srcId="{714918B5-294C-41C1-87C2-CCACAEEEAD96}" destId="{AE44B201-17A1-49DA-9F12-4A0A3D14D5EE}"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8E71E-7EA8-4B9A-A6F7-E17FA26BA60B}">
      <dsp:nvSpPr>
        <dsp:cNvPr id="0" name=""/>
        <dsp:cNvSpPr/>
      </dsp:nvSpPr>
      <dsp:spPr>
        <a:xfrm>
          <a:off x="927787" y="336457"/>
          <a:ext cx="3390496" cy="1177474"/>
        </a:xfrm>
        <a:prstGeom prst="ellipse">
          <a:avLst/>
        </a:prstGeom>
        <a:solidFill>
          <a:schemeClr val="accent1">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202D95B7-C614-4542-9871-FB1A5BB852E2}">
      <dsp:nvSpPr>
        <dsp:cNvPr id="0" name=""/>
        <dsp:cNvSpPr/>
      </dsp:nvSpPr>
      <dsp:spPr>
        <a:xfrm>
          <a:off x="2299755" y="3219693"/>
          <a:ext cx="657072" cy="420526"/>
        </a:xfrm>
        <a:prstGeom prst="downArrow">
          <a:avLst/>
        </a:prstGeom>
        <a:solidFill>
          <a:schemeClr val="accent1">
            <a:tint val="60000"/>
            <a:hueOff val="0"/>
            <a:satOff val="0"/>
            <a:lumOff val="0"/>
            <a:alphaOff val="0"/>
          </a:schemeClr>
        </a:solidFill>
        <a:ln>
          <a:noFill/>
        </a:ln>
        <a:effectLst>
          <a:outerShdw blurRad="63500" dist="38100" dir="5400000" rotWithShape="0">
            <a:srgbClr val="000000">
              <a:alpha val="60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DE03DF2E-3B9E-4E2A-A067-CB0A10EE7E6E}">
      <dsp:nvSpPr>
        <dsp:cNvPr id="0" name=""/>
        <dsp:cNvSpPr/>
      </dsp:nvSpPr>
      <dsp:spPr>
        <a:xfrm>
          <a:off x="1024350" y="3515003"/>
          <a:ext cx="3153950" cy="78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it-IT" sz="1400" kern="1200" dirty="0" smtClean="0"/>
            <a:t>“un BusDriver conduce un veicolo”</a:t>
          </a:r>
          <a:endParaRPr lang="it-IT" sz="1400" kern="1200" dirty="0"/>
        </a:p>
      </dsp:txBody>
      <dsp:txXfrm>
        <a:off x="1024350" y="3515003"/>
        <a:ext cx="3153950" cy="788487"/>
      </dsp:txXfrm>
    </dsp:sp>
    <dsp:sp modelId="{F29A908F-39F2-49FC-8DB6-276D544A240D}">
      <dsp:nvSpPr>
        <dsp:cNvPr id="0" name=""/>
        <dsp:cNvSpPr/>
      </dsp:nvSpPr>
      <dsp:spPr>
        <a:xfrm>
          <a:off x="2160456" y="1604871"/>
          <a:ext cx="1182731" cy="1182731"/>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it-IT" sz="1300" kern="1200" dirty="0" smtClean="0"/>
            <a:t>L’autobus è un veicolo</a:t>
          </a:r>
          <a:endParaRPr lang="it-IT" sz="1300" kern="1200" dirty="0"/>
        </a:p>
      </dsp:txBody>
      <dsp:txXfrm>
        <a:off x="2333663" y="1778078"/>
        <a:ext cx="836317" cy="836317"/>
      </dsp:txXfrm>
    </dsp:sp>
    <dsp:sp modelId="{BF555512-AAD0-4007-9ECC-0B8DB09C1CBC}">
      <dsp:nvSpPr>
        <dsp:cNvPr id="0" name=""/>
        <dsp:cNvSpPr/>
      </dsp:nvSpPr>
      <dsp:spPr>
        <a:xfrm>
          <a:off x="1314625" y="280185"/>
          <a:ext cx="1648692" cy="1518343"/>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it-IT" sz="1300" kern="1200" dirty="0" smtClean="0"/>
            <a:t>Un BusDriver è una persona che conduce un autobus</a:t>
          </a:r>
          <a:endParaRPr lang="it-IT" sz="1300" kern="1200" dirty="0"/>
        </a:p>
      </dsp:txBody>
      <dsp:txXfrm>
        <a:off x="1556070" y="502541"/>
        <a:ext cx="1165802" cy="1073631"/>
      </dsp:txXfrm>
    </dsp:sp>
    <dsp:sp modelId="{AE44B201-17A1-49DA-9F12-4A0A3D14D5EE}">
      <dsp:nvSpPr>
        <dsp:cNvPr id="0" name=""/>
        <dsp:cNvSpPr/>
      </dsp:nvSpPr>
      <dsp:spPr>
        <a:xfrm>
          <a:off x="788487" y="191901"/>
          <a:ext cx="3679608" cy="2943687"/>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1E84F-6CB6-4709-8CD1-EB7B2286070B}" type="datetimeFigureOut">
              <a:rPr lang="it-IT" smtClean="0"/>
              <a:t>09/09/2015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7A831-3C4A-4679-8AD0-5F64FEEA905B}" type="slidenum">
              <a:rPr lang="it-IT" smtClean="0"/>
              <a:t>‹N›</a:t>
            </a:fld>
            <a:endParaRPr lang="it-IT"/>
          </a:p>
        </p:txBody>
      </p:sp>
    </p:spTree>
    <p:extLst>
      <p:ext uri="{BB962C8B-B14F-4D97-AF65-F5344CB8AC3E}">
        <p14:creationId xmlns:p14="http://schemas.microsoft.com/office/powerpoint/2010/main" val="307804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EC17A831-3C4A-4679-8AD0-5F64FEEA905B}" type="slidenum">
              <a:rPr lang="it-IT" smtClean="0"/>
              <a:t>8</a:t>
            </a:fld>
            <a:endParaRPr lang="it-IT"/>
          </a:p>
        </p:txBody>
      </p:sp>
    </p:spTree>
    <p:extLst>
      <p:ext uri="{BB962C8B-B14F-4D97-AF65-F5344CB8AC3E}">
        <p14:creationId xmlns:p14="http://schemas.microsoft.com/office/powerpoint/2010/main" val="75885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EC17A831-3C4A-4679-8AD0-5F64FEEA905B}" type="slidenum">
              <a:rPr lang="it-IT" smtClean="0"/>
              <a:t>14</a:t>
            </a:fld>
            <a:endParaRPr lang="it-IT"/>
          </a:p>
        </p:txBody>
      </p:sp>
    </p:spTree>
    <p:extLst>
      <p:ext uri="{BB962C8B-B14F-4D97-AF65-F5344CB8AC3E}">
        <p14:creationId xmlns:p14="http://schemas.microsoft.com/office/powerpoint/2010/main" val="237750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2A2DD41B-747D-4515-95EB-8ADA4050A376}" type="slidenum">
              <a:rPr lang="de-DE" altLang="it-IT"/>
              <a:pPr eaLnBrk="1" hangingPunct="1"/>
              <a:t>15</a:t>
            </a:fld>
            <a:endParaRPr lang="de-DE" altLang="it-IT"/>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it-IT" dirty="0" smtClean="0">
              <a:latin typeface="Arial" panose="020B0604020202020204" pitchFamily="34" charset="0"/>
            </a:endParaRPr>
          </a:p>
        </p:txBody>
      </p:sp>
    </p:spTree>
    <p:extLst>
      <p:ext uri="{BB962C8B-B14F-4D97-AF65-F5344CB8AC3E}">
        <p14:creationId xmlns:p14="http://schemas.microsoft.com/office/powerpoint/2010/main" val="185847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2A2DD41B-747D-4515-95EB-8ADA4050A376}" type="slidenum">
              <a:rPr lang="de-DE" altLang="it-IT"/>
              <a:pPr eaLnBrk="1" hangingPunct="1"/>
              <a:t>16</a:t>
            </a:fld>
            <a:endParaRPr lang="de-DE" altLang="it-IT"/>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it-IT" dirty="0" smtClean="0">
              <a:latin typeface="Arial" panose="020B0604020202020204" pitchFamily="34" charset="0"/>
            </a:endParaRPr>
          </a:p>
        </p:txBody>
      </p:sp>
    </p:spTree>
    <p:extLst>
      <p:ext uri="{BB962C8B-B14F-4D97-AF65-F5344CB8AC3E}">
        <p14:creationId xmlns:p14="http://schemas.microsoft.com/office/powerpoint/2010/main" val="259516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2A2DD41B-747D-4515-95EB-8ADA4050A376}" type="slidenum">
              <a:rPr lang="de-DE" altLang="it-IT"/>
              <a:pPr eaLnBrk="1" hangingPunct="1"/>
              <a:t>17</a:t>
            </a:fld>
            <a:endParaRPr lang="de-DE" altLang="it-IT"/>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it-IT" dirty="0" smtClean="0">
              <a:latin typeface="Arial" panose="020B0604020202020204" pitchFamily="34" charset="0"/>
            </a:endParaRPr>
          </a:p>
        </p:txBody>
      </p:sp>
    </p:spTree>
    <p:extLst>
      <p:ext uri="{BB962C8B-B14F-4D97-AF65-F5344CB8AC3E}">
        <p14:creationId xmlns:p14="http://schemas.microsoft.com/office/powerpoint/2010/main" val="2595165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2A2DD41B-747D-4515-95EB-8ADA4050A376}" type="slidenum">
              <a:rPr lang="de-DE" altLang="it-IT"/>
              <a:pPr eaLnBrk="1" hangingPunct="1"/>
              <a:t>18</a:t>
            </a:fld>
            <a:endParaRPr lang="de-DE" altLang="it-IT"/>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it-IT" dirty="0" smtClean="0">
              <a:latin typeface="Arial" panose="020B0604020202020204" pitchFamily="34" charset="0"/>
            </a:endParaRPr>
          </a:p>
        </p:txBody>
      </p:sp>
    </p:spTree>
    <p:extLst>
      <p:ext uri="{BB962C8B-B14F-4D97-AF65-F5344CB8AC3E}">
        <p14:creationId xmlns:p14="http://schemas.microsoft.com/office/powerpoint/2010/main" val="259516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2A2DD41B-747D-4515-95EB-8ADA4050A376}" type="slidenum">
              <a:rPr lang="de-DE" altLang="it-IT"/>
              <a:pPr eaLnBrk="1" hangingPunct="1"/>
              <a:t>19</a:t>
            </a:fld>
            <a:endParaRPr lang="de-DE" altLang="it-IT"/>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it-IT" dirty="0" smtClean="0">
              <a:latin typeface="Arial" panose="020B0604020202020204" pitchFamily="34" charset="0"/>
            </a:endParaRPr>
          </a:p>
        </p:txBody>
      </p:sp>
    </p:spTree>
    <p:extLst>
      <p:ext uri="{BB962C8B-B14F-4D97-AF65-F5344CB8AC3E}">
        <p14:creationId xmlns:p14="http://schemas.microsoft.com/office/powerpoint/2010/main" val="185847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http://data.cnr.it/data/cnr/individuo/unitaDiPersonaleInterno/MATRICOLA10169 </a:t>
            </a:r>
          </a:p>
          <a:p>
            <a:r>
              <a:rPr lang="it-IT" dirty="0" smtClean="0"/>
              <a:t>http://data.semanticweb.org/person/davide-taibi</a:t>
            </a:r>
          </a:p>
          <a:p>
            <a:endParaRPr lang="it-IT" dirty="0"/>
          </a:p>
        </p:txBody>
      </p:sp>
      <p:sp>
        <p:nvSpPr>
          <p:cNvPr id="4" name="Segnaposto numero diapositiva 3"/>
          <p:cNvSpPr>
            <a:spLocks noGrp="1"/>
          </p:cNvSpPr>
          <p:nvPr>
            <p:ph type="sldNum" sz="quarter" idx="10"/>
          </p:nvPr>
        </p:nvSpPr>
        <p:spPr/>
        <p:txBody>
          <a:bodyPr/>
          <a:lstStyle/>
          <a:p>
            <a:fld id="{EC17A831-3C4A-4679-8AD0-5F64FEEA905B}" type="slidenum">
              <a:rPr lang="it-IT" smtClean="0"/>
              <a:t>20</a:t>
            </a:fld>
            <a:endParaRPr lang="it-IT"/>
          </a:p>
        </p:txBody>
      </p:sp>
    </p:spTree>
    <p:extLst>
      <p:ext uri="{BB962C8B-B14F-4D97-AF65-F5344CB8AC3E}">
        <p14:creationId xmlns:p14="http://schemas.microsoft.com/office/powerpoint/2010/main" val="2624129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EC17A831-3C4A-4679-8AD0-5F64FEEA905B}" type="slidenum">
              <a:rPr lang="it-IT" smtClean="0"/>
              <a:t>30</a:t>
            </a:fld>
            <a:endParaRPr lang="it-IT"/>
          </a:p>
        </p:txBody>
      </p:sp>
    </p:spTree>
    <p:extLst>
      <p:ext uri="{BB962C8B-B14F-4D97-AF65-F5344CB8AC3E}">
        <p14:creationId xmlns:p14="http://schemas.microsoft.com/office/powerpoint/2010/main" val="357384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smtClean="0"/>
              <a:t>Fare clic per modificare lo stile del titolo</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smtClean="0"/>
              <a:t>Fare clic per modificare lo stile del titolo</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smtClean="0"/>
              <a:t>Fare clic per modificare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nchorCtr="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dirty="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7" name="Date Placeholder 4"/>
          <p:cNvSpPr>
            <a:spLocks noGrp="1"/>
          </p:cNvSpPr>
          <p:nvPr>
            <p:ph type="dt" sz="half" idx="10"/>
          </p:nvPr>
        </p:nvSpPr>
        <p:spPr/>
        <p:txBody>
          <a:bodyPr/>
          <a:lstStyle/>
          <a:p>
            <a:fld id="{4509A250-FF31-4206-8172-F9D3106AACB1}" type="datetimeFigureOut">
              <a:rPr lang="en-US" dirty="0"/>
              <a:t>9/9/2015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yago-knowledge.org/resource/Palermo" TargetMode="External"/><Relationship Id="rId2" Type="http://schemas.openxmlformats.org/officeDocument/2006/relationships/hyperlink" Target="http://dbpedia.org/resource/Palermo" TargetMode="External"/><Relationship Id="rId1" Type="http://schemas.openxmlformats.org/officeDocument/2006/relationships/slideLayout" Target="../slideLayouts/slideLayout2.xml"/><Relationship Id="rId5" Type="http://schemas.openxmlformats.org/officeDocument/2006/relationships/hyperlink" Target="https://www.freebase.com/m/09pxc" TargetMode="External"/><Relationship Id="rId4" Type="http://schemas.openxmlformats.org/officeDocument/2006/relationships/hyperlink" Target="http://www.geonames.org/252392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lod-cloud.ne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eur-ws.org/Vol-974/lakdatachallenge2013_preface.pdf"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ceur-ws.org/Vol-974/"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de.google.com/p/void-impl/wiki/SPARQLQueriesForStatistic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DesignIssues/LinkedData.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3.org/TR/uri-clarification/" TargetMode="External"/><Relationship Id="rId2" Type="http://schemas.openxmlformats.org/officeDocument/2006/relationships/hyperlink" Target="http://dbpedia.org/resource/Palermo" TargetMode="External"/><Relationship Id="rId1" Type="http://schemas.openxmlformats.org/officeDocument/2006/relationships/slideLayout" Target="../slideLayouts/slideLayout2.xml"/><Relationship Id="rId4" Type="http://schemas.openxmlformats.org/officeDocument/2006/relationships/hyperlink" Target="http://www.iana.org/assignments/uri-schemes/uri-schemes.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smtClean="0"/>
              <a:t>Linked</a:t>
            </a:r>
            <a:r>
              <a:rPr lang="it-IT" dirty="0"/>
              <a:t> Data</a:t>
            </a:r>
            <a:br>
              <a:rPr lang="it-IT" dirty="0"/>
            </a:br>
            <a:r>
              <a:rPr lang="it-IT" sz="3600" dirty="0"/>
              <a:t>Cosa sono e perché sono importanti</a:t>
            </a:r>
          </a:p>
        </p:txBody>
      </p:sp>
      <p:sp>
        <p:nvSpPr>
          <p:cNvPr id="3" name="Sottotitolo 2"/>
          <p:cNvSpPr>
            <a:spLocks noGrp="1"/>
          </p:cNvSpPr>
          <p:nvPr>
            <p:ph type="subTitle" idx="1"/>
          </p:nvPr>
        </p:nvSpPr>
        <p:spPr/>
        <p:txBody>
          <a:bodyPr>
            <a:normAutofit fontScale="55000" lnSpcReduction="20000"/>
          </a:bodyPr>
          <a:lstStyle/>
          <a:p>
            <a:r>
              <a:rPr lang="it-IT" sz="3600" dirty="0" smtClean="0"/>
              <a:t>Davide Taibi</a:t>
            </a:r>
          </a:p>
          <a:p>
            <a:r>
              <a:rPr lang="it-IT" dirty="0" smtClean="0"/>
              <a:t>Consiglio Nazionale delle Ricerche</a:t>
            </a:r>
          </a:p>
          <a:p>
            <a:r>
              <a:rPr lang="it-IT" dirty="0" smtClean="0"/>
              <a:t>Istituto per le Tecnologie Didattiche</a:t>
            </a:r>
            <a:endParaRPr lang="it-IT" dirty="0"/>
          </a:p>
        </p:txBody>
      </p:sp>
    </p:spTree>
    <p:extLst>
      <p:ext uri="{BB962C8B-B14F-4D97-AF65-F5344CB8AC3E}">
        <p14:creationId xmlns:p14="http://schemas.microsoft.com/office/powerpoint/2010/main" val="1685273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Relazioni</a:t>
            </a: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320326103"/>
              </p:ext>
            </p:extLst>
          </p:nvPr>
        </p:nvGraphicFramePr>
        <p:xfrm>
          <a:off x="607488" y="1646365"/>
          <a:ext cx="9467055" cy="1371600"/>
        </p:xfrm>
        <a:graphic>
          <a:graphicData uri="http://schemas.openxmlformats.org/drawingml/2006/table">
            <a:tbl>
              <a:tblPr firstRow="1" bandRow="1">
                <a:tableStyleId>{2D5ABB26-0587-4C30-8999-92F81FD0307C}</a:tableStyleId>
              </a:tblPr>
              <a:tblGrid>
                <a:gridCol w="1893411"/>
                <a:gridCol w="1893411"/>
                <a:gridCol w="1893411"/>
                <a:gridCol w="1893411"/>
                <a:gridCol w="1893411"/>
              </a:tblGrid>
              <a:tr h="620580">
                <a:tc>
                  <a:txBody>
                    <a:bodyPr/>
                    <a:lstStyle/>
                    <a:p>
                      <a:r>
                        <a:rPr lang="it-IT" dirty="0" smtClean="0"/>
                        <a:t>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cognome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ID Istituto</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Numero di telefono</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Davide </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Taibi</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1</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0916809216</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507050966"/>
              </p:ext>
            </p:extLst>
          </p:nvPr>
        </p:nvGraphicFramePr>
        <p:xfrm>
          <a:off x="2752836" y="4409300"/>
          <a:ext cx="8128001" cy="2204720"/>
        </p:xfrm>
        <a:graphic>
          <a:graphicData uri="http://schemas.openxmlformats.org/drawingml/2006/table">
            <a:tbl>
              <a:tblPr firstRow="1" bandRow="1">
                <a:tableStyleId>{2D5ABB26-0587-4C30-8999-92F81FD0307C}</a:tableStyleId>
              </a:tblPr>
              <a:tblGrid>
                <a:gridCol w="1354667"/>
                <a:gridCol w="1354667"/>
                <a:gridCol w="1354667"/>
                <a:gridCol w="1354667"/>
                <a:gridCol w="1636958"/>
                <a:gridCol w="1072375"/>
              </a:tblGrid>
              <a:tr h="370840">
                <a:tc>
                  <a:txBody>
                    <a:bodyPr/>
                    <a:lstStyle/>
                    <a:p>
                      <a:r>
                        <a:rPr lang="it-IT" dirty="0" smtClean="0"/>
                        <a:t>ID</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Istituto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Città</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Indirizzo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Dipartimento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it-IT" dirty="0" smtClean="0"/>
                        <a:t>1</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Istituto per le tecnologie didattiche</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Palermo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Via</a:t>
                      </a:r>
                      <a:r>
                        <a:rPr lang="it-IT" baseline="0" dirty="0" smtClean="0"/>
                        <a:t> Ugo La Malfa 153</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Identità Culturale</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bl>
          </a:graphicData>
        </a:graphic>
      </p:graphicFrame>
      <p:cxnSp>
        <p:nvCxnSpPr>
          <p:cNvPr id="7" name="Connettore 2 6"/>
          <p:cNvCxnSpPr/>
          <p:nvPr/>
        </p:nvCxnSpPr>
        <p:spPr>
          <a:xfrm flipV="1">
            <a:off x="3466879" y="2488358"/>
            <a:ext cx="1321533" cy="2900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895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Relazioni</a:t>
            </a: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4075061065"/>
              </p:ext>
            </p:extLst>
          </p:nvPr>
        </p:nvGraphicFramePr>
        <p:xfrm>
          <a:off x="607488" y="1646365"/>
          <a:ext cx="9467055" cy="1371600"/>
        </p:xfrm>
        <a:graphic>
          <a:graphicData uri="http://schemas.openxmlformats.org/drawingml/2006/table">
            <a:tbl>
              <a:tblPr firstRow="1" bandRow="1">
                <a:tableStyleId>{2D5ABB26-0587-4C30-8999-92F81FD0307C}</a:tableStyleId>
              </a:tblPr>
              <a:tblGrid>
                <a:gridCol w="1893411"/>
                <a:gridCol w="1893411"/>
                <a:gridCol w="1893411"/>
                <a:gridCol w="1893411"/>
                <a:gridCol w="1893411"/>
              </a:tblGrid>
              <a:tr h="620580">
                <a:tc>
                  <a:txBody>
                    <a:bodyPr/>
                    <a:lstStyle/>
                    <a:p>
                      <a:r>
                        <a:rPr lang="it-IT" dirty="0" smtClean="0"/>
                        <a:t>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cognome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matricola</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Numero di telefono</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Davide </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Taibi</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10169</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0916809216</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2926862719"/>
              </p:ext>
            </p:extLst>
          </p:nvPr>
        </p:nvGraphicFramePr>
        <p:xfrm>
          <a:off x="3420116" y="3291781"/>
          <a:ext cx="7573644" cy="1352100"/>
        </p:xfrm>
        <a:graphic>
          <a:graphicData uri="http://schemas.openxmlformats.org/drawingml/2006/table">
            <a:tbl>
              <a:tblPr firstRow="1" bandRow="1">
                <a:tableStyleId>{2D5ABB26-0587-4C30-8999-92F81FD0307C}</a:tableStyleId>
              </a:tblPr>
              <a:tblGrid>
                <a:gridCol w="1893411"/>
                <a:gridCol w="1893411"/>
                <a:gridCol w="2387048"/>
                <a:gridCol w="1399774"/>
              </a:tblGrid>
              <a:tr h="620580">
                <a:tc>
                  <a:txBody>
                    <a:bodyPr/>
                    <a:lstStyle/>
                    <a:p>
                      <a:r>
                        <a:rPr lang="it-IT" dirty="0" smtClean="0"/>
                        <a:t>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cognome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Codice fiscale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Davide </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Taibi</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TBADVD77P16.....</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2687174387"/>
              </p:ext>
            </p:extLst>
          </p:nvPr>
        </p:nvGraphicFramePr>
        <p:xfrm>
          <a:off x="656911" y="4990728"/>
          <a:ext cx="7573644" cy="1371600"/>
        </p:xfrm>
        <a:graphic>
          <a:graphicData uri="http://schemas.openxmlformats.org/drawingml/2006/table">
            <a:tbl>
              <a:tblPr firstRow="1" bandRow="1">
                <a:tableStyleId>{2D5ABB26-0587-4C30-8999-92F81FD0307C}</a:tableStyleId>
              </a:tblPr>
              <a:tblGrid>
                <a:gridCol w="1893411"/>
                <a:gridCol w="1893411"/>
                <a:gridCol w="1893411"/>
                <a:gridCol w="1893411"/>
              </a:tblGrid>
              <a:tr h="620580">
                <a:tc>
                  <a:txBody>
                    <a:bodyPr/>
                    <a:lstStyle/>
                    <a:p>
                      <a:r>
                        <a:rPr lang="it-IT" dirty="0" smtClean="0"/>
                        <a:t>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cognome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Carta di identità</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Davide </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Taibi</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AV782…</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63715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Dereferenziamo</a:t>
            </a:r>
            <a:r>
              <a:rPr lang="it-IT" dirty="0" smtClean="0"/>
              <a:t>…</a:t>
            </a:r>
            <a:endParaRPr lang="it-IT" dirty="0"/>
          </a:p>
        </p:txBody>
      </p:sp>
      <p:sp>
        <p:nvSpPr>
          <p:cNvPr id="3" name="Segnaposto contenuto 2"/>
          <p:cNvSpPr>
            <a:spLocks noGrp="1"/>
          </p:cNvSpPr>
          <p:nvPr>
            <p:ph idx="1"/>
          </p:nvPr>
        </p:nvSpPr>
        <p:spPr/>
        <p:txBody>
          <a:bodyPr>
            <a:normAutofit/>
          </a:bodyPr>
          <a:lstStyle/>
          <a:p>
            <a:r>
              <a:rPr lang="it-IT" dirty="0"/>
              <a:t>il secondo principio </a:t>
            </a:r>
            <a:r>
              <a:rPr lang="it-IT" dirty="0" smtClean="0"/>
              <a:t>sostiene </a:t>
            </a:r>
            <a:r>
              <a:rPr lang="it-IT" dirty="0"/>
              <a:t>l'uso di URI HTTP per identificare oggetti e concetti astratti, consentendo a questi URI </a:t>
            </a:r>
            <a:r>
              <a:rPr lang="it-IT" dirty="0" smtClean="0"/>
              <a:t>di essere </a:t>
            </a:r>
            <a:r>
              <a:rPr lang="it-IT" dirty="0" err="1" smtClean="0"/>
              <a:t>dereferenziati</a:t>
            </a:r>
            <a:r>
              <a:rPr lang="it-IT" dirty="0" smtClean="0"/>
              <a:t>, </a:t>
            </a:r>
            <a:r>
              <a:rPr lang="it-IT" dirty="0"/>
              <a:t>tramite il protocollo HTTP </a:t>
            </a:r>
            <a:r>
              <a:rPr lang="it-IT" dirty="0" smtClean="0"/>
              <a:t>in modo da avere una </a:t>
            </a:r>
            <a:r>
              <a:rPr lang="it-IT" dirty="0"/>
              <a:t>descrizione dell'oggetto o </a:t>
            </a:r>
            <a:r>
              <a:rPr lang="it-IT" dirty="0" smtClean="0"/>
              <a:t>del concetto identificato dalla URI.</a:t>
            </a:r>
          </a:p>
          <a:p>
            <a:endParaRPr lang="it-IT" dirty="0"/>
          </a:p>
          <a:p>
            <a:pPr marL="400050" lvl="1" indent="0">
              <a:buNone/>
            </a:pPr>
            <a:r>
              <a:rPr lang="it-IT" dirty="0">
                <a:hlinkClick r:id="rId2"/>
              </a:rPr>
              <a:t>http://dbpedia.org/resource/Palermo</a:t>
            </a:r>
            <a:endParaRPr lang="it-IT" dirty="0"/>
          </a:p>
          <a:p>
            <a:pPr marL="400050" lvl="1" indent="0">
              <a:buNone/>
            </a:pPr>
            <a:r>
              <a:rPr lang="it-IT" dirty="0" smtClean="0">
                <a:hlinkClick r:id="rId3"/>
              </a:rPr>
              <a:t>http</a:t>
            </a:r>
            <a:r>
              <a:rPr lang="it-IT" dirty="0">
                <a:hlinkClick r:id="rId3"/>
              </a:rPr>
              <a:t>://yago-knowledge.org/resource/Palermo</a:t>
            </a:r>
            <a:r>
              <a:rPr lang="it-IT" dirty="0"/>
              <a:t> </a:t>
            </a:r>
          </a:p>
          <a:p>
            <a:pPr marL="400050" lvl="1" indent="0">
              <a:buNone/>
            </a:pPr>
            <a:endParaRPr lang="it-IT" dirty="0" smtClean="0">
              <a:hlinkClick r:id="rId4"/>
            </a:endParaRPr>
          </a:p>
          <a:p>
            <a:pPr marL="400050" lvl="1" indent="0">
              <a:buNone/>
            </a:pPr>
            <a:r>
              <a:rPr lang="it-IT" dirty="0" smtClean="0">
                <a:hlinkClick r:id="rId4"/>
              </a:rPr>
              <a:t>http</a:t>
            </a:r>
            <a:r>
              <a:rPr lang="it-IT" dirty="0">
                <a:hlinkClick r:id="rId4"/>
              </a:rPr>
              <a:t>://www.geonames.org/2523920</a:t>
            </a:r>
            <a:r>
              <a:rPr lang="it-IT" dirty="0"/>
              <a:t> </a:t>
            </a:r>
          </a:p>
          <a:p>
            <a:pPr marL="400050" lvl="1" indent="0">
              <a:buNone/>
            </a:pPr>
            <a:r>
              <a:rPr lang="it-IT" dirty="0" smtClean="0">
                <a:hlinkClick r:id="rId5"/>
              </a:rPr>
              <a:t>https</a:t>
            </a:r>
            <a:r>
              <a:rPr lang="it-IT" dirty="0">
                <a:hlinkClick r:id="rId5"/>
              </a:rPr>
              <a:t>://www.freebase.com/m/09pxc</a:t>
            </a:r>
            <a:r>
              <a:rPr lang="it-IT" dirty="0"/>
              <a:t> </a:t>
            </a:r>
          </a:p>
          <a:p>
            <a:endParaRPr lang="it-IT" dirty="0"/>
          </a:p>
        </p:txBody>
      </p:sp>
    </p:spTree>
    <p:extLst>
      <p:ext uri="{BB962C8B-B14F-4D97-AF65-F5344CB8AC3E}">
        <p14:creationId xmlns:p14="http://schemas.microsoft.com/office/powerpoint/2010/main" val="119934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Qualcosa sulle URI</a:t>
            </a:r>
            <a:endParaRPr lang="it-IT" dirty="0"/>
          </a:p>
        </p:txBody>
      </p:sp>
      <p:sp>
        <p:nvSpPr>
          <p:cNvPr id="3" name="Segnaposto contenuto 2"/>
          <p:cNvSpPr>
            <a:spLocks noGrp="1"/>
          </p:cNvSpPr>
          <p:nvPr>
            <p:ph idx="1"/>
          </p:nvPr>
        </p:nvSpPr>
        <p:spPr/>
        <p:txBody>
          <a:bodyPr>
            <a:normAutofit/>
          </a:bodyPr>
          <a:lstStyle/>
          <a:p>
            <a:r>
              <a:rPr lang="it-IT" dirty="0" smtClean="0"/>
              <a:t>Occorre distinguere tra:</a:t>
            </a:r>
          </a:p>
          <a:p>
            <a:pPr lvl="1"/>
            <a:r>
              <a:rPr lang="it-IT" dirty="0" smtClean="0"/>
              <a:t>URI per identificare gli oggetti</a:t>
            </a:r>
          </a:p>
          <a:p>
            <a:pPr lvl="1"/>
            <a:r>
              <a:rPr lang="it-IT" dirty="0" smtClean="0"/>
              <a:t>URI per le informazioni collegate che descrivono l’oggetto a cui si riferisce come rappresentazione HTML</a:t>
            </a:r>
          </a:p>
          <a:p>
            <a:pPr lvl="1"/>
            <a:r>
              <a:rPr lang="it-IT" dirty="0" smtClean="0"/>
              <a:t>URI per le informazioni collegate che descrivono l’oggetto a cui si riferisce come rappresentazione RDF</a:t>
            </a:r>
            <a:endParaRPr lang="en-US" dirty="0"/>
          </a:p>
          <a:p>
            <a:r>
              <a:rPr lang="en-US" dirty="0" err="1" smtClean="0"/>
              <a:t>Esempio</a:t>
            </a:r>
            <a:r>
              <a:rPr lang="en-US" dirty="0" smtClean="0"/>
              <a:t> in </a:t>
            </a:r>
            <a:r>
              <a:rPr lang="en-US" dirty="0" err="1" smtClean="0"/>
              <a:t>DBpedia</a:t>
            </a:r>
            <a:r>
              <a:rPr lang="en-US" dirty="0" smtClean="0"/>
              <a:t> :</a:t>
            </a:r>
            <a:endParaRPr lang="en-US" dirty="0"/>
          </a:p>
          <a:p>
            <a:pPr lvl="1"/>
            <a:r>
              <a:rPr lang="en-US" dirty="0"/>
              <a:t>    http://</a:t>
            </a:r>
            <a:r>
              <a:rPr lang="en-US" dirty="0" smtClean="0"/>
              <a:t>dbpedia.org/resource/Palermo</a:t>
            </a:r>
            <a:endParaRPr lang="en-US" dirty="0"/>
          </a:p>
          <a:p>
            <a:pPr lvl="1"/>
            <a:r>
              <a:rPr lang="en-US" dirty="0"/>
              <a:t>    http://</a:t>
            </a:r>
            <a:r>
              <a:rPr lang="en-US" dirty="0" smtClean="0"/>
              <a:t>dbpedia.org/page/Palermo</a:t>
            </a:r>
            <a:endParaRPr lang="en-US" dirty="0"/>
          </a:p>
          <a:p>
            <a:pPr lvl="1"/>
            <a:r>
              <a:rPr lang="en-US" dirty="0"/>
              <a:t>    http://</a:t>
            </a:r>
            <a:r>
              <a:rPr lang="en-US" dirty="0" smtClean="0"/>
              <a:t>dbpedia.org/data/</a:t>
            </a:r>
            <a:r>
              <a:rPr lang="en-US" dirty="0"/>
              <a:t>Palermo</a:t>
            </a:r>
          </a:p>
          <a:p>
            <a:endParaRPr lang="it-IT" dirty="0"/>
          </a:p>
        </p:txBody>
      </p:sp>
    </p:spTree>
    <p:extLst>
      <p:ext uri="{BB962C8B-B14F-4D97-AF65-F5344CB8AC3E}">
        <p14:creationId xmlns:p14="http://schemas.microsoft.com/office/powerpoint/2010/main" val="1088645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Rappresentiamo gli oggetti e le loro proprietà</a:t>
            </a:r>
            <a:endParaRPr lang="it-IT" dirty="0"/>
          </a:p>
        </p:txBody>
      </p:sp>
      <p:sp>
        <p:nvSpPr>
          <p:cNvPr id="3" name="Segnaposto contenuto 2"/>
          <p:cNvSpPr>
            <a:spLocks noGrp="1"/>
          </p:cNvSpPr>
          <p:nvPr>
            <p:ph idx="1"/>
          </p:nvPr>
        </p:nvSpPr>
        <p:spPr/>
        <p:txBody>
          <a:bodyPr/>
          <a:lstStyle/>
          <a:p>
            <a:r>
              <a:rPr lang="it-IT" dirty="0"/>
              <a:t>Il terzo principio </a:t>
            </a:r>
            <a:r>
              <a:rPr lang="it-IT" dirty="0" smtClean="0"/>
              <a:t>raccomanda l'uso </a:t>
            </a:r>
            <a:r>
              <a:rPr lang="it-IT" dirty="0"/>
              <a:t>di un unico modello di dati per la pubblicazione di dati strutturati sul </a:t>
            </a:r>
            <a:r>
              <a:rPr lang="it-IT" dirty="0" smtClean="0"/>
              <a:t>Web: il Resource </a:t>
            </a:r>
            <a:r>
              <a:rPr lang="it-IT" dirty="0" err="1"/>
              <a:t>Description</a:t>
            </a:r>
            <a:r>
              <a:rPr lang="it-IT" dirty="0"/>
              <a:t> Framework (</a:t>
            </a:r>
            <a:r>
              <a:rPr lang="it-IT" dirty="0" smtClean="0"/>
              <a:t>RDF).</a:t>
            </a:r>
          </a:p>
          <a:p>
            <a:pPr lvl="1"/>
            <a:r>
              <a:rPr lang="it-IT" dirty="0"/>
              <a:t>RDF collega entità, non solo i documenti</a:t>
            </a:r>
          </a:p>
          <a:p>
            <a:pPr lvl="1"/>
            <a:r>
              <a:rPr lang="it-IT" dirty="0"/>
              <a:t>I collegamenti RDF sono tipizzati</a:t>
            </a:r>
          </a:p>
          <a:p>
            <a:endParaRPr lang="it-IT" dirty="0"/>
          </a:p>
        </p:txBody>
      </p:sp>
      <p:grpSp>
        <p:nvGrpSpPr>
          <p:cNvPr id="16" name="Gruppo 15"/>
          <p:cNvGrpSpPr/>
          <p:nvPr/>
        </p:nvGrpSpPr>
        <p:grpSpPr>
          <a:xfrm>
            <a:off x="3199873" y="4190080"/>
            <a:ext cx="6637422" cy="782052"/>
            <a:chOff x="1655225" y="4258724"/>
            <a:chExt cx="6637422" cy="782052"/>
          </a:xfrm>
        </p:grpSpPr>
        <p:sp>
          <p:nvSpPr>
            <p:cNvPr id="4" name="Ovale 3"/>
            <p:cNvSpPr/>
            <p:nvPr/>
          </p:nvSpPr>
          <p:spPr>
            <a:xfrm>
              <a:off x="1655225" y="4258724"/>
              <a:ext cx="2093495" cy="782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soggetto</a:t>
              </a:r>
              <a:endParaRPr lang="it-IT" dirty="0"/>
            </a:p>
          </p:txBody>
        </p:sp>
        <p:sp>
          <p:nvSpPr>
            <p:cNvPr id="5" name="Ovale 4"/>
            <p:cNvSpPr/>
            <p:nvPr/>
          </p:nvSpPr>
          <p:spPr>
            <a:xfrm>
              <a:off x="6199152" y="4258724"/>
              <a:ext cx="2093495" cy="7820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oggetto</a:t>
              </a:r>
              <a:endParaRPr lang="it-IT" dirty="0"/>
            </a:p>
          </p:txBody>
        </p:sp>
        <p:cxnSp>
          <p:nvCxnSpPr>
            <p:cNvPr id="7" name="Connettore 2 6"/>
            <p:cNvCxnSpPr>
              <a:stCxn id="4" idx="6"/>
              <a:endCxn id="5" idx="2"/>
            </p:cNvCxnSpPr>
            <p:nvPr/>
          </p:nvCxnSpPr>
          <p:spPr>
            <a:xfrm>
              <a:off x="3748720" y="4649750"/>
              <a:ext cx="24504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4453528" y="4280418"/>
              <a:ext cx="1301959" cy="369332"/>
            </a:xfrm>
            <a:prstGeom prst="rect">
              <a:avLst/>
            </a:prstGeom>
            <a:noFill/>
          </p:spPr>
          <p:txBody>
            <a:bodyPr wrap="none" rtlCol="0">
              <a:spAutoFit/>
            </a:bodyPr>
            <a:lstStyle/>
            <a:p>
              <a:r>
                <a:rPr lang="it-IT" dirty="0" smtClean="0"/>
                <a:t>predicato</a:t>
              </a:r>
              <a:endParaRPr lang="it-IT" dirty="0"/>
            </a:p>
          </p:txBody>
        </p:sp>
      </p:grpSp>
      <p:grpSp>
        <p:nvGrpSpPr>
          <p:cNvPr id="6" name="Gruppo 5"/>
          <p:cNvGrpSpPr/>
          <p:nvPr/>
        </p:nvGrpSpPr>
        <p:grpSpPr>
          <a:xfrm>
            <a:off x="2247542" y="5149834"/>
            <a:ext cx="7807773" cy="1444885"/>
            <a:chOff x="702894" y="5218478"/>
            <a:chExt cx="7807773" cy="1444885"/>
          </a:xfrm>
        </p:grpSpPr>
        <p:sp>
          <p:nvSpPr>
            <p:cNvPr id="9" name="Rectangle 7"/>
            <p:cNvSpPr>
              <a:spLocks noChangeArrowheads="1"/>
            </p:cNvSpPr>
            <p:nvPr/>
          </p:nvSpPr>
          <p:spPr bwMode="auto">
            <a:xfrm>
              <a:off x="6449141" y="5251293"/>
              <a:ext cx="2029265" cy="488491"/>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dirty="0" err="1" smtClean="0">
                  <a:solidFill>
                    <a:schemeClr val="lt1"/>
                  </a:solidFill>
                  <a:latin typeface="+mn-lt"/>
                  <a:ea typeface="+mn-ea"/>
                </a:rPr>
                <a:t>Davide</a:t>
              </a:r>
              <a:endParaRPr lang="en-US" altLang="it-IT" dirty="0">
                <a:solidFill>
                  <a:schemeClr val="lt1"/>
                </a:solidFill>
                <a:latin typeface="+mn-lt"/>
                <a:ea typeface="+mn-ea"/>
              </a:endParaRPr>
            </a:p>
          </p:txBody>
        </p:sp>
        <p:sp>
          <p:nvSpPr>
            <p:cNvPr id="10" name="Line 9"/>
            <p:cNvSpPr>
              <a:spLocks noChangeShapeType="1"/>
            </p:cNvSpPr>
            <p:nvPr/>
          </p:nvSpPr>
          <p:spPr bwMode="auto">
            <a:xfrm flipV="1">
              <a:off x="4044820" y="5560193"/>
              <a:ext cx="2408380" cy="28534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1" name="Oval 12"/>
            <p:cNvSpPr>
              <a:spLocks noChangeArrowheads="1"/>
            </p:cNvSpPr>
            <p:nvPr/>
          </p:nvSpPr>
          <p:spPr bwMode="auto">
            <a:xfrm>
              <a:off x="702894" y="5335974"/>
              <a:ext cx="3874048" cy="92808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dirty="0" smtClean="0">
                  <a:latin typeface="+mj-lt"/>
                </a:rPr>
                <a:t>:</a:t>
              </a:r>
              <a:r>
                <a:rPr lang="en-US" altLang="it-IT" dirty="0" err="1" smtClean="0">
                  <a:latin typeface="+mj-lt"/>
                </a:rPr>
                <a:t>Davide_Taibi</a:t>
              </a:r>
              <a:endParaRPr lang="en-US" altLang="it-IT" dirty="0">
                <a:latin typeface="+mj-lt"/>
              </a:endParaRPr>
            </a:p>
          </p:txBody>
        </p:sp>
        <p:sp>
          <p:nvSpPr>
            <p:cNvPr id="12" name="Rectangle 14"/>
            <p:cNvSpPr>
              <a:spLocks noChangeArrowheads="1"/>
            </p:cNvSpPr>
            <p:nvPr/>
          </p:nvSpPr>
          <p:spPr bwMode="auto">
            <a:xfrm>
              <a:off x="4831035" y="5218478"/>
              <a:ext cx="13377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2000" dirty="0" smtClean="0">
                  <a:latin typeface="+mj-lt"/>
                </a:rPr>
                <a:t>Ha </a:t>
              </a:r>
              <a:r>
                <a:rPr lang="en-US" altLang="it-IT" sz="2000" dirty="0" err="1" smtClean="0">
                  <a:latin typeface="+mj-lt"/>
                </a:rPr>
                <a:t>nome</a:t>
              </a:r>
              <a:endParaRPr lang="en-US" altLang="it-IT" sz="2000" dirty="0">
                <a:latin typeface="+mj-lt"/>
              </a:endParaRPr>
            </a:p>
          </p:txBody>
        </p:sp>
        <p:sp>
          <p:nvSpPr>
            <p:cNvPr id="13" name="Rectangle 7"/>
            <p:cNvSpPr>
              <a:spLocks noChangeArrowheads="1"/>
            </p:cNvSpPr>
            <p:nvPr/>
          </p:nvSpPr>
          <p:spPr bwMode="auto">
            <a:xfrm>
              <a:off x="6481402" y="6107298"/>
              <a:ext cx="2029265" cy="488491"/>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dirty="0" smtClean="0">
                  <a:solidFill>
                    <a:schemeClr val="lt1"/>
                  </a:solidFill>
                  <a:latin typeface="+mn-lt"/>
                  <a:ea typeface="+mn-ea"/>
                </a:rPr>
                <a:t>Taibi</a:t>
              </a:r>
              <a:endParaRPr lang="en-US" altLang="it-IT" dirty="0">
                <a:solidFill>
                  <a:schemeClr val="lt1"/>
                </a:solidFill>
                <a:latin typeface="+mn-lt"/>
                <a:ea typeface="+mn-ea"/>
              </a:endParaRPr>
            </a:p>
          </p:txBody>
        </p:sp>
        <p:sp>
          <p:nvSpPr>
            <p:cNvPr id="14" name="Line 9"/>
            <p:cNvSpPr>
              <a:spLocks noChangeShapeType="1"/>
            </p:cNvSpPr>
            <p:nvPr/>
          </p:nvSpPr>
          <p:spPr bwMode="auto">
            <a:xfrm>
              <a:off x="4582459" y="5817609"/>
              <a:ext cx="1887904" cy="51483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 name="Rectangle 14"/>
            <p:cNvSpPr>
              <a:spLocks noChangeArrowheads="1"/>
            </p:cNvSpPr>
            <p:nvPr/>
          </p:nvSpPr>
          <p:spPr bwMode="auto">
            <a:xfrm>
              <a:off x="4485714" y="6263253"/>
              <a:ext cx="18441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2000" dirty="0" smtClean="0">
                  <a:latin typeface="+mj-lt"/>
                </a:rPr>
                <a:t>Ha </a:t>
              </a:r>
              <a:r>
                <a:rPr lang="en-US" altLang="it-IT" sz="2000" dirty="0" err="1" smtClean="0">
                  <a:latin typeface="+mj-lt"/>
                </a:rPr>
                <a:t>cognome</a:t>
              </a:r>
              <a:endParaRPr lang="en-US" altLang="it-IT" sz="2000" dirty="0">
                <a:latin typeface="+mj-lt"/>
              </a:endParaRPr>
            </a:p>
          </p:txBody>
        </p:sp>
      </p:grpSp>
    </p:spTree>
    <p:extLst>
      <p:ext uri="{BB962C8B-B14F-4D97-AF65-F5344CB8AC3E}">
        <p14:creationId xmlns:p14="http://schemas.microsoft.com/office/powerpoint/2010/main" val="63133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5F34EC5-8409-4628-B5F5-EFDCCFC182E7}" type="datetime1">
              <a:rPr lang="de-DE" altLang="it-IT"/>
              <a:pPr eaLnBrk="1" hangingPunct="1"/>
              <a:t>09.09.2015</a:t>
            </a:fld>
            <a:endParaRPr lang="de-DE" altLang="it-IT"/>
          </a:p>
        </p:txBody>
      </p:sp>
      <p:sp>
        <p:nvSpPr>
          <p:cNvPr id="15363" name="Slide Number Placeholder 4"/>
          <p:cNvSpPr>
            <a:spLocks noGrp="1"/>
          </p:cNvSpPr>
          <p:nvPr>
            <p:ph type="sldNum" sz="quarter" idx="12"/>
          </p:nvPr>
        </p:nvSpPr>
        <p:spPr>
          <a:xfrm>
            <a:off x="4648200" y="6248400"/>
            <a:ext cx="2895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lvl="2" eaLnBrk="1" hangingPunct="1"/>
            <a:fld id="{BC5C2B73-071A-4CD7-A1B8-5EF8EB669255}" type="slidenum">
              <a:rPr lang="de-DE" altLang="it-IT"/>
              <a:pPr lvl="2" eaLnBrk="1" hangingPunct="1"/>
              <a:t>15</a:t>
            </a:fld>
            <a:endParaRPr lang="de-DE" altLang="it-IT"/>
          </a:p>
        </p:txBody>
      </p:sp>
      <p:sp>
        <p:nvSpPr>
          <p:cNvPr id="15364" name="Rectangle 2"/>
          <p:cNvSpPr>
            <a:spLocks noGrp="1" noChangeArrowheads="1"/>
          </p:cNvSpPr>
          <p:nvPr>
            <p:ph type="title"/>
          </p:nvPr>
        </p:nvSpPr>
        <p:spPr/>
        <p:txBody>
          <a:bodyPr/>
          <a:lstStyle/>
          <a:p>
            <a:r>
              <a:rPr lang="en-US" altLang="it-IT" dirty="0" err="1" smtClean="0"/>
              <a:t>Esempio</a:t>
            </a:r>
            <a:r>
              <a:rPr lang="en-US" altLang="it-IT" dirty="0" smtClean="0"/>
              <a:t> FOAF</a:t>
            </a:r>
          </a:p>
        </p:txBody>
      </p:sp>
      <p:sp>
        <p:nvSpPr>
          <p:cNvPr id="15366" name="Rectangle 11"/>
          <p:cNvSpPr>
            <a:spLocks noChangeArrowheads="1"/>
          </p:cNvSpPr>
          <p:nvPr/>
        </p:nvSpPr>
        <p:spPr bwMode="auto">
          <a:xfrm>
            <a:off x="5621638" y="2672626"/>
            <a:ext cx="11049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err="1">
                <a:latin typeface="Courier New" panose="02070309020205020404" pitchFamily="49" charset="0"/>
              </a:rPr>
              <a:t>foaf:knows</a:t>
            </a:r>
            <a:endParaRPr lang="en-US" altLang="it-IT" sz="1200" dirty="0">
              <a:latin typeface="Courier New" panose="02070309020205020404" pitchFamily="49" charset="0"/>
            </a:endParaRPr>
          </a:p>
        </p:txBody>
      </p:sp>
      <p:grpSp>
        <p:nvGrpSpPr>
          <p:cNvPr id="15367" name="Group 15"/>
          <p:cNvGrpSpPr>
            <a:grpSpLocks/>
          </p:cNvGrpSpPr>
          <p:nvPr/>
        </p:nvGrpSpPr>
        <p:grpSpPr bwMode="auto">
          <a:xfrm>
            <a:off x="-612" y="1166648"/>
            <a:ext cx="5925453" cy="4153347"/>
            <a:chOff x="369" y="2384"/>
            <a:chExt cx="2383" cy="1893"/>
          </a:xfrm>
        </p:grpSpPr>
        <p:sp>
          <p:nvSpPr>
            <p:cNvPr id="15381" name="Oval 5"/>
            <p:cNvSpPr>
              <a:spLocks noChangeArrowheads="1"/>
            </p:cNvSpPr>
            <p:nvPr/>
          </p:nvSpPr>
          <p:spPr bwMode="auto">
            <a:xfrm>
              <a:off x="930" y="2384"/>
              <a:ext cx="624" cy="33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sz="1200">
                  <a:latin typeface="Courier New" panose="02070309020205020404" pitchFamily="49" charset="0"/>
                </a:rPr>
                <a:t>foaf:Person</a:t>
              </a:r>
            </a:p>
          </p:txBody>
        </p:sp>
        <p:sp>
          <p:nvSpPr>
            <p:cNvPr id="15382" name="Line 6"/>
            <p:cNvSpPr>
              <a:spLocks noChangeShapeType="1"/>
            </p:cNvSpPr>
            <p:nvPr/>
          </p:nvSpPr>
          <p:spPr bwMode="auto">
            <a:xfrm flipV="1">
              <a:off x="1224" y="2736"/>
              <a:ext cx="0" cy="33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83" name="Rectangle 7"/>
            <p:cNvSpPr>
              <a:spLocks noChangeArrowheads="1"/>
            </p:cNvSpPr>
            <p:nvPr/>
          </p:nvSpPr>
          <p:spPr bwMode="auto">
            <a:xfrm>
              <a:off x="2176" y="3940"/>
              <a:ext cx="576" cy="19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sz="1200" dirty="0" smtClean="0">
                  <a:latin typeface="Courier New" panose="02070309020205020404" pitchFamily="49" charset="0"/>
                </a:rPr>
                <a:t>Davide Taibi</a:t>
              </a:r>
              <a:endParaRPr lang="en-US" altLang="it-IT" sz="1200" dirty="0">
                <a:latin typeface="Courier New" panose="02070309020205020404" pitchFamily="49" charset="0"/>
              </a:endParaRPr>
            </a:p>
          </p:txBody>
        </p:sp>
        <p:sp>
          <p:nvSpPr>
            <p:cNvPr id="15384" name="Line 8"/>
            <p:cNvSpPr>
              <a:spLocks noChangeShapeType="1"/>
            </p:cNvSpPr>
            <p:nvPr/>
          </p:nvSpPr>
          <p:spPr bwMode="auto">
            <a:xfrm flipH="1">
              <a:off x="1253" y="3360"/>
              <a:ext cx="187" cy="44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85" name="Line 9"/>
            <p:cNvSpPr>
              <a:spLocks noChangeShapeType="1"/>
            </p:cNvSpPr>
            <p:nvPr/>
          </p:nvSpPr>
          <p:spPr bwMode="auto">
            <a:xfrm>
              <a:off x="1920" y="3312"/>
              <a:ext cx="451" cy="629"/>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86" name="Oval 10"/>
            <p:cNvSpPr>
              <a:spLocks noChangeArrowheads="1"/>
            </p:cNvSpPr>
            <p:nvPr/>
          </p:nvSpPr>
          <p:spPr bwMode="auto">
            <a:xfrm>
              <a:off x="369" y="3812"/>
              <a:ext cx="1526" cy="46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hu-HU" altLang="it-IT" sz="1200" dirty="0">
                  <a:latin typeface="Courier New" panose="02070309020205020404" pitchFamily="49" charset="0"/>
                </a:rPr>
                <a:t>e1607678ab8d0d0b24f3bd42abb9278ea26cd2fc</a:t>
              </a:r>
              <a:endParaRPr lang="en-US" altLang="it-IT" sz="1200" dirty="0">
                <a:latin typeface="Courier New" panose="02070309020205020404" pitchFamily="49" charset="0"/>
              </a:endParaRPr>
            </a:p>
          </p:txBody>
        </p:sp>
        <p:sp>
          <p:nvSpPr>
            <p:cNvPr id="15387" name="Oval 12"/>
            <p:cNvSpPr>
              <a:spLocks noChangeArrowheads="1"/>
            </p:cNvSpPr>
            <p:nvPr/>
          </p:nvSpPr>
          <p:spPr bwMode="auto">
            <a:xfrm>
              <a:off x="576" y="3025"/>
              <a:ext cx="1558" cy="42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endParaRPr lang="en-US" altLang="it-IT" sz="1200">
                <a:latin typeface="Courier New" panose="02070309020205020404" pitchFamily="49" charset="0"/>
              </a:endParaRPr>
            </a:p>
          </p:txBody>
        </p:sp>
        <p:sp>
          <p:nvSpPr>
            <p:cNvPr id="15388" name="Rectangle 13"/>
            <p:cNvSpPr>
              <a:spLocks noChangeArrowheads="1"/>
            </p:cNvSpPr>
            <p:nvPr/>
          </p:nvSpPr>
          <p:spPr bwMode="auto">
            <a:xfrm>
              <a:off x="1344" y="2832"/>
              <a:ext cx="5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a:latin typeface="Courier New" panose="02070309020205020404" pitchFamily="49" charset="0"/>
                </a:rPr>
                <a:t>rdf:type</a:t>
              </a:r>
            </a:p>
          </p:txBody>
        </p:sp>
        <p:sp>
          <p:nvSpPr>
            <p:cNvPr id="15389" name="Rectangle 14"/>
            <p:cNvSpPr>
              <a:spLocks noChangeArrowheads="1"/>
            </p:cNvSpPr>
            <p:nvPr/>
          </p:nvSpPr>
          <p:spPr bwMode="auto">
            <a:xfrm>
              <a:off x="1967" y="3605"/>
              <a:ext cx="63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err="1">
                  <a:latin typeface="Courier New" panose="02070309020205020404" pitchFamily="49" charset="0"/>
                </a:rPr>
                <a:t>foaf:name</a:t>
              </a:r>
              <a:endParaRPr lang="en-US" altLang="it-IT" sz="1200" dirty="0">
                <a:latin typeface="Courier New" panose="02070309020205020404" pitchFamily="49" charset="0"/>
              </a:endParaRPr>
            </a:p>
          </p:txBody>
        </p:sp>
      </p:grpSp>
      <p:grpSp>
        <p:nvGrpSpPr>
          <p:cNvPr id="15368" name="Group 16"/>
          <p:cNvGrpSpPr>
            <a:grpSpLocks/>
          </p:cNvGrpSpPr>
          <p:nvPr/>
        </p:nvGrpSpPr>
        <p:grpSpPr bwMode="auto">
          <a:xfrm>
            <a:off x="6298735" y="1099733"/>
            <a:ext cx="5716109" cy="4151425"/>
            <a:chOff x="768" y="2387"/>
            <a:chExt cx="2190" cy="1617"/>
          </a:xfrm>
        </p:grpSpPr>
        <p:sp>
          <p:nvSpPr>
            <p:cNvPr id="15372" name="Oval 17"/>
            <p:cNvSpPr>
              <a:spLocks noChangeArrowheads="1"/>
            </p:cNvSpPr>
            <p:nvPr/>
          </p:nvSpPr>
          <p:spPr bwMode="auto">
            <a:xfrm>
              <a:off x="1633" y="2387"/>
              <a:ext cx="624" cy="33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sz="1200" dirty="0" err="1">
                  <a:latin typeface="Courier New" panose="02070309020205020404" pitchFamily="49" charset="0"/>
                </a:rPr>
                <a:t>foaf:Person</a:t>
              </a:r>
              <a:endParaRPr lang="en-US" altLang="it-IT" sz="1200" dirty="0">
                <a:latin typeface="Courier New" panose="02070309020205020404" pitchFamily="49" charset="0"/>
              </a:endParaRPr>
            </a:p>
          </p:txBody>
        </p:sp>
        <p:sp>
          <p:nvSpPr>
            <p:cNvPr id="15373" name="Line 18"/>
            <p:cNvSpPr>
              <a:spLocks noChangeShapeType="1"/>
            </p:cNvSpPr>
            <p:nvPr/>
          </p:nvSpPr>
          <p:spPr bwMode="auto">
            <a:xfrm flipV="1">
              <a:off x="1936" y="2709"/>
              <a:ext cx="0" cy="33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74" name="Rectangle 19"/>
            <p:cNvSpPr>
              <a:spLocks noChangeArrowheads="1"/>
            </p:cNvSpPr>
            <p:nvPr/>
          </p:nvSpPr>
          <p:spPr bwMode="auto">
            <a:xfrm>
              <a:off x="768" y="3744"/>
              <a:ext cx="576" cy="19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sz="1200" dirty="0" smtClean="0">
                  <a:latin typeface="Courier New" panose="02070309020205020404" pitchFamily="49" charset="0"/>
                </a:rPr>
                <a:t>Andrea </a:t>
              </a:r>
              <a:r>
                <a:rPr lang="en-US" altLang="it-IT" sz="1200" dirty="0" err="1" smtClean="0">
                  <a:latin typeface="Courier New" panose="02070309020205020404" pitchFamily="49" charset="0"/>
                </a:rPr>
                <a:t>Borruso</a:t>
              </a:r>
              <a:endParaRPr lang="en-US" altLang="it-IT" sz="1200" dirty="0">
                <a:latin typeface="Courier New" panose="02070309020205020404" pitchFamily="49" charset="0"/>
              </a:endParaRPr>
            </a:p>
          </p:txBody>
        </p:sp>
        <p:sp>
          <p:nvSpPr>
            <p:cNvPr id="15375" name="Line 20"/>
            <p:cNvSpPr>
              <a:spLocks noChangeShapeType="1"/>
            </p:cNvSpPr>
            <p:nvPr/>
          </p:nvSpPr>
          <p:spPr bwMode="auto">
            <a:xfrm flipH="1">
              <a:off x="1200" y="3316"/>
              <a:ext cx="337" cy="42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76" name="Line 21"/>
            <p:cNvSpPr>
              <a:spLocks noChangeShapeType="1"/>
            </p:cNvSpPr>
            <p:nvPr/>
          </p:nvSpPr>
          <p:spPr bwMode="auto">
            <a:xfrm>
              <a:off x="1920" y="3312"/>
              <a:ext cx="288" cy="33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77" name="Oval 22"/>
            <p:cNvSpPr>
              <a:spLocks noChangeArrowheads="1"/>
            </p:cNvSpPr>
            <p:nvPr/>
          </p:nvSpPr>
          <p:spPr bwMode="auto">
            <a:xfrm>
              <a:off x="1570" y="3648"/>
              <a:ext cx="1388" cy="35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sz="1200" dirty="0">
                  <a:latin typeface="Courier New" panose="02070309020205020404" pitchFamily="49" charset="0"/>
                </a:rPr>
                <a:t>7ea3b92d200233d2b8a4455a31f1e097e8cc6162</a:t>
              </a:r>
            </a:p>
          </p:txBody>
        </p:sp>
        <p:sp>
          <p:nvSpPr>
            <p:cNvPr id="15378" name="Oval 23"/>
            <p:cNvSpPr>
              <a:spLocks noChangeArrowheads="1"/>
            </p:cNvSpPr>
            <p:nvPr/>
          </p:nvSpPr>
          <p:spPr bwMode="auto">
            <a:xfrm>
              <a:off x="1202" y="3005"/>
              <a:ext cx="1546" cy="331"/>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endParaRPr lang="en-US" altLang="it-IT" sz="1200">
                <a:latin typeface="Courier New" panose="02070309020205020404" pitchFamily="49" charset="0"/>
              </a:endParaRPr>
            </a:p>
          </p:txBody>
        </p:sp>
        <p:sp>
          <p:nvSpPr>
            <p:cNvPr id="15379" name="Rectangle 24"/>
            <p:cNvSpPr>
              <a:spLocks noChangeArrowheads="1"/>
            </p:cNvSpPr>
            <p:nvPr/>
          </p:nvSpPr>
          <p:spPr bwMode="auto">
            <a:xfrm>
              <a:off x="1541" y="2785"/>
              <a:ext cx="5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err="1">
                  <a:latin typeface="Courier New" panose="02070309020205020404" pitchFamily="49" charset="0"/>
                </a:rPr>
                <a:t>rdf:type</a:t>
              </a:r>
              <a:endParaRPr lang="en-US" altLang="it-IT" sz="1200" dirty="0">
                <a:latin typeface="Courier New" panose="02070309020205020404" pitchFamily="49" charset="0"/>
              </a:endParaRPr>
            </a:p>
          </p:txBody>
        </p:sp>
        <p:sp>
          <p:nvSpPr>
            <p:cNvPr id="15380" name="Rectangle 25"/>
            <p:cNvSpPr>
              <a:spLocks noChangeArrowheads="1"/>
            </p:cNvSpPr>
            <p:nvPr/>
          </p:nvSpPr>
          <p:spPr bwMode="auto">
            <a:xfrm>
              <a:off x="1056" y="3456"/>
              <a:ext cx="63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a:latin typeface="Courier New" panose="02070309020205020404" pitchFamily="49" charset="0"/>
                </a:rPr>
                <a:t>foaf:name</a:t>
              </a:r>
            </a:p>
          </p:txBody>
        </p:sp>
      </p:grpSp>
      <p:sp>
        <p:nvSpPr>
          <p:cNvPr id="15369" name="Line 26"/>
          <p:cNvSpPr>
            <a:spLocks noChangeShapeType="1"/>
          </p:cNvSpPr>
          <p:nvPr/>
        </p:nvSpPr>
        <p:spPr bwMode="auto">
          <a:xfrm flipV="1">
            <a:off x="4393668" y="3071835"/>
            <a:ext cx="3072135" cy="5148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70" name="Rectangle 27"/>
          <p:cNvSpPr>
            <a:spLocks noChangeArrowheads="1"/>
          </p:cNvSpPr>
          <p:nvPr/>
        </p:nvSpPr>
        <p:spPr bwMode="auto">
          <a:xfrm>
            <a:off x="9775604" y="3884913"/>
            <a:ext cx="175458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smtClean="0">
                <a:latin typeface="Courier New" panose="02070309020205020404" pitchFamily="49" charset="0"/>
              </a:rPr>
              <a:t>foaf:mbox_sha1sum</a:t>
            </a:r>
            <a:endParaRPr lang="en-US" altLang="it-IT" sz="1200" dirty="0">
              <a:latin typeface="Courier New" panose="02070309020205020404" pitchFamily="49" charset="0"/>
            </a:endParaRPr>
          </a:p>
        </p:txBody>
      </p:sp>
      <p:sp>
        <p:nvSpPr>
          <p:cNvPr id="15371" name="Rectangle 28"/>
          <p:cNvSpPr>
            <a:spLocks noChangeArrowheads="1"/>
          </p:cNvSpPr>
          <p:nvPr/>
        </p:nvSpPr>
        <p:spPr bwMode="auto">
          <a:xfrm>
            <a:off x="1301461" y="3789502"/>
            <a:ext cx="175458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smtClean="0">
                <a:latin typeface="Courier New" panose="02070309020205020404" pitchFamily="49" charset="0"/>
              </a:rPr>
              <a:t>foaf:mbox_sha1sum</a:t>
            </a:r>
            <a:endParaRPr lang="en-US" altLang="it-IT" sz="1200" dirty="0">
              <a:latin typeface="Courier New" panose="02070309020205020404" pitchFamily="49" charset="0"/>
            </a:endParaRPr>
          </a:p>
        </p:txBody>
      </p:sp>
      <p:sp>
        <p:nvSpPr>
          <p:cNvPr id="2" name="Rettangolo 1"/>
          <p:cNvSpPr/>
          <p:nvPr/>
        </p:nvSpPr>
        <p:spPr>
          <a:xfrm>
            <a:off x="789489" y="2779772"/>
            <a:ext cx="3638506" cy="523220"/>
          </a:xfrm>
          <a:prstGeom prst="rect">
            <a:avLst/>
          </a:prstGeom>
        </p:spPr>
        <p:txBody>
          <a:bodyPr wrap="square">
            <a:spAutoFit/>
          </a:bodyPr>
          <a:lstStyle/>
          <a:p>
            <a:r>
              <a:rPr lang="en-US" altLang="it-IT" sz="1400" dirty="0">
                <a:latin typeface="Courier New" panose="02070309020205020404" pitchFamily="49" charset="0"/>
              </a:rPr>
              <a:t>http://</a:t>
            </a:r>
            <a:r>
              <a:rPr lang="en-US" altLang="it-IT" sz="1400" dirty="0" err="1">
                <a:latin typeface="Courier New" panose="02070309020205020404" pitchFamily="49" charset="0"/>
              </a:rPr>
              <a:t>data.semanticweb.org</a:t>
            </a:r>
            <a:r>
              <a:rPr lang="en-US" altLang="it-IT" sz="1400" dirty="0">
                <a:latin typeface="Courier New" panose="02070309020205020404" pitchFamily="49" charset="0"/>
              </a:rPr>
              <a:t>/person/</a:t>
            </a:r>
            <a:r>
              <a:rPr lang="en-US" altLang="it-IT" sz="1400" dirty="0" err="1" smtClean="0">
                <a:latin typeface="Courier New" panose="02070309020205020404" pitchFamily="49" charset="0"/>
              </a:rPr>
              <a:t>davide</a:t>
            </a:r>
            <a:r>
              <a:rPr lang="en-US" altLang="it-IT" sz="1400" dirty="0" err="1">
                <a:latin typeface="Courier New" panose="02070309020205020404" pitchFamily="49" charset="0"/>
              </a:rPr>
              <a:t>-taibi</a:t>
            </a:r>
            <a:endParaRPr lang="it-IT" sz="1400" dirty="0"/>
          </a:p>
        </p:txBody>
      </p:sp>
      <p:sp>
        <p:nvSpPr>
          <p:cNvPr id="3" name="CasellaDiTesto 2"/>
          <p:cNvSpPr txBox="1"/>
          <p:nvPr/>
        </p:nvSpPr>
        <p:spPr>
          <a:xfrm>
            <a:off x="1270045" y="5680320"/>
            <a:ext cx="6360335" cy="923330"/>
          </a:xfrm>
          <a:prstGeom prst="rect">
            <a:avLst/>
          </a:prstGeom>
          <a:noFill/>
        </p:spPr>
        <p:txBody>
          <a:bodyPr wrap="none" rtlCol="0">
            <a:spAutoFit/>
          </a:bodyPr>
          <a:lstStyle/>
          <a:p>
            <a:r>
              <a:rPr lang="it-IT" dirty="0" err="1" smtClean="0"/>
              <a:t>Prefix</a:t>
            </a:r>
            <a:endParaRPr lang="it-IT" dirty="0" smtClean="0"/>
          </a:p>
          <a:p>
            <a:r>
              <a:rPr lang="it-IT" dirty="0" smtClean="0"/>
              <a:t>	</a:t>
            </a:r>
            <a:r>
              <a:rPr lang="it-IT" dirty="0" err="1" smtClean="0"/>
              <a:t>foaf</a:t>
            </a:r>
            <a:r>
              <a:rPr lang="it-IT" dirty="0" smtClean="0"/>
              <a:t>:&lt;http</a:t>
            </a:r>
            <a:r>
              <a:rPr lang="it-IT" dirty="0"/>
              <a:t>://</a:t>
            </a:r>
            <a:r>
              <a:rPr lang="it-IT" dirty="0" err="1"/>
              <a:t>xmlns.com</a:t>
            </a:r>
            <a:r>
              <a:rPr lang="it-IT" dirty="0"/>
              <a:t>/</a:t>
            </a:r>
            <a:r>
              <a:rPr lang="it-IT" dirty="0" err="1"/>
              <a:t>foaf</a:t>
            </a:r>
            <a:r>
              <a:rPr lang="it-IT" dirty="0"/>
              <a:t>/0.1</a:t>
            </a:r>
            <a:r>
              <a:rPr lang="it-IT" dirty="0" smtClean="0"/>
              <a:t>/&gt;</a:t>
            </a:r>
            <a:endParaRPr lang="en-US" altLang="it-IT" dirty="0" smtClean="0">
              <a:latin typeface="Courier New" panose="02070309020205020404" pitchFamily="49" charset="0"/>
            </a:endParaRPr>
          </a:p>
          <a:p>
            <a:r>
              <a:rPr lang="it-IT" dirty="0" smtClean="0"/>
              <a:t>	</a:t>
            </a:r>
            <a:r>
              <a:rPr lang="it-IT" dirty="0" err="1" smtClean="0"/>
              <a:t>rdf</a:t>
            </a:r>
            <a:r>
              <a:rPr lang="it-IT" dirty="0" smtClean="0"/>
              <a:t>:&lt;</a:t>
            </a:r>
            <a:r>
              <a:rPr lang="pl-PL" dirty="0"/>
              <a:t>http://www.w3.org/1999/02/22-rdf-syntax-ns#</a:t>
            </a:r>
            <a:r>
              <a:rPr lang="it-IT" dirty="0" smtClean="0"/>
              <a:t>&gt;</a:t>
            </a:r>
          </a:p>
        </p:txBody>
      </p:sp>
      <p:sp>
        <p:nvSpPr>
          <p:cNvPr id="7" name="Rettangolo 6"/>
          <p:cNvSpPr/>
          <p:nvPr/>
        </p:nvSpPr>
        <p:spPr>
          <a:xfrm>
            <a:off x="7870739" y="2831257"/>
            <a:ext cx="3388037" cy="523220"/>
          </a:xfrm>
          <a:prstGeom prst="rect">
            <a:avLst/>
          </a:prstGeom>
        </p:spPr>
        <p:txBody>
          <a:bodyPr wrap="square">
            <a:spAutoFit/>
          </a:bodyPr>
          <a:lstStyle/>
          <a:p>
            <a:r>
              <a:rPr lang="it-IT" sz="1400" dirty="0">
                <a:latin typeface="Courier New" panose="02070309020205020404" pitchFamily="49" charset="0"/>
              </a:rPr>
              <a:t>http://</a:t>
            </a:r>
            <a:r>
              <a:rPr lang="it-IT" sz="1400" dirty="0" err="1">
                <a:latin typeface="Courier New" panose="02070309020205020404" pitchFamily="49" charset="0"/>
              </a:rPr>
              <a:t>opendatasicilia.it</a:t>
            </a:r>
            <a:r>
              <a:rPr lang="it-IT" sz="1400" dirty="0">
                <a:latin typeface="Courier New" panose="02070309020205020404" pitchFamily="49" charset="0"/>
              </a:rPr>
              <a:t>/autore/</a:t>
            </a:r>
            <a:r>
              <a:rPr lang="it-IT" sz="1400" dirty="0" err="1">
                <a:latin typeface="Courier New" panose="02070309020205020404" pitchFamily="49" charset="0"/>
              </a:rPr>
              <a:t>andrea-borruso</a:t>
            </a:r>
            <a:endParaRPr lang="it-IT" sz="1400" dirty="0">
              <a:latin typeface="Courier New" panose="02070309020205020404" pitchFamily="49" charset="0"/>
            </a:endParaRPr>
          </a:p>
        </p:txBody>
      </p:sp>
    </p:spTree>
    <p:extLst>
      <p:ext uri="{BB962C8B-B14F-4D97-AF65-F5344CB8AC3E}">
        <p14:creationId xmlns:p14="http://schemas.microsoft.com/office/powerpoint/2010/main" val="290475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5F34EC5-8409-4628-B5F5-EFDCCFC182E7}" type="datetime1">
              <a:rPr lang="de-DE" altLang="it-IT"/>
              <a:pPr eaLnBrk="1" hangingPunct="1"/>
              <a:t>09.09.2015</a:t>
            </a:fld>
            <a:endParaRPr lang="de-DE" altLang="it-IT"/>
          </a:p>
        </p:txBody>
      </p:sp>
      <p:sp>
        <p:nvSpPr>
          <p:cNvPr id="15363" name="Slide Number Placeholder 4"/>
          <p:cNvSpPr>
            <a:spLocks noGrp="1"/>
          </p:cNvSpPr>
          <p:nvPr>
            <p:ph type="sldNum" sz="quarter" idx="12"/>
          </p:nvPr>
        </p:nvSpPr>
        <p:spPr>
          <a:xfrm>
            <a:off x="4648200" y="6248400"/>
            <a:ext cx="2895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lvl="2" eaLnBrk="1" hangingPunct="1"/>
            <a:fld id="{BC5C2B73-071A-4CD7-A1B8-5EF8EB669255}" type="slidenum">
              <a:rPr lang="de-DE" altLang="it-IT"/>
              <a:pPr lvl="2" eaLnBrk="1" hangingPunct="1"/>
              <a:t>16</a:t>
            </a:fld>
            <a:endParaRPr lang="de-DE" altLang="it-IT"/>
          </a:p>
        </p:txBody>
      </p:sp>
      <p:sp>
        <p:nvSpPr>
          <p:cNvPr id="15364" name="Rectangle 2"/>
          <p:cNvSpPr>
            <a:spLocks noGrp="1" noChangeArrowheads="1"/>
          </p:cNvSpPr>
          <p:nvPr>
            <p:ph type="title"/>
          </p:nvPr>
        </p:nvSpPr>
        <p:spPr/>
        <p:txBody>
          <a:bodyPr/>
          <a:lstStyle/>
          <a:p>
            <a:r>
              <a:rPr lang="en-US" altLang="it-IT" dirty="0" err="1"/>
              <a:t>Esempio</a:t>
            </a:r>
            <a:r>
              <a:rPr lang="en-US" altLang="it-IT" dirty="0"/>
              <a:t> </a:t>
            </a:r>
            <a:r>
              <a:rPr lang="en-US" altLang="it-IT" dirty="0" smtClean="0"/>
              <a:t>FOAF in RDF/XML</a:t>
            </a:r>
          </a:p>
        </p:txBody>
      </p:sp>
      <p:sp>
        <p:nvSpPr>
          <p:cNvPr id="15365" name="Rectangle 3"/>
          <p:cNvSpPr>
            <a:spLocks noGrp="1" noChangeArrowheads="1"/>
          </p:cNvSpPr>
          <p:nvPr>
            <p:ph type="body" idx="1"/>
          </p:nvPr>
        </p:nvSpPr>
        <p:spPr>
          <a:xfrm>
            <a:off x="961114" y="1357313"/>
            <a:ext cx="11052821" cy="4791696"/>
          </a:xfrm>
        </p:spPr>
        <p:txBody>
          <a:bodyPr>
            <a:normAutofit/>
          </a:bodyPr>
          <a:lstStyle/>
          <a:p>
            <a:pPr>
              <a:lnSpc>
                <a:spcPct val="80000"/>
              </a:lnSpc>
              <a:buFont typeface="Times New Roman" panose="02020603050405020304" pitchFamily="18" charset="0"/>
              <a:buNone/>
            </a:pPr>
            <a:r>
              <a:rPr lang="en-US" altLang="it-IT" sz="1600" dirty="0">
                <a:latin typeface="Courier New" panose="02070309020205020404" pitchFamily="49" charset="0"/>
              </a:rPr>
              <a:t>&lt;</a:t>
            </a:r>
            <a:r>
              <a:rPr lang="en-US" altLang="it-IT" sz="1600" dirty="0" err="1">
                <a:latin typeface="Courier New" panose="02070309020205020404" pitchFamily="49" charset="0"/>
              </a:rPr>
              <a:t>rdf:RDF</a:t>
            </a:r>
            <a:endParaRPr lang="en-US" altLang="it-IT" sz="1600" dirty="0">
              <a:latin typeface="Courier New" panose="02070309020205020404" pitchFamily="49" charset="0"/>
            </a:endParaRPr>
          </a:p>
          <a:p>
            <a:pPr>
              <a:lnSpc>
                <a:spcPct val="80000"/>
              </a:lnSpc>
              <a:buFont typeface="Times New Roman" panose="02020603050405020304" pitchFamily="18" charset="0"/>
              <a:buNone/>
            </a:pPr>
            <a:r>
              <a:rPr lang="en-US" altLang="it-IT" sz="1600" dirty="0">
                <a:latin typeface="Courier New" panose="02070309020205020404" pitchFamily="49" charset="0"/>
              </a:rPr>
              <a:t>      </a:t>
            </a:r>
            <a:r>
              <a:rPr lang="en-US" altLang="it-IT" sz="1600" dirty="0" err="1">
                <a:latin typeface="Courier New" panose="02070309020205020404" pitchFamily="49" charset="0"/>
              </a:rPr>
              <a:t>xmlns:rdf</a:t>
            </a:r>
            <a:r>
              <a:rPr lang="en-US" altLang="it-IT" sz="1600" dirty="0">
                <a:latin typeface="Courier New" panose="02070309020205020404" pitchFamily="49" charset="0"/>
              </a:rPr>
              <a:t>="http://www.w3.org/1999/02/22-rdf-syntax-ns#"</a:t>
            </a:r>
          </a:p>
          <a:p>
            <a:pPr>
              <a:lnSpc>
                <a:spcPct val="80000"/>
              </a:lnSpc>
              <a:buFont typeface="Times New Roman" panose="02020603050405020304" pitchFamily="18" charset="0"/>
              <a:buNone/>
            </a:pPr>
            <a:r>
              <a:rPr lang="en-US" altLang="it-IT" sz="1600" dirty="0">
                <a:latin typeface="Courier New" panose="02070309020205020404" pitchFamily="49" charset="0"/>
              </a:rPr>
              <a:t>      </a:t>
            </a:r>
            <a:r>
              <a:rPr lang="en-US" altLang="it-IT" sz="1600" dirty="0" err="1">
                <a:latin typeface="Courier New" panose="02070309020205020404" pitchFamily="49" charset="0"/>
              </a:rPr>
              <a:t>xmlns:foaf</a:t>
            </a:r>
            <a:r>
              <a:rPr lang="en-US" altLang="it-IT" sz="1600" dirty="0">
                <a:latin typeface="Courier New" panose="02070309020205020404" pitchFamily="49" charset="0"/>
              </a:rPr>
              <a:t>="http://xmlns.com/</a:t>
            </a:r>
            <a:r>
              <a:rPr lang="en-US" altLang="it-IT" sz="1600" dirty="0" err="1">
                <a:latin typeface="Courier New" panose="02070309020205020404" pitchFamily="49" charset="0"/>
              </a:rPr>
              <a:t>foaf</a:t>
            </a:r>
            <a:r>
              <a:rPr lang="en-US" altLang="it-IT" sz="1600" dirty="0">
                <a:latin typeface="Courier New" panose="02070309020205020404" pitchFamily="49" charset="0"/>
              </a:rPr>
              <a:t>/0.1/"&gt;</a:t>
            </a:r>
          </a:p>
          <a:p>
            <a:pPr>
              <a:lnSpc>
                <a:spcPct val="80000"/>
              </a:lnSpc>
              <a:buFont typeface="Times New Roman" panose="02020603050405020304" pitchFamily="18" charset="0"/>
              <a:buNone/>
            </a:pPr>
            <a:r>
              <a:rPr lang="en-US" altLang="it-IT" sz="1600" dirty="0">
                <a:latin typeface="Courier New" panose="02070309020205020404" pitchFamily="49" charset="0"/>
              </a:rPr>
              <a:t>&lt;</a:t>
            </a:r>
            <a:r>
              <a:rPr lang="en-US" altLang="it-IT" sz="1600" dirty="0" err="1" smtClean="0">
                <a:latin typeface="Courier New" panose="02070309020205020404" pitchFamily="49" charset="0"/>
              </a:rPr>
              <a:t>foaf:Person</a:t>
            </a:r>
            <a:r>
              <a:rPr lang="en-US" altLang="it-IT" sz="1600" dirty="0">
                <a:latin typeface="Courier New" panose="02070309020205020404" pitchFamily="49" charset="0"/>
              </a:rPr>
              <a:t> </a:t>
            </a:r>
            <a:r>
              <a:rPr lang="en-US" altLang="it-IT" sz="1600" dirty="0" err="1">
                <a:latin typeface="Courier New" panose="02070309020205020404" pitchFamily="49" charset="0"/>
              </a:rPr>
              <a:t>rdf:about</a:t>
            </a:r>
            <a:r>
              <a:rPr lang="en-US" altLang="it-IT" sz="1600" dirty="0">
                <a:latin typeface="Courier New" panose="02070309020205020404" pitchFamily="49" charset="0"/>
              </a:rPr>
              <a:t>="http://data.semanticweb.org/person/davide-taibi"&gt;</a:t>
            </a:r>
          </a:p>
          <a:p>
            <a:pPr>
              <a:lnSpc>
                <a:spcPct val="80000"/>
              </a:lnSpc>
              <a:buFont typeface="Times New Roman" panose="02020603050405020304" pitchFamily="18" charset="0"/>
              <a:buNone/>
            </a:pPr>
            <a:r>
              <a:rPr lang="en-US" altLang="it-IT" sz="1600" dirty="0">
                <a:latin typeface="Courier New" panose="02070309020205020404" pitchFamily="49" charset="0"/>
              </a:rPr>
              <a:t>   &lt;</a:t>
            </a:r>
            <a:r>
              <a:rPr lang="en-US" altLang="it-IT" sz="1600" dirty="0" err="1" smtClean="0">
                <a:latin typeface="Courier New" panose="02070309020205020404" pitchFamily="49" charset="0"/>
              </a:rPr>
              <a:t>foaf:name</a:t>
            </a:r>
            <a:r>
              <a:rPr lang="en-US" altLang="it-IT" sz="1600" dirty="0" smtClean="0">
                <a:latin typeface="Courier New" panose="02070309020205020404" pitchFamily="49" charset="0"/>
              </a:rPr>
              <a:t>&gt;Davide Taibi&lt;/</a:t>
            </a:r>
            <a:r>
              <a:rPr lang="en-US" altLang="it-IT" sz="1600" dirty="0" err="1">
                <a:latin typeface="Courier New" panose="02070309020205020404" pitchFamily="49" charset="0"/>
              </a:rPr>
              <a:t>foaf:name</a:t>
            </a:r>
            <a:r>
              <a:rPr lang="en-US" altLang="it-IT" sz="1600" dirty="0">
                <a:latin typeface="Courier New" panose="02070309020205020404" pitchFamily="49" charset="0"/>
              </a:rPr>
              <a:t>&gt;</a:t>
            </a:r>
          </a:p>
          <a:p>
            <a:pPr>
              <a:lnSpc>
                <a:spcPct val="80000"/>
              </a:lnSpc>
              <a:buNone/>
            </a:pPr>
            <a:r>
              <a:rPr lang="en-US" altLang="it-IT" sz="1600" dirty="0">
                <a:latin typeface="Courier New" panose="02070309020205020404" pitchFamily="49" charset="0"/>
              </a:rPr>
              <a:t>   &lt;</a:t>
            </a:r>
            <a:r>
              <a:rPr lang="en-US" altLang="it-IT" sz="1600" dirty="0" smtClean="0">
                <a:latin typeface="Courier New" panose="02070309020205020404" pitchFamily="49" charset="0"/>
              </a:rPr>
              <a:t>foaf:mbox_sha1sum&gt;</a:t>
            </a:r>
            <a:r>
              <a:rPr lang="hu-HU" altLang="it-IT" sz="1600" dirty="0">
                <a:latin typeface="Courier New" panose="02070309020205020404" pitchFamily="49" charset="0"/>
              </a:rPr>
              <a:t>e1607678ab8d0d0b24f3bd42abb9278ea26cd2fc</a:t>
            </a:r>
            <a:r>
              <a:rPr lang="en-US" altLang="it-IT" sz="1600" dirty="0" smtClean="0">
                <a:latin typeface="Courier New" panose="02070309020205020404" pitchFamily="49" charset="0"/>
              </a:rPr>
              <a:t>&lt;</a:t>
            </a:r>
            <a:r>
              <a:rPr lang="en-US" altLang="it-IT" sz="1600" dirty="0">
                <a:latin typeface="Courier New" panose="02070309020205020404" pitchFamily="49" charset="0"/>
              </a:rPr>
              <a:t>/foaf:mbox_sha1sum&gt;</a:t>
            </a:r>
          </a:p>
          <a:p>
            <a:pPr>
              <a:lnSpc>
                <a:spcPct val="80000"/>
              </a:lnSpc>
              <a:buFont typeface="Times New Roman" panose="02020603050405020304" pitchFamily="18" charset="0"/>
              <a:buNone/>
            </a:pPr>
            <a:r>
              <a:rPr lang="en-US" altLang="it-IT" sz="1600" dirty="0">
                <a:latin typeface="Courier New" panose="02070309020205020404" pitchFamily="49" charset="0"/>
              </a:rPr>
              <a:t>   &lt;</a:t>
            </a:r>
            <a:r>
              <a:rPr lang="en-US" altLang="it-IT" sz="1600" dirty="0" err="1">
                <a:latin typeface="Courier New" panose="02070309020205020404" pitchFamily="49" charset="0"/>
              </a:rPr>
              <a:t>foaf:knows</a:t>
            </a:r>
            <a:r>
              <a:rPr lang="en-US" altLang="it-IT" sz="1600" dirty="0" smtClean="0">
                <a:latin typeface="Courier New" panose="02070309020205020404" pitchFamily="49" charset="0"/>
              </a:rPr>
              <a:t>&gt;</a:t>
            </a:r>
            <a:endParaRPr lang="en-US" altLang="it-IT" sz="1600" dirty="0">
              <a:latin typeface="Courier New" panose="02070309020205020404" pitchFamily="49" charset="0"/>
            </a:endParaRPr>
          </a:p>
          <a:p>
            <a:pPr>
              <a:lnSpc>
                <a:spcPct val="80000"/>
              </a:lnSpc>
              <a:buNone/>
            </a:pPr>
            <a:r>
              <a:rPr lang="en-US" altLang="it-IT" sz="1600" dirty="0">
                <a:latin typeface="Courier New" panose="02070309020205020404" pitchFamily="49" charset="0"/>
              </a:rPr>
              <a:t>      &lt;</a:t>
            </a:r>
            <a:r>
              <a:rPr lang="en-US" altLang="it-IT" sz="1600" dirty="0" err="1" smtClean="0">
                <a:latin typeface="Courier New" panose="02070309020205020404" pitchFamily="49" charset="0"/>
              </a:rPr>
              <a:t>foaf:Person</a:t>
            </a:r>
            <a:r>
              <a:rPr lang="en-US" altLang="it-IT" sz="1600" dirty="0">
                <a:latin typeface="Courier New" panose="02070309020205020404" pitchFamily="49" charset="0"/>
              </a:rPr>
              <a:t> </a:t>
            </a:r>
            <a:r>
              <a:rPr lang="en-US" altLang="it-IT" sz="1600" dirty="0" err="1" smtClean="0">
                <a:latin typeface="Courier New" panose="02070309020205020404" pitchFamily="49" charset="0"/>
              </a:rPr>
              <a:t>rdf:about</a:t>
            </a:r>
            <a:r>
              <a:rPr lang="en-US" altLang="it-IT" sz="1600" dirty="0" smtClean="0">
                <a:latin typeface="Courier New" panose="02070309020205020404" pitchFamily="49" charset="0"/>
              </a:rPr>
              <a:t>="</a:t>
            </a:r>
            <a:r>
              <a:rPr lang="it-IT" sz="1600" dirty="0">
                <a:latin typeface="Courier New" panose="02070309020205020404" pitchFamily="49" charset="0"/>
              </a:rPr>
              <a:t>http://</a:t>
            </a:r>
            <a:r>
              <a:rPr lang="it-IT" sz="1600" dirty="0" err="1">
                <a:latin typeface="Courier New" panose="02070309020205020404" pitchFamily="49" charset="0"/>
              </a:rPr>
              <a:t>opendatasicilia.it</a:t>
            </a:r>
            <a:r>
              <a:rPr lang="it-IT" sz="1600" dirty="0">
                <a:latin typeface="Courier New" panose="02070309020205020404" pitchFamily="49" charset="0"/>
              </a:rPr>
              <a:t>/autore/</a:t>
            </a:r>
            <a:r>
              <a:rPr lang="it-IT" sz="1600" dirty="0" err="1">
                <a:latin typeface="Courier New" panose="02070309020205020404" pitchFamily="49" charset="0"/>
              </a:rPr>
              <a:t>andrea-</a:t>
            </a:r>
            <a:r>
              <a:rPr lang="it-IT" sz="1600" dirty="0" err="1" smtClean="0">
                <a:latin typeface="Courier New" panose="02070309020205020404" pitchFamily="49" charset="0"/>
              </a:rPr>
              <a:t>borruso</a:t>
            </a:r>
            <a:r>
              <a:rPr lang="en-US" altLang="it-IT" sz="1600" dirty="0" smtClean="0">
                <a:latin typeface="Courier New" panose="02070309020205020404" pitchFamily="49" charset="0"/>
              </a:rPr>
              <a:t>"</a:t>
            </a:r>
            <a:r>
              <a:rPr lang="en-US" altLang="it-IT" sz="1600" dirty="0">
                <a:latin typeface="Courier New" panose="02070309020205020404" pitchFamily="49" charset="0"/>
              </a:rPr>
              <a:t>&gt;</a:t>
            </a:r>
          </a:p>
          <a:p>
            <a:pPr>
              <a:lnSpc>
                <a:spcPct val="80000"/>
              </a:lnSpc>
              <a:buFont typeface="Times New Roman" panose="02020603050405020304" pitchFamily="18" charset="0"/>
              <a:buNone/>
            </a:pPr>
            <a:r>
              <a:rPr lang="en-US" altLang="it-IT" sz="1600" dirty="0">
                <a:latin typeface="Courier New" panose="02070309020205020404" pitchFamily="49" charset="0"/>
              </a:rPr>
              <a:t>         &lt;</a:t>
            </a:r>
            <a:r>
              <a:rPr lang="en-US" altLang="it-IT" sz="1600" dirty="0" err="1" smtClean="0">
                <a:latin typeface="Courier New" panose="02070309020205020404" pitchFamily="49" charset="0"/>
              </a:rPr>
              <a:t>foaf:name</a:t>
            </a:r>
            <a:r>
              <a:rPr lang="en-US" altLang="it-IT" sz="1600" dirty="0" smtClean="0">
                <a:latin typeface="Courier New" panose="02070309020205020404" pitchFamily="49" charset="0"/>
              </a:rPr>
              <a:t>&gt;Andrea </a:t>
            </a:r>
            <a:r>
              <a:rPr lang="en-US" altLang="it-IT" sz="1600" dirty="0" err="1" smtClean="0">
                <a:latin typeface="Courier New" panose="02070309020205020404" pitchFamily="49" charset="0"/>
              </a:rPr>
              <a:t>Borruso</a:t>
            </a:r>
            <a:r>
              <a:rPr lang="en-US" altLang="it-IT" sz="1600" dirty="0" smtClean="0">
                <a:latin typeface="Courier New" panose="02070309020205020404" pitchFamily="49" charset="0"/>
              </a:rPr>
              <a:t>&lt;/</a:t>
            </a:r>
            <a:r>
              <a:rPr lang="en-US" altLang="it-IT" sz="1600" dirty="0" err="1">
                <a:latin typeface="Courier New" panose="02070309020205020404" pitchFamily="49" charset="0"/>
              </a:rPr>
              <a:t>foaf:name</a:t>
            </a:r>
            <a:r>
              <a:rPr lang="en-US" altLang="it-IT" sz="1600" dirty="0">
                <a:latin typeface="Courier New" panose="02070309020205020404" pitchFamily="49" charset="0"/>
              </a:rPr>
              <a:t>&gt;</a:t>
            </a:r>
          </a:p>
          <a:p>
            <a:pPr>
              <a:lnSpc>
                <a:spcPct val="80000"/>
              </a:lnSpc>
              <a:buNone/>
            </a:pPr>
            <a:r>
              <a:rPr lang="en-US" altLang="it-IT" sz="1600" dirty="0">
                <a:latin typeface="Courier New" panose="02070309020205020404" pitchFamily="49" charset="0"/>
              </a:rPr>
              <a:t>         &lt;</a:t>
            </a:r>
            <a:r>
              <a:rPr lang="en-US" altLang="it-IT" sz="1600" dirty="0" smtClean="0">
                <a:latin typeface="Courier New" panose="02070309020205020404" pitchFamily="49" charset="0"/>
              </a:rPr>
              <a:t>foaf:mbox_sha1sum</a:t>
            </a:r>
            <a:r>
              <a:rPr lang="en-US" altLang="it-IT" sz="1600" dirty="0">
                <a:latin typeface="Courier New" panose="02070309020205020404" pitchFamily="49" charset="0"/>
              </a:rPr>
              <a:t>&gt;</a:t>
            </a:r>
            <a:r>
              <a:rPr lang="en-US" altLang="it-IT" sz="1600" dirty="0" smtClean="0">
                <a:latin typeface="Courier New" panose="02070309020205020404" pitchFamily="49" charset="0"/>
              </a:rPr>
              <a:t>7ea3b92d200233d2b8a4455a31f1e097e8cc6162&lt;</a:t>
            </a:r>
            <a:r>
              <a:rPr lang="en-US" altLang="it-IT" sz="1600" dirty="0">
                <a:latin typeface="Courier New" panose="02070309020205020404" pitchFamily="49" charset="0"/>
              </a:rPr>
              <a:t>/foaf:mbox_sha1sum&gt;</a:t>
            </a:r>
          </a:p>
          <a:p>
            <a:pPr>
              <a:lnSpc>
                <a:spcPct val="80000"/>
              </a:lnSpc>
              <a:buFont typeface="Times New Roman" panose="02020603050405020304" pitchFamily="18" charset="0"/>
              <a:buNone/>
            </a:pPr>
            <a:r>
              <a:rPr lang="en-US" altLang="it-IT" sz="1600" dirty="0">
                <a:latin typeface="Courier New" panose="02070309020205020404" pitchFamily="49" charset="0"/>
              </a:rPr>
              <a:t>      &lt;/</a:t>
            </a:r>
            <a:r>
              <a:rPr lang="en-US" altLang="it-IT" sz="1600" dirty="0" err="1">
                <a:latin typeface="Courier New" panose="02070309020205020404" pitchFamily="49" charset="0"/>
              </a:rPr>
              <a:t>foaf:Person</a:t>
            </a:r>
            <a:r>
              <a:rPr lang="en-US" altLang="it-IT" sz="1600" dirty="0">
                <a:latin typeface="Courier New" panose="02070309020205020404" pitchFamily="49" charset="0"/>
              </a:rPr>
              <a:t>&gt;</a:t>
            </a:r>
          </a:p>
          <a:p>
            <a:pPr>
              <a:lnSpc>
                <a:spcPct val="80000"/>
              </a:lnSpc>
              <a:buFont typeface="Times New Roman" panose="02020603050405020304" pitchFamily="18" charset="0"/>
              <a:buNone/>
            </a:pPr>
            <a:r>
              <a:rPr lang="en-US" altLang="it-IT" sz="1600" dirty="0">
                <a:latin typeface="Courier New" panose="02070309020205020404" pitchFamily="49" charset="0"/>
              </a:rPr>
              <a:t>  &lt;/</a:t>
            </a:r>
            <a:r>
              <a:rPr lang="en-US" altLang="it-IT" sz="1600" dirty="0" err="1">
                <a:latin typeface="Courier New" panose="02070309020205020404" pitchFamily="49" charset="0"/>
              </a:rPr>
              <a:t>foaf:knows</a:t>
            </a:r>
            <a:r>
              <a:rPr lang="en-US" altLang="it-IT" sz="1600" dirty="0">
                <a:latin typeface="Courier New" panose="02070309020205020404" pitchFamily="49" charset="0"/>
              </a:rPr>
              <a:t>&gt;</a:t>
            </a:r>
          </a:p>
          <a:p>
            <a:pPr>
              <a:lnSpc>
                <a:spcPct val="80000"/>
              </a:lnSpc>
              <a:buFont typeface="Times New Roman" panose="02020603050405020304" pitchFamily="18" charset="0"/>
              <a:buNone/>
            </a:pPr>
            <a:r>
              <a:rPr lang="en-US" altLang="it-IT" sz="1600" dirty="0">
                <a:latin typeface="Courier New" panose="02070309020205020404" pitchFamily="49" charset="0"/>
              </a:rPr>
              <a:t> &lt;/</a:t>
            </a:r>
            <a:r>
              <a:rPr lang="en-US" altLang="it-IT" sz="1600" dirty="0" err="1">
                <a:latin typeface="Courier New" panose="02070309020205020404" pitchFamily="49" charset="0"/>
              </a:rPr>
              <a:t>foaf:Person</a:t>
            </a:r>
            <a:r>
              <a:rPr lang="en-US" altLang="it-IT" sz="1600" dirty="0">
                <a:latin typeface="Courier New" panose="02070309020205020404" pitchFamily="49" charset="0"/>
              </a:rPr>
              <a:t>&gt;</a:t>
            </a:r>
          </a:p>
          <a:p>
            <a:pPr>
              <a:lnSpc>
                <a:spcPct val="80000"/>
              </a:lnSpc>
              <a:buFont typeface="Times New Roman" panose="02020603050405020304" pitchFamily="18" charset="0"/>
              <a:buNone/>
            </a:pPr>
            <a:r>
              <a:rPr lang="en-US" altLang="it-IT" sz="1600" dirty="0">
                <a:latin typeface="Courier New" panose="02070309020205020404" pitchFamily="49" charset="0"/>
              </a:rPr>
              <a:t>&lt;/</a:t>
            </a:r>
            <a:r>
              <a:rPr lang="en-US" altLang="it-IT" sz="1600" dirty="0" err="1">
                <a:latin typeface="Courier New" panose="02070309020205020404" pitchFamily="49" charset="0"/>
              </a:rPr>
              <a:t>rdf:RDF</a:t>
            </a:r>
            <a:r>
              <a:rPr lang="en-US" altLang="it-IT" sz="1600" dirty="0">
                <a:latin typeface="Courier New" panose="02070309020205020404" pitchFamily="49" charset="0"/>
              </a:rPr>
              <a:t>&gt;</a:t>
            </a:r>
          </a:p>
        </p:txBody>
      </p:sp>
      <p:sp>
        <p:nvSpPr>
          <p:cNvPr id="2" name="Rettangolo 1"/>
          <p:cNvSpPr/>
          <p:nvPr/>
        </p:nvSpPr>
        <p:spPr>
          <a:xfrm>
            <a:off x="595467" y="6246635"/>
            <a:ext cx="5926384" cy="369332"/>
          </a:xfrm>
          <a:prstGeom prst="rect">
            <a:avLst/>
          </a:prstGeom>
        </p:spPr>
        <p:txBody>
          <a:bodyPr wrap="square">
            <a:spAutoFit/>
          </a:bodyPr>
          <a:lstStyle/>
          <a:p>
            <a:r>
              <a:rPr lang="it-IT" dirty="0"/>
              <a:t>http://</a:t>
            </a:r>
            <a:r>
              <a:rPr lang="it-IT" dirty="0" err="1"/>
              <a:t>rdf-translator.appspot.com</a:t>
            </a:r>
            <a:endParaRPr lang="it-IT" dirty="0"/>
          </a:p>
        </p:txBody>
      </p:sp>
    </p:spTree>
    <p:extLst>
      <p:ext uri="{BB962C8B-B14F-4D97-AF65-F5344CB8AC3E}">
        <p14:creationId xmlns:p14="http://schemas.microsoft.com/office/powerpoint/2010/main" val="1768629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5F34EC5-8409-4628-B5F5-EFDCCFC182E7}" type="datetime1">
              <a:rPr lang="de-DE" altLang="it-IT"/>
              <a:pPr eaLnBrk="1" hangingPunct="1"/>
              <a:t>09.09.2015</a:t>
            </a:fld>
            <a:endParaRPr lang="de-DE" altLang="it-IT"/>
          </a:p>
        </p:txBody>
      </p:sp>
      <p:sp>
        <p:nvSpPr>
          <p:cNvPr id="15363" name="Slide Number Placeholder 4"/>
          <p:cNvSpPr>
            <a:spLocks noGrp="1"/>
          </p:cNvSpPr>
          <p:nvPr>
            <p:ph type="sldNum" sz="quarter" idx="12"/>
          </p:nvPr>
        </p:nvSpPr>
        <p:spPr>
          <a:xfrm>
            <a:off x="4648200" y="6248400"/>
            <a:ext cx="2895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lvl="2" eaLnBrk="1" hangingPunct="1"/>
            <a:fld id="{BC5C2B73-071A-4CD7-A1B8-5EF8EB669255}" type="slidenum">
              <a:rPr lang="de-DE" altLang="it-IT"/>
              <a:pPr lvl="2" eaLnBrk="1" hangingPunct="1"/>
              <a:t>17</a:t>
            </a:fld>
            <a:endParaRPr lang="de-DE" altLang="it-IT"/>
          </a:p>
        </p:txBody>
      </p:sp>
      <p:sp>
        <p:nvSpPr>
          <p:cNvPr id="15364" name="Rectangle 2"/>
          <p:cNvSpPr>
            <a:spLocks noGrp="1" noChangeArrowheads="1"/>
          </p:cNvSpPr>
          <p:nvPr>
            <p:ph type="title"/>
          </p:nvPr>
        </p:nvSpPr>
        <p:spPr/>
        <p:txBody>
          <a:bodyPr/>
          <a:lstStyle/>
          <a:p>
            <a:r>
              <a:rPr lang="en-US" altLang="it-IT" dirty="0" err="1"/>
              <a:t>Esempio</a:t>
            </a:r>
            <a:r>
              <a:rPr lang="en-US" altLang="it-IT" dirty="0"/>
              <a:t> </a:t>
            </a:r>
            <a:r>
              <a:rPr lang="en-US" altLang="it-IT" dirty="0" smtClean="0"/>
              <a:t>FOAF in N-triples</a:t>
            </a:r>
          </a:p>
        </p:txBody>
      </p:sp>
      <p:sp>
        <p:nvSpPr>
          <p:cNvPr id="15365" name="Rectangle 3"/>
          <p:cNvSpPr>
            <a:spLocks noGrp="1" noChangeArrowheads="1"/>
          </p:cNvSpPr>
          <p:nvPr>
            <p:ph type="body" idx="1"/>
          </p:nvPr>
        </p:nvSpPr>
        <p:spPr>
          <a:xfrm>
            <a:off x="961114" y="1357313"/>
            <a:ext cx="11052821" cy="4791696"/>
          </a:xfrm>
        </p:spPr>
        <p:txBody>
          <a:bodyPr>
            <a:normAutofit/>
          </a:bodyPr>
          <a:lstStyle/>
          <a:p>
            <a:pPr marL="0" indent="0">
              <a:buNone/>
            </a:pPr>
            <a:r>
              <a:rPr lang="it-IT" sz="1600" dirty="0"/>
              <a:t>&lt;http://</a:t>
            </a:r>
            <a:r>
              <a:rPr lang="it-IT" sz="1600" dirty="0" err="1"/>
              <a:t>opendatasicilia.it</a:t>
            </a:r>
            <a:r>
              <a:rPr lang="it-IT" sz="1600" dirty="0"/>
              <a:t>/autore/</a:t>
            </a:r>
            <a:r>
              <a:rPr lang="it-IT" sz="1600" dirty="0" err="1"/>
              <a:t>andrea-borruso</a:t>
            </a:r>
            <a:r>
              <a:rPr lang="it-IT" sz="1600" dirty="0"/>
              <a:t>&gt; &lt;http://</a:t>
            </a:r>
            <a:r>
              <a:rPr lang="it-IT" sz="1600" dirty="0" err="1"/>
              <a:t>xmlns.com</a:t>
            </a:r>
            <a:r>
              <a:rPr lang="it-IT" sz="1600" dirty="0"/>
              <a:t>/</a:t>
            </a:r>
            <a:r>
              <a:rPr lang="it-IT" sz="1600" dirty="0" err="1"/>
              <a:t>foaf</a:t>
            </a:r>
            <a:r>
              <a:rPr lang="it-IT" sz="1600" dirty="0"/>
              <a:t>/0.1/</a:t>
            </a:r>
            <a:r>
              <a:rPr lang="it-IT" sz="1600" dirty="0" err="1"/>
              <a:t>name</a:t>
            </a:r>
            <a:r>
              <a:rPr lang="it-IT" sz="1600" dirty="0"/>
              <a:t>&gt; "Andrea </a:t>
            </a:r>
            <a:r>
              <a:rPr lang="it-IT" sz="1600" dirty="0" err="1"/>
              <a:t>Borruso</a:t>
            </a:r>
            <a:r>
              <a:rPr lang="it-IT" sz="1600" dirty="0"/>
              <a:t>" .</a:t>
            </a:r>
          </a:p>
          <a:p>
            <a:pPr marL="0" indent="0">
              <a:buNone/>
            </a:pPr>
            <a:r>
              <a:rPr lang="it-IT" sz="1600" dirty="0"/>
              <a:t>&lt;http://</a:t>
            </a:r>
            <a:r>
              <a:rPr lang="it-IT" sz="1600" dirty="0" err="1"/>
              <a:t>data.semanticweb.org</a:t>
            </a:r>
            <a:r>
              <a:rPr lang="it-IT" sz="1600" dirty="0"/>
              <a:t>/</a:t>
            </a:r>
            <a:r>
              <a:rPr lang="it-IT" sz="1600" dirty="0" err="1"/>
              <a:t>person</a:t>
            </a:r>
            <a:r>
              <a:rPr lang="it-IT" sz="1600" dirty="0"/>
              <a:t>/</a:t>
            </a:r>
            <a:r>
              <a:rPr lang="it-IT" sz="1600" dirty="0" err="1"/>
              <a:t>davide-taibi</a:t>
            </a:r>
            <a:r>
              <a:rPr lang="it-IT" sz="1600" dirty="0"/>
              <a:t>&gt; &lt;http://</a:t>
            </a:r>
            <a:r>
              <a:rPr lang="it-IT" sz="1600" dirty="0" err="1"/>
              <a:t>xmlns.com</a:t>
            </a:r>
            <a:r>
              <a:rPr lang="it-IT" sz="1600" dirty="0"/>
              <a:t>/</a:t>
            </a:r>
            <a:r>
              <a:rPr lang="it-IT" sz="1600" dirty="0" err="1"/>
              <a:t>foaf</a:t>
            </a:r>
            <a:r>
              <a:rPr lang="it-IT" sz="1600" dirty="0"/>
              <a:t>/0.1/mbox_sha1sum&gt; "e1607678ab8d0d0b24f3bd42abb9278ea26cd2fc" .</a:t>
            </a:r>
          </a:p>
          <a:p>
            <a:pPr marL="0" indent="0">
              <a:buNone/>
            </a:pPr>
            <a:r>
              <a:rPr lang="it-IT" sz="1600" dirty="0"/>
              <a:t>&lt;http://</a:t>
            </a:r>
            <a:r>
              <a:rPr lang="it-IT" sz="1600" dirty="0" err="1"/>
              <a:t>data.semanticweb.org</a:t>
            </a:r>
            <a:r>
              <a:rPr lang="it-IT" sz="1600" dirty="0"/>
              <a:t>/</a:t>
            </a:r>
            <a:r>
              <a:rPr lang="it-IT" sz="1600" dirty="0" err="1"/>
              <a:t>person</a:t>
            </a:r>
            <a:r>
              <a:rPr lang="it-IT" sz="1600" dirty="0"/>
              <a:t>/</a:t>
            </a:r>
            <a:r>
              <a:rPr lang="it-IT" sz="1600" dirty="0" err="1"/>
              <a:t>davide-taibi</a:t>
            </a:r>
            <a:r>
              <a:rPr lang="it-IT" sz="1600" dirty="0"/>
              <a:t>&gt; &lt;http://www.w3.org/1999/02/22-rdf-syntax-ns#type&gt; &lt;http://</a:t>
            </a:r>
            <a:r>
              <a:rPr lang="it-IT" sz="1600" dirty="0" err="1"/>
              <a:t>xmlns.com</a:t>
            </a:r>
            <a:r>
              <a:rPr lang="it-IT" sz="1600" dirty="0"/>
              <a:t>/</a:t>
            </a:r>
            <a:r>
              <a:rPr lang="it-IT" sz="1600" dirty="0" err="1"/>
              <a:t>foaf</a:t>
            </a:r>
            <a:r>
              <a:rPr lang="it-IT" sz="1600" dirty="0"/>
              <a:t>/0.1/</a:t>
            </a:r>
            <a:r>
              <a:rPr lang="it-IT" sz="1600" dirty="0" err="1"/>
              <a:t>Person</a:t>
            </a:r>
            <a:r>
              <a:rPr lang="it-IT" sz="1600" dirty="0"/>
              <a:t>&gt; .</a:t>
            </a:r>
          </a:p>
          <a:p>
            <a:pPr marL="0" indent="0">
              <a:buNone/>
            </a:pPr>
            <a:r>
              <a:rPr lang="it-IT" sz="1600" dirty="0"/>
              <a:t>&lt;http://</a:t>
            </a:r>
            <a:r>
              <a:rPr lang="it-IT" sz="1600" dirty="0" err="1"/>
              <a:t>opendatasicilia.it</a:t>
            </a:r>
            <a:r>
              <a:rPr lang="it-IT" sz="1600" dirty="0"/>
              <a:t>/autore/</a:t>
            </a:r>
            <a:r>
              <a:rPr lang="it-IT" sz="1600" dirty="0" err="1"/>
              <a:t>andrea-borruso</a:t>
            </a:r>
            <a:r>
              <a:rPr lang="it-IT" sz="1600" dirty="0"/>
              <a:t>&gt; &lt;http://</a:t>
            </a:r>
            <a:r>
              <a:rPr lang="it-IT" sz="1600" dirty="0" err="1"/>
              <a:t>xmlns.com</a:t>
            </a:r>
            <a:r>
              <a:rPr lang="it-IT" sz="1600" dirty="0"/>
              <a:t>/</a:t>
            </a:r>
            <a:r>
              <a:rPr lang="it-IT" sz="1600" dirty="0" err="1"/>
              <a:t>foaf</a:t>
            </a:r>
            <a:r>
              <a:rPr lang="it-IT" sz="1600" dirty="0"/>
              <a:t>/0.1/mbox_sha1sum&gt; "7ea3b92d200233d2b8a4455a31f1e097e8cc6162" .</a:t>
            </a:r>
          </a:p>
          <a:p>
            <a:pPr marL="0" indent="0">
              <a:buNone/>
            </a:pPr>
            <a:r>
              <a:rPr lang="it-IT" sz="1600" dirty="0"/>
              <a:t>&lt;http://</a:t>
            </a:r>
            <a:r>
              <a:rPr lang="it-IT" sz="1600" dirty="0" err="1"/>
              <a:t>opendatasicilia.it</a:t>
            </a:r>
            <a:r>
              <a:rPr lang="it-IT" sz="1600" dirty="0"/>
              <a:t>/autore/</a:t>
            </a:r>
            <a:r>
              <a:rPr lang="it-IT" sz="1600" dirty="0" err="1"/>
              <a:t>andrea-borruso</a:t>
            </a:r>
            <a:r>
              <a:rPr lang="it-IT" sz="1600" dirty="0"/>
              <a:t>&gt; &lt;http://www.w3.org/1999/02/22-rdf-syntax-ns#type&gt; &lt;http://</a:t>
            </a:r>
            <a:r>
              <a:rPr lang="it-IT" sz="1600" dirty="0" err="1"/>
              <a:t>xmlns.com</a:t>
            </a:r>
            <a:r>
              <a:rPr lang="it-IT" sz="1600" dirty="0"/>
              <a:t>/</a:t>
            </a:r>
            <a:r>
              <a:rPr lang="it-IT" sz="1600" dirty="0" err="1"/>
              <a:t>foaf</a:t>
            </a:r>
            <a:r>
              <a:rPr lang="it-IT" sz="1600" dirty="0"/>
              <a:t>/0.1/</a:t>
            </a:r>
            <a:r>
              <a:rPr lang="it-IT" sz="1600" dirty="0" err="1"/>
              <a:t>Person</a:t>
            </a:r>
            <a:r>
              <a:rPr lang="it-IT" sz="1600" dirty="0"/>
              <a:t>&gt; .</a:t>
            </a:r>
          </a:p>
          <a:p>
            <a:pPr marL="0" indent="0">
              <a:buNone/>
            </a:pPr>
            <a:r>
              <a:rPr lang="it-IT" sz="1600" dirty="0"/>
              <a:t>&lt;http://</a:t>
            </a:r>
            <a:r>
              <a:rPr lang="it-IT" sz="1600" dirty="0" err="1"/>
              <a:t>data.semanticweb.org</a:t>
            </a:r>
            <a:r>
              <a:rPr lang="it-IT" sz="1600" dirty="0"/>
              <a:t>/</a:t>
            </a:r>
            <a:r>
              <a:rPr lang="it-IT" sz="1600" dirty="0" err="1"/>
              <a:t>person</a:t>
            </a:r>
            <a:r>
              <a:rPr lang="it-IT" sz="1600" dirty="0"/>
              <a:t>/</a:t>
            </a:r>
            <a:r>
              <a:rPr lang="it-IT" sz="1600" dirty="0" err="1"/>
              <a:t>davide-taibi</a:t>
            </a:r>
            <a:r>
              <a:rPr lang="it-IT" sz="1600" dirty="0"/>
              <a:t>&gt; &lt;http://</a:t>
            </a:r>
            <a:r>
              <a:rPr lang="it-IT" sz="1600" dirty="0" err="1"/>
              <a:t>xmlns.com</a:t>
            </a:r>
            <a:r>
              <a:rPr lang="it-IT" sz="1600" dirty="0"/>
              <a:t>/</a:t>
            </a:r>
            <a:r>
              <a:rPr lang="it-IT" sz="1600" dirty="0" err="1"/>
              <a:t>foaf</a:t>
            </a:r>
            <a:r>
              <a:rPr lang="it-IT" sz="1600" dirty="0"/>
              <a:t>/0.1/</a:t>
            </a:r>
            <a:r>
              <a:rPr lang="it-IT" sz="1600" dirty="0" err="1"/>
              <a:t>name</a:t>
            </a:r>
            <a:r>
              <a:rPr lang="it-IT" sz="1600" dirty="0"/>
              <a:t>&gt; "Davide Taibi" .</a:t>
            </a:r>
          </a:p>
          <a:p>
            <a:pPr marL="0" indent="0">
              <a:buNone/>
            </a:pPr>
            <a:r>
              <a:rPr lang="it-IT" sz="1600" dirty="0"/>
              <a:t>&lt;http://</a:t>
            </a:r>
            <a:r>
              <a:rPr lang="it-IT" sz="1600" dirty="0" err="1"/>
              <a:t>data.semanticweb.org</a:t>
            </a:r>
            <a:r>
              <a:rPr lang="it-IT" sz="1600" dirty="0"/>
              <a:t>/</a:t>
            </a:r>
            <a:r>
              <a:rPr lang="it-IT" sz="1600" dirty="0" err="1"/>
              <a:t>person</a:t>
            </a:r>
            <a:r>
              <a:rPr lang="it-IT" sz="1600" dirty="0"/>
              <a:t>/</a:t>
            </a:r>
            <a:r>
              <a:rPr lang="it-IT" sz="1600" dirty="0" err="1"/>
              <a:t>davide-taibi</a:t>
            </a:r>
            <a:r>
              <a:rPr lang="it-IT" sz="1600" dirty="0"/>
              <a:t>&gt; &lt;http://</a:t>
            </a:r>
            <a:r>
              <a:rPr lang="it-IT" sz="1600" dirty="0" err="1"/>
              <a:t>xmlns.com</a:t>
            </a:r>
            <a:r>
              <a:rPr lang="it-IT" sz="1600" dirty="0"/>
              <a:t>/</a:t>
            </a:r>
            <a:r>
              <a:rPr lang="it-IT" sz="1600" dirty="0" err="1"/>
              <a:t>foaf</a:t>
            </a:r>
            <a:r>
              <a:rPr lang="it-IT" sz="1600" dirty="0"/>
              <a:t>/0.1/</a:t>
            </a:r>
            <a:r>
              <a:rPr lang="it-IT" sz="1600" dirty="0" err="1"/>
              <a:t>knows</a:t>
            </a:r>
            <a:r>
              <a:rPr lang="it-IT" sz="1600" dirty="0"/>
              <a:t>&gt; &lt;http://</a:t>
            </a:r>
            <a:r>
              <a:rPr lang="it-IT" sz="1600" dirty="0" err="1"/>
              <a:t>opendatasicilia.it</a:t>
            </a:r>
            <a:r>
              <a:rPr lang="it-IT" sz="1600" dirty="0"/>
              <a:t>/autore/</a:t>
            </a:r>
            <a:r>
              <a:rPr lang="it-IT" sz="1600" dirty="0" err="1"/>
              <a:t>andrea-borruso</a:t>
            </a:r>
            <a:r>
              <a:rPr lang="it-IT" sz="1600" dirty="0"/>
              <a:t>&gt; .</a:t>
            </a:r>
            <a:endParaRPr lang="en-US" altLang="it-IT" sz="1600" dirty="0">
              <a:latin typeface="Courier New" panose="02070309020205020404" pitchFamily="49" charset="0"/>
            </a:endParaRPr>
          </a:p>
        </p:txBody>
      </p:sp>
    </p:spTree>
    <p:extLst>
      <p:ext uri="{BB962C8B-B14F-4D97-AF65-F5344CB8AC3E}">
        <p14:creationId xmlns:p14="http://schemas.microsoft.com/office/powerpoint/2010/main" val="2784050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5F34EC5-8409-4628-B5F5-EFDCCFC182E7}" type="datetime1">
              <a:rPr lang="de-DE" altLang="it-IT"/>
              <a:pPr eaLnBrk="1" hangingPunct="1"/>
              <a:t>09.09.2015</a:t>
            </a:fld>
            <a:endParaRPr lang="de-DE" altLang="it-IT"/>
          </a:p>
        </p:txBody>
      </p:sp>
      <p:sp>
        <p:nvSpPr>
          <p:cNvPr id="15363" name="Slide Number Placeholder 4"/>
          <p:cNvSpPr>
            <a:spLocks noGrp="1"/>
          </p:cNvSpPr>
          <p:nvPr>
            <p:ph type="sldNum" sz="quarter" idx="12"/>
          </p:nvPr>
        </p:nvSpPr>
        <p:spPr>
          <a:xfrm>
            <a:off x="4648200" y="6248400"/>
            <a:ext cx="2895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lvl="2" eaLnBrk="1" hangingPunct="1"/>
            <a:fld id="{BC5C2B73-071A-4CD7-A1B8-5EF8EB669255}" type="slidenum">
              <a:rPr lang="de-DE" altLang="it-IT"/>
              <a:pPr lvl="2" eaLnBrk="1" hangingPunct="1"/>
              <a:t>18</a:t>
            </a:fld>
            <a:endParaRPr lang="de-DE" altLang="it-IT"/>
          </a:p>
        </p:txBody>
      </p:sp>
      <p:sp>
        <p:nvSpPr>
          <p:cNvPr id="15364" name="Rectangle 2"/>
          <p:cNvSpPr>
            <a:spLocks noGrp="1" noChangeArrowheads="1"/>
          </p:cNvSpPr>
          <p:nvPr>
            <p:ph type="title"/>
          </p:nvPr>
        </p:nvSpPr>
        <p:spPr/>
        <p:txBody>
          <a:bodyPr/>
          <a:lstStyle/>
          <a:p>
            <a:r>
              <a:rPr lang="en-US" altLang="it-IT" dirty="0" err="1"/>
              <a:t>Esempio</a:t>
            </a:r>
            <a:r>
              <a:rPr lang="en-US" altLang="it-IT" dirty="0"/>
              <a:t> </a:t>
            </a:r>
            <a:r>
              <a:rPr lang="en-US" altLang="it-IT" dirty="0" smtClean="0"/>
              <a:t>FOAF in n3</a:t>
            </a:r>
          </a:p>
        </p:txBody>
      </p:sp>
      <p:sp>
        <p:nvSpPr>
          <p:cNvPr id="15365" name="Rectangle 3"/>
          <p:cNvSpPr>
            <a:spLocks noGrp="1" noChangeArrowheads="1"/>
          </p:cNvSpPr>
          <p:nvPr>
            <p:ph type="body" idx="1"/>
          </p:nvPr>
        </p:nvSpPr>
        <p:spPr>
          <a:xfrm>
            <a:off x="961114" y="1357313"/>
            <a:ext cx="11052821" cy="4791696"/>
          </a:xfrm>
        </p:spPr>
        <p:txBody>
          <a:bodyPr>
            <a:normAutofit/>
          </a:bodyPr>
          <a:lstStyle/>
          <a:p>
            <a:pPr marL="0" indent="0">
              <a:buNone/>
            </a:pPr>
            <a:r>
              <a:rPr lang="it-IT" sz="1600" dirty="0"/>
              <a:t>@</a:t>
            </a:r>
            <a:r>
              <a:rPr lang="it-IT" sz="1600" dirty="0" err="1"/>
              <a:t>prefix</a:t>
            </a:r>
            <a:r>
              <a:rPr lang="it-IT" sz="1600" dirty="0"/>
              <a:t> </a:t>
            </a:r>
            <a:r>
              <a:rPr lang="it-IT" sz="1600" dirty="0" err="1"/>
              <a:t>foaf</a:t>
            </a:r>
            <a:r>
              <a:rPr lang="it-IT" sz="1600" dirty="0"/>
              <a:t>: &lt;http://</a:t>
            </a:r>
            <a:r>
              <a:rPr lang="it-IT" sz="1600" dirty="0" err="1"/>
              <a:t>xmlns.com</a:t>
            </a:r>
            <a:r>
              <a:rPr lang="it-IT" sz="1600" dirty="0"/>
              <a:t>/</a:t>
            </a:r>
            <a:r>
              <a:rPr lang="it-IT" sz="1600" dirty="0" err="1"/>
              <a:t>foaf</a:t>
            </a:r>
            <a:r>
              <a:rPr lang="it-IT" sz="1600" dirty="0"/>
              <a:t>/0.1/&gt; .</a:t>
            </a:r>
          </a:p>
          <a:p>
            <a:pPr marL="0" indent="0">
              <a:buNone/>
            </a:pPr>
            <a:r>
              <a:rPr lang="it-IT" sz="1600" dirty="0"/>
              <a:t>@</a:t>
            </a:r>
            <a:r>
              <a:rPr lang="it-IT" sz="1600" dirty="0" err="1"/>
              <a:t>prefix</a:t>
            </a:r>
            <a:r>
              <a:rPr lang="it-IT" sz="1600" dirty="0"/>
              <a:t> </a:t>
            </a:r>
            <a:r>
              <a:rPr lang="it-IT" sz="1600" dirty="0" err="1"/>
              <a:t>rdf</a:t>
            </a:r>
            <a:r>
              <a:rPr lang="it-IT" sz="1600" dirty="0"/>
              <a:t>: &lt;http://www.w3.org/1999/02/22-rdf-syntax-ns#&gt; .</a:t>
            </a:r>
          </a:p>
          <a:p>
            <a:endParaRPr lang="it-IT" sz="1600" dirty="0"/>
          </a:p>
          <a:p>
            <a:pPr marL="0" indent="0">
              <a:buNone/>
            </a:pPr>
            <a:r>
              <a:rPr lang="it-IT" sz="1600" dirty="0"/>
              <a:t>&lt;http://</a:t>
            </a:r>
            <a:r>
              <a:rPr lang="it-IT" sz="1600" dirty="0" err="1"/>
              <a:t>data.semanticweb.org</a:t>
            </a:r>
            <a:r>
              <a:rPr lang="it-IT" sz="1600" dirty="0"/>
              <a:t>/</a:t>
            </a:r>
            <a:r>
              <a:rPr lang="it-IT" sz="1600" dirty="0" err="1"/>
              <a:t>person</a:t>
            </a:r>
            <a:r>
              <a:rPr lang="it-IT" sz="1600" dirty="0"/>
              <a:t>/</a:t>
            </a:r>
            <a:r>
              <a:rPr lang="it-IT" sz="1600" dirty="0" err="1"/>
              <a:t>davide-taibi</a:t>
            </a:r>
            <a:r>
              <a:rPr lang="it-IT" sz="1600" dirty="0"/>
              <a:t>&gt; a </a:t>
            </a:r>
            <a:r>
              <a:rPr lang="it-IT" sz="1600" dirty="0" err="1"/>
              <a:t>foaf:Person</a:t>
            </a:r>
            <a:r>
              <a:rPr lang="it-IT" sz="1600" dirty="0"/>
              <a:t> ;</a:t>
            </a:r>
          </a:p>
          <a:p>
            <a:pPr marL="0" indent="0">
              <a:buNone/>
            </a:pPr>
            <a:r>
              <a:rPr lang="it-IT" sz="1600" dirty="0"/>
              <a:t>    </a:t>
            </a:r>
            <a:r>
              <a:rPr lang="it-IT" sz="1600" dirty="0" err="1"/>
              <a:t>foaf:knows</a:t>
            </a:r>
            <a:r>
              <a:rPr lang="it-IT" sz="1600" dirty="0"/>
              <a:t> &lt;http://</a:t>
            </a:r>
            <a:r>
              <a:rPr lang="it-IT" sz="1600" dirty="0" err="1"/>
              <a:t>opendatasicilia.it</a:t>
            </a:r>
            <a:r>
              <a:rPr lang="it-IT" sz="1600" dirty="0"/>
              <a:t>/autore/</a:t>
            </a:r>
            <a:r>
              <a:rPr lang="it-IT" sz="1600" dirty="0" err="1"/>
              <a:t>andrea-borruso</a:t>
            </a:r>
            <a:r>
              <a:rPr lang="it-IT" sz="1600" dirty="0"/>
              <a:t>&gt; ;</a:t>
            </a:r>
          </a:p>
          <a:p>
            <a:pPr marL="0" indent="0">
              <a:buNone/>
            </a:pPr>
            <a:r>
              <a:rPr lang="ro-RO" sz="1600" dirty="0"/>
              <a:t>    foaf:mbox_sha1sum "e1607678ab8d0d0b24f3bd42abb9278ea26cd2fc" ;</a:t>
            </a:r>
          </a:p>
          <a:p>
            <a:pPr marL="0" indent="0">
              <a:buNone/>
            </a:pPr>
            <a:r>
              <a:rPr lang="ro-RO" sz="1600" dirty="0"/>
              <a:t>    foaf:name "Davide Taibi" .</a:t>
            </a:r>
          </a:p>
          <a:p>
            <a:endParaRPr lang="ro-RO" sz="1600" dirty="0"/>
          </a:p>
          <a:p>
            <a:pPr marL="0" indent="0">
              <a:buNone/>
            </a:pPr>
            <a:r>
              <a:rPr lang="ro-RO" sz="1600" dirty="0"/>
              <a:t>&lt;http://opendatasicilia.it/autore/andrea-borruso&gt; a foaf:Person ;</a:t>
            </a:r>
          </a:p>
          <a:p>
            <a:pPr marL="0" indent="0">
              <a:buNone/>
            </a:pPr>
            <a:r>
              <a:rPr lang="ro-RO" sz="1600" dirty="0"/>
              <a:t>    foaf:mbox_sha1sum "7ea3b92d200233d2b8a4455a31f1e097e8cc6162" ;</a:t>
            </a:r>
          </a:p>
          <a:p>
            <a:pPr marL="0" indent="0">
              <a:buNone/>
            </a:pPr>
            <a:r>
              <a:rPr lang="ro-RO" sz="1600" dirty="0"/>
              <a:t>    foaf:name "Andrea Borruso" .</a:t>
            </a:r>
            <a:endParaRPr lang="en-US" altLang="it-IT" sz="1600" dirty="0">
              <a:latin typeface="Courier New" panose="02070309020205020404" pitchFamily="49" charset="0"/>
            </a:endParaRPr>
          </a:p>
        </p:txBody>
      </p:sp>
    </p:spTree>
    <p:extLst>
      <p:ext uri="{BB962C8B-B14F-4D97-AF65-F5344CB8AC3E}">
        <p14:creationId xmlns:p14="http://schemas.microsoft.com/office/powerpoint/2010/main" val="1416935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5F34EC5-8409-4628-B5F5-EFDCCFC182E7}" type="datetime1">
              <a:rPr lang="de-DE" altLang="it-IT"/>
              <a:pPr eaLnBrk="1" hangingPunct="1"/>
              <a:t>09.09.2015</a:t>
            </a:fld>
            <a:endParaRPr lang="de-DE" altLang="it-IT"/>
          </a:p>
        </p:txBody>
      </p:sp>
      <p:sp>
        <p:nvSpPr>
          <p:cNvPr id="15363" name="Slide Number Placeholder 4"/>
          <p:cNvSpPr>
            <a:spLocks noGrp="1"/>
          </p:cNvSpPr>
          <p:nvPr>
            <p:ph type="sldNum" sz="quarter" idx="12"/>
          </p:nvPr>
        </p:nvSpPr>
        <p:spPr>
          <a:xfrm>
            <a:off x="4648200" y="6248400"/>
            <a:ext cx="2895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lvl="2" eaLnBrk="1" hangingPunct="1"/>
            <a:fld id="{BC5C2B73-071A-4CD7-A1B8-5EF8EB669255}" type="slidenum">
              <a:rPr lang="de-DE" altLang="it-IT"/>
              <a:pPr lvl="2" eaLnBrk="1" hangingPunct="1"/>
              <a:t>19</a:t>
            </a:fld>
            <a:endParaRPr lang="de-DE" altLang="it-IT"/>
          </a:p>
        </p:txBody>
      </p:sp>
      <p:sp>
        <p:nvSpPr>
          <p:cNvPr id="15364" name="Rectangle 2"/>
          <p:cNvSpPr>
            <a:spLocks noGrp="1" noChangeArrowheads="1"/>
          </p:cNvSpPr>
          <p:nvPr>
            <p:ph type="title"/>
          </p:nvPr>
        </p:nvSpPr>
        <p:spPr/>
        <p:txBody>
          <a:bodyPr/>
          <a:lstStyle/>
          <a:p>
            <a:r>
              <a:rPr lang="en-US" altLang="it-IT" dirty="0" err="1" smtClean="0"/>
              <a:t>Esempio</a:t>
            </a:r>
            <a:r>
              <a:rPr lang="en-US" altLang="it-IT" dirty="0" smtClean="0"/>
              <a:t> FOAF</a:t>
            </a:r>
          </a:p>
        </p:txBody>
      </p:sp>
      <p:sp>
        <p:nvSpPr>
          <p:cNvPr id="15366" name="Rectangle 11"/>
          <p:cNvSpPr>
            <a:spLocks noChangeArrowheads="1"/>
          </p:cNvSpPr>
          <p:nvPr/>
        </p:nvSpPr>
        <p:spPr bwMode="auto">
          <a:xfrm>
            <a:off x="5621638" y="2672626"/>
            <a:ext cx="11049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err="1">
                <a:latin typeface="Courier New" panose="02070309020205020404" pitchFamily="49" charset="0"/>
              </a:rPr>
              <a:t>foaf:knows</a:t>
            </a:r>
            <a:endParaRPr lang="en-US" altLang="it-IT" sz="1200" dirty="0">
              <a:latin typeface="Courier New" panose="02070309020205020404" pitchFamily="49" charset="0"/>
            </a:endParaRPr>
          </a:p>
        </p:txBody>
      </p:sp>
      <p:grpSp>
        <p:nvGrpSpPr>
          <p:cNvPr id="15367" name="Group 15"/>
          <p:cNvGrpSpPr>
            <a:grpSpLocks/>
          </p:cNvGrpSpPr>
          <p:nvPr/>
        </p:nvGrpSpPr>
        <p:grpSpPr bwMode="auto">
          <a:xfrm>
            <a:off x="-612" y="1166648"/>
            <a:ext cx="5925453" cy="4153347"/>
            <a:chOff x="369" y="2384"/>
            <a:chExt cx="2383" cy="1893"/>
          </a:xfrm>
        </p:grpSpPr>
        <p:sp>
          <p:nvSpPr>
            <p:cNvPr id="15381" name="Oval 5"/>
            <p:cNvSpPr>
              <a:spLocks noChangeArrowheads="1"/>
            </p:cNvSpPr>
            <p:nvPr/>
          </p:nvSpPr>
          <p:spPr bwMode="auto">
            <a:xfrm>
              <a:off x="930" y="2384"/>
              <a:ext cx="624" cy="33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sz="1200">
                  <a:latin typeface="Courier New" panose="02070309020205020404" pitchFamily="49" charset="0"/>
                </a:rPr>
                <a:t>foaf:Person</a:t>
              </a:r>
            </a:p>
          </p:txBody>
        </p:sp>
        <p:sp>
          <p:nvSpPr>
            <p:cNvPr id="15382" name="Line 6"/>
            <p:cNvSpPr>
              <a:spLocks noChangeShapeType="1"/>
            </p:cNvSpPr>
            <p:nvPr/>
          </p:nvSpPr>
          <p:spPr bwMode="auto">
            <a:xfrm flipV="1">
              <a:off x="1224" y="2736"/>
              <a:ext cx="0" cy="33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83" name="Rectangle 7"/>
            <p:cNvSpPr>
              <a:spLocks noChangeArrowheads="1"/>
            </p:cNvSpPr>
            <p:nvPr/>
          </p:nvSpPr>
          <p:spPr bwMode="auto">
            <a:xfrm>
              <a:off x="2176" y="3940"/>
              <a:ext cx="576" cy="19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sz="1200" dirty="0" smtClean="0">
                  <a:latin typeface="Courier New" panose="02070309020205020404" pitchFamily="49" charset="0"/>
                </a:rPr>
                <a:t>Davide Taibi</a:t>
              </a:r>
              <a:endParaRPr lang="en-US" altLang="it-IT" sz="1200" dirty="0">
                <a:latin typeface="Courier New" panose="02070309020205020404" pitchFamily="49" charset="0"/>
              </a:endParaRPr>
            </a:p>
          </p:txBody>
        </p:sp>
        <p:sp>
          <p:nvSpPr>
            <p:cNvPr id="15384" name="Line 8"/>
            <p:cNvSpPr>
              <a:spLocks noChangeShapeType="1"/>
            </p:cNvSpPr>
            <p:nvPr/>
          </p:nvSpPr>
          <p:spPr bwMode="auto">
            <a:xfrm flipH="1">
              <a:off x="1253" y="3360"/>
              <a:ext cx="187" cy="44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85" name="Line 9"/>
            <p:cNvSpPr>
              <a:spLocks noChangeShapeType="1"/>
            </p:cNvSpPr>
            <p:nvPr/>
          </p:nvSpPr>
          <p:spPr bwMode="auto">
            <a:xfrm>
              <a:off x="1920" y="3312"/>
              <a:ext cx="451" cy="629"/>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86" name="Oval 10"/>
            <p:cNvSpPr>
              <a:spLocks noChangeArrowheads="1"/>
            </p:cNvSpPr>
            <p:nvPr/>
          </p:nvSpPr>
          <p:spPr bwMode="auto">
            <a:xfrm>
              <a:off x="369" y="3812"/>
              <a:ext cx="1526" cy="46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hu-HU" altLang="it-IT" sz="1200" dirty="0">
                  <a:latin typeface="Courier New" panose="02070309020205020404" pitchFamily="49" charset="0"/>
                </a:rPr>
                <a:t>e1607678ab8d0d0b24f3bd42abb9278ea26cd2fc</a:t>
              </a:r>
              <a:endParaRPr lang="en-US" altLang="it-IT" sz="1200" dirty="0">
                <a:latin typeface="Courier New" panose="02070309020205020404" pitchFamily="49" charset="0"/>
              </a:endParaRPr>
            </a:p>
          </p:txBody>
        </p:sp>
        <p:sp>
          <p:nvSpPr>
            <p:cNvPr id="15387" name="Oval 12"/>
            <p:cNvSpPr>
              <a:spLocks noChangeArrowheads="1"/>
            </p:cNvSpPr>
            <p:nvPr/>
          </p:nvSpPr>
          <p:spPr bwMode="auto">
            <a:xfrm>
              <a:off x="576" y="3025"/>
              <a:ext cx="1558" cy="423"/>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endParaRPr lang="en-US" altLang="it-IT" sz="1200">
                <a:latin typeface="Courier New" panose="02070309020205020404" pitchFamily="49" charset="0"/>
              </a:endParaRPr>
            </a:p>
          </p:txBody>
        </p:sp>
        <p:sp>
          <p:nvSpPr>
            <p:cNvPr id="15388" name="Rectangle 13"/>
            <p:cNvSpPr>
              <a:spLocks noChangeArrowheads="1"/>
            </p:cNvSpPr>
            <p:nvPr/>
          </p:nvSpPr>
          <p:spPr bwMode="auto">
            <a:xfrm>
              <a:off x="1344" y="2832"/>
              <a:ext cx="5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a:latin typeface="Courier New" panose="02070309020205020404" pitchFamily="49" charset="0"/>
                </a:rPr>
                <a:t>rdf:type</a:t>
              </a:r>
            </a:p>
          </p:txBody>
        </p:sp>
        <p:sp>
          <p:nvSpPr>
            <p:cNvPr id="15389" name="Rectangle 14"/>
            <p:cNvSpPr>
              <a:spLocks noChangeArrowheads="1"/>
            </p:cNvSpPr>
            <p:nvPr/>
          </p:nvSpPr>
          <p:spPr bwMode="auto">
            <a:xfrm>
              <a:off x="1967" y="3605"/>
              <a:ext cx="63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err="1">
                  <a:latin typeface="Courier New" panose="02070309020205020404" pitchFamily="49" charset="0"/>
                </a:rPr>
                <a:t>foaf:name</a:t>
              </a:r>
              <a:endParaRPr lang="en-US" altLang="it-IT" sz="1200" dirty="0">
                <a:latin typeface="Courier New" panose="02070309020205020404" pitchFamily="49" charset="0"/>
              </a:endParaRPr>
            </a:p>
          </p:txBody>
        </p:sp>
      </p:grpSp>
      <p:grpSp>
        <p:nvGrpSpPr>
          <p:cNvPr id="15368" name="Group 16"/>
          <p:cNvGrpSpPr>
            <a:grpSpLocks/>
          </p:cNvGrpSpPr>
          <p:nvPr/>
        </p:nvGrpSpPr>
        <p:grpSpPr bwMode="auto">
          <a:xfrm>
            <a:off x="6549304" y="1099733"/>
            <a:ext cx="5465540" cy="4428700"/>
            <a:chOff x="864" y="2387"/>
            <a:chExt cx="2094" cy="1725"/>
          </a:xfrm>
        </p:grpSpPr>
        <p:sp>
          <p:nvSpPr>
            <p:cNvPr id="15372" name="Oval 17"/>
            <p:cNvSpPr>
              <a:spLocks noChangeArrowheads="1"/>
            </p:cNvSpPr>
            <p:nvPr/>
          </p:nvSpPr>
          <p:spPr bwMode="auto">
            <a:xfrm>
              <a:off x="1633" y="2387"/>
              <a:ext cx="624" cy="33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sz="1200" dirty="0" err="1">
                  <a:latin typeface="Courier New" panose="02070309020205020404" pitchFamily="49" charset="0"/>
                </a:rPr>
                <a:t>foaf:Person</a:t>
              </a:r>
              <a:endParaRPr lang="en-US" altLang="it-IT" sz="1200" dirty="0">
                <a:latin typeface="Courier New" panose="02070309020205020404" pitchFamily="49" charset="0"/>
              </a:endParaRPr>
            </a:p>
          </p:txBody>
        </p:sp>
        <p:sp>
          <p:nvSpPr>
            <p:cNvPr id="15373" name="Line 18"/>
            <p:cNvSpPr>
              <a:spLocks noChangeShapeType="1"/>
            </p:cNvSpPr>
            <p:nvPr/>
          </p:nvSpPr>
          <p:spPr bwMode="auto">
            <a:xfrm flipV="1">
              <a:off x="1936" y="2709"/>
              <a:ext cx="0" cy="33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74" name="Rectangle 19"/>
            <p:cNvSpPr>
              <a:spLocks noChangeArrowheads="1"/>
            </p:cNvSpPr>
            <p:nvPr/>
          </p:nvSpPr>
          <p:spPr bwMode="auto">
            <a:xfrm>
              <a:off x="864" y="2462"/>
              <a:ext cx="576" cy="192"/>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it-IT" sz="1200" dirty="0" smtClean="0">
                  <a:latin typeface="Courier New" panose="02070309020205020404" pitchFamily="49" charset="0"/>
                </a:rPr>
                <a:t>Andrea </a:t>
              </a:r>
              <a:r>
                <a:rPr lang="en-US" altLang="it-IT" sz="1200" dirty="0" err="1" smtClean="0">
                  <a:latin typeface="Courier New" panose="02070309020205020404" pitchFamily="49" charset="0"/>
                </a:rPr>
                <a:t>Borruso</a:t>
              </a:r>
              <a:endParaRPr lang="en-US" altLang="it-IT" sz="1200" dirty="0">
                <a:latin typeface="Courier New" panose="02070309020205020404" pitchFamily="49" charset="0"/>
              </a:endParaRPr>
            </a:p>
          </p:txBody>
        </p:sp>
        <p:sp>
          <p:nvSpPr>
            <p:cNvPr id="15375" name="Line 20"/>
            <p:cNvSpPr>
              <a:spLocks noChangeShapeType="1"/>
            </p:cNvSpPr>
            <p:nvPr/>
          </p:nvSpPr>
          <p:spPr bwMode="auto">
            <a:xfrm flipH="1" flipV="1">
              <a:off x="1212" y="2655"/>
              <a:ext cx="323" cy="37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76" name="Line 21"/>
            <p:cNvSpPr>
              <a:spLocks noChangeShapeType="1"/>
            </p:cNvSpPr>
            <p:nvPr/>
          </p:nvSpPr>
          <p:spPr bwMode="auto">
            <a:xfrm>
              <a:off x="1920" y="3312"/>
              <a:ext cx="19" cy="32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77" name="Oval 22"/>
            <p:cNvSpPr>
              <a:spLocks noChangeArrowheads="1"/>
            </p:cNvSpPr>
            <p:nvPr/>
          </p:nvSpPr>
          <p:spPr bwMode="auto">
            <a:xfrm>
              <a:off x="1062" y="3648"/>
              <a:ext cx="1896" cy="46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endParaRPr lang="en-US" altLang="it-IT" sz="1200" dirty="0">
                <a:latin typeface="Courier New" panose="02070309020205020404" pitchFamily="49" charset="0"/>
              </a:endParaRPr>
            </a:p>
          </p:txBody>
        </p:sp>
        <p:sp>
          <p:nvSpPr>
            <p:cNvPr id="15378" name="Oval 23"/>
            <p:cNvSpPr>
              <a:spLocks noChangeArrowheads="1"/>
            </p:cNvSpPr>
            <p:nvPr/>
          </p:nvSpPr>
          <p:spPr bwMode="auto">
            <a:xfrm>
              <a:off x="1202" y="3005"/>
              <a:ext cx="1546" cy="331"/>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endParaRPr lang="en-US" altLang="it-IT" sz="1200">
                <a:latin typeface="Courier New" panose="02070309020205020404" pitchFamily="49" charset="0"/>
              </a:endParaRPr>
            </a:p>
          </p:txBody>
        </p:sp>
        <p:sp>
          <p:nvSpPr>
            <p:cNvPr id="15379" name="Rectangle 24"/>
            <p:cNvSpPr>
              <a:spLocks noChangeArrowheads="1"/>
            </p:cNvSpPr>
            <p:nvPr/>
          </p:nvSpPr>
          <p:spPr bwMode="auto">
            <a:xfrm>
              <a:off x="1541" y="2785"/>
              <a:ext cx="5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err="1">
                  <a:latin typeface="Courier New" panose="02070309020205020404" pitchFamily="49" charset="0"/>
                </a:rPr>
                <a:t>rdf:type</a:t>
              </a:r>
              <a:endParaRPr lang="en-US" altLang="it-IT" sz="1200" dirty="0">
                <a:latin typeface="Courier New" panose="02070309020205020404" pitchFamily="49" charset="0"/>
              </a:endParaRPr>
            </a:p>
          </p:txBody>
        </p:sp>
        <p:sp>
          <p:nvSpPr>
            <p:cNvPr id="15380" name="Rectangle 25"/>
            <p:cNvSpPr>
              <a:spLocks noChangeArrowheads="1"/>
            </p:cNvSpPr>
            <p:nvPr/>
          </p:nvSpPr>
          <p:spPr bwMode="auto">
            <a:xfrm>
              <a:off x="1001" y="2724"/>
              <a:ext cx="63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err="1">
                  <a:latin typeface="Courier New" panose="02070309020205020404" pitchFamily="49" charset="0"/>
                </a:rPr>
                <a:t>foaf:name</a:t>
              </a:r>
              <a:endParaRPr lang="en-US" altLang="it-IT" sz="1200" dirty="0">
                <a:latin typeface="Courier New" panose="02070309020205020404" pitchFamily="49" charset="0"/>
              </a:endParaRPr>
            </a:p>
          </p:txBody>
        </p:sp>
      </p:grpSp>
      <p:sp>
        <p:nvSpPr>
          <p:cNvPr id="15369" name="Line 26"/>
          <p:cNvSpPr>
            <a:spLocks noChangeShapeType="1"/>
          </p:cNvSpPr>
          <p:nvPr/>
        </p:nvSpPr>
        <p:spPr bwMode="auto">
          <a:xfrm flipV="1">
            <a:off x="4393668" y="3071835"/>
            <a:ext cx="3072135" cy="5148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it-IT"/>
          </a:p>
        </p:txBody>
      </p:sp>
      <p:sp>
        <p:nvSpPr>
          <p:cNvPr id="15370" name="Rectangle 27"/>
          <p:cNvSpPr>
            <a:spLocks noChangeArrowheads="1"/>
          </p:cNvSpPr>
          <p:nvPr/>
        </p:nvSpPr>
        <p:spPr bwMode="auto">
          <a:xfrm>
            <a:off x="9364211" y="3813359"/>
            <a:ext cx="13851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err="1" smtClean="0">
                <a:latin typeface="Courier New" panose="02070309020205020404" pitchFamily="49" charset="0"/>
              </a:rPr>
              <a:t>ods:autore_di</a:t>
            </a:r>
            <a:endParaRPr lang="en-US" altLang="it-IT" sz="1200" dirty="0">
              <a:latin typeface="Courier New" panose="02070309020205020404" pitchFamily="49" charset="0"/>
            </a:endParaRPr>
          </a:p>
        </p:txBody>
      </p:sp>
      <p:sp>
        <p:nvSpPr>
          <p:cNvPr id="15371" name="Rectangle 28"/>
          <p:cNvSpPr>
            <a:spLocks noChangeArrowheads="1"/>
          </p:cNvSpPr>
          <p:nvPr/>
        </p:nvSpPr>
        <p:spPr bwMode="auto">
          <a:xfrm>
            <a:off x="1301461" y="3789502"/>
            <a:ext cx="175458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it-IT" sz="1200" dirty="0" smtClean="0">
                <a:latin typeface="Courier New" panose="02070309020205020404" pitchFamily="49" charset="0"/>
              </a:rPr>
              <a:t>foaf:mbox_sha1sum</a:t>
            </a:r>
            <a:endParaRPr lang="en-US" altLang="it-IT" sz="1200" dirty="0">
              <a:latin typeface="Courier New" panose="02070309020205020404" pitchFamily="49" charset="0"/>
            </a:endParaRPr>
          </a:p>
        </p:txBody>
      </p:sp>
      <p:sp>
        <p:nvSpPr>
          <p:cNvPr id="2" name="Rettangolo 1"/>
          <p:cNvSpPr/>
          <p:nvPr/>
        </p:nvSpPr>
        <p:spPr>
          <a:xfrm>
            <a:off x="789489" y="2779772"/>
            <a:ext cx="3638506" cy="523220"/>
          </a:xfrm>
          <a:prstGeom prst="rect">
            <a:avLst/>
          </a:prstGeom>
        </p:spPr>
        <p:txBody>
          <a:bodyPr wrap="square">
            <a:spAutoFit/>
          </a:bodyPr>
          <a:lstStyle/>
          <a:p>
            <a:r>
              <a:rPr lang="en-US" altLang="it-IT" sz="1400" dirty="0">
                <a:latin typeface="Courier New" panose="02070309020205020404" pitchFamily="49" charset="0"/>
              </a:rPr>
              <a:t>http://</a:t>
            </a:r>
            <a:r>
              <a:rPr lang="en-US" altLang="it-IT" sz="1400" dirty="0" err="1">
                <a:latin typeface="Courier New" panose="02070309020205020404" pitchFamily="49" charset="0"/>
              </a:rPr>
              <a:t>data.semanticweb.org</a:t>
            </a:r>
            <a:r>
              <a:rPr lang="en-US" altLang="it-IT" sz="1400" dirty="0">
                <a:latin typeface="Courier New" panose="02070309020205020404" pitchFamily="49" charset="0"/>
              </a:rPr>
              <a:t>/person/</a:t>
            </a:r>
            <a:r>
              <a:rPr lang="en-US" altLang="it-IT" sz="1400" dirty="0" err="1" smtClean="0">
                <a:latin typeface="Courier New" panose="02070309020205020404" pitchFamily="49" charset="0"/>
              </a:rPr>
              <a:t>davide</a:t>
            </a:r>
            <a:r>
              <a:rPr lang="en-US" altLang="it-IT" sz="1400" dirty="0" err="1">
                <a:latin typeface="Courier New" panose="02070309020205020404" pitchFamily="49" charset="0"/>
              </a:rPr>
              <a:t>-taibi</a:t>
            </a:r>
            <a:endParaRPr lang="it-IT" sz="1400" dirty="0"/>
          </a:p>
        </p:txBody>
      </p:sp>
      <p:sp>
        <p:nvSpPr>
          <p:cNvPr id="3" name="CasellaDiTesto 2"/>
          <p:cNvSpPr txBox="1"/>
          <p:nvPr/>
        </p:nvSpPr>
        <p:spPr>
          <a:xfrm>
            <a:off x="0" y="5520382"/>
            <a:ext cx="6360335" cy="1200329"/>
          </a:xfrm>
          <a:prstGeom prst="rect">
            <a:avLst/>
          </a:prstGeom>
          <a:noFill/>
        </p:spPr>
        <p:txBody>
          <a:bodyPr wrap="none" rtlCol="0">
            <a:spAutoFit/>
          </a:bodyPr>
          <a:lstStyle/>
          <a:p>
            <a:r>
              <a:rPr lang="it-IT" dirty="0" err="1" smtClean="0"/>
              <a:t>Prefix</a:t>
            </a:r>
            <a:endParaRPr lang="it-IT" dirty="0" smtClean="0"/>
          </a:p>
          <a:p>
            <a:r>
              <a:rPr lang="it-IT" dirty="0" smtClean="0"/>
              <a:t>	</a:t>
            </a:r>
            <a:r>
              <a:rPr lang="it-IT" dirty="0" err="1" smtClean="0"/>
              <a:t>foaf</a:t>
            </a:r>
            <a:r>
              <a:rPr lang="it-IT" dirty="0" smtClean="0"/>
              <a:t>:&lt;http</a:t>
            </a:r>
            <a:r>
              <a:rPr lang="it-IT" dirty="0"/>
              <a:t>://</a:t>
            </a:r>
            <a:r>
              <a:rPr lang="it-IT" dirty="0" err="1"/>
              <a:t>xmlns.com</a:t>
            </a:r>
            <a:r>
              <a:rPr lang="it-IT" dirty="0"/>
              <a:t>/</a:t>
            </a:r>
            <a:r>
              <a:rPr lang="it-IT" dirty="0" err="1"/>
              <a:t>foaf</a:t>
            </a:r>
            <a:r>
              <a:rPr lang="it-IT" dirty="0"/>
              <a:t>/0.1</a:t>
            </a:r>
            <a:r>
              <a:rPr lang="it-IT" dirty="0" smtClean="0"/>
              <a:t>/&gt;</a:t>
            </a:r>
            <a:endParaRPr lang="en-US" altLang="it-IT" dirty="0" smtClean="0">
              <a:latin typeface="Courier New" panose="02070309020205020404" pitchFamily="49" charset="0"/>
            </a:endParaRPr>
          </a:p>
          <a:p>
            <a:r>
              <a:rPr lang="it-IT" dirty="0" smtClean="0"/>
              <a:t>	</a:t>
            </a:r>
            <a:r>
              <a:rPr lang="it-IT" dirty="0" err="1" smtClean="0"/>
              <a:t>rdf</a:t>
            </a:r>
            <a:r>
              <a:rPr lang="it-IT" dirty="0" smtClean="0"/>
              <a:t>:&lt;</a:t>
            </a:r>
            <a:r>
              <a:rPr lang="pl-PL" dirty="0" smtClean="0"/>
              <a:t>http</a:t>
            </a:r>
            <a:r>
              <a:rPr lang="pl-PL" dirty="0"/>
              <a:t>://www.w3.org/1999/02/22-rdf-syntax-ns</a:t>
            </a:r>
            <a:r>
              <a:rPr lang="pl-PL" dirty="0" smtClean="0"/>
              <a:t>#</a:t>
            </a:r>
            <a:r>
              <a:rPr lang="it-IT" dirty="0" smtClean="0"/>
              <a:t>&gt;</a:t>
            </a:r>
          </a:p>
          <a:p>
            <a:r>
              <a:rPr lang="it-IT" dirty="0" smtClean="0"/>
              <a:t>	</a:t>
            </a:r>
            <a:r>
              <a:rPr lang="it-IT" dirty="0" err="1" smtClean="0"/>
              <a:t>ods</a:t>
            </a:r>
            <a:r>
              <a:rPr lang="it-IT" dirty="0"/>
              <a:t>:&lt;http://</a:t>
            </a:r>
            <a:r>
              <a:rPr lang="it-IT" dirty="0" err="1"/>
              <a:t>opendatasicilia.it</a:t>
            </a:r>
            <a:r>
              <a:rPr lang="it-IT" dirty="0" smtClean="0"/>
              <a:t>/</a:t>
            </a:r>
            <a:r>
              <a:rPr lang="it-IT" dirty="0" err="1" smtClean="0"/>
              <a:t>ontology</a:t>
            </a:r>
            <a:r>
              <a:rPr lang="it-IT" dirty="0" smtClean="0"/>
              <a:t>/1.0/&gt;</a:t>
            </a:r>
          </a:p>
        </p:txBody>
      </p:sp>
      <p:sp>
        <p:nvSpPr>
          <p:cNvPr id="7" name="Rettangolo 6"/>
          <p:cNvSpPr/>
          <p:nvPr/>
        </p:nvSpPr>
        <p:spPr>
          <a:xfrm>
            <a:off x="7870739" y="2831257"/>
            <a:ext cx="3388037" cy="523220"/>
          </a:xfrm>
          <a:prstGeom prst="rect">
            <a:avLst/>
          </a:prstGeom>
        </p:spPr>
        <p:txBody>
          <a:bodyPr wrap="square">
            <a:spAutoFit/>
          </a:bodyPr>
          <a:lstStyle/>
          <a:p>
            <a:r>
              <a:rPr lang="it-IT" sz="1400" dirty="0">
                <a:latin typeface="Courier New" panose="02070309020205020404" pitchFamily="49" charset="0"/>
              </a:rPr>
              <a:t>http://</a:t>
            </a:r>
            <a:r>
              <a:rPr lang="it-IT" sz="1400" dirty="0" err="1">
                <a:latin typeface="Courier New" panose="02070309020205020404" pitchFamily="49" charset="0"/>
              </a:rPr>
              <a:t>opendatasicilia.it</a:t>
            </a:r>
            <a:r>
              <a:rPr lang="it-IT" sz="1400" dirty="0">
                <a:latin typeface="Courier New" panose="02070309020205020404" pitchFamily="49" charset="0"/>
              </a:rPr>
              <a:t>/autore/</a:t>
            </a:r>
            <a:r>
              <a:rPr lang="it-IT" sz="1400" dirty="0" err="1">
                <a:latin typeface="Courier New" panose="02070309020205020404" pitchFamily="49" charset="0"/>
              </a:rPr>
              <a:t>andrea-borruso</a:t>
            </a:r>
            <a:endParaRPr lang="it-IT" sz="1400" dirty="0">
              <a:latin typeface="Courier New" panose="02070309020205020404" pitchFamily="49" charset="0"/>
            </a:endParaRPr>
          </a:p>
        </p:txBody>
      </p:sp>
      <p:sp>
        <p:nvSpPr>
          <p:cNvPr id="5" name="Rettangolo 4"/>
          <p:cNvSpPr/>
          <p:nvPr/>
        </p:nvSpPr>
        <p:spPr>
          <a:xfrm>
            <a:off x="7179820" y="4653462"/>
            <a:ext cx="4786361" cy="523220"/>
          </a:xfrm>
          <a:prstGeom prst="rect">
            <a:avLst/>
          </a:prstGeom>
        </p:spPr>
        <p:txBody>
          <a:bodyPr wrap="square">
            <a:spAutoFit/>
          </a:bodyPr>
          <a:lstStyle/>
          <a:p>
            <a:pPr algn="ctr"/>
            <a:r>
              <a:rPr lang="en-US" altLang="it-IT" sz="1400" dirty="0">
                <a:latin typeface="Courier New" panose="02070309020205020404" pitchFamily="49" charset="0"/>
              </a:rPr>
              <a:t>http://</a:t>
            </a:r>
            <a:r>
              <a:rPr lang="en-US" altLang="it-IT" sz="1400" dirty="0" err="1">
                <a:latin typeface="Courier New" panose="02070309020205020404" pitchFamily="49" charset="0"/>
              </a:rPr>
              <a:t>opendatasicilia.it</a:t>
            </a:r>
            <a:r>
              <a:rPr lang="en-US" altLang="it-IT" sz="1400" dirty="0">
                <a:latin typeface="Courier New" panose="02070309020205020404" pitchFamily="49" charset="0"/>
              </a:rPr>
              <a:t>/2015/02/23/</a:t>
            </a:r>
            <a:r>
              <a:rPr lang="en-US" altLang="it-IT" sz="1400" dirty="0" err="1">
                <a:latin typeface="Courier New" panose="02070309020205020404" pitchFamily="49" charset="0"/>
              </a:rPr>
              <a:t>il</a:t>
            </a:r>
            <a:r>
              <a:rPr lang="en-US" altLang="it-IT" sz="1400" dirty="0">
                <a:latin typeface="Courier New" panose="02070309020205020404" pitchFamily="49" charset="0"/>
              </a:rPr>
              <a:t>-piano-</a:t>
            </a:r>
            <a:r>
              <a:rPr lang="en-US" altLang="it-IT" sz="1400" dirty="0" err="1">
                <a:latin typeface="Courier New" panose="02070309020205020404" pitchFamily="49" charset="0"/>
              </a:rPr>
              <a:t>regolatore</a:t>
            </a:r>
            <a:r>
              <a:rPr lang="en-US" altLang="it-IT" sz="1400" dirty="0">
                <a:latin typeface="Courier New" panose="02070309020205020404" pitchFamily="49" charset="0"/>
              </a:rPr>
              <a:t>-di-</a:t>
            </a:r>
            <a:r>
              <a:rPr lang="en-US" altLang="it-IT" sz="1400" dirty="0" err="1">
                <a:latin typeface="Courier New" panose="02070309020205020404" pitchFamily="49" charset="0"/>
              </a:rPr>
              <a:t>palermo</a:t>
            </a:r>
            <a:r>
              <a:rPr lang="en-US" altLang="it-IT" sz="1400" dirty="0">
                <a:latin typeface="Courier New" panose="02070309020205020404" pitchFamily="49" charset="0"/>
              </a:rPr>
              <a:t>-</a:t>
            </a:r>
            <a:r>
              <a:rPr lang="en-US" altLang="it-IT" sz="1400" dirty="0" err="1">
                <a:latin typeface="Courier New" panose="02070309020205020404" pitchFamily="49" charset="0"/>
              </a:rPr>
              <a:t>opendata</a:t>
            </a:r>
            <a:r>
              <a:rPr lang="en-US" altLang="it-IT" sz="1400" dirty="0">
                <a:latin typeface="Courier New" panose="02070309020205020404" pitchFamily="49" charset="0"/>
              </a:rPr>
              <a:t>/</a:t>
            </a:r>
          </a:p>
        </p:txBody>
      </p:sp>
    </p:spTree>
    <p:extLst>
      <p:ext uri="{BB962C8B-B14F-4D97-AF65-F5344CB8AC3E}">
        <p14:creationId xmlns:p14="http://schemas.microsoft.com/office/powerpoint/2010/main" val="3822039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Classificazione dei dati aperti</a:t>
            </a:r>
            <a:endParaRPr lang="it-IT" dirty="0"/>
          </a:p>
        </p:txBody>
      </p:sp>
      <p:sp>
        <p:nvSpPr>
          <p:cNvPr id="3" name="Segnaposto contenuto 2"/>
          <p:cNvSpPr>
            <a:spLocks noGrp="1"/>
          </p:cNvSpPr>
          <p:nvPr>
            <p:ph idx="1"/>
          </p:nvPr>
        </p:nvSpPr>
        <p:spPr/>
        <p:txBody>
          <a:bodyPr>
            <a:normAutofit lnSpcReduction="10000"/>
          </a:bodyPr>
          <a:lstStyle/>
          <a:p>
            <a:pPr marL="0" indent="0">
              <a:buNone/>
            </a:pPr>
            <a:r>
              <a:rPr lang="it-IT" dirty="0" smtClean="0"/>
              <a:t>★ Disponibile sul web (in qualunque formato) purché distribuito con una licenza aperta (PDF, immagini, …)</a:t>
            </a:r>
          </a:p>
          <a:p>
            <a:pPr marL="0" indent="0">
              <a:buNone/>
            </a:pPr>
            <a:r>
              <a:rPr lang="it-IT" dirty="0" smtClean="0"/>
              <a:t>★★ Disponibile in un formato strutturato che sia elaborabile in modo automatico (machine-</a:t>
            </a:r>
            <a:r>
              <a:rPr lang="it-IT" dirty="0" err="1" smtClean="0"/>
              <a:t>readable</a:t>
            </a:r>
            <a:r>
              <a:rPr lang="it-IT" dirty="0" smtClean="0"/>
              <a:t>) (e.g. tabella MS </a:t>
            </a:r>
            <a:r>
              <a:rPr lang="it-IT" dirty="0" err="1" smtClean="0"/>
              <a:t>excel</a:t>
            </a:r>
            <a:r>
              <a:rPr lang="it-IT" dirty="0" smtClean="0"/>
              <a:t> invece dell’</a:t>
            </a:r>
            <a:r>
              <a:rPr lang="it-IT" dirty="0" err="1" smtClean="0"/>
              <a:t>imaggine</a:t>
            </a:r>
            <a:r>
              <a:rPr lang="it-IT" dirty="0" smtClean="0"/>
              <a:t> di una tabella di dati)</a:t>
            </a:r>
          </a:p>
          <a:p>
            <a:pPr marL="0" indent="0">
              <a:buNone/>
            </a:pPr>
            <a:r>
              <a:rPr lang="it-IT" dirty="0" smtClean="0"/>
              <a:t>★★★ Come il precedente ma distribuito con un format non proprietario (e.g. CSV invece di MS </a:t>
            </a:r>
            <a:r>
              <a:rPr lang="it-IT" dirty="0" err="1" smtClean="0"/>
              <a:t>excel</a:t>
            </a:r>
            <a:r>
              <a:rPr lang="it-IT" dirty="0" smtClean="0"/>
              <a:t>)</a:t>
            </a:r>
          </a:p>
          <a:p>
            <a:pPr marL="0" indent="0">
              <a:buNone/>
            </a:pPr>
            <a:r>
              <a:rPr lang="it-IT" dirty="0" smtClean="0"/>
              <a:t>★★★★  Come sopra con in più l’uso di </a:t>
            </a:r>
            <a:r>
              <a:rPr lang="it-IT" dirty="0" err="1" smtClean="0"/>
              <a:t>standards</a:t>
            </a:r>
            <a:r>
              <a:rPr lang="it-IT" dirty="0" smtClean="0"/>
              <a:t> aperti del W3C (e.g. RDF e SPARQL) per identificare le entità, così che chiunque possa indirizzarli</a:t>
            </a:r>
          </a:p>
          <a:p>
            <a:pPr marL="0" indent="0">
              <a:buNone/>
            </a:pPr>
            <a:r>
              <a:rPr lang="it-IT" dirty="0" smtClean="0"/>
              <a:t>★★★★★Come sopra, in più: collegare i dati con i dati distribuiti da altri </a:t>
            </a:r>
            <a:r>
              <a:rPr lang="it-IT" dirty="0" err="1" smtClean="0"/>
              <a:t>Linked</a:t>
            </a:r>
            <a:r>
              <a:rPr lang="it-IT" dirty="0" smtClean="0"/>
              <a:t> Open Data</a:t>
            </a:r>
            <a:endParaRPr lang="it-IT" dirty="0"/>
          </a:p>
        </p:txBody>
      </p:sp>
      <p:sp>
        <p:nvSpPr>
          <p:cNvPr id="4" name="Rettangolo 3"/>
          <p:cNvSpPr/>
          <p:nvPr/>
        </p:nvSpPr>
        <p:spPr>
          <a:xfrm>
            <a:off x="1160095" y="4341433"/>
            <a:ext cx="9086076" cy="1569660"/>
          </a:xfrm>
          <a:prstGeom prst="rect">
            <a:avLst/>
          </a:prstGeom>
        </p:spPr>
        <p:txBody>
          <a:bodyPr wrap="square">
            <a:spAutoFit/>
          </a:bodyPr>
          <a:lstStyle/>
          <a:p>
            <a:r>
              <a:rPr lang="it-IT" sz="3200" i="1" dirty="0" smtClean="0"/>
              <a:t>“Quale </a:t>
            </a:r>
            <a:r>
              <a:rPr lang="it-IT" sz="3200" i="1" dirty="0"/>
              <a:t>mondo giaccia al di là di questo mare non so, ma ogni mare ha un'altra riva, e arriverò</a:t>
            </a:r>
            <a:r>
              <a:rPr lang="it-IT" sz="3200" i="1" dirty="0" smtClean="0"/>
              <a:t>.”</a:t>
            </a:r>
            <a:endParaRPr lang="it-IT" sz="3200" i="1" dirty="0"/>
          </a:p>
        </p:txBody>
      </p:sp>
    </p:spTree>
    <p:extLst>
      <p:ext uri="{BB962C8B-B14F-4D97-AF65-F5344CB8AC3E}">
        <p14:creationId xmlns:p14="http://schemas.microsoft.com/office/powerpoint/2010/main" val="374472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Colleghiamo i dati</a:t>
            </a:r>
            <a:endParaRPr lang="it-IT" dirty="0"/>
          </a:p>
        </p:txBody>
      </p:sp>
      <p:sp>
        <p:nvSpPr>
          <p:cNvPr id="3" name="Segnaposto contenuto 2"/>
          <p:cNvSpPr>
            <a:spLocks noGrp="1"/>
          </p:cNvSpPr>
          <p:nvPr>
            <p:ph idx="1"/>
          </p:nvPr>
        </p:nvSpPr>
        <p:spPr/>
        <p:txBody>
          <a:bodyPr/>
          <a:lstStyle/>
          <a:p>
            <a:r>
              <a:rPr lang="it-IT" dirty="0"/>
              <a:t>Il quarto principio </a:t>
            </a:r>
            <a:r>
              <a:rPr lang="it-IT" dirty="0" smtClean="0"/>
              <a:t>sostiene </a:t>
            </a:r>
            <a:r>
              <a:rPr lang="it-IT" dirty="0"/>
              <a:t>l'uso di collegamenti ipertestuali </a:t>
            </a:r>
            <a:r>
              <a:rPr lang="it-IT" dirty="0" smtClean="0"/>
              <a:t>non solo per </a:t>
            </a:r>
            <a:r>
              <a:rPr lang="it-IT" dirty="0"/>
              <a:t>collegare </a:t>
            </a:r>
            <a:r>
              <a:rPr lang="it-IT" dirty="0" smtClean="0"/>
              <a:t>documenti </a:t>
            </a:r>
            <a:r>
              <a:rPr lang="it-IT" dirty="0"/>
              <a:t>web, ma qualsiasi tipo di </a:t>
            </a:r>
            <a:r>
              <a:rPr lang="it-IT" dirty="0" smtClean="0"/>
              <a:t>entità.</a:t>
            </a:r>
          </a:p>
          <a:p>
            <a:endParaRPr lang="it-IT" dirty="0"/>
          </a:p>
          <a:p>
            <a:r>
              <a:rPr lang="it-IT" dirty="0" smtClean="0"/>
              <a:t>I collegamenti </a:t>
            </a:r>
            <a:r>
              <a:rPr lang="it-IT" dirty="0"/>
              <a:t>ipertestuali nel </a:t>
            </a:r>
            <a:r>
              <a:rPr lang="it-IT" dirty="0" smtClean="0"/>
              <a:t>Web classico collegano </a:t>
            </a:r>
            <a:r>
              <a:rPr lang="it-IT" dirty="0"/>
              <a:t>documenti in un unico spazio di informazione globale, </a:t>
            </a:r>
            <a:r>
              <a:rPr lang="it-IT" dirty="0" smtClean="0"/>
              <a:t>nel </a:t>
            </a:r>
            <a:r>
              <a:rPr lang="it-IT" dirty="0" err="1" smtClean="0"/>
              <a:t>Linked</a:t>
            </a:r>
            <a:r>
              <a:rPr lang="it-IT" dirty="0" smtClean="0"/>
              <a:t> </a:t>
            </a:r>
            <a:r>
              <a:rPr lang="it-IT" dirty="0"/>
              <a:t>Data </a:t>
            </a:r>
            <a:r>
              <a:rPr lang="it-IT" dirty="0" smtClean="0"/>
              <a:t>i </a:t>
            </a:r>
            <a:r>
              <a:rPr lang="it-IT" dirty="0"/>
              <a:t>collegamenti ipertestuali </a:t>
            </a:r>
            <a:r>
              <a:rPr lang="it-IT" dirty="0" smtClean="0"/>
              <a:t>connettono dati differenti in </a:t>
            </a:r>
            <a:r>
              <a:rPr lang="it-IT" dirty="0"/>
              <a:t>un unico spazio di dati globale</a:t>
            </a:r>
            <a:r>
              <a:rPr lang="it-IT" dirty="0" smtClean="0"/>
              <a:t>.</a:t>
            </a:r>
          </a:p>
          <a:p>
            <a:endParaRPr lang="it-IT" dirty="0"/>
          </a:p>
        </p:txBody>
      </p:sp>
    </p:spTree>
    <p:extLst>
      <p:ext uri="{BB962C8B-B14F-4D97-AF65-F5344CB8AC3E}">
        <p14:creationId xmlns:p14="http://schemas.microsoft.com/office/powerpoint/2010/main" val="2268096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Relazioni</a:t>
            </a: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5603088"/>
              </p:ext>
            </p:extLst>
          </p:nvPr>
        </p:nvGraphicFramePr>
        <p:xfrm>
          <a:off x="607488" y="1646365"/>
          <a:ext cx="9467055" cy="1371600"/>
        </p:xfrm>
        <a:graphic>
          <a:graphicData uri="http://schemas.openxmlformats.org/drawingml/2006/table">
            <a:tbl>
              <a:tblPr firstRow="1" bandRow="1">
                <a:tableStyleId>{2D5ABB26-0587-4C30-8999-92F81FD0307C}</a:tableStyleId>
              </a:tblPr>
              <a:tblGrid>
                <a:gridCol w="1893411"/>
                <a:gridCol w="1893411"/>
                <a:gridCol w="1893411"/>
                <a:gridCol w="1893411"/>
                <a:gridCol w="1893411"/>
              </a:tblGrid>
              <a:tr h="620580">
                <a:tc>
                  <a:txBody>
                    <a:bodyPr/>
                    <a:lstStyle/>
                    <a:p>
                      <a:r>
                        <a:rPr lang="it-IT" dirty="0" smtClean="0"/>
                        <a:t>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cognome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matricola</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Numero di telefono</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Davide </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Taibi</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10169</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0916809216</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142072540"/>
              </p:ext>
            </p:extLst>
          </p:nvPr>
        </p:nvGraphicFramePr>
        <p:xfrm>
          <a:off x="3420116" y="3291781"/>
          <a:ext cx="7573644" cy="1352100"/>
        </p:xfrm>
        <a:graphic>
          <a:graphicData uri="http://schemas.openxmlformats.org/drawingml/2006/table">
            <a:tbl>
              <a:tblPr firstRow="1" bandRow="1">
                <a:tableStyleId>{2D5ABB26-0587-4C30-8999-92F81FD0307C}</a:tableStyleId>
              </a:tblPr>
              <a:tblGrid>
                <a:gridCol w="1893411"/>
                <a:gridCol w="1893411"/>
                <a:gridCol w="2387048"/>
                <a:gridCol w="1399774"/>
              </a:tblGrid>
              <a:tr h="620580">
                <a:tc>
                  <a:txBody>
                    <a:bodyPr/>
                    <a:lstStyle/>
                    <a:p>
                      <a:r>
                        <a:rPr lang="it-IT" dirty="0" smtClean="0"/>
                        <a:t>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cognome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Codice fiscale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Davide </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Taibi</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TBADVD77P16.....</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38731676"/>
              </p:ext>
            </p:extLst>
          </p:nvPr>
        </p:nvGraphicFramePr>
        <p:xfrm>
          <a:off x="656911" y="4990728"/>
          <a:ext cx="7573644" cy="1371600"/>
        </p:xfrm>
        <a:graphic>
          <a:graphicData uri="http://schemas.openxmlformats.org/drawingml/2006/table">
            <a:tbl>
              <a:tblPr firstRow="1" bandRow="1">
                <a:tableStyleId>{2D5ABB26-0587-4C30-8999-92F81FD0307C}</a:tableStyleId>
              </a:tblPr>
              <a:tblGrid>
                <a:gridCol w="1893411"/>
                <a:gridCol w="1893411"/>
                <a:gridCol w="1893411"/>
                <a:gridCol w="1893411"/>
              </a:tblGrid>
              <a:tr h="620580">
                <a:tc>
                  <a:txBody>
                    <a:bodyPr/>
                    <a:lstStyle/>
                    <a:p>
                      <a:r>
                        <a:rPr lang="it-IT" dirty="0" smtClean="0"/>
                        <a:t>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cognome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Carta di identità</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Davide </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Taibi</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AV782…</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03889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Relazioni</a:t>
            </a:r>
            <a:endParaRPr lang="it-IT" dirty="0"/>
          </a:p>
        </p:txBody>
      </p:sp>
      <p:sp>
        <p:nvSpPr>
          <p:cNvPr id="3" name="Rettangolo 2"/>
          <p:cNvSpPr/>
          <p:nvPr/>
        </p:nvSpPr>
        <p:spPr>
          <a:xfrm>
            <a:off x="3374099" y="1779636"/>
            <a:ext cx="8691332" cy="400110"/>
          </a:xfrm>
          <a:prstGeom prst="rect">
            <a:avLst/>
          </a:prstGeom>
        </p:spPr>
        <p:txBody>
          <a:bodyPr wrap="square">
            <a:spAutoFit/>
          </a:bodyPr>
          <a:lstStyle/>
          <a:p>
            <a:r>
              <a:rPr lang="en-US" altLang="it-IT" sz="2000" dirty="0"/>
              <a:t>http://</a:t>
            </a:r>
            <a:r>
              <a:rPr lang="en-US" altLang="it-IT" sz="2000" dirty="0" err="1"/>
              <a:t>data.semanticweb.org</a:t>
            </a:r>
            <a:r>
              <a:rPr lang="en-US" altLang="it-IT" sz="2000" dirty="0"/>
              <a:t>/person/</a:t>
            </a:r>
            <a:r>
              <a:rPr lang="en-US" altLang="it-IT" sz="2000" dirty="0" err="1"/>
              <a:t>davide-taibi</a:t>
            </a:r>
            <a:endParaRPr lang="it-IT" sz="2000" dirty="0"/>
          </a:p>
        </p:txBody>
      </p:sp>
      <p:sp>
        <p:nvSpPr>
          <p:cNvPr id="5" name="Rettangolo 4"/>
          <p:cNvSpPr/>
          <p:nvPr/>
        </p:nvSpPr>
        <p:spPr>
          <a:xfrm>
            <a:off x="661990" y="3626918"/>
            <a:ext cx="11739333" cy="400110"/>
          </a:xfrm>
          <a:prstGeom prst="rect">
            <a:avLst/>
          </a:prstGeom>
        </p:spPr>
        <p:txBody>
          <a:bodyPr wrap="square">
            <a:spAutoFit/>
          </a:bodyPr>
          <a:lstStyle/>
          <a:p>
            <a:r>
              <a:rPr lang="it-IT" sz="2000" dirty="0"/>
              <a:t>http://</a:t>
            </a:r>
            <a:r>
              <a:rPr lang="it-IT" sz="2000" dirty="0" err="1"/>
              <a:t>www.cnr.it</a:t>
            </a:r>
            <a:r>
              <a:rPr lang="it-IT" sz="2000" dirty="0"/>
              <a:t>/</a:t>
            </a:r>
            <a:r>
              <a:rPr lang="it-IT" sz="2000" dirty="0" err="1"/>
              <a:t>ontology</a:t>
            </a:r>
            <a:r>
              <a:rPr lang="it-IT" sz="2000" dirty="0"/>
              <a:t>/</a:t>
            </a:r>
            <a:r>
              <a:rPr lang="it-IT" sz="2000" dirty="0" err="1"/>
              <a:t>cnr</a:t>
            </a:r>
            <a:r>
              <a:rPr lang="it-IT" sz="2000" dirty="0"/>
              <a:t>/individuo/</a:t>
            </a:r>
            <a:r>
              <a:rPr lang="it-IT" sz="2000" dirty="0" err="1"/>
              <a:t>unitaDiPersonaleInterno</a:t>
            </a:r>
            <a:r>
              <a:rPr lang="it-IT" sz="2000" dirty="0"/>
              <a:t>/MATRICOLA10169</a:t>
            </a:r>
          </a:p>
        </p:txBody>
      </p:sp>
      <p:sp>
        <p:nvSpPr>
          <p:cNvPr id="7" name="Rettangolo 6"/>
          <p:cNvSpPr/>
          <p:nvPr/>
        </p:nvSpPr>
        <p:spPr>
          <a:xfrm>
            <a:off x="2378652" y="5336777"/>
            <a:ext cx="9618122" cy="461665"/>
          </a:xfrm>
          <a:prstGeom prst="rect">
            <a:avLst/>
          </a:prstGeom>
        </p:spPr>
        <p:txBody>
          <a:bodyPr wrap="square">
            <a:spAutoFit/>
          </a:bodyPr>
          <a:lstStyle/>
          <a:p>
            <a:r>
              <a:rPr lang="it-IT" sz="2000" dirty="0"/>
              <a:t>http://</a:t>
            </a:r>
            <a:r>
              <a:rPr lang="it-IT" sz="2000" dirty="0" err="1"/>
              <a:t>data.linkededucation.org</a:t>
            </a:r>
            <a:r>
              <a:rPr lang="it-IT" sz="2000" dirty="0"/>
              <a:t>/</a:t>
            </a:r>
            <a:r>
              <a:rPr lang="it-IT" sz="2400" dirty="0" err="1"/>
              <a:t>resource</a:t>
            </a:r>
            <a:r>
              <a:rPr lang="it-IT" sz="2000" dirty="0"/>
              <a:t>/</a:t>
            </a:r>
            <a:r>
              <a:rPr lang="it-IT" sz="2000" dirty="0" err="1"/>
              <a:t>lak</a:t>
            </a:r>
            <a:r>
              <a:rPr lang="it-IT" sz="2000" dirty="0"/>
              <a:t>/</a:t>
            </a:r>
            <a:r>
              <a:rPr lang="it-IT" sz="2000" dirty="0" err="1"/>
              <a:t>person</a:t>
            </a:r>
            <a:r>
              <a:rPr lang="it-IT" sz="2000" dirty="0"/>
              <a:t>/</a:t>
            </a:r>
            <a:r>
              <a:rPr lang="it-IT" sz="2000" dirty="0" err="1"/>
              <a:t>davide-taibi</a:t>
            </a:r>
            <a:endParaRPr lang="it-IT" sz="2000" dirty="0"/>
          </a:p>
        </p:txBody>
      </p:sp>
    </p:spTree>
    <p:extLst>
      <p:ext uri="{BB962C8B-B14F-4D97-AF65-F5344CB8AC3E}">
        <p14:creationId xmlns:p14="http://schemas.microsoft.com/office/powerpoint/2010/main" val="2326162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e 7"/>
          <p:cNvSpPr/>
          <p:nvPr/>
        </p:nvSpPr>
        <p:spPr>
          <a:xfrm>
            <a:off x="635022" y="3329251"/>
            <a:ext cx="10640915" cy="10125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2265485" y="5062521"/>
            <a:ext cx="9027615" cy="109831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 name="Ovale 3"/>
          <p:cNvSpPr/>
          <p:nvPr/>
        </p:nvSpPr>
        <p:spPr>
          <a:xfrm>
            <a:off x="3037811" y="1561658"/>
            <a:ext cx="6985246" cy="9095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p:txBody>
          <a:bodyPr/>
          <a:lstStyle/>
          <a:p>
            <a:r>
              <a:rPr lang="it-IT" dirty="0" smtClean="0"/>
              <a:t>Relazioni</a:t>
            </a:r>
            <a:endParaRPr lang="it-IT" dirty="0"/>
          </a:p>
        </p:txBody>
      </p:sp>
      <p:sp>
        <p:nvSpPr>
          <p:cNvPr id="3" name="Rettangolo 2"/>
          <p:cNvSpPr/>
          <p:nvPr/>
        </p:nvSpPr>
        <p:spPr>
          <a:xfrm>
            <a:off x="3374099" y="1779636"/>
            <a:ext cx="8691332" cy="400110"/>
          </a:xfrm>
          <a:prstGeom prst="rect">
            <a:avLst/>
          </a:prstGeom>
        </p:spPr>
        <p:txBody>
          <a:bodyPr wrap="square">
            <a:spAutoFit/>
          </a:bodyPr>
          <a:lstStyle/>
          <a:p>
            <a:r>
              <a:rPr lang="en-US" altLang="it-IT" sz="2000" dirty="0"/>
              <a:t>http://</a:t>
            </a:r>
            <a:r>
              <a:rPr lang="en-US" altLang="it-IT" sz="2000" dirty="0" err="1"/>
              <a:t>data.semanticweb.org</a:t>
            </a:r>
            <a:r>
              <a:rPr lang="en-US" altLang="it-IT" sz="2000" dirty="0"/>
              <a:t>/person/</a:t>
            </a:r>
            <a:r>
              <a:rPr lang="en-US" altLang="it-IT" sz="2000" dirty="0" err="1"/>
              <a:t>davide-taibi</a:t>
            </a:r>
            <a:endParaRPr lang="it-IT" sz="2000" dirty="0"/>
          </a:p>
        </p:txBody>
      </p:sp>
      <p:sp>
        <p:nvSpPr>
          <p:cNvPr id="5" name="Rettangolo 4"/>
          <p:cNvSpPr/>
          <p:nvPr/>
        </p:nvSpPr>
        <p:spPr>
          <a:xfrm>
            <a:off x="661990" y="3626918"/>
            <a:ext cx="11739333" cy="400110"/>
          </a:xfrm>
          <a:prstGeom prst="rect">
            <a:avLst/>
          </a:prstGeom>
        </p:spPr>
        <p:txBody>
          <a:bodyPr wrap="square">
            <a:spAutoFit/>
          </a:bodyPr>
          <a:lstStyle/>
          <a:p>
            <a:r>
              <a:rPr lang="it-IT" sz="2000" dirty="0"/>
              <a:t>http://</a:t>
            </a:r>
            <a:r>
              <a:rPr lang="it-IT" sz="2000" dirty="0" err="1"/>
              <a:t>www.cnr.it</a:t>
            </a:r>
            <a:r>
              <a:rPr lang="it-IT" sz="2000" dirty="0"/>
              <a:t>/</a:t>
            </a:r>
            <a:r>
              <a:rPr lang="it-IT" sz="2000" dirty="0" err="1"/>
              <a:t>ontology</a:t>
            </a:r>
            <a:r>
              <a:rPr lang="it-IT" sz="2000" dirty="0"/>
              <a:t>/</a:t>
            </a:r>
            <a:r>
              <a:rPr lang="it-IT" sz="2000" dirty="0" err="1"/>
              <a:t>cnr</a:t>
            </a:r>
            <a:r>
              <a:rPr lang="it-IT" sz="2000" dirty="0"/>
              <a:t>/individuo/</a:t>
            </a:r>
            <a:r>
              <a:rPr lang="it-IT" sz="2000" dirty="0" err="1"/>
              <a:t>unitaDiPersonaleInterno</a:t>
            </a:r>
            <a:r>
              <a:rPr lang="it-IT" sz="2000" dirty="0"/>
              <a:t>/MATRICOLA10169</a:t>
            </a:r>
          </a:p>
        </p:txBody>
      </p:sp>
      <p:sp>
        <p:nvSpPr>
          <p:cNvPr id="7" name="Rettangolo 6"/>
          <p:cNvSpPr/>
          <p:nvPr/>
        </p:nvSpPr>
        <p:spPr>
          <a:xfrm>
            <a:off x="2378652" y="5336777"/>
            <a:ext cx="9618122" cy="461665"/>
          </a:xfrm>
          <a:prstGeom prst="rect">
            <a:avLst/>
          </a:prstGeom>
        </p:spPr>
        <p:txBody>
          <a:bodyPr wrap="square">
            <a:spAutoFit/>
          </a:bodyPr>
          <a:lstStyle/>
          <a:p>
            <a:r>
              <a:rPr lang="it-IT" sz="2000" dirty="0"/>
              <a:t>http://</a:t>
            </a:r>
            <a:r>
              <a:rPr lang="it-IT" sz="2000" dirty="0" err="1"/>
              <a:t>data.linkededucation.org</a:t>
            </a:r>
            <a:r>
              <a:rPr lang="it-IT" sz="2000" dirty="0"/>
              <a:t>/</a:t>
            </a:r>
            <a:r>
              <a:rPr lang="it-IT" sz="2400" dirty="0" err="1"/>
              <a:t>resource</a:t>
            </a:r>
            <a:r>
              <a:rPr lang="it-IT" sz="2000" dirty="0"/>
              <a:t>/</a:t>
            </a:r>
            <a:r>
              <a:rPr lang="it-IT" sz="2000" dirty="0" err="1"/>
              <a:t>lak</a:t>
            </a:r>
            <a:r>
              <a:rPr lang="it-IT" sz="2000" dirty="0"/>
              <a:t>/</a:t>
            </a:r>
            <a:r>
              <a:rPr lang="it-IT" sz="2000" dirty="0" err="1"/>
              <a:t>person</a:t>
            </a:r>
            <a:r>
              <a:rPr lang="it-IT" sz="2000" dirty="0"/>
              <a:t>/</a:t>
            </a:r>
            <a:r>
              <a:rPr lang="it-IT" sz="2000" dirty="0" err="1"/>
              <a:t>davide-taibi</a:t>
            </a:r>
            <a:endParaRPr lang="it-IT" sz="2000" dirty="0"/>
          </a:p>
        </p:txBody>
      </p:sp>
      <p:cxnSp>
        <p:nvCxnSpPr>
          <p:cNvPr id="10" name="Connettore 2 9"/>
          <p:cNvCxnSpPr>
            <a:stCxn id="4" idx="4"/>
            <a:endCxn id="8" idx="0"/>
          </p:cNvCxnSpPr>
          <p:nvPr/>
        </p:nvCxnSpPr>
        <p:spPr>
          <a:xfrm flipH="1">
            <a:off x="5955480" y="2471196"/>
            <a:ext cx="574954" cy="85805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Connettore 2 11"/>
          <p:cNvCxnSpPr>
            <a:stCxn id="8" idx="4"/>
            <a:endCxn id="6" idx="0"/>
          </p:cNvCxnSpPr>
          <p:nvPr/>
        </p:nvCxnSpPr>
        <p:spPr>
          <a:xfrm>
            <a:off x="5955480" y="4341755"/>
            <a:ext cx="823813" cy="72076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14" name="CasellaDiTesto 13"/>
          <p:cNvSpPr txBox="1"/>
          <p:nvPr/>
        </p:nvSpPr>
        <p:spPr>
          <a:xfrm>
            <a:off x="6384549" y="2745774"/>
            <a:ext cx="1511952" cy="369332"/>
          </a:xfrm>
          <a:prstGeom prst="rect">
            <a:avLst/>
          </a:prstGeom>
          <a:noFill/>
        </p:spPr>
        <p:txBody>
          <a:bodyPr wrap="none" rtlCol="0">
            <a:spAutoFit/>
          </a:bodyPr>
          <a:lstStyle/>
          <a:p>
            <a:r>
              <a:rPr lang="it-IT" dirty="0" err="1" smtClean="0"/>
              <a:t>owl:sameAs</a:t>
            </a:r>
            <a:endParaRPr lang="it-IT" dirty="0"/>
          </a:p>
        </p:txBody>
      </p:sp>
      <p:sp>
        <p:nvSpPr>
          <p:cNvPr id="15" name="CasellaDiTesto 14"/>
          <p:cNvSpPr txBox="1"/>
          <p:nvPr/>
        </p:nvSpPr>
        <p:spPr>
          <a:xfrm>
            <a:off x="6330996" y="4442672"/>
            <a:ext cx="1511952" cy="369332"/>
          </a:xfrm>
          <a:prstGeom prst="rect">
            <a:avLst/>
          </a:prstGeom>
          <a:noFill/>
        </p:spPr>
        <p:txBody>
          <a:bodyPr wrap="none" rtlCol="0">
            <a:spAutoFit/>
          </a:bodyPr>
          <a:lstStyle/>
          <a:p>
            <a:r>
              <a:rPr lang="it-IT" dirty="0" err="1" smtClean="0"/>
              <a:t>owl:sameAs</a:t>
            </a:r>
            <a:endParaRPr lang="it-IT" dirty="0"/>
          </a:p>
        </p:txBody>
      </p:sp>
    </p:spTree>
    <p:extLst>
      <p:ext uri="{BB962C8B-B14F-4D97-AF65-F5344CB8AC3E}">
        <p14:creationId xmlns:p14="http://schemas.microsoft.com/office/powerpoint/2010/main" val="521362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pic>
        <p:nvPicPr>
          <p:cNvPr id="4" name="Segnaposto contenuto 3"/>
          <p:cNvPicPr>
            <a:picLocks noGrp="1" noChangeAspect="1"/>
          </p:cNvPicPr>
          <p:nvPr>
            <p:ph idx="1"/>
          </p:nvPr>
        </p:nvPicPr>
        <p:blipFill>
          <a:blip r:embed="rId2"/>
          <a:stretch>
            <a:fillRect/>
          </a:stretch>
        </p:blipFill>
        <p:spPr>
          <a:xfrm>
            <a:off x="0" y="-70691"/>
            <a:ext cx="4451684" cy="6928691"/>
          </a:xfrm>
          <a:prstGeom prst="rect">
            <a:avLst/>
          </a:prstGeom>
        </p:spPr>
      </p:pic>
      <p:pic>
        <p:nvPicPr>
          <p:cNvPr id="5" name="Immagine 4"/>
          <p:cNvPicPr>
            <a:picLocks noChangeAspect="1"/>
          </p:cNvPicPr>
          <p:nvPr/>
        </p:nvPicPr>
        <p:blipFill>
          <a:blip r:embed="rId3"/>
          <a:stretch>
            <a:fillRect/>
          </a:stretch>
        </p:blipFill>
        <p:spPr>
          <a:xfrm>
            <a:off x="4451684" y="0"/>
            <a:ext cx="7740316" cy="5038946"/>
          </a:xfrm>
          <a:prstGeom prst="rect">
            <a:avLst/>
          </a:prstGeom>
        </p:spPr>
      </p:pic>
      <p:sp>
        <p:nvSpPr>
          <p:cNvPr id="6" name="CasellaDiTesto 5"/>
          <p:cNvSpPr txBox="1"/>
          <p:nvPr/>
        </p:nvSpPr>
        <p:spPr>
          <a:xfrm>
            <a:off x="4451684" y="5038946"/>
            <a:ext cx="7740316" cy="2185214"/>
          </a:xfrm>
          <a:prstGeom prst="rect">
            <a:avLst/>
          </a:prstGeom>
          <a:solidFill>
            <a:schemeClr val="tx1"/>
          </a:solidFill>
        </p:spPr>
        <p:txBody>
          <a:bodyPr wrap="square" rtlCol="0">
            <a:spAutoFit/>
          </a:bodyPr>
          <a:lstStyle/>
          <a:p>
            <a:pPr algn="ctr"/>
            <a:endParaRPr lang="it-IT" dirty="0" smtClean="0">
              <a:solidFill>
                <a:schemeClr val="bg1"/>
              </a:solidFill>
            </a:endParaRPr>
          </a:p>
          <a:p>
            <a:pPr algn="ctr"/>
            <a:r>
              <a:rPr lang="it-IT" sz="3200" dirty="0" err="1" smtClean="0">
                <a:solidFill>
                  <a:schemeClr val="bg1"/>
                </a:solidFill>
              </a:rPr>
              <a:t>Linked</a:t>
            </a:r>
            <a:r>
              <a:rPr lang="it-IT" sz="3200" dirty="0" smtClean="0">
                <a:solidFill>
                  <a:schemeClr val="bg1"/>
                </a:solidFill>
              </a:rPr>
              <a:t> Data </a:t>
            </a:r>
            <a:r>
              <a:rPr lang="it-IT" sz="3200" dirty="0" err="1" smtClean="0">
                <a:solidFill>
                  <a:schemeClr val="bg1"/>
                </a:solidFill>
              </a:rPr>
              <a:t>Cloud</a:t>
            </a:r>
            <a:r>
              <a:rPr lang="it-IT" sz="3200" dirty="0">
                <a:solidFill>
                  <a:schemeClr val="bg1"/>
                </a:solidFill>
              </a:rPr>
              <a:t/>
            </a:r>
            <a:br>
              <a:rPr lang="it-IT" sz="3200" dirty="0">
                <a:solidFill>
                  <a:schemeClr val="bg1"/>
                </a:solidFill>
              </a:rPr>
            </a:br>
            <a:r>
              <a:rPr lang="it-IT" sz="3200" dirty="0">
                <a:solidFill>
                  <a:schemeClr val="bg1"/>
                </a:solidFill>
                <a:hlinkClick r:id="rId4"/>
              </a:rPr>
              <a:t>http://lod-cloud.net</a:t>
            </a:r>
            <a:r>
              <a:rPr lang="it-IT" sz="3200" dirty="0" smtClean="0">
                <a:solidFill>
                  <a:schemeClr val="bg1"/>
                </a:solidFill>
                <a:hlinkClick r:id="rId4"/>
              </a:rPr>
              <a:t>/</a:t>
            </a:r>
            <a:r>
              <a:rPr lang="it-IT" sz="3200" dirty="0" smtClean="0">
                <a:solidFill>
                  <a:schemeClr val="bg1"/>
                </a:solidFill>
              </a:rPr>
              <a:t> </a:t>
            </a:r>
          </a:p>
          <a:p>
            <a:pPr algn="ctr"/>
            <a:endParaRPr lang="it-IT" dirty="0" smtClean="0">
              <a:solidFill>
                <a:schemeClr val="bg1"/>
              </a:solidFill>
            </a:endParaRPr>
          </a:p>
          <a:p>
            <a:pPr algn="ctr"/>
            <a:endParaRPr lang="it-IT" dirty="0">
              <a:solidFill>
                <a:schemeClr val="bg1"/>
              </a:solidFill>
            </a:endParaRPr>
          </a:p>
          <a:p>
            <a:pPr algn="ctr"/>
            <a:endParaRPr lang="it-IT" dirty="0">
              <a:solidFill>
                <a:schemeClr val="bg1"/>
              </a:solidFill>
            </a:endParaRPr>
          </a:p>
        </p:txBody>
      </p:sp>
    </p:spTree>
    <p:extLst>
      <p:ext uri="{BB962C8B-B14F-4D97-AF65-F5344CB8AC3E}">
        <p14:creationId xmlns:p14="http://schemas.microsoft.com/office/powerpoint/2010/main" val="1375361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DBpedia</a:t>
            </a: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640" y="3074504"/>
            <a:ext cx="4273861" cy="321889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0" y="1367400"/>
            <a:ext cx="6382555" cy="3509400"/>
          </a:xfrm>
          <a:prstGeom prst="rect">
            <a:avLst/>
          </a:prstGeom>
        </p:spPr>
      </p:pic>
      <p:sp>
        <p:nvSpPr>
          <p:cNvPr id="7" name="Rettangolo 6"/>
          <p:cNvSpPr/>
          <p:nvPr/>
        </p:nvSpPr>
        <p:spPr>
          <a:xfrm>
            <a:off x="646109" y="4876800"/>
            <a:ext cx="3859630" cy="1477328"/>
          </a:xfrm>
          <a:prstGeom prst="rect">
            <a:avLst/>
          </a:prstGeom>
        </p:spPr>
        <p:txBody>
          <a:bodyPr wrap="square">
            <a:spAutoFit/>
          </a:bodyPr>
          <a:lstStyle/>
          <a:p>
            <a:r>
              <a:rPr lang="it-IT" dirty="0"/>
              <a:t>Lehmann, J., </a:t>
            </a:r>
            <a:r>
              <a:rPr lang="it-IT" dirty="0" smtClean="0"/>
              <a:t>et al. </a:t>
            </a:r>
            <a:r>
              <a:rPr lang="it-IT" dirty="0"/>
              <a:t>(2014). </a:t>
            </a:r>
            <a:r>
              <a:rPr lang="it-IT" dirty="0" err="1"/>
              <a:t>DBpedia</a:t>
            </a:r>
            <a:r>
              <a:rPr lang="it-IT" dirty="0"/>
              <a:t>-a large-scale, </a:t>
            </a:r>
            <a:r>
              <a:rPr lang="it-IT" dirty="0" err="1"/>
              <a:t>multilingual</a:t>
            </a:r>
            <a:r>
              <a:rPr lang="it-IT" dirty="0"/>
              <a:t> </a:t>
            </a:r>
            <a:r>
              <a:rPr lang="it-IT" dirty="0" err="1"/>
              <a:t>knowledge</a:t>
            </a:r>
            <a:r>
              <a:rPr lang="it-IT" dirty="0"/>
              <a:t> base </a:t>
            </a:r>
            <a:r>
              <a:rPr lang="it-IT" dirty="0" err="1"/>
              <a:t>extracted</a:t>
            </a:r>
            <a:r>
              <a:rPr lang="it-IT" dirty="0"/>
              <a:t> from </a:t>
            </a:r>
            <a:r>
              <a:rPr lang="it-IT" dirty="0" err="1"/>
              <a:t>wikipedia</a:t>
            </a:r>
            <a:r>
              <a:rPr lang="it-IT" dirty="0"/>
              <a:t>. </a:t>
            </a:r>
            <a:r>
              <a:rPr lang="it-IT" i="1" dirty="0" err="1"/>
              <a:t>Semantic</a:t>
            </a:r>
            <a:r>
              <a:rPr lang="it-IT" i="1" dirty="0"/>
              <a:t> Web Journal</a:t>
            </a:r>
            <a:r>
              <a:rPr lang="it-IT" dirty="0"/>
              <a:t>, </a:t>
            </a:r>
            <a:r>
              <a:rPr lang="it-IT" i="1" dirty="0"/>
              <a:t>5</a:t>
            </a:r>
            <a:r>
              <a:rPr lang="it-IT" dirty="0"/>
              <a:t>, 1-29.</a:t>
            </a:r>
          </a:p>
        </p:txBody>
      </p:sp>
      <p:sp>
        <p:nvSpPr>
          <p:cNvPr id="8" name="Rettangolo 7"/>
          <p:cNvSpPr/>
          <p:nvPr/>
        </p:nvSpPr>
        <p:spPr>
          <a:xfrm>
            <a:off x="8749848" y="1573098"/>
            <a:ext cx="2451653" cy="1477328"/>
          </a:xfrm>
          <a:prstGeom prst="rect">
            <a:avLst/>
          </a:prstGeom>
        </p:spPr>
        <p:txBody>
          <a:bodyPr wrap="square">
            <a:spAutoFit/>
          </a:bodyPr>
          <a:lstStyle/>
          <a:p>
            <a:r>
              <a:rPr lang="it-IT" dirty="0"/>
              <a:t>Auer, </a:t>
            </a:r>
            <a:r>
              <a:rPr lang="it-IT" dirty="0" smtClean="0"/>
              <a:t>S., </a:t>
            </a:r>
            <a:r>
              <a:rPr lang="it-IT" dirty="0"/>
              <a:t>et al. </a:t>
            </a:r>
            <a:r>
              <a:rPr lang="it-IT" i="1" dirty="0" err="1"/>
              <a:t>Dbpedia</a:t>
            </a:r>
            <a:r>
              <a:rPr lang="it-IT" i="1" dirty="0"/>
              <a:t>: A </a:t>
            </a:r>
            <a:r>
              <a:rPr lang="it-IT" i="1" dirty="0" err="1"/>
              <a:t>nucleus</a:t>
            </a:r>
            <a:r>
              <a:rPr lang="it-IT" i="1" dirty="0"/>
              <a:t> for a web of open data</a:t>
            </a:r>
            <a:r>
              <a:rPr lang="it-IT" dirty="0"/>
              <a:t>. </a:t>
            </a:r>
            <a:r>
              <a:rPr lang="it-IT" dirty="0" err="1"/>
              <a:t>Springer</a:t>
            </a:r>
            <a:r>
              <a:rPr lang="it-IT" dirty="0"/>
              <a:t> </a:t>
            </a:r>
            <a:r>
              <a:rPr lang="it-IT" dirty="0" err="1"/>
              <a:t>Berlin</a:t>
            </a:r>
            <a:r>
              <a:rPr lang="it-IT" dirty="0"/>
              <a:t> Heidelberg, 2007.</a:t>
            </a:r>
          </a:p>
        </p:txBody>
      </p:sp>
    </p:spTree>
    <p:extLst>
      <p:ext uri="{BB962C8B-B14F-4D97-AF65-F5344CB8AC3E}">
        <p14:creationId xmlns:p14="http://schemas.microsoft.com/office/powerpoint/2010/main" val="1677143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LAK </a:t>
            </a:r>
            <a:r>
              <a:rPr lang="it-IT" dirty="0" err="1" smtClean="0"/>
              <a:t>Dataset</a:t>
            </a:r>
            <a:endParaRPr lang="it-IT" dirty="0"/>
          </a:p>
        </p:txBody>
      </p:sp>
      <p:sp>
        <p:nvSpPr>
          <p:cNvPr id="5" name="Rettangolo 4"/>
          <p:cNvSpPr/>
          <p:nvPr/>
        </p:nvSpPr>
        <p:spPr>
          <a:xfrm>
            <a:off x="6003667" y="3244334"/>
            <a:ext cx="184666" cy="369332"/>
          </a:xfrm>
          <a:prstGeom prst="rect">
            <a:avLst/>
          </a:prstGeom>
        </p:spPr>
        <p:txBody>
          <a:bodyPr wrap="none">
            <a:spAutoFit/>
          </a:bodyPr>
          <a:lstStyle/>
          <a:p>
            <a:r>
              <a:rPr lang="it-IT" dirty="0"/>
              <a:t>￼</a:t>
            </a:r>
          </a:p>
        </p:txBody>
      </p:sp>
      <p:pic>
        <p:nvPicPr>
          <p:cNvPr id="6" name="Immagine 5" descr="Schermata 2015-09-03 alle 11.08.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60" y="1333460"/>
            <a:ext cx="9457858" cy="4224877"/>
          </a:xfrm>
          <a:prstGeom prst="rect">
            <a:avLst/>
          </a:prstGeom>
        </p:spPr>
      </p:pic>
      <p:sp>
        <p:nvSpPr>
          <p:cNvPr id="7" name="Rettangolo 6"/>
          <p:cNvSpPr/>
          <p:nvPr/>
        </p:nvSpPr>
        <p:spPr>
          <a:xfrm>
            <a:off x="559398" y="5486383"/>
            <a:ext cx="11059793" cy="1200329"/>
          </a:xfrm>
          <a:prstGeom prst="rect">
            <a:avLst/>
          </a:prstGeom>
        </p:spPr>
        <p:txBody>
          <a:bodyPr wrap="square">
            <a:spAutoFit/>
          </a:bodyPr>
          <a:lstStyle/>
          <a:p>
            <a:r>
              <a:rPr lang="it-IT" dirty="0"/>
              <a:t>Taibi, D. and </a:t>
            </a:r>
            <a:r>
              <a:rPr lang="it-IT" dirty="0" err="1"/>
              <a:t>Dietze</a:t>
            </a:r>
            <a:r>
              <a:rPr lang="it-IT" dirty="0"/>
              <a:t>, S. (2013), </a:t>
            </a:r>
            <a:r>
              <a:rPr lang="it-IT" dirty="0">
                <a:hlinkClick r:id="rId3"/>
              </a:rPr>
              <a:t>Fostering Analytics on Learning Analytics Research: the LAK Dataset. In: </a:t>
            </a:r>
            <a:r>
              <a:rPr lang="it-IT" dirty="0">
                <a:hlinkClick r:id="rId4"/>
              </a:rPr>
              <a:t>CEUR WS Proceedings Vol. 974, Proceedings of the LAK Data Challenge, held at LAK2013 – 3rd International Conference on Learning Analytics and Knowledge (Leuven, BE, April 2013).</a:t>
            </a:r>
            <a:endParaRPr lang="it-IT" dirty="0"/>
          </a:p>
        </p:txBody>
      </p:sp>
    </p:spTree>
    <p:extLst>
      <p:ext uri="{BB962C8B-B14F-4D97-AF65-F5344CB8AC3E}">
        <p14:creationId xmlns:p14="http://schemas.microsoft.com/office/powerpoint/2010/main" val="1554665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arko\Desktop\Immagine3.png"/>
          <p:cNvPicPr>
            <a:picLocks noGrp="1" noChangeAspect="1" noChangeArrowheads="1"/>
          </p:cNvPicPr>
          <p:nvPr>
            <p:ph idx="1"/>
          </p:nvPr>
        </p:nvPicPr>
        <p:blipFill>
          <a:blip r:embed="rId2" cstate="print"/>
          <a:srcRect/>
          <a:stretch>
            <a:fillRect/>
          </a:stretch>
        </p:blipFill>
        <p:spPr bwMode="auto">
          <a:xfrm>
            <a:off x="1782713" y="1670280"/>
            <a:ext cx="7747375" cy="4138842"/>
          </a:xfrm>
          <a:prstGeom prst="rect">
            <a:avLst/>
          </a:prstGeom>
          <a:noFill/>
        </p:spPr>
      </p:pic>
    </p:spTree>
    <p:extLst>
      <p:ext uri="{BB962C8B-B14F-4D97-AF65-F5344CB8AC3E}">
        <p14:creationId xmlns:p14="http://schemas.microsoft.com/office/powerpoint/2010/main" val="2002198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Inferenza basata su regole</a:t>
            </a:r>
            <a:endParaRPr lang="it-IT" dirty="0"/>
          </a:p>
        </p:txBody>
      </p:sp>
      <p:sp>
        <p:nvSpPr>
          <p:cNvPr id="4" name="Segnaposto contenuto 6"/>
          <p:cNvSpPr txBox="1">
            <a:spLocks/>
          </p:cNvSpPr>
          <p:nvPr/>
        </p:nvSpPr>
        <p:spPr>
          <a:xfrm>
            <a:off x="7061448" y="2996952"/>
            <a:ext cx="2922984" cy="273630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3" charset="2"/>
              <a:buNone/>
            </a:pPr>
            <a:r>
              <a:rPr lang="it-IT" sz="2400" smtClean="0"/>
              <a:t>Regole:</a:t>
            </a:r>
          </a:p>
          <a:p>
            <a:pPr>
              <a:buFont typeface="Wingdings 3" charset="2"/>
              <a:buNone/>
            </a:pPr>
            <a:r>
              <a:rPr lang="it-IT" sz="1600" smtClean="0"/>
              <a:t>Se: X ha come genitore Y</a:t>
            </a:r>
          </a:p>
          <a:p>
            <a:pPr>
              <a:buFont typeface="Wingdings 3" charset="2"/>
              <a:buNone/>
            </a:pPr>
            <a:r>
              <a:rPr lang="it-IT" sz="1600" smtClean="0"/>
              <a:t>Se: X ha come genitore Z</a:t>
            </a:r>
          </a:p>
          <a:p>
            <a:pPr>
              <a:buFont typeface="Wingdings 3" charset="2"/>
              <a:buNone/>
            </a:pPr>
            <a:r>
              <a:rPr lang="it-IT" sz="1600" smtClean="0"/>
              <a:t>Se: Y è uomo</a:t>
            </a:r>
          </a:p>
          <a:p>
            <a:pPr>
              <a:buFont typeface="Wingdings 3" charset="2"/>
              <a:buNone/>
            </a:pPr>
            <a:r>
              <a:rPr lang="it-IT" sz="1600" smtClean="0"/>
              <a:t>Se: Z è donna</a:t>
            </a:r>
          </a:p>
          <a:p>
            <a:pPr>
              <a:buFont typeface="Wingdings 3" charset="2"/>
              <a:buNone/>
            </a:pPr>
            <a:endParaRPr lang="it-IT" sz="1600" smtClean="0"/>
          </a:p>
          <a:p>
            <a:pPr>
              <a:buFont typeface="Wingdings 3" charset="2"/>
              <a:buNone/>
            </a:pPr>
            <a:r>
              <a:rPr lang="it-IT" sz="2400" smtClean="0"/>
              <a:t>Asserzioni:</a:t>
            </a:r>
          </a:p>
          <a:p>
            <a:pPr>
              <a:buFont typeface="Wingdings 3" charset="2"/>
              <a:buNone/>
            </a:pPr>
            <a:r>
              <a:rPr lang="it-IT" sz="1600" smtClean="0"/>
              <a:t>Allora: Z è moglie di Y</a:t>
            </a:r>
          </a:p>
          <a:p>
            <a:pPr>
              <a:buFont typeface="Wingdings 3" charset="2"/>
              <a:buNone/>
            </a:pPr>
            <a:r>
              <a:rPr lang="it-IT" sz="1600" smtClean="0"/>
              <a:t>Allora: Y è marito di Z</a:t>
            </a:r>
            <a:endParaRPr lang="it-IT" sz="1600" dirty="0"/>
          </a:p>
        </p:txBody>
      </p:sp>
      <p:pic>
        <p:nvPicPr>
          <p:cNvPr id="5" name="Picture 4" descr="C:\Users\darko\Desktop\uomo.png"/>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2639617" y="3068960"/>
            <a:ext cx="430299" cy="1296144"/>
          </a:xfrm>
          <a:prstGeom prst="rect">
            <a:avLst/>
          </a:prstGeom>
          <a:noFill/>
        </p:spPr>
      </p:pic>
      <p:pic>
        <p:nvPicPr>
          <p:cNvPr id="6" name="Picture 5" descr="C:\Users\darko\Desktop\donna.png"/>
          <p:cNvPicPr>
            <a:picLocks noChangeAspect="1" noChangeArrowheads="1"/>
          </p:cNvPicPr>
          <p:nvPr/>
        </p:nvPicPr>
        <p:blipFill>
          <a:blip r:embed="rId3" cstate="print">
            <a:duotone>
              <a:schemeClr val="accent2">
                <a:shade val="45000"/>
                <a:satMod val="135000"/>
              </a:schemeClr>
              <a:prstClr val="white"/>
            </a:duotone>
          </a:blip>
          <a:srcRect/>
          <a:stretch>
            <a:fillRect/>
          </a:stretch>
        </p:blipFill>
        <p:spPr bwMode="auto">
          <a:xfrm>
            <a:off x="5015880" y="3140969"/>
            <a:ext cx="504056" cy="1247411"/>
          </a:xfrm>
          <a:prstGeom prst="rect">
            <a:avLst/>
          </a:prstGeom>
          <a:noFill/>
        </p:spPr>
      </p:pic>
      <p:pic>
        <p:nvPicPr>
          <p:cNvPr id="7" name="Picture 4" descr="C:\Users\darko\Desktop\uomo.png"/>
          <p:cNvPicPr>
            <a:picLocks noChangeAspect="1" noChangeArrowheads="1"/>
          </p:cNvPicPr>
          <p:nvPr/>
        </p:nvPicPr>
        <p:blipFill>
          <a:blip r:embed="rId4" cstate="print">
            <a:duotone>
              <a:schemeClr val="accent2">
                <a:shade val="45000"/>
                <a:satMod val="135000"/>
              </a:schemeClr>
              <a:prstClr val="white"/>
            </a:duotone>
          </a:blip>
          <a:srcRect/>
          <a:stretch>
            <a:fillRect/>
          </a:stretch>
        </p:blipFill>
        <p:spPr bwMode="auto">
          <a:xfrm>
            <a:off x="3935760" y="5157192"/>
            <a:ext cx="216024" cy="650706"/>
          </a:xfrm>
          <a:prstGeom prst="rect">
            <a:avLst/>
          </a:prstGeom>
          <a:noFill/>
        </p:spPr>
      </p:pic>
      <p:sp>
        <p:nvSpPr>
          <p:cNvPr id="8" name="CasellaDiTesto 7"/>
          <p:cNvSpPr txBox="1"/>
          <p:nvPr/>
        </p:nvSpPr>
        <p:spPr>
          <a:xfrm>
            <a:off x="4727848" y="4942910"/>
            <a:ext cx="1213794" cy="646331"/>
          </a:xfrm>
          <a:prstGeom prst="rect">
            <a:avLst/>
          </a:prstGeom>
          <a:noFill/>
        </p:spPr>
        <p:txBody>
          <a:bodyPr wrap="none" rtlCol="0">
            <a:spAutoFit/>
          </a:bodyPr>
          <a:lstStyle/>
          <a:p>
            <a:r>
              <a:rPr lang="it-IT" dirty="0"/>
              <a:t>ha come</a:t>
            </a:r>
          </a:p>
          <a:p>
            <a:r>
              <a:rPr lang="it-IT" dirty="0"/>
              <a:t>genitore</a:t>
            </a:r>
          </a:p>
        </p:txBody>
      </p:sp>
      <p:cxnSp>
        <p:nvCxnSpPr>
          <p:cNvPr id="9" name="Connettore 2 8"/>
          <p:cNvCxnSpPr/>
          <p:nvPr/>
        </p:nvCxnSpPr>
        <p:spPr>
          <a:xfrm>
            <a:off x="3431704" y="3429000"/>
            <a:ext cx="12961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rot="10800000">
            <a:off x="3431704" y="4149080"/>
            <a:ext cx="129614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asellaDiTesto 10"/>
          <p:cNvSpPr txBox="1"/>
          <p:nvPr/>
        </p:nvSpPr>
        <p:spPr>
          <a:xfrm>
            <a:off x="3215680" y="3131676"/>
            <a:ext cx="1406154" cy="369332"/>
          </a:xfrm>
          <a:prstGeom prst="rect">
            <a:avLst/>
          </a:prstGeom>
          <a:noFill/>
        </p:spPr>
        <p:txBody>
          <a:bodyPr wrap="none" rtlCol="0">
            <a:spAutoFit/>
          </a:bodyPr>
          <a:lstStyle/>
          <a:p>
            <a:r>
              <a:rPr lang="it-IT" dirty="0"/>
              <a:t>è marito di</a:t>
            </a:r>
          </a:p>
        </p:txBody>
      </p:sp>
      <p:sp>
        <p:nvSpPr>
          <p:cNvPr id="12" name="CasellaDiTesto 11"/>
          <p:cNvSpPr txBox="1"/>
          <p:nvPr/>
        </p:nvSpPr>
        <p:spPr>
          <a:xfrm>
            <a:off x="3575720" y="3861048"/>
            <a:ext cx="1436612" cy="369332"/>
          </a:xfrm>
          <a:prstGeom prst="rect">
            <a:avLst/>
          </a:prstGeom>
          <a:noFill/>
        </p:spPr>
        <p:txBody>
          <a:bodyPr wrap="none" rtlCol="0">
            <a:spAutoFit/>
          </a:bodyPr>
          <a:lstStyle/>
          <a:p>
            <a:r>
              <a:rPr lang="it-IT" dirty="0"/>
              <a:t>è moglie di</a:t>
            </a:r>
          </a:p>
        </p:txBody>
      </p:sp>
      <p:sp>
        <p:nvSpPr>
          <p:cNvPr id="13" name="CasellaDiTesto 12"/>
          <p:cNvSpPr txBox="1"/>
          <p:nvPr/>
        </p:nvSpPr>
        <p:spPr>
          <a:xfrm>
            <a:off x="4079776" y="5579948"/>
            <a:ext cx="328936" cy="369332"/>
          </a:xfrm>
          <a:prstGeom prst="rect">
            <a:avLst/>
          </a:prstGeom>
          <a:noFill/>
        </p:spPr>
        <p:txBody>
          <a:bodyPr wrap="none" rtlCol="0">
            <a:spAutoFit/>
          </a:bodyPr>
          <a:lstStyle/>
          <a:p>
            <a:r>
              <a:rPr lang="it-IT" dirty="0"/>
              <a:t>X</a:t>
            </a:r>
          </a:p>
        </p:txBody>
      </p:sp>
      <p:sp>
        <p:nvSpPr>
          <p:cNvPr id="14" name="CasellaDiTesto 13"/>
          <p:cNvSpPr txBox="1"/>
          <p:nvPr/>
        </p:nvSpPr>
        <p:spPr>
          <a:xfrm>
            <a:off x="2423592" y="4067780"/>
            <a:ext cx="328936" cy="369332"/>
          </a:xfrm>
          <a:prstGeom prst="rect">
            <a:avLst/>
          </a:prstGeom>
          <a:noFill/>
        </p:spPr>
        <p:txBody>
          <a:bodyPr wrap="none" rtlCol="0">
            <a:spAutoFit/>
          </a:bodyPr>
          <a:lstStyle/>
          <a:p>
            <a:r>
              <a:rPr lang="it-IT" dirty="0"/>
              <a:t>Y</a:t>
            </a:r>
          </a:p>
        </p:txBody>
      </p:sp>
      <p:sp>
        <p:nvSpPr>
          <p:cNvPr id="15" name="CasellaDiTesto 14"/>
          <p:cNvSpPr txBox="1"/>
          <p:nvPr/>
        </p:nvSpPr>
        <p:spPr>
          <a:xfrm>
            <a:off x="5303912" y="4067780"/>
            <a:ext cx="295274" cy="369332"/>
          </a:xfrm>
          <a:prstGeom prst="rect">
            <a:avLst/>
          </a:prstGeom>
          <a:noFill/>
        </p:spPr>
        <p:txBody>
          <a:bodyPr wrap="none" rtlCol="0">
            <a:spAutoFit/>
          </a:bodyPr>
          <a:lstStyle/>
          <a:p>
            <a:r>
              <a:rPr lang="it-IT" dirty="0"/>
              <a:t>Z</a:t>
            </a:r>
          </a:p>
        </p:txBody>
      </p:sp>
      <p:cxnSp>
        <p:nvCxnSpPr>
          <p:cNvPr id="16" name="Connettore 2 15"/>
          <p:cNvCxnSpPr>
            <a:stCxn id="7" idx="1"/>
            <a:endCxn id="5" idx="2"/>
          </p:cNvCxnSpPr>
          <p:nvPr/>
        </p:nvCxnSpPr>
        <p:spPr>
          <a:xfrm rot="10800000">
            <a:off x="2854766" y="4365106"/>
            <a:ext cx="1080994" cy="11174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ttore 2 16"/>
          <p:cNvCxnSpPr>
            <a:stCxn id="7" idx="3"/>
            <a:endCxn id="6" idx="2"/>
          </p:cNvCxnSpPr>
          <p:nvPr/>
        </p:nvCxnSpPr>
        <p:spPr>
          <a:xfrm flipV="1">
            <a:off x="4151784" y="4388379"/>
            <a:ext cx="1116124" cy="1094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asellaDiTesto 17"/>
          <p:cNvSpPr txBox="1"/>
          <p:nvPr/>
        </p:nvSpPr>
        <p:spPr>
          <a:xfrm>
            <a:off x="2344420" y="4941169"/>
            <a:ext cx="1213794" cy="646331"/>
          </a:xfrm>
          <a:prstGeom prst="rect">
            <a:avLst/>
          </a:prstGeom>
          <a:noFill/>
        </p:spPr>
        <p:txBody>
          <a:bodyPr wrap="none" rtlCol="0">
            <a:spAutoFit/>
          </a:bodyPr>
          <a:lstStyle/>
          <a:p>
            <a:r>
              <a:rPr lang="it-IT" dirty="0"/>
              <a:t>ha come</a:t>
            </a:r>
          </a:p>
          <a:p>
            <a:r>
              <a:rPr lang="it-IT" dirty="0"/>
              <a:t>genitore</a:t>
            </a:r>
          </a:p>
        </p:txBody>
      </p:sp>
      <p:pic>
        <p:nvPicPr>
          <p:cNvPr id="19" name="Picture 4" descr="C:\Users\darko\Desktop\Immagine4.png"/>
          <p:cNvPicPr>
            <a:picLocks noChangeAspect="1" noChangeArrowheads="1"/>
          </p:cNvPicPr>
          <p:nvPr/>
        </p:nvPicPr>
        <p:blipFill>
          <a:blip r:embed="rId5" cstate="print"/>
          <a:srcRect/>
          <a:stretch>
            <a:fillRect/>
          </a:stretch>
        </p:blipFill>
        <p:spPr bwMode="auto">
          <a:xfrm>
            <a:off x="3463826" y="1302842"/>
            <a:ext cx="5224462" cy="1262063"/>
          </a:xfrm>
          <a:prstGeom prst="rect">
            <a:avLst/>
          </a:prstGeom>
          <a:noFill/>
        </p:spPr>
      </p:pic>
    </p:spTree>
    <p:extLst>
      <p:ext uri="{BB962C8B-B14F-4D97-AF65-F5344CB8AC3E}">
        <p14:creationId xmlns:p14="http://schemas.microsoft.com/office/powerpoint/2010/main" val="3177795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Inferenza basata su </a:t>
            </a:r>
            <a:r>
              <a:rPr lang="it-IT" dirty="0" smtClean="0"/>
              <a:t>ontologie</a:t>
            </a:r>
            <a:endParaRPr lang="it-IT" dirty="0"/>
          </a:p>
        </p:txBody>
      </p:sp>
      <p:sp>
        <p:nvSpPr>
          <p:cNvPr id="4" name="Segnaposto contenuto 8"/>
          <p:cNvSpPr txBox="1">
            <a:spLocks/>
          </p:cNvSpPr>
          <p:nvPr/>
        </p:nvSpPr>
        <p:spPr>
          <a:xfrm>
            <a:off x="1981200" y="2636913"/>
            <a:ext cx="4038600" cy="329837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700" i="1" smtClean="0"/>
              <a:t>Class(a:bus_driver complete intersectionOf(a:person</a:t>
            </a:r>
            <a:r>
              <a:rPr lang="it-IT" sz="1700" smtClean="0"/>
              <a:t> </a:t>
            </a:r>
            <a:r>
              <a:rPr lang="en-US" sz="1700" i="1" smtClean="0"/>
              <a:t>restriction(a:drives someValuesFrom (a:bus))))</a:t>
            </a:r>
            <a:endParaRPr lang="it-IT" sz="1700" smtClean="0"/>
          </a:p>
          <a:p>
            <a:r>
              <a:rPr lang="en-US" sz="1700" i="1" smtClean="0"/>
              <a:t>Class(a:driver complete intersectionOf(a:person</a:t>
            </a:r>
            <a:r>
              <a:rPr lang="it-IT" sz="1700" smtClean="0"/>
              <a:t> </a:t>
            </a:r>
            <a:r>
              <a:rPr lang="en-US" sz="1700" i="1" smtClean="0"/>
              <a:t>restriction(a:drives someValuesFrom (a:vehicle))))</a:t>
            </a:r>
            <a:endParaRPr lang="it-IT" sz="1700" smtClean="0"/>
          </a:p>
          <a:p>
            <a:r>
              <a:rPr lang="en-US" sz="1700" i="1" smtClean="0"/>
              <a:t>Class(a:bus partial a:vehicle)</a:t>
            </a:r>
            <a:endParaRPr lang="it-IT" sz="1700" smtClean="0"/>
          </a:p>
          <a:p>
            <a:endParaRPr lang="it-IT" smtClean="0"/>
          </a:p>
          <a:p>
            <a:r>
              <a:rPr lang="en-US" sz="1700" i="1" smtClean="0"/>
              <a:t>A bus_driver is a person that drives a bus.</a:t>
            </a:r>
            <a:endParaRPr lang="it-IT" sz="1700" smtClean="0"/>
          </a:p>
          <a:p>
            <a:r>
              <a:rPr lang="en-US" sz="1700" i="1" smtClean="0"/>
              <a:t>A bus is a vehicle.</a:t>
            </a:r>
            <a:endParaRPr lang="it-IT" sz="1700" smtClean="0"/>
          </a:p>
          <a:p>
            <a:r>
              <a:rPr lang="en-US" sz="1700" i="1" smtClean="0"/>
              <a:t>A bus_driver drives a vehicle.</a:t>
            </a:r>
            <a:endParaRPr lang="it-IT" sz="1700" smtClean="0"/>
          </a:p>
          <a:p>
            <a:endParaRPr lang="it-IT" dirty="0"/>
          </a:p>
        </p:txBody>
      </p:sp>
      <p:graphicFrame>
        <p:nvGraphicFramePr>
          <p:cNvPr id="5" name="Diagramma 4"/>
          <p:cNvGraphicFramePr/>
          <p:nvPr/>
        </p:nvGraphicFramePr>
        <p:xfrm>
          <a:off x="5807968" y="2204864"/>
          <a:ext cx="5256584"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3" descr="C:\Users\darko\Desktop\Immagine5.png"/>
          <p:cNvPicPr>
            <a:picLocks noChangeAspect="1" noChangeArrowheads="1"/>
          </p:cNvPicPr>
          <p:nvPr/>
        </p:nvPicPr>
        <p:blipFill>
          <a:blip r:embed="rId7" cstate="print"/>
          <a:srcRect/>
          <a:stretch>
            <a:fillRect/>
          </a:stretch>
        </p:blipFill>
        <p:spPr bwMode="auto">
          <a:xfrm>
            <a:off x="2162920" y="1302842"/>
            <a:ext cx="5229225" cy="1262063"/>
          </a:xfrm>
          <a:prstGeom prst="rect">
            <a:avLst/>
          </a:prstGeom>
          <a:noFill/>
        </p:spPr>
      </p:pic>
      <p:sp>
        <p:nvSpPr>
          <p:cNvPr id="7" name="CasellaDiTesto 6"/>
          <p:cNvSpPr txBox="1"/>
          <p:nvPr/>
        </p:nvSpPr>
        <p:spPr>
          <a:xfrm>
            <a:off x="1962352" y="5975702"/>
            <a:ext cx="3419526" cy="261610"/>
          </a:xfrm>
          <a:prstGeom prst="rect">
            <a:avLst/>
          </a:prstGeom>
          <a:noFill/>
        </p:spPr>
        <p:txBody>
          <a:bodyPr wrap="none" rtlCol="0">
            <a:spAutoFit/>
          </a:bodyPr>
          <a:lstStyle/>
          <a:p>
            <a:r>
              <a:rPr lang="it-IT" sz="1100" dirty="0"/>
              <a:t>Fonte: http://owl.man.ac.uk/2003/why/latest/</a:t>
            </a:r>
          </a:p>
        </p:txBody>
      </p:sp>
      <p:cxnSp>
        <p:nvCxnSpPr>
          <p:cNvPr id="8" name="Connettore 1 7"/>
          <p:cNvCxnSpPr/>
          <p:nvPr/>
        </p:nvCxnSpPr>
        <p:spPr>
          <a:xfrm>
            <a:off x="1524000" y="1124744"/>
            <a:ext cx="9144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56792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Linked</a:t>
            </a:r>
            <a:r>
              <a:rPr lang="it-IT" dirty="0" smtClean="0"/>
              <a:t> (Open) Data</a:t>
            </a:r>
            <a:endParaRPr lang="it-IT" dirty="0"/>
          </a:p>
        </p:txBody>
      </p:sp>
      <p:sp>
        <p:nvSpPr>
          <p:cNvPr id="3" name="Segnaposto contenuto 2"/>
          <p:cNvSpPr>
            <a:spLocks noGrp="1"/>
          </p:cNvSpPr>
          <p:nvPr>
            <p:ph idx="1"/>
          </p:nvPr>
        </p:nvSpPr>
        <p:spPr/>
        <p:txBody>
          <a:bodyPr/>
          <a:lstStyle/>
          <a:p>
            <a:r>
              <a:rPr lang="en-US" dirty="0"/>
              <a:t>Does all Linked Data need to be Linked Open Data?</a:t>
            </a:r>
          </a:p>
          <a:p>
            <a:endParaRPr lang="en-US" dirty="0"/>
          </a:p>
          <a:p>
            <a:pPr marL="400050" lvl="1" indent="0">
              <a:buNone/>
            </a:pPr>
            <a:r>
              <a:rPr lang="en-US" sz="2000" dirty="0" smtClean="0"/>
              <a:t>In </a:t>
            </a:r>
            <a:r>
              <a:rPr lang="en-US" sz="2000" dirty="0"/>
              <a:t>a word, no, and it will likely never be so. The label "Linked Open Data" is widely used, but often to refer to Linked Data in general, rather than to Linked Data that is explicitly published under an open license. Not all Linked Data will be open, and not all Open Data will be linked. Therefore care should be taken to use the appropriate term, depending on the licensing terms of the data in question</a:t>
            </a:r>
            <a:r>
              <a:rPr lang="en-US" sz="2000" dirty="0" smtClean="0"/>
              <a:t>.</a:t>
            </a:r>
          </a:p>
          <a:p>
            <a:pPr marL="400050" lvl="1" indent="0">
              <a:buNone/>
            </a:pPr>
            <a:endParaRPr lang="en-US" sz="2000" dirty="0"/>
          </a:p>
          <a:p>
            <a:pPr marL="400050" lvl="1" indent="0">
              <a:buNone/>
            </a:pPr>
            <a:r>
              <a:rPr lang="en-US" sz="2000" dirty="0"/>
              <a:t>http://</a:t>
            </a:r>
            <a:r>
              <a:rPr lang="en-US" sz="2000" dirty="0" err="1"/>
              <a:t>linkeddata.org</a:t>
            </a:r>
            <a:r>
              <a:rPr lang="en-US" sz="2000" dirty="0"/>
              <a:t>/</a:t>
            </a:r>
            <a:r>
              <a:rPr lang="en-US" sz="2000" dirty="0" err="1"/>
              <a:t>faq</a:t>
            </a:r>
            <a:endParaRPr lang="it-IT" sz="2000" dirty="0"/>
          </a:p>
        </p:txBody>
      </p:sp>
    </p:spTree>
    <p:extLst>
      <p:ext uri="{BB962C8B-B14F-4D97-AF65-F5344CB8AC3E}">
        <p14:creationId xmlns:p14="http://schemas.microsoft.com/office/powerpoint/2010/main" val="3950837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Alcuni strumenti utili</a:t>
            </a:r>
            <a:endParaRPr lang="it-IT" dirty="0"/>
          </a:p>
        </p:txBody>
      </p:sp>
      <p:sp>
        <p:nvSpPr>
          <p:cNvPr id="3" name="Segnaposto contenuto 2"/>
          <p:cNvSpPr>
            <a:spLocks noGrp="1"/>
          </p:cNvSpPr>
          <p:nvPr>
            <p:ph idx="1"/>
          </p:nvPr>
        </p:nvSpPr>
        <p:spPr>
          <a:xfrm>
            <a:off x="1103312" y="2052918"/>
            <a:ext cx="10189788" cy="4195481"/>
          </a:xfrm>
        </p:spPr>
        <p:txBody>
          <a:bodyPr>
            <a:normAutofit/>
          </a:bodyPr>
          <a:lstStyle/>
          <a:p>
            <a:r>
              <a:rPr lang="it-IT" dirty="0" err="1" smtClean="0"/>
              <a:t>Protegè</a:t>
            </a:r>
            <a:endParaRPr lang="it-IT" dirty="0" smtClean="0"/>
          </a:p>
          <a:p>
            <a:r>
              <a:rPr lang="it-IT" dirty="0"/>
              <a:t>RDF </a:t>
            </a:r>
            <a:r>
              <a:rPr lang="it-IT" dirty="0" err="1" smtClean="0"/>
              <a:t>Refine</a:t>
            </a:r>
            <a:endParaRPr lang="it-IT" dirty="0" smtClean="0"/>
          </a:p>
          <a:p>
            <a:r>
              <a:rPr lang="it-IT" dirty="0" err="1" smtClean="0"/>
              <a:t>Triplify</a:t>
            </a:r>
            <a:endParaRPr lang="it-IT" dirty="0" smtClean="0"/>
          </a:p>
          <a:p>
            <a:r>
              <a:rPr lang="it-IT" dirty="0" err="1" smtClean="0"/>
              <a:t>Dbpedia</a:t>
            </a:r>
            <a:r>
              <a:rPr lang="it-IT" dirty="0" smtClean="0"/>
              <a:t> </a:t>
            </a:r>
            <a:r>
              <a:rPr lang="it-IT" dirty="0" err="1" smtClean="0"/>
              <a:t>spotlight</a:t>
            </a:r>
            <a:endParaRPr lang="it-IT" dirty="0" smtClean="0"/>
          </a:p>
          <a:p>
            <a:r>
              <a:rPr lang="it-IT" dirty="0" err="1" smtClean="0"/>
              <a:t>DataTXT</a:t>
            </a:r>
            <a:endParaRPr lang="it-IT" dirty="0" smtClean="0"/>
          </a:p>
          <a:p>
            <a:r>
              <a:rPr lang="it-IT" dirty="0" err="1" smtClean="0"/>
              <a:t>LodLive</a:t>
            </a:r>
            <a:endParaRPr lang="it-IT" dirty="0" smtClean="0"/>
          </a:p>
          <a:p>
            <a:endParaRPr lang="it-IT" dirty="0"/>
          </a:p>
          <a:p>
            <a:r>
              <a:rPr lang="it-IT" dirty="0" smtClean="0"/>
              <a:t>SPARQL </a:t>
            </a:r>
            <a:r>
              <a:rPr lang="it-IT" dirty="0" err="1" smtClean="0"/>
              <a:t>stats</a:t>
            </a:r>
            <a:r>
              <a:rPr lang="it-IT" dirty="0" smtClean="0"/>
              <a:t> </a:t>
            </a:r>
            <a:r>
              <a:rPr lang="it-IT" dirty="0" smtClean="0">
                <a:hlinkClick r:id="rId3"/>
              </a:rPr>
              <a:t>https</a:t>
            </a:r>
            <a:r>
              <a:rPr lang="it-IT" dirty="0">
                <a:hlinkClick r:id="rId3"/>
              </a:rPr>
              <a:t>://code.google.com/p/void-impl/wiki/SPARQLQueriesForStatistics</a:t>
            </a:r>
            <a:r>
              <a:rPr lang="it-IT" dirty="0"/>
              <a:t> </a:t>
            </a:r>
          </a:p>
          <a:p>
            <a:pPr marL="0" indent="0">
              <a:buNone/>
            </a:pPr>
            <a:endParaRPr lang="it-IT" dirty="0"/>
          </a:p>
        </p:txBody>
      </p:sp>
    </p:spTree>
    <p:extLst>
      <p:ext uri="{BB962C8B-B14F-4D97-AF65-F5344CB8AC3E}">
        <p14:creationId xmlns:p14="http://schemas.microsoft.com/office/powerpoint/2010/main" val="3479541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Riassumendo</a:t>
            </a:r>
            <a:endParaRPr lang="it-IT" dirty="0"/>
          </a:p>
        </p:txBody>
      </p:sp>
      <p:sp>
        <p:nvSpPr>
          <p:cNvPr id="3" name="Segnaposto contenuto 2"/>
          <p:cNvSpPr>
            <a:spLocks noGrp="1"/>
          </p:cNvSpPr>
          <p:nvPr>
            <p:ph idx="1"/>
          </p:nvPr>
        </p:nvSpPr>
        <p:spPr>
          <a:xfrm>
            <a:off x="720836" y="1304242"/>
            <a:ext cx="10486450" cy="5165488"/>
          </a:xfrm>
        </p:spPr>
        <p:txBody>
          <a:bodyPr>
            <a:normAutofit/>
          </a:bodyPr>
          <a:lstStyle/>
          <a:p>
            <a:r>
              <a:rPr lang="it-IT" dirty="0" err="1" smtClean="0"/>
              <a:t>Linked</a:t>
            </a:r>
            <a:r>
              <a:rPr lang="it-IT" dirty="0" smtClean="0"/>
              <a:t> </a:t>
            </a:r>
            <a:r>
              <a:rPr lang="it-IT" dirty="0"/>
              <a:t>Data </a:t>
            </a:r>
            <a:r>
              <a:rPr lang="it-IT" dirty="0" smtClean="0"/>
              <a:t>fornisce:</a:t>
            </a:r>
            <a:endParaRPr lang="it-IT" dirty="0"/>
          </a:p>
          <a:p>
            <a:pPr lvl="1"/>
            <a:r>
              <a:rPr lang="it-IT" dirty="0" smtClean="0"/>
              <a:t>Un </a:t>
            </a:r>
            <a:r>
              <a:rPr lang="it-IT" dirty="0"/>
              <a:t>modello di dati </a:t>
            </a:r>
            <a:r>
              <a:rPr lang="it-IT" dirty="0" smtClean="0"/>
              <a:t>unificato. </a:t>
            </a:r>
            <a:r>
              <a:rPr lang="it-IT" dirty="0" err="1"/>
              <a:t>Linked</a:t>
            </a:r>
            <a:r>
              <a:rPr lang="it-IT" dirty="0"/>
              <a:t> Data si basa su RDF come </a:t>
            </a:r>
            <a:r>
              <a:rPr lang="it-IT" dirty="0" smtClean="0"/>
              <a:t>modello unico di dati. Al </a:t>
            </a:r>
            <a:r>
              <a:rPr lang="it-IT" dirty="0"/>
              <a:t>contrario, </a:t>
            </a:r>
            <a:r>
              <a:rPr lang="it-IT" dirty="0" smtClean="0"/>
              <a:t>metodi </a:t>
            </a:r>
            <a:r>
              <a:rPr lang="it-IT" dirty="0"/>
              <a:t>per la pubblicazione dei dati sul Web </a:t>
            </a:r>
            <a:r>
              <a:rPr lang="it-IT" dirty="0" smtClean="0"/>
              <a:t>basati </a:t>
            </a:r>
            <a:r>
              <a:rPr lang="it-IT" dirty="0"/>
              <a:t>su una grande varietà di modelli di dati differenti, </a:t>
            </a:r>
            <a:r>
              <a:rPr lang="it-IT" dirty="0" smtClean="0"/>
              <a:t>la cui eterogeneità deve </a:t>
            </a:r>
            <a:r>
              <a:rPr lang="it-IT" dirty="0"/>
              <a:t>essere </a:t>
            </a:r>
            <a:r>
              <a:rPr lang="it-IT" dirty="0" smtClean="0"/>
              <a:t>colmata dal processo </a:t>
            </a:r>
            <a:r>
              <a:rPr lang="it-IT" dirty="0"/>
              <a:t>di integrazione.</a:t>
            </a:r>
          </a:p>
          <a:p>
            <a:pPr lvl="1"/>
            <a:r>
              <a:rPr lang="it-IT" dirty="0" smtClean="0"/>
              <a:t>Un </a:t>
            </a:r>
            <a:r>
              <a:rPr lang="it-IT" dirty="0"/>
              <a:t>meccanismo di accesso ai dati standardizzati. </a:t>
            </a:r>
            <a:r>
              <a:rPr lang="it-IT" dirty="0" err="1"/>
              <a:t>Linked</a:t>
            </a:r>
            <a:r>
              <a:rPr lang="it-IT" dirty="0"/>
              <a:t> Data </a:t>
            </a:r>
            <a:r>
              <a:rPr lang="it-IT" dirty="0" smtClean="0"/>
              <a:t>utilizza l’HTTP come meccanismo di accesso ai dati. </a:t>
            </a:r>
            <a:r>
              <a:rPr lang="it-IT" dirty="0"/>
              <a:t>Al contrario, le API Web </a:t>
            </a:r>
            <a:r>
              <a:rPr lang="it-IT" dirty="0" smtClean="0"/>
              <a:t>sono accessibili utilizzando </a:t>
            </a:r>
            <a:r>
              <a:rPr lang="it-IT" dirty="0"/>
              <a:t>diverse interfacce proprietarie.</a:t>
            </a:r>
          </a:p>
          <a:p>
            <a:pPr lvl="1"/>
            <a:r>
              <a:rPr lang="it-IT" dirty="0" smtClean="0"/>
              <a:t>Ricerca dei dati basata su collegamenti ipertestuali. </a:t>
            </a:r>
            <a:r>
              <a:rPr lang="it-IT" dirty="0"/>
              <a:t>Utilizzando URI come identificatori globali per </a:t>
            </a:r>
            <a:r>
              <a:rPr lang="it-IT" dirty="0" smtClean="0"/>
              <a:t>le entità, </a:t>
            </a:r>
            <a:r>
              <a:rPr lang="it-IT" dirty="0" err="1"/>
              <a:t>Linked</a:t>
            </a:r>
            <a:r>
              <a:rPr lang="it-IT" dirty="0"/>
              <a:t> Data consente collegamenti ipertestuali </a:t>
            </a:r>
            <a:r>
              <a:rPr lang="it-IT" dirty="0" smtClean="0"/>
              <a:t>tra entità presenti in </a:t>
            </a:r>
            <a:r>
              <a:rPr lang="it-IT" dirty="0"/>
              <a:t>diverse fonti di </a:t>
            </a:r>
            <a:r>
              <a:rPr lang="it-IT" dirty="0" smtClean="0"/>
              <a:t>dati, formando un </a:t>
            </a:r>
            <a:r>
              <a:rPr lang="it-IT" dirty="0"/>
              <a:t>unico spazio </a:t>
            </a:r>
            <a:r>
              <a:rPr lang="it-IT" dirty="0" smtClean="0"/>
              <a:t>di dati globale. Al </a:t>
            </a:r>
            <a:r>
              <a:rPr lang="it-IT" dirty="0"/>
              <a:t>contrario, le API web nonché i </a:t>
            </a:r>
            <a:r>
              <a:rPr lang="it-IT" dirty="0" err="1" smtClean="0"/>
              <a:t>dump</a:t>
            </a:r>
            <a:r>
              <a:rPr lang="it-IT" dirty="0" smtClean="0"/>
              <a:t> di dati in </a:t>
            </a:r>
            <a:r>
              <a:rPr lang="it-IT" dirty="0"/>
              <a:t>formati proprietari </a:t>
            </a:r>
            <a:r>
              <a:rPr lang="it-IT" dirty="0" smtClean="0"/>
              <a:t>creano isole </a:t>
            </a:r>
            <a:r>
              <a:rPr lang="it-IT" dirty="0"/>
              <a:t>di dati.</a:t>
            </a:r>
          </a:p>
          <a:p>
            <a:pPr lvl="1"/>
            <a:r>
              <a:rPr lang="it-IT" dirty="0" smtClean="0"/>
              <a:t>Dati auto-descrittivi. </a:t>
            </a:r>
            <a:r>
              <a:rPr lang="it-IT" dirty="0" err="1"/>
              <a:t>Linked</a:t>
            </a:r>
            <a:r>
              <a:rPr lang="it-IT" dirty="0"/>
              <a:t> Data facilita l'integrazione dei dati provenienti da fonti diverse basandosi su vocabolari condivisi, </a:t>
            </a:r>
            <a:r>
              <a:rPr lang="it-IT" dirty="0" smtClean="0"/>
              <a:t>e le </a:t>
            </a:r>
            <a:r>
              <a:rPr lang="it-IT" dirty="0"/>
              <a:t>definizioni di questi vocabolari </a:t>
            </a:r>
            <a:r>
              <a:rPr lang="it-IT" dirty="0" smtClean="0"/>
              <a:t>è accessibile, e </a:t>
            </a:r>
            <a:r>
              <a:rPr lang="it-IT" dirty="0"/>
              <a:t>consentendo </a:t>
            </a:r>
            <a:r>
              <a:rPr lang="it-IT" dirty="0" smtClean="0"/>
              <a:t>il collegamento tra diversi vocabolari.</a:t>
            </a:r>
            <a:endParaRPr lang="it-IT" dirty="0"/>
          </a:p>
        </p:txBody>
      </p:sp>
    </p:spTree>
    <p:extLst>
      <p:ext uri="{BB962C8B-B14F-4D97-AF65-F5344CB8AC3E}">
        <p14:creationId xmlns:p14="http://schemas.microsoft.com/office/powerpoint/2010/main" val="397009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25625" y="2718840"/>
            <a:ext cx="9404723" cy="1400530"/>
          </a:xfrm>
        </p:spPr>
        <p:txBody>
          <a:bodyPr/>
          <a:lstStyle/>
          <a:p>
            <a:r>
              <a:rPr lang="it-IT" dirty="0" smtClean="0"/>
              <a:t>Grazie</a:t>
            </a:r>
            <a:endParaRPr lang="it-IT" dirty="0"/>
          </a:p>
        </p:txBody>
      </p:sp>
    </p:spTree>
    <p:extLst>
      <p:ext uri="{BB962C8B-B14F-4D97-AF65-F5344CB8AC3E}">
        <p14:creationId xmlns:p14="http://schemas.microsoft.com/office/powerpoint/2010/main" val="275470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collegare i dati?</a:t>
            </a:r>
            <a:endParaRPr lang="it-IT" dirty="0"/>
          </a:p>
        </p:txBody>
      </p:sp>
      <p:sp>
        <p:nvSpPr>
          <p:cNvPr id="3" name="Segnaposto contenuto 2"/>
          <p:cNvSpPr>
            <a:spLocks noGrp="1"/>
          </p:cNvSpPr>
          <p:nvPr>
            <p:ph idx="1"/>
          </p:nvPr>
        </p:nvSpPr>
        <p:spPr/>
        <p:txBody>
          <a:bodyPr/>
          <a:lstStyle/>
          <a:p>
            <a:r>
              <a:rPr lang="it-IT" sz="3200" dirty="0" smtClean="0"/>
              <a:t>Condividere dati</a:t>
            </a:r>
          </a:p>
          <a:p>
            <a:r>
              <a:rPr lang="it-IT" sz="3200" dirty="0" err="1"/>
              <a:t>Superadditività</a:t>
            </a:r>
            <a:endParaRPr lang="it-IT" sz="3200" dirty="0"/>
          </a:p>
          <a:p>
            <a:pPr marL="0" indent="0">
              <a:buNone/>
            </a:pPr>
            <a:r>
              <a:rPr lang="it-IT" sz="3200" dirty="0"/>
              <a:t>	</a:t>
            </a:r>
            <a:r>
              <a:rPr lang="it-IT" sz="3200" dirty="0" smtClean="0"/>
              <a:t>v(S∪T)≥v(</a:t>
            </a:r>
            <a:r>
              <a:rPr lang="it-IT" sz="3200" dirty="0" err="1" smtClean="0"/>
              <a:t>S</a:t>
            </a:r>
            <a:r>
              <a:rPr lang="it-IT" sz="3200" dirty="0" smtClean="0"/>
              <a:t>)+v(T)</a:t>
            </a:r>
          </a:p>
          <a:p>
            <a:r>
              <a:rPr lang="it-IT" sz="3200" dirty="0" smtClean="0"/>
              <a:t>Interoperabilità</a:t>
            </a:r>
          </a:p>
          <a:p>
            <a:r>
              <a:rPr lang="it-IT" sz="3200" dirty="0" smtClean="0"/>
              <a:t>Attivare processi di Inferenza</a:t>
            </a:r>
          </a:p>
          <a:p>
            <a:pPr marL="0" indent="0">
              <a:buNone/>
            </a:pPr>
            <a:endParaRPr lang="it-IT" dirty="0" smtClean="0"/>
          </a:p>
        </p:txBody>
      </p:sp>
    </p:spTree>
    <p:extLst>
      <p:ext uri="{BB962C8B-B14F-4D97-AF65-F5344CB8AC3E}">
        <p14:creationId xmlns:p14="http://schemas.microsoft.com/office/powerpoint/2010/main" val="414889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0" indent="0">
              <a:buNone/>
            </a:pPr>
            <a:r>
              <a:rPr lang="it-IT" sz="2400" i="1" dirty="0"/>
              <a:t>«Proprio come i collegamenti ipertestuali nel Web classico che collegano documenti in un unico spazio di informazione globale, i </a:t>
            </a:r>
            <a:r>
              <a:rPr lang="it-IT" sz="2400" i="1" dirty="0" err="1"/>
              <a:t>Linked</a:t>
            </a:r>
            <a:r>
              <a:rPr lang="it-IT" sz="2400" i="1" dirty="0"/>
              <a:t> Data consentono collegamenti tra entità di diverse fonti di dati e quindi consente di collegare queste fonti di dati in un unico spazio di dati globale …… Questa è l'essenza del </a:t>
            </a:r>
            <a:r>
              <a:rPr lang="it-IT" sz="2400" i="1" dirty="0" err="1"/>
              <a:t>Linked</a:t>
            </a:r>
            <a:r>
              <a:rPr lang="it-IT" sz="2400" i="1" dirty="0"/>
              <a:t> Data.</a:t>
            </a:r>
            <a:r>
              <a:rPr lang="it-IT" sz="2400" i="1" dirty="0" smtClean="0"/>
              <a:t>»</a:t>
            </a:r>
          </a:p>
          <a:p>
            <a:pPr marL="0" indent="0">
              <a:buNone/>
            </a:pPr>
            <a:endParaRPr lang="it-IT" sz="2400" i="1" dirty="0"/>
          </a:p>
          <a:p>
            <a:pPr marL="0" indent="0">
              <a:buNone/>
            </a:pPr>
            <a:r>
              <a:rPr lang="it-IT" dirty="0"/>
              <a:t>Tom </a:t>
            </a:r>
            <a:r>
              <a:rPr lang="it-IT" dirty="0" err="1"/>
              <a:t>Heath</a:t>
            </a:r>
            <a:r>
              <a:rPr lang="it-IT" dirty="0"/>
              <a:t> and Christian </a:t>
            </a:r>
            <a:r>
              <a:rPr lang="it-IT" dirty="0" err="1"/>
              <a:t>Bizer</a:t>
            </a:r>
            <a:r>
              <a:rPr lang="it-IT" dirty="0"/>
              <a:t> (</a:t>
            </a:r>
            <a:r>
              <a:rPr lang="it-IT" dirty="0" smtClean="0"/>
              <a:t>2011) “</a:t>
            </a:r>
            <a:r>
              <a:rPr lang="it-IT" dirty="0" err="1" smtClean="0"/>
              <a:t>Linked</a:t>
            </a:r>
            <a:r>
              <a:rPr lang="it-IT" dirty="0" smtClean="0"/>
              <a:t> </a:t>
            </a:r>
            <a:r>
              <a:rPr lang="it-IT" dirty="0"/>
              <a:t>Data: </a:t>
            </a:r>
            <a:r>
              <a:rPr lang="it-IT" dirty="0" err="1"/>
              <a:t>Evolving</a:t>
            </a:r>
            <a:r>
              <a:rPr lang="it-IT" dirty="0"/>
              <a:t> the Web </a:t>
            </a:r>
            <a:r>
              <a:rPr lang="it-IT" dirty="0" err="1"/>
              <a:t>into</a:t>
            </a:r>
            <a:r>
              <a:rPr lang="it-IT" dirty="0"/>
              <a:t> a Global Data </a:t>
            </a:r>
            <a:r>
              <a:rPr lang="it-IT" dirty="0" smtClean="0"/>
              <a:t>Space” </a:t>
            </a:r>
            <a:endParaRPr lang="it-IT" dirty="0"/>
          </a:p>
        </p:txBody>
      </p:sp>
      <p:sp>
        <p:nvSpPr>
          <p:cNvPr id="4" name="Titolo 1"/>
          <p:cNvSpPr>
            <a:spLocks noGrp="1"/>
          </p:cNvSpPr>
          <p:nvPr>
            <p:ph type="title"/>
          </p:nvPr>
        </p:nvSpPr>
        <p:spPr>
          <a:xfrm>
            <a:off x="646111" y="452718"/>
            <a:ext cx="9404723" cy="1400530"/>
          </a:xfrm>
        </p:spPr>
        <p:txBody>
          <a:bodyPr/>
          <a:lstStyle/>
          <a:p>
            <a:r>
              <a:rPr lang="it-IT" sz="4400" dirty="0" smtClean="0"/>
              <a:t>L'essenza </a:t>
            </a:r>
            <a:r>
              <a:rPr lang="it-IT" sz="4400" dirty="0"/>
              <a:t>del </a:t>
            </a:r>
            <a:r>
              <a:rPr lang="it-IT" sz="4400" dirty="0" err="1"/>
              <a:t>Linked</a:t>
            </a:r>
            <a:r>
              <a:rPr lang="it-IT" sz="4400" dirty="0"/>
              <a:t> Data</a:t>
            </a:r>
            <a:endParaRPr lang="it-IT" dirty="0"/>
          </a:p>
        </p:txBody>
      </p:sp>
    </p:spTree>
    <p:extLst>
      <p:ext uri="{BB962C8B-B14F-4D97-AF65-F5344CB8AC3E}">
        <p14:creationId xmlns:p14="http://schemas.microsoft.com/office/powerpoint/2010/main" val="1117967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 4 principi del </a:t>
            </a:r>
            <a:r>
              <a:rPr lang="it-IT" dirty="0" err="1" smtClean="0"/>
              <a:t>Linked</a:t>
            </a:r>
            <a:r>
              <a:rPr lang="it-IT" dirty="0" smtClean="0"/>
              <a:t> Data</a:t>
            </a:r>
            <a:endParaRPr lang="it-IT" dirty="0"/>
          </a:p>
        </p:txBody>
      </p:sp>
      <p:sp>
        <p:nvSpPr>
          <p:cNvPr id="3" name="Segnaposto contenuto 2"/>
          <p:cNvSpPr>
            <a:spLocks noGrp="1"/>
          </p:cNvSpPr>
          <p:nvPr>
            <p:ph idx="1"/>
          </p:nvPr>
        </p:nvSpPr>
        <p:spPr/>
        <p:txBody>
          <a:bodyPr>
            <a:normAutofit fontScale="92500" lnSpcReduction="10000"/>
          </a:bodyPr>
          <a:lstStyle/>
          <a:p>
            <a:r>
              <a:rPr lang="en-US" sz="2400" dirty="0" err="1" smtClean="0"/>
              <a:t>Utilizzare</a:t>
            </a:r>
            <a:r>
              <a:rPr lang="en-US" sz="2400" dirty="0" smtClean="0"/>
              <a:t> URI </a:t>
            </a:r>
            <a:r>
              <a:rPr lang="it-IT" sz="2400" dirty="0" smtClean="0"/>
              <a:t>(</a:t>
            </a:r>
            <a:r>
              <a:rPr lang="it-IT" sz="2400" dirty="0" err="1" smtClean="0"/>
              <a:t>Uniform</a:t>
            </a:r>
            <a:r>
              <a:rPr lang="it-IT" sz="2400" dirty="0" smtClean="0"/>
              <a:t> </a:t>
            </a:r>
            <a:r>
              <a:rPr lang="it-IT" sz="2400" dirty="0"/>
              <a:t>Resource </a:t>
            </a:r>
            <a:r>
              <a:rPr lang="it-IT" sz="2400" dirty="0" err="1"/>
              <a:t>Identifiers</a:t>
            </a:r>
            <a:r>
              <a:rPr lang="it-IT" sz="2400" dirty="0"/>
              <a:t>) per </a:t>
            </a:r>
            <a:r>
              <a:rPr lang="it-IT" sz="2400" dirty="0" smtClean="0"/>
              <a:t>identificare </a:t>
            </a:r>
            <a:r>
              <a:rPr lang="en-US" sz="2400" dirty="0" err="1" smtClean="0"/>
              <a:t>entità</a:t>
            </a:r>
            <a:endParaRPr lang="en-US" sz="2400" dirty="0"/>
          </a:p>
          <a:p>
            <a:r>
              <a:rPr lang="it-IT" sz="2400" dirty="0" smtClean="0"/>
              <a:t>Usare </a:t>
            </a:r>
            <a:r>
              <a:rPr lang="it-IT" sz="2400" dirty="0"/>
              <a:t>HTTP URI in modo che </a:t>
            </a:r>
            <a:r>
              <a:rPr lang="it-IT" sz="2400" dirty="0" smtClean="0"/>
              <a:t>le entità possano </a:t>
            </a:r>
            <a:r>
              <a:rPr lang="it-IT" sz="2400" dirty="0"/>
              <a:t>essere </a:t>
            </a:r>
            <a:r>
              <a:rPr lang="it-IT" sz="2400" dirty="0" smtClean="0"/>
              <a:t>individuati </a:t>
            </a:r>
            <a:r>
              <a:rPr lang="it-IT" sz="2400" dirty="0"/>
              <a:t>da persone e da </a:t>
            </a:r>
            <a:r>
              <a:rPr lang="it-IT" sz="2400" dirty="0" err="1"/>
              <a:t>user</a:t>
            </a:r>
            <a:r>
              <a:rPr lang="it-IT" sz="2400" dirty="0"/>
              <a:t> agent (browser, programmi)</a:t>
            </a:r>
          </a:p>
          <a:p>
            <a:r>
              <a:rPr lang="it-IT" sz="2400" dirty="0"/>
              <a:t>F</a:t>
            </a:r>
            <a:r>
              <a:rPr lang="it-IT" sz="2400" dirty="0" smtClean="0"/>
              <a:t>ornire </a:t>
            </a:r>
            <a:r>
              <a:rPr lang="it-IT" sz="2400" dirty="0"/>
              <a:t>informazioni utili sull’oggetto </a:t>
            </a:r>
            <a:r>
              <a:rPr lang="it-IT" sz="2400" dirty="0" smtClean="0"/>
              <a:t>quando qualcuno accede ad un URI </a:t>
            </a:r>
            <a:r>
              <a:rPr lang="it-IT" sz="2400" dirty="0"/>
              <a:t>usando formati standard come RDF, SPARQL</a:t>
            </a:r>
          </a:p>
          <a:p>
            <a:r>
              <a:rPr lang="it-IT" sz="2400" dirty="0"/>
              <a:t>I</a:t>
            </a:r>
            <a:r>
              <a:rPr lang="it-IT" sz="2400" dirty="0" smtClean="0"/>
              <a:t>ncludere collegamenti ad </a:t>
            </a:r>
            <a:r>
              <a:rPr lang="it-IT" sz="2400" dirty="0"/>
              <a:t>altri URI </a:t>
            </a:r>
            <a:r>
              <a:rPr lang="it-IT" sz="2400" dirty="0" smtClean="0"/>
              <a:t>cosicché si possano scoprire maggiori informazioni</a:t>
            </a:r>
          </a:p>
          <a:p>
            <a:endParaRPr lang="it-IT" dirty="0"/>
          </a:p>
          <a:p>
            <a:pPr marL="0" indent="0">
              <a:buNone/>
            </a:pPr>
            <a:r>
              <a:rPr lang="it-IT" dirty="0" smtClean="0"/>
              <a:t>	</a:t>
            </a:r>
            <a:r>
              <a:rPr lang="it-IT" sz="1900" dirty="0" smtClean="0">
                <a:hlinkClick r:id="rId2"/>
              </a:rPr>
              <a:t>http</a:t>
            </a:r>
            <a:r>
              <a:rPr lang="it-IT" sz="1900" dirty="0">
                <a:hlinkClick r:id="rId2"/>
              </a:rPr>
              <a:t>://www.w3.org/DesignIssues/</a:t>
            </a:r>
            <a:r>
              <a:rPr lang="it-IT" sz="1900" dirty="0" smtClean="0">
                <a:hlinkClick r:id="rId2"/>
              </a:rPr>
              <a:t>LinkedData.html</a:t>
            </a:r>
            <a:r>
              <a:rPr lang="it-IT" sz="1900" dirty="0" smtClean="0"/>
              <a:t> </a:t>
            </a:r>
            <a:endParaRPr lang="it-IT" dirty="0"/>
          </a:p>
        </p:txBody>
      </p:sp>
    </p:spTree>
    <p:extLst>
      <p:ext uri="{BB962C8B-B14F-4D97-AF65-F5344CB8AC3E}">
        <p14:creationId xmlns:p14="http://schemas.microsoft.com/office/powerpoint/2010/main" val="290576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Identifichiamo gli oggetti nello spazio globale</a:t>
            </a:r>
            <a:endParaRPr lang="it-IT" dirty="0"/>
          </a:p>
        </p:txBody>
      </p:sp>
      <p:sp>
        <p:nvSpPr>
          <p:cNvPr id="3" name="Segnaposto contenuto 2"/>
          <p:cNvSpPr>
            <a:spLocks noGrp="1"/>
          </p:cNvSpPr>
          <p:nvPr>
            <p:ph idx="1"/>
          </p:nvPr>
        </p:nvSpPr>
        <p:spPr/>
        <p:txBody>
          <a:bodyPr>
            <a:normAutofit/>
          </a:bodyPr>
          <a:lstStyle/>
          <a:p>
            <a:r>
              <a:rPr lang="it-IT" dirty="0" smtClean="0"/>
              <a:t>Il primo principio sostiene l’utilizzo di URI </a:t>
            </a:r>
            <a:r>
              <a:rPr lang="it-IT" dirty="0"/>
              <a:t>per </a:t>
            </a:r>
            <a:r>
              <a:rPr lang="it-IT" dirty="0" smtClean="0"/>
              <a:t>identificare oggetti </a:t>
            </a:r>
            <a:r>
              <a:rPr lang="it-IT" dirty="0"/>
              <a:t>del mondo reale e concetti astratti</a:t>
            </a:r>
            <a:r>
              <a:rPr lang="it-IT" dirty="0" smtClean="0"/>
              <a:t>.</a:t>
            </a:r>
          </a:p>
          <a:p>
            <a:pPr marL="0" indent="0">
              <a:buNone/>
            </a:pPr>
            <a:endParaRPr lang="it-IT" dirty="0" smtClean="0"/>
          </a:p>
          <a:p>
            <a:pPr marL="400050" lvl="1" indent="0">
              <a:buNone/>
            </a:pPr>
            <a:r>
              <a:rPr lang="it-IT" dirty="0" smtClean="0"/>
              <a:t>urn:ISSN:1560-1560</a:t>
            </a:r>
          </a:p>
          <a:p>
            <a:pPr marL="400050" lvl="1" indent="0">
              <a:buNone/>
            </a:pPr>
            <a:r>
              <a:rPr lang="it-IT" dirty="0" smtClean="0"/>
              <a:t>url:ISBN:952-10-0093-7</a:t>
            </a:r>
          </a:p>
          <a:p>
            <a:pPr marL="400050" lvl="1" indent="0">
              <a:buNone/>
            </a:pPr>
            <a:endParaRPr lang="it-IT" dirty="0" smtClean="0">
              <a:hlinkClick r:id="rId2"/>
            </a:endParaRPr>
          </a:p>
          <a:p>
            <a:pPr marL="400050" lvl="1" indent="0">
              <a:buNone/>
            </a:pPr>
            <a:r>
              <a:rPr lang="it-IT" dirty="0">
                <a:hlinkClick r:id="rId3"/>
              </a:rPr>
              <a:t>http://www.w3.org/TR/uri-clarification</a:t>
            </a:r>
            <a:r>
              <a:rPr lang="it-IT" dirty="0" smtClean="0">
                <a:hlinkClick r:id="rId3"/>
              </a:rPr>
              <a:t>/</a:t>
            </a:r>
            <a:endParaRPr lang="it-IT" dirty="0" smtClean="0">
              <a:hlinkClick r:id="rId2"/>
            </a:endParaRPr>
          </a:p>
          <a:p>
            <a:pPr marL="400050" lvl="1" indent="0">
              <a:buNone/>
            </a:pPr>
            <a:r>
              <a:rPr lang="it-IT" dirty="0" smtClean="0">
                <a:hlinkClick r:id="rId4"/>
              </a:rPr>
              <a:t>http</a:t>
            </a:r>
            <a:r>
              <a:rPr lang="it-IT" dirty="0">
                <a:hlinkClick r:id="rId4"/>
              </a:rPr>
              <a:t>://</a:t>
            </a:r>
            <a:r>
              <a:rPr lang="it-IT" dirty="0" smtClean="0">
                <a:hlinkClick r:id="rId4"/>
              </a:rPr>
              <a:t>www.iana.org/assignments/uri-schemes/uri-schemes.xhtml</a:t>
            </a:r>
            <a:endParaRPr lang="it-IT" dirty="0" smtClean="0">
              <a:hlinkClick r:id="rId2"/>
            </a:endParaRPr>
          </a:p>
          <a:p>
            <a:pPr marL="0" indent="0">
              <a:buNone/>
            </a:pPr>
            <a:endParaRPr lang="it-IT" dirty="0" smtClean="0">
              <a:hlinkClick r:id="rId2"/>
            </a:endParaRPr>
          </a:p>
          <a:p>
            <a:endParaRPr lang="it-IT" dirty="0"/>
          </a:p>
        </p:txBody>
      </p:sp>
    </p:spTree>
    <p:extLst>
      <p:ext uri="{BB962C8B-B14F-4D97-AF65-F5344CB8AC3E}">
        <p14:creationId xmlns:p14="http://schemas.microsoft.com/office/powerpoint/2010/main" val="142947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Relazioni</a:t>
            </a: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1086404319"/>
              </p:ext>
            </p:extLst>
          </p:nvPr>
        </p:nvGraphicFramePr>
        <p:xfrm>
          <a:off x="607488" y="1646365"/>
          <a:ext cx="9467055" cy="1920240"/>
        </p:xfrm>
        <a:graphic>
          <a:graphicData uri="http://schemas.openxmlformats.org/drawingml/2006/table">
            <a:tbl>
              <a:tblPr firstRow="1" bandRow="1">
                <a:tableStyleId>{2D5ABB26-0587-4C30-8999-92F81FD0307C}</a:tableStyleId>
              </a:tblPr>
              <a:tblGrid>
                <a:gridCol w="1893411"/>
                <a:gridCol w="1893411"/>
                <a:gridCol w="1893411"/>
                <a:gridCol w="1893411"/>
                <a:gridCol w="1893411"/>
              </a:tblGrid>
              <a:tr h="620580">
                <a:tc>
                  <a:txBody>
                    <a:bodyPr/>
                    <a:lstStyle/>
                    <a:p>
                      <a:r>
                        <a:rPr lang="it-IT" dirty="0" smtClean="0"/>
                        <a:t>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cognome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Istituto</a:t>
                      </a:r>
                      <a:r>
                        <a:rPr lang="it-IT" baseline="0" dirty="0" smtClean="0"/>
                        <a:t> di afferenza</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Numero di telefono</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Davide </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Taibi</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Istituto per le Tecnologie Didattiche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0916809216</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2157191010"/>
              </p:ext>
            </p:extLst>
          </p:nvPr>
        </p:nvGraphicFramePr>
        <p:xfrm>
          <a:off x="2752836" y="4409300"/>
          <a:ext cx="8128000" cy="1656080"/>
        </p:xfrm>
        <a:graphic>
          <a:graphicData uri="http://schemas.openxmlformats.org/drawingml/2006/table">
            <a:tbl>
              <a:tblPr firstRow="1" bandRow="1">
                <a:tableStyleId>{2D5ABB26-0587-4C30-8999-92F81FD0307C}</a:tableStyleId>
              </a:tblPr>
              <a:tblGrid>
                <a:gridCol w="1625600"/>
                <a:gridCol w="1625600"/>
                <a:gridCol w="1625600"/>
                <a:gridCol w="1964350"/>
                <a:gridCol w="1286850"/>
              </a:tblGrid>
              <a:tr h="370840">
                <a:tc>
                  <a:txBody>
                    <a:bodyPr/>
                    <a:lstStyle/>
                    <a:p>
                      <a:r>
                        <a:rPr lang="it-IT" dirty="0" smtClean="0"/>
                        <a:t>Istituto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Città</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Indirizzo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Dipartimento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it-IT" dirty="0" smtClean="0"/>
                        <a:t>Istituto per le tecnologie didattiche</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Palermo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Via</a:t>
                      </a:r>
                      <a:r>
                        <a:rPr lang="it-IT" baseline="0" dirty="0" smtClean="0"/>
                        <a:t> Ugo La Malfa 153</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Identità Culturale</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2300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Relazioni</a:t>
            </a: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629990202"/>
              </p:ext>
            </p:extLst>
          </p:nvPr>
        </p:nvGraphicFramePr>
        <p:xfrm>
          <a:off x="607488" y="1646365"/>
          <a:ext cx="9467055" cy="1920240"/>
        </p:xfrm>
        <a:graphic>
          <a:graphicData uri="http://schemas.openxmlformats.org/drawingml/2006/table">
            <a:tbl>
              <a:tblPr firstRow="1" bandRow="1">
                <a:tableStyleId>{2D5ABB26-0587-4C30-8999-92F81FD0307C}</a:tableStyleId>
              </a:tblPr>
              <a:tblGrid>
                <a:gridCol w="1893411"/>
                <a:gridCol w="1893411"/>
                <a:gridCol w="1893411"/>
                <a:gridCol w="1893411"/>
                <a:gridCol w="1893411"/>
              </a:tblGrid>
              <a:tr h="620580">
                <a:tc>
                  <a:txBody>
                    <a:bodyPr/>
                    <a:lstStyle/>
                    <a:p>
                      <a:r>
                        <a:rPr lang="it-IT" dirty="0" smtClean="0"/>
                        <a:t>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cognome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Istituto</a:t>
                      </a:r>
                      <a:r>
                        <a:rPr lang="it-IT" baseline="0" dirty="0" smtClean="0"/>
                        <a:t> di afferenza</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Numero di telefono</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Davide </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Taibi</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Istituto per le Tecnologie Didattiche</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0916809216</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r h="359542">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lnT w="12700" cap="flat" cmpd="sng" algn="ctr">
                      <a:solidFill>
                        <a:prstClr val="white"/>
                      </a:solidFill>
                      <a:prstDash val="solid"/>
                      <a:round/>
                      <a:headEnd type="none" w="med" len="med"/>
                      <a:tailEnd type="none" w="med" len="med"/>
                    </a:lnT>
                    <a:lnB w="12700" cap="flat" cmpd="sng" algn="ctr">
                      <a:solidFill>
                        <a:prstClr val="white"/>
                      </a:solidFill>
                      <a:prstDash val="solid"/>
                      <a:round/>
                      <a:headEnd type="none" w="med" len="med"/>
                      <a:tailEnd type="none" w="med" len="med"/>
                    </a:lnB>
                  </a:tcPr>
                </a:tc>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257868091"/>
              </p:ext>
            </p:extLst>
          </p:nvPr>
        </p:nvGraphicFramePr>
        <p:xfrm>
          <a:off x="2752836" y="4409300"/>
          <a:ext cx="8128000" cy="1656080"/>
        </p:xfrm>
        <a:graphic>
          <a:graphicData uri="http://schemas.openxmlformats.org/drawingml/2006/table">
            <a:tbl>
              <a:tblPr firstRow="1" bandRow="1">
                <a:tableStyleId>{2D5ABB26-0587-4C30-8999-92F81FD0307C}</a:tableStyleId>
              </a:tblPr>
              <a:tblGrid>
                <a:gridCol w="1625600"/>
                <a:gridCol w="1625600"/>
                <a:gridCol w="1625600"/>
                <a:gridCol w="1964350"/>
                <a:gridCol w="1286850"/>
              </a:tblGrid>
              <a:tr h="370840">
                <a:tc>
                  <a:txBody>
                    <a:bodyPr/>
                    <a:lstStyle/>
                    <a:p>
                      <a:r>
                        <a:rPr lang="it-IT" dirty="0" smtClean="0"/>
                        <a:t>Istituto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Città</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Indirizzo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Dipartimento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it-IT" dirty="0" smtClean="0"/>
                        <a:t>Istituto per le tecnologie didattiche</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Palermo</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Via</a:t>
                      </a:r>
                      <a:r>
                        <a:rPr lang="it-IT" baseline="0" dirty="0" smtClean="0"/>
                        <a:t> Ugo La Malfa 153</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Identità Culturale</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it-IT" dirty="0" smtClean="0"/>
                        <a:t>…</a:t>
                      </a:r>
                      <a:endParaRPr lang="it-IT"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bl>
          </a:graphicData>
        </a:graphic>
      </p:graphicFrame>
      <p:cxnSp>
        <p:nvCxnSpPr>
          <p:cNvPr id="6" name="Connettore 2 5"/>
          <p:cNvCxnSpPr/>
          <p:nvPr/>
        </p:nvCxnSpPr>
        <p:spPr>
          <a:xfrm flipV="1">
            <a:off x="3415390" y="2883063"/>
            <a:ext cx="1716277" cy="21622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4879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791</TotalTime>
  <Words>1686</Words>
  <Application>Microsoft Office PowerPoint</Application>
  <PresentationFormat>Widescreen</PresentationFormat>
  <Paragraphs>413</Paragraphs>
  <Slides>32</Slides>
  <Notes>9</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32</vt:i4>
      </vt:variant>
    </vt:vector>
  </HeadingPairs>
  <TitlesOfParts>
    <vt:vector size="40" baseType="lpstr">
      <vt:lpstr>SimSun</vt:lpstr>
      <vt:lpstr>Arial</vt:lpstr>
      <vt:lpstr>Calibri</vt:lpstr>
      <vt:lpstr>Century Gothic</vt:lpstr>
      <vt:lpstr>Courier New</vt:lpstr>
      <vt:lpstr>Times New Roman</vt:lpstr>
      <vt:lpstr>Wingdings 3</vt:lpstr>
      <vt:lpstr>Ione</vt:lpstr>
      <vt:lpstr>Linked Data Cosa sono e perché sono importanti</vt:lpstr>
      <vt:lpstr>Classificazione dei dati aperti</vt:lpstr>
      <vt:lpstr>Linked (Open) Data</vt:lpstr>
      <vt:lpstr>Perché collegare i dati?</vt:lpstr>
      <vt:lpstr>L'essenza del Linked Data</vt:lpstr>
      <vt:lpstr>I 4 principi del Linked Data</vt:lpstr>
      <vt:lpstr>Identifichiamo gli oggetti nello spazio globale</vt:lpstr>
      <vt:lpstr>Relazioni</vt:lpstr>
      <vt:lpstr>Relazioni</vt:lpstr>
      <vt:lpstr>Relazioni</vt:lpstr>
      <vt:lpstr>Relazioni</vt:lpstr>
      <vt:lpstr>Dereferenziamo…</vt:lpstr>
      <vt:lpstr>Qualcosa sulle URI</vt:lpstr>
      <vt:lpstr>Rappresentiamo gli oggetti e le loro proprietà</vt:lpstr>
      <vt:lpstr>Esempio FOAF</vt:lpstr>
      <vt:lpstr>Esempio FOAF in RDF/XML</vt:lpstr>
      <vt:lpstr>Esempio FOAF in N-triples</vt:lpstr>
      <vt:lpstr>Esempio FOAF in n3</vt:lpstr>
      <vt:lpstr>Esempio FOAF</vt:lpstr>
      <vt:lpstr>Colleghiamo i dati</vt:lpstr>
      <vt:lpstr>Relazioni</vt:lpstr>
      <vt:lpstr>Relazioni</vt:lpstr>
      <vt:lpstr>Relazioni</vt:lpstr>
      <vt:lpstr>Presentazione standard di PowerPoint</vt:lpstr>
      <vt:lpstr>DBpedia</vt:lpstr>
      <vt:lpstr>LAK Dataset</vt:lpstr>
      <vt:lpstr>Presentazione standard di PowerPoint</vt:lpstr>
      <vt:lpstr>Inferenza basata su regole</vt:lpstr>
      <vt:lpstr>Inferenza basata su ontologie</vt:lpstr>
      <vt:lpstr>Alcuni strumenti utili</vt:lpstr>
      <vt:lpstr>Riassumendo</vt:lpstr>
      <vt:lpstr>Grazie</vt:lpstr>
    </vt:vector>
  </TitlesOfParts>
  <Company>CNR ITD Palermo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Data</dc:title>
  <dc:creator>Taibi Davide</dc:creator>
  <cp:lastModifiedBy>Taibi Davide</cp:lastModifiedBy>
  <cp:revision>111</cp:revision>
  <dcterms:created xsi:type="dcterms:W3CDTF">2015-08-26T09:55:30Z</dcterms:created>
  <dcterms:modified xsi:type="dcterms:W3CDTF">2015-09-09T08:23:52Z</dcterms:modified>
</cp:coreProperties>
</file>