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58" r:id="rId5"/>
    <p:sldId id="261" r:id="rId6"/>
    <p:sldId id="262" r:id="rId7"/>
    <p:sldId id="263" r:id="rId8"/>
    <p:sldId id="268" r:id="rId9"/>
    <p:sldId id="264" r:id="rId10"/>
    <p:sldId id="269" r:id="rId11"/>
    <p:sldId id="265" r:id="rId12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0CB"/>
    <a:srgbClr val="2CE3EF"/>
    <a:srgbClr val="43DCF8"/>
    <a:srgbClr val="43DEFA"/>
    <a:srgbClr val="46E4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A32A2-5AAB-464D-97E1-FD9401F29944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1D894-A555-4E30-B2C0-CB396F5CDAEA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BCA980-BCFC-4EDE-93F3-DAE7F156E259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83965-4587-4706-8920-5FC5BE117E2F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54EA1-56A5-42F6-9720-DFD0D7E7947A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06D98-BA52-4926-A02E-082C41F8744B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4C2D6B-2AB9-462D-B34A-3FE5D12326C0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A4691-F164-40CF-A3D8-9B1E7374E3F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0534C4-3E17-4BBA-8124-1E0CFF1B5D17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03868-EC74-4F6C-8FE5-94460A4BE487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1E6E46-1624-4F71-91C0-E0675C6BA53B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60085-5EEB-4FCD-B231-0487187D84A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5B2FA8-A613-40A0-8779-BB0A3B32B4B2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332D3-46F6-4CE9-915F-A54517CA3DC0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491E9E-F12B-474A-A8FA-E81B23B8481B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B7605-6DD0-4E0E-BCD1-79DBA2AC5EE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0F2F04-95F3-494D-B098-443C6EA6075C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D437D-795B-4F5B-9D7E-3AE97EC0ADE0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23D064-33D7-4A14-A7F5-EA9E162B9E39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C0A9F-3B17-4CBA-997F-C8C810D2F967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3DC5B4-4813-4C95-B4FE-4CC796305F9E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DA78E-201A-410D-B153-646BB7A346B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D7A79FA-24B1-41BB-B83F-C41135BDA924}" type="datetimeFigureOut">
              <a:rPr lang="it-IT"/>
              <a:pPr/>
              <a:t>29/12/2016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B083CF1-3706-4404-80DC-30AD0A1EDF64}" type="slidenum">
              <a:rPr lang="it-IT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Documento_di_Microsoft_Office_Word1.docx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Immagine 8" descr="Social-Media-Wallpapers-H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0" y="-15875"/>
            <a:ext cx="9174163" cy="6873875"/>
          </a:xfrm>
          <a:prstGeom prst="rect">
            <a:avLst/>
          </a:prstGeom>
          <a:solidFill>
            <a:srgbClr val="404040">
              <a:alpha val="43137"/>
            </a:srgbClr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5400" b="1" dirty="0">
                <a:solidFill>
                  <a:schemeClr val="lt1"/>
                </a:solidFill>
                <a:latin typeface="+mn-lt"/>
                <a:ea typeface="+mn-ea"/>
              </a:rPr>
              <a:t>Inaugurazione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5400" b="1" dirty="0" err="1">
                <a:solidFill>
                  <a:schemeClr val="lt1"/>
                </a:solidFill>
                <a:latin typeface="+mn-lt"/>
                <a:ea typeface="+mn-ea"/>
              </a:rPr>
              <a:t>MakerSpace</a:t>
            </a:r>
            <a:r>
              <a:rPr lang="it-IT" sz="5400" b="1" dirty="0">
                <a:solidFill>
                  <a:schemeClr val="lt1"/>
                </a:solidFill>
                <a:latin typeface="+mn-lt"/>
                <a:ea typeface="+mn-ea"/>
              </a:rPr>
              <a:t> Comunale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dirty="0">
                <a:solidFill>
                  <a:schemeClr val="lt1"/>
                </a:solidFill>
                <a:latin typeface="+mn-lt"/>
                <a:ea typeface="+mn-ea"/>
              </a:rPr>
              <a:t>Sabato 17 dicembre 2016 Biblioteca L. </a:t>
            </a:r>
            <a:r>
              <a:rPr lang="it-IT" sz="2800" dirty="0" err="1">
                <a:solidFill>
                  <a:schemeClr val="lt1"/>
                </a:solidFill>
                <a:latin typeface="+mn-lt"/>
                <a:ea typeface="+mn-ea"/>
              </a:rPr>
              <a:t>Scarabelli</a:t>
            </a:r>
            <a:r>
              <a:rPr lang="it-IT" sz="2800" dirty="0">
                <a:solidFill>
                  <a:schemeClr val="lt1"/>
                </a:solidFill>
                <a:latin typeface="+mn-lt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838" y="171450"/>
            <a:ext cx="1190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0888" y="446088"/>
            <a:ext cx="890587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97325" y="636588"/>
            <a:ext cx="5903913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2000" b="1">
                <a:solidFill>
                  <a:srgbClr val="23C0CB"/>
                </a:solidFill>
              </a:rPr>
              <a:t>Attività previste per il progetto Miok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8313" y="1838325"/>
            <a:ext cx="6627812" cy="406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1600" dirty="0">
                <a:solidFill>
                  <a:srgbClr val="23C0CB"/>
                </a:solidFill>
              </a:rPr>
              <a:t>LAB 1</a:t>
            </a:r>
            <a:r>
              <a:rPr lang="it-IT" sz="1600" dirty="0">
                <a:solidFill>
                  <a:srgbClr val="000000"/>
                </a:solidFill>
              </a:rPr>
              <a:t>: </a:t>
            </a:r>
            <a:r>
              <a:rPr lang="it-IT" sz="1600" dirty="0" smtClean="0">
                <a:solidFill>
                  <a:srgbClr val="000000"/>
                </a:solidFill>
              </a:rPr>
              <a:t>Costruiamo </a:t>
            </a:r>
            <a:r>
              <a:rPr lang="it-IT" sz="1600" dirty="0">
                <a:solidFill>
                  <a:srgbClr val="000000"/>
                </a:solidFill>
              </a:rPr>
              <a:t>servizi per la </a:t>
            </a:r>
            <a:r>
              <a:rPr lang="it-IT" sz="1600" dirty="0" smtClean="0">
                <a:solidFill>
                  <a:srgbClr val="000000"/>
                </a:solidFill>
              </a:rPr>
              <a:t>città - Albo Pop </a:t>
            </a:r>
            <a:endParaRPr lang="it-IT" sz="16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1600" dirty="0">
                <a:solidFill>
                  <a:srgbClr val="000000"/>
                </a:solidFill>
              </a:rPr>
              <a:t> 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1600" dirty="0">
                <a:solidFill>
                  <a:srgbClr val="23C0CB"/>
                </a:solidFill>
              </a:rPr>
              <a:t>LAB 2</a:t>
            </a:r>
            <a:r>
              <a:rPr lang="it-IT" sz="1600" dirty="0">
                <a:solidFill>
                  <a:srgbClr val="000000"/>
                </a:solidFill>
              </a:rPr>
              <a:t>: Metodi e strumenti per la partecipazione civica </a:t>
            </a:r>
            <a:r>
              <a:rPr lang="it-IT" sz="1600" dirty="0" smtClean="0">
                <a:solidFill>
                  <a:srgbClr val="000000"/>
                </a:solidFill>
              </a:rPr>
              <a:t>online</a:t>
            </a:r>
            <a:endParaRPr lang="it-IT" sz="16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sz="16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1600" dirty="0">
                <a:solidFill>
                  <a:srgbClr val="23C0CB"/>
                </a:solidFill>
              </a:rPr>
              <a:t>LAB 3</a:t>
            </a:r>
            <a:r>
              <a:rPr lang="it-IT" sz="1600" dirty="0">
                <a:solidFill>
                  <a:srgbClr val="000000"/>
                </a:solidFill>
              </a:rPr>
              <a:t>: </a:t>
            </a:r>
            <a:r>
              <a:rPr lang="it-IT" sz="1600" dirty="0" err="1">
                <a:solidFill>
                  <a:srgbClr val="000000"/>
                </a:solidFill>
              </a:rPr>
              <a:t>Geomatica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smtClean="0">
                <a:solidFill>
                  <a:srgbClr val="000000"/>
                </a:solidFill>
              </a:rPr>
              <a:t>GIS </a:t>
            </a:r>
            <a:r>
              <a:rPr lang="it-IT" sz="1600" dirty="0">
                <a:solidFill>
                  <a:srgbClr val="000000"/>
                </a:solidFill>
              </a:rPr>
              <a:t>Open Source, Data </a:t>
            </a:r>
            <a:r>
              <a:rPr lang="it-IT" sz="1600" dirty="0" err="1">
                <a:solidFill>
                  <a:srgbClr val="000000"/>
                </a:solidFill>
              </a:rPr>
              <a:t>Visualization</a:t>
            </a:r>
            <a:endParaRPr lang="it-IT" sz="16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sz="16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1600" dirty="0">
                <a:solidFill>
                  <a:srgbClr val="23C0CB"/>
                </a:solidFill>
              </a:rPr>
              <a:t>Workshop 1</a:t>
            </a:r>
            <a:r>
              <a:rPr lang="it-IT" sz="1600" dirty="0">
                <a:solidFill>
                  <a:srgbClr val="000000"/>
                </a:solidFill>
              </a:rPr>
              <a:t>: Strumenti e servizi basati su Open Data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sz="16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1600" dirty="0">
                <a:solidFill>
                  <a:srgbClr val="23C0CB"/>
                </a:solidFill>
              </a:rPr>
              <a:t>Workshop 2</a:t>
            </a:r>
            <a:r>
              <a:rPr lang="it-IT" sz="1600" dirty="0">
                <a:solidFill>
                  <a:srgbClr val="000000"/>
                </a:solidFill>
              </a:rPr>
              <a:t>: </a:t>
            </a:r>
            <a:r>
              <a:rPr lang="it-IT" sz="1600" dirty="0" err="1">
                <a:solidFill>
                  <a:srgbClr val="000000"/>
                </a:solidFill>
              </a:rPr>
              <a:t>Mappathon</a:t>
            </a:r>
            <a:r>
              <a:rPr lang="it-IT" sz="1600" dirty="0">
                <a:solidFill>
                  <a:srgbClr val="000000"/>
                </a:solidFill>
              </a:rPr>
              <a:t> I – Beni artistici e culturali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sz="16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1600" dirty="0">
                <a:solidFill>
                  <a:srgbClr val="23C0CB"/>
                </a:solidFill>
              </a:rPr>
              <a:t>Workshop 3</a:t>
            </a:r>
            <a:r>
              <a:rPr lang="it-IT" sz="1600" dirty="0">
                <a:solidFill>
                  <a:srgbClr val="000000"/>
                </a:solidFill>
              </a:rPr>
              <a:t>: </a:t>
            </a:r>
            <a:r>
              <a:rPr lang="it-IT" sz="1600" dirty="0" err="1">
                <a:solidFill>
                  <a:srgbClr val="000000"/>
                </a:solidFill>
              </a:rPr>
              <a:t>Mappathon</a:t>
            </a:r>
            <a:r>
              <a:rPr lang="it-IT" sz="1600" dirty="0">
                <a:solidFill>
                  <a:srgbClr val="000000"/>
                </a:solidFill>
              </a:rPr>
              <a:t> II – Barriere architettoniche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sz="16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1600" dirty="0">
                <a:solidFill>
                  <a:srgbClr val="23C0CB"/>
                </a:solidFill>
              </a:rPr>
              <a:t>Workshop 4</a:t>
            </a:r>
            <a:r>
              <a:rPr lang="it-IT" sz="1600" dirty="0">
                <a:solidFill>
                  <a:srgbClr val="000000"/>
                </a:solidFill>
              </a:rPr>
              <a:t>: Pomeriggio sul CAD – Codice Amministrazione Digitale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sz="16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1600" dirty="0">
                <a:solidFill>
                  <a:srgbClr val="23C0CB"/>
                </a:solidFill>
              </a:rPr>
              <a:t>Conferenza</a:t>
            </a:r>
            <a:r>
              <a:rPr lang="it-IT" sz="1600" dirty="0">
                <a:solidFill>
                  <a:srgbClr val="000000"/>
                </a:solidFill>
              </a:rPr>
              <a:t>: Cambiano le competenze e figure professionali. Come prepararsi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4974" y="5856949"/>
            <a:ext cx="8378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spcBef>
                <a:spcPts val="1200"/>
              </a:spcBef>
              <a:spcAft>
                <a:spcPts val="100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1400" dirty="0">
                <a:solidFill>
                  <a:srgbClr val="000000"/>
                </a:solidFill>
              </a:rPr>
              <a:t>Sulla  base di quello che verificheremo sul campo (preparazione tecnica, attitudini, desideri...) valuteremo l</a:t>
            </a:r>
            <a:r>
              <a:rPr lang="it-IT" altLang="it-IT" sz="1400" dirty="0">
                <a:solidFill>
                  <a:srgbClr val="000000"/>
                </a:solidFill>
              </a:rPr>
              <a:t>’</a:t>
            </a:r>
            <a:r>
              <a:rPr lang="it-IT" sz="1400" dirty="0">
                <a:solidFill>
                  <a:srgbClr val="000000"/>
                </a:solidFill>
              </a:rPr>
              <a:t>introduzione di altre attività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 flipH="1" flipV="1">
            <a:off x="366713" y="6426200"/>
            <a:ext cx="8447087" cy="4603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6438" y="60325"/>
            <a:ext cx="224948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28625"/>
            <a:ext cx="108743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5650" y="385763"/>
            <a:ext cx="132080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600" y="2401888"/>
            <a:ext cx="39544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tabLst>
                <a:tab pos="0" algn="ctr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2000" b="1">
                <a:solidFill>
                  <a:srgbClr val="000000"/>
                </a:solidFill>
              </a:rPr>
              <a:t>Elementi di innovatività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4213" y="2976563"/>
            <a:ext cx="3370262" cy="3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dirty="0">
                <a:solidFill>
                  <a:srgbClr val="000000"/>
                </a:solidFill>
              </a:rPr>
              <a:t>Comune proattivo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dirty="0">
                <a:solidFill>
                  <a:srgbClr val="000000"/>
                </a:solidFill>
              </a:rPr>
              <a:t> 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dirty="0">
                <a:solidFill>
                  <a:srgbClr val="000000"/>
                </a:solidFill>
              </a:rPr>
              <a:t>Concetto di Living </a:t>
            </a:r>
            <a:r>
              <a:rPr lang="it-IT" dirty="0" err="1">
                <a:solidFill>
                  <a:srgbClr val="000000"/>
                </a:solidFill>
              </a:rPr>
              <a:t>Lab</a:t>
            </a:r>
            <a:endParaRPr lang="it-IT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dirty="0">
                <a:solidFill>
                  <a:srgbClr val="000000"/>
                </a:solidFill>
              </a:rPr>
              <a:t>Due associazioni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dirty="0">
                <a:solidFill>
                  <a:srgbClr val="000000"/>
                </a:solidFill>
              </a:rPr>
              <a:t>Attenzione alle competenze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dirty="0">
                <a:solidFill>
                  <a:srgbClr val="000000"/>
                </a:solidFill>
              </a:rPr>
              <a:t>Diffusione soft </a:t>
            </a:r>
            <a:r>
              <a:rPr lang="it-IT" dirty="0" err="1">
                <a:solidFill>
                  <a:srgbClr val="000000"/>
                </a:solidFill>
              </a:rPr>
              <a:t>skill</a:t>
            </a:r>
            <a:endParaRPr lang="it-IT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84850" y="2284413"/>
            <a:ext cx="321151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ctr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ctr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ctr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ctr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ctr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ctr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ctr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ctr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ctr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it-IT" sz="2000" b="1" dirty="0" smtClean="0"/>
              <a:t>	Impatto sul territorio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 flipH="1" flipV="1">
            <a:off x="366713" y="6426200"/>
            <a:ext cx="8447087" cy="4603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 flipH="1">
            <a:off x="358775" y="2392363"/>
            <a:ext cx="88900" cy="4078287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 flipH="1">
            <a:off x="8723313" y="2365375"/>
            <a:ext cx="90487" cy="407828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41875" y="2940050"/>
            <a:ext cx="3760788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>
                <a:solidFill>
                  <a:srgbClr val="000000"/>
                </a:solidFill>
              </a:rPr>
              <a:t>Condivisione delle conoscenze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>
                <a:solidFill>
                  <a:srgbClr val="000000"/>
                </a:solidFill>
              </a:rPr>
              <a:t> 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>
                <a:solidFill>
                  <a:srgbClr val="000000"/>
                </a:solidFill>
              </a:rPr>
              <a:t>Efficace interazione PA / cittadini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>
              <a:solidFill>
                <a:srgbClr val="000000"/>
              </a:solidFill>
            </a:endParaRP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>
                <a:solidFill>
                  <a:srgbClr val="000000"/>
                </a:solidFill>
              </a:rPr>
              <a:t>Incentivazione del senso di Comunità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>
              <a:solidFill>
                <a:srgbClr val="000000"/>
              </a:solidFill>
            </a:endParaRP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>
                <a:solidFill>
                  <a:srgbClr val="000000"/>
                </a:solidFill>
              </a:rPr>
              <a:t>Sviluppo endogeno delle competenze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>
              <a:solidFill>
                <a:srgbClr val="000000"/>
              </a:solidFill>
            </a:endParaRP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>
                <a:solidFill>
                  <a:srgbClr val="000000"/>
                </a:solidFill>
              </a:rPr>
              <a:t>Stimolo economia locale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>
              <a:solidFill>
                <a:srgbClr val="000000"/>
              </a:solidFill>
            </a:endParaRP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>
              <a:solidFill>
                <a:srgbClr val="000000"/>
              </a:solidFill>
            </a:endParaRP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14" name="Ovale 13"/>
          <p:cNvSpPr>
            <a:spLocks noChangeArrowheads="1"/>
          </p:cNvSpPr>
          <p:nvPr/>
        </p:nvSpPr>
        <p:spPr bwMode="auto">
          <a:xfrm>
            <a:off x="280988" y="3065463"/>
            <a:ext cx="228600" cy="230187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Ovale 15"/>
          <p:cNvSpPr>
            <a:spLocks noChangeArrowheads="1"/>
          </p:cNvSpPr>
          <p:nvPr/>
        </p:nvSpPr>
        <p:spPr bwMode="auto">
          <a:xfrm>
            <a:off x="8650288" y="5213350"/>
            <a:ext cx="228600" cy="230188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Ovale 16"/>
          <p:cNvSpPr>
            <a:spLocks noChangeArrowheads="1"/>
          </p:cNvSpPr>
          <p:nvPr/>
        </p:nvSpPr>
        <p:spPr bwMode="auto">
          <a:xfrm>
            <a:off x="8651875" y="4667250"/>
            <a:ext cx="228600" cy="230188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Ovale 17"/>
          <p:cNvSpPr>
            <a:spLocks noChangeArrowheads="1"/>
          </p:cNvSpPr>
          <p:nvPr/>
        </p:nvSpPr>
        <p:spPr bwMode="auto">
          <a:xfrm>
            <a:off x="8651875" y="4121150"/>
            <a:ext cx="228600" cy="230188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Ovale 18"/>
          <p:cNvSpPr>
            <a:spLocks noChangeArrowheads="1"/>
          </p:cNvSpPr>
          <p:nvPr/>
        </p:nvSpPr>
        <p:spPr bwMode="auto">
          <a:xfrm>
            <a:off x="8651875" y="3575050"/>
            <a:ext cx="228600" cy="230188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Ovale 19"/>
          <p:cNvSpPr>
            <a:spLocks noChangeArrowheads="1"/>
          </p:cNvSpPr>
          <p:nvPr/>
        </p:nvSpPr>
        <p:spPr bwMode="auto">
          <a:xfrm>
            <a:off x="8645525" y="3065463"/>
            <a:ext cx="228600" cy="230187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Ovale 20"/>
          <p:cNvSpPr>
            <a:spLocks noChangeArrowheads="1"/>
          </p:cNvSpPr>
          <p:nvPr/>
        </p:nvSpPr>
        <p:spPr bwMode="auto">
          <a:xfrm>
            <a:off x="280988" y="3635375"/>
            <a:ext cx="228600" cy="230188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Ovale 21"/>
          <p:cNvSpPr>
            <a:spLocks noChangeArrowheads="1"/>
          </p:cNvSpPr>
          <p:nvPr/>
        </p:nvSpPr>
        <p:spPr bwMode="auto">
          <a:xfrm>
            <a:off x="280988" y="5235575"/>
            <a:ext cx="228600" cy="230188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Ovale 22"/>
          <p:cNvSpPr>
            <a:spLocks noChangeArrowheads="1"/>
          </p:cNvSpPr>
          <p:nvPr/>
        </p:nvSpPr>
        <p:spPr bwMode="auto">
          <a:xfrm>
            <a:off x="280988" y="4667250"/>
            <a:ext cx="228600" cy="230188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Ovale 23"/>
          <p:cNvSpPr>
            <a:spLocks noChangeArrowheads="1"/>
          </p:cNvSpPr>
          <p:nvPr/>
        </p:nvSpPr>
        <p:spPr bwMode="auto">
          <a:xfrm>
            <a:off x="280988" y="4170363"/>
            <a:ext cx="228600" cy="230187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magine 3" descr="MIO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9188" y="0"/>
            <a:ext cx="4208462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CasellaDiTesto 4"/>
          <p:cNvSpPr txBox="1">
            <a:spLocks noChangeArrowheads="1"/>
          </p:cNvSpPr>
          <p:nvPr/>
        </p:nvSpPr>
        <p:spPr bwMode="auto">
          <a:xfrm>
            <a:off x="3851275" y="4100513"/>
            <a:ext cx="12969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/>
              <a:t>Il progetto </a:t>
            </a:r>
          </a:p>
          <a:p>
            <a:endParaRPr lang="it-IT" sz="2000"/>
          </a:p>
        </p:txBody>
      </p:sp>
      <p:sp>
        <p:nvSpPr>
          <p:cNvPr id="14339" name="CasellaDiTesto 5"/>
          <p:cNvSpPr txBox="1">
            <a:spLocks noChangeArrowheads="1"/>
          </p:cNvSpPr>
          <p:nvPr/>
        </p:nvSpPr>
        <p:spPr bwMode="auto">
          <a:xfrm>
            <a:off x="1025525" y="4711700"/>
            <a:ext cx="71294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it-IT" sz="2000" b="1"/>
              <a:t>Make it Open Kalat  </a:t>
            </a:r>
            <a:r>
              <a:rPr lang="it-IT" sz="2000"/>
              <a:t>(MiOK) è un programma di attività da realizzare all</a:t>
            </a:r>
            <a:r>
              <a:rPr lang="it-IT" altLang="it-IT" sz="2000"/>
              <a:t>’</a:t>
            </a:r>
            <a:r>
              <a:rPr lang="it-IT" sz="2000"/>
              <a:t>interno del MakerSpace del Comune di Caltanissetta a cura delle Associazioni </a:t>
            </a:r>
            <a:r>
              <a:rPr lang="it-IT" sz="2000" b="1">
                <a:solidFill>
                  <a:srgbClr val="23C0CB"/>
                </a:solidFill>
              </a:rPr>
              <a:t>CL Makers </a:t>
            </a:r>
            <a:r>
              <a:rPr lang="it-IT" sz="2000"/>
              <a:t>e </a:t>
            </a:r>
            <a:r>
              <a:rPr lang="it-IT" sz="2000" b="1">
                <a:solidFill>
                  <a:srgbClr val="23C0CB"/>
                </a:solidFill>
              </a:rPr>
              <a:t>Leva Digitale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 flipH="1" flipV="1">
            <a:off x="366713" y="6426200"/>
            <a:ext cx="8447087" cy="4603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Immagine 3" descr="MIO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3775" y="304800"/>
            <a:ext cx="1598613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CasellaDiTesto 4"/>
          <p:cNvSpPr txBox="1">
            <a:spLocks noChangeArrowheads="1"/>
          </p:cNvSpPr>
          <p:nvPr/>
        </p:nvSpPr>
        <p:spPr bwMode="auto">
          <a:xfrm>
            <a:off x="722313" y="4056063"/>
            <a:ext cx="1441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/>
              <a:t>Formazione</a:t>
            </a:r>
            <a:endParaRPr lang="it-IT" sz="2000"/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 flipH="1" flipV="1">
            <a:off x="366713" y="6426200"/>
            <a:ext cx="8447087" cy="4603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364" name="CasellaDiTesto 1"/>
          <p:cNvSpPr txBox="1">
            <a:spLocks noChangeArrowheads="1"/>
          </p:cNvSpPr>
          <p:nvPr/>
        </p:nvSpPr>
        <p:spPr bwMode="auto">
          <a:xfrm>
            <a:off x="1957388" y="2089150"/>
            <a:ext cx="4954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400" b="1"/>
              <a:t>Start up e programmazione 2017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 flipH="1" flipV="1">
            <a:off x="1427163" y="2720975"/>
            <a:ext cx="6305550" cy="4603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 flipV="1">
            <a:off x="1411288" y="2720975"/>
            <a:ext cx="46037" cy="1152525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 flipV="1">
            <a:off x="4360863" y="2767013"/>
            <a:ext cx="46037" cy="1106487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 flipH="1" flipV="1">
            <a:off x="7729538" y="2720975"/>
            <a:ext cx="44450" cy="1152525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369" name="CasellaDiTesto 4"/>
          <p:cNvSpPr txBox="1">
            <a:spLocks noChangeArrowheads="1"/>
          </p:cNvSpPr>
          <p:nvPr/>
        </p:nvSpPr>
        <p:spPr bwMode="auto">
          <a:xfrm>
            <a:off x="3705225" y="4022725"/>
            <a:ext cx="1392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000" b="1"/>
              <a:t>Attività </a:t>
            </a:r>
          </a:p>
          <a:p>
            <a:pPr algn="ctr"/>
            <a:r>
              <a:rPr lang="it-IT" sz="2000" b="1"/>
              <a:t>Divulgative</a:t>
            </a:r>
            <a:endParaRPr lang="it-IT" sz="2000"/>
          </a:p>
        </p:txBody>
      </p:sp>
      <p:sp>
        <p:nvSpPr>
          <p:cNvPr id="15370" name="CasellaDiTesto 4"/>
          <p:cNvSpPr txBox="1">
            <a:spLocks noChangeArrowheads="1"/>
          </p:cNvSpPr>
          <p:nvPr/>
        </p:nvSpPr>
        <p:spPr bwMode="auto">
          <a:xfrm>
            <a:off x="7086600" y="3978275"/>
            <a:ext cx="1285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000" b="1"/>
              <a:t>Progetti </a:t>
            </a:r>
          </a:p>
          <a:p>
            <a:pPr algn="ctr"/>
            <a:r>
              <a:rPr lang="it-IT" sz="2000" b="1"/>
              <a:t>Co- design</a:t>
            </a:r>
            <a:endParaRPr lang="it-IT" sz="2000"/>
          </a:p>
        </p:txBody>
      </p:sp>
      <p:sp>
        <p:nvSpPr>
          <p:cNvPr id="15371" name="CasellaDiTesto 2"/>
          <p:cNvSpPr txBox="1">
            <a:spLocks noChangeArrowheads="1"/>
          </p:cNvSpPr>
          <p:nvPr/>
        </p:nvSpPr>
        <p:spPr bwMode="auto">
          <a:xfrm>
            <a:off x="542925" y="4662488"/>
            <a:ext cx="19478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i="1"/>
              <a:t>Corsi per  abilitare</a:t>
            </a:r>
          </a:p>
          <a:p>
            <a:pPr algn="ctr"/>
            <a:r>
              <a:rPr lang="it-IT" i="1"/>
              <a:t> all</a:t>
            </a:r>
            <a:r>
              <a:rPr lang="it-IT" altLang="it-IT" i="1"/>
              <a:t>’</a:t>
            </a:r>
            <a:r>
              <a:rPr lang="it-IT" i="1"/>
              <a:t>utilizzo deila </a:t>
            </a:r>
          </a:p>
          <a:p>
            <a:pPr algn="ctr"/>
            <a:r>
              <a:rPr lang="it-IT" i="1"/>
              <a:t>strumentazione </a:t>
            </a:r>
          </a:p>
          <a:p>
            <a:pPr algn="ctr"/>
            <a:r>
              <a:rPr lang="it-IT" i="1"/>
              <a:t>del  MakerSpace </a:t>
            </a:r>
          </a:p>
        </p:txBody>
      </p:sp>
      <p:sp>
        <p:nvSpPr>
          <p:cNvPr id="15372" name="CasellaDiTesto 1"/>
          <p:cNvSpPr txBox="1">
            <a:spLocks noChangeArrowheads="1"/>
          </p:cNvSpPr>
          <p:nvPr/>
        </p:nvSpPr>
        <p:spPr bwMode="auto">
          <a:xfrm>
            <a:off x="3803650" y="4699000"/>
            <a:ext cx="1193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i="1"/>
              <a:t>Workshop  </a:t>
            </a:r>
          </a:p>
          <a:p>
            <a:pPr algn="ctr"/>
            <a:r>
              <a:rPr lang="it-IT" i="1"/>
              <a:t>open day </a:t>
            </a:r>
          </a:p>
          <a:p>
            <a:pPr algn="ctr"/>
            <a:r>
              <a:rPr lang="it-IT" i="1"/>
              <a:t>seminari</a:t>
            </a:r>
          </a:p>
        </p:txBody>
      </p:sp>
      <p:sp>
        <p:nvSpPr>
          <p:cNvPr id="15373" name="CasellaDiTesto 3"/>
          <p:cNvSpPr txBox="1">
            <a:spLocks noChangeArrowheads="1"/>
          </p:cNvSpPr>
          <p:nvPr/>
        </p:nvSpPr>
        <p:spPr bwMode="auto">
          <a:xfrm>
            <a:off x="6546850" y="4757738"/>
            <a:ext cx="2309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i="1"/>
              <a:t>Sviluppo collaborativo</a:t>
            </a:r>
          </a:p>
          <a:p>
            <a:pPr algn="ctr"/>
            <a:r>
              <a:rPr lang="it-IT" i="1"/>
              <a:t>di progetti ad impatto </a:t>
            </a:r>
          </a:p>
          <a:p>
            <a:pPr algn="ctr"/>
            <a:r>
              <a:rPr lang="it-IT" i="1"/>
              <a:t>territoriale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Immagine 3" descr="MIO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838" y="171450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5275" y="247650"/>
            <a:ext cx="3357563" cy="3133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387" name="CasellaDiTesto 2"/>
          <p:cNvSpPr txBox="1">
            <a:spLocks noChangeArrowheads="1"/>
          </p:cNvSpPr>
          <p:nvPr/>
        </p:nvSpPr>
        <p:spPr bwMode="auto">
          <a:xfrm>
            <a:off x="458788" y="3357563"/>
            <a:ext cx="8586787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L</a:t>
            </a:r>
            <a:r>
              <a:rPr lang="it-IT" altLang="it-IT" sz="2400"/>
              <a:t>’</a:t>
            </a:r>
            <a:r>
              <a:rPr lang="it-IT" sz="2400"/>
              <a:t>Associazione CL MAKERS persegue i fini di divulgazione e </a:t>
            </a:r>
          </a:p>
          <a:p>
            <a:r>
              <a:rPr lang="it-IT" sz="2400"/>
              <a:t>promozione della cultura Maker</a:t>
            </a:r>
          </a:p>
          <a:p>
            <a:endParaRPr lang="it-IT" sz="2400"/>
          </a:p>
          <a:p>
            <a:r>
              <a:rPr lang="it-IT" sz="2400" b="1">
                <a:solidFill>
                  <a:srgbClr val="23C0CB"/>
                </a:solidFill>
              </a:rPr>
              <a:t>#stampa3D                  </a:t>
            </a:r>
            <a:r>
              <a:rPr lang="it-IT" b="1">
                <a:solidFill>
                  <a:srgbClr val="23C0CB"/>
                </a:solidFill>
              </a:rPr>
              <a:t>#prototipazione           </a:t>
            </a:r>
            <a:r>
              <a:rPr lang="it-IT" sz="2400" b="1">
                <a:solidFill>
                  <a:srgbClr val="23C0CB"/>
                </a:solidFill>
              </a:rPr>
              <a:t> #robotica                   #rete</a:t>
            </a:r>
          </a:p>
          <a:p>
            <a:endParaRPr lang="it-IT" sz="1600" b="1">
              <a:solidFill>
                <a:srgbClr val="23C0CB"/>
              </a:solidFill>
            </a:endParaRPr>
          </a:p>
          <a:p>
            <a:r>
              <a:rPr lang="it-IT" sz="2400" b="1">
                <a:solidFill>
                  <a:srgbClr val="23C0CB"/>
                </a:solidFill>
              </a:rPr>
              <a:t> #fabbricazione digitale</a:t>
            </a:r>
            <a:r>
              <a:rPr lang="it-IT" sz="1600" b="1">
                <a:solidFill>
                  <a:srgbClr val="23C0CB"/>
                </a:solidFill>
              </a:rPr>
              <a:t>              #apparecchiatureCNC                </a:t>
            </a:r>
            <a:r>
              <a:rPr lang="it-IT" sz="2400" b="1">
                <a:solidFill>
                  <a:srgbClr val="23C0CB"/>
                </a:solidFill>
              </a:rPr>
              <a:t>#design condiviso</a:t>
            </a:r>
          </a:p>
          <a:p>
            <a:endParaRPr lang="it-IT" sz="1600" b="1">
              <a:solidFill>
                <a:srgbClr val="23C0CB"/>
              </a:solidFill>
            </a:endParaRPr>
          </a:p>
          <a:p>
            <a:r>
              <a:rPr lang="it-IT" b="1">
                <a:solidFill>
                  <a:srgbClr val="23C0CB"/>
                </a:solidFill>
              </a:rPr>
              <a:t>                 #hardware/software libero</a:t>
            </a:r>
            <a:r>
              <a:rPr lang="it-IT" sz="1600" b="1">
                <a:solidFill>
                  <a:srgbClr val="23C0CB"/>
                </a:solidFill>
              </a:rPr>
              <a:t>                                         </a:t>
            </a:r>
            <a:r>
              <a:rPr lang="it-IT" sz="2400" b="1">
                <a:solidFill>
                  <a:srgbClr val="23C0CB"/>
                </a:solidFill>
              </a:rPr>
              <a:t>#coding </a:t>
            </a:r>
          </a:p>
          <a:p>
            <a:r>
              <a:rPr lang="it-IT" sz="1600" b="1">
                <a:solidFill>
                  <a:srgbClr val="23C0CB"/>
                </a:solidFill>
              </a:rPr>
              <a:t> </a:t>
            </a:r>
          </a:p>
          <a:p>
            <a:endParaRPr lang="it-IT"/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 flipH="1" flipV="1">
            <a:off x="366713" y="6426200"/>
            <a:ext cx="8447087" cy="4603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Immagine 3" descr="MIO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838" y="171450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4688" y="247650"/>
            <a:ext cx="1144587" cy="1068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0125" y="4230688"/>
            <a:ext cx="2714625" cy="203517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1741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3425" y="4230688"/>
            <a:ext cx="2716213" cy="203517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9250" y="4230688"/>
            <a:ext cx="2820988" cy="20447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17414" name="CasellaDiTesto 4"/>
          <p:cNvSpPr txBox="1">
            <a:spLocks noChangeArrowheads="1"/>
          </p:cNvSpPr>
          <p:nvPr/>
        </p:nvSpPr>
        <p:spPr bwMode="auto">
          <a:xfrm>
            <a:off x="336550" y="3824288"/>
            <a:ext cx="2871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 Italic" charset="0"/>
                <a:sym typeface="Calibri Italic" charset="0"/>
              </a:rPr>
              <a:t> </a:t>
            </a:r>
            <a:r>
              <a:rPr lang="en-US" i="1">
                <a:solidFill>
                  <a:srgbClr val="23C0CB"/>
                </a:solidFill>
                <a:latin typeface="Calibri Italic" charset="0"/>
                <a:sym typeface="Calibri Italic" charset="0"/>
              </a:rPr>
              <a:t>Aperitivo Maker Stampa 3D </a:t>
            </a:r>
            <a:endParaRPr lang="it-IT" i="1">
              <a:solidFill>
                <a:srgbClr val="23C0CB"/>
              </a:solidFill>
            </a:endParaRPr>
          </a:p>
        </p:txBody>
      </p:sp>
      <p:sp>
        <p:nvSpPr>
          <p:cNvPr id="17415" name="CasellaDiTesto 10"/>
          <p:cNvSpPr txBox="1">
            <a:spLocks noChangeArrowheads="1"/>
          </p:cNvSpPr>
          <p:nvPr/>
        </p:nvSpPr>
        <p:spPr bwMode="auto">
          <a:xfrm>
            <a:off x="3305175" y="3824288"/>
            <a:ext cx="2540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3C0CB"/>
                </a:solidFill>
                <a:latin typeface="Calibri Italic" charset="0"/>
                <a:sym typeface="Calibri Italic" charset="0"/>
              </a:rPr>
              <a:t>Aperitivo Maker Arduino </a:t>
            </a:r>
            <a:endParaRPr lang="it-IT" i="1">
              <a:solidFill>
                <a:srgbClr val="23C0CB"/>
              </a:solidFill>
            </a:endParaRPr>
          </a:p>
        </p:txBody>
      </p:sp>
      <p:sp>
        <p:nvSpPr>
          <p:cNvPr id="17416" name="Rettangolo 11"/>
          <p:cNvSpPr>
            <a:spLocks noChangeArrowheads="1"/>
          </p:cNvSpPr>
          <p:nvPr/>
        </p:nvSpPr>
        <p:spPr bwMode="auto">
          <a:xfrm>
            <a:off x="5975350" y="3824288"/>
            <a:ext cx="3051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3C0CB"/>
                </a:solidFill>
                <a:latin typeface="Calibri Italic" charset="0"/>
                <a:sym typeface="Calibri Italic" charset="0"/>
              </a:rPr>
              <a:t>Laboratorio  Programmazione </a:t>
            </a:r>
            <a:endParaRPr lang="it-IT" i="1">
              <a:solidFill>
                <a:srgbClr val="23C0CB"/>
              </a:solidFill>
            </a:endParaRPr>
          </a:p>
        </p:txBody>
      </p:sp>
      <p:sp>
        <p:nvSpPr>
          <p:cNvPr id="17417" name="CasellaDiTesto 12"/>
          <p:cNvSpPr txBox="1">
            <a:spLocks noChangeArrowheads="1"/>
          </p:cNvSpPr>
          <p:nvPr/>
        </p:nvSpPr>
        <p:spPr bwMode="auto">
          <a:xfrm>
            <a:off x="795338" y="1804988"/>
            <a:ext cx="661987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i="1"/>
              <a:t>Alcuni dei principi fondamentali dell</a:t>
            </a:r>
            <a:r>
              <a:rPr lang="it-IT" altLang="it-IT" i="1"/>
              <a:t>’</a:t>
            </a:r>
            <a:r>
              <a:rPr lang="it-IT" i="1"/>
              <a:t> associazione sono</a:t>
            </a:r>
            <a:r>
              <a:rPr lang="it-IT"/>
              <a:t>: </a:t>
            </a:r>
          </a:p>
          <a:p>
            <a:endParaRPr lang="it-IT"/>
          </a:p>
          <a:p>
            <a:r>
              <a:rPr lang="it-IT"/>
              <a:t> Promuovere i metodi di fabbricazione locale non massificati; </a:t>
            </a:r>
          </a:p>
          <a:p>
            <a:r>
              <a:rPr lang="it-IT"/>
              <a:t> Valorizzare l</a:t>
            </a:r>
            <a:r>
              <a:rPr lang="it-IT" altLang="it-IT"/>
              <a:t>’</a:t>
            </a:r>
            <a:r>
              <a:rPr lang="it-IT"/>
              <a:t>accesso/scambio di tecnologie e conoscenze;</a:t>
            </a:r>
          </a:p>
          <a:p>
            <a:r>
              <a:rPr lang="it-IT"/>
              <a:t> Considerare la formazione come momento centrale per la crescita; </a:t>
            </a:r>
          </a:p>
        </p:txBody>
      </p:sp>
      <p:sp>
        <p:nvSpPr>
          <p:cNvPr id="15" name="Ovale 14"/>
          <p:cNvSpPr>
            <a:spLocks noChangeArrowheads="1"/>
          </p:cNvSpPr>
          <p:nvPr/>
        </p:nvSpPr>
        <p:spPr bwMode="auto">
          <a:xfrm>
            <a:off x="520700" y="2401888"/>
            <a:ext cx="228600" cy="230187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Ovale 16"/>
          <p:cNvSpPr>
            <a:spLocks noChangeArrowheads="1"/>
          </p:cNvSpPr>
          <p:nvPr/>
        </p:nvSpPr>
        <p:spPr bwMode="auto">
          <a:xfrm>
            <a:off x="506413" y="2700338"/>
            <a:ext cx="230187" cy="228600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Ovale 17"/>
          <p:cNvSpPr>
            <a:spLocks noChangeArrowheads="1"/>
          </p:cNvSpPr>
          <p:nvPr/>
        </p:nvSpPr>
        <p:spPr bwMode="auto">
          <a:xfrm>
            <a:off x="506413" y="2992438"/>
            <a:ext cx="230187" cy="228600"/>
          </a:xfrm>
          <a:prstGeom prst="ellipse">
            <a:avLst/>
          </a:prstGeom>
          <a:solidFill>
            <a:srgbClr val="23C0CB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ttangolo 18"/>
          <p:cNvSpPr>
            <a:spLocks noChangeArrowheads="1"/>
          </p:cNvSpPr>
          <p:nvPr/>
        </p:nvSpPr>
        <p:spPr bwMode="auto">
          <a:xfrm flipH="1" flipV="1">
            <a:off x="366713" y="6426200"/>
            <a:ext cx="8447087" cy="4603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Immagine 3" descr="MIO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838" y="171450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4688" y="244475"/>
            <a:ext cx="1146175" cy="1068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435" name="CasellaDiTesto 1"/>
          <p:cNvSpPr txBox="1">
            <a:spLocks noChangeArrowheads="1"/>
          </p:cNvSpPr>
          <p:nvPr/>
        </p:nvSpPr>
        <p:spPr bwMode="auto">
          <a:xfrm>
            <a:off x="633413" y="1973263"/>
            <a:ext cx="533400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>
                <a:solidFill>
                  <a:srgbClr val="23C0CB"/>
                </a:solidFill>
              </a:rPr>
              <a:t>LAB 1</a:t>
            </a:r>
            <a:r>
              <a:rPr lang="it-IT" sz="2400"/>
              <a:t>: Modellazione e scansione 3D</a:t>
            </a:r>
          </a:p>
          <a:p>
            <a:r>
              <a:rPr lang="it-IT" sz="2400"/>
              <a:t> </a:t>
            </a:r>
          </a:p>
          <a:p>
            <a:r>
              <a:rPr lang="it-IT" sz="2400">
                <a:solidFill>
                  <a:srgbClr val="23C0CB"/>
                </a:solidFill>
              </a:rPr>
              <a:t>LAB 2</a:t>
            </a:r>
            <a:r>
              <a:rPr lang="it-IT" sz="2400"/>
              <a:t>: Stampa 3D</a:t>
            </a:r>
          </a:p>
          <a:p>
            <a:endParaRPr lang="it-IT" sz="2400"/>
          </a:p>
          <a:p>
            <a:r>
              <a:rPr lang="it-IT" sz="2400">
                <a:solidFill>
                  <a:srgbClr val="23C0CB"/>
                </a:solidFill>
              </a:rPr>
              <a:t>LAB 3</a:t>
            </a:r>
            <a:r>
              <a:rPr lang="it-IT" sz="2400"/>
              <a:t>: Arduino Base</a:t>
            </a:r>
          </a:p>
          <a:p>
            <a:endParaRPr lang="it-IT" sz="2400"/>
          </a:p>
          <a:p>
            <a:r>
              <a:rPr lang="it-IT" sz="2400">
                <a:solidFill>
                  <a:srgbClr val="23C0CB"/>
                </a:solidFill>
              </a:rPr>
              <a:t>LAB 4</a:t>
            </a:r>
            <a:r>
              <a:rPr lang="it-IT" sz="2400"/>
              <a:t>: Raspberry pi base</a:t>
            </a:r>
          </a:p>
          <a:p>
            <a:endParaRPr lang="it-IT" sz="2400">
              <a:solidFill>
                <a:srgbClr val="558ED5"/>
              </a:solidFill>
            </a:endParaRPr>
          </a:p>
          <a:p>
            <a:r>
              <a:rPr lang="it-IT" sz="2400">
                <a:solidFill>
                  <a:srgbClr val="23C0CB"/>
                </a:solidFill>
              </a:rPr>
              <a:t>LAB 5</a:t>
            </a:r>
            <a:r>
              <a:rPr lang="it-IT" sz="2400"/>
              <a:t>: Coderdojo</a:t>
            </a:r>
          </a:p>
          <a:p>
            <a:endParaRPr lang="it-IT" sz="2400"/>
          </a:p>
          <a:p>
            <a:r>
              <a:rPr lang="it-IT" sz="2400">
                <a:solidFill>
                  <a:srgbClr val="23C0CB"/>
                </a:solidFill>
              </a:rPr>
              <a:t>LAB 6</a:t>
            </a:r>
            <a:r>
              <a:rPr lang="it-IT" sz="2400"/>
              <a:t>: Laboratorio di robotica per ragazzi</a:t>
            </a:r>
          </a:p>
          <a:p>
            <a:endParaRPr lang="it-IT" sz="2000"/>
          </a:p>
        </p:txBody>
      </p:sp>
      <p:sp>
        <p:nvSpPr>
          <p:cNvPr id="18436" name="CasellaDiTesto 4"/>
          <p:cNvSpPr txBox="1">
            <a:spLocks noChangeArrowheads="1"/>
          </p:cNvSpPr>
          <p:nvPr/>
        </p:nvSpPr>
        <p:spPr bwMode="auto">
          <a:xfrm>
            <a:off x="3937000" y="657225"/>
            <a:ext cx="4576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23C0CB"/>
                </a:solidFill>
              </a:rPr>
              <a:t>I Laboratori Tematici per il progetto </a:t>
            </a:r>
            <a:r>
              <a:rPr lang="it-IT" sz="2000" b="1" dirty="0" err="1">
                <a:solidFill>
                  <a:srgbClr val="23C0CB"/>
                </a:solidFill>
              </a:rPr>
              <a:t>Miok</a:t>
            </a:r>
            <a:endParaRPr lang="it-IT" sz="2000" b="1" dirty="0">
              <a:solidFill>
                <a:srgbClr val="23C0CB"/>
              </a:solidFill>
            </a:endParaRPr>
          </a:p>
        </p:txBody>
      </p:sp>
      <p:pic>
        <p:nvPicPr>
          <p:cNvPr id="18437" name="Immagine 5" descr="PEA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3725" y="4192588"/>
            <a:ext cx="5889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Immagine 6" descr="com.heightdev.arduinobtjoystick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3725" y="3481388"/>
            <a:ext cx="58896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Immagine 7" descr="LMEHCMYK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64288" y="5688013"/>
            <a:ext cx="20351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Immagine 8" descr="CoderDojo_Original_Roundel_with_Long_Form_Logotype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32563" y="4987925"/>
            <a:ext cx="14843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Immagine 9" descr="7190679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72263" y="2473325"/>
            <a:ext cx="9937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Immagine 10" descr="sca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91325" y="2035175"/>
            <a:ext cx="481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tangolo 12"/>
          <p:cNvSpPr>
            <a:spLocks noChangeArrowheads="1"/>
          </p:cNvSpPr>
          <p:nvPr/>
        </p:nvSpPr>
        <p:spPr bwMode="auto">
          <a:xfrm flipH="1" flipV="1">
            <a:off x="366713" y="6426200"/>
            <a:ext cx="8447087" cy="4603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838" y="171450"/>
            <a:ext cx="1190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7513" y="469900"/>
            <a:ext cx="2437745" cy="243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Rettangolo 6"/>
          <p:cNvSpPr>
            <a:spLocks noChangeArrowheads="1"/>
          </p:cNvSpPr>
          <p:nvPr/>
        </p:nvSpPr>
        <p:spPr bwMode="auto">
          <a:xfrm flipH="1" flipV="1">
            <a:off x="366713" y="6426200"/>
            <a:ext cx="8447087" cy="4603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77838" y="3373637"/>
            <a:ext cx="8145167" cy="2304154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algn="l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altLang="zh-CN" dirty="0" smtClean="0">
                <a:solidFill>
                  <a:srgbClr val="000000"/>
                </a:solidFill>
              </a:rPr>
              <a:t>L'associazione Leva Digitale è stata costituita nel marzo 2015. Ha sede a Caltanissetta ed è composta da soggetti con competenze in diversi ambiti del digitale innovativo e con esperienze aziendali, d’incubazione d’impresa e di trasferimento tecnologico. </a:t>
            </a:r>
            <a:br>
              <a:rPr lang="it-IT" altLang="zh-CN" dirty="0" smtClean="0">
                <a:solidFill>
                  <a:srgbClr val="000000"/>
                </a:solidFill>
              </a:rPr>
            </a:br>
            <a:r>
              <a:rPr lang="it-IT" altLang="zh-CN" dirty="0" smtClean="0">
                <a:solidFill>
                  <a:srgbClr val="000000"/>
                </a:solidFill>
              </a:rPr>
              <a:t/>
            </a:r>
            <a:br>
              <a:rPr lang="it-IT" altLang="zh-CN" dirty="0" smtClean="0">
                <a:solidFill>
                  <a:srgbClr val="000000"/>
                </a:solidFill>
              </a:rPr>
            </a:br>
            <a:r>
              <a:rPr lang="it-IT" altLang="zh-CN" dirty="0" smtClean="0">
                <a:solidFill>
                  <a:srgbClr val="000000"/>
                </a:solidFill>
              </a:rPr>
              <a:t>La concessione dei laboratori comunali è l’occasione per avviare azioni innovative dirette a tutti i cittadini e agli studenti per l’educazione digitale e la cittadinanza attiva, per stimolare la creatività, il gusto del fare e le capacità progettuali.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838" y="171450"/>
            <a:ext cx="1190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9545" y="3396255"/>
            <a:ext cx="8183797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dirty="0" smtClean="0">
                <a:solidFill>
                  <a:srgbClr val="000000"/>
                </a:solidFill>
              </a:rPr>
              <a:t>In modo particolare, Leva Digitale si pone l’obiettivo della </a:t>
            </a:r>
            <a:r>
              <a:rPr lang="it-IT" dirty="0">
                <a:solidFill>
                  <a:srgbClr val="000000"/>
                </a:solidFill>
              </a:rPr>
              <a:t>promozione della conoscenza </a:t>
            </a:r>
            <a:r>
              <a:rPr lang="it-IT" dirty="0" smtClean="0">
                <a:solidFill>
                  <a:srgbClr val="000000"/>
                </a:solidFill>
              </a:rPr>
              <a:t>in tutti </a:t>
            </a:r>
            <a:r>
              <a:rPr lang="it-IT" dirty="0">
                <a:solidFill>
                  <a:srgbClr val="000000"/>
                </a:solidFill>
              </a:rPr>
              <a:t>quegli ambiti </a:t>
            </a:r>
            <a:r>
              <a:rPr lang="it-IT" dirty="0" smtClean="0">
                <a:solidFill>
                  <a:srgbClr val="000000"/>
                </a:solidFill>
              </a:rPr>
              <a:t>cui si riferisce la c.d. </a:t>
            </a:r>
            <a:r>
              <a:rPr lang="it-IT" altLang="it-IT" dirty="0">
                <a:solidFill>
                  <a:srgbClr val="000000"/>
                </a:solidFill>
              </a:rPr>
              <a:t>“</a:t>
            </a:r>
            <a:r>
              <a:rPr lang="it-IT" altLang="ja-JP" dirty="0" err="1">
                <a:solidFill>
                  <a:srgbClr val="23C0CB"/>
                </a:solidFill>
              </a:rPr>
              <a:t>Digital</a:t>
            </a:r>
            <a:r>
              <a:rPr lang="it-IT" altLang="ja-JP" dirty="0">
                <a:solidFill>
                  <a:srgbClr val="23C0CB"/>
                </a:solidFill>
              </a:rPr>
              <a:t> </a:t>
            </a:r>
            <a:r>
              <a:rPr lang="it-IT" altLang="ja-JP" dirty="0" err="1" smtClean="0">
                <a:solidFill>
                  <a:srgbClr val="23C0CB"/>
                </a:solidFill>
              </a:rPr>
              <a:t>Transformation</a:t>
            </a:r>
            <a:r>
              <a:rPr lang="it-IT" altLang="it-IT" dirty="0">
                <a:solidFill>
                  <a:srgbClr val="000000"/>
                </a:solidFill>
              </a:rPr>
              <a:t>”</a:t>
            </a:r>
            <a:r>
              <a:rPr lang="it-IT" altLang="ja-JP" dirty="0">
                <a:solidFill>
                  <a:srgbClr val="000000"/>
                </a:solidFill>
              </a:rPr>
              <a:t>, con particolare attenzione alle tematiche </a:t>
            </a:r>
            <a:r>
              <a:rPr lang="it-IT" altLang="ja-JP" dirty="0" smtClean="0">
                <a:solidFill>
                  <a:srgbClr val="000000"/>
                </a:solidFill>
              </a:rPr>
              <a:t>dell’ </a:t>
            </a:r>
            <a:r>
              <a:rPr lang="it-IT" altLang="ja-JP" dirty="0">
                <a:solidFill>
                  <a:srgbClr val="23C0CB"/>
                </a:solidFill>
              </a:rPr>
              <a:t>Open </a:t>
            </a:r>
            <a:r>
              <a:rPr lang="it-IT" altLang="ja-JP" dirty="0" err="1">
                <a:solidFill>
                  <a:srgbClr val="23C0CB"/>
                </a:solidFill>
              </a:rPr>
              <a:t>Government</a:t>
            </a:r>
            <a:r>
              <a:rPr lang="it-IT" altLang="ja-JP" dirty="0">
                <a:solidFill>
                  <a:srgbClr val="000000"/>
                </a:solidFill>
              </a:rPr>
              <a:t>, </a:t>
            </a:r>
            <a:r>
              <a:rPr lang="it-IT" altLang="ja-JP" dirty="0" smtClean="0">
                <a:solidFill>
                  <a:srgbClr val="000000"/>
                </a:solidFill>
              </a:rPr>
              <a:t>degli </a:t>
            </a:r>
            <a:r>
              <a:rPr lang="it-IT" altLang="ja-JP" dirty="0" smtClean="0">
                <a:solidFill>
                  <a:srgbClr val="23C0CB"/>
                </a:solidFill>
              </a:rPr>
              <a:t>Open </a:t>
            </a:r>
            <a:r>
              <a:rPr lang="it-IT" altLang="ja-JP" dirty="0">
                <a:solidFill>
                  <a:srgbClr val="23C0CB"/>
                </a:solidFill>
              </a:rPr>
              <a:t>Data</a:t>
            </a:r>
            <a:r>
              <a:rPr lang="it-IT" altLang="ja-JP" dirty="0">
                <a:solidFill>
                  <a:srgbClr val="000000"/>
                </a:solidFill>
              </a:rPr>
              <a:t>, </a:t>
            </a:r>
            <a:r>
              <a:rPr lang="it-IT" altLang="ja-JP" dirty="0" smtClean="0">
                <a:solidFill>
                  <a:srgbClr val="000000"/>
                </a:solidFill>
              </a:rPr>
              <a:t>dei sistemi </a:t>
            </a:r>
            <a:r>
              <a:rPr lang="it-IT" altLang="ja-JP" dirty="0">
                <a:solidFill>
                  <a:srgbClr val="000000"/>
                </a:solidFill>
              </a:rPr>
              <a:t>di partecipazione democratica, </a:t>
            </a:r>
            <a:r>
              <a:rPr lang="it-IT" altLang="ja-JP" dirty="0" smtClean="0">
                <a:solidFill>
                  <a:srgbClr val="000000"/>
                </a:solidFill>
              </a:rPr>
              <a:t>dello sviluppo </a:t>
            </a:r>
            <a:r>
              <a:rPr lang="it-IT" altLang="ja-JP" dirty="0">
                <a:solidFill>
                  <a:srgbClr val="000000"/>
                </a:solidFill>
              </a:rPr>
              <a:t>delle competenze.</a:t>
            </a:r>
          </a:p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dirty="0">
              <a:solidFill>
                <a:srgbClr val="000000"/>
              </a:solidFill>
            </a:endParaRPr>
          </a:p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dirty="0">
                <a:solidFill>
                  <a:srgbClr val="000000"/>
                </a:solidFill>
              </a:rPr>
              <a:t>L</a:t>
            </a:r>
            <a:r>
              <a:rPr lang="it-IT" altLang="it-IT" dirty="0">
                <a:solidFill>
                  <a:srgbClr val="000000"/>
                </a:solidFill>
              </a:rPr>
              <a:t>’</a:t>
            </a:r>
            <a:r>
              <a:rPr lang="it-IT" dirty="0">
                <a:solidFill>
                  <a:srgbClr val="000000"/>
                </a:solidFill>
              </a:rPr>
              <a:t>Associazione promuove e sostiene lo sviluppo della cultura digitale, dell'economia digitale, dell</a:t>
            </a:r>
            <a:r>
              <a:rPr lang="it-IT" altLang="it-IT" dirty="0">
                <a:solidFill>
                  <a:srgbClr val="000000"/>
                </a:solidFill>
              </a:rPr>
              <a:t>’</a:t>
            </a:r>
            <a:r>
              <a:rPr lang="it-IT" dirty="0">
                <a:solidFill>
                  <a:srgbClr val="000000"/>
                </a:solidFill>
              </a:rPr>
              <a:t>amministrazione digitale, dei diritti civili connessi e dell'alfabetizzazione digitale dei cittadini.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 flipH="1" flipV="1">
            <a:off x="366713" y="6426200"/>
            <a:ext cx="8447087" cy="4603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7513" y="469900"/>
            <a:ext cx="2437745" cy="243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838" y="171450"/>
            <a:ext cx="1190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0888" y="446088"/>
            <a:ext cx="890587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97325" y="636588"/>
            <a:ext cx="4955289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2000" b="1" dirty="0" smtClean="0">
                <a:solidFill>
                  <a:srgbClr val="23C0CB"/>
                </a:solidFill>
              </a:rPr>
              <a:t>Gli ingredienti indispensabili per </a:t>
            </a:r>
            <a:r>
              <a:rPr lang="it-IT" sz="2000" b="1" dirty="0" err="1" smtClean="0">
                <a:solidFill>
                  <a:srgbClr val="23C0CB"/>
                </a:solidFill>
              </a:rPr>
              <a:t>MiOK</a:t>
            </a:r>
            <a:endParaRPr lang="it-IT" sz="2000" b="1" dirty="0">
              <a:solidFill>
                <a:srgbClr val="23C0CB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 flipH="1" flipV="1">
            <a:off x="366713" y="6426200"/>
            <a:ext cx="8447087" cy="46038"/>
          </a:xfrm>
          <a:prstGeom prst="rect">
            <a:avLst/>
          </a:prstGeom>
          <a:solidFill>
            <a:srgbClr val="23C0CB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30200" y="1498600"/>
          <a:ext cx="8123238" cy="4891088"/>
        </p:xfrm>
        <a:graphic>
          <a:graphicData uri="http://schemas.openxmlformats.org/presentationml/2006/ole">
            <p:oleObj spid="_x0000_s3076" name="Documento" r:id="rId5" imgW="6991673" imgH="4212462" progId="Word.Document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341</Words>
  <Application>Microsoft Office PowerPoint</Application>
  <PresentationFormat>Presentazione su schermo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3" baseType="lpstr">
      <vt:lpstr>Tema di Office</vt:lpstr>
      <vt:lpstr>Documento di Microsoft Office Word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!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Giuseppe La Mensa</dc:creator>
  <cp:lastModifiedBy>Giuseppe La Mensa</cp:lastModifiedBy>
  <cp:revision>57</cp:revision>
  <dcterms:created xsi:type="dcterms:W3CDTF">2016-12-16T09:47:53Z</dcterms:created>
  <dcterms:modified xsi:type="dcterms:W3CDTF">2016-12-29T15:59:36Z</dcterms:modified>
</cp:coreProperties>
</file>