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67" r:id="rId11"/>
    <p:sldId id="265" r:id="rId12"/>
    <p:sldId id="26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week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Li Qilin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Few-Shot Adaptive Gaze Estimation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5915" y="1536700"/>
            <a:ext cx="466788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6026150"/>
            <a:ext cx="3107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Q2: what is person-specific?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360170"/>
            <a:ext cx="556133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Meta learning</a:t>
            </a:r>
            <a:endParaRPr lang="en-US">
              <a:sym typeface="+mn-ea"/>
            </a:endParaRPr>
          </a:p>
          <a:p>
            <a:pPr lvl="1"/>
            <a:r>
              <a:rPr lang="en-US"/>
              <a:t>learn from few data</a:t>
            </a:r>
            <a:endParaRPr lang="en-US"/>
          </a:p>
          <a:p>
            <a:pPr lvl="1"/>
            <a:r>
              <a:rPr lang="en-US"/>
              <a:t>person-specific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find a mapping between </a:t>
            </a:r>
            <a:r>
              <a:rPr lang="en-US" b="1"/>
              <a:t>the given figure of eye and head position ( and calibration)</a:t>
            </a:r>
            <a:r>
              <a:rPr lang="en-US"/>
              <a:t>  and  </a:t>
            </a:r>
            <a:r>
              <a:rPr lang="en-US" b="1"/>
              <a:t>gaze vector.</a:t>
            </a:r>
            <a:endParaRPr lang="en-US" b="1"/>
          </a:p>
          <a:p>
            <a:endParaRPr lang="en-US" b="1"/>
          </a:p>
          <a:p>
            <a:r>
              <a:rPr lang="en-US" altLang="zh-CN"/>
              <a:t>render techniques</a:t>
            </a:r>
            <a:endParaRPr lang="en-US" altLang="zh-CN"/>
          </a:p>
          <a:p>
            <a:endParaRPr lang="en-US" altLang="zh-CN" b="1"/>
          </a:p>
          <a:p>
            <a:r>
              <a:rPr lang="en-US" altLang="zh-CN"/>
              <a:t>regression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predict </a:t>
            </a:r>
            <a:r>
              <a:rPr lang="en-US" b="1"/>
              <a:t>where </a:t>
            </a:r>
            <a:r>
              <a:rPr lang="en-US"/>
              <a:t>the person is looking at.</a:t>
            </a:r>
            <a:endParaRPr lang="en-US"/>
          </a:p>
          <a:p>
            <a:endParaRPr lang="en-US"/>
          </a:p>
          <a:p>
            <a:r>
              <a:rPr lang="en-US"/>
              <a:t>usability: track the eye movement</a:t>
            </a:r>
            <a:endParaRPr lang="en-US"/>
          </a:p>
          <a:p>
            <a:endParaRPr lang="en-US"/>
          </a:p>
          <a:p>
            <a:r>
              <a:rPr lang="en-US"/>
              <a:t>Two directions:</a:t>
            </a:r>
            <a:endParaRPr lang="en-US"/>
          </a:p>
          <a:p>
            <a:pPr lvl="1"/>
            <a:r>
              <a:rPr lang="zh-CN" altLang="en-US"/>
              <a:t>3-D gaze vector estimation is to predict the gaze vecto</a:t>
            </a:r>
            <a:r>
              <a:rPr lang="en-US" altLang="zh-CN"/>
              <a:t>r</a:t>
            </a:r>
            <a:endParaRPr lang="en-US" altLang="zh-CN"/>
          </a:p>
          <a:p>
            <a:pPr lvl="1"/>
            <a:r>
              <a:rPr lang="en-US" altLang="zh-CN"/>
              <a:t>2-D gaze position estimation is to predict the horizontal and vertical coordinates on a 2-D screen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Low sensor quality or unknown</a:t>
            </a:r>
            <a:endParaRPr lang="en-US"/>
          </a:p>
          <a:p>
            <a:endParaRPr lang="en-US"/>
          </a:p>
          <a:p>
            <a:r>
              <a:rPr lang="en-US"/>
              <a:t> Large variations in eye region appearance</a:t>
            </a:r>
            <a:endParaRPr lang="en-US"/>
          </a:p>
          <a:p>
            <a:endParaRPr lang="en-US"/>
          </a:p>
          <a:p>
            <a:r>
              <a:rPr lang="en-US"/>
              <a:t>illumination</a:t>
            </a:r>
            <a:endParaRPr lang="en-US"/>
          </a:p>
          <a:p>
            <a:endParaRPr lang="en-US"/>
          </a:p>
          <a:p>
            <a:r>
              <a:rPr lang="en-US"/>
              <a:t>ojects (glasses)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Multi-view Gaze Dataset</a:t>
            </a:r>
            <a:endParaRPr lang="en-US"/>
          </a:p>
          <a:p>
            <a:pPr lvl="1"/>
            <a:r>
              <a:rPr lang="en-US"/>
              <a:t>without the need for person-specific calibration settings</a:t>
            </a:r>
            <a:endParaRPr lang="en-US"/>
          </a:p>
          <a:p>
            <a:endParaRPr lang="en-US"/>
          </a:p>
          <a:p>
            <a:r>
              <a:rPr lang="en-US"/>
              <a:t> The MPIIGaze Dataset &amp; The MPIIFaceGaze Dataset</a:t>
            </a:r>
            <a:endParaRPr lang="en-US"/>
          </a:p>
          <a:p>
            <a:pPr lvl="1"/>
            <a:r>
              <a:rPr lang="en-US"/>
              <a:t>with calibration settings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59180" y="5405755"/>
            <a:ext cx="3483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Q1: requirements on hardware?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1615" y="567690"/>
            <a:ext cx="9208770" cy="5721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l="-1246" t="-1104" r="6545" b="1104"/>
          <a:stretch>
            <a:fillRect/>
          </a:stretch>
        </p:blipFill>
        <p:spPr>
          <a:xfrm>
            <a:off x="1083945" y="784860"/>
            <a:ext cx="4391660" cy="2588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810" y="784860"/>
            <a:ext cx="4144645" cy="258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6436" r="6745"/>
          <a:stretch>
            <a:fillRect/>
          </a:stretch>
        </p:blipFill>
        <p:spPr>
          <a:xfrm>
            <a:off x="1083945" y="3903345"/>
            <a:ext cx="4391660" cy="2496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3714115"/>
            <a:ext cx="44005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Model-based: </a:t>
            </a:r>
            <a:r>
              <a:rPr lang="en-US"/>
              <a:t> use 3D eyeball models and estimate the gaze direction using geometric eye features.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Appearance-based:</a:t>
            </a:r>
            <a:r>
              <a:rPr lang="en-US"/>
              <a:t> learn generic gaze estimators from large amounts of person, head pose-independent training data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0160" y="4617085"/>
            <a:ext cx="40481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Learning-by-Synthesis (UTokyo)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/>
              <a:t>without modeling illumination changes or accounting for the varying material properties of the face</a:t>
            </a:r>
            <a:endParaRPr lang="en-US"/>
          </a:p>
          <a:p>
            <a:endParaRPr lang="en-US"/>
          </a:p>
          <a:p>
            <a:pPr algn="l"/>
            <a:r>
              <a:rPr lang="en-US"/>
              <a:t>Random Forest (to make regression)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Appearance-Based Gaze Estimation in the Wild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230"/>
            <a:ext cx="10515600" cy="4351655"/>
          </a:xfrm>
        </p:spPr>
        <p:txBody>
          <a:bodyPr/>
          <a:p>
            <a:r>
              <a:rPr lang="en-US">
                <a:sym typeface="+mn-ea"/>
              </a:rPr>
              <a:t>Data pre-processing</a:t>
            </a:r>
            <a:endParaRPr lang="en-US"/>
          </a:p>
          <a:p>
            <a:r>
              <a:rPr lang="en-US">
                <a:sym typeface="+mn-ea"/>
              </a:rPr>
              <a:t>Detect the user's face in the image</a:t>
            </a:r>
            <a:endParaRPr lang="en-US"/>
          </a:p>
          <a:p>
            <a:r>
              <a:rPr lang="en-US">
                <a:sym typeface="+mn-ea"/>
              </a:rPr>
              <a:t>Fit a generic 3D facial shape model</a:t>
            </a:r>
            <a:endParaRPr lang="en-US"/>
          </a:p>
          <a:p>
            <a:r>
              <a:rPr lang="en-US">
                <a:sym typeface="+mn-ea"/>
              </a:rPr>
              <a:t>Normalize</a:t>
            </a:r>
            <a:endParaRPr lang="en-US">
              <a:sym typeface="+mn-ea"/>
            </a:endParaRPr>
          </a:p>
          <a:p>
            <a:pPr lvl="1"/>
            <a:r>
              <a:rPr lang="en-US"/>
              <a:t> is to cope with the rotation and extension caused by the camera.</a:t>
            </a:r>
            <a:endParaRPr lang="en-US"/>
          </a:p>
          <a:p>
            <a:r>
              <a:rPr lang="en-US">
                <a:sym typeface="+mn-ea"/>
              </a:rPr>
              <a:t>use NNs to fit a mapping between input and output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7405" y="4791710"/>
            <a:ext cx="5034280" cy="1871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Spreadsheets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SimSun</vt:lpstr>
      <vt:lpstr>SimSun</vt:lpstr>
      <vt:lpstr>Office Theme</vt:lpstr>
      <vt:lpstr>week 1</vt:lpstr>
      <vt:lpstr>Overview</vt:lpstr>
      <vt:lpstr>Challenges</vt:lpstr>
      <vt:lpstr>Datasets</vt:lpstr>
      <vt:lpstr>PowerPoint 演示文稿</vt:lpstr>
      <vt:lpstr>PowerPoint 演示文稿</vt:lpstr>
      <vt:lpstr>Methods</vt:lpstr>
      <vt:lpstr>Learning-by-Synthesis (UTokyo)</vt:lpstr>
      <vt:lpstr>Appearance-Based Gaze Estimation in the Wild </vt:lpstr>
      <vt:lpstr>Few-Shot Adaptive Gaze Estimation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liqilin</dc:creator>
  <cp:lastModifiedBy>liqilin</cp:lastModifiedBy>
  <cp:revision>87</cp:revision>
  <dcterms:created xsi:type="dcterms:W3CDTF">2021-02-04T06:30:38Z</dcterms:created>
  <dcterms:modified xsi:type="dcterms:W3CDTF">2021-02-04T06:30:38Z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