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4" r:id="rId4"/>
  </p:sldMasterIdLst>
  <p:sldIdLst>
    <p:sldId id="257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83" r:id="rId14"/>
    <p:sldId id="284" r:id="rId15"/>
    <p:sldId id="285" r:id="rId16"/>
    <p:sldId id="286" r:id="rId17"/>
    <p:sldId id="274" r:id="rId18"/>
    <p:sldId id="287" r:id="rId19"/>
    <p:sldId id="288" r:id="rId20"/>
    <p:sldId id="289" r:id="rId21"/>
    <p:sldId id="290" r:id="rId22"/>
    <p:sldId id="291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9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441EAD9-7BCD-8049-9ACE-CFCB1C957F34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4157369-E991-AE45-B59F-398DA1DFFEC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0455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EAD9-7BCD-8049-9ACE-CFCB1C957F34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7369-E991-AE45-B59F-398DA1DFFEC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17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EAD9-7BCD-8049-9ACE-CFCB1C957F34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7369-E991-AE45-B59F-398DA1DFFEC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372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EAD9-7BCD-8049-9ACE-CFCB1C957F34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7369-E991-AE45-B59F-398DA1DFFEC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4178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EAD9-7BCD-8049-9ACE-CFCB1C957F34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7369-E991-AE45-B59F-398DA1DFFEC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950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EAD9-7BCD-8049-9ACE-CFCB1C957F34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7369-E991-AE45-B59F-398DA1DFFEC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413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EAD9-7BCD-8049-9ACE-CFCB1C957F34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7369-E991-AE45-B59F-398DA1DFFEC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765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EAD9-7BCD-8049-9ACE-CFCB1C957F34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7369-E991-AE45-B59F-398DA1DFFECB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38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EAD9-7BCD-8049-9ACE-CFCB1C957F34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7369-E991-AE45-B59F-398DA1DFFEC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086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EAD9-7BCD-8049-9ACE-CFCB1C957F34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7369-E991-AE45-B59F-398DA1DFFEC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198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EAD9-7BCD-8049-9ACE-CFCB1C957F34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7369-E991-AE45-B59F-398DA1DFFEC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913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EAD9-7BCD-8049-9ACE-CFCB1C957F34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7369-E991-AE45-B59F-398DA1DFFEC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449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EAD9-7BCD-8049-9ACE-CFCB1C957F34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7369-E991-AE45-B59F-398DA1DFFEC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814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EAD9-7BCD-8049-9ACE-CFCB1C957F34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7369-E991-AE45-B59F-398DA1DFFEC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073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EAD9-7BCD-8049-9ACE-CFCB1C957F34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7369-E991-AE45-B59F-398DA1DFFEC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872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EAD9-7BCD-8049-9ACE-CFCB1C957F34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7369-E991-AE45-B59F-398DA1DFFEC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782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EAD9-7BCD-8049-9ACE-CFCB1C957F34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7369-E991-AE45-B59F-398DA1DFFEC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327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41EAD9-7BCD-8049-9ACE-CFCB1C957F34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157369-E991-AE45-B59F-398DA1DFFEC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8107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AAD89E-21C1-400E-A1EE-03A1B44768F5}"/>
              </a:ext>
            </a:extLst>
          </p:cNvPr>
          <p:cNvSpPr txBox="1"/>
          <p:nvPr/>
        </p:nvSpPr>
        <p:spPr>
          <a:xfrm>
            <a:off x="2770603" y="2123181"/>
            <a:ext cx="6650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0" b="1" dirty="0"/>
              <a:t>Smart Fall </a:t>
            </a:r>
            <a:r>
              <a:rPr lang="it-IT" sz="6000" b="1" dirty="0" err="1"/>
              <a:t>Detection</a:t>
            </a:r>
            <a:endParaRPr lang="it-IT" sz="60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75304B4-DE45-4EEC-9AC6-CEFB57EB9971}"/>
              </a:ext>
            </a:extLst>
          </p:cNvPr>
          <p:cNvSpPr txBox="1"/>
          <p:nvPr/>
        </p:nvSpPr>
        <p:spPr>
          <a:xfrm>
            <a:off x="577516" y="4404410"/>
            <a:ext cx="2754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Membri del gruppo:</a:t>
            </a:r>
          </a:p>
          <a:p>
            <a:r>
              <a:rPr lang="it-IT" sz="2400" dirty="0"/>
              <a:t>Bartolomeo Siciliano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CE6769-EBC3-432C-A3BF-463C69BC3710}"/>
              </a:ext>
            </a:extLst>
          </p:cNvPr>
          <p:cNvSpPr txBox="1"/>
          <p:nvPr/>
        </p:nvSpPr>
        <p:spPr>
          <a:xfrm>
            <a:off x="8421764" y="4404410"/>
            <a:ext cx="3507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b="1" dirty="0"/>
              <a:t>Docenti del corso:</a:t>
            </a:r>
          </a:p>
          <a:p>
            <a:pPr algn="r"/>
            <a:r>
              <a:rPr lang="it-IT" sz="2400" dirty="0"/>
              <a:t>Berardina De Carolis</a:t>
            </a:r>
          </a:p>
          <a:p>
            <a:pPr algn="r"/>
            <a:endParaRPr lang="it-IT" sz="2400" dirty="0"/>
          </a:p>
          <a:p>
            <a:pPr algn="r"/>
            <a:r>
              <a:rPr lang="it-IT" sz="2400" b="1" dirty="0"/>
              <a:t>Corso</a:t>
            </a:r>
            <a:r>
              <a:rPr lang="it-IT" sz="2400" dirty="0"/>
              <a:t>:</a:t>
            </a:r>
          </a:p>
          <a:p>
            <a:pPr algn="r"/>
            <a:r>
              <a:rPr lang="it-IT" sz="2400" dirty="0"/>
              <a:t>Sistemi ad Agenti</a:t>
            </a:r>
          </a:p>
          <a:p>
            <a:pPr algn="r"/>
            <a:r>
              <a:rPr lang="it-IT" sz="2400" dirty="0"/>
              <a:t>A.A. 2021/22</a:t>
            </a:r>
          </a:p>
        </p:txBody>
      </p:sp>
    </p:spTree>
    <p:extLst>
      <p:ext uri="{BB962C8B-B14F-4D97-AF65-F5344CB8AC3E}">
        <p14:creationId xmlns:p14="http://schemas.microsoft.com/office/powerpoint/2010/main" val="319980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54674A-9879-46E3-9EA9-19159700526D}"/>
              </a:ext>
            </a:extLst>
          </p:cNvPr>
          <p:cNvSpPr txBox="1"/>
          <p:nvPr/>
        </p:nvSpPr>
        <p:spPr>
          <a:xfrm>
            <a:off x="176462" y="1334753"/>
            <a:ext cx="100060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/>
              <a:t>LSTM come estensione di RNN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b="1" dirty="0"/>
              <a:t>Memoria a lungo termine </a:t>
            </a:r>
            <a:r>
              <a:rPr lang="it-IT" sz="2000" dirty="0"/>
              <a:t>implementata tramite cambiamenti di pesi per step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/>
              <a:t>Capacità di mantenere la memoria per migliaia di time-step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9B3D6E-99ED-4FBE-8696-E5A140C20A73}"/>
              </a:ext>
            </a:extLst>
          </p:cNvPr>
          <p:cNvSpPr txBox="1"/>
          <p:nvPr/>
        </p:nvSpPr>
        <p:spPr>
          <a:xfrm>
            <a:off x="302154" y="601949"/>
            <a:ext cx="5117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it-IT" sz="2800" b="1" dirty="0"/>
              <a:t>LSTM (Long Short-</a:t>
            </a:r>
            <a:r>
              <a:rPr lang="it-IT" sz="2800" b="1" dirty="0" err="1"/>
              <a:t>Term</a:t>
            </a:r>
            <a:r>
              <a:rPr lang="it-IT" sz="2800" b="1" dirty="0"/>
              <a:t> Memory)</a:t>
            </a:r>
            <a:endParaRPr lang="it-IT" sz="24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DC4E165-217E-6D1F-2235-322BEAAEC1AE}"/>
              </a:ext>
            </a:extLst>
          </p:cNvPr>
          <p:cNvSpPr txBox="1"/>
          <p:nvPr/>
        </p:nvSpPr>
        <p:spPr>
          <a:xfrm>
            <a:off x="176462" y="3525608"/>
            <a:ext cx="5117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it-IT" sz="2800" b="1" dirty="0" err="1"/>
              <a:t>GRUnet</a:t>
            </a:r>
            <a:r>
              <a:rPr lang="it-IT" sz="2800" b="1" dirty="0"/>
              <a:t> (</a:t>
            </a:r>
            <a:r>
              <a:rPr lang="it-IT" sz="2800" b="1" dirty="0" err="1"/>
              <a:t>Gated</a:t>
            </a:r>
            <a:r>
              <a:rPr lang="it-IT" sz="2800" b="1" dirty="0"/>
              <a:t> </a:t>
            </a:r>
            <a:r>
              <a:rPr lang="it-IT" sz="2800" b="1" dirty="0" err="1"/>
              <a:t>Recurrent</a:t>
            </a:r>
            <a:r>
              <a:rPr lang="it-IT" sz="2800" b="1" dirty="0"/>
              <a:t> </a:t>
            </a:r>
            <a:r>
              <a:rPr lang="it-IT" sz="2800" b="1" dirty="0" err="1"/>
              <a:t>Units</a:t>
            </a:r>
            <a:r>
              <a:rPr lang="it-IT" sz="2800" b="1" dirty="0"/>
              <a:t>)</a:t>
            </a:r>
            <a:endParaRPr lang="it-IT" sz="2400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EA69889-5CE5-2AA6-0772-C9B9C56BE375}"/>
              </a:ext>
            </a:extLst>
          </p:cNvPr>
          <p:cNvSpPr txBox="1"/>
          <p:nvPr/>
        </p:nvSpPr>
        <p:spPr>
          <a:xfrm>
            <a:off x="176462" y="4255783"/>
            <a:ext cx="100060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/>
              <a:t>Alternativa alla LSTM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/>
              <a:t>Meccanismi di </a:t>
            </a:r>
            <a:r>
              <a:rPr lang="it-IT" sz="2000" dirty="0" err="1"/>
              <a:t>gating</a:t>
            </a:r>
            <a:r>
              <a:rPr lang="it-IT" sz="2000" dirty="0"/>
              <a:t> per risolvere il problema di </a:t>
            </a:r>
            <a:r>
              <a:rPr lang="it-IT" sz="2000" b="1" dirty="0"/>
              <a:t>discesa del gradiente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/>
              <a:t>Convergenza veloce come LSTM con </a:t>
            </a:r>
            <a:r>
              <a:rPr lang="it-IT" sz="2000" b="1" dirty="0"/>
              <a:t>meno calcoli </a:t>
            </a:r>
            <a:r>
              <a:rPr lang="it-IT" sz="2000" dirty="0"/>
              <a:t>in fase di addestramento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/>
              <a:t>Ideale per dispositivi con </a:t>
            </a:r>
            <a:r>
              <a:rPr lang="it-IT" sz="2000" b="1" dirty="0"/>
              <a:t>vincoli di calcolo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/>
              <a:t>Capacità di catturare attività per un </a:t>
            </a:r>
            <a:r>
              <a:rPr lang="it-IT" sz="2000" b="1" dirty="0"/>
              <a:t>periodo</a:t>
            </a:r>
            <a:r>
              <a:rPr lang="it-IT" sz="2000" dirty="0"/>
              <a:t> di tempo </a:t>
            </a:r>
            <a:r>
              <a:rPr lang="it-IT" sz="2000" b="1" dirty="0"/>
              <a:t>più lungo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/>
              <a:t>Vantaggio rispetto a modelli basati su soglie.</a:t>
            </a:r>
          </a:p>
        </p:txBody>
      </p:sp>
    </p:spTree>
    <p:extLst>
      <p:ext uri="{BB962C8B-B14F-4D97-AF65-F5344CB8AC3E}">
        <p14:creationId xmlns:p14="http://schemas.microsoft.com/office/powerpoint/2010/main" val="239566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54674A-9879-46E3-9EA9-19159700526D}"/>
              </a:ext>
            </a:extLst>
          </p:cNvPr>
          <p:cNvSpPr txBox="1"/>
          <p:nvPr/>
        </p:nvSpPr>
        <p:spPr>
          <a:xfrm>
            <a:off x="176462" y="1334753"/>
            <a:ext cx="1154105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Gli </a:t>
            </a:r>
            <a:r>
              <a:rPr lang="it-IT" sz="2000" dirty="0" err="1"/>
              <a:t>iperparametri</a:t>
            </a:r>
            <a:r>
              <a:rPr lang="it-IT" sz="2000" dirty="0"/>
              <a:t> utilizzati per l'addestramento dei modelli LSTM e </a:t>
            </a:r>
            <a:r>
              <a:rPr lang="it-IT" sz="2000" dirty="0" err="1"/>
              <a:t>GRUnet</a:t>
            </a:r>
            <a:r>
              <a:rPr lang="it-IT" sz="2000" dirty="0"/>
              <a:t> (</a:t>
            </a:r>
            <a:r>
              <a:rPr lang="it-IT" sz="2000" dirty="0" err="1"/>
              <a:t>iperparametri</a:t>
            </a:r>
            <a:r>
              <a:rPr lang="it-IT" sz="2000" dirty="0"/>
              <a:t> comuni ai due modelli)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/>
              <a:t>Batch size: 128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 err="1"/>
              <a:t>Epochs</a:t>
            </a:r>
            <a:r>
              <a:rPr lang="it-IT" sz="2000" dirty="0"/>
              <a:t>: 40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/>
              <a:t>Learning rate: 0.0001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/>
              <a:t>Loss </a:t>
            </a:r>
            <a:r>
              <a:rPr lang="it-IT" sz="2000" dirty="0" err="1"/>
              <a:t>function</a:t>
            </a:r>
            <a:r>
              <a:rPr lang="it-IT" sz="2000" dirty="0"/>
              <a:t>: Cross </a:t>
            </a:r>
            <a:r>
              <a:rPr lang="it-IT" sz="2000" dirty="0" err="1"/>
              <a:t>Entropy</a:t>
            </a:r>
            <a:r>
              <a:rPr lang="it-IT" sz="2000" dirty="0"/>
              <a:t> Loss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 err="1"/>
              <a:t>Optimizer</a:t>
            </a:r>
            <a:r>
              <a:rPr lang="it-IT" sz="2000" dirty="0"/>
              <a:t>: Adam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/>
              <a:t>Input </a:t>
            </a:r>
            <a:r>
              <a:rPr lang="it-IT" sz="2000" dirty="0" err="1"/>
              <a:t>dimension</a:t>
            </a:r>
            <a:r>
              <a:rPr lang="it-IT" sz="2000" dirty="0"/>
              <a:t>: 3 (nodi di ingresso)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 err="1"/>
              <a:t>Hidden</a:t>
            </a:r>
            <a:r>
              <a:rPr lang="it-IT" sz="2000" dirty="0"/>
              <a:t> </a:t>
            </a:r>
            <a:r>
              <a:rPr lang="it-IT" sz="2000" dirty="0" err="1"/>
              <a:t>dimension</a:t>
            </a:r>
            <a:r>
              <a:rPr lang="it-IT" sz="2000" dirty="0"/>
              <a:t>: 256 (</a:t>
            </a:r>
            <a:r>
              <a:rPr lang="it-IT" sz="2000" dirty="0" err="1"/>
              <a:t>hidden</a:t>
            </a:r>
            <a:r>
              <a:rPr lang="it-IT" sz="2000" dirty="0"/>
              <a:t> </a:t>
            </a:r>
            <a:r>
              <a:rPr lang="it-IT" sz="2000" dirty="0" err="1"/>
              <a:t>layer</a:t>
            </a:r>
            <a:r>
              <a:rPr lang="it-IT" sz="2000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/>
              <a:t>Output </a:t>
            </a:r>
            <a:r>
              <a:rPr lang="it-IT" sz="2000" dirty="0" err="1"/>
              <a:t>dimension</a:t>
            </a:r>
            <a:r>
              <a:rPr lang="it-IT" sz="2000" dirty="0"/>
              <a:t>: 2 (nodi di output)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dirty="0"/>
          </a:p>
          <a:p>
            <a:pPr algn="just"/>
            <a:r>
              <a:rPr lang="it-IT" sz="2000" dirty="0"/>
              <a:t>Il primo modello: LSTM con 3 nodi di input, </a:t>
            </a:r>
            <a:r>
              <a:rPr lang="it-IT" sz="2000" dirty="0" err="1"/>
              <a:t>ReLU</a:t>
            </a:r>
            <a:r>
              <a:rPr lang="it-IT" sz="2000" dirty="0"/>
              <a:t> come funzione di attivazione, 256 </a:t>
            </a:r>
            <a:r>
              <a:rPr lang="it-IT" sz="2000" dirty="0" err="1"/>
              <a:t>hidden</a:t>
            </a:r>
            <a:r>
              <a:rPr lang="it-IT" sz="2000" dirty="0"/>
              <a:t> </a:t>
            </a:r>
            <a:r>
              <a:rPr lang="it-IT" sz="2000" dirty="0" err="1"/>
              <a:t>layer</a:t>
            </a:r>
            <a:r>
              <a:rPr lang="it-IT" sz="2000" dirty="0"/>
              <a:t>, e output dato da un </a:t>
            </a:r>
            <a:r>
              <a:rPr lang="it-IT" sz="2000" dirty="0" err="1"/>
              <a:t>layer</a:t>
            </a:r>
            <a:r>
              <a:rPr lang="it-IT" sz="2000" dirty="0"/>
              <a:t> </a:t>
            </a:r>
            <a:r>
              <a:rPr lang="it-IT" sz="2000" dirty="0" err="1"/>
              <a:t>fully</a:t>
            </a:r>
            <a:r>
              <a:rPr lang="it-IT" sz="2000" dirty="0"/>
              <a:t> </a:t>
            </a:r>
            <a:r>
              <a:rPr lang="it-IT" sz="2000" dirty="0" err="1"/>
              <a:t>connected</a:t>
            </a:r>
            <a:r>
              <a:rPr lang="it-IT" sz="2000" dirty="0"/>
              <a:t> con due nodi e la funzione di attivazione log </a:t>
            </a:r>
            <a:r>
              <a:rPr lang="it-IT" sz="2000" dirty="0" err="1"/>
              <a:t>softmax</a:t>
            </a:r>
            <a:r>
              <a:rPr lang="it-IT" sz="2000" dirty="0"/>
              <a:t> che restituisce una distribuzione di probabilità.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dirty="0"/>
          </a:p>
          <a:p>
            <a:pPr algn="just"/>
            <a:r>
              <a:rPr lang="it-IT" sz="2000" dirty="0"/>
              <a:t>Il secondo modello: </a:t>
            </a:r>
            <a:r>
              <a:rPr lang="it-IT" sz="2000" dirty="0" err="1"/>
              <a:t>GRUnet</a:t>
            </a:r>
            <a:r>
              <a:rPr lang="it-IT" sz="2000" dirty="0"/>
              <a:t> con le stesse caratteristiche del primo.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9B3D6E-99ED-4FBE-8696-E5A140C20A73}"/>
              </a:ext>
            </a:extLst>
          </p:cNvPr>
          <p:cNvSpPr txBox="1"/>
          <p:nvPr/>
        </p:nvSpPr>
        <p:spPr>
          <a:xfrm>
            <a:off x="176462" y="498254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it-IT" sz="2800" b="1" dirty="0"/>
              <a:t>SETTINGS	1\3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352659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54674A-9879-46E3-9EA9-19159700526D}"/>
              </a:ext>
            </a:extLst>
          </p:cNvPr>
          <p:cNvSpPr txBox="1"/>
          <p:nvPr/>
        </p:nvSpPr>
        <p:spPr>
          <a:xfrm>
            <a:off x="176462" y="1334753"/>
            <a:ext cx="115410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Risulta utile ridurre il learning rate durante l'addestramento delle reti profonde.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/>
              <a:t>Motivazioni:</a:t>
            </a:r>
          </a:p>
          <a:p>
            <a:pPr algn="just"/>
            <a:endParaRPr lang="it-I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/>
              <a:t>Con un tasso di apprendimento </a:t>
            </a:r>
            <a:r>
              <a:rPr lang="it-IT" sz="2000" b="1" dirty="0"/>
              <a:t>elevato</a:t>
            </a:r>
            <a:r>
              <a:rPr lang="it-IT" sz="2000" dirty="0"/>
              <a:t>, il vettore dei parametri </a:t>
            </a:r>
            <a:r>
              <a:rPr lang="it-IT" sz="2000" b="1" dirty="0"/>
              <a:t>rimbalza</a:t>
            </a:r>
            <a:r>
              <a:rPr lang="it-IT" sz="2000" dirty="0"/>
              <a:t> in modo caotico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b="1" dirty="0"/>
              <a:t>Non è in grado di stabilizzarsi </a:t>
            </a:r>
            <a:r>
              <a:rPr lang="it-IT" sz="2000" dirty="0"/>
              <a:t>in parti più profonde e ristrette della </a:t>
            </a:r>
            <a:r>
              <a:rPr lang="it-IT" sz="2000" dirty="0" err="1"/>
              <a:t>loss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endParaRPr lang="it-I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/>
              <a:t>Con un tasso di apprendimento </a:t>
            </a:r>
            <a:r>
              <a:rPr lang="it-IT" sz="2000" b="1" dirty="0"/>
              <a:t>troppo basso</a:t>
            </a:r>
            <a:r>
              <a:rPr lang="it-IT" sz="2000" dirty="0"/>
              <a:t>, cade in </a:t>
            </a:r>
            <a:r>
              <a:rPr lang="it-IT" sz="2000" b="1" dirty="0"/>
              <a:t>falsi minimi </a:t>
            </a:r>
            <a:r>
              <a:rPr lang="it-IT" sz="2000" dirty="0"/>
              <a:t>globali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dirty="0"/>
          </a:p>
          <a:p>
            <a:pPr algn="just"/>
            <a:r>
              <a:rPr lang="it-IT" sz="2000" dirty="0"/>
              <a:t>Soluzione: </a:t>
            </a:r>
            <a:r>
              <a:rPr lang="it-IT" sz="2000" b="1" dirty="0" err="1"/>
              <a:t>Cyclical</a:t>
            </a:r>
            <a:r>
              <a:rPr lang="it-IT" sz="2000" b="1" dirty="0"/>
              <a:t> Learning Rate</a:t>
            </a:r>
          </a:p>
          <a:p>
            <a:pPr algn="just"/>
            <a:endParaRPr lang="it-I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/>
              <a:t>Il tasso di apprendimento </a:t>
            </a:r>
            <a:r>
              <a:rPr lang="it-IT" sz="2000" b="1" dirty="0"/>
              <a:t>varia ciclicamente </a:t>
            </a:r>
            <a:r>
              <a:rPr lang="it-IT" sz="2000" dirty="0"/>
              <a:t>per ogni batch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/>
              <a:t>Utilizza il Cosine </a:t>
            </a:r>
            <a:r>
              <a:rPr lang="it-IT" sz="2000" dirty="0" err="1"/>
              <a:t>Annealing</a:t>
            </a:r>
            <a:r>
              <a:rPr lang="it-IT" sz="2000" dirty="0"/>
              <a:t> </a:t>
            </a:r>
            <a:r>
              <a:rPr lang="it-IT" sz="2000" dirty="0" err="1"/>
              <a:t>scheduler</a:t>
            </a:r>
            <a:endParaRPr lang="it-I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/>
              <a:t>Inizia con un tasso di apprendimento elevato che viene diminuito rapidamente a un minimo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/>
              <a:t>Aumenta di nuovo rapidamente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9B3D6E-99ED-4FBE-8696-E5A140C20A73}"/>
              </a:ext>
            </a:extLst>
          </p:cNvPr>
          <p:cNvSpPr txBox="1"/>
          <p:nvPr/>
        </p:nvSpPr>
        <p:spPr>
          <a:xfrm>
            <a:off x="176462" y="601949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it-IT" sz="2800" b="1" dirty="0"/>
              <a:t>SETTINGS	2\3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43488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54674A-9879-46E3-9EA9-19159700526D}"/>
              </a:ext>
            </a:extLst>
          </p:cNvPr>
          <p:cNvSpPr txBox="1"/>
          <p:nvPr/>
        </p:nvSpPr>
        <p:spPr>
          <a:xfrm>
            <a:off x="176462" y="1733587"/>
            <a:ext cx="74500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Riavvio Simulato:</a:t>
            </a:r>
          </a:p>
          <a:p>
            <a:pPr algn="just"/>
            <a:endParaRPr lang="it-I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/>
              <a:t>Il tasso di apprendimento a zero equivale a un riavvio simulato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/>
              <a:t>Il riutilizzo dei pesi validi come punto di partenza è un "riavvio a caldo"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/>
              <a:t>In alternativa, si può usare un nuovo insieme di numeri casuali come "riavvio a freddo"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9B3D6E-99ED-4FBE-8696-E5A140C20A73}"/>
              </a:ext>
            </a:extLst>
          </p:cNvPr>
          <p:cNvSpPr txBox="1"/>
          <p:nvPr/>
        </p:nvSpPr>
        <p:spPr>
          <a:xfrm>
            <a:off x="176462" y="777047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it-IT" sz="2800" b="1" dirty="0"/>
              <a:t>SETTINGS	3\3</a:t>
            </a:r>
            <a:endParaRPr lang="it-IT" sz="2400" b="1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5B57DFC-83F7-BF04-9924-A910ADE56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353" y="1837283"/>
            <a:ext cx="4217185" cy="2862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2235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9DA667D-AC18-4305-BDAB-9039FB1DAD63}"/>
              </a:ext>
            </a:extLst>
          </p:cNvPr>
          <p:cNvSpPr txBox="1"/>
          <p:nvPr/>
        </p:nvSpPr>
        <p:spPr>
          <a:xfrm>
            <a:off x="538899" y="2428726"/>
            <a:ext cx="111142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/>
              <a:t>Valutazione risultati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37564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54674A-9879-46E3-9EA9-19159700526D}"/>
              </a:ext>
            </a:extLst>
          </p:cNvPr>
          <p:cNvSpPr txBox="1"/>
          <p:nvPr/>
        </p:nvSpPr>
        <p:spPr>
          <a:xfrm>
            <a:off x="779777" y="1310478"/>
            <a:ext cx="347171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/>
              <a:t>LSTM:</a:t>
            </a:r>
          </a:p>
          <a:p>
            <a:pPr algn="just"/>
            <a:endParaRPr lang="it-IT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Epoche</a:t>
            </a: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0.031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it-IT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99.02%.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dirty="0"/>
          </a:p>
          <a:p>
            <a:pPr algn="just"/>
            <a:endParaRPr lang="it-IT" sz="2000" dirty="0"/>
          </a:p>
          <a:p>
            <a:pPr algn="just"/>
            <a:r>
              <a:rPr lang="it-IT" sz="2000" b="1" dirty="0" err="1"/>
              <a:t>GRUnet</a:t>
            </a:r>
            <a:r>
              <a:rPr lang="it-IT" sz="2000" dirty="0"/>
              <a:t>:</a:t>
            </a:r>
            <a:endParaRPr lang="it-IT" sz="2000" b="1" dirty="0"/>
          </a:p>
          <a:p>
            <a:pPr algn="just"/>
            <a:endParaRPr lang="it-I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Epoche</a:t>
            </a:r>
            <a:r>
              <a:rPr lang="it-I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it-I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0.002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it-IT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99.25%.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9B3D6E-99ED-4FBE-8696-E5A140C20A73}"/>
              </a:ext>
            </a:extLst>
          </p:cNvPr>
          <p:cNvSpPr txBox="1"/>
          <p:nvPr/>
        </p:nvSpPr>
        <p:spPr>
          <a:xfrm>
            <a:off x="355571" y="340339"/>
            <a:ext cx="492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it-IT" sz="2800" b="1" dirty="0"/>
              <a:t>Andamento dell’addestramento</a:t>
            </a:r>
            <a:endParaRPr lang="it-IT" sz="2400" b="1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007B7F1-F909-BE47-9AD5-B367547A3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751" y="1310478"/>
            <a:ext cx="5211396" cy="2202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50131FA-CE74-076D-7F05-28BBC455D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751" y="4218114"/>
            <a:ext cx="5277289" cy="2202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3844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54674A-9879-46E3-9EA9-19159700526D}"/>
              </a:ext>
            </a:extLst>
          </p:cNvPr>
          <p:cNvSpPr txBox="1"/>
          <p:nvPr/>
        </p:nvSpPr>
        <p:spPr>
          <a:xfrm>
            <a:off x="779777" y="1310479"/>
            <a:ext cx="44992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/>
              <a:t>LSTM</a:t>
            </a:r>
            <a:r>
              <a:rPr lang="it-IT" b="1" dirty="0"/>
              <a:t>:</a:t>
            </a:r>
          </a:p>
          <a:p>
            <a:pPr algn="just"/>
            <a:endParaRPr lang="it-IT" sz="20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Accuracy: 92.65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Precision: 0.99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Recall: 0.86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F1: 0.92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9B3D6E-99ED-4FBE-8696-E5A140C20A73}"/>
              </a:ext>
            </a:extLst>
          </p:cNvPr>
          <p:cNvSpPr txBox="1"/>
          <p:nvPr/>
        </p:nvSpPr>
        <p:spPr>
          <a:xfrm>
            <a:off x="355571" y="340339"/>
            <a:ext cx="4397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it-IT" sz="2800" b="1" dirty="0"/>
              <a:t>Valutazione sul test-set	1\2</a:t>
            </a:r>
            <a:endParaRPr lang="it-IT" sz="24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591228-DEE5-BC63-E59D-A6206F966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77" y="4382304"/>
            <a:ext cx="4372905" cy="1912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2DBCBDA-BDA0-1554-F960-AC98B36BC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797" y="1310479"/>
            <a:ext cx="5016426" cy="3693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125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54674A-9879-46E3-9EA9-19159700526D}"/>
              </a:ext>
            </a:extLst>
          </p:cNvPr>
          <p:cNvSpPr txBox="1"/>
          <p:nvPr/>
        </p:nvSpPr>
        <p:spPr>
          <a:xfrm>
            <a:off x="779777" y="1310479"/>
            <a:ext cx="44992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 err="1"/>
              <a:t>GRUnet</a:t>
            </a:r>
            <a:r>
              <a:rPr lang="it-IT" b="1" dirty="0"/>
              <a:t>:</a:t>
            </a:r>
          </a:p>
          <a:p>
            <a:pPr algn="just"/>
            <a:endParaRPr lang="it-IT" sz="20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Accuracy: 92.37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Precision: 0.99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Recall: 0.85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F1: 0.92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9B3D6E-99ED-4FBE-8696-E5A140C20A73}"/>
              </a:ext>
            </a:extLst>
          </p:cNvPr>
          <p:cNvSpPr txBox="1"/>
          <p:nvPr/>
        </p:nvSpPr>
        <p:spPr>
          <a:xfrm>
            <a:off x="355571" y="340339"/>
            <a:ext cx="4397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it-IT" sz="2800" b="1" dirty="0"/>
              <a:t>Valutazione sul test-set	2\2</a:t>
            </a:r>
            <a:endParaRPr lang="it-IT" sz="2400" b="1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6109BC3-3A60-A248-C38A-B109314EB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77" y="4404277"/>
            <a:ext cx="4397358" cy="1844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18FF887-3527-F6C1-C038-BAE3DD033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60" y="1310479"/>
            <a:ext cx="5016426" cy="3485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421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54674A-9879-46E3-9EA9-19159700526D}"/>
              </a:ext>
            </a:extLst>
          </p:cNvPr>
          <p:cNvSpPr txBox="1"/>
          <p:nvPr/>
        </p:nvSpPr>
        <p:spPr>
          <a:xfrm>
            <a:off x="355571" y="1084083"/>
            <a:ext cx="107209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/>
              <a:t>SmartFall</a:t>
            </a:r>
            <a:r>
              <a:rPr lang="en-US" sz="2000" b="1" dirty="0"/>
              <a:t>: a smartwatch-based fall detection system using deep learning:</a:t>
            </a:r>
            <a:endParaRPr lang="it-IT" sz="2000" b="1" dirty="0"/>
          </a:p>
          <a:p>
            <a:pPr algn="just"/>
            <a:endParaRPr lang="it-IT" sz="2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Modelli utilizzati: </a:t>
            </a:r>
            <a:r>
              <a:rPr lang="it-IT" sz="2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it-IT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it-IT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SVM e rete neurale ricorrente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Dati organizzati in finestre di 40 steps</a:t>
            </a:r>
            <a:endParaRPr lang="pt-BR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Caratteristiche estratte per </a:t>
            </a:r>
            <a:r>
              <a:rPr lang="it-IT" sz="2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it-IT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it-IT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SVM: lunghezza del vettore di accelerazione, accelerazione minima, accelerazione massima, norma euclidea tra accelerazione minima e massima in una finestra scorrevole di 750 </a:t>
            </a:r>
            <a:r>
              <a:rPr lang="it-IT" sz="2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it-IT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Rete neurale ricorrente utilizza i dati grezzi dell'accelerometro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9B3D6E-99ED-4FBE-8696-E5A140C20A73}"/>
              </a:ext>
            </a:extLst>
          </p:cNvPr>
          <p:cNvSpPr txBox="1"/>
          <p:nvPr/>
        </p:nvSpPr>
        <p:spPr>
          <a:xfrm>
            <a:off x="355571" y="340339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it-IT" sz="2800" b="1" dirty="0"/>
              <a:t>Stato dell’arte</a:t>
            </a:r>
            <a:endParaRPr lang="it-IT" sz="24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EF56E4-04E1-3D66-8428-1697DA152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69" y="4814149"/>
            <a:ext cx="7659043" cy="1919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697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54674A-9879-46E3-9EA9-19159700526D}"/>
              </a:ext>
            </a:extLst>
          </p:cNvPr>
          <p:cNvSpPr txBox="1"/>
          <p:nvPr/>
        </p:nvSpPr>
        <p:spPr>
          <a:xfrm>
            <a:off x="355571" y="1677972"/>
            <a:ext cx="1072092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sz="2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sistema di rilevamento cadute potrebbe essere migliorato ed ampliato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Utilizzare dati reali provenienti da uno smartwatch connesso per riconoscere una caduta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Creare un'applicazione per smartphone che ospiti il modello di predizione</a:t>
            </a:r>
          </a:p>
          <a:p>
            <a:pPr algn="just"/>
            <a:endParaRPr lang="it-IT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Miglioramento delle prestazioni del sistema (tempo) e tutela della privacy dell'utente grazie all'eliminazione della necessità di inviare i dati su un cloud.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9B3D6E-99ED-4FBE-8696-E5A140C20A73}"/>
              </a:ext>
            </a:extLst>
          </p:cNvPr>
          <p:cNvSpPr txBox="1"/>
          <p:nvPr/>
        </p:nvSpPr>
        <p:spPr>
          <a:xfrm>
            <a:off x="355571" y="896520"/>
            <a:ext cx="228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it-IT" sz="2800" b="1" dirty="0"/>
              <a:t>Sviluppi futuri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8836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C106BF-9063-4CB0-8DB4-9152C94F7F02}"/>
              </a:ext>
            </a:extLst>
          </p:cNvPr>
          <p:cNvSpPr txBox="1"/>
          <p:nvPr/>
        </p:nvSpPr>
        <p:spPr>
          <a:xfrm>
            <a:off x="972532" y="889751"/>
            <a:ext cx="102469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INTRODUZIONE</a:t>
            </a:r>
          </a:p>
          <a:p>
            <a:endParaRPr lang="it-IT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Obiettivo: Riconoscimento di cadute tramite accelerometro triassiale di uno smartwatch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Problematica: Le cadute sono tra le cause più comuni di richiesta di assistenza medica da parte degli anziani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Soluzione: Utilizzo di tecnologie come l'intelligenza artificiale per prevenire conseguenze negative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Tecnologia accessibile: Smartwatch e dispositivi IoT a costi contenuti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Sensori precisi: Numerosi sensori presenti su smartphone e dispositivi simili tra cui l’</a:t>
            </a:r>
            <a:r>
              <a:rPr lang="it-IT" sz="2000" dirty="0" err="1"/>
              <a:t>accellerometro</a:t>
            </a:r>
            <a:r>
              <a:rPr lang="it-IT" sz="2000" dirty="0"/>
              <a:t> triassiale per raccogliere dati precisi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Risultato: Possibilità di riconoscere una caduta e allertare le autorità competenti.</a:t>
            </a:r>
          </a:p>
        </p:txBody>
      </p:sp>
    </p:spTree>
    <p:extLst>
      <p:ext uri="{BB962C8B-B14F-4D97-AF65-F5344CB8AC3E}">
        <p14:creationId xmlns:p14="http://schemas.microsoft.com/office/powerpoint/2010/main" val="1874408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5186DFB-CF72-4293-ABB2-3652DF82ABF9}"/>
              </a:ext>
            </a:extLst>
          </p:cNvPr>
          <p:cNvSpPr txBox="1"/>
          <p:nvPr/>
        </p:nvSpPr>
        <p:spPr>
          <a:xfrm>
            <a:off x="2635758" y="3013501"/>
            <a:ext cx="6920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00170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8251A09-F2F1-4908-A445-D83F8ADBEEE6}"/>
              </a:ext>
            </a:extLst>
          </p:cNvPr>
          <p:cNvSpPr txBox="1"/>
          <p:nvPr/>
        </p:nvSpPr>
        <p:spPr>
          <a:xfrm>
            <a:off x="2965496" y="2505670"/>
            <a:ext cx="62610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600" dirty="0"/>
              <a:t>Dataset utilizzato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83040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D7F5C4-0007-469D-BBF4-718C861A38AF}"/>
              </a:ext>
            </a:extLst>
          </p:cNvPr>
          <p:cNvSpPr txBox="1"/>
          <p:nvPr/>
        </p:nvSpPr>
        <p:spPr>
          <a:xfrm flipH="1">
            <a:off x="625642" y="1338211"/>
            <a:ext cx="109407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Il dataset utilizzato per addestrare e testare il sistema è </a:t>
            </a:r>
            <a:r>
              <a:rPr lang="it-IT" sz="2000" b="1" dirty="0" err="1"/>
              <a:t>SmartFall</a:t>
            </a:r>
            <a:r>
              <a:rPr lang="it-IT" sz="2000" dirty="0"/>
              <a:t>:</a:t>
            </a:r>
          </a:p>
          <a:p>
            <a:pPr algn="just"/>
            <a:endParaRPr lang="it-IT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000" dirty="0"/>
              <a:t>La facoltà di Computer Science del Texas ha raccolto dati sull'</a:t>
            </a:r>
            <a:r>
              <a:rPr lang="it-IT" sz="2000" b="1" dirty="0"/>
              <a:t>accelerazione</a:t>
            </a:r>
            <a:r>
              <a:rPr lang="it-IT" sz="2000" dirty="0"/>
              <a:t> del polso usando </a:t>
            </a:r>
            <a:r>
              <a:rPr lang="it-IT" sz="2000" b="1" dirty="0"/>
              <a:t>Smartwatch</a:t>
            </a:r>
            <a:r>
              <a:rPr lang="it-IT" sz="2000" dirty="0"/>
              <a:t> per rilevare le ‘</a:t>
            </a:r>
            <a:r>
              <a:rPr lang="it-IT" sz="2000" b="1" dirty="0"/>
              <a:t>’cadute violente</a:t>
            </a:r>
            <a:r>
              <a:rPr lang="it-IT" sz="2000" dirty="0"/>
              <a:t>’’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000" dirty="0"/>
              <a:t>I dati sono stati raccolti da </a:t>
            </a:r>
            <a:r>
              <a:rPr lang="it-IT" sz="2000" b="1" dirty="0"/>
              <a:t>7 volontari </a:t>
            </a:r>
            <a:r>
              <a:rPr lang="it-IT" sz="2000" dirty="0"/>
              <a:t>di età compresa tra </a:t>
            </a:r>
            <a:r>
              <a:rPr lang="it-IT" sz="2000" b="1" dirty="0"/>
              <a:t>21 e 55 anni </a:t>
            </a:r>
            <a:r>
              <a:rPr lang="it-IT" sz="2000" dirty="0"/>
              <a:t>con altezza tra </a:t>
            </a:r>
            <a:r>
              <a:rPr lang="it-IT" sz="2000" b="1" dirty="0"/>
              <a:t>1,52–1,98 metri </a:t>
            </a:r>
            <a:r>
              <a:rPr lang="it-IT" sz="2000" dirty="0"/>
              <a:t>e peso tra </a:t>
            </a:r>
            <a:r>
              <a:rPr lang="it-IT" sz="2000" b="1" dirty="0"/>
              <a:t>45–104 Kg</a:t>
            </a:r>
            <a:r>
              <a:rPr lang="it-IT" sz="2000" dirty="0"/>
              <a:t>, eseguendo diverse attività quotidiane che coinvolgono il movimento delle braccia e cadute frontali, posteriori, a sinistra e a destra.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000" dirty="0"/>
              <a:t>La </a:t>
            </a:r>
            <a:r>
              <a:rPr lang="it-IT" sz="2000" b="1" dirty="0"/>
              <a:t>frequenza</a:t>
            </a:r>
            <a:r>
              <a:rPr lang="it-IT" sz="2000" dirty="0"/>
              <a:t> di campionamento di </a:t>
            </a:r>
            <a:r>
              <a:rPr lang="it-IT" sz="2000" b="1" dirty="0"/>
              <a:t>31,25</a:t>
            </a:r>
            <a:r>
              <a:rPr lang="it-IT" sz="2000" dirty="0"/>
              <a:t> Hz è stata scelta come migliore perché forniva dati sufficienti senza essere troppo costosa da elaborare.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000" dirty="0"/>
              <a:t>I vantaggi di usare uno Smartwatch sono la </a:t>
            </a:r>
            <a:r>
              <a:rPr lang="it-IT" sz="2000" b="1" dirty="0"/>
              <a:t>scarsa invasività </a:t>
            </a:r>
            <a:r>
              <a:rPr lang="it-IT" sz="2000" dirty="0"/>
              <a:t>e il </a:t>
            </a:r>
            <a:r>
              <a:rPr lang="it-IT" sz="2000" b="1" dirty="0"/>
              <a:t>basso rischio di ulteriori danni</a:t>
            </a:r>
            <a:r>
              <a:rPr lang="it-IT" sz="2000" dirty="0"/>
              <a:t> durante una caduta oltre ai costi relativamente </a:t>
            </a:r>
            <a:r>
              <a:rPr lang="it-IT" sz="2000" b="1" dirty="0"/>
              <a:t>economici</a:t>
            </a:r>
            <a:r>
              <a:rPr lang="it-IT" sz="2000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497AC6-B0BC-4E98-9142-F4E0CF9037CF}"/>
              </a:ext>
            </a:extLst>
          </p:cNvPr>
          <p:cNvSpPr txBox="1"/>
          <p:nvPr/>
        </p:nvSpPr>
        <p:spPr>
          <a:xfrm>
            <a:off x="625642" y="589596"/>
            <a:ext cx="300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Smart Fall Data-set</a:t>
            </a:r>
          </a:p>
        </p:txBody>
      </p:sp>
    </p:spTree>
    <p:extLst>
      <p:ext uri="{BB962C8B-B14F-4D97-AF65-F5344CB8AC3E}">
        <p14:creationId xmlns:p14="http://schemas.microsoft.com/office/powerpoint/2010/main" val="57836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0950C1-82AB-4D7E-91D1-D275F4E50320}"/>
              </a:ext>
            </a:extLst>
          </p:cNvPr>
          <p:cNvSpPr txBox="1"/>
          <p:nvPr/>
        </p:nvSpPr>
        <p:spPr>
          <a:xfrm>
            <a:off x="2579494" y="2382559"/>
            <a:ext cx="703301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600" dirty="0"/>
              <a:t>Data </a:t>
            </a:r>
            <a:r>
              <a:rPr lang="it-IT" sz="6600" dirty="0" err="1"/>
              <a:t>pre</a:t>
            </a:r>
            <a:r>
              <a:rPr lang="it-IT" sz="6600" dirty="0"/>
              <a:t>-processing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139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DF20C61-E687-4743-83E8-C29E24837AE5}"/>
              </a:ext>
            </a:extLst>
          </p:cNvPr>
          <p:cNvSpPr txBox="1"/>
          <p:nvPr/>
        </p:nvSpPr>
        <p:spPr>
          <a:xfrm>
            <a:off x="496774" y="1412732"/>
            <a:ext cx="53792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dirty="0"/>
              <a:t>Il dataset è stato suddiviso in </a:t>
            </a:r>
            <a:r>
              <a:rPr lang="it-IT" sz="2000" b="1" dirty="0" err="1"/>
              <a:t>train</a:t>
            </a:r>
            <a:r>
              <a:rPr lang="it-IT" sz="2000" b="1" dirty="0"/>
              <a:t>-set e test-set</a:t>
            </a:r>
            <a:r>
              <a:rPr lang="it-IT" sz="2000" dirty="0"/>
              <a:t> utilizzando la </a:t>
            </a:r>
            <a:r>
              <a:rPr lang="it-IT" sz="2000" b="1" dirty="0"/>
              <a:t>suddivisione originaria </a:t>
            </a:r>
            <a:r>
              <a:rPr lang="it-IT" sz="2000" dirty="0"/>
              <a:t>presente alla pagina del dataset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dirty="0"/>
              <a:t> Le reti neurali ricorrenti sono state addestrate utilizzando </a:t>
            </a:r>
            <a:r>
              <a:rPr lang="it-IT" sz="2000" dirty="0" err="1"/>
              <a:t>backpropagation</a:t>
            </a:r>
            <a:r>
              <a:rPr lang="it-IT" sz="2000" dirty="0"/>
              <a:t> </a:t>
            </a:r>
            <a:r>
              <a:rPr lang="it-IT" sz="2000" dirty="0" err="1"/>
              <a:t>through</a:t>
            </a:r>
            <a:r>
              <a:rPr lang="it-IT" sz="2000" dirty="0"/>
              <a:t> time, organizzando i dati in </a:t>
            </a:r>
            <a:r>
              <a:rPr lang="it-IT" sz="2000" b="1" dirty="0"/>
              <a:t>finestre temporali di lunghezza n = 40 </a:t>
            </a:r>
            <a:r>
              <a:rPr lang="it-IT" sz="2000" dirty="0"/>
              <a:t>esempi consecutivi (circa 1,28 secondi di dati)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dirty="0"/>
              <a:t> La finestra è stata etichettata come "</a:t>
            </a:r>
            <a:r>
              <a:rPr lang="it-IT" sz="2000" b="1" dirty="0"/>
              <a:t>caduta</a:t>
            </a:r>
            <a:r>
              <a:rPr lang="it-IT" sz="2000" dirty="0"/>
              <a:t>" se </a:t>
            </a:r>
            <a:r>
              <a:rPr lang="it-IT" sz="2000" b="1" dirty="0"/>
              <a:t>≥25 esempi </a:t>
            </a:r>
            <a:r>
              <a:rPr lang="it-IT" sz="2000" dirty="0"/>
              <a:t>su 40 erano etichettati come "caduta" e "ADL" (attività quotidiana) in caso contrario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1EAED6-A5C4-404E-BDB6-3840D4781707}"/>
              </a:ext>
            </a:extLst>
          </p:cNvPr>
          <p:cNvSpPr txBox="1"/>
          <p:nvPr/>
        </p:nvSpPr>
        <p:spPr>
          <a:xfrm>
            <a:off x="676515" y="522935"/>
            <a:ext cx="4397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DATA PRE PROCESSING 	1\2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73C39C8-2F2D-68CD-5C2E-1AEB76DC2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958" y="511140"/>
            <a:ext cx="5628853" cy="5717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104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0FF965-0311-4E11-A79D-8BACBEAF3959}"/>
              </a:ext>
            </a:extLst>
          </p:cNvPr>
          <p:cNvSpPr txBox="1"/>
          <p:nvPr/>
        </p:nvSpPr>
        <p:spPr>
          <a:xfrm>
            <a:off x="558405" y="591239"/>
            <a:ext cx="4537943" cy="11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it-IT" sz="2800" b="1" dirty="0"/>
              <a:t>DATA PRE PROCESSING 	2\2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2D186E-79EF-415B-8474-6DD33675A1E4}"/>
              </a:ext>
            </a:extLst>
          </p:cNvPr>
          <p:cNvSpPr txBox="1"/>
          <p:nvPr/>
        </p:nvSpPr>
        <p:spPr>
          <a:xfrm>
            <a:off x="558405" y="2121147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 err="1"/>
              <a:t>si</a:t>
            </a:r>
            <a:r>
              <a:rPr lang="en-US" sz="2000" dirty="0"/>
              <a:t> è </a:t>
            </a:r>
            <a:r>
              <a:rPr lang="en-US" sz="2000" dirty="0" err="1"/>
              <a:t>notato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il </a:t>
            </a:r>
            <a:r>
              <a:rPr lang="en-US" sz="2000" dirty="0" err="1"/>
              <a:t>numero</a:t>
            </a:r>
            <a:r>
              <a:rPr lang="en-US" sz="2000" dirty="0"/>
              <a:t> di </a:t>
            </a:r>
            <a:r>
              <a:rPr lang="en-US" sz="2000" dirty="0" err="1"/>
              <a:t>esempi</a:t>
            </a:r>
            <a:r>
              <a:rPr lang="en-US" sz="2000" dirty="0"/>
              <a:t> </a:t>
            </a:r>
            <a:r>
              <a:rPr lang="en-US" sz="2000" dirty="0" err="1"/>
              <a:t>riguardanti</a:t>
            </a:r>
            <a:r>
              <a:rPr lang="en-US" sz="2000" dirty="0"/>
              <a:t> le due </a:t>
            </a:r>
            <a:r>
              <a:rPr lang="en-US" sz="2000" dirty="0" err="1"/>
              <a:t>classi</a:t>
            </a:r>
            <a:r>
              <a:rPr lang="en-US" sz="2000" dirty="0"/>
              <a:t> fosse </a:t>
            </a:r>
            <a:r>
              <a:rPr lang="en-US" sz="2000" b="1" dirty="0" err="1"/>
              <a:t>sbilanciato</a:t>
            </a:r>
            <a:r>
              <a:rPr lang="en-US" sz="2000" dirty="0"/>
              <a:t>, per cui </a:t>
            </a:r>
            <a:r>
              <a:rPr lang="en-US" sz="2000" dirty="0" err="1"/>
              <a:t>si</a:t>
            </a:r>
            <a:r>
              <a:rPr lang="en-US" sz="2000" dirty="0"/>
              <a:t> è </a:t>
            </a:r>
            <a:r>
              <a:rPr lang="en-US" sz="2000" dirty="0" err="1"/>
              <a:t>deciso</a:t>
            </a:r>
            <a:r>
              <a:rPr lang="en-US" sz="2000" dirty="0"/>
              <a:t> di </a:t>
            </a:r>
            <a:r>
              <a:rPr lang="en-US" sz="2000" b="1" dirty="0" err="1"/>
              <a:t>eliminare</a:t>
            </a:r>
            <a:r>
              <a:rPr lang="en-US" sz="2000" dirty="0"/>
              <a:t>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b="1" dirty="0" err="1"/>
              <a:t>esempi</a:t>
            </a:r>
            <a:r>
              <a:rPr lang="en-US" sz="2000" b="1" dirty="0"/>
              <a:t> in </a:t>
            </a:r>
            <a:r>
              <a:rPr lang="en-US" sz="2000" b="1" dirty="0" err="1"/>
              <a:t>eccesso</a:t>
            </a:r>
            <a:r>
              <a:rPr lang="en-US" sz="2000" b="1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classe</a:t>
            </a:r>
            <a:r>
              <a:rPr lang="en-US" sz="2000" dirty="0"/>
              <a:t> ‘</a:t>
            </a:r>
            <a:r>
              <a:rPr lang="en-US" sz="2000" dirty="0" err="1"/>
              <a:t>adl</a:t>
            </a:r>
            <a:r>
              <a:rPr lang="en-US" sz="2000" dirty="0"/>
              <a:t>’ </a:t>
            </a:r>
            <a:r>
              <a:rPr lang="en-US" sz="2000" dirty="0" err="1"/>
              <a:t>nel</a:t>
            </a:r>
            <a:r>
              <a:rPr lang="en-US" sz="2000" dirty="0"/>
              <a:t> test-set.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2000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/>
              <a:t>Dal training-set è </a:t>
            </a:r>
            <a:r>
              <a:rPr lang="en-US" sz="2000" dirty="0" err="1"/>
              <a:t>stato</a:t>
            </a:r>
            <a:r>
              <a:rPr lang="en-US" sz="2000" dirty="0"/>
              <a:t> </a:t>
            </a:r>
            <a:r>
              <a:rPr lang="en-US" sz="2000" dirty="0" err="1"/>
              <a:t>utilizzato</a:t>
            </a:r>
            <a:r>
              <a:rPr lang="en-US" sz="2000" dirty="0"/>
              <a:t> il </a:t>
            </a:r>
            <a:r>
              <a:rPr lang="en-US" sz="2000" b="1" dirty="0"/>
              <a:t>10%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esempi</a:t>
            </a:r>
            <a:r>
              <a:rPr lang="en-US" sz="2000" dirty="0"/>
              <a:t> come </a:t>
            </a:r>
            <a:r>
              <a:rPr lang="en-US" sz="2000" b="1" dirty="0"/>
              <a:t>validation-set</a:t>
            </a:r>
            <a:r>
              <a:rPr lang="en-US" sz="2000" dirty="0"/>
              <a:t>.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esempi</a:t>
            </a:r>
            <a:r>
              <a:rPr lang="en-US" sz="2000" dirty="0"/>
              <a:t> del validation-set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stati</a:t>
            </a:r>
            <a:r>
              <a:rPr lang="en-US" sz="2000" dirty="0"/>
              <a:t> </a:t>
            </a:r>
            <a:r>
              <a:rPr lang="en-US" sz="2000" dirty="0" err="1"/>
              <a:t>scelti</a:t>
            </a:r>
            <a:r>
              <a:rPr lang="en-US" sz="2000" dirty="0"/>
              <a:t> </a:t>
            </a:r>
            <a:r>
              <a:rPr lang="en-US" sz="2000" b="1" dirty="0" err="1"/>
              <a:t>casualmente</a:t>
            </a:r>
            <a:r>
              <a:rPr lang="en-US" sz="2000" dirty="0"/>
              <a:t>.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52C670A-227E-5A86-42B3-C0EA9348A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2121147"/>
            <a:ext cx="6095593" cy="245347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221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BDC935B-5095-44CD-851E-9375212F0630}"/>
              </a:ext>
            </a:extLst>
          </p:cNvPr>
          <p:cNvSpPr txBox="1"/>
          <p:nvPr/>
        </p:nvSpPr>
        <p:spPr>
          <a:xfrm flipH="1">
            <a:off x="745048" y="2382559"/>
            <a:ext cx="107019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/>
              <a:t>Modelli utilizzati</a:t>
            </a:r>
          </a:p>
        </p:txBody>
      </p:sp>
    </p:spTree>
    <p:extLst>
      <p:ext uri="{BB962C8B-B14F-4D97-AF65-F5344CB8AC3E}">
        <p14:creationId xmlns:p14="http://schemas.microsoft.com/office/powerpoint/2010/main" val="50946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54674A-9879-46E3-9EA9-19159700526D}"/>
              </a:ext>
            </a:extLst>
          </p:cNvPr>
          <p:cNvSpPr txBox="1"/>
          <p:nvPr/>
        </p:nvSpPr>
        <p:spPr>
          <a:xfrm>
            <a:off x="176463" y="1843950"/>
            <a:ext cx="100060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Per la rilevazione delle cadute, è stato utilizzato un approccio di </a:t>
            </a:r>
            <a:r>
              <a:rPr lang="it-IT" sz="2000" b="1" dirty="0"/>
              <a:t>Deep Learning</a:t>
            </a:r>
            <a:r>
              <a:rPr lang="it-IT" sz="2000" dirty="0"/>
              <a:t>, che è un processo di apprendimento automatico che utilizza reti neurali profonde.</a:t>
            </a:r>
          </a:p>
          <a:p>
            <a:pPr algn="just"/>
            <a:r>
              <a:rPr lang="it-IT" sz="2000" dirty="0"/>
              <a:t>I vantaggi del modello di Deep Learning per il rilevamento delle cadute sono:</a:t>
            </a:r>
          </a:p>
          <a:p>
            <a:pPr algn="just"/>
            <a:endParaRPr lang="it-I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b="1" dirty="0"/>
              <a:t>Elimina</a:t>
            </a:r>
            <a:r>
              <a:rPr lang="it-IT" sz="2000" dirty="0"/>
              <a:t> la </a:t>
            </a:r>
            <a:r>
              <a:rPr lang="it-IT" sz="2000" b="1" dirty="0"/>
              <a:t>necessità di estrarre le caratteristiche </a:t>
            </a:r>
            <a:r>
              <a:rPr lang="it-IT" sz="2000" dirty="0"/>
              <a:t>dai dati manualmente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/>
              <a:t>Offre una </a:t>
            </a:r>
            <a:r>
              <a:rPr lang="it-IT" sz="2000" b="1" dirty="0"/>
              <a:t>maggiore accuratezza </a:t>
            </a:r>
            <a:r>
              <a:rPr lang="it-IT" sz="2000" dirty="0"/>
              <a:t>rispetto agli algoritmi di apprendimento automatico tradizionali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/>
              <a:t>Adatta al trattamento di </a:t>
            </a:r>
            <a:r>
              <a:rPr lang="it-IT" sz="2000" b="1" dirty="0"/>
              <a:t>dati sequenziali </a:t>
            </a:r>
            <a:r>
              <a:rPr lang="it-IT" sz="2000" dirty="0"/>
              <a:t>grazie all'utilizzo di reti neurali ricorrenti.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9B3D6E-99ED-4FBE-8696-E5A140C20A73}"/>
              </a:ext>
            </a:extLst>
          </p:cNvPr>
          <p:cNvSpPr txBox="1"/>
          <p:nvPr/>
        </p:nvSpPr>
        <p:spPr>
          <a:xfrm>
            <a:off x="302154" y="810312"/>
            <a:ext cx="317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it-IT" sz="2800" b="1" dirty="0"/>
              <a:t>MODELLI</a:t>
            </a:r>
            <a:r>
              <a:rPr lang="it-IT" sz="2400" b="1" dirty="0"/>
              <a:t> </a:t>
            </a:r>
            <a:r>
              <a:rPr lang="it-IT" sz="2800" b="1" dirty="0"/>
              <a:t>UTILIZZATI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750918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18C75F66F2BF4E99495F8B37924B9F" ma:contentTypeVersion="10" ma:contentTypeDescription="Creare un nuovo documento." ma:contentTypeScope="" ma:versionID="2377688c1c05fc82fb4f41ba5ec98dca">
  <xsd:schema xmlns:xsd="http://www.w3.org/2001/XMLSchema" xmlns:xs="http://www.w3.org/2001/XMLSchema" xmlns:p="http://schemas.microsoft.com/office/2006/metadata/properties" xmlns:ns2="0fe77ad0-b7af-4e7b-b50b-97dd09d74abf" targetNamespace="http://schemas.microsoft.com/office/2006/metadata/properties" ma:root="true" ma:fieldsID="682b2ac7a0f43a698ad6375b9c78af4d" ns2:_="">
    <xsd:import namespace="0fe77ad0-b7af-4e7b-b50b-97dd09d74a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77ad0-b7af-4e7b-b50b-97dd09d74a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87A466-6617-4476-A865-515FD9A37D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29B2CE-7C38-4B08-A698-FEC687D111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e77ad0-b7af-4e7b-b50b-97dd09d74a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36A5D9-3969-433A-92A3-2EA12C09DFD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{A707F832-72FE-CE47-BC96-9285E4BFB120}tf10001058</Template>
  <TotalTime>233</TotalTime>
  <Words>1042</Words>
  <Application>Microsoft Office PowerPoint</Application>
  <PresentationFormat>Widescreen</PresentationFormat>
  <Paragraphs>163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Celestiale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Gruppo</dc:title>
  <dc:subject/>
  <dc:creator>Microsoft Office User</dc:creator>
  <cp:keywords/>
  <dc:description/>
  <cp:lastModifiedBy>bartolomeo siciliano</cp:lastModifiedBy>
  <cp:revision>6</cp:revision>
  <dcterms:created xsi:type="dcterms:W3CDTF">2022-02-11T17:23:23Z</dcterms:created>
  <dcterms:modified xsi:type="dcterms:W3CDTF">2023-01-29T18:41:23Z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0x0101000C18C75F66F2BF4E99495F8B37924B9F</vt:lpwstr>
  </property>
</Properties>
</file>