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78" autoAdjust="0"/>
  </p:normalViewPr>
  <p:slideViewPr>
    <p:cSldViewPr>
      <p:cViewPr varScale="1">
        <p:scale>
          <a:sx n="48" d="100"/>
          <a:sy n="48" d="100"/>
        </p:scale>
        <p:origin x="180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B47D9B-0663-4702-83AD-014E27E87095}" type="datetimeFigureOut">
              <a:rPr lang="en-US" smtClean="0"/>
              <a:t>6/14/2023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835CF-696A-4472-9BFB-E4B41E6C9DCF}" type="slidenum">
              <a:rPr lang="en-US" smtClean="0"/>
              <a:t>‹#›</a:t>
            </a:fld>
            <a:endParaRPr lang="en-US"/>
          </a:p>
        </p:txBody>
      </p:sp>
    </p:spTree>
    <p:extLst>
      <p:ext uri="{BB962C8B-B14F-4D97-AF65-F5344CB8AC3E}">
        <p14:creationId xmlns:p14="http://schemas.microsoft.com/office/powerpoint/2010/main" val="172507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Logic mờ (fuzzy logic) là một hệ thống logics mà nói chung sử dụng các giá trị mờ (fuzzy values) để biểu diễn sự không chắc chắn hoặc mờ mịt trong dữ liệu. Trái với logic truyền thống với giá trị true hoặc false, logic mờ cho phép một biến có thể có giá trị nằm giữa hai trạng thái đúng hoặc sai, có mức độ không chắc chắn.</a:t>
            </a:r>
          </a:p>
          <a:p>
            <a:r>
              <a:rPr lang="vi-VN" sz="1200" b="0" i="0" kern="1200" dirty="0">
                <a:solidFill>
                  <a:schemeClr val="tx1"/>
                </a:solidFill>
                <a:effectLst/>
                <a:latin typeface="+mn-lt"/>
                <a:ea typeface="+mn-ea"/>
                <a:cs typeface="+mn-cs"/>
              </a:rPr>
              <a:t>Ứng dụng của logic mờ rất đa dạng và phong phú. Dưới đây là một số ví dụ về ứng dụng của logic mờ:</a:t>
            </a:r>
          </a:p>
          <a:p>
            <a:r>
              <a:rPr lang="vi-VN" sz="1200" b="0" i="0" kern="1200" dirty="0">
                <a:solidFill>
                  <a:schemeClr val="tx1"/>
                </a:solidFill>
                <a:effectLst/>
                <a:latin typeface="+mn-lt"/>
                <a:ea typeface="+mn-ea"/>
                <a:cs typeface="+mn-cs"/>
              </a:rPr>
              <a:t>Hệ thống điều khiển: Logic mờ được sử dụng rộng rãi trong các hệ thống điều khiển tự động như hệ thống điều khiển giao thông, điều khiển nhiệt độ trong máy lạnh, điều khiển robot, và các ứng dụng trong công nghiệp.</a:t>
            </a:r>
          </a:p>
          <a:p>
            <a:r>
              <a:rPr lang="vi-VN" sz="1200" b="0" i="0" kern="1200" dirty="0">
                <a:solidFill>
                  <a:schemeClr val="tx1"/>
                </a:solidFill>
                <a:effectLst/>
                <a:latin typeface="+mn-lt"/>
                <a:ea typeface="+mn-ea"/>
                <a:cs typeface="+mn-cs"/>
              </a:rPr>
              <a:t>Nhận dạng hình ảnh và mẫu: Logic mờ có thể được sử dụng để nhận dạng và phân loại các hình ảnh và mẫu không rõ ràng. Điều này có thể áp dụng trong việc nhận dạng khuôn mặt, xử lý ảnh y tế, nhận dạng ký tự và nhiều lĩnh vực khác.</a:t>
            </a:r>
          </a:p>
          <a:p>
            <a:r>
              <a:rPr lang="vi-VN" sz="1200" b="0" i="0" kern="1200" dirty="0">
                <a:solidFill>
                  <a:schemeClr val="tx1"/>
                </a:solidFill>
                <a:effectLst/>
                <a:latin typeface="+mn-lt"/>
                <a:ea typeface="+mn-ea"/>
                <a:cs typeface="+mn-cs"/>
              </a:rPr>
              <a:t>Hệ thống khuyến nghị: Logic mờ có thể được sử dụng trong các hệ thống khuyến nghị sản phẩm hoặc dịch vụ dựa trên các thông tin mờ và tiêu chí đánh giá.</a:t>
            </a:r>
          </a:p>
          <a:p>
            <a:r>
              <a:rPr lang="vi-VN" sz="1200" b="0" i="0" kern="1200" dirty="0">
                <a:solidFill>
                  <a:schemeClr val="tx1"/>
                </a:solidFill>
                <a:effectLst/>
                <a:latin typeface="+mn-lt"/>
                <a:ea typeface="+mn-ea"/>
                <a:cs typeface="+mn-cs"/>
              </a:rPr>
              <a:t>Tự động hoá: Logic mờ có thể được áp dụng trong việc tự động hoá các quy trình phức tạp và quyết định dựa trên các luật mờ.</a:t>
            </a:r>
          </a:p>
          <a:p>
            <a:r>
              <a:rPr lang="vi-VN" sz="1200" b="0" i="0" kern="1200" dirty="0">
                <a:solidFill>
                  <a:schemeClr val="tx1"/>
                </a:solidFill>
                <a:effectLst/>
                <a:latin typeface="+mn-lt"/>
                <a:ea typeface="+mn-ea"/>
                <a:cs typeface="+mn-cs"/>
              </a:rPr>
              <a:t>Trí tuệ nhân tạo: Logic mờ cũng được sử dụng trong trí tuệ nhân tạo để xử lý dữ liệu mờ và đưa ra các quyết định dựa trên luật mờ.</a:t>
            </a:r>
          </a:p>
          <a:p>
            <a:r>
              <a:rPr lang="vi-VN" sz="1200" b="0" i="0" kern="1200" dirty="0">
                <a:solidFill>
                  <a:schemeClr val="tx1"/>
                </a:solidFill>
                <a:effectLst/>
                <a:latin typeface="+mn-lt"/>
                <a:ea typeface="+mn-ea"/>
                <a:cs typeface="+mn-cs"/>
              </a:rPr>
              <a:t>Hệ thống quyết định: Logic mờ có thể giúp xử lý các hệ thống quyết định phức tạp và không chắc chắn trong lĩnh vực tài chính, quản lý rủi ro và dự báo.</a:t>
            </a:r>
          </a:p>
          <a:p>
            <a:r>
              <a:rPr lang="vi-VN" sz="1200" b="0" i="0" kern="1200" dirty="0">
                <a:solidFill>
                  <a:schemeClr val="tx1"/>
                </a:solidFill>
                <a:effectLst/>
                <a:latin typeface="+mn-lt"/>
                <a:ea typeface="+mn-ea"/>
                <a:cs typeface="+mn-cs"/>
              </a:rPr>
              <a:t>Những ứng dụng của logic mờ không chỉ giới hạn trong các ví dụ trên. Nó còn có thể được áp dụng trong nhiều lĩnh vực khác như kỹ thuật, y học, kinh tế học, điều khiển tự</a:t>
            </a:r>
          </a:p>
          <a:p>
            <a:endParaRPr lang="en-US" dirty="0"/>
          </a:p>
        </p:txBody>
      </p:sp>
      <p:sp>
        <p:nvSpPr>
          <p:cNvPr id="4" name="Slide Number Placeholder 3"/>
          <p:cNvSpPr>
            <a:spLocks noGrp="1"/>
          </p:cNvSpPr>
          <p:nvPr>
            <p:ph type="sldNum" sz="quarter" idx="5"/>
          </p:nvPr>
        </p:nvSpPr>
        <p:spPr/>
        <p:txBody>
          <a:bodyPr/>
          <a:lstStyle/>
          <a:p>
            <a:fld id="{3CC835CF-696A-4472-9BFB-E4B41E6C9DCF}" type="slidenum">
              <a:rPr lang="en-US" smtClean="0"/>
              <a:t>1</a:t>
            </a:fld>
            <a:endParaRPr lang="en-US"/>
          </a:p>
        </p:txBody>
      </p:sp>
    </p:spTree>
    <p:extLst>
      <p:ext uri="{BB962C8B-B14F-4D97-AF65-F5344CB8AC3E}">
        <p14:creationId xmlns:p14="http://schemas.microsoft.com/office/powerpoint/2010/main" val="225974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AC11A6-E4DA-4BB5-B5D8-D294688C8F68}" type="datetime1">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8170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274E-70D9-471E-A5F0-1A32AB3E9011}" type="datetime1">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91645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895F56-2F4B-4788-AE9D-2BA4AC722E1D}" type="datetime1">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415588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F5C38-18A5-4B77-AE8E-40156081DB47}" type="datetime1">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425779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A6632-271B-4322-9C27-D46298D5C01F}" type="datetime1">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141942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0E65FF-F315-4C09-A7E7-D343786C3B96}" type="datetime1">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337542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E85D3E-6DF2-4A21-ABD5-D3856179DF64}" type="datetime1">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350962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52137-1370-412F-B0B3-48F315E52FE3}" type="datetime1">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34531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549C-9664-45B8-99A2-EB0433911023}" type="datetime1">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79031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9FEE5-E8E4-4CB3-9C5C-5D1B2D578DB9}" type="datetime1">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173701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87795E-F432-4CA5-B93F-5F2BC39B3002}" type="datetime1">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0F58A-4EC2-4786-8ECD-91F7D9351FB9}" type="slidenum">
              <a:rPr lang="en-US" smtClean="0"/>
              <a:t>‹#›</a:t>
            </a:fld>
            <a:endParaRPr lang="en-US"/>
          </a:p>
        </p:txBody>
      </p:sp>
    </p:spTree>
    <p:extLst>
      <p:ext uri="{BB962C8B-B14F-4D97-AF65-F5344CB8AC3E}">
        <p14:creationId xmlns:p14="http://schemas.microsoft.com/office/powerpoint/2010/main" val="247039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6FB14-7551-4036-A461-2477E87B1FCE}" type="datetime1">
              <a:rPr lang="en-US" smtClean="0"/>
              <a:t>6/14/2023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0F58A-4EC2-4786-8ECD-91F7D9351FB9}" type="slidenum">
              <a:rPr lang="en-US" smtClean="0"/>
              <a:t>‹#›</a:t>
            </a:fld>
            <a:endParaRPr lang="en-US"/>
          </a:p>
        </p:txBody>
      </p:sp>
    </p:spTree>
    <p:extLst>
      <p:ext uri="{BB962C8B-B14F-4D97-AF65-F5344CB8AC3E}">
        <p14:creationId xmlns:p14="http://schemas.microsoft.com/office/powerpoint/2010/main" val="47127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3462"/>
          </a:solidFill>
        </p:spPr>
        <p:txBody>
          <a:bodyPr wrap="square" lIns="0" tIns="0" rIns="0" bIns="0" rtlCol="0"/>
          <a:lstStyle/>
          <a:p>
            <a:endParaRPr/>
          </a:p>
        </p:txBody>
      </p:sp>
      <p:sp>
        <p:nvSpPr>
          <p:cNvPr id="4" name="object 4"/>
          <p:cNvSpPr txBox="1">
            <a:spLocks noGrp="1"/>
          </p:cNvSpPr>
          <p:nvPr>
            <p:ph type="title"/>
          </p:nvPr>
        </p:nvSpPr>
        <p:spPr>
          <a:xfrm>
            <a:off x="463777" y="2678883"/>
            <a:ext cx="7088832" cy="1266731"/>
          </a:xfrm>
          <a:prstGeom prst="rect">
            <a:avLst/>
          </a:prstGeom>
        </p:spPr>
        <p:txBody>
          <a:bodyPr vert="horz" wrap="square" lIns="0" tIns="106400" rIns="0" bIns="0" rtlCol="0">
            <a:spAutoFit/>
          </a:bodyPr>
          <a:lstStyle/>
          <a:p>
            <a:pPr marL="8409">
              <a:spcBef>
                <a:spcPts val="838"/>
              </a:spcBef>
            </a:pPr>
            <a:r>
              <a:rPr sz="4900" b="1" spc="-97" dirty="0">
                <a:solidFill>
                  <a:srgbClr val="FFFFFF"/>
                </a:solidFill>
                <a:latin typeface="Arial"/>
                <a:cs typeface="Arial"/>
              </a:rPr>
              <a:t>Logic</a:t>
            </a:r>
            <a:r>
              <a:rPr sz="4900" b="1" spc="-201" dirty="0">
                <a:solidFill>
                  <a:srgbClr val="FFFFFF"/>
                </a:solidFill>
                <a:latin typeface="Arial"/>
                <a:cs typeface="Arial"/>
              </a:rPr>
              <a:t> </a:t>
            </a:r>
            <a:r>
              <a:rPr sz="4900" b="1" spc="201" dirty="0">
                <a:solidFill>
                  <a:srgbClr val="FFFFFF"/>
                </a:solidFill>
                <a:latin typeface="Arial"/>
                <a:cs typeface="Arial"/>
              </a:rPr>
              <a:t>mờ</a:t>
            </a:r>
            <a:r>
              <a:rPr sz="4900" b="1" spc="-201" dirty="0">
                <a:solidFill>
                  <a:srgbClr val="FFFFFF"/>
                </a:solidFill>
                <a:latin typeface="Arial"/>
                <a:cs typeface="Arial"/>
              </a:rPr>
              <a:t> </a:t>
            </a:r>
            <a:r>
              <a:rPr sz="4900" b="1" spc="-92" dirty="0" err="1">
                <a:solidFill>
                  <a:srgbClr val="FFFFFF"/>
                </a:solidFill>
                <a:latin typeface="Arial"/>
                <a:cs typeface="Arial"/>
              </a:rPr>
              <a:t>và</a:t>
            </a:r>
            <a:r>
              <a:rPr sz="4900" b="1" spc="-199" dirty="0">
                <a:solidFill>
                  <a:srgbClr val="FFFFFF"/>
                </a:solidFill>
                <a:latin typeface="Arial"/>
                <a:cs typeface="Arial"/>
              </a:rPr>
              <a:t> </a:t>
            </a:r>
            <a:r>
              <a:rPr lang="en-US" sz="4900" b="1" spc="143" dirty="0" err="1">
                <a:solidFill>
                  <a:srgbClr val="FFFFFF"/>
                </a:solidFill>
                <a:latin typeface="Arial"/>
                <a:cs typeface="Arial"/>
              </a:rPr>
              <a:t>ứ</a:t>
            </a:r>
            <a:r>
              <a:rPr sz="4900" b="1" spc="143" dirty="0" err="1">
                <a:solidFill>
                  <a:srgbClr val="FFFFFF"/>
                </a:solidFill>
                <a:latin typeface="Arial"/>
                <a:cs typeface="Arial"/>
              </a:rPr>
              <a:t>ng</a:t>
            </a:r>
            <a:r>
              <a:rPr sz="4900" b="1" spc="-201" dirty="0">
                <a:solidFill>
                  <a:srgbClr val="FFFFFF"/>
                </a:solidFill>
                <a:latin typeface="Arial"/>
                <a:cs typeface="Arial"/>
              </a:rPr>
              <a:t> </a:t>
            </a:r>
            <a:r>
              <a:rPr sz="4900" b="1" spc="-117" dirty="0">
                <a:solidFill>
                  <a:srgbClr val="FFFFFF"/>
                </a:solidFill>
                <a:latin typeface="Arial"/>
                <a:cs typeface="Arial"/>
              </a:rPr>
              <a:t>dụng</a:t>
            </a:r>
            <a:endParaRPr sz="4900" dirty="0">
              <a:latin typeface="Arial"/>
              <a:cs typeface="Arial"/>
            </a:endParaRPr>
          </a:p>
          <a:p>
            <a:pPr marL="6468">
              <a:spcBef>
                <a:spcPts val="387"/>
              </a:spcBef>
            </a:pPr>
            <a:r>
              <a:rPr sz="2300" b="1" spc="-8" dirty="0">
                <a:solidFill>
                  <a:srgbClr val="00A2FF"/>
                </a:solidFill>
                <a:latin typeface="Arial"/>
                <a:cs typeface="Arial"/>
              </a:rPr>
              <a:t>Fuzzy</a:t>
            </a:r>
            <a:r>
              <a:rPr sz="2300" b="1" dirty="0">
                <a:solidFill>
                  <a:srgbClr val="00A2FF"/>
                </a:solidFill>
                <a:latin typeface="Arial"/>
                <a:cs typeface="Arial"/>
              </a:rPr>
              <a:t> Logic</a:t>
            </a:r>
            <a:r>
              <a:rPr sz="2300" b="1" spc="3" dirty="0">
                <a:solidFill>
                  <a:srgbClr val="00A2FF"/>
                </a:solidFill>
                <a:latin typeface="Arial"/>
                <a:cs typeface="Arial"/>
              </a:rPr>
              <a:t> </a:t>
            </a:r>
            <a:r>
              <a:rPr sz="2300" b="1" spc="10" dirty="0">
                <a:solidFill>
                  <a:srgbClr val="00A2FF"/>
                </a:solidFill>
                <a:latin typeface="Arial"/>
                <a:cs typeface="Arial"/>
              </a:rPr>
              <a:t>and</a:t>
            </a:r>
            <a:r>
              <a:rPr sz="2300" b="1" dirty="0">
                <a:solidFill>
                  <a:srgbClr val="00A2FF"/>
                </a:solidFill>
                <a:latin typeface="Arial"/>
                <a:cs typeface="Arial"/>
              </a:rPr>
              <a:t> </a:t>
            </a:r>
            <a:r>
              <a:rPr sz="2300" b="1" spc="-10" dirty="0">
                <a:solidFill>
                  <a:srgbClr val="00A2FF"/>
                </a:solidFill>
                <a:latin typeface="Arial"/>
                <a:cs typeface="Arial"/>
              </a:rPr>
              <a:t>its</a:t>
            </a:r>
            <a:r>
              <a:rPr sz="2300" b="1" spc="3" dirty="0">
                <a:solidFill>
                  <a:srgbClr val="00A2FF"/>
                </a:solidFill>
                <a:latin typeface="Arial"/>
                <a:cs typeface="Arial"/>
              </a:rPr>
              <a:t> </a:t>
            </a:r>
            <a:r>
              <a:rPr sz="2300" b="1" spc="-8" dirty="0">
                <a:solidFill>
                  <a:srgbClr val="00A2FF"/>
                </a:solidFill>
                <a:latin typeface="Arial"/>
                <a:cs typeface="Arial"/>
              </a:rPr>
              <a:t>Applic</a:t>
            </a:r>
            <a:r>
              <a:rPr lang="en-US" sz="2300" b="1" spc="-8" dirty="0">
                <a:solidFill>
                  <a:srgbClr val="00A2FF"/>
                </a:solidFill>
                <a:latin typeface="Arial"/>
                <a:cs typeface="Arial"/>
              </a:rPr>
              <a:t>at</a:t>
            </a:r>
            <a:r>
              <a:rPr sz="2300" b="1" spc="-8" dirty="0">
                <a:solidFill>
                  <a:srgbClr val="00A2FF"/>
                </a:solidFill>
                <a:latin typeface="Arial"/>
                <a:cs typeface="Arial"/>
              </a:rPr>
              <a:t>ions</a:t>
            </a:r>
            <a:endParaRPr sz="2300" dirty="0">
              <a:latin typeface="Arial"/>
              <a:cs typeface="Arial"/>
            </a:endParaRPr>
          </a:p>
        </p:txBody>
      </p:sp>
      <p:sp>
        <p:nvSpPr>
          <p:cNvPr id="5" name="object 5"/>
          <p:cNvSpPr txBox="1"/>
          <p:nvPr/>
        </p:nvSpPr>
        <p:spPr>
          <a:xfrm>
            <a:off x="4540049" y="6555592"/>
            <a:ext cx="59497" cy="116539"/>
          </a:xfrm>
          <a:prstGeom prst="rect">
            <a:avLst/>
          </a:prstGeom>
        </p:spPr>
        <p:txBody>
          <a:bodyPr vert="horz" wrap="square" lIns="0" tIns="8732" rIns="0" bIns="0" rtlCol="0">
            <a:spAutoFit/>
          </a:bodyPr>
          <a:lstStyle/>
          <a:p>
            <a:pPr marL="6468">
              <a:spcBef>
                <a:spcPts val="69"/>
              </a:spcBef>
            </a:pPr>
            <a:r>
              <a:rPr sz="700" spc="8" dirty="0">
                <a:solidFill>
                  <a:srgbClr val="FFFFFF"/>
                </a:solidFill>
                <a:latin typeface="Arial MT"/>
                <a:cs typeface="Arial MT"/>
              </a:rPr>
              <a:t>1</a:t>
            </a:r>
            <a:endParaRPr sz="700">
              <a:latin typeface="Arial MT"/>
              <a:cs typeface="Arial MT"/>
            </a:endParaRPr>
          </a:p>
        </p:txBody>
      </p:sp>
    </p:spTree>
    <p:extLst>
      <p:ext uri="{BB962C8B-B14F-4D97-AF65-F5344CB8AC3E}">
        <p14:creationId xmlns:p14="http://schemas.microsoft.com/office/powerpoint/2010/main" val="46432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10</a:t>
            </a:fld>
            <a:endParaRPr sz="700">
              <a:latin typeface="Arial MT"/>
              <a:cs typeface="Arial MT"/>
            </a:endParaRPr>
          </a:p>
        </p:txBody>
      </p:sp>
      <p:sp>
        <p:nvSpPr>
          <p:cNvPr id="2" name="object 2"/>
          <p:cNvSpPr txBox="1">
            <a:spLocks noGrp="1"/>
          </p:cNvSpPr>
          <p:nvPr>
            <p:ph type="title"/>
          </p:nvPr>
        </p:nvSpPr>
        <p:spPr>
          <a:xfrm>
            <a:off x="465711" y="519519"/>
            <a:ext cx="6151126"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Một chút khái niệm logic mờ</a:t>
            </a:r>
            <a:endParaRPr sz="3600">
              <a:latin typeface="Cambria"/>
              <a:cs typeface="Cambria"/>
            </a:endParaRPr>
          </a:p>
        </p:txBody>
      </p:sp>
      <p:sp>
        <p:nvSpPr>
          <p:cNvPr id="3" name="object 3"/>
          <p:cNvSpPr txBox="1"/>
          <p:nvPr/>
        </p:nvSpPr>
        <p:spPr>
          <a:xfrm>
            <a:off x="465711" y="1670454"/>
            <a:ext cx="8177280" cy="4178496"/>
          </a:xfrm>
          <a:prstGeom prst="rect">
            <a:avLst/>
          </a:prstGeom>
        </p:spPr>
        <p:txBody>
          <a:bodyPr vert="horz" wrap="square" lIns="0" tIns="23285" rIns="0" bIns="0" rtlCol="0">
            <a:spAutoFit/>
          </a:bodyPr>
          <a:lstStyle/>
          <a:p>
            <a:pPr marL="262281" marR="86673" indent="-256137">
              <a:lnSpc>
                <a:spcPts val="2562"/>
              </a:lnSpc>
              <a:spcBef>
                <a:spcPts val="183"/>
              </a:spcBef>
              <a:buSzPct val="123529"/>
              <a:buChar char="•"/>
              <a:tabLst>
                <a:tab pos="262605" algn="l"/>
              </a:tabLst>
            </a:pPr>
            <a:r>
              <a:rPr sz="2200" dirty="0">
                <a:latin typeface="Cambria"/>
                <a:cs typeface="Cambria"/>
              </a:rPr>
              <a:t>Logic mờ (</a:t>
            </a:r>
            <a:r>
              <a:rPr sz="2200" i="1" dirty="0">
                <a:latin typeface="Cambria"/>
                <a:cs typeface="Cambria"/>
              </a:rPr>
              <a:t>fuzzy logic</a:t>
            </a:r>
            <a:r>
              <a:rPr sz="2200" dirty="0">
                <a:latin typeface="Cambria"/>
                <a:cs typeface="Cambria"/>
              </a:rPr>
              <a:t>) là những luận lý, lập luâ</a:t>
            </a:r>
            <a:r>
              <a:rPr sz="2200">
                <a:latin typeface="Cambria"/>
                <a:cs typeface="Cambria"/>
              </a:rPr>
              <a:t>̣n đ</a:t>
            </a:r>
            <a:r>
              <a:rPr lang="en-US" sz="2200">
                <a:latin typeface="Cambria"/>
                <a:cs typeface="Cambria"/>
              </a:rPr>
              <a:t>ể</a:t>
            </a:r>
            <a:r>
              <a:rPr sz="2200">
                <a:latin typeface="Cambria"/>
                <a:cs typeface="Cambria"/>
              </a:rPr>
              <a:t> </a:t>
            </a:r>
            <a:r>
              <a:rPr sz="2200" dirty="0">
                <a:latin typeface="Cambria"/>
                <a:cs typeface="Cambria"/>
              </a:rPr>
              <a:t>luận </a:t>
            </a:r>
            <a:r>
              <a:rPr sz="2200">
                <a:latin typeface="Cambria"/>
                <a:cs typeface="Cambria"/>
              </a:rPr>
              <a:t>giải m</a:t>
            </a:r>
            <a:r>
              <a:rPr lang="en-US" sz="2200">
                <a:latin typeface="Cambria"/>
                <a:cs typeface="Cambria"/>
              </a:rPr>
              <a:t>ộ</a:t>
            </a:r>
            <a:r>
              <a:rPr sz="2200">
                <a:latin typeface="Cambria"/>
                <a:cs typeface="Cambria"/>
              </a:rPr>
              <a:t>t </a:t>
            </a:r>
            <a:r>
              <a:rPr sz="2200" dirty="0">
                <a:latin typeface="Cambria"/>
                <a:cs typeface="Cambria"/>
              </a:rPr>
              <a:t>cách cha</a:t>
            </a:r>
            <a:r>
              <a:rPr sz="2200">
                <a:latin typeface="Cambria"/>
                <a:cs typeface="Cambria"/>
              </a:rPr>
              <a:t>̣̆t</a:t>
            </a:r>
            <a:r>
              <a:rPr lang="en-US" sz="2200">
                <a:latin typeface="Cambria"/>
                <a:cs typeface="Cambria"/>
              </a:rPr>
              <a:t> </a:t>
            </a:r>
            <a:r>
              <a:rPr sz="2200">
                <a:latin typeface="Cambria"/>
                <a:cs typeface="Cambria"/>
              </a:rPr>
              <a:t>chẽ những hi</a:t>
            </a:r>
            <a:r>
              <a:rPr lang="vi-VN" sz="2200">
                <a:latin typeface="Cambria"/>
                <a:cs typeface="Cambria"/>
              </a:rPr>
              <a:t>ệ</a:t>
            </a:r>
            <a:r>
              <a:rPr sz="2200">
                <a:latin typeface="Cambria"/>
                <a:cs typeface="Cambria"/>
              </a:rPr>
              <a:t>n tượng/đ</a:t>
            </a:r>
            <a:r>
              <a:rPr lang="en-US" sz="2200">
                <a:latin typeface="Cambria"/>
                <a:cs typeface="Cambria"/>
              </a:rPr>
              <a:t>ố</a:t>
            </a:r>
            <a:r>
              <a:rPr sz="2200">
                <a:latin typeface="Cambria"/>
                <a:cs typeface="Cambria"/>
              </a:rPr>
              <a:t>i </a:t>
            </a:r>
            <a:r>
              <a:rPr sz="2200" dirty="0">
                <a:latin typeface="Cambria"/>
                <a:cs typeface="Cambria"/>
              </a:rPr>
              <a:t>tượng </a:t>
            </a:r>
            <a:r>
              <a:rPr sz="2200">
                <a:latin typeface="Cambria"/>
                <a:cs typeface="Cambria"/>
              </a:rPr>
              <a:t>mơ h</a:t>
            </a:r>
            <a:r>
              <a:rPr lang="en-US" sz="2200">
                <a:latin typeface="Cambria"/>
                <a:cs typeface="Cambria"/>
              </a:rPr>
              <a:t>ồ</a:t>
            </a:r>
            <a:r>
              <a:rPr sz="2200">
                <a:latin typeface="Cambria"/>
                <a:cs typeface="Cambria"/>
              </a:rPr>
              <a:t>.</a:t>
            </a:r>
          </a:p>
          <a:p>
            <a:pPr marL="262281" marR="25549" indent="-256137">
              <a:lnSpc>
                <a:spcPts val="2562"/>
              </a:lnSpc>
              <a:spcBef>
                <a:spcPts val="1261"/>
              </a:spcBef>
              <a:buSzPct val="123529"/>
              <a:buChar char="•"/>
              <a:tabLst>
                <a:tab pos="262605" algn="l"/>
              </a:tabLst>
            </a:pPr>
            <a:r>
              <a:rPr sz="2200">
                <a:latin typeface="Cambria"/>
                <a:cs typeface="Cambria"/>
              </a:rPr>
              <a:t>Những hi</a:t>
            </a:r>
            <a:r>
              <a:rPr lang="vi-VN" sz="2200">
                <a:latin typeface="Cambria"/>
                <a:cs typeface="Cambria"/>
              </a:rPr>
              <a:t>ệ</a:t>
            </a:r>
            <a:r>
              <a:rPr sz="2200">
                <a:latin typeface="Cambria"/>
                <a:cs typeface="Cambria"/>
              </a:rPr>
              <a:t>n tượng/đ</a:t>
            </a:r>
            <a:r>
              <a:rPr lang="en-US" sz="2200">
                <a:latin typeface="Cambria"/>
                <a:cs typeface="Cambria"/>
              </a:rPr>
              <a:t>ố</a:t>
            </a:r>
            <a:r>
              <a:rPr sz="2200">
                <a:latin typeface="Cambria"/>
                <a:cs typeface="Cambria"/>
              </a:rPr>
              <a:t>i </a:t>
            </a:r>
            <a:r>
              <a:rPr sz="2200" dirty="0">
                <a:latin typeface="Cambria"/>
                <a:cs typeface="Cambria"/>
              </a:rPr>
              <a:t>tượng này thường được mô </a:t>
            </a:r>
            <a:r>
              <a:rPr sz="2200">
                <a:latin typeface="Cambria"/>
                <a:cs typeface="Cambria"/>
              </a:rPr>
              <a:t>tả b</a:t>
            </a:r>
            <a:r>
              <a:rPr lang="en-US" sz="2200">
                <a:latin typeface="Cambria"/>
                <a:cs typeface="Cambria"/>
              </a:rPr>
              <a:t>ằ</a:t>
            </a:r>
            <a:r>
              <a:rPr sz="2200">
                <a:latin typeface="Cambria"/>
                <a:cs typeface="Cambria"/>
              </a:rPr>
              <a:t>ng </a:t>
            </a:r>
            <a:r>
              <a:rPr sz="2200" dirty="0">
                <a:latin typeface="Cambria"/>
                <a:cs typeface="Cambria"/>
              </a:rPr>
              <a:t>các ngôn </a:t>
            </a:r>
            <a:r>
              <a:rPr sz="2200">
                <a:latin typeface="Cambria"/>
                <a:cs typeface="Cambria"/>
              </a:rPr>
              <a:t>từ mà</a:t>
            </a:r>
            <a:r>
              <a:rPr lang="en-US" sz="2200">
                <a:latin typeface="Cambria"/>
                <a:cs typeface="Cambria"/>
              </a:rPr>
              <a:t> </a:t>
            </a:r>
            <a:r>
              <a:rPr sz="2200">
                <a:latin typeface="Cambria"/>
                <a:cs typeface="Cambria"/>
              </a:rPr>
              <a:t>tı́nh </a:t>
            </a:r>
            <a:r>
              <a:rPr sz="2200" dirty="0">
                <a:latin typeface="Cambria"/>
                <a:cs typeface="Cambria"/>
              </a:rPr>
              <a:t>định tı́nh </a:t>
            </a:r>
            <a:r>
              <a:rPr sz="2200">
                <a:latin typeface="Cambria"/>
                <a:cs typeface="Cambria"/>
              </a:rPr>
              <a:t>như t</a:t>
            </a:r>
            <a:r>
              <a:rPr lang="en-US" sz="2200">
                <a:latin typeface="Cambria"/>
                <a:cs typeface="Cambria"/>
              </a:rPr>
              <a:t>ố</a:t>
            </a:r>
            <a:r>
              <a:rPr sz="2200">
                <a:latin typeface="Cambria"/>
                <a:cs typeface="Cambria"/>
              </a:rPr>
              <a:t>t</a:t>
            </a:r>
            <a:r>
              <a:rPr sz="2200" dirty="0">
                <a:latin typeface="Cambria"/>
                <a:cs typeface="Cambria"/>
              </a:rPr>
              <a:t>, giỏi, già, cao, v.v… hoặc kèm thêm những </a:t>
            </a:r>
            <a:r>
              <a:rPr sz="2200">
                <a:latin typeface="Cambria"/>
                <a:cs typeface="Cambria"/>
              </a:rPr>
              <a:t>trạng từnhư</a:t>
            </a:r>
            <a:r>
              <a:rPr lang="en-US" sz="2200">
                <a:latin typeface="Cambria"/>
                <a:cs typeface="Cambria"/>
              </a:rPr>
              <a:t> </a:t>
            </a:r>
            <a:r>
              <a:rPr sz="2200">
                <a:latin typeface="Cambria"/>
                <a:cs typeface="Cambria"/>
              </a:rPr>
              <a:t>r</a:t>
            </a:r>
            <a:r>
              <a:rPr lang="en-US" sz="2200">
                <a:latin typeface="Cambria"/>
                <a:cs typeface="Cambria"/>
              </a:rPr>
              <a:t>ấ</a:t>
            </a:r>
            <a:r>
              <a:rPr sz="2200">
                <a:latin typeface="Cambria"/>
                <a:cs typeface="Cambria"/>
              </a:rPr>
              <a:t>t</a:t>
            </a:r>
            <a:r>
              <a:rPr sz="2200" dirty="0">
                <a:latin typeface="Cambria"/>
                <a:cs typeface="Cambria"/>
              </a:rPr>
              <a:t>, vô cùng, quá, ... mà không được định lượng chı́nh xác.</a:t>
            </a:r>
            <a:endParaRPr sz="2200">
              <a:latin typeface="Cambria"/>
              <a:cs typeface="Cambria"/>
            </a:endParaRPr>
          </a:p>
          <a:p>
            <a:pPr marL="539440" marR="363184" lvl="1" indent="-277482">
              <a:lnSpc>
                <a:spcPts val="2562"/>
              </a:lnSpc>
              <a:spcBef>
                <a:spcPts val="1258"/>
              </a:spcBef>
              <a:buSzPct val="123529"/>
              <a:buFont typeface="Microsoft Sans Serif"/>
              <a:buChar char="‣"/>
              <a:tabLst>
                <a:tab pos="539764" algn="l"/>
              </a:tabLst>
            </a:pPr>
            <a:r>
              <a:rPr sz="2200" dirty="0">
                <a:solidFill>
                  <a:srgbClr val="011993"/>
                </a:solidFill>
                <a:latin typeface="Cambria"/>
                <a:cs typeface="Cambria"/>
              </a:rPr>
              <a:t>Hoặc ranh giới giữa các đặc tı́nh </a:t>
            </a:r>
            <a:r>
              <a:rPr sz="2200">
                <a:solidFill>
                  <a:srgbClr val="011993"/>
                </a:solidFill>
                <a:latin typeface="Cambria"/>
                <a:cs typeface="Cambria"/>
              </a:rPr>
              <a:t>của đ</a:t>
            </a:r>
            <a:r>
              <a:rPr lang="en-US" sz="2200">
                <a:solidFill>
                  <a:srgbClr val="011993"/>
                </a:solidFill>
                <a:latin typeface="Cambria"/>
                <a:cs typeface="Cambria"/>
              </a:rPr>
              <a:t>ố</a:t>
            </a:r>
            <a:r>
              <a:rPr sz="2200">
                <a:solidFill>
                  <a:srgbClr val="011993"/>
                </a:solidFill>
                <a:latin typeface="Cambria"/>
                <a:cs typeface="Cambria"/>
              </a:rPr>
              <a:t>i </a:t>
            </a:r>
            <a:r>
              <a:rPr sz="2200" dirty="0">
                <a:solidFill>
                  <a:srgbClr val="011993"/>
                </a:solidFill>
                <a:latin typeface="Cambria"/>
                <a:cs typeface="Cambria"/>
              </a:rPr>
              <a:t>tượng không được phâ</a:t>
            </a:r>
            <a:r>
              <a:rPr sz="2200">
                <a:solidFill>
                  <a:srgbClr val="011993"/>
                </a:solidFill>
                <a:latin typeface="Cambria"/>
                <a:cs typeface="Cambria"/>
              </a:rPr>
              <a:t>n chia</a:t>
            </a:r>
            <a:r>
              <a:rPr lang="en-US" sz="2200">
                <a:solidFill>
                  <a:srgbClr val="011993"/>
                </a:solidFill>
                <a:latin typeface="Cambria"/>
                <a:cs typeface="Cambria"/>
              </a:rPr>
              <a:t> </a:t>
            </a:r>
            <a:r>
              <a:rPr sz="2200">
                <a:solidFill>
                  <a:srgbClr val="011993"/>
                </a:solidFill>
                <a:latin typeface="Cambria"/>
                <a:cs typeface="Cambria"/>
              </a:rPr>
              <a:t>rành </a:t>
            </a:r>
            <a:r>
              <a:rPr sz="2200" dirty="0">
                <a:solidFill>
                  <a:srgbClr val="011993"/>
                </a:solidFill>
                <a:latin typeface="Cambria"/>
                <a:cs typeface="Cambria"/>
              </a:rPr>
              <a:t>mạch, </a:t>
            </a:r>
            <a:r>
              <a:rPr sz="2200">
                <a:solidFill>
                  <a:srgbClr val="011993"/>
                </a:solidFill>
                <a:latin typeface="Cambria"/>
                <a:cs typeface="Cambria"/>
              </a:rPr>
              <a:t>khó s</a:t>
            </a:r>
            <a:r>
              <a:rPr lang="en-US" sz="2200">
                <a:solidFill>
                  <a:srgbClr val="011993"/>
                </a:solidFill>
                <a:latin typeface="Cambria"/>
                <a:cs typeface="Cambria"/>
              </a:rPr>
              <a:t>ố</a:t>
            </a:r>
            <a:r>
              <a:rPr sz="2200">
                <a:solidFill>
                  <a:srgbClr val="011993"/>
                </a:solidFill>
                <a:latin typeface="Cambria"/>
                <a:cs typeface="Cambria"/>
              </a:rPr>
              <a:t> </a:t>
            </a:r>
            <a:r>
              <a:rPr sz="2200" dirty="0">
                <a:solidFill>
                  <a:srgbClr val="011993"/>
                </a:solidFill>
                <a:latin typeface="Cambria"/>
                <a:cs typeface="Cambria"/>
              </a:rPr>
              <a:t>hoá chı́nh </a:t>
            </a:r>
            <a:r>
              <a:rPr sz="2200">
                <a:solidFill>
                  <a:srgbClr val="011993"/>
                </a:solidFill>
                <a:latin typeface="Cambria"/>
                <a:cs typeface="Cambria"/>
              </a:rPr>
              <a:t>xác đ</a:t>
            </a:r>
            <a:r>
              <a:rPr lang="en-US" sz="2200">
                <a:solidFill>
                  <a:srgbClr val="011993"/>
                </a:solidFill>
                <a:latin typeface="Cambria"/>
                <a:cs typeface="Cambria"/>
              </a:rPr>
              <a:t>ể</a:t>
            </a:r>
            <a:r>
              <a:rPr sz="2200">
                <a:solidFill>
                  <a:srgbClr val="011993"/>
                </a:solidFill>
                <a:latin typeface="Cambria"/>
                <a:cs typeface="Cambria"/>
              </a:rPr>
              <a:t> </a:t>
            </a:r>
            <a:r>
              <a:rPr sz="2200" dirty="0">
                <a:solidFill>
                  <a:srgbClr val="011993"/>
                </a:solidFill>
                <a:latin typeface="Cambria"/>
                <a:cs typeface="Cambria"/>
              </a:rPr>
              <a:t>định lượng trên máy tı́nh</a:t>
            </a:r>
            <a:endParaRPr sz="2200">
              <a:latin typeface="Cambria"/>
              <a:cs typeface="Cambria"/>
            </a:endParaRPr>
          </a:p>
          <a:p>
            <a:pPr marL="262281" marR="173669" indent="-256137">
              <a:lnSpc>
                <a:spcPts val="2562"/>
              </a:lnSpc>
              <a:spcBef>
                <a:spcPts val="1235"/>
              </a:spcBef>
              <a:buSzPct val="123529"/>
              <a:buChar char="•"/>
              <a:tabLst>
                <a:tab pos="262605" algn="l"/>
              </a:tabLst>
            </a:pPr>
            <a:r>
              <a:rPr sz="2200">
                <a:latin typeface="Cambria"/>
                <a:cs typeface="Cambria"/>
              </a:rPr>
              <a:t>Logic</a:t>
            </a:r>
            <a:r>
              <a:rPr lang="en-US" sz="2200">
                <a:latin typeface="Cambria"/>
                <a:cs typeface="Cambria"/>
              </a:rPr>
              <a:t> </a:t>
            </a:r>
            <a:r>
              <a:rPr sz="2200">
                <a:latin typeface="Cambria"/>
                <a:cs typeface="Cambria"/>
              </a:rPr>
              <a:t>mờ </a:t>
            </a:r>
            <a:r>
              <a:rPr sz="2200" dirty="0">
                <a:latin typeface="Cambria"/>
                <a:cs typeface="Cambria"/>
              </a:rPr>
              <a:t>dựa trê</a:t>
            </a:r>
            <a:r>
              <a:rPr sz="2200">
                <a:latin typeface="Cambria"/>
                <a:cs typeface="Cambria"/>
              </a:rPr>
              <a:t>n </a:t>
            </a:r>
            <a:r>
              <a:rPr lang="vi-VN" sz="2200">
                <a:latin typeface="Cambria"/>
                <a:cs typeface="Cambria"/>
              </a:rPr>
              <a:t>tập </a:t>
            </a:r>
            <a:r>
              <a:rPr sz="2200">
                <a:latin typeface="Cambria"/>
                <a:cs typeface="Cambria"/>
              </a:rPr>
              <a:t>hợp </a:t>
            </a:r>
            <a:r>
              <a:rPr sz="2200" dirty="0">
                <a:latin typeface="Cambria"/>
                <a:cs typeface="Cambria"/>
              </a:rPr>
              <a:t>mờ </a:t>
            </a:r>
            <a:r>
              <a:rPr sz="2200">
                <a:latin typeface="Cambria"/>
                <a:cs typeface="Cambria"/>
              </a:rPr>
              <a:t>(</a:t>
            </a:r>
            <a:r>
              <a:rPr sz="2200" i="1">
                <a:latin typeface="Cambria"/>
                <a:cs typeface="Cambria"/>
              </a:rPr>
              <a:t>fuzzy</a:t>
            </a:r>
            <a:r>
              <a:rPr lang="en-US" sz="2200" i="1">
                <a:latin typeface="Cambria"/>
                <a:cs typeface="Cambria"/>
              </a:rPr>
              <a:t> </a:t>
            </a:r>
            <a:r>
              <a:rPr sz="2200" i="1">
                <a:latin typeface="Cambria"/>
                <a:cs typeface="Cambria"/>
              </a:rPr>
              <a:t>set</a:t>
            </a:r>
            <a:r>
              <a:rPr sz="2200">
                <a:latin typeface="Cambria"/>
                <a:cs typeface="Cambria"/>
              </a:rPr>
              <a:t>)</a:t>
            </a:r>
            <a:r>
              <a:rPr lang="en-US" sz="2200">
                <a:latin typeface="Cambria"/>
                <a:cs typeface="Cambria"/>
              </a:rPr>
              <a:t> </a:t>
            </a:r>
            <a:r>
              <a:rPr sz="2200">
                <a:latin typeface="Cambria"/>
                <a:cs typeface="Cambria"/>
              </a:rPr>
              <a:t>đ</a:t>
            </a:r>
            <a:r>
              <a:rPr lang="en-US" sz="2200">
                <a:latin typeface="Cambria"/>
                <a:cs typeface="Cambria"/>
              </a:rPr>
              <a:t>ể</a:t>
            </a:r>
            <a:r>
              <a:rPr sz="2200">
                <a:latin typeface="Cambria"/>
                <a:cs typeface="Cambria"/>
              </a:rPr>
              <a:t> </a:t>
            </a:r>
            <a:r>
              <a:rPr sz="2200" dirty="0">
                <a:latin typeface="Cambria"/>
                <a:cs typeface="Cambria"/>
              </a:rPr>
              <a:t>từ đó giữa 2 </a:t>
            </a:r>
            <a:r>
              <a:rPr sz="2200">
                <a:latin typeface="Cambria"/>
                <a:cs typeface="Cambria"/>
              </a:rPr>
              <a:t>khái </a:t>
            </a:r>
            <a:r>
              <a:rPr lang="en-US" sz="2200">
                <a:latin typeface="Cambria"/>
                <a:cs typeface="Cambria"/>
              </a:rPr>
              <a:t>niệm</a:t>
            </a:r>
            <a:r>
              <a:rPr sz="2200">
                <a:latin typeface="Cambria"/>
                <a:cs typeface="Cambria"/>
              </a:rPr>
              <a:t> đúng</a:t>
            </a:r>
            <a:r>
              <a:rPr lang="en-US" sz="2200">
                <a:latin typeface="Cambria"/>
                <a:cs typeface="Cambria"/>
              </a:rPr>
              <a:t> </a:t>
            </a:r>
            <a:r>
              <a:rPr sz="2200">
                <a:latin typeface="Cambria"/>
                <a:cs typeface="Cambria"/>
              </a:rPr>
              <a:t>sai có th</a:t>
            </a:r>
            <a:r>
              <a:rPr lang="en-US" sz="2200">
                <a:latin typeface="Cambria"/>
                <a:cs typeface="Cambria"/>
              </a:rPr>
              <a:t>ể</a:t>
            </a:r>
            <a:r>
              <a:rPr sz="2200">
                <a:latin typeface="Cambria"/>
                <a:cs typeface="Cambria"/>
              </a:rPr>
              <a:t> di</a:t>
            </a:r>
            <a:r>
              <a:rPr lang="en-US" sz="2200">
                <a:latin typeface="Cambria"/>
                <a:cs typeface="Cambria"/>
              </a:rPr>
              <a:t>ễ</a:t>
            </a:r>
            <a:r>
              <a:rPr sz="2200">
                <a:latin typeface="Cambria"/>
                <a:cs typeface="Cambria"/>
              </a:rPr>
              <a:t>n dạt b</a:t>
            </a:r>
            <a:r>
              <a:rPr lang="en-US" sz="2200">
                <a:latin typeface="Cambria"/>
                <a:cs typeface="Cambria"/>
              </a:rPr>
              <a:t>ằ</a:t>
            </a:r>
            <a:r>
              <a:rPr sz="2200">
                <a:latin typeface="Cambria"/>
                <a:cs typeface="Cambria"/>
              </a:rPr>
              <a:t>ng </a:t>
            </a:r>
            <a:r>
              <a:rPr sz="2200" dirty="0">
                <a:latin typeface="Cambria"/>
                <a:cs typeface="Cambria"/>
              </a:rPr>
              <a:t>vô hạn giá trị chân trị.</a:t>
            </a:r>
            <a:endParaRPr sz="2200">
              <a:latin typeface="Cambria"/>
              <a:cs typeface="Cambria"/>
            </a:endParaRPr>
          </a:p>
        </p:txBody>
      </p:sp>
    </p:spTree>
    <p:extLst>
      <p:ext uri="{BB962C8B-B14F-4D97-AF65-F5344CB8AC3E}">
        <p14:creationId xmlns:p14="http://schemas.microsoft.com/office/powerpoint/2010/main" val="356108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11</a:t>
            </a:fld>
            <a:endParaRPr sz="700">
              <a:latin typeface="Arial MT"/>
              <a:cs typeface="Arial MT"/>
            </a:endParaRPr>
          </a:p>
        </p:txBody>
      </p:sp>
      <p:sp>
        <p:nvSpPr>
          <p:cNvPr id="2" name="object 2"/>
          <p:cNvSpPr txBox="1"/>
          <p:nvPr/>
        </p:nvSpPr>
        <p:spPr>
          <a:xfrm>
            <a:off x="637161" y="1950352"/>
            <a:ext cx="1867703" cy="2959488"/>
          </a:xfrm>
          <a:prstGeom prst="rect">
            <a:avLst/>
          </a:prstGeom>
        </p:spPr>
        <p:txBody>
          <a:bodyPr vert="horz" wrap="square" lIns="0" tIns="70826" rIns="0" bIns="0" rtlCol="0">
            <a:spAutoFit/>
          </a:bodyPr>
          <a:lstStyle/>
          <a:p>
            <a:pPr marL="6468">
              <a:spcBef>
                <a:spcPts val="558"/>
              </a:spcBef>
            </a:pPr>
            <a:r>
              <a:rPr sz="2200" b="1">
                <a:solidFill>
                  <a:srgbClr val="011993"/>
                </a:solidFill>
                <a:latin typeface="Cambria"/>
                <a:cs typeface="Cambria"/>
              </a:rPr>
              <a:t>H</a:t>
            </a:r>
            <a:r>
              <a:rPr lang="vi-VN" sz="2200" b="1">
                <a:solidFill>
                  <a:srgbClr val="011993"/>
                </a:solidFill>
                <a:latin typeface="Cambria"/>
                <a:cs typeface="Cambria"/>
              </a:rPr>
              <a:t>ệ</a:t>
            </a:r>
            <a:r>
              <a:rPr lang="en-US" sz="2200" b="1">
                <a:solidFill>
                  <a:srgbClr val="011993"/>
                </a:solidFill>
                <a:latin typeface="Cambria"/>
                <a:cs typeface="Cambria"/>
              </a:rPr>
              <a:t> </a:t>
            </a:r>
            <a:r>
              <a:rPr sz="2200" b="1">
                <a:solidFill>
                  <a:srgbClr val="011993"/>
                </a:solidFill>
                <a:latin typeface="Cambria"/>
                <a:cs typeface="Cambria"/>
              </a:rPr>
              <a:t>s</a:t>
            </a:r>
            <a:r>
              <a:rPr lang="en-US" sz="2200" b="1">
                <a:solidFill>
                  <a:srgbClr val="011993"/>
                </a:solidFill>
                <a:latin typeface="Cambria"/>
                <a:cs typeface="Cambria"/>
              </a:rPr>
              <a:t>ố</a:t>
            </a:r>
            <a:r>
              <a:rPr sz="2200" b="1">
                <a:solidFill>
                  <a:srgbClr val="011993"/>
                </a:solidFill>
                <a:latin typeface="Cambria"/>
                <a:cs typeface="Cambria"/>
              </a:rPr>
              <a:t> </a:t>
            </a:r>
            <a:r>
              <a:rPr sz="2200" b="1" dirty="0">
                <a:solidFill>
                  <a:srgbClr val="011993"/>
                </a:solidFill>
                <a:latin typeface="Cambria"/>
                <a:cs typeface="Cambria"/>
              </a:rPr>
              <a:t>ma sát</a:t>
            </a:r>
            <a:endParaRPr sz="2200" b="1">
              <a:latin typeface="Cambria"/>
              <a:cs typeface="Cambria"/>
            </a:endParaRPr>
          </a:p>
          <a:p>
            <a:pPr marR="2587" algn="r">
              <a:spcBef>
                <a:spcPts val="547"/>
              </a:spcBef>
            </a:pPr>
            <a:r>
              <a:rPr sz="2400" dirty="0">
                <a:solidFill>
                  <a:srgbClr val="011993"/>
                </a:solidFill>
                <a:latin typeface="Cambria"/>
                <a:cs typeface="Cambria"/>
              </a:rPr>
              <a:t>0.00 </a:t>
            </a:r>
            <a:r>
              <a:rPr sz="2400">
                <a:solidFill>
                  <a:srgbClr val="011993"/>
                </a:solidFill>
                <a:latin typeface="Cambria"/>
                <a:cs typeface="Cambria"/>
              </a:rPr>
              <a:t>− 0.34</a:t>
            </a:r>
            <a:endParaRPr lang="en-US" sz="2400">
              <a:solidFill>
                <a:srgbClr val="011993"/>
              </a:solidFill>
              <a:latin typeface="Cambria"/>
              <a:cs typeface="Cambria"/>
            </a:endParaRPr>
          </a:p>
          <a:p>
            <a:pPr marR="2587" algn="r">
              <a:spcBef>
                <a:spcPts val="506"/>
              </a:spcBef>
            </a:pPr>
            <a:r>
              <a:rPr sz="2400">
                <a:solidFill>
                  <a:srgbClr val="011993"/>
                </a:solidFill>
                <a:latin typeface="Cambria"/>
                <a:cs typeface="Cambria"/>
              </a:rPr>
              <a:t>0.35 </a:t>
            </a:r>
            <a:r>
              <a:rPr sz="2400" dirty="0">
                <a:solidFill>
                  <a:srgbClr val="011993"/>
                </a:solidFill>
                <a:latin typeface="Cambria"/>
                <a:cs typeface="Cambria"/>
              </a:rPr>
              <a:t>− 0.39</a:t>
            </a:r>
            <a:endParaRPr sz="2400">
              <a:latin typeface="Cambria"/>
              <a:cs typeface="Cambria"/>
            </a:endParaRPr>
          </a:p>
          <a:p>
            <a:pPr marR="2587" algn="r">
              <a:spcBef>
                <a:spcPts val="509"/>
              </a:spcBef>
            </a:pPr>
            <a:r>
              <a:rPr sz="2400" dirty="0">
                <a:solidFill>
                  <a:srgbClr val="011993"/>
                </a:solidFill>
                <a:latin typeface="Cambria"/>
                <a:cs typeface="Cambria"/>
              </a:rPr>
              <a:t>0.40 − 0.49</a:t>
            </a:r>
            <a:endParaRPr sz="2400">
              <a:latin typeface="Cambria"/>
              <a:cs typeface="Cambria"/>
            </a:endParaRPr>
          </a:p>
          <a:p>
            <a:pPr marR="2587" algn="r">
              <a:spcBef>
                <a:spcPts val="491"/>
              </a:spcBef>
            </a:pPr>
            <a:r>
              <a:rPr sz="2400" dirty="0">
                <a:solidFill>
                  <a:srgbClr val="011993"/>
                </a:solidFill>
                <a:latin typeface="Cambria"/>
                <a:cs typeface="Cambria"/>
              </a:rPr>
              <a:t>0.50 − 0.59</a:t>
            </a:r>
            <a:endParaRPr sz="2400">
              <a:latin typeface="Cambria"/>
              <a:cs typeface="Cambria"/>
            </a:endParaRPr>
          </a:p>
          <a:p>
            <a:pPr marR="2587" algn="r">
              <a:spcBef>
                <a:spcPts val="453"/>
              </a:spcBef>
            </a:pPr>
            <a:r>
              <a:rPr sz="2400" dirty="0">
                <a:solidFill>
                  <a:srgbClr val="011993"/>
                </a:solidFill>
                <a:latin typeface="Cambria"/>
                <a:cs typeface="Cambria"/>
              </a:rPr>
              <a:t>0.60 − 0.79</a:t>
            </a:r>
            <a:endParaRPr sz="2400">
              <a:latin typeface="Cambria"/>
              <a:cs typeface="Cambria"/>
            </a:endParaRPr>
          </a:p>
          <a:p>
            <a:pPr marR="2587" algn="r">
              <a:spcBef>
                <a:spcPts val="69"/>
              </a:spcBef>
            </a:pPr>
            <a:r>
              <a:rPr sz="2400" dirty="0">
                <a:solidFill>
                  <a:srgbClr val="011993"/>
                </a:solidFill>
                <a:latin typeface="Cambria"/>
                <a:cs typeface="Cambria"/>
              </a:rPr>
              <a:t>&gt; 0.8</a:t>
            </a:r>
            <a:endParaRPr sz="2400">
              <a:latin typeface="Cambria"/>
              <a:cs typeface="Cambria"/>
            </a:endParaRPr>
          </a:p>
        </p:txBody>
      </p:sp>
      <p:sp>
        <p:nvSpPr>
          <p:cNvPr id="3" name="object 3"/>
          <p:cNvSpPr txBox="1"/>
          <p:nvPr/>
        </p:nvSpPr>
        <p:spPr>
          <a:xfrm>
            <a:off x="2504864" y="1950352"/>
            <a:ext cx="2448136" cy="2990798"/>
          </a:xfrm>
          <a:prstGeom prst="rect">
            <a:avLst/>
          </a:prstGeom>
        </p:spPr>
        <p:txBody>
          <a:bodyPr vert="horz" wrap="square" lIns="0" tIns="5821" rIns="0" bIns="0" rtlCol="0">
            <a:spAutoFit/>
          </a:bodyPr>
          <a:lstStyle/>
          <a:p>
            <a:pPr marL="6468" marR="2587" indent="643900" algn="r">
              <a:lnSpc>
                <a:spcPct val="129000"/>
              </a:lnSpc>
              <a:spcBef>
                <a:spcPts val="46"/>
              </a:spcBef>
            </a:pPr>
            <a:r>
              <a:rPr sz="2200" b="1" dirty="0">
                <a:solidFill>
                  <a:srgbClr val="011993"/>
                </a:solidFill>
                <a:latin typeface="Cambria"/>
                <a:cs typeface="Cambria"/>
              </a:rPr>
              <a:t>Loại </a:t>
            </a:r>
            <a:r>
              <a:rPr sz="2200" b="1">
                <a:solidFill>
                  <a:srgbClr val="011993"/>
                </a:solidFill>
                <a:latin typeface="Cambria"/>
                <a:cs typeface="Cambria"/>
              </a:rPr>
              <a:t>đánh giá</a:t>
            </a:r>
            <a:r>
              <a:rPr lang="en-US" sz="2200" b="1">
                <a:solidFill>
                  <a:srgbClr val="011993"/>
                </a:solidFill>
                <a:latin typeface="Cambria"/>
                <a:cs typeface="Cambria"/>
              </a:rPr>
              <a:t> </a:t>
            </a:r>
            <a:r>
              <a:rPr sz="2200">
                <a:solidFill>
                  <a:srgbClr val="011993"/>
                </a:solidFill>
                <a:latin typeface="Cambria"/>
                <a:cs typeface="Cambria"/>
              </a:rPr>
              <a:t>Vô cùng nguy hi</a:t>
            </a:r>
            <a:r>
              <a:rPr lang="en-US" sz="2200">
                <a:solidFill>
                  <a:srgbClr val="011993"/>
                </a:solidFill>
                <a:latin typeface="Cambria"/>
                <a:cs typeface="Cambria"/>
              </a:rPr>
              <a:t>ể</a:t>
            </a:r>
            <a:r>
              <a:rPr sz="2200">
                <a:solidFill>
                  <a:srgbClr val="011993"/>
                </a:solidFill>
                <a:latin typeface="Cambria"/>
                <a:cs typeface="Cambria"/>
              </a:rPr>
              <a:t>m</a:t>
            </a:r>
            <a:r>
              <a:rPr lang="en-US" sz="2200">
                <a:solidFill>
                  <a:srgbClr val="011993"/>
                </a:solidFill>
                <a:latin typeface="Cambria"/>
                <a:cs typeface="Cambria"/>
              </a:rPr>
              <a:t> </a:t>
            </a:r>
            <a:r>
              <a:rPr sz="2200">
                <a:solidFill>
                  <a:srgbClr val="011993"/>
                </a:solidFill>
                <a:latin typeface="Cambria"/>
                <a:cs typeface="Cambria"/>
              </a:rPr>
              <a:t>R</a:t>
            </a:r>
            <a:r>
              <a:rPr lang="en-US" sz="2200">
                <a:solidFill>
                  <a:srgbClr val="011993"/>
                </a:solidFill>
                <a:latin typeface="Cambria"/>
                <a:cs typeface="Cambria"/>
              </a:rPr>
              <a:t>ấ</a:t>
            </a:r>
            <a:r>
              <a:rPr sz="2200">
                <a:solidFill>
                  <a:srgbClr val="011993"/>
                </a:solidFill>
                <a:latin typeface="Cambria"/>
                <a:cs typeface="Cambria"/>
              </a:rPr>
              <a:t>t nguy hi</a:t>
            </a:r>
            <a:r>
              <a:rPr lang="en-US" sz="2200">
                <a:solidFill>
                  <a:srgbClr val="011993"/>
                </a:solidFill>
                <a:latin typeface="Cambria"/>
                <a:cs typeface="Cambria"/>
              </a:rPr>
              <a:t>ể</a:t>
            </a:r>
            <a:r>
              <a:rPr sz="2200">
                <a:solidFill>
                  <a:srgbClr val="011993"/>
                </a:solidFill>
                <a:latin typeface="Cambria"/>
                <a:cs typeface="Cambria"/>
              </a:rPr>
              <a:t>m</a:t>
            </a:r>
            <a:endParaRPr lang="en-US" sz="2200">
              <a:solidFill>
                <a:srgbClr val="011993"/>
              </a:solidFill>
              <a:latin typeface="Cambria"/>
              <a:cs typeface="Cambria"/>
            </a:endParaRPr>
          </a:p>
          <a:p>
            <a:pPr marL="6468" marR="2587" indent="643900" algn="r">
              <a:lnSpc>
                <a:spcPct val="129000"/>
              </a:lnSpc>
              <a:spcBef>
                <a:spcPts val="46"/>
              </a:spcBef>
            </a:pPr>
            <a:r>
              <a:rPr sz="2200">
                <a:solidFill>
                  <a:srgbClr val="011993"/>
                </a:solidFill>
                <a:latin typeface="Cambria"/>
                <a:cs typeface="Cambria"/>
              </a:rPr>
              <a:t>Nguy hi</a:t>
            </a:r>
            <a:r>
              <a:rPr lang="en-US" sz="2200">
                <a:solidFill>
                  <a:srgbClr val="011993"/>
                </a:solidFill>
                <a:latin typeface="Cambria"/>
                <a:cs typeface="Cambria"/>
              </a:rPr>
              <a:t>ể</a:t>
            </a:r>
            <a:r>
              <a:rPr sz="2200">
                <a:solidFill>
                  <a:srgbClr val="011993"/>
                </a:solidFill>
                <a:latin typeface="Cambria"/>
                <a:cs typeface="Cambria"/>
              </a:rPr>
              <a:t>m</a:t>
            </a:r>
            <a:endParaRPr sz="2200">
              <a:latin typeface="Cambria"/>
              <a:cs typeface="Cambria"/>
            </a:endParaRPr>
          </a:p>
          <a:p>
            <a:pPr marR="2587" algn="r">
              <a:spcBef>
                <a:spcPts val="736"/>
              </a:spcBef>
            </a:pPr>
            <a:r>
              <a:rPr sz="2200">
                <a:solidFill>
                  <a:srgbClr val="011993"/>
                </a:solidFill>
                <a:latin typeface="Cambria"/>
                <a:cs typeface="Cambria"/>
              </a:rPr>
              <a:t>Tương đ</a:t>
            </a:r>
            <a:r>
              <a:rPr lang="en-US" sz="2200">
                <a:solidFill>
                  <a:srgbClr val="011993"/>
                </a:solidFill>
                <a:latin typeface="Cambria"/>
                <a:cs typeface="Cambria"/>
              </a:rPr>
              <a:t>ố</a:t>
            </a:r>
            <a:r>
              <a:rPr sz="2200">
                <a:solidFill>
                  <a:srgbClr val="011993"/>
                </a:solidFill>
                <a:latin typeface="Cambria"/>
                <a:cs typeface="Cambria"/>
              </a:rPr>
              <a:t>i </a:t>
            </a:r>
            <a:r>
              <a:rPr sz="2200" dirty="0">
                <a:solidFill>
                  <a:srgbClr val="011993"/>
                </a:solidFill>
                <a:latin typeface="Cambria"/>
                <a:cs typeface="Cambria"/>
              </a:rPr>
              <a:t>an toàn</a:t>
            </a:r>
            <a:endParaRPr sz="2200">
              <a:latin typeface="Cambria"/>
              <a:cs typeface="Cambria"/>
            </a:endParaRPr>
          </a:p>
          <a:p>
            <a:pPr marL="887101" marR="2587" indent="422690" algn="r">
              <a:lnSpc>
                <a:spcPct val="112000"/>
              </a:lnSpc>
              <a:spcBef>
                <a:spcPts val="387"/>
              </a:spcBef>
            </a:pPr>
            <a:r>
              <a:rPr sz="2200">
                <a:solidFill>
                  <a:srgbClr val="011993"/>
                </a:solidFill>
                <a:latin typeface="Cambria"/>
                <a:cs typeface="Cambria"/>
              </a:rPr>
              <a:t>An toàn</a:t>
            </a:r>
            <a:r>
              <a:rPr lang="en-US" sz="2200">
                <a:solidFill>
                  <a:srgbClr val="011993"/>
                </a:solidFill>
                <a:latin typeface="Cambria"/>
                <a:cs typeface="Cambria"/>
              </a:rPr>
              <a:t> </a:t>
            </a:r>
            <a:r>
              <a:rPr sz="2200">
                <a:solidFill>
                  <a:srgbClr val="011993"/>
                </a:solidFill>
                <a:latin typeface="Cambria"/>
                <a:cs typeface="Cambria"/>
              </a:rPr>
              <a:t>R</a:t>
            </a:r>
            <a:r>
              <a:rPr lang="en-US" sz="2200">
                <a:solidFill>
                  <a:srgbClr val="011993"/>
                </a:solidFill>
                <a:latin typeface="Cambria"/>
                <a:cs typeface="Cambria"/>
              </a:rPr>
              <a:t>ấ</a:t>
            </a:r>
            <a:r>
              <a:rPr sz="2200">
                <a:solidFill>
                  <a:srgbClr val="011993"/>
                </a:solidFill>
                <a:latin typeface="Cambria"/>
                <a:cs typeface="Cambria"/>
              </a:rPr>
              <a:t>t </a:t>
            </a:r>
            <a:r>
              <a:rPr sz="2200" dirty="0">
                <a:solidFill>
                  <a:srgbClr val="011993"/>
                </a:solidFill>
                <a:latin typeface="Cambria"/>
                <a:cs typeface="Cambria"/>
              </a:rPr>
              <a:t>an toàn</a:t>
            </a:r>
            <a:endParaRPr sz="2200">
              <a:latin typeface="Cambria"/>
              <a:cs typeface="Cambria"/>
            </a:endParaRPr>
          </a:p>
        </p:txBody>
      </p:sp>
      <p:sp>
        <p:nvSpPr>
          <p:cNvPr id="4" name="object 4"/>
          <p:cNvSpPr txBox="1"/>
          <p:nvPr/>
        </p:nvSpPr>
        <p:spPr>
          <a:xfrm>
            <a:off x="521022" y="517600"/>
            <a:ext cx="8053998" cy="1220414"/>
          </a:xfrm>
          <a:prstGeom prst="rect">
            <a:avLst/>
          </a:prstGeom>
        </p:spPr>
        <p:txBody>
          <a:bodyPr vert="horz" wrap="square" lIns="0" tIns="80851" rIns="0" bIns="0" rtlCol="0">
            <a:spAutoFit/>
          </a:bodyPr>
          <a:lstStyle/>
          <a:p>
            <a:pPr marL="262281" indent="-256137">
              <a:spcBef>
                <a:spcPts val="637"/>
              </a:spcBef>
              <a:buSzPct val="123529"/>
              <a:buChar char="•"/>
              <a:tabLst>
                <a:tab pos="262605" algn="l"/>
              </a:tabLst>
            </a:pPr>
            <a:r>
              <a:rPr sz="2200" dirty="0">
                <a:latin typeface="Cambria"/>
                <a:cs typeface="Cambria"/>
              </a:rPr>
              <a:t>Hoặc những </a:t>
            </a:r>
            <a:r>
              <a:rPr sz="2200">
                <a:latin typeface="Cambria"/>
                <a:cs typeface="Cambria"/>
              </a:rPr>
              <a:t>khái </a:t>
            </a:r>
            <a:r>
              <a:rPr lang="en-US" sz="2200">
                <a:latin typeface="Cambria"/>
                <a:cs typeface="Cambria"/>
              </a:rPr>
              <a:t>niệm</a:t>
            </a:r>
            <a:r>
              <a:rPr sz="2200">
                <a:latin typeface="Cambria"/>
                <a:cs typeface="Cambria"/>
              </a:rPr>
              <a:t> </a:t>
            </a:r>
            <a:r>
              <a:rPr sz="2200" dirty="0">
                <a:latin typeface="Cambria"/>
                <a:cs typeface="Cambria"/>
              </a:rPr>
              <a:t>mà ranh giới phân loại không rõ ràng</a:t>
            </a:r>
            <a:r>
              <a:rPr sz="2200">
                <a:latin typeface="Cambria"/>
                <a:cs typeface="Cambria"/>
              </a:rPr>
              <a:t>; ch</a:t>
            </a:r>
            <a:r>
              <a:rPr lang="en-US" sz="2200">
                <a:latin typeface="Cambria"/>
                <a:cs typeface="Cambria"/>
              </a:rPr>
              <a:t>ẳ</a:t>
            </a:r>
            <a:r>
              <a:rPr sz="2200">
                <a:latin typeface="Cambria"/>
                <a:cs typeface="Cambria"/>
              </a:rPr>
              <a:t>ng </a:t>
            </a:r>
            <a:r>
              <a:rPr sz="2200" dirty="0">
                <a:latin typeface="Cambria"/>
                <a:cs typeface="Cambria"/>
              </a:rPr>
              <a:t>hạn:</a:t>
            </a:r>
            <a:endParaRPr sz="2200">
              <a:latin typeface="Cambria"/>
              <a:cs typeface="Cambria"/>
            </a:endParaRPr>
          </a:p>
          <a:p>
            <a:pPr marL="262281" indent="-256137">
              <a:lnSpc>
                <a:spcPts val="2401"/>
              </a:lnSpc>
              <a:spcBef>
                <a:spcPts val="1225"/>
              </a:spcBef>
              <a:buSzPct val="123529"/>
              <a:buChar char="•"/>
              <a:tabLst>
                <a:tab pos="262605" algn="l"/>
                <a:tab pos="2264162" algn="l"/>
              </a:tabLst>
            </a:pPr>
            <a:r>
              <a:rPr sz="2200">
                <a:latin typeface="Cambria"/>
                <a:cs typeface="Cambria"/>
              </a:rPr>
              <a:t>Quy chu</a:t>
            </a:r>
            <a:r>
              <a:rPr lang="en-US" sz="2200">
                <a:latin typeface="Cambria"/>
                <a:cs typeface="Cambria"/>
              </a:rPr>
              <a:t>ẩ</a:t>
            </a:r>
            <a:r>
              <a:rPr sz="2200">
                <a:latin typeface="Cambria"/>
                <a:cs typeface="Cambria"/>
              </a:rPr>
              <a:t>n v</a:t>
            </a:r>
            <a:r>
              <a:rPr lang="en-US" sz="2200">
                <a:latin typeface="Cambria"/>
                <a:cs typeface="Cambria"/>
              </a:rPr>
              <a:t>ề</a:t>
            </a:r>
            <a:r>
              <a:rPr sz="2200">
                <a:latin typeface="Cambria"/>
                <a:cs typeface="Cambria"/>
              </a:rPr>
              <a:t> </a:t>
            </a:r>
            <a:r>
              <a:rPr sz="2200" dirty="0">
                <a:latin typeface="Cambria"/>
                <a:cs typeface="Cambria"/>
              </a:rPr>
              <a:t>độ	ma sát </a:t>
            </a:r>
            <a:r>
              <a:rPr sz="2200">
                <a:latin typeface="Cambria"/>
                <a:cs typeface="Cambria"/>
              </a:rPr>
              <a:t>đường sá</a:t>
            </a:r>
          </a:p>
        </p:txBody>
      </p:sp>
      <p:sp>
        <p:nvSpPr>
          <p:cNvPr id="9" name="object 9"/>
          <p:cNvSpPr txBox="1"/>
          <p:nvPr/>
        </p:nvSpPr>
        <p:spPr>
          <a:xfrm>
            <a:off x="837555" y="6096585"/>
            <a:ext cx="7717800" cy="353999"/>
          </a:xfrm>
          <a:prstGeom prst="rect">
            <a:avLst/>
          </a:prstGeom>
        </p:spPr>
        <p:txBody>
          <a:bodyPr vert="horz" wrap="square" lIns="0" tIns="20375" rIns="0" bIns="0" rtlCol="0">
            <a:spAutoFit/>
          </a:bodyPr>
          <a:lstStyle/>
          <a:p>
            <a:pPr marL="559492" marR="2587" indent="-553347">
              <a:lnSpc>
                <a:spcPts val="2562"/>
              </a:lnSpc>
              <a:spcBef>
                <a:spcPts val="160"/>
              </a:spcBef>
            </a:pPr>
            <a:r>
              <a:rPr sz="2200" b="1" dirty="0">
                <a:solidFill>
                  <a:srgbClr val="3C2E7F"/>
                </a:solidFill>
                <a:latin typeface="Cambria"/>
                <a:cs typeface="Cambria"/>
              </a:rPr>
              <a:t>Logic mờ giúp giải </a:t>
            </a:r>
            <a:r>
              <a:rPr sz="2200" b="1">
                <a:solidFill>
                  <a:srgbClr val="3C2E7F"/>
                </a:solidFill>
                <a:latin typeface="Cambria"/>
                <a:cs typeface="Cambria"/>
              </a:rPr>
              <a:t>quyết những</a:t>
            </a:r>
            <a:r>
              <a:rPr lang="en-US" sz="2200" b="1">
                <a:solidFill>
                  <a:srgbClr val="3C2E7F"/>
                </a:solidFill>
                <a:latin typeface="Cambria"/>
                <a:cs typeface="Cambria"/>
              </a:rPr>
              <a:t> </a:t>
            </a:r>
            <a:r>
              <a:rPr sz="2200" b="1">
                <a:solidFill>
                  <a:srgbClr val="3C2E7F"/>
                </a:solidFill>
                <a:latin typeface="Cambria"/>
                <a:cs typeface="Cambria"/>
              </a:rPr>
              <a:t>vấn </a:t>
            </a:r>
            <a:r>
              <a:rPr sz="2200" b="1" dirty="0">
                <a:solidFill>
                  <a:srgbClr val="3C2E7F"/>
                </a:solidFill>
                <a:latin typeface="Cambria"/>
                <a:cs typeface="Cambria"/>
              </a:rPr>
              <a:t>đề này khá triệt để</a:t>
            </a:r>
            <a:endParaRPr sz="2200">
              <a:latin typeface="Cambria"/>
              <a:cs typeface="Cambria"/>
            </a:endParaRPr>
          </a:p>
        </p:txBody>
      </p:sp>
      <p:sp>
        <p:nvSpPr>
          <p:cNvPr id="14" name="Rectangle 13"/>
          <p:cNvSpPr/>
          <p:nvPr/>
        </p:nvSpPr>
        <p:spPr>
          <a:xfrm>
            <a:off x="5334481" y="2042768"/>
            <a:ext cx="3373638" cy="2078350"/>
          </a:xfrm>
          <a:prstGeom prst="rect">
            <a:avLst/>
          </a:prstGeom>
        </p:spPr>
        <p:txBody>
          <a:bodyPr wrap="square" lIns="46570" tIns="23285" rIns="46570" bIns="23285">
            <a:spAutoFit/>
          </a:bodyPr>
          <a:lstStyle/>
          <a:p>
            <a:pPr algn="just"/>
            <a:r>
              <a:rPr lang="vi-VN" sz="2200">
                <a:latin typeface="Cambria" panose="02040503050406030204" pitchFamily="18" charset="0"/>
                <a:ea typeface="Cambria" panose="02040503050406030204" pitchFamily="18" charset="0"/>
                <a:cs typeface="Calibri" panose="020F0502020204030204" pitchFamily="34" charset="0"/>
              </a:rPr>
              <a:t>Trong trường hợp này ranh giới giữa hệsố an toàn và nguy hiểm rất khó phân định: 0.49 thuộc nhóm nguy hiểm, nhưng 0.50 thuộc nhóm an toàn</a:t>
            </a:r>
            <a:endParaRPr lang="en-US" sz="220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43979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711" y="519519"/>
            <a:ext cx="5351349"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Tập hợp mờ (</a:t>
            </a:r>
            <a:r>
              <a:rPr sz="3600" b="1" i="1" dirty="0">
                <a:solidFill>
                  <a:srgbClr val="004D80"/>
                </a:solidFill>
                <a:latin typeface="Cambria"/>
                <a:cs typeface="Cambria"/>
              </a:rPr>
              <a:t>Fuzzy Set</a:t>
            </a:r>
            <a:r>
              <a:rPr sz="3600" b="1" dirty="0">
                <a:solidFill>
                  <a:srgbClr val="004D80"/>
                </a:solidFill>
                <a:latin typeface="Cambria"/>
                <a:cs typeface="Cambria"/>
              </a:rPr>
              <a:t>)</a:t>
            </a:r>
            <a:endParaRPr sz="3600">
              <a:latin typeface="Cambria"/>
              <a:cs typeface="Cambria"/>
            </a:endParaRPr>
          </a:p>
        </p:txBody>
      </p:sp>
      <p:sp>
        <p:nvSpPr>
          <p:cNvPr id="3" name="object 3"/>
          <p:cNvSpPr txBox="1"/>
          <p:nvPr/>
        </p:nvSpPr>
        <p:spPr>
          <a:xfrm>
            <a:off x="374054" y="1665321"/>
            <a:ext cx="5874345" cy="347371"/>
          </a:xfrm>
          <a:prstGeom prst="rect">
            <a:avLst/>
          </a:prstGeom>
        </p:spPr>
        <p:txBody>
          <a:bodyPr vert="horz" wrap="square" lIns="0" tIns="8732" rIns="0" bIns="0" rtlCol="0">
            <a:spAutoFit/>
          </a:bodyPr>
          <a:lstStyle/>
          <a:p>
            <a:pPr marL="262281" indent="-256137">
              <a:spcBef>
                <a:spcPts val="69"/>
              </a:spcBef>
              <a:buSzPct val="123529"/>
              <a:buFont typeface="Cambria"/>
              <a:buChar char="•"/>
              <a:tabLst>
                <a:tab pos="262605" algn="l"/>
                <a:tab pos="3691027" algn="l"/>
              </a:tabLst>
            </a:pPr>
            <a:r>
              <a:rPr sz="2200" b="1" dirty="0">
                <a:latin typeface="Cambria"/>
                <a:cs typeface="Cambria"/>
              </a:rPr>
              <a:t>Định nghĩa 1</a:t>
            </a:r>
            <a:r>
              <a:rPr sz="2200" dirty="0">
                <a:latin typeface="Cambria"/>
                <a:cs typeface="Cambria"/>
              </a:rPr>
              <a:t>: </a:t>
            </a:r>
            <a:r>
              <a:rPr sz="2200">
                <a:latin typeface="Cambria"/>
                <a:cs typeface="Cambria"/>
              </a:rPr>
              <a:t>Cho </a:t>
            </a:r>
            <a:r>
              <a:rPr lang="vi-VN" sz="2200">
                <a:latin typeface="Cambria"/>
                <a:cs typeface="Cambria"/>
              </a:rPr>
              <a:t>tập </a:t>
            </a:r>
            <a:r>
              <a:rPr sz="2200">
                <a:latin typeface="Cambria"/>
                <a:cs typeface="Cambria"/>
              </a:rPr>
              <a:t>hợp</a:t>
            </a:r>
            <a:r>
              <a:rPr lang="en-US" sz="2200">
                <a:latin typeface="Cambria"/>
                <a:cs typeface="Cambria"/>
              </a:rPr>
              <a:t> X</a:t>
            </a:r>
            <a:r>
              <a:rPr sz="2200">
                <a:latin typeface="Cambria"/>
                <a:cs typeface="Cambria"/>
              </a:rPr>
              <a:t>, </a:t>
            </a:r>
            <a:r>
              <a:rPr sz="2200" i="1" dirty="0">
                <a:latin typeface="Cambria"/>
                <a:cs typeface="Cambria"/>
              </a:rPr>
              <a:t>A </a:t>
            </a:r>
            <a:r>
              <a:rPr sz="2200">
                <a:latin typeface="Cambria"/>
                <a:cs typeface="Cambria"/>
              </a:rPr>
              <a:t>là </a:t>
            </a:r>
            <a:r>
              <a:rPr lang="vi-VN" sz="2200">
                <a:latin typeface="Cambria"/>
                <a:cs typeface="Cambria"/>
              </a:rPr>
              <a:t>tập </a:t>
            </a:r>
            <a:r>
              <a:rPr sz="2200">
                <a:latin typeface="Cambria"/>
                <a:cs typeface="Cambria"/>
              </a:rPr>
              <a:t>hợp </a:t>
            </a:r>
            <a:r>
              <a:rPr sz="2200" dirty="0">
                <a:latin typeface="Cambria"/>
                <a:cs typeface="Cambria"/>
              </a:rPr>
              <a:t>mờ</a:t>
            </a:r>
            <a:endParaRPr sz="2200">
              <a:latin typeface="Cambria"/>
              <a:cs typeface="Cambria"/>
            </a:endParaRPr>
          </a:p>
        </p:txBody>
      </p:sp>
      <p:sp>
        <p:nvSpPr>
          <p:cNvPr id="4" name="object 4"/>
          <p:cNvSpPr txBox="1"/>
          <p:nvPr/>
        </p:nvSpPr>
        <p:spPr>
          <a:xfrm>
            <a:off x="665429" y="2249565"/>
            <a:ext cx="8107819" cy="2856231"/>
          </a:xfrm>
          <a:prstGeom prst="rect">
            <a:avLst/>
          </a:prstGeom>
        </p:spPr>
        <p:txBody>
          <a:bodyPr vert="horz" wrap="square" lIns="0" tIns="0" rIns="0" bIns="0" rtlCol="0">
            <a:spAutoFit/>
          </a:bodyPr>
          <a:lstStyle/>
          <a:p>
            <a:pPr marL="315967" marR="64357" indent="-277482">
              <a:lnSpc>
                <a:spcPts val="2791"/>
              </a:lnSpc>
              <a:buClr>
                <a:srgbClr val="011993"/>
              </a:buClr>
              <a:buSzPct val="123529"/>
              <a:buFont typeface="Microsoft Sans Serif"/>
              <a:buChar char="‣"/>
              <a:tabLst>
                <a:tab pos="561755" algn="l"/>
                <a:tab pos="562079" algn="l"/>
              </a:tabLst>
            </a:pPr>
            <a:r>
              <a:rPr lang="en-US" sz="2200" b="1">
                <a:solidFill>
                  <a:srgbClr val="011993"/>
                </a:solidFill>
                <a:latin typeface="Cambria"/>
                <a:cs typeface="Cambria"/>
              </a:rPr>
              <a:t>X</a:t>
            </a:r>
            <a:r>
              <a:rPr lang="en-US" sz="2200">
                <a:solidFill>
                  <a:srgbClr val="011993"/>
                </a:solidFill>
                <a:latin typeface="Cambria"/>
                <a:cs typeface="Cambria"/>
              </a:rPr>
              <a:t> đ</a:t>
            </a:r>
            <a:r>
              <a:rPr sz="2200">
                <a:solidFill>
                  <a:srgbClr val="011993"/>
                </a:solidFill>
                <a:latin typeface="Cambria"/>
                <a:cs typeface="Cambria"/>
              </a:rPr>
              <a:t>ược </a:t>
            </a:r>
            <a:r>
              <a:rPr sz="2200" dirty="0">
                <a:solidFill>
                  <a:srgbClr val="011993"/>
                </a:solidFill>
                <a:latin typeface="Cambria"/>
                <a:cs typeface="Cambria"/>
              </a:rPr>
              <a:t>gọi là không </a:t>
            </a:r>
            <a:r>
              <a:rPr sz="2200">
                <a:solidFill>
                  <a:srgbClr val="011993"/>
                </a:solidFill>
                <a:latin typeface="Cambria"/>
                <a:cs typeface="Cambria"/>
              </a:rPr>
              <a:t>gian n</a:t>
            </a:r>
            <a:r>
              <a:rPr lang="en-US" sz="2200">
                <a:solidFill>
                  <a:srgbClr val="011993"/>
                </a:solidFill>
                <a:latin typeface="Cambria"/>
                <a:cs typeface="Cambria"/>
              </a:rPr>
              <a:t>ề</a:t>
            </a:r>
            <a:r>
              <a:rPr sz="2200">
                <a:solidFill>
                  <a:srgbClr val="011993"/>
                </a:solidFill>
                <a:latin typeface="Cambria"/>
                <a:cs typeface="Cambria"/>
              </a:rPr>
              <a:t>n </a:t>
            </a:r>
            <a:r>
              <a:rPr sz="2200" dirty="0">
                <a:solidFill>
                  <a:srgbClr val="011993"/>
                </a:solidFill>
                <a:latin typeface="Cambria"/>
                <a:cs typeface="Cambria"/>
              </a:rPr>
              <a:t>hay còn gọi </a:t>
            </a:r>
            <a:r>
              <a:rPr sz="2200">
                <a:solidFill>
                  <a:srgbClr val="011993"/>
                </a:solidFill>
                <a:latin typeface="Cambria"/>
                <a:cs typeface="Cambria"/>
              </a:rPr>
              <a:t>là m</a:t>
            </a:r>
            <a:r>
              <a:rPr lang="en-US" sz="2200">
                <a:solidFill>
                  <a:srgbClr val="011993"/>
                </a:solidFill>
                <a:latin typeface="Cambria"/>
                <a:cs typeface="Cambria"/>
              </a:rPr>
              <a:t>ộ</a:t>
            </a:r>
            <a:r>
              <a:rPr sz="2200">
                <a:solidFill>
                  <a:srgbClr val="011993"/>
                </a:solidFill>
                <a:latin typeface="Cambria"/>
                <a:cs typeface="Cambria"/>
              </a:rPr>
              <a:t>t </a:t>
            </a:r>
            <a:r>
              <a:rPr sz="2200" dirty="0">
                <a:solidFill>
                  <a:srgbClr val="011993"/>
                </a:solidFill>
                <a:latin typeface="Cambria"/>
                <a:cs typeface="Cambria"/>
              </a:rPr>
              <a:t>vũ trụ (</a:t>
            </a:r>
            <a:r>
              <a:rPr sz="2200" i="1" dirty="0">
                <a:solidFill>
                  <a:srgbClr val="011993"/>
                </a:solidFill>
                <a:latin typeface="Cambria"/>
                <a:cs typeface="Cambria"/>
              </a:rPr>
              <a:t>universe</a:t>
            </a:r>
            <a:r>
              <a:rPr sz="2200" dirty="0">
                <a:solidFill>
                  <a:srgbClr val="011993"/>
                </a:solidFill>
                <a:latin typeface="Cambria"/>
                <a:cs typeface="Cambria"/>
              </a:rPr>
              <a:t>) hoă</a:t>
            </a:r>
            <a:r>
              <a:rPr sz="2200">
                <a:solidFill>
                  <a:srgbClr val="011993"/>
                </a:solidFill>
                <a:latin typeface="Cambria"/>
                <a:cs typeface="Cambria"/>
              </a:rPr>
              <a:t>̣c là</a:t>
            </a:r>
            <a:r>
              <a:rPr lang="en-US" sz="2200">
                <a:solidFill>
                  <a:srgbClr val="011993"/>
                </a:solidFill>
                <a:latin typeface="Cambria"/>
                <a:cs typeface="Cambria"/>
              </a:rPr>
              <a:t> </a:t>
            </a:r>
            <a:r>
              <a:rPr lang="vi-VN" sz="2200">
                <a:solidFill>
                  <a:srgbClr val="011993"/>
                </a:solidFill>
                <a:latin typeface="Cambria"/>
                <a:cs typeface="Cambria"/>
              </a:rPr>
              <a:t>tập </a:t>
            </a:r>
            <a:r>
              <a:rPr sz="2200">
                <a:solidFill>
                  <a:srgbClr val="011993"/>
                </a:solidFill>
                <a:latin typeface="Cambria"/>
                <a:cs typeface="Cambria"/>
              </a:rPr>
              <a:t>tham chi</a:t>
            </a:r>
            <a:r>
              <a:rPr lang="en-US" sz="2200">
                <a:solidFill>
                  <a:srgbClr val="011993"/>
                </a:solidFill>
                <a:latin typeface="Cambria"/>
                <a:cs typeface="Cambria"/>
              </a:rPr>
              <a:t>ế</a:t>
            </a:r>
            <a:r>
              <a:rPr sz="2200">
                <a:solidFill>
                  <a:srgbClr val="011993"/>
                </a:solidFill>
                <a:latin typeface="Cambria"/>
                <a:cs typeface="Cambria"/>
              </a:rPr>
              <a:t>u</a:t>
            </a:r>
            <a:r>
              <a:rPr sz="2200" dirty="0">
                <a:solidFill>
                  <a:srgbClr val="011993"/>
                </a:solidFill>
                <a:latin typeface="Cambria"/>
                <a:cs typeface="Cambria"/>
              </a:rPr>
              <a:t>. </a:t>
            </a:r>
            <a:r>
              <a:rPr sz="2200">
                <a:solidFill>
                  <a:srgbClr val="011993"/>
                </a:solidFill>
                <a:latin typeface="Cambria"/>
                <a:cs typeface="Cambria"/>
              </a:rPr>
              <a:t>Thực ch</a:t>
            </a:r>
            <a:r>
              <a:rPr lang="en-US" sz="2200">
                <a:solidFill>
                  <a:srgbClr val="011993"/>
                </a:solidFill>
                <a:latin typeface="Cambria"/>
                <a:cs typeface="Cambria"/>
              </a:rPr>
              <a:t>ấ</a:t>
            </a:r>
            <a:r>
              <a:rPr sz="2200">
                <a:solidFill>
                  <a:srgbClr val="011993"/>
                </a:solidFill>
                <a:latin typeface="Cambria"/>
                <a:cs typeface="Cambria"/>
              </a:rPr>
              <a:t>t </a:t>
            </a:r>
            <a:r>
              <a:rPr sz="2200" dirty="0">
                <a:solidFill>
                  <a:srgbClr val="011993"/>
                </a:solidFill>
                <a:latin typeface="Cambria"/>
                <a:cs typeface="Cambria"/>
              </a:rPr>
              <a:t>X </a:t>
            </a:r>
            <a:r>
              <a:rPr sz="2200">
                <a:solidFill>
                  <a:srgbClr val="011993"/>
                </a:solidFill>
                <a:latin typeface="Cambria"/>
                <a:cs typeface="Cambria"/>
              </a:rPr>
              <a:t>là mi</a:t>
            </a:r>
            <a:r>
              <a:rPr lang="en-US" sz="2200">
                <a:solidFill>
                  <a:srgbClr val="011993"/>
                </a:solidFill>
                <a:latin typeface="Cambria"/>
                <a:cs typeface="Cambria"/>
              </a:rPr>
              <a:t>ề</a:t>
            </a:r>
            <a:r>
              <a:rPr sz="2200">
                <a:solidFill>
                  <a:srgbClr val="011993"/>
                </a:solidFill>
                <a:latin typeface="Cambria"/>
                <a:cs typeface="Cambria"/>
              </a:rPr>
              <a:t>n </a:t>
            </a:r>
            <a:r>
              <a:rPr sz="2200" dirty="0">
                <a:solidFill>
                  <a:srgbClr val="011993"/>
                </a:solidFill>
                <a:latin typeface="Cambria"/>
                <a:cs typeface="Cambria"/>
              </a:rPr>
              <a:t>giá trị của hàm </a:t>
            </a:r>
            <a:r>
              <a:rPr sz="2400" i="1" dirty="0">
                <a:solidFill>
                  <a:srgbClr val="011993"/>
                </a:solidFill>
                <a:latin typeface="Arial"/>
                <a:cs typeface="Arial"/>
              </a:rPr>
              <a:t>μ</a:t>
            </a:r>
            <a:r>
              <a:rPr sz="2500" i="1" baseline="-19360" dirty="0">
                <a:solidFill>
                  <a:srgbClr val="011993"/>
                </a:solidFill>
                <a:latin typeface="Times New Roman"/>
                <a:cs typeface="Times New Roman"/>
              </a:rPr>
              <a:t>A</a:t>
            </a:r>
            <a:endParaRPr sz="2500" baseline="-19360">
              <a:latin typeface="Times New Roman"/>
              <a:cs typeface="Times New Roman"/>
            </a:endParaRPr>
          </a:p>
          <a:p>
            <a:pPr marL="315967" marR="511951" indent="-277482">
              <a:lnSpc>
                <a:spcPct val="107600"/>
              </a:lnSpc>
              <a:spcBef>
                <a:spcPts val="978"/>
              </a:spcBef>
              <a:buSzPct val="112903"/>
              <a:buFont typeface="Microsoft Sans Serif"/>
              <a:buChar char="‣"/>
              <a:tabLst>
                <a:tab pos="316291" algn="l"/>
                <a:tab pos="1483784" algn="l"/>
                <a:tab pos="4568426" algn="l"/>
                <a:tab pos="6811243" algn="l"/>
              </a:tabLst>
            </a:pPr>
            <a:r>
              <a:rPr sz="2400" i="1" dirty="0">
                <a:solidFill>
                  <a:srgbClr val="011993"/>
                </a:solidFill>
                <a:latin typeface="Arial"/>
                <a:cs typeface="Arial"/>
              </a:rPr>
              <a:t>μ</a:t>
            </a:r>
            <a:r>
              <a:rPr sz="2500" i="1" baseline="-19360" dirty="0">
                <a:solidFill>
                  <a:srgbClr val="011993"/>
                </a:solidFill>
                <a:latin typeface="Times New Roman"/>
                <a:cs typeface="Times New Roman"/>
              </a:rPr>
              <a:t>A </a:t>
            </a:r>
            <a:r>
              <a:rPr sz="2200" dirty="0">
                <a:solidFill>
                  <a:srgbClr val="011993"/>
                </a:solidFill>
                <a:latin typeface="Cambria"/>
                <a:cs typeface="Cambria"/>
              </a:rPr>
              <a:t>gọi là </a:t>
            </a:r>
            <a:r>
              <a:rPr sz="2200">
                <a:solidFill>
                  <a:srgbClr val="011993"/>
                </a:solidFill>
                <a:latin typeface="Cambria"/>
                <a:cs typeface="Cambria"/>
              </a:rPr>
              <a:t>hàm thu</a:t>
            </a:r>
            <a:r>
              <a:rPr lang="en-US" sz="2200">
                <a:solidFill>
                  <a:srgbClr val="011993"/>
                </a:solidFill>
                <a:latin typeface="Cambria"/>
                <a:cs typeface="Cambria"/>
              </a:rPr>
              <a:t>ộ</a:t>
            </a:r>
            <a:r>
              <a:rPr sz="2200">
                <a:solidFill>
                  <a:srgbClr val="011993"/>
                </a:solidFill>
                <a:latin typeface="Cambria"/>
                <a:cs typeface="Cambria"/>
              </a:rPr>
              <a:t>c </a:t>
            </a:r>
            <a:r>
              <a:rPr sz="2200" dirty="0">
                <a:solidFill>
                  <a:srgbClr val="011993"/>
                </a:solidFill>
                <a:latin typeface="Cambria"/>
                <a:cs typeface="Cambria"/>
              </a:rPr>
              <a:t>(</a:t>
            </a:r>
            <a:r>
              <a:rPr sz="2200" i="1" dirty="0">
                <a:solidFill>
                  <a:srgbClr val="011993"/>
                </a:solidFill>
                <a:latin typeface="Cambria"/>
                <a:cs typeface="Cambria"/>
              </a:rPr>
              <a:t>membership function</a:t>
            </a:r>
            <a:r>
              <a:rPr sz="2200" dirty="0">
                <a:solidFill>
                  <a:srgbClr val="011993"/>
                </a:solidFill>
                <a:latin typeface="Cambria"/>
                <a:cs typeface="Cambria"/>
              </a:rPr>
              <a:t>) hay mức độ	</a:t>
            </a:r>
            <a:r>
              <a:rPr sz="2200">
                <a:solidFill>
                  <a:srgbClr val="011993"/>
                </a:solidFill>
                <a:latin typeface="Cambria"/>
                <a:cs typeface="Cambria"/>
              </a:rPr>
              <a:t>phụ thu</a:t>
            </a:r>
            <a:r>
              <a:rPr lang="en-US" sz="2200">
                <a:solidFill>
                  <a:srgbClr val="011993"/>
                </a:solidFill>
                <a:latin typeface="Cambria"/>
                <a:cs typeface="Cambria"/>
              </a:rPr>
              <a:t>ộ</a:t>
            </a:r>
            <a:r>
              <a:rPr sz="2200">
                <a:solidFill>
                  <a:srgbClr val="011993"/>
                </a:solidFill>
                <a:latin typeface="Cambria"/>
                <a:cs typeface="Cambria"/>
              </a:rPr>
              <a:t>c</a:t>
            </a:r>
            <a:r>
              <a:rPr lang="en-US" sz="2200">
                <a:solidFill>
                  <a:srgbClr val="011993"/>
                </a:solidFill>
                <a:latin typeface="Cambria"/>
                <a:cs typeface="Cambria"/>
              </a:rPr>
              <a:t> </a:t>
            </a:r>
            <a:r>
              <a:rPr sz="2200">
                <a:solidFill>
                  <a:srgbClr val="011993"/>
                </a:solidFill>
                <a:latin typeface="Cambria"/>
                <a:cs typeface="Cambria"/>
              </a:rPr>
              <a:t>(</a:t>
            </a:r>
            <a:r>
              <a:rPr sz="2200" i="1" dirty="0">
                <a:solidFill>
                  <a:srgbClr val="011993"/>
                </a:solidFill>
                <a:latin typeface="Cambria"/>
                <a:cs typeface="Cambria"/>
              </a:rPr>
              <a:t>membership degree</a:t>
            </a:r>
            <a:r>
              <a:rPr sz="2200">
                <a:solidFill>
                  <a:srgbClr val="011993"/>
                </a:solidFill>
                <a:latin typeface="Cambria"/>
                <a:cs typeface="Cambria"/>
              </a:rPr>
              <a:t>) đ</a:t>
            </a:r>
            <a:r>
              <a:rPr lang="en-US" sz="2200">
                <a:solidFill>
                  <a:srgbClr val="011993"/>
                </a:solidFill>
                <a:latin typeface="Cambria"/>
                <a:cs typeface="Cambria"/>
              </a:rPr>
              <a:t>ể</a:t>
            </a:r>
            <a:r>
              <a:rPr sz="2200">
                <a:solidFill>
                  <a:srgbClr val="011993"/>
                </a:solidFill>
                <a:latin typeface="Cambria"/>
                <a:cs typeface="Cambria"/>
              </a:rPr>
              <a:t> </a:t>
            </a:r>
            <a:r>
              <a:rPr sz="2200" dirty="0">
                <a:solidFill>
                  <a:srgbClr val="011993"/>
                </a:solidFill>
                <a:latin typeface="Cambria"/>
                <a:cs typeface="Cambria"/>
              </a:rPr>
              <a:t>chı̉ </a:t>
            </a:r>
            <a:r>
              <a:rPr sz="2200">
                <a:solidFill>
                  <a:srgbClr val="011993"/>
                </a:solidFill>
                <a:latin typeface="Cambria"/>
                <a:cs typeface="Cambria"/>
              </a:rPr>
              <a:t>mức đ</a:t>
            </a:r>
            <a:r>
              <a:rPr lang="en-US" sz="2200">
                <a:solidFill>
                  <a:srgbClr val="011993"/>
                </a:solidFill>
                <a:latin typeface="Cambria"/>
                <a:cs typeface="Cambria"/>
              </a:rPr>
              <a:t>ộ </a:t>
            </a:r>
            <a:r>
              <a:rPr sz="2200">
                <a:solidFill>
                  <a:srgbClr val="011993"/>
                </a:solidFill>
                <a:latin typeface="Cambria"/>
                <a:cs typeface="Cambria"/>
              </a:rPr>
              <a:t>phụ thu</a:t>
            </a:r>
            <a:r>
              <a:rPr lang="en-US" sz="2200">
                <a:solidFill>
                  <a:srgbClr val="011993"/>
                </a:solidFill>
                <a:latin typeface="Cambria"/>
                <a:cs typeface="Cambria"/>
              </a:rPr>
              <a:t>ộ</a:t>
            </a:r>
            <a:r>
              <a:rPr sz="2200">
                <a:solidFill>
                  <a:srgbClr val="011993"/>
                </a:solidFill>
                <a:latin typeface="Cambria"/>
                <a:cs typeface="Cambria"/>
              </a:rPr>
              <a:t>c </a:t>
            </a:r>
            <a:r>
              <a:rPr sz="2200" dirty="0">
                <a:solidFill>
                  <a:srgbClr val="011993"/>
                </a:solidFill>
                <a:latin typeface="Cambria"/>
                <a:cs typeface="Cambria"/>
              </a:rPr>
              <a:t>của </a:t>
            </a:r>
            <a:r>
              <a:rPr sz="2200">
                <a:solidFill>
                  <a:srgbClr val="011993"/>
                </a:solidFill>
                <a:latin typeface="Cambria"/>
                <a:cs typeface="Cambria"/>
              </a:rPr>
              <a:t>các ph</a:t>
            </a:r>
            <a:r>
              <a:rPr lang="en-US" sz="2200">
                <a:solidFill>
                  <a:srgbClr val="011993"/>
                </a:solidFill>
                <a:latin typeface="Cambria"/>
                <a:cs typeface="Cambria"/>
              </a:rPr>
              <a:t>ầ</a:t>
            </a:r>
            <a:r>
              <a:rPr sz="2200">
                <a:solidFill>
                  <a:srgbClr val="011993"/>
                </a:solidFill>
                <a:latin typeface="Cambria"/>
                <a:cs typeface="Cambria"/>
              </a:rPr>
              <a:t>n tử trong</a:t>
            </a:r>
            <a:r>
              <a:rPr lang="en-US" sz="2200">
                <a:solidFill>
                  <a:srgbClr val="011993"/>
                </a:solidFill>
                <a:latin typeface="Cambria"/>
                <a:cs typeface="Cambria"/>
              </a:rPr>
              <a:t> </a:t>
            </a:r>
            <a:r>
              <a:rPr sz="2200">
                <a:solidFill>
                  <a:srgbClr val="011993"/>
                </a:solidFill>
                <a:latin typeface="Cambria"/>
                <a:cs typeface="Cambria"/>
              </a:rPr>
              <a:t>vào </a:t>
            </a:r>
            <a:r>
              <a:rPr lang="vi-VN" sz="2200">
                <a:solidFill>
                  <a:srgbClr val="011993"/>
                </a:solidFill>
                <a:latin typeface="Cambria"/>
                <a:cs typeface="Cambria"/>
              </a:rPr>
              <a:t>tập </a:t>
            </a:r>
            <a:r>
              <a:rPr sz="2200">
                <a:solidFill>
                  <a:srgbClr val="011993"/>
                </a:solidFill>
                <a:latin typeface="Cambria"/>
                <a:cs typeface="Cambria"/>
              </a:rPr>
              <a:t>là </a:t>
            </a:r>
            <a:r>
              <a:rPr sz="2200" dirty="0">
                <a:solidFill>
                  <a:srgbClr val="011993"/>
                </a:solidFill>
                <a:latin typeface="Cambria"/>
                <a:cs typeface="Cambria"/>
              </a:rPr>
              <a:t>bao nhiê</a:t>
            </a:r>
            <a:r>
              <a:rPr sz="2200">
                <a:solidFill>
                  <a:srgbClr val="011993"/>
                </a:solidFill>
                <a:latin typeface="Cambria"/>
                <a:cs typeface="Cambria"/>
              </a:rPr>
              <a:t>u ph</a:t>
            </a:r>
            <a:r>
              <a:rPr lang="en-US" sz="2200">
                <a:solidFill>
                  <a:srgbClr val="011993"/>
                </a:solidFill>
                <a:latin typeface="Cambria"/>
                <a:cs typeface="Cambria"/>
              </a:rPr>
              <a:t>ầ</a:t>
            </a:r>
            <a:r>
              <a:rPr sz="2200">
                <a:solidFill>
                  <a:srgbClr val="011993"/>
                </a:solidFill>
                <a:latin typeface="Cambria"/>
                <a:cs typeface="Cambria"/>
              </a:rPr>
              <a:t>n </a:t>
            </a:r>
            <a:r>
              <a:rPr sz="2200" dirty="0">
                <a:solidFill>
                  <a:srgbClr val="011993"/>
                </a:solidFill>
                <a:latin typeface="Cambria"/>
                <a:cs typeface="Cambria"/>
              </a:rPr>
              <a:t>trăm</a:t>
            </a:r>
            <a:endParaRPr sz="2200">
              <a:latin typeface="Cambria"/>
              <a:cs typeface="Cambria"/>
            </a:endParaRPr>
          </a:p>
          <a:p>
            <a:pPr marL="315967" indent="-277482">
              <a:spcBef>
                <a:spcPts val="1528"/>
              </a:spcBef>
              <a:buSzPct val="123529"/>
              <a:buFont typeface="Microsoft Sans Serif"/>
              <a:buChar char="‣"/>
              <a:tabLst>
                <a:tab pos="316291" algn="l"/>
                <a:tab pos="1055272" algn="l"/>
              </a:tabLst>
            </a:pPr>
            <a:r>
              <a:rPr sz="2200" dirty="0">
                <a:solidFill>
                  <a:srgbClr val="011993"/>
                </a:solidFill>
                <a:latin typeface="Cambria"/>
                <a:cs typeface="Cambria"/>
              </a:rPr>
              <a:t>Ta</a:t>
            </a:r>
            <a:r>
              <a:rPr sz="2200">
                <a:solidFill>
                  <a:srgbClr val="011993"/>
                </a:solidFill>
                <a:latin typeface="Cambria"/>
                <a:cs typeface="Cambria"/>
              </a:rPr>
              <a:t>̣̂p</a:t>
            </a:r>
            <a:r>
              <a:rPr lang="en-US" sz="2200">
                <a:solidFill>
                  <a:srgbClr val="011993"/>
                </a:solidFill>
                <a:latin typeface="Cambria"/>
                <a:cs typeface="Cambria"/>
              </a:rPr>
              <a:t> </a:t>
            </a:r>
            <a:r>
              <a:rPr sz="2200">
                <a:solidFill>
                  <a:srgbClr val="011993"/>
                </a:solidFill>
                <a:latin typeface="Cambria"/>
                <a:cs typeface="Cambria"/>
              </a:rPr>
              <a:t>được </a:t>
            </a:r>
            <a:r>
              <a:rPr sz="2200" dirty="0">
                <a:solidFill>
                  <a:srgbClr val="011993"/>
                </a:solidFill>
                <a:latin typeface="Cambria"/>
                <a:cs typeface="Cambria"/>
              </a:rPr>
              <a:t>quy </a:t>
            </a:r>
            <a:r>
              <a:rPr sz="2200">
                <a:solidFill>
                  <a:srgbClr val="011993"/>
                </a:solidFill>
                <a:latin typeface="Cambria"/>
                <a:cs typeface="Cambria"/>
              </a:rPr>
              <a:t>ước b</a:t>
            </a:r>
            <a:r>
              <a:rPr lang="en-US" sz="2200">
                <a:solidFill>
                  <a:srgbClr val="011993"/>
                </a:solidFill>
                <a:latin typeface="Cambria"/>
                <a:cs typeface="Cambria"/>
              </a:rPr>
              <a:t>ằ</a:t>
            </a:r>
            <a:r>
              <a:rPr sz="2200">
                <a:solidFill>
                  <a:srgbClr val="011993"/>
                </a:solidFill>
                <a:latin typeface="Cambria"/>
                <a:cs typeface="Cambria"/>
              </a:rPr>
              <a:t>ng nhi</a:t>
            </a:r>
            <a:r>
              <a:rPr lang="en-US" sz="2200">
                <a:solidFill>
                  <a:srgbClr val="011993"/>
                </a:solidFill>
                <a:latin typeface="Cambria"/>
                <a:cs typeface="Cambria"/>
              </a:rPr>
              <a:t>ề</a:t>
            </a:r>
            <a:r>
              <a:rPr sz="2200">
                <a:solidFill>
                  <a:srgbClr val="011993"/>
                </a:solidFill>
                <a:latin typeface="Cambria"/>
                <a:cs typeface="Cambria"/>
              </a:rPr>
              <a:t>u cách bi</a:t>
            </a:r>
            <a:r>
              <a:rPr lang="en-US" sz="2200">
                <a:solidFill>
                  <a:srgbClr val="011993"/>
                </a:solidFill>
                <a:latin typeface="Cambria"/>
                <a:cs typeface="Cambria"/>
              </a:rPr>
              <a:t>ể</a:t>
            </a:r>
            <a:r>
              <a:rPr sz="2200">
                <a:solidFill>
                  <a:srgbClr val="011993"/>
                </a:solidFill>
                <a:latin typeface="Cambria"/>
                <a:cs typeface="Cambria"/>
              </a:rPr>
              <a:t>u di</a:t>
            </a:r>
            <a:r>
              <a:rPr lang="en-US" sz="2200">
                <a:solidFill>
                  <a:srgbClr val="011993"/>
                </a:solidFill>
                <a:latin typeface="Cambria"/>
                <a:cs typeface="Cambria"/>
              </a:rPr>
              <a:t>ễ</a:t>
            </a:r>
            <a:r>
              <a:rPr sz="2200">
                <a:solidFill>
                  <a:srgbClr val="011993"/>
                </a:solidFill>
                <a:latin typeface="Cambria"/>
                <a:cs typeface="Cambria"/>
              </a:rPr>
              <a:t>n </a:t>
            </a:r>
            <a:r>
              <a:rPr sz="2200" dirty="0">
                <a:solidFill>
                  <a:srgbClr val="011993"/>
                </a:solidFill>
                <a:latin typeface="Cambria"/>
                <a:cs typeface="Cambria"/>
              </a:rPr>
              <a:t>khác nhau</a:t>
            </a:r>
            <a:r>
              <a:rPr sz="2200">
                <a:solidFill>
                  <a:srgbClr val="011993"/>
                </a:solidFill>
                <a:latin typeface="Cambria"/>
                <a:cs typeface="Cambria"/>
              </a:rPr>
              <a:t>; ch</a:t>
            </a:r>
            <a:r>
              <a:rPr lang="en-US" sz="2200">
                <a:solidFill>
                  <a:srgbClr val="011993"/>
                </a:solidFill>
                <a:latin typeface="Cambria"/>
                <a:cs typeface="Cambria"/>
              </a:rPr>
              <a:t>ẳ</a:t>
            </a:r>
            <a:r>
              <a:rPr sz="2200">
                <a:solidFill>
                  <a:srgbClr val="011993"/>
                </a:solidFill>
                <a:latin typeface="Cambria"/>
                <a:cs typeface="Cambria"/>
              </a:rPr>
              <a:t>ng hạn có</a:t>
            </a:r>
            <a:r>
              <a:rPr lang="en-US" sz="2200">
                <a:solidFill>
                  <a:srgbClr val="011993"/>
                </a:solidFill>
                <a:latin typeface="Cambria"/>
                <a:cs typeface="Cambria"/>
              </a:rPr>
              <a:t> </a:t>
            </a:r>
            <a:r>
              <a:rPr lang="en-US" sz="2000">
                <a:solidFill>
                  <a:srgbClr val="011993"/>
                </a:solidFill>
                <a:latin typeface="Cambria"/>
                <a:cs typeface="Cambria"/>
              </a:rPr>
              <a:t>thể  viết </a:t>
            </a:r>
            <a:r>
              <a:rPr lang="en-US" sz="2200" i="1">
                <a:solidFill>
                  <a:srgbClr val="011993"/>
                </a:solidFill>
                <a:latin typeface="Times New Roman"/>
                <a:cs typeface="Times New Roman"/>
              </a:rPr>
              <a:t>A </a:t>
            </a:r>
            <a:r>
              <a:rPr lang="en-US" sz="2200">
                <a:solidFill>
                  <a:srgbClr val="011993"/>
                </a:solidFill>
                <a:latin typeface="Cambria"/>
                <a:cs typeface="Cambria"/>
              </a:rPr>
              <a:t>= </a:t>
            </a:r>
            <a:r>
              <a:rPr lang="en-US" sz="3400" baseline="-11350">
                <a:solidFill>
                  <a:srgbClr val="011993"/>
                </a:solidFill>
                <a:latin typeface="Verdana"/>
                <a:cs typeface="Verdana"/>
              </a:rPr>
              <a:t>{</a:t>
            </a:r>
            <a:r>
              <a:rPr lang="en-US" sz="2200">
                <a:solidFill>
                  <a:srgbClr val="011993"/>
                </a:solidFill>
                <a:latin typeface="Cambria"/>
                <a:cs typeface="Cambria"/>
              </a:rPr>
              <a:t>(</a:t>
            </a:r>
            <a:r>
              <a:rPr lang="en-US" sz="2200" i="1">
                <a:solidFill>
                  <a:srgbClr val="011993"/>
                </a:solidFill>
                <a:latin typeface="Times New Roman"/>
                <a:cs typeface="Times New Roman"/>
              </a:rPr>
              <a:t>x</a:t>
            </a:r>
            <a:r>
              <a:rPr lang="en-US" sz="2200">
                <a:solidFill>
                  <a:srgbClr val="011993"/>
                </a:solidFill>
                <a:latin typeface="Cambria"/>
                <a:cs typeface="Cambria"/>
              </a:rPr>
              <a:t>, </a:t>
            </a:r>
            <a:r>
              <a:rPr lang="el-GR" sz="2200" i="1">
                <a:solidFill>
                  <a:srgbClr val="011993"/>
                </a:solidFill>
                <a:latin typeface="Arial"/>
                <a:cs typeface="Arial"/>
              </a:rPr>
              <a:t>μ</a:t>
            </a:r>
            <a:r>
              <a:rPr lang="en-US" sz="2400" i="1" baseline="-19360">
                <a:solidFill>
                  <a:srgbClr val="011993"/>
                </a:solidFill>
                <a:latin typeface="Times New Roman"/>
                <a:cs typeface="Times New Roman"/>
              </a:rPr>
              <a:t>A</a:t>
            </a:r>
            <a:r>
              <a:rPr lang="en-US" sz="2200">
                <a:solidFill>
                  <a:srgbClr val="011993"/>
                </a:solidFill>
                <a:latin typeface="Cambria"/>
                <a:cs typeface="Cambria"/>
              </a:rPr>
              <a:t>(</a:t>
            </a:r>
            <a:r>
              <a:rPr lang="en-US" sz="2200" i="1">
                <a:solidFill>
                  <a:srgbClr val="011993"/>
                </a:solidFill>
                <a:latin typeface="Times New Roman"/>
                <a:cs typeface="Times New Roman"/>
              </a:rPr>
              <a:t>x</a:t>
            </a:r>
            <a:r>
              <a:rPr lang="en-US" sz="2200">
                <a:solidFill>
                  <a:srgbClr val="011993"/>
                </a:solidFill>
                <a:latin typeface="Cambria"/>
                <a:cs typeface="Cambria"/>
              </a:rPr>
              <a:t>))</a:t>
            </a:r>
            <a:r>
              <a:rPr lang="en-US" sz="3400" baseline="-11350">
                <a:solidFill>
                  <a:srgbClr val="011993"/>
                </a:solidFill>
                <a:latin typeface="Verdana"/>
                <a:cs typeface="Verdana"/>
              </a:rPr>
              <a:t>/</a:t>
            </a:r>
            <a:r>
              <a:rPr lang="en-US" sz="2200" i="1">
                <a:solidFill>
                  <a:srgbClr val="011993"/>
                </a:solidFill>
                <a:latin typeface="Times New Roman"/>
                <a:cs typeface="Times New Roman"/>
              </a:rPr>
              <a:t>x </a:t>
            </a:r>
            <a:r>
              <a:rPr lang="en-US" sz="2200">
                <a:solidFill>
                  <a:srgbClr val="011993"/>
                </a:solidFill>
                <a:latin typeface="Cambria"/>
                <a:cs typeface="Cambria"/>
              </a:rPr>
              <a:t>∈ </a:t>
            </a:r>
            <a:r>
              <a:rPr lang="en-US" sz="2200" i="1">
                <a:solidFill>
                  <a:srgbClr val="011993"/>
                </a:solidFill>
                <a:latin typeface="Times New Roman"/>
                <a:cs typeface="Times New Roman"/>
              </a:rPr>
              <a:t>X</a:t>
            </a:r>
            <a:r>
              <a:rPr lang="en-US" sz="3400" baseline="-11350">
                <a:solidFill>
                  <a:srgbClr val="011993"/>
                </a:solidFill>
                <a:latin typeface="Verdana"/>
                <a:cs typeface="Verdana"/>
              </a:rPr>
              <a:t>}</a:t>
            </a:r>
            <a:r>
              <a:rPr lang="en-US" sz="2000">
                <a:solidFill>
                  <a:srgbClr val="011993"/>
                </a:solidFill>
                <a:latin typeface="Cambria"/>
                <a:cs typeface="Cambria"/>
              </a:rPr>
              <a:t>, hoặc</a:t>
            </a:r>
            <a:endParaRPr lang="en-US" sz="2200">
              <a:latin typeface="Cambria"/>
              <a:cs typeface="Cambria"/>
            </a:endParaRPr>
          </a:p>
        </p:txBody>
      </p:sp>
      <p:sp>
        <p:nvSpPr>
          <p:cNvPr id="6" name="object 6"/>
          <p:cNvSpPr txBox="1"/>
          <p:nvPr/>
        </p:nvSpPr>
        <p:spPr>
          <a:xfrm>
            <a:off x="6256156" y="1650258"/>
            <a:ext cx="2659244" cy="377496"/>
          </a:xfrm>
          <a:prstGeom prst="rect">
            <a:avLst/>
          </a:prstGeom>
        </p:spPr>
        <p:txBody>
          <a:bodyPr vert="horz" wrap="square" lIns="0" tIns="8085" rIns="0" bIns="0" rtlCol="0">
            <a:spAutoFit/>
          </a:bodyPr>
          <a:lstStyle/>
          <a:p>
            <a:pPr marL="19404">
              <a:spcBef>
                <a:spcPts val="64"/>
              </a:spcBef>
              <a:tabLst>
                <a:tab pos="1129332" algn="l"/>
              </a:tabLst>
            </a:pPr>
            <a:r>
              <a:rPr sz="2400" dirty="0">
                <a:latin typeface="Cambria"/>
                <a:cs typeface="Cambria"/>
              </a:rPr>
              <a:t>⟺ ∃</a:t>
            </a:r>
            <a:r>
              <a:rPr sz="2400" i="1" dirty="0">
                <a:latin typeface="Arial"/>
                <a:cs typeface="Arial"/>
              </a:rPr>
              <a:t>μ</a:t>
            </a:r>
            <a:r>
              <a:rPr sz="2500" i="1" baseline="-19360" dirty="0">
                <a:latin typeface="Times New Roman"/>
                <a:cs typeface="Times New Roman"/>
              </a:rPr>
              <a:t>A	</a:t>
            </a:r>
            <a:r>
              <a:rPr sz="2400" dirty="0">
                <a:latin typeface="Cambria"/>
                <a:cs typeface="Cambria"/>
              </a:rPr>
              <a:t>: </a:t>
            </a:r>
            <a:r>
              <a:rPr sz="2400" i="1">
                <a:latin typeface="Times New Roman"/>
                <a:cs typeface="Times New Roman"/>
              </a:rPr>
              <a:t>X </a:t>
            </a:r>
            <a:r>
              <a:rPr sz="2400">
                <a:latin typeface="Cambria"/>
                <a:cs typeface="Cambria"/>
              </a:rPr>
              <a:t>→</a:t>
            </a:r>
            <a:r>
              <a:rPr lang="en-US" sz="2400">
                <a:latin typeface="Cambria"/>
                <a:cs typeface="Cambria"/>
              </a:rPr>
              <a:t> </a:t>
            </a:r>
            <a:r>
              <a:rPr sz="2400">
                <a:latin typeface="Cambria"/>
                <a:cs typeface="Cambria"/>
              </a:rPr>
              <a:t>[0,1</a:t>
            </a:r>
            <a:r>
              <a:rPr lang="en-US" sz="2400">
                <a:latin typeface="Cambria"/>
                <a:cs typeface="Cambria"/>
              </a:rPr>
              <a:t>]</a:t>
            </a:r>
            <a:endParaRPr sz="2400">
              <a:latin typeface="Cambria"/>
              <a:cs typeface="Cambria"/>
            </a:endParaRPr>
          </a:p>
        </p:txBody>
      </p:sp>
      <p:sp>
        <p:nvSpPr>
          <p:cNvPr id="12" name="object 12"/>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12</a:t>
            </a:fld>
            <a:endParaRPr sz="700">
              <a:latin typeface="Arial MT"/>
              <a:cs typeface="Arial M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158" y="5410200"/>
            <a:ext cx="2141733" cy="81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72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13</a:t>
            </a:fld>
            <a:endParaRPr sz="700">
              <a:latin typeface="Arial MT"/>
              <a:cs typeface="Arial MT"/>
            </a:endParaRPr>
          </a:p>
        </p:txBody>
      </p:sp>
      <p:sp>
        <p:nvSpPr>
          <p:cNvPr id="2" name="object 2"/>
          <p:cNvSpPr txBox="1">
            <a:spLocks noGrp="1"/>
          </p:cNvSpPr>
          <p:nvPr>
            <p:ph type="title"/>
          </p:nvPr>
        </p:nvSpPr>
        <p:spPr>
          <a:xfrm>
            <a:off x="465711" y="519519"/>
            <a:ext cx="2096111"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Ví dụ 1</a:t>
            </a:r>
            <a:endParaRPr sz="3600">
              <a:latin typeface="Cambria"/>
              <a:cs typeface="Cambria"/>
            </a:endParaRPr>
          </a:p>
        </p:txBody>
      </p:sp>
      <p:sp>
        <p:nvSpPr>
          <p:cNvPr id="3" name="object 3"/>
          <p:cNvSpPr txBox="1"/>
          <p:nvPr/>
        </p:nvSpPr>
        <p:spPr>
          <a:xfrm>
            <a:off x="459934" y="1540416"/>
            <a:ext cx="8094433" cy="4111811"/>
          </a:xfrm>
          <a:prstGeom prst="rect">
            <a:avLst/>
          </a:prstGeom>
        </p:spPr>
        <p:txBody>
          <a:bodyPr vert="horz" wrap="square" lIns="0" tIns="23285" rIns="0" bIns="0" rtlCol="0">
            <a:spAutoFit/>
          </a:bodyPr>
          <a:lstStyle/>
          <a:p>
            <a:pPr marL="268750" marR="9055" indent="-256137">
              <a:lnSpc>
                <a:spcPts val="2562"/>
              </a:lnSpc>
              <a:spcBef>
                <a:spcPts val="183"/>
              </a:spcBef>
              <a:buSzPct val="123529"/>
              <a:buChar char="•"/>
              <a:tabLst>
                <a:tab pos="269073" algn="l"/>
              </a:tabLst>
            </a:pPr>
            <a:r>
              <a:rPr sz="2200" dirty="0">
                <a:latin typeface="Cambria"/>
                <a:cs typeface="Cambria"/>
              </a:rPr>
              <a:t>Giả </a:t>
            </a:r>
            <a:r>
              <a:rPr sz="2200">
                <a:latin typeface="Cambria"/>
                <a:cs typeface="Cambria"/>
              </a:rPr>
              <a:t>sử khi</a:t>
            </a:r>
            <a:r>
              <a:rPr lang="en-US" sz="2200">
                <a:latin typeface="Cambria"/>
                <a:cs typeface="Cambria"/>
              </a:rPr>
              <a:t> </a:t>
            </a:r>
            <a:r>
              <a:rPr sz="2200">
                <a:latin typeface="Cambria"/>
                <a:cs typeface="Cambria"/>
              </a:rPr>
              <a:t>c</a:t>
            </a:r>
            <a:r>
              <a:rPr lang="en-US" sz="2200">
                <a:latin typeface="Cambria"/>
                <a:cs typeface="Cambria"/>
              </a:rPr>
              <a:t>ầ</a:t>
            </a:r>
            <a:r>
              <a:rPr sz="2200">
                <a:latin typeface="Cambria"/>
                <a:cs typeface="Cambria"/>
              </a:rPr>
              <a:t>n </a:t>
            </a:r>
            <a:r>
              <a:rPr sz="2200" dirty="0">
                <a:latin typeface="Cambria"/>
                <a:cs typeface="Cambria"/>
              </a:rPr>
              <a:t>quản </a:t>
            </a:r>
            <a:r>
              <a:rPr sz="2200">
                <a:latin typeface="Cambria"/>
                <a:cs typeface="Cambria"/>
              </a:rPr>
              <a:t>lý v</a:t>
            </a:r>
            <a:r>
              <a:rPr lang="en-US" sz="2200">
                <a:latin typeface="Cambria"/>
                <a:cs typeface="Cambria"/>
              </a:rPr>
              <a:t>ề</a:t>
            </a:r>
            <a:r>
              <a:rPr sz="2200">
                <a:latin typeface="Cambria"/>
                <a:cs typeface="Cambria"/>
              </a:rPr>
              <a:t> tu</a:t>
            </a:r>
            <a:r>
              <a:rPr lang="en-US" sz="2200">
                <a:latin typeface="Cambria"/>
                <a:cs typeface="Cambria"/>
              </a:rPr>
              <a:t>ổ</a:t>
            </a:r>
            <a:r>
              <a:rPr sz="2200">
                <a:latin typeface="Cambria"/>
                <a:cs typeface="Cambria"/>
              </a:rPr>
              <a:t>i đ</a:t>
            </a:r>
            <a:r>
              <a:rPr lang="en-US" sz="2200">
                <a:latin typeface="Cambria"/>
                <a:cs typeface="Cambria"/>
              </a:rPr>
              <a:t>ể</a:t>
            </a:r>
            <a:r>
              <a:rPr sz="2200">
                <a:latin typeface="Cambria"/>
                <a:cs typeface="Cambria"/>
              </a:rPr>
              <a:t> </a:t>
            </a:r>
            <a:r>
              <a:rPr sz="2200" dirty="0">
                <a:latin typeface="Cambria"/>
                <a:cs typeface="Cambria"/>
              </a:rPr>
              <a:t>phâ</a:t>
            </a:r>
            <a:r>
              <a:rPr sz="2200">
                <a:latin typeface="Cambria"/>
                <a:cs typeface="Cambria"/>
              </a:rPr>
              <a:t>n bi</a:t>
            </a:r>
            <a:r>
              <a:rPr lang="vi-VN" sz="2200">
                <a:latin typeface="Cambria"/>
                <a:cs typeface="Cambria"/>
              </a:rPr>
              <a:t>ệ</a:t>
            </a:r>
            <a:r>
              <a:rPr sz="2200">
                <a:latin typeface="Cambria"/>
                <a:cs typeface="Cambria"/>
              </a:rPr>
              <a:t>t</a:t>
            </a:r>
            <a:r>
              <a:rPr lang="en-US" sz="2200">
                <a:latin typeface="Cambria"/>
                <a:cs typeface="Cambria"/>
              </a:rPr>
              <a:t> </a:t>
            </a:r>
            <a:r>
              <a:rPr sz="2200">
                <a:latin typeface="Cambria"/>
                <a:cs typeface="Cambria"/>
              </a:rPr>
              <a:t>người trẻ tu</a:t>
            </a:r>
            <a:r>
              <a:rPr lang="en-US" sz="2200">
                <a:latin typeface="Cambria"/>
                <a:cs typeface="Cambria"/>
              </a:rPr>
              <a:t>ổ</a:t>
            </a:r>
            <a:r>
              <a:rPr sz="2200">
                <a:latin typeface="Cambria"/>
                <a:cs typeface="Cambria"/>
              </a:rPr>
              <a:t>i</a:t>
            </a:r>
            <a:r>
              <a:rPr sz="2200" dirty="0">
                <a:latin typeface="Cambria"/>
                <a:cs typeface="Cambria"/>
              </a:rPr>
              <a:t>, người trung nie</a:t>
            </a:r>
            <a:r>
              <a:rPr sz="2200">
                <a:latin typeface="Cambria"/>
                <a:cs typeface="Cambria"/>
              </a:rPr>
              <a:t>̂n</a:t>
            </a:r>
            <a:r>
              <a:rPr lang="en-US" sz="2200">
                <a:latin typeface="Cambria"/>
                <a:cs typeface="Cambria"/>
              </a:rPr>
              <a:t> </a:t>
            </a:r>
            <a:r>
              <a:rPr sz="2200">
                <a:latin typeface="Cambria"/>
                <a:cs typeface="Cambria"/>
              </a:rPr>
              <a:t>và </a:t>
            </a:r>
            <a:r>
              <a:rPr sz="2200" dirty="0">
                <a:latin typeface="Cambria"/>
                <a:cs typeface="Cambria"/>
              </a:rPr>
              <a:t>người già.</a:t>
            </a:r>
            <a:endParaRPr sz="2200">
              <a:latin typeface="Cambria"/>
              <a:cs typeface="Cambria"/>
            </a:endParaRPr>
          </a:p>
          <a:p>
            <a:pPr marL="268750" indent="-256137">
              <a:spcBef>
                <a:spcPts val="1146"/>
              </a:spcBef>
              <a:buSzPct val="123529"/>
              <a:buChar char="•"/>
              <a:tabLst>
                <a:tab pos="269073" algn="l"/>
              </a:tabLst>
            </a:pPr>
            <a:r>
              <a:rPr sz="2200" dirty="0">
                <a:latin typeface="Cambria"/>
                <a:cs typeface="Cambria"/>
              </a:rPr>
              <a:t>Ta sử dụng </a:t>
            </a:r>
            <a:r>
              <a:rPr sz="2200">
                <a:latin typeface="Cambria"/>
                <a:cs typeface="Cambria"/>
              </a:rPr>
              <a:t>3 </a:t>
            </a:r>
            <a:r>
              <a:rPr lang="vi-VN" sz="2200">
                <a:latin typeface="Cambria"/>
                <a:cs typeface="Cambria"/>
              </a:rPr>
              <a:t>tập </a:t>
            </a:r>
            <a:r>
              <a:rPr sz="2200">
                <a:latin typeface="Cambria"/>
                <a:cs typeface="Cambria"/>
              </a:rPr>
              <a:t>tương </a:t>
            </a:r>
            <a:r>
              <a:rPr sz="2200" dirty="0">
                <a:latin typeface="Cambria"/>
                <a:cs typeface="Cambria"/>
              </a:rPr>
              <a:t>ứng </a:t>
            </a:r>
            <a:r>
              <a:rPr sz="2200" i="1" dirty="0">
                <a:latin typeface="Cambria"/>
                <a:cs typeface="Cambria"/>
              </a:rPr>
              <a:t>A</a:t>
            </a:r>
            <a:r>
              <a:rPr sz="2200" dirty="0">
                <a:latin typeface="Cambria"/>
                <a:cs typeface="Cambria"/>
              </a:rPr>
              <a:t>: trẻ, </a:t>
            </a:r>
            <a:r>
              <a:rPr sz="2200" i="1" dirty="0">
                <a:latin typeface="Cambria"/>
                <a:cs typeface="Cambria"/>
              </a:rPr>
              <a:t>B</a:t>
            </a:r>
            <a:r>
              <a:rPr sz="2200" dirty="0">
                <a:latin typeface="Cambria"/>
                <a:cs typeface="Cambria"/>
              </a:rPr>
              <a:t>: trung niên, </a:t>
            </a:r>
            <a:r>
              <a:rPr sz="2200" i="1" dirty="0">
                <a:latin typeface="Cambria"/>
                <a:cs typeface="Cambria"/>
              </a:rPr>
              <a:t>C</a:t>
            </a:r>
            <a:r>
              <a:rPr sz="2200" dirty="0">
                <a:latin typeface="Cambria"/>
                <a:cs typeface="Cambria"/>
              </a:rPr>
              <a:t>: già.</a:t>
            </a:r>
            <a:endParaRPr sz="2200">
              <a:latin typeface="Cambria"/>
              <a:cs typeface="Cambria"/>
            </a:endParaRPr>
          </a:p>
          <a:p>
            <a:pPr marL="268750" indent="-256137">
              <a:spcBef>
                <a:spcPts val="1204"/>
              </a:spcBef>
              <a:buSzPct val="112903"/>
              <a:buFont typeface="Cambria"/>
              <a:buChar char="•"/>
              <a:tabLst>
                <a:tab pos="268427" algn="l"/>
                <a:tab pos="7135942" algn="l"/>
              </a:tabLst>
            </a:pPr>
            <a:r>
              <a:rPr sz="2400" i="1" dirty="0">
                <a:latin typeface="Times New Roman"/>
                <a:cs typeface="Times New Roman"/>
              </a:rPr>
              <a:t>A</a:t>
            </a:r>
            <a:r>
              <a:rPr sz="2400" dirty="0">
                <a:latin typeface="Cambria"/>
                <a:cs typeface="Cambria"/>
              </a:rPr>
              <a:t>, </a:t>
            </a:r>
            <a:r>
              <a:rPr sz="2400" i="1" dirty="0">
                <a:latin typeface="Times New Roman"/>
                <a:cs typeface="Times New Roman"/>
              </a:rPr>
              <a:t>B</a:t>
            </a:r>
            <a:r>
              <a:rPr sz="2400" dirty="0">
                <a:latin typeface="Cambria"/>
                <a:cs typeface="Cambria"/>
              </a:rPr>
              <a:t>, </a:t>
            </a:r>
            <a:r>
              <a:rPr sz="2400" i="1" dirty="0">
                <a:latin typeface="Times New Roman"/>
                <a:cs typeface="Times New Roman"/>
              </a:rPr>
              <a:t>C </a:t>
            </a:r>
            <a:r>
              <a:rPr sz="2200" dirty="0">
                <a:latin typeface="Cambria"/>
                <a:cs typeface="Cambria"/>
              </a:rPr>
              <a:t>được gọi là </a:t>
            </a:r>
            <a:r>
              <a:rPr sz="2200">
                <a:latin typeface="Cambria"/>
                <a:cs typeface="Cambria"/>
              </a:rPr>
              <a:t>3 </a:t>
            </a:r>
            <a:r>
              <a:rPr lang="vi-VN" sz="2200">
                <a:latin typeface="Cambria"/>
                <a:cs typeface="Cambria"/>
              </a:rPr>
              <a:t>tập </a:t>
            </a:r>
            <a:r>
              <a:rPr sz="2200">
                <a:latin typeface="Cambria"/>
                <a:cs typeface="Cambria"/>
              </a:rPr>
              <a:t>mờ </a:t>
            </a:r>
            <a:r>
              <a:rPr sz="2200" dirty="0">
                <a:latin typeface="Cambria"/>
                <a:cs typeface="Cambria"/>
              </a:rPr>
              <a:t>khi tı̀m được 3 </a:t>
            </a:r>
            <a:r>
              <a:rPr sz="2200">
                <a:latin typeface="Cambria"/>
                <a:cs typeface="Cambria"/>
              </a:rPr>
              <a:t>hàm thu</a:t>
            </a:r>
            <a:r>
              <a:rPr lang="en-US" sz="2200">
                <a:latin typeface="Cambria"/>
                <a:cs typeface="Cambria"/>
              </a:rPr>
              <a:t>ộ</a:t>
            </a:r>
            <a:r>
              <a:rPr sz="2200">
                <a:latin typeface="Cambria"/>
                <a:cs typeface="Cambria"/>
              </a:rPr>
              <a:t>c </a:t>
            </a:r>
            <a:r>
              <a:rPr sz="2400" i="1">
                <a:latin typeface="Arial"/>
                <a:cs typeface="Arial"/>
              </a:rPr>
              <a:t>μ</a:t>
            </a:r>
            <a:r>
              <a:rPr sz="2500" i="1" baseline="-19360">
                <a:latin typeface="Times New Roman"/>
                <a:cs typeface="Times New Roman"/>
              </a:rPr>
              <a:t>A</a:t>
            </a:r>
            <a:r>
              <a:rPr lang="en-US" sz="2500" i="1">
                <a:latin typeface="Times New Roman"/>
                <a:cs typeface="Times New Roman"/>
              </a:rPr>
              <a:t> </a:t>
            </a:r>
            <a:r>
              <a:rPr sz="2400" i="1">
                <a:latin typeface="Arial"/>
                <a:cs typeface="Arial"/>
              </a:rPr>
              <a:t>μ</a:t>
            </a:r>
            <a:r>
              <a:rPr sz="2500" i="1" baseline="-19360">
                <a:latin typeface="Times New Roman"/>
                <a:cs typeface="Times New Roman"/>
              </a:rPr>
              <a:t>B</a:t>
            </a:r>
            <a:r>
              <a:rPr lang="en-US" sz="2500" i="1" baseline="-19360" dirty="0">
                <a:latin typeface="Times New Roman"/>
                <a:cs typeface="Times New Roman"/>
              </a:rPr>
              <a:t> </a:t>
            </a:r>
            <a:r>
              <a:rPr sz="2400" i="1">
                <a:latin typeface="Arial"/>
                <a:cs typeface="Arial"/>
              </a:rPr>
              <a:t>μ</a:t>
            </a:r>
            <a:r>
              <a:rPr sz="2500" i="1" baseline="-19360">
                <a:latin typeface="Times New Roman"/>
                <a:cs typeface="Times New Roman"/>
              </a:rPr>
              <a:t>C</a:t>
            </a:r>
            <a:endParaRPr sz="2500" baseline="-19360">
              <a:latin typeface="Times New Roman"/>
              <a:cs typeface="Times New Roman"/>
            </a:endParaRPr>
          </a:p>
          <a:p>
            <a:pPr marL="268750" indent="-256137">
              <a:spcBef>
                <a:spcPts val="1306"/>
              </a:spcBef>
              <a:buSzPct val="123529"/>
              <a:buChar char="•"/>
              <a:tabLst>
                <a:tab pos="269073" algn="l"/>
              </a:tabLst>
            </a:pPr>
            <a:r>
              <a:rPr sz="2200" dirty="0">
                <a:latin typeface="Cambria"/>
                <a:cs typeface="Cambria"/>
              </a:rPr>
              <a:t>Giả sử không </a:t>
            </a:r>
            <a:r>
              <a:rPr sz="2200">
                <a:latin typeface="Cambria"/>
                <a:cs typeface="Cambria"/>
              </a:rPr>
              <a:t>gian n</a:t>
            </a:r>
            <a:r>
              <a:rPr lang="en-US" sz="2200">
                <a:latin typeface="Cambria"/>
                <a:cs typeface="Cambria"/>
              </a:rPr>
              <a:t>ề</a:t>
            </a:r>
            <a:r>
              <a:rPr sz="2200">
                <a:latin typeface="Cambria"/>
                <a:cs typeface="Cambria"/>
              </a:rPr>
              <a:t>n </a:t>
            </a:r>
            <a:r>
              <a:rPr sz="2200" dirty="0">
                <a:latin typeface="Cambria"/>
                <a:cs typeface="Cambria"/>
              </a:rPr>
              <a:t>là </a:t>
            </a:r>
            <a:r>
              <a:rPr sz="2400" i="1" dirty="0">
                <a:latin typeface="Times New Roman"/>
                <a:cs typeface="Times New Roman"/>
              </a:rPr>
              <a:t>X </a:t>
            </a:r>
            <a:r>
              <a:rPr sz="2400" dirty="0">
                <a:latin typeface="Cambria"/>
                <a:cs typeface="Cambria"/>
              </a:rPr>
              <a:t>= </a:t>
            </a:r>
            <a:r>
              <a:rPr sz="3600" baseline="-11350" dirty="0">
                <a:latin typeface="Verdana"/>
                <a:cs typeface="Verdana"/>
              </a:rPr>
              <a:t>{</a:t>
            </a:r>
            <a:r>
              <a:rPr sz="2400" dirty="0">
                <a:latin typeface="Cambria"/>
                <a:cs typeface="Cambria"/>
              </a:rPr>
              <a:t>1,14,25,40,60,100</a:t>
            </a:r>
            <a:r>
              <a:rPr sz="3600" baseline="-11350" dirty="0">
                <a:latin typeface="Verdana"/>
                <a:cs typeface="Verdana"/>
              </a:rPr>
              <a:t>}</a:t>
            </a:r>
            <a:r>
              <a:rPr sz="2200" dirty="0">
                <a:latin typeface="Cambria"/>
                <a:cs typeface="Cambria"/>
              </a:rPr>
              <a:t>, và quy </a:t>
            </a:r>
            <a:r>
              <a:rPr sz="2200">
                <a:latin typeface="Cambria"/>
                <a:cs typeface="Cambria"/>
              </a:rPr>
              <a:t>ước r</a:t>
            </a:r>
            <a:r>
              <a:rPr lang="en-US" sz="2200">
                <a:latin typeface="Cambria"/>
                <a:cs typeface="Cambria"/>
              </a:rPr>
              <a:t>ằ</a:t>
            </a:r>
            <a:r>
              <a:rPr sz="2200">
                <a:latin typeface="Cambria"/>
                <a:cs typeface="Cambria"/>
              </a:rPr>
              <a:t>ng</a:t>
            </a:r>
            <a:r>
              <a:rPr sz="2200" dirty="0">
                <a:latin typeface="Cambria"/>
                <a:cs typeface="Cambria"/>
              </a:rPr>
              <a:t>:</a:t>
            </a:r>
            <a:endParaRPr sz="2200">
              <a:latin typeface="Cambria"/>
              <a:cs typeface="Cambria"/>
            </a:endParaRPr>
          </a:p>
          <a:p>
            <a:pPr marL="545908" lvl="1" indent="-277482">
              <a:spcBef>
                <a:spcPts val="1561"/>
              </a:spcBef>
              <a:buSzPct val="123529"/>
              <a:buFont typeface="Microsoft Sans Serif"/>
              <a:buChar char="‣"/>
              <a:tabLst>
                <a:tab pos="546232" algn="l"/>
              </a:tabLst>
            </a:pPr>
            <a:r>
              <a:rPr sz="2200" dirty="0">
                <a:solidFill>
                  <a:srgbClr val="011993"/>
                </a:solidFill>
                <a:latin typeface="Cambria"/>
                <a:cs typeface="Cambria"/>
              </a:rPr>
              <a:t>Người </a:t>
            </a:r>
            <a:r>
              <a:rPr sz="2200">
                <a:solidFill>
                  <a:srgbClr val="011993"/>
                </a:solidFill>
                <a:latin typeface="Cambria"/>
                <a:cs typeface="Cambria"/>
              </a:rPr>
              <a:t>trẻ tu</a:t>
            </a:r>
            <a:r>
              <a:rPr lang="en-US" sz="2200">
                <a:solidFill>
                  <a:srgbClr val="011993"/>
                </a:solidFill>
                <a:latin typeface="Cambria"/>
                <a:cs typeface="Cambria"/>
              </a:rPr>
              <a:t>ổ</a:t>
            </a:r>
            <a:r>
              <a:rPr sz="2200">
                <a:solidFill>
                  <a:srgbClr val="011993"/>
                </a:solidFill>
                <a:latin typeface="Cambria"/>
                <a:cs typeface="Cambria"/>
              </a:rPr>
              <a:t>i khi tu</a:t>
            </a:r>
            <a:r>
              <a:rPr lang="en-US" sz="2200">
                <a:solidFill>
                  <a:srgbClr val="011993"/>
                </a:solidFill>
                <a:latin typeface="Cambria"/>
                <a:cs typeface="Cambria"/>
              </a:rPr>
              <a:t>ổ</a:t>
            </a:r>
            <a:r>
              <a:rPr sz="2200">
                <a:solidFill>
                  <a:srgbClr val="011993"/>
                </a:solidFill>
                <a:latin typeface="Cambria"/>
                <a:cs typeface="Cambria"/>
              </a:rPr>
              <a:t>i </a:t>
            </a:r>
            <a:r>
              <a:rPr sz="2200" dirty="0">
                <a:solidFill>
                  <a:srgbClr val="011993"/>
                </a:solidFill>
                <a:latin typeface="Cambria"/>
                <a:cs typeface="Cambria"/>
              </a:rPr>
              <a:t>của họ xung quanh 25</a:t>
            </a:r>
            <a:endParaRPr sz="2200">
              <a:latin typeface="Cambria"/>
              <a:cs typeface="Cambria"/>
            </a:endParaRPr>
          </a:p>
          <a:p>
            <a:pPr marL="545908" lvl="1" indent="-277482">
              <a:spcBef>
                <a:spcPts val="1225"/>
              </a:spcBef>
              <a:buSzPct val="123529"/>
              <a:buFont typeface="Microsoft Sans Serif"/>
              <a:buChar char="‣"/>
              <a:tabLst>
                <a:tab pos="546232" algn="l"/>
              </a:tabLst>
            </a:pPr>
            <a:r>
              <a:rPr sz="2200" dirty="0">
                <a:solidFill>
                  <a:srgbClr val="011993"/>
                </a:solidFill>
                <a:latin typeface="Cambria"/>
                <a:cs typeface="Cambria"/>
              </a:rPr>
              <a:t>Người trung niên thường </a:t>
            </a:r>
            <a:r>
              <a:rPr sz="2200">
                <a:solidFill>
                  <a:srgbClr val="011993"/>
                </a:solidFill>
                <a:latin typeface="Cambria"/>
                <a:cs typeface="Cambria"/>
              </a:rPr>
              <a:t>có tu</a:t>
            </a:r>
            <a:r>
              <a:rPr lang="en-US" sz="2200">
                <a:solidFill>
                  <a:srgbClr val="011993"/>
                </a:solidFill>
                <a:latin typeface="Cambria"/>
                <a:cs typeface="Cambria"/>
              </a:rPr>
              <a:t>ổ</a:t>
            </a:r>
            <a:r>
              <a:rPr sz="2200">
                <a:solidFill>
                  <a:srgbClr val="011993"/>
                </a:solidFill>
                <a:latin typeface="Cambria"/>
                <a:cs typeface="Cambria"/>
              </a:rPr>
              <a:t>i x</a:t>
            </a:r>
            <a:r>
              <a:rPr lang="en-US" sz="2200">
                <a:solidFill>
                  <a:srgbClr val="011993"/>
                </a:solidFill>
                <a:latin typeface="Cambria"/>
                <a:cs typeface="Cambria"/>
              </a:rPr>
              <a:t>ấ</a:t>
            </a:r>
            <a:r>
              <a:rPr sz="2200">
                <a:solidFill>
                  <a:srgbClr val="011993"/>
                </a:solidFill>
                <a:latin typeface="Cambria"/>
                <a:cs typeface="Cambria"/>
              </a:rPr>
              <a:t>p </a:t>
            </a:r>
            <a:r>
              <a:rPr sz="2200" dirty="0">
                <a:solidFill>
                  <a:srgbClr val="011993"/>
                </a:solidFill>
                <a:latin typeface="Cambria"/>
                <a:cs typeface="Cambria"/>
              </a:rPr>
              <a:t>xı̉ 40</a:t>
            </a:r>
            <a:endParaRPr sz="2200">
              <a:latin typeface="Cambria"/>
              <a:cs typeface="Cambria"/>
            </a:endParaRPr>
          </a:p>
          <a:p>
            <a:pPr marL="545908" lvl="1" indent="-277482">
              <a:spcBef>
                <a:spcPts val="1222"/>
              </a:spcBef>
              <a:buSzPct val="123529"/>
              <a:buFont typeface="Microsoft Sans Serif"/>
              <a:buChar char="‣"/>
              <a:tabLst>
                <a:tab pos="546232" algn="l"/>
              </a:tabLst>
            </a:pPr>
            <a:r>
              <a:rPr sz="2200" dirty="0">
                <a:solidFill>
                  <a:srgbClr val="011993"/>
                </a:solidFill>
                <a:latin typeface="Cambria"/>
                <a:cs typeface="Cambria"/>
              </a:rPr>
              <a:t>Còn khi </a:t>
            </a:r>
            <a:r>
              <a:rPr sz="2200">
                <a:solidFill>
                  <a:srgbClr val="011993"/>
                </a:solidFill>
                <a:latin typeface="Cambria"/>
                <a:cs typeface="Cambria"/>
              </a:rPr>
              <a:t>60 tu</a:t>
            </a:r>
            <a:r>
              <a:rPr lang="en-US" sz="2200">
                <a:solidFill>
                  <a:srgbClr val="011993"/>
                </a:solidFill>
                <a:latin typeface="Cambria"/>
                <a:cs typeface="Cambria"/>
              </a:rPr>
              <a:t>ổ</a:t>
            </a:r>
            <a:r>
              <a:rPr sz="2200">
                <a:solidFill>
                  <a:srgbClr val="011993"/>
                </a:solidFill>
                <a:latin typeface="Cambria"/>
                <a:cs typeface="Cambria"/>
              </a:rPr>
              <a:t>i </a:t>
            </a:r>
            <a:r>
              <a:rPr sz="2200" dirty="0">
                <a:solidFill>
                  <a:srgbClr val="011993"/>
                </a:solidFill>
                <a:latin typeface="Cambria"/>
                <a:cs typeface="Cambria"/>
              </a:rPr>
              <a:t>trở lên </a:t>
            </a:r>
            <a:r>
              <a:rPr sz="2200">
                <a:solidFill>
                  <a:srgbClr val="011993"/>
                </a:solidFill>
                <a:latin typeface="Cambria"/>
                <a:cs typeface="Cambria"/>
              </a:rPr>
              <a:t>có th</a:t>
            </a:r>
            <a:r>
              <a:rPr lang="en-US" sz="2200">
                <a:solidFill>
                  <a:srgbClr val="011993"/>
                </a:solidFill>
                <a:latin typeface="Cambria"/>
                <a:cs typeface="Cambria"/>
              </a:rPr>
              <a:t>ể</a:t>
            </a:r>
            <a:r>
              <a:rPr sz="2200">
                <a:solidFill>
                  <a:srgbClr val="011993"/>
                </a:solidFill>
                <a:latin typeface="Cambria"/>
                <a:cs typeface="Cambria"/>
              </a:rPr>
              <a:t> </a:t>
            </a:r>
            <a:r>
              <a:rPr sz="2200" dirty="0">
                <a:solidFill>
                  <a:srgbClr val="011993"/>
                </a:solidFill>
                <a:latin typeface="Cambria"/>
                <a:cs typeface="Cambria"/>
              </a:rPr>
              <a:t>coi là già</a:t>
            </a:r>
            <a:endParaRPr sz="2200">
              <a:latin typeface="Cambria"/>
              <a:cs typeface="Cambria"/>
            </a:endParaRPr>
          </a:p>
        </p:txBody>
      </p:sp>
    </p:spTree>
    <p:extLst>
      <p:ext uri="{BB962C8B-B14F-4D97-AF65-F5344CB8AC3E}">
        <p14:creationId xmlns:p14="http://schemas.microsoft.com/office/powerpoint/2010/main" val="88797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041" y="795159"/>
            <a:ext cx="2968959" cy="347371"/>
          </a:xfrm>
          <a:prstGeom prst="rect">
            <a:avLst/>
          </a:prstGeom>
        </p:spPr>
        <p:txBody>
          <a:bodyPr vert="horz" wrap="square" lIns="0" tIns="8732" rIns="0" bIns="0" rtlCol="0">
            <a:spAutoFit/>
          </a:bodyPr>
          <a:lstStyle/>
          <a:p>
            <a:pPr marL="262281" indent="-256137">
              <a:spcBef>
                <a:spcPts val="69"/>
              </a:spcBef>
              <a:buSzPct val="123529"/>
              <a:buChar char="•"/>
              <a:tabLst>
                <a:tab pos="262605" algn="l"/>
              </a:tabLst>
            </a:pPr>
            <a:r>
              <a:rPr sz="2200" dirty="0">
                <a:latin typeface="Cambria"/>
                <a:cs typeface="Cambria"/>
              </a:rPr>
              <a:t>Nên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chọn:</a:t>
            </a:r>
            <a:endParaRPr sz="2200">
              <a:latin typeface="Cambria"/>
              <a:cs typeface="Cambria"/>
            </a:endParaRPr>
          </a:p>
        </p:txBody>
      </p:sp>
      <p:sp>
        <p:nvSpPr>
          <p:cNvPr id="14" name="object 14"/>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14</a:t>
            </a:fld>
            <a:endParaRPr sz="700">
              <a:latin typeface="Arial MT"/>
              <a:cs typeface="Arial M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61" y="1689699"/>
            <a:ext cx="4188256" cy="414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679" y="2000501"/>
            <a:ext cx="4551134" cy="352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65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15</a:t>
            </a:fld>
            <a:endParaRPr sz="700">
              <a:latin typeface="Arial MT"/>
              <a:cs typeface="Arial MT"/>
            </a:endParaRPr>
          </a:p>
        </p:txBody>
      </p:sp>
      <p:sp>
        <p:nvSpPr>
          <p:cNvPr id="2" name="object 2"/>
          <p:cNvSpPr txBox="1">
            <a:spLocks noGrp="1"/>
          </p:cNvSpPr>
          <p:nvPr>
            <p:ph type="title"/>
          </p:nvPr>
        </p:nvSpPr>
        <p:spPr>
          <a:xfrm>
            <a:off x="465711" y="519519"/>
            <a:ext cx="3967656"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Suy diễn thêm</a:t>
            </a:r>
            <a:endParaRPr sz="3600">
              <a:latin typeface="Cambria"/>
              <a:cs typeface="Cambria"/>
            </a:endParaRPr>
          </a:p>
        </p:txBody>
      </p:sp>
      <p:sp>
        <p:nvSpPr>
          <p:cNvPr id="3" name="object 3"/>
          <p:cNvSpPr txBox="1"/>
          <p:nvPr/>
        </p:nvSpPr>
        <p:spPr>
          <a:xfrm>
            <a:off x="465711" y="2067174"/>
            <a:ext cx="8136312" cy="687423"/>
          </a:xfrm>
          <a:prstGeom prst="rect">
            <a:avLst/>
          </a:prstGeom>
        </p:spPr>
        <p:txBody>
          <a:bodyPr vert="horz" wrap="square" lIns="0" tIns="20375" rIns="0" bIns="0" rtlCol="0">
            <a:spAutoFit/>
          </a:bodyPr>
          <a:lstStyle/>
          <a:p>
            <a:pPr marL="262281" marR="2587" indent="-256137">
              <a:lnSpc>
                <a:spcPts val="2562"/>
              </a:lnSpc>
              <a:spcBef>
                <a:spcPts val="160"/>
              </a:spcBef>
              <a:buSzPct val="123529"/>
              <a:buChar char="•"/>
              <a:tabLst>
                <a:tab pos="262605" algn="l"/>
              </a:tabLst>
            </a:pPr>
            <a:r>
              <a:rPr sz="2200" dirty="0">
                <a:latin typeface="Cambria"/>
                <a:cs typeface="Cambria"/>
              </a:rPr>
              <a:t>Tập hợp thông thường </a:t>
            </a:r>
            <a:r>
              <a:rPr sz="2200">
                <a:latin typeface="Cambria"/>
                <a:cs typeface="Cambria"/>
              </a:rPr>
              <a:t>là m</a:t>
            </a:r>
            <a:r>
              <a:rPr lang="en-US" sz="2200">
                <a:latin typeface="Cambria"/>
                <a:cs typeface="Cambria"/>
              </a:rPr>
              <a:t>ộ</a:t>
            </a:r>
            <a:r>
              <a:rPr sz="2200">
                <a:latin typeface="Cambria"/>
                <a:cs typeface="Cambria"/>
              </a:rPr>
              <a:t>t </a:t>
            </a:r>
            <a:r>
              <a:rPr sz="2200" dirty="0">
                <a:latin typeface="Cambria"/>
                <a:cs typeface="Cambria"/>
              </a:rPr>
              <a:t>trường hợp riêng </a:t>
            </a:r>
            <a:r>
              <a:rPr sz="2200">
                <a:latin typeface="Cambria"/>
                <a:cs typeface="Cambria"/>
              </a:rPr>
              <a:t>của </a:t>
            </a:r>
            <a:r>
              <a:rPr lang="vi-VN" sz="2200">
                <a:latin typeface="Cambria"/>
                <a:cs typeface="Cambria"/>
              </a:rPr>
              <a:t>tập </a:t>
            </a:r>
            <a:r>
              <a:rPr sz="2200">
                <a:latin typeface="Cambria"/>
                <a:cs typeface="Cambria"/>
              </a:rPr>
              <a:t>mờ</a:t>
            </a:r>
            <a:r>
              <a:rPr sz="2200" dirty="0">
                <a:latin typeface="Cambria"/>
                <a:cs typeface="Cambria"/>
              </a:rPr>
              <a:t>, nên </a:t>
            </a:r>
            <a:r>
              <a:rPr sz="2200">
                <a:latin typeface="Cambria"/>
                <a:cs typeface="Cambria"/>
              </a:rPr>
              <a:t>có th</a:t>
            </a:r>
            <a:r>
              <a:rPr lang="en-US" sz="2200">
                <a:latin typeface="Cambria"/>
                <a:cs typeface="Cambria"/>
              </a:rPr>
              <a:t>ể</a:t>
            </a:r>
            <a:r>
              <a:rPr sz="2200">
                <a:latin typeface="Cambria"/>
                <a:cs typeface="Cambria"/>
              </a:rPr>
              <a:t> bi</a:t>
            </a:r>
            <a:r>
              <a:rPr lang="en-US" sz="2200">
                <a:latin typeface="Cambria"/>
                <a:cs typeface="Cambria"/>
              </a:rPr>
              <a:t>ể</a:t>
            </a:r>
            <a:r>
              <a:rPr sz="2200">
                <a:latin typeface="Cambria"/>
                <a:cs typeface="Cambria"/>
              </a:rPr>
              <a:t>u</a:t>
            </a:r>
            <a:r>
              <a:rPr lang="en-US" sz="2200">
                <a:latin typeface="Cambria"/>
                <a:cs typeface="Cambria"/>
              </a:rPr>
              <a:t> </a:t>
            </a:r>
            <a:r>
              <a:rPr sz="2200">
                <a:latin typeface="Cambria"/>
                <a:cs typeface="Cambria"/>
              </a:rPr>
              <a:t>di</a:t>
            </a:r>
            <a:r>
              <a:rPr lang="en-US" sz="2200">
                <a:latin typeface="Cambria"/>
                <a:cs typeface="Cambria"/>
              </a:rPr>
              <a:t>ễ</a:t>
            </a:r>
            <a:r>
              <a:rPr sz="2200">
                <a:latin typeface="Cambria"/>
                <a:cs typeface="Cambria"/>
              </a:rPr>
              <a:t>n </a:t>
            </a:r>
            <a:r>
              <a:rPr sz="2200" dirty="0">
                <a:latin typeface="Cambria"/>
                <a:cs typeface="Cambria"/>
              </a:rPr>
              <a:t>theo cách </a:t>
            </a:r>
            <a:r>
              <a:rPr sz="2200">
                <a:latin typeface="Cambria"/>
                <a:cs typeface="Cambria"/>
              </a:rPr>
              <a:t>ký hi</a:t>
            </a:r>
            <a:r>
              <a:rPr lang="vi-VN" sz="2200">
                <a:latin typeface="Cambria"/>
                <a:cs typeface="Cambria"/>
              </a:rPr>
              <a:t>ệ</a:t>
            </a:r>
            <a:r>
              <a:rPr sz="2200">
                <a:latin typeface="Cambria"/>
                <a:cs typeface="Cambria"/>
              </a:rPr>
              <a:t>u của </a:t>
            </a:r>
            <a:r>
              <a:rPr lang="vi-VN" sz="2200">
                <a:latin typeface="Cambria"/>
                <a:cs typeface="Cambria"/>
              </a:rPr>
              <a:t>tập </a:t>
            </a:r>
            <a:r>
              <a:rPr sz="2200">
                <a:latin typeface="Cambria"/>
                <a:cs typeface="Cambria"/>
              </a:rPr>
              <a:t>mờ</a:t>
            </a:r>
          </a:p>
        </p:txBody>
      </p:sp>
      <p:sp>
        <p:nvSpPr>
          <p:cNvPr id="4" name="object 4"/>
          <p:cNvSpPr txBox="1"/>
          <p:nvPr/>
        </p:nvSpPr>
        <p:spPr>
          <a:xfrm>
            <a:off x="694311" y="3060511"/>
            <a:ext cx="7907712" cy="1378423"/>
          </a:xfrm>
          <a:prstGeom prst="rect">
            <a:avLst/>
          </a:prstGeom>
        </p:spPr>
        <p:txBody>
          <a:bodyPr vert="horz" wrap="square" lIns="0" tIns="8732" rIns="0" bIns="0" rtlCol="0">
            <a:spAutoFit/>
          </a:bodyPr>
          <a:lstStyle/>
          <a:p>
            <a:pPr marL="283627" indent="-277482">
              <a:spcBef>
                <a:spcPts val="306"/>
              </a:spcBef>
              <a:spcAft>
                <a:spcPts val="306"/>
              </a:spcAft>
              <a:buSzPct val="123529"/>
              <a:buFont typeface="Microsoft Sans Serif"/>
              <a:buChar char="‣"/>
              <a:tabLst>
                <a:tab pos="283950" algn="l"/>
              </a:tabLst>
            </a:pPr>
            <a:r>
              <a:rPr sz="2200" dirty="0">
                <a:solidFill>
                  <a:srgbClr val="011993"/>
                </a:solidFill>
                <a:latin typeface="Cambria"/>
                <a:cs typeface="Cambria"/>
              </a:rPr>
              <a:t>Không </a:t>
            </a:r>
            <a:r>
              <a:rPr sz="2200">
                <a:solidFill>
                  <a:srgbClr val="011993"/>
                </a:solidFill>
                <a:latin typeface="Cambria"/>
                <a:cs typeface="Cambria"/>
              </a:rPr>
              <a:t>gian n</a:t>
            </a:r>
            <a:r>
              <a:rPr lang="en-US" sz="2200">
                <a:solidFill>
                  <a:srgbClr val="011993"/>
                </a:solidFill>
                <a:latin typeface="Cambria"/>
                <a:cs typeface="Cambria"/>
              </a:rPr>
              <a:t>ề</a:t>
            </a:r>
            <a:r>
              <a:rPr sz="2200">
                <a:solidFill>
                  <a:srgbClr val="011993"/>
                </a:solidFill>
                <a:latin typeface="Cambria"/>
                <a:cs typeface="Cambria"/>
              </a:rPr>
              <a:t>n</a:t>
            </a:r>
            <a:r>
              <a:rPr lang="en-US" sz="2200">
                <a:solidFill>
                  <a:srgbClr val="011993"/>
                </a:solidFill>
                <a:latin typeface="Cambria"/>
                <a:cs typeface="Cambria"/>
              </a:rPr>
              <a:t> </a:t>
            </a:r>
            <a:r>
              <a:rPr lang="vi-VN" sz="2200">
                <a:solidFill>
                  <a:srgbClr val="011993"/>
                </a:solidFill>
                <a:latin typeface="Cambria"/>
                <a:cs typeface="Cambria"/>
              </a:rPr>
              <a:t>được viết là </a:t>
            </a:r>
            <a:r>
              <a:rPr lang="vi-VN" sz="2400" i="1">
                <a:solidFill>
                  <a:srgbClr val="011993"/>
                </a:solidFill>
                <a:latin typeface="Times New Roman"/>
                <a:cs typeface="Times New Roman"/>
              </a:rPr>
              <a:t>X </a:t>
            </a:r>
            <a:r>
              <a:rPr lang="vi-VN" sz="2400">
                <a:solidFill>
                  <a:srgbClr val="011993"/>
                </a:solidFill>
                <a:latin typeface="Cambria"/>
                <a:cs typeface="Cambria"/>
              </a:rPr>
              <a:t>= </a:t>
            </a:r>
            <a:r>
              <a:rPr lang="vi-VN" sz="3600" baseline="-11350">
                <a:solidFill>
                  <a:srgbClr val="011993"/>
                </a:solidFill>
                <a:latin typeface="Verdana"/>
                <a:cs typeface="Verdana"/>
              </a:rPr>
              <a:t>{</a:t>
            </a:r>
            <a:r>
              <a:rPr lang="vi-VN" sz="2400">
                <a:solidFill>
                  <a:srgbClr val="011993"/>
                </a:solidFill>
                <a:latin typeface="Cambria"/>
                <a:cs typeface="Cambria"/>
              </a:rPr>
              <a:t>(</a:t>
            </a:r>
            <a:r>
              <a:rPr lang="vi-VN" sz="2400" i="1">
                <a:solidFill>
                  <a:srgbClr val="011993"/>
                </a:solidFill>
                <a:latin typeface="Times New Roman"/>
                <a:cs typeface="Times New Roman"/>
              </a:rPr>
              <a:t>x</a:t>
            </a:r>
            <a:r>
              <a:rPr lang="vi-VN" sz="2400">
                <a:solidFill>
                  <a:srgbClr val="011993"/>
                </a:solidFill>
                <a:latin typeface="Cambria"/>
                <a:cs typeface="Cambria"/>
              </a:rPr>
              <a:t>,1)</a:t>
            </a:r>
            <a:r>
              <a:rPr lang="vi-VN" sz="3600" baseline="-11350">
                <a:solidFill>
                  <a:srgbClr val="011993"/>
                </a:solidFill>
                <a:latin typeface="Verdana"/>
                <a:cs typeface="Verdana"/>
              </a:rPr>
              <a:t>/</a:t>
            </a:r>
            <a:r>
              <a:rPr lang="vi-VN" sz="2400" i="1">
                <a:solidFill>
                  <a:srgbClr val="011993"/>
                </a:solidFill>
                <a:latin typeface="Times New Roman"/>
                <a:cs typeface="Times New Roman"/>
              </a:rPr>
              <a:t>x </a:t>
            </a:r>
            <a:r>
              <a:rPr lang="vi-VN" sz="2400">
                <a:solidFill>
                  <a:srgbClr val="011993"/>
                </a:solidFill>
                <a:latin typeface="Cambria"/>
                <a:cs typeface="Cambria"/>
              </a:rPr>
              <a:t>∈ </a:t>
            </a:r>
            <a:r>
              <a:rPr lang="vi-VN" sz="2400" i="1">
                <a:solidFill>
                  <a:srgbClr val="011993"/>
                </a:solidFill>
                <a:latin typeface="Times New Roman"/>
                <a:cs typeface="Times New Roman"/>
              </a:rPr>
              <a:t>X</a:t>
            </a:r>
            <a:r>
              <a:rPr lang="vi-VN" sz="3600" baseline="-11350">
                <a:solidFill>
                  <a:srgbClr val="011993"/>
                </a:solidFill>
                <a:latin typeface="Verdana"/>
                <a:cs typeface="Verdana"/>
              </a:rPr>
              <a:t>}</a:t>
            </a:r>
            <a:r>
              <a:rPr lang="vi-VN" sz="2200">
                <a:solidFill>
                  <a:srgbClr val="011993"/>
                </a:solidFill>
                <a:latin typeface="Cambria"/>
                <a:cs typeface="Cambria"/>
              </a:rPr>
              <a:t>.</a:t>
            </a:r>
            <a:endParaRPr lang="en-US" sz="2200">
              <a:solidFill>
                <a:srgbClr val="011993"/>
              </a:solidFill>
              <a:latin typeface="Cambria"/>
              <a:cs typeface="Cambria"/>
            </a:endParaRPr>
          </a:p>
          <a:p>
            <a:pPr marL="283627" indent="-277482">
              <a:spcBef>
                <a:spcPts val="306"/>
              </a:spcBef>
              <a:buSzPct val="123529"/>
              <a:buFont typeface="Microsoft Sans Serif"/>
              <a:buChar char="‣"/>
              <a:tabLst>
                <a:tab pos="283950" algn="l"/>
              </a:tabLst>
            </a:pPr>
            <a:r>
              <a:rPr lang="vi-VN" sz="2200">
                <a:solidFill>
                  <a:srgbClr val="011993"/>
                </a:solidFill>
                <a:latin typeface="Cambria"/>
                <a:cs typeface="Cambria"/>
              </a:rPr>
              <a:t>Tương tự như vậy, tập con</a:t>
            </a:r>
            <a:r>
              <a:rPr lang="en-US" sz="2200">
                <a:solidFill>
                  <a:srgbClr val="011993"/>
                </a:solidFill>
                <a:latin typeface="Cambria"/>
                <a:cs typeface="Cambria"/>
              </a:rPr>
              <a:t> </a:t>
            </a:r>
            <a:r>
              <a:rPr lang="vi-VN" sz="2400" i="1">
                <a:solidFill>
                  <a:srgbClr val="011993"/>
                </a:solidFill>
                <a:latin typeface="Times New Roman"/>
                <a:cs typeface="Times New Roman"/>
              </a:rPr>
              <a:t>X </a:t>
            </a:r>
            <a:r>
              <a:rPr lang="vi-VN" sz="2200">
                <a:solidFill>
                  <a:srgbClr val="011993"/>
                </a:solidFill>
                <a:latin typeface="Cambria"/>
                <a:cs typeface="Cambria"/>
              </a:rPr>
              <a:t>được viết </a:t>
            </a:r>
            <a:r>
              <a:rPr lang="vi-VN" sz="2400" i="1">
                <a:solidFill>
                  <a:srgbClr val="011993"/>
                </a:solidFill>
                <a:latin typeface="Times New Roman"/>
                <a:cs typeface="Times New Roman"/>
              </a:rPr>
              <a:t>U </a:t>
            </a:r>
            <a:r>
              <a:rPr lang="vi-VN" sz="2400">
                <a:solidFill>
                  <a:srgbClr val="011993"/>
                </a:solidFill>
                <a:latin typeface="Cambria"/>
                <a:cs typeface="Cambria"/>
              </a:rPr>
              <a:t>= </a:t>
            </a:r>
            <a:r>
              <a:rPr lang="vi-VN" sz="3600" baseline="-11350">
                <a:solidFill>
                  <a:srgbClr val="011993"/>
                </a:solidFill>
                <a:latin typeface="Verdana"/>
                <a:cs typeface="Verdana"/>
              </a:rPr>
              <a:t>{</a:t>
            </a:r>
            <a:r>
              <a:rPr lang="vi-VN" sz="2400">
                <a:solidFill>
                  <a:srgbClr val="011993"/>
                </a:solidFill>
                <a:latin typeface="Cambria"/>
                <a:cs typeface="Cambria"/>
              </a:rPr>
              <a:t>(</a:t>
            </a:r>
            <a:r>
              <a:rPr lang="vi-VN" sz="2400" i="1">
                <a:solidFill>
                  <a:srgbClr val="011993"/>
                </a:solidFill>
                <a:latin typeface="Times New Roman"/>
                <a:cs typeface="Times New Roman"/>
              </a:rPr>
              <a:t>x</a:t>
            </a:r>
            <a:r>
              <a:rPr lang="vi-VN" sz="2400">
                <a:solidFill>
                  <a:srgbClr val="011993"/>
                </a:solidFill>
                <a:latin typeface="Cambria"/>
                <a:cs typeface="Cambria"/>
              </a:rPr>
              <a:t>,1)/</a:t>
            </a:r>
            <a:r>
              <a:rPr lang="vi-VN" sz="2400" i="1">
                <a:solidFill>
                  <a:srgbClr val="011993"/>
                </a:solidFill>
                <a:latin typeface="Times New Roman"/>
                <a:cs typeface="Times New Roman"/>
              </a:rPr>
              <a:t>x </a:t>
            </a:r>
            <a:r>
              <a:rPr lang="vi-VN" sz="2400">
                <a:solidFill>
                  <a:srgbClr val="011993"/>
                </a:solidFill>
                <a:latin typeface="Cambria"/>
                <a:cs typeface="Cambria"/>
              </a:rPr>
              <a:t>∈ </a:t>
            </a:r>
            <a:r>
              <a:rPr lang="vi-VN" sz="2400" i="1">
                <a:solidFill>
                  <a:srgbClr val="011993"/>
                </a:solidFill>
                <a:latin typeface="Times New Roman"/>
                <a:cs typeface="Times New Roman"/>
              </a:rPr>
              <a:t>X</a:t>
            </a:r>
            <a:r>
              <a:rPr lang="vi-VN" sz="3600" baseline="-11350">
                <a:solidFill>
                  <a:srgbClr val="011993"/>
                </a:solidFill>
                <a:latin typeface="Verdana"/>
                <a:cs typeface="Verdana"/>
              </a:rPr>
              <a:t>}</a:t>
            </a:r>
            <a:r>
              <a:rPr lang="vi-VN" sz="2200">
                <a:solidFill>
                  <a:srgbClr val="011993"/>
                </a:solidFill>
                <a:latin typeface="Cambria"/>
                <a:cs typeface="Cambria"/>
              </a:rPr>
              <a:t>, từ đây</a:t>
            </a:r>
            <a:r>
              <a:rPr lang="en-US" sz="2200">
                <a:solidFill>
                  <a:srgbClr val="011993"/>
                </a:solidFill>
                <a:latin typeface="Cambria"/>
                <a:cs typeface="Cambria"/>
              </a:rPr>
              <a:t> </a:t>
            </a:r>
            <a:r>
              <a:rPr lang="vi-VN" sz="2200">
                <a:solidFill>
                  <a:srgbClr val="011993"/>
                </a:solidFill>
                <a:latin typeface="Cambria"/>
                <a:cs typeface="Cambria"/>
              </a:rPr>
              <a:t>suy</a:t>
            </a:r>
            <a:r>
              <a:rPr lang="en-US" sz="2200">
                <a:solidFill>
                  <a:srgbClr val="011993"/>
                </a:solidFill>
                <a:latin typeface="Cambria"/>
                <a:cs typeface="Cambria"/>
              </a:rPr>
              <a:t> </a:t>
            </a:r>
            <a:r>
              <a:rPr lang="vi-VN" sz="2200">
                <a:solidFill>
                  <a:srgbClr val="011993"/>
                </a:solidFill>
                <a:latin typeface="Cambria"/>
                <a:cs typeface="Cambria"/>
              </a:rPr>
              <a:t>ra </a:t>
            </a:r>
            <a:r>
              <a:rPr lang="vi-VN" sz="2400" i="1">
                <a:solidFill>
                  <a:srgbClr val="011993"/>
                </a:solidFill>
                <a:latin typeface="Times New Roman"/>
                <a:cs typeface="Times New Roman"/>
              </a:rPr>
              <a:t>V </a:t>
            </a:r>
            <a:r>
              <a:rPr lang="vi-VN" sz="2400">
                <a:solidFill>
                  <a:srgbClr val="011993"/>
                </a:solidFill>
                <a:latin typeface="Cambria"/>
                <a:cs typeface="Cambria"/>
              </a:rPr>
              <a:t>⊄ </a:t>
            </a:r>
            <a:r>
              <a:rPr lang="vi-VN" sz="2400" i="1">
                <a:solidFill>
                  <a:srgbClr val="011993"/>
                </a:solidFill>
                <a:latin typeface="Times New Roman"/>
                <a:cs typeface="Times New Roman"/>
              </a:rPr>
              <a:t>X</a:t>
            </a:r>
            <a:r>
              <a:rPr lang="vi-VN" sz="2200">
                <a:solidFill>
                  <a:srgbClr val="011993"/>
                </a:solidFill>
                <a:latin typeface="Cambria"/>
                <a:cs typeface="Cambria"/>
              </a:rPr>
              <a:t>, có thể viết </a:t>
            </a:r>
            <a:r>
              <a:rPr lang="vi-VN" sz="2400" i="1">
                <a:solidFill>
                  <a:srgbClr val="011993"/>
                </a:solidFill>
                <a:latin typeface="Times New Roman"/>
                <a:cs typeface="Times New Roman"/>
              </a:rPr>
              <a:t>V </a:t>
            </a:r>
            <a:r>
              <a:rPr lang="vi-VN" sz="2400">
                <a:solidFill>
                  <a:srgbClr val="011993"/>
                </a:solidFill>
                <a:latin typeface="Cambria"/>
                <a:cs typeface="Cambria"/>
              </a:rPr>
              <a:t>= </a:t>
            </a:r>
            <a:r>
              <a:rPr lang="vi-VN" sz="3600" baseline="-11350">
                <a:solidFill>
                  <a:srgbClr val="011993"/>
                </a:solidFill>
                <a:latin typeface="Verdana"/>
                <a:cs typeface="Verdana"/>
              </a:rPr>
              <a:t>{</a:t>
            </a:r>
            <a:r>
              <a:rPr lang="vi-VN" sz="2400">
                <a:solidFill>
                  <a:srgbClr val="011993"/>
                </a:solidFill>
                <a:latin typeface="Cambria"/>
                <a:cs typeface="Cambria"/>
              </a:rPr>
              <a:t>(</a:t>
            </a:r>
            <a:r>
              <a:rPr lang="vi-VN" sz="2400" i="1">
                <a:solidFill>
                  <a:srgbClr val="011993"/>
                </a:solidFill>
                <a:latin typeface="Times New Roman"/>
                <a:cs typeface="Times New Roman"/>
              </a:rPr>
              <a:t>x</a:t>
            </a:r>
            <a:r>
              <a:rPr lang="vi-VN" sz="2400">
                <a:solidFill>
                  <a:srgbClr val="011993"/>
                </a:solidFill>
                <a:latin typeface="Cambria"/>
                <a:cs typeface="Cambria"/>
              </a:rPr>
              <a:t>,0)</a:t>
            </a:r>
            <a:r>
              <a:rPr lang="vi-VN" sz="3600" baseline="-11350">
                <a:solidFill>
                  <a:srgbClr val="011993"/>
                </a:solidFill>
                <a:latin typeface="Verdana"/>
                <a:cs typeface="Verdana"/>
              </a:rPr>
              <a:t>/</a:t>
            </a:r>
            <a:r>
              <a:rPr lang="vi-VN" sz="2400" i="1">
                <a:solidFill>
                  <a:srgbClr val="011993"/>
                </a:solidFill>
                <a:latin typeface="Times New Roman"/>
                <a:cs typeface="Times New Roman"/>
              </a:rPr>
              <a:t>x </a:t>
            </a:r>
            <a:r>
              <a:rPr lang="vi-VN" sz="2400">
                <a:solidFill>
                  <a:srgbClr val="011993"/>
                </a:solidFill>
                <a:latin typeface="Cambria"/>
                <a:cs typeface="Cambria"/>
              </a:rPr>
              <a:t>∈ </a:t>
            </a:r>
            <a:r>
              <a:rPr lang="vi-VN" sz="2400" i="1">
                <a:solidFill>
                  <a:srgbClr val="011993"/>
                </a:solidFill>
                <a:latin typeface="Times New Roman"/>
                <a:cs typeface="Times New Roman"/>
              </a:rPr>
              <a:t>X</a:t>
            </a:r>
            <a:r>
              <a:rPr lang="vi-VN" sz="3600" baseline="-11350">
                <a:solidFill>
                  <a:srgbClr val="011993"/>
                </a:solidFill>
                <a:latin typeface="Verdana"/>
                <a:cs typeface="Verdana"/>
              </a:rPr>
              <a:t>}</a:t>
            </a:r>
            <a:endParaRPr lang="vi-VN" sz="2200">
              <a:latin typeface="Cambria"/>
              <a:cs typeface="Cambria"/>
            </a:endParaRPr>
          </a:p>
        </p:txBody>
      </p:sp>
      <p:sp>
        <p:nvSpPr>
          <p:cNvPr id="9" name="object 9"/>
          <p:cNvSpPr txBox="1"/>
          <p:nvPr/>
        </p:nvSpPr>
        <p:spPr>
          <a:xfrm>
            <a:off x="454158" y="4972284"/>
            <a:ext cx="8068882" cy="377496"/>
          </a:xfrm>
          <a:prstGeom prst="rect">
            <a:avLst/>
          </a:prstGeom>
        </p:spPr>
        <p:txBody>
          <a:bodyPr vert="horz" wrap="square" lIns="0" tIns="8085" rIns="0" bIns="0" rtlCol="0">
            <a:spAutoFit/>
          </a:bodyPr>
          <a:lstStyle/>
          <a:p>
            <a:pPr marL="275218" indent="-256137">
              <a:spcBef>
                <a:spcPts val="64"/>
              </a:spcBef>
              <a:buSzPct val="123529"/>
              <a:buFontTx/>
              <a:buChar char="•"/>
              <a:tabLst>
                <a:tab pos="275541" algn="l"/>
              </a:tabLst>
            </a:pPr>
            <a:r>
              <a:rPr sz="2200" dirty="0">
                <a:latin typeface="Cambria"/>
                <a:cs typeface="Cambria"/>
              </a:rPr>
              <a:t>Như vậy, hàm thành viên </a:t>
            </a:r>
            <a:r>
              <a:rPr sz="2400" i="1" dirty="0">
                <a:latin typeface="Arial"/>
                <a:cs typeface="Arial"/>
              </a:rPr>
              <a:t>μ</a:t>
            </a:r>
            <a:r>
              <a:rPr sz="2500" i="1" baseline="-19360" dirty="0">
                <a:latin typeface="Times New Roman"/>
                <a:cs typeface="Times New Roman"/>
              </a:rPr>
              <a:t>A </a:t>
            </a:r>
            <a:r>
              <a:rPr sz="2200">
                <a:latin typeface="Cambria"/>
                <a:cs typeface="Cambria"/>
              </a:rPr>
              <a:t>với </a:t>
            </a:r>
            <a:r>
              <a:rPr lang="vi-VN" sz="2200">
                <a:latin typeface="Cambria"/>
                <a:cs typeface="Cambria"/>
              </a:rPr>
              <a:t>tập </a:t>
            </a:r>
            <a:r>
              <a:rPr sz="2200">
                <a:latin typeface="Cambria"/>
                <a:cs typeface="Cambria"/>
              </a:rPr>
              <a:t>mờ</a:t>
            </a:r>
            <a:r>
              <a:rPr lang="en-US" sz="2200">
                <a:latin typeface="Cambria"/>
                <a:cs typeface="Cambria"/>
              </a:rPr>
              <a:t> </a:t>
            </a:r>
            <a:r>
              <a:rPr lang="vi-VN" sz="2200">
                <a:latin typeface="Cambria"/>
                <a:cs typeface="Cambria"/>
              </a:rPr>
              <a:t>được đồng nhất với nhau</a:t>
            </a:r>
          </a:p>
        </p:txBody>
      </p:sp>
    </p:spTree>
    <p:extLst>
      <p:ext uri="{BB962C8B-B14F-4D97-AF65-F5344CB8AC3E}">
        <p14:creationId xmlns:p14="http://schemas.microsoft.com/office/powerpoint/2010/main" val="419726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16</a:t>
            </a:fld>
            <a:endParaRPr sz="700">
              <a:latin typeface="Arial MT"/>
              <a:cs typeface="Arial MT"/>
            </a:endParaRPr>
          </a:p>
        </p:txBody>
      </p:sp>
      <p:sp>
        <p:nvSpPr>
          <p:cNvPr id="2" name="object 2"/>
          <p:cNvSpPr txBox="1">
            <a:spLocks noGrp="1"/>
          </p:cNvSpPr>
          <p:nvPr>
            <p:ph type="title"/>
          </p:nvPr>
        </p:nvSpPr>
        <p:spPr>
          <a:xfrm>
            <a:off x="465711" y="519519"/>
            <a:ext cx="2338719"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Ví dụ 2</a:t>
            </a:r>
            <a:endParaRPr sz="3600">
              <a:latin typeface="Cambria"/>
              <a:cs typeface="Cambria"/>
            </a:endParaRPr>
          </a:p>
        </p:txBody>
      </p:sp>
      <p:sp>
        <p:nvSpPr>
          <p:cNvPr id="3" name="object 3"/>
          <p:cNvSpPr txBox="1"/>
          <p:nvPr/>
        </p:nvSpPr>
        <p:spPr>
          <a:xfrm>
            <a:off x="442605" y="1534482"/>
            <a:ext cx="8392359" cy="3817436"/>
          </a:xfrm>
          <a:prstGeom prst="rect">
            <a:avLst/>
          </a:prstGeom>
        </p:spPr>
        <p:txBody>
          <a:bodyPr vert="horz" wrap="square" lIns="0" tIns="23285" rIns="0" bIns="0" rtlCol="0">
            <a:spAutoFit/>
          </a:bodyPr>
          <a:lstStyle/>
          <a:p>
            <a:pPr marL="281686" marR="384529" indent="-256137">
              <a:lnSpc>
                <a:spcPts val="2562"/>
              </a:lnSpc>
              <a:spcBef>
                <a:spcPts val="183"/>
              </a:spcBef>
              <a:buSzPct val="123529"/>
              <a:buChar char="•"/>
              <a:tabLst>
                <a:tab pos="282010" algn="l"/>
              </a:tabLst>
            </a:pPr>
            <a:r>
              <a:rPr sz="2200" dirty="0">
                <a:latin typeface="Cambria"/>
                <a:cs typeface="Cambria"/>
              </a:rPr>
              <a:t>Trường hợp không </a:t>
            </a:r>
            <a:r>
              <a:rPr sz="2200">
                <a:latin typeface="Cambria"/>
                <a:cs typeface="Cambria"/>
              </a:rPr>
              <a:t>gian n</a:t>
            </a:r>
            <a:r>
              <a:rPr lang="en-US" sz="2200">
                <a:latin typeface="Cambria"/>
                <a:cs typeface="Cambria"/>
              </a:rPr>
              <a:t>ề</a:t>
            </a:r>
            <a:r>
              <a:rPr sz="2200">
                <a:latin typeface="Cambria"/>
                <a:cs typeface="Cambria"/>
              </a:rPr>
              <a:t>n là m</a:t>
            </a:r>
            <a:r>
              <a:rPr lang="en-US" sz="2200">
                <a:latin typeface="Cambria"/>
                <a:cs typeface="Cambria"/>
              </a:rPr>
              <a:t>ộ</a:t>
            </a:r>
            <a:r>
              <a:rPr sz="2200">
                <a:latin typeface="Cambria"/>
                <a:cs typeface="Cambria"/>
              </a:rPr>
              <a:t>t </a:t>
            </a:r>
            <a:r>
              <a:rPr lang="vi-VN" sz="2200">
                <a:latin typeface="Cambria"/>
                <a:cs typeface="Cambria"/>
              </a:rPr>
              <a:t>tập </a:t>
            </a:r>
            <a:r>
              <a:rPr sz="2200">
                <a:latin typeface="Cambria"/>
                <a:cs typeface="Cambria"/>
              </a:rPr>
              <a:t>hợp </a:t>
            </a:r>
            <a:r>
              <a:rPr sz="2200" dirty="0">
                <a:latin typeface="Cambria"/>
                <a:cs typeface="Cambria"/>
              </a:rPr>
              <a:t>vô hạn khô</a:t>
            </a:r>
            <a:r>
              <a:rPr sz="2200">
                <a:latin typeface="Cambria"/>
                <a:cs typeface="Cambria"/>
              </a:rPr>
              <a:t>ng đ</a:t>
            </a:r>
            <a:r>
              <a:rPr lang="en-US" sz="2200">
                <a:latin typeface="Cambria"/>
                <a:cs typeface="Cambria"/>
              </a:rPr>
              <a:t>ế</a:t>
            </a:r>
            <a:r>
              <a:rPr sz="2200">
                <a:latin typeface="Cambria"/>
                <a:cs typeface="Cambria"/>
              </a:rPr>
              <a:t>m </a:t>
            </a:r>
            <a:r>
              <a:rPr sz="2200" dirty="0">
                <a:latin typeface="Cambria"/>
                <a:cs typeface="Cambria"/>
              </a:rPr>
              <a:t>được</a:t>
            </a:r>
            <a:r>
              <a:rPr sz="2200">
                <a:latin typeface="Cambria"/>
                <a:cs typeface="Cambria"/>
              </a:rPr>
              <a:t>, thı̀</a:t>
            </a:r>
            <a:r>
              <a:rPr lang="en-US" sz="2200">
                <a:latin typeface="Cambria"/>
                <a:cs typeface="Cambria"/>
              </a:rPr>
              <a:t> </a:t>
            </a:r>
            <a:r>
              <a:rPr sz="2200">
                <a:latin typeface="Cambria"/>
                <a:cs typeface="Cambria"/>
              </a:rPr>
              <a:t>hàm </a:t>
            </a:r>
            <a:r>
              <a:rPr sz="2200" dirty="0">
                <a:latin typeface="Cambria"/>
                <a:cs typeface="Cambria"/>
              </a:rPr>
              <a:t>thành viên </a:t>
            </a:r>
            <a:r>
              <a:rPr sz="2200">
                <a:latin typeface="Cambria"/>
                <a:cs typeface="Cambria"/>
              </a:rPr>
              <a:t>có th</a:t>
            </a:r>
            <a:r>
              <a:rPr lang="en-US" sz="2200">
                <a:latin typeface="Cambria"/>
                <a:cs typeface="Cambria"/>
              </a:rPr>
              <a:t>ể</a:t>
            </a:r>
            <a:r>
              <a:rPr sz="2200">
                <a:latin typeface="Cambria"/>
                <a:cs typeface="Cambria"/>
              </a:rPr>
              <a:t> bi</a:t>
            </a:r>
            <a:r>
              <a:rPr lang="en-US" sz="2200">
                <a:latin typeface="Cambria"/>
                <a:cs typeface="Cambria"/>
              </a:rPr>
              <a:t>ể</a:t>
            </a:r>
            <a:r>
              <a:rPr sz="2200">
                <a:latin typeface="Cambria"/>
                <a:cs typeface="Cambria"/>
              </a:rPr>
              <a:t>u di</a:t>
            </a:r>
            <a:r>
              <a:rPr lang="en-US" sz="2200">
                <a:latin typeface="Cambria"/>
                <a:cs typeface="Cambria"/>
              </a:rPr>
              <a:t>ễ</a:t>
            </a:r>
            <a:r>
              <a:rPr sz="2200">
                <a:latin typeface="Cambria"/>
                <a:cs typeface="Cambria"/>
              </a:rPr>
              <a:t>n b</a:t>
            </a:r>
            <a:r>
              <a:rPr lang="en-US" sz="2200">
                <a:latin typeface="Cambria"/>
                <a:cs typeface="Cambria"/>
              </a:rPr>
              <a:t>ằ</a:t>
            </a:r>
            <a:r>
              <a:rPr sz="2200">
                <a:latin typeface="Cambria"/>
                <a:cs typeface="Cambria"/>
              </a:rPr>
              <a:t>ng m</a:t>
            </a:r>
            <a:r>
              <a:rPr lang="en-US" sz="2200">
                <a:latin typeface="Cambria"/>
                <a:cs typeface="Cambria"/>
              </a:rPr>
              <a:t>ộ</a:t>
            </a:r>
            <a:r>
              <a:rPr sz="2200">
                <a:latin typeface="Cambria"/>
                <a:cs typeface="Cambria"/>
              </a:rPr>
              <a:t>t bi</a:t>
            </a:r>
            <a:r>
              <a:rPr lang="en-US" sz="2200">
                <a:latin typeface="Cambria"/>
                <a:cs typeface="Cambria"/>
              </a:rPr>
              <a:t>ể</a:t>
            </a:r>
            <a:r>
              <a:rPr sz="2200">
                <a:latin typeface="Cambria"/>
                <a:cs typeface="Cambria"/>
              </a:rPr>
              <a:t>u </a:t>
            </a:r>
            <a:r>
              <a:rPr sz="2200" dirty="0">
                <a:latin typeface="Cambria"/>
                <a:cs typeface="Cambria"/>
              </a:rPr>
              <a:t>thức.</a:t>
            </a:r>
            <a:endParaRPr sz="2200">
              <a:latin typeface="Cambria"/>
              <a:cs typeface="Cambria"/>
            </a:endParaRPr>
          </a:p>
          <a:p>
            <a:pPr marL="558845" lvl="1" indent="-277482">
              <a:spcBef>
                <a:spcPts val="1332"/>
              </a:spcBef>
              <a:buSzPct val="123529"/>
              <a:buFont typeface="Microsoft Sans Serif"/>
              <a:buChar char="‣"/>
              <a:tabLst>
                <a:tab pos="558683" algn="l"/>
              </a:tabLst>
            </a:pPr>
            <a:r>
              <a:rPr sz="2200">
                <a:solidFill>
                  <a:srgbClr val="011993"/>
                </a:solidFill>
                <a:latin typeface="Cambria"/>
                <a:cs typeface="Cambria"/>
              </a:rPr>
              <a:t>Ch</a:t>
            </a:r>
            <a:r>
              <a:rPr lang="en-US" sz="2200">
                <a:solidFill>
                  <a:srgbClr val="011993"/>
                </a:solidFill>
                <a:latin typeface="Cambria"/>
                <a:cs typeface="Cambria"/>
              </a:rPr>
              <a:t>ẳ</a:t>
            </a:r>
            <a:r>
              <a:rPr sz="2200">
                <a:solidFill>
                  <a:srgbClr val="011993"/>
                </a:solidFill>
                <a:latin typeface="Cambria"/>
                <a:cs typeface="Cambria"/>
              </a:rPr>
              <a:t>ng </a:t>
            </a:r>
            <a:r>
              <a:rPr sz="2200" dirty="0">
                <a:solidFill>
                  <a:srgbClr val="011993"/>
                </a:solidFill>
                <a:latin typeface="Cambria"/>
                <a:cs typeface="Cambria"/>
              </a:rPr>
              <a:t>hạn, với không </a:t>
            </a:r>
            <a:r>
              <a:rPr sz="2200">
                <a:solidFill>
                  <a:srgbClr val="011993"/>
                </a:solidFill>
                <a:latin typeface="Cambria"/>
                <a:cs typeface="Cambria"/>
              </a:rPr>
              <a:t>gian n</a:t>
            </a:r>
            <a:r>
              <a:rPr lang="en-US" sz="2200">
                <a:solidFill>
                  <a:srgbClr val="011993"/>
                </a:solidFill>
                <a:latin typeface="Cambria"/>
                <a:cs typeface="Cambria"/>
              </a:rPr>
              <a:t>ề</a:t>
            </a:r>
            <a:r>
              <a:rPr sz="2200">
                <a:solidFill>
                  <a:srgbClr val="011993"/>
                </a:solidFill>
                <a:latin typeface="Cambria"/>
                <a:cs typeface="Cambria"/>
              </a:rPr>
              <a:t>n</a:t>
            </a:r>
            <a:r>
              <a:rPr lang="en-US" sz="2200" dirty="0">
                <a:solidFill>
                  <a:srgbClr val="011993"/>
                </a:solidFill>
                <a:latin typeface="Cambria"/>
                <a:cs typeface="Cambria"/>
              </a:rPr>
              <a:t> </a:t>
            </a:r>
            <a:r>
              <a:rPr sz="2200">
                <a:solidFill>
                  <a:srgbClr val="011993"/>
                </a:solidFill>
                <a:latin typeface="Cambria"/>
                <a:cs typeface="Cambria"/>
              </a:rPr>
              <a:t>là </a:t>
            </a:r>
            <a:r>
              <a:rPr lang="vi-VN" sz="2200">
                <a:solidFill>
                  <a:srgbClr val="011993"/>
                </a:solidFill>
                <a:latin typeface="Cambria"/>
                <a:cs typeface="Cambria"/>
              </a:rPr>
              <a:t>độ </a:t>
            </a:r>
            <a:r>
              <a:rPr sz="2200">
                <a:solidFill>
                  <a:srgbClr val="011993"/>
                </a:solidFill>
                <a:latin typeface="Cambria"/>
                <a:cs typeface="Cambria"/>
              </a:rPr>
              <a:t>tu</a:t>
            </a:r>
            <a:r>
              <a:rPr lang="en-US" sz="2200">
                <a:solidFill>
                  <a:srgbClr val="011993"/>
                </a:solidFill>
                <a:latin typeface="Cambria"/>
                <a:cs typeface="Cambria"/>
              </a:rPr>
              <a:t>ổ</a:t>
            </a:r>
            <a:r>
              <a:rPr sz="2200">
                <a:solidFill>
                  <a:srgbClr val="011993"/>
                </a:solidFill>
                <a:latin typeface="Cambria"/>
                <a:cs typeface="Cambria"/>
              </a:rPr>
              <a:t>i </a:t>
            </a:r>
            <a:r>
              <a:rPr sz="2200" dirty="0">
                <a:solidFill>
                  <a:srgbClr val="011993"/>
                </a:solidFill>
                <a:latin typeface="Cambria"/>
                <a:cs typeface="Cambria"/>
              </a:rPr>
              <a:t>được </a:t>
            </a:r>
            <a:r>
              <a:rPr sz="2200">
                <a:solidFill>
                  <a:srgbClr val="011993"/>
                </a:solidFill>
                <a:latin typeface="Cambria"/>
                <a:cs typeface="Cambria"/>
              </a:rPr>
              <a:t>tı́nh r</a:t>
            </a:r>
            <a:r>
              <a:rPr lang="en-US" sz="2200">
                <a:solidFill>
                  <a:srgbClr val="011993"/>
                </a:solidFill>
                <a:latin typeface="Cambria"/>
                <a:cs typeface="Cambria"/>
              </a:rPr>
              <a:t>ấ</a:t>
            </a:r>
            <a:r>
              <a:rPr sz="2200">
                <a:solidFill>
                  <a:srgbClr val="011993"/>
                </a:solidFill>
                <a:latin typeface="Cambria"/>
                <a:cs typeface="Cambria"/>
              </a:rPr>
              <a:t>t </a:t>
            </a:r>
            <a:r>
              <a:rPr sz="2200" dirty="0">
                <a:solidFill>
                  <a:srgbClr val="011993"/>
                </a:solidFill>
                <a:latin typeface="Cambria"/>
                <a:cs typeface="Cambria"/>
              </a:rPr>
              <a:t>chi ly.</a:t>
            </a:r>
            <a:endParaRPr sz="2200">
              <a:latin typeface="Cambria"/>
              <a:cs typeface="Cambria"/>
            </a:endParaRPr>
          </a:p>
          <a:p>
            <a:pPr marL="558845" marR="9055" lvl="1" indent="-277482">
              <a:lnSpc>
                <a:spcPct val="100299"/>
              </a:lnSpc>
              <a:spcBef>
                <a:spcPts val="1446"/>
              </a:spcBef>
              <a:buSzPct val="123529"/>
              <a:buFont typeface="Microsoft Sans Serif"/>
              <a:buChar char="‣"/>
              <a:tabLst>
                <a:tab pos="558683" algn="l"/>
              </a:tabLst>
            </a:pPr>
            <a:r>
              <a:rPr sz="2200" dirty="0">
                <a:solidFill>
                  <a:srgbClr val="011993"/>
                </a:solidFill>
                <a:latin typeface="Cambria"/>
                <a:cs typeface="Cambria"/>
              </a:rPr>
              <a:t>Khi đó, hàm thành viên </a:t>
            </a:r>
            <a:r>
              <a:rPr sz="2200">
                <a:solidFill>
                  <a:srgbClr val="011993"/>
                </a:solidFill>
                <a:latin typeface="Cambria"/>
                <a:cs typeface="Cambria"/>
              </a:rPr>
              <a:t>của </a:t>
            </a:r>
            <a:r>
              <a:rPr lang="vi-VN" sz="2200">
                <a:solidFill>
                  <a:srgbClr val="011993"/>
                </a:solidFill>
                <a:latin typeface="Cambria"/>
                <a:cs typeface="Cambria"/>
              </a:rPr>
              <a:t>tập </a:t>
            </a:r>
            <a:r>
              <a:rPr sz="2200">
                <a:solidFill>
                  <a:srgbClr val="011993"/>
                </a:solidFill>
                <a:latin typeface="Cambria"/>
                <a:cs typeface="Cambria"/>
              </a:rPr>
              <a:t>mờ tu</a:t>
            </a:r>
            <a:r>
              <a:rPr lang="en-US" sz="2200">
                <a:solidFill>
                  <a:srgbClr val="011993"/>
                </a:solidFill>
                <a:latin typeface="Cambria"/>
                <a:cs typeface="Cambria"/>
              </a:rPr>
              <a:t>ổ</a:t>
            </a:r>
            <a:r>
              <a:rPr sz="2200">
                <a:solidFill>
                  <a:srgbClr val="011993"/>
                </a:solidFill>
                <a:latin typeface="Cambria"/>
                <a:cs typeface="Cambria"/>
              </a:rPr>
              <a:t>i trẻ</a:t>
            </a:r>
            <a:r>
              <a:rPr lang="en-US" sz="2200">
                <a:solidFill>
                  <a:srgbClr val="011993"/>
                </a:solidFill>
                <a:latin typeface="Cambria"/>
                <a:cs typeface="Cambria"/>
              </a:rPr>
              <a:t> </a:t>
            </a:r>
            <a:r>
              <a:rPr sz="2200">
                <a:solidFill>
                  <a:srgbClr val="011993"/>
                </a:solidFill>
                <a:latin typeface="Cambria"/>
                <a:cs typeface="Cambria"/>
              </a:rPr>
              <a:t>có th</a:t>
            </a:r>
            <a:r>
              <a:rPr lang="en-US" sz="2200">
                <a:solidFill>
                  <a:srgbClr val="011993"/>
                </a:solidFill>
                <a:latin typeface="Cambria"/>
                <a:cs typeface="Cambria"/>
              </a:rPr>
              <a:t>ể</a:t>
            </a:r>
            <a:r>
              <a:rPr sz="2200">
                <a:solidFill>
                  <a:srgbClr val="011993"/>
                </a:solidFill>
                <a:latin typeface="Cambria"/>
                <a:cs typeface="Cambria"/>
              </a:rPr>
              <a:t> n</a:t>
            </a:r>
            <a:r>
              <a:rPr lang="en-US" sz="2200">
                <a:solidFill>
                  <a:srgbClr val="011993"/>
                </a:solidFill>
                <a:latin typeface="Cambria"/>
                <a:cs typeface="Cambria"/>
              </a:rPr>
              <a:t>ộ</a:t>
            </a:r>
            <a:r>
              <a:rPr sz="2200">
                <a:solidFill>
                  <a:srgbClr val="011993"/>
                </a:solidFill>
                <a:latin typeface="Cambria"/>
                <a:cs typeface="Cambria"/>
              </a:rPr>
              <a:t>i </a:t>
            </a:r>
            <a:r>
              <a:rPr sz="2200" dirty="0">
                <a:solidFill>
                  <a:srgbClr val="011993"/>
                </a:solidFill>
                <a:latin typeface="Cambria"/>
                <a:cs typeface="Cambria"/>
              </a:rPr>
              <a:t>suy các giá </a:t>
            </a:r>
            <a:r>
              <a:rPr sz="2200">
                <a:solidFill>
                  <a:srgbClr val="011993"/>
                </a:solidFill>
                <a:latin typeface="Cambria"/>
                <a:cs typeface="Cambria"/>
              </a:rPr>
              <a:t>trị tại</a:t>
            </a:r>
            <a:r>
              <a:rPr lang="en-US" sz="2200">
                <a:solidFill>
                  <a:srgbClr val="011993"/>
                </a:solidFill>
                <a:latin typeface="Cambria"/>
                <a:cs typeface="Cambria"/>
              </a:rPr>
              <a:t> </a:t>
            </a:r>
            <a:r>
              <a:rPr sz="2200">
                <a:solidFill>
                  <a:srgbClr val="011993"/>
                </a:solidFill>
                <a:latin typeface="Cambria"/>
                <a:cs typeface="Cambria"/>
              </a:rPr>
              <a:t>những đi</a:t>
            </a:r>
            <a:r>
              <a:rPr lang="en-US" sz="2200">
                <a:solidFill>
                  <a:srgbClr val="011993"/>
                </a:solidFill>
                <a:latin typeface="Cambria"/>
                <a:cs typeface="Cambria"/>
              </a:rPr>
              <a:t>ể</a:t>
            </a:r>
            <a:r>
              <a:rPr sz="2200">
                <a:solidFill>
                  <a:srgbClr val="011993"/>
                </a:solidFill>
                <a:latin typeface="Cambria"/>
                <a:cs typeface="Cambria"/>
              </a:rPr>
              <a:t>m </a:t>
            </a:r>
            <a:r>
              <a:rPr sz="2200" dirty="0">
                <a:solidFill>
                  <a:srgbClr val="011993"/>
                </a:solidFill>
                <a:latin typeface="Cambria"/>
                <a:cs typeface="Cambria"/>
              </a:rPr>
              <a:t>rời rạc nên trê</a:t>
            </a:r>
            <a:r>
              <a:rPr sz="2200">
                <a:solidFill>
                  <a:srgbClr val="011993"/>
                </a:solidFill>
                <a:latin typeface="Cambria"/>
                <a:cs typeface="Cambria"/>
              </a:rPr>
              <a:t>n đ</a:t>
            </a:r>
            <a:r>
              <a:rPr lang="en-US" sz="2200">
                <a:solidFill>
                  <a:srgbClr val="011993"/>
                </a:solidFill>
                <a:latin typeface="Cambria"/>
                <a:cs typeface="Cambria"/>
              </a:rPr>
              <a:t>ể</a:t>
            </a:r>
            <a:r>
              <a:rPr sz="2200">
                <a:solidFill>
                  <a:srgbClr val="011993"/>
                </a:solidFill>
                <a:latin typeface="Cambria"/>
                <a:cs typeface="Cambria"/>
              </a:rPr>
              <a:t> </a:t>
            </a:r>
            <a:r>
              <a:rPr sz="2200" dirty="0">
                <a:solidFill>
                  <a:srgbClr val="011993"/>
                </a:solidFill>
                <a:latin typeface="Cambria"/>
                <a:cs typeface="Cambria"/>
              </a:rPr>
              <a:t>trở </a:t>
            </a:r>
            <a:r>
              <a:rPr sz="2200">
                <a:solidFill>
                  <a:srgbClr val="011993"/>
                </a:solidFill>
                <a:latin typeface="Cambria"/>
                <a:cs typeface="Cambria"/>
              </a:rPr>
              <a:t>thành m</a:t>
            </a:r>
            <a:r>
              <a:rPr lang="en-US" sz="2200">
                <a:solidFill>
                  <a:srgbClr val="011993"/>
                </a:solidFill>
                <a:latin typeface="Cambria"/>
                <a:cs typeface="Cambria"/>
              </a:rPr>
              <a:t>ộ</a:t>
            </a:r>
            <a:r>
              <a:rPr sz="2200">
                <a:solidFill>
                  <a:srgbClr val="011993"/>
                </a:solidFill>
                <a:latin typeface="Cambria"/>
                <a:cs typeface="Cambria"/>
              </a:rPr>
              <a:t>t </a:t>
            </a:r>
            <a:r>
              <a:rPr sz="2200" dirty="0">
                <a:solidFill>
                  <a:srgbClr val="011993"/>
                </a:solidFill>
                <a:latin typeface="Cambria"/>
                <a:cs typeface="Cambria"/>
              </a:rPr>
              <a:t>hàm liên tục.</a:t>
            </a:r>
            <a:endParaRPr sz="2200">
              <a:latin typeface="Cambria"/>
              <a:cs typeface="Cambria"/>
            </a:endParaRPr>
          </a:p>
          <a:p>
            <a:pPr marL="281686" marR="115132" indent="-256137">
              <a:lnSpc>
                <a:spcPct val="101200"/>
              </a:lnSpc>
              <a:spcBef>
                <a:spcPts val="1171"/>
              </a:spcBef>
              <a:buSzPct val="123529"/>
              <a:buChar char="•"/>
              <a:tabLst>
                <a:tab pos="280988" algn="l"/>
                <a:tab pos="8745538" algn="l"/>
              </a:tabLst>
            </a:pPr>
            <a:r>
              <a:rPr sz="2200">
                <a:latin typeface="Cambria"/>
                <a:cs typeface="Cambria"/>
              </a:rPr>
              <a:t>Đ</a:t>
            </a:r>
            <a:r>
              <a:rPr lang="en-US" sz="2200">
                <a:latin typeface="Cambria"/>
                <a:cs typeface="Cambria"/>
              </a:rPr>
              <a:t>ể</a:t>
            </a:r>
            <a:r>
              <a:rPr sz="2200">
                <a:latin typeface="Cambria"/>
                <a:cs typeface="Cambria"/>
              </a:rPr>
              <a:t> x</a:t>
            </a:r>
            <a:r>
              <a:rPr lang="en-US" sz="2200">
                <a:latin typeface="Cambria"/>
                <a:cs typeface="Cambria"/>
              </a:rPr>
              <a:t>ấ</a:t>
            </a:r>
            <a:r>
              <a:rPr sz="2200">
                <a:latin typeface="Cambria"/>
                <a:cs typeface="Cambria"/>
              </a:rPr>
              <a:t>p </a:t>
            </a:r>
            <a:r>
              <a:rPr sz="2200" dirty="0">
                <a:latin typeface="Cambria"/>
                <a:cs typeface="Cambria"/>
              </a:rPr>
              <a:t>xı̉ các giá trị của </a:t>
            </a:r>
            <a:r>
              <a:rPr sz="2400" i="1" dirty="0">
                <a:latin typeface="Arial"/>
                <a:cs typeface="Arial"/>
              </a:rPr>
              <a:t>μ</a:t>
            </a:r>
            <a:r>
              <a:rPr sz="2500" i="1" baseline="-19360" dirty="0">
                <a:latin typeface="Times New Roman"/>
                <a:cs typeface="Times New Roman"/>
              </a:rPr>
              <a:t>A</a:t>
            </a:r>
            <a:r>
              <a:rPr sz="2400" dirty="0">
                <a:latin typeface="Cambria"/>
                <a:cs typeface="Cambria"/>
              </a:rPr>
              <a:t>(</a:t>
            </a:r>
            <a:r>
              <a:rPr sz="2400" i="1" dirty="0">
                <a:latin typeface="Times New Roman"/>
                <a:cs typeface="Times New Roman"/>
              </a:rPr>
              <a:t>x</a:t>
            </a:r>
            <a:r>
              <a:rPr sz="2400" dirty="0">
                <a:latin typeface="Cambria"/>
                <a:cs typeface="Cambria"/>
              </a:rPr>
              <a:t>), ∀</a:t>
            </a:r>
            <a:r>
              <a:rPr sz="2400" i="1" dirty="0">
                <a:latin typeface="Times New Roman"/>
                <a:cs typeface="Times New Roman"/>
              </a:rPr>
              <a:t>x </a:t>
            </a:r>
            <a:r>
              <a:rPr sz="2400" dirty="0">
                <a:latin typeface="Cambria"/>
                <a:cs typeface="Cambria"/>
              </a:rPr>
              <a:t>∈ [1,14), [</a:t>
            </a:r>
            <a:r>
              <a:rPr sz="2400">
                <a:latin typeface="Cambria"/>
                <a:cs typeface="Cambria"/>
              </a:rPr>
              <a:t>14,25)</a:t>
            </a:r>
            <a:r>
              <a:rPr lang="en-US" sz="2200">
                <a:latin typeface="Cambria"/>
                <a:cs typeface="Cambria"/>
              </a:rPr>
              <a:t>, (</a:t>
            </a:r>
            <a:r>
              <a:rPr sz="2400">
                <a:latin typeface="Cambria"/>
                <a:cs typeface="Cambria"/>
              </a:rPr>
              <a:t>25,</a:t>
            </a:r>
            <a:r>
              <a:rPr lang="en-US" sz="2400">
                <a:latin typeface="Cambria"/>
                <a:cs typeface="Cambria"/>
              </a:rPr>
              <a:t> </a:t>
            </a:r>
            <a:r>
              <a:rPr sz="2400">
                <a:latin typeface="Cambria"/>
                <a:cs typeface="Cambria"/>
              </a:rPr>
              <a:t>40)</a:t>
            </a:r>
            <a:r>
              <a:rPr lang="en-US" sz="2400">
                <a:latin typeface="Cambria"/>
                <a:cs typeface="Cambria"/>
              </a:rPr>
              <a:t> </a:t>
            </a:r>
            <a:r>
              <a:rPr sz="2400">
                <a:latin typeface="Cambria"/>
                <a:cs typeface="Cambria"/>
              </a:rPr>
              <a:t> </a:t>
            </a:r>
            <a:r>
              <a:rPr sz="2200">
                <a:latin typeface="Cambria"/>
                <a:cs typeface="Cambria"/>
              </a:rPr>
              <a:t>và</a:t>
            </a:r>
            <a:r>
              <a:rPr lang="en-US" sz="2200">
                <a:latin typeface="Cambria"/>
                <a:cs typeface="Cambria"/>
              </a:rPr>
              <a:t> [</a:t>
            </a:r>
            <a:r>
              <a:rPr sz="2400">
                <a:latin typeface="Cambria"/>
                <a:cs typeface="Cambria"/>
              </a:rPr>
              <a:t>40,100</a:t>
            </a:r>
            <a:r>
              <a:rPr lang="en-US" sz="2400">
                <a:latin typeface="Cambria"/>
                <a:cs typeface="Cambria"/>
              </a:rPr>
              <a:t>] </a:t>
            </a:r>
            <a:r>
              <a:rPr sz="2200">
                <a:latin typeface="Cambria"/>
                <a:cs typeface="Cambria"/>
              </a:rPr>
              <a:t>ta</a:t>
            </a:r>
            <a:r>
              <a:rPr lang="en-US" sz="2200">
                <a:latin typeface="Cambria"/>
                <a:cs typeface="Cambria"/>
              </a:rPr>
              <a:t> </a:t>
            </a:r>
            <a:r>
              <a:rPr sz="2200">
                <a:latin typeface="Cambria"/>
                <a:cs typeface="Cambria"/>
              </a:rPr>
              <a:t>có th</a:t>
            </a:r>
            <a:r>
              <a:rPr lang="en-US" sz="2200">
                <a:latin typeface="Cambria"/>
                <a:cs typeface="Cambria"/>
              </a:rPr>
              <a:t>ể</a:t>
            </a:r>
            <a:r>
              <a:rPr sz="2200">
                <a:latin typeface="Cambria"/>
                <a:cs typeface="Cambria"/>
              </a:rPr>
              <a:t> n</a:t>
            </a:r>
            <a:r>
              <a:rPr lang="en-US" sz="2200">
                <a:latin typeface="Cambria"/>
                <a:cs typeface="Cambria"/>
              </a:rPr>
              <a:t>ộ</a:t>
            </a:r>
            <a:r>
              <a:rPr sz="2200">
                <a:latin typeface="Cambria"/>
                <a:cs typeface="Cambria"/>
              </a:rPr>
              <a:t>i suy tuy</a:t>
            </a:r>
            <a:r>
              <a:rPr lang="en-US" sz="2200">
                <a:latin typeface="Cambria"/>
                <a:cs typeface="Cambria"/>
              </a:rPr>
              <a:t>ế</a:t>
            </a:r>
            <a:r>
              <a:rPr sz="2200">
                <a:latin typeface="Cambria"/>
                <a:cs typeface="Cambria"/>
              </a:rPr>
              <a:t>n tı́nh b</a:t>
            </a:r>
            <a:r>
              <a:rPr lang="en-US" sz="2200">
                <a:latin typeface="Cambria"/>
                <a:cs typeface="Cambria"/>
              </a:rPr>
              <a:t>ằ</a:t>
            </a:r>
            <a:r>
              <a:rPr sz="2200">
                <a:latin typeface="Cambria"/>
                <a:cs typeface="Cambria"/>
              </a:rPr>
              <a:t>ng m</a:t>
            </a:r>
            <a:r>
              <a:rPr lang="en-US" sz="2200">
                <a:latin typeface="Cambria"/>
                <a:cs typeface="Cambria"/>
              </a:rPr>
              <a:t>ộ</a:t>
            </a:r>
            <a:r>
              <a:rPr sz="2200">
                <a:latin typeface="Cambria"/>
                <a:cs typeface="Cambria"/>
              </a:rPr>
              <a:t>t đường th</a:t>
            </a:r>
            <a:r>
              <a:rPr lang="en-US" sz="2200">
                <a:latin typeface="Cambria"/>
                <a:cs typeface="Cambria"/>
              </a:rPr>
              <a:t>ẳ</a:t>
            </a:r>
            <a:r>
              <a:rPr sz="2200">
                <a:latin typeface="Cambria"/>
                <a:cs typeface="Cambria"/>
              </a:rPr>
              <a:t>ng </a:t>
            </a:r>
            <a:r>
              <a:rPr sz="2200" dirty="0">
                <a:latin typeface="Cambria"/>
                <a:cs typeface="Cambria"/>
              </a:rPr>
              <a:t>đi qua </a:t>
            </a:r>
            <a:r>
              <a:rPr sz="2200">
                <a:latin typeface="Cambria"/>
                <a:cs typeface="Cambria"/>
              </a:rPr>
              <a:t>2 đi</a:t>
            </a:r>
            <a:r>
              <a:rPr lang="en-US" sz="2200">
                <a:latin typeface="Cambria"/>
                <a:cs typeface="Cambria"/>
              </a:rPr>
              <a:t>ể</a:t>
            </a:r>
            <a:r>
              <a:rPr sz="2200">
                <a:latin typeface="Cambria"/>
                <a:cs typeface="Cambria"/>
              </a:rPr>
              <a:t>m</a:t>
            </a:r>
            <a:r>
              <a:rPr sz="2200" dirty="0">
                <a:latin typeface="Cambria"/>
                <a:cs typeface="Cambria"/>
              </a:rPr>
              <a:t>.</a:t>
            </a:r>
            <a:endParaRPr sz="2200">
              <a:latin typeface="Cambria"/>
              <a:cs typeface="Cambria"/>
            </a:endParaRPr>
          </a:p>
          <a:p>
            <a:pPr marL="281686" indent="-256137">
              <a:spcBef>
                <a:spcPts val="1207"/>
              </a:spcBef>
              <a:buSzPct val="123529"/>
              <a:buChar char="•"/>
              <a:tabLst>
                <a:tab pos="281363" algn="l"/>
              </a:tabLst>
            </a:pPr>
            <a:r>
              <a:rPr sz="2200" dirty="0">
                <a:latin typeface="Cambria"/>
                <a:cs typeface="Cambria"/>
              </a:rPr>
              <a:t>Vı́ dụ cho </a:t>
            </a:r>
            <a:r>
              <a:rPr sz="2200">
                <a:latin typeface="Cambria"/>
                <a:cs typeface="Cambria"/>
              </a:rPr>
              <a:t>2 đi</a:t>
            </a:r>
            <a:r>
              <a:rPr lang="en-US" sz="2200">
                <a:latin typeface="Cambria"/>
                <a:cs typeface="Cambria"/>
              </a:rPr>
              <a:t>ể</a:t>
            </a:r>
            <a:r>
              <a:rPr sz="2200">
                <a:latin typeface="Cambria"/>
                <a:cs typeface="Cambria"/>
              </a:rPr>
              <a:t>m có </a:t>
            </a:r>
            <a:r>
              <a:rPr lang="en-US" sz="2200">
                <a:latin typeface="Cambria"/>
                <a:cs typeface="Cambria"/>
              </a:rPr>
              <a:t>tọa </a:t>
            </a:r>
            <a:r>
              <a:rPr lang="vi-VN" sz="2200">
                <a:latin typeface="Cambria"/>
                <a:cs typeface="Cambria"/>
              </a:rPr>
              <a:t>độ </a:t>
            </a:r>
            <a:r>
              <a:rPr sz="2200">
                <a:latin typeface="Cambria"/>
                <a:cs typeface="Cambria"/>
              </a:rPr>
              <a:t>là </a:t>
            </a:r>
            <a:r>
              <a:rPr sz="2400" dirty="0">
                <a:latin typeface="Cambria"/>
                <a:cs typeface="Cambria"/>
              </a:rPr>
              <a:t>(</a:t>
            </a:r>
            <a:r>
              <a:rPr sz="2400" i="1" dirty="0">
                <a:latin typeface="Times New Roman"/>
                <a:cs typeface="Times New Roman"/>
              </a:rPr>
              <a:t>x</a:t>
            </a:r>
            <a:r>
              <a:rPr sz="2500" i="1" baseline="-19360" dirty="0">
                <a:latin typeface="Times New Roman"/>
                <a:cs typeface="Times New Roman"/>
              </a:rPr>
              <a:t>P</a:t>
            </a:r>
            <a:r>
              <a:rPr sz="2400" dirty="0">
                <a:latin typeface="Cambria"/>
                <a:cs typeface="Cambria"/>
              </a:rPr>
              <a:t>, </a:t>
            </a:r>
            <a:r>
              <a:rPr sz="2400" i="1" dirty="0">
                <a:latin typeface="Times New Roman"/>
                <a:cs typeface="Times New Roman"/>
              </a:rPr>
              <a:t>y</a:t>
            </a:r>
            <a:r>
              <a:rPr sz="2500" i="1" baseline="-19360" dirty="0">
                <a:latin typeface="Times New Roman"/>
                <a:cs typeface="Times New Roman"/>
              </a:rPr>
              <a:t>P</a:t>
            </a:r>
            <a:r>
              <a:rPr sz="2400" dirty="0">
                <a:latin typeface="Cambria"/>
                <a:cs typeface="Cambria"/>
              </a:rPr>
              <a:t>), (</a:t>
            </a:r>
            <a:r>
              <a:rPr sz="2400" i="1" dirty="0">
                <a:latin typeface="Times New Roman"/>
                <a:cs typeface="Times New Roman"/>
              </a:rPr>
              <a:t>x</a:t>
            </a:r>
            <a:r>
              <a:rPr sz="2500" i="1" baseline="-19360" dirty="0">
                <a:latin typeface="Times New Roman"/>
                <a:cs typeface="Times New Roman"/>
              </a:rPr>
              <a:t>Q</a:t>
            </a:r>
            <a:r>
              <a:rPr sz="2400" dirty="0">
                <a:latin typeface="Cambria"/>
                <a:cs typeface="Cambria"/>
              </a:rPr>
              <a:t>, </a:t>
            </a:r>
            <a:r>
              <a:rPr sz="2400" i="1" dirty="0">
                <a:latin typeface="Times New Roman"/>
                <a:cs typeface="Times New Roman"/>
              </a:rPr>
              <a:t>y</a:t>
            </a:r>
            <a:r>
              <a:rPr sz="2500" i="1" baseline="-19360" dirty="0">
                <a:latin typeface="Times New Roman"/>
                <a:cs typeface="Times New Roman"/>
              </a:rPr>
              <a:t>Q</a:t>
            </a:r>
            <a:r>
              <a:rPr sz="2400" dirty="0">
                <a:latin typeface="Cambria"/>
                <a:cs typeface="Cambria"/>
              </a:rPr>
              <a:t>)</a:t>
            </a:r>
            <a:endParaRPr sz="2400">
              <a:latin typeface="Cambria"/>
              <a:cs typeface="Cambria"/>
            </a:endParaRPr>
          </a:p>
        </p:txBody>
      </p:sp>
    </p:spTree>
    <p:extLst>
      <p:ext uri="{BB962C8B-B14F-4D97-AF65-F5344CB8AC3E}">
        <p14:creationId xmlns:p14="http://schemas.microsoft.com/office/powerpoint/2010/main" val="215279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158" y="1692403"/>
            <a:ext cx="8024828" cy="303116"/>
          </a:xfrm>
          <a:prstGeom prst="rect">
            <a:avLst/>
          </a:prstGeom>
        </p:spPr>
        <p:txBody>
          <a:bodyPr vert="horz" wrap="square" lIns="0" tIns="8085" rIns="0" bIns="0" rtlCol="0">
            <a:spAutoFit/>
          </a:bodyPr>
          <a:lstStyle/>
          <a:p>
            <a:pPr marL="275218" indent="-256137">
              <a:lnSpc>
                <a:spcPts val="2294"/>
              </a:lnSpc>
              <a:buSzPct val="123529"/>
              <a:buChar char="•"/>
              <a:tabLst>
                <a:tab pos="275541" algn="l"/>
              </a:tabLst>
            </a:pPr>
            <a:r>
              <a:rPr sz="2200">
                <a:latin typeface="Cambria"/>
                <a:cs typeface="Cambria"/>
              </a:rPr>
              <a:t>Phương </a:t>
            </a:r>
            <a:r>
              <a:rPr sz="2200" dirty="0">
                <a:latin typeface="Cambria"/>
                <a:cs typeface="Cambria"/>
              </a:rPr>
              <a:t>trı̀nh </a:t>
            </a:r>
            <a:r>
              <a:rPr sz="2200">
                <a:latin typeface="Cambria"/>
                <a:cs typeface="Cambria"/>
              </a:rPr>
              <a:t>đường th</a:t>
            </a:r>
            <a:r>
              <a:rPr lang="en-US" sz="2200">
                <a:latin typeface="Cambria"/>
                <a:cs typeface="Cambria"/>
              </a:rPr>
              <a:t>ẳ</a:t>
            </a:r>
            <a:r>
              <a:rPr sz="2200">
                <a:latin typeface="Cambria"/>
                <a:cs typeface="Cambria"/>
              </a:rPr>
              <a:t>ng </a:t>
            </a:r>
            <a:r>
              <a:rPr sz="2200" dirty="0">
                <a:latin typeface="Cambria"/>
                <a:cs typeface="Cambria"/>
              </a:rPr>
              <a:t>đi qua </a:t>
            </a:r>
            <a:r>
              <a:rPr sz="2200">
                <a:latin typeface="Cambria"/>
                <a:cs typeface="Cambria"/>
              </a:rPr>
              <a:t>2 đi</a:t>
            </a:r>
            <a:r>
              <a:rPr lang="en-US" sz="2200">
                <a:latin typeface="Cambria"/>
                <a:cs typeface="Cambria"/>
              </a:rPr>
              <a:t>ể</a:t>
            </a:r>
            <a:r>
              <a:rPr sz="2200">
                <a:latin typeface="Cambria"/>
                <a:cs typeface="Cambria"/>
              </a:rPr>
              <a:t>m này là</a:t>
            </a:r>
            <a:endParaRPr sz="2400">
              <a:latin typeface="Cambria"/>
              <a:cs typeface="Cambria"/>
            </a:endParaRPr>
          </a:p>
        </p:txBody>
      </p:sp>
      <p:sp>
        <p:nvSpPr>
          <p:cNvPr id="7" name="object 7"/>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17</a:t>
            </a:fld>
            <a:endParaRPr sz="700">
              <a:latin typeface="Arial MT"/>
              <a:cs typeface="Arial M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013" y="1488275"/>
            <a:ext cx="2797513" cy="91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83" y="2782092"/>
            <a:ext cx="8032477" cy="3049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2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710" y="1534483"/>
            <a:ext cx="3191889" cy="347371"/>
          </a:xfrm>
          <a:prstGeom prst="rect">
            <a:avLst/>
          </a:prstGeom>
        </p:spPr>
        <p:txBody>
          <a:bodyPr vert="horz" wrap="square" lIns="0" tIns="8732" rIns="0" bIns="0" rtlCol="0">
            <a:spAutoFit/>
          </a:bodyPr>
          <a:lstStyle/>
          <a:p>
            <a:pPr marL="262281" indent="-256137">
              <a:spcBef>
                <a:spcPts val="69"/>
              </a:spcBef>
              <a:buSzPct val="123529"/>
              <a:buChar char="•"/>
              <a:tabLst>
                <a:tab pos="262605" algn="l"/>
              </a:tabLst>
            </a:pPr>
            <a:r>
              <a:rPr sz="2200" dirty="0">
                <a:latin typeface="Cambria"/>
                <a:cs typeface="Cambria"/>
              </a:rPr>
              <a:t>Từ đây suy ra</a:t>
            </a:r>
            <a:endParaRPr sz="2200">
              <a:latin typeface="Cambria"/>
              <a:cs typeface="Cambria"/>
            </a:endParaRPr>
          </a:p>
        </p:txBody>
      </p:sp>
      <p:sp>
        <p:nvSpPr>
          <p:cNvPr id="12" name="object 12"/>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18</a:t>
            </a:fld>
            <a:endParaRPr sz="700">
              <a:latin typeface="Arial MT"/>
              <a:cs typeface="Arial MT"/>
            </a:endParaRPr>
          </a:p>
        </p:txBody>
      </p:sp>
      <p:sp>
        <p:nvSpPr>
          <p:cNvPr id="10" name="object 10"/>
          <p:cNvSpPr txBox="1"/>
          <p:nvPr/>
        </p:nvSpPr>
        <p:spPr>
          <a:xfrm>
            <a:off x="6200937" y="3382792"/>
            <a:ext cx="2781902" cy="1357211"/>
          </a:xfrm>
          <a:prstGeom prst="rect">
            <a:avLst/>
          </a:prstGeom>
        </p:spPr>
        <p:txBody>
          <a:bodyPr vert="horz" wrap="square" lIns="0" tIns="23285" rIns="0" bIns="0" rtlCol="0">
            <a:spAutoFit/>
          </a:bodyPr>
          <a:lstStyle/>
          <a:p>
            <a:pPr marL="168171" marR="112869" indent="-71473">
              <a:lnSpc>
                <a:spcPts val="2562"/>
              </a:lnSpc>
              <a:spcBef>
                <a:spcPts val="183"/>
              </a:spcBef>
            </a:pPr>
            <a:r>
              <a:rPr sz="2200" dirty="0">
                <a:solidFill>
                  <a:srgbClr val="970E53"/>
                </a:solidFill>
                <a:latin typeface="Cambria"/>
                <a:cs typeface="Cambria"/>
              </a:rPr>
              <a:t>Tương tự như vậy, </a:t>
            </a:r>
            <a:r>
              <a:rPr sz="2200">
                <a:solidFill>
                  <a:srgbClr val="970E53"/>
                </a:solidFill>
                <a:latin typeface="Cambria"/>
                <a:cs typeface="Cambria"/>
              </a:rPr>
              <a:t>có th</a:t>
            </a:r>
            <a:r>
              <a:rPr lang="en-US" sz="2200">
                <a:solidFill>
                  <a:srgbClr val="970E53"/>
                </a:solidFill>
                <a:latin typeface="Cambria"/>
                <a:cs typeface="Cambria"/>
              </a:rPr>
              <a:t>ể </a:t>
            </a:r>
            <a:r>
              <a:rPr sz="2200">
                <a:solidFill>
                  <a:srgbClr val="970E53"/>
                </a:solidFill>
                <a:latin typeface="Cambria"/>
                <a:cs typeface="Cambria"/>
              </a:rPr>
              <a:t>tı̀m </a:t>
            </a:r>
            <a:r>
              <a:rPr sz="2200" dirty="0">
                <a:solidFill>
                  <a:srgbClr val="970E53"/>
                </a:solidFill>
                <a:latin typeface="Cambria"/>
                <a:cs typeface="Cambria"/>
              </a:rPr>
              <a:t>hàm thành viê</a:t>
            </a:r>
            <a:r>
              <a:rPr sz="2200">
                <a:solidFill>
                  <a:srgbClr val="970E53"/>
                </a:solidFill>
                <a:latin typeface="Cambria"/>
                <a:cs typeface="Cambria"/>
              </a:rPr>
              <a:t>n cho</a:t>
            </a:r>
            <a:r>
              <a:rPr lang="en-US" sz="2200">
                <a:solidFill>
                  <a:srgbClr val="970E53"/>
                </a:solidFill>
                <a:latin typeface="Cambria"/>
                <a:cs typeface="Cambria"/>
              </a:rPr>
              <a:t> </a:t>
            </a:r>
            <a:r>
              <a:rPr sz="2200">
                <a:solidFill>
                  <a:srgbClr val="970E53"/>
                </a:solidFill>
                <a:latin typeface="Cambria"/>
                <a:cs typeface="Cambria"/>
              </a:rPr>
              <a:t>các </a:t>
            </a:r>
            <a:r>
              <a:rPr lang="vi-VN" sz="2200">
                <a:solidFill>
                  <a:srgbClr val="970E53"/>
                </a:solidFill>
                <a:latin typeface="Cambria"/>
                <a:cs typeface="Cambria"/>
              </a:rPr>
              <a:t>tập </a:t>
            </a:r>
            <a:r>
              <a:rPr sz="2200">
                <a:solidFill>
                  <a:srgbClr val="970E53"/>
                </a:solidFill>
                <a:latin typeface="Cambria"/>
                <a:cs typeface="Cambria"/>
              </a:rPr>
              <a:t>mờ </a:t>
            </a:r>
            <a:r>
              <a:rPr sz="2200" dirty="0">
                <a:solidFill>
                  <a:srgbClr val="970E53"/>
                </a:solidFill>
                <a:latin typeface="Cambria"/>
                <a:cs typeface="Cambria"/>
              </a:rPr>
              <a:t>trung nie</a:t>
            </a:r>
            <a:r>
              <a:rPr sz="2200">
                <a:solidFill>
                  <a:srgbClr val="970E53"/>
                </a:solidFill>
                <a:latin typeface="Cambria"/>
                <a:cs typeface="Cambria"/>
              </a:rPr>
              <a:t>̂n,</a:t>
            </a:r>
            <a:r>
              <a:rPr lang="en-US" sz="2200">
                <a:solidFill>
                  <a:srgbClr val="970E53"/>
                </a:solidFill>
                <a:latin typeface="Cambria"/>
                <a:cs typeface="Cambria"/>
              </a:rPr>
              <a:t> </a:t>
            </a:r>
            <a:r>
              <a:rPr sz="2200">
                <a:solidFill>
                  <a:srgbClr val="970E53"/>
                </a:solidFill>
                <a:latin typeface="Cambria"/>
                <a:cs typeface="Cambria"/>
              </a:rPr>
              <a:t>già</a:t>
            </a:r>
            <a:endParaRPr sz="2200">
              <a:latin typeface="Cambria"/>
              <a:cs typeface="Cambri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73" y="2273806"/>
            <a:ext cx="5609132" cy="309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209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19</a:t>
            </a:fld>
            <a:endParaRPr sz="700">
              <a:latin typeface="Arial MT"/>
              <a:cs typeface="Arial MT"/>
            </a:endParaRPr>
          </a:p>
        </p:txBody>
      </p:sp>
      <p:sp>
        <p:nvSpPr>
          <p:cNvPr id="2" name="object 2"/>
          <p:cNvSpPr txBox="1">
            <a:spLocks noGrp="1"/>
          </p:cNvSpPr>
          <p:nvPr>
            <p:ph type="title"/>
          </p:nvPr>
        </p:nvSpPr>
        <p:spPr>
          <a:xfrm>
            <a:off x="465710" y="520365"/>
            <a:ext cx="2429889" cy="560856"/>
          </a:xfrm>
          <a:prstGeom prst="rect">
            <a:avLst/>
          </a:prstGeom>
        </p:spPr>
        <p:txBody>
          <a:bodyPr vert="horz" wrap="square" lIns="0" tIns="6792" rIns="0" bIns="0" rtlCol="0">
            <a:spAutoFit/>
          </a:bodyPr>
          <a:lstStyle/>
          <a:p>
            <a:pPr marL="6468">
              <a:spcBef>
                <a:spcPts val="53"/>
              </a:spcBef>
            </a:pPr>
            <a:r>
              <a:rPr sz="3600" b="1" spc="-74" dirty="0">
                <a:solidFill>
                  <a:srgbClr val="004D80"/>
                </a:solidFill>
                <a:latin typeface="Cambria"/>
                <a:cs typeface="Cambria"/>
              </a:rPr>
              <a:t>Bà</a:t>
            </a:r>
            <a:r>
              <a:rPr sz="3600" b="1" dirty="0">
                <a:solidFill>
                  <a:srgbClr val="004D80"/>
                </a:solidFill>
                <a:latin typeface="Cambria"/>
                <a:cs typeface="Cambria"/>
              </a:rPr>
              <a:t>i</a:t>
            </a:r>
            <a:r>
              <a:rPr sz="3600" b="1" spc="-143" dirty="0">
                <a:solidFill>
                  <a:srgbClr val="004D80"/>
                </a:solidFill>
                <a:latin typeface="Cambria"/>
                <a:cs typeface="Cambria"/>
              </a:rPr>
              <a:t> </a:t>
            </a:r>
            <a:r>
              <a:rPr sz="3600" b="1" spc="-74" dirty="0">
                <a:solidFill>
                  <a:srgbClr val="004D80"/>
                </a:solidFill>
                <a:latin typeface="Cambria"/>
                <a:cs typeface="Cambria"/>
              </a:rPr>
              <a:t>tậ</a:t>
            </a:r>
            <a:r>
              <a:rPr sz="3600" b="1" dirty="0">
                <a:solidFill>
                  <a:srgbClr val="004D80"/>
                </a:solidFill>
                <a:latin typeface="Cambria"/>
                <a:cs typeface="Cambria"/>
              </a:rPr>
              <a:t>p</a:t>
            </a:r>
            <a:r>
              <a:rPr sz="3600" b="1" spc="-143" dirty="0">
                <a:solidFill>
                  <a:srgbClr val="004D80"/>
                </a:solidFill>
                <a:latin typeface="Cambria"/>
                <a:cs typeface="Cambria"/>
              </a:rPr>
              <a:t> </a:t>
            </a:r>
            <a:r>
              <a:rPr sz="3600" b="1" dirty="0">
                <a:solidFill>
                  <a:srgbClr val="004D80"/>
                </a:solidFill>
                <a:latin typeface="Cambria"/>
                <a:cs typeface="Cambria"/>
              </a:rPr>
              <a:t>1</a:t>
            </a:r>
            <a:endParaRPr sz="3600">
              <a:latin typeface="Cambria"/>
              <a:cs typeface="Cambria"/>
            </a:endParaRPr>
          </a:p>
        </p:txBody>
      </p:sp>
      <p:sp>
        <p:nvSpPr>
          <p:cNvPr id="3" name="object 3"/>
          <p:cNvSpPr txBox="1"/>
          <p:nvPr/>
        </p:nvSpPr>
        <p:spPr>
          <a:xfrm>
            <a:off x="465711" y="1894155"/>
            <a:ext cx="8000278" cy="1787812"/>
          </a:xfrm>
          <a:prstGeom prst="rect">
            <a:avLst/>
          </a:prstGeom>
        </p:spPr>
        <p:txBody>
          <a:bodyPr vert="horz" wrap="square" lIns="0" tIns="7762" rIns="0" bIns="0" rtlCol="0">
            <a:spAutoFit/>
          </a:bodyPr>
          <a:lstStyle/>
          <a:p>
            <a:pPr marL="262281" marR="2587" indent="-256137">
              <a:lnSpc>
                <a:spcPct val="100299"/>
              </a:lnSpc>
              <a:spcBef>
                <a:spcPts val="306"/>
              </a:spcBef>
              <a:buSzPct val="123529"/>
              <a:buChar char="•"/>
              <a:tabLst>
                <a:tab pos="262605" algn="l"/>
                <a:tab pos="1025195" algn="l"/>
              </a:tabLst>
            </a:pPr>
            <a:r>
              <a:rPr sz="2200">
                <a:latin typeface="Cambria"/>
                <a:cs typeface="Cambria"/>
              </a:rPr>
              <a:t>Cho</a:t>
            </a:r>
            <a:r>
              <a:rPr lang="en-US" sz="2200">
                <a:latin typeface="Cambria"/>
                <a:cs typeface="Cambria"/>
              </a:rPr>
              <a:t> </a:t>
            </a:r>
            <a:r>
              <a:rPr lang="en-US" sz="2200" b="1">
                <a:latin typeface="Cambria"/>
                <a:cs typeface="Cambria"/>
              </a:rPr>
              <a:t>X</a:t>
            </a:r>
            <a:r>
              <a:rPr lang="en-US" sz="2200">
                <a:latin typeface="Cambria"/>
                <a:cs typeface="Cambria"/>
              </a:rPr>
              <a:t> </a:t>
            </a:r>
            <a:r>
              <a:rPr sz="2200">
                <a:latin typeface="Cambria"/>
                <a:cs typeface="Cambria"/>
              </a:rPr>
              <a:t>là </a:t>
            </a:r>
            <a:r>
              <a:rPr sz="2200" dirty="0">
                <a:latin typeface="Cambria"/>
                <a:cs typeface="Cambria"/>
              </a:rPr>
              <a:t>khô</a:t>
            </a:r>
            <a:r>
              <a:rPr sz="2200">
                <a:latin typeface="Cambria"/>
                <a:cs typeface="Cambria"/>
              </a:rPr>
              <a:t>ng gian</a:t>
            </a:r>
            <a:r>
              <a:rPr lang="en-US" sz="2200">
                <a:latin typeface="Cambria"/>
                <a:cs typeface="Cambria"/>
              </a:rPr>
              <a:t> </a:t>
            </a:r>
            <a:r>
              <a:rPr sz="2200">
                <a:latin typeface="Cambria"/>
                <a:cs typeface="Cambria"/>
              </a:rPr>
              <a:t>n</a:t>
            </a:r>
            <a:r>
              <a:rPr lang="en-US" sz="2200">
                <a:latin typeface="Cambria"/>
                <a:cs typeface="Cambria"/>
              </a:rPr>
              <a:t>ề</a:t>
            </a:r>
            <a:r>
              <a:rPr sz="2200">
                <a:latin typeface="Cambria"/>
                <a:cs typeface="Cambria"/>
              </a:rPr>
              <a:t>n v</a:t>
            </a:r>
            <a:r>
              <a:rPr lang="en-US" sz="2200">
                <a:latin typeface="Cambria"/>
                <a:cs typeface="Cambria"/>
              </a:rPr>
              <a:t>ề</a:t>
            </a:r>
            <a:r>
              <a:rPr sz="2200">
                <a:latin typeface="Cambria"/>
                <a:cs typeface="Cambria"/>
              </a:rPr>
              <a:t> kı́ch</a:t>
            </a:r>
            <a:r>
              <a:rPr lang="en-US" sz="2200">
                <a:latin typeface="Cambria"/>
                <a:cs typeface="Cambria"/>
              </a:rPr>
              <a:t> </a:t>
            </a:r>
            <a:r>
              <a:rPr sz="2200">
                <a:latin typeface="Cambria"/>
                <a:cs typeface="Cambria"/>
              </a:rPr>
              <a:t>thước </a:t>
            </a:r>
            <a:r>
              <a:rPr sz="2200" dirty="0">
                <a:latin typeface="Cambria"/>
                <a:cs typeface="Cambria"/>
              </a:rPr>
              <a:t>phòng học căn cứ </a:t>
            </a:r>
            <a:r>
              <a:rPr sz="2200">
                <a:latin typeface="Cambria"/>
                <a:cs typeface="Cambria"/>
              </a:rPr>
              <a:t>vào s</a:t>
            </a:r>
            <a:r>
              <a:rPr lang="en-US" sz="2200">
                <a:latin typeface="Cambria"/>
                <a:cs typeface="Cambria"/>
              </a:rPr>
              <a:t>ố</a:t>
            </a:r>
            <a:r>
              <a:rPr sz="2200">
                <a:latin typeface="Cambria"/>
                <a:cs typeface="Cambria"/>
              </a:rPr>
              <a:t> lượng bàn</a:t>
            </a:r>
            <a:r>
              <a:rPr lang="en-US" sz="2200">
                <a:latin typeface="Cambria"/>
                <a:cs typeface="Cambria"/>
              </a:rPr>
              <a:t> </a:t>
            </a:r>
            <a:r>
              <a:rPr sz="2200">
                <a:latin typeface="Cambria"/>
                <a:cs typeface="Cambria"/>
              </a:rPr>
              <a:t>gh</a:t>
            </a:r>
            <a:r>
              <a:rPr lang="en-US" sz="2200">
                <a:latin typeface="Cambria"/>
                <a:cs typeface="Cambria"/>
              </a:rPr>
              <a:t>ế</a:t>
            </a:r>
            <a:r>
              <a:rPr sz="2200">
                <a:latin typeface="Cambria"/>
                <a:cs typeface="Cambria"/>
              </a:rPr>
              <a:t> </a:t>
            </a:r>
            <a:r>
              <a:rPr sz="2200" dirty="0">
                <a:latin typeface="Cambria"/>
                <a:cs typeface="Cambria"/>
              </a:rPr>
              <a:t>đủ cho sinh viê</a:t>
            </a:r>
            <a:r>
              <a:rPr sz="2200">
                <a:latin typeface="Cambria"/>
                <a:cs typeface="Cambria"/>
              </a:rPr>
              <a:t>n ng</a:t>
            </a:r>
            <a:r>
              <a:rPr lang="en-US" sz="2200">
                <a:latin typeface="Cambria"/>
                <a:cs typeface="Cambria"/>
              </a:rPr>
              <a:t>ồ</a:t>
            </a:r>
            <a:r>
              <a:rPr sz="2200">
                <a:latin typeface="Cambria"/>
                <a:cs typeface="Cambria"/>
              </a:rPr>
              <a:t>i học.</a:t>
            </a:r>
            <a:endParaRPr lang="en-US" sz="2200">
              <a:latin typeface="Cambria"/>
              <a:cs typeface="Cambria"/>
            </a:endParaRPr>
          </a:p>
          <a:p>
            <a:pPr marL="262281" indent="-256137">
              <a:spcBef>
                <a:spcPts val="306"/>
              </a:spcBef>
              <a:buSzPct val="123529"/>
              <a:buFontTx/>
              <a:buChar char="•"/>
              <a:tabLst>
                <a:tab pos="262605" algn="l"/>
              </a:tabLst>
            </a:pPr>
            <a:r>
              <a:rPr lang="vi-VN" sz="2200">
                <a:latin typeface="Cambria"/>
                <a:cs typeface="Cambria"/>
              </a:rPr>
              <a:t>Chẳng hạn, có 8 phòng học với khả năng chứa là một phần tử của tập </a:t>
            </a:r>
            <a:r>
              <a:rPr lang="vi-VN" sz="2200" i="1">
                <a:latin typeface="Cambria"/>
                <a:cs typeface="Cambria"/>
              </a:rPr>
              <a:t>X </a:t>
            </a:r>
            <a:r>
              <a:rPr lang="vi-VN" sz="2200">
                <a:latin typeface="Cambria"/>
                <a:cs typeface="Cambria"/>
              </a:rPr>
              <a:t>như </a:t>
            </a:r>
            <a:r>
              <a:rPr lang="vi-VN" sz="2000">
                <a:latin typeface="Cambria"/>
                <a:cs typeface="Cambria"/>
              </a:rPr>
              <a:t>sau </a:t>
            </a:r>
            <a:r>
              <a:rPr lang="vi-VN" sz="2200" i="1">
                <a:latin typeface="Times New Roman"/>
                <a:cs typeface="Times New Roman"/>
              </a:rPr>
              <a:t>X </a:t>
            </a:r>
            <a:r>
              <a:rPr lang="vi-VN" sz="2200">
                <a:latin typeface="Cambria"/>
                <a:cs typeface="Cambria"/>
              </a:rPr>
              <a:t>= </a:t>
            </a:r>
            <a:r>
              <a:rPr lang="vi-VN" sz="3400" baseline="-11350">
                <a:latin typeface="Verdana"/>
                <a:cs typeface="Verdana"/>
              </a:rPr>
              <a:t>{</a:t>
            </a:r>
            <a:r>
              <a:rPr lang="vi-VN" sz="2200">
                <a:latin typeface="Cambria"/>
                <a:cs typeface="Cambria"/>
              </a:rPr>
              <a:t>30,50,75,90,100,125,150,200</a:t>
            </a:r>
            <a:r>
              <a:rPr lang="vi-VN" sz="3400" baseline="-11350">
                <a:latin typeface="Verdana"/>
                <a:cs typeface="Verdana"/>
              </a:rPr>
              <a:t>}</a:t>
            </a:r>
            <a:r>
              <a:rPr lang="vi-VN" sz="2000">
                <a:latin typeface="Cambria"/>
                <a:cs typeface="Cambria"/>
              </a:rPr>
              <a:t>. </a:t>
            </a:r>
          </a:p>
          <a:p>
            <a:pPr marL="262281" indent="-256137">
              <a:spcBef>
                <a:spcPts val="306"/>
              </a:spcBef>
              <a:buSzPct val="123529"/>
              <a:buFontTx/>
              <a:buChar char="•"/>
              <a:tabLst>
                <a:tab pos="262605" algn="l"/>
              </a:tabLst>
            </a:pPr>
            <a:r>
              <a:rPr lang="vi-VN" sz="2200">
                <a:latin typeface="Cambria"/>
                <a:cs typeface="Cambria"/>
              </a:rPr>
              <a:t>Xây dựng các tập:</a:t>
            </a:r>
          </a:p>
        </p:txBody>
      </p:sp>
      <p:sp>
        <p:nvSpPr>
          <p:cNvPr id="5" name="object 5"/>
          <p:cNvSpPr txBox="1"/>
          <p:nvPr/>
        </p:nvSpPr>
        <p:spPr>
          <a:xfrm>
            <a:off x="682758" y="4164848"/>
            <a:ext cx="7089642" cy="1449493"/>
          </a:xfrm>
          <a:prstGeom prst="rect">
            <a:avLst/>
          </a:prstGeom>
        </p:spPr>
        <p:txBody>
          <a:bodyPr vert="horz" wrap="square" lIns="0" tIns="124835" rIns="0" bIns="0" rtlCol="0">
            <a:spAutoFit/>
          </a:bodyPr>
          <a:lstStyle/>
          <a:p>
            <a:pPr marL="296563" indent="-277482">
              <a:spcBef>
                <a:spcPts val="1558"/>
              </a:spcBef>
              <a:buSzPct val="123529"/>
              <a:buFont typeface="Microsoft Sans Serif"/>
              <a:buChar char="‣"/>
              <a:tabLst>
                <a:tab pos="296886" algn="l"/>
              </a:tabLst>
            </a:pPr>
            <a:r>
              <a:rPr sz="2200" i="1">
                <a:solidFill>
                  <a:srgbClr val="011993"/>
                </a:solidFill>
                <a:latin typeface="Cambria"/>
                <a:cs typeface="Cambria"/>
              </a:rPr>
              <a:t>A </a:t>
            </a:r>
            <a:r>
              <a:rPr sz="2200">
                <a:solidFill>
                  <a:srgbClr val="011993"/>
                </a:solidFill>
                <a:latin typeface="Cambria"/>
                <a:cs typeface="Cambria"/>
              </a:rPr>
              <a:t>là </a:t>
            </a:r>
            <a:r>
              <a:rPr lang="vi-VN" sz="2200">
                <a:solidFill>
                  <a:srgbClr val="011993"/>
                </a:solidFill>
                <a:latin typeface="Cambria"/>
                <a:cs typeface="Cambria"/>
              </a:rPr>
              <a:t>tập </a:t>
            </a:r>
            <a:r>
              <a:rPr sz="2200">
                <a:solidFill>
                  <a:srgbClr val="011993"/>
                </a:solidFill>
                <a:latin typeface="Cambria"/>
                <a:cs typeface="Cambria"/>
              </a:rPr>
              <a:t>mờ </a:t>
            </a:r>
            <a:r>
              <a:rPr sz="2200" dirty="0">
                <a:solidFill>
                  <a:srgbClr val="011993"/>
                </a:solidFill>
                <a:latin typeface="Cambria"/>
                <a:cs typeface="Cambria"/>
              </a:rPr>
              <a:t>các phòng </a:t>
            </a:r>
            <a:r>
              <a:rPr sz="2200">
                <a:solidFill>
                  <a:srgbClr val="011993"/>
                </a:solidFill>
                <a:latin typeface="Cambria"/>
                <a:cs typeface="Cambria"/>
              </a:rPr>
              <a:t>học r</a:t>
            </a:r>
            <a:r>
              <a:rPr lang="en-US" sz="2200">
                <a:solidFill>
                  <a:srgbClr val="011993"/>
                </a:solidFill>
                <a:latin typeface="Cambria"/>
                <a:cs typeface="Cambria"/>
              </a:rPr>
              <a:t>ộ</a:t>
            </a:r>
            <a:r>
              <a:rPr sz="2200">
                <a:solidFill>
                  <a:srgbClr val="011993"/>
                </a:solidFill>
                <a:latin typeface="Cambria"/>
                <a:cs typeface="Cambria"/>
              </a:rPr>
              <a:t>ng</a:t>
            </a:r>
            <a:endParaRPr sz="2200">
              <a:latin typeface="Cambria"/>
              <a:cs typeface="Cambria"/>
            </a:endParaRPr>
          </a:p>
          <a:p>
            <a:pPr marL="296563" indent="-277482">
              <a:spcBef>
                <a:spcPts val="1225"/>
              </a:spcBef>
              <a:buSzPct val="123529"/>
              <a:buFont typeface="Microsoft Sans Serif"/>
              <a:buChar char="‣"/>
              <a:tabLst>
                <a:tab pos="296886" algn="l"/>
              </a:tabLst>
            </a:pPr>
            <a:r>
              <a:rPr sz="2200" i="1" dirty="0">
                <a:solidFill>
                  <a:srgbClr val="011993"/>
                </a:solidFill>
                <a:latin typeface="Cambria"/>
                <a:cs typeface="Cambria"/>
              </a:rPr>
              <a:t>B </a:t>
            </a:r>
            <a:r>
              <a:rPr sz="2200">
                <a:solidFill>
                  <a:srgbClr val="011993"/>
                </a:solidFill>
                <a:latin typeface="Cambria"/>
                <a:cs typeface="Cambria"/>
              </a:rPr>
              <a:t>là </a:t>
            </a:r>
            <a:r>
              <a:rPr lang="vi-VN" sz="2200">
                <a:solidFill>
                  <a:srgbClr val="011993"/>
                </a:solidFill>
                <a:latin typeface="Cambria"/>
                <a:cs typeface="Cambria"/>
              </a:rPr>
              <a:t>tập </a:t>
            </a:r>
            <a:r>
              <a:rPr sz="2200">
                <a:solidFill>
                  <a:srgbClr val="011993"/>
                </a:solidFill>
                <a:latin typeface="Cambria"/>
                <a:cs typeface="Cambria"/>
              </a:rPr>
              <a:t>mờ </a:t>
            </a:r>
            <a:r>
              <a:rPr sz="2200" dirty="0">
                <a:solidFill>
                  <a:srgbClr val="011993"/>
                </a:solidFill>
                <a:latin typeface="Cambria"/>
                <a:cs typeface="Cambria"/>
              </a:rPr>
              <a:t>các phòng </a:t>
            </a:r>
            <a:r>
              <a:rPr sz="2200">
                <a:solidFill>
                  <a:srgbClr val="011993"/>
                </a:solidFill>
                <a:latin typeface="Cambria"/>
                <a:cs typeface="Cambria"/>
              </a:rPr>
              <a:t>có th</a:t>
            </a:r>
            <a:r>
              <a:rPr lang="en-US" sz="2200">
                <a:solidFill>
                  <a:srgbClr val="011993"/>
                </a:solidFill>
                <a:latin typeface="Cambria"/>
                <a:cs typeface="Cambria"/>
              </a:rPr>
              <a:t>ể</a:t>
            </a:r>
            <a:r>
              <a:rPr sz="2200">
                <a:solidFill>
                  <a:srgbClr val="011993"/>
                </a:solidFill>
                <a:latin typeface="Cambria"/>
                <a:cs typeface="Cambria"/>
              </a:rPr>
              <a:t> </a:t>
            </a:r>
            <a:r>
              <a:rPr sz="2200" dirty="0">
                <a:solidFill>
                  <a:srgbClr val="011993"/>
                </a:solidFill>
                <a:latin typeface="Cambria"/>
                <a:cs typeface="Cambria"/>
              </a:rPr>
              <a:t>chứa 100 sinh viên</a:t>
            </a:r>
            <a:endParaRPr sz="2200">
              <a:latin typeface="Cambria"/>
              <a:cs typeface="Cambria"/>
            </a:endParaRPr>
          </a:p>
          <a:p>
            <a:pPr marL="296563" indent="-277482">
              <a:spcBef>
                <a:spcPts val="1222"/>
              </a:spcBef>
              <a:buSzPct val="123529"/>
              <a:buFont typeface="Microsoft Sans Serif"/>
              <a:buChar char="‣"/>
              <a:tabLst>
                <a:tab pos="296886" algn="l"/>
              </a:tabLst>
            </a:pPr>
            <a:r>
              <a:rPr sz="2200" i="1" dirty="0">
                <a:solidFill>
                  <a:srgbClr val="011993"/>
                </a:solidFill>
                <a:latin typeface="Cambria"/>
                <a:cs typeface="Cambria"/>
              </a:rPr>
              <a:t>C </a:t>
            </a:r>
            <a:r>
              <a:rPr sz="2200">
                <a:solidFill>
                  <a:srgbClr val="011993"/>
                </a:solidFill>
                <a:latin typeface="Cambria"/>
                <a:cs typeface="Cambria"/>
              </a:rPr>
              <a:t>là </a:t>
            </a:r>
            <a:r>
              <a:rPr lang="vi-VN" sz="2200">
                <a:solidFill>
                  <a:srgbClr val="011993"/>
                </a:solidFill>
                <a:latin typeface="Cambria"/>
                <a:cs typeface="Cambria"/>
              </a:rPr>
              <a:t>tập </a:t>
            </a:r>
            <a:r>
              <a:rPr sz="2200">
                <a:solidFill>
                  <a:srgbClr val="011993"/>
                </a:solidFill>
                <a:latin typeface="Cambria"/>
                <a:cs typeface="Cambria"/>
              </a:rPr>
              <a:t>các </a:t>
            </a:r>
            <a:r>
              <a:rPr sz="2200" dirty="0">
                <a:solidFill>
                  <a:srgbClr val="011993"/>
                </a:solidFill>
                <a:latin typeface="Cambria"/>
                <a:cs typeface="Cambria"/>
              </a:rPr>
              <a:t>phòng học không chứa quá 100 sinh viên</a:t>
            </a:r>
            <a:endParaRPr sz="2200">
              <a:latin typeface="Cambria"/>
              <a:cs typeface="Cambria"/>
            </a:endParaRPr>
          </a:p>
        </p:txBody>
      </p:sp>
    </p:spTree>
    <p:extLst>
      <p:ext uri="{BB962C8B-B14F-4D97-AF65-F5344CB8AC3E}">
        <p14:creationId xmlns:p14="http://schemas.microsoft.com/office/powerpoint/2010/main" val="375132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a:t>
            </a:fld>
            <a:endParaRPr sz="700">
              <a:latin typeface="Arial MT"/>
              <a:cs typeface="Arial MT"/>
            </a:endParaRPr>
          </a:p>
        </p:txBody>
      </p:sp>
      <p:sp>
        <p:nvSpPr>
          <p:cNvPr id="2" name="object 2"/>
          <p:cNvSpPr txBox="1">
            <a:spLocks noGrp="1"/>
          </p:cNvSpPr>
          <p:nvPr>
            <p:ph type="title"/>
          </p:nvPr>
        </p:nvSpPr>
        <p:spPr>
          <a:xfrm>
            <a:off x="465711" y="520365"/>
            <a:ext cx="4236614" cy="560856"/>
          </a:xfrm>
          <a:prstGeom prst="rect">
            <a:avLst/>
          </a:prstGeom>
        </p:spPr>
        <p:txBody>
          <a:bodyPr vert="horz" wrap="square" lIns="0" tIns="6792" rIns="0" bIns="0" rtlCol="0">
            <a:spAutoFit/>
          </a:bodyPr>
          <a:lstStyle/>
          <a:p>
            <a:pPr marL="6468">
              <a:spcBef>
                <a:spcPts val="53"/>
              </a:spcBef>
            </a:pPr>
            <a:r>
              <a:rPr sz="3600" b="1" spc="-262" dirty="0">
                <a:solidFill>
                  <a:srgbClr val="004D80"/>
                </a:solidFill>
                <a:latin typeface="Cambria"/>
                <a:cs typeface="Cambria"/>
              </a:rPr>
              <a:t>T</a:t>
            </a:r>
            <a:r>
              <a:rPr sz="3600" b="1" dirty="0">
                <a:solidFill>
                  <a:srgbClr val="004D80"/>
                </a:solidFill>
                <a:latin typeface="Cambria"/>
                <a:cs typeface="Cambria"/>
              </a:rPr>
              <a:t>ổ</a:t>
            </a:r>
            <a:r>
              <a:rPr sz="3600" b="1" spc="-145" dirty="0">
                <a:solidFill>
                  <a:srgbClr val="004D80"/>
                </a:solidFill>
                <a:latin typeface="Cambria"/>
                <a:cs typeface="Cambria"/>
              </a:rPr>
              <a:t> </a:t>
            </a:r>
            <a:r>
              <a:rPr sz="3600" b="1" spc="-76" dirty="0">
                <a:solidFill>
                  <a:srgbClr val="004D80"/>
                </a:solidFill>
                <a:latin typeface="Cambria"/>
                <a:cs typeface="Cambria"/>
              </a:rPr>
              <a:t>c</a:t>
            </a:r>
            <a:r>
              <a:rPr sz="3600" b="1" spc="-74" dirty="0">
                <a:solidFill>
                  <a:srgbClr val="004D80"/>
                </a:solidFill>
                <a:latin typeface="Cambria"/>
                <a:cs typeface="Cambria"/>
              </a:rPr>
              <a:t>h</a:t>
            </a:r>
            <a:r>
              <a:rPr sz="3600" b="1" spc="-107" dirty="0">
                <a:solidFill>
                  <a:srgbClr val="004D80"/>
                </a:solidFill>
                <a:latin typeface="Cambria"/>
                <a:cs typeface="Cambria"/>
              </a:rPr>
              <a:t>ứ</a:t>
            </a:r>
            <a:r>
              <a:rPr sz="3600" b="1" dirty="0">
                <a:solidFill>
                  <a:srgbClr val="004D80"/>
                </a:solidFill>
                <a:latin typeface="Cambria"/>
                <a:cs typeface="Cambria"/>
              </a:rPr>
              <a:t>c</a:t>
            </a:r>
            <a:r>
              <a:rPr sz="3600" b="1" spc="-148" dirty="0">
                <a:solidFill>
                  <a:srgbClr val="004D80"/>
                </a:solidFill>
                <a:latin typeface="Cambria"/>
                <a:cs typeface="Cambria"/>
              </a:rPr>
              <a:t> </a:t>
            </a:r>
            <a:r>
              <a:rPr sz="3600" b="1" spc="-74" dirty="0">
                <a:solidFill>
                  <a:srgbClr val="004D80"/>
                </a:solidFill>
                <a:latin typeface="Cambria"/>
                <a:cs typeface="Cambria"/>
              </a:rPr>
              <a:t>lớ</a:t>
            </a:r>
            <a:r>
              <a:rPr sz="3600" b="1" dirty="0">
                <a:solidFill>
                  <a:srgbClr val="004D80"/>
                </a:solidFill>
                <a:latin typeface="Cambria"/>
                <a:cs typeface="Cambria"/>
              </a:rPr>
              <a:t>p</a:t>
            </a:r>
            <a:r>
              <a:rPr sz="3600" b="1" spc="-145" dirty="0">
                <a:solidFill>
                  <a:srgbClr val="004D80"/>
                </a:solidFill>
                <a:latin typeface="Cambria"/>
                <a:cs typeface="Cambria"/>
              </a:rPr>
              <a:t> </a:t>
            </a:r>
            <a:r>
              <a:rPr sz="3600" b="1" spc="-74" dirty="0">
                <a:solidFill>
                  <a:srgbClr val="004D80"/>
                </a:solidFill>
                <a:latin typeface="Cambria"/>
                <a:cs typeface="Cambria"/>
              </a:rPr>
              <a:t>học</a:t>
            </a:r>
            <a:endParaRPr sz="3600">
              <a:latin typeface="Cambria"/>
              <a:cs typeface="Cambria"/>
            </a:endParaRPr>
          </a:p>
        </p:txBody>
      </p:sp>
      <p:sp>
        <p:nvSpPr>
          <p:cNvPr id="3" name="object 3"/>
          <p:cNvSpPr txBox="1"/>
          <p:nvPr/>
        </p:nvSpPr>
        <p:spPr>
          <a:xfrm>
            <a:off x="465711" y="1792804"/>
            <a:ext cx="8473228" cy="1103989"/>
          </a:xfrm>
          <a:prstGeom prst="rect">
            <a:avLst/>
          </a:prstGeom>
        </p:spPr>
        <p:txBody>
          <a:bodyPr vert="horz" wrap="square" lIns="0" tIns="8732" rIns="0" bIns="0" rtlCol="0">
            <a:spAutoFit/>
          </a:bodyPr>
          <a:lstStyle/>
          <a:p>
            <a:pPr marL="262281" indent="-256137">
              <a:spcBef>
                <a:spcPts val="69"/>
              </a:spcBef>
              <a:buSzPct val="123529"/>
              <a:buChar char="•"/>
              <a:tabLst>
                <a:tab pos="262605" algn="l"/>
              </a:tabLst>
            </a:pPr>
            <a:r>
              <a:rPr sz="2200">
                <a:latin typeface="Cambria"/>
                <a:cs typeface="Cambria"/>
              </a:rPr>
              <a:t>S</a:t>
            </a:r>
            <a:r>
              <a:rPr lang="en-US" sz="2200">
                <a:latin typeface="Cambria"/>
                <a:cs typeface="Cambria"/>
              </a:rPr>
              <a:t>ố</a:t>
            </a:r>
            <a:r>
              <a:rPr sz="2200">
                <a:latin typeface="Cambria"/>
                <a:cs typeface="Cambria"/>
              </a:rPr>
              <a:t> </a:t>
            </a:r>
            <a:r>
              <a:rPr sz="2200" dirty="0">
                <a:latin typeface="Cambria"/>
                <a:cs typeface="Cambria"/>
              </a:rPr>
              <a:t>tı́n chı̉: 30 tiết </a:t>
            </a:r>
            <a:r>
              <a:rPr sz="2200">
                <a:latin typeface="Cambria"/>
                <a:cs typeface="Cambria"/>
              </a:rPr>
              <a:t>lý thuy</a:t>
            </a:r>
            <a:r>
              <a:rPr lang="en-US" sz="2200">
                <a:latin typeface="Cambria"/>
                <a:cs typeface="Cambria"/>
              </a:rPr>
              <a:t>ế</a:t>
            </a:r>
            <a:r>
              <a:rPr sz="2200">
                <a:latin typeface="Cambria"/>
                <a:cs typeface="Cambria"/>
              </a:rPr>
              <a:t>t</a:t>
            </a:r>
            <a:r>
              <a:rPr sz="2200" dirty="0">
                <a:latin typeface="Cambria"/>
                <a:cs typeface="Cambria"/>
              </a:rPr>
              <a:t>, 30 tiết thực hành</a:t>
            </a:r>
            <a:endParaRPr sz="2200">
              <a:latin typeface="Cambria"/>
              <a:cs typeface="Cambria"/>
            </a:endParaRPr>
          </a:p>
          <a:p>
            <a:pPr marL="262281" marR="2587" indent="-256137">
              <a:lnSpc>
                <a:spcPts val="2562"/>
              </a:lnSpc>
              <a:spcBef>
                <a:spcPts val="652"/>
              </a:spcBef>
              <a:buSzPct val="123529"/>
              <a:buChar char="•"/>
              <a:tabLst>
                <a:tab pos="262605" algn="l"/>
              </a:tabLst>
            </a:pPr>
            <a:r>
              <a:rPr sz="2200">
                <a:latin typeface="Cambria"/>
                <a:cs typeface="Cambria"/>
              </a:rPr>
              <a:t>Chu</a:t>
            </a:r>
            <a:r>
              <a:rPr lang="en-US" sz="2200">
                <a:latin typeface="Cambria"/>
                <a:cs typeface="Cambria"/>
              </a:rPr>
              <a:t>ẩ</a:t>
            </a:r>
            <a:r>
              <a:rPr sz="2200">
                <a:latin typeface="Cambria"/>
                <a:cs typeface="Cambria"/>
              </a:rPr>
              <a:t>n </a:t>
            </a:r>
            <a:r>
              <a:rPr sz="2200" dirty="0">
                <a:latin typeface="Cambria"/>
                <a:cs typeface="Cambria"/>
              </a:rPr>
              <a:t>bị trước khi học: Môi trường thực thi Python (Jupyter, </a:t>
            </a:r>
            <a:r>
              <a:rPr sz="2200">
                <a:latin typeface="Cambria"/>
                <a:cs typeface="Cambria"/>
              </a:rPr>
              <a:t>GitHub,</a:t>
            </a:r>
            <a:r>
              <a:rPr lang="en-US" sz="2200">
                <a:latin typeface="Cambria"/>
                <a:cs typeface="Cambria"/>
              </a:rPr>
              <a:t> </a:t>
            </a:r>
            <a:r>
              <a:rPr sz="2200">
                <a:latin typeface="Cambria"/>
                <a:cs typeface="Cambria"/>
              </a:rPr>
              <a:t>hoa</a:t>
            </a:r>
            <a:r>
              <a:rPr sz="2200" dirty="0">
                <a:latin typeface="Cambria"/>
                <a:cs typeface="Cambria"/>
              </a:rPr>
              <a:t>̣̆c Google Colab)</a:t>
            </a:r>
            <a:endParaRPr sz="2200">
              <a:latin typeface="Cambria"/>
              <a:cs typeface="Cambria"/>
            </a:endParaRPr>
          </a:p>
        </p:txBody>
      </p:sp>
    </p:spTree>
    <p:extLst>
      <p:ext uri="{BB962C8B-B14F-4D97-AF65-F5344CB8AC3E}">
        <p14:creationId xmlns:p14="http://schemas.microsoft.com/office/powerpoint/2010/main" val="327610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20</a:t>
            </a:fld>
            <a:endParaRPr sz="700">
              <a:latin typeface="Arial MT"/>
              <a:cs typeface="Arial MT"/>
            </a:endParaRPr>
          </a:p>
        </p:txBody>
      </p:sp>
      <p:sp>
        <p:nvSpPr>
          <p:cNvPr id="2" name="object 2"/>
          <p:cNvSpPr txBox="1">
            <a:spLocks noGrp="1"/>
          </p:cNvSpPr>
          <p:nvPr>
            <p:ph type="title"/>
          </p:nvPr>
        </p:nvSpPr>
        <p:spPr>
          <a:xfrm>
            <a:off x="460948" y="520365"/>
            <a:ext cx="6549452" cy="560856"/>
          </a:xfrm>
          <a:prstGeom prst="rect">
            <a:avLst/>
          </a:prstGeom>
        </p:spPr>
        <p:txBody>
          <a:bodyPr vert="horz" wrap="square" lIns="0" tIns="6792" rIns="0" bIns="0" rtlCol="0">
            <a:spAutoFit/>
          </a:bodyPr>
          <a:lstStyle/>
          <a:p>
            <a:pPr marL="6468">
              <a:spcBef>
                <a:spcPts val="53"/>
              </a:spcBef>
            </a:pPr>
            <a:r>
              <a:rPr sz="3600" b="1" spc="-74" dirty="0">
                <a:solidFill>
                  <a:srgbClr val="004D80"/>
                </a:solidFill>
                <a:latin typeface="Cambria"/>
                <a:cs typeface="Cambria"/>
              </a:rPr>
              <a:t>Các</a:t>
            </a:r>
            <a:r>
              <a:rPr sz="3600" b="1" dirty="0">
                <a:solidFill>
                  <a:srgbClr val="004D80"/>
                </a:solidFill>
                <a:latin typeface="Cambria"/>
                <a:cs typeface="Cambria"/>
              </a:rPr>
              <a:t>h</a:t>
            </a:r>
            <a:r>
              <a:rPr sz="3600" b="1" spc="-148" dirty="0">
                <a:solidFill>
                  <a:srgbClr val="004D80"/>
                </a:solidFill>
                <a:latin typeface="Cambria"/>
                <a:cs typeface="Cambria"/>
              </a:rPr>
              <a:t> </a:t>
            </a:r>
            <a:r>
              <a:rPr sz="3600" b="1" spc="-74" dirty="0">
                <a:solidFill>
                  <a:srgbClr val="004D80"/>
                </a:solidFill>
                <a:latin typeface="Cambria"/>
                <a:cs typeface="Cambria"/>
              </a:rPr>
              <a:t>t</a:t>
            </a:r>
            <a:r>
              <a:rPr sz="3600" b="1" spc="-76" dirty="0">
                <a:solidFill>
                  <a:srgbClr val="004D80"/>
                </a:solidFill>
                <a:latin typeface="Cambria"/>
                <a:cs typeface="Cambria"/>
              </a:rPr>
              <a:t>h</a:t>
            </a:r>
            <a:r>
              <a:rPr sz="3600" b="1" spc="-104" dirty="0">
                <a:solidFill>
                  <a:srgbClr val="004D80"/>
                </a:solidFill>
                <a:latin typeface="Cambria"/>
                <a:cs typeface="Cambria"/>
              </a:rPr>
              <a:t>ứ</a:t>
            </a:r>
            <a:r>
              <a:rPr sz="3600" b="1" dirty="0">
                <a:solidFill>
                  <a:srgbClr val="004D80"/>
                </a:solidFill>
                <a:latin typeface="Cambria"/>
                <a:cs typeface="Cambria"/>
              </a:rPr>
              <a:t>c</a:t>
            </a:r>
            <a:r>
              <a:rPr sz="3600" b="1" spc="-140" dirty="0">
                <a:solidFill>
                  <a:srgbClr val="004D80"/>
                </a:solidFill>
                <a:latin typeface="Cambria"/>
                <a:cs typeface="Cambria"/>
              </a:rPr>
              <a:t> </a:t>
            </a:r>
            <a:r>
              <a:rPr sz="3600" b="1" spc="-122" dirty="0">
                <a:solidFill>
                  <a:srgbClr val="004D80"/>
                </a:solidFill>
                <a:latin typeface="Cambria"/>
                <a:cs typeface="Cambria"/>
              </a:rPr>
              <a:t>x</a:t>
            </a:r>
            <a:r>
              <a:rPr sz="3600" b="1" spc="-186" dirty="0">
                <a:solidFill>
                  <a:srgbClr val="004D80"/>
                </a:solidFill>
                <a:latin typeface="Cambria"/>
                <a:cs typeface="Cambria"/>
              </a:rPr>
              <a:t>â</a:t>
            </a:r>
            <a:r>
              <a:rPr sz="3600" b="1" dirty="0">
                <a:solidFill>
                  <a:srgbClr val="004D80"/>
                </a:solidFill>
                <a:latin typeface="Cambria"/>
                <a:cs typeface="Cambria"/>
              </a:rPr>
              <a:t>y</a:t>
            </a:r>
            <a:r>
              <a:rPr sz="3600" b="1" spc="-140" dirty="0">
                <a:solidFill>
                  <a:srgbClr val="004D80"/>
                </a:solidFill>
                <a:latin typeface="Cambria"/>
                <a:cs typeface="Cambria"/>
              </a:rPr>
              <a:t> </a:t>
            </a:r>
            <a:r>
              <a:rPr sz="3600" b="1" spc="-71" dirty="0">
                <a:solidFill>
                  <a:srgbClr val="004D80"/>
                </a:solidFill>
                <a:latin typeface="Cambria"/>
                <a:cs typeface="Cambria"/>
              </a:rPr>
              <a:t>d</a:t>
            </a:r>
            <a:r>
              <a:rPr sz="3600" b="1" spc="-74" dirty="0">
                <a:solidFill>
                  <a:srgbClr val="004D80"/>
                </a:solidFill>
                <a:latin typeface="Cambria"/>
                <a:cs typeface="Cambria"/>
              </a:rPr>
              <a:t>ựn</a:t>
            </a:r>
            <a:r>
              <a:rPr sz="3600" b="1" dirty="0">
                <a:solidFill>
                  <a:srgbClr val="004D80"/>
                </a:solidFill>
                <a:latin typeface="Cambria"/>
                <a:cs typeface="Cambria"/>
              </a:rPr>
              <a:t>g</a:t>
            </a:r>
            <a:r>
              <a:rPr sz="3600" b="1" spc="-143" dirty="0">
                <a:solidFill>
                  <a:srgbClr val="004D80"/>
                </a:solidFill>
                <a:latin typeface="Cambria"/>
                <a:cs typeface="Cambria"/>
              </a:rPr>
              <a:t> </a:t>
            </a:r>
            <a:r>
              <a:rPr sz="3600" b="1" spc="-74" dirty="0">
                <a:solidFill>
                  <a:srgbClr val="004D80"/>
                </a:solidFill>
                <a:latin typeface="Cambria"/>
                <a:cs typeface="Cambria"/>
              </a:rPr>
              <a:t>tậ</a:t>
            </a:r>
            <a:r>
              <a:rPr sz="3600" b="1" dirty="0">
                <a:solidFill>
                  <a:srgbClr val="004D80"/>
                </a:solidFill>
                <a:latin typeface="Cambria"/>
                <a:cs typeface="Cambria"/>
              </a:rPr>
              <a:t>p</a:t>
            </a:r>
            <a:r>
              <a:rPr sz="3600" b="1" spc="-145" dirty="0">
                <a:solidFill>
                  <a:srgbClr val="004D80"/>
                </a:solidFill>
                <a:latin typeface="Cambria"/>
                <a:cs typeface="Cambria"/>
              </a:rPr>
              <a:t> </a:t>
            </a:r>
            <a:r>
              <a:rPr sz="3600" b="1" spc="-69" dirty="0">
                <a:solidFill>
                  <a:srgbClr val="004D80"/>
                </a:solidFill>
                <a:latin typeface="Cambria"/>
                <a:cs typeface="Cambria"/>
              </a:rPr>
              <a:t>mờ</a:t>
            </a:r>
            <a:endParaRPr sz="3600">
              <a:latin typeface="Cambria"/>
              <a:cs typeface="Cambria"/>
            </a:endParaRPr>
          </a:p>
        </p:txBody>
      </p:sp>
      <p:sp>
        <p:nvSpPr>
          <p:cNvPr id="3" name="object 3"/>
          <p:cNvSpPr txBox="1"/>
          <p:nvPr/>
        </p:nvSpPr>
        <p:spPr>
          <a:xfrm>
            <a:off x="465711" y="2296627"/>
            <a:ext cx="8212560" cy="2729338"/>
          </a:xfrm>
          <a:prstGeom prst="rect">
            <a:avLst/>
          </a:prstGeom>
        </p:spPr>
        <p:txBody>
          <a:bodyPr vert="horz" wrap="square" lIns="0" tIns="23285" rIns="0" bIns="0" rtlCol="0">
            <a:spAutoFit/>
          </a:bodyPr>
          <a:lstStyle/>
          <a:p>
            <a:pPr marL="262281" marR="75030" indent="-256137">
              <a:lnSpc>
                <a:spcPts val="2562"/>
              </a:lnSpc>
              <a:spcBef>
                <a:spcPts val="183"/>
              </a:spcBef>
              <a:buSzPct val="123529"/>
              <a:buChar char="•"/>
              <a:tabLst>
                <a:tab pos="262605" algn="l"/>
              </a:tabLst>
            </a:pPr>
            <a:r>
              <a:rPr sz="2200" dirty="0">
                <a:latin typeface="Cambria"/>
                <a:cs typeface="Cambria"/>
              </a:rPr>
              <a:t>Xây </a:t>
            </a:r>
            <a:r>
              <a:rPr sz="2200">
                <a:latin typeface="Cambria"/>
                <a:cs typeface="Cambria"/>
              </a:rPr>
              <a:t>dựng </a:t>
            </a:r>
            <a:r>
              <a:rPr lang="vi-VN" sz="2200">
                <a:latin typeface="Cambria"/>
                <a:cs typeface="Cambria"/>
              </a:rPr>
              <a:t>tập </a:t>
            </a:r>
            <a:r>
              <a:rPr sz="2200">
                <a:latin typeface="Cambria"/>
                <a:cs typeface="Cambria"/>
              </a:rPr>
              <a:t>mờ thực ch</a:t>
            </a:r>
            <a:r>
              <a:rPr lang="en-US" sz="2200">
                <a:latin typeface="Cambria"/>
                <a:cs typeface="Cambria"/>
              </a:rPr>
              <a:t>ấ</a:t>
            </a:r>
            <a:r>
              <a:rPr sz="2200">
                <a:latin typeface="Cambria"/>
                <a:cs typeface="Cambria"/>
              </a:rPr>
              <a:t>t </a:t>
            </a:r>
            <a:r>
              <a:rPr sz="2200" dirty="0">
                <a:latin typeface="Cambria"/>
                <a:cs typeface="Cambria"/>
              </a:rPr>
              <a:t>là xây dựng hàm thành viên </a:t>
            </a:r>
            <a:r>
              <a:rPr sz="2200">
                <a:latin typeface="Cambria"/>
                <a:cs typeface="Cambria"/>
              </a:rPr>
              <a:t>của </a:t>
            </a:r>
            <a:r>
              <a:rPr lang="vi-VN" sz="2200">
                <a:latin typeface="Cambria"/>
                <a:cs typeface="Cambria"/>
              </a:rPr>
              <a:t>tập </a:t>
            </a:r>
            <a:r>
              <a:rPr sz="2200">
                <a:latin typeface="Cambria"/>
                <a:cs typeface="Cambria"/>
              </a:rPr>
              <a:t>đó </a:t>
            </a:r>
            <a:r>
              <a:rPr sz="2200" dirty="0">
                <a:latin typeface="Cambria"/>
                <a:cs typeface="Cambria"/>
              </a:rPr>
              <a:t>trê</a:t>
            </a:r>
            <a:r>
              <a:rPr sz="2200">
                <a:latin typeface="Cambria"/>
                <a:cs typeface="Cambria"/>
              </a:rPr>
              <a:t>n m</a:t>
            </a:r>
            <a:r>
              <a:rPr lang="en-US" sz="2200">
                <a:latin typeface="Cambria"/>
                <a:cs typeface="Cambria"/>
              </a:rPr>
              <a:t>ộ</a:t>
            </a:r>
            <a:r>
              <a:rPr sz="2200">
                <a:latin typeface="Cambria"/>
                <a:cs typeface="Cambria"/>
              </a:rPr>
              <a:t>t</a:t>
            </a:r>
            <a:r>
              <a:rPr lang="en-US" sz="2200">
                <a:latin typeface="Cambria"/>
                <a:cs typeface="Cambria"/>
              </a:rPr>
              <a:t> </a:t>
            </a:r>
            <a:r>
              <a:rPr sz="2200">
                <a:latin typeface="Cambria"/>
                <a:cs typeface="Cambria"/>
              </a:rPr>
              <a:t>kho</a:t>
            </a:r>
            <a:r>
              <a:rPr sz="2200" dirty="0">
                <a:latin typeface="Cambria"/>
                <a:cs typeface="Cambria"/>
              </a:rPr>
              <a:t>̂ng </a:t>
            </a:r>
            <a:r>
              <a:rPr sz="2200">
                <a:latin typeface="Cambria"/>
                <a:cs typeface="Cambria"/>
              </a:rPr>
              <a:t>gian n</a:t>
            </a:r>
            <a:r>
              <a:rPr lang="en-US" sz="2200">
                <a:latin typeface="Cambria"/>
                <a:cs typeface="Cambria"/>
              </a:rPr>
              <a:t>ề</a:t>
            </a:r>
            <a:r>
              <a:rPr sz="2200">
                <a:latin typeface="Cambria"/>
                <a:cs typeface="Cambria"/>
              </a:rPr>
              <a:t>n </a:t>
            </a:r>
            <a:r>
              <a:rPr sz="2200" dirty="0">
                <a:latin typeface="Cambria"/>
                <a:cs typeface="Cambria"/>
              </a:rPr>
              <a:t>được xác định trước.</a:t>
            </a:r>
            <a:endParaRPr sz="2200">
              <a:latin typeface="Cambria"/>
              <a:cs typeface="Cambria"/>
            </a:endParaRPr>
          </a:p>
          <a:p>
            <a:pPr marL="262281" marR="2587" indent="-256137">
              <a:lnSpc>
                <a:spcPts val="2562"/>
              </a:lnSpc>
              <a:spcBef>
                <a:spcPts val="1261"/>
              </a:spcBef>
              <a:buSzPct val="123529"/>
              <a:buChar char="•"/>
              <a:tabLst>
                <a:tab pos="262605" algn="l"/>
              </a:tabLst>
            </a:pPr>
            <a:r>
              <a:rPr sz="2200" dirty="0">
                <a:latin typeface="Cambria"/>
                <a:cs typeface="Cambria"/>
              </a:rPr>
              <a:t>Hơn nữa</a:t>
            </a:r>
            <a:r>
              <a:rPr sz="2200">
                <a:latin typeface="Cambria"/>
                <a:cs typeface="Cambria"/>
              </a:rPr>
              <a:t>, </a:t>
            </a:r>
            <a:r>
              <a:rPr lang="vi-VN" sz="2200">
                <a:latin typeface="Cambria"/>
                <a:cs typeface="Cambria"/>
              </a:rPr>
              <a:t>tập </a:t>
            </a:r>
            <a:r>
              <a:rPr sz="2200">
                <a:latin typeface="Cambria"/>
                <a:cs typeface="Cambria"/>
              </a:rPr>
              <a:t>mờ đ</a:t>
            </a:r>
            <a:r>
              <a:rPr lang="en-US" sz="2200">
                <a:latin typeface="Cambria"/>
                <a:cs typeface="Cambria"/>
              </a:rPr>
              <a:t>ể</a:t>
            </a:r>
            <a:r>
              <a:rPr sz="2200">
                <a:latin typeface="Cambria"/>
                <a:cs typeface="Cambria"/>
              </a:rPr>
              <a:t> </a:t>
            </a:r>
            <a:r>
              <a:rPr sz="2200" dirty="0">
                <a:latin typeface="Cambria"/>
                <a:cs typeface="Cambria"/>
              </a:rPr>
              <a:t>mô tả những </a:t>
            </a:r>
            <a:r>
              <a:rPr sz="2200">
                <a:latin typeface="Cambria"/>
                <a:cs typeface="Cambria"/>
              </a:rPr>
              <a:t>khái </a:t>
            </a:r>
            <a:r>
              <a:rPr lang="en-US" sz="2200">
                <a:latin typeface="Cambria"/>
                <a:cs typeface="Cambria"/>
              </a:rPr>
              <a:t>niệm</a:t>
            </a:r>
            <a:r>
              <a:rPr sz="2200">
                <a:latin typeface="Cambria"/>
                <a:cs typeface="Cambria"/>
              </a:rPr>
              <a:t> </a:t>
            </a:r>
            <a:r>
              <a:rPr sz="2200" dirty="0">
                <a:latin typeface="Cambria"/>
                <a:cs typeface="Cambria"/>
              </a:rPr>
              <a:t>mang tı́nh định tı́nh, đôi </a:t>
            </a:r>
            <a:r>
              <a:rPr sz="2200">
                <a:latin typeface="Cambria"/>
                <a:cs typeface="Cambria"/>
              </a:rPr>
              <a:t>khi mơ</a:t>
            </a:r>
            <a:r>
              <a:rPr lang="en-US" sz="2200">
                <a:latin typeface="Cambria"/>
                <a:cs typeface="Cambria"/>
              </a:rPr>
              <a:t> </a:t>
            </a:r>
            <a:r>
              <a:rPr sz="2200">
                <a:latin typeface="Cambria"/>
                <a:cs typeface="Cambria"/>
              </a:rPr>
              <a:t>h</a:t>
            </a:r>
            <a:r>
              <a:rPr lang="en-US" sz="2200">
                <a:latin typeface="Cambria"/>
                <a:cs typeface="Cambria"/>
              </a:rPr>
              <a:t>ồ</a:t>
            </a:r>
            <a:r>
              <a:rPr sz="2200">
                <a:latin typeface="Cambria"/>
                <a:cs typeface="Cambria"/>
              </a:rPr>
              <a:t> </a:t>
            </a:r>
            <a:r>
              <a:rPr sz="2200" dirty="0">
                <a:latin typeface="Cambria"/>
                <a:cs typeface="Cambria"/>
              </a:rPr>
              <a:t>vı̀ </a:t>
            </a:r>
            <a:r>
              <a:rPr sz="2200">
                <a:latin typeface="Cambria"/>
                <a:cs typeface="Cambria"/>
              </a:rPr>
              <a:t>phụ thu</a:t>
            </a:r>
            <a:r>
              <a:rPr lang="en-US" sz="2200">
                <a:latin typeface="Cambria"/>
                <a:cs typeface="Cambria"/>
              </a:rPr>
              <a:t>ộ</a:t>
            </a:r>
            <a:r>
              <a:rPr sz="2200">
                <a:latin typeface="Cambria"/>
                <a:cs typeface="Cambria"/>
              </a:rPr>
              <a:t>c </a:t>
            </a:r>
            <a:r>
              <a:rPr sz="2200" dirty="0">
                <a:latin typeface="Cambria"/>
                <a:cs typeface="Cambria"/>
              </a:rPr>
              <a:t>và ngữ cảnh.</a:t>
            </a:r>
            <a:endParaRPr sz="2200">
              <a:latin typeface="Cambria"/>
              <a:cs typeface="Cambria"/>
            </a:endParaRPr>
          </a:p>
          <a:p>
            <a:pPr marL="539440" marR="54009" lvl="1" indent="-277482">
              <a:lnSpc>
                <a:spcPts val="2562"/>
              </a:lnSpc>
              <a:spcBef>
                <a:spcPts val="1233"/>
              </a:spcBef>
              <a:buSzPct val="123529"/>
              <a:buFont typeface="Microsoft Sans Serif"/>
              <a:buChar char="‣"/>
              <a:tabLst>
                <a:tab pos="539764" algn="l"/>
                <a:tab pos="6171871" algn="l"/>
              </a:tabLst>
            </a:pPr>
            <a:r>
              <a:rPr sz="2200">
                <a:solidFill>
                  <a:srgbClr val="011993"/>
                </a:solidFill>
                <a:latin typeface="Cambria"/>
                <a:cs typeface="Cambria"/>
              </a:rPr>
              <a:t>Ch</a:t>
            </a:r>
            <a:r>
              <a:rPr lang="en-US" sz="2200">
                <a:solidFill>
                  <a:srgbClr val="011993"/>
                </a:solidFill>
                <a:latin typeface="Cambria"/>
                <a:cs typeface="Cambria"/>
              </a:rPr>
              <a:t>ẳ</a:t>
            </a:r>
            <a:r>
              <a:rPr sz="2200">
                <a:solidFill>
                  <a:srgbClr val="011993"/>
                </a:solidFill>
                <a:latin typeface="Cambria"/>
                <a:cs typeface="Cambria"/>
              </a:rPr>
              <a:t>ng </a:t>
            </a:r>
            <a:r>
              <a:rPr sz="2200" dirty="0">
                <a:solidFill>
                  <a:srgbClr val="011993"/>
                </a:solidFill>
                <a:latin typeface="Cambria"/>
                <a:cs typeface="Cambria"/>
              </a:rPr>
              <a:t>hạn ở </a:t>
            </a:r>
            <a:r>
              <a:rPr sz="2200">
                <a:solidFill>
                  <a:srgbClr val="011993"/>
                </a:solidFill>
                <a:latin typeface="Cambria"/>
                <a:cs typeface="Cambria"/>
              </a:rPr>
              <a:t>vùng nhi</a:t>
            </a:r>
            <a:r>
              <a:rPr lang="vi-VN" sz="2200">
                <a:solidFill>
                  <a:srgbClr val="011993"/>
                </a:solidFill>
                <a:latin typeface="Cambria"/>
                <a:cs typeface="Cambria"/>
              </a:rPr>
              <a:t>ệ</a:t>
            </a:r>
            <a:r>
              <a:rPr sz="2200">
                <a:solidFill>
                  <a:srgbClr val="011993"/>
                </a:solidFill>
                <a:latin typeface="Cambria"/>
                <a:cs typeface="Cambria"/>
              </a:rPr>
              <a:t>t </a:t>
            </a:r>
            <a:r>
              <a:rPr sz="2200" dirty="0">
                <a:solidFill>
                  <a:srgbClr val="011993"/>
                </a:solidFill>
                <a:latin typeface="Cambria"/>
                <a:cs typeface="Cambria"/>
              </a:rPr>
              <a:t>đới, </a:t>
            </a:r>
            <a:r>
              <a:rPr sz="2200">
                <a:solidFill>
                  <a:srgbClr val="011993"/>
                </a:solidFill>
                <a:latin typeface="Cambria"/>
                <a:cs typeface="Cambria"/>
              </a:rPr>
              <a:t>khái </a:t>
            </a:r>
            <a:r>
              <a:rPr lang="en-US" sz="2200">
                <a:solidFill>
                  <a:srgbClr val="011993"/>
                </a:solidFill>
                <a:latin typeface="Cambria"/>
                <a:cs typeface="Cambria"/>
              </a:rPr>
              <a:t>niệm</a:t>
            </a:r>
            <a:r>
              <a:rPr sz="2200">
                <a:solidFill>
                  <a:srgbClr val="011993"/>
                </a:solidFill>
                <a:latin typeface="Cambria"/>
                <a:cs typeface="Cambria"/>
              </a:rPr>
              <a:t> nhi</a:t>
            </a:r>
            <a:r>
              <a:rPr lang="vi-VN" sz="2200">
                <a:solidFill>
                  <a:srgbClr val="011993"/>
                </a:solidFill>
                <a:latin typeface="Cambria"/>
                <a:cs typeface="Cambria"/>
              </a:rPr>
              <a:t>ệ</a:t>
            </a:r>
            <a:r>
              <a:rPr sz="2200">
                <a:solidFill>
                  <a:srgbClr val="011993"/>
                </a:solidFill>
                <a:latin typeface="Cambria"/>
                <a:cs typeface="Cambria"/>
              </a:rPr>
              <a:t>t </a:t>
            </a:r>
            <a:r>
              <a:rPr sz="2200" dirty="0">
                <a:solidFill>
                  <a:srgbClr val="011993"/>
                </a:solidFill>
                <a:latin typeface="Cambria"/>
                <a:cs typeface="Cambria"/>
              </a:rPr>
              <a:t>độ	cao, hay khı́ hậu nóng le</a:t>
            </a:r>
            <a:r>
              <a:rPr sz="2200">
                <a:solidFill>
                  <a:srgbClr val="011993"/>
                </a:solidFill>
                <a:latin typeface="Cambria"/>
                <a:cs typeface="Cambria"/>
              </a:rPr>
              <a:t>̂n</a:t>
            </a:r>
            <a:r>
              <a:rPr lang="en-US" sz="2200">
                <a:solidFill>
                  <a:srgbClr val="011993"/>
                </a:solidFill>
                <a:latin typeface="Cambria"/>
                <a:cs typeface="Cambria"/>
              </a:rPr>
              <a:t> </a:t>
            </a:r>
            <a:r>
              <a:rPr sz="2200">
                <a:solidFill>
                  <a:srgbClr val="011993"/>
                </a:solidFill>
                <a:latin typeface="Cambria"/>
                <a:cs typeface="Cambria"/>
              </a:rPr>
              <a:t>được </a:t>
            </a:r>
            <a:r>
              <a:rPr sz="2200" dirty="0">
                <a:solidFill>
                  <a:srgbClr val="011993"/>
                </a:solidFill>
                <a:latin typeface="Cambria"/>
                <a:cs typeface="Cambria"/>
              </a:rPr>
              <a:t>lượng </a:t>
            </a:r>
            <a:r>
              <a:rPr sz="2200">
                <a:solidFill>
                  <a:srgbClr val="011993"/>
                </a:solidFill>
                <a:latin typeface="Cambria"/>
                <a:cs typeface="Cambria"/>
              </a:rPr>
              <a:t>hóa b</a:t>
            </a:r>
            <a:r>
              <a:rPr lang="en-US" sz="2200">
                <a:solidFill>
                  <a:srgbClr val="011993"/>
                </a:solidFill>
                <a:latin typeface="Cambria"/>
                <a:cs typeface="Cambria"/>
              </a:rPr>
              <a:t>ằ</a:t>
            </a:r>
            <a:r>
              <a:rPr sz="2200">
                <a:solidFill>
                  <a:srgbClr val="011993"/>
                </a:solidFill>
                <a:latin typeface="Cambria"/>
                <a:cs typeface="Cambria"/>
              </a:rPr>
              <a:t>ng </a:t>
            </a:r>
            <a:r>
              <a:rPr sz="2200" dirty="0">
                <a:solidFill>
                  <a:srgbClr val="011993"/>
                </a:solidFill>
                <a:latin typeface="Cambria"/>
                <a:cs typeface="Cambria"/>
              </a:rPr>
              <a:t>các giá trị khác so với vùng ôn đới.</a:t>
            </a:r>
            <a:endParaRPr sz="2200">
              <a:latin typeface="Cambria"/>
              <a:cs typeface="Cambria"/>
            </a:endParaRPr>
          </a:p>
        </p:txBody>
      </p:sp>
    </p:spTree>
    <p:extLst>
      <p:ext uri="{BB962C8B-B14F-4D97-AF65-F5344CB8AC3E}">
        <p14:creationId xmlns:p14="http://schemas.microsoft.com/office/powerpoint/2010/main" val="293074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21</a:t>
            </a:fld>
            <a:endParaRPr sz="700">
              <a:latin typeface="Arial MT"/>
              <a:cs typeface="Arial MT"/>
            </a:endParaRPr>
          </a:p>
        </p:txBody>
      </p:sp>
      <p:sp>
        <p:nvSpPr>
          <p:cNvPr id="2" name="object 2"/>
          <p:cNvSpPr txBox="1">
            <a:spLocks noGrp="1"/>
          </p:cNvSpPr>
          <p:nvPr>
            <p:ph type="title"/>
          </p:nvPr>
        </p:nvSpPr>
        <p:spPr>
          <a:xfrm>
            <a:off x="465710" y="520365"/>
            <a:ext cx="6011289" cy="560856"/>
          </a:xfrm>
          <a:prstGeom prst="rect">
            <a:avLst/>
          </a:prstGeom>
        </p:spPr>
        <p:txBody>
          <a:bodyPr vert="horz" wrap="square" lIns="0" tIns="6792" rIns="0" bIns="0" rtlCol="0">
            <a:spAutoFit/>
          </a:bodyPr>
          <a:lstStyle/>
          <a:p>
            <a:pPr marL="6468">
              <a:spcBef>
                <a:spcPts val="53"/>
              </a:spcBef>
            </a:pPr>
            <a:r>
              <a:rPr sz="3600" b="1" spc="-74" dirty="0">
                <a:solidFill>
                  <a:srgbClr val="004D80"/>
                </a:solidFill>
                <a:latin typeface="Cambria"/>
                <a:cs typeface="Cambria"/>
              </a:rPr>
              <a:t>Tiế</a:t>
            </a:r>
            <a:r>
              <a:rPr sz="3600" b="1" dirty="0">
                <a:solidFill>
                  <a:srgbClr val="004D80"/>
                </a:solidFill>
                <a:latin typeface="Cambria"/>
                <a:cs typeface="Cambria"/>
              </a:rPr>
              <a:t>p</a:t>
            </a:r>
            <a:r>
              <a:rPr sz="3600" b="1" spc="-143" dirty="0">
                <a:solidFill>
                  <a:srgbClr val="004D80"/>
                </a:solidFill>
                <a:latin typeface="Cambria"/>
                <a:cs typeface="Cambria"/>
              </a:rPr>
              <a:t> </a:t>
            </a:r>
            <a:r>
              <a:rPr sz="3600" b="1" spc="-71" dirty="0">
                <a:solidFill>
                  <a:srgbClr val="004D80"/>
                </a:solidFill>
                <a:latin typeface="Cambria"/>
                <a:cs typeface="Cambria"/>
              </a:rPr>
              <a:t>cậ</a:t>
            </a:r>
            <a:r>
              <a:rPr sz="3600" b="1" dirty="0">
                <a:solidFill>
                  <a:srgbClr val="004D80"/>
                </a:solidFill>
                <a:latin typeface="Cambria"/>
                <a:cs typeface="Cambria"/>
              </a:rPr>
              <a:t>n</a:t>
            </a:r>
            <a:r>
              <a:rPr sz="3600" b="1" spc="-145" dirty="0">
                <a:solidFill>
                  <a:srgbClr val="004D80"/>
                </a:solidFill>
                <a:latin typeface="Cambria"/>
                <a:cs typeface="Cambria"/>
              </a:rPr>
              <a:t> </a:t>
            </a:r>
            <a:r>
              <a:rPr sz="3600" b="1" spc="-74" dirty="0">
                <a:solidFill>
                  <a:srgbClr val="004D80"/>
                </a:solidFill>
                <a:latin typeface="Cambria"/>
                <a:cs typeface="Cambria"/>
              </a:rPr>
              <a:t>tr</a:t>
            </a:r>
            <a:r>
              <a:rPr sz="3600" b="1" spc="-107" dirty="0">
                <a:solidFill>
                  <a:srgbClr val="004D80"/>
                </a:solidFill>
                <a:latin typeface="Cambria"/>
                <a:cs typeface="Cambria"/>
              </a:rPr>
              <a:t>ự</a:t>
            </a:r>
            <a:r>
              <a:rPr sz="3600" b="1" dirty="0">
                <a:solidFill>
                  <a:srgbClr val="004D80"/>
                </a:solidFill>
                <a:latin typeface="Cambria"/>
                <a:cs typeface="Cambria"/>
              </a:rPr>
              <a:t>c</a:t>
            </a:r>
            <a:r>
              <a:rPr sz="3600" b="1" spc="-140" dirty="0">
                <a:solidFill>
                  <a:srgbClr val="004D80"/>
                </a:solidFill>
                <a:latin typeface="Cambria"/>
                <a:cs typeface="Cambria"/>
              </a:rPr>
              <a:t> </a:t>
            </a:r>
            <a:r>
              <a:rPr sz="3600" b="1" spc="-74" dirty="0">
                <a:solidFill>
                  <a:srgbClr val="004D80"/>
                </a:solidFill>
                <a:latin typeface="Cambria"/>
                <a:cs typeface="Cambria"/>
              </a:rPr>
              <a:t>quan</a:t>
            </a:r>
            <a:endParaRPr sz="3600">
              <a:latin typeface="Cambria"/>
              <a:cs typeface="Cambria"/>
            </a:endParaRPr>
          </a:p>
        </p:txBody>
      </p:sp>
      <p:sp>
        <p:nvSpPr>
          <p:cNvPr id="3" name="object 3"/>
          <p:cNvSpPr txBox="1"/>
          <p:nvPr/>
        </p:nvSpPr>
        <p:spPr>
          <a:xfrm>
            <a:off x="465711" y="1717390"/>
            <a:ext cx="8202162" cy="3652711"/>
          </a:xfrm>
          <a:prstGeom prst="rect">
            <a:avLst/>
          </a:prstGeom>
        </p:spPr>
        <p:txBody>
          <a:bodyPr vert="horz" wrap="square" lIns="0" tIns="23285" rIns="0" bIns="0" rtlCol="0">
            <a:spAutoFit/>
          </a:bodyPr>
          <a:lstStyle/>
          <a:p>
            <a:pPr marL="262281" marR="400376" indent="-256137">
              <a:lnSpc>
                <a:spcPts val="2562"/>
              </a:lnSpc>
              <a:spcBef>
                <a:spcPts val="183"/>
              </a:spcBef>
              <a:buSzPct val="123529"/>
              <a:buChar char="•"/>
              <a:tabLst>
                <a:tab pos="262605" algn="l"/>
              </a:tabLst>
            </a:pPr>
            <a:r>
              <a:rPr sz="2200">
                <a:latin typeface="Cambria"/>
                <a:cs typeface="Cambria"/>
              </a:rPr>
              <a:t>Vi</a:t>
            </a:r>
            <a:r>
              <a:rPr lang="vi-VN" sz="2200">
                <a:latin typeface="Cambria"/>
                <a:cs typeface="Cambria"/>
              </a:rPr>
              <a:t>ệ</a:t>
            </a:r>
            <a:r>
              <a:rPr sz="2200">
                <a:latin typeface="Cambria"/>
                <a:cs typeface="Cambria"/>
              </a:rPr>
              <a:t>c </a:t>
            </a:r>
            <a:r>
              <a:rPr sz="2200" dirty="0">
                <a:latin typeface="Cambria"/>
                <a:cs typeface="Cambria"/>
              </a:rPr>
              <a:t>xây </a:t>
            </a:r>
            <a:r>
              <a:rPr sz="2200">
                <a:latin typeface="Cambria"/>
                <a:cs typeface="Cambria"/>
              </a:rPr>
              <a:t>dựng </a:t>
            </a:r>
            <a:r>
              <a:rPr lang="vi-VN" sz="2200">
                <a:latin typeface="Cambria"/>
                <a:cs typeface="Cambria"/>
              </a:rPr>
              <a:t>tập </a:t>
            </a:r>
            <a:r>
              <a:rPr sz="2200">
                <a:latin typeface="Cambria"/>
                <a:cs typeface="Cambria"/>
              </a:rPr>
              <a:t>mờ có th</a:t>
            </a:r>
            <a:r>
              <a:rPr lang="en-US" sz="2200">
                <a:latin typeface="Cambria"/>
                <a:cs typeface="Cambria"/>
              </a:rPr>
              <a:t>ể</a:t>
            </a:r>
            <a:r>
              <a:rPr sz="2200">
                <a:latin typeface="Cambria"/>
                <a:cs typeface="Cambria"/>
              </a:rPr>
              <a:t> </a:t>
            </a:r>
            <a:r>
              <a:rPr sz="2200" dirty="0">
                <a:latin typeface="Cambria"/>
                <a:cs typeface="Cambria"/>
              </a:rPr>
              <a:t>dựa </a:t>
            </a:r>
            <a:r>
              <a:rPr sz="2200">
                <a:latin typeface="Cambria"/>
                <a:cs typeface="Cambria"/>
              </a:rPr>
              <a:t>vào ki</a:t>
            </a:r>
            <a:r>
              <a:rPr lang="en-US" sz="2200">
                <a:latin typeface="Cambria"/>
                <a:cs typeface="Cambria"/>
              </a:rPr>
              <a:t>ế</a:t>
            </a:r>
            <a:r>
              <a:rPr sz="2200">
                <a:latin typeface="Cambria"/>
                <a:cs typeface="Cambria"/>
              </a:rPr>
              <a:t>n </a:t>
            </a:r>
            <a:r>
              <a:rPr sz="2200" dirty="0">
                <a:latin typeface="Cambria"/>
                <a:cs typeface="Cambria"/>
              </a:rPr>
              <a:t>thức và ngữ cảnh trực </a:t>
            </a:r>
            <a:r>
              <a:rPr sz="2200">
                <a:latin typeface="Cambria"/>
                <a:cs typeface="Cambria"/>
              </a:rPr>
              <a:t>quan đ</a:t>
            </a:r>
            <a:r>
              <a:rPr lang="en-US" sz="2200">
                <a:latin typeface="Cambria"/>
                <a:cs typeface="Cambria"/>
              </a:rPr>
              <a:t>ể </a:t>
            </a:r>
            <a:r>
              <a:rPr sz="2200">
                <a:latin typeface="Cambria"/>
                <a:cs typeface="Cambria"/>
              </a:rPr>
              <a:t>xác </a:t>
            </a:r>
            <a:r>
              <a:rPr sz="2200" dirty="0">
                <a:latin typeface="Cambria"/>
                <a:cs typeface="Cambria"/>
              </a:rPr>
              <a:t>định giá trị của các hàm thành viên.</a:t>
            </a:r>
            <a:endParaRPr sz="2200">
              <a:latin typeface="Cambria"/>
              <a:cs typeface="Cambria"/>
            </a:endParaRPr>
          </a:p>
          <a:p>
            <a:pPr marL="262281" indent="-256137">
              <a:lnSpc>
                <a:spcPts val="2580"/>
              </a:lnSpc>
              <a:spcBef>
                <a:spcPts val="1146"/>
              </a:spcBef>
              <a:buSzPct val="123529"/>
              <a:buChar char="•"/>
              <a:tabLst>
                <a:tab pos="262605" algn="l"/>
              </a:tabLst>
            </a:pPr>
            <a:r>
              <a:rPr sz="2200">
                <a:latin typeface="Cambria"/>
                <a:cs typeface="Cambria"/>
              </a:rPr>
              <a:t>Ch</a:t>
            </a:r>
            <a:r>
              <a:rPr lang="en-US" sz="2200">
                <a:latin typeface="Cambria"/>
                <a:cs typeface="Cambria"/>
              </a:rPr>
              <a:t>ẳ</a:t>
            </a:r>
            <a:r>
              <a:rPr sz="2200">
                <a:latin typeface="Cambria"/>
                <a:cs typeface="Cambria"/>
              </a:rPr>
              <a:t>ng </a:t>
            </a:r>
            <a:r>
              <a:rPr sz="2200" dirty="0">
                <a:latin typeface="Cambria"/>
                <a:cs typeface="Cambria"/>
              </a:rPr>
              <a:t>hạn, với vaccine Moderna </a:t>
            </a:r>
            <a:r>
              <a:rPr sz="2200">
                <a:latin typeface="Cambria"/>
                <a:cs typeface="Cambria"/>
              </a:rPr>
              <a:t>theo s</a:t>
            </a:r>
            <a:r>
              <a:rPr lang="en-US" sz="2200">
                <a:latin typeface="Cambria"/>
                <a:cs typeface="Cambria"/>
              </a:rPr>
              <a:t>ố</a:t>
            </a:r>
            <a:r>
              <a:rPr sz="2200">
                <a:latin typeface="Cambria"/>
                <a:cs typeface="Cambria"/>
              </a:rPr>
              <a:t> li</a:t>
            </a:r>
            <a:r>
              <a:rPr lang="vi-VN" sz="2200">
                <a:latin typeface="Cambria"/>
                <a:cs typeface="Cambria"/>
              </a:rPr>
              <a:t>ệ</a:t>
            </a:r>
            <a:r>
              <a:rPr sz="2200">
                <a:latin typeface="Cambria"/>
                <a:cs typeface="Cambria"/>
              </a:rPr>
              <a:t>u </a:t>
            </a:r>
            <a:r>
              <a:rPr sz="2200" dirty="0">
                <a:latin typeface="Cambria"/>
                <a:cs typeface="Cambria"/>
              </a:rPr>
              <a:t>được cô</a:t>
            </a:r>
            <a:r>
              <a:rPr sz="2200">
                <a:latin typeface="Cambria"/>
                <a:cs typeface="Cambria"/>
              </a:rPr>
              <a:t>ng b</a:t>
            </a:r>
            <a:r>
              <a:rPr lang="en-US" sz="2200">
                <a:latin typeface="Cambria"/>
                <a:cs typeface="Cambria"/>
              </a:rPr>
              <a:t>ố</a:t>
            </a:r>
            <a:r>
              <a:rPr sz="2200">
                <a:latin typeface="Cambria"/>
                <a:cs typeface="Cambria"/>
              </a:rPr>
              <a:t> </a:t>
            </a:r>
            <a:r>
              <a:rPr sz="2200" dirty="0">
                <a:latin typeface="Cambria"/>
                <a:cs typeface="Cambria"/>
              </a:rPr>
              <a:t>của </a:t>
            </a:r>
            <a:r>
              <a:rPr sz="2200">
                <a:latin typeface="Cambria"/>
                <a:cs typeface="Cambria"/>
              </a:rPr>
              <a:t>WHO:</a:t>
            </a:r>
            <a:r>
              <a:rPr lang="en-US" sz="2200">
                <a:latin typeface="Cambria"/>
                <a:cs typeface="Cambria"/>
              </a:rPr>
              <a:t> </a:t>
            </a:r>
            <a:r>
              <a:rPr sz="2200">
                <a:latin typeface="Cambria"/>
                <a:cs typeface="Cambria"/>
              </a:rPr>
              <a:t>Vaccine </a:t>
            </a:r>
            <a:r>
              <a:rPr sz="2200" dirty="0">
                <a:latin typeface="Cambria"/>
                <a:cs typeface="Cambria"/>
              </a:rPr>
              <a:t>Moderna đã được chứng minh là </a:t>
            </a:r>
            <a:r>
              <a:rPr sz="2200">
                <a:latin typeface="Cambria"/>
                <a:cs typeface="Cambria"/>
              </a:rPr>
              <a:t>có hi</a:t>
            </a:r>
            <a:r>
              <a:rPr lang="vi-VN" sz="2200">
                <a:latin typeface="Cambria"/>
                <a:cs typeface="Cambria"/>
              </a:rPr>
              <a:t>ệ</a:t>
            </a:r>
            <a:r>
              <a:rPr sz="2200">
                <a:latin typeface="Cambria"/>
                <a:cs typeface="Cambria"/>
              </a:rPr>
              <a:t>u quả k</a:t>
            </a:r>
            <a:r>
              <a:rPr lang="en-US" sz="2200">
                <a:latin typeface="Cambria"/>
                <a:cs typeface="Cambria"/>
              </a:rPr>
              <a:t>ể</a:t>
            </a:r>
            <a:r>
              <a:rPr sz="2200">
                <a:latin typeface="Cambria"/>
                <a:cs typeface="Cambria"/>
              </a:rPr>
              <a:t> </a:t>
            </a:r>
            <a:r>
              <a:rPr sz="2200" dirty="0">
                <a:latin typeface="Cambria"/>
                <a:cs typeface="Cambria"/>
              </a:rPr>
              <a:t>từ ngày thứ </a:t>
            </a:r>
            <a:r>
              <a:rPr sz="2200">
                <a:latin typeface="Cambria"/>
                <a:cs typeface="Cambria"/>
              </a:rPr>
              <a:t>14 sau</a:t>
            </a:r>
            <a:r>
              <a:rPr lang="en-US" sz="2200">
                <a:latin typeface="Cambria"/>
                <a:cs typeface="Cambria"/>
              </a:rPr>
              <a:t> </a:t>
            </a:r>
            <a:r>
              <a:rPr sz="2200">
                <a:latin typeface="Cambria"/>
                <a:cs typeface="Cambria"/>
              </a:rPr>
              <a:t>ngày </a:t>
            </a:r>
            <a:r>
              <a:rPr sz="2200" dirty="0">
                <a:latin typeface="Cambria"/>
                <a:cs typeface="Cambria"/>
              </a:rPr>
              <a:t>tiê</a:t>
            </a:r>
            <a:r>
              <a:rPr sz="2200">
                <a:latin typeface="Cambria"/>
                <a:cs typeface="Cambria"/>
              </a:rPr>
              <a:t>m li</a:t>
            </a:r>
            <a:r>
              <a:rPr lang="en-US" sz="2200">
                <a:latin typeface="Cambria"/>
                <a:cs typeface="Cambria"/>
              </a:rPr>
              <a:t>ề</a:t>
            </a:r>
            <a:r>
              <a:rPr sz="2200">
                <a:latin typeface="Cambria"/>
                <a:cs typeface="Cambria"/>
              </a:rPr>
              <a:t>u đ</a:t>
            </a:r>
            <a:r>
              <a:rPr lang="en-US" sz="2200">
                <a:latin typeface="Cambria"/>
                <a:cs typeface="Cambria"/>
              </a:rPr>
              <a:t>ầ</a:t>
            </a:r>
            <a:r>
              <a:rPr sz="2200">
                <a:latin typeface="Cambria"/>
                <a:cs typeface="Cambria"/>
              </a:rPr>
              <a:t>u </a:t>
            </a:r>
            <a:r>
              <a:rPr sz="2200" dirty="0">
                <a:latin typeface="Cambria"/>
                <a:cs typeface="Cambria"/>
              </a:rPr>
              <a:t>tiên; </a:t>
            </a:r>
            <a:r>
              <a:rPr sz="2200">
                <a:latin typeface="Cambria"/>
                <a:cs typeface="Cambria"/>
              </a:rPr>
              <a:t>mức </a:t>
            </a:r>
            <a:r>
              <a:rPr lang="en-US" sz="2200">
                <a:latin typeface="Cambria"/>
                <a:cs typeface="Cambria"/>
              </a:rPr>
              <a:t>độ </a:t>
            </a:r>
            <a:r>
              <a:rPr sz="2200">
                <a:latin typeface="Cambria"/>
                <a:cs typeface="Cambria"/>
              </a:rPr>
              <a:t>hi</a:t>
            </a:r>
            <a:r>
              <a:rPr lang="vi-VN" sz="2200">
                <a:latin typeface="Cambria"/>
                <a:cs typeface="Cambria"/>
              </a:rPr>
              <a:t>ệ</a:t>
            </a:r>
            <a:r>
              <a:rPr sz="2200">
                <a:latin typeface="Cambria"/>
                <a:cs typeface="Cambria"/>
              </a:rPr>
              <a:t>u </a:t>
            </a:r>
            <a:r>
              <a:rPr sz="2200" dirty="0">
                <a:latin typeface="Cambria"/>
                <a:cs typeface="Cambria"/>
              </a:rPr>
              <a:t>quả là 94% </a:t>
            </a:r>
            <a:r>
              <a:rPr sz="2200">
                <a:latin typeface="Cambria"/>
                <a:cs typeface="Cambria"/>
              </a:rPr>
              <a:t>trong vi</a:t>
            </a:r>
            <a:r>
              <a:rPr lang="vi-VN" sz="2200">
                <a:latin typeface="Cambria"/>
                <a:cs typeface="Cambria"/>
              </a:rPr>
              <a:t>ệ</a:t>
            </a:r>
            <a:r>
              <a:rPr sz="2200">
                <a:latin typeface="Cambria"/>
                <a:cs typeface="Cambria"/>
              </a:rPr>
              <a:t>c bảo v</a:t>
            </a:r>
            <a:r>
              <a:rPr lang="vi-VN" sz="2200">
                <a:latin typeface="Cambria"/>
                <a:cs typeface="Cambria"/>
              </a:rPr>
              <a:t>ệ</a:t>
            </a:r>
            <a:r>
              <a:rPr sz="2200">
                <a:latin typeface="Cambria"/>
                <a:cs typeface="Cambria"/>
              </a:rPr>
              <a:t>ch</a:t>
            </a:r>
            <a:r>
              <a:rPr lang="en-US" sz="2200">
                <a:latin typeface="Cambria"/>
                <a:cs typeface="Cambria"/>
              </a:rPr>
              <a:t>ố</a:t>
            </a:r>
            <a:r>
              <a:rPr sz="2200">
                <a:latin typeface="Cambria"/>
                <a:cs typeface="Cambria"/>
              </a:rPr>
              <a:t>ng lại</a:t>
            </a:r>
            <a:r>
              <a:rPr lang="en-US" sz="2200">
                <a:latin typeface="Cambria"/>
                <a:cs typeface="Cambria"/>
              </a:rPr>
              <a:t> </a:t>
            </a:r>
            <a:r>
              <a:rPr sz="2200">
                <a:latin typeface="Cambria"/>
                <a:cs typeface="Cambria"/>
              </a:rPr>
              <a:t>dịch b</a:t>
            </a:r>
            <a:r>
              <a:rPr lang="vi-VN" sz="2200">
                <a:latin typeface="Cambria"/>
                <a:cs typeface="Cambria"/>
              </a:rPr>
              <a:t>ệ</a:t>
            </a:r>
            <a:r>
              <a:rPr sz="2200">
                <a:latin typeface="Cambria"/>
                <a:cs typeface="Cambria"/>
              </a:rPr>
              <a:t>nh </a:t>
            </a:r>
            <a:r>
              <a:rPr sz="2200" dirty="0">
                <a:latin typeface="Cambria"/>
                <a:cs typeface="Cambria"/>
              </a:rPr>
              <a:t>CoViD-19; vaccine AstraZeneca là 63%, Sinovac là 51</a:t>
            </a:r>
            <a:r>
              <a:rPr sz="2200">
                <a:latin typeface="Cambria"/>
                <a:cs typeface="Cambria"/>
              </a:rPr>
              <a:t>%, Pmizer</a:t>
            </a:r>
            <a:r>
              <a:rPr lang="en-US" sz="2200">
                <a:latin typeface="Cambria"/>
                <a:cs typeface="Cambria"/>
              </a:rPr>
              <a:t> </a:t>
            </a:r>
            <a:r>
              <a:rPr sz="2200">
                <a:latin typeface="Cambria"/>
                <a:cs typeface="Cambria"/>
              </a:rPr>
              <a:t>khoảng </a:t>
            </a:r>
            <a:r>
              <a:rPr sz="2200" dirty="0">
                <a:latin typeface="Cambria"/>
                <a:cs typeface="Cambria"/>
              </a:rPr>
              <a:t>96%</a:t>
            </a:r>
            <a:endParaRPr sz="2200">
              <a:latin typeface="Cambria"/>
              <a:cs typeface="Cambria"/>
            </a:endParaRPr>
          </a:p>
          <a:p>
            <a:pPr marL="262281" marR="2587" indent="-256137">
              <a:lnSpc>
                <a:spcPts val="2562"/>
              </a:lnSpc>
              <a:spcBef>
                <a:spcPts val="1233"/>
              </a:spcBef>
              <a:buSzPct val="123529"/>
              <a:buChar char="•"/>
              <a:tabLst>
                <a:tab pos="262605" algn="l"/>
              </a:tabLst>
            </a:pPr>
            <a:r>
              <a:rPr sz="2200" dirty="0">
                <a:latin typeface="Cambria"/>
                <a:cs typeface="Cambria"/>
              </a:rPr>
              <a:t>Như vậy, khả năng khô</a:t>
            </a:r>
            <a:r>
              <a:rPr sz="2200">
                <a:latin typeface="Cambria"/>
                <a:cs typeface="Cambria"/>
              </a:rPr>
              <a:t>ng nhi</a:t>
            </a:r>
            <a:r>
              <a:rPr lang="en-US" sz="2200">
                <a:latin typeface="Cambria"/>
                <a:cs typeface="Cambria"/>
              </a:rPr>
              <a:t>ễ</a:t>
            </a:r>
            <a:r>
              <a:rPr sz="2200">
                <a:latin typeface="Cambria"/>
                <a:cs typeface="Cambria"/>
              </a:rPr>
              <a:t>m </a:t>
            </a:r>
            <a:r>
              <a:rPr sz="2200" dirty="0">
                <a:latin typeface="Cambria"/>
                <a:cs typeface="Cambria"/>
              </a:rPr>
              <a:t>virus </a:t>
            </a:r>
            <a:r>
              <a:rPr sz="2200">
                <a:latin typeface="Cambria"/>
                <a:cs typeface="Cambria"/>
              </a:rPr>
              <a:t>SARS-CoV-2 n</a:t>
            </a:r>
            <a:r>
              <a:rPr lang="en-US" sz="2200">
                <a:latin typeface="Cambria"/>
                <a:cs typeface="Cambria"/>
              </a:rPr>
              <a:t>ế</a:t>
            </a:r>
            <a:r>
              <a:rPr sz="2200">
                <a:latin typeface="Cambria"/>
                <a:cs typeface="Cambria"/>
              </a:rPr>
              <a:t>u </a:t>
            </a:r>
            <a:r>
              <a:rPr sz="2200" dirty="0">
                <a:latin typeface="Cambria"/>
                <a:cs typeface="Cambria"/>
              </a:rPr>
              <a:t>tiêm vaccine </a:t>
            </a:r>
            <a:r>
              <a:rPr sz="2200">
                <a:latin typeface="Cambria"/>
                <a:cs typeface="Cambria"/>
              </a:rPr>
              <a:t>loại y</a:t>
            </a:r>
            <a:r>
              <a:rPr lang="en-US" sz="2200">
                <a:latin typeface="Cambria"/>
                <a:cs typeface="Cambria"/>
              </a:rPr>
              <a:t>ế</a:t>
            </a:r>
            <a:r>
              <a:rPr sz="2200">
                <a:latin typeface="Cambria"/>
                <a:cs typeface="Cambria"/>
              </a:rPr>
              <a:t>u</a:t>
            </a:r>
            <a:r>
              <a:rPr lang="en-US" sz="2200">
                <a:latin typeface="Cambria"/>
                <a:cs typeface="Cambria"/>
              </a:rPr>
              <a:t> </a:t>
            </a:r>
            <a:r>
              <a:rPr sz="2200">
                <a:latin typeface="Cambria"/>
                <a:cs typeface="Cambria"/>
              </a:rPr>
              <a:t>nh</a:t>
            </a:r>
            <a:r>
              <a:rPr lang="en-US" sz="2200">
                <a:latin typeface="Cambria"/>
                <a:cs typeface="Cambria"/>
              </a:rPr>
              <a:t>ấ</a:t>
            </a:r>
            <a:r>
              <a:rPr sz="2200">
                <a:latin typeface="Cambria"/>
                <a:cs typeface="Cambria"/>
              </a:rPr>
              <a:t>t </a:t>
            </a:r>
            <a:r>
              <a:rPr sz="2200" dirty="0">
                <a:latin typeface="Cambria"/>
                <a:cs typeface="Cambria"/>
              </a:rPr>
              <a:t>cũng bớt đi được 51%, </a:t>
            </a:r>
            <a:r>
              <a:rPr sz="2200">
                <a:latin typeface="Cambria"/>
                <a:cs typeface="Cambria"/>
              </a:rPr>
              <a:t>còn n</a:t>
            </a:r>
            <a:r>
              <a:rPr lang="en-US" sz="2200">
                <a:latin typeface="Cambria"/>
                <a:cs typeface="Cambria"/>
              </a:rPr>
              <a:t>ế</a:t>
            </a:r>
            <a:r>
              <a:rPr sz="2200">
                <a:latin typeface="Cambria"/>
                <a:cs typeface="Cambria"/>
              </a:rPr>
              <a:t>u </a:t>
            </a:r>
            <a:r>
              <a:rPr sz="2200" dirty="0">
                <a:latin typeface="Cambria"/>
                <a:cs typeface="Cambria"/>
              </a:rPr>
              <a:t>không tiêm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100% khả nă</a:t>
            </a:r>
            <a:r>
              <a:rPr sz="2200">
                <a:latin typeface="Cambria"/>
                <a:cs typeface="Cambria"/>
              </a:rPr>
              <a:t>ng bị</a:t>
            </a:r>
            <a:r>
              <a:rPr lang="en-US" sz="2200">
                <a:latin typeface="Cambria"/>
                <a:cs typeface="Cambria"/>
              </a:rPr>
              <a:t> </a:t>
            </a:r>
            <a:r>
              <a:rPr sz="2200">
                <a:latin typeface="Cambria"/>
                <a:cs typeface="Cambria"/>
              </a:rPr>
              <a:t>nhi</a:t>
            </a:r>
            <a:r>
              <a:rPr lang="en-US" sz="2200">
                <a:latin typeface="Cambria"/>
                <a:cs typeface="Cambria"/>
              </a:rPr>
              <a:t>ễ</a:t>
            </a:r>
            <a:r>
              <a:rPr sz="2200">
                <a:latin typeface="Cambria"/>
                <a:cs typeface="Cambria"/>
              </a:rPr>
              <a:t>m</a:t>
            </a:r>
            <a:r>
              <a:rPr sz="2200" dirty="0">
                <a:latin typeface="Cambria"/>
                <a:cs typeface="Cambria"/>
              </a:rPr>
              <a:t>.</a:t>
            </a:r>
            <a:endParaRPr sz="2200">
              <a:latin typeface="Cambria"/>
              <a:cs typeface="Cambria"/>
            </a:endParaRPr>
          </a:p>
        </p:txBody>
      </p:sp>
    </p:spTree>
    <p:extLst>
      <p:ext uri="{BB962C8B-B14F-4D97-AF65-F5344CB8AC3E}">
        <p14:creationId xmlns:p14="http://schemas.microsoft.com/office/powerpoint/2010/main" val="363144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22</a:t>
            </a:fld>
            <a:endParaRPr sz="700">
              <a:latin typeface="Arial MT"/>
              <a:cs typeface="Arial MT"/>
            </a:endParaRPr>
          </a:p>
        </p:txBody>
      </p:sp>
      <p:sp>
        <p:nvSpPr>
          <p:cNvPr id="2" name="object 2"/>
          <p:cNvSpPr txBox="1"/>
          <p:nvPr/>
        </p:nvSpPr>
        <p:spPr>
          <a:xfrm>
            <a:off x="694311" y="3888986"/>
            <a:ext cx="4674829" cy="1743634"/>
          </a:xfrm>
          <a:prstGeom prst="rect">
            <a:avLst/>
          </a:prstGeom>
        </p:spPr>
        <p:txBody>
          <a:bodyPr vert="horz" wrap="square" lIns="0" tIns="80851" rIns="0" bIns="0" rtlCol="0">
            <a:spAutoFit/>
          </a:bodyPr>
          <a:lstStyle/>
          <a:p>
            <a:pPr marL="283627" indent="-277482">
              <a:spcBef>
                <a:spcPts val="637"/>
              </a:spcBef>
              <a:buSzPct val="123529"/>
              <a:buFont typeface="Microsoft Sans Serif"/>
              <a:buChar char="‣"/>
              <a:tabLst>
                <a:tab pos="283950" algn="l"/>
              </a:tabLst>
            </a:pPr>
            <a:r>
              <a:rPr sz="2200">
                <a:solidFill>
                  <a:srgbClr val="011993"/>
                </a:solidFill>
                <a:latin typeface="Cambria"/>
                <a:cs typeface="Cambria"/>
              </a:rPr>
              <a:t>Vaccine t</a:t>
            </a:r>
            <a:r>
              <a:rPr lang="en-US" sz="2200">
                <a:solidFill>
                  <a:srgbClr val="011993"/>
                </a:solidFill>
                <a:latin typeface="Cambria"/>
                <a:cs typeface="Cambria"/>
              </a:rPr>
              <a:t>ố</a:t>
            </a:r>
            <a:r>
              <a:rPr sz="2200">
                <a:solidFill>
                  <a:srgbClr val="011993"/>
                </a:solidFill>
                <a:latin typeface="Cambria"/>
                <a:cs typeface="Cambria"/>
              </a:rPr>
              <a:t>t (x</a:t>
            </a:r>
            <a:r>
              <a:rPr lang="en-US" sz="2200">
                <a:solidFill>
                  <a:srgbClr val="011993"/>
                </a:solidFill>
                <a:latin typeface="Cambria"/>
                <a:cs typeface="Cambria"/>
              </a:rPr>
              <a:t>ấ</a:t>
            </a:r>
            <a:r>
              <a:rPr sz="2200">
                <a:solidFill>
                  <a:srgbClr val="011993"/>
                </a:solidFill>
                <a:latin typeface="Cambria"/>
                <a:cs typeface="Cambria"/>
              </a:rPr>
              <a:t>p </a:t>
            </a:r>
            <a:r>
              <a:rPr sz="2200" dirty="0">
                <a:solidFill>
                  <a:srgbClr val="011993"/>
                </a:solidFill>
                <a:latin typeface="Cambria"/>
                <a:cs typeface="Cambria"/>
              </a:rPr>
              <a:t>xı̉ 94%)</a:t>
            </a:r>
            <a:endParaRPr sz="2200">
              <a:latin typeface="Cambria"/>
              <a:cs typeface="Cambria"/>
            </a:endParaRPr>
          </a:p>
          <a:p>
            <a:pPr marL="283627" indent="-277482">
              <a:spcBef>
                <a:spcPts val="1225"/>
              </a:spcBef>
              <a:buSzPct val="123529"/>
              <a:buFont typeface="Microsoft Sans Serif"/>
              <a:buChar char="‣"/>
              <a:tabLst>
                <a:tab pos="283950" algn="l"/>
              </a:tabLst>
            </a:pPr>
            <a:r>
              <a:rPr sz="2200" dirty="0">
                <a:solidFill>
                  <a:srgbClr val="011993"/>
                </a:solidFill>
                <a:latin typeface="Cambria"/>
                <a:cs typeface="Cambria"/>
              </a:rPr>
              <a:t>Vaccine trung bı̀nh </a:t>
            </a:r>
            <a:r>
              <a:rPr sz="2200">
                <a:solidFill>
                  <a:srgbClr val="011993"/>
                </a:solidFill>
                <a:latin typeface="Cambria"/>
                <a:cs typeface="Cambria"/>
              </a:rPr>
              <a:t>(x</a:t>
            </a:r>
            <a:r>
              <a:rPr lang="en-US" sz="2200">
                <a:solidFill>
                  <a:srgbClr val="011993"/>
                </a:solidFill>
                <a:latin typeface="Cambria"/>
                <a:cs typeface="Cambria"/>
              </a:rPr>
              <a:t>ấ</a:t>
            </a:r>
            <a:r>
              <a:rPr sz="2200">
                <a:solidFill>
                  <a:srgbClr val="011993"/>
                </a:solidFill>
                <a:latin typeface="Cambria"/>
                <a:cs typeface="Cambria"/>
              </a:rPr>
              <a:t>p </a:t>
            </a:r>
            <a:r>
              <a:rPr sz="2200" dirty="0">
                <a:solidFill>
                  <a:srgbClr val="011993"/>
                </a:solidFill>
                <a:latin typeface="Cambria"/>
                <a:cs typeface="Cambria"/>
              </a:rPr>
              <a:t>xı̉ </a:t>
            </a:r>
            <a:r>
              <a:rPr sz="2200">
                <a:solidFill>
                  <a:srgbClr val="011993"/>
                </a:solidFill>
                <a:latin typeface="Cambria"/>
                <a:cs typeface="Cambria"/>
              </a:rPr>
              <a:t>63%)</a:t>
            </a:r>
            <a:endParaRPr lang="en-US" sz="2200">
              <a:solidFill>
                <a:srgbClr val="011993"/>
              </a:solidFill>
              <a:latin typeface="Cambria"/>
              <a:cs typeface="Cambria"/>
            </a:endParaRPr>
          </a:p>
          <a:p>
            <a:pPr marL="283627" indent="-277482">
              <a:spcBef>
                <a:spcPts val="1225"/>
              </a:spcBef>
              <a:buSzPct val="123529"/>
              <a:buFont typeface="Microsoft Sans Serif"/>
              <a:buChar char="‣"/>
              <a:tabLst>
                <a:tab pos="283950" algn="l"/>
              </a:tabLst>
            </a:pPr>
            <a:r>
              <a:rPr lang="vi-VN" sz="2200">
                <a:solidFill>
                  <a:srgbClr val="011993"/>
                </a:solidFill>
                <a:latin typeface="Cambria"/>
                <a:cs typeface="Cambria"/>
              </a:rPr>
              <a:t>Vaccine chưa tốt (xấp xı̉ gần dưới 51%)</a:t>
            </a:r>
            <a:endParaRPr lang="vi-VN" sz="2200">
              <a:latin typeface="Cambria"/>
              <a:cs typeface="Cambria"/>
            </a:endParaRPr>
          </a:p>
        </p:txBody>
      </p:sp>
      <p:sp>
        <p:nvSpPr>
          <p:cNvPr id="3" name="object 3"/>
          <p:cNvSpPr txBox="1"/>
          <p:nvPr/>
        </p:nvSpPr>
        <p:spPr>
          <a:xfrm>
            <a:off x="454158" y="1959416"/>
            <a:ext cx="8188299" cy="1534182"/>
          </a:xfrm>
          <a:prstGeom prst="rect">
            <a:avLst/>
          </a:prstGeom>
        </p:spPr>
        <p:txBody>
          <a:bodyPr vert="horz" wrap="square" lIns="0" tIns="23285" rIns="0" bIns="0" rtlCol="0">
            <a:spAutoFit/>
          </a:bodyPr>
          <a:lstStyle/>
          <a:p>
            <a:pPr marL="275218" marR="101226" indent="-256137">
              <a:lnSpc>
                <a:spcPts val="2562"/>
              </a:lnSpc>
              <a:spcBef>
                <a:spcPts val="183"/>
              </a:spcBef>
              <a:buSzPct val="123529"/>
              <a:buChar char="•"/>
              <a:tabLst>
                <a:tab pos="275541" algn="l"/>
              </a:tabLst>
            </a:pPr>
            <a:r>
              <a:rPr sz="2200" dirty="0">
                <a:latin typeface="Cambria"/>
                <a:cs typeface="Cambria"/>
              </a:rPr>
              <a:t>Từ đây,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xây </a:t>
            </a:r>
            <a:r>
              <a:rPr sz="2200">
                <a:latin typeface="Cambria"/>
                <a:cs typeface="Cambria"/>
              </a:rPr>
              <a:t>dựng </a:t>
            </a:r>
            <a:r>
              <a:rPr lang="vi-VN" sz="2200">
                <a:latin typeface="Cambria"/>
                <a:cs typeface="Cambria"/>
              </a:rPr>
              <a:t>tập </a:t>
            </a:r>
            <a:r>
              <a:rPr sz="2200">
                <a:latin typeface="Cambria"/>
                <a:cs typeface="Cambria"/>
              </a:rPr>
              <a:t>mờ đ</a:t>
            </a:r>
            <a:r>
              <a:rPr lang="en-US" sz="2200">
                <a:latin typeface="Cambria"/>
                <a:cs typeface="Cambria"/>
              </a:rPr>
              <a:t>ể</a:t>
            </a:r>
            <a:r>
              <a:rPr sz="2200">
                <a:latin typeface="Cambria"/>
                <a:cs typeface="Cambria"/>
              </a:rPr>
              <a:t> </a:t>
            </a:r>
            <a:r>
              <a:rPr sz="2200" dirty="0">
                <a:latin typeface="Cambria"/>
                <a:cs typeface="Cambria"/>
              </a:rPr>
              <a:t>nhận </a:t>
            </a:r>
            <a:r>
              <a:rPr sz="2200">
                <a:latin typeface="Cambria"/>
                <a:cs typeface="Cambria"/>
              </a:rPr>
              <a:t>định v</a:t>
            </a:r>
            <a:r>
              <a:rPr lang="en-US" sz="2200">
                <a:latin typeface="Cambria"/>
                <a:cs typeface="Cambria"/>
              </a:rPr>
              <a:t>ề</a:t>
            </a:r>
            <a:r>
              <a:rPr sz="2200">
                <a:latin typeface="Cambria"/>
                <a:cs typeface="Cambria"/>
              </a:rPr>
              <a:t> </a:t>
            </a:r>
            <a:r>
              <a:rPr sz="2200" dirty="0">
                <a:latin typeface="Cambria"/>
                <a:cs typeface="Cambria"/>
              </a:rPr>
              <a:t>vaccine dựa trê</a:t>
            </a:r>
            <a:r>
              <a:rPr sz="2200">
                <a:latin typeface="Cambria"/>
                <a:cs typeface="Cambria"/>
              </a:rPr>
              <a:t>n </a:t>
            </a:r>
            <a:r>
              <a:rPr lang="vi-VN" sz="2200">
                <a:latin typeface="Cambria"/>
                <a:cs typeface="Cambria"/>
              </a:rPr>
              <a:t>tập </a:t>
            </a:r>
            <a:r>
              <a:rPr sz="2200">
                <a:latin typeface="Cambria"/>
                <a:cs typeface="Cambria"/>
              </a:rPr>
              <a:t>n</a:t>
            </a:r>
            <a:r>
              <a:rPr lang="en-US" sz="2200">
                <a:latin typeface="Cambria"/>
                <a:cs typeface="Cambria"/>
              </a:rPr>
              <a:t>ề</a:t>
            </a:r>
            <a:r>
              <a:rPr sz="2200">
                <a:latin typeface="Cambria"/>
                <a:cs typeface="Cambria"/>
              </a:rPr>
              <a:t>n </a:t>
            </a:r>
            <a:r>
              <a:rPr sz="2200" i="1">
                <a:latin typeface="Cambria"/>
                <a:cs typeface="Cambria"/>
              </a:rPr>
              <a:t>X</a:t>
            </a:r>
            <a:r>
              <a:rPr lang="en-US" sz="2200" i="1">
                <a:latin typeface="Cambria"/>
                <a:cs typeface="Cambria"/>
              </a:rPr>
              <a:t> </a:t>
            </a:r>
            <a:r>
              <a:rPr sz="2200">
                <a:latin typeface="Cambria"/>
                <a:cs typeface="Cambria"/>
              </a:rPr>
              <a:t>là </a:t>
            </a:r>
            <a:r>
              <a:rPr sz="2200" dirty="0">
                <a:latin typeface="Cambria"/>
                <a:cs typeface="Cambria"/>
              </a:rPr>
              <a:t>các </a:t>
            </a:r>
            <a:r>
              <a:rPr sz="2200">
                <a:latin typeface="Cambria"/>
                <a:cs typeface="Cambria"/>
              </a:rPr>
              <a:t>con s</a:t>
            </a:r>
            <a:r>
              <a:rPr lang="en-US" sz="2200">
                <a:latin typeface="Cambria"/>
                <a:cs typeface="Cambria"/>
              </a:rPr>
              <a:t>ố</a:t>
            </a:r>
            <a:r>
              <a:rPr sz="2200">
                <a:latin typeface="Cambria"/>
                <a:cs typeface="Cambria"/>
              </a:rPr>
              <a:t> v</a:t>
            </a:r>
            <a:r>
              <a:rPr lang="en-US" sz="2200">
                <a:latin typeface="Cambria"/>
                <a:cs typeface="Cambria"/>
              </a:rPr>
              <a:t>ề</a:t>
            </a:r>
            <a:r>
              <a:rPr sz="2200">
                <a:latin typeface="Cambria"/>
                <a:cs typeface="Cambria"/>
              </a:rPr>
              <a:t> </a:t>
            </a:r>
            <a:r>
              <a:rPr sz="2200" dirty="0">
                <a:latin typeface="Cambria"/>
                <a:cs typeface="Cambria"/>
              </a:rPr>
              <a:t>khả nă</a:t>
            </a:r>
            <a:r>
              <a:rPr sz="2200">
                <a:latin typeface="Cambria"/>
                <a:cs typeface="Cambria"/>
              </a:rPr>
              <a:t>ng đ</a:t>
            </a:r>
            <a:r>
              <a:rPr lang="en-US" sz="2200">
                <a:latin typeface="Cambria"/>
                <a:cs typeface="Cambria"/>
              </a:rPr>
              <a:t>ề</a:t>
            </a:r>
            <a:r>
              <a:rPr sz="2200">
                <a:latin typeface="Cambria"/>
                <a:cs typeface="Cambria"/>
              </a:rPr>
              <a:t> </a:t>
            </a:r>
            <a:r>
              <a:rPr sz="2200" dirty="0">
                <a:latin typeface="Cambria"/>
                <a:cs typeface="Cambria"/>
              </a:rPr>
              <a:t>kháng với virus SARS-CoV-2 khi tiêm </a:t>
            </a:r>
            <a:r>
              <a:rPr sz="2200">
                <a:latin typeface="Cambria"/>
                <a:cs typeface="Cambria"/>
              </a:rPr>
              <a:t>các loại</a:t>
            </a:r>
            <a:r>
              <a:rPr lang="en-US" sz="2200">
                <a:latin typeface="Cambria"/>
                <a:cs typeface="Cambria"/>
              </a:rPr>
              <a:t> </a:t>
            </a:r>
            <a:r>
              <a:rPr sz="2200">
                <a:latin typeface="Cambria"/>
                <a:cs typeface="Cambria"/>
              </a:rPr>
              <a:t>vaccine </a:t>
            </a:r>
            <a:r>
              <a:rPr sz="2200" dirty="0">
                <a:latin typeface="Cambria"/>
                <a:cs typeface="Cambria"/>
              </a:rPr>
              <a:t>đang lưu hành.</a:t>
            </a:r>
            <a:endParaRPr sz="2200">
              <a:latin typeface="Cambria"/>
              <a:cs typeface="Cambria"/>
            </a:endParaRPr>
          </a:p>
          <a:p>
            <a:pPr marL="275218" indent="-256137">
              <a:spcBef>
                <a:spcPts val="1128"/>
              </a:spcBef>
              <a:buSzPct val="123529"/>
              <a:buChar char="•"/>
              <a:tabLst>
                <a:tab pos="275541" algn="l"/>
              </a:tabLst>
            </a:pPr>
            <a:r>
              <a:rPr sz="2200">
                <a:latin typeface="Cambria"/>
                <a:cs typeface="Cambria"/>
              </a:rPr>
              <a:t>Ch</a:t>
            </a:r>
            <a:r>
              <a:rPr lang="en-US" sz="2200">
                <a:latin typeface="Cambria"/>
                <a:cs typeface="Cambria"/>
              </a:rPr>
              <a:t>ẳ</a:t>
            </a:r>
            <a:r>
              <a:rPr sz="2200">
                <a:latin typeface="Cambria"/>
                <a:cs typeface="Cambria"/>
              </a:rPr>
              <a:t>ng </a:t>
            </a:r>
            <a:r>
              <a:rPr sz="2200" dirty="0">
                <a:latin typeface="Cambria"/>
                <a:cs typeface="Cambria"/>
              </a:rPr>
              <a:t>hạn, với </a:t>
            </a:r>
            <a:r>
              <a:rPr sz="2400" i="1" dirty="0">
                <a:latin typeface="Times New Roman"/>
                <a:cs typeface="Times New Roman"/>
              </a:rPr>
              <a:t>X </a:t>
            </a:r>
            <a:r>
              <a:rPr sz="2400" dirty="0">
                <a:latin typeface="Cambria"/>
                <a:cs typeface="Cambria"/>
              </a:rPr>
              <a:t>= </a:t>
            </a:r>
            <a:r>
              <a:rPr sz="3600" baseline="-11350" dirty="0">
                <a:latin typeface="Verdana"/>
                <a:cs typeface="Verdana"/>
              </a:rPr>
              <a:t>{</a:t>
            </a:r>
            <a:r>
              <a:rPr sz="2400" dirty="0">
                <a:latin typeface="Cambria"/>
                <a:cs typeface="Cambria"/>
              </a:rPr>
              <a:t>51,63,94</a:t>
            </a:r>
            <a:r>
              <a:rPr sz="3600" baseline="-11350" dirty="0">
                <a:latin typeface="Verdana"/>
                <a:cs typeface="Verdana"/>
              </a:rPr>
              <a:t>}</a:t>
            </a:r>
            <a:r>
              <a:rPr sz="2200" dirty="0">
                <a:latin typeface="Cambria"/>
                <a:cs typeface="Cambria"/>
              </a:rPr>
              <a:t>, có các nhận </a:t>
            </a:r>
            <a:r>
              <a:rPr sz="2200">
                <a:latin typeface="Cambria"/>
                <a:cs typeface="Cambria"/>
              </a:rPr>
              <a:t>định:</a:t>
            </a:r>
          </a:p>
        </p:txBody>
      </p:sp>
      <p:sp>
        <p:nvSpPr>
          <p:cNvPr id="5" name="object 5"/>
          <p:cNvSpPr txBox="1"/>
          <p:nvPr/>
        </p:nvSpPr>
        <p:spPr>
          <a:xfrm>
            <a:off x="5105316" y="3909419"/>
            <a:ext cx="3860062" cy="1379920"/>
          </a:xfrm>
          <a:prstGeom prst="rect">
            <a:avLst/>
          </a:prstGeom>
        </p:spPr>
        <p:txBody>
          <a:bodyPr vert="horz" wrap="square" lIns="0" tIns="20375" rIns="0" bIns="0" rtlCol="0">
            <a:spAutoFit/>
          </a:bodyPr>
          <a:lstStyle/>
          <a:p>
            <a:pPr marL="6468" marR="2587">
              <a:lnSpc>
                <a:spcPts val="2562"/>
              </a:lnSpc>
              <a:spcBef>
                <a:spcPts val="160"/>
              </a:spcBef>
            </a:pPr>
            <a:r>
              <a:rPr lang="vi-VN" sz="2200" b="1">
                <a:latin typeface="Cambria"/>
                <a:cs typeface="Cambria"/>
              </a:rPr>
              <a:t>Là căn cứ để xây dựng 3 tập mờ:</a:t>
            </a:r>
            <a:r>
              <a:rPr lang="en-US" sz="2200" b="1">
                <a:latin typeface="Cambria"/>
                <a:cs typeface="Cambria"/>
              </a:rPr>
              <a:t> </a:t>
            </a:r>
            <a:r>
              <a:rPr sz="2200" b="1">
                <a:latin typeface="Cambria"/>
                <a:cs typeface="Cambria"/>
              </a:rPr>
              <a:t>vaccine </a:t>
            </a:r>
            <a:r>
              <a:rPr sz="2200" b="1" dirty="0">
                <a:latin typeface="Cambria"/>
                <a:cs typeface="Cambria"/>
              </a:rPr>
              <a:t>tốt (</a:t>
            </a:r>
            <a:r>
              <a:rPr sz="2200" b="1" i="1" dirty="0">
                <a:latin typeface="Cambria"/>
                <a:cs typeface="Cambria"/>
              </a:rPr>
              <a:t>T</a:t>
            </a:r>
            <a:r>
              <a:rPr sz="2200" b="1" dirty="0">
                <a:latin typeface="Cambria"/>
                <a:cs typeface="Cambria"/>
              </a:rPr>
              <a:t>), vaccine </a:t>
            </a:r>
            <a:r>
              <a:rPr sz="2200" b="1">
                <a:latin typeface="Cambria"/>
                <a:cs typeface="Cambria"/>
              </a:rPr>
              <a:t>trung bình</a:t>
            </a:r>
            <a:r>
              <a:rPr lang="en-US" sz="2200" b="1">
                <a:latin typeface="Cambria"/>
                <a:cs typeface="Cambria"/>
              </a:rPr>
              <a:t> </a:t>
            </a:r>
            <a:r>
              <a:rPr sz="2200" b="1">
                <a:latin typeface="Cambria"/>
                <a:cs typeface="Cambria"/>
              </a:rPr>
              <a:t>(</a:t>
            </a:r>
            <a:r>
              <a:rPr sz="2200" b="1" i="1" dirty="0">
                <a:latin typeface="Cambria"/>
                <a:cs typeface="Cambria"/>
              </a:rPr>
              <a:t>B</a:t>
            </a:r>
            <a:r>
              <a:rPr sz="2200" b="1" dirty="0">
                <a:latin typeface="Cambria"/>
                <a:cs typeface="Cambria"/>
              </a:rPr>
              <a:t>), vaccine yếu (</a:t>
            </a:r>
            <a:r>
              <a:rPr sz="2200" b="1" i="1" dirty="0">
                <a:latin typeface="Cambria"/>
                <a:cs typeface="Cambria"/>
              </a:rPr>
              <a:t>Y</a:t>
            </a:r>
            <a:r>
              <a:rPr sz="2200" b="1" dirty="0">
                <a:latin typeface="Cambria"/>
                <a:cs typeface="Cambria"/>
              </a:rPr>
              <a:t>).</a:t>
            </a:r>
            <a:endParaRPr sz="2200">
              <a:latin typeface="Cambria"/>
              <a:cs typeface="Cambria"/>
            </a:endParaRPr>
          </a:p>
        </p:txBody>
      </p:sp>
    </p:spTree>
    <p:extLst>
      <p:ext uri="{BB962C8B-B14F-4D97-AF65-F5344CB8AC3E}">
        <p14:creationId xmlns:p14="http://schemas.microsoft.com/office/powerpoint/2010/main" val="2333238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65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23</a:t>
            </a:fld>
            <a:endParaRPr sz="700">
              <a:latin typeface="Arial MT"/>
              <a:cs typeface="Arial MT"/>
            </a:endParaRPr>
          </a:p>
        </p:txBody>
      </p:sp>
      <p:sp>
        <p:nvSpPr>
          <p:cNvPr id="2" name="object 2"/>
          <p:cNvSpPr txBox="1">
            <a:spLocks noGrp="1"/>
          </p:cNvSpPr>
          <p:nvPr>
            <p:ph type="title"/>
          </p:nvPr>
        </p:nvSpPr>
        <p:spPr>
          <a:xfrm>
            <a:off x="465711" y="519519"/>
            <a:ext cx="5561935"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Tiếp cận theo chuyên gia</a:t>
            </a:r>
            <a:endParaRPr sz="3600">
              <a:latin typeface="Cambria"/>
              <a:cs typeface="Cambria"/>
            </a:endParaRPr>
          </a:p>
        </p:txBody>
      </p:sp>
      <p:sp>
        <p:nvSpPr>
          <p:cNvPr id="3" name="object 3"/>
          <p:cNvSpPr txBox="1"/>
          <p:nvPr/>
        </p:nvSpPr>
        <p:spPr>
          <a:xfrm>
            <a:off x="454158" y="2026813"/>
            <a:ext cx="8354090" cy="3246610"/>
          </a:xfrm>
          <a:prstGeom prst="rect">
            <a:avLst/>
          </a:prstGeom>
        </p:spPr>
        <p:txBody>
          <a:bodyPr vert="horz" wrap="square" lIns="0" tIns="80851" rIns="0" bIns="0" rtlCol="0">
            <a:spAutoFit/>
          </a:bodyPr>
          <a:lstStyle/>
          <a:p>
            <a:pPr marL="275218" indent="-256137">
              <a:spcBef>
                <a:spcPts val="637"/>
              </a:spcBef>
              <a:buSzPct val="123529"/>
              <a:buChar char="•"/>
              <a:tabLst>
                <a:tab pos="275541" algn="l"/>
              </a:tabLst>
            </a:pPr>
            <a:r>
              <a:rPr sz="2200">
                <a:latin typeface="Cambria"/>
                <a:cs typeface="Cambria"/>
              </a:rPr>
              <a:t>Nh</a:t>
            </a:r>
            <a:r>
              <a:rPr lang="en-US" sz="2200">
                <a:latin typeface="Cambria"/>
                <a:cs typeface="Cambria"/>
              </a:rPr>
              <a:t>ằ</a:t>
            </a:r>
            <a:r>
              <a:rPr sz="2200">
                <a:latin typeface="Cambria"/>
                <a:cs typeface="Cambria"/>
              </a:rPr>
              <a:t>m </a:t>
            </a:r>
            <a:r>
              <a:rPr sz="2200" dirty="0">
                <a:latin typeface="Cambria"/>
                <a:cs typeface="Cambria"/>
              </a:rPr>
              <a:t>mục đı́ch:</a:t>
            </a:r>
            <a:endParaRPr sz="2200">
              <a:latin typeface="Cambria"/>
              <a:cs typeface="Cambria"/>
            </a:endParaRPr>
          </a:p>
          <a:p>
            <a:pPr marL="552377" lvl="1" indent="-277482">
              <a:spcBef>
                <a:spcPts val="1225"/>
              </a:spcBef>
              <a:buSzPct val="123529"/>
              <a:buFont typeface="Microsoft Sans Serif"/>
              <a:buChar char="‣"/>
              <a:tabLst>
                <a:tab pos="552700" algn="l"/>
              </a:tabLst>
            </a:pPr>
            <a:r>
              <a:rPr sz="2200" dirty="0">
                <a:solidFill>
                  <a:srgbClr val="011993"/>
                </a:solidFill>
                <a:latin typeface="Cambria"/>
                <a:cs typeface="Cambria"/>
              </a:rPr>
              <a:t>Thu thâ</a:t>
            </a:r>
            <a:r>
              <a:rPr sz="2200">
                <a:solidFill>
                  <a:srgbClr val="011993"/>
                </a:solidFill>
                <a:latin typeface="Cambria"/>
                <a:cs typeface="Cambria"/>
              </a:rPr>
              <a:t>̣p ki</a:t>
            </a:r>
            <a:r>
              <a:rPr lang="en-US" sz="2200">
                <a:solidFill>
                  <a:srgbClr val="011993"/>
                </a:solidFill>
                <a:latin typeface="Cambria"/>
                <a:cs typeface="Cambria"/>
              </a:rPr>
              <a:t>ế</a:t>
            </a:r>
            <a:r>
              <a:rPr sz="2200">
                <a:solidFill>
                  <a:srgbClr val="011993"/>
                </a:solidFill>
                <a:latin typeface="Cambria"/>
                <a:cs typeface="Cambria"/>
              </a:rPr>
              <a:t>n </a:t>
            </a:r>
            <a:r>
              <a:rPr sz="2200" dirty="0">
                <a:solidFill>
                  <a:srgbClr val="011993"/>
                </a:solidFill>
                <a:latin typeface="Cambria"/>
                <a:cs typeface="Cambria"/>
              </a:rPr>
              <a:t>thức từ chuyên gia qua </a:t>
            </a:r>
            <a:r>
              <a:rPr sz="2200">
                <a:solidFill>
                  <a:srgbClr val="011993"/>
                </a:solidFill>
                <a:latin typeface="Cambria"/>
                <a:cs typeface="Cambria"/>
              </a:rPr>
              <a:t>các m</a:t>
            </a:r>
            <a:r>
              <a:rPr lang="vi-VN" sz="2200">
                <a:solidFill>
                  <a:srgbClr val="011993"/>
                </a:solidFill>
                <a:latin typeface="Cambria"/>
                <a:cs typeface="Cambria"/>
              </a:rPr>
              <a:t>ệ</a:t>
            </a:r>
            <a:r>
              <a:rPr sz="2200">
                <a:solidFill>
                  <a:srgbClr val="011993"/>
                </a:solidFill>
                <a:latin typeface="Cambria"/>
                <a:cs typeface="Cambria"/>
              </a:rPr>
              <a:t>nh đ</a:t>
            </a:r>
            <a:r>
              <a:rPr lang="en-US" sz="2200">
                <a:solidFill>
                  <a:srgbClr val="011993"/>
                </a:solidFill>
                <a:latin typeface="Cambria"/>
                <a:cs typeface="Cambria"/>
              </a:rPr>
              <a:t>ề</a:t>
            </a:r>
            <a:r>
              <a:rPr sz="2200">
                <a:solidFill>
                  <a:srgbClr val="011993"/>
                </a:solidFill>
                <a:latin typeface="Cambria"/>
                <a:cs typeface="Cambria"/>
              </a:rPr>
              <a:t> </a:t>
            </a:r>
            <a:r>
              <a:rPr sz="2200" dirty="0">
                <a:solidFill>
                  <a:srgbClr val="011993"/>
                </a:solidFill>
                <a:latin typeface="Cambria"/>
                <a:cs typeface="Cambria"/>
              </a:rPr>
              <a:t>ngôn ngữ</a:t>
            </a:r>
            <a:endParaRPr sz="2200">
              <a:latin typeface="Cambria"/>
              <a:cs typeface="Cambria"/>
            </a:endParaRPr>
          </a:p>
          <a:p>
            <a:pPr marL="552377" lvl="1" indent="-277482">
              <a:spcBef>
                <a:spcPts val="1222"/>
              </a:spcBef>
              <a:buSzPct val="123529"/>
              <a:buFont typeface="Microsoft Sans Serif"/>
              <a:buChar char="‣"/>
              <a:tabLst>
                <a:tab pos="552700" algn="l"/>
              </a:tabLst>
            </a:pPr>
            <a:r>
              <a:rPr sz="2200" dirty="0">
                <a:solidFill>
                  <a:srgbClr val="011993"/>
                </a:solidFill>
                <a:latin typeface="Cambria"/>
                <a:cs typeface="Cambria"/>
              </a:rPr>
              <a:t>Xây dựng hàm </a:t>
            </a:r>
            <a:r>
              <a:rPr sz="2200">
                <a:solidFill>
                  <a:srgbClr val="011993"/>
                </a:solidFill>
                <a:latin typeface="Cambria"/>
                <a:cs typeface="Cambria"/>
              </a:rPr>
              <a:t>từ vi</a:t>
            </a:r>
            <a:r>
              <a:rPr lang="vi-VN" sz="2200">
                <a:solidFill>
                  <a:srgbClr val="011993"/>
                </a:solidFill>
                <a:latin typeface="Cambria"/>
                <a:cs typeface="Cambria"/>
              </a:rPr>
              <a:t>ệ</a:t>
            </a:r>
            <a:r>
              <a:rPr sz="2200">
                <a:solidFill>
                  <a:srgbClr val="011993"/>
                </a:solidFill>
                <a:latin typeface="Cambria"/>
                <a:cs typeface="Cambria"/>
              </a:rPr>
              <a:t>c </a:t>
            </a:r>
            <a:r>
              <a:rPr sz="2200" dirty="0">
                <a:solidFill>
                  <a:srgbClr val="011993"/>
                </a:solidFill>
                <a:latin typeface="Cambria"/>
                <a:cs typeface="Cambria"/>
              </a:rPr>
              <a:t>xử lý </a:t>
            </a:r>
            <a:r>
              <a:rPr sz="2200">
                <a:solidFill>
                  <a:srgbClr val="011993"/>
                </a:solidFill>
                <a:latin typeface="Cambria"/>
                <a:cs typeface="Cambria"/>
              </a:rPr>
              <a:t>các m</a:t>
            </a:r>
            <a:r>
              <a:rPr lang="vi-VN" sz="2200">
                <a:solidFill>
                  <a:srgbClr val="011993"/>
                </a:solidFill>
                <a:latin typeface="Cambria"/>
                <a:cs typeface="Cambria"/>
              </a:rPr>
              <a:t>ệ</a:t>
            </a:r>
            <a:r>
              <a:rPr sz="2200">
                <a:solidFill>
                  <a:srgbClr val="011993"/>
                </a:solidFill>
                <a:latin typeface="Cambria"/>
                <a:cs typeface="Cambria"/>
              </a:rPr>
              <a:t>nh đ</a:t>
            </a:r>
            <a:r>
              <a:rPr lang="en-US" sz="2200">
                <a:solidFill>
                  <a:srgbClr val="011993"/>
                </a:solidFill>
                <a:latin typeface="Cambria"/>
                <a:cs typeface="Cambria"/>
              </a:rPr>
              <a:t>ề</a:t>
            </a:r>
            <a:r>
              <a:rPr sz="2200">
                <a:solidFill>
                  <a:srgbClr val="011993"/>
                </a:solidFill>
                <a:latin typeface="Cambria"/>
                <a:cs typeface="Cambria"/>
              </a:rPr>
              <a:t> </a:t>
            </a:r>
            <a:r>
              <a:rPr sz="2200" dirty="0">
                <a:solidFill>
                  <a:srgbClr val="011993"/>
                </a:solidFill>
                <a:latin typeface="Cambria"/>
                <a:cs typeface="Cambria"/>
              </a:rPr>
              <a:t>ngôn ngữ</a:t>
            </a:r>
            <a:endParaRPr sz="2200">
              <a:latin typeface="Cambria"/>
              <a:cs typeface="Cambria"/>
            </a:endParaRPr>
          </a:p>
          <a:p>
            <a:pPr marL="275218" indent="-256137">
              <a:spcBef>
                <a:spcPts val="1225"/>
              </a:spcBef>
              <a:buSzPct val="123529"/>
              <a:buChar char="•"/>
              <a:tabLst>
                <a:tab pos="275541" algn="l"/>
              </a:tabLst>
            </a:pPr>
            <a:r>
              <a:rPr sz="2200">
                <a:latin typeface="Cambria"/>
                <a:cs typeface="Cambria"/>
              </a:rPr>
              <a:t>Những v</a:t>
            </a:r>
            <a:r>
              <a:rPr lang="en-US" sz="2200">
                <a:latin typeface="Cambria"/>
                <a:cs typeface="Cambria"/>
              </a:rPr>
              <a:t>ấ</a:t>
            </a:r>
            <a:r>
              <a:rPr sz="2200">
                <a:latin typeface="Cambria"/>
                <a:cs typeface="Cambria"/>
              </a:rPr>
              <a:t>n đ</a:t>
            </a:r>
            <a:r>
              <a:rPr lang="en-US" sz="2200">
                <a:latin typeface="Cambria"/>
                <a:cs typeface="Cambria"/>
              </a:rPr>
              <a:t>ề</a:t>
            </a:r>
            <a:r>
              <a:rPr sz="2200">
                <a:latin typeface="Cambria"/>
                <a:cs typeface="Cambria"/>
              </a:rPr>
              <a:t> </a:t>
            </a:r>
            <a:r>
              <a:rPr sz="2200" dirty="0">
                <a:latin typeface="Cambria"/>
                <a:cs typeface="Cambria"/>
              </a:rPr>
              <a:t>sau đây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đặt ra </a:t>
            </a:r>
            <a:r>
              <a:rPr sz="2200">
                <a:latin typeface="Cambria"/>
                <a:cs typeface="Cambria"/>
              </a:rPr>
              <a:t>khi c</a:t>
            </a:r>
            <a:r>
              <a:rPr lang="en-US" sz="2200">
                <a:latin typeface="Cambria"/>
                <a:cs typeface="Cambria"/>
              </a:rPr>
              <a:t>ầ</a:t>
            </a:r>
            <a:r>
              <a:rPr sz="2200">
                <a:latin typeface="Cambria"/>
                <a:cs typeface="Cambria"/>
              </a:rPr>
              <a:t>n </a:t>
            </a:r>
            <a:r>
              <a:rPr sz="2200" dirty="0">
                <a:latin typeface="Cambria"/>
                <a:cs typeface="Cambria"/>
              </a:rPr>
              <a:t>sự hoh trợ của chuyê</a:t>
            </a:r>
            <a:r>
              <a:rPr sz="2200">
                <a:latin typeface="Cambria"/>
                <a:cs typeface="Cambria"/>
              </a:rPr>
              <a:t>n gi</a:t>
            </a:r>
            <a:r>
              <a:rPr lang="en-US" sz="2200">
                <a:latin typeface="Cambria"/>
                <a:cs typeface="Cambria"/>
              </a:rPr>
              <a:t>a:</a:t>
            </a:r>
            <a:endParaRPr sz="2200">
              <a:latin typeface="Cambria"/>
              <a:cs typeface="Cambria"/>
            </a:endParaRPr>
          </a:p>
          <a:p>
            <a:pPr marL="552377" lvl="1" indent="-277482">
              <a:spcBef>
                <a:spcPts val="1222"/>
              </a:spcBef>
              <a:buSzPct val="123529"/>
              <a:buFont typeface="Microsoft Sans Serif"/>
              <a:buChar char="‣"/>
              <a:tabLst>
                <a:tab pos="552700" algn="l"/>
                <a:tab pos="1494133" algn="l"/>
              </a:tabLst>
            </a:pPr>
            <a:r>
              <a:rPr sz="2200" dirty="0">
                <a:solidFill>
                  <a:srgbClr val="011993"/>
                </a:solidFill>
                <a:latin typeface="Cambria"/>
                <a:cs typeface="Cambria"/>
              </a:rPr>
              <a:t>Mức độ	thành viên của </a:t>
            </a:r>
            <a:r>
              <a:rPr sz="2200" i="1" dirty="0">
                <a:solidFill>
                  <a:srgbClr val="011993"/>
                </a:solidFill>
                <a:latin typeface="Cambria"/>
                <a:cs typeface="Cambria"/>
              </a:rPr>
              <a:t>x </a:t>
            </a:r>
            <a:r>
              <a:rPr sz="2200" dirty="0">
                <a:solidFill>
                  <a:srgbClr val="011993"/>
                </a:solidFill>
                <a:latin typeface="Symbol"/>
                <a:cs typeface="Symbol"/>
              </a:rPr>
              <a:t></a:t>
            </a:r>
            <a:r>
              <a:rPr sz="2200" dirty="0">
                <a:solidFill>
                  <a:srgbClr val="011993"/>
                </a:solidFill>
                <a:latin typeface="Times New Roman"/>
                <a:cs typeface="Times New Roman"/>
              </a:rPr>
              <a:t> </a:t>
            </a:r>
            <a:r>
              <a:rPr sz="2200" i="1" dirty="0">
                <a:solidFill>
                  <a:srgbClr val="011993"/>
                </a:solidFill>
                <a:latin typeface="Cambria"/>
                <a:cs typeface="Cambria"/>
              </a:rPr>
              <a:t>X </a:t>
            </a:r>
            <a:r>
              <a:rPr sz="2200" dirty="0">
                <a:solidFill>
                  <a:srgbClr val="011993"/>
                </a:solidFill>
                <a:latin typeface="Cambria"/>
                <a:cs typeface="Cambria"/>
              </a:rPr>
              <a:t>lê</a:t>
            </a:r>
            <a:r>
              <a:rPr sz="2200">
                <a:solidFill>
                  <a:srgbClr val="011993"/>
                </a:solidFill>
                <a:latin typeface="Cambria"/>
                <a:cs typeface="Cambria"/>
              </a:rPr>
              <a:t>n </a:t>
            </a:r>
            <a:r>
              <a:rPr lang="vi-VN" sz="2200">
                <a:solidFill>
                  <a:srgbClr val="011993"/>
                </a:solidFill>
                <a:latin typeface="Cambria"/>
                <a:cs typeface="Cambria"/>
              </a:rPr>
              <a:t>tập </a:t>
            </a:r>
            <a:r>
              <a:rPr sz="2200">
                <a:solidFill>
                  <a:srgbClr val="011993"/>
                </a:solidFill>
                <a:latin typeface="Cambria"/>
                <a:cs typeface="Cambria"/>
              </a:rPr>
              <a:t>mờ </a:t>
            </a:r>
            <a:r>
              <a:rPr sz="2200" i="1" dirty="0">
                <a:solidFill>
                  <a:srgbClr val="011993"/>
                </a:solidFill>
                <a:latin typeface="Cambria"/>
                <a:cs typeface="Cambria"/>
              </a:rPr>
              <a:t>A </a:t>
            </a:r>
            <a:r>
              <a:rPr sz="2200" dirty="0">
                <a:solidFill>
                  <a:srgbClr val="011993"/>
                </a:solidFill>
                <a:latin typeface="Cambria"/>
                <a:cs typeface="Cambria"/>
              </a:rPr>
              <a:t>là bao nhiêu.</a:t>
            </a:r>
            <a:endParaRPr sz="2200">
              <a:latin typeface="Cambria"/>
              <a:cs typeface="Cambria"/>
            </a:endParaRPr>
          </a:p>
          <a:p>
            <a:pPr marL="552377" lvl="1" indent="-277482">
              <a:spcBef>
                <a:spcPts val="1393"/>
              </a:spcBef>
              <a:buSzPct val="123529"/>
              <a:buFont typeface="Microsoft Sans Serif"/>
              <a:buChar char="‣"/>
              <a:tabLst>
                <a:tab pos="552700" algn="l"/>
                <a:tab pos="3502804" algn="l"/>
              </a:tabLst>
            </a:pPr>
            <a:r>
              <a:rPr sz="2200">
                <a:solidFill>
                  <a:srgbClr val="011993"/>
                </a:solidFill>
                <a:latin typeface="Cambria"/>
                <a:cs typeface="Cambria"/>
              </a:rPr>
              <a:t>Ph</a:t>
            </a:r>
            <a:r>
              <a:rPr lang="en-US" sz="2200">
                <a:solidFill>
                  <a:srgbClr val="011993"/>
                </a:solidFill>
                <a:latin typeface="Cambria"/>
                <a:cs typeface="Cambria"/>
              </a:rPr>
              <a:t>ầ</a:t>
            </a:r>
            <a:r>
              <a:rPr sz="2200">
                <a:solidFill>
                  <a:srgbClr val="011993"/>
                </a:solidFill>
                <a:latin typeface="Cambria"/>
                <a:cs typeface="Cambria"/>
              </a:rPr>
              <a:t>n </a:t>
            </a:r>
            <a:r>
              <a:rPr sz="2200" dirty="0">
                <a:solidFill>
                  <a:srgbClr val="011993"/>
                </a:solidFill>
                <a:latin typeface="Cambria"/>
                <a:cs typeface="Cambria"/>
              </a:rPr>
              <a:t>tử </a:t>
            </a:r>
            <a:r>
              <a:rPr sz="2200" i="1" dirty="0">
                <a:solidFill>
                  <a:srgbClr val="011993"/>
                </a:solidFill>
                <a:latin typeface="Cambria"/>
                <a:cs typeface="Cambria"/>
              </a:rPr>
              <a:t>x </a:t>
            </a:r>
            <a:r>
              <a:rPr sz="2200" dirty="0">
                <a:solidFill>
                  <a:srgbClr val="011993"/>
                </a:solidFill>
                <a:latin typeface="Cambria"/>
                <a:cs typeface="Cambria"/>
              </a:rPr>
              <a:t>nào có mức độ	thành viên </a:t>
            </a:r>
            <a:r>
              <a:rPr sz="2200" i="1" dirty="0">
                <a:solidFill>
                  <a:srgbClr val="011993"/>
                </a:solidFill>
                <a:latin typeface="Cambria"/>
                <a:cs typeface="Cambria"/>
              </a:rPr>
              <a:t>μ</a:t>
            </a:r>
            <a:r>
              <a:rPr sz="2200" i="1" baseline="-14619" dirty="0">
                <a:solidFill>
                  <a:srgbClr val="011993"/>
                </a:solidFill>
                <a:latin typeface="Cambria"/>
                <a:cs typeface="Cambria"/>
              </a:rPr>
              <a:t>A</a:t>
            </a:r>
            <a:r>
              <a:rPr sz="2200" dirty="0">
                <a:solidFill>
                  <a:srgbClr val="011993"/>
                </a:solidFill>
                <a:latin typeface="Cambria"/>
                <a:cs typeface="Cambria"/>
              </a:rPr>
              <a:t>(</a:t>
            </a:r>
            <a:r>
              <a:rPr sz="2200" i="1" dirty="0">
                <a:solidFill>
                  <a:srgbClr val="011993"/>
                </a:solidFill>
                <a:latin typeface="Cambria"/>
                <a:cs typeface="Cambria"/>
              </a:rPr>
              <a:t>x</a:t>
            </a:r>
            <a:r>
              <a:rPr sz="2200">
                <a:solidFill>
                  <a:srgbClr val="011993"/>
                </a:solidFill>
                <a:latin typeface="Cambria"/>
                <a:cs typeface="Cambria"/>
              </a:rPr>
              <a:t>) n</a:t>
            </a:r>
            <a:r>
              <a:rPr lang="en-US" sz="2200">
                <a:solidFill>
                  <a:srgbClr val="011993"/>
                </a:solidFill>
                <a:latin typeface="Cambria"/>
                <a:cs typeface="Cambria"/>
              </a:rPr>
              <a:t>ổi</a:t>
            </a:r>
            <a:r>
              <a:rPr sz="2200">
                <a:solidFill>
                  <a:srgbClr val="011993"/>
                </a:solidFill>
                <a:latin typeface="Cambria"/>
                <a:cs typeface="Cambria"/>
              </a:rPr>
              <a:t> tr</a:t>
            </a:r>
            <a:r>
              <a:rPr lang="en-US" sz="2200">
                <a:solidFill>
                  <a:srgbClr val="011993"/>
                </a:solidFill>
                <a:latin typeface="Cambria"/>
                <a:cs typeface="Cambria"/>
              </a:rPr>
              <a:t>ộ</a:t>
            </a:r>
            <a:r>
              <a:rPr sz="2200">
                <a:solidFill>
                  <a:srgbClr val="011993"/>
                </a:solidFill>
                <a:latin typeface="Cambria"/>
                <a:cs typeface="Cambria"/>
              </a:rPr>
              <a:t>i </a:t>
            </a:r>
            <a:r>
              <a:rPr sz="2200" dirty="0">
                <a:solidFill>
                  <a:srgbClr val="011993"/>
                </a:solidFill>
                <a:latin typeface="Cambria"/>
                <a:cs typeface="Cambria"/>
              </a:rPr>
              <a:t>lê</a:t>
            </a:r>
            <a:r>
              <a:rPr sz="2200">
                <a:solidFill>
                  <a:srgbClr val="011993"/>
                </a:solidFill>
                <a:latin typeface="Cambria"/>
                <a:cs typeface="Cambria"/>
              </a:rPr>
              <a:t>n </a:t>
            </a:r>
            <a:r>
              <a:rPr lang="vi-VN" sz="2200">
                <a:solidFill>
                  <a:srgbClr val="011993"/>
                </a:solidFill>
                <a:latin typeface="Cambria"/>
                <a:cs typeface="Cambria"/>
              </a:rPr>
              <a:t>tập </a:t>
            </a:r>
            <a:r>
              <a:rPr sz="2200" i="1">
                <a:solidFill>
                  <a:srgbClr val="011993"/>
                </a:solidFill>
                <a:latin typeface="Cambria"/>
                <a:cs typeface="Cambria"/>
              </a:rPr>
              <a:t>A</a:t>
            </a:r>
            <a:r>
              <a:rPr sz="2200" dirty="0">
                <a:solidFill>
                  <a:srgbClr val="011993"/>
                </a:solidFill>
                <a:latin typeface="Cambria"/>
                <a:cs typeface="Cambria"/>
              </a:rPr>
              <a:t>.</a:t>
            </a:r>
            <a:endParaRPr sz="2200">
              <a:latin typeface="Cambria"/>
              <a:cs typeface="Cambria"/>
            </a:endParaRPr>
          </a:p>
        </p:txBody>
      </p:sp>
    </p:spTree>
    <p:extLst>
      <p:ext uri="{BB962C8B-B14F-4D97-AF65-F5344CB8AC3E}">
        <p14:creationId xmlns:p14="http://schemas.microsoft.com/office/powerpoint/2010/main" val="204187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3510" y="2209800"/>
            <a:ext cx="8259738" cy="1908644"/>
          </a:xfrm>
          <a:prstGeom prst="rect">
            <a:avLst/>
          </a:prstGeom>
        </p:spPr>
        <p:txBody>
          <a:bodyPr vert="horz" wrap="square" lIns="0" tIns="23285" rIns="0" bIns="0" rtlCol="0">
            <a:spAutoFit/>
          </a:bodyPr>
          <a:lstStyle/>
          <a:p>
            <a:pPr marL="281686" marR="21992" indent="-256137">
              <a:lnSpc>
                <a:spcPts val="2562"/>
              </a:lnSpc>
              <a:spcBef>
                <a:spcPts val="183"/>
              </a:spcBef>
              <a:buSzPct val="123529"/>
              <a:buChar char="•"/>
              <a:tabLst>
                <a:tab pos="282010" algn="l"/>
                <a:tab pos="5391816" algn="l"/>
              </a:tabLst>
            </a:pPr>
            <a:r>
              <a:rPr sz="2200" dirty="0">
                <a:latin typeface="Cambria"/>
                <a:cs typeface="Cambria"/>
              </a:rPr>
              <a:t>Khi </a:t>
            </a:r>
            <a:r>
              <a:rPr sz="2200">
                <a:latin typeface="Cambria"/>
                <a:cs typeface="Cambria"/>
              </a:rPr>
              <a:t>có nhi</a:t>
            </a:r>
            <a:r>
              <a:rPr lang="en-US" sz="2200">
                <a:latin typeface="Cambria"/>
                <a:cs typeface="Cambria"/>
              </a:rPr>
              <a:t>ề</a:t>
            </a:r>
            <a:r>
              <a:rPr sz="2200">
                <a:latin typeface="Cambria"/>
                <a:cs typeface="Cambria"/>
              </a:rPr>
              <a:t>u </a:t>
            </a:r>
            <a:r>
              <a:rPr sz="2200" dirty="0">
                <a:latin typeface="Cambria"/>
                <a:cs typeface="Cambria"/>
              </a:rPr>
              <a:t>chuyên gia cho </a:t>
            </a:r>
            <a:r>
              <a:rPr sz="2200">
                <a:latin typeface="Cambria"/>
                <a:cs typeface="Cambria"/>
              </a:rPr>
              <a:t>ý ki</a:t>
            </a:r>
            <a:r>
              <a:rPr lang="en-US" sz="2200">
                <a:latin typeface="Cambria"/>
                <a:cs typeface="Cambria"/>
              </a:rPr>
              <a:t>ế</a:t>
            </a:r>
            <a:r>
              <a:rPr sz="2200">
                <a:latin typeface="Cambria"/>
                <a:cs typeface="Cambria"/>
              </a:rPr>
              <a:t>n</a:t>
            </a:r>
            <a:r>
              <a:rPr sz="2200" dirty="0">
                <a:latin typeface="Cambria"/>
                <a:cs typeface="Cambria"/>
              </a:rPr>
              <a:t>, mức độ	thành viê</a:t>
            </a:r>
            <a:r>
              <a:rPr sz="2200">
                <a:latin typeface="Cambria"/>
                <a:cs typeface="Cambria"/>
              </a:rPr>
              <a:t>n t</a:t>
            </a:r>
            <a:r>
              <a:rPr lang="en-US" sz="2200">
                <a:latin typeface="Cambria"/>
                <a:cs typeface="Cambria"/>
              </a:rPr>
              <a:t>ổ</a:t>
            </a:r>
            <a:r>
              <a:rPr sz="2200">
                <a:latin typeface="Cambria"/>
                <a:cs typeface="Cambria"/>
              </a:rPr>
              <a:t>ng </a:t>
            </a:r>
            <a:r>
              <a:rPr sz="2200" dirty="0">
                <a:latin typeface="Cambria"/>
                <a:cs typeface="Cambria"/>
              </a:rPr>
              <a:t>hợp sẽ </a:t>
            </a:r>
            <a:r>
              <a:rPr sz="2200">
                <a:latin typeface="Cambria"/>
                <a:cs typeface="Cambria"/>
              </a:rPr>
              <a:t>là trung</a:t>
            </a:r>
            <a:r>
              <a:rPr lang="en-US" sz="2200">
                <a:latin typeface="Cambria"/>
                <a:cs typeface="Cambria"/>
              </a:rPr>
              <a:t> </a:t>
            </a:r>
            <a:r>
              <a:rPr sz="2200">
                <a:latin typeface="Cambria"/>
                <a:cs typeface="Cambria"/>
              </a:rPr>
              <a:t>bı̀nh c</a:t>
            </a:r>
            <a:r>
              <a:rPr lang="en-US" sz="2200">
                <a:latin typeface="Cambria"/>
                <a:cs typeface="Cambria"/>
              </a:rPr>
              <a:t>ộ</a:t>
            </a:r>
            <a:r>
              <a:rPr sz="2200">
                <a:latin typeface="Cambria"/>
                <a:cs typeface="Cambria"/>
              </a:rPr>
              <a:t>ng </a:t>
            </a:r>
            <a:r>
              <a:rPr sz="2200" dirty="0">
                <a:latin typeface="Cambria"/>
                <a:cs typeface="Cambria"/>
              </a:rPr>
              <a:t>của các </a:t>
            </a:r>
            <a:r>
              <a:rPr sz="2200">
                <a:latin typeface="Cambria"/>
                <a:cs typeface="Cambria"/>
              </a:rPr>
              <a:t>ý ki</a:t>
            </a:r>
            <a:r>
              <a:rPr lang="en-US" sz="2200">
                <a:latin typeface="Cambria"/>
                <a:cs typeface="Cambria"/>
              </a:rPr>
              <a:t>ế</a:t>
            </a:r>
            <a:r>
              <a:rPr sz="2200">
                <a:latin typeface="Cambria"/>
                <a:cs typeface="Cambria"/>
              </a:rPr>
              <a:t>n </a:t>
            </a:r>
            <a:r>
              <a:rPr sz="2200" dirty="0">
                <a:latin typeface="Cambria"/>
                <a:cs typeface="Cambria"/>
              </a:rPr>
              <a:t>theo cách tı́nh</a:t>
            </a:r>
            <a:endParaRPr sz="2200">
              <a:latin typeface="Cambria"/>
              <a:cs typeface="Cambria"/>
            </a:endParaRPr>
          </a:p>
          <a:p>
            <a:pPr marL="281686" marR="230588" indent="-256137">
              <a:lnSpc>
                <a:spcPct val="100200"/>
              </a:lnSpc>
              <a:spcBef>
                <a:spcPts val="1123"/>
              </a:spcBef>
              <a:buSzPct val="123529"/>
              <a:buChar char="•"/>
              <a:tabLst>
                <a:tab pos="282010" algn="l"/>
              </a:tabLst>
            </a:pPr>
            <a:r>
              <a:rPr sz="2200">
                <a:latin typeface="Cambria"/>
                <a:cs typeface="Cambria"/>
              </a:rPr>
              <a:t>Ch</a:t>
            </a:r>
            <a:r>
              <a:rPr lang="en-US" sz="2200">
                <a:latin typeface="Cambria"/>
                <a:cs typeface="Cambria"/>
              </a:rPr>
              <a:t>ẳ</a:t>
            </a:r>
            <a:r>
              <a:rPr sz="2200">
                <a:latin typeface="Cambria"/>
                <a:cs typeface="Cambria"/>
              </a:rPr>
              <a:t>ng </a:t>
            </a:r>
            <a:r>
              <a:rPr sz="2200" dirty="0">
                <a:latin typeface="Cambria"/>
                <a:cs typeface="Cambria"/>
              </a:rPr>
              <a:t>hạn với </a:t>
            </a:r>
            <a:r>
              <a:rPr sz="2200" i="1" dirty="0">
                <a:latin typeface="Cambria"/>
                <a:cs typeface="Cambria"/>
              </a:rPr>
              <a:t>n </a:t>
            </a:r>
            <a:r>
              <a:rPr sz="2200" dirty="0">
                <a:latin typeface="Cambria"/>
                <a:cs typeface="Cambria"/>
              </a:rPr>
              <a:t>chuyên gia</a:t>
            </a:r>
            <a:r>
              <a:rPr sz="2200">
                <a:latin typeface="Cambria"/>
                <a:cs typeface="Cambria"/>
              </a:rPr>
              <a:t>, </a:t>
            </a:r>
            <a:r>
              <a:rPr lang="en-US" sz="2200">
                <a:latin typeface="Cambria"/>
                <a:cs typeface="Cambria"/>
              </a:rPr>
              <a:t>mỗi</a:t>
            </a:r>
            <a:r>
              <a:rPr sz="2200">
                <a:latin typeface="Cambria"/>
                <a:cs typeface="Cambria"/>
              </a:rPr>
              <a:t> </a:t>
            </a:r>
            <a:r>
              <a:rPr sz="2200" dirty="0">
                <a:latin typeface="Cambria"/>
                <a:cs typeface="Cambria"/>
              </a:rPr>
              <a:t>chuyên gia xây </a:t>
            </a:r>
            <a:r>
              <a:rPr sz="2200">
                <a:latin typeface="Cambria"/>
                <a:cs typeface="Cambria"/>
              </a:rPr>
              <a:t>dựng </a:t>
            </a:r>
            <a:r>
              <a:rPr lang="vi-VN" sz="2200">
                <a:latin typeface="Cambria"/>
                <a:cs typeface="Cambria"/>
              </a:rPr>
              <a:t>tập </a:t>
            </a:r>
            <a:r>
              <a:rPr sz="2200">
                <a:latin typeface="Cambria"/>
                <a:cs typeface="Cambria"/>
              </a:rPr>
              <a:t>mờ </a:t>
            </a:r>
            <a:r>
              <a:rPr sz="2400" i="1" dirty="0">
                <a:latin typeface="Times New Roman"/>
                <a:cs typeface="Times New Roman"/>
              </a:rPr>
              <a:t>A</a:t>
            </a:r>
            <a:r>
              <a:rPr sz="2500" i="1" baseline="-19360" dirty="0">
                <a:latin typeface="Times New Roman"/>
                <a:cs typeface="Times New Roman"/>
              </a:rPr>
              <a:t>i</a:t>
            </a:r>
            <a:r>
              <a:rPr sz="2400" dirty="0">
                <a:latin typeface="Cambria"/>
                <a:cs typeface="Cambria"/>
              </a:rPr>
              <a:t>, ∀</a:t>
            </a:r>
            <a:r>
              <a:rPr sz="2400" i="1" dirty="0">
                <a:latin typeface="Times New Roman"/>
                <a:cs typeface="Times New Roman"/>
              </a:rPr>
              <a:t>i </a:t>
            </a:r>
            <a:r>
              <a:rPr sz="2400">
                <a:latin typeface="Cambria"/>
                <a:cs typeface="Cambria"/>
              </a:rPr>
              <a:t>= 1,</a:t>
            </a:r>
            <a:r>
              <a:rPr sz="2400" i="1">
                <a:latin typeface="Times New Roman"/>
                <a:cs typeface="Times New Roman"/>
              </a:rPr>
              <a:t>n</a:t>
            </a:r>
            <a:r>
              <a:rPr lang="en-US" sz="2400" i="1">
                <a:latin typeface="Times New Roman"/>
                <a:cs typeface="Times New Roman"/>
              </a:rPr>
              <a:t> </a:t>
            </a:r>
            <a:r>
              <a:rPr sz="2200">
                <a:latin typeface="Cambria"/>
                <a:cs typeface="Cambria"/>
              </a:rPr>
              <a:t>rie</a:t>
            </a:r>
            <a:r>
              <a:rPr sz="2200" dirty="0">
                <a:latin typeface="Cambria"/>
                <a:cs typeface="Cambria"/>
              </a:rPr>
              <a:t>̂ng trên </a:t>
            </a:r>
            <a:r>
              <a:rPr sz="2200">
                <a:latin typeface="Cambria"/>
                <a:cs typeface="Cambria"/>
              </a:rPr>
              <a:t>cùng m</a:t>
            </a:r>
            <a:r>
              <a:rPr lang="en-US" sz="2200">
                <a:latin typeface="Cambria"/>
                <a:cs typeface="Cambria"/>
              </a:rPr>
              <a:t>ộ</a:t>
            </a:r>
            <a:r>
              <a:rPr sz="2200">
                <a:latin typeface="Cambria"/>
                <a:cs typeface="Cambria"/>
              </a:rPr>
              <a:t>t </a:t>
            </a:r>
            <a:r>
              <a:rPr sz="2200" dirty="0">
                <a:latin typeface="Cambria"/>
                <a:cs typeface="Cambria"/>
              </a:rPr>
              <a:t>khô</a:t>
            </a:r>
            <a:r>
              <a:rPr sz="2200">
                <a:latin typeface="Cambria"/>
                <a:cs typeface="Cambria"/>
              </a:rPr>
              <a:t>ng gia</a:t>
            </a:r>
            <a:r>
              <a:rPr lang="en-US" sz="2200">
                <a:latin typeface="Cambria"/>
                <a:cs typeface="Cambria"/>
              </a:rPr>
              <a:t> </a:t>
            </a:r>
            <a:r>
              <a:rPr sz="2200">
                <a:latin typeface="Cambria"/>
                <a:cs typeface="Cambria"/>
              </a:rPr>
              <a:t>n</a:t>
            </a:r>
            <a:r>
              <a:rPr lang="en-US" sz="2200">
                <a:latin typeface="Cambria"/>
                <a:cs typeface="Cambria"/>
              </a:rPr>
              <a:t>ề</a:t>
            </a:r>
            <a:r>
              <a:rPr sz="2200">
                <a:latin typeface="Cambria"/>
                <a:cs typeface="Cambria"/>
              </a:rPr>
              <a:t>n </a:t>
            </a:r>
            <a:r>
              <a:rPr sz="2200" i="1">
                <a:latin typeface="Cambria"/>
                <a:cs typeface="Cambria"/>
              </a:rPr>
              <a:t>X</a:t>
            </a:r>
            <a:r>
              <a:rPr sz="2200">
                <a:latin typeface="Cambria"/>
                <a:cs typeface="Cambria"/>
              </a:rPr>
              <a:t>.</a:t>
            </a:r>
            <a:r>
              <a:rPr lang="en-US" sz="2200">
                <a:latin typeface="Cambria"/>
                <a:cs typeface="Cambria"/>
              </a:rPr>
              <a:t> </a:t>
            </a:r>
            <a:r>
              <a:rPr sz="2200">
                <a:latin typeface="Cambria"/>
                <a:cs typeface="Cambria"/>
              </a:rPr>
              <a:t>Khi</a:t>
            </a:r>
            <a:r>
              <a:rPr lang="en-US" sz="2200">
                <a:latin typeface="Cambria"/>
                <a:cs typeface="Cambria"/>
              </a:rPr>
              <a:t> </a:t>
            </a:r>
            <a:r>
              <a:rPr sz="2200">
                <a:latin typeface="Cambria"/>
                <a:cs typeface="Cambria"/>
              </a:rPr>
              <a:t>đó, </a:t>
            </a:r>
            <a:r>
              <a:rPr lang="vi-VN" sz="2200">
                <a:latin typeface="Cambria"/>
                <a:cs typeface="Cambria"/>
              </a:rPr>
              <a:t>tập </a:t>
            </a:r>
            <a:r>
              <a:rPr sz="2200">
                <a:latin typeface="Cambria"/>
                <a:cs typeface="Cambria"/>
              </a:rPr>
              <a:t>mờ </a:t>
            </a:r>
            <a:r>
              <a:rPr sz="2200" dirty="0">
                <a:latin typeface="Cambria"/>
                <a:cs typeface="Cambria"/>
              </a:rPr>
              <a:t>sử </a:t>
            </a:r>
            <a:r>
              <a:rPr sz="2200">
                <a:latin typeface="Cambria"/>
                <a:cs typeface="Cambria"/>
              </a:rPr>
              <a:t>dụng </a:t>
            </a:r>
            <a:r>
              <a:rPr sz="2200" i="1">
                <a:latin typeface="Cambria"/>
                <a:cs typeface="Cambria"/>
              </a:rPr>
              <a:t>A</a:t>
            </a:r>
            <a:r>
              <a:rPr lang="en-US" sz="2200" i="1">
                <a:latin typeface="Cambria"/>
                <a:cs typeface="Cambria"/>
              </a:rPr>
              <a:t> </a:t>
            </a:r>
            <a:r>
              <a:rPr sz="2200">
                <a:latin typeface="Cambria"/>
                <a:cs typeface="Cambria"/>
              </a:rPr>
              <a:t>có hàm</a:t>
            </a:r>
            <a:r>
              <a:rPr lang="en-US" sz="2200">
                <a:latin typeface="Cambria"/>
                <a:cs typeface="Cambria"/>
              </a:rPr>
              <a:t> </a:t>
            </a:r>
            <a:r>
              <a:rPr sz="2200">
                <a:latin typeface="Cambria"/>
                <a:cs typeface="Cambria"/>
              </a:rPr>
              <a:t>thành </a:t>
            </a:r>
            <a:r>
              <a:rPr sz="2200" dirty="0">
                <a:latin typeface="Cambria"/>
                <a:cs typeface="Cambria"/>
              </a:rPr>
              <a:t>viên là:</a:t>
            </a:r>
            <a:endParaRPr sz="2200">
              <a:latin typeface="Cambria"/>
              <a:cs typeface="Cambria"/>
            </a:endParaRPr>
          </a:p>
        </p:txBody>
      </p:sp>
      <p:sp>
        <p:nvSpPr>
          <p:cNvPr id="9" name="object 9"/>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24</a:t>
            </a:fld>
            <a:endParaRPr sz="700">
              <a:latin typeface="Arial MT"/>
              <a:cs typeface="Arial M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26" y="4445571"/>
            <a:ext cx="2781324" cy="138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bject 2"/>
          <p:cNvSpPr/>
          <p:nvPr/>
        </p:nvSpPr>
        <p:spPr>
          <a:xfrm>
            <a:off x="1474045" y="3458496"/>
            <a:ext cx="365760" cy="0"/>
          </a:xfrm>
          <a:custGeom>
            <a:avLst/>
            <a:gdLst/>
            <a:ahLst/>
            <a:cxnLst/>
            <a:rect l="l" t="t" r="r" b="b"/>
            <a:pathLst>
              <a:path w="742315" h="32385">
                <a:moveTo>
                  <a:pt x="742302" y="0"/>
                </a:moveTo>
                <a:lnTo>
                  <a:pt x="0" y="0"/>
                </a:lnTo>
                <a:lnTo>
                  <a:pt x="0" y="32067"/>
                </a:lnTo>
                <a:lnTo>
                  <a:pt x="742302" y="32067"/>
                </a:lnTo>
                <a:lnTo>
                  <a:pt x="742302" y="0"/>
                </a:lnTo>
                <a:close/>
              </a:path>
            </a:pathLst>
          </a:custGeom>
          <a:solidFill>
            <a:srgbClr val="000000"/>
          </a:solidFill>
          <a:ln w="12700">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13714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158" y="2449240"/>
            <a:ext cx="8161728" cy="1200758"/>
          </a:xfrm>
          <a:prstGeom prst="rect">
            <a:avLst/>
          </a:prstGeom>
        </p:spPr>
        <p:txBody>
          <a:bodyPr vert="horz" wrap="square" lIns="0" tIns="23285" rIns="0" bIns="0" rtlCol="0">
            <a:spAutoFit/>
          </a:bodyPr>
          <a:lstStyle/>
          <a:p>
            <a:pPr marL="275218" marR="15523" indent="-256137">
              <a:lnSpc>
                <a:spcPts val="2562"/>
              </a:lnSpc>
              <a:spcBef>
                <a:spcPts val="183"/>
              </a:spcBef>
              <a:buSzPct val="123529"/>
              <a:buChar char="•"/>
              <a:tabLst>
                <a:tab pos="275541" algn="l"/>
              </a:tabLst>
            </a:pPr>
            <a:r>
              <a:rPr sz="2200" dirty="0">
                <a:latin typeface="Cambria"/>
                <a:cs typeface="Cambria"/>
              </a:rPr>
              <a:t>Trong trường </a:t>
            </a:r>
            <a:r>
              <a:rPr sz="2200">
                <a:latin typeface="Cambria"/>
                <a:cs typeface="Cambria"/>
              </a:rPr>
              <a:t>hợp ki</a:t>
            </a:r>
            <a:r>
              <a:rPr lang="en-US" sz="2200">
                <a:latin typeface="Cambria"/>
                <a:cs typeface="Cambria"/>
              </a:rPr>
              <a:t>ế</a:t>
            </a:r>
            <a:r>
              <a:rPr sz="2200">
                <a:latin typeface="Cambria"/>
                <a:cs typeface="Cambria"/>
              </a:rPr>
              <a:t>n </a:t>
            </a:r>
            <a:r>
              <a:rPr sz="2200" dirty="0">
                <a:latin typeface="Cambria"/>
                <a:cs typeface="Cambria"/>
              </a:rPr>
              <a:t>thức của các chuyên gia khác nhau,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đưa the</a:t>
            </a:r>
            <a:r>
              <a:rPr sz="2200">
                <a:latin typeface="Cambria"/>
                <a:cs typeface="Cambria"/>
              </a:rPr>
              <a:t>̂m</a:t>
            </a:r>
            <a:r>
              <a:rPr lang="en-US" sz="2200">
                <a:latin typeface="Cambria"/>
                <a:cs typeface="Cambria"/>
              </a:rPr>
              <a:t> </a:t>
            </a:r>
            <a:r>
              <a:rPr sz="2200">
                <a:latin typeface="Cambria"/>
                <a:cs typeface="Cambria"/>
              </a:rPr>
              <a:t>trọng s</a:t>
            </a:r>
            <a:r>
              <a:rPr lang="en-US" sz="2200">
                <a:latin typeface="Cambria"/>
                <a:cs typeface="Cambria"/>
              </a:rPr>
              <a:t>ố</a:t>
            </a:r>
            <a:r>
              <a:rPr sz="2200">
                <a:latin typeface="Cambria"/>
                <a:cs typeface="Cambria"/>
              </a:rPr>
              <a:t> </a:t>
            </a:r>
            <a:r>
              <a:rPr sz="2200" dirty="0">
                <a:latin typeface="Cambria"/>
                <a:cs typeface="Cambria"/>
              </a:rPr>
              <a:t>cho từng chuyên gia</a:t>
            </a:r>
            <a:endParaRPr sz="2200">
              <a:latin typeface="Cambria"/>
              <a:cs typeface="Cambria"/>
            </a:endParaRPr>
          </a:p>
          <a:p>
            <a:pPr marL="275218" indent="-256137">
              <a:spcBef>
                <a:spcPts val="1128"/>
              </a:spcBef>
              <a:buSzPct val="123529"/>
              <a:buChar char="•"/>
              <a:tabLst>
                <a:tab pos="275541" algn="l"/>
                <a:tab pos="5898593" algn="l"/>
              </a:tabLst>
            </a:pPr>
            <a:r>
              <a:rPr sz="2200" dirty="0">
                <a:latin typeface="Cambria"/>
                <a:cs typeface="Cambria"/>
              </a:rPr>
              <a:t>Khi đó với chuyên gia thứ </a:t>
            </a:r>
            <a:r>
              <a:rPr sz="2200" i="1" dirty="0">
                <a:latin typeface="Cambria"/>
                <a:cs typeface="Cambria"/>
              </a:rPr>
              <a:t>i </a:t>
            </a:r>
            <a:r>
              <a:rPr sz="2200" dirty="0">
                <a:latin typeface="Cambria"/>
                <a:cs typeface="Cambria"/>
              </a:rPr>
              <a:t>có </a:t>
            </a:r>
            <a:r>
              <a:rPr sz="2200">
                <a:latin typeface="Cambria"/>
                <a:cs typeface="Cambria"/>
              </a:rPr>
              <a:t>trọng s</a:t>
            </a:r>
            <a:r>
              <a:rPr lang="en-US" sz="2200">
                <a:latin typeface="Cambria"/>
                <a:cs typeface="Cambria"/>
              </a:rPr>
              <a:t>ố</a:t>
            </a:r>
            <a:r>
              <a:rPr sz="2200">
                <a:latin typeface="Cambria"/>
                <a:cs typeface="Cambria"/>
              </a:rPr>
              <a:t> </a:t>
            </a:r>
            <a:r>
              <a:rPr sz="2400" i="1" dirty="0">
                <a:latin typeface="Times New Roman"/>
                <a:cs typeface="Times New Roman"/>
              </a:rPr>
              <a:t>w</a:t>
            </a:r>
            <a:r>
              <a:rPr sz="2500" i="1" baseline="-19360" dirty="0">
                <a:latin typeface="Times New Roman"/>
                <a:cs typeface="Times New Roman"/>
              </a:rPr>
              <a:t>i </a:t>
            </a:r>
            <a:r>
              <a:rPr sz="2200" dirty="0">
                <a:latin typeface="Cambria"/>
                <a:cs typeface="Cambria"/>
              </a:rPr>
              <a:t>thı̀ độ</a:t>
            </a:r>
            <a:r>
              <a:rPr sz="2200">
                <a:latin typeface="Cambria"/>
                <a:cs typeface="Cambria"/>
              </a:rPr>
              <a:t>	thu</a:t>
            </a:r>
            <a:r>
              <a:rPr lang="en-US" sz="2200">
                <a:latin typeface="Cambria"/>
                <a:cs typeface="Cambria"/>
              </a:rPr>
              <a:t>ộ</a:t>
            </a:r>
            <a:r>
              <a:rPr sz="2200">
                <a:latin typeface="Cambria"/>
                <a:cs typeface="Cambria"/>
              </a:rPr>
              <a:t>c </a:t>
            </a:r>
            <a:r>
              <a:rPr sz="2200" dirty="0">
                <a:latin typeface="Cambria"/>
                <a:cs typeface="Cambria"/>
              </a:rPr>
              <a:t>được tı́nh:</a:t>
            </a:r>
            <a:endParaRPr sz="2200">
              <a:latin typeface="Cambria"/>
              <a:cs typeface="Cambria"/>
            </a:endParaRPr>
          </a:p>
        </p:txBody>
      </p:sp>
      <p:sp>
        <p:nvSpPr>
          <p:cNvPr id="11" name="object 11"/>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25</a:t>
            </a:fld>
            <a:endParaRPr sz="700">
              <a:latin typeface="Arial MT"/>
              <a:cs typeface="Arial M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999" y="4168324"/>
            <a:ext cx="3326179" cy="175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23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54158" y="788164"/>
            <a:ext cx="5032242" cy="4145346"/>
          </a:xfrm>
          <a:prstGeom prst="rect">
            <a:avLst/>
          </a:prstGeom>
        </p:spPr>
        <p:txBody>
          <a:bodyPr vert="horz" wrap="square" lIns="0" tIns="23285" rIns="0" bIns="0" rtlCol="0">
            <a:spAutoFit/>
          </a:bodyPr>
          <a:lstStyle/>
          <a:p>
            <a:pPr marL="275218" marR="116103" indent="-256137">
              <a:lnSpc>
                <a:spcPts val="2562"/>
              </a:lnSpc>
              <a:spcBef>
                <a:spcPts val="183"/>
              </a:spcBef>
              <a:buSzPct val="123529"/>
              <a:buChar char="•"/>
              <a:tabLst>
                <a:tab pos="275541" algn="l"/>
              </a:tabLst>
            </a:pPr>
            <a:r>
              <a:rPr sz="2200" dirty="0">
                <a:latin typeface="Cambria"/>
                <a:cs typeface="Cambria"/>
              </a:rPr>
              <a:t>Khi chı̉ </a:t>
            </a:r>
            <a:r>
              <a:rPr sz="2200">
                <a:latin typeface="Cambria"/>
                <a:cs typeface="Cambria"/>
              </a:rPr>
              <a:t>có m</a:t>
            </a:r>
            <a:r>
              <a:rPr lang="en-US" sz="2200">
                <a:latin typeface="Cambria"/>
                <a:cs typeface="Cambria"/>
              </a:rPr>
              <a:t>ộ</a:t>
            </a:r>
            <a:r>
              <a:rPr sz="2200">
                <a:latin typeface="Cambria"/>
                <a:cs typeface="Cambria"/>
              </a:rPr>
              <a:t>t </a:t>
            </a:r>
            <a:r>
              <a:rPr sz="2200" dirty="0">
                <a:latin typeface="Cambria"/>
                <a:cs typeface="Cambria"/>
              </a:rPr>
              <a:t>chuyên gia</a:t>
            </a:r>
            <a:r>
              <a:rPr sz="2200">
                <a:latin typeface="Cambria"/>
                <a:cs typeface="Cambria"/>
              </a:rPr>
              <a:t>, c</a:t>
            </a:r>
            <a:r>
              <a:rPr lang="en-US" sz="2200">
                <a:latin typeface="Cambria"/>
                <a:cs typeface="Cambria"/>
              </a:rPr>
              <a:t>ầ</a:t>
            </a:r>
            <a:r>
              <a:rPr sz="2200">
                <a:latin typeface="Cambria"/>
                <a:cs typeface="Cambria"/>
              </a:rPr>
              <a:t>n phải ki</a:t>
            </a:r>
            <a:r>
              <a:rPr lang="en-US" sz="2200">
                <a:latin typeface="Cambria"/>
                <a:cs typeface="Cambria"/>
              </a:rPr>
              <a:t>ể</a:t>
            </a:r>
            <a:r>
              <a:rPr sz="2200">
                <a:latin typeface="Cambria"/>
                <a:cs typeface="Cambria"/>
              </a:rPr>
              <a:t>m</a:t>
            </a:r>
            <a:r>
              <a:rPr lang="en-US" sz="2200">
                <a:latin typeface="Cambria"/>
                <a:cs typeface="Cambria"/>
              </a:rPr>
              <a:t> </a:t>
            </a:r>
            <a:r>
              <a:rPr sz="2200">
                <a:latin typeface="Cambria"/>
                <a:cs typeface="Cambria"/>
              </a:rPr>
              <a:t>tra chéo đ</a:t>
            </a:r>
            <a:r>
              <a:rPr lang="en-US" sz="2200">
                <a:latin typeface="Cambria"/>
                <a:cs typeface="Cambria"/>
              </a:rPr>
              <a:t>ể</a:t>
            </a:r>
            <a:r>
              <a:rPr sz="2200">
                <a:latin typeface="Cambria"/>
                <a:cs typeface="Cambria"/>
              </a:rPr>
              <a:t> </a:t>
            </a:r>
            <a:r>
              <a:rPr sz="2200" dirty="0">
                <a:latin typeface="Cambria"/>
                <a:cs typeface="Cambria"/>
              </a:rPr>
              <a:t>tránh sự mâ</a:t>
            </a:r>
            <a:r>
              <a:rPr sz="2200">
                <a:latin typeface="Cambria"/>
                <a:cs typeface="Cambria"/>
              </a:rPr>
              <a:t>u thu</a:t>
            </a:r>
            <a:r>
              <a:rPr lang="en-US" sz="2200">
                <a:latin typeface="Cambria"/>
                <a:cs typeface="Cambria"/>
              </a:rPr>
              <a:t>ẫ</a:t>
            </a:r>
            <a:r>
              <a:rPr sz="2200">
                <a:latin typeface="Cambria"/>
                <a:cs typeface="Cambria"/>
              </a:rPr>
              <a:t>n của chı́nh</a:t>
            </a:r>
            <a:r>
              <a:rPr lang="en-US" sz="2200">
                <a:latin typeface="Cambria"/>
                <a:cs typeface="Cambria"/>
              </a:rPr>
              <a:t> </a:t>
            </a:r>
            <a:r>
              <a:rPr sz="2200">
                <a:latin typeface="Cambria"/>
                <a:cs typeface="Cambria"/>
              </a:rPr>
              <a:t>chuye</a:t>
            </a:r>
            <a:r>
              <a:rPr sz="2200" dirty="0">
                <a:latin typeface="Cambria"/>
                <a:cs typeface="Cambria"/>
              </a:rPr>
              <a:t>̂n gia này. Cách thức như sau:</a:t>
            </a:r>
            <a:endParaRPr sz="2200">
              <a:latin typeface="Cambria"/>
              <a:cs typeface="Cambria"/>
            </a:endParaRPr>
          </a:p>
          <a:p>
            <a:pPr marL="552377" marR="15523" lvl="1" indent="-277482">
              <a:lnSpc>
                <a:spcPct val="101200"/>
              </a:lnSpc>
              <a:spcBef>
                <a:spcPts val="1092"/>
              </a:spcBef>
              <a:buSzPct val="123529"/>
              <a:buFont typeface="Microsoft Sans Serif"/>
              <a:buChar char="‣"/>
              <a:tabLst>
                <a:tab pos="552700" algn="l"/>
                <a:tab pos="1267103" algn="l"/>
              </a:tabLst>
            </a:pPr>
            <a:r>
              <a:rPr sz="2200" dirty="0">
                <a:solidFill>
                  <a:srgbClr val="011993"/>
                </a:solidFill>
                <a:latin typeface="Cambria"/>
                <a:cs typeface="Cambria"/>
              </a:rPr>
              <a:t>Giả sử không </a:t>
            </a:r>
            <a:r>
              <a:rPr sz="2200">
                <a:solidFill>
                  <a:srgbClr val="011993"/>
                </a:solidFill>
                <a:latin typeface="Cambria"/>
                <a:cs typeface="Cambria"/>
              </a:rPr>
              <a:t>gian n</a:t>
            </a:r>
            <a:r>
              <a:rPr lang="en-US" sz="2200">
                <a:solidFill>
                  <a:srgbClr val="011993"/>
                </a:solidFill>
                <a:latin typeface="Cambria"/>
                <a:cs typeface="Cambria"/>
              </a:rPr>
              <a:t>ề</a:t>
            </a:r>
            <a:r>
              <a:rPr sz="2200">
                <a:solidFill>
                  <a:srgbClr val="011993"/>
                </a:solidFill>
                <a:latin typeface="Cambria"/>
                <a:cs typeface="Cambria"/>
              </a:rPr>
              <a:t>n </a:t>
            </a:r>
            <a:r>
              <a:rPr sz="2200" i="1" dirty="0">
                <a:solidFill>
                  <a:srgbClr val="011993"/>
                </a:solidFill>
                <a:latin typeface="Cambria"/>
                <a:cs typeface="Cambria"/>
              </a:rPr>
              <a:t>X </a:t>
            </a:r>
            <a:r>
              <a:rPr sz="2200" dirty="0">
                <a:solidFill>
                  <a:srgbClr val="011993"/>
                </a:solidFill>
                <a:latin typeface="Cambria"/>
                <a:cs typeface="Cambria"/>
              </a:rPr>
              <a:t>có </a:t>
            </a:r>
            <a:r>
              <a:rPr sz="2200" i="1">
                <a:solidFill>
                  <a:srgbClr val="011993"/>
                </a:solidFill>
                <a:latin typeface="Cambria"/>
                <a:cs typeface="Cambria"/>
              </a:rPr>
              <a:t>m </a:t>
            </a:r>
            <a:r>
              <a:rPr sz="2200">
                <a:solidFill>
                  <a:srgbClr val="011993"/>
                </a:solidFill>
                <a:latin typeface="Cambria"/>
                <a:cs typeface="Cambria"/>
              </a:rPr>
              <a:t>ph</a:t>
            </a:r>
            <a:r>
              <a:rPr lang="en-US" sz="2200">
                <a:solidFill>
                  <a:srgbClr val="011993"/>
                </a:solidFill>
                <a:latin typeface="Cambria"/>
                <a:cs typeface="Cambria"/>
              </a:rPr>
              <a:t>ầ</a:t>
            </a:r>
            <a:r>
              <a:rPr sz="2200">
                <a:solidFill>
                  <a:srgbClr val="011993"/>
                </a:solidFill>
                <a:latin typeface="Cambria"/>
                <a:cs typeface="Cambria"/>
              </a:rPr>
              <a:t>n </a:t>
            </a:r>
            <a:r>
              <a:rPr sz="2200" dirty="0">
                <a:solidFill>
                  <a:srgbClr val="011993"/>
                </a:solidFill>
                <a:latin typeface="Cambria"/>
                <a:cs typeface="Cambria"/>
              </a:rPr>
              <a:t>tử </a:t>
            </a:r>
            <a:r>
              <a:rPr sz="2400" i="1">
                <a:solidFill>
                  <a:srgbClr val="011993"/>
                </a:solidFill>
                <a:latin typeface="Times New Roman"/>
                <a:cs typeface="Times New Roman"/>
              </a:rPr>
              <a:t>x</a:t>
            </a:r>
            <a:r>
              <a:rPr sz="2500" i="1" baseline="-19360">
                <a:solidFill>
                  <a:srgbClr val="011993"/>
                </a:solidFill>
                <a:latin typeface="Times New Roman"/>
                <a:cs typeface="Times New Roman"/>
              </a:rPr>
              <a:t>i</a:t>
            </a:r>
            <a:r>
              <a:rPr sz="2200">
                <a:solidFill>
                  <a:srgbClr val="011993"/>
                </a:solidFill>
                <a:latin typeface="Cambria"/>
                <a:cs typeface="Cambria"/>
              </a:rPr>
              <a:t>,</a:t>
            </a:r>
            <a:r>
              <a:rPr lang="en-US" sz="2200">
                <a:solidFill>
                  <a:srgbClr val="011993"/>
                </a:solidFill>
                <a:latin typeface="Cambria"/>
                <a:cs typeface="Cambria"/>
              </a:rPr>
              <a:t> </a:t>
            </a:r>
            <a:r>
              <a:rPr sz="2200">
                <a:solidFill>
                  <a:srgbClr val="011993"/>
                </a:solidFill>
                <a:latin typeface="Cambria"/>
                <a:cs typeface="Cambria"/>
              </a:rPr>
              <a:t>gọi </a:t>
            </a:r>
            <a:r>
              <a:rPr sz="2400" i="1">
                <a:solidFill>
                  <a:srgbClr val="011993"/>
                </a:solidFill>
                <a:latin typeface="Arial"/>
                <a:cs typeface="Arial"/>
              </a:rPr>
              <a:t>μ</a:t>
            </a:r>
            <a:r>
              <a:rPr sz="2500" i="1" baseline="-19360">
                <a:solidFill>
                  <a:srgbClr val="011993"/>
                </a:solidFill>
                <a:latin typeface="Times New Roman"/>
                <a:cs typeface="Times New Roman"/>
              </a:rPr>
              <a:t>i</a:t>
            </a:r>
            <a:r>
              <a:rPr lang="en-US" sz="2500" i="1">
                <a:solidFill>
                  <a:srgbClr val="011993"/>
                </a:solidFill>
                <a:latin typeface="Times New Roman"/>
                <a:cs typeface="Times New Roman"/>
              </a:rPr>
              <a:t> </a:t>
            </a:r>
            <a:r>
              <a:rPr sz="2400">
                <a:solidFill>
                  <a:srgbClr val="011993"/>
                </a:solidFill>
                <a:latin typeface="Cambria"/>
                <a:cs typeface="Cambria"/>
              </a:rPr>
              <a:t>= </a:t>
            </a:r>
            <a:r>
              <a:rPr sz="2400" i="1" dirty="0">
                <a:solidFill>
                  <a:srgbClr val="011993"/>
                </a:solidFill>
                <a:latin typeface="Arial"/>
                <a:cs typeface="Arial"/>
              </a:rPr>
              <a:t>μ</a:t>
            </a:r>
            <a:r>
              <a:rPr sz="2500" i="1" baseline="-19360" dirty="0">
                <a:solidFill>
                  <a:srgbClr val="011993"/>
                </a:solidFill>
                <a:latin typeface="Times New Roman"/>
                <a:cs typeface="Times New Roman"/>
              </a:rPr>
              <a:t>A</a:t>
            </a:r>
            <a:r>
              <a:rPr sz="2400" dirty="0">
                <a:solidFill>
                  <a:srgbClr val="011993"/>
                </a:solidFill>
                <a:latin typeface="Cambria"/>
                <a:cs typeface="Cambria"/>
              </a:rPr>
              <a:t>(</a:t>
            </a:r>
            <a:r>
              <a:rPr sz="2400" i="1" dirty="0">
                <a:solidFill>
                  <a:srgbClr val="011993"/>
                </a:solidFill>
                <a:latin typeface="Times New Roman"/>
                <a:cs typeface="Times New Roman"/>
              </a:rPr>
              <a:t>x</a:t>
            </a:r>
            <a:r>
              <a:rPr sz="2500" i="1" baseline="-19360" dirty="0">
                <a:solidFill>
                  <a:srgbClr val="011993"/>
                </a:solidFill>
                <a:latin typeface="Times New Roman"/>
                <a:cs typeface="Times New Roman"/>
              </a:rPr>
              <a:t>i</a:t>
            </a:r>
            <a:r>
              <a:rPr sz="2400" dirty="0">
                <a:solidFill>
                  <a:srgbClr val="011993"/>
                </a:solidFill>
                <a:latin typeface="Cambria"/>
                <a:cs typeface="Cambria"/>
              </a:rPr>
              <a:t>), ∀</a:t>
            </a:r>
            <a:r>
              <a:rPr sz="2400" i="1" dirty="0">
                <a:solidFill>
                  <a:srgbClr val="011993"/>
                </a:solidFill>
                <a:latin typeface="Times New Roman"/>
                <a:cs typeface="Times New Roman"/>
              </a:rPr>
              <a:t>i </a:t>
            </a:r>
            <a:r>
              <a:rPr sz="2400">
                <a:solidFill>
                  <a:srgbClr val="011993"/>
                </a:solidFill>
                <a:latin typeface="Cambria"/>
                <a:cs typeface="Cambria"/>
              </a:rPr>
              <a:t>= 1</a:t>
            </a:r>
            <a:r>
              <a:rPr lang="en-US" sz="2400">
                <a:solidFill>
                  <a:srgbClr val="011993"/>
                </a:solidFill>
                <a:latin typeface="Cambria"/>
                <a:cs typeface="Cambria"/>
              </a:rPr>
              <a:t>,…, </a:t>
            </a:r>
            <a:r>
              <a:rPr sz="2400" i="1">
                <a:solidFill>
                  <a:srgbClr val="011993"/>
                </a:solidFill>
                <a:latin typeface="Times New Roman"/>
                <a:cs typeface="Times New Roman"/>
              </a:rPr>
              <a:t>m</a:t>
            </a:r>
            <a:r>
              <a:rPr sz="2200">
                <a:solidFill>
                  <a:srgbClr val="011993"/>
                </a:solidFill>
                <a:latin typeface="Cambria"/>
                <a:cs typeface="Cambria"/>
              </a:rPr>
              <a:t>.</a:t>
            </a:r>
            <a:endParaRPr lang="en-US" sz="2200">
              <a:solidFill>
                <a:srgbClr val="011993"/>
              </a:solidFill>
              <a:latin typeface="Cambria"/>
              <a:cs typeface="Cambria"/>
            </a:endParaRPr>
          </a:p>
          <a:p>
            <a:pPr marL="552377" marR="15523" lvl="1" indent="-277482">
              <a:lnSpc>
                <a:spcPct val="101200"/>
              </a:lnSpc>
              <a:spcBef>
                <a:spcPts val="1092"/>
              </a:spcBef>
              <a:buSzPct val="123529"/>
              <a:buFont typeface="Microsoft Sans Serif"/>
              <a:buChar char="‣"/>
              <a:tabLst>
                <a:tab pos="552700" algn="l"/>
                <a:tab pos="1267103" algn="l"/>
              </a:tabLst>
            </a:pPr>
            <a:r>
              <a:rPr lang="en-US" sz="2200">
                <a:solidFill>
                  <a:srgbClr val="011993"/>
                </a:solidFill>
                <a:latin typeface="Cambria"/>
                <a:cs typeface="Cambria"/>
              </a:rPr>
              <a:t>Đặt</a:t>
            </a:r>
          </a:p>
          <a:p>
            <a:pPr marL="552377" marR="15523" lvl="1" indent="-277482">
              <a:lnSpc>
                <a:spcPct val="101200"/>
              </a:lnSpc>
              <a:spcBef>
                <a:spcPts val="1092"/>
              </a:spcBef>
              <a:buSzPct val="123529"/>
              <a:buFont typeface="Microsoft Sans Serif"/>
              <a:buChar char="‣"/>
              <a:tabLst>
                <a:tab pos="552700" algn="l"/>
                <a:tab pos="1267103" algn="l"/>
              </a:tabLst>
            </a:pPr>
            <a:endParaRPr lang="en-US" sz="2200">
              <a:latin typeface="Cambria"/>
              <a:cs typeface="Cambria"/>
            </a:endParaRPr>
          </a:p>
          <a:p>
            <a:pPr marL="552377" marR="15523" lvl="1" indent="-277482">
              <a:lnSpc>
                <a:spcPct val="101200"/>
              </a:lnSpc>
              <a:spcBef>
                <a:spcPts val="1092"/>
              </a:spcBef>
              <a:buSzPct val="123529"/>
              <a:buFont typeface="Microsoft Sans Serif"/>
              <a:buChar char="‣"/>
              <a:tabLst>
                <a:tab pos="552700" algn="l"/>
                <a:tab pos="1267103" algn="l"/>
              </a:tabLst>
            </a:pPr>
            <a:endParaRPr lang="en-US" sz="2200">
              <a:latin typeface="Cambria"/>
              <a:cs typeface="Cambria"/>
            </a:endParaRPr>
          </a:p>
          <a:p>
            <a:pPr marL="552377" marR="15523" lvl="1" indent="-277482">
              <a:lnSpc>
                <a:spcPct val="101200"/>
              </a:lnSpc>
              <a:spcBef>
                <a:spcPts val="1092"/>
              </a:spcBef>
              <a:buSzPct val="123529"/>
              <a:buFont typeface="Microsoft Sans Serif"/>
              <a:buChar char="‣"/>
              <a:tabLst>
                <a:tab pos="552700" algn="l"/>
                <a:tab pos="1267103" algn="l"/>
              </a:tabLst>
            </a:pPr>
            <a:r>
              <a:rPr lang="en-US" sz="2200">
                <a:solidFill>
                  <a:srgbClr val="011993"/>
                </a:solidFill>
                <a:latin typeface="Cambria"/>
                <a:cs typeface="Cambria"/>
              </a:rPr>
              <a:t>Từ đây lấy các độ thuộc</a:t>
            </a:r>
          </a:p>
        </p:txBody>
      </p:sp>
      <p:sp>
        <p:nvSpPr>
          <p:cNvPr id="23" name="object 23"/>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26</a:t>
            </a:fld>
            <a:endParaRPr sz="700">
              <a:latin typeface="Arial MT"/>
              <a:cs typeface="Arial MT"/>
            </a:endParaRPr>
          </a:p>
        </p:txBody>
      </p:sp>
      <p:sp>
        <p:nvSpPr>
          <p:cNvPr id="19" name="object 19"/>
          <p:cNvSpPr txBox="1"/>
          <p:nvPr/>
        </p:nvSpPr>
        <p:spPr>
          <a:xfrm>
            <a:off x="5617946" y="980023"/>
            <a:ext cx="2916453" cy="3362888"/>
          </a:xfrm>
          <a:prstGeom prst="rect">
            <a:avLst/>
          </a:prstGeom>
        </p:spPr>
        <p:txBody>
          <a:bodyPr vert="horz" wrap="square" lIns="0" tIns="23285" rIns="0" bIns="0" rtlCol="0">
            <a:spAutoFit/>
          </a:bodyPr>
          <a:lstStyle/>
          <a:p>
            <a:pPr marL="275218" marR="258078" indent="-256137">
              <a:lnSpc>
                <a:spcPts val="2562"/>
              </a:lnSpc>
              <a:spcBef>
                <a:spcPts val="183"/>
              </a:spcBef>
              <a:buSzPct val="123529"/>
              <a:buChar char="•"/>
              <a:tabLst>
                <a:tab pos="275541" algn="l"/>
              </a:tabLst>
            </a:pPr>
            <a:r>
              <a:rPr sz="2200" dirty="0">
                <a:latin typeface="Cambria"/>
                <a:cs typeface="Cambria"/>
              </a:rPr>
              <a:t>Rà soát </a:t>
            </a:r>
            <a:r>
              <a:rPr sz="2200">
                <a:latin typeface="Cambria"/>
                <a:cs typeface="Cambria"/>
              </a:rPr>
              <a:t>lại đ</a:t>
            </a:r>
            <a:r>
              <a:rPr lang="en-US" sz="2200">
                <a:latin typeface="Cambria"/>
                <a:cs typeface="Cambria"/>
              </a:rPr>
              <a:t>ể</a:t>
            </a:r>
            <a:r>
              <a:rPr sz="2200">
                <a:latin typeface="Cambria"/>
                <a:cs typeface="Cambria"/>
              </a:rPr>
              <a:t> bảo</a:t>
            </a:r>
            <a:r>
              <a:rPr lang="en-US" sz="2200">
                <a:latin typeface="Cambria"/>
                <a:cs typeface="Cambria"/>
              </a:rPr>
              <a:t> </a:t>
            </a:r>
            <a:r>
              <a:rPr sz="2200">
                <a:latin typeface="Cambria"/>
                <a:cs typeface="Cambria"/>
              </a:rPr>
              <a:t>đảm tı́nh nh</a:t>
            </a:r>
            <a:r>
              <a:rPr lang="en-US" sz="2200">
                <a:latin typeface="Cambria"/>
                <a:cs typeface="Cambria"/>
              </a:rPr>
              <a:t>ấ</a:t>
            </a:r>
            <a:r>
              <a:rPr sz="2200">
                <a:latin typeface="Cambria"/>
                <a:cs typeface="Cambria"/>
              </a:rPr>
              <a:t>t quán</a:t>
            </a:r>
            <a:r>
              <a:rPr lang="en-US" sz="2200">
                <a:latin typeface="Cambria"/>
                <a:cs typeface="Cambria"/>
              </a:rPr>
              <a:t> </a:t>
            </a:r>
            <a:r>
              <a:rPr sz="2200">
                <a:latin typeface="Cambria"/>
                <a:cs typeface="Cambria"/>
              </a:rPr>
              <a:t>b</a:t>
            </a:r>
            <a:r>
              <a:rPr lang="en-US" sz="2200">
                <a:latin typeface="Cambria"/>
                <a:cs typeface="Cambria"/>
              </a:rPr>
              <a:t>ằ</a:t>
            </a:r>
            <a:r>
              <a:rPr sz="2200">
                <a:latin typeface="Cambria"/>
                <a:cs typeface="Cambria"/>
              </a:rPr>
              <a:t>ng </a:t>
            </a:r>
            <a:r>
              <a:rPr sz="2200" dirty="0">
                <a:latin typeface="Cambria"/>
                <a:cs typeface="Cambria"/>
              </a:rPr>
              <a:t>cách xem xét</a:t>
            </a:r>
            <a:endParaRPr sz="2200">
              <a:latin typeface="Cambria"/>
              <a:cs typeface="Cambria"/>
            </a:endParaRPr>
          </a:p>
          <a:p>
            <a:pPr marL="275218">
              <a:lnSpc>
                <a:spcPts val="2462"/>
              </a:lnSpc>
            </a:pPr>
            <a:r>
              <a:rPr sz="2200" dirty="0">
                <a:latin typeface="Cambria"/>
                <a:cs typeface="Cambria"/>
              </a:rPr>
              <a:t>tı́nh </a:t>
            </a:r>
            <a:r>
              <a:rPr sz="2200">
                <a:latin typeface="Cambria"/>
                <a:cs typeface="Cambria"/>
              </a:rPr>
              <a:t>đúng đ</a:t>
            </a:r>
            <a:r>
              <a:rPr lang="en-US" sz="2200">
                <a:latin typeface="Cambria"/>
                <a:cs typeface="Cambria"/>
              </a:rPr>
              <a:t>ắ</a:t>
            </a:r>
            <a:r>
              <a:rPr sz="2200">
                <a:latin typeface="Cambria"/>
                <a:cs typeface="Cambria"/>
              </a:rPr>
              <a:t>n </a:t>
            </a:r>
            <a:r>
              <a:rPr sz="2200" dirty="0">
                <a:latin typeface="Cambria"/>
                <a:cs typeface="Cambria"/>
              </a:rPr>
              <a:t>của các</a:t>
            </a:r>
            <a:endParaRPr sz="2200">
              <a:latin typeface="Cambria"/>
              <a:cs typeface="Cambria"/>
            </a:endParaRPr>
          </a:p>
          <a:p>
            <a:pPr marL="275218">
              <a:lnSpc>
                <a:spcPts val="2580"/>
              </a:lnSpc>
            </a:pPr>
            <a:r>
              <a:rPr sz="2200" dirty="0">
                <a:latin typeface="Cambria"/>
                <a:cs typeface="Cambria"/>
              </a:rPr>
              <a:t>công thức sau:</a:t>
            </a:r>
            <a:endParaRPr sz="2200">
              <a:latin typeface="Cambria"/>
              <a:cs typeface="Cambria"/>
            </a:endParaRPr>
          </a:p>
          <a:p>
            <a:pPr marL="531031">
              <a:spcBef>
                <a:spcPts val="591"/>
              </a:spcBef>
              <a:tabLst>
                <a:tab pos="912004" algn="l"/>
              </a:tabLst>
            </a:pPr>
            <a:r>
              <a:rPr sz="3600" i="1" spc="-103" baseline="13739" dirty="0">
                <a:solidFill>
                  <a:srgbClr val="011993"/>
                </a:solidFill>
                <a:latin typeface="Times New Roman"/>
                <a:cs typeface="Times New Roman"/>
              </a:rPr>
              <a:t>p</a:t>
            </a:r>
            <a:r>
              <a:rPr sz="1700" i="1" spc="3" dirty="0">
                <a:solidFill>
                  <a:srgbClr val="011993"/>
                </a:solidFill>
                <a:latin typeface="Times New Roman"/>
                <a:cs typeface="Times New Roman"/>
              </a:rPr>
              <a:t>ik</a:t>
            </a:r>
            <a:r>
              <a:rPr sz="1700" i="1" dirty="0">
                <a:solidFill>
                  <a:srgbClr val="011993"/>
                </a:solidFill>
                <a:latin typeface="Times New Roman"/>
                <a:cs typeface="Times New Roman"/>
              </a:rPr>
              <a:t>	</a:t>
            </a:r>
            <a:r>
              <a:rPr sz="3600" spc="477" baseline="13739" dirty="0">
                <a:solidFill>
                  <a:srgbClr val="011993"/>
                </a:solidFill>
                <a:latin typeface="Cambria"/>
                <a:cs typeface="Cambria"/>
              </a:rPr>
              <a:t>=</a:t>
            </a:r>
            <a:r>
              <a:rPr sz="3600" spc="206" baseline="13739" dirty="0">
                <a:solidFill>
                  <a:srgbClr val="011993"/>
                </a:solidFill>
                <a:latin typeface="Cambria"/>
                <a:cs typeface="Cambria"/>
              </a:rPr>
              <a:t> </a:t>
            </a:r>
            <a:r>
              <a:rPr sz="3600" i="1" spc="-103" baseline="13739" dirty="0">
                <a:solidFill>
                  <a:srgbClr val="011993"/>
                </a:solidFill>
                <a:latin typeface="Times New Roman"/>
                <a:cs typeface="Times New Roman"/>
              </a:rPr>
              <a:t>p</a:t>
            </a:r>
            <a:r>
              <a:rPr sz="1700" i="1" spc="3" dirty="0">
                <a:solidFill>
                  <a:srgbClr val="011993"/>
                </a:solidFill>
                <a:latin typeface="Times New Roman"/>
                <a:cs typeface="Times New Roman"/>
              </a:rPr>
              <a:t>ij</a:t>
            </a:r>
            <a:r>
              <a:rPr sz="1700" i="1" spc="-199" dirty="0">
                <a:solidFill>
                  <a:srgbClr val="011993"/>
                </a:solidFill>
                <a:latin typeface="Times New Roman"/>
                <a:cs typeface="Times New Roman"/>
              </a:rPr>
              <a:t> </a:t>
            </a:r>
            <a:r>
              <a:rPr sz="3600" i="1" spc="-103" baseline="13739" dirty="0">
                <a:solidFill>
                  <a:srgbClr val="011993"/>
                </a:solidFill>
                <a:latin typeface="Times New Roman"/>
                <a:cs typeface="Times New Roman"/>
              </a:rPr>
              <a:t>p</a:t>
            </a:r>
            <a:r>
              <a:rPr sz="1700" i="1" spc="3" dirty="0">
                <a:solidFill>
                  <a:srgbClr val="011993"/>
                </a:solidFill>
                <a:latin typeface="Times New Roman"/>
                <a:cs typeface="Times New Roman"/>
              </a:rPr>
              <a:t>jk</a:t>
            </a:r>
            <a:endParaRPr sz="1700">
              <a:latin typeface="Times New Roman"/>
              <a:cs typeface="Times New Roman"/>
            </a:endParaRPr>
          </a:p>
          <a:p>
            <a:pPr marL="566930">
              <a:spcBef>
                <a:spcPts val="308"/>
              </a:spcBef>
              <a:tabLst>
                <a:tab pos="912004" algn="l"/>
              </a:tabLst>
            </a:pPr>
            <a:r>
              <a:rPr sz="2400" i="1" spc="-23" dirty="0">
                <a:solidFill>
                  <a:srgbClr val="011993"/>
                </a:solidFill>
                <a:latin typeface="Times New Roman"/>
                <a:cs typeface="Times New Roman"/>
              </a:rPr>
              <a:t>p</a:t>
            </a:r>
            <a:r>
              <a:rPr sz="2500" i="1" spc="-34" baseline="-19360" dirty="0">
                <a:solidFill>
                  <a:srgbClr val="011993"/>
                </a:solidFill>
                <a:latin typeface="Times New Roman"/>
                <a:cs typeface="Times New Roman"/>
              </a:rPr>
              <a:t>ii	</a:t>
            </a:r>
            <a:r>
              <a:rPr sz="2400" spc="318">
                <a:solidFill>
                  <a:srgbClr val="011993"/>
                </a:solidFill>
                <a:latin typeface="Cambria"/>
                <a:cs typeface="Cambria"/>
              </a:rPr>
              <a:t>=</a:t>
            </a:r>
            <a:r>
              <a:rPr sz="2400" spc="115">
                <a:solidFill>
                  <a:srgbClr val="011993"/>
                </a:solidFill>
                <a:latin typeface="Cambria"/>
                <a:cs typeface="Cambria"/>
              </a:rPr>
              <a:t> </a:t>
            </a:r>
            <a:r>
              <a:rPr sz="2400" spc="-122">
                <a:solidFill>
                  <a:srgbClr val="011993"/>
                </a:solidFill>
                <a:latin typeface="Cambria"/>
                <a:cs typeface="Cambria"/>
              </a:rPr>
              <a:t>1</a:t>
            </a:r>
            <a:endParaRPr lang="en-US" sz="2400" spc="-122">
              <a:solidFill>
                <a:srgbClr val="011993"/>
              </a:solidFill>
              <a:latin typeface="Cambria"/>
              <a:cs typeface="Cambria"/>
            </a:endParaRPr>
          </a:p>
          <a:p>
            <a:pPr marL="566930">
              <a:spcBef>
                <a:spcPts val="308"/>
              </a:spcBef>
              <a:tabLst>
                <a:tab pos="912004" algn="l"/>
              </a:tabLst>
            </a:pPr>
            <a:r>
              <a:rPr lang="en-US" sz="2400" i="1" spc="-23">
                <a:solidFill>
                  <a:srgbClr val="011993"/>
                </a:solidFill>
                <a:latin typeface="Times New Roman"/>
                <a:cs typeface="Times New Roman"/>
              </a:rPr>
              <a:t>p</a:t>
            </a:r>
            <a:r>
              <a:rPr lang="en-US" sz="2500" i="1" spc="-34" baseline="-19360">
                <a:solidFill>
                  <a:srgbClr val="011993"/>
                </a:solidFill>
                <a:latin typeface="Times New Roman"/>
                <a:cs typeface="Times New Roman"/>
              </a:rPr>
              <a:t>ij	</a:t>
            </a:r>
            <a:r>
              <a:rPr lang="en-US" sz="2400" spc="318">
                <a:solidFill>
                  <a:srgbClr val="011993"/>
                </a:solidFill>
                <a:latin typeface="Cambria"/>
                <a:cs typeface="Cambria"/>
              </a:rPr>
              <a:t>=</a:t>
            </a:r>
            <a:r>
              <a:rPr lang="en-US" sz="2400" spc="115">
                <a:solidFill>
                  <a:srgbClr val="011993"/>
                </a:solidFill>
                <a:latin typeface="Cambria"/>
                <a:cs typeface="Cambria"/>
              </a:rPr>
              <a:t> </a:t>
            </a:r>
            <a:r>
              <a:rPr lang="en-US" sz="2400" spc="-122">
                <a:solidFill>
                  <a:srgbClr val="011993"/>
                </a:solidFill>
                <a:latin typeface="Cambria"/>
                <a:cs typeface="Cambria"/>
              </a:rPr>
              <a:t>1/</a:t>
            </a:r>
            <a:r>
              <a:rPr lang="en-US" sz="2400" i="1" spc="-23">
                <a:solidFill>
                  <a:srgbClr val="011993"/>
                </a:solidFill>
                <a:latin typeface="Times New Roman"/>
                <a:cs typeface="Times New Roman"/>
              </a:rPr>
              <a:t>p</a:t>
            </a:r>
            <a:r>
              <a:rPr lang="en-US" sz="2500" i="1" spc="-34" baseline="-19360">
                <a:solidFill>
                  <a:srgbClr val="011993"/>
                </a:solidFill>
                <a:latin typeface="Times New Roman"/>
                <a:cs typeface="Times New Roman"/>
              </a:rPr>
              <a:t>ji</a:t>
            </a:r>
            <a:endParaRPr lang="en-US" sz="2400" spc="-122">
              <a:solidFill>
                <a:srgbClr val="011993"/>
              </a:solidFill>
              <a:latin typeface="Cambria"/>
              <a:cs typeface="Cambria"/>
            </a:endParaRPr>
          </a:p>
          <a:p>
            <a:pPr marL="566930">
              <a:spcBef>
                <a:spcPts val="308"/>
              </a:spcBef>
              <a:tabLst>
                <a:tab pos="912004" algn="l"/>
              </a:tabLst>
            </a:pPr>
            <a:endParaRPr lang="en-US" sz="2400" spc="-122">
              <a:solidFill>
                <a:srgbClr val="011993"/>
              </a:solidFill>
              <a:latin typeface="Cambria"/>
              <a:cs typeface="Cambri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754" y="3304637"/>
            <a:ext cx="2737679" cy="110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859" y="4999930"/>
            <a:ext cx="4022366" cy="132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591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27</a:t>
            </a:fld>
            <a:endParaRPr sz="700">
              <a:latin typeface="Arial MT"/>
              <a:cs typeface="Arial MT"/>
            </a:endParaRPr>
          </a:p>
        </p:txBody>
      </p:sp>
      <p:sp>
        <p:nvSpPr>
          <p:cNvPr id="2" name="object 2"/>
          <p:cNvSpPr txBox="1">
            <a:spLocks noGrp="1"/>
          </p:cNvSpPr>
          <p:nvPr>
            <p:ph type="title"/>
          </p:nvPr>
        </p:nvSpPr>
        <p:spPr>
          <a:xfrm>
            <a:off x="465710" y="520365"/>
            <a:ext cx="6087489" cy="560856"/>
          </a:xfrm>
          <a:prstGeom prst="rect">
            <a:avLst/>
          </a:prstGeom>
        </p:spPr>
        <p:txBody>
          <a:bodyPr vert="horz" wrap="square" lIns="0" tIns="6792" rIns="0" bIns="0" rtlCol="0">
            <a:spAutoFit/>
          </a:bodyPr>
          <a:lstStyle/>
          <a:p>
            <a:pPr marL="6468">
              <a:spcBef>
                <a:spcPts val="53"/>
              </a:spcBef>
            </a:pPr>
            <a:r>
              <a:rPr sz="3600" b="1" spc="-69" dirty="0">
                <a:solidFill>
                  <a:srgbClr val="004D80"/>
                </a:solidFill>
                <a:latin typeface="Cambria"/>
                <a:cs typeface="Cambria"/>
              </a:rPr>
              <a:t>T</a:t>
            </a:r>
            <a:r>
              <a:rPr sz="3600" b="1" spc="-76" dirty="0">
                <a:solidFill>
                  <a:srgbClr val="004D80"/>
                </a:solidFill>
                <a:latin typeface="Cambria"/>
                <a:cs typeface="Cambria"/>
              </a:rPr>
              <a:t>h</a:t>
            </a:r>
            <a:r>
              <a:rPr sz="3600" b="1" spc="-71" dirty="0">
                <a:solidFill>
                  <a:srgbClr val="004D80"/>
                </a:solidFill>
                <a:latin typeface="Cambria"/>
                <a:cs typeface="Cambria"/>
              </a:rPr>
              <a:t>e</a:t>
            </a:r>
            <a:r>
              <a:rPr sz="3600" b="1" dirty="0">
                <a:solidFill>
                  <a:srgbClr val="004D80"/>
                </a:solidFill>
                <a:latin typeface="Cambria"/>
                <a:cs typeface="Cambria"/>
              </a:rPr>
              <a:t>o</a:t>
            </a:r>
            <a:r>
              <a:rPr sz="3600" b="1" spc="-140" dirty="0">
                <a:solidFill>
                  <a:srgbClr val="004D80"/>
                </a:solidFill>
                <a:latin typeface="Cambria"/>
                <a:cs typeface="Cambria"/>
              </a:rPr>
              <a:t> </a:t>
            </a:r>
            <a:r>
              <a:rPr sz="3600" b="1" spc="-71" dirty="0">
                <a:solidFill>
                  <a:srgbClr val="004D80"/>
                </a:solidFill>
                <a:latin typeface="Cambria"/>
                <a:cs typeface="Cambria"/>
              </a:rPr>
              <a:t>các</a:t>
            </a:r>
            <a:r>
              <a:rPr sz="3600" b="1" dirty="0">
                <a:solidFill>
                  <a:srgbClr val="004D80"/>
                </a:solidFill>
                <a:latin typeface="Cambria"/>
                <a:cs typeface="Cambria"/>
              </a:rPr>
              <a:t>h</a:t>
            </a:r>
            <a:r>
              <a:rPr sz="3600" b="1" spc="-145" dirty="0">
                <a:solidFill>
                  <a:srgbClr val="004D80"/>
                </a:solidFill>
                <a:latin typeface="Cambria"/>
                <a:cs typeface="Cambria"/>
              </a:rPr>
              <a:t> </a:t>
            </a:r>
            <a:r>
              <a:rPr sz="3600" b="1" spc="-71" dirty="0">
                <a:solidFill>
                  <a:srgbClr val="004D80"/>
                </a:solidFill>
                <a:latin typeface="Cambria"/>
                <a:cs typeface="Cambria"/>
              </a:rPr>
              <a:t>s</a:t>
            </a:r>
            <a:r>
              <a:rPr sz="3600" b="1" spc="-166" dirty="0">
                <a:solidFill>
                  <a:srgbClr val="004D80"/>
                </a:solidFill>
                <a:latin typeface="Cambria"/>
                <a:cs typeface="Cambria"/>
              </a:rPr>
              <a:t>u</a:t>
            </a:r>
            <a:r>
              <a:rPr sz="3600" b="1" dirty="0">
                <a:solidFill>
                  <a:srgbClr val="004D80"/>
                </a:solidFill>
                <a:latin typeface="Cambria"/>
                <a:cs typeface="Cambria"/>
              </a:rPr>
              <a:t>y</a:t>
            </a:r>
            <a:r>
              <a:rPr sz="3600" b="1" spc="-140" dirty="0">
                <a:solidFill>
                  <a:srgbClr val="004D80"/>
                </a:solidFill>
                <a:latin typeface="Cambria"/>
                <a:cs typeface="Cambria"/>
              </a:rPr>
              <a:t> </a:t>
            </a:r>
            <a:r>
              <a:rPr sz="3600" b="1" spc="-71" dirty="0">
                <a:solidFill>
                  <a:srgbClr val="004D80"/>
                </a:solidFill>
                <a:latin typeface="Cambria"/>
                <a:cs typeface="Cambria"/>
              </a:rPr>
              <a:t>diễ</a:t>
            </a:r>
            <a:r>
              <a:rPr sz="3600" b="1" spc="-76" dirty="0">
                <a:solidFill>
                  <a:srgbClr val="004D80"/>
                </a:solidFill>
                <a:latin typeface="Cambria"/>
                <a:cs typeface="Cambria"/>
              </a:rPr>
              <a:t>n</a:t>
            </a:r>
            <a:r>
              <a:rPr sz="3600" b="1" dirty="0">
                <a:solidFill>
                  <a:srgbClr val="004D80"/>
                </a:solidFill>
                <a:latin typeface="Cambria"/>
                <a:cs typeface="Cambria"/>
              </a:rPr>
              <a:t>,</a:t>
            </a:r>
            <a:r>
              <a:rPr sz="3600" b="1" spc="-143" dirty="0">
                <a:solidFill>
                  <a:srgbClr val="004D80"/>
                </a:solidFill>
                <a:latin typeface="Cambria"/>
                <a:cs typeface="Cambria"/>
              </a:rPr>
              <a:t> </a:t>
            </a:r>
            <a:r>
              <a:rPr sz="3600" b="1" spc="-71" dirty="0">
                <a:solidFill>
                  <a:srgbClr val="004D80"/>
                </a:solidFill>
                <a:latin typeface="Cambria"/>
                <a:cs typeface="Cambria"/>
              </a:rPr>
              <a:t>dẫ</a:t>
            </a:r>
            <a:r>
              <a:rPr sz="3600" b="1" dirty="0">
                <a:solidFill>
                  <a:srgbClr val="004D80"/>
                </a:solidFill>
                <a:latin typeface="Cambria"/>
                <a:cs typeface="Cambria"/>
              </a:rPr>
              <a:t>n</a:t>
            </a:r>
            <a:r>
              <a:rPr sz="3600" b="1" spc="-148" dirty="0">
                <a:solidFill>
                  <a:srgbClr val="004D80"/>
                </a:solidFill>
                <a:latin typeface="Cambria"/>
                <a:cs typeface="Cambria"/>
              </a:rPr>
              <a:t> </a:t>
            </a:r>
            <a:r>
              <a:rPr sz="3600" b="1" spc="-71" dirty="0">
                <a:solidFill>
                  <a:srgbClr val="004D80"/>
                </a:solidFill>
                <a:latin typeface="Cambria"/>
                <a:cs typeface="Cambria"/>
              </a:rPr>
              <a:t>giải</a:t>
            </a:r>
            <a:endParaRPr sz="3600">
              <a:latin typeface="Cambria"/>
              <a:cs typeface="Cambria"/>
            </a:endParaRPr>
          </a:p>
        </p:txBody>
      </p:sp>
      <p:sp>
        <p:nvSpPr>
          <p:cNvPr id="3" name="object 3"/>
          <p:cNvSpPr txBox="1"/>
          <p:nvPr/>
        </p:nvSpPr>
        <p:spPr>
          <a:xfrm>
            <a:off x="454158" y="1839962"/>
            <a:ext cx="8253961" cy="3316465"/>
          </a:xfrm>
          <a:prstGeom prst="rect">
            <a:avLst/>
          </a:prstGeom>
        </p:spPr>
        <p:txBody>
          <a:bodyPr vert="horz" wrap="square" lIns="0" tIns="23285" rIns="0" bIns="0" rtlCol="0">
            <a:spAutoFit/>
          </a:bodyPr>
          <a:lstStyle/>
          <a:p>
            <a:pPr marL="275218" marR="269397" indent="-256137">
              <a:lnSpc>
                <a:spcPts val="2562"/>
              </a:lnSpc>
              <a:spcBef>
                <a:spcPts val="183"/>
              </a:spcBef>
              <a:buSzPct val="123529"/>
              <a:buChar char="•"/>
              <a:tabLst>
                <a:tab pos="275541" algn="l"/>
              </a:tabLst>
            </a:pPr>
            <a:r>
              <a:rPr sz="2200" dirty="0">
                <a:latin typeface="Cambria"/>
                <a:cs typeface="Cambria"/>
              </a:rPr>
              <a:t>Dựa trên </a:t>
            </a:r>
            <a:r>
              <a:rPr sz="2200">
                <a:latin typeface="Cambria"/>
                <a:cs typeface="Cambria"/>
              </a:rPr>
              <a:t>những k</a:t>
            </a:r>
            <a:r>
              <a:rPr lang="en-US" sz="2200">
                <a:latin typeface="Cambria"/>
                <a:cs typeface="Cambria"/>
              </a:rPr>
              <a:t>ế</a:t>
            </a:r>
            <a:r>
              <a:rPr sz="2200">
                <a:latin typeface="Cambria"/>
                <a:cs typeface="Cambria"/>
              </a:rPr>
              <a:t>t quả n</a:t>
            </a:r>
            <a:r>
              <a:rPr lang="en-US" sz="2200">
                <a:latin typeface="Cambria"/>
                <a:cs typeface="Cambria"/>
              </a:rPr>
              <a:t>ề</a:t>
            </a:r>
            <a:r>
              <a:rPr sz="2200">
                <a:latin typeface="Cambria"/>
                <a:cs typeface="Cambria"/>
              </a:rPr>
              <a:t>n </a:t>
            </a:r>
            <a:r>
              <a:rPr sz="2200" dirty="0">
                <a:latin typeface="Cambria"/>
                <a:cs typeface="Cambria"/>
              </a:rPr>
              <a:t>tảng và dựa vào </a:t>
            </a:r>
            <a:r>
              <a:rPr sz="2200">
                <a:latin typeface="Cambria"/>
                <a:cs typeface="Cambria"/>
              </a:rPr>
              <a:t>sự </a:t>
            </a:r>
            <a:r>
              <a:rPr lang="vi-VN" sz="2200">
                <a:latin typeface="Cambria"/>
                <a:cs typeface="Cambria"/>
              </a:rPr>
              <a:t>tập </a:t>
            </a:r>
            <a:r>
              <a:rPr sz="2200">
                <a:latin typeface="Cambria"/>
                <a:cs typeface="Cambria"/>
              </a:rPr>
              <a:t>hợp các ki</a:t>
            </a:r>
            <a:r>
              <a:rPr lang="en-US" sz="2200">
                <a:latin typeface="Cambria"/>
                <a:cs typeface="Cambria"/>
              </a:rPr>
              <a:t>ế</a:t>
            </a:r>
            <a:r>
              <a:rPr sz="2200">
                <a:latin typeface="Cambria"/>
                <a:cs typeface="Cambria"/>
              </a:rPr>
              <a:t>n thức đ</a:t>
            </a:r>
            <a:r>
              <a:rPr lang="en-US" sz="2200">
                <a:latin typeface="Cambria"/>
                <a:cs typeface="Cambria"/>
              </a:rPr>
              <a:t>ể </a:t>
            </a:r>
            <a:r>
              <a:rPr sz="2200">
                <a:latin typeface="Cambria"/>
                <a:cs typeface="Cambria"/>
              </a:rPr>
              <a:t>đưa </a:t>
            </a:r>
            <a:r>
              <a:rPr sz="2200" dirty="0">
                <a:latin typeface="Cambria"/>
                <a:cs typeface="Cambria"/>
              </a:rPr>
              <a:t>ra </a:t>
            </a:r>
            <a:r>
              <a:rPr sz="2200">
                <a:latin typeface="Cambria"/>
                <a:cs typeface="Cambria"/>
              </a:rPr>
              <a:t>những y</a:t>
            </a:r>
            <a:r>
              <a:rPr lang="en-US" sz="2200">
                <a:latin typeface="Cambria"/>
                <a:cs typeface="Cambria"/>
              </a:rPr>
              <a:t>ế</a:t>
            </a:r>
            <a:r>
              <a:rPr sz="2200">
                <a:latin typeface="Cambria"/>
                <a:cs typeface="Cambria"/>
              </a:rPr>
              <a:t>u t</a:t>
            </a:r>
            <a:r>
              <a:rPr lang="en-US" sz="2200">
                <a:latin typeface="Cambria"/>
                <a:cs typeface="Cambria"/>
              </a:rPr>
              <a:t>ố</a:t>
            </a:r>
            <a:r>
              <a:rPr sz="2200">
                <a:latin typeface="Cambria"/>
                <a:cs typeface="Cambria"/>
              </a:rPr>
              <a:t> quy</a:t>
            </a:r>
            <a:r>
              <a:rPr lang="en-US" sz="2200">
                <a:latin typeface="Cambria"/>
                <a:cs typeface="Cambria"/>
              </a:rPr>
              <a:t>ế</a:t>
            </a:r>
            <a:r>
              <a:rPr sz="2200">
                <a:latin typeface="Cambria"/>
                <a:cs typeface="Cambria"/>
              </a:rPr>
              <a:t>t </a:t>
            </a:r>
            <a:r>
              <a:rPr sz="2200" dirty="0">
                <a:latin typeface="Cambria"/>
                <a:cs typeface="Cambria"/>
              </a:rPr>
              <a:t>định.</a:t>
            </a:r>
            <a:endParaRPr sz="2200">
              <a:latin typeface="Cambria"/>
              <a:cs typeface="Cambria"/>
            </a:endParaRPr>
          </a:p>
          <a:p>
            <a:pPr marL="275218" marR="195660" indent="-256137">
              <a:lnSpc>
                <a:spcPts val="2562"/>
              </a:lnSpc>
              <a:spcBef>
                <a:spcPts val="1261"/>
              </a:spcBef>
              <a:buSzPct val="123529"/>
              <a:buChar char="•"/>
              <a:tabLst>
                <a:tab pos="275541" algn="l"/>
              </a:tabLst>
            </a:pPr>
            <a:r>
              <a:rPr sz="2200">
                <a:latin typeface="Cambria"/>
                <a:cs typeface="Cambria"/>
              </a:rPr>
              <a:t>Ki</a:t>
            </a:r>
            <a:r>
              <a:rPr lang="en-US" sz="2200">
                <a:latin typeface="Cambria"/>
                <a:cs typeface="Cambria"/>
              </a:rPr>
              <a:t>ế</a:t>
            </a:r>
            <a:r>
              <a:rPr sz="2200">
                <a:latin typeface="Cambria"/>
                <a:cs typeface="Cambria"/>
              </a:rPr>
              <a:t>n </a:t>
            </a:r>
            <a:r>
              <a:rPr sz="2200" dirty="0">
                <a:latin typeface="Cambria"/>
                <a:cs typeface="Cambria"/>
              </a:rPr>
              <a:t>thức là </a:t>
            </a:r>
            <a:r>
              <a:rPr sz="2200">
                <a:latin typeface="Cambria"/>
                <a:cs typeface="Cambria"/>
              </a:rPr>
              <a:t>sự t</a:t>
            </a:r>
            <a:r>
              <a:rPr lang="en-US" sz="2200">
                <a:latin typeface="Cambria"/>
                <a:cs typeface="Cambria"/>
              </a:rPr>
              <a:t>ổ</a:t>
            </a:r>
            <a:r>
              <a:rPr sz="2200">
                <a:latin typeface="Cambria"/>
                <a:cs typeface="Cambria"/>
              </a:rPr>
              <a:t>ng </a:t>
            </a:r>
            <a:r>
              <a:rPr sz="2200" dirty="0">
                <a:latin typeface="Cambria"/>
                <a:cs typeface="Cambria"/>
              </a:rPr>
              <a:t>hợp trên cơ sở các phép toán AND, OR, NOT </a:t>
            </a:r>
            <a:r>
              <a:rPr sz="2200">
                <a:latin typeface="Cambria"/>
                <a:cs typeface="Cambria"/>
              </a:rPr>
              <a:t>giữa các</a:t>
            </a:r>
            <a:r>
              <a:rPr lang="en-US" sz="2200">
                <a:latin typeface="Cambria"/>
                <a:cs typeface="Cambria"/>
              </a:rPr>
              <a:t> </a:t>
            </a:r>
            <a:r>
              <a:rPr sz="2200">
                <a:latin typeface="Cambria"/>
                <a:cs typeface="Cambria"/>
              </a:rPr>
              <a:t>thành ph</a:t>
            </a:r>
            <a:r>
              <a:rPr lang="en-US" sz="2200">
                <a:latin typeface="Cambria"/>
                <a:cs typeface="Cambria"/>
              </a:rPr>
              <a:t>ầ</a:t>
            </a:r>
            <a:r>
              <a:rPr sz="2200">
                <a:latin typeface="Cambria"/>
                <a:cs typeface="Cambria"/>
              </a:rPr>
              <a:t>n ki</a:t>
            </a:r>
            <a:r>
              <a:rPr lang="en-US" sz="2200">
                <a:latin typeface="Cambria"/>
                <a:cs typeface="Cambria"/>
              </a:rPr>
              <a:t>ế</a:t>
            </a:r>
            <a:r>
              <a:rPr sz="2200">
                <a:latin typeface="Cambria"/>
                <a:cs typeface="Cambria"/>
              </a:rPr>
              <a:t>n </a:t>
            </a:r>
            <a:r>
              <a:rPr sz="2200" dirty="0">
                <a:latin typeface="Cambria"/>
                <a:cs typeface="Cambria"/>
              </a:rPr>
              <a:t>thức.</a:t>
            </a:r>
            <a:endParaRPr sz="2200">
              <a:latin typeface="Cambria"/>
              <a:cs typeface="Cambria"/>
            </a:endParaRPr>
          </a:p>
          <a:p>
            <a:pPr marL="275218" marR="15523" indent="-256137">
              <a:lnSpc>
                <a:spcPct val="101200"/>
              </a:lnSpc>
              <a:spcBef>
                <a:spcPts val="1092"/>
              </a:spcBef>
              <a:buSzPct val="123529"/>
              <a:buChar char="•"/>
              <a:tabLst>
                <a:tab pos="275541" algn="l"/>
              </a:tabLst>
            </a:pPr>
            <a:r>
              <a:rPr sz="2200">
                <a:latin typeface="Cambria"/>
                <a:cs typeface="Cambria"/>
              </a:rPr>
              <a:t>Ch</a:t>
            </a:r>
            <a:r>
              <a:rPr lang="en-US" sz="2200">
                <a:latin typeface="Cambria"/>
                <a:cs typeface="Cambria"/>
              </a:rPr>
              <a:t>ẳ</a:t>
            </a:r>
            <a:r>
              <a:rPr sz="2200">
                <a:latin typeface="Cambria"/>
                <a:cs typeface="Cambria"/>
              </a:rPr>
              <a:t>ng </a:t>
            </a:r>
            <a:r>
              <a:rPr sz="2200" dirty="0">
                <a:latin typeface="Cambria"/>
                <a:cs typeface="Cambria"/>
              </a:rPr>
              <a:t>hạn, giả sử có </a:t>
            </a:r>
            <a:r>
              <a:rPr sz="2200">
                <a:latin typeface="Cambria"/>
                <a:cs typeface="Cambria"/>
              </a:rPr>
              <a:t>3 </a:t>
            </a:r>
            <a:r>
              <a:rPr lang="vi-VN" sz="2200">
                <a:latin typeface="Cambria"/>
                <a:cs typeface="Cambria"/>
              </a:rPr>
              <a:t>tập </a:t>
            </a:r>
            <a:r>
              <a:rPr sz="2200">
                <a:latin typeface="Cambria"/>
                <a:cs typeface="Cambria"/>
              </a:rPr>
              <a:t>(</a:t>
            </a:r>
            <a:r>
              <a:rPr sz="2200" dirty="0">
                <a:latin typeface="Cambria"/>
                <a:cs typeface="Cambria"/>
              </a:rPr>
              <a:t>mờ</a:t>
            </a:r>
            <a:r>
              <a:rPr sz="2200">
                <a:latin typeface="Cambria"/>
                <a:cs typeface="Cambria"/>
              </a:rPr>
              <a:t>) đ</a:t>
            </a:r>
            <a:r>
              <a:rPr lang="en-US" sz="2200">
                <a:latin typeface="Cambria"/>
                <a:cs typeface="Cambria"/>
              </a:rPr>
              <a:t>ể</a:t>
            </a:r>
            <a:r>
              <a:rPr sz="2200">
                <a:latin typeface="Cambria"/>
                <a:cs typeface="Cambria"/>
              </a:rPr>
              <a:t> </a:t>
            </a:r>
            <a:r>
              <a:rPr sz="2200" dirty="0">
                <a:latin typeface="Cambria"/>
                <a:cs typeface="Cambria"/>
              </a:rPr>
              <a:t>mô tả tam giác cân (</a:t>
            </a:r>
            <a:r>
              <a:rPr sz="2400" i="1" dirty="0">
                <a:latin typeface="Times New Roman"/>
                <a:cs typeface="Times New Roman"/>
              </a:rPr>
              <a:t>T</a:t>
            </a:r>
            <a:r>
              <a:rPr sz="2500" i="1" baseline="-19360" dirty="0">
                <a:latin typeface="Times New Roman"/>
                <a:cs typeface="Times New Roman"/>
              </a:rPr>
              <a:t>c</a:t>
            </a:r>
            <a:r>
              <a:rPr sz="2200" dirty="0">
                <a:latin typeface="Cambria"/>
                <a:cs typeface="Cambria"/>
              </a:rPr>
              <a:t>), tam giác vuo</a:t>
            </a:r>
            <a:r>
              <a:rPr sz="2200">
                <a:latin typeface="Cambria"/>
                <a:cs typeface="Cambria"/>
              </a:rPr>
              <a:t>̂ng</a:t>
            </a:r>
            <a:r>
              <a:rPr lang="en-US" sz="2200">
                <a:latin typeface="Cambria"/>
                <a:cs typeface="Cambria"/>
              </a:rPr>
              <a:t> </a:t>
            </a:r>
            <a:r>
              <a:rPr sz="2200">
                <a:latin typeface="Cambria"/>
                <a:cs typeface="Cambria"/>
              </a:rPr>
              <a:t>(</a:t>
            </a:r>
            <a:r>
              <a:rPr sz="2400" i="1" dirty="0">
                <a:latin typeface="Times New Roman"/>
                <a:cs typeface="Times New Roman"/>
              </a:rPr>
              <a:t>T</a:t>
            </a:r>
            <a:r>
              <a:rPr sz="2500" i="1" baseline="-19360" dirty="0">
                <a:latin typeface="Times New Roman"/>
                <a:cs typeface="Times New Roman"/>
              </a:rPr>
              <a:t>v</a:t>
            </a:r>
            <a:r>
              <a:rPr sz="2200" dirty="0">
                <a:latin typeface="Cambria"/>
                <a:cs typeface="Cambria"/>
              </a:rPr>
              <a:t>) và tam </a:t>
            </a:r>
            <a:r>
              <a:rPr sz="2200">
                <a:latin typeface="Cambria"/>
                <a:cs typeface="Cambria"/>
              </a:rPr>
              <a:t>giác đ</a:t>
            </a:r>
            <a:r>
              <a:rPr lang="en-US" sz="2200">
                <a:latin typeface="Cambria"/>
                <a:cs typeface="Cambria"/>
              </a:rPr>
              <a:t>ề</a:t>
            </a:r>
            <a:r>
              <a:rPr sz="2200">
                <a:latin typeface="Cambria"/>
                <a:cs typeface="Cambria"/>
              </a:rPr>
              <a:t>u </a:t>
            </a:r>
            <a:r>
              <a:rPr sz="2200" dirty="0">
                <a:latin typeface="Cambria"/>
                <a:cs typeface="Cambria"/>
              </a:rPr>
              <a:t>(</a:t>
            </a:r>
            <a:r>
              <a:rPr sz="2400" i="1" dirty="0">
                <a:latin typeface="Times New Roman"/>
                <a:cs typeface="Times New Roman"/>
              </a:rPr>
              <a:t>T</a:t>
            </a:r>
            <a:r>
              <a:rPr sz="2500" i="1" baseline="-19360" dirty="0">
                <a:latin typeface="Times New Roman"/>
                <a:cs typeface="Times New Roman"/>
              </a:rPr>
              <a:t>d</a:t>
            </a:r>
            <a:r>
              <a:rPr sz="2200" dirty="0">
                <a:latin typeface="Cambria"/>
                <a:cs typeface="Cambria"/>
              </a:rPr>
              <a:t>).</a:t>
            </a:r>
            <a:endParaRPr sz="2200">
              <a:latin typeface="Cambria"/>
              <a:cs typeface="Cambria"/>
            </a:endParaRPr>
          </a:p>
          <a:p>
            <a:pPr marL="275218" indent="-256137">
              <a:spcBef>
                <a:spcPts val="1306"/>
              </a:spcBef>
              <a:buSzPct val="123529"/>
              <a:buChar char="•"/>
              <a:tabLst>
                <a:tab pos="275541" algn="l"/>
                <a:tab pos="4127301" algn="l"/>
              </a:tabLst>
            </a:pPr>
            <a:r>
              <a:rPr sz="2200" dirty="0">
                <a:latin typeface="Cambria"/>
                <a:cs typeface="Cambria"/>
              </a:rPr>
              <a:t>Khi đó tam giác vuông ca</a:t>
            </a:r>
            <a:r>
              <a:rPr sz="2200">
                <a:latin typeface="Cambria"/>
                <a:cs typeface="Cambria"/>
              </a:rPr>
              <a:t>̂n</a:t>
            </a:r>
            <a:r>
              <a:rPr lang="en-US" sz="2200">
                <a:latin typeface="Cambria"/>
                <a:cs typeface="Cambria"/>
              </a:rPr>
              <a:t> </a:t>
            </a:r>
            <a:r>
              <a:rPr sz="2200">
                <a:latin typeface="Cambria"/>
                <a:cs typeface="Cambria"/>
              </a:rPr>
              <a:t>là </a:t>
            </a:r>
            <a:r>
              <a:rPr sz="2400" i="1" dirty="0">
                <a:latin typeface="Times New Roman"/>
                <a:cs typeface="Times New Roman"/>
              </a:rPr>
              <a:t>T</a:t>
            </a:r>
            <a:r>
              <a:rPr sz="2500" i="1" baseline="-19360" dirty="0">
                <a:latin typeface="Times New Roman"/>
                <a:cs typeface="Times New Roman"/>
              </a:rPr>
              <a:t>vc	</a:t>
            </a:r>
            <a:r>
              <a:rPr sz="2400" dirty="0">
                <a:latin typeface="Cambria"/>
                <a:cs typeface="Cambria"/>
              </a:rPr>
              <a:t>= </a:t>
            </a:r>
            <a:r>
              <a:rPr sz="2400" i="1" dirty="0">
                <a:latin typeface="Times New Roman"/>
                <a:cs typeface="Times New Roman"/>
              </a:rPr>
              <a:t>T</a:t>
            </a:r>
            <a:r>
              <a:rPr sz="2500" i="1" baseline="-19360" dirty="0">
                <a:latin typeface="Times New Roman"/>
                <a:cs typeface="Times New Roman"/>
              </a:rPr>
              <a:t>v </a:t>
            </a:r>
            <a:r>
              <a:rPr sz="2400" dirty="0">
                <a:latin typeface="Cambria"/>
                <a:cs typeface="Cambria"/>
              </a:rPr>
              <a:t>∩ </a:t>
            </a:r>
            <a:r>
              <a:rPr sz="2400" i="1" dirty="0">
                <a:latin typeface="Times New Roman"/>
                <a:cs typeface="Times New Roman"/>
              </a:rPr>
              <a:t>T</a:t>
            </a:r>
            <a:r>
              <a:rPr sz="2500" i="1" baseline="-19360" dirty="0">
                <a:latin typeface="Times New Roman"/>
                <a:cs typeface="Times New Roman"/>
              </a:rPr>
              <a:t>c</a:t>
            </a:r>
            <a:r>
              <a:rPr sz="2200" dirty="0">
                <a:latin typeface="Cambria"/>
                <a:cs typeface="Cambria"/>
              </a:rPr>
              <a:t>, tam giác thường là</a:t>
            </a:r>
            <a:endParaRPr sz="2200">
              <a:latin typeface="Cambria"/>
              <a:cs typeface="Cambria"/>
            </a:endParaRPr>
          </a:p>
          <a:p>
            <a:pPr marL="275218">
              <a:spcBef>
                <a:spcPts val="46"/>
              </a:spcBef>
              <a:tabLst>
                <a:tab pos="576309" algn="l"/>
              </a:tabLst>
            </a:pPr>
            <a:r>
              <a:rPr sz="2400" i="1" dirty="0">
                <a:latin typeface="Times New Roman"/>
                <a:cs typeface="Times New Roman"/>
              </a:rPr>
              <a:t>T</a:t>
            </a:r>
            <a:r>
              <a:rPr sz="2500" i="1" baseline="-19360" dirty="0">
                <a:latin typeface="Times New Roman"/>
                <a:cs typeface="Times New Roman"/>
              </a:rPr>
              <a:t>t	</a:t>
            </a:r>
            <a:r>
              <a:rPr sz="2400" dirty="0">
                <a:latin typeface="Cambria"/>
                <a:cs typeface="Cambria"/>
              </a:rPr>
              <a:t>= ¬</a:t>
            </a:r>
            <a:r>
              <a:rPr sz="2400" i="1" dirty="0">
                <a:latin typeface="Times New Roman"/>
                <a:cs typeface="Times New Roman"/>
              </a:rPr>
              <a:t>T</a:t>
            </a:r>
            <a:r>
              <a:rPr sz="2500" i="1" baseline="-19360" dirty="0">
                <a:latin typeface="Times New Roman"/>
                <a:cs typeface="Times New Roman"/>
              </a:rPr>
              <a:t>v </a:t>
            </a:r>
            <a:r>
              <a:rPr sz="2400" dirty="0">
                <a:latin typeface="Cambria"/>
                <a:cs typeface="Cambria"/>
              </a:rPr>
              <a:t>∩ ¬</a:t>
            </a:r>
            <a:r>
              <a:rPr sz="2400" i="1" dirty="0">
                <a:latin typeface="Times New Roman"/>
                <a:cs typeface="Times New Roman"/>
              </a:rPr>
              <a:t>T</a:t>
            </a:r>
            <a:r>
              <a:rPr sz="2500" i="1" baseline="-19360" dirty="0">
                <a:latin typeface="Times New Roman"/>
                <a:cs typeface="Times New Roman"/>
              </a:rPr>
              <a:t>c </a:t>
            </a:r>
            <a:r>
              <a:rPr sz="2400" dirty="0">
                <a:latin typeface="Cambria"/>
                <a:cs typeface="Cambria"/>
              </a:rPr>
              <a:t>∩ ¬</a:t>
            </a:r>
            <a:r>
              <a:rPr sz="2400" i="1" dirty="0">
                <a:latin typeface="Times New Roman"/>
                <a:cs typeface="Times New Roman"/>
              </a:rPr>
              <a:t>T</a:t>
            </a:r>
            <a:r>
              <a:rPr sz="2500" i="1" baseline="-19360" dirty="0">
                <a:latin typeface="Times New Roman"/>
                <a:cs typeface="Times New Roman"/>
              </a:rPr>
              <a:t>d</a:t>
            </a:r>
            <a:endParaRPr sz="2500" baseline="-19360">
              <a:latin typeface="Times New Roman"/>
              <a:cs typeface="Times New Roman"/>
            </a:endParaRPr>
          </a:p>
        </p:txBody>
      </p:sp>
    </p:spTree>
    <p:extLst>
      <p:ext uri="{BB962C8B-B14F-4D97-AF65-F5344CB8AC3E}">
        <p14:creationId xmlns:p14="http://schemas.microsoft.com/office/powerpoint/2010/main" val="749081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28</a:t>
            </a:fld>
            <a:endParaRPr sz="700">
              <a:latin typeface="Arial MT"/>
              <a:cs typeface="Arial MT"/>
            </a:endParaRPr>
          </a:p>
        </p:txBody>
      </p:sp>
      <p:sp>
        <p:nvSpPr>
          <p:cNvPr id="2" name="object 2"/>
          <p:cNvSpPr txBox="1"/>
          <p:nvPr/>
        </p:nvSpPr>
        <p:spPr>
          <a:xfrm>
            <a:off x="436828" y="1851290"/>
            <a:ext cx="8478571" cy="2273540"/>
          </a:xfrm>
          <a:prstGeom prst="rect">
            <a:avLst/>
          </a:prstGeom>
        </p:spPr>
        <p:txBody>
          <a:bodyPr vert="horz" wrap="square" lIns="0" tIns="8732" rIns="0" bIns="0" rtlCol="0">
            <a:spAutoFit/>
          </a:bodyPr>
          <a:lstStyle/>
          <a:p>
            <a:pPr marL="294622" indent="-256137">
              <a:lnSpc>
                <a:spcPts val="2572"/>
              </a:lnSpc>
              <a:spcBef>
                <a:spcPts val="69"/>
              </a:spcBef>
              <a:buSzPct val="123529"/>
              <a:buChar char="•"/>
              <a:tabLst>
                <a:tab pos="294946" algn="l"/>
              </a:tabLst>
            </a:pPr>
            <a:r>
              <a:rPr sz="2200" dirty="0">
                <a:latin typeface="Cambria"/>
                <a:cs typeface="Cambria"/>
              </a:rPr>
              <a:t>Giả sử ta xây dựng </a:t>
            </a:r>
            <a:r>
              <a:rPr sz="2200">
                <a:latin typeface="Cambria"/>
                <a:cs typeface="Cambria"/>
              </a:rPr>
              <a:t>các </a:t>
            </a:r>
            <a:r>
              <a:rPr lang="vi-VN" sz="2200">
                <a:latin typeface="Cambria"/>
                <a:cs typeface="Cambria"/>
              </a:rPr>
              <a:t>tập </a:t>
            </a:r>
            <a:r>
              <a:rPr sz="2200">
                <a:latin typeface="Cambria"/>
                <a:cs typeface="Cambria"/>
              </a:rPr>
              <a:t>mờ </a:t>
            </a:r>
            <a:r>
              <a:rPr sz="2200" dirty="0">
                <a:latin typeface="Cambria"/>
                <a:cs typeface="Cambria"/>
              </a:rPr>
              <a:t>cho 3 loại tam giác </a:t>
            </a:r>
            <a:r>
              <a:rPr sz="2200">
                <a:latin typeface="Cambria"/>
                <a:cs typeface="Cambria"/>
              </a:rPr>
              <a:t>ban đ</a:t>
            </a:r>
            <a:r>
              <a:rPr lang="en-US" sz="2200">
                <a:latin typeface="Cambria"/>
                <a:cs typeface="Cambria"/>
              </a:rPr>
              <a:t>ầ</a:t>
            </a:r>
            <a:r>
              <a:rPr sz="2200">
                <a:latin typeface="Cambria"/>
                <a:cs typeface="Cambria"/>
              </a:rPr>
              <a:t>u </a:t>
            </a:r>
            <a:r>
              <a:rPr sz="2200" dirty="0">
                <a:latin typeface="Cambria"/>
                <a:cs typeface="Cambria"/>
              </a:rPr>
              <a:t>dựa vào </a:t>
            </a:r>
            <a:r>
              <a:rPr sz="2200">
                <a:latin typeface="Cambria"/>
                <a:cs typeface="Cambria"/>
              </a:rPr>
              <a:t>3 góc</a:t>
            </a:r>
            <a:r>
              <a:rPr lang="en-US" sz="2200">
                <a:latin typeface="Cambria"/>
                <a:cs typeface="Cambria"/>
              </a:rPr>
              <a:t> </a:t>
            </a:r>
            <a:r>
              <a:rPr sz="2400" i="1">
                <a:latin typeface="Times New Roman"/>
                <a:cs typeface="Times New Roman"/>
              </a:rPr>
              <a:t>a</a:t>
            </a:r>
            <a:r>
              <a:rPr sz="2400" dirty="0">
                <a:latin typeface="Cambria"/>
                <a:cs typeface="Cambria"/>
              </a:rPr>
              <a:t>, </a:t>
            </a:r>
            <a:r>
              <a:rPr sz="2400" i="1" dirty="0">
                <a:latin typeface="Times New Roman"/>
                <a:cs typeface="Times New Roman"/>
              </a:rPr>
              <a:t>b</a:t>
            </a:r>
            <a:r>
              <a:rPr sz="2400" dirty="0">
                <a:latin typeface="Cambria"/>
                <a:cs typeface="Cambria"/>
              </a:rPr>
              <a:t>, </a:t>
            </a:r>
            <a:r>
              <a:rPr sz="2400" i="1" dirty="0">
                <a:latin typeface="Times New Roman"/>
                <a:cs typeface="Times New Roman"/>
              </a:rPr>
              <a:t>c </a:t>
            </a:r>
            <a:r>
              <a:rPr sz="2200" dirty="0">
                <a:latin typeface="Cambria"/>
                <a:cs typeface="Cambria"/>
              </a:rPr>
              <a:t>sao </a:t>
            </a:r>
            <a:r>
              <a:rPr sz="2200">
                <a:latin typeface="Cambria"/>
                <a:cs typeface="Cambria"/>
              </a:rPr>
              <a:t>cho </a:t>
            </a:r>
            <a:r>
              <a:rPr sz="2400" i="1">
                <a:latin typeface="Times New Roman"/>
                <a:cs typeface="Times New Roman"/>
              </a:rPr>
              <a:t>a</a:t>
            </a:r>
            <a:r>
              <a:rPr lang="en-US" sz="2400" i="1">
                <a:latin typeface="Times New Roman"/>
                <a:cs typeface="Times New Roman"/>
              </a:rPr>
              <a:t> + </a:t>
            </a:r>
            <a:r>
              <a:rPr sz="2400" i="1">
                <a:latin typeface="Times New Roman"/>
                <a:cs typeface="Times New Roman"/>
              </a:rPr>
              <a:t>b</a:t>
            </a:r>
            <a:r>
              <a:rPr lang="en-US" sz="2400" i="1">
                <a:latin typeface="Times New Roman"/>
                <a:cs typeface="Times New Roman"/>
              </a:rPr>
              <a:t> + </a:t>
            </a:r>
            <a:r>
              <a:rPr sz="2400" i="1">
                <a:latin typeface="Times New Roman"/>
                <a:cs typeface="Times New Roman"/>
              </a:rPr>
              <a:t>c</a:t>
            </a:r>
            <a:r>
              <a:rPr lang="en-US" sz="2400" i="1">
                <a:latin typeface="Times New Roman"/>
                <a:cs typeface="Times New Roman"/>
              </a:rPr>
              <a:t> = 180</a:t>
            </a:r>
            <a:r>
              <a:rPr sz="2500" i="1" baseline="29461">
                <a:latin typeface="Times New Roman"/>
                <a:cs typeface="Times New Roman"/>
              </a:rPr>
              <a:t>o </a:t>
            </a:r>
            <a:r>
              <a:rPr sz="2200" dirty="0">
                <a:latin typeface="Cambria"/>
                <a:cs typeface="Cambria"/>
              </a:rPr>
              <a:t>và </a:t>
            </a:r>
            <a:r>
              <a:rPr sz="2200">
                <a:latin typeface="Cambria"/>
                <a:cs typeface="Cambria"/>
              </a:rPr>
              <a:t>thoả đi</a:t>
            </a:r>
            <a:r>
              <a:rPr lang="en-US" sz="2200">
                <a:latin typeface="Cambria"/>
                <a:cs typeface="Cambria"/>
              </a:rPr>
              <a:t>ề</a:t>
            </a:r>
            <a:r>
              <a:rPr sz="2200">
                <a:latin typeface="Cambria"/>
                <a:cs typeface="Cambria"/>
              </a:rPr>
              <a:t>u ki</a:t>
            </a:r>
            <a:r>
              <a:rPr lang="vi-VN" sz="2200">
                <a:latin typeface="Cambria"/>
                <a:cs typeface="Cambria"/>
              </a:rPr>
              <a:t>ệ</a:t>
            </a:r>
            <a:r>
              <a:rPr sz="2200">
                <a:latin typeface="Cambria"/>
                <a:cs typeface="Cambria"/>
              </a:rPr>
              <a:t>n </a:t>
            </a:r>
            <a:r>
              <a:rPr sz="2400" i="1" dirty="0">
                <a:latin typeface="Times New Roman"/>
                <a:cs typeface="Times New Roman"/>
              </a:rPr>
              <a:t>a </a:t>
            </a:r>
            <a:r>
              <a:rPr sz="2400" dirty="0">
                <a:latin typeface="Cambria"/>
                <a:cs typeface="Cambria"/>
              </a:rPr>
              <a:t>≥ </a:t>
            </a:r>
            <a:r>
              <a:rPr sz="2400" i="1" dirty="0">
                <a:latin typeface="Times New Roman"/>
                <a:cs typeface="Times New Roman"/>
              </a:rPr>
              <a:t>b </a:t>
            </a:r>
            <a:r>
              <a:rPr sz="2400" dirty="0">
                <a:latin typeface="Cambria"/>
                <a:cs typeface="Cambria"/>
              </a:rPr>
              <a:t>≥ </a:t>
            </a:r>
            <a:r>
              <a:rPr sz="2400" i="1" dirty="0">
                <a:latin typeface="Times New Roman"/>
                <a:cs typeface="Times New Roman"/>
              </a:rPr>
              <a:t>c </a:t>
            </a:r>
            <a:r>
              <a:rPr sz="2400" dirty="0">
                <a:latin typeface="Cambria"/>
                <a:cs typeface="Cambria"/>
              </a:rPr>
              <a:t>≥ 0</a:t>
            </a:r>
            <a:r>
              <a:rPr sz="2200" dirty="0">
                <a:latin typeface="Cambria"/>
                <a:cs typeface="Cambria"/>
              </a:rPr>
              <a:t>.</a:t>
            </a:r>
            <a:endParaRPr sz="2200">
              <a:latin typeface="Cambria"/>
              <a:cs typeface="Cambria"/>
            </a:endParaRPr>
          </a:p>
          <a:p>
            <a:pPr marL="294622" indent="-256137">
              <a:spcBef>
                <a:spcPts val="1413"/>
              </a:spcBef>
              <a:buSzPct val="123529"/>
              <a:buChar char="•"/>
              <a:tabLst>
                <a:tab pos="294946" algn="l"/>
                <a:tab pos="3484047" algn="l"/>
              </a:tabLst>
            </a:pPr>
            <a:r>
              <a:rPr sz="2200" dirty="0">
                <a:latin typeface="Cambria"/>
                <a:cs typeface="Cambria"/>
              </a:rPr>
              <a:t>Như vậy, không </a:t>
            </a:r>
            <a:r>
              <a:rPr sz="2200">
                <a:latin typeface="Cambria"/>
                <a:cs typeface="Cambria"/>
              </a:rPr>
              <a:t>gian n</a:t>
            </a:r>
            <a:r>
              <a:rPr lang="en-US" sz="2200">
                <a:latin typeface="Cambria"/>
                <a:cs typeface="Cambria"/>
              </a:rPr>
              <a:t>ề</a:t>
            </a:r>
            <a:r>
              <a:rPr sz="2200">
                <a:latin typeface="Cambria"/>
                <a:cs typeface="Cambria"/>
              </a:rPr>
              <a:t>n</a:t>
            </a:r>
            <a:r>
              <a:rPr lang="en-US" sz="2200">
                <a:latin typeface="Cambria"/>
                <a:cs typeface="Cambria"/>
              </a:rPr>
              <a:t> </a:t>
            </a:r>
            <a:r>
              <a:rPr lang="en-US" sz="2200" b="1">
                <a:latin typeface="Cambria"/>
                <a:cs typeface="Cambria"/>
              </a:rPr>
              <a:t>X</a:t>
            </a:r>
            <a:r>
              <a:rPr lang="en-US" sz="2200">
                <a:latin typeface="Cambria"/>
                <a:cs typeface="Cambria"/>
              </a:rPr>
              <a:t> </a:t>
            </a:r>
            <a:r>
              <a:rPr sz="2200">
                <a:latin typeface="Cambria"/>
                <a:cs typeface="Cambria"/>
              </a:rPr>
              <a:t>là</a:t>
            </a:r>
          </a:p>
          <a:p>
            <a:pPr marL="550760">
              <a:spcBef>
                <a:spcPts val="1250"/>
              </a:spcBef>
            </a:pPr>
            <a:r>
              <a:rPr sz="2400" i="1" dirty="0">
                <a:solidFill>
                  <a:srgbClr val="011993"/>
                </a:solidFill>
                <a:latin typeface="Times New Roman"/>
                <a:cs typeface="Times New Roman"/>
              </a:rPr>
              <a:t>X </a:t>
            </a:r>
            <a:r>
              <a:rPr sz="2400" dirty="0">
                <a:solidFill>
                  <a:srgbClr val="011993"/>
                </a:solidFill>
                <a:latin typeface="Cambria"/>
                <a:cs typeface="Cambria"/>
              </a:rPr>
              <a:t>= </a:t>
            </a:r>
            <a:r>
              <a:rPr sz="3600" baseline="-11350" dirty="0">
                <a:solidFill>
                  <a:srgbClr val="011993"/>
                </a:solidFill>
                <a:latin typeface="Verdana"/>
                <a:cs typeface="Verdana"/>
              </a:rPr>
              <a:t>{</a:t>
            </a:r>
            <a:r>
              <a:rPr sz="2400" i="1" dirty="0">
                <a:solidFill>
                  <a:srgbClr val="011993"/>
                </a:solidFill>
                <a:latin typeface="Times New Roman"/>
                <a:cs typeface="Times New Roman"/>
              </a:rPr>
              <a:t>t </a:t>
            </a:r>
            <a:r>
              <a:rPr sz="2400" dirty="0">
                <a:solidFill>
                  <a:srgbClr val="011993"/>
                </a:solidFill>
                <a:latin typeface="Cambria"/>
                <a:cs typeface="Cambria"/>
              </a:rPr>
              <a:t>= (</a:t>
            </a:r>
            <a:r>
              <a:rPr sz="2400" i="1" dirty="0">
                <a:solidFill>
                  <a:srgbClr val="011993"/>
                </a:solidFill>
                <a:latin typeface="Times New Roman"/>
                <a:cs typeface="Times New Roman"/>
              </a:rPr>
              <a:t>a</a:t>
            </a:r>
            <a:r>
              <a:rPr sz="2400" dirty="0">
                <a:solidFill>
                  <a:srgbClr val="011993"/>
                </a:solidFill>
                <a:latin typeface="Cambria"/>
                <a:cs typeface="Cambria"/>
              </a:rPr>
              <a:t>, </a:t>
            </a:r>
            <a:r>
              <a:rPr sz="2400" i="1" dirty="0">
                <a:solidFill>
                  <a:srgbClr val="011993"/>
                </a:solidFill>
                <a:latin typeface="Times New Roman"/>
                <a:cs typeface="Times New Roman"/>
              </a:rPr>
              <a:t>b</a:t>
            </a:r>
            <a:r>
              <a:rPr sz="2400" dirty="0">
                <a:solidFill>
                  <a:srgbClr val="011993"/>
                </a:solidFill>
                <a:latin typeface="Cambria"/>
                <a:cs typeface="Cambria"/>
              </a:rPr>
              <a:t>, </a:t>
            </a:r>
            <a:r>
              <a:rPr sz="2400" i="1" dirty="0">
                <a:solidFill>
                  <a:srgbClr val="011993"/>
                </a:solidFill>
                <a:latin typeface="Times New Roman"/>
                <a:cs typeface="Times New Roman"/>
              </a:rPr>
              <a:t>c</a:t>
            </a:r>
            <a:r>
              <a:rPr sz="2400" dirty="0">
                <a:solidFill>
                  <a:srgbClr val="011993"/>
                </a:solidFill>
                <a:latin typeface="Cambria"/>
                <a:cs typeface="Cambria"/>
              </a:rPr>
              <a:t>)</a:t>
            </a:r>
            <a:r>
              <a:rPr sz="3600" baseline="-11350" dirty="0">
                <a:solidFill>
                  <a:srgbClr val="011993"/>
                </a:solidFill>
                <a:latin typeface="Verdana"/>
                <a:cs typeface="Verdana"/>
              </a:rPr>
              <a:t>/</a:t>
            </a:r>
            <a:r>
              <a:rPr sz="2400" i="1" dirty="0">
                <a:solidFill>
                  <a:srgbClr val="011993"/>
                </a:solidFill>
                <a:latin typeface="Times New Roman"/>
                <a:cs typeface="Times New Roman"/>
              </a:rPr>
              <a:t>a </a:t>
            </a:r>
            <a:r>
              <a:rPr sz="2400" dirty="0">
                <a:solidFill>
                  <a:srgbClr val="011993"/>
                </a:solidFill>
                <a:latin typeface="Cambria"/>
                <a:cs typeface="Cambria"/>
              </a:rPr>
              <a:t>+ </a:t>
            </a:r>
            <a:r>
              <a:rPr sz="2400" i="1" dirty="0">
                <a:solidFill>
                  <a:srgbClr val="011993"/>
                </a:solidFill>
                <a:latin typeface="Times New Roman"/>
                <a:cs typeface="Times New Roman"/>
              </a:rPr>
              <a:t>b </a:t>
            </a:r>
            <a:r>
              <a:rPr sz="2400" dirty="0">
                <a:solidFill>
                  <a:srgbClr val="011993"/>
                </a:solidFill>
                <a:latin typeface="Cambria"/>
                <a:cs typeface="Cambria"/>
              </a:rPr>
              <a:t>+ </a:t>
            </a:r>
            <a:r>
              <a:rPr sz="2400" i="1" dirty="0">
                <a:solidFill>
                  <a:srgbClr val="011993"/>
                </a:solidFill>
                <a:latin typeface="Times New Roman"/>
                <a:cs typeface="Times New Roman"/>
              </a:rPr>
              <a:t>c </a:t>
            </a:r>
            <a:r>
              <a:rPr sz="2400" dirty="0">
                <a:solidFill>
                  <a:srgbClr val="011993"/>
                </a:solidFill>
                <a:latin typeface="Cambria"/>
                <a:cs typeface="Cambria"/>
              </a:rPr>
              <a:t>= 180</a:t>
            </a:r>
            <a:r>
              <a:rPr sz="2500" i="1" baseline="29461" dirty="0">
                <a:solidFill>
                  <a:srgbClr val="011993"/>
                </a:solidFill>
                <a:latin typeface="Times New Roman"/>
                <a:cs typeface="Times New Roman"/>
              </a:rPr>
              <a:t>o</a:t>
            </a:r>
            <a:r>
              <a:rPr sz="2400" dirty="0">
                <a:solidFill>
                  <a:srgbClr val="011993"/>
                </a:solidFill>
                <a:latin typeface="Cambria"/>
                <a:cs typeface="Cambria"/>
              </a:rPr>
              <a:t>, </a:t>
            </a:r>
            <a:r>
              <a:rPr sz="2400" i="1" dirty="0">
                <a:solidFill>
                  <a:srgbClr val="011993"/>
                </a:solidFill>
                <a:latin typeface="Times New Roman"/>
                <a:cs typeface="Times New Roman"/>
              </a:rPr>
              <a:t>a </a:t>
            </a:r>
            <a:r>
              <a:rPr sz="2400" dirty="0">
                <a:solidFill>
                  <a:srgbClr val="011993"/>
                </a:solidFill>
                <a:latin typeface="Cambria"/>
                <a:cs typeface="Cambria"/>
              </a:rPr>
              <a:t>≥ </a:t>
            </a:r>
            <a:r>
              <a:rPr sz="2400" i="1" dirty="0">
                <a:solidFill>
                  <a:srgbClr val="011993"/>
                </a:solidFill>
                <a:latin typeface="Times New Roman"/>
                <a:cs typeface="Times New Roman"/>
              </a:rPr>
              <a:t>b </a:t>
            </a:r>
            <a:r>
              <a:rPr sz="2400" dirty="0">
                <a:solidFill>
                  <a:srgbClr val="011993"/>
                </a:solidFill>
                <a:latin typeface="Cambria"/>
                <a:cs typeface="Cambria"/>
              </a:rPr>
              <a:t>≥ </a:t>
            </a:r>
            <a:r>
              <a:rPr sz="2400" i="1" dirty="0">
                <a:solidFill>
                  <a:srgbClr val="011993"/>
                </a:solidFill>
                <a:latin typeface="Times New Roman"/>
                <a:cs typeface="Times New Roman"/>
              </a:rPr>
              <a:t>c </a:t>
            </a:r>
            <a:r>
              <a:rPr sz="2400" dirty="0">
                <a:solidFill>
                  <a:srgbClr val="011993"/>
                </a:solidFill>
                <a:latin typeface="Cambria"/>
                <a:cs typeface="Cambria"/>
              </a:rPr>
              <a:t>≥ 0</a:t>
            </a:r>
            <a:r>
              <a:rPr sz="3600" baseline="-11350" dirty="0">
                <a:solidFill>
                  <a:srgbClr val="011993"/>
                </a:solidFill>
                <a:latin typeface="Verdana"/>
                <a:cs typeface="Verdana"/>
              </a:rPr>
              <a:t>}</a:t>
            </a:r>
            <a:endParaRPr sz="3600" baseline="-11350">
              <a:latin typeface="Verdana"/>
              <a:cs typeface="Verdana"/>
            </a:endParaRPr>
          </a:p>
          <a:p>
            <a:pPr marL="294622" indent="-256137">
              <a:spcBef>
                <a:spcPts val="1561"/>
              </a:spcBef>
              <a:buSzPct val="123529"/>
              <a:buChar char="•"/>
              <a:tabLst>
                <a:tab pos="294946" algn="l"/>
              </a:tabLst>
            </a:pPr>
            <a:r>
              <a:rPr sz="2200">
                <a:latin typeface="Cambria"/>
                <a:cs typeface="Cambria"/>
              </a:rPr>
              <a:t>Hàm thu</a:t>
            </a:r>
            <a:r>
              <a:rPr lang="en-US" sz="2200">
                <a:latin typeface="Cambria"/>
                <a:cs typeface="Cambria"/>
              </a:rPr>
              <a:t>ộ</a:t>
            </a:r>
            <a:r>
              <a:rPr sz="2200">
                <a:latin typeface="Cambria"/>
                <a:cs typeface="Cambria"/>
              </a:rPr>
              <a:t>c </a:t>
            </a:r>
            <a:r>
              <a:rPr sz="2200" dirty="0">
                <a:latin typeface="Cambria"/>
                <a:cs typeface="Cambria"/>
              </a:rPr>
              <a:t>cho tam giác cân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là</a:t>
            </a:r>
            <a:endParaRPr sz="2200">
              <a:latin typeface="Cambria"/>
              <a:cs typeface="Cambri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125" y="4722817"/>
            <a:ext cx="4689034" cy="124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94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29</a:t>
            </a:fld>
            <a:endParaRPr sz="700">
              <a:latin typeface="Arial MT"/>
              <a:cs typeface="Arial MT"/>
            </a:endParaRPr>
          </a:p>
        </p:txBody>
      </p:sp>
      <p:sp>
        <p:nvSpPr>
          <p:cNvPr id="2" name="object 2"/>
          <p:cNvSpPr txBox="1"/>
          <p:nvPr/>
        </p:nvSpPr>
        <p:spPr>
          <a:xfrm>
            <a:off x="465710" y="2414675"/>
            <a:ext cx="6544689" cy="377496"/>
          </a:xfrm>
          <a:prstGeom prst="rect">
            <a:avLst/>
          </a:prstGeom>
        </p:spPr>
        <p:txBody>
          <a:bodyPr vert="horz" wrap="square" lIns="0" tIns="8085" rIns="0" bIns="0" rtlCol="0">
            <a:spAutoFit/>
          </a:bodyPr>
          <a:lstStyle/>
          <a:p>
            <a:pPr marL="262281" indent="-256137">
              <a:spcBef>
                <a:spcPts val="64"/>
              </a:spcBef>
              <a:buSzPct val="123529"/>
              <a:buChar char="•"/>
              <a:tabLst>
                <a:tab pos="262605" algn="l"/>
                <a:tab pos="4113718" algn="l"/>
              </a:tabLst>
            </a:pPr>
            <a:r>
              <a:rPr sz="2200">
                <a:latin typeface="Cambria"/>
                <a:cs typeface="Cambria"/>
              </a:rPr>
              <a:t>Có th</a:t>
            </a:r>
            <a:r>
              <a:rPr lang="en-US" sz="2200">
                <a:latin typeface="Cambria"/>
                <a:cs typeface="Cambria"/>
              </a:rPr>
              <a:t>ể</a:t>
            </a:r>
            <a:r>
              <a:rPr sz="2200">
                <a:latin typeface="Cambria"/>
                <a:cs typeface="Cambria"/>
              </a:rPr>
              <a:t> d</a:t>
            </a:r>
            <a:r>
              <a:rPr lang="en-US" sz="2200">
                <a:latin typeface="Cambria"/>
                <a:cs typeface="Cambria"/>
              </a:rPr>
              <a:t>ễ</a:t>
            </a:r>
            <a:r>
              <a:rPr sz="2200">
                <a:latin typeface="Cambria"/>
                <a:cs typeface="Cambria"/>
              </a:rPr>
              <a:t> dàng ki</a:t>
            </a:r>
            <a:r>
              <a:rPr lang="en-US" sz="2200">
                <a:latin typeface="Cambria"/>
                <a:cs typeface="Cambria"/>
              </a:rPr>
              <a:t>ể</a:t>
            </a:r>
            <a:r>
              <a:rPr sz="2200">
                <a:latin typeface="Cambria"/>
                <a:cs typeface="Cambria"/>
              </a:rPr>
              <a:t>m </a:t>
            </a:r>
            <a:r>
              <a:rPr sz="2200" dirty="0">
                <a:latin typeface="Cambria"/>
                <a:cs typeface="Cambria"/>
              </a:rPr>
              <a:t>chứng, cho	</a:t>
            </a:r>
            <a:r>
              <a:rPr sz="2400" i="1" dirty="0">
                <a:latin typeface="Times New Roman"/>
                <a:cs typeface="Times New Roman"/>
              </a:rPr>
              <a:t>t </a:t>
            </a:r>
            <a:r>
              <a:rPr sz="2400" dirty="0">
                <a:latin typeface="Cambria"/>
                <a:cs typeface="Cambria"/>
              </a:rPr>
              <a:t>= (</a:t>
            </a:r>
            <a:r>
              <a:rPr sz="2400" i="1" dirty="0">
                <a:latin typeface="Times New Roman"/>
                <a:cs typeface="Times New Roman"/>
              </a:rPr>
              <a:t>a</a:t>
            </a:r>
            <a:r>
              <a:rPr sz="2400" dirty="0">
                <a:latin typeface="Cambria"/>
                <a:cs typeface="Cambria"/>
              </a:rPr>
              <a:t>, </a:t>
            </a:r>
            <a:r>
              <a:rPr sz="2400" i="1" dirty="0">
                <a:latin typeface="Times New Roman"/>
                <a:cs typeface="Times New Roman"/>
              </a:rPr>
              <a:t>b</a:t>
            </a:r>
            <a:r>
              <a:rPr sz="2400" dirty="0">
                <a:latin typeface="Cambria"/>
                <a:cs typeface="Cambria"/>
              </a:rPr>
              <a:t>, </a:t>
            </a:r>
            <a:r>
              <a:rPr sz="2400" i="1" dirty="0">
                <a:latin typeface="Times New Roman"/>
                <a:cs typeface="Times New Roman"/>
              </a:rPr>
              <a:t>c</a:t>
            </a:r>
            <a:r>
              <a:rPr sz="2400" dirty="0">
                <a:latin typeface="Cambria"/>
                <a:cs typeface="Cambria"/>
              </a:rPr>
              <a:t>)</a:t>
            </a:r>
            <a:endParaRPr sz="2400">
              <a:latin typeface="Cambria"/>
              <a:cs typeface="Cambria"/>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02" y="3029496"/>
            <a:ext cx="6966307" cy="224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41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3</a:t>
            </a:fld>
            <a:endParaRPr sz="700">
              <a:latin typeface="Arial MT"/>
              <a:cs typeface="Arial MT"/>
            </a:endParaRPr>
          </a:p>
        </p:txBody>
      </p:sp>
      <p:sp>
        <p:nvSpPr>
          <p:cNvPr id="2" name="object 2"/>
          <p:cNvSpPr txBox="1">
            <a:spLocks noGrp="1"/>
          </p:cNvSpPr>
          <p:nvPr>
            <p:ph type="title"/>
          </p:nvPr>
        </p:nvSpPr>
        <p:spPr>
          <a:xfrm>
            <a:off x="465711" y="520365"/>
            <a:ext cx="5477889" cy="560856"/>
          </a:xfrm>
          <a:prstGeom prst="rect">
            <a:avLst/>
          </a:prstGeom>
        </p:spPr>
        <p:txBody>
          <a:bodyPr vert="horz" wrap="square" lIns="0" tIns="6792" rIns="0" bIns="0" rtlCol="0">
            <a:spAutoFit/>
          </a:bodyPr>
          <a:lstStyle/>
          <a:p>
            <a:pPr marL="6468">
              <a:spcBef>
                <a:spcPts val="53"/>
              </a:spcBef>
            </a:pPr>
            <a:r>
              <a:rPr sz="3600" b="1" spc="-71" dirty="0">
                <a:solidFill>
                  <a:srgbClr val="004D80"/>
                </a:solidFill>
                <a:latin typeface="Cambria"/>
                <a:cs typeface="Cambria"/>
              </a:rPr>
              <a:t>Nộ</a:t>
            </a:r>
            <a:r>
              <a:rPr sz="3600" b="1" dirty="0">
                <a:solidFill>
                  <a:srgbClr val="004D80"/>
                </a:solidFill>
                <a:latin typeface="Cambria"/>
                <a:cs typeface="Cambria"/>
              </a:rPr>
              <a:t>i</a:t>
            </a:r>
            <a:r>
              <a:rPr sz="3600" b="1" spc="-143" dirty="0">
                <a:solidFill>
                  <a:srgbClr val="004D80"/>
                </a:solidFill>
                <a:latin typeface="Cambria"/>
                <a:cs typeface="Cambria"/>
              </a:rPr>
              <a:t> </a:t>
            </a:r>
            <a:r>
              <a:rPr sz="3600" b="1" spc="-71" dirty="0">
                <a:solidFill>
                  <a:srgbClr val="004D80"/>
                </a:solidFill>
                <a:latin typeface="Cambria"/>
                <a:cs typeface="Cambria"/>
              </a:rPr>
              <a:t>du</a:t>
            </a:r>
            <a:r>
              <a:rPr sz="3600" b="1" spc="-76" dirty="0">
                <a:solidFill>
                  <a:srgbClr val="004D80"/>
                </a:solidFill>
                <a:latin typeface="Cambria"/>
                <a:cs typeface="Cambria"/>
              </a:rPr>
              <a:t>n</a:t>
            </a:r>
            <a:r>
              <a:rPr sz="3600" b="1" dirty="0">
                <a:solidFill>
                  <a:srgbClr val="004D80"/>
                </a:solidFill>
                <a:latin typeface="Cambria"/>
                <a:cs typeface="Cambria"/>
              </a:rPr>
              <a:t>g</a:t>
            </a:r>
            <a:r>
              <a:rPr sz="3600" b="1" spc="-143" dirty="0">
                <a:solidFill>
                  <a:srgbClr val="004D80"/>
                </a:solidFill>
                <a:latin typeface="Cambria"/>
                <a:cs typeface="Cambria"/>
              </a:rPr>
              <a:t> </a:t>
            </a:r>
            <a:r>
              <a:rPr sz="3600" b="1" spc="-74" dirty="0">
                <a:solidFill>
                  <a:srgbClr val="004D80"/>
                </a:solidFill>
                <a:latin typeface="Cambria"/>
                <a:cs typeface="Cambria"/>
              </a:rPr>
              <a:t>họ</a:t>
            </a:r>
            <a:r>
              <a:rPr sz="3600" b="1" dirty="0">
                <a:solidFill>
                  <a:srgbClr val="004D80"/>
                </a:solidFill>
                <a:latin typeface="Cambria"/>
                <a:cs typeface="Cambria"/>
              </a:rPr>
              <a:t>c</a:t>
            </a:r>
            <a:r>
              <a:rPr sz="3600" b="1" spc="-145" dirty="0">
                <a:solidFill>
                  <a:srgbClr val="004D80"/>
                </a:solidFill>
                <a:latin typeface="Cambria"/>
                <a:cs typeface="Cambria"/>
              </a:rPr>
              <a:t> </a:t>
            </a:r>
            <a:r>
              <a:rPr sz="3600" b="1" spc="-71" dirty="0">
                <a:solidFill>
                  <a:srgbClr val="004D80"/>
                </a:solidFill>
                <a:latin typeface="Cambria"/>
                <a:cs typeface="Cambria"/>
              </a:rPr>
              <a:t>p</a:t>
            </a:r>
            <a:r>
              <a:rPr sz="3600" b="1" spc="-76" dirty="0">
                <a:solidFill>
                  <a:srgbClr val="004D80"/>
                </a:solidFill>
                <a:latin typeface="Cambria"/>
                <a:cs typeface="Cambria"/>
              </a:rPr>
              <a:t>h</a:t>
            </a:r>
            <a:r>
              <a:rPr sz="3600" b="1" spc="-71" dirty="0">
                <a:solidFill>
                  <a:srgbClr val="004D80"/>
                </a:solidFill>
                <a:latin typeface="Cambria"/>
                <a:cs typeface="Cambria"/>
              </a:rPr>
              <a:t>ần</a:t>
            </a:r>
            <a:endParaRPr sz="3600">
              <a:latin typeface="Cambria"/>
              <a:cs typeface="Cambria"/>
            </a:endParaRPr>
          </a:p>
        </p:txBody>
      </p:sp>
      <p:sp>
        <p:nvSpPr>
          <p:cNvPr id="3" name="object 3"/>
          <p:cNvSpPr txBox="1"/>
          <p:nvPr/>
        </p:nvSpPr>
        <p:spPr>
          <a:xfrm>
            <a:off x="465711" y="1651098"/>
            <a:ext cx="8307537" cy="3374850"/>
          </a:xfrm>
          <a:prstGeom prst="rect">
            <a:avLst/>
          </a:prstGeom>
        </p:spPr>
        <p:txBody>
          <a:bodyPr vert="horz" wrap="square" lIns="0" tIns="80851" rIns="0" bIns="0" rtlCol="0">
            <a:spAutoFit/>
          </a:bodyPr>
          <a:lstStyle/>
          <a:p>
            <a:pPr marL="262281" indent="-256137">
              <a:spcBef>
                <a:spcPts val="637"/>
              </a:spcBef>
              <a:buSzPct val="123529"/>
              <a:buChar char="•"/>
              <a:tabLst>
                <a:tab pos="262605" algn="l"/>
              </a:tabLst>
            </a:pPr>
            <a:r>
              <a:rPr sz="2200" dirty="0">
                <a:latin typeface="Cambria"/>
                <a:cs typeface="Cambria"/>
              </a:rPr>
              <a:t>Tập hợp mờ, logic mờ</a:t>
            </a:r>
          </a:p>
          <a:p>
            <a:pPr marL="262281" indent="-256137">
              <a:spcBef>
                <a:spcPts val="1225"/>
              </a:spcBef>
              <a:buSzPct val="123529"/>
              <a:buChar char="•"/>
              <a:tabLst>
                <a:tab pos="262605" algn="l"/>
              </a:tabLst>
            </a:pPr>
            <a:r>
              <a:rPr sz="2200" dirty="0">
                <a:latin typeface="Cambria"/>
                <a:cs typeface="Cambria"/>
              </a:rPr>
              <a:t>Các phép toán </a:t>
            </a:r>
            <a:r>
              <a:rPr sz="2200" dirty="0" err="1">
                <a:latin typeface="Cambria"/>
                <a:cs typeface="Cambria"/>
              </a:rPr>
              <a:t>trên</a:t>
            </a:r>
            <a:r>
              <a:rPr sz="2200" dirty="0">
                <a:latin typeface="Cambria"/>
                <a:cs typeface="Cambria"/>
              </a:rPr>
              <a:t> </a:t>
            </a:r>
            <a:r>
              <a:rPr lang="vi-VN" sz="2200" dirty="0">
                <a:latin typeface="Cambria"/>
                <a:cs typeface="Cambria"/>
              </a:rPr>
              <a:t>tập </a:t>
            </a:r>
            <a:r>
              <a:rPr sz="2200" dirty="0" err="1">
                <a:latin typeface="Cambria"/>
                <a:cs typeface="Cambria"/>
              </a:rPr>
              <a:t>hợp</a:t>
            </a:r>
            <a:r>
              <a:rPr lang="en-US" sz="2200" dirty="0">
                <a:latin typeface="Cambria"/>
                <a:cs typeface="Cambria"/>
              </a:rPr>
              <a:t> </a:t>
            </a:r>
            <a:r>
              <a:rPr sz="2200" dirty="0" err="1">
                <a:latin typeface="Cambria"/>
                <a:cs typeface="Cambria"/>
              </a:rPr>
              <a:t>mơ</a:t>
            </a:r>
            <a:r>
              <a:rPr sz="2200" dirty="0">
                <a:latin typeface="Cambria"/>
                <a:cs typeface="Cambria"/>
              </a:rPr>
              <a:t>̀</a:t>
            </a:r>
          </a:p>
          <a:p>
            <a:pPr marL="262281" indent="-256137">
              <a:spcBef>
                <a:spcPts val="1222"/>
              </a:spcBef>
              <a:buSzPct val="123529"/>
              <a:buChar char="•"/>
              <a:tabLst>
                <a:tab pos="262605" algn="l"/>
              </a:tabLst>
            </a:pPr>
            <a:r>
              <a:rPr sz="2200" dirty="0">
                <a:latin typeface="Cambria"/>
                <a:cs typeface="Cambria"/>
              </a:rPr>
              <a:t>Quan h</a:t>
            </a:r>
            <a:r>
              <a:rPr lang="vi-VN" sz="2200" dirty="0">
                <a:latin typeface="Cambria"/>
                <a:cs typeface="Cambria"/>
              </a:rPr>
              <a:t>ệ</a:t>
            </a:r>
            <a:r>
              <a:rPr sz="2200" dirty="0">
                <a:latin typeface="Cambria"/>
                <a:cs typeface="Cambria"/>
              </a:rPr>
              <a:t>, phép toán và </a:t>
            </a:r>
            <a:r>
              <a:rPr sz="2200" dirty="0" err="1">
                <a:latin typeface="Cambria"/>
                <a:cs typeface="Cambria"/>
              </a:rPr>
              <a:t>quy</a:t>
            </a:r>
            <a:r>
              <a:rPr sz="2200" dirty="0">
                <a:latin typeface="Cambria"/>
                <a:cs typeface="Cambria"/>
              </a:rPr>
              <a:t> </a:t>
            </a:r>
            <a:r>
              <a:rPr sz="2200" dirty="0" err="1">
                <a:latin typeface="Cambria"/>
                <a:cs typeface="Cambria"/>
              </a:rPr>
              <a:t>t</a:t>
            </a:r>
            <a:r>
              <a:rPr lang="en-US" sz="2200" dirty="0" err="1">
                <a:latin typeface="Cambria"/>
                <a:cs typeface="Cambria"/>
              </a:rPr>
              <a:t>ắ</a:t>
            </a:r>
            <a:r>
              <a:rPr sz="2200" dirty="0" err="1">
                <a:latin typeface="Cambria"/>
                <a:cs typeface="Cambria"/>
              </a:rPr>
              <a:t>c</a:t>
            </a:r>
            <a:r>
              <a:rPr sz="2200" dirty="0">
                <a:latin typeface="Cambria"/>
                <a:cs typeface="Cambria"/>
              </a:rPr>
              <a:t> </a:t>
            </a:r>
            <a:r>
              <a:rPr sz="2200" dirty="0" err="1">
                <a:latin typeface="Cambria"/>
                <a:cs typeface="Cambria"/>
              </a:rPr>
              <a:t>liên</a:t>
            </a:r>
            <a:r>
              <a:rPr sz="2200" dirty="0">
                <a:latin typeface="Cambria"/>
                <a:cs typeface="Cambria"/>
              </a:rPr>
              <a:t> </a:t>
            </a:r>
            <a:r>
              <a:rPr sz="2200" dirty="0" err="1">
                <a:latin typeface="Cambria"/>
                <a:cs typeface="Cambria"/>
              </a:rPr>
              <a:t>k</a:t>
            </a:r>
            <a:r>
              <a:rPr lang="en-US" sz="2200" dirty="0" err="1">
                <a:latin typeface="Cambria"/>
                <a:cs typeface="Cambria"/>
              </a:rPr>
              <a:t>ế</a:t>
            </a:r>
            <a:r>
              <a:rPr sz="2200" dirty="0" err="1">
                <a:latin typeface="Cambria"/>
                <a:cs typeface="Cambria"/>
              </a:rPr>
              <a:t>t</a:t>
            </a:r>
            <a:r>
              <a:rPr sz="2200" dirty="0">
                <a:latin typeface="Cambria"/>
                <a:cs typeface="Cambria"/>
              </a:rPr>
              <a:t> trong ngữ cảnh lập luận mờ</a:t>
            </a:r>
          </a:p>
          <a:p>
            <a:pPr marL="262281" indent="-256137">
              <a:spcBef>
                <a:spcPts val="1225"/>
              </a:spcBef>
              <a:buSzPct val="123529"/>
              <a:buChar char="•"/>
              <a:tabLst>
                <a:tab pos="262605" algn="l"/>
              </a:tabLst>
            </a:pPr>
            <a:r>
              <a:rPr sz="2200" dirty="0">
                <a:latin typeface="Cambria"/>
                <a:cs typeface="Cambria"/>
              </a:rPr>
              <a:t>Sử dụng lập luận mờ trong bài </a:t>
            </a:r>
            <a:r>
              <a:rPr sz="2200" dirty="0" err="1">
                <a:latin typeface="Cambria"/>
                <a:cs typeface="Cambria"/>
              </a:rPr>
              <a:t>toán</a:t>
            </a:r>
            <a:r>
              <a:rPr sz="2200" dirty="0">
                <a:latin typeface="Cambria"/>
                <a:cs typeface="Cambria"/>
              </a:rPr>
              <a:t> </a:t>
            </a:r>
            <a:r>
              <a:rPr sz="2200" dirty="0" err="1">
                <a:latin typeface="Cambria"/>
                <a:cs typeface="Cambria"/>
              </a:rPr>
              <a:t>đi</a:t>
            </a:r>
            <a:r>
              <a:rPr lang="en-US" sz="2200" dirty="0" err="1">
                <a:latin typeface="Cambria"/>
                <a:cs typeface="Cambria"/>
              </a:rPr>
              <a:t>ề</a:t>
            </a:r>
            <a:r>
              <a:rPr sz="2200" dirty="0" err="1">
                <a:latin typeface="Cambria"/>
                <a:cs typeface="Cambria"/>
              </a:rPr>
              <a:t>u</a:t>
            </a:r>
            <a:r>
              <a:rPr sz="2200" dirty="0">
                <a:latin typeface="Cambria"/>
                <a:cs typeface="Cambria"/>
              </a:rPr>
              <a:t> </a:t>
            </a:r>
            <a:r>
              <a:rPr sz="2200" dirty="0" err="1">
                <a:latin typeface="Cambria"/>
                <a:cs typeface="Cambria"/>
              </a:rPr>
              <a:t>khi</a:t>
            </a:r>
            <a:r>
              <a:rPr lang="en-US" sz="2200" dirty="0" err="1">
                <a:latin typeface="Cambria"/>
                <a:cs typeface="Cambria"/>
              </a:rPr>
              <a:t>ể</a:t>
            </a:r>
            <a:r>
              <a:rPr sz="2200" dirty="0" err="1">
                <a:latin typeface="Cambria"/>
                <a:cs typeface="Cambria"/>
              </a:rPr>
              <a:t>n</a:t>
            </a:r>
            <a:endParaRPr sz="2200" dirty="0">
              <a:latin typeface="Cambria"/>
              <a:cs typeface="Cambria"/>
            </a:endParaRPr>
          </a:p>
          <a:p>
            <a:pPr marL="262281" indent="-256137">
              <a:spcBef>
                <a:spcPts val="1222"/>
              </a:spcBef>
              <a:buSzPct val="123529"/>
              <a:buChar char="•"/>
              <a:tabLst>
                <a:tab pos="262605" algn="l"/>
                <a:tab pos="5404753" algn="l"/>
              </a:tabLst>
            </a:pPr>
            <a:r>
              <a:rPr sz="2200" dirty="0">
                <a:latin typeface="Cambria"/>
                <a:cs typeface="Cambria"/>
              </a:rPr>
              <a:t>Luận lý mờ dùng cho luật </a:t>
            </a:r>
            <a:r>
              <a:rPr sz="2200" dirty="0" err="1">
                <a:latin typeface="Cambria"/>
                <a:cs typeface="Cambria"/>
              </a:rPr>
              <a:t>k</a:t>
            </a:r>
            <a:r>
              <a:rPr lang="en-US" sz="2200" dirty="0" err="1">
                <a:latin typeface="Cambria"/>
                <a:cs typeface="Cambria"/>
              </a:rPr>
              <a:t>ế</a:t>
            </a:r>
            <a:r>
              <a:rPr sz="2200" dirty="0" err="1">
                <a:latin typeface="Cambria"/>
                <a:cs typeface="Cambria"/>
              </a:rPr>
              <a:t>t</a:t>
            </a:r>
            <a:r>
              <a:rPr sz="2200" dirty="0">
                <a:latin typeface="Cambria"/>
                <a:cs typeface="Cambria"/>
              </a:rPr>
              <a:t> hợp và các độ	đo liên quan</a:t>
            </a:r>
          </a:p>
          <a:p>
            <a:pPr marL="262281" indent="-256137">
              <a:spcBef>
                <a:spcPts val="1225"/>
              </a:spcBef>
              <a:buSzPct val="123529"/>
              <a:buChar char="•"/>
              <a:tabLst>
                <a:tab pos="262605" algn="l"/>
              </a:tabLst>
            </a:pPr>
            <a:r>
              <a:rPr sz="2200" dirty="0">
                <a:latin typeface="Cambria"/>
                <a:cs typeface="Cambria"/>
              </a:rPr>
              <a:t>Phân loại dựa trên lập luận mờ</a:t>
            </a:r>
          </a:p>
          <a:p>
            <a:pPr marL="262281" indent="-256137">
              <a:spcBef>
                <a:spcPts val="1225"/>
              </a:spcBef>
              <a:buSzPct val="123529"/>
              <a:buChar char="•"/>
              <a:tabLst>
                <a:tab pos="262605" algn="l"/>
              </a:tabLst>
            </a:pPr>
            <a:r>
              <a:rPr sz="2200" dirty="0">
                <a:latin typeface="Cambria"/>
                <a:cs typeface="Cambria"/>
              </a:rPr>
              <a:t>Ngôn ngữ Python trong việc </a:t>
            </a:r>
            <a:r>
              <a:rPr sz="2200" dirty="0" err="1">
                <a:latin typeface="Cambria"/>
                <a:cs typeface="Cambria"/>
              </a:rPr>
              <a:t>những</a:t>
            </a:r>
            <a:r>
              <a:rPr sz="2200" dirty="0">
                <a:latin typeface="Cambria"/>
                <a:cs typeface="Cambria"/>
              </a:rPr>
              <a:t> </a:t>
            </a:r>
            <a:r>
              <a:rPr sz="2200" dirty="0" err="1">
                <a:latin typeface="Cambria"/>
                <a:cs typeface="Cambria"/>
              </a:rPr>
              <a:t>v</a:t>
            </a:r>
            <a:r>
              <a:rPr lang="en-US" sz="2200" dirty="0" err="1">
                <a:latin typeface="Cambria"/>
                <a:cs typeface="Cambria"/>
              </a:rPr>
              <a:t>ấ</a:t>
            </a:r>
            <a:r>
              <a:rPr sz="2200" dirty="0" err="1">
                <a:latin typeface="Cambria"/>
                <a:cs typeface="Cambria"/>
              </a:rPr>
              <a:t>n</a:t>
            </a:r>
            <a:r>
              <a:rPr sz="2200" dirty="0">
                <a:latin typeface="Cambria"/>
                <a:cs typeface="Cambria"/>
              </a:rPr>
              <a:t> </a:t>
            </a:r>
            <a:r>
              <a:rPr sz="2200" dirty="0" err="1">
                <a:latin typeface="Cambria"/>
                <a:cs typeface="Cambria"/>
              </a:rPr>
              <a:t>đ</a:t>
            </a:r>
            <a:r>
              <a:rPr lang="en-US" sz="2200" dirty="0" err="1">
                <a:latin typeface="Cambria"/>
                <a:cs typeface="Cambria"/>
              </a:rPr>
              <a:t>ề</a:t>
            </a:r>
            <a:r>
              <a:rPr sz="2200" dirty="0">
                <a:latin typeface="Cambria"/>
                <a:cs typeface="Cambria"/>
              </a:rPr>
              <a:t> đặt ra</a:t>
            </a:r>
          </a:p>
        </p:txBody>
      </p:sp>
    </p:spTree>
    <p:extLst>
      <p:ext uri="{BB962C8B-B14F-4D97-AF65-F5344CB8AC3E}">
        <p14:creationId xmlns:p14="http://schemas.microsoft.com/office/powerpoint/2010/main" val="2688732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30</a:t>
            </a:fld>
            <a:endParaRPr sz="700">
              <a:latin typeface="Arial MT"/>
              <a:cs typeface="Arial MT"/>
            </a:endParaRPr>
          </a:p>
        </p:txBody>
      </p:sp>
      <p:sp>
        <p:nvSpPr>
          <p:cNvPr id="2" name="object 2"/>
          <p:cNvSpPr txBox="1"/>
          <p:nvPr/>
        </p:nvSpPr>
        <p:spPr>
          <a:xfrm>
            <a:off x="465711" y="1626898"/>
            <a:ext cx="4469758" cy="685926"/>
          </a:xfrm>
          <a:prstGeom prst="rect">
            <a:avLst/>
          </a:prstGeom>
        </p:spPr>
        <p:txBody>
          <a:bodyPr vert="horz" wrap="square" lIns="0" tIns="8732" rIns="0" bIns="0" rtlCol="0">
            <a:spAutoFit/>
          </a:bodyPr>
          <a:lstStyle/>
          <a:p>
            <a:pPr marL="262281" indent="-256137">
              <a:spcBef>
                <a:spcPts val="69"/>
              </a:spcBef>
              <a:buSzPct val="123529"/>
              <a:buChar char="•"/>
              <a:tabLst>
                <a:tab pos="262605" algn="l"/>
              </a:tabLst>
            </a:pPr>
            <a:r>
              <a:rPr sz="2200">
                <a:latin typeface="Cambria"/>
                <a:cs typeface="Cambria"/>
              </a:rPr>
              <a:t>Hàm thu</a:t>
            </a:r>
            <a:r>
              <a:rPr lang="en-US" sz="2200">
                <a:latin typeface="Cambria"/>
                <a:cs typeface="Cambria"/>
              </a:rPr>
              <a:t>ộ</a:t>
            </a:r>
            <a:r>
              <a:rPr sz="2200">
                <a:latin typeface="Cambria"/>
                <a:cs typeface="Cambria"/>
              </a:rPr>
              <a:t>c </a:t>
            </a:r>
            <a:r>
              <a:rPr sz="2200" dirty="0">
                <a:latin typeface="Cambria"/>
                <a:cs typeface="Cambria"/>
              </a:rPr>
              <a:t>cho tam giác vuông </a:t>
            </a: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là:</a:t>
            </a:r>
            <a:endParaRPr sz="2200">
              <a:latin typeface="Cambria"/>
              <a:cs typeface="Cambria"/>
            </a:endParaRPr>
          </a:p>
        </p:txBody>
      </p:sp>
      <p:sp>
        <p:nvSpPr>
          <p:cNvPr id="3" name="object 3"/>
          <p:cNvSpPr txBox="1"/>
          <p:nvPr/>
        </p:nvSpPr>
        <p:spPr>
          <a:xfrm>
            <a:off x="465710" y="3330102"/>
            <a:ext cx="8507887" cy="1788877"/>
          </a:xfrm>
          <a:prstGeom prst="rect">
            <a:avLst/>
          </a:prstGeom>
        </p:spPr>
        <p:txBody>
          <a:bodyPr vert="horz" wrap="square" lIns="0" tIns="100256" rIns="0" bIns="0" rtlCol="0">
            <a:spAutoFit/>
          </a:bodyPr>
          <a:lstStyle/>
          <a:p>
            <a:pPr marL="262281" indent="-256137">
              <a:spcBef>
                <a:spcPts val="789"/>
              </a:spcBef>
              <a:buSzPct val="123529"/>
              <a:buChar char="•"/>
              <a:tabLst>
                <a:tab pos="262605" algn="l"/>
              </a:tabLst>
            </a:pPr>
            <a:r>
              <a:rPr sz="2200" dirty="0">
                <a:latin typeface="Cambria" panose="02040503050406030204" pitchFamily="18" charset="0"/>
                <a:ea typeface="Cambria" panose="02040503050406030204" pitchFamily="18" charset="0"/>
                <a:cs typeface="Cambria"/>
              </a:rPr>
              <a:t>Khi </a:t>
            </a:r>
            <a:r>
              <a:rPr sz="2200">
                <a:latin typeface="Cambria" panose="02040503050406030204" pitchFamily="18" charset="0"/>
                <a:ea typeface="Cambria" panose="02040503050406030204" pitchFamily="18" charset="0"/>
                <a:cs typeface="Cambria"/>
              </a:rPr>
              <a:t>đó,</a:t>
            </a:r>
          </a:p>
          <a:p>
            <a:pPr marL="539440" lvl="1" indent="-277482">
              <a:spcBef>
                <a:spcPts val="1207"/>
              </a:spcBef>
              <a:buSzPct val="123529"/>
              <a:buFont typeface="Microsoft Sans Serif"/>
              <a:buChar char="‣"/>
              <a:tabLst>
                <a:tab pos="539764" algn="l"/>
              </a:tabLst>
            </a:pPr>
            <a:r>
              <a:rPr sz="2200">
                <a:solidFill>
                  <a:srgbClr val="011993"/>
                </a:solidFill>
                <a:latin typeface="Cambria" panose="02040503050406030204" pitchFamily="18" charset="0"/>
                <a:ea typeface="Cambria" panose="02040503050406030204" pitchFamily="18" charset="0"/>
                <a:cs typeface="Cambria"/>
              </a:rPr>
              <a:t>N</a:t>
            </a:r>
            <a:r>
              <a:rPr lang="en-US" sz="2200">
                <a:solidFill>
                  <a:srgbClr val="011993"/>
                </a:solidFill>
                <a:latin typeface="Cambria" panose="02040503050406030204" pitchFamily="18" charset="0"/>
                <a:ea typeface="Cambria" panose="02040503050406030204" pitchFamily="18" charset="0"/>
                <a:cs typeface="Cambria"/>
              </a:rPr>
              <a:t>ế</a:t>
            </a:r>
            <a:r>
              <a:rPr sz="2200">
                <a:solidFill>
                  <a:srgbClr val="011993"/>
                </a:solidFill>
                <a:latin typeface="Cambria" panose="02040503050406030204" pitchFamily="18" charset="0"/>
                <a:ea typeface="Cambria" panose="02040503050406030204" pitchFamily="18" charset="0"/>
                <a:cs typeface="Cambria"/>
              </a:rPr>
              <a:t>u </a:t>
            </a:r>
            <a:r>
              <a:rPr sz="2200" i="1">
                <a:solidFill>
                  <a:srgbClr val="011993"/>
                </a:solidFill>
                <a:latin typeface="Cambria" panose="02040503050406030204" pitchFamily="18" charset="0"/>
                <a:ea typeface="Cambria" panose="02040503050406030204" pitchFamily="18" charset="0"/>
                <a:cs typeface="Times New Roman"/>
              </a:rPr>
              <a:t>a</a:t>
            </a:r>
            <a:r>
              <a:rPr lang="en-US" sz="2200" i="1">
                <a:solidFill>
                  <a:srgbClr val="011993"/>
                </a:solidFill>
                <a:latin typeface="Cambria" panose="02040503050406030204" pitchFamily="18" charset="0"/>
                <a:ea typeface="Cambria" panose="02040503050406030204" pitchFamily="18" charset="0"/>
                <a:cs typeface="Times New Roman"/>
              </a:rPr>
              <a:t> = 90</a:t>
            </a:r>
            <a:r>
              <a:rPr lang="en-US" sz="2200" baseline="30000">
                <a:solidFill>
                  <a:srgbClr val="011993"/>
                </a:solidFill>
                <a:latin typeface="Cambria" panose="02040503050406030204" pitchFamily="18" charset="0"/>
                <a:ea typeface="Cambria" panose="02040503050406030204" pitchFamily="18" charset="0"/>
                <a:cs typeface="Times New Roman"/>
              </a:rPr>
              <a:t>0</a:t>
            </a:r>
            <a:r>
              <a:rPr lang="en-US" sz="2200" i="1">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là</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tam</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giác</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vu</a:t>
            </a:r>
            <a:r>
              <a:rPr lang="en-US" sz="2200">
                <a:solidFill>
                  <a:srgbClr val="011993"/>
                </a:solidFill>
                <a:latin typeface="Cambria" panose="02040503050406030204" pitchFamily="18" charset="0"/>
                <a:ea typeface="Cambria" panose="02040503050406030204" pitchFamily="18" charset="0"/>
                <a:cs typeface="Times New Roman"/>
              </a:rPr>
              <a:t>ô</a:t>
            </a:r>
            <a:r>
              <a:rPr lang="vi-VN" sz="2200">
                <a:solidFill>
                  <a:srgbClr val="011993"/>
                </a:solidFill>
                <a:latin typeface="Cambria" panose="02040503050406030204" pitchFamily="18" charset="0"/>
                <a:ea typeface="Cambria" panose="02040503050406030204" pitchFamily="18" charset="0"/>
                <a:cs typeface="Times New Roman"/>
              </a:rPr>
              <a:t>ng</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thực</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sự</a:t>
            </a:r>
            <a:endParaRPr sz="2200">
              <a:latin typeface="Cambria" panose="02040503050406030204" pitchFamily="18" charset="0"/>
              <a:ea typeface="Cambria" panose="02040503050406030204" pitchFamily="18" charset="0"/>
              <a:cs typeface="Times New Roman"/>
            </a:endParaRPr>
          </a:p>
          <a:p>
            <a:pPr marL="539440" lvl="1" indent="-277482">
              <a:spcBef>
                <a:spcPts val="1413"/>
              </a:spcBef>
              <a:buSzPct val="123529"/>
              <a:buFont typeface="Microsoft Sans Serif"/>
              <a:buChar char="‣"/>
              <a:tabLst>
                <a:tab pos="539764" algn="l"/>
              </a:tabLst>
            </a:pPr>
            <a:r>
              <a:rPr sz="2200">
                <a:solidFill>
                  <a:srgbClr val="011993"/>
                </a:solidFill>
                <a:latin typeface="Cambria" panose="02040503050406030204" pitchFamily="18" charset="0"/>
                <a:ea typeface="Cambria" panose="02040503050406030204" pitchFamily="18" charset="0"/>
                <a:cs typeface="Cambria"/>
              </a:rPr>
              <a:t>N</a:t>
            </a:r>
            <a:r>
              <a:rPr lang="en-US" sz="2200">
                <a:solidFill>
                  <a:srgbClr val="011993"/>
                </a:solidFill>
                <a:latin typeface="Cambria" panose="02040503050406030204" pitchFamily="18" charset="0"/>
                <a:ea typeface="Cambria" panose="02040503050406030204" pitchFamily="18" charset="0"/>
                <a:cs typeface="Cambria"/>
              </a:rPr>
              <a:t>ế</a:t>
            </a:r>
            <a:r>
              <a:rPr sz="2200">
                <a:solidFill>
                  <a:srgbClr val="011993"/>
                </a:solidFill>
                <a:latin typeface="Cambria" panose="02040503050406030204" pitchFamily="18" charset="0"/>
                <a:ea typeface="Cambria" panose="02040503050406030204" pitchFamily="18" charset="0"/>
                <a:cs typeface="Cambria"/>
              </a:rPr>
              <a:t>u</a:t>
            </a:r>
            <a:r>
              <a:rPr lang="en-US" sz="2200">
                <a:solidFill>
                  <a:srgbClr val="011993"/>
                </a:solidFill>
                <a:latin typeface="Cambria" panose="02040503050406030204" pitchFamily="18" charset="0"/>
                <a:ea typeface="Cambria" panose="02040503050406030204" pitchFamily="18" charset="0"/>
                <a:cs typeface="Cambria"/>
              </a:rPr>
              <a:t> </a:t>
            </a:r>
            <a:r>
              <a:rPr lang="en-US" sz="2200" i="1">
                <a:solidFill>
                  <a:srgbClr val="011993"/>
                </a:solidFill>
                <a:latin typeface="Cambria" panose="02040503050406030204" pitchFamily="18" charset="0"/>
                <a:ea typeface="Cambria" panose="02040503050406030204" pitchFamily="18" charset="0"/>
                <a:cs typeface="Times New Roman"/>
              </a:rPr>
              <a:t>a</a:t>
            </a:r>
            <a:r>
              <a:rPr lang="en-US" sz="2200">
                <a:solidFill>
                  <a:srgbClr val="011993"/>
                </a:solidFill>
                <a:latin typeface="Cambria" panose="02040503050406030204" pitchFamily="18" charset="0"/>
                <a:ea typeface="Cambria" panose="02040503050406030204" pitchFamily="18" charset="0"/>
                <a:cs typeface="Times New Roman"/>
              </a:rPr>
              <a:t> càng xa </a:t>
            </a:r>
            <a:r>
              <a:rPr lang="en-US" sz="2200" i="1">
                <a:solidFill>
                  <a:srgbClr val="011993"/>
                </a:solidFill>
                <a:latin typeface="Cambria" panose="02040503050406030204" pitchFamily="18" charset="0"/>
                <a:ea typeface="Cambria" panose="02040503050406030204" pitchFamily="18" charset="0"/>
                <a:cs typeface="Times New Roman"/>
              </a:rPr>
              <a:t>90</a:t>
            </a:r>
            <a:r>
              <a:rPr lang="en-US" sz="2200" baseline="30000">
                <a:solidFill>
                  <a:srgbClr val="011993"/>
                </a:solidFill>
                <a:latin typeface="Cambria" panose="02040503050406030204" pitchFamily="18" charset="0"/>
                <a:ea typeface="Cambria" panose="02040503050406030204" pitchFamily="18" charset="0"/>
                <a:cs typeface="Times New Roman"/>
              </a:rPr>
              <a:t>0</a:t>
            </a:r>
            <a:r>
              <a:rPr lang="en-US" sz="2200">
                <a:solidFill>
                  <a:srgbClr val="011993"/>
                </a:solidFill>
                <a:latin typeface="Cambria" panose="02040503050406030204" pitchFamily="18" charset="0"/>
                <a:ea typeface="Cambria" panose="02040503050406030204" pitchFamily="18" charset="0"/>
                <a:cs typeface="Times New Roman"/>
              </a:rPr>
              <a:t> </a:t>
            </a:r>
            <a:r>
              <a:rPr lang="vi-VN" sz="2200">
                <a:solidFill>
                  <a:srgbClr val="011993"/>
                </a:solidFill>
                <a:latin typeface="Cambria" panose="02040503050406030204" pitchFamily="18" charset="0"/>
                <a:ea typeface="Cambria" panose="02040503050406030204" pitchFamily="18" charset="0"/>
                <a:cs typeface="Times New Roman"/>
              </a:rPr>
              <a:t>thı̀ mức độ vu</a:t>
            </a:r>
            <a:r>
              <a:rPr lang="en-US" sz="2200">
                <a:solidFill>
                  <a:srgbClr val="011993"/>
                </a:solidFill>
                <a:latin typeface="Cambria" panose="02040503050406030204" pitchFamily="18" charset="0"/>
                <a:ea typeface="Cambria" panose="02040503050406030204" pitchFamily="18" charset="0"/>
                <a:cs typeface="Times New Roman"/>
              </a:rPr>
              <a:t>ô</a:t>
            </a:r>
            <a:r>
              <a:rPr lang="vi-VN" sz="2200">
                <a:solidFill>
                  <a:srgbClr val="011993"/>
                </a:solidFill>
                <a:latin typeface="Cambria" panose="02040503050406030204" pitchFamily="18" charset="0"/>
                <a:ea typeface="Cambria" panose="02040503050406030204" pitchFamily="18" charset="0"/>
                <a:cs typeface="Times New Roman"/>
              </a:rPr>
              <a:t>ng càng giảm (giá trị càng nhỏ hơn so</a:t>
            </a:r>
            <a:r>
              <a:rPr lang="en-US" sz="2200">
                <a:solidFill>
                  <a:srgbClr val="011993"/>
                </a:solidFill>
                <a:latin typeface="Cambria" panose="02040503050406030204" pitchFamily="18" charset="0"/>
                <a:ea typeface="Cambria" panose="02040503050406030204" pitchFamily="18" charset="0"/>
                <a:cs typeface="Times New Roman"/>
              </a:rPr>
              <a:t> </a:t>
            </a:r>
            <a:r>
              <a:rPr sz="2200">
                <a:solidFill>
                  <a:srgbClr val="011993"/>
                </a:solidFill>
                <a:latin typeface="Cambria" panose="02040503050406030204" pitchFamily="18" charset="0"/>
                <a:ea typeface="Cambria" panose="02040503050406030204" pitchFamily="18" charset="0"/>
                <a:cs typeface="Cambria"/>
              </a:rPr>
              <a:t>với 1</a:t>
            </a:r>
            <a:r>
              <a:rPr lang="en-US" sz="2200">
                <a:solidFill>
                  <a:srgbClr val="011993"/>
                </a:solidFill>
                <a:latin typeface="Cambria" panose="02040503050406030204" pitchFamily="18" charset="0"/>
                <a:ea typeface="Cambria" panose="02040503050406030204" pitchFamily="18" charset="0"/>
                <a:cs typeface="Cambria"/>
              </a:rPr>
              <a:t>)</a:t>
            </a:r>
            <a:endParaRPr sz="2200">
              <a:latin typeface="Cambria" panose="02040503050406030204" pitchFamily="18" charset="0"/>
              <a:ea typeface="Cambria" panose="02040503050406030204" pitchFamily="18" charset="0"/>
              <a:cs typeface="Cambria"/>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89" y="2181391"/>
            <a:ext cx="3177921" cy="124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05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31</a:t>
            </a:fld>
            <a:endParaRPr sz="700">
              <a:latin typeface="Arial MT"/>
              <a:cs typeface="Arial MT"/>
            </a:endParaRPr>
          </a:p>
        </p:txBody>
      </p:sp>
      <p:sp>
        <p:nvSpPr>
          <p:cNvPr id="2" name="object 2"/>
          <p:cNvSpPr txBox="1"/>
          <p:nvPr/>
        </p:nvSpPr>
        <p:spPr>
          <a:xfrm>
            <a:off x="465710" y="1571909"/>
            <a:ext cx="6392289" cy="347371"/>
          </a:xfrm>
          <a:prstGeom prst="rect">
            <a:avLst/>
          </a:prstGeom>
        </p:spPr>
        <p:txBody>
          <a:bodyPr vert="horz" wrap="square" lIns="0" tIns="8732" rIns="0" bIns="0" rtlCol="0">
            <a:spAutoFit/>
          </a:bodyPr>
          <a:lstStyle/>
          <a:p>
            <a:pPr marL="262281" indent="-256137">
              <a:spcBef>
                <a:spcPts val="69"/>
              </a:spcBef>
              <a:buSzPct val="123529"/>
              <a:buChar char="•"/>
              <a:tabLst>
                <a:tab pos="262605" algn="l"/>
              </a:tabLst>
            </a:pPr>
            <a:r>
              <a:rPr sz="2200" dirty="0">
                <a:latin typeface="Cambria"/>
                <a:cs typeface="Cambria"/>
              </a:rPr>
              <a:t>Tương tự, có </a:t>
            </a:r>
            <a:r>
              <a:rPr sz="2200">
                <a:latin typeface="Cambria"/>
                <a:cs typeface="Cambria"/>
              </a:rPr>
              <a:t>hàm thu</a:t>
            </a:r>
            <a:r>
              <a:rPr lang="en-US" sz="2200">
                <a:latin typeface="Cambria"/>
                <a:cs typeface="Cambria"/>
              </a:rPr>
              <a:t>ộ</a:t>
            </a:r>
            <a:r>
              <a:rPr sz="2200">
                <a:latin typeface="Cambria"/>
                <a:cs typeface="Cambria"/>
              </a:rPr>
              <a:t>c </a:t>
            </a:r>
            <a:r>
              <a:rPr sz="2200" dirty="0">
                <a:latin typeface="Cambria"/>
                <a:cs typeface="Cambria"/>
              </a:rPr>
              <a:t>cho tam </a:t>
            </a:r>
            <a:r>
              <a:rPr sz="2200">
                <a:latin typeface="Cambria"/>
                <a:cs typeface="Cambria"/>
              </a:rPr>
              <a:t>giác đ</a:t>
            </a:r>
            <a:r>
              <a:rPr lang="en-US" sz="2200">
                <a:latin typeface="Cambria"/>
                <a:cs typeface="Cambria"/>
              </a:rPr>
              <a:t>ề</a:t>
            </a:r>
            <a:r>
              <a:rPr sz="2200">
                <a:latin typeface="Cambria"/>
                <a:cs typeface="Cambria"/>
              </a:rPr>
              <a:t>u</a:t>
            </a:r>
          </a:p>
        </p:txBody>
      </p:sp>
      <p:sp>
        <p:nvSpPr>
          <p:cNvPr id="5" name="object 5"/>
          <p:cNvSpPr txBox="1"/>
          <p:nvPr/>
        </p:nvSpPr>
        <p:spPr>
          <a:xfrm>
            <a:off x="448382" y="3429000"/>
            <a:ext cx="8194609" cy="2310456"/>
          </a:xfrm>
          <a:prstGeom prst="rect">
            <a:avLst/>
          </a:prstGeom>
        </p:spPr>
        <p:txBody>
          <a:bodyPr vert="horz" wrap="square" lIns="0" tIns="80851" rIns="0" bIns="0" rtlCol="0">
            <a:spAutoFit/>
          </a:bodyPr>
          <a:lstStyle/>
          <a:p>
            <a:pPr marL="281686" indent="-256137">
              <a:spcBef>
                <a:spcPts val="1225"/>
              </a:spcBef>
              <a:buSzPct val="123529"/>
              <a:buChar char="•"/>
              <a:tabLst>
                <a:tab pos="282010" algn="l"/>
              </a:tabLst>
            </a:pPr>
            <a:r>
              <a:rPr lang="vi-VN" sz="2200">
                <a:latin typeface="Cambria"/>
                <a:cs typeface="Cambria"/>
              </a:rPr>
              <a:t>Khi đó, nếu a	= c = </a:t>
            </a:r>
            <a:r>
              <a:rPr lang="en-US" sz="2200">
                <a:latin typeface="Cambria"/>
                <a:cs typeface="Cambria"/>
              </a:rPr>
              <a:t>60</a:t>
            </a:r>
            <a:r>
              <a:rPr lang="en-US" sz="2200" baseline="30000">
                <a:latin typeface="Cambria"/>
                <a:cs typeface="Cambria"/>
              </a:rPr>
              <a:t>0</a:t>
            </a:r>
            <a:r>
              <a:rPr lang="en-US" sz="2200">
                <a:latin typeface="Cambria"/>
                <a:cs typeface="Cambria"/>
              </a:rPr>
              <a:t> </a:t>
            </a:r>
            <a:r>
              <a:rPr lang="vi-VN" sz="2200">
                <a:latin typeface="Cambria"/>
                <a:cs typeface="Cambria"/>
              </a:rPr>
              <a:t>thı̀ độ	thuộc là 1, còn khi tam giác càng lệch khỏi</a:t>
            </a:r>
            <a:r>
              <a:rPr lang="en-US" sz="2200">
                <a:latin typeface="Cambria"/>
                <a:cs typeface="Cambria"/>
              </a:rPr>
              <a:t> </a:t>
            </a:r>
            <a:r>
              <a:rPr lang="vi-VN" sz="2200">
                <a:latin typeface="Cambria"/>
                <a:cs typeface="Cambria"/>
              </a:rPr>
              <a:t>trường hợp tam giác đều, thı̀ giá trị này càng nhỏ hơn 1.</a:t>
            </a:r>
            <a:endParaRPr lang="en-US" sz="2200">
              <a:latin typeface="Cambria"/>
              <a:cs typeface="Cambria"/>
            </a:endParaRPr>
          </a:p>
          <a:p>
            <a:pPr marL="281686" indent="-256137">
              <a:spcBef>
                <a:spcPts val="1225"/>
              </a:spcBef>
              <a:buSzPct val="123529"/>
              <a:buChar char="•"/>
              <a:tabLst>
                <a:tab pos="282010" algn="l"/>
              </a:tabLst>
            </a:pPr>
            <a:r>
              <a:rPr sz="2200">
                <a:latin typeface="Cambria"/>
                <a:cs typeface="Cambria"/>
              </a:rPr>
              <a:t>Từ </a:t>
            </a:r>
            <a:r>
              <a:rPr sz="2200" dirty="0">
                <a:latin typeface="Cambria"/>
                <a:cs typeface="Cambria"/>
              </a:rPr>
              <a:t>những </a:t>
            </a:r>
            <a:r>
              <a:rPr sz="2200">
                <a:latin typeface="Cambria"/>
                <a:cs typeface="Cambria"/>
              </a:rPr>
              <a:t>hàm thu</a:t>
            </a:r>
            <a:r>
              <a:rPr lang="en-US" sz="2200">
                <a:latin typeface="Cambria"/>
                <a:cs typeface="Cambria"/>
              </a:rPr>
              <a:t>ộ</a:t>
            </a:r>
            <a:r>
              <a:rPr sz="2200">
                <a:latin typeface="Cambria"/>
                <a:cs typeface="Cambria"/>
              </a:rPr>
              <a:t>c </a:t>
            </a:r>
            <a:r>
              <a:rPr sz="2200" dirty="0">
                <a:latin typeface="Cambria"/>
                <a:cs typeface="Cambria"/>
              </a:rPr>
              <a:t>này, suy ra</a:t>
            </a:r>
            <a:endParaRPr sz="2200">
              <a:latin typeface="Cambria"/>
              <a:cs typeface="Cambria"/>
            </a:endParaRPr>
          </a:p>
          <a:p>
            <a:pPr marL="558845" lvl="1" indent="-277482">
              <a:spcBef>
                <a:spcPts val="1207"/>
              </a:spcBef>
              <a:buSzPct val="112903"/>
              <a:buFont typeface="Microsoft Sans Serif"/>
              <a:buChar char="‣"/>
              <a:tabLst>
                <a:tab pos="559168" algn="l"/>
              </a:tabLst>
            </a:pPr>
            <a:r>
              <a:rPr sz="2400" i="1" dirty="0">
                <a:solidFill>
                  <a:srgbClr val="011993"/>
                </a:solidFill>
                <a:latin typeface="Arial"/>
                <a:cs typeface="Arial"/>
              </a:rPr>
              <a:t>μ</a:t>
            </a:r>
            <a:r>
              <a:rPr sz="2500" i="1" baseline="-19360" dirty="0">
                <a:solidFill>
                  <a:srgbClr val="011993"/>
                </a:solidFill>
                <a:latin typeface="Times New Roman"/>
                <a:cs typeface="Times New Roman"/>
              </a:rPr>
              <a:t>vc</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 = </a:t>
            </a:r>
            <a:r>
              <a:rPr sz="2200" dirty="0">
                <a:solidFill>
                  <a:srgbClr val="011993"/>
                </a:solidFill>
                <a:latin typeface="Cambria"/>
                <a:cs typeface="Cambria"/>
              </a:rPr>
              <a:t>min</a:t>
            </a:r>
            <a:r>
              <a:rPr sz="2400" dirty="0">
                <a:solidFill>
                  <a:srgbClr val="011993"/>
                </a:solidFill>
                <a:latin typeface="Cambria"/>
                <a:cs typeface="Cambria"/>
              </a:rPr>
              <a:t>{</a:t>
            </a:r>
            <a:r>
              <a:rPr sz="2400" i="1" dirty="0">
                <a:solidFill>
                  <a:srgbClr val="011993"/>
                </a:solidFill>
                <a:latin typeface="Arial"/>
                <a:cs typeface="Arial"/>
              </a:rPr>
              <a:t>μ</a:t>
            </a:r>
            <a:r>
              <a:rPr sz="2500" i="1" baseline="-19360" dirty="0">
                <a:solidFill>
                  <a:srgbClr val="011993"/>
                </a:solidFill>
                <a:latin typeface="Times New Roman"/>
                <a:cs typeface="Times New Roman"/>
              </a:rPr>
              <a:t>v</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 </a:t>
            </a:r>
            <a:r>
              <a:rPr sz="2400" i="1" dirty="0">
                <a:solidFill>
                  <a:srgbClr val="011993"/>
                </a:solidFill>
                <a:latin typeface="Arial"/>
                <a:cs typeface="Arial"/>
              </a:rPr>
              <a:t>μ</a:t>
            </a:r>
            <a:r>
              <a:rPr sz="2500" i="1" baseline="-19360" dirty="0">
                <a:solidFill>
                  <a:srgbClr val="011993"/>
                </a:solidFill>
                <a:latin typeface="Times New Roman"/>
                <a:cs typeface="Times New Roman"/>
              </a:rPr>
              <a:t>c</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a:t>
            </a:r>
            <a:endParaRPr sz="2400">
              <a:latin typeface="Cambria"/>
              <a:cs typeface="Cambria"/>
            </a:endParaRPr>
          </a:p>
          <a:p>
            <a:pPr marL="558845" lvl="1" indent="-277482">
              <a:spcBef>
                <a:spcPts val="1306"/>
              </a:spcBef>
              <a:buSzPct val="112903"/>
              <a:buFont typeface="Microsoft Sans Serif"/>
              <a:buChar char="‣"/>
              <a:tabLst>
                <a:tab pos="559168" algn="l"/>
              </a:tabLst>
            </a:pPr>
            <a:r>
              <a:rPr sz="2400" i="1" dirty="0">
                <a:solidFill>
                  <a:srgbClr val="011993"/>
                </a:solidFill>
                <a:latin typeface="Arial"/>
                <a:cs typeface="Arial"/>
              </a:rPr>
              <a:t>μ</a:t>
            </a:r>
            <a:r>
              <a:rPr sz="2500" i="1" baseline="-19360" dirty="0">
                <a:solidFill>
                  <a:srgbClr val="011993"/>
                </a:solidFill>
                <a:latin typeface="Times New Roman"/>
                <a:cs typeface="Times New Roman"/>
              </a:rPr>
              <a:t>t</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 = </a:t>
            </a:r>
            <a:r>
              <a:rPr sz="2200" dirty="0">
                <a:solidFill>
                  <a:srgbClr val="011993"/>
                </a:solidFill>
                <a:latin typeface="Cambria"/>
                <a:cs typeface="Cambria"/>
              </a:rPr>
              <a:t>min</a:t>
            </a:r>
            <a:r>
              <a:rPr sz="2400" dirty="0">
                <a:solidFill>
                  <a:srgbClr val="011993"/>
                </a:solidFill>
                <a:latin typeface="Cambria"/>
                <a:cs typeface="Cambria"/>
              </a:rPr>
              <a:t>{1 − </a:t>
            </a:r>
            <a:r>
              <a:rPr sz="2400" i="1" dirty="0">
                <a:solidFill>
                  <a:srgbClr val="011993"/>
                </a:solidFill>
                <a:latin typeface="Arial"/>
                <a:cs typeface="Arial"/>
              </a:rPr>
              <a:t>μ</a:t>
            </a:r>
            <a:r>
              <a:rPr sz="2500" i="1" baseline="-19360" dirty="0">
                <a:solidFill>
                  <a:srgbClr val="011993"/>
                </a:solidFill>
                <a:latin typeface="Times New Roman"/>
                <a:cs typeface="Times New Roman"/>
              </a:rPr>
              <a:t>v</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),1 − </a:t>
            </a:r>
            <a:r>
              <a:rPr sz="2400" i="1" dirty="0">
                <a:solidFill>
                  <a:srgbClr val="011993"/>
                </a:solidFill>
                <a:latin typeface="Arial"/>
                <a:cs typeface="Arial"/>
              </a:rPr>
              <a:t>μ</a:t>
            </a:r>
            <a:r>
              <a:rPr sz="2500" i="1" baseline="-19360" dirty="0">
                <a:solidFill>
                  <a:srgbClr val="011993"/>
                </a:solidFill>
                <a:latin typeface="Times New Roman"/>
                <a:cs typeface="Times New Roman"/>
              </a:rPr>
              <a:t>c</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),1 − </a:t>
            </a:r>
            <a:r>
              <a:rPr sz="2400" i="1" dirty="0">
                <a:solidFill>
                  <a:srgbClr val="011993"/>
                </a:solidFill>
                <a:latin typeface="Arial"/>
                <a:cs typeface="Arial"/>
              </a:rPr>
              <a:t>μ</a:t>
            </a:r>
            <a:r>
              <a:rPr sz="2500" i="1" baseline="-19360" dirty="0">
                <a:solidFill>
                  <a:srgbClr val="011993"/>
                </a:solidFill>
                <a:latin typeface="Times New Roman"/>
                <a:cs typeface="Times New Roman"/>
              </a:rPr>
              <a:t>d</a:t>
            </a:r>
            <a:r>
              <a:rPr sz="2400" dirty="0">
                <a:solidFill>
                  <a:srgbClr val="011993"/>
                </a:solidFill>
                <a:latin typeface="Cambria"/>
                <a:cs typeface="Cambria"/>
              </a:rPr>
              <a:t>(</a:t>
            </a:r>
            <a:r>
              <a:rPr sz="2400" i="1" dirty="0">
                <a:solidFill>
                  <a:srgbClr val="011993"/>
                </a:solidFill>
                <a:latin typeface="Times New Roman"/>
                <a:cs typeface="Times New Roman"/>
              </a:rPr>
              <a:t>t</a:t>
            </a:r>
            <a:r>
              <a:rPr sz="2400" dirty="0">
                <a:solidFill>
                  <a:srgbClr val="011993"/>
                </a:solidFill>
                <a:latin typeface="Cambria"/>
                <a:cs typeface="Cambria"/>
              </a:rPr>
              <a:t>)}</a:t>
            </a:r>
            <a:endParaRPr sz="2400">
              <a:latin typeface="Cambria"/>
              <a:cs typeface="Cambria"/>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328" y="2088975"/>
            <a:ext cx="2813564" cy="1182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051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32</a:t>
            </a:fld>
            <a:endParaRPr sz="700">
              <a:latin typeface="Arial MT"/>
              <a:cs typeface="Arial MT"/>
            </a:endParaRPr>
          </a:p>
        </p:txBody>
      </p:sp>
      <p:sp>
        <p:nvSpPr>
          <p:cNvPr id="2" name="object 2"/>
          <p:cNvSpPr txBox="1">
            <a:spLocks noGrp="1"/>
          </p:cNvSpPr>
          <p:nvPr>
            <p:ph type="title"/>
          </p:nvPr>
        </p:nvSpPr>
        <p:spPr>
          <a:xfrm>
            <a:off x="465711" y="520365"/>
            <a:ext cx="2201289" cy="560856"/>
          </a:xfrm>
          <a:prstGeom prst="rect">
            <a:avLst/>
          </a:prstGeom>
        </p:spPr>
        <p:txBody>
          <a:bodyPr vert="horz" wrap="square" lIns="0" tIns="6792" rIns="0" bIns="0" rtlCol="0">
            <a:spAutoFit/>
          </a:bodyPr>
          <a:lstStyle/>
          <a:p>
            <a:pPr marL="6468">
              <a:spcBef>
                <a:spcPts val="53"/>
              </a:spcBef>
            </a:pPr>
            <a:r>
              <a:rPr sz="3600" b="1" spc="-97" dirty="0">
                <a:solidFill>
                  <a:srgbClr val="004D80"/>
                </a:solidFill>
                <a:latin typeface="Cambria"/>
                <a:cs typeface="Cambria"/>
              </a:rPr>
              <a:t>V</a:t>
            </a:r>
            <a:r>
              <a:rPr sz="3600" b="1" dirty="0">
                <a:solidFill>
                  <a:srgbClr val="004D80"/>
                </a:solidFill>
                <a:latin typeface="Cambria"/>
                <a:cs typeface="Cambria"/>
              </a:rPr>
              <a:t>í</a:t>
            </a:r>
            <a:r>
              <a:rPr sz="3600" b="1" spc="-140" dirty="0">
                <a:solidFill>
                  <a:srgbClr val="004D80"/>
                </a:solidFill>
                <a:latin typeface="Cambria"/>
                <a:cs typeface="Cambria"/>
              </a:rPr>
              <a:t> </a:t>
            </a:r>
            <a:r>
              <a:rPr sz="3600" b="1" spc="-74" dirty="0">
                <a:solidFill>
                  <a:srgbClr val="004D80"/>
                </a:solidFill>
                <a:latin typeface="Cambria"/>
                <a:cs typeface="Cambria"/>
              </a:rPr>
              <a:t>d</a:t>
            </a:r>
            <a:r>
              <a:rPr sz="3600" b="1" dirty="0">
                <a:solidFill>
                  <a:srgbClr val="004D80"/>
                </a:solidFill>
                <a:latin typeface="Cambria"/>
                <a:cs typeface="Cambria"/>
              </a:rPr>
              <a:t>ụ</a:t>
            </a:r>
            <a:r>
              <a:rPr sz="3600" b="1" spc="-145" dirty="0">
                <a:solidFill>
                  <a:srgbClr val="004D80"/>
                </a:solidFill>
                <a:latin typeface="Cambria"/>
                <a:cs typeface="Cambria"/>
              </a:rPr>
              <a:t> </a:t>
            </a:r>
            <a:r>
              <a:rPr sz="3600" b="1" dirty="0">
                <a:solidFill>
                  <a:srgbClr val="004D80"/>
                </a:solidFill>
                <a:latin typeface="Cambria"/>
                <a:cs typeface="Cambria"/>
              </a:rPr>
              <a:t>3</a:t>
            </a:r>
            <a:endParaRPr sz="3600">
              <a:latin typeface="Cambria"/>
              <a:cs typeface="Cambria"/>
            </a:endParaRPr>
          </a:p>
        </p:txBody>
      </p:sp>
      <p:sp>
        <p:nvSpPr>
          <p:cNvPr id="3" name="object 3"/>
          <p:cNvSpPr txBox="1"/>
          <p:nvPr/>
        </p:nvSpPr>
        <p:spPr>
          <a:xfrm>
            <a:off x="454158" y="1703525"/>
            <a:ext cx="6784842" cy="377496"/>
          </a:xfrm>
          <a:prstGeom prst="rect">
            <a:avLst/>
          </a:prstGeom>
        </p:spPr>
        <p:txBody>
          <a:bodyPr vert="horz" wrap="square" lIns="0" tIns="8085" rIns="0" bIns="0" rtlCol="0">
            <a:spAutoFit/>
          </a:bodyPr>
          <a:lstStyle/>
          <a:p>
            <a:pPr marL="275218" indent="-256137">
              <a:spcBef>
                <a:spcPts val="64"/>
              </a:spcBef>
              <a:buSzPct val="123529"/>
              <a:buChar char="•"/>
              <a:tabLst>
                <a:tab pos="275541" algn="l"/>
              </a:tabLst>
            </a:pPr>
            <a:r>
              <a:rPr sz="2200" dirty="0">
                <a:latin typeface="Cambria"/>
                <a:cs typeface="Cambria"/>
              </a:rPr>
              <a:t>Với Cho tam giác có </a:t>
            </a:r>
            <a:r>
              <a:rPr sz="2400" i="1" dirty="0">
                <a:latin typeface="Times New Roman"/>
                <a:cs typeface="Times New Roman"/>
              </a:rPr>
              <a:t>a </a:t>
            </a:r>
            <a:r>
              <a:rPr sz="2400" dirty="0">
                <a:latin typeface="Cambria"/>
                <a:cs typeface="Cambria"/>
              </a:rPr>
              <a:t>= 85</a:t>
            </a:r>
            <a:r>
              <a:rPr sz="2500" i="1" baseline="29461" dirty="0">
                <a:latin typeface="Times New Roman"/>
                <a:cs typeface="Times New Roman"/>
              </a:rPr>
              <a:t>o</a:t>
            </a:r>
            <a:r>
              <a:rPr sz="2400" dirty="0">
                <a:latin typeface="Cambria"/>
                <a:cs typeface="Cambria"/>
              </a:rPr>
              <a:t>, </a:t>
            </a:r>
            <a:r>
              <a:rPr sz="2400" i="1" dirty="0">
                <a:latin typeface="Times New Roman"/>
                <a:cs typeface="Times New Roman"/>
              </a:rPr>
              <a:t>b </a:t>
            </a:r>
            <a:r>
              <a:rPr sz="2400" dirty="0">
                <a:latin typeface="Cambria"/>
                <a:cs typeface="Cambria"/>
              </a:rPr>
              <a:t>= 50</a:t>
            </a:r>
            <a:r>
              <a:rPr sz="2500" i="1" baseline="29461" dirty="0">
                <a:latin typeface="Times New Roman"/>
                <a:cs typeface="Times New Roman"/>
              </a:rPr>
              <a:t>o</a:t>
            </a:r>
            <a:r>
              <a:rPr sz="2400" dirty="0">
                <a:latin typeface="Cambria"/>
                <a:cs typeface="Cambria"/>
              </a:rPr>
              <a:t>, </a:t>
            </a:r>
            <a:r>
              <a:rPr sz="2400" i="1" dirty="0">
                <a:latin typeface="Times New Roman"/>
                <a:cs typeface="Times New Roman"/>
              </a:rPr>
              <a:t>c </a:t>
            </a:r>
            <a:r>
              <a:rPr sz="2400" dirty="0">
                <a:latin typeface="Cambria"/>
                <a:cs typeface="Cambria"/>
              </a:rPr>
              <a:t>= 45</a:t>
            </a:r>
            <a:r>
              <a:rPr sz="2500" i="1" baseline="29461" dirty="0">
                <a:latin typeface="Times New Roman"/>
                <a:cs typeface="Times New Roman"/>
              </a:rPr>
              <a:t>o</a:t>
            </a:r>
            <a:r>
              <a:rPr sz="2200" dirty="0">
                <a:latin typeface="Cambria"/>
                <a:cs typeface="Cambria"/>
              </a:rPr>
              <a:t>, thı̀</a:t>
            </a:r>
            <a:endParaRPr sz="2200">
              <a:latin typeface="Cambria"/>
              <a:cs typeface="Cambria"/>
            </a:endParaRPr>
          </a:p>
        </p:txBody>
      </p:sp>
      <p:sp>
        <p:nvSpPr>
          <p:cNvPr id="4" name="object 4"/>
          <p:cNvSpPr txBox="1"/>
          <p:nvPr/>
        </p:nvSpPr>
        <p:spPr>
          <a:xfrm>
            <a:off x="465711" y="5226776"/>
            <a:ext cx="7459089" cy="347371"/>
          </a:xfrm>
          <a:prstGeom prst="rect">
            <a:avLst/>
          </a:prstGeom>
        </p:spPr>
        <p:txBody>
          <a:bodyPr vert="horz" wrap="square" lIns="0" tIns="8732" rIns="0" bIns="0" rtlCol="0">
            <a:spAutoFit/>
          </a:bodyPr>
          <a:lstStyle/>
          <a:p>
            <a:pPr marL="262281" indent="-256137">
              <a:spcBef>
                <a:spcPts val="69"/>
              </a:spcBef>
              <a:buSzPct val="123529"/>
              <a:buChar char="•"/>
              <a:tabLst>
                <a:tab pos="262605" algn="l"/>
                <a:tab pos="2057506" algn="l"/>
              </a:tabLst>
            </a:pPr>
            <a:r>
              <a:rPr sz="2200" dirty="0">
                <a:latin typeface="Cambria"/>
                <a:cs typeface="Cambria"/>
              </a:rPr>
              <a:t>Từ đây </a:t>
            </a:r>
            <a:r>
              <a:rPr sz="2200">
                <a:latin typeface="Cambria"/>
                <a:cs typeface="Cambria"/>
              </a:rPr>
              <a:t>suy ra</a:t>
            </a:r>
            <a:r>
              <a:rPr lang="en-US" sz="2200">
                <a:latin typeface="Cambria"/>
                <a:cs typeface="Cambria"/>
              </a:rPr>
              <a:t> t</a:t>
            </a:r>
            <a:r>
              <a:rPr sz="2200" dirty="0">
                <a:latin typeface="Cambria"/>
                <a:cs typeface="Cambria"/>
              </a:rPr>
              <a:t>	là tam giác vuông (</a:t>
            </a:r>
            <a:r>
              <a:rPr sz="2200" i="1" dirty="0">
                <a:latin typeface="Cambria"/>
                <a:cs typeface="Cambria"/>
              </a:rPr>
              <a:t>gần vuông nhất</a:t>
            </a:r>
            <a:r>
              <a:rPr sz="2200" dirty="0">
                <a:latin typeface="Cambria"/>
                <a:cs typeface="Cambria"/>
              </a:rPr>
              <a:t>)</a:t>
            </a:r>
            <a:endParaRPr sz="2200">
              <a:latin typeface="Cambria"/>
              <a:cs typeface="Cambria"/>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26" y="2273806"/>
            <a:ext cx="5105229" cy="2726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710" y="520365"/>
            <a:ext cx="5249289" cy="560856"/>
          </a:xfrm>
          <a:prstGeom prst="rect">
            <a:avLst/>
          </a:prstGeom>
        </p:spPr>
        <p:txBody>
          <a:bodyPr vert="horz" wrap="square" lIns="0" tIns="6792" rIns="0" bIns="0" rtlCol="0">
            <a:spAutoFit/>
          </a:bodyPr>
          <a:lstStyle/>
          <a:p>
            <a:pPr marL="6468">
              <a:spcBef>
                <a:spcPts val="53"/>
              </a:spcBef>
            </a:pPr>
            <a:r>
              <a:rPr sz="3600" b="1" spc="-71" dirty="0">
                <a:solidFill>
                  <a:srgbClr val="004D80"/>
                </a:solidFill>
                <a:latin typeface="Cambria"/>
                <a:cs typeface="Cambria"/>
              </a:rPr>
              <a:t>Mộ</a:t>
            </a:r>
            <a:r>
              <a:rPr sz="3600" b="1" dirty="0">
                <a:solidFill>
                  <a:srgbClr val="004D80"/>
                </a:solidFill>
                <a:latin typeface="Cambria"/>
                <a:cs typeface="Cambria"/>
              </a:rPr>
              <a:t>t</a:t>
            </a:r>
            <a:r>
              <a:rPr sz="3600" b="1" spc="-143" dirty="0">
                <a:solidFill>
                  <a:srgbClr val="004D80"/>
                </a:solidFill>
                <a:latin typeface="Cambria"/>
                <a:cs typeface="Cambria"/>
              </a:rPr>
              <a:t> </a:t>
            </a:r>
            <a:r>
              <a:rPr sz="3600" b="1" spc="-71" dirty="0">
                <a:solidFill>
                  <a:srgbClr val="004D80"/>
                </a:solidFill>
                <a:latin typeface="Cambria"/>
                <a:cs typeface="Cambria"/>
              </a:rPr>
              <a:t>c</a:t>
            </a:r>
            <a:r>
              <a:rPr sz="3600" b="1" spc="-74" dirty="0">
                <a:solidFill>
                  <a:srgbClr val="004D80"/>
                </a:solidFill>
                <a:latin typeface="Cambria"/>
                <a:cs typeface="Cambria"/>
              </a:rPr>
              <a:t>hú</a:t>
            </a:r>
            <a:r>
              <a:rPr sz="3600" b="1" dirty="0">
                <a:solidFill>
                  <a:srgbClr val="004D80"/>
                </a:solidFill>
                <a:latin typeface="Cambria"/>
                <a:cs typeface="Cambria"/>
              </a:rPr>
              <a:t>t</a:t>
            </a:r>
            <a:r>
              <a:rPr sz="3600" b="1" spc="-143" dirty="0">
                <a:solidFill>
                  <a:srgbClr val="004D80"/>
                </a:solidFill>
                <a:latin typeface="Cambria"/>
                <a:cs typeface="Cambria"/>
              </a:rPr>
              <a:t> </a:t>
            </a:r>
            <a:r>
              <a:rPr sz="3600" b="1" spc="-176" dirty="0">
                <a:solidFill>
                  <a:srgbClr val="004D80"/>
                </a:solidFill>
                <a:latin typeface="Cambria"/>
                <a:cs typeface="Cambria"/>
              </a:rPr>
              <a:t>v</a:t>
            </a:r>
            <a:r>
              <a:rPr sz="3600" b="1" dirty="0">
                <a:solidFill>
                  <a:srgbClr val="004D80"/>
                </a:solidFill>
                <a:latin typeface="Cambria"/>
                <a:cs typeface="Cambria"/>
              </a:rPr>
              <a:t>ề</a:t>
            </a:r>
            <a:r>
              <a:rPr sz="3600" b="1" spc="-140" dirty="0">
                <a:solidFill>
                  <a:srgbClr val="004D80"/>
                </a:solidFill>
                <a:latin typeface="Cambria"/>
                <a:cs typeface="Cambria"/>
              </a:rPr>
              <a:t> </a:t>
            </a:r>
            <a:r>
              <a:rPr sz="3600" b="1" spc="-71" dirty="0">
                <a:solidFill>
                  <a:srgbClr val="004D80"/>
                </a:solidFill>
                <a:latin typeface="Cambria"/>
                <a:cs typeface="Cambria"/>
              </a:rPr>
              <a:t>lịc</a:t>
            </a:r>
            <a:r>
              <a:rPr sz="3600" b="1" dirty="0">
                <a:solidFill>
                  <a:srgbClr val="004D80"/>
                </a:solidFill>
                <a:latin typeface="Cambria"/>
                <a:cs typeface="Cambria"/>
              </a:rPr>
              <a:t>h</a:t>
            </a:r>
            <a:r>
              <a:rPr sz="3600" b="1" spc="-145" dirty="0">
                <a:solidFill>
                  <a:srgbClr val="004D80"/>
                </a:solidFill>
                <a:latin typeface="Cambria"/>
                <a:cs typeface="Cambria"/>
              </a:rPr>
              <a:t> </a:t>
            </a:r>
            <a:r>
              <a:rPr sz="3600" b="1" spc="-71" dirty="0">
                <a:solidFill>
                  <a:srgbClr val="004D80"/>
                </a:solidFill>
                <a:latin typeface="Cambria"/>
                <a:cs typeface="Cambria"/>
              </a:rPr>
              <a:t>sử</a:t>
            </a:r>
            <a:endParaRPr sz="3600">
              <a:latin typeface="Cambria"/>
              <a:cs typeface="Cambria"/>
            </a:endParaRPr>
          </a:p>
        </p:txBody>
      </p:sp>
      <p:sp>
        <p:nvSpPr>
          <p:cNvPr id="3" name="object 3"/>
          <p:cNvSpPr txBox="1"/>
          <p:nvPr/>
        </p:nvSpPr>
        <p:spPr>
          <a:xfrm>
            <a:off x="465711" y="1422015"/>
            <a:ext cx="6081809" cy="4023628"/>
          </a:xfrm>
          <a:prstGeom prst="rect">
            <a:avLst/>
          </a:prstGeom>
        </p:spPr>
        <p:txBody>
          <a:bodyPr vert="horz" wrap="square" lIns="0" tIns="22315" rIns="0" bIns="0" rtlCol="0">
            <a:spAutoFit/>
          </a:bodyPr>
          <a:lstStyle/>
          <a:p>
            <a:pPr marL="249345" marR="216358" indent="-243201">
              <a:lnSpc>
                <a:spcPts val="2434"/>
              </a:lnSpc>
              <a:spcBef>
                <a:spcPts val="176"/>
              </a:spcBef>
              <a:buSzPct val="123456"/>
              <a:buChar char="•"/>
              <a:tabLst>
                <a:tab pos="249669" algn="l"/>
              </a:tabLst>
            </a:pPr>
            <a:r>
              <a:rPr sz="2100">
                <a:latin typeface="Cambria"/>
                <a:cs typeface="Cambria"/>
              </a:rPr>
              <a:t>Logic c</a:t>
            </a:r>
            <a:r>
              <a:rPr lang="en-US" sz="2100">
                <a:latin typeface="Cambria"/>
                <a:cs typeface="Cambria"/>
              </a:rPr>
              <a:t>ổ</a:t>
            </a:r>
            <a:r>
              <a:rPr sz="2100">
                <a:latin typeface="Cambria"/>
                <a:cs typeface="Cambria"/>
              </a:rPr>
              <a:t> đi</a:t>
            </a:r>
            <a:r>
              <a:rPr lang="en-US" sz="2100">
                <a:latin typeface="Cambria"/>
                <a:cs typeface="Cambria"/>
              </a:rPr>
              <a:t>ể</a:t>
            </a:r>
            <a:r>
              <a:rPr sz="2100">
                <a:latin typeface="Cambria"/>
                <a:cs typeface="Cambria"/>
              </a:rPr>
              <a:t>n đã t</a:t>
            </a:r>
            <a:r>
              <a:rPr lang="en-US" sz="2100">
                <a:latin typeface="Cambria"/>
                <a:cs typeface="Cambria"/>
              </a:rPr>
              <a:t>ồ</a:t>
            </a:r>
            <a:r>
              <a:rPr sz="2100">
                <a:latin typeface="Cambria"/>
                <a:cs typeface="Cambria"/>
              </a:rPr>
              <a:t>n </a:t>
            </a:r>
            <a:r>
              <a:rPr sz="2100" dirty="0">
                <a:latin typeface="Cambria"/>
                <a:cs typeface="Cambria"/>
              </a:rPr>
              <a:t>tại </a:t>
            </a:r>
            <a:r>
              <a:rPr sz="2100">
                <a:latin typeface="Cambria"/>
                <a:cs typeface="Cambria"/>
              </a:rPr>
              <a:t>từ r</a:t>
            </a:r>
            <a:r>
              <a:rPr lang="en-US" sz="2100">
                <a:latin typeface="Cambria"/>
                <a:cs typeface="Cambria"/>
              </a:rPr>
              <a:t>ấ</a:t>
            </a:r>
            <a:r>
              <a:rPr sz="2100">
                <a:latin typeface="Cambria"/>
                <a:cs typeface="Cambria"/>
              </a:rPr>
              <a:t>t </a:t>
            </a:r>
            <a:r>
              <a:rPr sz="2100" dirty="0">
                <a:latin typeface="Cambria"/>
                <a:cs typeface="Cambria"/>
              </a:rPr>
              <a:t>lâu, với 2 giá trị chân </a:t>
            </a:r>
            <a:r>
              <a:rPr sz="2100">
                <a:latin typeface="Cambria"/>
                <a:cs typeface="Cambria"/>
              </a:rPr>
              <a:t>trị là</a:t>
            </a:r>
            <a:r>
              <a:rPr lang="en-US" sz="2100">
                <a:latin typeface="Cambria"/>
                <a:cs typeface="Cambria"/>
              </a:rPr>
              <a:t> </a:t>
            </a:r>
            <a:r>
              <a:rPr sz="2100">
                <a:latin typeface="Cambria"/>
                <a:cs typeface="Cambria"/>
              </a:rPr>
              <a:t>Đúng </a:t>
            </a:r>
            <a:r>
              <a:rPr sz="2100" dirty="0">
                <a:latin typeface="Cambria"/>
                <a:cs typeface="Cambria"/>
              </a:rPr>
              <a:t>(</a:t>
            </a:r>
            <a:r>
              <a:rPr sz="2100" i="1" dirty="0">
                <a:latin typeface="Cambria"/>
                <a:cs typeface="Cambria"/>
              </a:rPr>
              <a:t>True</a:t>
            </a:r>
            <a:r>
              <a:rPr sz="2100" dirty="0">
                <a:latin typeface="Cambria"/>
                <a:cs typeface="Cambria"/>
              </a:rPr>
              <a:t>) và Sai (</a:t>
            </a:r>
            <a:r>
              <a:rPr sz="2100" i="1" dirty="0">
                <a:latin typeface="Cambria"/>
                <a:cs typeface="Cambria"/>
              </a:rPr>
              <a:t>False</a:t>
            </a:r>
            <a:r>
              <a:rPr sz="2100" dirty="0">
                <a:latin typeface="Cambria"/>
                <a:cs typeface="Cambria"/>
              </a:rPr>
              <a:t>). Hai giá trị này không </a:t>
            </a:r>
            <a:r>
              <a:rPr sz="2100">
                <a:latin typeface="Cambria"/>
                <a:cs typeface="Cambria"/>
              </a:rPr>
              <a:t>đủ đ</a:t>
            </a:r>
            <a:r>
              <a:rPr lang="en-US" sz="2100">
                <a:latin typeface="Cambria"/>
                <a:cs typeface="Cambria"/>
              </a:rPr>
              <a:t>ể </a:t>
            </a:r>
            <a:r>
              <a:rPr sz="2100">
                <a:latin typeface="Cambria"/>
                <a:cs typeface="Cambria"/>
              </a:rPr>
              <a:t>di</a:t>
            </a:r>
            <a:r>
              <a:rPr lang="en-US" sz="2100">
                <a:latin typeface="Cambria"/>
                <a:cs typeface="Cambria"/>
              </a:rPr>
              <a:t>ễ</a:t>
            </a:r>
            <a:r>
              <a:rPr sz="2100">
                <a:latin typeface="Cambria"/>
                <a:cs typeface="Cambria"/>
              </a:rPr>
              <a:t>n </a:t>
            </a:r>
            <a:r>
              <a:rPr sz="2100" dirty="0">
                <a:latin typeface="Cambria"/>
                <a:cs typeface="Cambria"/>
              </a:rPr>
              <a:t>đạt </a:t>
            </a:r>
            <a:r>
              <a:rPr sz="2100">
                <a:latin typeface="Cambria"/>
                <a:cs typeface="Cambria"/>
              </a:rPr>
              <a:t>những v</a:t>
            </a:r>
            <a:r>
              <a:rPr lang="en-US" sz="2100">
                <a:latin typeface="Cambria"/>
                <a:cs typeface="Cambria"/>
              </a:rPr>
              <a:t>ấ</a:t>
            </a:r>
            <a:r>
              <a:rPr sz="2100">
                <a:latin typeface="Cambria"/>
                <a:cs typeface="Cambria"/>
              </a:rPr>
              <a:t>n đ</a:t>
            </a:r>
            <a:r>
              <a:rPr lang="en-US" sz="2100">
                <a:latin typeface="Cambria"/>
                <a:cs typeface="Cambria"/>
              </a:rPr>
              <a:t>ề</a:t>
            </a:r>
            <a:r>
              <a:rPr sz="2100">
                <a:latin typeface="Cambria"/>
                <a:cs typeface="Cambria"/>
              </a:rPr>
              <a:t> </a:t>
            </a:r>
            <a:r>
              <a:rPr sz="2100" dirty="0">
                <a:latin typeface="Cambria"/>
                <a:cs typeface="Cambria"/>
              </a:rPr>
              <a:t>mang tı́nh luận lý </a:t>
            </a:r>
            <a:r>
              <a:rPr sz="2100">
                <a:latin typeface="Cambria"/>
                <a:cs typeface="Cambria"/>
              </a:rPr>
              <a:t>trong th</a:t>
            </a:r>
            <a:r>
              <a:rPr lang="en-US" sz="2100">
                <a:latin typeface="Cambria"/>
                <a:cs typeface="Cambria"/>
              </a:rPr>
              <a:t>ế</a:t>
            </a:r>
            <a:r>
              <a:rPr sz="2100">
                <a:latin typeface="Cambria"/>
                <a:cs typeface="Cambria"/>
              </a:rPr>
              <a:t> giới</a:t>
            </a:r>
            <a:r>
              <a:rPr lang="en-US" sz="2100">
                <a:latin typeface="Cambria"/>
                <a:cs typeface="Cambria"/>
              </a:rPr>
              <a:t> </a:t>
            </a:r>
            <a:r>
              <a:rPr sz="2100">
                <a:latin typeface="Cambria"/>
                <a:cs typeface="Cambria"/>
              </a:rPr>
              <a:t>thực</a:t>
            </a:r>
          </a:p>
          <a:p>
            <a:pPr marL="249345" marR="2587" indent="-243201">
              <a:lnSpc>
                <a:spcPts val="2434"/>
              </a:lnSpc>
              <a:spcBef>
                <a:spcPts val="1202"/>
              </a:spcBef>
              <a:buSzPct val="123456"/>
              <a:buChar char="•"/>
              <a:tabLst>
                <a:tab pos="249669" algn="l"/>
              </a:tabLst>
            </a:pPr>
            <a:r>
              <a:rPr sz="2100">
                <a:latin typeface="Cambria"/>
                <a:cs typeface="Cambria"/>
              </a:rPr>
              <a:t>Khái </a:t>
            </a:r>
            <a:r>
              <a:rPr lang="en-US" sz="2100">
                <a:latin typeface="Cambria"/>
                <a:cs typeface="Cambria"/>
              </a:rPr>
              <a:t>niệm </a:t>
            </a:r>
            <a:r>
              <a:rPr lang="vi-VN" sz="2100">
                <a:latin typeface="Cambria"/>
                <a:cs typeface="Cambria"/>
              </a:rPr>
              <a:t>tập </a:t>
            </a:r>
            <a:r>
              <a:rPr sz="2100">
                <a:latin typeface="Cambria"/>
                <a:cs typeface="Cambria"/>
              </a:rPr>
              <a:t>hợp </a:t>
            </a:r>
            <a:r>
              <a:rPr sz="2100" dirty="0">
                <a:latin typeface="Cambria"/>
                <a:cs typeface="Cambria"/>
              </a:rPr>
              <a:t>cũng </a:t>
            </a:r>
            <a:r>
              <a:rPr sz="2100">
                <a:latin typeface="Cambria"/>
                <a:cs typeface="Cambria"/>
              </a:rPr>
              <a:t>dựa vào</a:t>
            </a:r>
            <a:r>
              <a:rPr lang="en-US" sz="2100">
                <a:latin typeface="Cambria"/>
                <a:cs typeface="Cambria"/>
              </a:rPr>
              <a:t> </a:t>
            </a:r>
            <a:r>
              <a:rPr sz="2100">
                <a:latin typeface="Cambria"/>
                <a:cs typeface="Cambria"/>
              </a:rPr>
              <a:t>giá trị</a:t>
            </a:r>
            <a:r>
              <a:rPr lang="en-US" sz="2100">
                <a:latin typeface="Cambria"/>
                <a:cs typeface="Cambria"/>
              </a:rPr>
              <a:t> </a:t>
            </a:r>
            <a:r>
              <a:rPr sz="2100">
                <a:latin typeface="Cambria"/>
                <a:cs typeface="Cambria"/>
              </a:rPr>
              <a:t>cha</a:t>
            </a:r>
            <a:r>
              <a:rPr sz="2100" dirty="0">
                <a:latin typeface="Cambria"/>
                <a:cs typeface="Cambria"/>
              </a:rPr>
              <a:t>̂</a:t>
            </a:r>
            <a:r>
              <a:rPr sz="2100">
                <a:latin typeface="Cambria"/>
                <a:cs typeface="Cambria"/>
              </a:rPr>
              <a:t>n trị</a:t>
            </a:r>
            <a:r>
              <a:rPr lang="en-US" sz="2100">
                <a:latin typeface="Cambria"/>
                <a:cs typeface="Cambria"/>
              </a:rPr>
              <a:t> </a:t>
            </a:r>
            <a:r>
              <a:rPr sz="2100">
                <a:latin typeface="Cambria"/>
                <a:cs typeface="Cambria"/>
              </a:rPr>
              <a:t>đúng sai</a:t>
            </a:r>
            <a:r>
              <a:rPr lang="en-US" sz="2100">
                <a:latin typeface="Cambria"/>
                <a:cs typeface="Cambria"/>
              </a:rPr>
              <a:t> </a:t>
            </a:r>
            <a:r>
              <a:rPr sz="2100">
                <a:latin typeface="Cambria"/>
                <a:cs typeface="Cambria"/>
              </a:rPr>
              <a:t>đ</a:t>
            </a:r>
            <a:r>
              <a:rPr lang="en-US" sz="2100">
                <a:latin typeface="Cambria"/>
                <a:cs typeface="Cambria"/>
              </a:rPr>
              <a:t>ể</a:t>
            </a:r>
            <a:r>
              <a:rPr sz="2100">
                <a:latin typeface="Cambria"/>
                <a:cs typeface="Cambria"/>
              </a:rPr>
              <a:t> di</a:t>
            </a:r>
            <a:r>
              <a:rPr lang="en-US" sz="2100">
                <a:latin typeface="Cambria"/>
                <a:cs typeface="Cambria"/>
              </a:rPr>
              <a:t>ễ</a:t>
            </a:r>
            <a:r>
              <a:rPr sz="2100">
                <a:latin typeface="Cambria"/>
                <a:cs typeface="Cambria"/>
              </a:rPr>
              <a:t>n tả v</a:t>
            </a:r>
            <a:r>
              <a:rPr lang="en-US" sz="2100">
                <a:latin typeface="Cambria"/>
                <a:cs typeface="Cambria"/>
              </a:rPr>
              <a:t>ề</a:t>
            </a:r>
            <a:r>
              <a:rPr sz="2100">
                <a:latin typeface="Cambria"/>
                <a:cs typeface="Cambria"/>
              </a:rPr>
              <a:t> vi</a:t>
            </a:r>
            <a:r>
              <a:rPr lang="vi-VN" sz="2100">
                <a:latin typeface="Cambria"/>
                <a:cs typeface="Cambria"/>
              </a:rPr>
              <a:t>ệ</a:t>
            </a:r>
            <a:r>
              <a:rPr sz="2100">
                <a:latin typeface="Cambria"/>
                <a:cs typeface="Cambria"/>
              </a:rPr>
              <a:t>c m</a:t>
            </a:r>
            <a:r>
              <a:rPr lang="en-US" sz="2100">
                <a:latin typeface="Cambria"/>
                <a:cs typeface="Cambria"/>
              </a:rPr>
              <a:t>ộ</a:t>
            </a:r>
            <a:r>
              <a:rPr sz="2100">
                <a:latin typeface="Cambria"/>
                <a:cs typeface="Cambria"/>
              </a:rPr>
              <a:t>t ph</a:t>
            </a:r>
            <a:r>
              <a:rPr lang="en-US" sz="2100">
                <a:latin typeface="Cambria"/>
                <a:cs typeface="Cambria"/>
              </a:rPr>
              <a:t>ầ</a:t>
            </a:r>
            <a:r>
              <a:rPr sz="2100">
                <a:latin typeface="Cambria"/>
                <a:cs typeface="Cambria"/>
              </a:rPr>
              <a:t>n tử thu</a:t>
            </a:r>
            <a:r>
              <a:rPr lang="en-US" sz="2100">
                <a:latin typeface="Cambria"/>
                <a:cs typeface="Cambria"/>
              </a:rPr>
              <a:t>ộ</a:t>
            </a:r>
            <a:r>
              <a:rPr sz="2100">
                <a:latin typeface="Cambria"/>
                <a:cs typeface="Cambria"/>
              </a:rPr>
              <a:t>c </a:t>
            </a:r>
            <a:r>
              <a:rPr sz="2100" dirty="0">
                <a:latin typeface="Cambria"/>
                <a:cs typeface="Cambria"/>
              </a:rPr>
              <a:t>hay khô</a:t>
            </a:r>
            <a:r>
              <a:rPr sz="2100">
                <a:latin typeface="Cambria"/>
                <a:cs typeface="Cambria"/>
              </a:rPr>
              <a:t>ng thu</a:t>
            </a:r>
            <a:r>
              <a:rPr lang="en-US" sz="2100">
                <a:latin typeface="Cambria"/>
                <a:cs typeface="Cambria"/>
              </a:rPr>
              <a:t>ộ</a:t>
            </a:r>
            <a:r>
              <a:rPr sz="2100">
                <a:latin typeface="Cambria"/>
                <a:cs typeface="Cambria"/>
              </a:rPr>
              <a:t>c v</a:t>
            </a:r>
            <a:r>
              <a:rPr lang="en-US" sz="2100">
                <a:latin typeface="Cambria"/>
                <a:cs typeface="Cambria"/>
              </a:rPr>
              <a:t>ề </a:t>
            </a:r>
            <a:r>
              <a:rPr sz="2100">
                <a:latin typeface="Cambria"/>
                <a:cs typeface="Cambria"/>
              </a:rPr>
              <a:t>nó</a:t>
            </a:r>
            <a:r>
              <a:rPr sz="2100" dirty="0">
                <a:latin typeface="Cambria"/>
                <a:cs typeface="Cambria"/>
              </a:rPr>
              <a:t>. Từ </a:t>
            </a:r>
            <a:r>
              <a:rPr sz="2100">
                <a:latin typeface="Cambria"/>
                <a:cs typeface="Cambria"/>
              </a:rPr>
              <a:t>đó </a:t>
            </a:r>
            <a:r>
              <a:rPr lang="vi-VN" sz="2100">
                <a:latin typeface="Cambria"/>
                <a:cs typeface="Cambria"/>
              </a:rPr>
              <a:t>tập </a:t>
            </a:r>
            <a:r>
              <a:rPr sz="2100">
                <a:latin typeface="Cambria"/>
                <a:cs typeface="Cambria"/>
              </a:rPr>
              <a:t>hợp </a:t>
            </a:r>
            <a:r>
              <a:rPr sz="2100" dirty="0">
                <a:latin typeface="Cambria"/>
                <a:cs typeface="Cambria"/>
              </a:rPr>
              <a:t>đã trở </a:t>
            </a:r>
            <a:r>
              <a:rPr sz="2100">
                <a:latin typeface="Cambria"/>
                <a:cs typeface="Cambria"/>
              </a:rPr>
              <a:t>thành n</a:t>
            </a:r>
            <a:r>
              <a:rPr lang="en-US" sz="2100">
                <a:latin typeface="Cambria"/>
                <a:cs typeface="Cambria"/>
              </a:rPr>
              <a:t>ề</a:t>
            </a:r>
            <a:r>
              <a:rPr sz="2100">
                <a:latin typeface="Cambria"/>
                <a:cs typeface="Cambria"/>
              </a:rPr>
              <a:t>n </a:t>
            </a:r>
            <a:r>
              <a:rPr sz="2100" dirty="0">
                <a:latin typeface="Cambria"/>
                <a:cs typeface="Cambria"/>
              </a:rPr>
              <a:t>tảng quan </a:t>
            </a:r>
            <a:r>
              <a:rPr sz="2100">
                <a:latin typeface="Cambria"/>
                <a:cs typeface="Cambria"/>
              </a:rPr>
              <a:t>trọng trong</a:t>
            </a:r>
            <a:r>
              <a:rPr lang="en-US" sz="2100">
                <a:latin typeface="Cambria"/>
                <a:cs typeface="Cambria"/>
              </a:rPr>
              <a:t> </a:t>
            </a:r>
            <a:r>
              <a:rPr sz="2100">
                <a:latin typeface="Cambria"/>
                <a:cs typeface="Cambria"/>
              </a:rPr>
              <a:t>Toán </a:t>
            </a:r>
            <a:r>
              <a:rPr sz="2100" dirty="0">
                <a:latin typeface="Cambria"/>
                <a:cs typeface="Cambria"/>
              </a:rPr>
              <a:t>học</a:t>
            </a:r>
            <a:endParaRPr sz="2100">
              <a:latin typeface="Cambria"/>
              <a:cs typeface="Cambria"/>
            </a:endParaRPr>
          </a:p>
          <a:p>
            <a:pPr marL="249345" marR="61123" indent="-243201">
              <a:lnSpc>
                <a:spcPts val="2434"/>
              </a:lnSpc>
              <a:spcBef>
                <a:spcPts val="1182"/>
              </a:spcBef>
              <a:buSzPct val="123456"/>
              <a:buChar char="•"/>
              <a:tabLst>
                <a:tab pos="249669" algn="l"/>
              </a:tabLst>
            </a:pPr>
            <a:r>
              <a:rPr sz="2100" dirty="0">
                <a:latin typeface="Cambria"/>
                <a:cs typeface="Cambria"/>
              </a:rPr>
              <a:t>Năm 1965, Giáo sư Lotmi </a:t>
            </a:r>
            <a:r>
              <a:rPr sz="2100">
                <a:latin typeface="Cambria"/>
                <a:cs typeface="Cambria"/>
              </a:rPr>
              <a:t>Aliasker </a:t>
            </a:r>
            <a:r>
              <a:rPr lang="en-US" sz="2100">
                <a:latin typeface="Cambria"/>
                <a:cs typeface="Cambria"/>
              </a:rPr>
              <a:t>Zadeh</a:t>
            </a:r>
            <a:r>
              <a:rPr sz="2100">
                <a:latin typeface="Cambria"/>
                <a:cs typeface="Cambria"/>
              </a:rPr>
              <a:t>, </a:t>
            </a:r>
            <a:r>
              <a:rPr sz="2100" dirty="0">
                <a:latin typeface="Cambria"/>
                <a:cs typeface="Cambria"/>
              </a:rPr>
              <a:t>Trường </a:t>
            </a:r>
            <a:r>
              <a:rPr sz="2100">
                <a:latin typeface="Cambria"/>
                <a:cs typeface="Cambria"/>
              </a:rPr>
              <a:t>Đại học</a:t>
            </a:r>
            <a:r>
              <a:rPr lang="en-US" sz="2100">
                <a:latin typeface="Cambria"/>
                <a:cs typeface="Cambria"/>
              </a:rPr>
              <a:t> </a:t>
            </a:r>
            <a:r>
              <a:rPr sz="2100">
                <a:latin typeface="Cambria"/>
                <a:cs typeface="Cambria"/>
              </a:rPr>
              <a:t>California</a:t>
            </a:r>
            <a:r>
              <a:rPr sz="2100" dirty="0">
                <a:latin typeface="Cambria"/>
                <a:cs typeface="Cambria"/>
              </a:rPr>
              <a:t>, Berkeley đã đưa ra </a:t>
            </a:r>
            <a:r>
              <a:rPr sz="2100">
                <a:latin typeface="Cambria"/>
                <a:cs typeface="Cambria"/>
              </a:rPr>
              <a:t>lı́ thuy</a:t>
            </a:r>
            <a:r>
              <a:rPr lang="en-US" sz="2100">
                <a:latin typeface="Cambria"/>
                <a:cs typeface="Cambria"/>
              </a:rPr>
              <a:t>ế</a:t>
            </a:r>
            <a:r>
              <a:rPr sz="2100">
                <a:latin typeface="Cambria"/>
                <a:cs typeface="Cambria"/>
              </a:rPr>
              <a:t>t </a:t>
            </a:r>
            <a:r>
              <a:rPr sz="2100" dirty="0">
                <a:latin typeface="Cambria"/>
                <a:cs typeface="Cambria"/>
              </a:rPr>
              <a:t>“Fuzzy sets</a:t>
            </a:r>
            <a:r>
              <a:rPr sz="2100">
                <a:latin typeface="Cambria"/>
                <a:cs typeface="Cambria"/>
              </a:rPr>
              <a:t>” trong</a:t>
            </a:r>
            <a:r>
              <a:rPr lang="en-US" sz="2100">
                <a:latin typeface="Cambria"/>
                <a:cs typeface="Cambria"/>
              </a:rPr>
              <a:t> </a:t>
            </a:r>
            <a:r>
              <a:rPr sz="2100">
                <a:latin typeface="Cambria"/>
                <a:cs typeface="Cambria"/>
              </a:rPr>
              <a:t>co</a:t>
            </a:r>
            <a:r>
              <a:rPr sz="2100" dirty="0">
                <a:latin typeface="Cambria"/>
                <a:cs typeface="Cambria"/>
              </a:rPr>
              <a:t>̂ng trı̀nh “L.A</a:t>
            </a:r>
            <a:r>
              <a:rPr sz="2100">
                <a:latin typeface="Cambria"/>
                <a:cs typeface="Cambria"/>
              </a:rPr>
              <a:t>. </a:t>
            </a:r>
            <a:r>
              <a:rPr lang="en-US" sz="2100">
                <a:latin typeface="Cambria"/>
                <a:cs typeface="Cambria"/>
              </a:rPr>
              <a:t>Zadeh</a:t>
            </a:r>
            <a:r>
              <a:rPr sz="2100">
                <a:latin typeface="Cambria"/>
                <a:cs typeface="Cambria"/>
              </a:rPr>
              <a:t>, </a:t>
            </a:r>
            <a:r>
              <a:rPr sz="2100" dirty="0">
                <a:latin typeface="Cambria"/>
                <a:cs typeface="Cambria"/>
              </a:rPr>
              <a:t>Fuzzy Set</a:t>
            </a:r>
            <a:r>
              <a:rPr sz="2100">
                <a:latin typeface="Cambria"/>
                <a:cs typeface="Cambria"/>
              </a:rPr>
              <a:t>, </a:t>
            </a:r>
            <a:r>
              <a:rPr sz="2100" i="1">
                <a:latin typeface="Cambria"/>
                <a:cs typeface="Cambria"/>
              </a:rPr>
              <a:t>Inform</a:t>
            </a:r>
            <a:r>
              <a:rPr lang="en-US" sz="2100" i="1">
                <a:latin typeface="Cambria"/>
                <a:cs typeface="Cambria"/>
              </a:rPr>
              <a:t>ấ</a:t>
            </a:r>
            <a:r>
              <a:rPr sz="2100" i="1">
                <a:latin typeface="Cambria"/>
                <a:cs typeface="Cambria"/>
              </a:rPr>
              <a:t>ion and</a:t>
            </a:r>
            <a:r>
              <a:rPr lang="en-US" sz="2100" i="1">
                <a:latin typeface="Cambria"/>
                <a:cs typeface="Cambria"/>
              </a:rPr>
              <a:t> </a:t>
            </a:r>
            <a:r>
              <a:rPr sz="2100" i="1">
                <a:latin typeface="Cambria"/>
                <a:cs typeface="Cambria"/>
              </a:rPr>
              <a:t>Controls</a:t>
            </a:r>
            <a:r>
              <a:rPr sz="2100" dirty="0">
                <a:latin typeface="Cambria"/>
                <a:cs typeface="Cambria"/>
              </a:rPr>
              <a:t>, </a:t>
            </a:r>
            <a:r>
              <a:rPr sz="2100" b="1" dirty="0">
                <a:latin typeface="Cambria"/>
                <a:cs typeface="Cambria"/>
              </a:rPr>
              <a:t>8 </a:t>
            </a:r>
            <a:r>
              <a:rPr sz="2100" dirty="0">
                <a:latin typeface="Cambria"/>
                <a:cs typeface="Cambria"/>
              </a:rPr>
              <a:t>338-353 (1965).</a:t>
            </a:r>
            <a:endParaRPr sz="2100">
              <a:latin typeface="Cambria"/>
              <a:cs typeface="Cambria"/>
            </a:endParaRPr>
          </a:p>
        </p:txBody>
      </p:sp>
      <p:pic>
        <p:nvPicPr>
          <p:cNvPr id="4" name="object 4"/>
          <p:cNvPicPr/>
          <p:nvPr/>
        </p:nvPicPr>
        <p:blipFill>
          <a:blip r:embed="rId2" cstate="print"/>
          <a:stretch>
            <a:fillRect/>
          </a:stretch>
        </p:blipFill>
        <p:spPr>
          <a:xfrm>
            <a:off x="6785896" y="312947"/>
            <a:ext cx="2133447" cy="6231624"/>
          </a:xfrm>
          <a:prstGeom prst="rect">
            <a:avLst/>
          </a:prstGeom>
        </p:spPr>
      </p:pic>
      <p:sp>
        <p:nvSpPr>
          <p:cNvPr id="6" name="object 6"/>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4</a:t>
            </a:fld>
            <a:endParaRPr sz="700">
              <a:latin typeface="Arial MT"/>
              <a:cs typeface="Arial MT"/>
            </a:endParaRPr>
          </a:p>
        </p:txBody>
      </p:sp>
    </p:spTree>
    <p:extLst>
      <p:ext uri="{BB962C8B-B14F-4D97-AF65-F5344CB8AC3E}">
        <p14:creationId xmlns:p14="http://schemas.microsoft.com/office/powerpoint/2010/main" val="77974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711" y="600303"/>
            <a:ext cx="3484886" cy="2624985"/>
          </a:xfrm>
          <a:prstGeom prst="rect">
            <a:avLst/>
          </a:prstGeom>
        </p:spPr>
        <p:txBody>
          <a:bodyPr vert="horz" wrap="square" lIns="0" tIns="80851" rIns="0" bIns="0" rtlCol="0">
            <a:spAutoFit/>
          </a:bodyPr>
          <a:lstStyle/>
          <a:p>
            <a:pPr marL="262281" indent="-256137">
              <a:spcBef>
                <a:spcPts val="637"/>
              </a:spcBef>
              <a:buSzPct val="123529"/>
              <a:buChar char="•"/>
              <a:tabLst>
                <a:tab pos="262605" algn="l"/>
              </a:tabLst>
            </a:pPr>
            <a:r>
              <a:rPr sz="2200">
                <a:latin typeface="Cambria"/>
                <a:cs typeface="Cambria"/>
              </a:rPr>
              <a:t>Có th</a:t>
            </a:r>
            <a:r>
              <a:rPr lang="en-US" sz="2200">
                <a:latin typeface="Cambria"/>
                <a:cs typeface="Cambria"/>
              </a:rPr>
              <a:t>ể</a:t>
            </a:r>
            <a:r>
              <a:rPr sz="2200">
                <a:latin typeface="Cambria"/>
                <a:cs typeface="Cambria"/>
              </a:rPr>
              <a:t> </a:t>
            </a:r>
            <a:r>
              <a:rPr sz="2200" dirty="0">
                <a:latin typeface="Cambria"/>
                <a:cs typeface="Cambria"/>
              </a:rPr>
              <a:t>download tại:</a:t>
            </a:r>
            <a:endParaRPr sz="2200">
              <a:latin typeface="Cambria"/>
              <a:cs typeface="Cambria"/>
            </a:endParaRPr>
          </a:p>
          <a:p>
            <a:pPr marL="539440" marR="2587" lvl="1" indent="-277482">
              <a:lnSpc>
                <a:spcPts val="2562"/>
              </a:lnSpc>
              <a:spcBef>
                <a:spcPts val="1314"/>
              </a:spcBef>
              <a:buSzPct val="123529"/>
              <a:buFont typeface="Microsoft Sans Serif"/>
              <a:buChar char="‣"/>
              <a:tabLst>
                <a:tab pos="539764" algn="l"/>
              </a:tabLst>
            </a:pPr>
            <a:r>
              <a:rPr sz="2200" u="heavy" spc="-8" dirty="0">
                <a:solidFill>
                  <a:srgbClr val="011993"/>
                </a:solidFill>
                <a:uFill>
                  <a:solidFill>
                    <a:srgbClr val="011993"/>
                  </a:solidFill>
                </a:uFill>
                <a:latin typeface="Cambria"/>
                <a:cs typeface="Cambria"/>
              </a:rPr>
              <a:t>https</a:t>
            </a:r>
            <a:r>
              <a:rPr sz="2200" u="heavy" spc="-8">
                <a:solidFill>
                  <a:srgbClr val="011993"/>
                </a:solidFill>
                <a:uFill>
                  <a:solidFill>
                    <a:srgbClr val="011993"/>
                  </a:solidFill>
                </a:uFill>
                <a:latin typeface="Cambria"/>
                <a:cs typeface="Cambria"/>
              </a:rPr>
              <a:t>://www-liphy.univ-</a:t>
            </a:r>
            <a:r>
              <a:rPr lang="en-US" sz="2200" u="heavy" spc="-8">
                <a:solidFill>
                  <a:srgbClr val="011993"/>
                </a:solidFill>
                <a:uFill>
                  <a:solidFill>
                    <a:srgbClr val="011993"/>
                  </a:solidFill>
                </a:uFill>
                <a:latin typeface="Cambria"/>
                <a:cs typeface="Cambria"/>
              </a:rPr>
              <a:t> </a:t>
            </a:r>
            <a:r>
              <a:rPr sz="2200" u="heavy" spc="5">
                <a:solidFill>
                  <a:srgbClr val="011993"/>
                </a:solidFill>
                <a:uFill>
                  <a:solidFill>
                    <a:srgbClr val="011993"/>
                  </a:solidFill>
                </a:uFill>
                <a:latin typeface="Cambria"/>
                <a:cs typeface="Cambria"/>
              </a:rPr>
              <a:t>grenoble-alpes.fr/</a:t>
            </a:r>
            <a:r>
              <a:rPr lang="en-US" sz="2200" u="heavy" spc="5">
                <a:solidFill>
                  <a:srgbClr val="011993"/>
                </a:solidFill>
                <a:uFill>
                  <a:solidFill>
                    <a:srgbClr val="011993"/>
                  </a:solidFill>
                </a:uFill>
                <a:latin typeface="Cambria"/>
                <a:cs typeface="Cambria"/>
              </a:rPr>
              <a:t> </a:t>
            </a:r>
            <a:r>
              <a:rPr sz="2200" u="heavy" spc="5">
                <a:solidFill>
                  <a:srgbClr val="011993"/>
                </a:solidFill>
                <a:uFill>
                  <a:solidFill>
                    <a:srgbClr val="011993"/>
                  </a:solidFill>
                </a:uFill>
                <a:latin typeface="Cambria"/>
                <a:cs typeface="Cambria"/>
              </a:rPr>
              <a:t>pagesperso/bahram/biblio/</a:t>
            </a:r>
            <a:r>
              <a:rPr lang="en-US" sz="2200" u="heavy" spc="5">
                <a:solidFill>
                  <a:srgbClr val="011993"/>
                </a:solidFill>
                <a:uFill>
                  <a:solidFill>
                    <a:srgbClr val="011993"/>
                  </a:solidFill>
                </a:uFill>
                <a:latin typeface="Cambria"/>
                <a:cs typeface="Cambria"/>
              </a:rPr>
              <a:t> Zadeh</a:t>
            </a:r>
            <a:r>
              <a:rPr sz="2200" u="heavy" spc="5">
                <a:solidFill>
                  <a:srgbClr val="011993"/>
                </a:solidFill>
                <a:uFill>
                  <a:solidFill>
                    <a:srgbClr val="011993"/>
                  </a:solidFill>
                </a:uFill>
                <a:latin typeface="Cambria"/>
                <a:cs typeface="Cambria"/>
              </a:rPr>
              <a:t>_FuzzySetTheory_196</a:t>
            </a:r>
            <a:r>
              <a:rPr lang="en-US" sz="2200" u="heavy" spc="5">
                <a:solidFill>
                  <a:srgbClr val="011993"/>
                </a:solidFill>
                <a:uFill>
                  <a:solidFill>
                    <a:srgbClr val="011993"/>
                  </a:solidFill>
                </a:uFill>
                <a:latin typeface="Cambria"/>
                <a:cs typeface="Cambria"/>
              </a:rPr>
              <a:t> </a:t>
            </a:r>
            <a:r>
              <a:rPr sz="2200" u="heavy" spc="8">
                <a:solidFill>
                  <a:srgbClr val="011993"/>
                </a:solidFill>
                <a:uFill>
                  <a:solidFill>
                    <a:srgbClr val="011993"/>
                  </a:solidFill>
                </a:uFill>
                <a:latin typeface="Cambria"/>
                <a:cs typeface="Cambria"/>
              </a:rPr>
              <a:t>5.pdf</a:t>
            </a:r>
            <a:endParaRPr sz="2200">
              <a:latin typeface="Cambria"/>
              <a:cs typeface="Cambria"/>
            </a:endParaRPr>
          </a:p>
        </p:txBody>
      </p:sp>
      <p:pic>
        <p:nvPicPr>
          <p:cNvPr id="3" name="object 3"/>
          <p:cNvPicPr/>
          <p:nvPr/>
        </p:nvPicPr>
        <p:blipFill>
          <a:blip r:embed="rId2" cstate="print"/>
          <a:stretch>
            <a:fillRect/>
          </a:stretch>
        </p:blipFill>
        <p:spPr>
          <a:xfrm>
            <a:off x="1394507" y="3907668"/>
            <a:ext cx="1657350" cy="1911216"/>
          </a:xfrm>
          <a:prstGeom prst="rect">
            <a:avLst/>
          </a:prstGeom>
        </p:spPr>
      </p:pic>
      <p:grpSp>
        <p:nvGrpSpPr>
          <p:cNvPr id="4" name="object 4"/>
          <p:cNvGrpSpPr/>
          <p:nvPr/>
        </p:nvGrpSpPr>
        <p:grpSpPr>
          <a:xfrm>
            <a:off x="3993928" y="405336"/>
            <a:ext cx="4662400" cy="6234580"/>
            <a:chOff x="8781094" y="668429"/>
            <a:chExt cx="10250805" cy="10281285"/>
          </a:xfrm>
        </p:grpSpPr>
        <p:pic>
          <p:nvPicPr>
            <p:cNvPr id="5" name="object 5"/>
            <p:cNvPicPr/>
            <p:nvPr/>
          </p:nvPicPr>
          <p:blipFill>
            <a:blip r:embed="rId3" cstate="print"/>
            <a:stretch>
              <a:fillRect/>
            </a:stretch>
          </p:blipFill>
          <p:spPr>
            <a:xfrm>
              <a:off x="8781094" y="668429"/>
              <a:ext cx="4784493" cy="7204880"/>
            </a:xfrm>
            <a:prstGeom prst="rect">
              <a:avLst/>
            </a:prstGeom>
          </p:spPr>
        </p:pic>
        <p:pic>
          <p:nvPicPr>
            <p:cNvPr id="6" name="object 6"/>
            <p:cNvPicPr/>
            <p:nvPr/>
          </p:nvPicPr>
          <p:blipFill>
            <a:blip r:embed="rId4" cstate="print"/>
            <a:stretch>
              <a:fillRect/>
            </a:stretch>
          </p:blipFill>
          <p:spPr>
            <a:xfrm>
              <a:off x="11612421" y="3246864"/>
              <a:ext cx="4425111" cy="6503205"/>
            </a:xfrm>
            <a:prstGeom prst="rect">
              <a:avLst/>
            </a:prstGeom>
          </p:spPr>
        </p:pic>
        <p:pic>
          <p:nvPicPr>
            <p:cNvPr id="7" name="object 7"/>
            <p:cNvPicPr/>
            <p:nvPr/>
          </p:nvPicPr>
          <p:blipFill>
            <a:blip r:embed="rId5" cstate="print"/>
            <a:stretch>
              <a:fillRect/>
            </a:stretch>
          </p:blipFill>
          <p:spPr>
            <a:xfrm>
              <a:off x="14453277" y="4797338"/>
              <a:ext cx="4578185" cy="6151938"/>
            </a:xfrm>
            <a:prstGeom prst="rect">
              <a:avLst/>
            </a:prstGeom>
          </p:spPr>
        </p:pic>
      </p:grpSp>
      <p:sp>
        <p:nvSpPr>
          <p:cNvPr id="9" name="object 9"/>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5</a:t>
            </a:fld>
            <a:endParaRPr sz="700">
              <a:latin typeface="Arial MT"/>
              <a:cs typeface="Arial MT"/>
            </a:endParaRPr>
          </a:p>
        </p:txBody>
      </p:sp>
    </p:spTree>
    <p:extLst>
      <p:ext uri="{BB962C8B-B14F-4D97-AF65-F5344CB8AC3E}">
        <p14:creationId xmlns:p14="http://schemas.microsoft.com/office/powerpoint/2010/main" val="326432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6</a:t>
            </a:fld>
            <a:endParaRPr sz="700">
              <a:latin typeface="Arial MT"/>
              <a:cs typeface="Arial MT"/>
            </a:endParaRPr>
          </a:p>
        </p:txBody>
      </p:sp>
      <p:sp>
        <p:nvSpPr>
          <p:cNvPr id="2" name="object 2"/>
          <p:cNvSpPr txBox="1">
            <a:spLocks noGrp="1"/>
          </p:cNvSpPr>
          <p:nvPr>
            <p:ph type="title"/>
          </p:nvPr>
        </p:nvSpPr>
        <p:spPr>
          <a:xfrm>
            <a:off x="465711" y="519519"/>
            <a:ext cx="5146036"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Về GS. Lotfi A</a:t>
            </a:r>
            <a:r>
              <a:rPr sz="3600" b="1">
                <a:solidFill>
                  <a:srgbClr val="004D80"/>
                </a:solidFill>
                <a:latin typeface="Cambria"/>
                <a:cs typeface="Cambria"/>
              </a:rPr>
              <a:t>. Zad</a:t>
            </a:r>
            <a:r>
              <a:rPr lang="en-US" sz="3600" b="1">
                <a:solidFill>
                  <a:srgbClr val="004D80"/>
                </a:solidFill>
              </a:rPr>
              <a:t>eh</a:t>
            </a:r>
            <a:endParaRPr sz="3600">
              <a:latin typeface="Cambria"/>
              <a:cs typeface="Cambria"/>
            </a:endParaRPr>
          </a:p>
        </p:txBody>
      </p:sp>
      <p:sp>
        <p:nvSpPr>
          <p:cNvPr id="3" name="object 3"/>
          <p:cNvSpPr txBox="1"/>
          <p:nvPr/>
        </p:nvSpPr>
        <p:spPr>
          <a:xfrm>
            <a:off x="460948" y="1553953"/>
            <a:ext cx="8443332" cy="4295349"/>
          </a:xfrm>
          <a:prstGeom prst="rect">
            <a:avLst/>
          </a:prstGeom>
        </p:spPr>
        <p:txBody>
          <a:bodyPr vert="horz" wrap="square" lIns="0" tIns="8732" rIns="0" bIns="0" rtlCol="0">
            <a:spAutoFit/>
          </a:bodyPr>
          <a:lstStyle/>
          <a:p>
            <a:pPr marL="262281" indent="-256137">
              <a:lnSpc>
                <a:spcPts val="2580"/>
              </a:lnSpc>
              <a:spcBef>
                <a:spcPts val="69"/>
              </a:spcBef>
              <a:buSzPct val="123529"/>
              <a:buChar char="•"/>
              <a:tabLst>
                <a:tab pos="262605" algn="l"/>
              </a:tabLst>
            </a:pPr>
            <a:r>
              <a:rPr sz="2200" dirty="0">
                <a:latin typeface="Cambria"/>
                <a:cs typeface="Cambria"/>
              </a:rPr>
              <a:t>Với </a:t>
            </a:r>
            <a:r>
              <a:rPr sz="2200">
                <a:latin typeface="Cambria"/>
                <a:cs typeface="Cambria"/>
              </a:rPr>
              <a:t>khái </a:t>
            </a:r>
            <a:r>
              <a:rPr lang="en-US" sz="2200">
                <a:latin typeface="Cambria"/>
                <a:cs typeface="Cambria"/>
              </a:rPr>
              <a:t>niệm</a:t>
            </a:r>
            <a:r>
              <a:rPr sz="2200">
                <a:latin typeface="Cambria"/>
                <a:cs typeface="Cambria"/>
              </a:rPr>
              <a:t> mới v</a:t>
            </a:r>
            <a:r>
              <a:rPr lang="en-US" sz="2200">
                <a:latin typeface="Cambria"/>
                <a:cs typeface="Cambria"/>
              </a:rPr>
              <a:t>ề</a:t>
            </a:r>
            <a:r>
              <a:rPr sz="2200">
                <a:latin typeface="Cambria"/>
                <a:cs typeface="Cambria"/>
              </a:rPr>
              <a:t> </a:t>
            </a:r>
            <a:r>
              <a:rPr lang="vi-VN" sz="2200">
                <a:latin typeface="Cambria"/>
                <a:cs typeface="Cambria"/>
              </a:rPr>
              <a:t>tập </a:t>
            </a:r>
            <a:r>
              <a:rPr sz="2200">
                <a:latin typeface="Cambria"/>
                <a:cs typeface="Cambria"/>
              </a:rPr>
              <a:t>hợp</a:t>
            </a:r>
            <a:r>
              <a:rPr sz="2200" dirty="0">
                <a:latin typeface="Cambria"/>
                <a:cs typeface="Cambria"/>
              </a:rPr>
              <a:t>, đó </a:t>
            </a:r>
            <a:r>
              <a:rPr sz="2200">
                <a:latin typeface="Cambria"/>
                <a:cs typeface="Cambria"/>
              </a:rPr>
              <a:t>là m</a:t>
            </a:r>
            <a:r>
              <a:rPr lang="en-US" sz="2200">
                <a:latin typeface="Cambria"/>
                <a:cs typeface="Cambria"/>
              </a:rPr>
              <a:t>ộ</a:t>
            </a:r>
            <a:r>
              <a:rPr sz="2200">
                <a:latin typeface="Cambria"/>
                <a:cs typeface="Cambria"/>
              </a:rPr>
              <a:t>t ph</a:t>
            </a:r>
            <a:r>
              <a:rPr lang="en-US" sz="2200">
                <a:latin typeface="Cambria"/>
                <a:cs typeface="Cambria"/>
              </a:rPr>
              <a:t>ầ</a:t>
            </a:r>
            <a:r>
              <a:rPr sz="2200">
                <a:latin typeface="Cambria"/>
                <a:cs typeface="Cambria"/>
              </a:rPr>
              <a:t>n </a:t>
            </a:r>
            <a:r>
              <a:rPr sz="2200" dirty="0">
                <a:latin typeface="Cambria"/>
                <a:cs typeface="Cambria"/>
              </a:rPr>
              <a:t>tử không </a:t>
            </a:r>
            <a:r>
              <a:rPr sz="2200">
                <a:latin typeface="Cambria"/>
                <a:cs typeface="Cambria"/>
              </a:rPr>
              <a:t>chı̉ thu</a:t>
            </a:r>
            <a:r>
              <a:rPr lang="en-US" sz="2200">
                <a:latin typeface="Cambria"/>
                <a:cs typeface="Cambria"/>
              </a:rPr>
              <a:t>ộ</a:t>
            </a:r>
            <a:r>
              <a:rPr sz="2200">
                <a:latin typeface="Cambria"/>
                <a:cs typeface="Cambria"/>
              </a:rPr>
              <a:t>c </a:t>
            </a:r>
            <a:r>
              <a:rPr sz="2200" dirty="0">
                <a:latin typeface="Cambria"/>
                <a:cs typeface="Cambria"/>
              </a:rPr>
              <a:t>hoặc</a:t>
            </a:r>
            <a:endParaRPr sz="2200">
              <a:latin typeface="Cambria"/>
              <a:cs typeface="Cambria"/>
            </a:endParaRPr>
          </a:p>
          <a:p>
            <a:pPr marL="262281" marR="30724">
              <a:lnSpc>
                <a:spcPts val="2562"/>
              </a:lnSpc>
              <a:spcBef>
                <a:spcPts val="97"/>
              </a:spcBef>
              <a:tabLst>
                <a:tab pos="7042155" algn="l"/>
              </a:tabLst>
            </a:pPr>
            <a:r>
              <a:rPr sz="2200" dirty="0">
                <a:latin typeface="Cambria"/>
                <a:cs typeface="Cambria"/>
              </a:rPr>
              <a:t>khô</a:t>
            </a:r>
            <a:r>
              <a:rPr sz="2200">
                <a:latin typeface="Cambria"/>
                <a:cs typeface="Cambria"/>
              </a:rPr>
              <a:t>ng thu</a:t>
            </a:r>
            <a:r>
              <a:rPr lang="en-US" sz="2200">
                <a:latin typeface="Cambria"/>
                <a:cs typeface="Cambria"/>
              </a:rPr>
              <a:t>ộ</a:t>
            </a:r>
            <a:r>
              <a:rPr sz="2200">
                <a:latin typeface="Cambria"/>
                <a:cs typeface="Cambria"/>
              </a:rPr>
              <a:t>c vào </a:t>
            </a:r>
            <a:r>
              <a:rPr lang="vi-VN" sz="2200">
                <a:latin typeface="Cambria"/>
                <a:cs typeface="Cambria"/>
              </a:rPr>
              <a:t>tập </a:t>
            </a:r>
            <a:r>
              <a:rPr sz="2200">
                <a:latin typeface="Cambria"/>
                <a:cs typeface="Cambria"/>
              </a:rPr>
              <a:t>hợp </a:t>
            </a:r>
            <a:r>
              <a:rPr sz="2200" dirty="0">
                <a:latin typeface="Cambria"/>
                <a:cs typeface="Cambria"/>
              </a:rPr>
              <a:t>mà </a:t>
            </a:r>
            <a:r>
              <a:rPr sz="2200">
                <a:latin typeface="Cambria"/>
                <a:cs typeface="Cambria"/>
              </a:rPr>
              <a:t>mở r</a:t>
            </a:r>
            <a:r>
              <a:rPr lang="en-US" sz="2200">
                <a:latin typeface="Cambria"/>
                <a:cs typeface="Cambria"/>
              </a:rPr>
              <a:t>ộ</a:t>
            </a:r>
            <a:r>
              <a:rPr sz="2200">
                <a:latin typeface="Cambria"/>
                <a:cs typeface="Cambria"/>
              </a:rPr>
              <a:t>ng đ</a:t>
            </a:r>
            <a:r>
              <a:rPr lang="en-US" sz="2200">
                <a:latin typeface="Cambria"/>
                <a:cs typeface="Cambria"/>
              </a:rPr>
              <a:t>ể</a:t>
            </a:r>
            <a:r>
              <a:rPr sz="2200">
                <a:latin typeface="Cambria"/>
                <a:cs typeface="Cambria"/>
              </a:rPr>
              <a:t> cho bi</a:t>
            </a:r>
            <a:r>
              <a:rPr lang="en-US" sz="2200">
                <a:latin typeface="Cambria"/>
                <a:cs typeface="Cambria"/>
              </a:rPr>
              <a:t>ế</a:t>
            </a:r>
            <a:r>
              <a:rPr sz="2200">
                <a:latin typeface="Cambria"/>
                <a:cs typeface="Cambria"/>
              </a:rPr>
              <a:t>t </a:t>
            </a:r>
            <a:r>
              <a:rPr sz="2200" dirty="0">
                <a:latin typeface="Cambria"/>
                <a:cs typeface="Cambria"/>
              </a:rPr>
              <a:t>mức độ	</a:t>
            </a:r>
            <a:r>
              <a:rPr sz="2200">
                <a:latin typeface="Cambria"/>
                <a:cs typeface="Cambria"/>
              </a:rPr>
              <a:t>phụ thu</a:t>
            </a:r>
            <a:r>
              <a:rPr lang="en-US" sz="2200">
                <a:latin typeface="Cambria"/>
                <a:cs typeface="Cambria"/>
              </a:rPr>
              <a:t>ộ</a:t>
            </a:r>
            <a:r>
              <a:rPr sz="2200">
                <a:latin typeface="Cambria"/>
                <a:cs typeface="Cambria"/>
              </a:rPr>
              <a:t>c của nó</a:t>
            </a:r>
            <a:r>
              <a:rPr lang="en-US" sz="2200">
                <a:latin typeface="Cambria"/>
                <a:cs typeface="Cambria"/>
              </a:rPr>
              <a:t> </a:t>
            </a:r>
            <a:r>
              <a:rPr sz="2200">
                <a:latin typeface="Cambria"/>
                <a:cs typeface="Cambria"/>
              </a:rPr>
              <a:t>đó vào </a:t>
            </a:r>
            <a:r>
              <a:rPr lang="vi-VN" sz="2200">
                <a:latin typeface="Cambria"/>
                <a:cs typeface="Cambria"/>
              </a:rPr>
              <a:t>tập </a:t>
            </a:r>
            <a:r>
              <a:rPr sz="2200">
                <a:latin typeface="Cambria"/>
                <a:cs typeface="Cambria"/>
              </a:rPr>
              <a:t>hợp</a:t>
            </a:r>
            <a:r>
              <a:rPr sz="2200" dirty="0">
                <a:latin typeface="Cambria"/>
                <a:cs typeface="Cambria"/>
              </a:rPr>
              <a:t>.</a:t>
            </a:r>
            <a:endParaRPr sz="2200">
              <a:latin typeface="Cambria"/>
              <a:cs typeface="Cambria"/>
            </a:endParaRPr>
          </a:p>
          <a:p>
            <a:pPr marL="262281" marR="205686" indent="-256137">
              <a:lnSpc>
                <a:spcPts val="2562"/>
              </a:lnSpc>
              <a:spcBef>
                <a:spcPts val="1261"/>
              </a:spcBef>
              <a:buSzPct val="123529"/>
              <a:buChar char="•"/>
              <a:tabLst>
                <a:tab pos="262605" algn="l"/>
              </a:tabLst>
            </a:pPr>
            <a:r>
              <a:rPr sz="2200" dirty="0">
                <a:latin typeface="Cambria"/>
                <a:cs typeface="Cambria"/>
              </a:rPr>
              <a:t>Với sự </a:t>
            </a:r>
            <a:r>
              <a:rPr sz="2200">
                <a:latin typeface="Cambria"/>
                <a:cs typeface="Cambria"/>
              </a:rPr>
              <a:t>mở r</a:t>
            </a:r>
            <a:r>
              <a:rPr lang="en-US" sz="2200">
                <a:latin typeface="Cambria"/>
                <a:cs typeface="Cambria"/>
              </a:rPr>
              <a:t>ộ</a:t>
            </a:r>
            <a:r>
              <a:rPr sz="2200">
                <a:latin typeface="Cambria"/>
                <a:cs typeface="Cambria"/>
              </a:rPr>
              <a:t>ng m</a:t>
            </a:r>
            <a:r>
              <a:rPr lang="en-US" sz="2200">
                <a:latin typeface="Cambria"/>
                <a:cs typeface="Cambria"/>
              </a:rPr>
              <a:t>ộ</a:t>
            </a:r>
            <a:r>
              <a:rPr sz="2200">
                <a:latin typeface="Cambria"/>
                <a:cs typeface="Cambria"/>
              </a:rPr>
              <a:t>t khái </a:t>
            </a:r>
            <a:r>
              <a:rPr lang="en-US" sz="2200">
                <a:latin typeface="Cambria"/>
                <a:cs typeface="Cambria"/>
              </a:rPr>
              <a:t>niệm</a:t>
            </a:r>
            <a:r>
              <a:rPr sz="2200">
                <a:latin typeface="Cambria"/>
                <a:cs typeface="Cambria"/>
              </a:rPr>
              <a:t> n</a:t>
            </a:r>
            <a:r>
              <a:rPr lang="en-US" sz="2200">
                <a:latin typeface="Cambria"/>
                <a:cs typeface="Cambria"/>
              </a:rPr>
              <a:t>ề</a:t>
            </a:r>
            <a:r>
              <a:rPr sz="2200">
                <a:latin typeface="Cambria"/>
                <a:cs typeface="Cambria"/>
              </a:rPr>
              <a:t>n </a:t>
            </a:r>
            <a:r>
              <a:rPr sz="2200" dirty="0">
                <a:latin typeface="Cambria"/>
                <a:cs typeface="Cambria"/>
              </a:rPr>
              <a:t>tảng </a:t>
            </a:r>
            <a:r>
              <a:rPr sz="2200">
                <a:latin typeface="Cambria"/>
                <a:cs typeface="Cambria"/>
              </a:rPr>
              <a:t>là </a:t>
            </a:r>
            <a:r>
              <a:rPr lang="vi-VN" sz="2200">
                <a:latin typeface="Cambria"/>
                <a:cs typeface="Cambria"/>
              </a:rPr>
              <a:t>tập </a:t>
            </a:r>
            <a:r>
              <a:rPr sz="2200">
                <a:latin typeface="Cambria"/>
                <a:cs typeface="Cambria"/>
              </a:rPr>
              <a:t>hợp </a:t>
            </a:r>
            <a:r>
              <a:rPr sz="2200" dirty="0">
                <a:latin typeface="Cambria"/>
                <a:cs typeface="Cambria"/>
              </a:rPr>
              <a:t>như vậy</a:t>
            </a:r>
            <a:r>
              <a:rPr sz="2200">
                <a:latin typeface="Cambria"/>
                <a:cs typeface="Cambria"/>
              </a:rPr>
              <a:t>, </a:t>
            </a:r>
            <a:r>
              <a:rPr lang="en-US" sz="2200">
                <a:latin typeface="Cambria"/>
                <a:cs typeface="Cambria"/>
              </a:rPr>
              <a:t>Zadeh</a:t>
            </a:r>
            <a:r>
              <a:rPr sz="2200">
                <a:latin typeface="Cambria"/>
                <a:cs typeface="Cambria"/>
              </a:rPr>
              <a:t> đã làm</a:t>
            </a:r>
            <a:r>
              <a:rPr lang="en-US" sz="2200">
                <a:latin typeface="Cambria"/>
                <a:cs typeface="Cambria"/>
              </a:rPr>
              <a:t> </a:t>
            </a:r>
            <a:r>
              <a:rPr sz="2200">
                <a:latin typeface="Cambria"/>
                <a:cs typeface="Cambria"/>
              </a:rPr>
              <a:t>thay đ</a:t>
            </a:r>
            <a:r>
              <a:rPr lang="en-US" sz="2200">
                <a:latin typeface="Cambria"/>
                <a:cs typeface="Cambria"/>
              </a:rPr>
              <a:t>ổ</a:t>
            </a:r>
            <a:r>
              <a:rPr sz="2200">
                <a:latin typeface="Cambria"/>
                <a:cs typeface="Cambria"/>
              </a:rPr>
              <a:t>i g</a:t>
            </a:r>
            <a:r>
              <a:rPr lang="en-US" sz="2200">
                <a:latin typeface="Cambria"/>
                <a:cs typeface="Cambria"/>
              </a:rPr>
              <a:t>ố</a:t>
            </a:r>
            <a:r>
              <a:rPr sz="2200">
                <a:latin typeface="Cambria"/>
                <a:cs typeface="Cambria"/>
              </a:rPr>
              <a:t>c r</a:t>
            </a:r>
            <a:r>
              <a:rPr lang="en-US" sz="2200">
                <a:latin typeface="Cambria"/>
                <a:cs typeface="Cambria"/>
              </a:rPr>
              <a:t>ễ</a:t>
            </a:r>
            <a:r>
              <a:rPr sz="2200">
                <a:latin typeface="Cambria"/>
                <a:cs typeface="Cambria"/>
              </a:rPr>
              <a:t> v</a:t>
            </a:r>
            <a:r>
              <a:rPr lang="en-US" sz="2200">
                <a:latin typeface="Cambria"/>
                <a:cs typeface="Cambria"/>
              </a:rPr>
              <a:t>ề</a:t>
            </a:r>
            <a:r>
              <a:rPr sz="2200">
                <a:latin typeface="Cambria"/>
                <a:cs typeface="Cambria"/>
              </a:rPr>
              <a:t> </a:t>
            </a:r>
            <a:r>
              <a:rPr sz="2200" dirty="0">
                <a:latin typeface="Cambria"/>
                <a:cs typeface="Cambria"/>
              </a:rPr>
              <a:t>luận lý.</a:t>
            </a:r>
            <a:endParaRPr sz="2200">
              <a:latin typeface="Cambria"/>
              <a:cs typeface="Cambria"/>
            </a:endParaRPr>
          </a:p>
          <a:p>
            <a:pPr marL="262281" marR="365772" indent="-256137">
              <a:lnSpc>
                <a:spcPts val="2562"/>
              </a:lnSpc>
              <a:spcBef>
                <a:spcPts val="1258"/>
              </a:spcBef>
              <a:buSzPct val="123529"/>
              <a:buChar char="•"/>
              <a:tabLst>
                <a:tab pos="262605" algn="l"/>
                <a:tab pos="6353624" algn="l"/>
              </a:tabLst>
            </a:pPr>
            <a:r>
              <a:rPr sz="2200">
                <a:latin typeface="Cambria"/>
                <a:cs typeface="Cambria"/>
              </a:rPr>
              <a:t>V</a:t>
            </a:r>
            <a:r>
              <a:rPr lang="en-US" sz="2200">
                <a:latin typeface="Cambria"/>
                <a:cs typeface="Cambria"/>
              </a:rPr>
              <a:t>ề</a:t>
            </a:r>
            <a:r>
              <a:rPr sz="2200">
                <a:latin typeface="Cambria"/>
                <a:cs typeface="Cambria"/>
              </a:rPr>
              <a:t> m</a:t>
            </a:r>
            <a:r>
              <a:rPr lang="en-US" sz="2200">
                <a:latin typeface="Cambria"/>
                <a:cs typeface="Cambria"/>
              </a:rPr>
              <a:t>ộ</a:t>
            </a:r>
            <a:r>
              <a:rPr sz="2200">
                <a:latin typeface="Cambria"/>
                <a:cs typeface="Cambria"/>
              </a:rPr>
              <a:t>t chút ti</a:t>
            </a:r>
            <a:r>
              <a:rPr lang="en-US" sz="2200">
                <a:latin typeface="Cambria"/>
                <a:cs typeface="Cambria"/>
              </a:rPr>
              <a:t>ể</a:t>
            </a:r>
            <a:r>
              <a:rPr sz="2200">
                <a:latin typeface="Cambria"/>
                <a:cs typeface="Cambria"/>
              </a:rPr>
              <a:t>u </a:t>
            </a:r>
            <a:r>
              <a:rPr sz="2200" dirty="0">
                <a:latin typeface="Cambria"/>
                <a:cs typeface="Cambria"/>
              </a:rPr>
              <a:t>sử, </a:t>
            </a:r>
            <a:r>
              <a:rPr sz="2200" u="heavy" dirty="0">
                <a:uFill>
                  <a:solidFill>
                    <a:srgbClr val="000000"/>
                  </a:solidFill>
                </a:uFill>
                <a:latin typeface="Cambria"/>
                <a:cs typeface="Cambria"/>
              </a:rPr>
              <a:t>GS</a:t>
            </a:r>
            <a:r>
              <a:rPr sz="2200" u="heavy">
                <a:uFill>
                  <a:solidFill>
                    <a:srgbClr val="000000"/>
                  </a:solidFill>
                </a:uFill>
                <a:latin typeface="Cambria"/>
                <a:cs typeface="Cambria"/>
              </a:rPr>
              <a:t>. Zad</a:t>
            </a:r>
            <a:r>
              <a:rPr lang="en-US" sz="2200" u="heavy">
                <a:uFill>
                  <a:solidFill>
                    <a:srgbClr val="000000"/>
                  </a:solidFill>
                </a:uFill>
                <a:latin typeface="Cambria"/>
                <a:cs typeface="Cambria"/>
              </a:rPr>
              <a:t>eh</a:t>
            </a:r>
            <a:r>
              <a:rPr sz="2200">
                <a:latin typeface="Cambria"/>
                <a:cs typeface="Cambria"/>
              </a:rPr>
              <a:t> </a:t>
            </a:r>
            <a:r>
              <a:rPr sz="2200" dirty="0">
                <a:latin typeface="Cambria"/>
                <a:cs typeface="Cambria"/>
              </a:rPr>
              <a:t>(04/02/1921) người Iran sinh ra ở </a:t>
            </a:r>
            <a:r>
              <a:rPr sz="2200">
                <a:latin typeface="Cambria"/>
                <a:cs typeface="Cambria"/>
              </a:rPr>
              <a:t>Baku,</a:t>
            </a:r>
            <a:r>
              <a:rPr lang="en-US" sz="2200">
                <a:latin typeface="Cambria"/>
                <a:cs typeface="Cambria"/>
              </a:rPr>
              <a:t> </a:t>
            </a:r>
            <a:r>
              <a:rPr sz="2200">
                <a:latin typeface="Cambria"/>
                <a:cs typeface="Cambria"/>
              </a:rPr>
              <a:t>Azerbaijan </a:t>
            </a:r>
            <a:r>
              <a:rPr sz="2200" dirty="0">
                <a:latin typeface="Cambria"/>
                <a:cs typeface="Cambria"/>
              </a:rPr>
              <a:t>với tên khai sinh là </a:t>
            </a:r>
            <a:r>
              <a:rPr sz="2200">
                <a:latin typeface="Cambria"/>
                <a:cs typeface="Cambria"/>
              </a:rPr>
              <a:t>Lotmi Aliaskerzad</a:t>
            </a:r>
            <a:r>
              <a:rPr lang="en-US" sz="2200">
                <a:latin typeface="Cambria"/>
                <a:cs typeface="Cambria"/>
              </a:rPr>
              <a:t>eh</a:t>
            </a:r>
            <a:r>
              <a:rPr sz="2200">
                <a:latin typeface="Cambria"/>
                <a:cs typeface="Cambria"/>
              </a:rPr>
              <a:t>,</a:t>
            </a:r>
            <a:r>
              <a:rPr sz="2200" dirty="0">
                <a:latin typeface="Cambria"/>
                <a:cs typeface="Cambria"/>
              </a:rPr>
              <a:t>	</a:t>
            </a:r>
            <a:r>
              <a:rPr sz="2200">
                <a:latin typeface="Cambria"/>
                <a:cs typeface="Cambria"/>
              </a:rPr>
              <a:t>Lotmi Aliaskerzad</a:t>
            </a:r>
            <a:r>
              <a:rPr lang="en-US" sz="2200">
                <a:latin typeface="Cambria"/>
                <a:cs typeface="Cambria"/>
              </a:rPr>
              <a:t>eh</a:t>
            </a:r>
            <a:r>
              <a:rPr sz="2200">
                <a:latin typeface="Cambria"/>
                <a:cs typeface="Cambria"/>
              </a:rPr>
              <a:t>.</a:t>
            </a:r>
          </a:p>
          <a:p>
            <a:pPr marL="539440" lvl="1" indent="-277482">
              <a:spcBef>
                <a:spcPts val="1143"/>
              </a:spcBef>
              <a:buSzPct val="123529"/>
              <a:buFont typeface="Microsoft Sans Serif"/>
              <a:buChar char="‣"/>
              <a:tabLst>
                <a:tab pos="539764" algn="l"/>
              </a:tabLst>
            </a:pPr>
            <a:r>
              <a:rPr sz="2200" dirty="0">
                <a:solidFill>
                  <a:srgbClr val="011993"/>
                </a:solidFill>
                <a:latin typeface="Cambria"/>
                <a:cs typeface="Cambria"/>
              </a:rPr>
              <a:t>Năm 1931 </a:t>
            </a:r>
            <a:r>
              <a:rPr sz="2200">
                <a:solidFill>
                  <a:srgbClr val="011993"/>
                </a:solidFill>
                <a:latin typeface="Cambria"/>
                <a:cs typeface="Cambria"/>
              </a:rPr>
              <a:t>sinh s</a:t>
            </a:r>
            <a:r>
              <a:rPr lang="en-US" sz="2200">
                <a:solidFill>
                  <a:srgbClr val="011993"/>
                </a:solidFill>
                <a:latin typeface="Cambria"/>
                <a:cs typeface="Cambria"/>
              </a:rPr>
              <a:t>ố</a:t>
            </a:r>
            <a:r>
              <a:rPr sz="2200">
                <a:solidFill>
                  <a:srgbClr val="011993"/>
                </a:solidFill>
                <a:latin typeface="Cambria"/>
                <a:cs typeface="Cambria"/>
              </a:rPr>
              <a:t>ng </a:t>
            </a:r>
            <a:r>
              <a:rPr sz="2200" dirty="0">
                <a:solidFill>
                  <a:srgbClr val="011993"/>
                </a:solidFill>
                <a:latin typeface="Cambria"/>
                <a:cs typeface="Cambria"/>
              </a:rPr>
              <a:t>và </a:t>
            </a:r>
            <a:r>
              <a:rPr sz="2200">
                <a:solidFill>
                  <a:srgbClr val="011993"/>
                </a:solidFill>
                <a:latin typeface="Cambria"/>
                <a:cs typeface="Cambria"/>
              </a:rPr>
              <a:t>học </a:t>
            </a:r>
            <a:r>
              <a:rPr lang="vi-VN" sz="2200">
                <a:solidFill>
                  <a:srgbClr val="011993"/>
                </a:solidFill>
                <a:latin typeface="Cambria"/>
                <a:cs typeface="Cambria"/>
              </a:rPr>
              <a:t>tập </a:t>
            </a:r>
            <a:r>
              <a:rPr sz="2200">
                <a:solidFill>
                  <a:srgbClr val="011993"/>
                </a:solidFill>
                <a:latin typeface="Cambria"/>
                <a:cs typeface="Cambria"/>
              </a:rPr>
              <a:t>ở T</a:t>
            </a:r>
            <a:r>
              <a:rPr lang="en-US" sz="2200">
                <a:solidFill>
                  <a:srgbClr val="011993"/>
                </a:solidFill>
                <a:latin typeface="Cambria"/>
                <a:cs typeface="Cambria"/>
              </a:rPr>
              <a:t>eh</a:t>
            </a:r>
            <a:r>
              <a:rPr sz="2200">
                <a:solidFill>
                  <a:srgbClr val="011993"/>
                </a:solidFill>
                <a:latin typeface="Cambria"/>
                <a:cs typeface="Cambria"/>
              </a:rPr>
              <a:t>eran</a:t>
            </a:r>
            <a:endParaRPr sz="2200">
              <a:latin typeface="Cambria"/>
              <a:cs typeface="Cambria"/>
            </a:endParaRPr>
          </a:p>
          <a:p>
            <a:pPr marL="539440" lvl="1" indent="-277482">
              <a:spcBef>
                <a:spcPts val="1225"/>
              </a:spcBef>
              <a:buSzPct val="123529"/>
              <a:buFont typeface="Microsoft Sans Serif"/>
              <a:buChar char="‣"/>
              <a:tabLst>
                <a:tab pos="539764" algn="l"/>
              </a:tabLst>
            </a:pPr>
            <a:r>
              <a:rPr sz="2200" dirty="0">
                <a:solidFill>
                  <a:srgbClr val="011993"/>
                </a:solidFill>
                <a:latin typeface="Cambria"/>
                <a:cs typeface="Cambria"/>
              </a:rPr>
              <a:t>Năm 1943 di </a:t>
            </a:r>
            <a:r>
              <a:rPr sz="2200">
                <a:solidFill>
                  <a:srgbClr val="011993"/>
                </a:solidFill>
                <a:latin typeface="Cambria"/>
                <a:cs typeface="Cambria"/>
              </a:rPr>
              <a:t>cư đ</a:t>
            </a:r>
            <a:r>
              <a:rPr lang="en-US" sz="2200">
                <a:solidFill>
                  <a:srgbClr val="011993"/>
                </a:solidFill>
                <a:latin typeface="Cambria"/>
                <a:cs typeface="Cambria"/>
              </a:rPr>
              <a:t>ế</a:t>
            </a:r>
            <a:r>
              <a:rPr sz="2200">
                <a:solidFill>
                  <a:srgbClr val="011993"/>
                </a:solidFill>
                <a:latin typeface="Cambria"/>
                <a:cs typeface="Cambria"/>
              </a:rPr>
              <a:t>n Mỹ đ</a:t>
            </a:r>
            <a:r>
              <a:rPr lang="en-US" sz="2200">
                <a:solidFill>
                  <a:srgbClr val="011993"/>
                </a:solidFill>
                <a:latin typeface="Cambria"/>
                <a:cs typeface="Cambria"/>
              </a:rPr>
              <a:t>ể</a:t>
            </a:r>
            <a:r>
              <a:rPr sz="2200">
                <a:solidFill>
                  <a:srgbClr val="011993"/>
                </a:solidFill>
                <a:latin typeface="Cambria"/>
                <a:cs typeface="Cambria"/>
              </a:rPr>
              <a:t> ti</a:t>
            </a:r>
            <a:r>
              <a:rPr lang="en-US" sz="2200">
                <a:solidFill>
                  <a:srgbClr val="011993"/>
                </a:solidFill>
                <a:latin typeface="Cambria"/>
                <a:cs typeface="Cambria"/>
              </a:rPr>
              <a:t>ế</a:t>
            </a:r>
            <a:r>
              <a:rPr sz="2200">
                <a:solidFill>
                  <a:srgbClr val="011993"/>
                </a:solidFill>
                <a:latin typeface="Cambria"/>
                <a:cs typeface="Cambria"/>
              </a:rPr>
              <a:t>p </a:t>
            </a:r>
            <a:r>
              <a:rPr sz="2200" dirty="0">
                <a:solidFill>
                  <a:srgbClr val="011993"/>
                </a:solidFill>
                <a:latin typeface="Cambria"/>
                <a:cs typeface="Cambria"/>
              </a:rPr>
              <a:t>tục học tập</a:t>
            </a:r>
            <a:endParaRPr sz="2200">
              <a:latin typeface="Cambria"/>
              <a:cs typeface="Cambria"/>
            </a:endParaRPr>
          </a:p>
        </p:txBody>
      </p:sp>
    </p:spTree>
    <p:extLst>
      <p:ext uri="{BB962C8B-B14F-4D97-AF65-F5344CB8AC3E}">
        <p14:creationId xmlns:p14="http://schemas.microsoft.com/office/powerpoint/2010/main" val="5136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7</a:t>
            </a:fld>
            <a:endParaRPr sz="700">
              <a:latin typeface="Arial MT"/>
              <a:cs typeface="Arial MT"/>
            </a:endParaRPr>
          </a:p>
        </p:txBody>
      </p:sp>
      <p:sp>
        <p:nvSpPr>
          <p:cNvPr id="2" name="object 2"/>
          <p:cNvSpPr txBox="1">
            <a:spLocks noGrp="1"/>
          </p:cNvSpPr>
          <p:nvPr>
            <p:ph type="title"/>
          </p:nvPr>
        </p:nvSpPr>
        <p:spPr>
          <a:xfrm>
            <a:off x="465711" y="519519"/>
            <a:ext cx="2719959" cy="560856"/>
          </a:xfrm>
          <a:prstGeom prst="rect">
            <a:avLst/>
          </a:prstGeom>
        </p:spPr>
        <p:txBody>
          <a:bodyPr vert="horz" wrap="square" lIns="0" tIns="6792" rIns="0" bIns="0" rtlCol="0">
            <a:spAutoFit/>
          </a:bodyPr>
          <a:lstStyle/>
          <a:p>
            <a:pPr marL="6468">
              <a:spcBef>
                <a:spcPts val="53"/>
              </a:spcBef>
            </a:pPr>
            <a:r>
              <a:rPr sz="3600" b="1" dirty="0">
                <a:solidFill>
                  <a:srgbClr val="004D80"/>
                </a:solidFill>
                <a:latin typeface="Cambria"/>
                <a:cs typeface="Cambria"/>
              </a:rPr>
              <a:t>Tổng hợp</a:t>
            </a:r>
            <a:endParaRPr sz="3600">
              <a:latin typeface="Cambria"/>
              <a:cs typeface="Cambria"/>
            </a:endParaRPr>
          </a:p>
        </p:txBody>
      </p:sp>
      <p:sp>
        <p:nvSpPr>
          <p:cNvPr id="3" name="object 3"/>
          <p:cNvSpPr txBox="1"/>
          <p:nvPr/>
        </p:nvSpPr>
        <p:spPr>
          <a:xfrm>
            <a:off x="465711" y="1733084"/>
            <a:ext cx="7928362" cy="3882681"/>
          </a:xfrm>
          <a:prstGeom prst="rect">
            <a:avLst/>
          </a:prstGeom>
        </p:spPr>
        <p:txBody>
          <a:bodyPr vert="horz" wrap="square" lIns="0" tIns="80851" rIns="0" bIns="0" rtlCol="0">
            <a:spAutoFit/>
          </a:bodyPr>
          <a:lstStyle/>
          <a:p>
            <a:pPr marL="539440" indent="-277482">
              <a:spcBef>
                <a:spcPts val="637"/>
              </a:spcBef>
              <a:buSzPct val="123529"/>
              <a:buFont typeface="Microsoft Sans Serif"/>
              <a:buChar char="‣"/>
              <a:tabLst>
                <a:tab pos="539764" algn="l"/>
              </a:tabLst>
            </a:pPr>
            <a:r>
              <a:rPr sz="2200" dirty="0">
                <a:solidFill>
                  <a:srgbClr val="011993"/>
                </a:solidFill>
                <a:latin typeface="Cambria"/>
                <a:cs typeface="Cambria"/>
              </a:rPr>
              <a:t>Từ 1959 là giáo sư ở University of California, Berkleey</a:t>
            </a:r>
            <a:endParaRPr sz="2200">
              <a:latin typeface="Cambria"/>
              <a:cs typeface="Cambria"/>
            </a:endParaRPr>
          </a:p>
          <a:p>
            <a:pPr marL="262281" indent="-256137">
              <a:spcBef>
                <a:spcPts val="1225"/>
              </a:spcBef>
              <a:buSzPct val="123529"/>
              <a:buChar char="•"/>
              <a:tabLst>
                <a:tab pos="262605" algn="l"/>
              </a:tabLst>
            </a:pPr>
            <a:r>
              <a:rPr sz="2200">
                <a:latin typeface="Cambria"/>
                <a:cs typeface="Cambria"/>
              </a:rPr>
              <a:t>Còn v</a:t>
            </a:r>
            <a:r>
              <a:rPr lang="en-US" sz="2200">
                <a:latin typeface="Cambria"/>
                <a:cs typeface="Cambria"/>
              </a:rPr>
              <a:t>ề</a:t>
            </a:r>
            <a:r>
              <a:rPr sz="2200">
                <a:latin typeface="Cambria"/>
                <a:cs typeface="Cambria"/>
              </a:rPr>
              <a:t> </a:t>
            </a:r>
            <a:r>
              <a:rPr sz="2200" dirty="0">
                <a:latin typeface="Cambria"/>
                <a:cs typeface="Cambria"/>
              </a:rPr>
              <a:t>logic mờ:</a:t>
            </a:r>
            <a:endParaRPr sz="2200">
              <a:latin typeface="Cambria"/>
              <a:cs typeface="Cambria"/>
            </a:endParaRPr>
          </a:p>
          <a:p>
            <a:pPr marL="539440" marR="32664" lvl="1" indent="-277482">
              <a:lnSpc>
                <a:spcPts val="2562"/>
              </a:lnSpc>
              <a:spcBef>
                <a:spcPts val="1339"/>
              </a:spcBef>
              <a:buSzPct val="123529"/>
              <a:buFont typeface="Microsoft Sans Serif"/>
              <a:buChar char="‣"/>
              <a:tabLst>
                <a:tab pos="539764" algn="l"/>
              </a:tabLst>
            </a:pPr>
            <a:r>
              <a:rPr sz="2200" dirty="0">
                <a:solidFill>
                  <a:srgbClr val="011993"/>
                </a:solidFill>
                <a:latin typeface="Cambria"/>
                <a:cs typeface="Cambria"/>
              </a:rPr>
              <a:t>1965: Seminal Paper “Fuzzy Logic” by Prof. </a:t>
            </a:r>
            <a:r>
              <a:rPr sz="2200">
                <a:solidFill>
                  <a:srgbClr val="011993"/>
                </a:solidFill>
                <a:latin typeface="Cambria"/>
                <a:cs typeface="Cambria"/>
              </a:rPr>
              <a:t>Lotmi </a:t>
            </a:r>
            <a:r>
              <a:rPr lang="en-US" sz="2200">
                <a:solidFill>
                  <a:srgbClr val="011993"/>
                </a:solidFill>
                <a:latin typeface="Cambria"/>
                <a:cs typeface="Cambria"/>
              </a:rPr>
              <a:t>Zadeh</a:t>
            </a:r>
            <a:r>
              <a:rPr sz="2200">
                <a:solidFill>
                  <a:srgbClr val="011993"/>
                </a:solidFill>
                <a:latin typeface="Cambria"/>
                <a:cs typeface="Cambria"/>
              </a:rPr>
              <a:t>, Faculty in</a:t>
            </a:r>
            <a:r>
              <a:rPr lang="en-US" sz="2200">
                <a:solidFill>
                  <a:srgbClr val="011993"/>
                </a:solidFill>
                <a:latin typeface="Cambria"/>
                <a:cs typeface="Cambria"/>
              </a:rPr>
              <a:t> </a:t>
            </a:r>
            <a:r>
              <a:rPr sz="2200">
                <a:solidFill>
                  <a:srgbClr val="011993"/>
                </a:solidFill>
                <a:latin typeface="Cambria"/>
                <a:cs typeface="Cambria"/>
              </a:rPr>
              <a:t>Electrical </a:t>
            </a:r>
            <a:r>
              <a:rPr sz="2200" dirty="0">
                <a:solidFill>
                  <a:srgbClr val="011993"/>
                </a:solidFill>
                <a:latin typeface="Cambria"/>
                <a:cs typeface="Cambria"/>
              </a:rPr>
              <a:t>Engineering, U.C. Berkeley, Sets </a:t>
            </a:r>
            <a:r>
              <a:rPr sz="2200">
                <a:solidFill>
                  <a:srgbClr val="011993"/>
                </a:solidFill>
                <a:latin typeface="Cambria"/>
                <a:cs typeface="Cambria"/>
              </a:rPr>
              <a:t>the Found</a:t>
            </a:r>
            <a:r>
              <a:rPr lang="en-US" sz="2200">
                <a:solidFill>
                  <a:srgbClr val="011993"/>
                </a:solidFill>
                <a:latin typeface="Cambria"/>
                <a:cs typeface="Cambria"/>
              </a:rPr>
              <a:t>ấ</a:t>
            </a:r>
            <a:r>
              <a:rPr sz="2200">
                <a:solidFill>
                  <a:srgbClr val="011993"/>
                </a:solidFill>
                <a:latin typeface="Cambria"/>
                <a:cs typeface="Cambria"/>
              </a:rPr>
              <a:t>ion </a:t>
            </a:r>
            <a:r>
              <a:rPr sz="2200" dirty="0">
                <a:solidFill>
                  <a:srgbClr val="011993"/>
                </a:solidFill>
                <a:latin typeface="Cambria"/>
                <a:cs typeface="Cambria"/>
              </a:rPr>
              <a:t>of the </a:t>
            </a:r>
            <a:r>
              <a:rPr sz="2200">
                <a:solidFill>
                  <a:srgbClr val="011993"/>
                </a:solidFill>
                <a:latin typeface="Cambria"/>
                <a:cs typeface="Cambria"/>
              </a:rPr>
              <a:t>“Fuzzy</a:t>
            </a:r>
            <a:r>
              <a:rPr lang="en-US" sz="2200">
                <a:solidFill>
                  <a:srgbClr val="011993"/>
                </a:solidFill>
                <a:latin typeface="Cambria"/>
                <a:cs typeface="Cambria"/>
              </a:rPr>
              <a:t> </a:t>
            </a:r>
            <a:r>
              <a:rPr sz="2200">
                <a:solidFill>
                  <a:srgbClr val="011993"/>
                </a:solidFill>
                <a:latin typeface="Cambria"/>
                <a:cs typeface="Cambria"/>
              </a:rPr>
              <a:t>Set </a:t>
            </a:r>
            <a:r>
              <a:rPr sz="2200" dirty="0">
                <a:solidFill>
                  <a:srgbClr val="011993"/>
                </a:solidFill>
                <a:latin typeface="Cambria"/>
                <a:cs typeface="Cambria"/>
              </a:rPr>
              <a:t>Theory”</a:t>
            </a:r>
            <a:endParaRPr sz="2200">
              <a:latin typeface="Cambria"/>
              <a:cs typeface="Cambria"/>
            </a:endParaRPr>
          </a:p>
          <a:p>
            <a:pPr marL="539440" lvl="1" indent="-277482">
              <a:spcBef>
                <a:spcPts val="1143"/>
              </a:spcBef>
              <a:buSzPct val="123529"/>
              <a:buFont typeface="Microsoft Sans Serif"/>
              <a:buChar char="‣"/>
              <a:tabLst>
                <a:tab pos="539764" algn="l"/>
              </a:tabLst>
            </a:pPr>
            <a:r>
              <a:rPr sz="2200" dirty="0">
                <a:solidFill>
                  <a:srgbClr val="011993"/>
                </a:solidFill>
                <a:latin typeface="Cambria"/>
                <a:cs typeface="Cambria"/>
              </a:rPr>
              <a:t>1970: </a:t>
            </a:r>
            <a:r>
              <a:rPr sz="2200">
                <a:solidFill>
                  <a:srgbClr val="011993"/>
                </a:solidFill>
                <a:latin typeface="Cambria"/>
                <a:cs typeface="Cambria"/>
              </a:rPr>
              <a:t>First </a:t>
            </a:r>
            <a:r>
              <a:rPr lang="en-US" sz="2200">
                <a:solidFill>
                  <a:srgbClr val="011993"/>
                </a:solidFill>
                <a:latin typeface="Cambria"/>
                <a:cs typeface="Cambria"/>
              </a:rPr>
              <a:t>Application</a:t>
            </a:r>
            <a:r>
              <a:rPr sz="2200">
                <a:solidFill>
                  <a:srgbClr val="011993"/>
                </a:solidFill>
                <a:latin typeface="Cambria"/>
                <a:cs typeface="Cambria"/>
              </a:rPr>
              <a:t> </a:t>
            </a:r>
            <a:r>
              <a:rPr sz="2200" dirty="0">
                <a:solidFill>
                  <a:srgbClr val="011993"/>
                </a:solidFill>
                <a:latin typeface="Cambria"/>
                <a:cs typeface="Cambria"/>
              </a:rPr>
              <a:t>of Fuzzy Logic in Control Engineering (Europe)</a:t>
            </a:r>
            <a:endParaRPr sz="2200">
              <a:latin typeface="Cambria"/>
              <a:cs typeface="Cambria"/>
            </a:endParaRPr>
          </a:p>
          <a:p>
            <a:pPr marL="539440" lvl="1" indent="-277482">
              <a:spcBef>
                <a:spcPts val="1222"/>
              </a:spcBef>
              <a:buSzPct val="123529"/>
              <a:buFont typeface="Microsoft Sans Serif"/>
              <a:buChar char="‣"/>
              <a:tabLst>
                <a:tab pos="539764" algn="l"/>
              </a:tabLst>
            </a:pPr>
            <a:r>
              <a:rPr sz="2200" dirty="0">
                <a:solidFill>
                  <a:srgbClr val="011993"/>
                </a:solidFill>
                <a:latin typeface="Cambria"/>
                <a:cs typeface="Cambria"/>
              </a:rPr>
              <a:t>1975: Introduction of Fuzzy Logic in Japan</a:t>
            </a:r>
            <a:endParaRPr sz="2200">
              <a:latin typeface="Cambria"/>
              <a:cs typeface="Cambria"/>
            </a:endParaRPr>
          </a:p>
          <a:p>
            <a:pPr marL="539440" lvl="1" indent="-277482">
              <a:spcBef>
                <a:spcPts val="1225"/>
              </a:spcBef>
              <a:buSzPct val="123529"/>
              <a:buFont typeface="Microsoft Sans Serif"/>
              <a:buChar char="‣"/>
              <a:tabLst>
                <a:tab pos="539764" algn="l"/>
              </a:tabLst>
            </a:pPr>
            <a:r>
              <a:rPr sz="2200" dirty="0">
                <a:solidFill>
                  <a:srgbClr val="011993"/>
                </a:solidFill>
                <a:latin typeface="Cambria"/>
                <a:cs typeface="Cambria"/>
              </a:rPr>
              <a:t>1980: </a:t>
            </a:r>
            <a:r>
              <a:rPr sz="2200">
                <a:solidFill>
                  <a:srgbClr val="011993"/>
                </a:solidFill>
                <a:latin typeface="Cambria"/>
                <a:cs typeface="Cambria"/>
              </a:rPr>
              <a:t>Empirical Verimic</a:t>
            </a:r>
            <a:r>
              <a:rPr lang="en-US" sz="2200">
                <a:solidFill>
                  <a:srgbClr val="011993"/>
                </a:solidFill>
                <a:latin typeface="Cambria"/>
                <a:cs typeface="Cambria"/>
              </a:rPr>
              <a:t>ấ</a:t>
            </a:r>
            <a:r>
              <a:rPr sz="2200">
                <a:solidFill>
                  <a:srgbClr val="011993"/>
                </a:solidFill>
                <a:latin typeface="Cambria"/>
                <a:cs typeface="Cambria"/>
              </a:rPr>
              <a:t>ion </a:t>
            </a:r>
            <a:r>
              <a:rPr sz="2200" dirty="0">
                <a:solidFill>
                  <a:srgbClr val="011993"/>
                </a:solidFill>
                <a:latin typeface="Cambria"/>
                <a:cs typeface="Cambria"/>
              </a:rPr>
              <a:t>of Fuzzy Logic in Europe</a:t>
            </a:r>
            <a:endParaRPr sz="2200">
              <a:latin typeface="Cambria"/>
              <a:cs typeface="Cambria"/>
            </a:endParaRPr>
          </a:p>
        </p:txBody>
      </p:sp>
    </p:spTree>
    <p:extLst>
      <p:ext uri="{BB962C8B-B14F-4D97-AF65-F5344CB8AC3E}">
        <p14:creationId xmlns:p14="http://schemas.microsoft.com/office/powerpoint/2010/main" val="262781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42991" y="6561077"/>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dirty="0">
                <a:latin typeface="Arial MT"/>
                <a:cs typeface="Arial MT"/>
              </a:rPr>
              <a:pPr marL="19404">
                <a:spcBef>
                  <a:spcPts val="31"/>
                </a:spcBef>
              </a:pPr>
              <a:t>8</a:t>
            </a:fld>
            <a:endParaRPr sz="700">
              <a:latin typeface="Arial MT"/>
              <a:cs typeface="Arial MT"/>
            </a:endParaRPr>
          </a:p>
        </p:txBody>
      </p:sp>
      <p:sp>
        <p:nvSpPr>
          <p:cNvPr id="2" name="object 2"/>
          <p:cNvSpPr txBox="1"/>
          <p:nvPr/>
        </p:nvSpPr>
        <p:spPr>
          <a:xfrm>
            <a:off x="264644" y="317866"/>
            <a:ext cx="4840756" cy="5815245"/>
          </a:xfrm>
          <a:prstGeom prst="rect">
            <a:avLst/>
          </a:prstGeom>
        </p:spPr>
        <p:txBody>
          <a:bodyPr vert="horz" wrap="square" lIns="0" tIns="23285" rIns="0" bIns="0" rtlCol="0">
            <a:spAutoFit/>
          </a:bodyPr>
          <a:lstStyle/>
          <a:p>
            <a:pPr marL="539440" marR="2587" indent="-277482">
              <a:lnSpc>
                <a:spcPts val="2562"/>
              </a:lnSpc>
              <a:spcBef>
                <a:spcPts val="183"/>
              </a:spcBef>
              <a:buSzPct val="123529"/>
              <a:buFont typeface="Microsoft Sans Serif"/>
              <a:buChar char="‣"/>
              <a:tabLst>
                <a:tab pos="539764" algn="l"/>
              </a:tabLst>
            </a:pPr>
            <a:r>
              <a:rPr sz="2200" dirty="0">
                <a:solidFill>
                  <a:srgbClr val="011993"/>
                </a:solidFill>
                <a:latin typeface="Cambria"/>
                <a:cs typeface="Cambria"/>
              </a:rPr>
              <a:t>1985: </a:t>
            </a:r>
            <a:r>
              <a:rPr sz="2200">
                <a:solidFill>
                  <a:srgbClr val="011993"/>
                </a:solidFill>
                <a:latin typeface="Cambria"/>
                <a:cs typeface="Cambria"/>
              </a:rPr>
              <a:t>Broad </a:t>
            </a:r>
            <a:r>
              <a:rPr lang="en-US" sz="2200">
                <a:solidFill>
                  <a:srgbClr val="011993"/>
                </a:solidFill>
                <a:latin typeface="Cambria"/>
                <a:cs typeface="Cambria"/>
              </a:rPr>
              <a:t>Application</a:t>
            </a:r>
            <a:r>
              <a:rPr sz="2200">
                <a:solidFill>
                  <a:srgbClr val="011993"/>
                </a:solidFill>
                <a:latin typeface="Cambria"/>
                <a:cs typeface="Cambria"/>
              </a:rPr>
              <a:t> </a:t>
            </a:r>
            <a:r>
              <a:rPr sz="2200" dirty="0">
                <a:solidFill>
                  <a:srgbClr val="011993"/>
                </a:solidFill>
                <a:latin typeface="Cambria"/>
                <a:cs typeface="Cambria"/>
              </a:rPr>
              <a:t>of </a:t>
            </a:r>
            <a:r>
              <a:rPr sz="2200">
                <a:solidFill>
                  <a:srgbClr val="011993"/>
                </a:solidFill>
                <a:latin typeface="Cambria"/>
                <a:cs typeface="Cambria"/>
              </a:rPr>
              <a:t>Fuzzy Logic</a:t>
            </a:r>
            <a:r>
              <a:rPr lang="en-US" sz="2200">
                <a:solidFill>
                  <a:srgbClr val="011993"/>
                </a:solidFill>
                <a:latin typeface="Cambria"/>
                <a:cs typeface="Cambria"/>
              </a:rPr>
              <a:t> </a:t>
            </a:r>
            <a:r>
              <a:rPr sz="2200">
                <a:solidFill>
                  <a:srgbClr val="011993"/>
                </a:solidFill>
                <a:latin typeface="Cambria"/>
                <a:cs typeface="Cambria"/>
              </a:rPr>
              <a:t>in </a:t>
            </a:r>
            <a:r>
              <a:rPr sz="2200" dirty="0">
                <a:solidFill>
                  <a:srgbClr val="011993"/>
                </a:solidFill>
                <a:latin typeface="Cambria"/>
                <a:cs typeface="Cambria"/>
              </a:rPr>
              <a:t>Japan</a:t>
            </a:r>
            <a:endParaRPr sz="2200">
              <a:latin typeface="Cambria"/>
              <a:cs typeface="Cambria"/>
            </a:endParaRPr>
          </a:p>
          <a:p>
            <a:pPr marL="539440" marR="2587" indent="-277482">
              <a:lnSpc>
                <a:spcPts val="2562"/>
              </a:lnSpc>
              <a:spcBef>
                <a:spcPts val="1261"/>
              </a:spcBef>
              <a:buSzPct val="123529"/>
              <a:buFont typeface="Microsoft Sans Serif"/>
              <a:buChar char="‣"/>
              <a:tabLst>
                <a:tab pos="539764" algn="l"/>
              </a:tabLst>
            </a:pPr>
            <a:r>
              <a:rPr sz="2200" dirty="0">
                <a:solidFill>
                  <a:srgbClr val="011993"/>
                </a:solidFill>
                <a:latin typeface="Cambria"/>
                <a:cs typeface="Cambria"/>
              </a:rPr>
              <a:t>1990: </a:t>
            </a:r>
            <a:r>
              <a:rPr sz="2200">
                <a:solidFill>
                  <a:srgbClr val="011993"/>
                </a:solidFill>
                <a:latin typeface="Cambria"/>
                <a:cs typeface="Cambria"/>
              </a:rPr>
              <a:t>Broad </a:t>
            </a:r>
            <a:r>
              <a:rPr lang="en-US" sz="2200">
                <a:solidFill>
                  <a:srgbClr val="011993"/>
                </a:solidFill>
                <a:latin typeface="Cambria"/>
                <a:cs typeface="Cambria"/>
              </a:rPr>
              <a:t>Application</a:t>
            </a:r>
            <a:r>
              <a:rPr sz="2200">
                <a:solidFill>
                  <a:srgbClr val="011993"/>
                </a:solidFill>
                <a:latin typeface="Cambria"/>
                <a:cs typeface="Cambria"/>
              </a:rPr>
              <a:t> </a:t>
            </a:r>
            <a:r>
              <a:rPr sz="2200" dirty="0">
                <a:solidFill>
                  <a:srgbClr val="011993"/>
                </a:solidFill>
                <a:latin typeface="Cambria"/>
                <a:cs typeface="Cambria"/>
              </a:rPr>
              <a:t>of </a:t>
            </a:r>
            <a:r>
              <a:rPr sz="2200">
                <a:solidFill>
                  <a:srgbClr val="011993"/>
                </a:solidFill>
                <a:latin typeface="Cambria"/>
                <a:cs typeface="Cambria"/>
              </a:rPr>
              <a:t>Fuzzy Logic</a:t>
            </a:r>
            <a:r>
              <a:rPr lang="en-US" sz="2200">
                <a:solidFill>
                  <a:srgbClr val="011993"/>
                </a:solidFill>
                <a:latin typeface="Cambria"/>
                <a:cs typeface="Cambria"/>
              </a:rPr>
              <a:t> </a:t>
            </a:r>
            <a:r>
              <a:rPr sz="2200">
                <a:solidFill>
                  <a:srgbClr val="011993"/>
                </a:solidFill>
                <a:latin typeface="Cambria"/>
                <a:cs typeface="Cambria"/>
              </a:rPr>
              <a:t>in </a:t>
            </a:r>
            <a:r>
              <a:rPr sz="2200" dirty="0">
                <a:solidFill>
                  <a:srgbClr val="011993"/>
                </a:solidFill>
                <a:latin typeface="Cambria"/>
                <a:cs typeface="Cambria"/>
              </a:rPr>
              <a:t>Europe</a:t>
            </a:r>
            <a:endParaRPr sz="2200">
              <a:latin typeface="Cambria"/>
              <a:cs typeface="Cambria"/>
            </a:endParaRPr>
          </a:p>
          <a:p>
            <a:pPr marL="539440" marR="2587" indent="-277482">
              <a:lnSpc>
                <a:spcPts val="2562"/>
              </a:lnSpc>
              <a:spcBef>
                <a:spcPts val="1258"/>
              </a:spcBef>
              <a:buSzPct val="123529"/>
              <a:buFont typeface="Microsoft Sans Serif"/>
              <a:buChar char="‣"/>
              <a:tabLst>
                <a:tab pos="539764" algn="l"/>
              </a:tabLst>
            </a:pPr>
            <a:r>
              <a:rPr sz="2200" dirty="0">
                <a:solidFill>
                  <a:srgbClr val="011993"/>
                </a:solidFill>
                <a:latin typeface="Cambria"/>
                <a:cs typeface="Cambria"/>
              </a:rPr>
              <a:t>1995: </a:t>
            </a:r>
            <a:r>
              <a:rPr sz="2200">
                <a:solidFill>
                  <a:srgbClr val="011993"/>
                </a:solidFill>
                <a:latin typeface="Cambria"/>
                <a:cs typeface="Cambria"/>
              </a:rPr>
              <a:t>Broad </a:t>
            </a:r>
            <a:r>
              <a:rPr lang="en-US" sz="2200">
                <a:solidFill>
                  <a:srgbClr val="011993"/>
                </a:solidFill>
                <a:latin typeface="Cambria"/>
                <a:cs typeface="Cambria"/>
              </a:rPr>
              <a:t>Application</a:t>
            </a:r>
            <a:r>
              <a:rPr sz="2200">
                <a:solidFill>
                  <a:srgbClr val="011993"/>
                </a:solidFill>
                <a:latin typeface="Cambria"/>
                <a:cs typeface="Cambria"/>
              </a:rPr>
              <a:t> </a:t>
            </a:r>
            <a:r>
              <a:rPr sz="2200" dirty="0">
                <a:solidFill>
                  <a:srgbClr val="011993"/>
                </a:solidFill>
                <a:latin typeface="Cambria"/>
                <a:cs typeface="Cambria"/>
              </a:rPr>
              <a:t>of </a:t>
            </a:r>
            <a:r>
              <a:rPr sz="2200">
                <a:solidFill>
                  <a:srgbClr val="011993"/>
                </a:solidFill>
                <a:latin typeface="Cambria"/>
                <a:cs typeface="Cambria"/>
              </a:rPr>
              <a:t>Fuzzy Logic</a:t>
            </a:r>
            <a:r>
              <a:rPr lang="en-US" sz="2200">
                <a:solidFill>
                  <a:srgbClr val="011993"/>
                </a:solidFill>
                <a:latin typeface="Cambria"/>
                <a:cs typeface="Cambria"/>
              </a:rPr>
              <a:t> </a:t>
            </a:r>
            <a:r>
              <a:rPr sz="2200">
                <a:solidFill>
                  <a:srgbClr val="011993"/>
                </a:solidFill>
                <a:latin typeface="Cambria"/>
                <a:cs typeface="Cambria"/>
              </a:rPr>
              <a:t>in </a:t>
            </a:r>
            <a:r>
              <a:rPr sz="2200" dirty="0">
                <a:solidFill>
                  <a:srgbClr val="011993"/>
                </a:solidFill>
                <a:latin typeface="Cambria"/>
                <a:cs typeface="Cambria"/>
              </a:rPr>
              <a:t>the U.S.</a:t>
            </a:r>
            <a:endParaRPr sz="2200">
              <a:latin typeface="Cambria"/>
              <a:cs typeface="Cambria"/>
            </a:endParaRPr>
          </a:p>
          <a:p>
            <a:pPr marL="539440" marR="44307" indent="-277482">
              <a:lnSpc>
                <a:spcPts val="2562"/>
              </a:lnSpc>
              <a:spcBef>
                <a:spcPts val="1261"/>
              </a:spcBef>
              <a:buSzPct val="123529"/>
              <a:buFont typeface="Microsoft Sans Serif"/>
              <a:buChar char="‣"/>
              <a:tabLst>
                <a:tab pos="539764" algn="l"/>
              </a:tabLst>
            </a:pPr>
            <a:r>
              <a:rPr sz="2200" dirty="0">
                <a:solidFill>
                  <a:srgbClr val="011993"/>
                </a:solidFill>
                <a:latin typeface="Cambria"/>
                <a:cs typeface="Cambria"/>
              </a:rPr>
              <a:t>2000: Fuzzy Logic Becomes </a:t>
            </a:r>
            <a:r>
              <a:rPr sz="2200">
                <a:solidFill>
                  <a:srgbClr val="011993"/>
                </a:solidFill>
                <a:latin typeface="Cambria"/>
                <a:cs typeface="Cambria"/>
              </a:rPr>
              <a:t>a Standard</a:t>
            </a:r>
            <a:r>
              <a:rPr lang="en-US" sz="2200">
                <a:solidFill>
                  <a:srgbClr val="011993"/>
                </a:solidFill>
                <a:latin typeface="Cambria"/>
                <a:cs typeface="Cambria"/>
              </a:rPr>
              <a:t> </a:t>
            </a:r>
            <a:r>
              <a:rPr sz="2200">
                <a:solidFill>
                  <a:srgbClr val="011993"/>
                </a:solidFill>
                <a:latin typeface="Cambria"/>
                <a:cs typeface="Cambria"/>
              </a:rPr>
              <a:t>Technology </a:t>
            </a:r>
            <a:r>
              <a:rPr sz="2200" dirty="0">
                <a:solidFill>
                  <a:srgbClr val="011993"/>
                </a:solidFill>
                <a:latin typeface="Cambria"/>
                <a:cs typeface="Cambria"/>
              </a:rPr>
              <a:t>and Is Also Applied in:</a:t>
            </a:r>
            <a:endParaRPr sz="2200">
              <a:latin typeface="Cambria"/>
              <a:cs typeface="Cambria"/>
            </a:endParaRPr>
          </a:p>
          <a:p>
            <a:pPr marL="262281" indent="-256137">
              <a:spcBef>
                <a:spcPts val="1143"/>
              </a:spcBef>
              <a:buSzPct val="123529"/>
              <a:buChar char="•"/>
              <a:tabLst>
                <a:tab pos="262605" algn="l"/>
              </a:tabLst>
            </a:pPr>
            <a:r>
              <a:rPr lang="en-US" sz="2200">
                <a:latin typeface="Cambria"/>
                <a:cs typeface="Cambria"/>
              </a:rPr>
              <a:t>Ứ</a:t>
            </a:r>
            <a:r>
              <a:rPr sz="2200">
                <a:latin typeface="Cambria"/>
                <a:cs typeface="Cambria"/>
              </a:rPr>
              <a:t>ng </a:t>
            </a:r>
            <a:r>
              <a:rPr sz="2200" dirty="0">
                <a:latin typeface="Cambria"/>
                <a:cs typeface="Cambria"/>
              </a:rPr>
              <a:t>dụng đặt ra trong các lı̃nh vực như</a:t>
            </a:r>
            <a:endParaRPr sz="2200">
              <a:latin typeface="Cambria"/>
              <a:cs typeface="Cambria"/>
            </a:endParaRPr>
          </a:p>
          <a:p>
            <a:pPr marL="539440" lvl="1" indent="-277482">
              <a:spcBef>
                <a:spcPts val="1222"/>
              </a:spcBef>
              <a:buSzPct val="123529"/>
              <a:buFont typeface="Microsoft Sans Serif"/>
              <a:buChar char="‣"/>
              <a:tabLst>
                <a:tab pos="539764" algn="l"/>
              </a:tabLst>
            </a:pPr>
            <a:r>
              <a:rPr sz="2200">
                <a:solidFill>
                  <a:srgbClr val="011993"/>
                </a:solidFill>
                <a:latin typeface="Cambria"/>
                <a:cs typeface="Cambria"/>
              </a:rPr>
              <a:t>D</a:t>
            </a:r>
            <a:r>
              <a:rPr lang="en-US" sz="2200">
                <a:solidFill>
                  <a:srgbClr val="011993"/>
                </a:solidFill>
                <a:latin typeface="Cambria"/>
                <a:cs typeface="Cambria"/>
              </a:rPr>
              <a:t>ấ</a:t>
            </a:r>
            <a:r>
              <a:rPr sz="2200">
                <a:solidFill>
                  <a:srgbClr val="011993"/>
                </a:solidFill>
                <a:latin typeface="Cambria"/>
                <a:cs typeface="Cambria"/>
              </a:rPr>
              <a:t>a </a:t>
            </a:r>
            <a:r>
              <a:rPr sz="2200" dirty="0">
                <a:solidFill>
                  <a:srgbClr val="011993"/>
                </a:solidFill>
                <a:latin typeface="Cambria"/>
                <a:cs typeface="Cambria"/>
              </a:rPr>
              <a:t>and Sensor Signal Analysis</a:t>
            </a:r>
            <a:endParaRPr sz="2200">
              <a:latin typeface="Cambria"/>
              <a:cs typeface="Cambria"/>
            </a:endParaRPr>
          </a:p>
          <a:p>
            <a:pPr marL="539440" marR="127422" lvl="1" indent="-277482">
              <a:lnSpc>
                <a:spcPts val="2562"/>
              </a:lnSpc>
              <a:spcBef>
                <a:spcPts val="1314"/>
              </a:spcBef>
              <a:buSzPct val="123529"/>
              <a:buFont typeface="Microsoft Sans Serif"/>
              <a:buChar char="‣"/>
              <a:tabLst>
                <a:tab pos="539764" algn="l"/>
              </a:tabLst>
            </a:pPr>
            <a:r>
              <a:rPr lang="en-US" sz="2200">
                <a:solidFill>
                  <a:srgbClr val="011993"/>
                </a:solidFill>
                <a:latin typeface="Cambria"/>
                <a:cs typeface="Cambria"/>
              </a:rPr>
              <a:t>Application</a:t>
            </a:r>
            <a:r>
              <a:rPr sz="2200">
                <a:solidFill>
                  <a:srgbClr val="011993"/>
                </a:solidFill>
                <a:latin typeface="Cambria"/>
                <a:cs typeface="Cambria"/>
              </a:rPr>
              <a:t> </a:t>
            </a:r>
            <a:r>
              <a:rPr sz="2200" dirty="0">
                <a:solidFill>
                  <a:srgbClr val="011993"/>
                </a:solidFill>
                <a:latin typeface="Cambria"/>
                <a:cs typeface="Cambria"/>
              </a:rPr>
              <a:t>of Fuzzy Logic </a:t>
            </a:r>
            <a:r>
              <a:rPr sz="2200">
                <a:solidFill>
                  <a:srgbClr val="011993"/>
                </a:solidFill>
                <a:latin typeface="Cambria"/>
                <a:cs typeface="Cambria"/>
              </a:rPr>
              <a:t>in Business</a:t>
            </a:r>
            <a:r>
              <a:rPr lang="en-US" sz="2200">
                <a:solidFill>
                  <a:srgbClr val="011993"/>
                </a:solidFill>
                <a:latin typeface="Cambria"/>
                <a:cs typeface="Cambria"/>
              </a:rPr>
              <a:t> </a:t>
            </a:r>
            <a:r>
              <a:rPr sz="2200">
                <a:solidFill>
                  <a:srgbClr val="011993"/>
                </a:solidFill>
                <a:latin typeface="Cambria"/>
                <a:cs typeface="Cambria"/>
              </a:rPr>
              <a:t>and </a:t>
            </a:r>
            <a:r>
              <a:rPr sz="2200" dirty="0">
                <a:solidFill>
                  <a:srgbClr val="011993"/>
                </a:solidFill>
                <a:latin typeface="Cambria"/>
                <a:cs typeface="Cambria"/>
              </a:rPr>
              <a:t>Finance.</a:t>
            </a:r>
            <a:endParaRPr sz="2200">
              <a:latin typeface="Cambria"/>
              <a:cs typeface="Cambria"/>
            </a:endParaRPr>
          </a:p>
        </p:txBody>
      </p:sp>
      <p:sp>
        <p:nvSpPr>
          <p:cNvPr id="3" name="object 3"/>
          <p:cNvSpPr txBox="1"/>
          <p:nvPr/>
        </p:nvSpPr>
        <p:spPr>
          <a:xfrm>
            <a:off x="5528868" y="1310724"/>
            <a:ext cx="3008335" cy="4390512"/>
          </a:xfrm>
          <a:prstGeom prst="rect">
            <a:avLst/>
          </a:prstGeom>
        </p:spPr>
        <p:txBody>
          <a:bodyPr vert="horz" wrap="square" lIns="0" tIns="80851" rIns="0" bIns="0" rtlCol="0">
            <a:spAutoFit/>
          </a:bodyPr>
          <a:lstStyle/>
          <a:p>
            <a:pPr marL="283627" indent="-277482">
              <a:spcBef>
                <a:spcPts val="637"/>
              </a:spcBef>
              <a:buSzPct val="123529"/>
              <a:buFont typeface="Microsoft Sans Serif"/>
              <a:buChar char="‣"/>
              <a:tabLst>
                <a:tab pos="283950" algn="l"/>
              </a:tabLst>
            </a:pPr>
            <a:r>
              <a:rPr sz="2200" dirty="0">
                <a:solidFill>
                  <a:srgbClr val="011993"/>
                </a:solidFill>
                <a:latin typeface="Cambria"/>
                <a:cs typeface="Cambria"/>
              </a:rPr>
              <a:t>Kỹ thuâ</a:t>
            </a:r>
            <a:r>
              <a:rPr sz="2200">
                <a:solidFill>
                  <a:srgbClr val="011993"/>
                </a:solidFill>
                <a:latin typeface="Cambria"/>
                <a:cs typeface="Cambria"/>
              </a:rPr>
              <a:t>̣t đi</a:t>
            </a:r>
            <a:r>
              <a:rPr lang="vi-VN" sz="2200">
                <a:solidFill>
                  <a:srgbClr val="011993"/>
                </a:solidFill>
                <a:latin typeface="Cambria"/>
                <a:cs typeface="Cambria"/>
              </a:rPr>
              <a:t>ệ</a:t>
            </a:r>
            <a:r>
              <a:rPr sz="2200">
                <a:solidFill>
                  <a:srgbClr val="011993"/>
                </a:solidFill>
                <a:latin typeface="Cambria"/>
                <a:cs typeface="Cambria"/>
              </a:rPr>
              <a:t>n</a:t>
            </a:r>
            <a:r>
              <a:rPr sz="2200" dirty="0">
                <a:solidFill>
                  <a:srgbClr val="011993"/>
                </a:solidFill>
                <a:latin typeface="Cambria"/>
                <a:cs typeface="Cambria"/>
              </a:rPr>
              <a:t>, </a:t>
            </a:r>
            <a:r>
              <a:rPr sz="2200">
                <a:solidFill>
                  <a:srgbClr val="011993"/>
                </a:solidFill>
                <a:latin typeface="Cambria"/>
                <a:cs typeface="Cambria"/>
              </a:rPr>
              <a:t>cơ đi</a:t>
            </a:r>
            <a:r>
              <a:rPr lang="vi-VN" sz="2200">
                <a:solidFill>
                  <a:srgbClr val="011993"/>
                </a:solidFill>
                <a:latin typeface="Cambria"/>
                <a:cs typeface="Cambria"/>
              </a:rPr>
              <a:t>ệ</a:t>
            </a:r>
            <a:r>
              <a:rPr sz="2200">
                <a:solidFill>
                  <a:srgbClr val="011993"/>
                </a:solidFill>
                <a:latin typeface="Cambria"/>
                <a:cs typeface="Cambria"/>
              </a:rPr>
              <a:t>n </a:t>
            </a:r>
            <a:r>
              <a:rPr sz="2200" dirty="0">
                <a:solidFill>
                  <a:srgbClr val="011993"/>
                </a:solidFill>
                <a:latin typeface="Cambria"/>
                <a:cs typeface="Cambria"/>
              </a:rPr>
              <a:t>tử</a:t>
            </a:r>
            <a:endParaRPr sz="2200">
              <a:latin typeface="Cambria"/>
              <a:cs typeface="Cambria"/>
            </a:endParaRPr>
          </a:p>
          <a:p>
            <a:pPr marL="283627" indent="-277482">
              <a:spcBef>
                <a:spcPts val="1225"/>
              </a:spcBef>
              <a:buSzPct val="123529"/>
              <a:buFont typeface="Microsoft Sans Serif"/>
              <a:buChar char="‣"/>
              <a:tabLst>
                <a:tab pos="283950" algn="l"/>
              </a:tabLst>
            </a:pPr>
            <a:r>
              <a:rPr sz="2200">
                <a:solidFill>
                  <a:srgbClr val="011993"/>
                </a:solidFill>
                <a:latin typeface="Cambria"/>
                <a:cs typeface="Cambria"/>
              </a:rPr>
              <a:t>Đi</a:t>
            </a:r>
            <a:r>
              <a:rPr lang="en-US" sz="2200">
                <a:solidFill>
                  <a:srgbClr val="011993"/>
                </a:solidFill>
                <a:latin typeface="Cambria"/>
                <a:cs typeface="Cambria"/>
              </a:rPr>
              <a:t>ề</a:t>
            </a:r>
            <a:r>
              <a:rPr sz="2200">
                <a:solidFill>
                  <a:srgbClr val="011993"/>
                </a:solidFill>
                <a:latin typeface="Cambria"/>
                <a:cs typeface="Cambria"/>
              </a:rPr>
              <a:t>u khi</a:t>
            </a:r>
            <a:r>
              <a:rPr lang="en-US" sz="2200">
                <a:solidFill>
                  <a:srgbClr val="011993"/>
                </a:solidFill>
                <a:latin typeface="Cambria"/>
                <a:cs typeface="Cambria"/>
              </a:rPr>
              <a:t>ể</a:t>
            </a:r>
            <a:r>
              <a:rPr sz="2200">
                <a:solidFill>
                  <a:srgbClr val="011993"/>
                </a:solidFill>
                <a:latin typeface="Cambria"/>
                <a:cs typeface="Cambria"/>
              </a:rPr>
              <a:t>n </a:t>
            </a:r>
            <a:r>
              <a:rPr sz="2200" dirty="0">
                <a:solidFill>
                  <a:srgbClr val="011993"/>
                </a:solidFill>
                <a:latin typeface="Cambria"/>
                <a:cs typeface="Cambria"/>
              </a:rPr>
              <a:t>và </a:t>
            </a:r>
            <a:r>
              <a:rPr sz="2200">
                <a:solidFill>
                  <a:srgbClr val="011993"/>
                </a:solidFill>
                <a:latin typeface="Cambria"/>
                <a:cs typeface="Cambria"/>
              </a:rPr>
              <a:t>tự đ</a:t>
            </a:r>
            <a:r>
              <a:rPr lang="en-US" sz="2200">
                <a:solidFill>
                  <a:srgbClr val="011993"/>
                </a:solidFill>
                <a:latin typeface="Cambria"/>
                <a:cs typeface="Cambria"/>
              </a:rPr>
              <a:t>ộ</a:t>
            </a:r>
            <a:r>
              <a:rPr sz="2200">
                <a:solidFill>
                  <a:srgbClr val="011993"/>
                </a:solidFill>
                <a:latin typeface="Cambria"/>
                <a:cs typeface="Cambria"/>
              </a:rPr>
              <a:t>ng </a:t>
            </a:r>
            <a:r>
              <a:rPr sz="2200" dirty="0">
                <a:solidFill>
                  <a:srgbClr val="011993"/>
                </a:solidFill>
                <a:latin typeface="Cambria"/>
                <a:cs typeface="Cambria"/>
              </a:rPr>
              <a:t>hoá</a:t>
            </a:r>
            <a:endParaRPr sz="2200">
              <a:latin typeface="Cambria"/>
              <a:cs typeface="Cambria"/>
            </a:endParaRPr>
          </a:p>
          <a:p>
            <a:pPr marL="283627" indent="-277482">
              <a:spcBef>
                <a:spcPts val="1222"/>
              </a:spcBef>
              <a:buSzPct val="123529"/>
              <a:buFont typeface="Microsoft Sans Serif"/>
              <a:buChar char="‣"/>
              <a:tabLst>
                <a:tab pos="283950" algn="l"/>
              </a:tabLst>
            </a:pPr>
            <a:r>
              <a:rPr sz="2200" dirty="0">
                <a:solidFill>
                  <a:srgbClr val="011993"/>
                </a:solidFill>
                <a:latin typeface="Cambria"/>
                <a:cs typeface="Cambria"/>
              </a:rPr>
              <a:t>Cô</a:t>
            </a:r>
            <a:r>
              <a:rPr sz="2200">
                <a:solidFill>
                  <a:srgbClr val="011993"/>
                </a:solidFill>
                <a:latin typeface="Cambria"/>
                <a:cs typeface="Cambria"/>
              </a:rPr>
              <a:t>ng ngh</a:t>
            </a:r>
            <a:r>
              <a:rPr lang="vi-VN" sz="2200">
                <a:solidFill>
                  <a:srgbClr val="011993"/>
                </a:solidFill>
                <a:latin typeface="Cambria"/>
                <a:cs typeface="Cambria"/>
              </a:rPr>
              <a:t>ệ</a:t>
            </a:r>
            <a:r>
              <a:rPr sz="2200">
                <a:solidFill>
                  <a:srgbClr val="011993"/>
                </a:solidFill>
                <a:latin typeface="Cambria"/>
                <a:cs typeface="Cambria"/>
              </a:rPr>
              <a:t>Hóa </a:t>
            </a:r>
            <a:r>
              <a:rPr sz="2200" dirty="0">
                <a:solidFill>
                  <a:srgbClr val="011993"/>
                </a:solidFill>
                <a:latin typeface="Cambria"/>
                <a:cs typeface="Cambria"/>
              </a:rPr>
              <a:t>học</a:t>
            </a:r>
            <a:endParaRPr sz="2200">
              <a:latin typeface="Cambria"/>
              <a:cs typeface="Cambria"/>
            </a:endParaRPr>
          </a:p>
          <a:p>
            <a:pPr marL="283627" indent="-277482">
              <a:spcBef>
                <a:spcPts val="1225"/>
              </a:spcBef>
              <a:buSzPct val="123529"/>
              <a:buFont typeface="Microsoft Sans Serif"/>
              <a:buChar char="‣"/>
              <a:tabLst>
                <a:tab pos="283950" algn="l"/>
              </a:tabLst>
            </a:pPr>
            <a:r>
              <a:rPr sz="2200" dirty="0">
                <a:solidFill>
                  <a:srgbClr val="011993"/>
                </a:solidFill>
                <a:latin typeface="Cambria"/>
                <a:cs typeface="Cambria"/>
              </a:rPr>
              <a:t>Kỹ thuật xây dựng</a:t>
            </a:r>
            <a:endParaRPr sz="2200">
              <a:latin typeface="Cambria"/>
              <a:cs typeface="Cambria"/>
            </a:endParaRPr>
          </a:p>
          <a:p>
            <a:pPr marL="283627" indent="-277482">
              <a:spcBef>
                <a:spcPts val="1222"/>
              </a:spcBef>
              <a:buSzPct val="123529"/>
              <a:buFont typeface="Microsoft Sans Serif"/>
              <a:buChar char="‣"/>
              <a:tabLst>
                <a:tab pos="283950" algn="l"/>
              </a:tabLst>
            </a:pPr>
            <a:r>
              <a:rPr sz="2200">
                <a:solidFill>
                  <a:srgbClr val="011993"/>
                </a:solidFill>
                <a:latin typeface="Cambria"/>
                <a:cs typeface="Cambria"/>
              </a:rPr>
              <a:t>Đi</a:t>
            </a:r>
            <a:r>
              <a:rPr lang="en-US" sz="2200">
                <a:solidFill>
                  <a:srgbClr val="011993"/>
                </a:solidFill>
                <a:latin typeface="Cambria"/>
                <a:cs typeface="Cambria"/>
              </a:rPr>
              <a:t>ề</a:t>
            </a:r>
            <a:r>
              <a:rPr sz="2200">
                <a:solidFill>
                  <a:srgbClr val="011993"/>
                </a:solidFill>
                <a:latin typeface="Cambria"/>
                <a:cs typeface="Cambria"/>
              </a:rPr>
              <a:t>u khi</a:t>
            </a:r>
            <a:r>
              <a:rPr lang="en-US" sz="2200">
                <a:solidFill>
                  <a:srgbClr val="011993"/>
                </a:solidFill>
                <a:latin typeface="Cambria"/>
                <a:cs typeface="Cambria"/>
              </a:rPr>
              <a:t>ể</a:t>
            </a:r>
            <a:r>
              <a:rPr sz="2200">
                <a:solidFill>
                  <a:srgbClr val="011993"/>
                </a:solidFill>
                <a:latin typeface="Cambria"/>
                <a:cs typeface="Cambria"/>
              </a:rPr>
              <a:t>n </a:t>
            </a:r>
            <a:r>
              <a:rPr sz="2200" dirty="0">
                <a:solidFill>
                  <a:srgbClr val="011993"/>
                </a:solidFill>
                <a:latin typeface="Cambria"/>
                <a:cs typeface="Cambria"/>
              </a:rPr>
              <a:t>cô</a:t>
            </a:r>
            <a:r>
              <a:rPr sz="2200">
                <a:solidFill>
                  <a:srgbClr val="011993"/>
                </a:solidFill>
                <a:latin typeface="Cambria"/>
                <a:cs typeface="Cambria"/>
              </a:rPr>
              <a:t>ng nghi</a:t>
            </a:r>
            <a:r>
              <a:rPr lang="vi-VN" sz="2200">
                <a:solidFill>
                  <a:srgbClr val="011993"/>
                </a:solidFill>
                <a:latin typeface="Cambria"/>
                <a:cs typeface="Cambria"/>
              </a:rPr>
              <a:t>ệ</a:t>
            </a:r>
            <a:r>
              <a:rPr sz="2200">
                <a:solidFill>
                  <a:srgbClr val="011993"/>
                </a:solidFill>
                <a:latin typeface="Cambria"/>
                <a:cs typeface="Cambria"/>
              </a:rPr>
              <a:t>p</a:t>
            </a:r>
            <a:endParaRPr sz="2200">
              <a:latin typeface="Cambria"/>
              <a:cs typeface="Cambria"/>
            </a:endParaRPr>
          </a:p>
          <a:p>
            <a:pPr marL="283627" indent="-277482">
              <a:spcBef>
                <a:spcPts val="1225"/>
              </a:spcBef>
              <a:buSzPct val="123529"/>
              <a:buFont typeface="Microsoft Sans Serif"/>
              <a:buChar char="‣"/>
              <a:tabLst>
                <a:tab pos="283950" algn="l"/>
              </a:tabLst>
            </a:pPr>
            <a:r>
              <a:rPr sz="2200" dirty="0">
                <a:solidFill>
                  <a:srgbClr val="011993"/>
                </a:solidFill>
                <a:latin typeface="Cambria"/>
                <a:cs typeface="Cambria"/>
              </a:rPr>
              <a:t>Kỹ thuật hạt nhân</a:t>
            </a:r>
            <a:endParaRPr sz="2200">
              <a:latin typeface="Cambria"/>
              <a:cs typeface="Cambria"/>
            </a:endParaRPr>
          </a:p>
          <a:p>
            <a:pPr marL="283627" indent="-277482">
              <a:spcBef>
                <a:spcPts val="1225"/>
              </a:spcBef>
              <a:buSzPct val="123529"/>
              <a:buFont typeface="Microsoft Sans Serif"/>
              <a:buChar char="‣"/>
              <a:tabLst>
                <a:tab pos="283950" algn="l"/>
              </a:tabLst>
            </a:pPr>
            <a:r>
              <a:rPr sz="2200" dirty="0">
                <a:solidFill>
                  <a:srgbClr val="011993"/>
                </a:solidFill>
                <a:latin typeface="Cambria"/>
                <a:cs typeface="Cambria"/>
              </a:rPr>
              <a:t>v.v…</a:t>
            </a:r>
            <a:endParaRPr sz="2200">
              <a:latin typeface="Cambria"/>
              <a:cs typeface="Cambria"/>
            </a:endParaRPr>
          </a:p>
        </p:txBody>
      </p:sp>
    </p:spTree>
    <p:extLst>
      <p:ext uri="{BB962C8B-B14F-4D97-AF65-F5344CB8AC3E}">
        <p14:creationId xmlns:p14="http://schemas.microsoft.com/office/powerpoint/2010/main" val="30205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711" y="243366"/>
            <a:ext cx="3528209" cy="1114854"/>
          </a:xfrm>
          <a:prstGeom prst="rect">
            <a:avLst/>
          </a:prstGeom>
        </p:spPr>
        <p:txBody>
          <a:bodyPr vert="horz" wrap="square" lIns="0" tIns="6792" rIns="0" bIns="0" rtlCol="0">
            <a:spAutoFit/>
          </a:bodyPr>
          <a:lstStyle/>
          <a:p>
            <a:pPr marL="6468">
              <a:spcBef>
                <a:spcPts val="53"/>
              </a:spcBef>
            </a:pPr>
            <a:r>
              <a:rPr sz="3600" b="1" spc="-122" dirty="0">
                <a:solidFill>
                  <a:srgbClr val="004D80"/>
                </a:solidFill>
                <a:latin typeface="Cambria"/>
                <a:cs typeface="Cambria"/>
              </a:rPr>
              <a:t>Ứ</a:t>
            </a:r>
            <a:r>
              <a:rPr sz="3600" b="1" spc="-74" dirty="0">
                <a:solidFill>
                  <a:srgbClr val="004D80"/>
                </a:solidFill>
                <a:latin typeface="Cambria"/>
                <a:cs typeface="Cambria"/>
              </a:rPr>
              <a:t>n</a:t>
            </a:r>
            <a:r>
              <a:rPr sz="3600" b="1" dirty="0">
                <a:solidFill>
                  <a:srgbClr val="004D80"/>
                </a:solidFill>
                <a:latin typeface="Cambria"/>
                <a:cs typeface="Cambria"/>
              </a:rPr>
              <a:t>g</a:t>
            </a:r>
            <a:r>
              <a:rPr sz="3600" b="1" spc="-143" dirty="0">
                <a:solidFill>
                  <a:srgbClr val="004D80"/>
                </a:solidFill>
                <a:latin typeface="Cambria"/>
                <a:cs typeface="Cambria"/>
              </a:rPr>
              <a:t> </a:t>
            </a:r>
            <a:r>
              <a:rPr sz="3600" b="1" spc="-71" dirty="0">
                <a:solidFill>
                  <a:srgbClr val="004D80"/>
                </a:solidFill>
                <a:latin typeface="Cambria"/>
                <a:cs typeface="Cambria"/>
              </a:rPr>
              <a:t>dụ</a:t>
            </a:r>
            <a:r>
              <a:rPr sz="3600" b="1" spc="-74" dirty="0">
                <a:solidFill>
                  <a:srgbClr val="004D80"/>
                </a:solidFill>
                <a:latin typeface="Cambria"/>
                <a:cs typeface="Cambria"/>
              </a:rPr>
              <a:t>n</a:t>
            </a:r>
            <a:r>
              <a:rPr sz="3600" b="1" dirty="0">
                <a:solidFill>
                  <a:srgbClr val="004D80"/>
                </a:solidFill>
                <a:latin typeface="Cambria"/>
                <a:cs typeface="Cambria"/>
              </a:rPr>
              <a:t>g</a:t>
            </a:r>
            <a:r>
              <a:rPr sz="3600" b="1" spc="-143" dirty="0">
                <a:solidFill>
                  <a:srgbClr val="004D80"/>
                </a:solidFill>
                <a:latin typeface="Cambria"/>
                <a:cs typeface="Cambria"/>
              </a:rPr>
              <a:t> </a:t>
            </a:r>
            <a:r>
              <a:rPr sz="3600" b="1" spc="-69" dirty="0">
                <a:solidFill>
                  <a:srgbClr val="004D80"/>
                </a:solidFill>
                <a:latin typeface="Cambria"/>
                <a:cs typeface="Cambria"/>
              </a:rPr>
              <a:t>m</a:t>
            </a:r>
            <a:r>
              <a:rPr sz="3600" b="1" spc="-74" dirty="0">
                <a:solidFill>
                  <a:srgbClr val="004D80"/>
                </a:solidFill>
                <a:latin typeface="Cambria"/>
                <a:cs typeface="Cambria"/>
              </a:rPr>
              <a:t>in</a:t>
            </a:r>
            <a:r>
              <a:rPr sz="3600" b="1" dirty="0">
                <a:solidFill>
                  <a:srgbClr val="004D80"/>
                </a:solidFill>
                <a:latin typeface="Cambria"/>
                <a:cs typeface="Cambria"/>
              </a:rPr>
              <a:t>h</a:t>
            </a:r>
            <a:r>
              <a:rPr sz="3600" b="1" spc="-145" dirty="0">
                <a:solidFill>
                  <a:srgbClr val="004D80"/>
                </a:solidFill>
                <a:latin typeface="Cambria"/>
                <a:cs typeface="Cambria"/>
              </a:rPr>
              <a:t> </a:t>
            </a:r>
            <a:r>
              <a:rPr sz="3600" b="1" spc="-74" dirty="0">
                <a:solidFill>
                  <a:srgbClr val="004D80"/>
                </a:solidFill>
                <a:latin typeface="Cambria"/>
                <a:cs typeface="Cambria"/>
              </a:rPr>
              <a:t>họ</a:t>
            </a:r>
            <a:r>
              <a:rPr sz="3600" b="1" dirty="0">
                <a:solidFill>
                  <a:srgbClr val="004D80"/>
                </a:solidFill>
                <a:latin typeface="Cambria"/>
                <a:cs typeface="Cambria"/>
              </a:rPr>
              <a:t>a</a:t>
            </a:r>
            <a:endParaRPr sz="3600">
              <a:latin typeface="Cambria"/>
              <a:cs typeface="Cambria"/>
            </a:endParaRPr>
          </a:p>
        </p:txBody>
      </p:sp>
      <p:pic>
        <p:nvPicPr>
          <p:cNvPr id="3" name="object 3"/>
          <p:cNvPicPr/>
          <p:nvPr/>
        </p:nvPicPr>
        <p:blipFill>
          <a:blip r:embed="rId2" cstate="print"/>
          <a:stretch>
            <a:fillRect/>
          </a:stretch>
        </p:blipFill>
        <p:spPr>
          <a:xfrm>
            <a:off x="423174" y="2487561"/>
            <a:ext cx="7822955" cy="2267956"/>
          </a:xfrm>
          <a:prstGeom prst="rect">
            <a:avLst/>
          </a:prstGeom>
        </p:spPr>
      </p:pic>
      <p:sp>
        <p:nvSpPr>
          <p:cNvPr id="5" name="object 5"/>
          <p:cNvSpPr txBox="1"/>
          <p:nvPr/>
        </p:nvSpPr>
        <p:spPr>
          <a:xfrm>
            <a:off x="8642991" y="6561078"/>
            <a:ext cx="130257" cy="111641"/>
          </a:xfrm>
          <a:prstGeom prst="rect">
            <a:avLst/>
          </a:prstGeom>
        </p:spPr>
        <p:txBody>
          <a:bodyPr vert="horz" wrap="square" lIns="0" tIns="3881" rIns="0" bIns="0" rtlCol="0">
            <a:spAutoFit/>
          </a:bodyPr>
          <a:lstStyle/>
          <a:p>
            <a:pPr marL="19404">
              <a:spcBef>
                <a:spcPts val="31"/>
              </a:spcBef>
            </a:pPr>
            <a:fld id="{81D60167-4931-47E6-BA6A-407CBD079E47}" type="slidenum">
              <a:rPr sz="700" spc="8" dirty="0">
                <a:latin typeface="Arial MT"/>
                <a:cs typeface="Arial MT"/>
              </a:rPr>
              <a:pPr marL="19404">
                <a:spcBef>
                  <a:spcPts val="31"/>
                </a:spcBef>
              </a:pPr>
              <a:t>9</a:t>
            </a:fld>
            <a:endParaRPr sz="700">
              <a:latin typeface="Arial MT"/>
              <a:cs typeface="Arial MT"/>
            </a:endParaRPr>
          </a:p>
        </p:txBody>
      </p:sp>
    </p:spTree>
    <p:extLst>
      <p:ext uri="{BB962C8B-B14F-4D97-AF65-F5344CB8AC3E}">
        <p14:creationId xmlns:p14="http://schemas.microsoft.com/office/powerpoint/2010/main" val="371796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3965</Words>
  <Application>Microsoft Office PowerPoint</Application>
  <PresentationFormat>On-screen Show (4:3)</PresentationFormat>
  <Paragraphs>206</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MT</vt:lpstr>
      <vt:lpstr>Calibri</vt:lpstr>
      <vt:lpstr>Cambria</vt:lpstr>
      <vt:lpstr>Microsoft Sans Serif</vt:lpstr>
      <vt:lpstr>Symbol</vt:lpstr>
      <vt:lpstr>Times New Roman</vt:lpstr>
      <vt:lpstr>Verdana</vt:lpstr>
      <vt:lpstr>Office Theme</vt:lpstr>
      <vt:lpstr>Logic mờ và ứng dụng Fuzzy Logic and its Applications</vt:lpstr>
      <vt:lpstr>Tổ chức lớp học</vt:lpstr>
      <vt:lpstr>Nội dung học phần</vt:lpstr>
      <vt:lpstr>Một chút về lịch sử</vt:lpstr>
      <vt:lpstr>PowerPoint Presentation</vt:lpstr>
      <vt:lpstr>Về GS. Lotfi A. Zadeh</vt:lpstr>
      <vt:lpstr>Tổng hợp</vt:lpstr>
      <vt:lpstr>PowerPoint Presentation</vt:lpstr>
      <vt:lpstr>Ứng dụng minh họa</vt:lpstr>
      <vt:lpstr>Một chút khái niệm logic mờ</vt:lpstr>
      <vt:lpstr>PowerPoint Presentation</vt:lpstr>
      <vt:lpstr>Tập hợp mờ (Fuzzy Set)</vt:lpstr>
      <vt:lpstr>Ví dụ 1</vt:lpstr>
      <vt:lpstr>PowerPoint Presentation</vt:lpstr>
      <vt:lpstr>Suy diễn thêm</vt:lpstr>
      <vt:lpstr>Ví dụ 2</vt:lpstr>
      <vt:lpstr>PowerPoint Presentation</vt:lpstr>
      <vt:lpstr>PowerPoint Presentation</vt:lpstr>
      <vt:lpstr>Bài tập 1</vt:lpstr>
      <vt:lpstr>Cách thức xây dựng tập mờ</vt:lpstr>
      <vt:lpstr>Tiếp cận trực quan</vt:lpstr>
      <vt:lpstr>PowerPoint Presentation</vt:lpstr>
      <vt:lpstr>Tiếp cận theo chuyên gia</vt:lpstr>
      <vt:lpstr>PowerPoint Presentation</vt:lpstr>
      <vt:lpstr>PowerPoint Presentation</vt:lpstr>
      <vt:lpstr>PowerPoint Presentation</vt:lpstr>
      <vt:lpstr>Theo cách suy diễn, dẫn giải</vt:lpstr>
      <vt:lpstr>PowerPoint Presentation</vt:lpstr>
      <vt:lpstr>PowerPoint Presentation</vt:lpstr>
      <vt:lpstr>PowerPoint Presentation</vt:lpstr>
      <vt:lpstr>PowerPoint Presentation</vt:lpstr>
      <vt:lpstr>Ví dụ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mờ và ứng dụng Fuzzy Logic and its Applicấions</dc:title>
  <dc:creator>Admin</dc:creator>
  <cp:lastModifiedBy>DELL</cp:lastModifiedBy>
  <cp:revision>8</cp:revision>
  <dcterms:created xsi:type="dcterms:W3CDTF">2023-05-31T21:24:28Z</dcterms:created>
  <dcterms:modified xsi:type="dcterms:W3CDTF">2023-06-14T15:08:05Z</dcterms:modified>
</cp:coreProperties>
</file>