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1068B-E075-4B16-BA18-8E0D35B9A2F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36944-AA53-4D91-A9D4-68971ED1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4DEC-F9F6-4B6D-B26F-C978FEA66F81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098-99A8-4344-86B8-28D043DB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8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A5F8-9B7C-4BFB-97B9-5C15033E5C55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098-99A8-4344-86B8-28D043DB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0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F727-D162-47BA-B745-45F36E057281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098-99A8-4344-86B8-28D043DB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613-85D4-48BB-B65F-2CD5E104C8FD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098-99A8-4344-86B8-28D043DB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4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C68B-BAAE-4BF8-B679-8AE1EF1ECA8C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098-99A8-4344-86B8-28D043DB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6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B5EA-2B74-4BF3-B764-55F7E6039685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098-99A8-4344-86B8-28D043DB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957B-8031-4A5D-82EF-5814493F1F1D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098-99A8-4344-86B8-28D043DB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8129-F8C8-4CFF-97C2-98DBC8949A59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098-99A8-4344-86B8-28D043DB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F6CE-0219-4258-8DA0-BD5B49FDD5BB}" type="datetime1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098-99A8-4344-86B8-28D043DB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839C-4C8D-489C-ACF1-BB02A4DB9AA5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098-99A8-4344-86B8-28D043DB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9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A24-95C5-47FA-A07A-FA915619798A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098-99A8-4344-86B8-28D043DB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AA2C-2A9C-4666-8B15-BBB56518CFA7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7098-99A8-4344-86B8-28D043DB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3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3777" y="2798475"/>
            <a:ext cx="7088832" cy="1266705"/>
          </a:xfrm>
          <a:prstGeom prst="rect">
            <a:avLst/>
          </a:prstGeom>
        </p:spPr>
        <p:txBody>
          <a:bodyPr vert="horz" wrap="square" lIns="0" tIns="106374" rIns="0" bIns="0" rtlCol="0">
            <a:spAutoFit/>
          </a:bodyPr>
          <a:lstStyle/>
          <a:p>
            <a:pPr marL="8407">
              <a:spcBef>
                <a:spcPts val="838"/>
              </a:spcBef>
            </a:pPr>
            <a:r>
              <a:rPr sz="4900" b="1" spc="-97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4900" b="1" spc="-2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00" b="1" spc="201" dirty="0">
                <a:solidFill>
                  <a:srgbClr val="FFFFFF"/>
                </a:solidFill>
                <a:latin typeface="Arial"/>
                <a:cs typeface="Arial"/>
              </a:rPr>
              <a:t>mờ</a:t>
            </a:r>
            <a:r>
              <a:rPr sz="4900" b="1" spc="-2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00" b="1" spc="-92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4900" b="1" spc="-19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900" b="1" spc="143">
                <a:solidFill>
                  <a:srgbClr val="FFFFFF"/>
                </a:solidFill>
                <a:latin typeface="Arial"/>
                <a:cs typeface="Arial"/>
              </a:rPr>
              <a:t>ứ</a:t>
            </a:r>
            <a:r>
              <a:rPr sz="4900" b="1" spc="143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4900" b="1" spc="-20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00" b="1" spc="-117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endParaRPr sz="4900">
              <a:latin typeface="Arial"/>
              <a:cs typeface="Arial"/>
            </a:endParaRPr>
          </a:p>
          <a:p>
            <a:pPr marL="6467">
              <a:spcBef>
                <a:spcPts val="387"/>
              </a:spcBef>
            </a:pPr>
            <a:r>
              <a:rPr sz="2300" b="1" spc="-8" dirty="0">
                <a:solidFill>
                  <a:srgbClr val="00A2FF"/>
                </a:solidFill>
                <a:latin typeface="Arial"/>
                <a:cs typeface="Arial"/>
              </a:rPr>
              <a:t>Fuzzy</a:t>
            </a:r>
            <a:r>
              <a:rPr sz="2300" b="1" dirty="0">
                <a:solidFill>
                  <a:srgbClr val="00A2FF"/>
                </a:solidFill>
                <a:latin typeface="Arial"/>
                <a:cs typeface="Arial"/>
              </a:rPr>
              <a:t> Logic</a:t>
            </a:r>
            <a:r>
              <a:rPr sz="2300" b="1" spc="3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2300" b="1" spc="10" dirty="0">
                <a:solidFill>
                  <a:srgbClr val="00A2FF"/>
                </a:solidFill>
                <a:latin typeface="Arial"/>
                <a:cs typeface="Arial"/>
              </a:rPr>
              <a:t>and</a:t>
            </a:r>
            <a:r>
              <a:rPr sz="2300" b="1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2300" b="1" spc="-10">
                <a:solidFill>
                  <a:srgbClr val="00A2FF"/>
                </a:solidFill>
                <a:latin typeface="Arial"/>
                <a:cs typeface="Arial"/>
              </a:rPr>
              <a:t>its</a:t>
            </a:r>
            <a:r>
              <a:rPr sz="2300" b="1" spc="3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2300" b="1" spc="-8">
                <a:solidFill>
                  <a:srgbClr val="00A2FF"/>
                </a:solidFill>
                <a:latin typeface="Arial"/>
                <a:cs typeface="Arial"/>
              </a:rPr>
              <a:t>Applic</a:t>
            </a:r>
            <a:r>
              <a:rPr lang="en-US" sz="2300" b="1" spc="-8">
                <a:solidFill>
                  <a:srgbClr val="00A2FF"/>
                </a:solidFill>
                <a:latin typeface="Arial"/>
                <a:cs typeface="Arial"/>
              </a:rPr>
              <a:t>at</a:t>
            </a:r>
            <a:r>
              <a:rPr sz="2300" b="1" spc="-8">
                <a:solidFill>
                  <a:srgbClr val="00A2FF"/>
                </a:solidFill>
                <a:latin typeface="Arial"/>
                <a:cs typeface="Arial"/>
              </a:rPr>
              <a:t>ions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0050" y="6555593"/>
            <a:ext cx="59497" cy="116537"/>
          </a:xfrm>
          <a:prstGeom prst="rect">
            <a:avLst/>
          </a:prstGeom>
        </p:spPr>
        <p:txBody>
          <a:bodyPr vert="horz" wrap="square" lIns="0" tIns="8730" rIns="0" bIns="0" rtlCol="0">
            <a:spAutoFit/>
          </a:bodyPr>
          <a:lstStyle/>
          <a:p>
            <a:pPr marL="6467">
              <a:spcBef>
                <a:spcPts val="69"/>
              </a:spcBef>
            </a:pPr>
            <a:r>
              <a:rPr sz="700" spc="8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4394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10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1" y="520365"/>
            <a:ext cx="84496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53" dirty="0">
                <a:solidFill>
                  <a:srgbClr val="004D80"/>
                </a:solidFill>
                <a:latin typeface="Cambria"/>
                <a:cs typeface="Cambria"/>
              </a:rPr>
              <a:t>Phép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66" dirty="0">
                <a:solidFill>
                  <a:srgbClr val="004D80"/>
                </a:solidFill>
                <a:latin typeface="Cambria"/>
                <a:cs typeface="Cambria"/>
              </a:rPr>
              <a:t>toán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66" dirty="0">
                <a:solidFill>
                  <a:srgbClr val="004D80"/>
                </a:solidFill>
                <a:latin typeface="Cambria"/>
                <a:cs typeface="Cambria"/>
              </a:rPr>
              <a:t>trên</a:t>
            </a:r>
            <a:r>
              <a:rPr sz="3600" b="1" spc="-14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56" dirty="0">
                <a:solidFill>
                  <a:srgbClr val="004D80"/>
                </a:solidFill>
                <a:latin typeface="Cambria"/>
                <a:cs typeface="Cambria"/>
              </a:rPr>
              <a:t>không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53" dirty="0">
                <a:solidFill>
                  <a:srgbClr val="004D80"/>
                </a:solidFill>
                <a:latin typeface="Cambria"/>
                <a:cs typeface="Cambria"/>
              </a:rPr>
              <a:t>gian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46" dirty="0">
                <a:solidFill>
                  <a:srgbClr val="004D80"/>
                </a:solidFill>
                <a:latin typeface="Cambria"/>
                <a:cs typeface="Cambria"/>
              </a:rPr>
              <a:t>nền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53" dirty="0">
                <a:solidFill>
                  <a:srgbClr val="004D80"/>
                </a:solidFill>
                <a:latin typeface="Cambria"/>
                <a:cs typeface="Cambria"/>
              </a:rPr>
              <a:t>khác</a:t>
            </a:r>
            <a:r>
              <a:rPr sz="3600" b="1" spc="-14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nhau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2022727"/>
            <a:ext cx="8087212" cy="3496258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2587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Trong các phép toán ở trên ta chı̉ </a:t>
            </a:r>
            <a:r>
              <a:rPr sz="2200">
                <a:latin typeface="Cambria"/>
                <a:cs typeface="Cambria"/>
              </a:rPr>
              <a:t>xét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200" dirty="0">
                <a:latin typeface="Cambria"/>
                <a:cs typeface="Cambria"/>
              </a:rPr>
              <a:t>trên </a:t>
            </a:r>
            <a:r>
              <a:rPr sz="2200">
                <a:latin typeface="Cambria"/>
                <a:cs typeface="Cambria"/>
              </a:rPr>
              <a:t>cùng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kho</a:t>
            </a:r>
            <a:r>
              <a:rPr sz="2200" dirty="0">
                <a:latin typeface="Cambria"/>
                <a:cs typeface="Cambria"/>
              </a:rPr>
              <a:t>̂</a:t>
            </a:r>
            <a:r>
              <a:rPr sz="2200">
                <a:latin typeface="Cambria"/>
                <a:cs typeface="Cambria"/>
              </a:rPr>
              <a:t>ng gian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là </a:t>
            </a:r>
            <a:r>
              <a:rPr sz="2200" i="1" dirty="0">
                <a:latin typeface="Cambria"/>
                <a:cs typeface="Cambria"/>
              </a:rPr>
              <a:t>X</a:t>
            </a:r>
            <a:r>
              <a:rPr sz="2200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  <a:p>
            <a:pPr marL="262281" indent="-256137">
              <a:spcBef>
                <a:spcPts val="1146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Tuy nhiên, trong </a:t>
            </a:r>
            <a:r>
              <a:rPr sz="2200">
                <a:latin typeface="Cambria"/>
                <a:cs typeface="Cambria"/>
              </a:rPr>
              <a:t>thực t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 có nhi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u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200" dirty="0">
                <a:latin typeface="Cambria"/>
                <a:cs typeface="Cambria"/>
              </a:rPr>
              <a:t>với 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khác nhau.</a:t>
            </a:r>
            <a:endParaRPr sz="2200">
              <a:latin typeface="Cambria"/>
              <a:cs typeface="Cambria"/>
            </a:endParaRPr>
          </a:p>
          <a:p>
            <a:pPr marL="262281" marR="379678" indent="-256137">
              <a:lnSpc>
                <a:spcPts val="2562"/>
              </a:lnSpc>
              <a:spcBef>
                <a:spcPts val="1337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Tı́ch Descartes giúp định </a:t>
            </a:r>
            <a:r>
              <a:rPr sz="2200">
                <a:latin typeface="Cambria"/>
                <a:cs typeface="Cambria"/>
              </a:rPr>
              <a:t>nghı̃a v</a:t>
            </a:r>
            <a:r>
              <a:rPr lang="en-US" sz="2200">
                <a:latin typeface="Cambria"/>
                <a:cs typeface="Cambria"/>
              </a:rPr>
              <a:t>ấ</a:t>
            </a:r>
            <a:r>
              <a:rPr sz="2200">
                <a:latin typeface="Cambria"/>
                <a:cs typeface="Cambria"/>
              </a:rPr>
              <a:t>n đ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này như </a:t>
            </a:r>
            <a:r>
              <a:rPr sz="2200">
                <a:latin typeface="Cambria"/>
                <a:cs typeface="Cambria"/>
              </a:rPr>
              <a:t>thực t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 đang t</a:t>
            </a:r>
            <a:r>
              <a:rPr lang="en-US" sz="2200">
                <a:latin typeface="Cambria"/>
                <a:cs typeface="Cambria"/>
              </a:rPr>
              <a:t>ồ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tại. Đa</a:t>
            </a:r>
            <a:r>
              <a:rPr sz="2200">
                <a:latin typeface="Cambria"/>
                <a:cs typeface="Cambria"/>
              </a:rPr>
              <a:t>̂y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chı́nh là vi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c lai nhi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u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hợp </a:t>
            </a:r>
            <a:r>
              <a:rPr sz="2200" dirty="0">
                <a:latin typeface="Cambria"/>
                <a:cs typeface="Cambria"/>
              </a:rPr>
              <a:t>với </a:t>
            </a:r>
            <a:r>
              <a:rPr sz="2200">
                <a:latin typeface="Cambria"/>
                <a:cs typeface="Cambria"/>
              </a:rPr>
              <a:t>nhau 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được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hợp </a:t>
            </a:r>
            <a:r>
              <a:rPr sz="2200" dirty="0">
                <a:latin typeface="Cambria"/>
                <a:cs typeface="Cambria"/>
              </a:rPr>
              <a:t>mới</a:t>
            </a:r>
            <a:endParaRPr sz="2200">
              <a:latin typeface="Cambria"/>
              <a:cs typeface="Cambria"/>
            </a:endParaRPr>
          </a:p>
          <a:p>
            <a:pPr marL="262281" marR="177226" indent="-256137">
              <a:lnSpc>
                <a:spcPts val="2562"/>
              </a:lnSpc>
              <a:spcBef>
                <a:spcPts val="1235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S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 ph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tử </a:t>
            </a:r>
            <a:r>
              <a:rPr sz="2200">
                <a:latin typeface="Cambria"/>
                <a:cs typeface="Cambria"/>
              </a:rPr>
              <a:t>của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hợp tı́ch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này là tı́ch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của các s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 ph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tử của </a:t>
            </a:r>
            <a:r>
              <a:rPr sz="2200">
                <a:latin typeface="Cambria"/>
                <a:cs typeface="Cambria"/>
              </a:rPr>
              <a:t>các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hợp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tạo </a:t>
            </a:r>
            <a:r>
              <a:rPr sz="2200" dirty="0">
                <a:latin typeface="Cambria"/>
                <a:cs typeface="Cambria"/>
              </a:rPr>
              <a:t>thành.</a:t>
            </a:r>
            <a:endParaRPr sz="2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0590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11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9395" y="2710056"/>
            <a:ext cx="8220358" cy="2729422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275218" indent="-256137">
              <a:spcBef>
                <a:spcPts val="64"/>
              </a:spcBef>
              <a:buSzPct val="123529"/>
              <a:buFont typeface="Cambria"/>
              <a:buChar char="•"/>
              <a:tabLst>
                <a:tab pos="275541" algn="l"/>
              </a:tabLst>
            </a:pPr>
            <a:r>
              <a:rPr sz="2200" b="1" dirty="0">
                <a:latin typeface="Cambria"/>
                <a:cs typeface="Cambria"/>
              </a:rPr>
              <a:t>Định nghĩa 7</a:t>
            </a:r>
            <a:r>
              <a:rPr sz="2200" dirty="0">
                <a:latin typeface="Cambria"/>
                <a:cs typeface="Cambria"/>
              </a:rPr>
              <a:t>: Cho </a:t>
            </a:r>
            <a:r>
              <a:rPr sz="2200" i="1">
                <a:latin typeface="Cambria"/>
                <a:cs typeface="Cambria"/>
              </a:rPr>
              <a:t>r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500" baseline="-19360" dirty="0">
                <a:latin typeface="Cambria"/>
                <a:cs typeface="Cambria"/>
              </a:rPr>
              <a:t>1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500" baseline="-19360" dirty="0">
                <a:latin typeface="Cambria"/>
                <a:cs typeface="Cambria"/>
              </a:rPr>
              <a:t>2</a:t>
            </a:r>
            <a:r>
              <a:rPr sz="2400" dirty="0">
                <a:latin typeface="Cambria"/>
                <a:cs typeface="Cambria"/>
              </a:rPr>
              <a:t>, . . . ,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500" i="1" baseline="-1936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Cambria"/>
                <a:cs typeface="Cambria"/>
              </a:rPr>
              <a:t>, </a:t>
            </a:r>
            <a:r>
              <a:rPr sz="2200">
                <a:latin typeface="Cambria"/>
                <a:cs typeface="Cambria"/>
              </a:rPr>
              <a:t>ký hi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u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200" dirty="0">
                <a:latin typeface="Cambria"/>
                <a:cs typeface="Cambria"/>
              </a:rPr>
              <a:t>tı́ch Descartes</a:t>
            </a:r>
            <a:endParaRPr sz="2200">
              <a:latin typeface="Cambria"/>
              <a:cs typeface="Cambria"/>
            </a:endParaRPr>
          </a:p>
          <a:p>
            <a:pPr marL="275218">
              <a:spcBef>
                <a:spcPts val="15"/>
              </a:spcBef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Cambria"/>
                <a:cs typeface="Cambria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500" baseline="-19360" dirty="0">
                <a:latin typeface="Cambria"/>
                <a:cs typeface="Cambria"/>
              </a:rPr>
              <a:t>1 </a:t>
            </a:r>
            <a:r>
              <a:rPr sz="2400" dirty="0">
                <a:latin typeface="Cambria"/>
                <a:cs typeface="Cambria"/>
              </a:rPr>
              <a:t>×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500" baseline="-19360" dirty="0">
                <a:latin typeface="Cambria"/>
                <a:cs typeface="Cambria"/>
              </a:rPr>
              <a:t>2 </a:t>
            </a:r>
            <a:r>
              <a:rPr sz="2400" dirty="0">
                <a:latin typeface="Cambria"/>
                <a:cs typeface="Cambria"/>
              </a:rPr>
              <a:t>× . . . ×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500" i="1" baseline="-19360" dirty="0">
                <a:latin typeface="Times New Roman"/>
                <a:cs typeface="Times New Roman"/>
              </a:rPr>
              <a:t>r </a:t>
            </a:r>
            <a:r>
              <a:rPr sz="2200" dirty="0">
                <a:latin typeface="Cambria"/>
                <a:cs typeface="Cambria"/>
              </a:rPr>
              <a:t>trên </a:t>
            </a:r>
            <a:r>
              <a:rPr sz="2200">
                <a:latin typeface="Cambria"/>
                <a:cs typeface="Cambria"/>
              </a:rPr>
              <a:t>các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tham chi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u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Cambria"/>
                <a:cs typeface="Cambria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baseline="-19360" dirty="0">
                <a:latin typeface="Cambria"/>
                <a:cs typeface="Cambria"/>
              </a:rPr>
              <a:t>1 </a:t>
            </a:r>
            <a:r>
              <a:rPr sz="2400" dirty="0">
                <a:latin typeface="Cambria"/>
                <a:cs typeface="Cambria"/>
              </a:rPr>
              <a:t>×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baseline="-19360" dirty="0">
                <a:latin typeface="Cambria"/>
                <a:cs typeface="Cambria"/>
              </a:rPr>
              <a:t>2 </a:t>
            </a:r>
            <a:r>
              <a:rPr sz="2400" dirty="0">
                <a:latin typeface="Cambria"/>
                <a:cs typeface="Cambria"/>
              </a:rPr>
              <a:t>× . . . ×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i="1" baseline="-19360" dirty="0">
                <a:latin typeface="Times New Roman"/>
                <a:cs typeface="Times New Roman"/>
              </a:rPr>
              <a:t>r</a:t>
            </a:r>
            <a:r>
              <a:rPr sz="2200" i="1" dirty="0">
                <a:latin typeface="Cambria"/>
                <a:cs typeface="Cambria"/>
              </a:rPr>
              <a:t>, hàm</a:t>
            </a:r>
            <a:endParaRPr sz="2200">
              <a:latin typeface="Cambria"/>
              <a:cs typeface="Cambria"/>
            </a:endParaRPr>
          </a:p>
          <a:p>
            <a:pPr marL="275218">
              <a:spcBef>
                <a:spcPts val="18"/>
              </a:spcBef>
            </a:pPr>
            <a:r>
              <a:rPr sz="2200">
                <a:latin typeface="Cambria"/>
                <a:cs typeface="Cambria"/>
              </a:rPr>
              <a:t>thu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c </a:t>
            </a:r>
            <a:r>
              <a:rPr sz="2200" dirty="0">
                <a:latin typeface="Cambria"/>
                <a:cs typeface="Cambria"/>
              </a:rPr>
              <a:t>của tı́ch </a:t>
            </a:r>
            <a:r>
              <a:rPr sz="2200">
                <a:latin typeface="Cambria"/>
                <a:cs typeface="Cambria"/>
              </a:rPr>
              <a:t>các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200" dirty="0">
                <a:latin typeface="Cambria"/>
                <a:cs typeface="Cambria"/>
              </a:rPr>
              <a:t>là 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 </a:t>
            </a:r>
            <a:r>
              <a:rPr sz="2200" dirty="0">
                <a:latin typeface="Cambria"/>
                <a:cs typeface="Cambria"/>
              </a:rPr>
              <a:t>thoả</a:t>
            </a:r>
            <a:endParaRPr sz="2200">
              <a:latin typeface="Cambria"/>
              <a:cs typeface="Cambria"/>
            </a:endParaRPr>
          </a:p>
          <a:p>
            <a:pPr marL="531355">
              <a:spcBef>
                <a:spcPts val="1276"/>
              </a:spcBef>
            </a:pPr>
            <a:r>
              <a:rPr sz="2400" i="1" dirty="0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2500" i="1" baseline="-19360" dirty="0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 =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min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{</a:t>
            </a:r>
            <a:r>
              <a:rPr sz="2400" i="1" dirty="0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2500" i="1" baseline="-19360" dirty="0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baseline="-44917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 </a:t>
            </a:r>
            <a:r>
              <a:rPr sz="2400" i="1" dirty="0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2500" i="1" baseline="-19360" dirty="0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baseline="-44917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 . . . , </a:t>
            </a:r>
            <a:r>
              <a:rPr sz="2400" i="1" dirty="0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2500" i="1" baseline="-19360" dirty="0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i="1" baseline="-44917" dirty="0">
                <a:solidFill>
                  <a:srgbClr val="011993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i="1" baseline="-19360" dirty="0">
                <a:solidFill>
                  <a:srgbClr val="011993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)}, ∀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= 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. . . 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i="1" baseline="-19360" dirty="0">
                <a:solidFill>
                  <a:srgbClr val="011993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 ∈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860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12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1" y="243366"/>
            <a:ext cx="1245675" cy="1114854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97" dirty="0">
                <a:solidFill>
                  <a:srgbClr val="004D80"/>
                </a:solidFill>
                <a:latin typeface="Cambria"/>
                <a:cs typeface="Cambria"/>
              </a:rPr>
              <a:t>V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í</a:t>
            </a:r>
            <a:r>
              <a:rPr sz="3600" b="1" spc="-14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d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ụ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4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1857639"/>
            <a:ext cx="8242409" cy="1511099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30724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Khái </a:t>
            </a:r>
            <a:r>
              <a:rPr lang="en-US" sz="2200">
                <a:latin typeface="Cambria"/>
                <a:cs typeface="Cambria"/>
              </a:rPr>
              <a:t>niệm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già không chı̉ căn cứ </a:t>
            </a:r>
            <a:r>
              <a:rPr sz="2200">
                <a:latin typeface="Cambria"/>
                <a:cs typeface="Cambria"/>
              </a:rPr>
              <a:t>vào tu</a:t>
            </a:r>
            <a:r>
              <a:rPr lang="en-US" sz="2200">
                <a:latin typeface="Cambria"/>
                <a:cs typeface="Cambria"/>
              </a:rPr>
              <a:t>ổ</a:t>
            </a:r>
            <a:r>
              <a:rPr sz="2200">
                <a:latin typeface="Cambria"/>
                <a:cs typeface="Cambria"/>
              </a:rPr>
              <a:t>i </a:t>
            </a:r>
            <a:r>
              <a:rPr sz="2200" dirty="0">
                <a:latin typeface="Cambria"/>
                <a:cs typeface="Cambria"/>
              </a:rPr>
              <a:t>mà còn căn cứ vào </a:t>
            </a:r>
            <a:r>
              <a:rPr sz="2200">
                <a:latin typeface="Cambria"/>
                <a:cs typeface="Cambria"/>
              </a:rPr>
              <a:t>những y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u t</a:t>
            </a:r>
            <a:r>
              <a:rPr lang="en-US" sz="2200">
                <a:latin typeface="Cambria"/>
                <a:cs typeface="Cambria"/>
              </a:rPr>
              <a:t>ố </a:t>
            </a:r>
            <a:r>
              <a:rPr sz="2200">
                <a:latin typeface="Cambria"/>
                <a:cs typeface="Cambria"/>
              </a:rPr>
              <a:t>khác, ch</a:t>
            </a:r>
            <a:r>
              <a:rPr lang="en-US" sz="2200">
                <a:latin typeface="Cambria"/>
                <a:cs typeface="Cambria"/>
              </a:rPr>
              <a:t>ẳ</a:t>
            </a:r>
            <a:r>
              <a:rPr sz="2200">
                <a:latin typeface="Cambria"/>
                <a:cs typeface="Cambria"/>
              </a:rPr>
              <a:t>ng hạn vi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c </a:t>
            </a:r>
            <a:r>
              <a:rPr sz="2200" dirty="0">
                <a:latin typeface="Cambria"/>
                <a:cs typeface="Cambria"/>
              </a:rPr>
              <a:t>đi lại</a:t>
            </a:r>
            <a:endParaRPr sz="2200">
              <a:latin typeface="Cambria"/>
              <a:cs typeface="Cambria"/>
            </a:endParaRPr>
          </a:p>
          <a:p>
            <a:pPr marL="262281" marR="362861" indent="-256137">
              <a:lnSpc>
                <a:spcPts val="2562"/>
              </a:lnSpc>
              <a:spcBef>
                <a:spcPts val="1235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Khi đó, </a:t>
            </a:r>
            <a:r>
              <a:rPr sz="2200">
                <a:latin typeface="Cambria"/>
                <a:cs typeface="Cambria"/>
              </a:rPr>
              <a:t>ngoài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lớn tu</a:t>
            </a:r>
            <a:r>
              <a:rPr lang="en-US" sz="2200">
                <a:latin typeface="Cambria"/>
                <a:cs typeface="Cambria"/>
              </a:rPr>
              <a:t>ổ</a:t>
            </a:r>
            <a:r>
              <a:rPr sz="2200">
                <a:latin typeface="Cambria"/>
                <a:cs typeface="Cambria"/>
              </a:rPr>
              <a:t>i </a:t>
            </a:r>
            <a:r>
              <a:rPr sz="2200" i="1" dirty="0">
                <a:latin typeface="Cambria"/>
                <a:cs typeface="Cambria"/>
              </a:rPr>
              <a:t>C </a:t>
            </a:r>
            <a:r>
              <a:rPr sz="2200" dirty="0">
                <a:latin typeface="Cambria"/>
                <a:cs typeface="Cambria"/>
              </a:rPr>
              <a:t>trên 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i="1" dirty="0">
                <a:latin typeface="Cambria"/>
                <a:cs typeface="Cambria"/>
              </a:rPr>
              <a:t>X </a:t>
            </a:r>
            <a:r>
              <a:rPr sz="2200" dirty="0">
                <a:latin typeface="Cambria"/>
                <a:cs typeface="Cambria"/>
              </a:rPr>
              <a:t>như trong </a:t>
            </a:r>
            <a:r>
              <a:rPr sz="2200">
                <a:latin typeface="Cambria"/>
                <a:cs typeface="Cambria"/>
              </a:rPr>
              <a:t>vı́ dụ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trước</a:t>
            </a:r>
            <a:r>
              <a:rPr sz="2200" dirty="0">
                <a:latin typeface="Cambria"/>
                <a:cs typeface="Cambria"/>
              </a:rPr>
              <a:t>,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11" y="5085714"/>
            <a:ext cx="7377007" cy="685926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62281" indent="-256137">
              <a:spcBef>
                <a:spcPts val="69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B</a:t>
            </a:r>
            <a:r>
              <a:rPr lang="en-US" sz="2200">
                <a:latin typeface="Cambria"/>
                <a:cs typeface="Cambria"/>
              </a:rPr>
              <a:t>ổ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sung thê</a:t>
            </a:r>
            <a:r>
              <a:rPr sz="2200">
                <a:latin typeface="Cambria"/>
                <a:cs typeface="Cambria"/>
              </a:rPr>
              <a:t>m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đi </a:t>
            </a:r>
            <a:r>
              <a:rPr sz="2200" dirty="0">
                <a:latin typeface="Cambria"/>
                <a:cs typeface="Cambria"/>
              </a:rPr>
              <a:t>lại chậm chạp </a:t>
            </a:r>
            <a:r>
              <a:rPr sz="2200" i="1" dirty="0">
                <a:latin typeface="Cambria"/>
                <a:cs typeface="Cambria"/>
              </a:rPr>
              <a:t>D </a:t>
            </a:r>
            <a:r>
              <a:rPr sz="2200" dirty="0">
                <a:latin typeface="Cambria"/>
                <a:cs typeface="Cambria"/>
              </a:rPr>
              <a:t>trên 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i="1" dirty="0">
                <a:latin typeface="Cambria"/>
                <a:cs typeface="Cambria"/>
              </a:rPr>
              <a:t>Y </a:t>
            </a:r>
            <a:r>
              <a:rPr sz="2200" dirty="0">
                <a:latin typeface="Cambria"/>
                <a:cs typeface="Cambria"/>
              </a:rPr>
              <a:t>như sau: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59" y="3746876"/>
            <a:ext cx="6984781" cy="120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55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13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5711" y="421058"/>
            <a:ext cx="8403911" cy="652862"/>
          </a:xfrm>
          <a:prstGeom prst="rect">
            <a:avLst/>
          </a:prstGeom>
        </p:spPr>
        <p:txBody>
          <a:bodyPr vert="horz" wrap="square" lIns="0" tIns="6468" rIns="0" bIns="0" rtlCol="0">
            <a:spAutoFit/>
          </a:bodyPr>
          <a:lstStyle/>
          <a:p>
            <a:pPr marL="257107" indent="-250962">
              <a:spcBef>
                <a:spcPts val="51"/>
              </a:spcBef>
              <a:buSzPct val="122619"/>
              <a:buChar char="•"/>
              <a:tabLst>
                <a:tab pos="257430" algn="l"/>
                <a:tab pos="5550932" algn="l"/>
              </a:tabLst>
            </a:pPr>
            <a:r>
              <a:rPr sz="2100" dirty="0">
                <a:latin typeface="Cambria"/>
                <a:cs typeface="Cambria"/>
              </a:rPr>
              <a:t>Với </a:t>
            </a:r>
            <a:r>
              <a:rPr sz="2100" i="1" dirty="0">
                <a:latin typeface="Cambria"/>
                <a:cs typeface="Cambria"/>
              </a:rPr>
              <a:t>Y </a:t>
            </a:r>
            <a:r>
              <a:rPr sz="2100" dirty="0">
                <a:latin typeface="Cambria"/>
                <a:cs typeface="Cambria"/>
              </a:rPr>
              <a:t>nhận giá trị 1,5,10 tương ứng </a:t>
            </a:r>
            <a:r>
              <a:rPr sz="2100">
                <a:latin typeface="Cambria"/>
                <a:cs typeface="Cambria"/>
              </a:rPr>
              <a:t>với t</a:t>
            </a:r>
            <a:r>
              <a:rPr lang="en-US" sz="2100">
                <a:latin typeface="Cambria"/>
                <a:cs typeface="Cambria"/>
              </a:rPr>
              <a:t>ố</a:t>
            </a:r>
            <a:r>
              <a:rPr sz="2100">
                <a:latin typeface="Cambria"/>
                <a:cs typeface="Cambria"/>
              </a:rPr>
              <a:t>c </a:t>
            </a:r>
            <a:r>
              <a:rPr sz="2100" dirty="0">
                <a:latin typeface="Cambria"/>
                <a:cs typeface="Cambria"/>
              </a:rPr>
              <a:t>độ	đi 10m là 1 giây, 5 giây, 10 giây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2286805"/>
            <a:ext cx="8177280" cy="683640"/>
          </a:xfrm>
          <a:prstGeom prst="rect">
            <a:avLst/>
          </a:prstGeom>
        </p:spPr>
        <p:txBody>
          <a:bodyPr vert="horz" wrap="square" lIns="0" tIns="6468" rIns="0" bIns="0" rtlCol="0">
            <a:spAutoFit/>
          </a:bodyPr>
          <a:lstStyle/>
          <a:p>
            <a:pPr marL="257107" indent="-250962">
              <a:spcBef>
                <a:spcPts val="51"/>
              </a:spcBef>
              <a:buSzPct val="122619"/>
              <a:buChar char="•"/>
              <a:tabLst>
                <a:tab pos="257430" algn="l"/>
              </a:tabLst>
            </a:pPr>
            <a:r>
              <a:rPr sz="2100" dirty="0">
                <a:latin typeface="Cambria"/>
                <a:cs typeface="Cambria"/>
              </a:rPr>
              <a:t>Từ đây suy </a:t>
            </a:r>
            <a:r>
              <a:rPr sz="2100">
                <a:latin typeface="Cambria"/>
                <a:cs typeface="Cambria"/>
              </a:rPr>
              <a:t>ra </a:t>
            </a:r>
            <a:r>
              <a:rPr lang="vi-VN" sz="2100">
                <a:latin typeface="Cambria"/>
                <a:cs typeface="Cambria"/>
              </a:rPr>
              <a:t>tập </a:t>
            </a:r>
            <a:r>
              <a:rPr sz="2100">
                <a:latin typeface="Cambria"/>
                <a:cs typeface="Cambria"/>
              </a:rPr>
              <a:t>mờ </a:t>
            </a:r>
            <a:r>
              <a:rPr sz="2100" dirty="0">
                <a:latin typeface="Cambria"/>
                <a:cs typeface="Cambria"/>
              </a:rPr>
              <a:t>già thâ</a:t>
            </a:r>
            <a:r>
              <a:rPr sz="2100">
                <a:latin typeface="Cambria"/>
                <a:cs typeface="Cambria"/>
              </a:rPr>
              <a:t>̣t sự</a:t>
            </a:r>
            <a:r>
              <a:rPr lang="en-US" sz="2100">
                <a:latin typeface="Cambria"/>
                <a:cs typeface="Cambria"/>
              </a:rPr>
              <a:t> G = </a:t>
            </a:r>
            <a:r>
              <a:rPr lang="es-ES" sz="2300" i="1">
                <a:latin typeface="Times New Roman"/>
                <a:cs typeface="Times New Roman"/>
              </a:rPr>
              <a:t>C</a:t>
            </a:r>
            <a:r>
              <a:rPr lang="es-ES" sz="2300" i="1">
                <a:latin typeface="Times New Roman"/>
                <a:cs typeface="Times New Roman"/>
                <a:sym typeface="Symbol"/>
              </a:rPr>
              <a:t></a:t>
            </a:r>
            <a:r>
              <a:rPr lang="es-ES" sz="2300" i="1">
                <a:latin typeface="Times New Roman"/>
                <a:cs typeface="Times New Roman"/>
              </a:rPr>
              <a:t> D </a:t>
            </a:r>
            <a:r>
              <a:rPr lang="es-ES" sz="2100">
                <a:latin typeface="Cambria"/>
                <a:cs typeface="Cambria"/>
              </a:rPr>
              <a:t>trên không gian nền </a:t>
            </a:r>
            <a:r>
              <a:rPr lang="es-ES" sz="2300" i="1">
                <a:latin typeface="Times New Roman"/>
                <a:cs typeface="Times New Roman"/>
              </a:rPr>
              <a:t>X </a:t>
            </a:r>
            <a:r>
              <a:rPr lang="es-ES" sz="2300" i="1">
                <a:latin typeface="Times New Roman"/>
                <a:cs typeface="Times New Roman"/>
                <a:sym typeface="Symbol"/>
              </a:rPr>
              <a:t></a:t>
            </a:r>
            <a:r>
              <a:rPr lang="es-ES" sz="2300" i="1">
                <a:latin typeface="Times New Roman"/>
                <a:cs typeface="Times New Roman"/>
              </a:rPr>
              <a:t> Y </a:t>
            </a:r>
            <a:r>
              <a:rPr lang="es-ES" sz="2100">
                <a:latin typeface="Cambria"/>
                <a:cs typeface="Cambria"/>
              </a:rPr>
              <a:t>là</a:t>
            </a:r>
            <a:endParaRPr sz="2100">
              <a:latin typeface="Cambria"/>
              <a:cs typeface="Cambri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65" y="1019700"/>
            <a:ext cx="4628552" cy="125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76" y="2874507"/>
            <a:ext cx="6942980" cy="355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73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14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0" y="520365"/>
            <a:ext cx="26584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Bà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i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tậ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p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4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158" y="1518065"/>
            <a:ext cx="8162594" cy="4132330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75218" marR="103166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75541" algn="l"/>
                <a:tab pos="967629" algn="l"/>
              </a:tabLst>
            </a:pPr>
            <a:r>
              <a:rPr sz="2200">
                <a:latin typeface="Cambria"/>
                <a:cs typeface="Cambria"/>
              </a:rPr>
              <a:t>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giám </a:t>
            </a:r>
            <a:r>
              <a:rPr sz="2200">
                <a:latin typeface="Cambria"/>
                <a:cs typeface="Cambria"/>
              </a:rPr>
              <a:t>định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vie</a:t>
            </a:r>
            <a:r>
              <a:rPr sz="2200" dirty="0">
                <a:latin typeface="Cambria"/>
                <a:cs typeface="Cambria"/>
              </a:rPr>
              <a:t>̂n đá quý, </a:t>
            </a:r>
            <a:r>
              <a:rPr sz="2200">
                <a:latin typeface="Cambria"/>
                <a:cs typeface="Cambria"/>
              </a:rPr>
              <a:t>người ta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ca</a:t>
            </a:r>
            <a:r>
              <a:rPr sz="2200" dirty="0">
                <a:latin typeface="Cambria"/>
                <a:cs typeface="Cambria"/>
              </a:rPr>
              <a:t>̆n cứ vào trọng lượng</a:t>
            </a:r>
            <a:r>
              <a:rPr sz="2200">
                <a:latin typeface="Cambria"/>
                <a:cs typeface="Cambria"/>
              </a:rPr>
              <a:t>, kı́ch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thước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và </a:t>
            </a:r>
            <a:r>
              <a:rPr sz="2200" dirty="0">
                <a:latin typeface="Cambria"/>
                <a:cs typeface="Cambria"/>
              </a:rPr>
              <a:t>độ	</a:t>
            </a:r>
            <a:r>
              <a:rPr sz="2200">
                <a:latin typeface="Cambria"/>
                <a:cs typeface="Cambria"/>
              </a:rPr>
              <a:t>tinh khi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, giả sử 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như sau:</a:t>
            </a:r>
            <a:endParaRPr sz="2200">
              <a:latin typeface="Cambria"/>
              <a:cs typeface="Cambria"/>
            </a:endParaRPr>
          </a:p>
          <a:p>
            <a:pPr marL="552377" lvl="1" indent="-277482">
              <a:spcBef>
                <a:spcPts val="1128"/>
              </a:spcBef>
              <a:buSzPct val="123529"/>
              <a:buFont typeface="Microsoft Sans Serif"/>
              <a:buChar char="‣"/>
              <a:tabLst>
                <a:tab pos="552700" algn="l"/>
              </a:tabLst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Trọng lượng: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có </a:t>
            </a:r>
            <a:r>
              <a:rPr lang="vi-VN" sz="2200">
                <a:solidFill>
                  <a:srgbClr val="011993"/>
                </a:solidFill>
                <a:latin typeface="Cambria"/>
                <a:cs typeface="Cambria"/>
              </a:rPr>
              <a:t>tập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tham chi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⊂ </a:t>
            </a:r>
            <a:r>
              <a:rPr sz="2400" b="1" dirty="0">
                <a:solidFill>
                  <a:srgbClr val="011993"/>
                </a:solidFill>
                <a:latin typeface="Times New Roman"/>
                <a:cs typeface="Times New Roman"/>
              </a:rPr>
              <a:t>R</a:t>
            </a:r>
            <a:r>
              <a:rPr sz="2500" baseline="29461" dirty="0">
                <a:solidFill>
                  <a:srgbClr val="011993"/>
                </a:solidFill>
                <a:latin typeface="Cambria"/>
                <a:cs typeface="Cambria"/>
              </a:rPr>
              <a:t>+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tı́nh b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ằ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cara</a:t>
            </a:r>
            <a:endParaRPr sz="2200">
              <a:latin typeface="Cambria"/>
              <a:cs typeface="Cambria"/>
            </a:endParaRPr>
          </a:p>
          <a:p>
            <a:pPr marL="552377" lvl="1" indent="-277482">
              <a:spcBef>
                <a:spcPts val="1210"/>
              </a:spcBef>
              <a:buSzPct val="123529"/>
              <a:buFont typeface="Microsoft Sans Serif"/>
              <a:buChar char="‣"/>
              <a:tabLst>
                <a:tab pos="552700" algn="l"/>
              </a:tabLst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Kı́ch thước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: </a:t>
            </a:r>
            <a:r>
              <a:rPr lang="vi-VN" sz="2200">
                <a:solidFill>
                  <a:srgbClr val="011993"/>
                </a:solidFill>
                <a:latin typeface="Cambria"/>
                <a:cs typeface="Cambria"/>
              </a:rPr>
              <a:t>tập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tham chi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là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3600" baseline="-11350" dirty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1,2,3</a:t>
            </a:r>
            <a:r>
              <a:rPr sz="3600" baseline="-11350" dirty="0">
                <a:solidFill>
                  <a:srgbClr val="011993"/>
                </a:solidFill>
                <a:latin typeface="Verdana"/>
                <a:cs typeface="Verdana"/>
              </a:rPr>
              <a:t>}</a:t>
            </a:r>
            <a:endParaRPr sz="3600" baseline="-11350">
              <a:latin typeface="Verdana"/>
              <a:cs typeface="Verdana"/>
            </a:endParaRPr>
          </a:p>
          <a:p>
            <a:pPr marL="552377" lvl="1" indent="-277482">
              <a:spcBef>
                <a:spcPts val="1543"/>
              </a:spcBef>
              <a:buSzPct val="123529"/>
              <a:buFont typeface="Microsoft Sans Serif"/>
              <a:buChar char="‣"/>
              <a:tabLst>
                <a:tab pos="552700" algn="l"/>
                <a:tab pos="944991" algn="l"/>
              </a:tabLst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Độ	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tı́nh khi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cũng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có </a:t>
            </a:r>
            <a:r>
              <a:rPr lang="vi-VN" sz="2200">
                <a:solidFill>
                  <a:srgbClr val="011993"/>
                </a:solidFill>
                <a:latin typeface="Cambria"/>
                <a:cs typeface="Cambria"/>
              </a:rPr>
              <a:t>tập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tham chi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là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Z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3600" baseline="-11350" dirty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1,5,10</a:t>
            </a:r>
            <a:r>
              <a:rPr sz="3600" baseline="-11350" dirty="0">
                <a:solidFill>
                  <a:srgbClr val="011993"/>
                </a:solidFill>
                <a:latin typeface="Verdana"/>
                <a:cs typeface="Verdana"/>
              </a:rPr>
              <a:t>}</a:t>
            </a:r>
            <a:endParaRPr sz="3600" baseline="-11350">
              <a:latin typeface="Verdana"/>
              <a:cs typeface="Verdana"/>
            </a:endParaRPr>
          </a:p>
          <a:p>
            <a:pPr marL="275218" marR="9055" indent="-256137">
              <a:lnSpc>
                <a:spcPts val="2791"/>
              </a:lnSpc>
              <a:spcBef>
                <a:spcPts val="1648"/>
              </a:spcBef>
              <a:buSzPct val="123529"/>
              <a:buChar char="•"/>
              <a:tabLst>
                <a:tab pos="274895" algn="l"/>
              </a:tabLst>
            </a:pPr>
            <a:r>
              <a:rPr sz="2200" dirty="0">
                <a:latin typeface="Cambria"/>
                <a:cs typeface="Cambria"/>
              </a:rPr>
              <a:t>Tập mờ </a:t>
            </a:r>
            <a:r>
              <a:rPr sz="2200">
                <a:latin typeface="Cambria"/>
                <a:cs typeface="Cambria"/>
              </a:rPr>
              <a:t>giá t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(</a:t>
            </a:r>
            <a:r>
              <a:rPr sz="2200">
                <a:latin typeface="Cambria"/>
                <a:cs typeface="Cambria"/>
              </a:rPr>
              <a:t>	</a:t>
            </a:r>
            <a:r>
              <a:rPr lang="en-US" sz="2200">
                <a:latin typeface="Cambria"/>
                <a:cs typeface="Cambria"/>
              </a:rPr>
              <a:t>G</a:t>
            </a:r>
            <a:r>
              <a:rPr sz="2200">
                <a:latin typeface="Cambria"/>
                <a:cs typeface="Cambria"/>
              </a:rPr>
              <a:t>) </a:t>
            </a:r>
            <a:r>
              <a:rPr sz="2200" dirty="0">
                <a:latin typeface="Cambria"/>
                <a:cs typeface="Cambria"/>
              </a:rPr>
              <a:t>của viên đá quý phải dựa trên </a:t>
            </a:r>
            <a:r>
              <a:rPr sz="2200">
                <a:latin typeface="Cambria"/>
                <a:cs typeface="Cambria"/>
              </a:rPr>
              <a:t>3 y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u t</a:t>
            </a:r>
            <a:r>
              <a:rPr lang="en-US" sz="2200">
                <a:latin typeface="Cambria"/>
                <a:cs typeface="Cambria"/>
              </a:rPr>
              <a:t>ố,</a:t>
            </a:r>
            <a:r>
              <a:rPr sz="2200">
                <a:latin typeface="Cambria"/>
                <a:cs typeface="Cambria"/>
              </a:rPr>
              <a:t> ch</a:t>
            </a:r>
            <a:r>
              <a:rPr lang="en-US" sz="2200">
                <a:latin typeface="Cambria"/>
                <a:cs typeface="Cambria"/>
              </a:rPr>
              <a:t>ẳ</a:t>
            </a:r>
            <a:r>
              <a:rPr sz="2200">
                <a:latin typeface="Cambria"/>
                <a:cs typeface="Cambria"/>
              </a:rPr>
              <a:t>ng </a:t>
            </a:r>
            <a:r>
              <a:rPr sz="2200" dirty="0">
                <a:latin typeface="Cambria"/>
                <a:cs typeface="Cambria"/>
              </a:rPr>
              <a:t>hạn</a:t>
            </a:r>
            <a:r>
              <a:rPr sz="2200">
                <a:latin typeface="Cambria"/>
                <a:cs typeface="Cambria"/>
              </a:rPr>
              <a:t>: trọng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lượng </a:t>
            </a:r>
            <a:r>
              <a:rPr sz="2200" dirty="0">
                <a:latin typeface="Cambria"/>
                <a:cs typeface="Cambria"/>
              </a:rPr>
              <a:t>hợp </a:t>
            </a:r>
            <a:r>
              <a:rPr sz="2200">
                <a:latin typeface="Cambria"/>
                <a:cs typeface="Cambria"/>
              </a:rPr>
              <a:t>lý (</a:t>
            </a:r>
            <a:r>
              <a:rPr lang="en-US" sz="2200">
                <a:latin typeface="Cambria"/>
                <a:cs typeface="Cambria"/>
              </a:rPr>
              <a:t>A</a:t>
            </a:r>
            <a:r>
              <a:rPr sz="2200">
                <a:latin typeface="Cambria"/>
                <a:cs typeface="Cambria"/>
              </a:rPr>
              <a:t>), </a:t>
            </a:r>
            <a:r>
              <a:rPr sz="2200" dirty="0">
                <a:latin typeface="Cambria"/>
                <a:cs typeface="Cambria"/>
              </a:rPr>
              <a:t>kı́ch thước phù </a:t>
            </a:r>
            <a:r>
              <a:rPr sz="2200">
                <a:latin typeface="Cambria"/>
                <a:cs typeface="Cambria"/>
              </a:rPr>
              <a:t>hợp (</a:t>
            </a:r>
            <a:r>
              <a:rPr lang="en-US" sz="2200">
                <a:latin typeface="Cambria"/>
                <a:cs typeface="Cambria"/>
              </a:rPr>
              <a:t>B</a:t>
            </a:r>
            <a:r>
              <a:rPr sz="2200">
                <a:latin typeface="Cambria"/>
                <a:cs typeface="Cambria"/>
              </a:rPr>
              <a:t>), đ</a:t>
            </a:r>
            <a:r>
              <a:rPr lang="en-US" sz="2200">
                <a:latin typeface="Cambria"/>
                <a:cs typeface="Cambria"/>
              </a:rPr>
              <a:t>ộ </a:t>
            </a:r>
            <a:r>
              <a:rPr sz="2200">
                <a:latin typeface="Cambria"/>
                <a:cs typeface="Cambria"/>
              </a:rPr>
              <a:t>tinh khi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 cao</a:t>
            </a:r>
            <a:r>
              <a:rPr lang="en-US" sz="2200">
                <a:latin typeface="Cambria"/>
                <a:cs typeface="Cambria"/>
              </a:rPr>
              <a:t> (</a:t>
            </a:r>
            <a:r>
              <a:rPr sz="2400" i="1">
                <a:latin typeface="Times New Roman"/>
                <a:cs typeface="Times New Roman"/>
              </a:rPr>
              <a:t>C</a:t>
            </a:r>
            <a:r>
              <a:rPr lang="en-US" sz="2400" i="1">
                <a:latin typeface="Times New Roman"/>
                <a:cs typeface="Times New Roman"/>
              </a:rPr>
              <a:t>)</a:t>
            </a:r>
          </a:p>
          <a:p>
            <a:pPr marL="275218" marR="9055" indent="-256137">
              <a:lnSpc>
                <a:spcPts val="2791"/>
              </a:lnSpc>
              <a:spcBef>
                <a:spcPts val="1648"/>
              </a:spcBef>
              <a:buSzPct val="123529"/>
              <a:buFontTx/>
              <a:buChar char="•"/>
              <a:tabLst>
                <a:tab pos="274895" algn="l"/>
              </a:tabLst>
            </a:pPr>
            <a:r>
              <a:rPr lang="en-US" sz="2400" i="1">
                <a:latin typeface="Times New Roman"/>
                <a:cs typeface="Times New Roman"/>
              </a:rPr>
              <a:t>Với G = </a:t>
            </a:r>
            <a:r>
              <a:rPr lang="vi-VN" sz="2400" i="1">
                <a:latin typeface="Times New Roman"/>
                <a:cs typeface="Times New Roman"/>
              </a:rPr>
              <a:t>A</a:t>
            </a:r>
            <a:r>
              <a:rPr lang="en-US" sz="2400" i="1">
                <a:latin typeface="Times New Roman"/>
                <a:cs typeface="Times New Roman"/>
              </a:rPr>
              <a:t> </a:t>
            </a:r>
            <a:r>
              <a:rPr lang="vi-VN" sz="2400" i="1">
                <a:latin typeface="Times New Roman"/>
                <a:cs typeface="Times New Roman"/>
                <a:sym typeface="Symbol"/>
              </a:rPr>
              <a:t></a:t>
            </a:r>
            <a:r>
              <a:rPr lang="en-US" sz="2400" i="1">
                <a:latin typeface="Times New Roman"/>
                <a:cs typeface="Times New Roman"/>
                <a:sym typeface="Symbol"/>
              </a:rPr>
              <a:t> </a:t>
            </a:r>
            <a:r>
              <a:rPr lang="vi-VN" sz="2400" i="1">
                <a:latin typeface="Times New Roman"/>
                <a:cs typeface="Times New Roman"/>
              </a:rPr>
              <a:t>B</a:t>
            </a:r>
            <a:r>
              <a:rPr lang="vi-VN" sz="2400" i="1">
                <a:latin typeface="Times New Roman"/>
                <a:cs typeface="Times New Roman"/>
                <a:sym typeface="Symbol"/>
              </a:rPr>
              <a:t>  </a:t>
            </a:r>
            <a:r>
              <a:rPr lang="vi-VN" sz="2400" i="1">
                <a:latin typeface="Times New Roman"/>
                <a:cs typeface="Times New Roman"/>
              </a:rPr>
              <a:t>C </a:t>
            </a:r>
            <a:r>
              <a:rPr lang="vi-VN" sz="2200">
                <a:latin typeface="Cambria"/>
                <a:cs typeface="Cambria"/>
              </a:rPr>
              <a:t>trên không gian nền là </a:t>
            </a:r>
            <a:r>
              <a:rPr lang="vi-VN" sz="2400" i="1">
                <a:latin typeface="Times New Roman"/>
                <a:cs typeface="Times New Roman"/>
              </a:rPr>
              <a:t>X</a:t>
            </a:r>
            <a:r>
              <a:rPr lang="vi-VN" sz="2400" i="1">
                <a:latin typeface="Times New Roman"/>
                <a:cs typeface="Times New Roman"/>
                <a:sym typeface="Symbol"/>
              </a:rPr>
              <a:t>  </a:t>
            </a:r>
            <a:r>
              <a:rPr lang="vi-VN" sz="2400" i="1">
                <a:latin typeface="Times New Roman"/>
                <a:cs typeface="Times New Roman"/>
              </a:rPr>
              <a:t>Y</a:t>
            </a:r>
            <a:r>
              <a:rPr lang="en-US" sz="2400" i="1">
                <a:latin typeface="Times New Roman"/>
                <a:cs typeface="Times New Roman"/>
              </a:rPr>
              <a:t> </a:t>
            </a:r>
            <a:r>
              <a:rPr lang="vi-VN" sz="2400" i="1">
                <a:latin typeface="Times New Roman"/>
                <a:cs typeface="Times New Roman"/>
                <a:sym typeface="Symbol"/>
              </a:rPr>
              <a:t> </a:t>
            </a:r>
            <a:r>
              <a:rPr lang="vi-VN" sz="2400" i="1">
                <a:latin typeface="Times New Roman"/>
                <a:cs typeface="Times New Roman"/>
              </a:rPr>
              <a:t>Z</a:t>
            </a:r>
            <a:endParaRPr lang="vi-VN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60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15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50" y="581799"/>
            <a:ext cx="2174250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97" dirty="0">
                <a:solidFill>
                  <a:srgbClr val="004D80"/>
                </a:solidFill>
                <a:latin typeface="Cambria"/>
                <a:cs typeface="Cambria"/>
              </a:rPr>
              <a:t>V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í</a:t>
            </a:r>
            <a:r>
              <a:rPr sz="3600" b="1" spc="-14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d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ụ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5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1781390"/>
            <a:ext cx="8403911" cy="3241480"/>
          </a:xfrm>
          <a:prstGeom prst="rect">
            <a:avLst/>
          </a:prstGeom>
        </p:spPr>
        <p:txBody>
          <a:bodyPr vert="horz" wrap="square" lIns="0" tIns="80851" rIns="0" bIns="0" rtlCol="0">
            <a:spAutoFit/>
          </a:bodyPr>
          <a:lstStyle/>
          <a:p>
            <a:pPr marL="262281" indent="-256137">
              <a:spcBef>
                <a:spcPts val="637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Giải pháp </a:t>
            </a:r>
            <a:r>
              <a:rPr sz="2200">
                <a:latin typeface="Cambria"/>
                <a:cs typeface="Cambria"/>
              </a:rPr>
              <a:t>phòng b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nh ph</a:t>
            </a:r>
            <a:r>
              <a:rPr lang="en-US" sz="2200">
                <a:latin typeface="Cambria"/>
                <a:cs typeface="Cambria"/>
              </a:rPr>
              <a:t>ổ</a:t>
            </a:r>
            <a:r>
              <a:rPr sz="2200">
                <a:latin typeface="Cambria"/>
                <a:cs typeface="Cambria"/>
              </a:rPr>
              <a:t>i t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cho người trẻ là tiêm vaccine</a:t>
            </a:r>
            <a:endParaRPr sz="2200">
              <a:latin typeface="Cambria"/>
              <a:cs typeface="Cambria"/>
            </a:endParaRPr>
          </a:p>
          <a:p>
            <a:pPr marL="262281" marR="384206" indent="-256137">
              <a:lnSpc>
                <a:spcPts val="2562"/>
              </a:lnSpc>
              <a:spcBef>
                <a:spcPts val="1339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Cho các loại vaccine cúm </a:t>
            </a:r>
            <a:r>
              <a:rPr sz="2200" i="1" dirty="0">
                <a:latin typeface="Cambria"/>
                <a:cs typeface="Cambria"/>
              </a:rPr>
              <a:t>X </a:t>
            </a:r>
            <a:r>
              <a:rPr sz="2200" dirty="0">
                <a:latin typeface="Cambria"/>
                <a:cs typeface="Cambria"/>
              </a:rPr>
              <a:t>= {Vaxigrip, Fluarix, Amluria, Fluad} </a:t>
            </a:r>
            <a:r>
              <a:rPr sz="2200">
                <a:latin typeface="Cambria"/>
                <a:cs typeface="Cambria"/>
              </a:rPr>
              <a:t>và vaccine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CoVid-19 </a:t>
            </a:r>
            <a:r>
              <a:rPr sz="2200" i="1" dirty="0">
                <a:latin typeface="Cambria"/>
                <a:cs typeface="Cambria"/>
              </a:rPr>
              <a:t>Y </a:t>
            </a:r>
            <a:r>
              <a:rPr sz="2200" dirty="0">
                <a:latin typeface="Cambria"/>
                <a:cs typeface="Cambria"/>
              </a:rPr>
              <a:t>= {Pmizer, Moderna, AstraZenecca, Sputnik, </a:t>
            </a:r>
            <a:r>
              <a:rPr sz="2200">
                <a:latin typeface="Cambria"/>
                <a:cs typeface="Cambria"/>
              </a:rPr>
              <a:t>Johson&amp;Johson,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Sinovac</a:t>
            </a:r>
            <a:r>
              <a:rPr sz="2200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  <a:p>
            <a:pPr marL="262281" marR="2587" indent="-256137">
              <a:lnSpc>
                <a:spcPts val="2562"/>
              </a:lnSpc>
              <a:spcBef>
                <a:spcPts val="1258"/>
              </a:spcBef>
              <a:buSzPct val="123529"/>
              <a:buChar char="•"/>
              <a:tabLst>
                <a:tab pos="262605" algn="l"/>
              </a:tabLst>
            </a:pPr>
            <a:r>
              <a:rPr lang="en-US" sz="2200">
                <a:latin typeface="Cambria"/>
                <a:cs typeface="Cambria"/>
              </a:rPr>
              <a:t>Mỗi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loại có đặc tı́nh riêng</a:t>
            </a:r>
            <a:r>
              <a:rPr sz="2200">
                <a:latin typeface="Cambria"/>
                <a:cs typeface="Cambria"/>
              </a:rPr>
              <a:t>, c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xác định giải pháp </a:t>
            </a:r>
            <a:r>
              <a:rPr sz="2200">
                <a:latin typeface="Cambria"/>
                <a:cs typeface="Cambria"/>
              </a:rPr>
              <a:t>phòng b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nh v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 ph</a:t>
            </a:r>
            <a:r>
              <a:rPr lang="en-US" sz="2200">
                <a:latin typeface="Cambria"/>
                <a:cs typeface="Cambria"/>
              </a:rPr>
              <a:t>ổ</a:t>
            </a:r>
            <a:r>
              <a:rPr sz="2200">
                <a:latin typeface="Cambria"/>
                <a:cs typeface="Cambria"/>
              </a:rPr>
              <a:t>i t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t khi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c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tiêm cả 2 loại vaccine cho người trẻ.</a:t>
            </a:r>
            <a:endParaRPr sz="2200">
              <a:latin typeface="Cambria"/>
              <a:cs typeface="Cambria"/>
            </a:endParaRPr>
          </a:p>
          <a:p>
            <a:pPr marL="262281" marR="159439" indent="-256137">
              <a:lnSpc>
                <a:spcPts val="2562"/>
              </a:lnSpc>
              <a:spcBef>
                <a:spcPts val="1235"/>
              </a:spcBef>
              <a:buSzPct val="123529"/>
              <a:buChar char="•"/>
              <a:tabLst>
                <a:tab pos="262605" algn="l"/>
                <a:tab pos="4886010" algn="l"/>
              </a:tabLst>
            </a:pPr>
            <a:r>
              <a:rPr sz="2200" dirty="0">
                <a:latin typeface="Cambria"/>
                <a:cs typeface="Cambria"/>
              </a:rPr>
              <a:t>Giả sử </a:t>
            </a:r>
            <a:r>
              <a:rPr sz="2200" i="1" dirty="0">
                <a:latin typeface="Cambria"/>
                <a:cs typeface="Cambria"/>
              </a:rPr>
              <a:t>B </a:t>
            </a:r>
            <a:r>
              <a:rPr sz="2200">
                <a:latin typeface="Cambria"/>
                <a:cs typeface="Cambria"/>
              </a:rPr>
              <a:t>là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t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t v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vaccine CoViD-19 cho người </a:t>
            </a:r>
            <a:r>
              <a:rPr sz="2200">
                <a:latin typeface="Cambria"/>
                <a:cs typeface="Cambria"/>
              </a:rPr>
              <a:t>trẻ tu</a:t>
            </a:r>
            <a:r>
              <a:rPr lang="en-US" sz="2200">
                <a:latin typeface="Cambria"/>
                <a:cs typeface="Cambria"/>
              </a:rPr>
              <a:t>ổ</a:t>
            </a:r>
            <a:r>
              <a:rPr sz="220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, </a:t>
            </a:r>
            <a:r>
              <a:rPr sz="2200" i="1">
                <a:latin typeface="Cambria"/>
                <a:cs typeface="Cambria"/>
              </a:rPr>
              <a:t>A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t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t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v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vaccine cúm cho người trẻ có các độ</a:t>
            </a:r>
            <a:r>
              <a:rPr sz="2200">
                <a:latin typeface="Cambria"/>
                <a:cs typeface="Cambria"/>
              </a:rPr>
              <a:t>	thu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c </a:t>
            </a:r>
            <a:r>
              <a:rPr sz="2200" dirty="0">
                <a:latin typeface="Cambria"/>
                <a:cs typeface="Cambria"/>
              </a:rPr>
              <a:t>như sau:</a:t>
            </a:r>
            <a:endParaRPr sz="2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4258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642991" y="6561077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16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34" y="1593544"/>
            <a:ext cx="8313314" cy="785689"/>
          </a:xfrm>
          <a:prstGeom prst="rect">
            <a:avLst/>
          </a:prstGeom>
        </p:spPr>
        <p:txBody>
          <a:bodyPr vert="horz" wrap="square" lIns="0" tIns="46570" rIns="0" bIns="0" rtlCol="0">
            <a:spAutoFit/>
          </a:bodyPr>
          <a:lstStyle/>
          <a:p>
            <a:pPr marL="268750" indent="-256137">
              <a:spcBef>
                <a:spcPts val="367"/>
              </a:spcBef>
              <a:buSzPct val="112903"/>
              <a:buFont typeface="Cambria"/>
              <a:buChar char="•"/>
              <a:tabLst>
                <a:tab pos="269073" algn="l"/>
              </a:tabLst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/>
              <a:t>= </a:t>
            </a:r>
            <a:r>
              <a:rPr sz="3600" baseline="-11350" dirty="0">
                <a:latin typeface="Verdana"/>
                <a:cs typeface="Verdana"/>
              </a:rPr>
              <a:t>{</a:t>
            </a:r>
            <a:r>
              <a:rPr sz="2400" dirty="0"/>
              <a:t>1/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baseline="-19360" dirty="0"/>
              <a:t>1</a:t>
            </a:r>
            <a:r>
              <a:rPr sz="2400" dirty="0"/>
              <a:t>,1/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baseline="-19360" dirty="0"/>
              <a:t>2</a:t>
            </a:r>
            <a:r>
              <a:rPr sz="2400" dirty="0"/>
              <a:t>,0.8/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baseline="-19360" dirty="0"/>
              <a:t>3</a:t>
            </a:r>
            <a:r>
              <a:rPr sz="2400" dirty="0"/>
              <a:t>,0/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baseline="-19360" dirty="0"/>
              <a:t>4</a:t>
            </a:r>
            <a:r>
              <a:rPr sz="3600" baseline="-11350" dirty="0">
                <a:latin typeface="Verdana"/>
                <a:cs typeface="Verdana"/>
              </a:rPr>
              <a:t>}</a:t>
            </a:r>
            <a:r>
              <a:rPr sz="2200" dirty="0"/>
              <a:t>,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/>
              <a:t>= </a:t>
            </a:r>
            <a:r>
              <a:rPr sz="3600" baseline="-11350" dirty="0">
                <a:latin typeface="Verdana"/>
                <a:cs typeface="Verdana"/>
              </a:rPr>
              <a:t>{</a:t>
            </a:r>
            <a:r>
              <a:rPr sz="2400" dirty="0"/>
              <a:t>1/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500" baseline="-19360" dirty="0"/>
              <a:t>1</a:t>
            </a:r>
            <a:r>
              <a:rPr sz="2400" dirty="0"/>
              <a:t>,1/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500" baseline="-19360" dirty="0"/>
              <a:t>2</a:t>
            </a:r>
            <a:r>
              <a:rPr sz="2400" dirty="0"/>
              <a:t>,0.8/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500" baseline="-19360" dirty="0"/>
              <a:t>3</a:t>
            </a:r>
            <a:r>
              <a:rPr sz="2400" dirty="0"/>
              <a:t>,0.5/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500" baseline="-19360" dirty="0"/>
              <a:t>4</a:t>
            </a:r>
            <a:r>
              <a:rPr sz="2400" dirty="0"/>
              <a:t>,0.6/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500" baseline="-19360" dirty="0"/>
              <a:t>5</a:t>
            </a:r>
            <a:r>
              <a:rPr sz="2400" dirty="0"/>
              <a:t>,0/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500" baseline="-19360" dirty="0"/>
              <a:t>6</a:t>
            </a:r>
            <a:r>
              <a:rPr sz="3600" baseline="-11350" dirty="0">
                <a:latin typeface="Verdana"/>
                <a:cs typeface="Verdana"/>
              </a:rPr>
              <a:t>}</a:t>
            </a:r>
            <a:endParaRPr sz="3600" baseline="-11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2452179"/>
            <a:ext cx="7626835" cy="685926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62281" indent="-256137">
              <a:spcBef>
                <a:spcPts val="69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Từ đây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chọn giải </a:t>
            </a:r>
            <a:r>
              <a:rPr sz="2200">
                <a:latin typeface="Cambria"/>
                <a:cs typeface="Cambria"/>
              </a:rPr>
              <a:t>pháp t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khi tiêm cả 2 vaccine cho người trẻ là: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11" y="3058193"/>
            <a:ext cx="8473228" cy="378149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62281" indent="-256137">
              <a:spcBef>
                <a:spcPts val="69"/>
              </a:spcBef>
              <a:buSzPct val="123529"/>
              <a:buFontTx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Tâ</a:t>
            </a:r>
            <a:r>
              <a:rPr sz="2200">
                <a:latin typeface="Cambria"/>
                <a:cs typeface="Cambria"/>
              </a:rPr>
              <a:t>̣p mờ</a:t>
            </a:r>
            <a:r>
              <a:rPr lang="en-US" sz="2200">
                <a:latin typeface="Cambria"/>
                <a:cs typeface="Cambria"/>
              </a:rPr>
              <a:t> C =</a:t>
            </a:r>
            <a:r>
              <a:rPr lang="vi-VN" sz="2400" i="1">
                <a:latin typeface="Times New Roman"/>
                <a:cs typeface="Times New Roman"/>
              </a:rPr>
              <a:t>A</a:t>
            </a:r>
            <a:r>
              <a:rPr lang="vi-VN" sz="2400" i="1">
                <a:latin typeface="Times New Roman"/>
                <a:cs typeface="Times New Roman"/>
                <a:sym typeface="Symbol"/>
              </a:rPr>
              <a:t></a:t>
            </a:r>
            <a:r>
              <a:rPr lang="en-US" sz="2400" i="1">
                <a:latin typeface="Times New Roman"/>
                <a:cs typeface="Times New Roman"/>
                <a:sym typeface="Symbol"/>
              </a:rPr>
              <a:t> </a:t>
            </a:r>
            <a:r>
              <a:rPr lang="vi-VN" sz="2400" i="1">
                <a:latin typeface="Times New Roman"/>
                <a:cs typeface="Times New Roman"/>
              </a:rPr>
              <a:t>B </a:t>
            </a:r>
            <a:r>
              <a:rPr lang="vi-VN" sz="2200">
                <a:latin typeface="Cambria"/>
                <a:cs typeface="Cambria"/>
              </a:rPr>
              <a:t>trên không gian nền </a:t>
            </a:r>
            <a:r>
              <a:rPr lang="vi-VN" sz="2400" i="1">
                <a:latin typeface="Times New Roman"/>
                <a:cs typeface="Times New Roman"/>
              </a:rPr>
              <a:t>X</a:t>
            </a:r>
            <a:r>
              <a:rPr lang="vi-VN" sz="2400" i="1">
                <a:latin typeface="Times New Roman"/>
                <a:cs typeface="Times New Roman"/>
                <a:sym typeface="Symbol"/>
              </a:rPr>
              <a:t></a:t>
            </a:r>
            <a:r>
              <a:rPr lang="vi-VN" sz="2400" i="1">
                <a:latin typeface="Times New Roman"/>
                <a:cs typeface="Times New Roman"/>
              </a:rPr>
              <a:t>Y </a:t>
            </a:r>
            <a:r>
              <a:rPr lang="vi-VN" sz="2200">
                <a:latin typeface="Cambria"/>
                <a:cs typeface="Cambria"/>
              </a:rPr>
              <a:t>có độ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vi-VN" sz="2200">
                <a:latin typeface="Cambria"/>
                <a:cs typeface="Cambria"/>
              </a:rPr>
              <a:t>thuộc như sau: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18" y="3670589"/>
            <a:ext cx="8214004" cy="3020874"/>
          </a:xfrm>
          <a:prstGeom prst="rect">
            <a:avLst/>
          </a:prstGeom>
        </p:spPr>
        <p:txBody>
          <a:bodyPr vert="horz" wrap="square" lIns="0" tIns="113839" rIns="0" bIns="0" rtlCol="0">
            <a:spAutoFit/>
          </a:bodyPr>
          <a:lstStyle/>
          <a:p>
            <a:pPr marR="65651" algn="r">
              <a:spcBef>
                <a:spcPts val="896"/>
              </a:spcBef>
            </a:pP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C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3600" baseline="-11350" dirty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1/(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),1/(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),0.8/(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3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),0.5/(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4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),0.6/(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5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6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</a:t>
            </a:r>
            <a:endParaRPr sz="2400">
              <a:latin typeface="Cambria"/>
              <a:cs typeface="Cambria"/>
            </a:endParaRPr>
          </a:p>
          <a:p>
            <a:pPr marR="65651" algn="r">
              <a:spcBef>
                <a:spcPts val="851"/>
              </a:spcBef>
            </a:pP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1/(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),1/(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),0.8/(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3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),0.5/(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4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),0.6/(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5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6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</a:t>
            </a:r>
            <a:endParaRPr sz="2400">
              <a:latin typeface="Cambria"/>
              <a:cs typeface="Cambria"/>
            </a:endParaRPr>
          </a:p>
          <a:p>
            <a:pPr marR="65651" algn="r">
              <a:spcBef>
                <a:spcPts val="606"/>
              </a:spcBef>
            </a:pP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0.8/(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3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),0.8/(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3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),0.8/(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3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3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),0.5/(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4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4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),0.6/(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3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5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3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6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</a:t>
            </a:r>
            <a:endParaRPr sz="2400">
              <a:latin typeface="Cambria"/>
              <a:cs typeface="Cambria"/>
            </a:endParaRPr>
          </a:p>
          <a:p>
            <a:pPr marR="15523" algn="r">
              <a:spcBef>
                <a:spcPts val="1034"/>
              </a:spcBef>
            </a:pP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0/(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4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4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4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3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4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4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4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5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),0/(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4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6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</a:t>
            </a:r>
            <a:r>
              <a:rPr sz="3600" baseline="-11350" dirty="0">
                <a:solidFill>
                  <a:srgbClr val="011993"/>
                </a:solidFill>
                <a:latin typeface="Verdana"/>
                <a:cs typeface="Verdana"/>
              </a:rPr>
              <a:t>}</a:t>
            </a:r>
            <a:endParaRPr sz="3600" baseline="-1135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057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0" y="520365"/>
            <a:ext cx="44872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Mộ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6" dirty="0">
                <a:solidFill>
                  <a:srgbClr val="004D80"/>
                </a:solidFill>
                <a:latin typeface="Cambria"/>
                <a:cs typeface="Cambria"/>
              </a:rPr>
              <a:t>í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176" dirty="0">
                <a:solidFill>
                  <a:srgbClr val="004D80"/>
                </a:solidFill>
                <a:latin typeface="Cambria"/>
                <a:cs typeface="Cambria"/>
              </a:rPr>
              <a:t>v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ề</a:t>
            </a:r>
            <a:r>
              <a:rPr sz="3600" b="1" spc="-14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Pyt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hon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2906909"/>
            <a:ext cx="3952484" cy="1844524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2587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 spc="-129" dirty="0">
                <a:latin typeface="Cambria"/>
                <a:cs typeface="Cambria"/>
              </a:rPr>
              <a:t>Phiên</a:t>
            </a:r>
            <a:r>
              <a:rPr sz="2200" spc="-127" dirty="0">
                <a:latin typeface="Cambria"/>
                <a:cs typeface="Cambria"/>
              </a:rPr>
              <a:t> </a:t>
            </a:r>
            <a:r>
              <a:rPr sz="2200" spc="-53" dirty="0">
                <a:latin typeface="Cambria"/>
                <a:cs typeface="Cambria"/>
              </a:rPr>
              <a:t>bản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spc="-97" dirty="0">
                <a:latin typeface="Cambria"/>
                <a:cs typeface="Cambria"/>
              </a:rPr>
              <a:t>chı́nh</a:t>
            </a:r>
            <a:r>
              <a:rPr sz="2200" spc="-94" dirty="0">
                <a:latin typeface="Cambria"/>
                <a:cs typeface="Cambria"/>
              </a:rPr>
              <a:t> </a:t>
            </a:r>
            <a:r>
              <a:rPr sz="2200" spc="-92" dirty="0">
                <a:latin typeface="Cambria"/>
                <a:cs typeface="Cambria"/>
              </a:rPr>
              <a:t>thức</a:t>
            </a:r>
            <a:r>
              <a:rPr sz="2200" spc="-89" dirty="0">
                <a:latin typeface="Cambria"/>
                <a:cs typeface="Cambria"/>
              </a:rPr>
              <a:t> </a:t>
            </a:r>
            <a:r>
              <a:rPr sz="2200" spc="8" dirty="0">
                <a:latin typeface="Cambria"/>
                <a:cs typeface="Cambria"/>
              </a:rPr>
              <a:t>đang </a:t>
            </a:r>
            <a:r>
              <a:rPr sz="2200" spc="-160">
                <a:latin typeface="Cambria"/>
                <a:cs typeface="Cambria"/>
              </a:rPr>
              <a:t>sử</a:t>
            </a:r>
            <a:r>
              <a:rPr sz="2200" spc="-158">
                <a:latin typeface="Cambria"/>
                <a:cs typeface="Cambria"/>
              </a:rPr>
              <a:t> </a:t>
            </a:r>
            <a:r>
              <a:rPr sz="2200" spc="-208">
                <a:latin typeface="Cambria"/>
                <a:cs typeface="Cambria"/>
              </a:rPr>
              <a:t>dụng</a:t>
            </a:r>
            <a:r>
              <a:rPr lang="en-US" sz="2200" spc="-208">
                <a:latin typeface="Cambria"/>
                <a:cs typeface="Cambria"/>
              </a:rPr>
              <a:t> </a:t>
            </a:r>
            <a:r>
              <a:rPr sz="2200" spc="20">
                <a:latin typeface="Cambria"/>
                <a:cs typeface="Cambria"/>
              </a:rPr>
              <a:t>(</a:t>
            </a:r>
            <a:r>
              <a:rPr sz="2200" spc="20" dirty="0">
                <a:latin typeface="Cambria"/>
                <a:cs typeface="Cambria"/>
              </a:rPr>
              <a:t>June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8" dirty="0">
                <a:latin typeface="Cambria"/>
                <a:cs typeface="Cambria"/>
              </a:rPr>
              <a:t>2021)</a:t>
            </a:r>
            <a:r>
              <a:rPr sz="2200" spc="3" dirty="0">
                <a:latin typeface="Cambria"/>
                <a:cs typeface="Cambria"/>
              </a:rPr>
              <a:t> </a:t>
            </a:r>
            <a:r>
              <a:rPr sz="2200" spc="-76" dirty="0">
                <a:latin typeface="Cambria"/>
                <a:cs typeface="Cambria"/>
              </a:rPr>
              <a:t>là</a:t>
            </a:r>
            <a:r>
              <a:rPr sz="2200" spc="3" dirty="0">
                <a:latin typeface="Cambria"/>
                <a:cs typeface="Cambria"/>
              </a:rPr>
              <a:t> </a:t>
            </a:r>
            <a:r>
              <a:rPr sz="2200" spc="8" dirty="0">
                <a:latin typeface="Cambria"/>
                <a:cs typeface="Cambria"/>
              </a:rPr>
              <a:t>Python</a:t>
            </a:r>
            <a:r>
              <a:rPr sz="2200" spc="3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3.9.</a:t>
            </a:r>
            <a:endParaRPr sz="2200">
              <a:latin typeface="Cambria"/>
              <a:cs typeface="Cambria"/>
            </a:endParaRPr>
          </a:p>
          <a:p>
            <a:pPr marL="262281" marR="615117" indent="-256137">
              <a:lnSpc>
                <a:spcPts val="2562"/>
              </a:lnSpc>
              <a:spcBef>
                <a:spcPts val="1235"/>
              </a:spcBef>
              <a:buSzPct val="123529"/>
              <a:buChar char="•"/>
              <a:tabLst>
                <a:tab pos="262605" algn="l"/>
              </a:tabLst>
            </a:pPr>
            <a:r>
              <a:rPr sz="2200" spc="-87">
                <a:latin typeface="Cambria"/>
                <a:cs typeface="Cambria"/>
              </a:rPr>
              <a:t>Có</a:t>
            </a:r>
            <a:r>
              <a:rPr sz="2200" spc="-84">
                <a:latin typeface="Cambria"/>
                <a:cs typeface="Cambria"/>
              </a:rPr>
              <a:t> </a:t>
            </a:r>
            <a:r>
              <a:rPr sz="2200" spc="-201">
                <a:latin typeface="Cambria"/>
                <a:cs typeface="Cambria"/>
              </a:rPr>
              <a:t>th</a:t>
            </a:r>
            <a:r>
              <a:rPr lang="en-US" sz="2200" spc="-201">
                <a:latin typeface="Cambria"/>
                <a:cs typeface="Cambria"/>
              </a:rPr>
              <a:t>ể</a:t>
            </a:r>
            <a:r>
              <a:rPr sz="2200" spc="-199">
                <a:latin typeface="Cambria"/>
                <a:cs typeface="Cambria"/>
              </a:rPr>
              <a:t> </a:t>
            </a:r>
            <a:r>
              <a:rPr sz="2200" spc="-43" dirty="0">
                <a:latin typeface="Cambria"/>
                <a:cs typeface="Cambria"/>
              </a:rPr>
              <a:t>cập </a:t>
            </a:r>
            <a:r>
              <a:rPr sz="2200" spc="-33" dirty="0">
                <a:latin typeface="Cambria"/>
                <a:cs typeface="Cambria"/>
              </a:rPr>
              <a:t>nhật </a:t>
            </a:r>
            <a:r>
              <a:rPr sz="2200" spc="-56" dirty="0">
                <a:latin typeface="Cambria"/>
                <a:cs typeface="Cambria"/>
              </a:rPr>
              <a:t>tại </a:t>
            </a:r>
            <a:r>
              <a:rPr sz="2200" u="heavy" spc="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https://</a:t>
            </a:r>
            <a:r>
              <a:rPr lang="en-US" sz="2200" u="heavy" spc="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200" u="heavy" spc="-3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www.python.org/downloads/</a:t>
            </a:r>
            <a:r>
              <a:rPr lang="en-US" sz="2200" u="heavy" spc="-3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200" u="heavy" spc="3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source</a:t>
            </a:r>
            <a:r>
              <a:rPr sz="2200" u="heavy" spc="3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/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9242" y="1692982"/>
            <a:ext cx="4070656" cy="40645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17</a:t>
            </a:fld>
            <a:endParaRPr sz="7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9920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0" y="846132"/>
            <a:ext cx="40300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Sử dụng Python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1872757"/>
            <a:ext cx="3583662" cy="1020848"/>
          </a:xfrm>
          <a:prstGeom prst="rect">
            <a:avLst/>
          </a:prstGeom>
        </p:spPr>
        <p:txBody>
          <a:bodyPr vert="horz" wrap="square" lIns="0" tIns="20375" rIns="0" bIns="0" rtlCol="0">
            <a:spAutoFit/>
          </a:bodyPr>
          <a:lstStyle/>
          <a:p>
            <a:pPr marL="262281" marR="2587" indent="-256137">
              <a:lnSpc>
                <a:spcPts val="2562"/>
              </a:lnSpc>
              <a:spcBef>
                <a:spcPts val="160"/>
              </a:spcBef>
              <a:buSzPct val="123529"/>
              <a:buChar char="•"/>
              <a:tabLst>
                <a:tab pos="262605" algn="l"/>
                <a:tab pos="2012552" algn="l"/>
              </a:tabLst>
            </a:pPr>
            <a:r>
              <a:rPr sz="2200" dirty="0">
                <a:latin typeface="Cambria"/>
                <a:cs typeface="Cambria"/>
              </a:rPr>
              <a:t>Dùng </a:t>
            </a:r>
            <a:r>
              <a:rPr sz="2200">
                <a:latin typeface="Cambria"/>
                <a:cs typeface="Cambria"/>
              </a:rPr>
              <a:t>ở ch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độ	console </a:t>
            </a:r>
            <a:r>
              <a:rPr sz="2200">
                <a:latin typeface="Cambria"/>
                <a:cs typeface="Cambria"/>
              </a:rPr>
              <a:t>với dòng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l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nh theo ki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u </a:t>
            </a:r>
            <a:r>
              <a:rPr sz="2200" dirty="0">
                <a:latin typeface="Cambria"/>
                <a:cs typeface="Cambria"/>
              </a:rPr>
              <a:t>thông dịch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964" y="2899772"/>
            <a:ext cx="3405182" cy="9890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3352" y="2019369"/>
            <a:ext cx="3781503" cy="687423"/>
          </a:xfrm>
          <a:prstGeom prst="rect">
            <a:avLst/>
          </a:prstGeom>
        </p:spPr>
        <p:txBody>
          <a:bodyPr vert="horz" wrap="square" lIns="0" tIns="20375" rIns="0" bIns="0" rtlCol="0">
            <a:spAutoFit/>
          </a:bodyPr>
          <a:lstStyle/>
          <a:p>
            <a:pPr marL="262281" marR="2587" indent="-256137">
              <a:lnSpc>
                <a:spcPts val="2562"/>
              </a:lnSpc>
              <a:spcBef>
                <a:spcPts val="160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Thông </a:t>
            </a:r>
            <a:r>
              <a:rPr sz="2200">
                <a:latin typeface="Cambria"/>
                <a:cs typeface="Cambria"/>
              </a:rPr>
              <a:t>qua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IDE nào đó</a:t>
            </a:r>
            <a:r>
              <a:rPr sz="2200">
                <a:latin typeface="Cambria"/>
                <a:cs typeface="Cambria"/>
              </a:rPr>
              <a:t>, ch</a:t>
            </a:r>
            <a:r>
              <a:rPr lang="en-US" sz="2200">
                <a:latin typeface="Cambria"/>
                <a:cs typeface="Cambria"/>
              </a:rPr>
              <a:t>ẳ</a:t>
            </a:r>
            <a:r>
              <a:rPr sz="2200">
                <a:latin typeface="Cambria"/>
                <a:cs typeface="Cambria"/>
              </a:rPr>
              <a:t>ng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hạn </a:t>
            </a:r>
            <a:r>
              <a:rPr sz="2200" dirty="0">
                <a:latin typeface="Cambria"/>
                <a:cs typeface="Cambria"/>
              </a:rPr>
              <a:t>PyCharm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086" y="4125452"/>
            <a:ext cx="3724605" cy="2354219"/>
          </a:xfrm>
          <a:prstGeom prst="rect">
            <a:avLst/>
          </a:prstGeom>
        </p:spPr>
        <p:txBody>
          <a:bodyPr vert="horz" wrap="square" lIns="0" tIns="20051" rIns="0" bIns="0" rtlCol="0">
            <a:spAutoFit/>
          </a:bodyPr>
          <a:lstStyle/>
          <a:p>
            <a:pPr marL="262281" marR="2587" indent="-256137">
              <a:lnSpc>
                <a:spcPts val="2562"/>
              </a:lnSpc>
              <a:spcBef>
                <a:spcPts val="158"/>
              </a:spcBef>
              <a:buSzPct val="123529"/>
              <a:buChar char="•"/>
              <a:tabLst>
                <a:tab pos="262605" algn="l"/>
                <a:tab pos="2308468" algn="l"/>
              </a:tabLst>
            </a:pPr>
            <a:r>
              <a:rPr sz="2200" dirty="0">
                <a:latin typeface="Cambria"/>
                <a:cs typeface="Cambria"/>
              </a:rPr>
              <a:t>Sử </a:t>
            </a:r>
            <a:r>
              <a:rPr sz="2200">
                <a:latin typeface="Cambria"/>
                <a:cs typeface="Cambria"/>
              </a:rPr>
              <a:t>dụng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trı̀nh soạn </a:t>
            </a:r>
            <a:r>
              <a:rPr sz="2200">
                <a:latin typeface="Cambria"/>
                <a:cs typeface="Cambria"/>
              </a:rPr>
              <a:t>thảo đơn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giản, ch</a:t>
            </a:r>
            <a:r>
              <a:rPr lang="en-US" sz="2200">
                <a:latin typeface="Cambria"/>
                <a:cs typeface="Cambria"/>
              </a:rPr>
              <a:t>ẳ</a:t>
            </a:r>
            <a:r>
              <a:rPr sz="2200">
                <a:latin typeface="Cambria"/>
                <a:cs typeface="Cambria"/>
              </a:rPr>
              <a:t>ng hạn NotePad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(</a:t>
            </a:r>
            <a:r>
              <a:rPr sz="2200" dirty="0">
                <a:latin typeface="Cambria"/>
                <a:cs typeface="Cambria"/>
              </a:rPr>
              <a:t>Windows), TextEdit (</a:t>
            </a:r>
            <a:r>
              <a:rPr sz="2200">
                <a:latin typeface="Cambria"/>
                <a:cs typeface="Cambria"/>
              </a:rPr>
              <a:t>macOS),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Nano </a:t>
            </a:r>
            <a:r>
              <a:rPr sz="2200" dirty="0">
                <a:latin typeface="Cambria"/>
                <a:cs typeface="Cambria"/>
              </a:rPr>
              <a:t>(Linux) sau đó biên </a:t>
            </a:r>
            <a:r>
              <a:rPr sz="2200">
                <a:latin typeface="Cambria"/>
                <a:cs typeface="Cambria"/>
              </a:rPr>
              <a:t>dịch và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thực </a:t>
            </a:r>
            <a:r>
              <a:rPr sz="2200" dirty="0">
                <a:latin typeface="Cambria"/>
                <a:cs typeface="Cambria"/>
              </a:rPr>
              <a:t>thi </a:t>
            </a:r>
            <a:r>
              <a:rPr sz="2200">
                <a:latin typeface="Cambria"/>
                <a:cs typeface="Cambria"/>
              </a:rPr>
              <a:t>ở ch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độ	Command Line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2727" y="3084747"/>
            <a:ext cx="3263836" cy="267377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42991" y="6561077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18</a:t>
            </a:fld>
            <a:endParaRPr sz="7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235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227" y="745825"/>
            <a:ext cx="4033481" cy="2926106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2587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Hoặc sử dụng </a:t>
            </a:r>
            <a:r>
              <a:rPr sz="2200">
                <a:latin typeface="Cambria"/>
                <a:cs typeface="Cambria"/>
              </a:rPr>
              <a:t>Jupyter-Lab 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dùng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giao di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 web b</a:t>
            </a:r>
            <a:r>
              <a:rPr lang="en-US" sz="2200">
                <a:latin typeface="Cambria"/>
                <a:cs typeface="Cambria"/>
              </a:rPr>
              <a:t>ằ</a:t>
            </a:r>
            <a:r>
              <a:rPr sz="2200">
                <a:latin typeface="Cambria"/>
                <a:cs typeface="Cambria"/>
              </a:rPr>
              <a:t>ng </a:t>
            </a:r>
            <a:r>
              <a:rPr sz="2200" dirty="0">
                <a:latin typeface="Cambria"/>
                <a:cs typeface="Cambria"/>
              </a:rPr>
              <a:t>cách </a:t>
            </a:r>
            <a:r>
              <a:rPr sz="2200">
                <a:latin typeface="Cambria"/>
                <a:cs typeface="Cambria"/>
              </a:rPr>
              <a:t>khởi đ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ng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Jupyter </a:t>
            </a:r>
            <a:r>
              <a:rPr sz="2200" dirty="0">
                <a:latin typeface="Cambria"/>
                <a:cs typeface="Cambria"/>
              </a:rPr>
              <a:t>Server trên máy cá nha</a:t>
            </a:r>
            <a:r>
              <a:rPr sz="2200">
                <a:latin typeface="Cambria"/>
                <a:cs typeface="Cambria"/>
              </a:rPr>
              <a:t>̂n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tho</a:t>
            </a:r>
            <a:r>
              <a:rPr sz="2200" dirty="0">
                <a:latin typeface="Cambria"/>
                <a:cs typeface="Cambria"/>
              </a:rPr>
              <a:t>̂ng </a:t>
            </a:r>
            <a:r>
              <a:rPr sz="2200">
                <a:latin typeface="Cambria"/>
                <a:cs typeface="Cambria"/>
              </a:rPr>
              <a:t>qua vi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c khởi đ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ng trực ti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p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jupyter </a:t>
            </a:r>
            <a:r>
              <a:rPr sz="2200" dirty="0">
                <a:latin typeface="Cambria"/>
                <a:cs typeface="Cambria"/>
              </a:rPr>
              <a:t>notebook.</a:t>
            </a:r>
            <a:endParaRPr sz="2200">
              <a:latin typeface="Cambria"/>
              <a:cs typeface="Cambria"/>
            </a:endParaRPr>
          </a:p>
          <a:p>
            <a:pPr marL="262281" marR="15847" indent="-256137">
              <a:lnSpc>
                <a:spcPts val="2562"/>
              </a:lnSpc>
              <a:spcBef>
                <a:spcPts val="1235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Lưu ý</a:t>
            </a:r>
            <a:r>
              <a:rPr sz="2200">
                <a:latin typeface="Cambria"/>
                <a:cs typeface="Cambria"/>
              </a:rPr>
              <a:t>, 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dùng được, trước </a:t>
            </a:r>
            <a:r>
              <a:rPr sz="2200">
                <a:latin typeface="Cambria"/>
                <a:cs typeface="Cambria"/>
              </a:rPr>
              <a:t>đó phải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install </a:t>
            </a:r>
            <a:r>
              <a:rPr sz="2200" dirty="0">
                <a:latin typeface="Cambria"/>
                <a:cs typeface="Cambria"/>
              </a:rPr>
              <a:t>gói jupyter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282" y="4119025"/>
            <a:ext cx="2876550" cy="18794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52775" y="410811"/>
            <a:ext cx="4111334" cy="1353945"/>
          </a:xfrm>
          <a:prstGeom prst="rect">
            <a:avLst/>
          </a:prstGeom>
        </p:spPr>
        <p:txBody>
          <a:bodyPr vert="horz" wrap="square" lIns="0" tIns="20051" rIns="0" bIns="0" rtlCol="0">
            <a:spAutoFit/>
          </a:bodyPr>
          <a:lstStyle/>
          <a:p>
            <a:pPr marL="262281" marR="2587" indent="-256137">
              <a:lnSpc>
                <a:spcPts val="2562"/>
              </a:lnSpc>
              <a:spcBef>
                <a:spcPts val="158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Khi c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sử </a:t>
            </a:r>
            <a:r>
              <a:rPr sz="2200">
                <a:latin typeface="Cambria"/>
                <a:cs typeface="Cambria"/>
              </a:rPr>
              <a:t>dụng ngu</a:t>
            </a:r>
            <a:r>
              <a:rPr lang="en-US" sz="2200">
                <a:latin typeface="Cambria"/>
                <a:cs typeface="Cambria"/>
              </a:rPr>
              <a:t>ồ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tài nguyê</a:t>
            </a:r>
            <a:r>
              <a:rPr sz="2200">
                <a:latin typeface="Cambria"/>
                <a:cs typeface="Cambria"/>
              </a:rPr>
              <a:t>n ảo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tre</a:t>
            </a:r>
            <a:r>
              <a:rPr sz="2200" dirty="0">
                <a:latin typeface="Cambria"/>
                <a:cs typeface="Cambria"/>
              </a:rPr>
              <a:t>̂n internet,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dùng Google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Colab </a:t>
            </a:r>
            <a:r>
              <a:rPr sz="2200" dirty="0">
                <a:latin typeface="Cambria"/>
                <a:cs typeface="Cambria"/>
              </a:rPr>
              <a:t>có trong Google Drive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2416" y="1829101"/>
            <a:ext cx="3138487" cy="47177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42991" y="6561077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19</a:t>
            </a:fld>
            <a:endParaRPr sz="7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5559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695366" y="2740788"/>
            <a:ext cx="6397911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lang="vi-VN" sz="3600" b="1" spc="-71">
                <a:solidFill>
                  <a:srgbClr val="004D80"/>
                </a:solidFill>
              </a:rPr>
              <a:t>Các phép toán trên tập hợp mờ</a:t>
            </a:r>
            <a:endParaRPr sz="3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36282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11" y="1063677"/>
            <a:ext cx="4140947" cy="4659666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490606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thuận lợi, các gói </a:t>
            </a:r>
            <a:r>
              <a:rPr sz="2200">
                <a:latin typeface="Cambria"/>
                <a:cs typeface="Cambria"/>
              </a:rPr>
              <a:t>thư vi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 t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i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thi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u c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có cho </a:t>
            </a:r>
            <a:r>
              <a:rPr sz="2200">
                <a:latin typeface="Cambria"/>
                <a:cs typeface="Cambria"/>
              </a:rPr>
              <a:t>học ph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đó là:</a:t>
            </a:r>
            <a:endParaRPr sz="2200">
              <a:latin typeface="Cambria"/>
              <a:cs typeface="Cambria"/>
            </a:endParaRPr>
          </a:p>
          <a:p>
            <a:pPr marL="539440" marR="421721" lvl="1" indent="-277482">
              <a:lnSpc>
                <a:spcPts val="2562"/>
              </a:lnSpc>
              <a:spcBef>
                <a:spcPts val="1261"/>
              </a:spcBef>
              <a:buSzPct val="123529"/>
              <a:buChar char="•"/>
              <a:tabLst>
                <a:tab pos="539440" algn="l"/>
                <a:tab pos="539764" algn="l"/>
              </a:tabLst>
            </a:pP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Numpy đ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sử dụng các cô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ng cụ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của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toán học tı́nh toán,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đại s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ố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tuy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tı́nh</a:t>
            </a:r>
            <a:endParaRPr sz="2200">
              <a:latin typeface="Cambria"/>
              <a:cs typeface="Cambria"/>
            </a:endParaRPr>
          </a:p>
          <a:p>
            <a:pPr marL="539440" marR="272631" lvl="1" indent="-277482">
              <a:lnSpc>
                <a:spcPts val="2562"/>
              </a:lnSpc>
              <a:spcBef>
                <a:spcPts val="1258"/>
              </a:spcBef>
              <a:buSzPct val="123529"/>
              <a:buChar char="•"/>
              <a:tabLst>
                <a:tab pos="539440" algn="l"/>
                <a:tab pos="539764" algn="l"/>
              </a:tabLst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Scikit-Fuzzy cho những API lie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̂n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quan đ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lang="vi-VN" sz="2200">
                <a:solidFill>
                  <a:srgbClr val="011993"/>
                </a:solidFill>
                <a:latin typeface="Cambria"/>
                <a:cs typeface="Cambria"/>
              </a:rPr>
              <a:t>tập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hợp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mờ</a:t>
            </a:r>
            <a:endParaRPr sz="2200">
              <a:latin typeface="Cambria"/>
              <a:cs typeface="Cambria"/>
            </a:endParaRPr>
          </a:p>
          <a:p>
            <a:pPr marL="539440" lvl="1" indent="-277482">
              <a:spcBef>
                <a:spcPts val="1143"/>
              </a:spcBef>
              <a:buSzPct val="123529"/>
              <a:buChar char="•"/>
              <a:tabLst>
                <a:tab pos="539440" algn="l"/>
                <a:tab pos="539764" algn="l"/>
              </a:tabLst>
            </a:pP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Pandas đ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xử lý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dữ li</a:t>
            </a:r>
            <a:r>
              <a:rPr lang="vi-VN" sz="2200">
                <a:solidFill>
                  <a:srgbClr val="011993"/>
                </a:solidFill>
                <a:latin typeface="Cambria"/>
                <a:cs typeface="Cambria"/>
              </a:rPr>
              <a:t>ệ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dạng bảng</a:t>
            </a:r>
            <a:endParaRPr sz="2200">
              <a:latin typeface="Cambria"/>
              <a:cs typeface="Cambria"/>
            </a:endParaRPr>
          </a:p>
          <a:p>
            <a:pPr marL="539440" marR="389057" lvl="1" indent="-277482">
              <a:lnSpc>
                <a:spcPts val="2562"/>
              </a:lnSpc>
              <a:spcBef>
                <a:spcPts val="1314"/>
              </a:spcBef>
              <a:buSzPct val="123529"/>
              <a:buChar char="•"/>
              <a:tabLst>
                <a:tab pos="539440" algn="l"/>
                <a:tab pos="539764" algn="l"/>
              </a:tabLst>
            </a:pP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M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plotlib đ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trực quan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hoá dữ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li</a:t>
            </a:r>
            <a:r>
              <a:rPr lang="vi-VN" sz="2200">
                <a:solidFill>
                  <a:srgbClr val="011993"/>
                </a:solidFill>
                <a:latin typeface="Cambria"/>
                <a:cs typeface="Cambria"/>
              </a:rPr>
              <a:t>ệ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u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6959" y="2304748"/>
            <a:ext cx="3810000" cy="27969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20</a:t>
            </a:fld>
            <a:endParaRPr sz="7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91115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21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1" y="520365"/>
            <a:ext cx="54778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227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ậ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p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hợ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p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69" dirty="0">
                <a:solidFill>
                  <a:srgbClr val="004D80"/>
                </a:solidFill>
                <a:latin typeface="Cambria"/>
                <a:cs typeface="Cambria"/>
              </a:rPr>
              <a:t>m</a:t>
            </a:r>
            <a:r>
              <a:rPr sz="3600" b="1" spc="3" dirty="0">
                <a:solidFill>
                  <a:srgbClr val="004D80"/>
                </a:solidFill>
                <a:latin typeface="Cambria"/>
                <a:cs typeface="Cambria"/>
              </a:rPr>
              <a:t>ờ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3600" b="1" spc="-122" dirty="0">
                <a:solidFill>
                  <a:srgbClr val="004D80"/>
                </a:solidFill>
                <a:latin typeface="Cambria"/>
                <a:cs typeface="Cambria"/>
              </a:rPr>
              <a:t>r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on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g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Py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h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o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158" y="1743347"/>
            <a:ext cx="8623414" cy="3975876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75218" marR="367065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75541" algn="l"/>
              </a:tabLst>
            </a:pPr>
            <a:r>
              <a:rPr sz="2200" dirty="0">
                <a:latin typeface="Cambria"/>
                <a:cs typeface="Cambria"/>
              </a:rPr>
              <a:t>Tập hợp mờ được xây </a:t>
            </a:r>
            <a:r>
              <a:rPr sz="2200">
                <a:latin typeface="Cambria"/>
                <a:cs typeface="Cambria"/>
              </a:rPr>
              <a:t>dựng qua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hàm </a:t>
            </a:r>
            <a:r>
              <a:rPr sz="2200" dirty="0">
                <a:latin typeface="Cambria"/>
                <a:cs typeface="Cambria"/>
              </a:rPr>
              <a:t>thành viên, trên máy tı́nh </a:t>
            </a:r>
            <a:r>
              <a:rPr sz="2200">
                <a:latin typeface="Cambria"/>
                <a:cs typeface="Cambria"/>
              </a:rPr>
              <a:t>hàm thành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vie</a:t>
            </a:r>
            <a:r>
              <a:rPr sz="2200" dirty="0">
                <a:latin typeface="Cambria"/>
                <a:cs typeface="Cambria"/>
              </a:rPr>
              <a:t>̂n chı́nh là giá trị </a:t>
            </a:r>
            <a:r>
              <a:rPr sz="2200">
                <a:latin typeface="Cambria"/>
                <a:cs typeface="Cambria"/>
              </a:rPr>
              <a:t>phụ thu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c </a:t>
            </a:r>
            <a:r>
              <a:rPr sz="2200" dirty="0">
                <a:latin typeface="Cambria"/>
                <a:cs typeface="Cambria"/>
              </a:rPr>
              <a:t>của </a:t>
            </a:r>
            <a:r>
              <a:rPr sz="2200">
                <a:latin typeface="Cambria"/>
                <a:cs typeface="Cambria"/>
              </a:rPr>
              <a:t>các ph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tử trong 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lê</a:t>
            </a:r>
            <a:r>
              <a:rPr sz="2200">
                <a:latin typeface="Cambria"/>
                <a:cs typeface="Cambria"/>
              </a:rPr>
              <a:t>n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</a:t>
            </a:r>
            <a:r>
              <a:rPr sz="2200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  <a:p>
            <a:pPr marL="275218" marR="395525" indent="-256137">
              <a:lnSpc>
                <a:spcPts val="2562"/>
              </a:lnSpc>
              <a:spcBef>
                <a:spcPts val="1261"/>
              </a:spcBef>
              <a:buSzPct val="123529"/>
              <a:buChar char="•"/>
              <a:tabLst>
                <a:tab pos="275541" algn="l"/>
              </a:tabLst>
            </a:pPr>
            <a:r>
              <a:rPr sz="2200" dirty="0">
                <a:latin typeface="Cambria"/>
                <a:cs typeface="Cambria"/>
              </a:rPr>
              <a:t>Từ đó,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coi hàm thành viên là mảng các giá trị có kı́ch </a:t>
            </a:r>
            <a:r>
              <a:rPr sz="2200">
                <a:latin typeface="Cambria"/>
                <a:cs typeface="Cambria"/>
              </a:rPr>
              <a:t>thước gi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ng với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mảng </a:t>
            </a:r>
            <a:r>
              <a:rPr sz="2200" dirty="0">
                <a:latin typeface="Cambria"/>
                <a:cs typeface="Cambria"/>
              </a:rPr>
              <a:t>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  <a:p>
            <a:pPr marL="275218" indent="-256137">
              <a:spcBef>
                <a:spcPts val="1143"/>
              </a:spcBef>
              <a:buSzPct val="123529"/>
              <a:buChar char="•"/>
              <a:tabLst>
                <a:tab pos="275541" algn="l"/>
              </a:tabLst>
            </a:pPr>
            <a:r>
              <a:rPr sz="2200">
                <a:latin typeface="Cambria"/>
                <a:cs typeface="Cambria"/>
              </a:rPr>
              <a:t>Ch</a:t>
            </a:r>
            <a:r>
              <a:rPr lang="en-US" sz="2200">
                <a:latin typeface="Cambria"/>
                <a:cs typeface="Cambria"/>
              </a:rPr>
              <a:t>ẳ</a:t>
            </a:r>
            <a:r>
              <a:rPr sz="2200">
                <a:latin typeface="Cambria"/>
                <a:cs typeface="Cambria"/>
              </a:rPr>
              <a:t>ng </a:t>
            </a:r>
            <a:r>
              <a:rPr sz="2200" dirty="0">
                <a:latin typeface="Cambria"/>
                <a:cs typeface="Cambria"/>
              </a:rPr>
              <a:t>hạn </a:t>
            </a:r>
            <a:r>
              <a:rPr sz="2200">
                <a:latin typeface="Cambria"/>
                <a:cs typeface="Cambria"/>
              </a:rPr>
              <a:t>với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200" dirty="0">
                <a:latin typeface="Cambria"/>
                <a:cs typeface="Cambria"/>
              </a:rPr>
              <a:t>phòng </a:t>
            </a:r>
            <a:r>
              <a:rPr sz="2200">
                <a:latin typeface="Cambria"/>
                <a:cs typeface="Cambria"/>
              </a:rPr>
              <a:t>học r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ng </a:t>
            </a:r>
            <a:r>
              <a:rPr sz="2200" i="1" dirty="0">
                <a:latin typeface="Cambria"/>
                <a:cs typeface="Cambria"/>
              </a:rPr>
              <a:t>A </a:t>
            </a:r>
            <a:r>
              <a:rPr sz="2200" dirty="0">
                <a:latin typeface="Cambria"/>
                <a:cs typeface="Cambria"/>
              </a:rPr>
              <a:t>trên 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các phòng học</a:t>
            </a:r>
            <a:endParaRPr sz="2200">
              <a:latin typeface="Cambria"/>
              <a:cs typeface="Cambria"/>
            </a:endParaRPr>
          </a:p>
          <a:p>
            <a:pPr marL="552377">
              <a:spcBef>
                <a:spcPts val="1207"/>
              </a:spcBef>
            </a:pP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3600" baseline="-11350" dirty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30,50,75,90,100,125,150,200</a:t>
            </a:r>
            <a:r>
              <a:rPr sz="3600" baseline="-11350" dirty="0">
                <a:solidFill>
                  <a:srgbClr val="011993"/>
                </a:solidFill>
                <a:latin typeface="Verdana"/>
                <a:cs typeface="Verdana"/>
              </a:rPr>
              <a:t>}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với</a:t>
            </a:r>
            <a:endParaRPr sz="2200">
              <a:latin typeface="Cambria"/>
              <a:cs typeface="Cambria"/>
            </a:endParaRPr>
          </a:p>
          <a:p>
            <a:pPr marL="552377">
              <a:spcBef>
                <a:spcPts val="283"/>
              </a:spcBef>
            </a:pP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3600" baseline="-11350" dirty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(30,0), (50,0), (75,0), (90,0.2), (100,0.5), (125,0.8), (150,1), (200,1)</a:t>
            </a:r>
            <a:r>
              <a:rPr sz="3600" baseline="-11350" dirty="0">
                <a:solidFill>
                  <a:srgbClr val="011993"/>
                </a:solidFill>
                <a:latin typeface="Verdana"/>
                <a:cs typeface="Verdana"/>
              </a:rPr>
              <a:t>}</a:t>
            </a:r>
            <a:endParaRPr sz="3600" baseline="-1135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08175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11" y="1042547"/>
            <a:ext cx="5722943" cy="2537861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62281" indent="-256137">
              <a:spcBef>
                <a:spcPts val="69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Trước tiê</a:t>
            </a:r>
            <a:r>
              <a:rPr sz="2200">
                <a:latin typeface="Cambria"/>
                <a:cs typeface="Cambria"/>
              </a:rPr>
              <a:t>n c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include các </a:t>
            </a:r>
            <a:r>
              <a:rPr sz="2200">
                <a:latin typeface="Cambria"/>
                <a:cs typeface="Cambria"/>
              </a:rPr>
              <a:t>thư vi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sử dụng</a:t>
            </a:r>
            <a:endParaRPr sz="2200">
              <a:latin typeface="Cambria"/>
              <a:cs typeface="Cambria"/>
            </a:endParaRPr>
          </a:p>
          <a:p>
            <a:pPr>
              <a:spcBef>
                <a:spcPts val="23"/>
              </a:spcBef>
              <a:buFont typeface="Cambria"/>
              <a:buChar char="•"/>
            </a:pPr>
            <a:endParaRPr sz="2600">
              <a:latin typeface="Cambria"/>
              <a:cs typeface="Cambria"/>
            </a:endParaRPr>
          </a:p>
          <a:p>
            <a:pPr marL="666862">
              <a:lnSpc>
                <a:spcPts val="1974"/>
              </a:lnSpc>
              <a:tabLst>
                <a:tab pos="1565606" algn="l"/>
                <a:tab pos="2336281" algn="l"/>
                <a:tab pos="2721457" algn="l"/>
              </a:tabLst>
            </a:pPr>
            <a:r>
              <a:rPr sz="1700" dirty="0">
                <a:solidFill>
                  <a:srgbClr val="0433FF"/>
                </a:solidFill>
                <a:latin typeface="Cambria"/>
                <a:cs typeface="Cambria"/>
              </a:rPr>
              <a:t>import	numpy	as	np</a:t>
            </a:r>
            <a:endParaRPr sz="1700">
              <a:latin typeface="Cambria"/>
              <a:cs typeface="Cambria"/>
            </a:endParaRPr>
          </a:p>
          <a:p>
            <a:pPr marL="666862">
              <a:lnSpc>
                <a:spcPts val="1974"/>
              </a:lnSpc>
              <a:tabLst>
                <a:tab pos="1565606" algn="l"/>
                <a:tab pos="3877309" algn="l"/>
                <a:tab pos="4262484" algn="l"/>
              </a:tabLst>
            </a:pPr>
            <a:r>
              <a:rPr sz="1700" dirty="0">
                <a:solidFill>
                  <a:srgbClr val="0433FF"/>
                </a:solidFill>
                <a:latin typeface="Cambria"/>
                <a:cs typeface="Cambria"/>
              </a:rPr>
              <a:t>import</a:t>
            </a:r>
            <a:r>
              <a:rPr sz="1700">
                <a:solidFill>
                  <a:srgbClr val="0433FF"/>
                </a:solidFill>
                <a:latin typeface="Cambria"/>
                <a:cs typeface="Cambria"/>
              </a:rPr>
              <a:t>	m</a:t>
            </a:r>
            <a:r>
              <a:rPr lang="en-US" sz="1700">
                <a:solidFill>
                  <a:srgbClr val="0433FF"/>
                </a:solidFill>
                <a:latin typeface="Cambria"/>
                <a:cs typeface="Cambria"/>
              </a:rPr>
              <a:t>at</a:t>
            </a:r>
            <a:r>
              <a:rPr sz="1700">
                <a:solidFill>
                  <a:srgbClr val="0433FF"/>
                </a:solidFill>
                <a:latin typeface="Cambria"/>
                <a:cs typeface="Cambria"/>
              </a:rPr>
              <a:t>plotlib.pyplot</a:t>
            </a:r>
            <a:r>
              <a:rPr lang="en-US" sz="17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1700">
                <a:solidFill>
                  <a:srgbClr val="0433FF"/>
                </a:solidFill>
                <a:latin typeface="Cambria"/>
                <a:cs typeface="Cambria"/>
              </a:rPr>
              <a:t>as</a:t>
            </a:r>
            <a:r>
              <a:rPr lang="en-US" sz="1700" dirty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1700">
                <a:solidFill>
                  <a:srgbClr val="0433FF"/>
                </a:solidFill>
                <a:latin typeface="Cambria"/>
                <a:cs typeface="Cambria"/>
              </a:rPr>
              <a:t>plt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>
              <a:spcBef>
                <a:spcPts val="25"/>
              </a:spcBef>
            </a:pPr>
            <a:endParaRPr sz="1600">
              <a:latin typeface="Cambria"/>
              <a:cs typeface="Cambria"/>
            </a:endParaRPr>
          </a:p>
          <a:p>
            <a:pPr marL="280716" indent="-256461">
              <a:buSzPct val="123529"/>
              <a:buChar char="•"/>
              <a:tabLst>
                <a:tab pos="281039" algn="l"/>
              </a:tabLst>
            </a:pPr>
            <a:r>
              <a:rPr sz="2200" dirty="0">
                <a:latin typeface="Cambria"/>
                <a:cs typeface="Cambria"/>
              </a:rPr>
              <a:t>Sau đó tạo các </a:t>
            </a:r>
            <a:r>
              <a:rPr sz="2200">
                <a:latin typeface="Cambria"/>
                <a:cs typeface="Cambria"/>
              </a:rPr>
              <a:t>mảng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 chi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u </a:t>
            </a:r>
            <a:r>
              <a:rPr sz="2200" dirty="0">
                <a:latin typeface="Cambria"/>
                <a:cs typeface="Cambria"/>
              </a:rPr>
              <a:t>cho </a:t>
            </a:r>
            <a:r>
              <a:rPr sz="2200">
                <a:latin typeface="Cambria"/>
                <a:cs typeface="Cambria"/>
              </a:rPr>
              <a:t>2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hợp </a:t>
            </a:r>
            <a:r>
              <a:rPr sz="2200" i="1" dirty="0">
                <a:latin typeface="Cambria"/>
                <a:cs typeface="Cambria"/>
              </a:rPr>
              <a:t>X </a:t>
            </a:r>
            <a:r>
              <a:rPr sz="2200" dirty="0">
                <a:latin typeface="Cambria"/>
                <a:cs typeface="Cambria"/>
              </a:rPr>
              <a:t>và </a:t>
            </a:r>
            <a:r>
              <a:rPr sz="2200" i="1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93540"/>
              </p:ext>
            </p:extLst>
          </p:nvPr>
        </p:nvGraphicFramePr>
        <p:xfrm>
          <a:off x="1046854" y="3892309"/>
          <a:ext cx="5191226" cy="234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0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865">
                <a:tc>
                  <a:txBody>
                    <a:bodyPr/>
                    <a:lstStyle/>
                    <a:p>
                      <a:pPr marL="31750">
                        <a:lnSpc>
                          <a:spcPts val="3715"/>
                        </a:lnSpc>
                      </a:pPr>
                      <a:r>
                        <a:rPr sz="20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X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3715"/>
                        </a:lnSpc>
                      </a:pPr>
                      <a:r>
                        <a:rPr sz="20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=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2000" spc="5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np.array(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3715"/>
                        </a:lnSpc>
                      </a:pPr>
                      <a:r>
                        <a:rPr sz="2000" spc="48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[30,50,75,90,100,125,150,200]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3715"/>
                        </a:lnSpc>
                      </a:pPr>
                      <a:r>
                        <a:rPr sz="20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65">
                <a:tc>
                  <a:txBody>
                    <a:bodyPr/>
                    <a:lstStyle/>
                    <a:p>
                      <a:pPr marL="31750">
                        <a:lnSpc>
                          <a:spcPts val="3700"/>
                        </a:lnSpc>
                      </a:pPr>
                      <a:r>
                        <a:rPr sz="20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3700"/>
                        </a:lnSpc>
                      </a:pPr>
                      <a:r>
                        <a:rPr sz="20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=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sz="2000" spc="5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np.array(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3700"/>
                        </a:lnSpc>
                        <a:tabLst>
                          <a:tab pos="6177280" algn="l"/>
                        </a:tabLst>
                      </a:pPr>
                      <a:r>
                        <a:rPr sz="2000" spc="7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[0,0,0,0.1,0.5,0.8,1,1]	</a:t>
                      </a:r>
                      <a:r>
                        <a:rPr sz="2000" spc="72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345" y="1667247"/>
            <a:ext cx="3413303" cy="11786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2146" y="4887278"/>
            <a:ext cx="7523149" cy="685926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62281" indent="-256137">
              <a:spcBef>
                <a:spcPts val="69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hı̀nh dung,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trực quan hoá thông qua các hàm </a:t>
            </a:r>
            <a:r>
              <a:rPr sz="2200">
                <a:latin typeface="Cambria"/>
                <a:cs typeface="Cambria"/>
              </a:rPr>
              <a:t>của M</a:t>
            </a:r>
            <a:r>
              <a:rPr lang="en-US" sz="2200">
                <a:latin typeface="Cambria"/>
                <a:cs typeface="Cambria"/>
              </a:rPr>
              <a:t>at</a:t>
            </a:r>
            <a:r>
              <a:rPr sz="2200">
                <a:latin typeface="Cambria"/>
                <a:cs typeface="Cambria"/>
              </a:rPr>
              <a:t>plotlib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42991" y="6561077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22</a:t>
            </a:fld>
            <a:endParaRPr sz="7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1300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88" y="437606"/>
            <a:ext cx="8059152" cy="2552322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6468">
              <a:spcBef>
                <a:spcPts val="64"/>
              </a:spcBef>
              <a:tabLst>
                <a:tab pos="1046540" algn="l"/>
                <a:tab pos="2346954" algn="l"/>
              </a:tabLst>
            </a:pPr>
            <a:r>
              <a:rPr sz="1100" spc="244" dirty="0">
                <a:solidFill>
                  <a:srgbClr val="0433FF"/>
                </a:solidFill>
                <a:latin typeface="Cambria"/>
                <a:cs typeface="Cambria"/>
              </a:rPr>
              <a:t>plt.figure(	</a:t>
            </a:r>
            <a:r>
              <a:rPr sz="1100" spc="208" dirty="0">
                <a:solidFill>
                  <a:srgbClr val="0433FF"/>
                </a:solidFill>
                <a:latin typeface="Cambria"/>
                <a:cs typeface="Cambria"/>
              </a:rPr>
              <a:t>figsize=(12,6)	</a:t>
            </a:r>
            <a:r>
              <a:rPr sz="1100" spc="255" dirty="0">
                <a:solidFill>
                  <a:srgbClr val="0433FF"/>
                </a:solidFill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6468">
              <a:spcBef>
                <a:spcPts val="56"/>
              </a:spcBef>
              <a:tabLst>
                <a:tab pos="959868" algn="l"/>
                <a:tab pos="1653249" algn="l"/>
                <a:tab pos="2086289" algn="l"/>
                <a:tab pos="2519329" algn="l"/>
                <a:tab pos="2866020" algn="l"/>
                <a:tab pos="3386378" algn="l"/>
                <a:tab pos="3732746" algn="l"/>
                <a:tab pos="4079437" algn="l"/>
                <a:tab pos="4426128" algn="l"/>
              </a:tabLst>
            </a:pPr>
            <a:r>
              <a:rPr sz="1100" spc="293" dirty="0">
                <a:solidFill>
                  <a:srgbClr val="0433FF"/>
                </a:solidFill>
                <a:latin typeface="Cambria"/>
                <a:cs typeface="Cambria"/>
              </a:rPr>
              <a:t>plt.title(	</a:t>
            </a:r>
            <a:r>
              <a:rPr sz="1100" spc="61" dirty="0">
                <a:solidFill>
                  <a:srgbClr val="0433FF"/>
                </a:solidFill>
                <a:latin typeface="Cambria"/>
                <a:cs typeface="Cambria"/>
              </a:rPr>
              <a:t>"Đ</a:t>
            </a:r>
            <a:r>
              <a:rPr sz="1100" spc="61" dirty="0">
                <a:solidFill>
                  <a:srgbClr val="0433FF"/>
                </a:solidFill>
                <a:latin typeface="Courier New"/>
                <a:cs typeface="Courier New"/>
              </a:rPr>
              <a:t>Ồ</a:t>
            </a:r>
            <a:r>
              <a:rPr sz="1100" spc="13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100" spc="81" dirty="0">
                <a:solidFill>
                  <a:srgbClr val="0433FF"/>
                </a:solidFill>
                <a:latin typeface="Cambria"/>
                <a:cs typeface="Cambria"/>
              </a:rPr>
              <a:t>THỊ	</a:t>
            </a:r>
            <a:r>
              <a:rPr sz="1100" spc="69" dirty="0">
                <a:solidFill>
                  <a:srgbClr val="0433FF"/>
                </a:solidFill>
                <a:latin typeface="Cambria"/>
                <a:cs typeface="Cambria"/>
              </a:rPr>
              <a:t>BI</a:t>
            </a:r>
            <a:r>
              <a:rPr sz="1100" spc="69" dirty="0">
                <a:solidFill>
                  <a:srgbClr val="0433FF"/>
                </a:solidFill>
                <a:latin typeface="Courier New"/>
                <a:cs typeface="Courier New"/>
              </a:rPr>
              <a:t>Ể</a:t>
            </a:r>
            <a:r>
              <a:rPr sz="1100" spc="69" dirty="0">
                <a:solidFill>
                  <a:srgbClr val="0433FF"/>
                </a:solidFill>
                <a:latin typeface="Cambria"/>
                <a:cs typeface="Cambria"/>
              </a:rPr>
              <a:t>U	</a:t>
            </a:r>
            <a:r>
              <a:rPr sz="1100" spc="46" dirty="0">
                <a:solidFill>
                  <a:srgbClr val="0433FF"/>
                </a:solidFill>
                <a:latin typeface="Cambria"/>
                <a:cs typeface="Cambria"/>
              </a:rPr>
              <a:t>DI</a:t>
            </a:r>
            <a:r>
              <a:rPr sz="1100" spc="46" dirty="0">
                <a:solidFill>
                  <a:srgbClr val="0433FF"/>
                </a:solidFill>
                <a:latin typeface="Courier New"/>
                <a:cs typeface="Courier New"/>
              </a:rPr>
              <a:t>Ễ</a:t>
            </a:r>
            <a:r>
              <a:rPr sz="1100" spc="46" dirty="0">
                <a:solidFill>
                  <a:srgbClr val="0433FF"/>
                </a:solidFill>
                <a:latin typeface="Cambria"/>
                <a:cs typeface="Cambria"/>
              </a:rPr>
              <a:t>N	</a:t>
            </a:r>
            <a:r>
              <a:rPr sz="1100" spc="-112" dirty="0">
                <a:solidFill>
                  <a:srgbClr val="0433FF"/>
                </a:solidFill>
                <a:latin typeface="Cambria"/>
                <a:cs typeface="Cambria"/>
              </a:rPr>
              <a:t>HÀM	</a:t>
            </a:r>
            <a:r>
              <a:rPr sz="1100" spc="-23" dirty="0">
                <a:solidFill>
                  <a:srgbClr val="0433FF"/>
                </a:solidFill>
                <a:latin typeface="Cambria"/>
                <a:cs typeface="Cambria"/>
              </a:rPr>
              <a:t>THUỘC	</a:t>
            </a:r>
            <a:r>
              <a:rPr sz="1100" spc="13" dirty="0">
                <a:solidFill>
                  <a:srgbClr val="0433FF"/>
                </a:solidFill>
                <a:latin typeface="Cambria"/>
                <a:cs typeface="Cambria"/>
              </a:rPr>
              <a:t>C</a:t>
            </a:r>
            <a:r>
              <a:rPr sz="1100" spc="13" dirty="0">
                <a:solidFill>
                  <a:srgbClr val="0433FF"/>
                </a:solidFill>
                <a:latin typeface="Courier New"/>
                <a:cs typeface="Courier New"/>
              </a:rPr>
              <a:t>Ủ</a:t>
            </a:r>
            <a:r>
              <a:rPr sz="1100" spc="13" dirty="0">
                <a:solidFill>
                  <a:srgbClr val="0433FF"/>
                </a:solidFill>
                <a:latin typeface="Cambria"/>
                <a:cs typeface="Cambria"/>
              </a:rPr>
              <a:t>A	</a:t>
            </a:r>
            <a:r>
              <a:rPr sz="1100" spc="15" dirty="0">
                <a:solidFill>
                  <a:srgbClr val="0433FF"/>
                </a:solidFill>
                <a:latin typeface="Cambria"/>
                <a:cs typeface="Cambria"/>
              </a:rPr>
              <a:t>TẬP	</a:t>
            </a:r>
            <a:r>
              <a:rPr sz="1100" spc="-41" dirty="0">
                <a:solidFill>
                  <a:srgbClr val="0433FF"/>
                </a:solidFill>
                <a:latin typeface="Cambria"/>
                <a:cs typeface="Cambria"/>
              </a:rPr>
              <a:t>MỜ"	</a:t>
            </a:r>
            <a:r>
              <a:rPr sz="1100" spc="255" dirty="0">
                <a:solidFill>
                  <a:srgbClr val="0433FF"/>
                </a:solidFill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6468">
              <a:lnSpc>
                <a:spcPts val="1324"/>
              </a:lnSpc>
              <a:spcBef>
                <a:spcPts val="69"/>
              </a:spcBef>
              <a:tabLst>
                <a:tab pos="873195" algn="l"/>
                <a:tab pos="2173608" algn="l"/>
                <a:tab pos="2433626" algn="l"/>
                <a:tab pos="2606972" algn="l"/>
                <a:tab pos="2780317" algn="l"/>
                <a:tab pos="2953662" algn="l"/>
                <a:tab pos="3127008" algn="l"/>
              </a:tabLst>
            </a:pPr>
            <a:r>
              <a:rPr sz="1100" spc="252" dirty="0">
                <a:solidFill>
                  <a:srgbClr val="0433FF"/>
                </a:solidFill>
                <a:latin typeface="Cambria"/>
                <a:cs typeface="Cambria"/>
              </a:rPr>
              <a:t>plt.plot(	</a:t>
            </a:r>
            <a:r>
              <a:rPr sz="1100" spc="181" dirty="0">
                <a:solidFill>
                  <a:srgbClr val="0433FF"/>
                </a:solidFill>
                <a:latin typeface="Cambria"/>
                <a:cs typeface="Cambria"/>
              </a:rPr>
              <a:t>X,A,label="Tập	</a:t>
            </a:r>
            <a:r>
              <a:rPr sz="1100" spc="-120" dirty="0">
                <a:solidFill>
                  <a:srgbClr val="0433FF"/>
                </a:solidFill>
                <a:latin typeface="Cambria"/>
                <a:cs typeface="Cambria"/>
              </a:rPr>
              <a:t>mờ	</a:t>
            </a:r>
            <a:r>
              <a:rPr sz="1100" spc="-18" dirty="0">
                <a:solidFill>
                  <a:srgbClr val="0433FF"/>
                </a:solidFill>
                <a:latin typeface="Cambria"/>
                <a:cs typeface="Cambria"/>
              </a:rPr>
              <a:t>A	</a:t>
            </a:r>
            <a:r>
              <a:rPr sz="1100" spc="61" dirty="0">
                <a:solidFill>
                  <a:srgbClr val="0433FF"/>
                </a:solidFill>
                <a:latin typeface="Cambria"/>
                <a:cs typeface="Cambria"/>
              </a:rPr>
              <a:t>=	</a:t>
            </a:r>
            <a:r>
              <a:rPr sz="1100" spc="242" dirty="0">
                <a:solidFill>
                  <a:srgbClr val="0433FF"/>
                </a:solidFill>
                <a:latin typeface="Cambria"/>
                <a:cs typeface="Cambria"/>
              </a:rPr>
              <a:t>"	</a:t>
            </a:r>
            <a:r>
              <a:rPr sz="1100" spc="61" dirty="0">
                <a:solidFill>
                  <a:srgbClr val="0433FF"/>
                </a:solidFill>
                <a:latin typeface="Cambria"/>
                <a:cs typeface="Cambria"/>
              </a:rPr>
              <a:t>+	</a:t>
            </a:r>
            <a:r>
              <a:rPr sz="1100" spc="204" dirty="0">
                <a:solidFill>
                  <a:srgbClr val="0433FF"/>
                </a:solidFill>
                <a:latin typeface="Cambria"/>
                <a:cs typeface="Cambria"/>
              </a:rPr>
              <a:t>r"$\{\frac{0}{30},\frac{0}{50},\frac{0}{75},\frac{0.1}{90},</a:t>
            </a:r>
            <a:endParaRPr sz="1100">
              <a:latin typeface="Cambria"/>
              <a:cs typeface="Cambria"/>
            </a:endParaRPr>
          </a:p>
          <a:p>
            <a:pPr marL="6468">
              <a:lnSpc>
                <a:spcPts val="1301"/>
              </a:lnSpc>
              <a:tabLst>
                <a:tab pos="7721306" algn="l"/>
              </a:tabLst>
            </a:pPr>
            <a:r>
              <a:rPr sz="1100" spc="191" dirty="0">
                <a:solidFill>
                  <a:srgbClr val="0433FF"/>
                </a:solidFill>
                <a:latin typeface="Cambria"/>
                <a:cs typeface="Cambria"/>
              </a:rPr>
              <a:t>\frac{0.5}{100},\frac{0.8}{125},\frac{1}{150},\frac{1}{200},\}$",color="blue",marker="+"	</a:t>
            </a:r>
            <a:r>
              <a:rPr sz="1100" spc="255" dirty="0">
                <a:solidFill>
                  <a:srgbClr val="0433FF"/>
                </a:solidFill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6468">
              <a:lnSpc>
                <a:spcPts val="1301"/>
              </a:lnSpc>
              <a:tabLst>
                <a:tab pos="873195" algn="l"/>
                <a:tab pos="2173608" algn="l"/>
                <a:tab pos="2433626" algn="l"/>
                <a:tab pos="2606972" algn="l"/>
                <a:tab pos="2780317" algn="l"/>
                <a:tab pos="2953662" algn="l"/>
                <a:tab pos="3127008" algn="l"/>
              </a:tabLst>
            </a:pPr>
            <a:r>
              <a:rPr sz="1100" spc="252" dirty="0">
                <a:solidFill>
                  <a:srgbClr val="0433FF"/>
                </a:solidFill>
                <a:latin typeface="Cambria"/>
                <a:cs typeface="Cambria"/>
              </a:rPr>
              <a:t>plt.plot(	</a:t>
            </a:r>
            <a:r>
              <a:rPr sz="1100" spc="181" dirty="0">
                <a:solidFill>
                  <a:srgbClr val="0433FF"/>
                </a:solidFill>
                <a:latin typeface="Cambria"/>
                <a:cs typeface="Cambria"/>
              </a:rPr>
              <a:t>X,B,label="Tập	</a:t>
            </a:r>
            <a:r>
              <a:rPr sz="1100" spc="-120" dirty="0">
                <a:solidFill>
                  <a:srgbClr val="0433FF"/>
                </a:solidFill>
                <a:latin typeface="Cambria"/>
                <a:cs typeface="Cambria"/>
              </a:rPr>
              <a:t>mờ	</a:t>
            </a:r>
            <a:r>
              <a:rPr sz="1100" spc="-3" dirty="0">
                <a:solidFill>
                  <a:srgbClr val="0433FF"/>
                </a:solidFill>
                <a:latin typeface="Cambria"/>
                <a:cs typeface="Cambria"/>
              </a:rPr>
              <a:t>B	</a:t>
            </a:r>
            <a:r>
              <a:rPr sz="1100" spc="61" dirty="0">
                <a:solidFill>
                  <a:srgbClr val="0433FF"/>
                </a:solidFill>
                <a:latin typeface="Cambria"/>
                <a:cs typeface="Cambria"/>
              </a:rPr>
              <a:t>=	</a:t>
            </a:r>
            <a:r>
              <a:rPr sz="1100" spc="242" dirty="0">
                <a:solidFill>
                  <a:srgbClr val="0433FF"/>
                </a:solidFill>
                <a:latin typeface="Cambria"/>
                <a:cs typeface="Cambria"/>
              </a:rPr>
              <a:t>"	</a:t>
            </a:r>
            <a:r>
              <a:rPr sz="1100" spc="61" dirty="0">
                <a:solidFill>
                  <a:srgbClr val="0433FF"/>
                </a:solidFill>
                <a:latin typeface="Cambria"/>
                <a:cs typeface="Cambria"/>
              </a:rPr>
              <a:t>+	</a:t>
            </a:r>
            <a:r>
              <a:rPr sz="1100" spc="206" dirty="0">
                <a:solidFill>
                  <a:srgbClr val="0433FF"/>
                </a:solidFill>
                <a:latin typeface="Cambria"/>
                <a:cs typeface="Cambria"/>
              </a:rPr>
              <a:t>r"$\{\frac{1}{30},\frac{1}{50},\frac{0.9}{75},\frac{0.8}{90},</a:t>
            </a:r>
            <a:endParaRPr sz="1100">
              <a:latin typeface="Cambria"/>
              <a:cs typeface="Cambria"/>
            </a:endParaRPr>
          </a:p>
          <a:p>
            <a:pPr marL="6468">
              <a:lnSpc>
                <a:spcPts val="1301"/>
              </a:lnSpc>
            </a:pPr>
            <a:r>
              <a:rPr sz="1100" spc="194" dirty="0">
                <a:solidFill>
                  <a:srgbClr val="0433FF"/>
                </a:solidFill>
                <a:latin typeface="Cambria"/>
                <a:cs typeface="Cambria"/>
              </a:rPr>
              <a:t>\frac{0.7}{100},\frac{0.3}{125},\frac{0.1}{150},\frac{0}{200},\}$",color="red",marker="*")</a:t>
            </a:r>
            <a:endParaRPr sz="1100">
              <a:latin typeface="Cambria"/>
              <a:cs typeface="Cambria"/>
            </a:endParaRPr>
          </a:p>
          <a:p>
            <a:pPr marL="6468">
              <a:lnSpc>
                <a:spcPts val="1301"/>
              </a:lnSpc>
              <a:tabLst>
                <a:tab pos="873195" algn="l"/>
                <a:tab pos="2173608" algn="l"/>
                <a:tab pos="2433626" algn="l"/>
                <a:tab pos="2606972" algn="l"/>
                <a:tab pos="2780317" algn="l"/>
                <a:tab pos="2953662" algn="l"/>
                <a:tab pos="3127008" algn="l"/>
              </a:tabLst>
            </a:pPr>
            <a:r>
              <a:rPr sz="1100" spc="252" dirty="0">
                <a:solidFill>
                  <a:srgbClr val="0433FF"/>
                </a:solidFill>
                <a:latin typeface="Cambria"/>
                <a:cs typeface="Cambria"/>
              </a:rPr>
              <a:t>plt.plot(	</a:t>
            </a:r>
            <a:r>
              <a:rPr sz="1100" spc="186" dirty="0">
                <a:solidFill>
                  <a:srgbClr val="0433FF"/>
                </a:solidFill>
                <a:latin typeface="Cambria"/>
                <a:cs typeface="Cambria"/>
              </a:rPr>
              <a:t>X,C,label="Tập	</a:t>
            </a:r>
            <a:r>
              <a:rPr sz="1100" spc="-120" dirty="0">
                <a:solidFill>
                  <a:srgbClr val="0433FF"/>
                </a:solidFill>
                <a:latin typeface="Cambria"/>
                <a:cs typeface="Cambria"/>
              </a:rPr>
              <a:t>mờ	</a:t>
            </a:r>
            <a:r>
              <a:rPr sz="1100" spc="51" dirty="0">
                <a:solidFill>
                  <a:srgbClr val="0433FF"/>
                </a:solidFill>
                <a:latin typeface="Cambria"/>
                <a:cs typeface="Cambria"/>
              </a:rPr>
              <a:t>C	</a:t>
            </a:r>
            <a:r>
              <a:rPr sz="1100" spc="61" dirty="0">
                <a:solidFill>
                  <a:srgbClr val="0433FF"/>
                </a:solidFill>
                <a:latin typeface="Cambria"/>
                <a:cs typeface="Cambria"/>
              </a:rPr>
              <a:t>=	</a:t>
            </a:r>
            <a:r>
              <a:rPr sz="1100" spc="242" dirty="0">
                <a:solidFill>
                  <a:srgbClr val="0433FF"/>
                </a:solidFill>
                <a:latin typeface="Cambria"/>
                <a:cs typeface="Cambria"/>
              </a:rPr>
              <a:t>"	</a:t>
            </a:r>
            <a:r>
              <a:rPr sz="1100" spc="61" dirty="0">
                <a:solidFill>
                  <a:srgbClr val="0433FF"/>
                </a:solidFill>
                <a:latin typeface="Cambria"/>
                <a:cs typeface="Cambria"/>
              </a:rPr>
              <a:t>+	</a:t>
            </a:r>
            <a:r>
              <a:rPr sz="1100" spc="206" dirty="0">
                <a:solidFill>
                  <a:srgbClr val="0433FF"/>
                </a:solidFill>
                <a:latin typeface="Cambria"/>
                <a:cs typeface="Cambria"/>
              </a:rPr>
              <a:t>r"$\{\frac{0}{30},\frac{0.3}{50},\frac{0.9}{75},\frac{1}{90},</a:t>
            </a:r>
            <a:endParaRPr sz="1100">
              <a:latin typeface="Cambria"/>
              <a:cs typeface="Cambria"/>
            </a:endParaRPr>
          </a:p>
          <a:p>
            <a:pPr marL="6468">
              <a:lnSpc>
                <a:spcPts val="1324"/>
              </a:lnSpc>
              <a:tabLst>
                <a:tab pos="7807979" algn="l"/>
              </a:tabLst>
            </a:pPr>
            <a:r>
              <a:rPr sz="1100" spc="188" dirty="0">
                <a:solidFill>
                  <a:srgbClr val="0433FF"/>
                </a:solidFill>
                <a:latin typeface="Cambria"/>
                <a:cs typeface="Cambria"/>
              </a:rPr>
              <a:t>\frac{1}{100},\frac{0.9}{125},\frac{0.5}{150},\frac{0}{200},\}$",color="green",marker="o"	</a:t>
            </a:r>
            <a:r>
              <a:rPr sz="1100" spc="255" dirty="0">
                <a:solidFill>
                  <a:srgbClr val="0433FF"/>
                </a:solidFill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6468" marR="4077173">
              <a:lnSpc>
                <a:spcPct val="100899"/>
              </a:lnSpc>
              <a:spcBef>
                <a:spcPts val="43"/>
              </a:spcBef>
              <a:tabLst>
                <a:tab pos="1046540" algn="l"/>
                <a:tab pos="1479904" algn="l"/>
                <a:tab pos="1653249" algn="l"/>
                <a:tab pos="1739922" algn="l"/>
                <a:tab pos="1999940" algn="l"/>
                <a:tab pos="2086935" algn="l"/>
                <a:tab pos="2433303" algn="l"/>
                <a:tab pos="2606648" algn="l"/>
                <a:tab pos="2693644" algn="l"/>
                <a:tab pos="2779994" algn="l"/>
                <a:tab pos="2866990" algn="l"/>
                <a:tab pos="2953339" algn="l"/>
                <a:tab pos="3040335" algn="l"/>
                <a:tab pos="3126684" algn="l"/>
                <a:tab pos="3733716" algn="l"/>
                <a:tab pos="4254076" algn="l"/>
              </a:tabLst>
            </a:pPr>
            <a:r>
              <a:rPr sz="1100" spc="242" dirty="0">
                <a:solidFill>
                  <a:srgbClr val="0433FF"/>
                </a:solidFill>
                <a:latin typeface="Cambria"/>
                <a:cs typeface="Cambria"/>
              </a:rPr>
              <a:t>plt.xlabel(	</a:t>
            </a:r>
            <a:r>
              <a:rPr sz="1100" spc="92" dirty="0">
                <a:solidFill>
                  <a:srgbClr val="0433FF"/>
                </a:solidFill>
                <a:latin typeface="Cambria"/>
                <a:cs typeface="Cambria"/>
              </a:rPr>
              <a:t>"Không	</a:t>
            </a:r>
            <a:r>
              <a:rPr sz="1100" spc="173" dirty="0">
                <a:solidFill>
                  <a:srgbClr val="0433FF"/>
                </a:solidFill>
                <a:latin typeface="Cambria"/>
                <a:cs typeface="Cambria"/>
              </a:rPr>
              <a:t>gian	</a:t>
            </a:r>
            <a:r>
              <a:rPr sz="1100" spc="38" dirty="0">
                <a:solidFill>
                  <a:srgbClr val="0433FF"/>
                </a:solidFill>
                <a:latin typeface="Cambria"/>
                <a:cs typeface="Cambria"/>
              </a:rPr>
              <a:t>n</a:t>
            </a:r>
            <a:r>
              <a:rPr sz="1100" spc="38" dirty="0">
                <a:solidFill>
                  <a:srgbClr val="0433FF"/>
                </a:solidFill>
                <a:latin typeface="Courier New"/>
                <a:cs typeface="Courier New"/>
              </a:rPr>
              <a:t>ề</a:t>
            </a:r>
            <a:r>
              <a:rPr sz="1100" spc="38" dirty="0">
                <a:solidFill>
                  <a:srgbClr val="0433FF"/>
                </a:solidFill>
                <a:latin typeface="Cambria"/>
                <a:cs typeface="Cambria"/>
              </a:rPr>
              <a:t>n	</a:t>
            </a:r>
            <a:r>
              <a:rPr sz="1100" spc="41" dirty="0">
                <a:solidFill>
                  <a:srgbClr val="0433FF"/>
                </a:solidFill>
                <a:latin typeface="Cambria"/>
                <a:cs typeface="Cambria"/>
              </a:rPr>
              <a:t>X	</a:t>
            </a:r>
            <a:r>
              <a:rPr sz="1100" spc="61" dirty="0">
                <a:solidFill>
                  <a:srgbClr val="0433FF"/>
                </a:solidFill>
                <a:latin typeface="Cambria"/>
                <a:cs typeface="Cambria"/>
              </a:rPr>
              <a:t>=		</a:t>
            </a:r>
            <a:r>
              <a:rPr sz="1100" spc="242" dirty="0">
                <a:solidFill>
                  <a:srgbClr val="0433FF"/>
                </a:solidFill>
                <a:latin typeface="Cambria"/>
                <a:cs typeface="Cambria"/>
              </a:rPr>
              <a:t>"		</a:t>
            </a:r>
            <a:r>
              <a:rPr sz="1100" spc="61" dirty="0">
                <a:solidFill>
                  <a:srgbClr val="0433FF"/>
                </a:solidFill>
                <a:latin typeface="Cambria"/>
                <a:cs typeface="Cambria"/>
              </a:rPr>
              <a:t>+		</a:t>
            </a:r>
            <a:r>
              <a:rPr sz="1100" spc="211" dirty="0">
                <a:solidFill>
                  <a:srgbClr val="0433FF"/>
                </a:solidFill>
                <a:latin typeface="Cambria"/>
                <a:cs typeface="Cambria"/>
              </a:rPr>
              <a:t>str(X)</a:t>
            </a:r>
            <a:r>
              <a:rPr sz="1100" spc="211">
                <a:solidFill>
                  <a:srgbClr val="0433FF"/>
                </a:solidFill>
                <a:latin typeface="Cambria"/>
                <a:cs typeface="Cambria"/>
              </a:rPr>
              <a:t>	</a:t>
            </a:r>
            <a:r>
              <a:rPr sz="1100" spc="255">
                <a:solidFill>
                  <a:srgbClr val="0433FF"/>
                </a:solidFill>
                <a:latin typeface="Cambria"/>
                <a:cs typeface="Cambria"/>
              </a:rPr>
              <a:t>)</a:t>
            </a:r>
            <a:r>
              <a:rPr lang="en-US" sz="1100" spc="255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1100" spc="242">
                <a:solidFill>
                  <a:srgbClr val="0433FF"/>
                </a:solidFill>
                <a:latin typeface="Cambria"/>
                <a:cs typeface="Cambria"/>
              </a:rPr>
              <a:t>plt.ylabel</a:t>
            </a:r>
            <a:r>
              <a:rPr sz="1100" spc="242" dirty="0">
                <a:solidFill>
                  <a:srgbClr val="0433FF"/>
                </a:solidFill>
                <a:latin typeface="Cambria"/>
                <a:cs typeface="Cambria"/>
              </a:rPr>
              <a:t>(</a:t>
            </a:r>
            <a:r>
              <a:rPr sz="1100" dirty="0">
                <a:solidFill>
                  <a:srgbClr val="0433FF"/>
                </a:solidFill>
                <a:latin typeface="Cambria"/>
                <a:cs typeface="Cambria"/>
              </a:rPr>
              <a:t>	</a:t>
            </a:r>
            <a:r>
              <a:rPr sz="1100" spc="5" dirty="0">
                <a:solidFill>
                  <a:srgbClr val="0433FF"/>
                </a:solidFill>
                <a:latin typeface="Cambria"/>
                <a:cs typeface="Cambria"/>
              </a:rPr>
              <a:t>"M</a:t>
            </a:r>
            <a:r>
              <a:rPr sz="1100" spc="-18" dirty="0">
                <a:solidFill>
                  <a:srgbClr val="0433FF"/>
                </a:solidFill>
                <a:latin typeface="Cambria"/>
                <a:cs typeface="Cambria"/>
              </a:rPr>
              <a:t>ứ</a:t>
            </a:r>
            <a:r>
              <a:rPr sz="1100" spc="188" dirty="0">
                <a:solidFill>
                  <a:srgbClr val="0433FF"/>
                </a:solidFill>
                <a:latin typeface="Cambria"/>
                <a:cs typeface="Cambria"/>
              </a:rPr>
              <a:t>c</a:t>
            </a:r>
            <a:r>
              <a:rPr sz="1100" dirty="0">
                <a:solidFill>
                  <a:srgbClr val="0433FF"/>
                </a:solidFill>
                <a:latin typeface="Cambria"/>
                <a:cs typeface="Cambria"/>
              </a:rPr>
              <a:t>	</a:t>
            </a:r>
            <a:r>
              <a:rPr sz="1100" spc="74" dirty="0">
                <a:solidFill>
                  <a:srgbClr val="0433FF"/>
                </a:solidFill>
                <a:latin typeface="Cambria"/>
                <a:cs typeface="Cambria"/>
              </a:rPr>
              <a:t>độ</a:t>
            </a:r>
            <a:r>
              <a:rPr sz="1100" dirty="0">
                <a:solidFill>
                  <a:srgbClr val="0433FF"/>
                </a:solidFill>
                <a:latin typeface="Cambria"/>
                <a:cs typeface="Cambria"/>
              </a:rPr>
              <a:t>	</a:t>
            </a:r>
            <a:r>
              <a:rPr sz="1100" spc="61" dirty="0">
                <a:solidFill>
                  <a:srgbClr val="0433FF"/>
                </a:solidFill>
                <a:latin typeface="Cambria"/>
                <a:cs typeface="Cambria"/>
              </a:rPr>
              <a:t>ph</a:t>
            </a:r>
            <a:r>
              <a:rPr sz="1100" spc="64" dirty="0">
                <a:solidFill>
                  <a:srgbClr val="0433FF"/>
                </a:solidFill>
                <a:latin typeface="Cambria"/>
                <a:cs typeface="Cambria"/>
              </a:rPr>
              <a:t>ụ</a:t>
            </a:r>
            <a:r>
              <a:rPr sz="1100" dirty="0">
                <a:solidFill>
                  <a:srgbClr val="0433FF"/>
                </a:solidFill>
                <a:latin typeface="Cambria"/>
                <a:cs typeface="Cambria"/>
              </a:rPr>
              <a:t>	</a:t>
            </a:r>
            <a:r>
              <a:rPr sz="1100" spc="143" dirty="0">
                <a:solidFill>
                  <a:srgbClr val="0433FF"/>
                </a:solidFill>
                <a:latin typeface="Cambria"/>
                <a:cs typeface="Cambria"/>
              </a:rPr>
              <a:t>thu</a:t>
            </a:r>
            <a:r>
              <a:rPr sz="1100" spc="87" dirty="0">
                <a:solidFill>
                  <a:srgbClr val="0433FF"/>
                </a:solidFill>
                <a:latin typeface="Cambria"/>
                <a:cs typeface="Cambria"/>
              </a:rPr>
              <a:t>ộ</a:t>
            </a:r>
            <a:r>
              <a:rPr sz="1100" spc="288" dirty="0">
                <a:solidFill>
                  <a:srgbClr val="0433FF"/>
                </a:solidFill>
                <a:latin typeface="Cambria"/>
                <a:cs typeface="Cambria"/>
              </a:rPr>
              <a:t>c:</a:t>
            </a:r>
            <a:r>
              <a:rPr sz="1100" dirty="0">
                <a:solidFill>
                  <a:srgbClr val="0433FF"/>
                </a:solidFill>
                <a:latin typeface="Cambria"/>
                <a:cs typeface="Cambria"/>
              </a:rPr>
              <a:t>	</a:t>
            </a:r>
            <a:r>
              <a:rPr sz="1100" spc="242" dirty="0">
                <a:solidFill>
                  <a:srgbClr val="0433FF"/>
                </a:solidFill>
                <a:latin typeface="Cambria"/>
                <a:cs typeface="Cambria"/>
              </a:rPr>
              <a:t>"</a:t>
            </a:r>
            <a:r>
              <a:rPr sz="1100" dirty="0">
                <a:solidFill>
                  <a:srgbClr val="0433FF"/>
                </a:solidFill>
                <a:latin typeface="Cambria"/>
                <a:cs typeface="Cambria"/>
              </a:rPr>
              <a:t>	</a:t>
            </a:r>
            <a:r>
              <a:rPr sz="1100" spc="61" dirty="0">
                <a:solidFill>
                  <a:srgbClr val="0433FF"/>
                </a:solidFill>
                <a:latin typeface="Cambria"/>
                <a:cs typeface="Cambria"/>
              </a:rPr>
              <a:t>+</a:t>
            </a:r>
            <a:r>
              <a:rPr sz="1100" dirty="0">
                <a:solidFill>
                  <a:srgbClr val="0433FF"/>
                </a:solidFill>
                <a:latin typeface="Cambria"/>
                <a:cs typeface="Cambria"/>
              </a:rPr>
              <a:t>	</a:t>
            </a:r>
            <a:r>
              <a:rPr sz="1100" spc="135" dirty="0">
                <a:solidFill>
                  <a:srgbClr val="0433FF"/>
                </a:solidFill>
                <a:latin typeface="Cambria"/>
                <a:cs typeface="Cambria"/>
              </a:rPr>
              <a:t>r"$\mu_A(x)$"</a:t>
            </a:r>
            <a:r>
              <a:rPr sz="1100">
                <a:solidFill>
                  <a:srgbClr val="0433FF"/>
                </a:solidFill>
                <a:latin typeface="Cambria"/>
                <a:cs typeface="Cambria"/>
              </a:rPr>
              <a:t>	</a:t>
            </a:r>
            <a:r>
              <a:rPr sz="1100" spc="181">
                <a:solidFill>
                  <a:srgbClr val="0433FF"/>
                </a:solidFill>
                <a:latin typeface="Cambria"/>
                <a:cs typeface="Cambria"/>
              </a:rPr>
              <a:t>)</a:t>
            </a:r>
            <a:r>
              <a:rPr lang="en-US" sz="1100" spc="181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1100" spc="211">
                <a:solidFill>
                  <a:srgbClr val="0433FF"/>
                </a:solidFill>
                <a:latin typeface="Cambria"/>
                <a:cs typeface="Cambria"/>
              </a:rPr>
              <a:t>plt.legend</a:t>
            </a:r>
            <a:r>
              <a:rPr sz="1100" spc="211" dirty="0">
                <a:solidFill>
                  <a:srgbClr val="0433FF"/>
                </a:solidFill>
                <a:latin typeface="Cambria"/>
                <a:cs typeface="Cambria"/>
              </a:rPr>
              <a:t>(	</a:t>
            </a:r>
            <a:r>
              <a:rPr sz="1100" spc="191" dirty="0">
                <a:solidFill>
                  <a:srgbClr val="0433FF"/>
                </a:solidFill>
                <a:latin typeface="Cambria"/>
                <a:cs typeface="Cambria"/>
              </a:rPr>
              <a:t>loc="best"	</a:t>
            </a:r>
            <a:r>
              <a:rPr sz="1100" spc="255" dirty="0">
                <a:solidFill>
                  <a:srgbClr val="0433FF"/>
                </a:solidFill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6468">
              <a:lnSpc>
                <a:spcPts val="1301"/>
              </a:lnSpc>
            </a:pPr>
            <a:r>
              <a:rPr sz="1100" spc="186" dirty="0">
                <a:solidFill>
                  <a:srgbClr val="0433FF"/>
                </a:solidFill>
                <a:latin typeface="Cambria"/>
                <a:cs typeface="Cambria"/>
              </a:rPr>
              <a:t>plt.show()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276600"/>
            <a:ext cx="8262840" cy="29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52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926" y="436050"/>
            <a:ext cx="8155702" cy="57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16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185" y="284869"/>
            <a:ext cx="8448095" cy="5429285"/>
          </a:xfrm>
          <a:prstGeom prst="rect">
            <a:avLst/>
          </a:prstGeom>
        </p:spPr>
        <p:txBody>
          <a:bodyPr vert="horz" wrap="square" lIns="0" tIns="71796" rIns="0" bIns="0" rtlCol="0">
            <a:spAutoFit/>
          </a:bodyPr>
          <a:lstStyle/>
          <a:p>
            <a:pPr marL="241907" indent="-235763">
              <a:spcBef>
                <a:spcPts val="565"/>
              </a:spcBef>
              <a:buSzPct val="122784"/>
              <a:buChar char="•"/>
              <a:tabLst>
                <a:tab pos="242231" algn="l"/>
              </a:tabLst>
            </a:pPr>
            <a:r>
              <a:rPr sz="2000" dirty="0">
                <a:latin typeface="Cambria"/>
                <a:cs typeface="Cambria"/>
              </a:rPr>
              <a:t>Ơâ trên dùng Jupyter.</a:t>
            </a:r>
            <a:endParaRPr sz="2000">
              <a:latin typeface="Cambria"/>
              <a:cs typeface="Cambria"/>
            </a:endParaRPr>
          </a:p>
          <a:p>
            <a:pPr marL="241907" marR="2587" indent="-235763">
              <a:lnSpc>
                <a:spcPts val="2353"/>
              </a:lnSpc>
              <a:spcBef>
                <a:spcPts val="1227"/>
              </a:spcBef>
              <a:buSzPct val="122784"/>
              <a:buChar char="•"/>
              <a:tabLst>
                <a:tab pos="242231" algn="l"/>
                <a:tab pos="4146059" algn="l"/>
              </a:tabLst>
            </a:pPr>
            <a:r>
              <a:rPr sz="2000" dirty="0">
                <a:latin typeface="Cambria"/>
                <a:cs typeface="Cambria"/>
              </a:rPr>
              <a:t>Trong trường hợp thực thi </a:t>
            </a:r>
            <a:r>
              <a:rPr sz="2000">
                <a:latin typeface="Cambria"/>
                <a:cs typeface="Cambria"/>
              </a:rPr>
              <a:t>ở ch</a:t>
            </a:r>
            <a:r>
              <a:rPr lang="en-US" sz="2000">
                <a:latin typeface="Cambria"/>
                <a:cs typeface="Cambria"/>
              </a:rPr>
              <a:t>ế</a:t>
            </a:r>
            <a:r>
              <a:rPr sz="200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độ	</a:t>
            </a:r>
            <a:r>
              <a:rPr sz="2000">
                <a:latin typeface="Cambria"/>
                <a:cs typeface="Cambria"/>
              </a:rPr>
              <a:t>dòng l</a:t>
            </a:r>
            <a:r>
              <a:rPr lang="vi-VN" sz="2000">
                <a:latin typeface="Cambria"/>
                <a:cs typeface="Cambria"/>
              </a:rPr>
              <a:t>ệ</a:t>
            </a:r>
            <a:r>
              <a:rPr sz="2000">
                <a:latin typeface="Cambria"/>
                <a:cs typeface="Cambria"/>
              </a:rPr>
              <a:t>nh</a:t>
            </a:r>
            <a:r>
              <a:rPr sz="2000" dirty="0">
                <a:latin typeface="Cambria"/>
                <a:cs typeface="Cambria"/>
              </a:rPr>
              <a:t>, </a:t>
            </a:r>
            <a:r>
              <a:rPr sz="2000">
                <a:latin typeface="Cambria"/>
                <a:cs typeface="Cambria"/>
              </a:rPr>
              <a:t>có th</a:t>
            </a:r>
            <a:r>
              <a:rPr lang="en-US" sz="2000">
                <a:latin typeface="Cambria"/>
                <a:cs typeface="Cambria"/>
              </a:rPr>
              <a:t>ể</a:t>
            </a:r>
            <a:r>
              <a:rPr sz="200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lưu </a:t>
            </a:r>
            <a:r>
              <a:rPr sz="2000">
                <a:latin typeface="Cambria"/>
                <a:cs typeface="Cambria"/>
              </a:rPr>
              <a:t>các l</a:t>
            </a:r>
            <a:r>
              <a:rPr lang="vi-VN" sz="2000">
                <a:latin typeface="Cambria"/>
                <a:cs typeface="Cambria"/>
              </a:rPr>
              <a:t>ệ</a:t>
            </a:r>
            <a:r>
              <a:rPr sz="2000">
                <a:latin typeface="Cambria"/>
                <a:cs typeface="Cambria"/>
              </a:rPr>
              <a:t>nh vào m</a:t>
            </a:r>
            <a:r>
              <a:rPr lang="en-US" sz="2000">
                <a:latin typeface="Cambria"/>
                <a:cs typeface="Cambria"/>
              </a:rPr>
              <a:t>ộ</a:t>
            </a:r>
            <a:r>
              <a:rPr sz="2000">
                <a:latin typeface="Cambria"/>
                <a:cs typeface="Cambria"/>
              </a:rPr>
              <a:t>t </a:t>
            </a:r>
            <a:r>
              <a:rPr lang="vi-VN" sz="2000">
                <a:latin typeface="Cambria"/>
                <a:cs typeface="Cambria"/>
              </a:rPr>
              <a:t>tập </a:t>
            </a:r>
            <a:r>
              <a:rPr sz="2000">
                <a:latin typeface="Cambria"/>
                <a:cs typeface="Cambria"/>
              </a:rPr>
              <a:t>tin -</a:t>
            </a:r>
            <a:r>
              <a:rPr lang="en-US" sz="2000">
                <a:latin typeface="Cambria"/>
                <a:cs typeface="Cambria"/>
              </a:rPr>
              <a:t> </a:t>
            </a:r>
            <a:r>
              <a:rPr sz="2000">
                <a:latin typeface="Cambria"/>
                <a:cs typeface="Cambria"/>
              </a:rPr>
              <a:t>ch</a:t>
            </a:r>
            <a:r>
              <a:rPr lang="en-US" sz="2000">
                <a:latin typeface="Cambria"/>
                <a:cs typeface="Cambria"/>
              </a:rPr>
              <a:t>ẳ</a:t>
            </a:r>
            <a:r>
              <a:rPr sz="2000">
                <a:latin typeface="Cambria"/>
                <a:cs typeface="Cambria"/>
              </a:rPr>
              <a:t>ng </a:t>
            </a:r>
            <a:r>
              <a:rPr sz="2000" dirty="0">
                <a:latin typeface="Cambria"/>
                <a:cs typeface="Cambria"/>
              </a:rPr>
              <a:t>hạn FuzzySetFromNumpy.py </a:t>
            </a:r>
            <a:r>
              <a:rPr sz="2000">
                <a:latin typeface="Cambria"/>
                <a:cs typeface="Cambria"/>
              </a:rPr>
              <a:t>với n</a:t>
            </a:r>
            <a:r>
              <a:rPr lang="en-US" sz="2000">
                <a:latin typeface="Cambria"/>
                <a:cs typeface="Cambria"/>
              </a:rPr>
              <a:t>ộ</a:t>
            </a:r>
            <a:r>
              <a:rPr sz="2000">
                <a:latin typeface="Cambria"/>
                <a:cs typeface="Cambria"/>
              </a:rPr>
              <a:t>i </a:t>
            </a:r>
            <a:r>
              <a:rPr sz="2000" dirty="0">
                <a:latin typeface="Cambria"/>
                <a:cs typeface="Cambria"/>
              </a:rPr>
              <a:t>dung như sau:</a:t>
            </a:r>
            <a:endParaRPr sz="2000">
              <a:latin typeface="Cambria"/>
              <a:cs typeface="Cambria"/>
            </a:endParaRPr>
          </a:p>
          <a:p>
            <a:pPr marL="6468">
              <a:lnSpc>
                <a:spcPts val="1645"/>
              </a:lnSpc>
              <a:spcBef>
                <a:spcPts val="1965"/>
              </a:spcBef>
              <a:tabLst>
                <a:tab pos="750624" algn="l"/>
                <a:tab pos="1388703" algn="l"/>
                <a:tab pos="1707581" algn="l"/>
              </a:tabLst>
            </a:pP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import	numpy	as	np</a:t>
            </a:r>
            <a:endParaRPr sz="1400">
              <a:latin typeface="Cambria"/>
              <a:cs typeface="Cambria"/>
            </a:endParaRPr>
          </a:p>
          <a:p>
            <a:pPr marL="6468" marR="5887274">
              <a:lnSpc>
                <a:spcPts val="1640"/>
              </a:lnSpc>
              <a:spcBef>
                <a:spcPts val="56"/>
              </a:spcBef>
              <a:tabLst>
                <a:tab pos="750624" algn="l"/>
                <a:tab pos="1282303" algn="l"/>
                <a:tab pos="2664538" algn="l"/>
                <a:tab pos="2877339" algn="l"/>
                <a:tab pos="2983739" algn="l"/>
              </a:tabLst>
            </a:pP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import</a:t>
            </a:r>
            <a:r>
              <a:rPr sz="1400">
                <a:solidFill>
                  <a:srgbClr val="0433FF"/>
                </a:solidFill>
                <a:latin typeface="Cambria"/>
                <a:cs typeface="Cambria"/>
              </a:rPr>
              <a:t>	m</a:t>
            </a:r>
            <a:r>
              <a:rPr lang="en-US" sz="1400">
                <a:solidFill>
                  <a:srgbClr val="0433FF"/>
                </a:solidFill>
                <a:latin typeface="Cambria"/>
                <a:cs typeface="Cambria"/>
              </a:rPr>
              <a:t>ấ</a:t>
            </a:r>
            <a:r>
              <a:rPr sz="1400">
                <a:solidFill>
                  <a:srgbClr val="0433FF"/>
                </a:solidFill>
                <a:latin typeface="Cambria"/>
                <a:cs typeface="Cambria"/>
              </a:rPr>
              <a:t>plotlib.pyplot</a:t>
            </a: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	as</a:t>
            </a:r>
            <a:r>
              <a:rPr sz="1400">
                <a:solidFill>
                  <a:srgbClr val="0433FF"/>
                </a:solidFill>
                <a:latin typeface="Cambria"/>
                <a:cs typeface="Cambria"/>
              </a:rPr>
              <a:t>	plt</a:t>
            </a:r>
            <a:r>
              <a:rPr lang="en-US" sz="14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1400">
                <a:solidFill>
                  <a:srgbClr val="0433FF"/>
                </a:solidFill>
                <a:latin typeface="Cambria"/>
                <a:cs typeface="Cambria"/>
              </a:rPr>
              <a:t>plt.figure</a:t>
            </a: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(	figsize=(12,6)	)</a:t>
            </a:r>
            <a:endParaRPr sz="1400">
              <a:latin typeface="Cambria"/>
              <a:cs typeface="Cambria"/>
            </a:endParaRPr>
          </a:p>
          <a:p>
            <a:pPr marL="6468">
              <a:spcBef>
                <a:spcPts val="8"/>
              </a:spcBef>
              <a:tabLst>
                <a:tab pos="1175902" algn="l"/>
                <a:tab pos="2026459" algn="l"/>
                <a:tab pos="2557814" algn="l"/>
                <a:tab pos="3088846" algn="l"/>
                <a:tab pos="3514448" algn="l"/>
                <a:tab pos="4152527" algn="l"/>
                <a:tab pos="4577481" algn="l"/>
                <a:tab pos="5002760" algn="l"/>
                <a:tab pos="5428038" algn="l"/>
              </a:tabLst>
            </a:pP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plt.title(	"Đ</a:t>
            </a:r>
            <a:r>
              <a:rPr sz="1400" dirty="0">
                <a:solidFill>
                  <a:srgbClr val="0433FF"/>
                </a:solidFill>
                <a:latin typeface="Courier New"/>
                <a:cs typeface="Courier New"/>
              </a:rPr>
              <a:t>Ồ </a:t>
            </a: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THỊ	BI</a:t>
            </a:r>
            <a:r>
              <a:rPr sz="1400" dirty="0">
                <a:solidFill>
                  <a:srgbClr val="0433FF"/>
                </a:solidFill>
                <a:latin typeface="Courier New"/>
                <a:cs typeface="Courier New"/>
              </a:rPr>
              <a:t>Ể</a:t>
            </a: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U	DI</a:t>
            </a:r>
            <a:r>
              <a:rPr sz="1400" dirty="0">
                <a:solidFill>
                  <a:srgbClr val="0433FF"/>
                </a:solidFill>
                <a:latin typeface="Courier New"/>
                <a:cs typeface="Courier New"/>
              </a:rPr>
              <a:t>Ễ</a:t>
            </a: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N	HÀM	THUỘC	C</a:t>
            </a:r>
            <a:r>
              <a:rPr sz="1400" dirty="0">
                <a:solidFill>
                  <a:srgbClr val="0433FF"/>
                </a:solidFill>
                <a:latin typeface="Courier New"/>
                <a:cs typeface="Courier New"/>
              </a:rPr>
              <a:t>Ủ</a:t>
            </a: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A	TẬP	MỜ"	)</a:t>
            </a:r>
            <a:endParaRPr sz="1400">
              <a:latin typeface="Cambria"/>
              <a:cs typeface="Cambria"/>
            </a:endParaRPr>
          </a:p>
          <a:p>
            <a:pPr marL="6468">
              <a:lnSpc>
                <a:spcPts val="1645"/>
              </a:lnSpc>
              <a:spcBef>
                <a:spcPts val="122"/>
              </a:spcBef>
              <a:tabLst>
                <a:tab pos="1069502" algn="l"/>
                <a:tab pos="2664861" algn="l"/>
                <a:tab pos="2983739" algn="l"/>
                <a:tab pos="3196540" algn="l"/>
                <a:tab pos="3409341" algn="l"/>
                <a:tab pos="3621818" algn="l"/>
                <a:tab pos="3834619" algn="l"/>
              </a:tabLst>
            </a:pP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plt.plot(	X,A,label="Tập	mờ	A	=	"	+	r"$\{\frac{0}{30},\frac{0}{50},\frac{0}{75},</a:t>
            </a:r>
            <a:endParaRPr sz="1400">
              <a:latin typeface="Cambria"/>
              <a:cs typeface="Cambria"/>
            </a:endParaRPr>
          </a:p>
          <a:p>
            <a:pPr marL="6468">
              <a:lnSpc>
                <a:spcPts val="1637"/>
              </a:lnSpc>
            </a:pP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\frac{0.1}{90},\frac{0.5}{100},\frac{0.8}{125},\frac{1}{150},\frac{1}{200},\}</a:t>
            </a:r>
            <a:endParaRPr sz="1400">
              <a:latin typeface="Cambria"/>
              <a:cs typeface="Cambria"/>
            </a:endParaRPr>
          </a:p>
          <a:p>
            <a:pPr marL="6468">
              <a:lnSpc>
                <a:spcPts val="1637"/>
              </a:lnSpc>
              <a:tabLst>
                <a:tab pos="2877339" algn="l"/>
              </a:tabLst>
            </a:pP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$",color="blue",marker="+"	)</a:t>
            </a:r>
            <a:endParaRPr sz="1400">
              <a:latin typeface="Cambria"/>
              <a:cs typeface="Cambria"/>
            </a:endParaRPr>
          </a:p>
          <a:p>
            <a:pPr marL="6468">
              <a:lnSpc>
                <a:spcPts val="1637"/>
              </a:lnSpc>
              <a:tabLst>
                <a:tab pos="1069502" algn="l"/>
                <a:tab pos="2664861" algn="l"/>
                <a:tab pos="2983739" algn="l"/>
                <a:tab pos="3196540" algn="l"/>
                <a:tab pos="3409341" algn="l"/>
                <a:tab pos="3621818" algn="l"/>
                <a:tab pos="3834619" algn="l"/>
              </a:tabLst>
            </a:pP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plt.plot(	X,B,label="Tập	mờ	B	=	"	+	r"$\{\frac{1}{30},\frac{1}{50},\frac{0.9}{75},</a:t>
            </a:r>
            <a:endParaRPr sz="1400">
              <a:latin typeface="Cambria"/>
              <a:cs typeface="Cambria"/>
            </a:endParaRPr>
          </a:p>
          <a:p>
            <a:pPr marL="6468">
              <a:lnSpc>
                <a:spcPts val="1637"/>
              </a:lnSpc>
            </a:pP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\frac{0.8}{90},\frac{0.7}{100},\frac{0.3}{125},\frac{0.1}{150},\frac{0}{200},\}</a:t>
            </a:r>
            <a:endParaRPr sz="1400">
              <a:latin typeface="Cambria"/>
              <a:cs typeface="Cambria"/>
            </a:endParaRPr>
          </a:p>
          <a:p>
            <a:pPr marL="6468">
              <a:lnSpc>
                <a:spcPts val="1637"/>
              </a:lnSpc>
            </a:pP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$",color="red",marker="*")</a:t>
            </a:r>
            <a:endParaRPr sz="1400">
              <a:latin typeface="Cambria"/>
              <a:cs typeface="Cambria"/>
            </a:endParaRPr>
          </a:p>
          <a:p>
            <a:pPr marL="6468">
              <a:lnSpc>
                <a:spcPts val="1637"/>
              </a:lnSpc>
              <a:tabLst>
                <a:tab pos="1069502" algn="l"/>
                <a:tab pos="2664861" algn="l"/>
                <a:tab pos="2983739" algn="l"/>
                <a:tab pos="3196540" algn="l"/>
                <a:tab pos="3409341" algn="l"/>
                <a:tab pos="3621818" algn="l"/>
                <a:tab pos="3834619" algn="l"/>
              </a:tabLst>
            </a:pP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plt.plot(	X,C,label="Tập	mờ	C	=	"	+	r"$\{\frac{0}{30},\frac{0.3}{50},\frac{0.9}{75},</a:t>
            </a:r>
            <a:endParaRPr sz="1400">
              <a:latin typeface="Cambria"/>
              <a:cs typeface="Cambria"/>
            </a:endParaRPr>
          </a:p>
          <a:p>
            <a:pPr marL="6468">
              <a:lnSpc>
                <a:spcPts val="1637"/>
              </a:lnSpc>
            </a:pP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\frac{1}{90},\frac{1}{100},\frac{0.9}{125},\frac{0.5}{150},\frac{0}{200},\}</a:t>
            </a:r>
            <a:endParaRPr sz="1400">
              <a:latin typeface="Cambria"/>
              <a:cs typeface="Cambria"/>
            </a:endParaRPr>
          </a:p>
          <a:p>
            <a:pPr marL="6468">
              <a:lnSpc>
                <a:spcPts val="1645"/>
              </a:lnSpc>
              <a:tabLst>
                <a:tab pos="2983739" algn="l"/>
              </a:tabLst>
            </a:pP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$",color="green",marker="</a:t>
            </a:r>
            <a:r>
              <a:rPr sz="1400">
                <a:solidFill>
                  <a:srgbClr val="0433FF"/>
                </a:solidFill>
                <a:latin typeface="Cambria"/>
                <a:cs typeface="Cambria"/>
              </a:rPr>
              <a:t>o")</a:t>
            </a:r>
            <a:endParaRPr lang="en-US" sz="1400">
              <a:solidFill>
                <a:srgbClr val="0433FF"/>
              </a:solidFill>
              <a:latin typeface="Cambria"/>
              <a:cs typeface="Cambria"/>
            </a:endParaRPr>
          </a:p>
          <a:p>
            <a:pPr marL="6468" marR="2587">
              <a:lnSpc>
                <a:spcPct val="103400"/>
              </a:lnSpc>
              <a:spcBef>
                <a:spcPts val="115"/>
              </a:spcBef>
              <a:tabLst>
                <a:tab pos="1282303" algn="l"/>
                <a:tab pos="1813981" algn="l"/>
                <a:tab pos="2026782" algn="l"/>
                <a:tab pos="2133183" algn="l"/>
                <a:tab pos="2452061" algn="l"/>
                <a:tab pos="2558461" algn="l"/>
                <a:tab pos="2983416" algn="l"/>
                <a:tab pos="3195893" algn="l"/>
                <a:tab pos="3302940" algn="l"/>
                <a:tab pos="3408694" algn="l"/>
                <a:tab pos="3515418" algn="l"/>
                <a:tab pos="3621495" algn="l"/>
                <a:tab pos="3728219" algn="l"/>
                <a:tab pos="3833972" algn="l"/>
                <a:tab pos="4578452" algn="l"/>
                <a:tab pos="5216854" algn="l"/>
              </a:tabLst>
            </a:pPr>
            <a:r>
              <a:rPr lang="vi-VN" sz="1400">
                <a:solidFill>
                  <a:srgbClr val="0433FF"/>
                </a:solidFill>
                <a:latin typeface="Cambria"/>
                <a:cs typeface="Cambria"/>
              </a:rPr>
              <a:t>plt.xlabel("Không	gian		n</a:t>
            </a:r>
            <a:r>
              <a:rPr lang="vi-VN" sz="1400">
                <a:solidFill>
                  <a:srgbClr val="0433FF"/>
                </a:solidFill>
                <a:latin typeface="Courier New"/>
                <a:cs typeface="Courier New"/>
              </a:rPr>
              <a:t>ề</a:t>
            </a:r>
            <a:r>
              <a:rPr lang="vi-VN" sz="1400">
                <a:solidFill>
                  <a:srgbClr val="0433FF"/>
                </a:solidFill>
                <a:latin typeface="Cambria"/>
                <a:cs typeface="Cambria"/>
              </a:rPr>
              <a:t>n	X	=		"		+		str(X)	) </a:t>
            </a:r>
            <a:endParaRPr lang="en-US" sz="1400">
              <a:solidFill>
                <a:srgbClr val="0433FF"/>
              </a:solidFill>
              <a:latin typeface="Cambria"/>
              <a:cs typeface="Cambria"/>
            </a:endParaRPr>
          </a:p>
          <a:p>
            <a:pPr marL="6468" marR="2587">
              <a:lnSpc>
                <a:spcPct val="103400"/>
              </a:lnSpc>
              <a:spcBef>
                <a:spcPts val="115"/>
              </a:spcBef>
              <a:tabLst>
                <a:tab pos="1282303" algn="l"/>
                <a:tab pos="1813981" algn="l"/>
                <a:tab pos="2026782" algn="l"/>
                <a:tab pos="2133183" algn="l"/>
                <a:tab pos="2452061" algn="l"/>
                <a:tab pos="2558461" algn="l"/>
                <a:tab pos="2983416" algn="l"/>
                <a:tab pos="3195893" algn="l"/>
                <a:tab pos="3302940" algn="l"/>
                <a:tab pos="3408694" algn="l"/>
                <a:tab pos="3515418" algn="l"/>
                <a:tab pos="3621495" algn="l"/>
                <a:tab pos="3728219" algn="l"/>
                <a:tab pos="3833972" algn="l"/>
                <a:tab pos="4578452" algn="l"/>
                <a:tab pos="5216854" algn="l"/>
              </a:tabLst>
            </a:pPr>
            <a:r>
              <a:rPr lang="vi-VN" sz="1400">
                <a:solidFill>
                  <a:srgbClr val="0433FF"/>
                </a:solidFill>
                <a:latin typeface="Cambria"/>
                <a:cs typeface="Cambria"/>
              </a:rPr>
              <a:t>plt.ylabel("Mức	độ	phụ	thuộc:	"	+	r"$\mu_A(x)$"	) </a:t>
            </a:r>
            <a:endParaRPr lang="en-US" sz="1400">
              <a:solidFill>
                <a:srgbClr val="0433FF"/>
              </a:solidFill>
              <a:latin typeface="Cambria"/>
              <a:cs typeface="Cambria"/>
            </a:endParaRPr>
          </a:p>
          <a:p>
            <a:pPr marL="6468" marR="2587">
              <a:lnSpc>
                <a:spcPct val="103400"/>
              </a:lnSpc>
              <a:spcBef>
                <a:spcPts val="115"/>
              </a:spcBef>
              <a:tabLst>
                <a:tab pos="1282303" algn="l"/>
                <a:tab pos="1813981" algn="l"/>
                <a:tab pos="2026782" algn="l"/>
                <a:tab pos="2133183" algn="l"/>
                <a:tab pos="2452061" algn="l"/>
                <a:tab pos="2558461" algn="l"/>
                <a:tab pos="2983416" algn="l"/>
                <a:tab pos="3195893" algn="l"/>
                <a:tab pos="3302940" algn="l"/>
                <a:tab pos="3408694" algn="l"/>
                <a:tab pos="3515418" algn="l"/>
                <a:tab pos="3621495" algn="l"/>
                <a:tab pos="3728219" algn="l"/>
                <a:tab pos="3833972" algn="l"/>
                <a:tab pos="4578452" algn="l"/>
                <a:tab pos="5216854" algn="l"/>
              </a:tabLst>
            </a:pPr>
            <a:r>
              <a:rPr lang="vi-VN" sz="1400">
                <a:solidFill>
                  <a:srgbClr val="0433FF"/>
                </a:solidFill>
                <a:latin typeface="Cambria"/>
                <a:cs typeface="Cambria"/>
              </a:rPr>
              <a:t>plt.legend(loc="best"	)</a:t>
            </a:r>
            <a:endParaRPr lang="vi-VN" sz="1400">
              <a:latin typeface="Cambria"/>
              <a:cs typeface="Cambria"/>
            </a:endParaRPr>
          </a:p>
          <a:p>
            <a:pPr marL="6468">
              <a:lnSpc>
                <a:spcPts val="1637"/>
              </a:lnSpc>
            </a:pPr>
            <a:r>
              <a:rPr lang="vi-VN" sz="1400">
                <a:solidFill>
                  <a:srgbClr val="0433FF"/>
                </a:solidFill>
                <a:latin typeface="Cambria"/>
                <a:cs typeface="Cambria"/>
              </a:rPr>
              <a:t>plt.show()</a:t>
            </a:r>
            <a:endParaRPr lang="vi-VN"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021" y="5532248"/>
            <a:ext cx="3673259" cy="615186"/>
          </a:xfrm>
          <a:prstGeom prst="rect">
            <a:avLst/>
          </a:prstGeom>
        </p:spPr>
        <p:txBody>
          <a:bodyPr vert="horz" wrap="square" lIns="0" tIns="14876" rIns="0" bIns="0" rtlCol="0">
            <a:spAutoFit/>
          </a:bodyPr>
          <a:lstStyle/>
          <a:p>
            <a:pPr marL="152324" marR="2587" indent="-146179">
              <a:lnSpc>
                <a:spcPts val="1472"/>
              </a:lnSpc>
              <a:spcBef>
                <a:spcPts val="117"/>
              </a:spcBef>
              <a:buSzPct val="122448"/>
              <a:buChar char="•"/>
              <a:tabLst>
                <a:tab pos="152647" algn="l"/>
              </a:tabLst>
            </a:pPr>
            <a:r>
              <a:rPr sz="1200" dirty="0">
                <a:solidFill>
                  <a:srgbClr val="011993"/>
                </a:solidFill>
                <a:latin typeface="Cambria"/>
                <a:cs typeface="Cambria"/>
              </a:rPr>
              <a:t>Lưu </a:t>
            </a:r>
            <a:r>
              <a:rPr sz="1200">
                <a:solidFill>
                  <a:srgbClr val="011993"/>
                </a:solidFill>
                <a:latin typeface="Cambria"/>
                <a:cs typeface="Cambria"/>
              </a:rPr>
              <a:t>ý r</a:t>
            </a:r>
            <a:r>
              <a:rPr lang="en-US" sz="1200">
                <a:solidFill>
                  <a:srgbClr val="011993"/>
                </a:solidFill>
                <a:latin typeface="Cambria"/>
                <a:cs typeface="Cambria"/>
              </a:rPr>
              <a:t>ằ</a:t>
            </a:r>
            <a:r>
              <a:rPr sz="1200">
                <a:solidFill>
                  <a:srgbClr val="011993"/>
                </a:solidFill>
                <a:latin typeface="Cambria"/>
                <a:cs typeface="Cambria"/>
              </a:rPr>
              <a:t>ng</a:t>
            </a:r>
            <a:r>
              <a:rPr sz="1200" dirty="0">
                <a:solidFill>
                  <a:srgbClr val="011993"/>
                </a:solidFill>
                <a:latin typeface="Cambria"/>
                <a:cs typeface="Cambria"/>
              </a:rPr>
              <a:t>, Jupyter tạo </a:t>
            </a:r>
            <a:r>
              <a:rPr sz="1200">
                <a:solidFill>
                  <a:srgbClr val="011993"/>
                </a:solidFill>
                <a:latin typeface="Cambria"/>
                <a:cs typeface="Cambria"/>
              </a:rPr>
              <a:t>ra </a:t>
            </a:r>
            <a:r>
              <a:rPr lang="vi-VN" sz="1200">
                <a:solidFill>
                  <a:srgbClr val="011993"/>
                </a:solidFill>
                <a:latin typeface="Cambria"/>
                <a:cs typeface="Cambria"/>
              </a:rPr>
              <a:t>tập </a:t>
            </a:r>
            <a:r>
              <a:rPr sz="1200">
                <a:solidFill>
                  <a:srgbClr val="011993"/>
                </a:solidFill>
                <a:latin typeface="Cambria"/>
                <a:cs typeface="Cambria"/>
              </a:rPr>
              <a:t>tin </a:t>
            </a:r>
            <a:r>
              <a:rPr sz="1200" dirty="0">
                <a:solidFill>
                  <a:srgbClr val="011993"/>
                </a:solidFill>
                <a:latin typeface="Cambria"/>
                <a:cs typeface="Cambria"/>
              </a:rPr>
              <a:t>có tên là </a:t>
            </a:r>
            <a:r>
              <a:rPr sz="1200" i="1">
                <a:solidFill>
                  <a:srgbClr val="011993"/>
                </a:solidFill>
                <a:latin typeface="Cambria"/>
                <a:cs typeface="Cambria"/>
              </a:rPr>
              <a:t>name.ipynb</a:t>
            </a:r>
            <a:r>
              <a:rPr sz="120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1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1200">
                <a:solidFill>
                  <a:srgbClr val="011993"/>
                </a:solidFill>
                <a:latin typeface="Cambria"/>
                <a:cs typeface="Cambria"/>
              </a:rPr>
              <a:t>khi c</a:t>
            </a:r>
            <a:r>
              <a:rPr lang="en-US" sz="12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1200">
                <a:solidFill>
                  <a:srgbClr val="011993"/>
                </a:solidFill>
                <a:latin typeface="Cambria"/>
                <a:cs typeface="Cambria"/>
              </a:rPr>
              <a:t>n chuy</a:t>
            </a:r>
            <a:r>
              <a:rPr lang="en-US" sz="12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1200">
                <a:solidFill>
                  <a:srgbClr val="011993"/>
                </a:solidFill>
                <a:latin typeface="Cambria"/>
                <a:cs typeface="Cambria"/>
              </a:rPr>
              <a:t>n sang </a:t>
            </a:r>
            <a:r>
              <a:rPr lang="vi-VN" sz="1200">
                <a:solidFill>
                  <a:srgbClr val="011993"/>
                </a:solidFill>
                <a:latin typeface="Cambria"/>
                <a:cs typeface="Cambria"/>
              </a:rPr>
              <a:t>tập </a:t>
            </a:r>
            <a:r>
              <a:rPr sz="1200">
                <a:solidFill>
                  <a:srgbClr val="011993"/>
                </a:solidFill>
                <a:latin typeface="Cambria"/>
                <a:cs typeface="Cambria"/>
              </a:rPr>
              <a:t>tin </a:t>
            </a:r>
            <a:r>
              <a:rPr sz="1200" i="1" dirty="0">
                <a:solidFill>
                  <a:srgbClr val="011993"/>
                </a:solidFill>
                <a:latin typeface="Cambria"/>
                <a:cs typeface="Cambria"/>
              </a:rPr>
              <a:t>name.py </a:t>
            </a:r>
            <a:r>
              <a:rPr sz="1200">
                <a:solidFill>
                  <a:srgbClr val="011993"/>
                </a:solidFill>
                <a:latin typeface="Cambria"/>
                <a:cs typeface="Cambria"/>
              </a:rPr>
              <a:t>dùng l</a:t>
            </a:r>
            <a:r>
              <a:rPr lang="vi-VN" sz="1200">
                <a:solidFill>
                  <a:srgbClr val="011993"/>
                </a:solidFill>
                <a:latin typeface="Cambria"/>
                <a:cs typeface="Cambria"/>
              </a:rPr>
              <a:t>ệ</a:t>
            </a:r>
            <a:r>
              <a:rPr sz="1200">
                <a:solidFill>
                  <a:srgbClr val="011993"/>
                </a:solidFill>
                <a:latin typeface="Cambria"/>
                <a:cs typeface="Cambria"/>
              </a:rPr>
              <a:t>nh</a:t>
            </a:r>
            <a:endParaRPr sz="1200">
              <a:latin typeface="Cambria"/>
              <a:cs typeface="Cambria"/>
            </a:endParaRPr>
          </a:p>
          <a:p>
            <a:pPr marL="177226" algn="ctr">
              <a:spcBef>
                <a:spcPts val="621"/>
              </a:spcBef>
            </a:pPr>
            <a:r>
              <a:rPr sz="900" b="1" dirty="0">
                <a:solidFill>
                  <a:srgbClr val="011993"/>
                </a:solidFill>
                <a:latin typeface="Courier New"/>
                <a:cs typeface="Courier New"/>
              </a:rPr>
              <a:t>jupyter nbconvert --to script name.ipynb</a:t>
            </a:r>
            <a:endParaRPr sz="9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0211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50" y="505599"/>
            <a:ext cx="3774450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M</a:t>
            </a:r>
            <a:r>
              <a:rPr sz="3600" b="1" spc="3" dirty="0">
                <a:solidFill>
                  <a:srgbClr val="004D80"/>
                </a:solidFill>
                <a:latin typeface="Cambria"/>
                <a:cs typeface="Cambria"/>
              </a:rPr>
              <a:t>ở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122" dirty="0">
                <a:solidFill>
                  <a:srgbClr val="004D80"/>
                </a:solidFill>
                <a:latin typeface="Cambria"/>
                <a:cs typeface="Cambria"/>
              </a:rPr>
              <a:t>r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ộ</a:t>
            </a:r>
            <a:r>
              <a:rPr sz="3600" b="1" spc="-76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g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3600" b="1" spc="-76" dirty="0">
                <a:solidFill>
                  <a:srgbClr val="004D80"/>
                </a:solidFill>
                <a:latin typeface="Cambria"/>
                <a:cs typeface="Cambria"/>
              </a:rPr>
              <a:t>h</a:t>
            </a:r>
            <a:r>
              <a:rPr sz="3600" b="1" spc="-69" dirty="0">
                <a:solidFill>
                  <a:srgbClr val="004D80"/>
                </a:solidFill>
                <a:latin typeface="Cambria"/>
                <a:cs typeface="Cambria"/>
              </a:rPr>
              <a:t>êm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2010270"/>
            <a:ext cx="8154796" cy="2177948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55302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Như ở Vı́ </a:t>
            </a:r>
            <a:r>
              <a:rPr sz="2200">
                <a:latin typeface="Cambria"/>
                <a:cs typeface="Cambria"/>
              </a:rPr>
              <a:t>dụ 2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nhưng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khi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kho</a:t>
            </a:r>
            <a:r>
              <a:rPr sz="2200" dirty="0">
                <a:latin typeface="Cambria"/>
                <a:cs typeface="Cambria"/>
              </a:rPr>
              <a:t>̂</a:t>
            </a:r>
            <a:r>
              <a:rPr sz="2200">
                <a:latin typeface="Cambria"/>
                <a:cs typeface="Cambria"/>
              </a:rPr>
              <a:t>ng gian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dày đặc </a:t>
            </a:r>
            <a:r>
              <a:rPr sz="2200">
                <a:latin typeface="Cambria"/>
                <a:cs typeface="Cambria"/>
              </a:rPr>
              <a:t>hơn,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có </a:t>
            </a:r>
            <a:r>
              <a:rPr sz="2200">
                <a:latin typeface="Cambria"/>
                <a:cs typeface="Cambria"/>
              </a:rPr>
              <a:t>được hàm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thu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c </a:t>
            </a:r>
            <a:r>
              <a:rPr sz="2200" dirty="0">
                <a:latin typeface="Cambria"/>
                <a:cs typeface="Cambria"/>
              </a:rPr>
              <a:t>tương ứng,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sử dụng </a:t>
            </a:r>
            <a:r>
              <a:rPr sz="2200">
                <a:latin typeface="Cambria"/>
                <a:cs typeface="Cambria"/>
              </a:rPr>
              <a:t>hàm n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i </a:t>
            </a:r>
            <a:r>
              <a:rPr sz="2200" dirty="0">
                <a:latin typeface="Cambria"/>
                <a:cs typeface="Cambria"/>
              </a:rPr>
              <a:t>suy trong gói </a:t>
            </a:r>
            <a:r>
              <a:rPr sz="2200" i="1">
                <a:latin typeface="Cambria"/>
                <a:cs typeface="Cambria"/>
              </a:rPr>
              <a:t>numpy </a:t>
            </a:r>
            <a:r>
              <a:rPr sz="2200">
                <a:latin typeface="Cambria"/>
                <a:cs typeface="Cambria"/>
              </a:rPr>
              <a:t>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có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</a:t>
            </a:r>
          </a:p>
          <a:p>
            <a:pPr marL="262281" marR="104783" indent="-256137">
              <a:lnSpc>
                <a:spcPts val="2562"/>
              </a:lnSpc>
              <a:spcBef>
                <a:spcPts val="1235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Ch</a:t>
            </a:r>
            <a:r>
              <a:rPr lang="en-US" sz="2200">
                <a:latin typeface="Cambria"/>
                <a:cs typeface="Cambria"/>
              </a:rPr>
              <a:t>ẳ</a:t>
            </a:r>
            <a:r>
              <a:rPr sz="2200">
                <a:latin typeface="Cambria"/>
                <a:cs typeface="Cambria"/>
              </a:rPr>
              <a:t>ng </a:t>
            </a:r>
            <a:r>
              <a:rPr sz="2200" dirty="0">
                <a:latin typeface="Cambria"/>
                <a:cs typeface="Cambria"/>
              </a:rPr>
              <a:t>hạn, thay vı̀ </a:t>
            </a:r>
            <a:r>
              <a:rPr sz="2200" i="1" dirty="0">
                <a:latin typeface="Cambria"/>
                <a:cs typeface="Cambria"/>
              </a:rPr>
              <a:t>X </a:t>
            </a:r>
            <a:r>
              <a:rPr sz="2200" dirty="0">
                <a:latin typeface="Cambria"/>
                <a:cs typeface="Cambria"/>
              </a:rPr>
              <a:t>như trên, ta dùng 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i="1" dirty="0">
                <a:latin typeface="Cambria"/>
                <a:cs typeface="Cambria"/>
              </a:rPr>
              <a:t>Y </a:t>
            </a:r>
            <a:r>
              <a:rPr sz="2200">
                <a:latin typeface="Cambria"/>
                <a:cs typeface="Cambria"/>
              </a:rPr>
              <a:t>có nhi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u ph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tử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hơn, </a:t>
            </a:r>
            <a:r>
              <a:rPr lang="en-US" sz="2200">
                <a:latin typeface="Cambria"/>
                <a:cs typeface="Cambria"/>
              </a:rPr>
              <a:t>mỗi</a:t>
            </a:r>
            <a:r>
              <a:rPr sz="2200">
                <a:latin typeface="Cambria"/>
                <a:cs typeface="Cambria"/>
              </a:rPr>
              <a:t> ph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tử cách nhau 1 giá trị, từ đó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tạo </a:t>
            </a:r>
            <a:r>
              <a:rPr sz="2200">
                <a:latin typeface="Cambria"/>
                <a:cs typeface="Cambria"/>
              </a:rPr>
              <a:t>ra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200" i="1" dirty="0">
                <a:latin typeface="Cambria"/>
                <a:cs typeface="Cambria"/>
              </a:rPr>
              <a:t>B </a:t>
            </a:r>
            <a:r>
              <a:rPr sz="2200">
                <a:latin typeface="Cambria"/>
                <a:cs typeface="Cambria"/>
              </a:rPr>
              <a:t>được n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i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suy </a:t>
            </a:r>
            <a:r>
              <a:rPr sz="2200" dirty="0">
                <a:latin typeface="Cambria"/>
                <a:cs typeface="Cambria"/>
              </a:rPr>
              <a:t>từ </a:t>
            </a:r>
            <a:r>
              <a:rPr sz="2200" i="1" dirty="0">
                <a:latin typeface="Cambria"/>
                <a:cs typeface="Cambria"/>
              </a:rPr>
              <a:t>X </a:t>
            </a:r>
            <a:r>
              <a:rPr sz="2200" dirty="0">
                <a:latin typeface="Cambria"/>
                <a:cs typeface="Cambria"/>
              </a:rPr>
              <a:t>và </a:t>
            </a:r>
            <a:r>
              <a:rPr sz="2200" i="1">
                <a:latin typeface="Cambria"/>
                <a:cs typeface="Cambria"/>
              </a:rPr>
              <a:t>A </a:t>
            </a:r>
            <a:r>
              <a:rPr sz="2200">
                <a:latin typeface="Cambria"/>
                <a:cs typeface="Cambria"/>
              </a:rPr>
              <a:t>b</a:t>
            </a:r>
            <a:r>
              <a:rPr lang="en-US" sz="2200">
                <a:latin typeface="Cambria"/>
                <a:cs typeface="Cambria"/>
              </a:rPr>
              <a:t>ằ</a:t>
            </a:r>
            <a:r>
              <a:rPr sz="2200">
                <a:latin typeface="Cambria"/>
                <a:cs typeface="Cambria"/>
              </a:rPr>
              <a:t>ng </a:t>
            </a:r>
            <a:r>
              <a:rPr sz="2200" dirty="0">
                <a:latin typeface="Cambria"/>
                <a:cs typeface="Cambria"/>
              </a:rPr>
              <a:t>cách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11" y="4491282"/>
            <a:ext cx="3230991" cy="83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29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087" y="628841"/>
            <a:ext cx="7143512" cy="52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09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0" y="520365"/>
            <a:ext cx="50206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69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3600" b="1" spc="-76" dirty="0">
                <a:solidFill>
                  <a:srgbClr val="004D80"/>
                </a:solidFill>
                <a:latin typeface="Cambria"/>
                <a:cs typeface="Cambria"/>
              </a:rPr>
              <a:t>h</a:t>
            </a:r>
            <a:r>
              <a:rPr sz="3600" b="1" spc="3" dirty="0">
                <a:solidFill>
                  <a:srgbClr val="004D80"/>
                </a:solidFill>
                <a:latin typeface="Cambria"/>
                <a:cs typeface="Cambria"/>
              </a:rPr>
              <a:t>ư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việ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48" dirty="0">
                <a:solidFill>
                  <a:srgbClr val="004D80"/>
                </a:solidFill>
                <a:latin typeface="Cambria"/>
                <a:cs typeface="Cambria"/>
              </a:rPr>
              <a:t>S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cikit-</a:t>
            </a:r>
            <a:r>
              <a:rPr sz="3600" b="1" spc="-125" dirty="0">
                <a:solidFill>
                  <a:srgbClr val="004D80"/>
                </a:solidFill>
                <a:latin typeface="Cambria"/>
                <a:cs typeface="Cambria"/>
              </a:rPr>
              <a:t>F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uzzy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1744719"/>
            <a:ext cx="8438570" cy="3845071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2587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Là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trong </a:t>
            </a:r>
            <a:r>
              <a:rPr sz="2200" dirty="0">
                <a:latin typeface="Cambria"/>
                <a:cs typeface="Cambria"/>
              </a:rPr>
              <a:t>các gói chứa </a:t>
            </a:r>
            <a:r>
              <a:rPr sz="2200">
                <a:latin typeface="Cambria"/>
                <a:cs typeface="Cambria"/>
              </a:rPr>
              <a:t>hàm ph</a:t>
            </a:r>
            <a:r>
              <a:rPr lang="en-US" sz="2200">
                <a:latin typeface="Cambria"/>
                <a:cs typeface="Cambria"/>
              </a:rPr>
              <a:t>ổ</a:t>
            </a:r>
            <a:r>
              <a:rPr sz="2200">
                <a:latin typeface="Cambria"/>
                <a:cs typeface="Cambria"/>
              </a:rPr>
              <a:t> bi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n nh</a:t>
            </a:r>
            <a:r>
              <a:rPr lang="en-US" sz="2200">
                <a:latin typeface="Cambria"/>
                <a:cs typeface="Cambria"/>
              </a:rPr>
              <a:t>ấ</a:t>
            </a:r>
            <a:r>
              <a:rPr sz="2200">
                <a:latin typeface="Cambria"/>
                <a:cs typeface="Cambria"/>
              </a:rPr>
              <a:t>t 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giải quy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 những v</a:t>
            </a:r>
            <a:r>
              <a:rPr lang="en-US" sz="2200">
                <a:latin typeface="Cambria"/>
                <a:cs typeface="Cambria"/>
              </a:rPr>
              <a:t>ấ</a:t>
            </a:r>
            <a:r>
              <a:rPr sz="2200">
                <a:latin typeface="Cambria"/>
                <a:cs typeface="Cambria"/>
              </a:rPr>
              <a:t>n đ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 cơ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bản của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</a:t>
            </a:r>
            <a:r>
              <a:rPr sz="2200" dirty="0">
                <a:latin typeface="Cambria"/>
                <a:cs typeface="Cambria"/>
              </a:rPr>
              <a:t>, logic mờ.</a:t>
            </a:r>
            <a:endParaRPr sz="2200">
              <a:latin typeface="Cambria"/>
              <a:cs typeface="Cambria"/>
            </a:endParaRPr>
          </a:p>
          <a:p>
            <a:pPr marL="262281" marR="1114779" indent="-256137">
              <a:lnSpc>
                <a:spcPts val="2562"/>
              </a:lnSpc>
              <a:spcBef>
                <a:spcPts val="1261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tı̀m hi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u chi ti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tại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https://</a:t>
            </a:r>
            <a:r>
              <a:rPr sz="2200" u="heavy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pythonhosted.org/scikit-fuzzy/</a:t>
            </a:r>
            <a:r>
              <a:rPr lang="en-US" sz="2200" u="heavy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200" u="heavy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overview.html</a:t>
            </a:r>
            <a:endParaRPr sz="2200">
              <a:latin typeface="Cambria"/>
              <a:cs typeface="Cambria"/>
            </a:endParaRPr>
          </a:p>
          <a:p>
            <a:pPr marL="262281" marR="3495690" indent="-256137">
              <a:lnSpc>
                <a:spcPts val="2562"/>
              </a:lnSpc>
              <a:spcBef>
                <a:spcPts val="1258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install hoặc upgrade gói này </a:t>
            </a:r>
            <a:r>
              <a:rPr sz="2200">
                <a:latin typeface="Cambria"/>
                <a:cs typeface="Cambria"/>
              </a:rPr>
              <a:t>vào b</a:t>
            </a:r>
            <a:r>
              <a:rPr lang="en-US" sz="2200">
                <a:latin typeface="Cambria"/>
                <a:cs typeface="Cambria"/>
              </a:rPr>
              <a:t>ằ</a:t>
            </a:r>
            <a:r>
              <a:rPr sz="2200">
                <a:latin typeface="Cambria"/>
                <a:cs typeface="Cambria"/>
              </a:rPr>
              <a:t>ng cách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python3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-m pip install scikit-fuzzy</a:t>
            </a:r>
            <a:endParaRPr sz="2200">
              <a:latin typeface="Cambria"/>
              <a:cs typeface="Cambria"/>
            </a:endParaRPr>
          </a:p>
          <a:p>
            <a:pPr marL="262281">
              <a:lnSpc>
                <a:spcPts val="2483"/>
              </a:lnSpc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python3 -m pip install --upgrade scikit-fuzzy</a:t>
            </a:r>
            <a:endParaRPr sz="2200">
              <a:latin typeface="Cambria"/>
              <a:cs typeface="Cambria"/>
            </a:endParaRPr>
          </a:p>
          <a:p>
            <a:pPr marL="262281" marR="2453678" indent="-256137">
              <a:lnSpc>
                <a:spcPts val="2562"/>
              </a:lnSpc>
              <a:spcBef>
                <a:spcPts val="1314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Hoă</a:t>
            </a:r>
            <a:r>
              <a:rPr sz="2200">
                <a:latin typeface="Cambria"/>
                <a:cs typeface="Cambria"/>
              </a:rPr>
              <a:t>̣c ki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m </a:t>
            </a:r>
            <a:r>
              <a:rPr sz="2200" dirty="0">
                <a:latin typeface="Cambria"/>
                <a:cs typeface="Cambria"/>
              </a:rPr>
              <a:t>tra phiên bản cập nhật của các gói </a:t>
            </a:r>
            <a:r>
              <a:rPr sz="2200">
                <a:latin typeface="Cambria"/>
                <a:cs typeface="Cambria"/>
              </a:rPr>
              <a:t>đã install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python3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-m pip list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—outd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ed</a:t>
            </a:r>
            <a:endParaRPr sz="2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48805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1" y="520365"/>
            <a:ext cx="49444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S</a:t>
            </a:r>
            <a:r>
              <a:rPr sz="3600" b="1" spc="3" dirty="0">
                <a:solidFill>
                  <a:srgbClr val="004D80"/>
                </a:solidFill>
                <a:latin typeface="Cambria"/>
                <a:cs typeface="Cambria"/>
              </a:rPr>
              <a:t>ử</a:t>
            </a:r>
            <a:r>
              <a:rPr sz="3600" b="1" spc="-148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dụ</a:t>
            </a:r>
            <a:r>
              <a:rPr sz="3600" b="1" spc="-76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g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48" dirty="0">
                <a:solidFill>
                  <a:srgbClr val="004D80"/>
                </a:solidFill>
                <a:latin typeface="Cambria"/>
                <a:cs typeface="Cambria"/>
              </a:rPr>
              <a:t>S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cikit-</a:t>
            </a:r>
            <a:r>
              <a:rPr sz="3600" b="1" spc="-125" dirty="0">
                <a:solidFill>
                  <a:srgbClr val="004D80"/>
                </a:solidFill>
                <a:latin typeface="Cambria"/>
                <a:cs typeface="Cambria"/>
              </a:rPr>
              <a:t>F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uzzy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1584608"/>
            <a:ext cx="8473228" cy="1511099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336989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Trước h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t, c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include thêm gói </a:t>
            </a:r>
            <a:r>
              <a:rPr sz="2200">
                <a:latin typeface="Cambria"/>
                <a:cs typeface="Cambria"/>
              </a:rPr>
              <a:t>thư vi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i="1" dirty="0">
                <a:latin typeface="Cambria"/>
                <a:cs typeface="Cambria"/>
              </a:rPr>
              <a:t>skfuzzy</a:t>
            </a:r>
            <a:r>
              <a:rPr sz="2200" dirty="0">
                <a:latin typeface="Cambria"/>
                <a:cs typeface="Cambria"/>
              </a:rPr>
              <a:t>, hoặc từ các </a:t>
            </a:r>
            <a:r>
              <a:rPr sz="2200">
                <a:latin typeface="Cambria"/>
                <a:cs typeface="Cambria"/>
              </a:rPr>
              <a:t>module tuỳ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theo vi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c </a:t>
            </a:r>
            <a:r>
              <a:rPr sz="2200" dirty="0">
                <a:latin typeface="Cambria"/>
                <a:cs typeface="Cambria"/>
              </a:rPr>
              <a:t>sử dụng trong chương trı̀nh</a:t>
            </a:r>
            <a:endParaRPr sz="2200">
              <a:latin typeface="Cambria"/>
              <a:cs typeface="Cambria"/>
            </a:endParaRPr>
          </a:p>
          <a:p>
            <a:pPr marL="262281" marR="2587" indent="-256137">
              <a:lnSpc>
                <a:spcPts val="2562"/>
              </a:lnSpc>
              <a:spcBef>
                <a:spcPts val="1235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Ch</a:t>
            </a:r>
            <a:r>
              <a:rPr lang="en-US" sz="2200">
                <a:latin typeface="Cambria"/>
                <a:cs typeface="Cambria"/>
              </a:rPr>
              <a:t>ẳ</a:t>
            </a:r>
            <a:r>
              <a:rPr sz="2200">
                <a:latin typeface="Cambria"/>
                <a:cs typeface="Cambria"/>
              </a:rPr>
              <a:t>ng hạn 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n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i suy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200" dirty="0">
                <a:latin typeface="Cambria"/>
                <a:cs typeface="Cambria"/>
              </a:rPr>
              <a:t>trên 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dày đặc hơn như </a:t>
            </a:r>
            <a:r>
              <a:rPr sz="2200">
                <a:latin typeface="Cambria"/>
                <a:cs typeface="Cambria"/>
              </a:rPr>
              <a:t>trong vı́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dụ </a:t>
            </a:r>
            <a:r>
              <a:rPr sz="2200" dirty="0">
                <a:latin typeface="Cambria"/>
                <a:cs typeface="Cambria"/>
              </a:rPr>
              <a:t>trước, sử dụng các hàm trong </a:t>
            </a:r>
            <a:r>
              <a:rPr sz="2200">
                <a:latin typeface="Cambria"/>
                <a:cs typeface="Cambria"/>
              </a:rPr>
              <a:t>modul </a:t>
            </a:r>
            <a:r>
              <a:rPr sz="2200" i="1">
                <a:latin typeface="Cambria"/>
                <a:cs typeface="Cambria"/>
              </a:rPr>
              <a:t>fuzzym</a:t>
            </a:r>
            <a:r>
              <a:rPr lang="en-US" sz="2200" i="1">
                <a:latin typeface="Cambria"/>
                <a:cs typeface="Cambria"/>
              </a:rPr>
              <a:t>at</a:t>
            </a:r>
            <a:r>
              <a:rPr sz="2200" i="1">
                <a:latin typeface="Cambria"/>
                <a:cs typeface="Cambria"/>
              </a:rPr>
              <a:t>h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11" y="4963777"/>
            <a:ext cx="8334595" cy="687423"/>
          </a:xfrm>
          <a:prstGeom prst="rect">
            <a:avLst/>
          </a:prstGeom>
        </p:spPr>
        <p:txBody>
          <a:bodyPr vert="horz" wrap="square" lIns="0" tIns="20375" rIns="0" bIns="0" rtlCol="0">
            <a:spAutoFit/>
          </a:bodyPr>
          <a:lstStyle/>
          <a:p>
            <a:pPr marL="262281" marR="2587" indent="-256137">
              <a:lnSpc>
                <a:spcPts val="2562"/>
              </a:lnSpc>
              <a:spcBef>
                <a:spcPts val="160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Khi đó vahn nhận </a:t>
            </a:r>
            <a:r>
              <a:rPr sz="2200">
                <a:latin typeface="Cambria"/>
                <a:cs typeface="Cambria"/>
              </a:rPr>
              <a:t>được k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quả như trường hợp dùng </a:t>
            </a:r>
            <a:r>
              <a:rPr sz="2200">
                <a:latin typeface="Cambria"/>
                <a:cs typeface="Cambria"/>
              </a:rPr>
              <a:t>hàm n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i </a:t>
            </a:r>
            <a:r>
              <a:rPr sz="2200" dirty="0">
                <a:latin typeface="Cambria"/>
                <a:cs typeface="Cambria"/>
              </a:rPr>
              <a:t>suy </a:t>
            </a:r>
            <a:r>
              <a:rPr sz="2200" i="1">
                <a:latin typeface="Cambria"/>
                <a:cs typeface="Cambria"/>
              </a:rPr>
              <a:t>interp</a:t>
            </a:r>
            <a:r>
              <a:rPr sz="2200">
                <a:latin typeface="Cambria"/>
                <a:cs typeface="Cambria"/>
              </a:rPr>
              <a:t>()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của thư vi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i="1" dirty="0">
                <a:latin typeface="Cambria"/>
                <a:cs typeface="Cambria"/>
              </a:rPr>
              <a:t>numpy</a:t>
            </a:r>
            <a:r>
              <a:rPr sz="2200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164" y="3605549"/>
            <a:ext cx="3605513" cy="11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3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1" y="243366"/>
            <a:ext cx="6397911" cy="1114854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Phé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p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120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o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á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3600" b="1" spc="-125" dirty="0">
                <a:solidFill>
                  <a:srgbClr val="004D80"/>
                </a:solidFill>
                <a:latin typeface="Cambria"/>
                <a:cs typeface="Cambria"/>
              </a:rPr>
              <a:t>r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ê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cùn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g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kh</a:t>
            </a:r>
            <a:r>
              <a:rPr sz="3600" b="1" spc="-69" dirty="0">
                <a:solidFill>
                  <a:srgbClr val="004D80"/>
                </a:solidFill>
                <a:latin typeface="Cambria"/>
                <a:cs typeface="Cambria"/>
              </a:rPr>
              <a:t>ôn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g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g</a:t>
            </a:r>
            <a:r>
              <a:rPr sz="3600" b="1" spc="-69" dirty="0">
                <a:solidFill>
                  <a:srgbClr val="004D80"/>
                </a:solidFill>
                <a:latin typeface="Cambria"/>
                <a:cs typeface="Cambria"/>
              </a:rPr>
              <a:t>i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a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nền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2314806"/>
            <a:ext cx="8156818" cy="2996121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192103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Trong </a:t>
            </a:r>
            <a:r>
              <a:rPr sz="2200">
                <a:latin typeface="Cambria"/>
                <a:cs typeface="Cambria"/>
              </a:rPr>
              <a:t>thực t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 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giải quy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 v</a:t>
            </a:r>
            <a:r>
              <a:rPr lang="en-US" sz="2200">
                <a:latin typeface="Cambria"/>
                <a:cs typeface="Cambria"/>
              </a:rPr>
              <a:t>ấ</a:t>
            </a:r>
            <a:r>
              <a:rPr sz="2200">
                <a:latin typeface="Cambria"/>
                <a:cs typeface="Cambria"/>
              </a:rPr>
              <a:t>n đ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đôi khi phải sử </a:t>
            </a:r>
            <a:r>
              <a:rPr sz="2200">
                <a:latin typeface="Cambria"/>
                <a:cs typeface="Cambria"/>
              </a:rPr>
              <a:t>dụng đ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n nhi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u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200" dirty="0">
                <a:latin typeface="Cambria"/>
                <a:cs typeface="Cambria"/>
              </a:rPr>
              <a:t>khác </a:t>
            </a:r>
            <a:r>
              <a:rPr sz="2200">
                <a:latin typeface="Cambria"/>
                <a:cs typeface="Cambria"/>
              </a:rPr>
              <a:t>nhau k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hợp lại.</a:t>
            </a:r>
            <a:endParaRPr sz="2200">
              <a:latin typeface="Cambria"/>
              <a:cs typeface="Cambria"/>
            </a:endParaRPr>
          </a:p>
          <a:p>
            <a:pPr marL="262281" indent="-256137">
              <a:lnSpc>
                <a:spcPts val="2580"/>
              </a:lnSpc>
              <a:spcBef>
                <a:spcPts val="1146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Ch</a:t>
            </a:r>
            <a:r>
              <a:rPr lang="en-US" sz="2200">
                <a:latin typeface="Cambria"/>
                <a:cs typeface="Cambria"/>
              </a:rPr>
              <a:t>ẳ</a:t>
            </a:r>
            <a:r>
              <a:rPr sz="2200">
                <a:latin typeface="Cambria"/>
                <a:cs typeface="Cambria"/>
              </a:rPr>
              <a:t>ng </a:t>
            </a:r>
            <a:r>
              <a:rPr sz="2200" dirty="0">
                <a:latin typeface="Cambria"/>
                <a:cs typeface="Cambria"/>
              </a:rPr>
              <a:t>hạn</a:t>
            </a:r>
            <a:r>
              <a:rPr sz="2200">
                <a:latin typeface="Cambria"/>
                <a:cs typeface="Cambria"/>
              </a:rPr>
              <a:t>, 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đánh giá năng </a:t>
            </a:r>
            <a:r>
              <a:rPr sz="2200">
                <a:latin typeface="Cambria"/>
                <a:cs typeface="Cambria"/>
              </a:rPr>
              <a:t>lực v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khoa học kỹ thuật </a:t>
            </a:r>
            <a:r>
              <a:rPr sz="2200">
                <a:latin typeface="Cambria"/>
                <a:cs typeface="Cambria"/>
              </a:rPr>
              <a:t>của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học sinh</a:t>
            </a:r>
            <a:endParaRPr sz="2200">
              <a:latin typeface="Cambria"/>
              <a:cs typeface="Cambria"/>
            </a:endParaRPr>
          </a:p>
          <a:p>
            <a:pPr marL="262281" marR="2587">
              <a:lnSpc>
                <a:spcPts val="2562"/>
              </a:lnSpc>
              <a:spcBef>
                <a:spcPts val="97"/>
              </a:spcBef>
            </a:pPr>
            <a:r>
              <a:rPr sz="2200" dirty="0">
                <a:latin typeface="Cambria"/>
                <a:cs typeface="Cambria"/>
              </a:rPr>
              <a:t>không </a:t>
            </a:r>
            <a:r>
              <a:rPr sz="2200">
                <a:latin typeface="Cambria"/>
                <a:cs typeface="Cambria"/>
              </a:rPr>
              <a:t>phải chı̉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ca</a:t>
            </a:r>
            <a:r>
              <a:rPr sz="2200" dirty="0">
                <a:latin typeface="Cambria"/>
                <a:cs typeface="Cambria"/>
              </a:rPr>
              <a:t>̆n cứ </a:t>
            </a:r>
            <a:r>
              <a:rPr sz="2200">
                <a:latin typeface="Cambria"/>
                <a:cs typeface="Cambria"/>
              </a:rPr>
              <a:t>vào đi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m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mo</a:t>
            </a:r>
            <a:r>
              <a:rPr sz="2200" dirty="0">
                <a:latin typeface="Cambria"/>
                <a:cs typeface="Cambria"/>
              </a:rPr>
              <a:t>̂n học và còn </a:t>
            </a:r>
            <a:r>
              <a:rPr sz="2200">
                <a:latin typeface="Cambria"/>
                <a:cs typeface="Cambria"/>
              </a:rPr>
              <a:t>phải ph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i </a:t>
            </a:r>
            <a:r>
              <a:rPr sz="2200" dirty="0">
                <a:latin typeface="Cambria"/>
                <a:cs typeface="Cambria"/>
              </a:rPr>
              <a:t>hợp các mo</a:t>
            </a:r>
            <a:r>
              <a:rPr sz="2200">
                <a:latin typeface="Cambria"/>
                <a:cs typeface="Cambria"/>
              </a:rPr>
              <a:t>̂n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học </a:t>
            </a:r>
            <a:r>
              <a:rPr sz="2200" dirty="0">
                <a:latin typeface="Cambria"/>
                <a:cs typeface="Cambria"/>
              </a:rPr>
              <a:t>tự nhiên lại với nhau.</a:t>
            </a:r>
            <a:endParaRPr sz="2200">
              <a:latin typeface="Cambria"/>
              <a:cs typeface="Cambria"/>
            </a:endParaRPr>
          </a:p>
          <a:p>
            <a:pPr marL="262281" indent="-256137">
              <a:spcBef>
                <a:spcPts val="1143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Chı́nh vı̀ vậy, các phép toán AND, OR, NOT </a:t>
            </a:r>
            <a:r>
              <a:rPr sz="2200">
                <a:latin typeface="Cambria"/>
                <a:cs typeface="Cambria"/>
              </a:rPr>
              <a:t>là c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thi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trong trường hợp này</a:t>
            </a:r>
            <a:endParaRPr sz="2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80191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0" y="520365"/>
            <a:ext cx="75352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Mộ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s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ố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hà</a:t>
            </a:r>
            <a:r>
              <a:rPr sz="3600" b="1" spc="3" dirty="0">
                <a:solidFill>
                  <a:srgbClr val="004D80"/>
                </a:solidFill>
                <a:latin typeface="Cambria"/>
                <a:cs typeface="Cambria"/>
              </a:rPr>
              <a:t>m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3600" b="1" spc="-76" dirty="0">
                <a:solidFill>
                  <a:srgbClr val="004D80"/>
                </a:solidFill>
                <a:latin typeface="Cambria"/>
                <a:cs typeface="Cambria"/>
              </a:rPr>
              <a:t>h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à</a:t>
            </a:r>
            <a:r>
              <a:rPr sz="3600" b="1" spc="-76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h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1" dirty="0">
                <a:solidFill>
                  <a:srgbClr val="004D80"/>
                </a:solidFill>
                <a:latin typeface="Cambria"/>
                <a:cs typeface="Cambria"/>
              </a:rPr>
              <a:t>viê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3600" b="1" spc="-122" dirty="0">
                <a:solidFill>
                  <a:srgbClr val="004D80"/>
                </a:solidFill>
                <a:latin typeface="Cambria"/>
                <a:cs typeface="Cambria"/>
              </a:rPr>
              <a:t>r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o</a:t>
            </a:r>
            <a:r>
              <a:rPr sz="3600" b="1" spc="-76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g</a:t>
            </a:r>
            <a:r>
              <a:rPr sz="3600" b="1" spc="-132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i="1" spc="-71" dirty="0">
                <a:solidFill>
                  <a:srgbClr val="004D80"/>
                </a:solidFill>
                <a:latin typeface="Cambria"/>
                <a:cs typeface="Cambria"/>
              </a:rPr>
              <a:t>skfu</a:t>
            </a:r>
            <a:r>
              <a:rPr sz="3600" b="1" i="1" spc="-92" dirty="0">
                <a:solidFill>
                  <a:srgbClr val="004D80"/>
                </a:solidFill>
                <a:latin typeface="Cambria"/>
                <a:cs typeface="Cambria"/>
              </a:rPr>
              <a:t>z</a:t>
            </a:r>
            <a:r>
              <a:rPr sz="3600" b="1" i="1" spc="-71" dirty="0">
                <a:solidFill>
                  <a:srgbClr val="004D80"/>
                </a:solidFill>
                <a:latin typeface="Cambria"/>
                <a:cs typeface="Cambria"/>
              </a:rPr>
              <a:t>zy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2391001"/>
            <a:ext cx="8168948" cy="2213599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6144" marR="2587">
              <a:lnSpc>
                <a:spcPts val="2562"/>
              </a:lnSpc>
              <a:spcBef>
                <a:spcPts val="183"/>
              </a:spcBef>
              <a:buSzPct val="123529"/>
              <a:tabLst>
                <a:tab pos="262605" algn="l"/>
              </a:tabLst>
            </a:pPr>
            <a:r>
              <a:rPr lang="en-US" sz="2200">
                <a:latin typeface="Cambria"/>
                <a:cs typeface="Cambria"/>
              </a:rPr>
              <a:t>Ở</a:t>
            </a:r>
            <a:r>
              <a:rPr sz="2200">
                <a:latin typeface="Cambria"/>
                <a:cs typeface="Cambria"/>
              </a:rPr>
              <a:t> ph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trước xây dựng hàm thành viên trê</a:t>
            </a:r>
            <a:r>
              <a:rPr sz="2200">
                <a:latin typeface="Cambria"/>
                <a:cs typeface="Cambria"/>
              </a:rPr>
              <a:t>n cơ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sở </a:t>
            </a:r>
            <a:r>
              <a:rPr sz="2200" dirty="0">
                <a:latin typeface="Cambria"/>
                <a:cs typeface="Cambria"/>
              </a:rPr>
              <a:t>mảng </a:t>
            </a:r>
            <a:r>
              <a:rPr sz="2200">
                <a:latin typeface="Cambria"/>
                <a:cs typeface="Cambria"/>
              </a:rPr>
              <a:t>dữ li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u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là các giá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trị thu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c</a:t>
            </a:r>
            <a:r>
              <a:rPr sz="2200" dirty="0">
                <a:latin typeface="Cambria"/>
                <a:cs typeface="Cambria"/>
              </a:rPr>
              <a:t>. Khi dùng Scikit-Fuzzy, cũng có những hàm thành viên đã </a:t>
            </a:r>
            <a:r>
              <a:rPr sz="2200">
                <a:latin typeface="Cambria"/>
                <a:cs typeface="Cambria"/>
              </a:rPr>
              <a:t>được tạo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saãn </a:t>
            </a:r>
            <a:r>
              <a:rPr sz="2200" dirty="0">
                <a:latin typeface="Cambria"/>
                <a:cs typeface="Cambria"/>
              </a:rPr>
              <a:t>dưới dạng API có trong </a:t>
            </a:r>
            <a:r>
              <a:rPr sz="2200">
                <a:latin typeface="Cambria"/>
                <a:cs typeface="Cambria"/>
              </a:rPr>
              <a:t>thư vi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 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sử dụng.</a:t>
            </a:r>
            <a:endParaRPr sz="2200">
              <a:latin typeface="Cambria"/>
              <a:cs typeface="Cambria"/>
            </a:endParaRPr>
          </a:p>
          <a:p>
            <a:pPr marL="262281" marR="482520" indent="-256137">
              <a:lnSpc>
                <a:spcPct val="98700"/>
              </a:lnSpc>
              <a:spcBef>
                <a:spcPts val="1164"/>
              </a:spcBef>
              <a:buSzPct val="123529"/>
              <a:buChar char="•"/>
              <a:tabLst>
                <a:tab pos="262605" algn="l"/>
                <a:tab pos="5545434" algn="l"/>
              </a:tabLst>
            </a:pPr>
            <a:r>
              <a:rPr sz="2200">
                <a:latin typeface="Cambria"/>
                <a:cs typeface="Cambria"/>
              </a:rPr>
              <a:t>Ch</a:t>
            </a:r>
            <a:r>
              <a:rPr lang="en-US" sz="2200">
                <a:latin typeface="Cambria"/>
                <a:cs typeface="Cambria"/>
              </a:rPr>
              <a:t>ẳ</a:t>
            </a:r>
            <a:r>
              <a:rPr sz="2200">
                <a:latin typeface="Cambria"/>
                <a:cs typeface="Cambria"/>
              </a:rPr>
              <a:t>ng </a:t>
            </a:r>
            <a:r>
              <a:rPr sz="2200" dirty="0">
                <a:latin typeface="Cambria"/>
                <a:cs typeface="Cambria"/>
              </a:rPr>
              <a:t>hạn, hı̀nh cong của các chữ như 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Cambria"/>
                <a:cs typeface="Cambria"/>
              </a:rPr>
              <a:t>, Π</a:t>
            </a:r>
            <a:r>
              <a:rPr sz="2200" dirty="0">
                <a:latin typeface="Cambria"/>
                <a:cs typeface="Cambria"/>
              </a:rPr>
              <a:t>; hoặc theo hı̀nh </a:t>
            </a:r>
            <a:r>
              <a:rPr sz="2200">
                <a:latin typeface="Cambria"/>
                <a:cs typeface="Cambria"/>
              </a:rPr>
              <a:t>dáng như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hı̀nh </a:t>
            </a:r>
            <a:r>
              <a:rPr sz="2200" dirty="0">
                <a:latin typeface="Cambria"/>
                <a:cs typeface="Cambria"/>
              </a:rPr>
              <a:t>tam giác, hı̀nh thang, quả chuông; hoặc	theo đặc tı́nh </a:t>
            </a:r>
            <a:r>
              <a:rPr sz="2200">
                <a:latin typeface="Cambria"/>
                <a:cs typeface="Cambria"/>
              </a:rPr>
              <a:t>như hàm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Sigmoid</a:t>
            </a:r>
            <a:r>
              <a:rPr sz="2200" dirty="0">
                <a:latin typeface="Cambria"/>
                <a:cs typeface="Cambria"/>
              </a:rPr>
              <a:t>, phâ</a:t>
            </a:r>
            <a:r>
              <a:rPr sz="2200">
                <a:latin typeface="Cambria"/>
                <a:cs typeface="Cambria"/>
              </a:rPr>
              <a:t>n ph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i </a:t>
            </a:r>
            <a:r>
              <a:rPr sz="2200" dirty="0">
                <a:latin typeface="Cambria"/>
                <a:cs typeface="Cambria"/>
              </a:rPr>
              <a:t>Gauss, …</a:t>
            </a:r>
            <a:endParaRPr sz="2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28240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1" y="520365"/>
            <a:ext cx="38014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69" dirty="0">
                <a:solidFill>
                  <a:srgbClr val="004D80"/>
                </a:solidFill>
                <a:latin typeface="Cambria"/>
                <a:cs typeface="Cambria"/>
              </a:rPr>
              <a:t>Hà</a:t>
            </a:r>
            <a:r>
              <a:rPr sz="3600" b="1" spc="3" dirty="0">
                <a:solidFill>
                  <a:srgbClr val="004D80"/>
                </a:solidFill>
                <a:latin typeface="Cambria"/>
                <a:cs typeface="Cambria"/>
              </a:rPr>
              <a:t>m</a:t>
            </a:r>
            <a:r>
              <a:rPr sz="3600" b="1" spc="-148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i="1" spc="-69" dirty="0">
                <a:solidFill>
                  <a:srgbClr val="004D80"/>
                </a:solidFill>
                <a:latin typeface="Cambria"/>
                <a:cs typeface="Cambria"/>
              </a:rPr>
              <a:t>sm</a:t>
            </a:r>
            <a:r>
              <a:rPr sz="3600" b="1" i="1" spc="-74" dirty="0">
                <a:solidFill>
                  <a:srgbClr val="004D80"/>
                </a:solidFill>
                <a:latin typeface="Cambria"/>
                <a:cs typeface="Cambria"/>
              </a:rPr>
              <a:t>f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()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2065450"/>
            <a:ext cx="8334595" cy="1467538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262281" indent="-256137">
              <a:spcBef>
                <a:spcPts val="64"/>
              </a:spcBef>
              <a:buSzPct val="123529"/>
              <a:buFontTx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Hàm </a:t>
            </a:r>
            <a:r>
              <a:rPr sz="2400" i="1" dirty="0">
                <a:latin typeface="Times New Roman"/>
                <a:cs typeface="Times New Roman"/>
              </a:rPr>
              <a:t>smf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) </a:t>
            </a:r>
            <a:r>
              <a:rPr sz="2200">
                <a:latin typeface="Cambria"/>
                <a:cs typeface="Cambria"/>
              </a:rPr>
              <a:t>này 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tạo hàm thành viên </a:t>
            </a:r>
            <a:r>
              <a:rPr sz="2200">
                <a:latin typeface="Cambria"/>
                <a:cs typeface="Cambria"/>
              </a:rPr>
              <a:t>của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200" dirty="0">
                <a:latin typeface="Cambria"/>
                <a:cs typeface="Cambria"/>
              </a:rPr>
              <a:t>trên khô</a:t>
            </a:r>
            <a:r>
              <a:rPr sz="2200">
                <a:latin typeface="Cambria"/>
                <a:cs typeface="Cambria"/>
              </a:rPr>
              <a:t>ng gian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vi-VN" sz="2200">
                <a:latin typeface="Cambria"/>
                <a:cs typeface="Cambria"/>
              </a:rPr>
              <a:t>nền </a:t>
            </a:r>
            <a:r>
              <a:rPr lang="vi-VN" sz="2200" i="1">
                <a:latin typeface="Cambria"/>
                <a:cs typeface="Cambria"/>
              </a:rPr>
              <a:t>X </a:t>
            </a:r>
            <a:r>
              <a:rPr lang="vi-VN" sz="2200">
                <a:latin typeface="Cambria"/>
                <a:cs typeface="Cambria"/>
              </a:rPr>
              <a:t>với đồ thị có phần</a:t>
            </a:r>
            <a:r>
              <a:rPr lang="en-US" sz="2200">
                <a:latin typeface="Cambria"/>
                <a:cs typeface="Cambria"/>
              </a:rPr>
              <a:t> tử a </a:t>
            </a:r>
            <a:r>
              <a:rPr lang="en-US" sz="2200">
                <a:latin typeface="Cambria"/>
                <a:cs typeface="Cambria"/>
                <a:sym typeface="Symbol"/>
              </a:rPr>
              <a:t>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vi-VN" sz="2400" i="1">
                <a:latin typeface="Times New Roman"/>
                <a:cs typeface="Times New Roman"/>
              </a:rPr>
              <a:t>X </a:t>
            </a:r>
            <a:r>
              <a:rPr lang="vi-VN" sz="2200">
                <a:latin typeface="Cambria"/>
                <a:cs typeface="Cambria"/>
              </a:rPr>
              <a:t>có độ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vi-VN" sz="2200">
                <a:latin typeface="Cambria"/>
                <a:cs typeface="Cambria"/>
              </a:rPr>
              <a:t>thuộc gần 0 và phần tử </a:t>
            </a:r>
            <a:r>
              <a:rPr lang="vi-VN" sz="2400" i="1">
                <a:latin typeface="Times New Roman"/>
                <a:cs typeface="Times New Roman"/>
              </a:rPr>
              <a:t>b</a:t>
            </a:r>
            <a:r>
              <a:rPr lang="en-US" sz="2400" i="1">
                <a:latin typeface="Times New Roman"/>
                <a:cs typeface="Times New Roman"/>
                <a:sym typeface="Symbol"/>
              </a:rPr>
              <a:t> </a:t>
            </a:r>
            <a:r>
              <a:rPr lang="vi-VN" sz="2400" i="1">
                <a:latin typeface="Times New Roman"/>
                <a:cs typeface="Times New Roman"/>
              </a:rPr>
              <a:t>X </a:t>
            </a:r>
            <a:r>
              <a:rPr lang="vi-VN" sz="2200">
                <a:latin typeface="Cambria"/>
                <a:cs typeface="Cambria"/>
              </a:rPr>
              <a:t>có đ</a:t>
            </a:r>
            <a:r>
              <a:rPr lang="en-US" sz="2200">
                <a:latin typeface="Cambria"/>
                <a:cs typeface="Cambria"/>
              </a:rPr>
              <a:t>ộ </a:t>
            </a:r>
            <a:r>
              <a:rPr lang="vi-VN" sz="2200">
                <a:latin typeface="Cambria"/>
                <a:cs typeface="Cambria"/>
              </a:rPr>
              <a:t>thuộc gần 1.</a:t>
            </a:r>
          </a:p>
          <a:p>
            <a:pPr marL="262281" indent="-256137">
              <a:spcBef>
                <a:spcPts val="64"/>
              </a:spcBef>
              <a:buSzPct val="123529"/>
              <a:buFontTx/>
              <a:buChar char="•"/>
              <a:tabLst>
                <a:tab pos="262605" algn="l"/>
              </a:tabLst>
            </a:pPr>
            <a:endParaRPr lang="vi-VN"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711" y="3489334"/>
            <a:ext cx="8265278" cy="1536747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2587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Hı̀nh dáng </a:t>
            </a:r>
            <a:r>
              <a:rPr sz="2200">
                <a:latin typeface="Cambria"/>
                <a:cs typeface="Cambria"/>
              </a:rPr>
              <a:t>của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200" i="1" dirty="0">
                <a:latin typeface="Cambria"/>
                <a:cs typeface="Cambria"/>
              </a:rPr>
              <a:t>A </a:t>
            </a:r>
            <a:r>
              <a:rPr sz="2200" dirty="0">
                <a:latin typeface="Cambria"/>
                <a:cs typeface="Cambria"/>
              </a:rPr>
              <a:t>và </a:t>
            </a:r>
            <a:r>
              <a:rPr sz="2200" i="1" dirty="0">
                <a:latin typeface="Cambria"/>
                <a:cs typeface="Cambria"/>
              </a:rPr>
              <a:t>B </a:t>
            </a:r>
            <a:r>
              <a:rPr sz="2200" dirty="0">
                <a:latin typeface="Cambria"/>
                <a:cs typeface="Cambria"/>
              </a:rPr>
              <a:t>trong chương trı̀nh trước có dạng tương </a:t>
            </a:r>
            <a:r>
              <a:rPr sz="2200">
                <a:latin typeface="Cambria"/>
                <a:cs typeface="Cambria"/>
              </a:rPr>
              <a:t>tự,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ne</a:t>
            </a:r>
            <a:r>
              <a:rPr sz="2200" dirty="0">
                <a:latin typeface="Cambria"/>
                <a:cs typeface="Cambria"/>
              </a:rPr>
              <a:t>̂n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vi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539440" marR="69856" lvl="1" indent="-277482">
              <a:lnSpc>
                <a:spcPts val="2608"/>
              </a:lnSpc>
              <a:spcBef>
                <a:spcPts val="1373"/>
              </a:spcBef>
              <a:buSzPct val="112903"/>
              <a:buFont typeface="Microsoft Sans Serif"/>
              <a:buChar char="‣"/>
              <a:tabLst>
                <a:tab pos="539764" algn="l"/>
              </a:tabLst>
            </a:pP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C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smf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,75,150</a:t>
            </a:r>
            <a:r>
              <a:rPr sz="2400">
                <a:solidFill>
                  <a:srgbClr val="011993"/>
                </a:solidFill>
                <a:latin typeface="Cambria"/>
                <a:cs typeface="Cambria"/>
              </a:rPr>
              <a:t>)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đ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 đ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u th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p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của chữ </a:t>
            </a:r>
            <a:r>
              <a:rPr sz="2200" i="1" dirty="0">
                <a:solidFill>
                  <a:srgbClr val="011993"/>
                </a:solidFill>
                <a:latin typeface="Cambria"/>
                <a:cs typeface="Cambria"/>
              </a:rPr>
              <a:t>S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có giá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trị ti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n v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ề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0,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còn phı́a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cao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giá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trị ti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n v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ề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endParaRPr sz="2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45964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11" y="1049976"/>
            <a:ext cx="5185740" cy="685926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62281" indent="-256137">
              <a:spcBef>
                <a:spcPts val="69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K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 quả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200" i="1" dirty="0">
                <a:latin typeface="Cambria"/>
                <a:cs typeface="Cambria"/>
              </a:rPr>
              <a:t>C </a:t>
            </a:r>
            <a:r>
              <a:rPr sz="2200" dirty="0">
                <a:latin typeface="Cambria"/>
                <a:cs typeface="Cambria"/>
              </a:rPr>
              <a:t>được trực quan hoá như hı̀nh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625" y="1752348"/>
            <a:ext cx="7626902" cy="45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7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11" y="939259"/>
            <a:ext cx="8369253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81" marR="58213" indent="-256137">
              <a:lnSpc>
                <a:spcPts val="2791"/>
              </a:lnSpc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Tương tự như vậy, có hàm thành viên hı̀nh </a:t>
            </a:r>
            <a:r>
              <a:rPr sz="2200">
                <a:latin typeface="Cambria"/>
                <a:cs typeface="Cambria"/>
              </a:rPr>
              <a:t>dạng chữ</a:t>
            </a:r>
            <a:r>
              <a:rPr lang="en-US" sz="2200">
                <a:latin typeface="Cambria"/>
                <a:cs typeface="Cambria"/>
              </a:rPr>
              <a:t> Z, chữ </a:t>
            </a:r>
            <a:r>
              <a:rPr lang="en-US" sz="2200">
                <a:latin typeface="Cambria"/>
                <a:cs typeface="Cambria"/>
                <a:sym typeface="Symbol"/>
              </a:rPr>
              <a:t></a:t>
            </a:r>
            <a:r>
              <a:rPr lang="en-US" sz="2200">
                <a:latin typeface="Cambria"/>
                <a:cs typeface="Cambria"/>
              </a:rPr>
              <a:t> trên cùng </a:t>
            </a:r>
            <a:r>
              <a:rPr sz="2200">
                <a:latin typeface="Cambria"/>
                <a:cs typeface="Cambria"/>
              </a:rPr>
              <a:t>kh</a:t>
            </a:r>
            <a:r>
              <a:rPr lang="en-US" sz="2200">
                <a:latin typeface="Cambria"/>
                <a:cs typeface="Cambria"/>
              </a:rPr>
              <a:t>ô</a:t>
            </a:r>
            <a:r>
              <a:rPr sz="2200">
                <a:latin typeface="Cambria"/>
                <a:cs typeface="Cambria"/>
              </a:rPr>
              <a:t>ng 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i="1" dirty="0">
                <a:latin typeface="Cambria"/>
                <a:cs typeface="Cambria"/>
              </a:rPr>
              <a:t>X</a:t>
            </a:r>
            <a:r>
              <a:rPr sz="2200" dirty="0">
                <a:latin typeface="Cambria"/>
                <a:cs typeface="Cambria"/>
              </a:rPr>
              <a:t>: </a:t>
            </a:r>
            <a:r>
              <a:rPr sz="2400" i="1" dirty="0">
                <a:latin typeface="Times New Roman"/>
                <a:cs typeface="Times New Roman"/>
              </a:rPr>
              <a:t>zmf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)</a:t>
            </a:r>
            <a:r>
              <a:rPr sz="22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pimf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Cambria"/>
                <a:cs typeface="Cambria"/>
              </a:rPr>
              <a:t>)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045" y="1930267"/>
            <a:ext cx="5338477" cy="45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42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11" y="402314"/>
            <a:ext cx="8473228" cy="1384510"/>
          </a:xfrm>
          <a:prstGeom prst="rect">
            <a:avLst/>
          </a:prstGeom>
        </p:spPr>
        <p:txBody>
          <a:bodyPr vert="horz" wrap="square" lIns="0" tIns="11966" rIns="0" bIns="0" rtlCol="0">
            <a:spAutoFit/>
          </a:bodyPr>
          <a:lstStyle/>
          <a:p>
            <a:pPr marL="259695" marR="2587" indent="-253550">
              <a:lnSpc>
                <a:spcPct val="98200"/>
              </a:lnSpc>
              <a:spcBef>
                <a:spcPts val="94"/>
              </a:spcBef>
              <a:buSzPct val="122352"/>
              <a:buChar char="•"/>
              <a:tabLst>
                <a:tab pos="258763" algn="l"/>
                <a:tab pos="617538" algn="l"/>
              </a:tabLst>
            </a:pPr>
            <a:r>
              <a:rPr sz="2200" dirty="0">
                <a:latin typeface="Cambria"/>
                <a:cs typeface="Cambria"/>
              </a:rPr>
              <a:t>Hàm thành viên dạng hı̀nh tam giác, hı̀nh thang, hı̀nh quả chuông trên kho</a:t>
            </a:r>
            <a:r>
              <a:rPr sz="2200">
                <a:latin typeface="Cambria"/>
                <a:cs typeface="Cambria"/>
              </a:rPr>
              <a:t>̂ng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X: </a:t>
            </a:r>
            <a:r>
              <a:rPr sz="2300" i="1" dirty="0">
                <a:latin typeface="Times New Roman"/>
                <a:cs typeface="Times New Roman"/>
              </a:rPr>
              <a:t>trimf</a:t>
            </a:r>
            <a:r>
              <a:rPr sz="2300" dirty="0">
                <a:latin typeface="Cambria"/>
                <a:cs typeface="Cambria"/>
              </a:rPr>
              <a:t>(</a:t>
            </a: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dirty="0">
                <a:latin typeface="Cambria"/>
                <a:cs typeface="Cambria"/>
              </a:rPr>
              <a:t>, [</a:t>
            </a: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dirty="0">
                <a:latin typeface="Cambria"/>
                <a:cs typeface="Cambria"/>
              </a:rPr>
              <a:t>, </a:t>
            </a:r>
            <a:r>
              <a:rPr sz="2300" i="1" dirty="0">
                <a:latin typeface="Times New Roman"/>
                <a:cs typeface="Times New Roman"/>
              </a:rPr>
              <a:t>b</a:t>
            </a:r>
            <a:r>
              <a:rPr sz="2300" dirty="0">
                <a:latin typeface="Cambria"/>
                <a:cs typeface="Cambria"/>
              </a:rPr>
              <a:t>, </a:t>
            </a:r>
            <a:r>
              <a:rPr sz="2300" i="1" dirty="0">
                <a:latin typeface="Times New Roman"/>
                <a:cs typeface="Times New Roman"/>
              </a:rPr>
              <a:t>c</a:t>
            </a:r>
            <a:r>
              <a:rPr sz="2300">
                <a:latin typeface="Cambria"/>
                <a:cs typeface="Cambria"/>
              </a:rPr>
              <a:t>])</a:t>
            </a:r>
            <a:r>
              <a:rPr sz="2200">
                <a:latin typeface="Cambria"/>
                <a:cs typeface="Cambria"/>
              </a:rPr>
              <a:t>, </a:t>
            </a:r>
            <a:r>
              <a:rPr sz="2300" i="1">
                <a:latin typeface="Times New Roman"/>
                <a:cs typeface="Times New Roman"/>
              </a:rPr>
              <a:t>trapmf</a:t>
            </a:r>
            <a:r>
              <a:rPr lang="en-US" sz="2300">
                <a:latin typeface="Cambria"/>
                <a:cs typeface="Times New Roman"/>
              </a:rPr>
              <a:t> (</a:t>
            </a:r>
            <a:r>
              <a:rPr sz="2300" i="1">
                <a:latin typeface="Times New Roman"/>
                <a:cs typeface="Times New Roman"/>
              </a:rPr>
              <a:t>X</a:t>
            </a:r>
            <a:r>
              <a:rPr sz="2300" dirty="0">
                <a:latin typeface="Cambria"/>
                <a:cs typeface="Cambria"/>
              </a:rPr>
              <a:t>, [</a:t>
            </a:r>
            <a:r>
              <a:rPr sz="2300" i="1" dirty="0">
                <a:latin typeface="Times New Roman"/>
                <a:cs typeface="Times New Roman"/>
              </a:rPr>
              <a:t>d</a:t>
            </a:r>
            <a:r>
              <a:rPr sz="2300" dirty="0">
                <a:latin typeface="Cambria"/>
                <a:cs typeface="Cambria"/>
              </a:rPr>
              <a:t>, </a:t>
            </a:r>
            <a:r>
              <a:rPr sz="2300" i="1" dirty="0">
                <a:latin typeface="Times New Roman"/>
                <a:cs typeface="Times New Roman"/>
              </a:rPr>
              <a:t>e</a:t>
            </a:r>
            <a:r>
              <a:rPr sz="2300" dirty="0">
                <a:latin typeface="Cambria"/>
                <a:cs typeface="Cambria"/>
              </a:rPr>
              <a:t>, </a:t>
            </a:r>
            <a:r>
              <a:rPr sz="2300" i="1" dirty="0">
                <a:latin typeface="Times New Roman"/>
                <a:cs typeface="Times New Roman"/>
              </a:rPr>
              <a:t>f</a:t>
            </a:r>
            <a:r>
              <a:rPr sz="2300">
                <a:latin typeface="Cambria"/>
                <a:cs typeface="Cambria"/>
              </a:rPr>
              <a:t>, </a:t>
            </a:r>
            <a:r>
              <a:rPr sz="2300" i="1">
                <a:latin typeface="Times New Roman"/>
                <a:cs typeface="Times New Roman"/>
              </a:rPr>
              <a:t>g</a:t>
            </a:r>
            <a:r>
              <a:rPr lang="en-US" sz="2300">
                <a:latin typeface="Times New Roman"/>
                <a:cs typeface="Times New Roman"/>
              </a:rPr>
              <a:t>])</a:t>
            </a:r>
            <a:r>
              <a:rPr lang="en-US" sz="2300" i="1">
                <a:latin typeface="Times New Roman"/>
                <a:cs typeface="Times New Roman"/>
              </a:rPr>
              <a:t> </a:t>
            </a:r>
            <a:r>
              <a:rPr sz="2200">
                <a:latin typeface="Cambria"/>
                <a:cs typeface="Cambria"/>
              </a:rPr>
              <a:t>, </a:t>
            </a:r>
            <a:r>
              <a:rPr sz="2200" dirty="0">
                <a:latin typeface="Cambria"/>
                <a:cs typeface="Cambria"/>
              </a:rPr>
              <a:t>trong đó </a:t>
            </a: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dirty="0">
                <a:latin typeface="Cambria"/>
                <a:cs typeface="Cambria"/>
              </a:rPr>
              <a:t>, </a:t>
            </a:r>
            <a:r>
              <a:rPr sz="2300" i="1" dirty="0">
                <a:latin typeface="Times New Roman"/>
                <a:cs typeface="Times New Roman"/>
              </a:rPr>
              <a:t>b</a:t>
            </a:r>
            <a:r>
              <a:rPr sz="2300" dirty="0">
                <a:latin typeface="Cambria"/>
                <a:cs typeface="Cambria"/>
              </a:rPr>
              <a:t>, </a:t>
            </a:r>
            <a:r>
              <a:rPr sz="2300" i="1" dirty="0">
                <a:latin typeface="Times New Roman"/>
                <a:cs typeface="Times New Roman"/>
              </a:rPr>
              <a:t>c </a:t>
            </a:r>
            <a:r>
              <a:rPr sz="2200">
                <a:latin typeface="Cambria"/>
                <a:cs typeface="Cambria"/>
              </a:rPr>
              <a:t>là hoành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đ</a:t>
            </a:r>
            <a:r>
              <a:rPr lang="en-US" sz="2200">
                <a:latin typeface="Cambria"/>
                <a:cs typeface="Cambria"/>
              </a:rPr>
              <a:t>ộ </a:t>
            </a:r>
            <a:r>
              <a:rPr sz="2200">
                <a:latin typeface="Cambria"/>
                <a:cs typeface="Cambria"/>
              </a:rPr>
              <a:t>của </a:t>
            </a:r>
            <a:r>
              <a:rPr sz="2200" dirty="0">
                <a:latin typeface="Cambria"/>
                <a:cs typeface="Cambria"/>
              </a:rPr>
              <a:t>3 đı̉nh tam giác; </a:t>
            </a:r>
            <a:r>
              <a:rPr sz="2300" i="1" dirty="0">
                <a:latin typeface="Times New Roman"/>
                <a:cs typeface="Times New Roman"/>
              </a:rPr>
              <a:t>d</a:t>
            </a:r>
            <a:r>
              <a:rPr sz="2300" dirty="0">
                <a:latin typeface="Cambria"/>
                <a:cs typeface="Cambria"/>
              </a:rPr>
              <a:t>, </a:t>
            </a:r>
            <a:r>
              <a:rPr sz="2300" i="1" dirty="0">
                <a:latin typeface="Times New Roman"/>
                <a:cs typeface="Times New Roman"/>
              </a:rPr>
              <a:t>e</a:t>
            </a:r>
            <a:r>
              <a:rPr sz="2300" dirty="0">
                <a:latin typeface="Cambria"/>
                <a:cs typeface="Cambria"/>
              </a:rPr>
              <a:t>, </a:t>
            </a:r>
            <a:r>
              <a:rPr sz="2300" i="1" dirty="0">
                <a:latin typeface="Times New Roman"/>
                <a:cs typeface="Times New Roman"/>
              </a:rPr>
              <a:t>f</a:t>
            </a:r>
            <a:r>
              <a:rPr sz="2300" dirty="0">
                <a:latin typeface="Cambria"/>
                <a:cs typeface="Cambria"/>
              </a:rPr>
              <a:t>, </a:t>
            </a:r>
            <a:r>
              <a:rPr sz="2300" i="1" dirty="0">
                <a:latin typeface="Times New Roman"/>
                <a:cs typeface="Times New Roman"/>
              </a:rPr>
              <a:t>g </a:t>
            </a:r>
            <a:r>
              <a:rPr sz="2200" dirty="0">
                <a:latin typeface="Cambria"/>
                <a:cs typeface="Cambria"/>
              </a:rPr>
              <a:t>là </a:t>
            </a:r>
            <a:r>
              <a:rPr sz="2200">
                <a:latin typeface="Cambria"/>
                <a:cs typeface="Cambria"/>
              </a:rPr>
              <a:t>hoành đ</a:t>
            </a:r>
            <a:r>
              <a:rPr lang="en-US" sz="2200">
                <a:latin typeface="Cambria"/>
                <a:cs typeface="Cambria"/>
              </a:rPr>
              <a:t>ộ </a:t>
            </a:r>
            <a:r>
              <a:rPr sz="2200">
                <a:latin typeface="Cambria"/>
                <a:cs typeface="Cambria"/>
              </a:rPr>
              <a:t>của </a:t>
            </a:r>
            <a:r>
              <a:rPr sz="2200" dirty="0">
                <a:latin typeface="Cambria"/>
                <a:cs typeface="Cambria"/>
              </a:rPr>
              <a:t>4 đı̉nh tạo nên hı̀nh thang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291" y="2209355"/>
            <a:ext cx="5483161" cy="46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3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1" y="520365"/>
            <a:ext cx="48682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69" dirty="0">
                <a:solidFill>
                  <a:srgbClr val="004D80"/>
                </a:solidFill>
                <a:latin typeface="Cambria"/>
                <a:cs typeface="Cambria"/>
              </a:rPr>
              <a:t>Hà</a:t>
            </a:r>
            <a:r>
              <a:rPr sz="3600" b="1" spc="3" dirty="0">
                <a:solidFill>
                  <a:srgbClr val="004D80"/>
                </a:solidFill>
                <a:latin typeface="Cambria"/>
                <a:cs typeface="Cambria"/>
              </a:rPr>
              <a:t>m</a:t>
            </a:r>
            <a:r>
              <a:rPr sz="3600" b="1" spc="-148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i="1" spc="-74" dirty="0">
                <a:solidFill>
                  <a:srgbClr val="004D80"/>
                </a:solidFill>
                <a:latin typeface="Cambria"/>
                <a:cs typeface="Cambria"/>
              </a:rPr>
              <a:t>g</a:t>
            </a:r>
            <a:r>
              <a:rPr sz="3600" b="1" i="1" spc="-69" dirty="0">
                <a:solidFill>
                  <a:srgbClr val="004D80"/>
                </a:solidFill>
                <a:latin typeface="Cambria"/>
                <a:cs typeface="Cambria"/>
              </a:rPr>
              <a:t>b</a:t>
            </a:r>
            <a:r>
              <a:rPr sz="3600" b="1" i="1" spc="-99" dirty="0">
                <a:solidFill>
                  <a:srgbClr val="004D80"/>
                </a:solidFill>
                <a:latin typeface="Cambria"/>
                <a:cs typeface="Cambria"/>
              </a:rPr>
              <a:t>e</a:t>
            </a:r>
            <a:r>
              <a:rPr sz="3600" b="1" i="1" spc="-71" dirty="0">
                <a:solidFill>
                  <a:srgbClr val="004D80"/>
                </a:solidFill>
                <a:latin typeface="Cambria"/>
                <a:cs typeface="Cambria"/>
              </a:rPr>
              <a:t>llm</a:t>
            </a:r>
            <a:r>
              <a:rPr sz="3600" b="1" i="1" spc="-74" dirty="0">
                <a:solidFill>
                  <a:srgbClr val="004D80"/>
                </a:solidFill>
                <a:latin typeface="Cambria"/>
                <a:cs typeface="Cambria"/>
              </a:rPr>
              <a:t>f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(</a:t>
            </a:r>
            <a:r>
              <a:rPr sz="3600" b="1" i="1" spc="-74" dirty="0">
                <a:solidFill>
                  <a:srgbClr val="004D80"/>
                </a:solidFill>
                <a:latin typeface="Cambria"/>
                <a:cs typeface="Cambria"/>
              </a:rPr>
              <a:t>Y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,</a:t>
            </a:r>
            <a:r>
              <a:rPr sz="3600" b="1" i="1" spc="-74" dirty="0">
                <a:solidFill>
                  <a:srgbClr val="004D80"/>
                </a:solidFill>
                <a:latin typeface="Cambria"/>
                <a:cs typeface="Cambria"/>
              </a:rPr>
              <a:t>u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,</a:t>
            </a:r>
            <a:r>
              <a:rPr sz="3600" b="1" i="1" spc="-74" dirty="0">
                <a:solidFill>
                  <a:srgbClr val="004D80"/>
                </a:solidFill>
                <a:latin typeface="Cambria"/>
                <a:cs typeface="Cambria"/>
              </a:rPr>
              <a:t>v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,</a:t>
            </a:r>
            <a:r>
              <a:rPr sz="3600" b="1" i="1" spc="-74" dirty="0">
                <a:solidFill>
                  <a:srgbClr val="004D80"/>
                </a:solidFill>
                <a:latin typeface="Cambria"/>
                <a:cs typeface="Cambria"/>
              </a:rPr>
              <a:t>a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948" y="1546380"/>
            <a:ext cx="8443333" cy="716050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262281" indent="-256137">
              <a:spcBef>
                <a:spcPts val="64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Hàm thành viên hı̀nh quả chuông </a:t>
            </a:r>
            <a:r>
              <a:rPr sz="2400" i="1" dirty="0">
                <a:latin typeface="Times New Roman"/>
                <a:cs typeface="Times New Roman"/>
              </a:rPr>
              <a:t>gbellmf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) </a:t>
            </a:r>
            <a:r>
              <a:rPr sz="2200">
                <a:latin typeface="Cambria"/>
                <a:cs typeface="Cambria"/>
              </a:rPr>
              <a:t>được hi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thực từ hàm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49" y="3674517"/>
            <a:ext cx="5725253" cy="420195"/>
          </a:xfrm>
          <a:prstGeom prst="rect">
            <a:avLst/>
          </a:prstGeom>
        </p:spPr>
        <p:txBody>
          <a:bodyPr vert="horz" wrap="square" lIns="0" tIns="80851" rIns="0" bIns="0" rtlCol="0">
            <a:spAutoFit/>
          </a:bodyPr>
          <a:lstStyle/>
          <a:p>
            <a:pPr marL="262281" indent="-256137">
              <a:spcBef>
                <a:spcPts val="1225"/>
              </a:spcBef>
              <a:buSzPct val="123529"/>
              <a:buChar char="•"/>
              <a:tabLst>
                <a:tab pos="262605" algn="l"/>
              </a:tabLst>
            </a:pPr>
            <a:r>
              <a:rPr sz="2200" spc="-43">
                <a:latin typeface="Cambria"/>
                <a:cs typeface="Cambria"/>
              </a:rPr>
              <a:t>Đa</a:t>
            </a:r>
            <a:r>
              <a:rPr sz="2200" spc="-43" dirty="0">
                <a:latin typeface="Cambria"/>
                <a:cs typeface="Cambria"/>
              </a:rPr>
              <a:t>̆</a:t>
            </a:r>
            <a:r>
              <a:rPr sz="2200" spc="-43">
                <a:latin typeface="Cambria"/>
                <a:cs typeface="Cambria"/>
              </a:rPr>
              <a:t>̣c</a:t>
            </a:r>
            <a:r>
              <a:rPr sz="2200" spc="87">
                <a:latin typeface="Cambria"/>
                <a:cs typeface="Cambria"/>
              </a:rPr>
              <a:t> </a:t>
            </a:r>
            <a:r>
              <a:rPr sz="2200" spc="-132">
                <a:latin typeface="Cambria"/>
                <a:cs typeface="Cambria"/>
              </a:rPr>
              <a:t>đi</a:t>
            </a:r>
            <a:r>
              <a:rPr lang="en-US" sz="2200" spc="-132">
                <a:latin typeface="Cambria"/>
                <a:cs typeface="Cambria"/>
              </a:rPr>
              <a:t>ể</a:t>
            </a:r>
            <a:r>
              <a:rPr sz="2200" spc="-132">
                <a:latin typeface="Cambria"/>
                <a:cs typeface="Cambria"/>
              </a:rPr>
              <a:t>m</a:t>
            </a:r>
            <a:r>
              <a:rPr sz="2200" spc="-132" dirty="0">
                <a:latin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3575" y="2348830"/>
            <a:ext cx="5580706" cy="1023827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19404">
              <a:spcBef>
                <a:spcPts val="64"/>
              </a:spcBef>
              <a:tabLst>
                <a:tab pos="1616057" algn="l"/>
                <a:tab pos="2494427" algn="l"/>
              </a:tabLst>
            </a:pPr>
            <a:r>
              <a:rPr sz="2200">
                <a:latin typeface="Cambria"/>
                <a:cs typeface="Cambria"/>
              </a:rPr>
              <a:t>như </a:t>
            </a:r>
            <a:r>
              <a:rPr sz="2200" dirty="0">
                <a:latin typeface="Cambria"/>
                <a:cs typeface="Cambria"/>
              </a:rPr>
              <a:t>là </a:t>
            </a:r>
            <a:r>
              <a:rPr sz="2200">
                <a:latin typeface="Cambria"/>
                <a:cs typeface="Cambria"/>
              </a:rPr>
              <a:t>hàm ph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i chu</a:t>
            </a:r>
            <a:r>
              <a:rPr lang="en-US" sz="2200">
                <a:latin typeface="Cambria"/>
                <a:cs typeface="Cambria"/>
              </a:rPr>
              <a:t>ẩ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(</a:t>
            </a:r>
            <a:r>
              <a:rPr sz="2200" i="1" dirty="0">
                <a:latin typeface="Cambria"/>
                <a:cs typeface="Cambria"/>
              </a:rPr>
              <a:t>Normal Distrubution</a:t>
            </a:r>
            <a:r>
              <a:rPr sz="2200">
                <a:latin typeface="Cambria"/>
                <a:cs typeface="Cambria"/>
              </a:rPr>
              <a:t>) 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chı̉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vi-VN" sz="2200">
                <a:latin typeface="Cambria"/>
                <a:cs typeface="Cambria"/>
              </a:rPr>
              <a:t>sự phối đều đặn đối xứng về 2 phı́a như quả chuông.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69804"/>
            <a:ext cx="2507257" cy="136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10" y="4399363"/>
            <a:ext cx="5189109" cy="161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369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11" y="703824"/>
            <a:ext cx="6011289" cy="347371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62281" indent="-256137">
              <a:spcBef>
                <a:spcPts val="69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Hàm hı̀nh quả chuông và phâ</a:t>
            </a:r>
            <a:r>
              <a:rPr sz="2200">
                <a:latin typeface="Cambria"/>
                <a:cs typeface="Cambria"/>
              </a:rPr>
              <a:t>n ph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i </a:t>
            </a:r>
            <a:r>
              <a:rPr sz="2200" dirty="0">
                <a:latin typeface="Cambria"/>
                <a:cs typeface="Cambria"/>
              </a:rPr>
              <a:t>Gauss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619" y="1286662"/>
            <a:ext cx="6024790" cy="491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8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1" y="520365"/>
            <a:ext cx="37252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Qua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h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ệ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69" dirty="0">
                <a:solidFill>
                  <a:srgbClr val="004D80"/>
                </a:solidFill>
                <a:latin typeface="Cambria"/>
                <a:cs typeface="Cambria"/>
              </a:rPr>
              <a:t>mờ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11" y="1749697"/>
            <a:ext cx="8473228" cy="3309027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95728" indent="-256137" algn="just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Trước khi đi vào lý giải </a:t>
            </a:r>
            <a:r>
              <a:rPr sz="2200">
                <a:latin typeface="Cambria"/>
                <a:cs typeface="Cambria"/>
              </a:rPr>
              <a:t>những v</a:t>
            </a:r>
            <a:r>
              <a:rPr lang="en-US" sz="2200">
                <a:latin typeface="Cambria"/>
                <a:cs typeface="Cambria"/>
              </a:rPr>
              <a:t>ấ</a:t>
            </a:r>
            <a:r>
              <a:rPr sz="2200">
                <a:latin typeface="Cambria"/>
                <a:cs typeface="Cambria"/>
              </a:rPr>
              <a:t>n đ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trê</a:t>
            </a:r>
            <a:r>
              <a:rPr sz="2200">
                <a:latin typeface="Cambria"/>
                <a:cs typeface="Cambria"/>
              </a:rPr>
              <a:t>n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</a:t>
            </a:r>
            <a:r>
              <a:rPr sz="2200" dirty="0">
                <a:latin typeface="Cambria"/>
                <a:cs typeface="Cambria"/>
              </a:rPr>
              <a:t>, ta nhı̀n </a:t>
            </a:r>
            <a:r>
              <a:rPr sz="2200">
                <a:latin typeface="Cambria"/>
                <a:cs typeface="Cambria"/>
              </a:rPr>
              <a:t>qua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 chút với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những </a:t>
            </a:r>
            <a:r>
              <a:rPr sz="2200" dirty="0">
                <a:latin typeface="Cambria"/>
                <a:cs typeface="Cambria"/>
              </a:rPr>
              <a:t>gı̀ đã có </a:t>
            </a:r>
            <a:r>
              <a:rPr sz="2200">
                <a:latin typeface="Cambria"/>
                <a:cs typeface="Cambria"/>
              </a:rPr>
              <a:t>trong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hợp</a:t>
            </a:r>
            <a:r>
              <a:rPr sz="2200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  <a:p>
            <a:pPr marL="262281" marR="2587" indent="-256137" algn="just">
              <a:lnSpc>
                <a:spcPts val="2562"/>
              </a:lnSpc>
              <a:spcBef>
                <a:spcPts val="1261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Khi c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xem </a:t>
            </a:r>
            <a:r>
              <a:rPr sz="2200">
                <a:latin typeface="Cambria"/>
                <a:cs typeface="Cambria"/>
              </a:rPr>
              <a:t>xét đ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n m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i quan h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nào </a:t>
            </a:r>
            <a:r>
              <a:rPr sz="2200" dirty="0">
                <a:latin typeface="Cambria"/>
                <a:cs typeface="Cambria"/>
              </a:rPr>
              <a:t>đó giữ a </a:t>
            </a:r>
            <a:r>
              <a:rPr sz="2200">
                <a:latin typeface="Cambria"/>
                <a:cs typeface="Cambria"/>
              </a:rPr>
              <a:t>các ph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tử </a:t>
            </a:r>
            <a:r>
              <a:rPr sz="2200">
                <a:latin typeface="Cambria"/>
                <a:cs typeface="Cambria"/>
              </a:rPr>
              <a:t>trong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hợp với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nhau</a:t>
            </a:r>
            <a:r>
              <a:rPr sz="2200" dirty="0">
                <a:latin typeface="Cambria"/>
                <a:cs typeface="Cambria"/>
              </a:rPr>
              <a:t>, </a:t>
            </a:r>
            <a:r>
              <a:rPr sz="2200">
                <a:latin typeface="Cambria"/>
                <a:cs typeface="Cambria"/>
              </a:rPr>
              <a:t>khái </a:t>
            </a:r>
            <a:r>
              <a:rPr lang="en-US" sz="2200">
                <a:latin typeface="Cambria"/>
                <a:cs typeface="Cambria"/>
              </a:rPr>
              <a:t>niệm </a:t>
            </a:r>
            <a:r>
              <a:rPr sz="2200">
                <a:latin typeface="Cambria"/>
                <a:cs typeface="Cambria"/>
              </a:rPr>
              <a:t>quan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h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hı̀nh </a:t>
            </a:r>
            <a:r>
              <a:rPr sz="2200" dirty="0">
                <a:latin typeface="Cambria"/>
                <a:cs typeface="Cambria"/>
              </a:rPr>
              <a:t>thành. Hoặc giữa </a:t>
            </a:r>
            <a:r>
              <a:rPr sz="2200">
                <a:latin typeface="Cambria"/>
                <a:cs typeface="Cambria"/>
              </a:rPr>
              <a:t>các ph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tử </a:t>
            </a:r>
            <a:r>
              <a:rPr sz="2200">
                <a:latin typeface="Cambria"/>
                <a:cs typeface="Cambria"/>
              </a:rPr>
              <a:t>của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hợp này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với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hợp </a:t>
            </a:r>
            <a:r>
              <a:rPr sz="2200" dirty="0">
                <a:latin typeface="Cambria"/>
                <a:cs typeface="Cambria"/>
              </a:rPr>
              <a:t>khác.</a:t>
            </a:r>
            <a:endParaRPr sz="2200">
              <a:latin typeface="Cambria"/>
              <a:cs typeface="Cambria"/>
            </a:endParaRPr>
          </a:p>
          <a:p>
            <a:pPr marL="262281" indent="-256137">
              <a:spcBef>
                <a:spcPts val="1126"/>
              </a:spcBef>
              <a:buSzPct val="123529"/>
              <a:buFontTx/>
              <a:buChar char="•"/>
              <a:tabLst>
                <a:tab pos="262605" algn="l"/>
                <a:tab pos="6150849" algn="l"/>
              </a:tabLst>
            </a:pPr>
            <a:r>
              <a:rPr sz="2200">
                <a:latin typeface="Cambria"/>
                <a:cs typeface="Cambria"/>
              </a:rPr>
              <a:t>Ch</a:t>
            </a:r>
            <a:r>
              <a:rPr lang="en-US" sz="2200">
                <a:latin typeface="Cambria"/>
                <a:cs typeface="Cambria"/>
              </a:rPr>
              <a:t>ẳ</a:t>
            </a:r>
            <a:r>
              <a:rPr sz="2200">
                <a:latin typeface="Cambria"/>
                <a:cs typeface="Cambria"/>
              </a:rPr>
              <a:t>ng </a:t>
            </a:r>
            <a:r>
              <a:rPr sz="2200" dirty="0">
                <a:latin typeface="Cambria"/>
                <a:cs typeface="Cambria"/>
              </a:rPr>
              <a:t>hạn, </a:t>
            </a:r>
            <a:r>
              <a:rPr sz="2200">
                <a:latin typeface="Cambria"/>
                <a:cs typeface="Cambria"/>
              </a:rPr>
              <a:t>cho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các s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nguyên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Cambria"/>
                <a:cs typeface="Cambria"/>
              </a:rPr>
              <a:t>= </a:t>
            </a:r>
            <a:r>
              <a:rPr sz="2400">
                <a:latin typeface="Cambria"/>
                <a:cs typeface="Cambria"/>
              </a:rPr>
              <a:t>{1,2,3,4,5</a:t>
            </a:r>
            <a:r>
              <a:rPr lang="en-US" sz="2400">
                <a:latin typeface="Cambria"/>
                <a:cs typeface="Cambria"/>
              </a:rPr>
              <a:t>}</a:t>
            </a:r>
            <a:r>
              <a:rPr sz="2200">
                <a:latin typeface="Cambria"/>
                <a:cs typeface="Cambria"/>
              </a:rPr>
              <a:t>. Cho bi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các cặp 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>
                <a:latin typeface="Times New Roman"/>
                <a:cs typeface="Times New Roman"/>
              </a:rPr>
              <a:t>b</a:t>
            </a:r>
            <a:r>
              <a:rPr sz="2400">
                <a:latin typeface="Cambria"/>
                <a:cs typeface="Cambria"/>
              </a:rPr>
              <a:t>)</a:t>
            </a:r>
            <a:r>
              <a:rPr lang="en-US" sz="2400">
                <a:latin typeface="Cambria"/>
                <a:cs typeface="Cambria"/>
              </a:rPr>
              <a:t> </a:t>
            </a:r>
            <a:r>
              <a:rPr lang="vi-VN" sz="2400">
                <a:latin typeface="Cambria"/>
                <a:cs typeface="Cambria"/>
              </a:rPr>
              <a:t>trong</a:t>
            </a:r>
            <a:r>
              <a:rPr lang="vi-VN" sz="2400" spc="208">
                <a:latin typeface="Cambria"/>
                <a:cs typeface="Cambria"/>
              </a:rPr>
              <a:t> </a:t>
            </a:r>
            <a:r>
              <a:rPr lang="en-US" sz="2400" spc="-43">
                <a:latin typeface="Cambria"/>
                <a:cs typeface="Cambria"/>
              </a:rPr>
              <a:t>tập </a:t>
            </a:r>
            <a:r>
              <a:rPr lang="en-US" sz="2400" b="1" spc="-43">
                <a:latin typeface="Cambria"/>
                <a:cs typeface="Cambria"/>
              </a:rPr>
              <a:t>X</a:t>
            </a:r>
            <a:r>
              <a:rPr lang="en-US" sz="2400" spc="-43">
                <a:latin typeface="Cambria"/>
                <a:cs typeface="Cambria"/>
              </a:rPr>
              <a:t> </a:t>
            </a:r>
            <a:r>
              <a:rPr lang="vi-VN" sz="2400" spc="-53">
                <a:latin typeface="Cambria"/>
                <a:cs typeface="Cambria"/>
              </a:rPr>
              <a:t>này</a:t>
            </a:r>
            <a:r>
              <a:rPr lang="vi-VN" sz="2400" spc="87">
                <a:latin typeface="Cambria"/>
                <a:cs typeface="Cambria"/>
              </a:rPr>
              <a:t> </a:t>
            </a:r>
            <a:r>
              <a:rPr lang="vi-VN" sz="2400" spc="-71">
                <a:latin typeface="Cambria"/>
                <a:cs typeface="Cambria"/>
              </a:rPr>
              <a:t>mà</a:t>
            </a:r>
            <a:r>
              <a:rPr lang="vi-VN" sz="2400" spc="87">
                <a:latin typeface="Cambria"/>
                <a:cs typeface="Cambria"/>
              </a:rPr>
              <a:t> </a:t>
            </a:r>
            <a:r>
              <a:rPr lang="vi-VN" sz="2800" i="1" spc="5">
                <a:latin typeface="Times New Roman"/>
                <a:cs typeface="Times New Roman"/>
              </a:rPr>
              <a:t>b</a:t>
            </a:r>
            <a:r>
              <a:rPr lang="vi-VN" sz="2800" i="1" spc="-283">
                <a:latin typeface="Times New Roman"/>
                <a:cs typeface="Times New Roman"/>
              </a:rPr>
              <a:t> </a:t>
            </a:r>
            <a:r>
              <a:rPr lang="vi-VN" sz="2800" spc="13">
                <a:latin typeface="Cambria"/>
                <a:cs typeface="Cambria"/>
              </a:rPr>
              <a:t>|</a:t>
            </a:r>
            <a:r>
              <a:rPr lang="vi-VN" sz="2800" spc="-211">
                <a:latin typeface="Cambria"/>
                <a:cs typeface="Cambria"/>
              </a:rPr>
              <a:t> </a:t>
            </a:r>
            <a:r>
              <a:rPr lang="vi-VN" sz="2800" i="1" spc="5">
                <a:latin typeface="Times New Roman"/>
                <a:cs typeface="Times New Roman"/>
              </a:rPr>
              <a:t>a</a:t>
            </a:r>
            <a:r>
              <a:rPr lang="vi-VN" sz="2400" spc="5">
                <a:latin typeface="Cambria"/>
                <a:cs typeface="Cambria"/>
              </a:rPr>
              <a:t>.</a:t>
            </a:r>
            <a:r>
              <a:rPr lang="vi-VN" sz="2400" spc="87">
                <a:latin typeface="Cambria"/>
                <a:cs typeface="Cambria"/>
              </a:rPr>
              <a:t> </a:t>
            </a:r>
            <a:endParaRPr lang="en-US" sz="2400" spc="87">
              <a:latin typeface="Cambria"/>
              <a:cs typeface="Cambria"/>
            </a:endParaRPr>
          </a:p>
          <a:p>
            <a:pPr marL="262281" indent="-256137">
              <a:spcBef>
                <a:spcPts val="1126"/>
              </a:spcBef>
              <a:buSzPct val="123529"/>
              <a:buFontTx/>
              <a:buChar char="•"/>
              <a:tabLst>
                <a:tab pos="262605" algn="l"/>
                <a:tab pos="6150849" algn="l"/>
              </a:tabLst>
            </a:pPr>
            <a:r>
              <a:rPr lang="vi-VN" sz="2400" spc="5">
                <a:latin typeface="Cambria"/>
                <a:cs typeface="Cambria"/>
              </a:rPr>
              <a:t>Khi</a:t>
            </a:r>
            <a:r>
              <a:rPr lang="vi-VN" sz="2400" spc="84">
                <a:latin typeface="Cambria"/>
                <a:cs typeface="Cambria"/>
              </a:rPr>
              <a:t> </a:t>
            </a:r>
            <a:r>
              <a:rPr lang="vi-VN" sz="2400" spc="-84">
                <a:latin typeface="Cambria"/>
                <a:cs typeface="Cambria"/>
              </a:rPr>
              <a:t>đó</a:t>
            </a:r>
            <a:r>
              <a:rPr lang="vi-VN" sz="2400" spc="87">
                <a:latin typeface="Cambria"/>
                <a:cs typeface="Cambria"/>
              </a:rPr>
              <a:t> </a:t>
            </a:r>
            <a:r>
              <a:rPr lang="vi-VN" sz="2400" spc="5">
                <a:latin typeface="Cambria"/>
                <a:cs typeface="Cambria"/>
              </a:rPr>
              <a:t>ta</a:t>
            </a:r>
            <a:r>
              <a:rPr lang="vi-VN" sz="2400" spc="87">
                <a:latin typeface="Cambria"/>
                <a:cs typeface="Cambria"/>
              </a:rPr>
              <a:t> </a:t>
            </a:r>
            <a:r>
              <a:rPr lang="vi-VN" sz="2400" spc="-87">
                <a:latin typeface="Cambria"/>
                <a:cs typeface="Cambria"/>
              </a:rPr>
              <a:t>có</a:t>
            </a:r>
            <a:r>
              <a:rPr lang="vi-VN" sz="2400" spc="87">
                <a:latin typeface="Cambria"/>
                <a:cs typeface="Cambria"/>
              </a:rPr>
              <a:t> </a:t>
            </a:r>
            <a:r>
              <a:rPr lang="vi-VN" sz="2400" spc="-43">
                <a:latin typeface="Cambria"/>
                <a:cs typeface="Cambria"/>
              </a:rPr>
              <a:t>tập </a:t>
            </a:r>
            <a:r>
              <a:rPr lang="vi-VN" sz="2400" spc="-173">
                <a:latin typeface="Cambria"/>
                <a:cs typeface="Cambria"/>
              </a:rPr>
              <a:t>các</a:t>
            </a:r>
            <a:r>
              <a:rPr lang="vi-VN" sz="2400" spc="87">
                <a:latin typeface="Cambria"/>
                <a:cs typeface="Cambria"/>
              </a:rPr>
              <a:t> </a:t>
            </a:r>
            <a:r>
              <a:rPr lang="vi-VN" sz="2400" spc="-43">
                <a:latin typeface="Cambria"/>
                <a:cs typeface="Cambria"/>
              </a:rPr>
              <a:t>c</a:t>
            </a:r>
            <a:r>
              <a:rPr lang="en-US" sz="2400" spc="-43">
                <a:latin typeface="Cambria"/>
                <a:cs typeface="Cambria"/>
              </a:rPr>
              <a:t>ặ</a:t>
            </a:r>
            <a:r>
              <a:rPr lang="vi-VN" sz="2400" spc="-43">
                <a:latin typeface="Cambria"/>
                <a:cs typeface="Cambria"/>
              </a:rPr>
              <a:t>p</a:t>
            </a:r>
            <a:endParaRPr lang="vi-VN"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8688" y="5371538"/>
            <a:ext cx="4007273" cy="37749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19404">
              <a:spcBef>
                <a:spcPts val="64"/>
              </a:spcBef>
            </a:pPr>
            <a:r>
              <a:rPr sz="3600" spc="-202" baseline="-11350" dirty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2400" spc="-112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2400" spc="-46" dirty="0">
                <a:solidFill>
                  <a:srgbClr val="011993"/>
                </a:solidFill>
                <a:latin typeface="Cambria"/>
                <a:cs typeface="Cambria"/>
              </a:rPr>
              <a:t>1,2</a:t>
            </a:r>
            <a:r>
              <a:rPr sz="2400" spc="-112" dirty="0">
                <a:solidFill>
                  <a:srgbClr val="011993"/>
                </a:solidFill>
                <a:latin typeface="Cambria"/>
                <a:cs typeface="Cambria"/>
              </a:rPr>
              <a:t>)</a:t>
            </a:r>
            <a:r>
              <a:rPr sz="2400" spc="18" dirty="0">
                <a:solidFill>
                  <a:srgbClr val="011993"/>
                </a:solidFill>
                <a:latin typeface="Cambria"/>
                <a:cs typeface="Cambria"/>
              </a:rPr>
              <a:t>,1,3</a:t>
            </a:r>
            <a:r>
              <a:rPr sz="2400" spc="8" dirty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sz="2400" spc="-112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2400" spc="-46" dirty="0">
                <a:solidFill>
                  <a:srgbClr val="011993"/>
                </a:solidFill>
                <a:latin typeface="Cambria"/>
                <a:cs typeface="Cambria"/>
              </a:rPr>
              <a:t>1,4</a:t>
            </a:r>
            <a:r>
              <a:rPr sz="2400" spc="-112" dirty="0">
                <a:solidFill>
                  <a:srgbClr val="011993"/>
                </a:solidFill>
                <a:latin typeface="Cambria"/>
                <a:cs typeface="Cambria"/>
              </a:rPr>
              <a:t>)</a:t>
            </a:r>
            <a:r>
              <a:rPr sz="2400" spc="109" dirty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sz="2400" spc="-125" dirty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400" spc="-115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2400" spc="-46" dirty="0">
                <a:solidFill>
                  <a:srgbClr val="011993"/>
                </a:solidFill>
                <a:latin typeface="Cambria"/>
                <a:cs typeface="Cambria"/>
              </a:rPr>
              <a:t>1,5</a:t>
            </a:r>
            <a:r>
              <a:rPr sz="2400" spc="-112" dirty="0">
                <a:solidFill>
                  <a:srgbClr val="011993"/>
                </a:solidFill>
                <a:latin typeface="Cambria"/>
                <a:cs typeface="Cambria"/>
              </a:rPr>
              <a:t>)</a:t>
            </a:r>
            <a:r>
              <a:rPr sz="2400" spc="109" dirty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sz="2400" spc="-125" dirty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400" spc="-115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2400" spc="-46" dirty="0">
                <a:solidFill>
                  <a:srgbClr val="011993"/>
                </a:solidFill>
                <a:latin typeface="Cambria"/>
                <a:cs typeface="Cambria"/>
              </a:rPr>
              <a:t>2,4</a:t>
            </a:r>
            <a:r>
              <a:rPr sz="2400" spc="-112" dirty="0">
                <a:solidFill>
                  <a:srgbClr val="011993"/>
                </a:solidFill>
                <a:latin typeface="Cambria"/>
                <a:cs typeface="Cambria"/>
              </a:rPr>
              <a:t>)</a:t>
            </a:r>
            <a:r>
              <a:rPr sz="3600" spc="-202" baseline="-11350" dirty="0">
                <a:solidFill>
                  <a:srgbClr val="011993"/>
                </a:solidFill>
                <a:latin typeface="Verdana"/>
                <a:cs typeface="Verdana"/>
              </a:rPr>
              <a:t>}</a:t>
            </a:r>
            <a:endParaRPr sz="3600" baseline="-1135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87230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10" y="1693531"/>
            <a:ext cx="7306689" cy="37749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262281" indent="-256137">
              <a:spcBef>
                <a:spcPts val="64"/>
              </a:spcBef>
              <a:buSzPct val="123529"/>
              <a:buChar char="•"/>
              <a:tabLst>
                <a:tab pos="262605" algn="l"/>
                <a:tab pos="7082904" algn="l"/>
              </a:tabLst>
            </a:pPr>
            <a:r>
              <a:rPr sz="2200" dirty="0">
                <a:latin typeface="Cambria"/>
                <a:cs typeface="Cambria"/>
              </a:rPr>
              <a:t>Rõ ràng đây chı́nh là </a:t>
            </a:r>
            <a:r>
              <a:rPr sz="2200">
                <a:latin typeface="Cambria"/>
                <a:cs typeface="Cambria"/>
              </a:rPr>
              <a:t>các ph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tử trong tı́ch </a:t>
            </a:r>
            <a:r>
              <a:rPr sz="2200">
                <a:latin typeface="Cambria"/>
                <a:cs typeface="Cambria"/>
              </a:rPr>
              <a:t>Descartes </a:t>
            </a:r>
            <a:r>
              <a:rPr sz="2400" i="1">
                <a:latin typeface="Times New Roman"/>
                <a:cs typeface="Times New Roman"/>
              </a:rPr>
              <a:t>X</a:t>
            </a:r>
            <a:r>
              <a:rPr lang="en-US" sz="2400" i="1">
                <a:latin typeface="Times New Roman"/>
                <a:cs typeface="Times New Roman"/>
                <a:sym typeface="Symbol"/>
              </a:rPr>
              <a:t> </a:t>
            </a:r>
            <a:r>
              <a:rPr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11" y="2306192"/>
            <a:ext cx="6316089" cy="37749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262281" indent="-256137">
              <a:spcBef>
                <a:spcPts val="64"/>
              </a:spcBef>
              <a:buSzPct val="123529"/>
              <a:buChar char="•"/>
              <a:tabLst>
                <a:tab pos="262605" algn="l"/>
                <a:tab pos="1923615" algn="l"/>
              </a:tabLst>
            </a:pPr>
            <a:r>
              <a:rPr sz="2200">
                <a:latin typeface="Cambria"/>
                <a:cs typeface="Cambria"/>
              </a:rPr>
              <a:t>Ký hi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u là </a:t>
            </a:r>
            <a:r>
              <a:rPr sz="2400" i="1">
                <a:latin typeface="Times New Roman"/>
                <a:cs typeface="Times New Roman"/>
              </a:rPr>
              <a:t>X</a:t>
            </a:r>
            <a:r>
              <a:rPr lang="en-US" sz="2400" b="1" i="1">
                <a:latin typeface="Times New Roman"/>
                <a:cs typeface="Times New Roman"/>
                <a:sym typeface="Symbol"/>
              </a:rPr>
              <a:t> </a:t>
            </a:r>
            <a:r>
              <a:rPr sz="2400" i="1">
                <a:latin typeface="Times New Roman"/>
                <a:cs typeface="Times New Roman"/>
              </a:rPr>
              <a:t>Y </a:t>
            </a:r>
            <a:r>
              <a:rPr sz="2200">
                <a:latin typeface="Cambria"/>
                <a:cs typeface="Cambria"/>
              </a:rPr>
              <a:t>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chı̉ </a:t>
            </a:r>
            <a:r>
              <a:rPr sz="2200" i="1" dirty="0">
                <a:latin typeface="Cambria"/>
                <a:cs typeface="Cambria"/>
              </a:rPr>
              <a:t>X </a:t>
            </a:r>
            <a:r>
              <a:rPr sz="2200" dirty="0">
                <a:latin typeface="Cambria"/>
                <a:cs typeface="Cambria"/>
              </a:rPr>
              <a:t>có </a:t>
            </a:r>
            <a:r>
              <a:rPr sz="2200">
                <a:latin typeface="Cambria"/>
                <a:cs typeface="Cambria"/>
              </a:rPr>
              <a:t>quan h</a:t>
            </a:r>
            <a:r>
              <a:rPr lang="en-US" sz="2200">
                <a:latin typeface="Cambria"/>
                <a:cs typeface="Cambria"/>
              </a:rPr>
              <a:t>ệ </a:t>
            </a:r>
            <a:r>
              <a:rPr lang="en-US" sz="2200" b="1" i="1">
                <a:latin typeface="Times New Roman"/>
                <a:cs typeface="Times New Roman"/>
                <a:sym typeface="Symbol"/>
              </a:rPr>
              <a:t></a:t>
            </a:r>
            <a:r>
              <a:rPr lang="en-US" sz="2200">
                <a:latin typeface="Cambria"/>
                <a:cs typeface="Cambria"/>
              </a:rPr>
              <a:t> với Y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11" y="2948784"/>
            <a:ext cx="8438570" cy="1450238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62281" indent="-256137">
              <a:spcBef>
                <a:spcPts val="69"/>
              </a:spcBef>
              <a:buSzPct val="123529"/>
              <a:buFontTx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Từ đây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coi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en-US" sz="2200" b="1" i="1">
                <a:latin typeface="Times New Roman"/>
                <a:cs typeface="Times New Roman"/>
                <a:sym typeface="Symbol"/>
              </a:rPr>
              <a:t></a:t>
            </a:r>
            <a:r>
              <a:rPr lang="en-US" sz="2200">
                <a:latin typeface="Cambria"/>
                <a:cs typeface="Cambria"/>
              </a:rPr>
              <a:t>  </a:t>
            </a:r>
            <a:r>
              <a:rPr lang="vi-VN" sz="2200">
                <a:latin typeface="Cambria"/>
                <a:cs typeface="Cambria"/>
              </a:rPr>
              <a:t>là một ánh xạ để biến các phần tử </a:t>
            </a:r>
            <a:r>
              <a:rPr lang="vi-VN" sz="2400">
                <a:latin typeface="Cambria"/>
                <a:cs typeface="Cambria"/>
              </a:rPr>
              <a:t>(</a:t>
            </a:r>
            <a:r>
              <a:rPr lang="vi-VN" sz="2400" i="1">
                <a:latin typeface="Times New Roman"/>
                <a:cs typeface="Times New Roman"/>
              </a:rPr>
              <a:t>x</a:t>
            </a:r>
            <a:r>
              <a:rPr lang="vi-VN" sz="2400">
                <a:latin typeface="Cambria"/>
                <a:cs typeface="Cambria"/>
              </a:rPr>
              <a:t>, </a:t>
            </a:r>
            <a:r>
              <a:rPr lang="vi-VN" sz="2400" i="1">
                <a:latin typeface="Times New Roman"/>
                <a:cs typeface="Times New Roman"/>
              </a:rPr>
              <a:t>y</a:t>
            </a:r>
            <a:r>
              <a:rPr lang="vi-VN" sz="2400">
                <a:latin typeface="Cambria"/>
                <a:cs typeface="Cambria"/>
              </a:rPr>
              <a:t>) ∈ (</a:t>
            </a:r>
            <a:r>
              <a:rPr lang="vi-VN" sz="2400" i="1">
                <a:latin typeface="Times New Roman"/>
                <a:cs typeface="Times New Roman"/>
              </a:rPr>
              <a:t>X</a:t>
            </a:r>
            <a:r>
              <a:rPr lang="vi-VN" sz="2400">
                <a:latin typeface="Cambria"/>
                <a:cs typeface="Cambria"/>
              </a:rPr>
              <a:t>, </a:t>
            </a:r>
            <a:r>
              <a:rPr lang="vi-VN" sz="2400" i="1">
                <a:latin typeface="Times New Roman"/>
                <a:cs typeface="Times New Roman"/>
              </a:rPr>
              <a:t>Y</a:t>
            </a:r>
            <a:r>
              <a:rPr lang="vi-VN" sz="2400">
                <a:latin typeface="Cambria"/>
                <a:cs typeface="Cambria"/>
              </a:rPr>
              <a:t>) </a:t>
            </a:r>
            <a:r>
              <a:rPr lang="en-US" sz="2400">
                <a:latin typeface="Cambria"/>
                <a:cs typeface="Cambria"/>
              </a:rPr>
              <a:t>t</a:t>
            </a:r>
            <a:r>
              <a:rPr lang="vi-VN" sz="2200">
                <a:latin typeface="Cambria"/>
                <a:cs typeface="Cambria"/>
              </a:rPr>
              <a:t>hành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es-ES" sz="2000">
                <a:latin typeface="Cambria"/>
                <a:cs typeface="Cambria"/>
              </a:rPr>
              <a:t>các cặp </a:t>
            </a:r>
            <a:r>
              <a:rPr lang="es-ES" sz="2200">
                <a:latin typeface="Cambria"/>
                <a:cs typeface="Cambria"/>
              </a:rPr>
              <a:t>(</a:t>
            </a:r>
            <a:r>
              <a:rPr lang="es-ES" sz="2200" i="1">
                <a:latin typeface="Times New Roman"/>
                <a:cs typeface="Times New Roman"/>
              </a:rPr>
              <a:t>x</a:t>
            </a:r>
            <a:r>
              <a:rPr lang="es-ES" sz="2200">
                <a:latin typeface="Cambria"/>
                <a:cs typeface="Cambria"/>
              </a:rPr>
              <a:t>, </a:t>
            </a:r>
            <a:r>
              <a:rPr lang="es-ES" sz="2200" i="1">
                <a:latin typeface="Times New Roman"/>
                <a:cs typeface="Times New Roman"/>
              </a:rPr>
              <a:t>y</a:t>
            </a:r>
            <a:r>
              <a:rPr lang="es-ES" sz="2200">
                <a:latin typeface="Cambria"/>
                <a:cs typeface="Cambria"/>
              </a:rPr>
              <a:t>) ∈ </a:t>
            </a:r>
            <a:r>
              <a:rPr lang="es-ES" sz="2200" i="1">
                <a:latin typeface="Times New Roman"/>
                <a:cs typeface="Times New Roman"/>
              </a:rPr>
              <a:t>X </a:t>
            </a:r>
            <a:r>
              <a:rPr lang="es-ES" sz="2200">
                <a:latin typeface="Cambria"/>
                <a:cs typeface="Cambria"/>
              </a:rPr>
              <a:t>× </a:t>
            </a:r>
            <a:r>
              <a:rPr lang="es-ES" sz="2200" i="1">
                <a:latin typeface="Times New Roman"/>
                <a:cs typeface="Times New Roman"/>
              </a:rPr>
              <a:t>Y</a:t>
            </a:r>
            <a:r>
              <a:rPr lang="es-ES" sz="2000">
                <a:latin typeface="Cambria"/>
                <a:cs typeface="Cambria"/>
              </a:rPr>
              <a:t>.</a:t>
            </a:r>
          </a:p>
          <a:p>
            <a:pPr marL="262281" indent="-256137">
              <a:spcBef>
                <a:spcPts val="69"/>
              </a:spcBef>
              <a:buSzPct val="123529"/>
              <a:buFontTx/>
              <a:buChar char="•"/>
              <a:tabLst>
                <a:tab pos="262605" algn="l"/>
              </a:tabLst>
            </a:pPr>
            <a:endParaRPr lang="vi-VN" sz="2200">
              <a:latin typeface="Cambria"/>
              <a:cs typeface="Cambria"/>
            </a:endParaRPr>
          </a:p>
          <a:p>
            <a:pPr marL="262281" indent="-256137">
              <a:spcBef>
                <a:spcPts val="69"/>
              </a:spcBef>
              <a:buSzPct val="123529"/>
              <a:buChar char="•"/>
              <a:tabLst>
                <a:tab pos="262605" algn="l"/>
              </a:tabLst>
            </a:pP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711" y="3953694"/>
            <a:ext cx="3480692" cy="37749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262281" indent="-256137">
              <a:spcBef>
                <a:spcPts val="64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Hay </a:t>
            </a:r>
            <a:r>
              <a:rPr lang="en-US" sz="2400" b="1" i="1">
                <a:latin typeface="Times New Roman"/>
                <a:cs typeface="Times New Roman"/>
                <a:sym typeface="Symbol"/>
              </a:rPr>
              <a:t></a:t>
            </a:r>
            <a:r>
              <a:rPr sz="240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: 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Cambria"/>
                <a:cs typeface="Cambria"/>
              </a:rPr>
              <a:t>) →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Cambria"/>
                <a:cs typeface="Cambria"/>
              </a:rPr>
              <a:t>×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710" y="4568080"/>
            <a:ext cx="2658489" cy="347371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62281" indent="-256137">
              <a:spcBef>
                <a:spcPts val="69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Trong vı́ dụ trên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408" y="5144164"/>
            <a:ext cx="6031990" cy="37749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19404">
              <a:spcBef>
                <a:spcPts val="64"/>
              </a:spcBef>
            </a:pP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ℜ(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 = ℜ(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 = </a:t>
            </a:r>
            <a:r>
              <a:rPr sz="3600" baseline="-11350" dirty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(1,2),1,3,(1,4), (1,5), (2,4)</a:t>
            </a:r>
            <a:r>
              <a:rPr sz="3600" baseline="-11350" dirty="0">
                <a:solidFill>
                  <a:srgbClr val="011993"/>
                </a:solidFill>
                <a:latin typeface="Verdana"/>
                <a:cs typeface="Verdana"/>
              </a:rPr>
              <a:t>}</a:t>
            </a:r>
            <a:endParaRPr sz="3600" baseline="-113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8284" y="3702914"/>
            <a:ext cx="3990608" cy="1148435"/>
          </a:xfrm>
          <a:prstGeom prst="rect">
            <a:avLst/>
          </a:prstGeom>
        </p:spPr>
        <p:txBody>
          <a:bodyPr vert="horz" wrap="square" lIns="0" tIns="19728" rIns="0" bIns="0" rtlCol="0">
            <a:spAutoFit/>
          </a:bodyPr>
          <a:lstStyle/>
          <a:p>
            <a:pPr marL="6468" marR="2587" algn="ctr">
              <a:lnSpc>
                <a:spcPts val="2226"/>
              </a:lnSpc>
              <a:spcBef>
                <a:spcPts val="155"/>
              </a:spcBef>
            </a:pPr>
            <a:r>
              <a:rPr sz="1900" b="1" i="1" dirty="0">
                <a:latin typeface="Cambria"/>
                <a:cs typeface="Cambria"/>
              </a:rPr>
              <a:t>Từ đây cho thấy quan hệ giữa 2 </a:t>
            </a:r>
            <a:r>
              <a:rPr sz="1900" b="1" i="1">
                <a:latin typeface="Cambria"/>
                <a:cs typeface="Cambria"/>
              </a:rPr>
              <a:t>tập hợp</a:t>
            </a:r>
            <a:r>
              <a:rPr lang="en-US" sz="1900" b="1" i="1">
                <a:latin typeface="Cambria"/>
                <a:cs typeface="Cambria"/>
              </a:rPr>
              <a:t> </a:t>
            </a:r>
            <a:r>
              <a:rPr sz="1900" b="1" i="1">
                <a:latin typeface="Cambria"/>
                <a:cs typeface="Cambria"/>
              </a:rPr>
              <a:t>cũng </a:t>
            </a:r>
            <a:r>
              <a:rPr sz="1900" b="1" i="1" dirty="0">
                <a:latin typeface="Cambria"/>
                <a:cs typeface="Cambria"/>
              </a:rPr>
              <a:t>chính là tập hợp. Từ đó </a:t>
            </a:r>
            <a:r>
              <a:rPr sz="1900" b="1" i="1">
                <a:latin typeface="Cambria"/>
                <a:cs typeface="Cambria"/>
              </a:rPr>
              <a:t>khái niệm</a:t>
            </a:r>
            <a:r>
              <a:rPr lang="en-US" sz="1900" b="1" i="1">
                <a:latin typeface="Cambria"/>
                <a:cs typeface="Cambria"/>
              </a:rPr>
              <a:t> </a:t>
            </a:r>
            <a:r>
              <a:rPr sz="1900" b="1" i="1">
                <a:latin typeface="Cambria"/>
                <a:cs typeface="Cambria"/>
              </a:rPr>
              <a:t>quan hệ</a:t>
            </a:r>
            <a:r>
              <a:rPr lang="en-US" sz="1900" b="1" i="1">
                <a:latin typeface="Cambria"/>
                <a:cs typeface="Cambria"/>
              </a:rPr>
              <a:t> </a:t>
            </a:r>
            <a:r>
              <a:rPr sz="1900" b="1" i="1">
                <a:latin typeface="Cambria"/>
                <a:cs typeface="Cambria"/>
              </a:rPr>
              <a:t>có </a:t>
            </a:r>
            <a:r>
              <a:rPr sz="1900" b="1" i="1" dirty="0">
                <a:latin typeface="Cambria"/>
                <a:cs typeface="Cambria"/>
              </a:rPr>
              <a:t>thể dùng tập hợp để luận giải</a:t>
            </a:r>
            <a:endParaRPr sz="19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69822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1" y="520365"/>
            <a:ext cx="19726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97" dirty="0">
                <a:solidFill>
                  <a:srgbClr val="004D80"/>
                </a:solidFill>
                <a:latin typeface="Cambria"/>
                <a:cs typeface="Cambria"/>
              </a:rPr>
              <a:t>V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í</a:t>
            </a:r>
            <a:r>
              <a:rPr sz="3600" b="1" spc="-14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d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ụ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6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935" y="2075101"/>
            <a:ext cx="8531665" cy="3027002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268750" indent="-256137">
              <a:lnSpc>
                <a:spcPts val="2816"/>
              </a:lnSpc>
              <a:spcBef>
                <a:spcPts val="64"/>
              </a:spcBef>
              <a:buSzPct val="123529"/>
              <a:buFont typeface="Cambria"/>
              <a:buChar char="•"/>
              <a:tabLst>
                <a:tab pos="269073" algn="l"/>
                <a:tab pos="2666802" algn="l"/>
                <a:tab pos="4587830" algn="l"/>
              </a:tabLst>
            </a:pPr>
            <a:r>
              <a:rPr sz="2200" b="1" dirty="0">
                <a:latin typeface="Cambria"/>
                <a:cs typeface="Cambria"/>
              </a:rPr>
              <a:t>C</a:t>
            </a:r>
            <a:r>
              <a:rPr sz="2200" dirty="0">
                <a:latin typeface="Cambria"/>
                <a:cs typeface="Cambria"/>
              </a:rPr>
              <a:t>ho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Cambria"/>
                <a:cs typeface="Cambria"/>
              </a:rPr>
              <a:t>= {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d	</a:t>
            </a:r>
            <a:r>
              <a:rPr sz="2200" dirty="0">
                <a:latin typeface="Cambria"/>
                <a:cs typeface="Cambria"/>
              </a:rPr>
              <a:t>và </a:t>
            </a:r>
            <a:r>
              <a:rPr sz="2400" i="1" dirty="0">
                <a:latin typeface="Times New Roman"/>
                <a:cs typeface="Times New Roman"/>
              </a:rPr>
              <a:t>Y </a:t>
            </a:r>
            <a:r>
              <a:rPr sz="2400" dirty="0">
                <a:latin typeface="Cambria"/>
                <a:cs typeface="Cambria"/>
              </a:rPr>
              <a:t>= {</a:t>
            </a:r>
            <a:r>
              <a:rPr sz="2400" i="1" dirty="0">
                <a:latin typeface="Arial"/>
                <a:cs typeface="Arial"/>
              </a:rPr>
              <a:t>α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Arial"/>
                <a:cs typeface="Arial"/>
              </a:rPr>
              <a:t>β</a:t>
            </a:r>
            <a:r>
              <a:rPr sz="2400">
                <a:latin typeface="Cambria"/>
                <a:cs typeface="Cambria"/>
              </a:rPr>
              <a:t>, </a:t>
            </a:r>
            <a:r>
              <a:rPr sz="2400" i="1">
                <a:latin typeface="Arial"/>
                <a:cs typeface="Arial"/>
              </a:rPr>
              <a:t>γ</a:t>
            </a:r>
            <a:r>
              <a:rPr lang="en-US" sz="2400">
                <a:latin typeface="Arial"/>
                <a:cs typeface="Arial"/>
              </a:rPr>
              <a:t>}</a:t>
            </a:r>
            <a:r>
              <a:rPr sz="2400" i="1">
                <a:latin typeface="Arial"/>
                <a:cs typeface="Arial"/>
              </a:rPr>
              <a:t>	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con</a:t>
            </a:r>
            <a:r>
              <a:rPr lang="en-US" sz="2200">
                <a:latin typeface="Cambria"/>
                <a:cs typeface="Cambria"/>
              </a:rPr>
              <a:t> </a:t>
            </a:r>
          </a:p>
          <a:p>
            <a:pPr marL="12613">
              <a:lnSpc>
                <a:spcPts val="2816"/>
              </a:lnSpc>
              <a:spcBef>
                <a:spcPts val="64"/>
              </a:spcBef>
              <a:buSzPct val="123529"/>
              <a:tabLst>
                <a:tab pos="269073" algn="l"/>
                <a:tab pos="2666802" algn="l"/>
                <a:tab pos="4587830" algn="l"/>
              </a:tabLst>
            </a:pPr>
            <a:r>
              <a:rPr lang="en-US" sz="2400">
                <a:latin typeface="Cambria"/>
                <a:cs typeface="Cambria"/>
              </a:rPr>
              <a:t>{</a:t>
            </a:r>
            <a:r>
              <a:rPr sz="2400">
                <a:latin typeface="Cambria"/>
                <a:cs typeface="Cambria"/>
              </a:rPr>
              <a:t>(</a:t>
            </a:r>
            <a:r>
              <a:rPr sz="2400" i="1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Arial"/>
                <a:cs typeface="Arial"/>
              </a:rPr>
              <a:t>α</a:t>
            </a:r>
            <a:r>
              <a:rPr sz="2400" dirty="0">
                <a:latin typeface="Cambria"/>
                <a:cs typeface="Cambria"/>
              </a:rPr>
              <a:t>), (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Arial"/>
                <a:cs typeface="Arial"/>
              </a:rPr>
              <a:t>γ</a:t>
            </a:r>
            <a:r>
              <a:rPr sz="2400" dirty="0">
                <a:latin typeface="Cambria"/>
                <a:cs typeface="Cambria"/>
              </a:rPr>
              <a:t>), (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Arial"/>
                <a:cs typeface="Arial"/>
              </a:rPr>
              <a:t>α</a:t>
            </a:r>
            <a:r>
              <a:rPr sz="2400" dirty="0">
                <a:latin typeface="Cambria"/>
                <a:cs typeface="Cambria"/>
              </a:rPr>
              <a:t>), (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Arial"/>
                <a:cs typeface="Arial"/>
              </a:rPr>
              <a:t>β</a:t>
            </a:r>
            <a:r>
              <a:rPr sz="2400" dirty="0">
                <a:latin typeface="Cambria"/>
                <a:cs typeface="Cambria"/>
              </a:rPr>
              <a:t>), (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Arial"/>
                <a:cs typeface="Arial"/>
              </a:rPr>
              <a:t>β</a:t>
            </a:r>
            <a:r>
              <a:rPr sz="2400" dirty="0">
                <a:latin typeface="Cambria"/>
                <a:cs typeface="Cambria"/>
              </a:rPr>
              <a:t>), (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Arial"/>
                <a:cs typeface="Arial"/>
              </a:rPr>
              <a:t>γ</a:t>
            </a:r>
            <a:r>
              <a:rPr sz="2400" dirty="0">
                <a:latin typeface="Cambria"/>
                <a:cs typeface="Cambria"/>
              </a:rPr>
              <a:t>), (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Arial"/>
                <a:cs typeface="Arial"/>
              </a:rPr>
              <a:t>γ</a:t>
            </a:r>
            <a:r>
              <a:rPr sz="2400" dirty="0">
                <a:latin typeface="Cambria"/>
                <a:cs typeface="Cambria"/>
              </a:rPr>
              <a:t>)</a:t>
            </a:r>
            <a:r>
              <a:rPr sz="3600" baseline="-11350" dirty="0">
                <a:latin typeface="Verdana"/>
                <a:cs typeface="Verdana"/>
              </a:rPr>
              <a:t>} </a:t>
            </a:r>
            <a:r>
              <a:rPr sz="2200">
                <a:latin typeface="Cambria"/>
                <a:cs typeface="Cambria"/>
              </a:rPr>
              <a:t>là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 quan h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2 </a:t>
            </a:r>
            <a:r>
              <a:rPr sz="2200" dirty="0">
                <a:latin typeface="Cambria"/>
                <a:cs typeface="Cambria"/>
              </a:rPr>
              <a:t>ngôi </a:t>
            </a:r>
            <a:r>
              <a:rPr sz="2200">
                <a:latin typeface="Cambria"/>
                <a:cs typeface="Cambria"/>
              </a:rPr>
              <a:t>giữa </a:t>
            </a:r>
            <a:r>
              <a:rPr sz="2200" i="1">
                <a:latin typeface="Cambria"/>
                <a:cs typeface="Cambria"/>
              </a:rPr>
              <a:t>X</a:t>
            </a:r>
            <a:r>
              <a:rPr lang="en-US" sz="2200" i="1">
                <a:latin typeface="Cambria"/>
                <a:cs typeface="Cambria"/>
              </a:rPr>
              <a:t> </a:t>
            </a:r>
            <a:r>
              <a:rPr lang="vi-VN" sz="2200">
                <a:latin typeface="Cambria"/>
                <a:cs typeface="Cambria"/>
              </a:rPr>
              <a:t>và </a:t>
            </a:r>
            <a:r>
              <a:rPr lang="vi-VN" sz="2200" i="1">
                <a:latin typeface="Cambria"/>
                <a:cs typeface="Cambria"/>
              </a:rPr>
              <a:t>Y</a:t>
            </a:r>
            <a:r>
              <a:rPr lang="vi-VN" sz="2200">
                <a:latin typeface="Cambria"/>
                <a:cs typeface="Cambria"/>
              </a:rPr>
              <a:t>.</a:t>
            </a:r>
            <a:endParaRPr lang="en-US" sz="2200">
              <a:latin typeface="Cambria"/>
              <a:cs typeface="Cambria"/>
            </a:endParaRPr>
          </a:p>
          <a:p>
            <a:pPr marL="268750" indent="-256137">
              <a:lnSpc>
                <a:spcPts val="2816"/>
              </a:lnSpc>
              <a:spcBef>
                <a:spcPts val="64"/>
              </a:spcBef>
              <a:buSzPct val="123529"/>
              <a:buFont typeface="Cambria"/>
              <a:buChar char="•"/>
              <a:tabLst>
                <a:tab pos="269073" algn="l"/>
                <a:tab pos="2666802" algn="l"/>
                <a:tab pos="4587830" algn="l"/>
              </a:tabLst>
            </a:pPr>
            <a:r>
              <a:rPr lang="en-US" sz="2200">
                <a:latin typeface="Cambria"/>
                <a:cs typeface="Cambria"/>
              </a:rPr>
              <a:t>Như vậy, thay vì tích X </a:t>
            </a:r>
            <a:r>
              <a:rPr lang="en-US" sz="2200">
                <a:latin typeface="Cambria"/>
                <a:cs typeface="Cambria"/>
                <a:sym typeface="Symbol"/>
              </a:rPr>
              <a:t> Y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vi-VN" sz="2200">
                <a:latin typeface="Cambria"/>
                <a:cs typeface="Cambria"/>
              </a:rPr>
              <a:t>có đầy đủ 12 phần tử, thı̀ tập con của X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en-US" sz="2200">
                <a:latin typeface="Cambria"/>
                <a:cs typeface="Cambria"/>
                <a:sym typeface="Symbol"/>
              </a:rPr>
              <a:t>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vi-VN" sz="2200">
                <a:latin typeface="Cambria"/>
                <a:cs typeface="Cambria"/>
              </a:rPr>
              <a:t>Y này</a:t>
            </a:r>
            <a:r>
              <a:rPr lang="en-US" sz="2200">
                <a:latin typeface="Cambria"/>
                <a:cs typeface="Cambria"/>
              </a:rPr>
              <a:t> chỉ có 7 phần tử</a:t>
            </a:r>
            <a:endParaRPr lang="vi-VN" sz="2200">
              <a:latin typeface="Cambria"/>
              <a:cs typeface="Cambria"/>
            </a:endParaRPr>
          </a:p>
          <a:p>
            <a:pPr marL="268750" indent="-256137">
              <a:lnSpc>
                <a:spcPts val="2816"/>
              </a:lnSpc>
              <a:spcBef>
                <a:spcPts val="64"/>
              </a:spcBef>
              <a:buSzPct val="123529"/>
              <a:buFont typeface="Cambria"/>
              <a:buChar char="•"/>
              <a:tabLst>
                <a:tab pos="269073" algn="l"/>
                <a:tab pos="2666802" algn="l"/>
                <a:tab pos="4587830" algn="l"/>
              </a:tabLst>
            </a:pPr>
            <a:r>
              <a:rPr lang="vi-VN" sz="2200">
                <a:latin typeface="Cambria"/>
                <a:cs typeface="Cambria"/>
              </a:rPr>
              <a:t>Nên cũng có thể hiểu rằng: quan hệgiữa các tập hợp cũng là một tập hợp (chẳng hạn tập hợp con này có 7 phần tử của tập hợp 12 phần tử)</a:t>
            </a:r>
            <a:endParaRPr sz="2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2729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4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4158" y="784567"/>
            <a:ext cx="8415464" cy="1266838"/>
          </a:xfrm>
          <a:prstGeom prst="rect">
            <a:avLst/>
          </a:prstGeom>
        </p:spPr>
        <p:txBody>
          <a:bodyPr vert="horz" wrap="square" lIns="0" tIns="25226" rIns="0" bIns="0" rtlCol="0">
            <a:spAutoFit/>
          </a:bodyPr>
          <a:lstStyle/>
          <a:p>
            <a:pPr marL="275218" marR="15523" indent="-256137">
              <a:lnSpc>
                <a:spcPts val="2791"/>
              </a:lnSpc>
              <a:spcBef>
                <a:spcPts val="199"/>
              </a:spcBef>
              <a:buSzPct val="123529"/>
              <a:buFont typeface="Cambria"/>
              <a:buChar char="•"/>
              <a:tabLst>
                <a:tab pos="274895" algn="l"/>
              </a:tabLst>
            </a:pPr>
            <a:r>
              <a:rPr sz="2200" b="1" dirty="0">
                <a:latin typeface="Cambria"/>
                <a:cs typeface="Cambria"/>
              </a:rPr>
              <a:t>Định nghĩa 2</a:t>
            </a:r>
            <a:r>
              <a:rPr sz="2200" dirty="0">
                <a:latin typeface="Cambria"/>
                <a:cs typeface="Cambria"/>
              </a:rPr>
              <a:t>: Cho </a:t>
            </a:r>
            <a:r>
              <a:rPr sz="2200">
                <a:latin typeface="Cambria"/>
                <a:cs typeface="Cambria"/>
              </a:rPr>
              <a:t>2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200" dirty="0">
                <a:latin typeface="Cambria"/>
                <a:cs typeface="Cambria"/>
              </a:rPr>
              <a:t>trên cùng 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vi-VN" sz="2200" spc="-199">
                <a:latin typeface="Cambria"/>
                <a:cs typeface="Cambria"/>
              </a:rPr>
              <a:t>với</a:t>
            </a:r>
            <a:r>
              <a:rPr lang="vi-VN" sz="2200" spc="69">
                <a:latin typeface="Cambria"/>
                <a:cs typeface="Cambria"/>
              </a:rPr>
              <a:t> </a:t>
            </a:r>
            <a:r>
              <a:rPr lang="vi-VN" sz="2200" spc="-51">
                <a:latin typeface="Cambria"/>
                <a:cs typeface="Cambria"/>
              </a:rPr>
              <a:t>hàm</a:t>
            </a:r>
            <a:r>
              <a:rPr lang="vi-VN" sz="2200" spc="69">
                <a:latin typeface="Cambria"/>
                <a:cs typeface="Cambria"/>
              </a:rPr>
              <a:t> </a:t>
            </a:r>
            <a:r>
              <a:rPr lang="vi-VN" sz="2200" spc="-41">
                <a:latin typeface="Cambria"/>
                <a:cs typeface="Cambria"/>
              </a:rPr>
              <a:t>thuộ</a:t>
            </a:r>
            <a:r>
              <a:rPr lang="vi-VN" sz="2200" spc="8">
                <a:latin typeface="Cambria"/>
                <a:cs typeface="Cambria"/>
              </a:rPr>
              <a:t>c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tương </a:t>
            </a:r>
            <a:r>
              <a:rPr sz="2200" dirty="0">
                <a:latin typeface="Cambria"/>
                <a:cs typeface="Cambria"/>
              </a:rPr>
              <a:t>ứng </a:t>
            </a:r>
            <a:r>
              <a:rPr sz="2200">
                <a:latin typeface="Cambria"/>
                <a:cs typeface="Cambria"/>
              </a:rPr>
              <a:t>là </a:t>
            </a:r>
            <a:r>
              <a:rPr sz="2400" i="1">
                <a:latin typeface="Arial"/>
                <a:cs typeface="Arial"/>
              </a:rPr>
              <a:t>μ</a:t>
            </a:r>
            <a:r>
              <a:rPr sz="2500" i="1" baseline="-19360">
                <a:latin typeface="Times New Roman"/>
                <a:cs typeface="Times New Roman"/>
              </a:rPr>
              <a:t>A</a:t>
            </a:r>
            <a:r>
              <a:rPr lang="en-US" sz="2500" i="1">
                <a:latin typeface="Times New Roman"/>
                <a:cs typeface="Times New Roman"/>
              </a:rPr>
              <a:t>, </a:t>
            </a:r>
            <a:r>
              <a:rPr sz="2400" i="1">
                <a:latin typeface="Arial"/>
                <a:cs typeface="Arial"/>
              </a:rPr>
              <a:t>μ</a:t>
            </a:r>
            <a:r>
              <a:rPr sz="2500" i="1" baseline="-19360">
                <a:latin typeface="Times New Roman"/>
                <a:cs typeface="Times New Roman"/>
              </a:rPr>
              <a:t>B</a:t>
            </a:r>
            <a:r>
              <a:rPr sz="2200" dirty="0">
                <a:latin typeface="Cambria"/>
                <a:cs typeface="Cambria"/>
              </a:rPr>
              <a:t>. Khi </a:t>
            </a:r>
            <a:r>
              <a:rPr sz="2200">
                <a:latin typeface="Cambria"/>
                <a:cs typeface="Cambria"/>
              </a:rPr>
              <a:t>đó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400" i="1">
                <a:latin typeface="Times New Roman"/>
                <a:cs typeface="Times New Roman"/>
              </a:rPr>
              <a:t>A</a:t>
            </a:r>
            <a:r>
              <a:rPr lang="en-US" sz="2400" i="1">
                <a:latin typeface="Times New Roman"/>
                <a:cs typeface="Times New Roman"/>
                <a:sym typeface="Symbol"/>
              </a:rPr>
              <a:t> </a:t>
            </a:r>
            <a:r>
              <a:rPr sz="2400" i="1">
                <a:latin typeface="Times New Roman"/>
                <a:cs typeface="Times New Roman"/>
              </a:rPr>
              <a:t>B </a:t>
            </a:r>
            <a:r>
              <a:rPr sz="2200" dirty="0">
                <a:latin typeface="Cambria"/>
                <a:cs typeface="Cambria"/>
              </a:rPr>
              <a:t>có </a:t>
            </a:r>
            <a:r>
              <a:rPr sz="2200">
                <a:latin typeface="Cambria"/>
                <a:cs typeface="Cambria"/>
              </a:rPr>
              <a:t>hàm thu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c </a:t>
            </a:r>
            <a:r>
              <a:rPr sz="2200" dirty="0">
                <a:latin typeface="Cambria"/>
                <a:cs typeface="Cambria"/>
              </a:rPr>
              <a:t>là:</a:t>
            </a:r>
            <a:endParaRPr sz="2200">
              <a:latin typeface="Cambria"/>
              <a:cs typeface="Cambria"/>
            </a:endParaRPr>
          </a:p>
          <a:p>
            <a:pPr marL="787169">
              <a:spcBef>
                <a:spcPts val="1192"/>
              </a:spcBef>
            </a:pP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500" baseline="-19360" dirty="0">
                <a:latin typeface="Cambria"/>
                <a:cs typeface="Cambria"/>
              </a:rPr>
              <a:t>∩</a:t>
            </a:r>
            <a:r>
              <a:rPr sz="2500" i="1" baseline="-1936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 = </a:t>
            </a:r>
            <a:r>
              <a:rPr sz="2200" dirty="0">
                <a:latin typeface="Cambria"/>
                <a:cs typeface="Cambria"/>
              </a:rPr>
              <a:t>min</a:t>
            </a:r>
            <a:r>
              <a:rPr sz="3600" baseline="-11350" dirty="0">
                <a:latin typeface="Verdana"/>
                <a:cs typeface="Verdana"/>
              </a:rPr>
              <a:t>{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), 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</a:t>
            </a:r>
            <a:r>
              <a:rPr sz="3600" baseline="-11350" dirty="0">
                <a:latin typeface="Verdana"/>
                <a:cs typeface="Verdana"/>
              </a:rPr>
              <a:t>}</a:t>
            </a:r>
            <a:endParaRPr sz="3600" baseline="-11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158" y="2492445"/>
            <a:ext cx="8253961" cy="1625910"/>
          </a:xfrm>
          <a:prstGeom prst="rect">
            <a:avLst/>
          </a:prstGeom>
        </p:spPr>
        <p:txBody>
          <a:bodyPr vert="horz" wrap="square" lIns="0" tIns="25226" rIns="0" bIns="0" rtlCol="0">
            <a:spAutoFit/>
          </a:bodyPr>
          <a:lstStyle/>
          <a:p>
            <a:pPr marL="275218" marR="15523" indent="-256137">
              <a:lnSpc>
                <a:spcPts val="2791"/>
              </a:lnSpc>
              <a:spcBef>
                <a:spcPts val="199"/>
              </a:spcBef>
              <a:buSzPct val="123529"/>
              <a:buFont typeface="Cambria"/>
              <a:buChar char="•"/>
              <a:tabLst>
                <a:tab pos="275541" algn="l"/>
                <a:tab pos="2261251" algn="l"/>
                <a:tab pos="4895712" algn="l"/>
              </a:tabLst>
            </a:pPr>
            <a:r>
              <a:rPr sz="2200" b="1" dirty="0">
                <a:latin typeface="Cambria"/>
                <a:cs typeface="Cambria"/>
              </a:rPr>
              <a:t>Định nghĩa 3</a:t>
            </a:r>
            <a:r>
              <a:rPr sz="2200" dirty="0">
                <a:latin typeface="Cambria"/>
                <a:cs typeface="Cambria"/>
              </a:rPr>
              <a:t>: Cho </a:t>
            </a:r>
            <a:r>
              <a:rPr sz="2200">
                <a:latin typeface="Cambria"/>
                <a:cs typeface="Cambria"/>
              </a:rPr>
              <a:t>2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200" dirty="0">
                <a:latin typeface="Cambria"/>
                <a:cs typeface="Cambria"/>
              </a:rPr>
              <a:t>trên cùng 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vi-VN" sz="2200">
                <a:latin typeface="Cambria"/>
                <a:cs typeface="Cambria"/>
              </a:rPr>
              <a:t>với hàm thuộc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tương </a:t>
            </a:r>
            <a:r>
              <a:rPr sz="2200" dirty="0">
                <a:latin typeface="Cambria"/>
                <a:cs typeface="Cambria"/>
              </a:rPr>
              <a:t>ứng </a:t>
            </a:r>
            <a:r>
              <a:rPr sz="2200">
                <a:latin typeface="Cambria"/>
                <a:cs typeface="Cambria"/>
              </a:rPr>
              <a:t>là </a:t>
            </a:r>
            <a:r>
              <a:rPr lang="el-GR" sz="2200" i="1">
                <a:latin typeface="Arial"/>
                <a:cs typeface="Arial"/>
              </a:rPr>
              <a:t>μ</a:t>
            </a:r>
            <a:r>
              <a:rPr lang="en-US" sz="2400" i="1" baseline="-19360">
                <a:latin typeface="Times New Roman"/>
                <a:cs typeface="Times New Roman"/>
              </a:rPr>
              <a:t>A</a:t>
            </a:r>
            <a:r>
              <a:rPr lang="en-US" sz="2400" i="1">
                <a:latin typeface="Times New Roman"/>
                <a:cs typeface="Times New Roman"/>
              </a:rPr>
              <a:t>, </a:t>
            </a:r>
            <a:r>
              <a:rPr lang="el-GR" sz="2200" i="1">
                <a:latin typeface="Arial"/>
                <a:cs typeface="Arial"/>
              </a:rPr>
              <a:t>μ</a:t>
            </a:r>
            <a:r>
              <a:rPr lang="en-US" sz="2400" i="1" baseline="-19360">
                <a:latin typeface="Times New Roman"/>
                <a:cs typeface="Times New Roman"/>
              </a:rPr>
              <a:t>B</a:t>
            </a:r>
            <a:r>
              <a:rPr lang="en-US" sz="2000">
                <a:latin typeface="Cambria"/>
                <a:cs typeface="Cambria"/>
              </a:rPr>
              <a:t>. 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Khi </a:t>
            </a:r>
            <a:r>
              <a:rPr sz="2200">
                <a:latin typeface="Cambria"/>
                <a:cs typeface="Cambria"/>
              </a:rPr>
              <a:t>đó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400" i="1">
                <a:latin typeface="Times New Roman"/>
                <a:cs typeface="Times New Roman"/>
              </a:rPr>
              <a:t>A</a:t>
            </a:r>
            <a:r>
              <a:rPr lang="en-US" sz="2400" i="1">
                <a:latin typeface="Times New Roman"/>
                <a:cs typeface="Times New Roman"/>
              </a:rPr>
              <a:t> </a:t>
            </a:r>
            <a:r>
              <a:rPr lang="en-US" sz="2400" i="1">
                <a:latin typeface="Times New Roman"/>
                <a:cs typeface="Times New Roman"/>
                <a:sym typeface="Symbol"/>
              </a:rPr>
              <a:t> </a:t>
            </a:r>
            <a:r>
              <a:rPr sz="2400" i="1">
                <a:latin typeface="Times New Roman"/>
                <a:cs typeface="Times New Roman"/>
              </a:rPr>
              <a:t>B </a:t>
            </a:r>
            <a:r>
              <a:rPr sz="2200" dirty="0">
                <a:latin typeface="Cambria"/>
                <a:cs typeface="Cambria"/>
              </a:rPr>
              <a:t>có </a:t>
            </a:r>
            <a:r>
              <a:rPr sz="2200">
                <a:latin typeface="Cambria"/>
                <a:cs typeface="Cambria"/>
              </a:rPr>
              <a:t>hàm thu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c </a:t>
            </a:r>
            <a:r>
              <a:rPr sz="2200" dirty="0">
                <a:latin typeface="Cambria"/>
                <a:cs typeface="Cambria"/>
              </a:rPr>
              <a:t>là:</a:t>
            </a:r>
            <a:endParaRPr sz="2200">
              <a:latin typeface="Cambria"/>
              <a:cs typeface="Cambria"/>
            </a:endParaRPr>
          </a:p>
          <a:p>
            <a:pPr marL="787169">
              <a:spcBef>
                <a:spcPts val="1192"/>
              </a:spcBef>
            </a:pP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500" baseline="-19360" dirty="0">
                <a:latin typeface="Cambria"/>
                <a:cs typeface="Cambria"/>
              </a:rPr>
              <a:t>∪</a:t>
            </a:r>
            <a:r>
              <a:rPr sz="2500" i="1" baseline="-1936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 = </a:t>
            </a:r>
            <a:r>
              <a:rPr sz="2200" dirty="0">
                <a:latin typeface="Cambria"/>
                <a:cs typeface="Cambria"/>
              </a:rPr>
              <a:t>max</a:t>
            </a:r>
            <a:r>
              <a:rPr sz="3600" baseline="-11350" dirty="0">
                <a:latin typeface="Verdana"/>
                <a:cs typeface="Verdana"/>
              </a:rPr>
              <a:t>{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), 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</a:t>
            </a:r>
            <a:r>
              <a:rPr sz="3600" baseline="-11350" dirty="0">
                <a:latin typeface="Verdana"/>
                <a:cs typeface="Verdana"/>
              </a:rPr>
              <a:t>}</a:t>
            </a:r>
            <a:endParaRPr sz="3600" baseline="-113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159" y="4194268"/>
            <a:ext cx="8034223" cy="1320924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275218" marR="15523" indent="-256137">
              <a:lnSpc>
                <a:spcPct val="110000"/>
              </a:lnSpc>
              <a:spcBef>
                <a:spcPts val="48"/>
              </a:spcBef>
              <a:buSzPct val="123529"/>
              <a:buFont typeface="Cambria"/>
              <a:buChar char="•"/>
              <a:tabLst>
                <a:tab pos="275541" algn="l"/>
                <a:tab pos="2017403" algn="l"/>
                <a:tab pos="3688763" algn="l"/>
              </a:tabLst>
            </a:pPr>
            <a:r>
              <a:rPr sz="2200" b="1" spc="8" dirty="0">
                <a:latin typeface="Cambria"/>
                <a:cs typeface="Cambria"/>
              </a:rPr>
              <a:t>Định</a:t>
            </a:r>
            <a:r>
              <a:rPr sz="2200" b="1" spc="33" dirty="0">
                <a:latin typeface="Cambria"/>
                <a:cs typeface="Cambria"/>
              </a:rPr>
              <a:t> </a:t>
            </a:r>
            <a:r>
              <a:rPr sz="2200" b="1" spc="5" dirty="0">
                <a:latin typeface="Cambria"/>
                <a:cs typeface="Cambria"/>
              </a:rPr>
              <a:t>nghĩa</a:t>
            </a:r>
            <a:r>
              <a:rPr sz="2200" b="1" spc="36" dirty="0">
                <a:latin typeface="Cambria"/>
                <a:cs typeface="Cambria"/>
              </a:rPr>
              <a:t> </a:t>
            </a:r>
            <a:r>
              <a:rPr sz="2200" b="1" spc="5" dirty="0">
                <a:latin typeface="Cambria"/>
                <a:cs typeface="Cambria"/>
              </a:rPr>
              <a:t>4</a:t>
            </a:r>
            <a:r>
              <a:rPr sz="2200" spc="5" dirty="0">
                <a:latin typeface="Cambria"/>
                <a:cs typeface="Cambria"/>
              </a:rPr>
              <a:t>:</a:t>
            </a:r>
            <a:r>
              <a:rPr sz="2200" spc="38" dirty="0">
                <a:latin typeface="Cambria"/>
                <a:cs typeface="Cambria"/>
              </a:rPr>
              <a:t> </a:t>
            </a:r>
            <a:r>
              <a:rPr sz="2200" spc="10">
                <a:latin typeface="Cambria"/>
                <a:cs typeface="Cambria"/>
              </a:rPr>
              <a:t>Cho</a:t>
            </a:r>
            <a:r>
              <a:rPr sz="2200" spc="36">
                <a:latin typeface="Cambria"/>
                <a:cs typeface="Cambria"/>
              </a:rPr>
              <a:t> </a:t>
            </a:r>
            <a:r>
              <a:rPr lang="vi-VN" sz="2200" spc="-43">
                <a:latin typeface="Cambria"/>
                <a:cs typeface="Cambria"/>
              </a:rPr>
              <a:t>tập </a:t>
            </a:r>
            <a:r>
              <a:rPr sz="2200" spc="-148">
                <a:latin typeface="Cambria"/>
                <a:cs typeface="Cambria"/>
              </a:rPr>
              <a:t>mờ</a:t>
            </a:r>
            <a:r>
              <a:rPr lang="en-US" sz="2200" spc="-148">
                <a:latin typeface="Cambria"/>
                <a:cs typeface="Cambria"/>
              </a:rPr>
              <a:t> A </a:t>
            </a:r>
            <a:r>
              <a:rPr sz="2200" spc="-166">
                <a:latin typeface="Cambria"/>
                <a:cs typeface="Cambria"/>
              </a:rPr>
              <a:t>tre</a:t>
            </a:r>
            <a:r>
              <a:rPr sz="2200" spc="-166" dirty="0">
                <a:latin typeface="Cambria"/>
                <a:cs typeface="Cambria"/>
              </a:rPr>
              <a:t>̂n</a:t>
            </a:r>
            <a:r>
              <a:rPr sz="2200" spc="-163" dirty="0">
                <a:latin typeface="Cambria"/>
                <a:cs typeface="Cambria"/>
              </a:rPr>
              <a:t> </a:t>
            </a:r>
            <a:r>
              <a:rPr sz="2200" spc="-41" dirty="0">
                <a:latin typeface="Cambria"/>
                <a:cs typeface="Cambria"/>
              </a:rPr>
              <a:t>không</a:t>
            </a:r>
            <a:r>
              <a:rPr sz="2200" spc="-38" dirty="0">
                <a:latin typeface="Cambria"/>
                <a:cs typeface="Cambria"/>
              </a:rPr>
              <a:t> </a:t>
            </a:r>
            <a:r>
              <a:rPr sz="2200" spc="5">
                <a:latin typeface="Cambria"/>
                <a:cs typeface="Cambria"/>
              </a:rPr>
              <a:t>gian </a:t>
            </a:r>
            <a:r>
              <a:rPr sz="2200" spc="-188">
                <a:latin typeface="Cambria"/>
                <a:cs typeface="Cambria"/>
              </a:rPr>
              <a:t>n</a:t>
            </a:r>
            <a:r>
              <a:rPr lang="en-US" sz="2200" spc="-188">
                <a:latin typeface="Cambria"/>
                <a:cs typeface="Cambria"/>
              </a:rPr>
              <a:t>ề</a:t>
            </a:r>
            <a:r>
              <a:rPr sz="2200" spc="-188">
                <a:latin typeface="Cambria"/>
                <a:cs typeface="Cambria"/>
              </a:rPr>
              <a:t>n</a:t>
            </a:r>
            <a:r>
              <a:rPr lang="en-US" sz="2200" spc="-188">
                <a:latin typeface="Cambria"/>
                <a:cs typeface="Cambria"/>
              </a:rPr>
              <a:t> </a:t>
            </a:r>
            <a:r>
              <a:rPr lang="vi-VN" sz="2200" spc="-199">
                <a:latin typeface="Cambria"/>
                <a:cs typeface="Cambria"/>
              </a:rPr>
              <a:t>với</a:t>
            </a:r>
            <a:r>
              <a:rPr lang="vi-VN" sz="2200" spc="41">
                <a:latin typeface="Cambria"/>
                <a:cs typeface="Cambria"/>
              </a:rPr>
              <a:t> </a:t>
            </a:r>
            <a:r>
              <a:rPr lang="vi-VN" sz="2200" spc="-51">
                <a:latin typeface="Cambria"/>
                <a:cs typeface="Cambria"/>
              </a:rPr>
              <a:t>hàm</a:t>
            </a:r>
            <a:r>
              <a:rPr lang="vi-VN" sz="2200" spc="41">
                <a:latin typeface="Cambria"/>
                <a:cs typeface="Cambria"/>
              </a:rPr>
              <a:t> </a:t>
            </a:r>
            <a:r>
              <a:rPr lang="vi-VN" sz="2200" spc="-41">
                <a:latin typeface="Cambria"/>
                <a:cs typeface="Cambria"/>
              </a:rPr>
              <a:t>thuộ</a:t>
            </a:r>
            <a:r>
              <a:rPr lang="vi-VN" sz="2200" spc="8">
                <a:latin typeface="Cambria"/>
                <a:cs typeface="Cambria"/>
              </a:rPr>
              <a:t>c</a:t>
            </a:r>
            <a:r>
              <a:rPr lang="vi-VN" sz="2200" spc="43">
                <a:latin typeface="Cambria"/>
                <a:cs typeface="Cambria"/>
              </a:rPr>
              <a:t> </a:t>
            </a:r>
            <a:r>
              <a:rPr lang="vi-VN" sz="2200" spc="-74">
                <a:latin typeface="Cambria"/>
                <a:cs typeface="Cambria"/>
              </a:rPr>
              <a:t>là</a:t>
            </a:r>
            <a:r>
              <a:rPr lang="vi-VN" sz="2200" spc="41">
                <a:latin typeface="Cambria"/>
                <a:cs typeface="Cambria"/>
              </a:rPr>
              <a:t> </a:t>
            </a:r>
            <a:r>
              <a:rPr lang="el-GR" sz="2400" i="1" spc="-41">
                <a:latin typeface="Arial"/>
                <a:cs typeface="Arial"/>
              </a:rPr>
              <a:t>μ</a:t>
            </a:r>
            <a:r>
              <a:rPr lang="vi-VN" sz="2500" i="1" spc="-61" baseline="-19360">
                <a:latin typeface="Times New Roman"/>
                <a:cs typeface="Times New Roman"/>
              </a:rPr>
              <a:t>A</a:t>
            </a:r>
            <a:r>
              <a:rPr lang="vi-VN" sz="2200" spc="-41">
                <a:latin typeface="Cambria"/>
                <a:cs typeface="Cambria"/>
              </a:rPr>
              <a:t>.</a:t>
            </a:r>
            <a:r>
              <a:rPr lang="vi-VN" sz="2200" spc="43">
                <a:latin typeface="Cambria"/>
                <a:cs typeface="Cambria"/>
              </a:rPr>
              <a:t> </a:t>
            </a:r>
            <a:r>
              <a:rPr lang="vi-VN" sz="2200" spc="5">
                <a:latin typeface="Cambria"/>
                <a:cs typeface="Cambria"/>
              </a:rPr>
              <a:t>Khi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 spc="10">
                <a:latin typeface="Cambria"/>
                <a:cs typeface="Cambria"/>
              </a:rPr>
              <a:t>đ</a:t>
            </a:r>
            <a:r>
              <a:rPr sz="2200" spc="-267">
                <a:latin typeface="Cambria"/>
                <a:cs typeface="Cambria"/>
              </a:rPr>
              <a:t>o</a:t>
            </a:r>
            <a:r>
              <a:rPr sz="2200">
                <a:latin typeface="Cambria"/>
                <a:cs typeface="Cambria"/>
              </a:rPr>
              <a:t>́</a:t>
            </a:r>
            <a:r>
              <a:rPr sz="2200" spc="3">
                <a:latin typeface="Cambria"/>
                <a:cs typeface="Cambria"/>
              </a:rPr>
              <a:t> </a:t>
            </a:r>
            <a:r>
              <a:rPr lang="vi-VN" sz="2200" spc="5">
                <a:latin typeface="Cambria"/>
                <a:cs typeface="Cambria"/>
              </a:rPr>
              <a:t>tập </a:t>
            </a:r>
            <a:r>
              <a:rPr sz="2200" spc="15">
                <a:latin typeface="Cambria"/>
                <a:cs typeface="Cambria"/>
              </a:rPr>
              <a:t>m</a:t>
            </a:r>
            <a:r>
              <a:rPr sz="2200" spc="-458">
                <a:latin typeface="Cambria"/>
                <a:cs typeface="Cambria"/>
              </a:rPr>
              <a:t>ơ</a:t>
            </a:r>
            <a:r>
              <a:rPr sz="2200">
                <a:latin typeface="Cambria"/>
                <a:cs typeface="Cambria"/>
              </a:rPr>
              <a:t>̀</a:t>
            </a:r>
            <a:r>
              <a:rPr lang="en-US" sz="2200">
                <a:latin typeface="Cambria"/>
                <a:cs typeface="Cambria"/>
              </a:rPr>
              <a:t>  </a:t>
            </a:r>
            <a:r>
              <a:rPr lang="en-US" sz="2200">
                <a:latin typeface="Cambria"/>
                <a:cs typeface="Cambria"/>
                <a:sym typeface="Symbol"/>
              </a:rPr>
              <a:t>A </a:t>
            </a:r>
            <a:r>
              <a:rPr sz="2200" spc="8">
                <a:latin typeface="Cambria"/>
                <a:cs typeface="Cambria"/>
              </a:rPr>
              <a:t>c</a:t>
            </a:r>
            <a:r>
              <a:rPr sz="2200" spc="-267">
                <a:latin typeface="Cambria"/>
                <a:cs typeface="Cambria"/>
              </a:rPr>
              <a:t>o</a:t>
            </a:r>
            <a:r>
              <a:rPr sz="2200">
                <a:latin typeface="Cambria"/>
                <a:cs typeface="Cambria"/>
              </a:rPr>
              <a:t>́</a:t>
            </a:r>
            <a:r>
              <a:rPr sz="2200" spc="3">
                <a:latin typeface="Cambria"/>
                <a:cs typeface="Cambria"/>
              </a:rPr>
              <a:t> </a:t>
            </a:r>
            <a:r>
              <a:rPr sz="2200" spc="10">
                <a:latin typeface="Cambria"/>
                <a:cs typeface="Cambria"/>
              </a:rPr>
              <a:t>h</a:t>
            </a:r>
            <a:r>
              <a:rPr sz="2200" spc="-227">
                <a:latin typeface="Cambria"/>
                <a:cs typeface="Cambria"/>
              </a:rPr>
              <a:t>a</a:t>
            </a:r>
            <a:r>
              <a:rPr sz="2200" spc="-3">
                <a:latin typeface="Cambria"/>
                <a:cs typeface="Cambria"/>
              </a:rPr>
              <a:t>̀</a:t>
            </a:r>
            <a:r>
              <a:rPr sz="2200" spc="15">
                <a:latin typeface="Cambria"/>
                <a:cs typeface="Cambria"/>
              </a:rPr>
              <a:t>m</a:t>
            </a:r>
            <a:r>
              <a:rPr sz="2200" spc="3">
                <a:latin typeface="Cambria"/>
                <a:cs typeface="Cambria"/>
              </a:rPr>
              <a:t> </a:t>
            </a:r>
            <a:r>
              <a:rPr sz="2200" spc="8">
                <a:latin typeface="Cambria"/>
                <a:cs typeface="Cambria"/>
              </a:rPr>
              <a:t>thu</a:t>
            </a:r>
            <a:r>
              <a:rPr lang="en-US" sz="2200" spc="-267">
                <a:latin typeface="Cambria"/>
                <a:cs typeface="Cambria"/>
              </a:rPr>
              <a:t>ộ</a:t>
            </a:r>
            <a:r>
              <a:rPr sz="2200" spc="8">
                <a:latin typeface="Cambria"/>
                <a:cs typeface="Cambria"/>
              </a:rPr>
              <a:t>c</a:t>
            </a:r>
            <a:r>
              <a:rPr sz="2200" spc="3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l</a:t>
            </a:r>
            <a:r>
              <a:rPr sz="2200" spc="-227" dirty="0">
                <a:latin typeface="Cambria"/>
                <a:cs typeface="Cambria"/>
              </a:rPr>
              <a:t>a</a:t>
            </a:r>
            <a:r>
              <a:rPr sz="2200" spc="-3" dirty="0">
                <a:latin typeface="Cambria"/>
                <a:cs typeface="Cambria"/>
              </a:rPr>
              <a:t>̀</a:t>
            </a:r>
            <a:r>
              <a:rPr sz="2200" spc="3" dirty="0">
                <a:latin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1043306">
              <a:spcBef>
                <a:spcPts val="1250"/>
              </a:spcBef>
            </a:pPr>
            <a:r>
              <a:rPr sz="2400" i="1" spc="-43" dirty="0">
                <a:latin typeface="Arial"/>
                <a:cs typeface="Arial"/>
              </a:rPr>
              <a:t>μ</a:t>
            </a:r>
            <a:r>
              <a:rPr sz="2500" spc="-65" baseline="-19360" dirty="0">
                <a:latin typeface="Cambria"/>
                <a:cs typeface="Cambria"/>
              </a:rPr>
              <a:t>¬</a:t>
            </a:r>
            <a:r>
              <a:rPr sz="2500" i="1" spc="-65" baseline="-19360" dirty="0">
                <a:latin typeface="Times New Roman"/>
                <a:cs typeface="Times New Roman"/>
              </a:rPr>
              <a:t>A</a:t>
            </a:r>
            <a:r>
              <a:rPr sz="2400" spc="-43" dirty="0">
                <a:latin typeface="Cambria"/>
                <a:cs typeface="Cambria"/>
              </a:rPr>
              <a:t>(</a:t>
            </a:r>
            <a:r>
              <a:rPr sz="2400" i="1" spc="-43" dirty="0">
                <a:latin typeface="Times New Roman"/>
                <a:cs typeface="Times New Roman"/>
              </a:rPr>
              <a:t>x</a:t>
            </a:r>
            <a:r>
              <a:rPr sz="2400" spc="-43" dirty="0">
                <a:latin typeface="Cambria"/>
                <a:cs typeface="Cambria"/>
              </a:rPr>
              <a:t>)</a:t>
            </a:r>
            <a:r>
              <a:rPr sz="2400" spc="127" dirty="0">
                <a:latin typeface="Cambria"/>
                <a:cs typeface="Cambria"/>
              </a:rPr>
              <a:t> </a:t>
            </a:r>
            <a:r>
              <a:rPr sz="2400" spc="318" dirty="0">
                <a:latin typeface="Cambria"/>
                <a:cs typeface="Cambria"/>
              </a:rPr>
              <a:t>=</a:t>
            </a:r>
            <a:r>
              <a:rPr sz="2400" spc="129" dirty="0">
                <a:latin typeface="Cambria"/>
                <a:cs typeface="Cambria"/>
              </a:rPr>
              <a:t> </a:t>
            </a:r>
            <a:r>
              <a:rPr sz="2400" spc="-122" dirty="0">
                <a:latin typeface="Cambria"/>
                <a:cs typeface="Cambria"/>
              </a:rPr>
              <a:t>1</a:t>
            </a:r>
            <a:r>
              <a:rPr sz="2400" spc="3" dirty="0">
                <a:latin typeface="Cambria"/>
                <a:cs typeface="Cambria"/>
              </a:rPr>
              <a:t> </a:t>
            </a:r>
            <a:r>
              <a:rPr sz="2400" spc="318" dirty="0">
                <a:latin typeface="Cambria"/>
                <a:cs typeface="Cambria"/>
              </a:rPr>
              <a:t>−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i="1" spc="-69" dirty="0">
                <a:latin typeface="Arial"/>
                <a:cs typeface="Arial"/>
              </a:rPr>
              <a:t>μ</a:t>
            </a:r>
            <a:r>
              <a:rPr sz="2500" i="1" spc="-103" baseline="-19360" dirty="0">
                <a:latin typeface="Times New Roman"/>
                <a:cs typeface="Times New Roman"/>
              </a:rPr>
              <a:t>A</a:t>
            </a:r>
            <a:r>
              <a:rPr sz="2400" spc="-69" dirty="0">
                <a:latin typeface="Cambria"/>
                <a:cs typeface="Cambria"/>
              </a:rPr>
              <a:t>(</a:t>
            </a:r>
            <a:r>
              <a:rPr sz="2400" i="1" spc="-69" dirty="0">
                <a:latin typeface="Times New Roman"/>
                <a:cs typeface="Times New Roman"/>
              </a:rPr>
              <a:t>x</a:t>
            </a:r>
            <a:r>
              <a:rPr sz="2400" spc="-69" dirty="0">
                <a:latin typeface="Cambria"/>
                <a:cs typeface="Cambria"/>
              </a:rPr>
              <a:t>)</a:t>
            </a:r>
            <a:endParaRPr sz="24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12846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29" y="1895494"/>
            <a:ext cx="8137467" cy="3517885"/>
          </a:xfrm>
          <a:prstGeom prst="rect">
            <a:avLst/>
          </a:prstGeom>
        </p:spPr>
        <p:txBody>
          <a:bodyPr vert="horz" wrap="square" lIns="0" tIns="10349" rIns="0" bIns="0" rtlCol="0">
            <a:spAutoFit/>
          </a:bodyPr>
          <a:lstStyle/>
          <a:p>
            <a:pPr marL="294622" marR="101873" indent="-256137">
              <a:lnSpc>
                <a:spcPct val="99500"/>
              </a:lnSpc>
              <a:spcBef>
                <a:spcPts val="81"/>
              </a:spcBef>
              <a:buSzPct val="123529"/>
              <a:buChar char="•"/>
              <a:tabLst>
                <a:tab pos="294946" algn="l"/>
                <a:tab pos="2610853" algn="l"/>
              </a:tabLst>
            </a:pPr>
            <a:r>
              <a:rPr sz="2200">
                <a:latin typeface="Cambria"/>
                <a:cs typeface="Cambria"/>
              </a:rPr>
              <a:t>Với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 quan h</a:t>
            </a:r>
            <a:r>
              <a:rPr lang="en-US" sz="2200">
                <a:latin typeface="Cambria"/>
                <a:cs typeface="Cambria"/>
              </a:rPr>
              <a:t>ệ </a:t>
            </a:r>
            <a:r>
              <a:rPr lang="en-US" sz="2200" b="1">
                <a:latin typeface="Cambria"/>
                <a:cs typeface="Cambria"/>
                <a:sym typeface="Symbol"/>
              </a:rPr>
              <a:t>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cho </a:t>
            </a:r>
            <a:r>
              <a:rPr sz="2200" dirty="0">
                <a:latin typeface="Cambria"/>
                <a:cs typeface="Cambria"/>
              </a:rPr>
              <a:t>trước </a:t>
            </a:r>
            <a:r>
              <a:rPr sz="2200">
                <a:latin typeface="Cambria"/>
                <a:cs typeface="Cambria"/>
              </a:rPr>
              <a:t>(ch</a:t>
            </a:r>
            <a:r>
              <a:rPr lang="en-US" sz="2200">
                <a:latin typeface="Cambria"/>
                <a:cs typeface="Cambria"/>
              </a:rPr>
              <a:t>ẳ</a:t>
            </a:r>
            <a:r>
              <a:rPr sz="2200">
                <a:latin typeface="Cambria"/>
                <a:cs typeface="Cambria"/>
              </a:rPr>
              <a:t>ng </a:t>
            </a:r>
            <a:r>
              <a:rPr sz="2200" dirty="0">
                <a:latin typeface="Cambria"/>
                <a:cs typeface="Cambria"/>
              </a:rPr>
              <a:t>hạn </a:t>
            </a:r>
            <a:r>
              <a:rPr sz="2200">
                <a:latin typeface="Cambria"/>
                <a:cs typeface="Cambria"/>
              </a:rPr>
              <a:t>quan h</a:t>
            </a:r>
            <a:r>
              <a:rPr lang="en-US" sz="2200">
                <a:latin typeface="Cambria"/>
                <a:cs typeface="Cambria"/>
              </a:rPr>
              <a:t>ệ </a:t>
            </a:r>
            <a:r>
              <a:rPr sz="2200">
                <a:latin typeface="Cambria"/>
                <a:cs typeface="Cambria"/>
              </a:rPr>
              <a:t>tre</a:t>
            </a:r>
            <a:r>
              <a:rPr sz="2200" dirty="0">
                <a:latin typeface="Cambria"/>
                <a:cs typeface="Cambria"/>
              </a:rPr>
              <a:t>̂n </a:t>
            </a:r>
            <a:r>
              <a:rPr sz="2200">
                <a:latin typeface="Cambria"/>
                <a:cs typeface="Cambria"/>
              </a:rPr>
              <a:t>2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hợp), v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ma</a:t>
            </a:r>
            <a:r>
              <a:rPr sz="2200">
                <a:latin typeface="Cambria"/>
                <a:cs typeface="Cambria"/>
              </a:rPr>
              <a:t>̣̆t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logic </a:t>
            </a:r>
            <a:r>
              <a:rPr sz="2200" dirty="0">
                <a:latin typeface="Cambria"/>
                <a:cs typeface="Cambria"/>
              </a:rPr>
              <a:t>ta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quy </a:t>
            </a:r>
            <a:r>
              <a:rPr sz="2200">
                <a:latin typeface="Cambria"/>
                <a:cs typeface="Cambria"/>
              </a:rPr>
              <a:t>ước n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u 2 ph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tử có </a:t>
            </a:r>
            <a:r>
              <a:rPr sz="2200">
                <a:latin typeface="Cambria"/>
                <a:cs typeface="Cambria"/>
              </a:rPr>
              <a:t>quan h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với </a:t>
            </a:r>
            <a:r>
              <a:rPr sz="2200" dirty="0">
                <a:latin typeface="Cambria"/>
                <a:cs typeface="Cambria"/>
              </a:rPr>
              <a:t>nhau, thı̀ chúng </a:t>
            </a:r>
            <a:r>
              <a:rPr sz="2200">
                <a:latin typeface="Cambria"/>
                <a:cs typeface="Cambria"/>
              </a:rPr>
              <a:t>có giá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trị </a:t>
            </a:r>
            <a:r>
              <a:rPr sz="2200" dirty="0">
                <a:latin typeface="Cambria"/>
                <a:cs typeface="Cambria"/>
              </a:rPr>
              <a:t>là 1 (giá trị đúng), còn không thı̀ cho giá trị là 0 (giá trị sai)</a:t>
            </a:r>
            <a:endParaRPr sz="2200">
              <a:latin typeface="Cambria"/>
              <a:cs typeface="Cambria"/>
            </a:endParaRPr>
          </a:p>
          <a:p>
            <a:pPr marL="294622" marR="116103" indent="-256137">
              <a:lnSpc>
                <a:spcPct val="101899"/>
              </a:lnSpc>
              <a:spcBef>
                <a:spcPts val="1154"/>
              </a:spcBef>
              <a:buSzPct val="123529"/>
              <a:buChar char="•"/>
              <a:tabLst>
                <a:tab pos="294946" algn="l"/>
                <a:tab pos="1251903" algn="l"/>
                <a:tab pos="2293915" algn="l"/>
                <a:tab pos="5773112" algn="l"/>
              </a:tabLst>
            </a:pPr>
            <a:r>
              <a:rPr sz="2200" dirty="0">
                <a:latin typeface="Cambria"/>
                <a:cs typeface="Cambria"/>
              </a:rPr>
              <a:t>Như vậy, hàm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500" baseline="-19360" dirty="0">
                <a:latin typeface="Cambria"/>
                <a:cs typeface="Cambria"/>
              </a:rPr>
              <a:t>ℜ	</a:t>
            </a:r>
            <a:r>
              <a:rPr sz="2400" dirty="0">
                <a:latin typeface="Cambria"/>
                <a:cs typeface="Cambria"/>
              </a:rPr>
              <a:t>: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Cambria"/>
                <a:cs typeface="Cambria"/>
              </a:rPr>
              <a:t>× </a:t>
            </a:r>
            <a:r>
              <a:rPr sz="2400" i="1" dirty="0">
                <a:latin typeface="Times New Roman"/>
                <a:cs typeface="Times New Roman"/>
              </a:rPr>
              <a:t>Y </a:t>
            </a:r>
            <a:r>
              <a:rPr sz="2400" dirty="0">
                <a:latin typeface="Cambria"/>
                <a:cs typeface="Cambria"/>
              </a:rPr>
              <a:t>→ {0,1} </a:t>
            </a:r>
            <a:r>
              <a:rPr sz="2200" dirty="0">
                <a:latin typeface="Cambria"/>
                <a:cs typeface="Cambria"/>
              </a:rPr>
              <a:t>xác định </a:t>
            </a:r>
            <a:r>
              <a:rPr sz="2200">
                <a:latin typeface="Cambria"/>
                <a:cs typeface="Cambria"/>
              </a:rPr>
              <a:t>được t</a:t>
            </a:r>
            <a:r>
              <a:rPr lang="en-US" sz="2200">
                <a:latin typeface="Cambria"/>
                <a:cs typeface="Cambria"/>
              </a:rPr>
              <a:t>ấ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cả các cặp 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>
                <a:latin typeface="Cambria"/>
                <a:cs typeface="Cambria"/>
              </a:rPr>
              <a:t>) </a:t>
            </a:r>
            <a:r>
              <a:rPr sz="2200">
                <a:latin typeface="Cambria"/>
                <a:cs typeface="Cambria"/>
              </a:rPr>
              <a:t>trong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400" i="1">
                <a:latin typeface="Times New Roman"/>
                <a:cs typeface="Times New Roman"/>
              </a:rPr>
              <a:t>X</a:t>
            </a:r>
            <a:r>
              <a:rPr lang="en-US" sz="2400" i="1">
                <a:latin typeface="Times New Roman"/>
                <a:cs typeface="Times New Roman"/>
              </a:rPr>
              <a:t> </a:t>
            </a:r>
            <a:r>
              <a:rPr lang="en-US" sz="2400">
                <a:latin typeface="Cambria"/>
                <a:cs typeface="Cambria"/>
              </a:rPr>
              <a:t>× </a:t>
            </a:r>
            <a:r>
              <a:rPr sz="2400" i="1">
                <a:latin typeface="Times New Roman"/>
                <a:cs typeface="Times New Roman"/>
              </a:rPr>
              <a:t>Y </a:t>
            </a:r>
            <a:r>
              <a:rPr sz="2200" dirty="0">
                <a:latin typeface="Cambria"/>
                <a:cs typeface="Cambria"/>
              </a:rPr>
              <a:t>có </a:t>
            </a:r>
            <a:r>
              <a:rPr sz="2200">
                <a:latin typeface="Cambria"/>
                <a:cs typeface="Cambria"/>
              </a:rPr>
              <a:t>quan h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với </a:t>
            </a:r>
            <a:r>
              <a:rPr sz="2200" dirty="0">
                <a:latin typeface="Cambria"/>
                <a:cs typeface="Cambria"/>
              </a:rPr>
              <a:t>nhau theo quan he</a:t>
            </a:r>
            <a:r>
              <a:rPr sz="2200">
                <a:latin typeface="Cambria"/>
                <a:cs typeface="Cambria"/>
              </a:rPr>
              <a:t>̣̂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en-US" sz="2200" b="1">
                <a:latin typeface="Cambria"/>
                <a:cs typeface="Cambria"/>
                <a:sym typeface="Symbol"/>
              </a:rPr>
              <a:t>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.</a:t>
            </a:r>
          </a:p>
          <a:p>
            <a:pPr marL="294622" marR="32017" indent="-256137">
              <a:lnSpc>
                <a:spcPct val="99200"/>
              </a:lnSpc>
              <a:spcBef>
                <a:spcPts val="1434"/>
              </a:spcBef>
              <a:buSzPct val="123529"/>
              <a:buChar char="•"/>
              <a:tabLst>
                <a:tab pos="294946" algn="l"/>
                <a:tab pos="5611732" algn="l"/>
                <a:tab pos="6224586" algn="l"/>
              </a:tabLst>
            </a:pPr>
            <a:r>
              <a:rPr sz="2200">
                <a:latin typeface="Cambria"/>
                <a:cs typeface="Cambria"/>
              </a:rPr>
              <a:t>Li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kê như vı́ dụ </a:t>
            </a:r>
            <a:r>
              <a:rPr sz="2200">
                <a:latin typeface="Cambria"/>
                <a:cs typeface="Cambria"/>
              </a:rPr>
              <a:t>là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 cách bi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u di</a:t>
            </a:r>
            <a:r>
              <a:rPr lang="en-US" sz="2200">
                <a:latin typeface="Cambria"/>
                <a:cs typeface="Cambria"/>
              </a:rPr>
              <a:t>ễ</a:t>
            </a:r>
            <a:r>
              <a:rPr sz="2200">
                <a:latin typeface="Cambria"/>
                <a:cs typeface="Cambria"/>
              </a:rPr>
              <a:t>n quan h</a:t>
            </a:r>
            <a:r>
              <a:rPr lang="en-US" sz="2200">
                <a:latin typeface="Cambria"/>
                <a:cs typeface="Cambria"/>
              </a:rPr>
              <a:t>ệ </a:t>
            </a:r>
            <a:r>
              <a:rPr lang="en-US" sz="2200" b="1">
                <a:latin typeface="Cambria"/>
                <a:cs typeface="Cambria"/>
                <a:sym typeface="Symbol"/>
              </a:rPr>
              <a:t>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này</a:t>
            </a:r>
            <a:r>
              <a:rPr sz="2200" dirty="0">
                <a:latin typeface="Cambria"/>
                <a:cs typeface="Cambria"/>
              </a:rPr>
              <a:t>, </a:t>
            </a:r>
            <a:r>
              <a:rPr sz="2200">
                <a:latin typeface="Cambria"/>
                <a:cs typeface="Cambria"/>
              </a:rPr>
              <a:t>rõ nh</a:t>
            </a:r>
            <a:r>
              <a:rPr lang="en-US" sz="2200">
                <a:latin typeface="Cambria"/>
                <a:cs typeface="Cambria"/>
              </a:rPr>
              <a:t>ấ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là </a:t>
            </a:r>
            <a:r>
              <a:rPr sz="2200">
                <a:latin typeface="Cambria"/>
                <a:cs typeface="Cambria"/>
              </a:rPr>
              <a:t>dùng ma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tr</a:t>
            </a:r>
            <a:r>
              <a:rPr lang="en-US" sz="2200">
                <a:latin typeface="Cambria"/>
                <a:cs typeface="Cambria"/>
              </a:rPr>
              <a:t>ậ</a:t>
            </a:r>
            <a:r>
              <a:rPr sz="2200">
                <a:latin typeface="Cambria"/>
                <a:cs typeface="Cambria"/>
              </a:rPr>
              <a:t>n 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hi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với quy ước </a:t>
            </a:r>
            <a:r>
              <a:rPr sz="2200">
                <a:latin typeface="Cambria"/>
                <a:cs typeface="Cambria"/>
              </a:rPr>
              <a:t>khi ph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tử </a:t>
            </a:r>
            <a:r>
              <a:rPr sz="2400" i="1">
                <a:latin typeface="Times New Roman"/>
                <a:cs typeface="Times New Roman"/>
              </a:rPr>
              <a:t>x</a:t>
            </a:r>
            <a:r>
              <a:rPr lang="en-US" sz="2400" i="1">
                <a:latin typeface="Times New Roman"/>
                <a:cs typeface="Times New Roman"/>
                <a:sym typeface="Symbol"/>
              </a:rPr>
              <a:t> </a:t>
            </a:r>
            <a:r>
              <a:rPr sz="2400" i="1">
                <a:latin typeface="Times New Roman"/>
                <a:cs typeface="Times New Roman"/>
              </a:rPr>
              <a:t>X </a:t>
            </a:r>
            <a:r>
              <a:rPr sz="2200" dirty="0">
                <a:latin typeface="Cambria"/>
                <a:cs typeface="Cambria"/>
              </a:rPr>
              <a:t>có </a:t>
            </a:r>
            <a:r>
              <a:rPr sz="2200">
                <a:latin typeface="Cambria"/>
                <a:cs typeface="Cambria"/>
              </a:rPr>
              <a:t>quan h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với </a:t>
            </a:r>
            <a:r>
              <a:rPr sz="2400" i="1" dirty="0">
                <a:latin typeface="Times New Roman"/>
                <a:cs typeface="Times New Roman"/>
              </a:rPr>
              <a:t>y </a:t>
            </a:r>
            <a:r>
              <a:rPr sz="2400" dirty="0">
                <a:latin typeface="Cambria"/>
                <a:cs typeface="Cambria"/>
              </a:rPr>
              <a:t>∈ </a:t>
            </a:r>
            <a:r>
              <a:rPr sz="2400" i="1" dirty="0">
                <a:latin typeface="Times New Roman"/>
                <a:cs typeface="Times New Roman"/>
              </a:rPr>
              <a:t>Y </a:t>
            </a:r>
            <a:r>
              <a:rPr sz="2200">
                <a:latin typeface="Cambria"/>
                <a:cs typeface="Cambria"/>
              </a:rPr>
              <a:t>thı̀ giá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trị </a:t>
            </a:r>
            <a:r>
              <a:rPr sz="2200" dirty="0">
                <a:latin typeface="Cambria"/>
                <a:cs typeface="Cambria"/>
              </a:rPr>
              <a:t>là 1, ngược lại là 0</a:t>
            </a:r>
            <a:endParaRPr sz="2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19523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750" y="1295400"/>
            <a:ext cx="7355850" cy="411051"/>
          </a:xfrm>
          <a:prstGeom prst="rect">
            <a:avLst/>
          </a:prstGeom>
        </p:spPr>
        <p:txBody>
          <a:bodyPr vert="horz" wrap="square" lIns="0" tIns="71796" rIns="0" bIns="0" rtlCol="0">
            <a:spAutoFit/>
          </a:bodyPr>
          <a:lstStyle/>
          <a:p>
            <a:pPr marL="262281" indent="-256137">
              <a:spcBef>
                <a:spcPts val="565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Nên vı́ dụ trên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vi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lại dưới dạng ma trận như </a:t>
            </a:r>
            <a:r>
              <a:rPr sz="2200">
                <a:latin typeface="Cambria"/>
                <a:cs typeface="Cambria"/>
              </a:rPr>
              <a:t>sau: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711" y="4836945"/>
            <a:ext cx="8297289" cy="1078197"/>
          </a:xfrm>
          <a:prstGeom prst="rect">
            <a:avLst/>
          </a:prstGeom>
        </p:spPr>
        <p:txBody>
          <a:bodyPr vert="horz" wrap="square" lIns="0" tIns="970" rIns="0" bIns="0" rtlCol="0">
            <a:spAutoFit/>
          </a:bodyPr>
          <a:lstStyle/>
          <a:p>
            <a:pPr marL="262281" marR="2587" indent="-256137">
              <a:lnSpc>
                <a:spcPts val="2750"/>
              </a:lnSpc>
              <a:spcBef>
                <a:spcPts val="8"/>
              </a:spcBef>
              <a:buSzPct val="123529"/>
              <a:buChar char="•"/>
              <a:tabLst>
                <a:tab pos="262605" algn="l"/>
                <a:tab pos="1719870" algn="l"/>
                <a:tab pos="2259634" algn="l"/>
              </a:tabLst>
            </a:pPr>
            <a:r>
              <a:rPr sz="2200" dirty="0">
                <a:latin typeface="Cambria"/>
                <a:cs typeface="Cambria"/>
              </a:rPr>
              <a:t>Từ đây, thay cho những giá </a:t>
            </a:r>
            <a:r>
              <a:rPr sz="2200">
                <a:latin typeface="Cambria"/>
                <a:cs typeface="Cambria"/>
              </a:rPr>
              <a:t>trị thu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c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{</a:t>
            </a:r>
            <a:r>
              <a:rPr sz="2200" dirty="0">
                <a:latin typeface="Cambria"/>
                <a:cs typeface="Cambria"/>
              </a:rPr>
              <a:t>0,1}, </a:t>
            </a:r>
            <a:r>
              <a:rPr sz="2200">
                <a:latin typeface="Cambria"/>
                <a:cs typeface="Cambria"/>
              </a:rPr>
              <a:t>mở r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ng 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l</a:t>
            </a:r>
            <a:r>
              <a:rPr lang="en-US" sz="2200">
                <a:latin typeface="Cambria"/>
                <a:cs typeface="Cambria"/>
              </a:rPr>
              <a:t>ấ</a:t>
            </a:r>
            <a:r>
              <a:rPr sz="2200">
                <a:latin typeface="Cambria"/>
                <a:cs typeface="Cambria"/>
              </a:rPr>
              <a:t>y giá trị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trong đoạn</a:t>
            </a:r>
            <a:r>
              <a:rPr lang="en-US" sz="2200">
                <a:latin typeface="Cambria"/>
                <a:cs typeface="Cambria"/>
              </a:rPr>
              <a:t> [</a:t>
            </a:r>
            <a:r>
              <a:rPr sz="2400">
                <a:latin typeface="Cambria"/>
                <a:cs typeface="Cambria"/>
              </a:rPr>
              <a:t>0,1</a:t>
            </a:r>
            <a:r>
              <a:rPr lang="en-US" sz="2400">
                <a:latin typeface="Cambria"/>
                <a:cs typeface="Cambria"/>
              </a:rPr>
              <a:t>]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200" dirty="0">
                <a:latin typeface="Cambria"/>
                <a:cs typeface="Cambria"/>
              </a:rPr>
              <a:t>khi đó có những </a:t>
            </a:r>
            <a:r>
              <a:rPr sz="2200">
                <a:latin typeface="Cambria"/>
                <a:cs typeface="Cambria"/>
              </a:rPr>
              <a:t>khái </a:t>
            </a:r>
            <a:r>
              <a:rPr lang="en-US" sz="2200">
                <a:latin typeface="Cambria"/>
                <a:cs typeface="Cambria"/>
              </a:rPr>
              <a:t>niệm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liên </a:t>
            </a:r>
            <a:r>
              <a:rPr sz="2200">
                <a:latin typeface="Cambria"/>
                <a:cs typeface="Cambria"/>
              </a:rPr>
              <a:t>quan đ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n quan h</a:t>
            </a:r>
            <a:r>
              <a:rPr lang="en-US" sz="2200">
                <a:latin typeface="Cambria"/>
                <a:cs typeface="Cambria"/>
              </a:rPr>
              <a:t>ệ </a:t>
            </a:r>
            <a:r>
              <a:rPr sz="2200">
                <a:latin typeface="Cambria"/>
                <a:cs typeface="Cambria"/>
              </a:rPr>
              <a:t>mờ</a:t>
            </a:r>
            <a:r>
              <a:rPr sz="2200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22955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649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10" y="1719314"/>
            <a:ext cx="8299937" cy="1055258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62281" indent="-256137">
              <a:spcBef>
                <a:spcPts val="69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Chı́nh vı̀ như trên, nên </a:t>
            </a:r>
            <a:r>
              <a:rPr sz="2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ký hi</a:t>
            </a:r>
            <a:r>
              <a:rPr lang="vi-VN" sz="2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ệ</a:t>
            </a:r>
            <a:r>
              <a:rPr sz="2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</a:t>
            </a:r>
            <a:r>
              <a:rPr lang="en-US" sz="2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2200" b="1">
                <a:latin typeface="Cambria"/>
                <a:cs typeface="Cambria"/>
                <a:sym typeface="Symbol"/>
              </a:rPr>
              <a:t> </a:t>
            </a:r>
            <a:r>
              <a:rPr lang="en-US" sz="2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2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Symbol"/>
              </a:rPr>
              <a:t> </a:t>
            </a:r>
            <a:r>
              <a:rPr lang="vi-VN" sz="2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 </a:t>
            </a:r>
            <a:r>
              <a:rPr lang="vi-VN" sz="2200">
                <a:latin typeface="Cambria" panose="02040503050406030204" pitchFamily="18" charset="0"/>
                <a:ea typeface="Cambria" panose="02040503050406030204" pitchFamily="18" charset="0"/>
              </a:rPr>
              <a:t>là ánh xạ để chı̉ quan h</a:t>
            </a:r>
            <a:r>
              <a:rPr lang="en-US" sz="2200">
                <a:latin typeface="Cambria" panose="02040503050406030204" pitchFamily="18" charset="0"/>
                <a:ea typeface="Cambria" panose="02040503050406030204" pitchFamily="18" charset="0"/>
              </a:rPr>
              <a:t>ệ </a:t>
            </a:r>
            <a:r>
              <a:rPr lang="vi-VN" sz="2200">
                <a:latin typeface="Cambria" panose="02040503050406030204" pitchFamily="18" charset="0"/>
                <a:ea typeface="Cambria" panose="02040503050406030204" pitchFamily="18" charset="0"/>
              </a:rPr>
              <a:t>giữa 2</a:t>
            </a:r>
            <a:r>
              <a:rPr lang="en-US" sz="2200">
                <a:latin typeface="Cambria" panose="02040503050406030204" pitchFamily="18" charset="0"/>
                <a:ea typeface="Cambria" panose="02040503050406030204" pitchFamily="18" charset="0"/>
              </a:rPr>
              <a:t> tập X và Y n</a:t>
            </a:r>
            <a:r>
              <a:rPr lang="vi-VN" sz="2200">
                <a:latin typeface="Cambria"/>
                <a:cs typeface="Cambria"/>
              </a:rPr>
              <a:t>ếu nhı̀n dưới góc đ</a:t>
            </a:r>
            <a:r>
              <a:rPr lang="en-US" sz="2200">
                <a:latin typeface="Cambria"/>
                <a:cs typeface="Cambria"/>
              </a:rPr>
              <a:t>ộ </a:t>
            </a:r>
            <a:r>
              <a:rPr lang="vi-VN" sz="2200">
                <a:latin typeface="Cambria"/>
                <a:cs typeface="Cambria"/>
              </a:rPr>
              <a:t>tập hợp, thı̀ ta có thể dùng lại ký hiệu này để diễn tả quan h</a:t>
            </a:r>
            <a:r>
              <a:rPr lang="en-US" sz="2200">
                <a:latin typeface="Cambria"/>
                <a:cs typeface="Cambria"/>
              </a:rPr>
              <a:t>ệ </a:t>
            </a:r>
            <a:r>
              <a:rPr lang="vi-VN" sz="2200">
                <a:latin typeface="Cambria"/>
                <a:cs typeface="Cambria"/>
              </a:rPr>
              <a:t>như là một ma trận</a:t>
            </a:r>
            <a:endParaRPr sz="22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11" y="5224598"/>
            <a:ext cx="6338704" cy="685926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62281" indent="-256137">
              <a:spcBef>
                <a:spcPts val="69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Khi bi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u di</a:t>
            </a:r>
            <a:r>
              <a:rPr lang="en-US" sz="2200">
                <a:latin typeface="Cambria"/>
                <a:cs typeface="Cambria"/>
              </a:rPr>
              <a:t>ễ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dưới dạng ma trận</a:t>
            </a:r>
            <a:r>
              <a:rPr sz="2200">
                <a:latin typeface="Cambria"/>
                <a:cs typeface="Cambria"/>
              </a:rPr>
              <a:t>, vi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như trong vı́ dụ trên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0750" y="3031814"/>
            <a:ext cx="307881" cy="19638"/>
          </a:xfrm>
          <a:custGeom>
            <a:avLst/>
            <a:gdLst/>
            <a:ahLst/>
            <a:cxnLst/>
            <a:rect l="l" t="t" r="r" b="b"/>
            <a:pathLst>
              <a:path w="676910" h="32385">
                <a:moveTo>
                  <a:pt x="676385" y="0"/>
                </a:moveTo>
                <a:lnTo>
                  <a:pt x="0" y="0"/>
                </a:lnTo>
                <a:lnTo>
                  <a:pt x="0" y="32067"/>
                </a:lnTo>
                <a:lnTo>
                  <a:pt x="676385" y="32067"/>
                </a:lnTo>
                <a:lnTo>
                  <a:pt x="676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800" y="3031814"/>
            <a:ext cx="322610" cy="19638"/>
          </a:xfrm>
          <a:custGeom>
            <a:avLst/>
            <a:gdLst/>
            <a:ahLst/>
            <a:cxnLst/>
            <a:rect l="l" t="t" r="r" b="b"/>
            <a:pathLst>
              <a:path w="709295" h="32385">
                <a:moveTo>
                  <a:pt x="709047" y="0"/>
                </a:moveTo>
                <a:lnTo>
                  <a:pt x="0" y="0"/>
                </a:lnTo>
                <a:lnTo>
                  <a:pt x="0" y="32067"/>
                </a:lnTo>
                <a:lnTo>
                  <a:pt x="709047" y="32067"/>
                </a:lnTo>
                <a:lnTo>
                  <a:pt x="709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671" y="3031814"/>
            <a:ext cx="7610950" cy="377170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281686" indent="-256137">
              <a:spcBef>
                <a:spcPts val="1207"/>
              </a:spcBef>
              <a:buSzPct val="123529"/>
              <a:buChar char="•"/>
              <a:tabLst>
                <a:tab pos="282010" algn="l"/>
                <a:tab pos="990268" algn="l"/>
                <a:tab pos="3240847" algn="l"/>
              </a:tabLst>
            </a:pPr>
            <a:r>
              <a:rPr sz="2200">
                <a:latin typeface="Cambria"/>
                <a:cs typeface="Cambria"/>
              </a:rPr>
              <a:t>Coi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i="1" baseline="-19360" dirty="0">
                <a:latin typeface="Times New Roman"/>
                <a:cs typeface="Times New Roman"/>
              </a:rPr>
              <a:t>i	</a:t>
            </a:r>
            <a:r>
              <a:rPr sz="2400" dirty="0">
                <a:latin typeface="Cambria"/>
                <a:cs typeface="Cambria"/>
              </a:rPr>
              <a:t>∈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, ∀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Cambria"/>
                <a:cs typeface="Cambria"/>
              </a:rPr>
              <a:t>= 1,</a:t>
            </a:r>
            <a:r>
              <a:rPr sz="2400" i="1" dirty="0">
                <a:latin typeface="Times New Roman"/>
                <a:cs typeface="Times New Roman"/>
              </a:rPr>
              <a:t>r </a:t>
            </a:r>
            <a:r>
              <a:rPr sz="2200" dirty="0">
                <a:latin typeface="Cambria"/>
                <a:cs typeface="Cambria"/>
              </a:rPr>
              <a:t>và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500" i="1" baseline="-19360" dirty="0">
                <a:latin typeface="Times New Roman"/>
                <a:cs typeface="Times New Roman"/>
              </a:rPr>
              <a:t>i	</a:t>
            </a:r>
            <a:r>
              <a:rPr sz="2400" dirty="0">
                <a:latin typeface="Cambria"/>
                <a:cs typeface="Cambria"/>
              </a:rPr>
              <a:t>∈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Cambria"/>
                <a:cs typeface="Cambria"/>
              </a:rPr>
              <a:t>, ∀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Cambria"/>
                <a:cs typeface="Cambria"/>
              </a:rPr>
              <a:t>= 1,</a:t>
            </a:r>
            <a:r>
              <a:rPr sz="2400" i="1" dirty="0">
                <a:latin typeface="Times New Roman"/>
                <a:cs typeface="Times New Roman"/>
              </a:rPr>
              <a:t>k </a:t>
            </a:r>
            <a:r>
              <a:rPr sz="2200" dirty="0">
                <a:latin typeface="Cambria"/>
                <a:cs typeface="Cambria"/>
              </a:rPr>
              <a:t>,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01" y="3810000"/>
            <a:ext cx="5292169" cy="124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501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1900" y="4331510"/>
            <a:ext cx="307881" cy="19638"/>
          </a:xfrm>
          <a:custGeom>
            <a:avLst/>
            <a:gdLst/>
            <a:ahLst/>
            <a:cxnLst/>
            <a:rect l="l" t="t" r="r" b="b"/>
            <a:pathLst>
              <a:path w="676909" h="32384">
                <a:moveTo>
                  <a:pt x="676385" y="0"/>
                </a:moveTo>
                <a:lnTo>
                  <a:pt x="0" y="0"/>
                </a:lnTo>
                <a:lnTo>
                  <a:pt x="0" y="32067"/>
                </a:lnTo>
                <a:lnTo>
                  <a:pt x="676385" y="32067"/>
                </a:lnTo>
                <a:lnTo>
                  <a:pt x="676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2066" y="1402048"/>
            <a:ext cx="8246063" cy="4637749"/>
          </a:xfrm>
          <a:prstGeom prst="rect">
            <a:avLst/>
          </a:prstGeom>
        </p:spPr>
        <p:txBody>
          <a:bodyPr vert="horz" wrap="square" lIns="0" tIns="25226" rIns="0" bIns="0" rtlCol="0">
            <a:spAutoFit/>
          </a:bodyPr>
          <a:lstStyle/>
          <a:p>
            <a:pPr marL="294622" marR="21992" indent="-256137">
              <a:lnSpc>
                <a:spcPts val="2791"/>
              </a:lnSpc>
              <a:spcBef>
                <a:spcPts val="199"/>
              </a:spcBef>
              <a:buSzPct val="123529"/>
              <a:buChar char="•"/>
              <a:tabLst>
                <a:tab pos="294946" algn="l"/>
                <a:tab pos="969246" algn="l"/>
                <a:tab pos="8174397" algn="l"/>
                <a:tab pos="8653038" algn="l"/>
              </a:tabLst>
            </a:pPr>
            <a:r>
              <a:rPr sz="2200" dirty="0">
                <a:latin typeface="Cambria"/>
                <a:cs typeface="Cambria"/>
              </a:rPr>
              <a:t>Từ đó cho phép ta </a:t>
            </a:r>
            <a:r>
              <a:rPr sz="2200">
                <a:latin typeface="Cambria"/>
                <a:cs typeface="Cambria"/>
              </a:rPr>
              <a:t>mở r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ng </a:t>
            </a:r>
            <a:r>
              <a:rPr sz="2200" dirty="0">
                <a:latin typeface="Cambria"/>
                <a:cs typeface="Cambria"/>
              </a:rPr>
              <a:t>khi các cặp 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) </a:t>
            </a:r>
            <a:r>
              <a:rPr sz="2200" dirty="0">
                <a:latin typeface="Cambria"/>
                <a:cs typeface="Cambria"/>
              </a:rPr>
              <a:t>có </a:t>
            </a:r>
            <a:r>
              <a:rPr sz="2200">
                <a:latin typeface="Cambria"/>
                <a:cs typeface="Cambria"/>
              </a:rPr>
              <a:t>quan h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với </a:t>
            </a:r>
            <a:r>
              <a:rPr sz="2200" dirty="0">
                <a:latin typeface="Cambria"/>
                <a:cs typeface="Cambria"/>
              </a:rPr>
              <a:t>nhau </a:t>
            </a:r>
            <a:r>
              <a:rPr sz="2200">
                <a:latin typeface="Cambria"/>
                <a:cs typeface="Cambria"/>
              </a:rPr>
              <a:t>theo quan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h</a:t>
            </a:r>
            <a:r>
              <a:rPr lang="en-US" sz="2200">
                <a:latin typeface="Cambria"/>
                <a:cs typeface="Cambria"/>
              </a:rPr>
              <a:t>ệ </a:t>
            </a:r>
            <a:r>
              <a:rPr lang="en-US" sz="2200" b="1">
                <a:latin typeface="Cambria"/>
                <a:cs typeface="Cambria"/>
                <a:sym typeface="Symbol"/>
              </a:rPr>
              <a:t>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mà </a:t>
            </a:r>
            <a:r>
              <a:rPr sz="2200" dirty="0">
                <a:latin typeface="Cambria"/>
                <a:cs typeface="Cambria"/>
              </a:rPr>
              <a:t>không hoàn toàn chı́nh xác, thı̀ giá trị của hàm </a:t>
            </a:r>
            <a:r>
              <a:rPr sz="2200">
                <a:latin typeface="Cambria"/>
                <a:cs typeface="Cambria"/>
              </a:rPr>
              <a:t>này thu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c</a:t>
            </a:r>
            <a:r>
              <a:rPr lang="en-US" sz="2200">
                <a:latin typeface="Cambria"/>
                <a:cs typeface="Cambria"/>
              </a:rPr>
              <a:t> [</a:t>
            </a:r>
            <a:r>
              <a:rPr sz="2400">
                <a:latin typeface="Cambria"/>
                <a:cs typeface="Cambria"/>
              </a:rPr>
              <a:t>0,1</a:t>
            </a:r>
            <a:r>
              <a:rPr lang="en-US" sz="2400" dirty="0">
                <a:latin typeface="Cambria"/>
                <a:cs typeface="Cambria"/>
              </a:rPr>
              <a:t>]</a:t>
            </a:r>
            <a:r>
              <a:rPr sz="2200">
                <a:latin typeface="Cambria"/>
                <a:cs typeface="Cambria"/>
              </a:rPr>
              <a:t>.</a:t>
            </a:r>
          </a:p>
          <a:p>
            <a:pPr marL="294622" indent="-256137">
              <a:spcBef>
                <a:spcPts val="1126"/>
              </a:spcBef>
              <a:buSzPct val="123529"/>
              <a:buChar char="•"/>
              <a:tabLst>
                <a:tab pos="294946" algn="l"/>
              </a:tabLst>
            </a:pPr>
            <a:r>
              <a:rPr sz="2200" dirty="0">
                <a:latin typeface="Cambria"/>
                <a:cs typeface="Cambria"/>
              </a:rPr>
              <a:t>Nói cách khác, hàm </a:t>
            </a:r>
            <a:r>
              <a:rPr sz="2200">
                <a:latin typeface="Cambria"/>
                <a:cs typeface="Cambria"/>
              </a:rPr>
              <a:t>quan h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này 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vi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 mở r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ng </a:t>
            </a:r>
            <a:r>
              <a:rPr sz="2200" dirty="0">
                <a:latin typeface="Cambria"/>
                <a:cs typeface="Cambria"/>
              </a:rPr>
              <a:t>trên </a:t>
            </a:r>
            <a:r>
              <a:rPr sz="2200">
                <a:latin typeface="Cambria"/>
                <a:cs typeface="Cambria"/>
              </a:rPr>
              <a:t>2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400" i="1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571781">
              <a:spcBef>
                <a:spcPts val="1210"/>
              </a:spcBef>
            </a:pPr>
            <a:r>
              <a:rPr sz="2400" i="1" dirty="0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ℜ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 =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f</a:t>
            </a:r>
            <a:r>
              <a:rPr sz="2500" baseline="-19360" dirty="0">
                <a:solidFill>
                  <a:srgbClr val="011993"/>
                </a:solidFill>
                <a:latin typeface="Cambria"/>
                <a:cs typeface="Cambria"/>
              </a:rPr>
              <a:t>ℜ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 :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×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Y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→ </a:t>
            </a:r>
            <a:r>
              <a:rPr sz="2400">
                <a:solidFill>
                  <a:srgbClr val="011993"/>
                </a:solidFill>
                <a:latin typeface="Cambria"/>
                <a:cs typeface="Cambria"/>
              </a:rPr>
              <a:t>[0,1</a:t>
            </a:r>
            <a:r>
              <a:rPr lang="en-US" sz="2400">
                <a:solidFill>
                  <a:srgbClr val="011993"/>
                </a:solidFill>
                <a:latin typeface="Cambria"/>
                <a:cs typeface="Cambria"/>
              </a:rPr>
              <a:t>]</a:t>
            </a:r>
            <a:endParaRPr sz="2400">
              <a:latin typeface="Cambria"/>
              <a:cs typeface="Cambria"/>
            </a:endParaRPr>
          </a:p>
          <a:p>
            <a:pPr marL="294622" indent="-256137">
              <a:spcBef>
                <a:spcPts val="1332"/>
              </a:spcBef>
              <a:buSzPct val="123529"/>
              <a:buChar char="•"/>
              <a:tabLst>
                <a:tab pos="294946" algn="l"/>
              </a:tabLst>
            </a:pPr>
            <a:r>
              <a:rPr sz="2200" dirty="0">
                <a:latin typeface="Cambria"/>
                <a:cs typeface="Cambria"/>
              </a:rPr>
              <a:t>Từ đây ta có </a:t>
            </a:r>
            <a:r>
              <a:rPr sz="2200">
                <a:latin typeface="Cambria"/>
                <a:cs typeface="Cambria"/>
              </a:rPr>
              <a:t>quan h</a:t>
            </a:r>
            <a:r>
              <a:rPr lang="en-US" sz="2200">
                <a:latin typeface="Cambria"/>
                <a:cs typeface="Cambria"/>
              </a:rPr>
              <a:t>ệ </a:t>
            </a:r>
            <a:r>
              <a:rPr sz="2200">
                <a:latin typeface="Cambria"/>
                <a:cs typeface="Cambria"/>
              </a:rPr>
              <a:t>mờ</a:t>
            </a:r>
            <a:r>
              <a:rPr sz="2200" dirty="0">
                <a:latin typeface="Cambria"/>
                <a:cs typeface="Cambria"/>
              </a:rPr>
              <a:t>: </a:t>
            </a:r>
            <a:r>
              <a:rPr sz="2200">
                <a:latin typeface="Cambria"/>
                <a:cs typeface="Cambria"/>
              </a:rPr>
              <a:t>là m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i </a:t>
            </a:r>
            <a:r>
              <a:rPr sz="2200" dirty="0">
                <a:latin typeface="Cambria"/>
                <a:cs typeface="Cambria"/>
              </a:rPr>
              <a:t>liên quan giữa </a:t>
            </a:r>
            <a:r>
              <a:rPr sz="2200">
                <a:latin typeface="Cambria"/>
                <a:cs typeface="Cambria"/>
              </a:rPr>
              <a:t>các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hợp </a:t>
            </a:r>
            <a:r>
              <a:rPr sz="2200" dirty="0">
                <a:latin typeface="Cambria"/>
                <a:cs typeface="Cambria"/>
              </a:rPr>
              <a:t>mờ.</a:t>
            </a:r>
            <a:endParaRPr sz="2200">
              <a:latin typeface="Cambria"/>
              <a:cs typeface="Cambria"/>
            </a:endParaRPr>
          </a:p>
          <a:p>
            <a:pPr marL="294622" marR="268427" indent="-256137">
              <a:lnSpc>
                <a:spcPct val="100899"/>
              </a:lnSpc>
              <a:spcBef>
                <a:spcPts val="1182"/>
              </a:spcBef>
              <a:buSzPct val="123529"/>
              <a:buFont typeface="Cambria"/>
              <a:buChar char="•"/>
              <a:tabLst>
                <a:tab pos="294946" algn="l"/>
                <a:tab pos="1077911" algn="l"/>
              </a:tabLst>
            </a:pPr>
            <a:r>
              <a:rPr sz="2200" b="1" dirty="0">
                <a:latin typeface="Cambria"/>
                <a:cs typeface="Cambria"/>
              </a:rPr>
              <a:t>Định nghĩa 8 </a:t>
            </a:r>
            <a:r>
              <a:rPr sz="2200" dirty="0">
                <a:latin typeface="Cambria"/>
                <a:cs typeface="Cambria"/>
              </a:rPr>
              <a:t>(</a:t>
            </a:r>
            <a:r>
              <a:rPr sz="2200">
                <a:latin typeface="Cambria"/>
                <a:cs typeface="Cambria"/>
              </a:rPr>
              <a:t>Quan h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mờ</a:t>
            </a:r>
            <a:r>
              <a:rPr sz="2200" dirty="0">
                <a:latin typeface="Cambria"/>
                <a:cs typeface="Cambria"/>
              </a:rPr>
              <a:t>): Cho các 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i="1" baseline="-1936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Cambria"/>
                <a:cs typeface="Cambria"/>
              </a:rPr>
              <a:t>, ∀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Cambria"/>
                <a:cs typeface="Cambria"/>
              </a:rPr>
              <a:t>∈ 1,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Cambria"/>
                <a:cs typeface="Cambria"/>
              </a:rPr>
              <a:t>, </a:t>
            </a:r>
            <a:r>
              <a:rPr sz="2200">
                <a:latin typeface="Cambria"/>
                <a:cs typeface="Cambria"/>
              </a:rPr>
              <a:t>quan h</a:t>
            </a:r>
            <a:r>
              <a:rPr lang="en-US" sz="2200">
                <a:latin typeface="Cambria"/>
                <a:cs typeface="Cambria"/>
              </a:rPr>
              <a:t>ệ </a:t>
            </a:r>
            <a:r>
              <a:rPr sz="2200">
                <a:latin typeface="Cambria"/>
                <a:cs typeface="Cambria"/>
              </a:rPr>
              <a:t>mờ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en-US" sz="2200" b="1">
                <a:latin typeface="Cambria"/>
                <a:cs typeface="Cambria"/>
                <a:sym typeface="Symbol"/>
              </a:rPr>
              <a:t>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tre</a:t>
            </a:r>
            <a:r>
              <a:rPr sz="2200" dirty="0">
                <a:latin typeface="Cambria"/>
                <a:cs typeface="Cambria"/>
              </a:rPr>
              <a:t>̂n 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baseline="-19360" dirty="0">
                <a:latin typeface="Cambria"/>
                <a:cs typeface="Cambria"/>
              </a:rPr>
              <a:t>1 </a:t>
            </a:r>
            <a:r>
              <a:rPr sz="2400" dirty="0">
                <a:latin typeface="Cambria"/>
                <a:cs typeface="Cambria"/>
              </a:rPr>
              <a:t>×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baseline="-19360" dirty="0">
                <a:latin typeface="Cambria"/>
                <a:cs typeface="Cambria"/>
              </a:rPr>
              <a:t>2 </a:t>
            </a:r>
            <a:r>
              <a:rPr sz="2400" dirty="0">
                <a:latin typeface="Cambria"/>
                <a:cs typeface="Cambria"/>
              </a:rPr>
              <a:t>× . . . ×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i="1" baseline="-19360" dirty="0">
                <a:latin typeface="Times New Roman"/>
                <a:cs typeface="Times New Roman"/>
              </a:rPr>
              <a:t>r </a:t>
            </a:r>
            <a:r>
              <a:rPr sz="2200">
                <a:latin typeface="Cambria"/>
                <a:cs typeface="Cambria"/>
              </a:rPr>
              <a:t>là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con </a:t>
            </a:r>
            <a:r>
              <a:rPr sz="2200" dirty="0">
                <a:latin typeface="Cambria"/>
                <a:cs typeface="Cambria"/>
              </a:rPr>
              <a:t>mờ </a:t>
            </a:r>
            <a:r>
              <a:rPr sz="2200">
                <a:latin typeface="Cambria"/>
                <a:cs typeface="Cambria"/>
              </a:rPr>
              <a:t>của tı́ch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Descartes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baseline="-19360" dirty="0">
                <a:latin typeface="Cambria"/>
                <a:cs typeface="Cambria"/>
              </a:rPr>
              <a:t>1 </a:t>
            </a:r>
            <a:r>
              <a:rPr sz="2400" dirty="0">
                <a:latin typeface="Cambria"/>
                <a:cs typeface="Cambria"/>
              </a:rPr>
              <a:t>×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baseline="-19360" dirty="0">
                <a:latin typeface="Cambria"/>
                <a:cs typeface="Cambria"/>
              </a:rPr>
              <a:t>2 </a:t>
            </a:r>
            <a:r>
              <a:rPr sz="2400" dirty="0">
                <a:latin typeface="Cambria"/>
                <a:cs typeface="Cambria"/>
              </a:rPr>
              <a:t>× . . . </a:t>
            </a:r>
            <a:r>
              <a:rPr sz="2400">
                <a:latin typeface="Cambria"/>
                <a:cs typeface="Cambria"/>
              </a:rPr>
              <a:t>× </a:t>
            </a:r>
            <a:r>
              <a:rPr sz="2400" i="1">
                <a:latin typeface="Times New Roman"/>
                <a:cs typeface="Times New Roman"/>
              </a:rPr>
              <a:t>X</a:t>
            </a:r>
            <a:r>
              <a:rPr sz="2500" i="1" baseline="-19360">
                <a:latin typeface="Times New Roman"/>
                <a:cs typeface="Times New Roman"/>
              </a:rPr>
              <a:t>r</a:t>
            </a:r>
            <a:r>
              <a:rPr lang="en-US" sz="2200">
                <a:latin typeface="Cambria"/>
                <a:cs typeface="Times New Roman"/>
              </a:rPr>
              <a:t> </a:t>
            </a:r>
            <a:r>
              <a:rPr sz="2200">
                <a:latin typeface="Cambria"/>
                <a:cs typeface="Cambria"/>
              </a:rPr>
              <a:t>với hàm thu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c được vi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là</a:t>
            </a:r>
            <a:endParaRPr sz="2200">
              <a:latin typeface="Cambria"/>
              <a:cs typeface="Cambria"/>
            </a:endParaRPr>
          </a:p>
          <a:p>
            <a:pPr marL="294622" algn="ctr">
              <a:spcBef>
                <a:spcPts val="15"/>
              </a:spcBef>
              <a:tabLst>
                <a:tab pos="714726" algn="l"/>
                <a:tab pos="3100812" algn="l"/>
              </a:tabLst>
            </a:pPr>
            <a:r>
              <a:rPr sz="2400" i="1" dirty="0">
                <a:latin typeface="Arial"/>
                <a:cs typeface="Arial"/>
              </a:rPr>
              <a:t>μ</a:t>
            </a:r>
            <a:r>
              <a:rPr sz="2500" baseline="-19360" dirty="0">
                <a:latin typeface="Cambria"/>
                <a:cs typeface="Cambria"/>
              </a:rPr>
              <a:t>ℜ	</a:t>
            </a:r>
            <a:r>
              <a:rPr sz="2400" dirty="0">
                <a:latin typeface="Cambria"/>
                <a:cs typeface="Cambria"/>
              </a:rPr>
              <a:t>: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baseline="-19360" dirty="0">
                <a:latin typeface="Cambria"/>
                <a:cs typeface="Cambria"/>
              </a:rPr>
              <a:t>1 </a:t>
            </a:r>
            <a:r>
              <a:rPr sz="2400" dirty="0">
                <a:latin typeface="Cambria"/>
                <a:cs typeface="Cambria"/>
              </a:rPr>
              <a:t>×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baseline="-19360" dirty="0">
                <a:latin typeface="Cambria"/>
                <a:cs typeface="Cambria"/>
              </a:rPr>
              <a:t>2 </a:t>
            </a:r>
            <a:r>
              <a:rPr sz="2400" dirty="0">
                <a:latin typeface="Cambria"/>
                <a:cs typeface="Cambria"/>
              </a:rPr>
              <a:t>× . . . ×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500" i="1" baseline="-19360" dirty="0">
                <a:latin typeface="Times New Roman"/>
                <a:cs typeface="Times New Roman"/>
              </a:rPr>
              <a:t>r	</a:t>
            </a:r>
            <a:r>
              <a:rPr sz="2400" dirty="0">
                <a:latin typeface="Cambria"/>
                <a:cs typeface="Cambria"/>
              </a:rPr>
              <a:t>→ </a:t>
            </a:r>
            <a:r>
              <a:rPr sz="2400">
                <a:latin typeface="Cambria"/>
                <a:cs typeface="Cambria"/>
              </a:rPr>
              <a:t>[0,1</a:t>
            </a:r>
            <a:r>
              <a:rPr lang="en-US" sz="2400">
                <a:latin typeface="Cambria"/>
                <a:cs typeface="Cambria"/>
              </a:rPr>
              <a:t>]</a:t>
            </a:r>
            <a:endParaRPr sz="24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39686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5713" y="2305665"/>
            <a:ext cx="307881" cy="19638"/>
          </a:xfrm>
          <a:custGeom>
            <a:avLst/>
            <a:gdLst/>
            <a:ahLst/>
            <a:cxnLst/>
            <a:rect l="l" t="t" r="r" b="b"/>
            <a:pathLst>
              <a:path w="676909" h="32385">
                <a:moveTo>
                  <a:pt x="676385" y="0"/>
                </a:moveTo>
                <a:lnTo>
                  <a:pt x="0" y="0"/>
                </a:lnTo>
                <a:lnTo>
                  <a:pt x="0" y="32067"/>
                </a:lnTo>
                <a:lnTo>
                  <a:pt x="676385" y="32067"/>
                </a:lnTo>
                <a:lnTo>
                  <a:pt x="676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4158" y="2286000"/>
            <a:ext cx="8308842" cy="1803527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275218" indent="-256137">
              <a:spcBef>
                <a:spcPts val="64"/>
              </a:spcBef>
              <a:buSzPct val="123529"/>
              <a:buFont typeface="Cambria"/>
              <a:buChar char="•"/>
              <a:tabLst>
                <a:tab pos="275541" algn="l"/>
                <a:tab pos="1899684" algn="l"/>
              </a:tabLst>
            </a:pPr>
            <a:r>
              <a:rPr sz="2200" b="1">
                <a:latin typeface="Cambria"/>
                <a:cs typeface="Cambria"/>
              </a:rPr>
              <a:t>Tính chất 3</a:t>
            </a:r>
            <a:r>
              <a:rPr sz="2200">
                <a:latin typeface="Cambria"/>
                <a:cs typeface="Cambria"/>
              </a:rPr>
              <a:t>:	Gọi </a:t>
            </a:r>
            <a:r>
              <a:rPr sz="2400" i="1">
                <a:latin typeface="Times New Roman"/>
                <a:cs typeface="Times New Roman"/>
              </a:rPr>
              <a:t>A</a:t>
            </a:r>
            <a:r>
              <a:rPr sz="2500" i="1" baseline="-19360">
                <a:latin typeface="Times New Roman"/>
                <a:cs typeface="Times New Roman"/>
              </a:rPr>
              <a:t>i</a:t>
            </a:r>
            <a:r>
              <a:rPr sz="2400">
                <a:latin typeface="Cambria"/>
                <a:cs typeface="Cambria"/>
              </a:rPr>
              <a:t>, ∀</a:t>
            </a:r>
            <a:r>
              <a:rPr sz="2400" i="1">
                <a:latin typeface="Times New Roman"/>
                <a:cs typeface="Times New Roman"/>
              </a:rPr>
              <a:t>i </a:t>
            </a:r>
            <a:r>
              <a:rPr sz="2400">
                <a:latin typeface="Cambria"/>
                <a:cs typeface="Cambria"/>
              </a:rPr>
              <a:t>∈ 1,</a:t>
            </a:r>
            <a:r>
              <a:rPr sz="2400" i="1">
                <a:latin typeface="Times New Roman"/>
                <a:cs typeface="Times New Roman"/>
              </a:rPr>
              <a:t>r </a:t>
            </a:r>
            <a:r>
              <a:rPr sz="2200">
                <a:latin typeface="Cambria"/>
                <a:cs typeface="Cambria"/>
              </a:rPr>
              <a:t>là các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tương ứng trên các không gian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vi-VN" sz="2200" spc="-188">
                <a:latin typeface="Cambria"/>
                <a:cs typeface="Cambria"/>
              </a:rPr>
              <a:t>nền</a:t>
            </a:r>
            <a:r>
              <a:rPr lang="vi-VN" sz="2200" spc="36">
                <a:latin typeface="Cambria"/>
                <a:cs typeface="Cambria"/>
              </a:rPr>
              <a:t> </a:t>
            </a:r>
            <a:r>
              <a:rPr lang="vi-VN" sz="2400" i="1" spc="10">
                <a:latin typeface="Times New Roman"/>
                <a:cs typeface="Times New Roman"/>
              </a:rPr>
              <a:t>X</a:t>
            </a:r>
            <a:r>
              <a:rPr lang="vi-VN" sz="2500" i="1" spc="15" baseline="-19360">
                <a:latin typeface="Times New Roman"/>
                <a:cs typeface="Times New Roman"/>
              </a:rPr>
              <a:t>i</a:t>
            </a:r>
            <a:r>
              <a:rPr lang="vi-VN" sz="2400" spc="10">
                <a:latin typeface="Cambria"/>
                <a:cs typeface="Cambria"/>
              </a:rPr>
              <a:t>,</a:t>
            </a:r>
            <a:r>
              <a:rPr lang="vi-VN" sz="2400" spc="-97">
                <a:latin typeface="Cambria"/>
                <a:cs typeface="Cambria"/>
              </a:rPr>
              <a:t> </a:t>
            </a:r>
            <a:r>
              <a:rPr lang="vi-VN" sz="2400" spc="-13">
                <a:latin typeface="Cambria"/>
                <a:cs typeface="Cambria"/>
              </a:rPr>
              <a:t>∀</a:t>
            </a:r>
            <a:r>
              <a:rPr lang="vi-VN" sz="2400" i="1" spc="-13">
                <a:latin typeface="Times New Roman"/>
                <a:cs typeface="Times New Roman"/>
              </a:rPr>
              <a:t>i</a:t>
            </a:r>
            <a:r>
              <a:rPr lang="vi-VN" sz="2400" i="1" spc="115">
                <a:latin typeface="Times New Roman"/>
                <a:cs typeface="Times New Roman"/>
              </a:rPr>
              <a:t> </a:t>
            </a:r>
            <a:r>
              <a:rPr lang="vi-VN" sz="2400" spc="155">
                <a:latin typeface="Cambria"/>
                <a:cs typeface="Cambria"/>
              </a:rPr>
              <a:t>∈</a:t>
            </a:r>
            <a:r>
              <a:rPr lang="vi-VN" sz="2400" spc="186">
                <a:latin typeface="Cambria"/>
                <a:cs typeface="Cambria"/>
              </a:rPr>
              <a:t> </a:t>
            </a:r>
            <a:r>
              <a:rPr lang="vi-VN" sz="2400" spc="-3">
                <a:latin typeface="Cambria"/>
                <a:cs typeface="Cambria"/>
              </a:rPr>
              <a:t>1,</a:t>
            </a:r>
            <a:r>
              <a:rPr lang="vi-VN" sz="2400" i="1" spc="-3">
                <a:latin typeface="Times New Roman"/>
                <a:cs typeface="Times New Roman"/>
              </a:rPr>
              <a:t>r</a:t>
            </a:r>
            <a:r>
              <a:rPr lang="vi-VN" sz="2200" spc="-3">
                <a:latin typeface="Cambria"/>
                <a:cs typeface="Cambria"/>
              </a:rPr>
              <a:t>.</a:t>
            </a:r>
            <a:r>
              <a:rPr lang="vi-VN" sz="2200" spc="36">
                <a:latin typeface="Cambria"/>
                <a:cs typeface="Cambria"/>
              </a:rPr>
              <a:t> </a:t>
            </a:r>
            <a:r>
              <a:rPr lang="vi-VN" sz="2200" spc="5">
                <a:latin typeface="Cambria"/>
                <a:cs typeface="Cambria"/>
              </a:rPr>
              <a:t>Khi</a:t>
            </a:r>
            <a:r>
              <a:rPr lang="vi-VN" sz="2200" spc="36">
                <a:latin typeface="Cambria"/>
                <a:cs typeface="Cambria"/>
              </a:rPr>
              <a:t> </a:t>
            </a:r>
            <a:r>
              <a:rPr lang="vi-VN" sz="2200" spc="-84">
                <a:latin typeface="Cambria"/>
                <a:cs typeface="Cambria"/>
              </a:rPr>
              <a:t>đó</a:t>
            </a:r>
            <a:r>
              <a:rPr lang="vi-VN" sz="2200" spc="36">
                <a:latin typeface="Cambria"/>
                <a:cs typeface="Cambria"/>
              </a:rPr>
              <a:t> </a:t>
            </a:r>
            <a:r>
              <a:rPr lang="vi-VN" sz="2200" spc="-43">
                <a:latin typeface="Cambria"/>
                <a:cs typeface="Cambria"/>
              </a:rPr>
              <a:t>tập </a:t>
            </a:r>
            <a:r>
              <a:rPr lang="vi-VN" sz="2200" spc="-148">
                <a:latin typeface="Cambria"/>
                <a:cs typeface="Cambria"/>
              </a:rPr>
              <a:t>mờ</a:t>
            </a:r>
            <a:r>
              <a:rPr lang="vi-VN" sz="2200" spc="38">
                <a:latin typeface="Cambria"/>
                <a:cs typeface="Cambria"/>
              </a:rPr>
              <a:t> </a:t>
            </a:r>
            <a:r>
              <a:rPr lang="vi-VN" sz="2400" i="1" spc="8">
                <a:latin typeface="Times New Roman"/>
                <a:cs typeface="Times New Roman"/>
              </a:rPr>
              <a:t>A</a:t>
            </a:r>
            <a:r>
              <a:rPr lang="vi-VN" sz="2400" i="1" spc="115">
                <a:latin typeface="Times New Roman"/>
                <a:cs typeface="Times New Roman"/>
              </a:rPr>
              <a:t> </a:t>
            </a:r>
            <a:r>
              <a:rPr lang="vi-VN" sz="2400" spc="318">
                <a:latin typeface="Cambria"/>
                <a:cs typeface="Cambria"/>
              </a:rPr>
              <a:t>=</a:t>
            </a:r>
            <a:r>
              <a:rPr lang="vi-VN" sz="2400" spc="186">
                <a:latin typeface="Cambria"/>
                <a:cs typeface="Cambria"/>
              </a:rPr>
              <a:t> </a:t>
            </a:r>
            <a:r>
              <a:rPr lang="vi-VN" sz="2400" i="1" spc="-81">
                <a:latin typeface="Times New Roman"/>
                <a:cs typeface="Times New Roman"/>
              </a:rPr>
              <a:t>A</a:t>
            </a:r>
            <a:r>
              <a:rPr lang="vi-VN" sz="2500" spc="-122" baseline="-19360">
                <a:latin typeface="Cambria"/>
                <a:cs typeface="Cambria"/>
              </a:rPr>
              <a:t>1</a:t>
            </a:r>
            <a:r>
              <a:rPr lang="vi-VN" sz="2500" spc="290" baseline="-19360">
                <a:latin typeface="Cambria"/>
                <a:cs typeface="Cambria"/>
              </a:rPr>
              <a:t> </a:t>
            </a:r>
            <a:r>
              <a:rPr lang="vi-VN" sz="2400" spc="211">
                <a:latin typeface="Cambria"/>
                <a:cs typeface="Cambria"/>
              </a:rPr>
              <a:t>×</a:t>
            </a:r>
            <a:r>
              <a:rPr lang="vi-VN" sz="2400" spc="107">
                <a:latin typeface="Cambria"/>
                <a:cs typeface="Cambria"/>
              </a:rPr>
              <a:t> </a:t>
            </a:r>
            <a:r>
              <a:rPr lang="vi-VN" sz="2400" i="1" spc="-81">
                <a:latin typeface="Times New Roman"/>
                <a:cs typeface="Times New Roman"/>
              </a:rPr>
              <a:t>A</a:t>
            </a:r>
            <a:r>
              <a:rPr lang="vi-VN" sz="2500" spc="-122" baseline="-19360">
                <a:latin typeface="Cambria"/>
                <a:cs typeface="Cambria"/>
              </a:rPr>
              <a:t>2</a:t>
            </a:r>
            <a:r>
              <a:rPr lang="vi-VN" sz="2500" spc="290" baseline="-19360">
                <a:latin typeface="Cambria"/>
                <a:cs typeface="Cambria"/>
              </a:rPr>
              <a:t> </a:t>
            </a:r>
            <a:r>
              <a:rPr lang="vi-VN" sz="2400" spc="211">
                <a:latin typeface="Cambria"/>
                <a:cs typeface="Cambria"/>
              </a:rPr>
              <a:t>×</a:t>
            </a:r>
            <a:r>
              <a:rPr lang="vi-VN" sz="2400" spc="46">
                <a:latin typeface="Cambria"/>
                <a:cs typeface="Cambria"/>
              </a:rPr>
              <a:t> </a:t>
            </a:r>
            <a:r>
              <a:rPr lang="vi-VN" sz="2400" spc="109">
                <a:latin typeface="Cambria"/>
                <a:cs typeface="Cambria"/>
              </a:rPr>
              <a:t>.</a:t>
            </a:r>
            <a:r>
              <a:rPr lang="vi-VN" sz="2400" spc="-97">
                <a:latin typeface="Cambria"/>
                <a:cs typeface="Cambria"/>
              </a:rPr>
              <a:t> </a:t>
            </a:r>
            <a:r>
              <a:rPr lang="vi-VN" sz="2400" spc="109">
                <a:latin typeface="Cambria"/>
                <a:cs typeface="Cambria"/>
              </a:rPr>
              <a:t>.</a:t>
            </a:r>
            <a:r>
              <a:rPr lang="vi-VN" sz="2400" spc="-97">
                <a:latin typeface="Cambria"/>
                <a:cs typeface="Cambria"/>
              </a:rPr>
              <a:t> </a:t>
            </a:r>
            <a:r>
              <a:rPr lang="vi-VN" sz="2400" spc="109">
                <a:latin typeface="Cambria"/>
                <a:cs typeface="Cambria"/>
              </a:rPr>
              <a:t>.</a:t>
            </a:r>
            <a:r>
              <a:rPr lang="vi-VN" sz="2400" spc="46">
                <a:latin typeface="Cambria"/>
                <a:cs typeface="Cambria"/>
              </a:rPr>
              <a:t> </a:t>
            </a:r>
            <a:r>
              <a:rPr lang="vi-VN" sz="2400" spc="211">
                <a:latin typeface="Cambria"/>
                <a:cs typeface="Cambria"/>
              </a:rPr>
              <a:t>×</a:t>
            </a:r>
            <a:r>
              <a:rPr lang="vi-VN" sz="2400" spc="104">
                <a:latin typeface="Cambria"/>
                <a:cs typeface="Cambria"/>
              </a:rPr>
              <a:t> </a:t>
            </a:r>
            <a:r>
              <a:rPr lang="vi-VN" sz="2400" i="1" spc="-38">
                <a:latin typeface="Times New Roman"/>
                <a:cs typeface="Times New Roman"/>
              </a:rPr>
              <a:t>A</a:t>
            </a:r>
            <a:r>
              <a:rPr lang="vi-VN" sz="2500" i="1" spc="-57" baseline="-19360">
                <a:latin typeface="Times New Roman"/>
                <a:cs typeface="Times New Roman"/>
              </a:rPr>
              <a:t>r</a:t>
            </a:r>
            <a:r>
              <a:rPr lang="vi-VN" sz="2500" i="1" spc="141" baseline="-19360">
                <a:latin typeface="Times New Roman"/>
                <a:cs typeface="Times New Roman"/>
              </a:rPr>
              <a:t> </a:t>
            </a:r>
            <a:r>
              <a:rPr lang="vi-VN" sz="2200" spc="-166">
                <a:latin typeface="Cambria"/>
                <a:cs typeface="Cambria"/>
              </a:rPr>
              <a:t>trên</a:t>
            </a:r>
            <a:r>
              <a:rPr lang="vi-VN" sz="2200" spc="36">
                <a:latin typeface="Cambria"/>
                <a:cs typeface="Cambria"/>
              </a:rPr>
              <a:t> </a:t>
            </a:r>
            <a:r>
              <a:rPr lang="vi-VN" sz="2200" spc="-41">
                <a:latin typeface="Cambria"/>
                <a:cs typeface="Cambria"/>
              </a:rPr>
              <a:t>không</a:t>
            </a:r>
            <a:r>
              <a:rPr lang="vi-VN" sz="2200" spc="38">
                <a:latin typeface="Cambria"/>
                <a:cs typeface="Cambria"/>
              </a:rPr>
              <a:t> </a:t>
            </a:r>
            <a:r>
              <a:rPr lang="vi-VN" sz="2200" spc="5">
                <a:latin typeface="Cambria"/>
                <a:cs typeface="Cambria"/>
              </a:rPr>
              <a:t>gian</a:t>
            </a:r>
            <a:r>
              <a:rPr lang="vi-VN" sz="2200" spc="36">
                <a:latin typeface="Cambria"/>
                <a:cs typeface="Cambria"/>
              </a:rPr>
              <a:t> </a:t>
            </a:r>
            <a:r>
              <a:rPr lang="vi-VN" sz="2200" spc="-188">
                <a:latin typeface="Cambria"/>
                <a:cs typeface="Cambria"/>
              </a:rPr>
              <a:t>nền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vi-VN" sz="2400" i="1" spc="8">
                <a:latin typeface="Times New Roman"/>
                <a:cs typeface="Times New Roman"/>
              </a:rPr>
              <a:t>X</a:t>
            </a:r>
            <a:r>
              <a:rPr lang="vi-VN" sz="2400" i="1" spc="84">
                <a:latin typeface="Times New Roman"/>
                <a:cs typeface="Times New Roman"/>
              </a:rPr>
              <a:t> </a:t>
            </a:r>
            <a:r>
              <a:rPr lang="vi-VN" sz="2400" spc="318">
                <a:latin typeface="Cambria"/>
                <a:cs typeface="Cambria"/>
              </a:rPr>
              <a:t>=</a:t>
            </a:r>
            <a:r>
              <a:rPr lang="vi-VN" sz="2400" spc="155">
                <a:latin typeface="Cambria"/>
                <a:cs typeface="Cambria"/>
              </a:rPr>
              <a:t> </a:t>
            </a:r>
            <a:r>
              <a:rPr lang="vi-VN" sz="2400" i="1" spc="-81">
                <a:latin typeface="Times New Roman"/>
                <a:cs typeface="Times New Roman"/>
              </a:rPr>
              <a:t>X</a:t>
            </a:r>
            <a:r>
              <a:rPr lang="vi-VN" sz="2500" spc="-122" baseline="-19360">
                <a:latin typeface="Cambria"/>
                <a:cs typeface="Cambria"/>
              </a:rPr>
              <a:t>1</a:t>
            </a:r>
            <a:r>
              <a:rPr lang="vi-VN" sz="2500" spc="259" baseline="-19360">
                <a:latin typeface="Cambria"/>
                <a:cs typeface="Cambria"/>
              </a:rPr>
              <a:t> </a:t>
            </a:r>
            <a:r>
              <a:rPr lang="vi-VN" sz="2400" spc="211">
                <a:latin typeface="Cambria"/>
                <a:cs typeface="Cambria"/>
              </a:rPr>
              <a:t>×</a:t>
            </a:r>
            <a:r>
              <a:rPr lang="vi-VN" sz="2400" spc="25">
                <a:latin typeface="Cambria"/>
                <a:cs typeface="Cambria"/>
              </a:rPr>
              <a:t> </a:t>
            </a:r>
            <a:r>
              <a:rPr lang="vi-VN" sz="2400" i="1" spc="-81">
                <a:latin typeface="Times New Roman"/>
                <a:cs typeface="Times New Roman"/>
              </a:rPr>
              <a:t>X</a:t>
            </a:r>
            <a:r>
              <a:rPr lang="vi-VN" sz="2500" spc="-122" baseline="-19360">
                <a:latin typeface="Cambria"/>
                <a:cs typeface="Cambria"/>
              </a:rPr>
              <a:t>2</a:t>
            </a:r>
            <a:r>
              <a:rPr lang="vi-VN" sz="2500" spc="259" baseline="-19360">
                <a:latin typeface="Cambria"/>
                <a:cs typeface="Cambria"/>
              </a:rPr>
              <a:t> </a:t>
            </a:r>
            <a:r>
              <a:rPr lang="vi-VN" sz="2400" spc="211">
                <a:latin typeface="Cambria"/>
                <a:cs typeface="Cambria"/>
              </a:rPr>
              <a:t>×</a:t>
            </a:r>
            <a:r>
              <a:rPr lang="vi-VN" sz="2400" spc="20">
                <a:latin typeface="Cambria"/>
                <a:cs typeface="Cambria"/>
              </a:rPr>
              <a:t> </a:t>
            </a:r>
            <a:r>
              <a:rPr lang="vi-VN" sz="2400" spc="109">
                <a:latin typeface="Cambria"/>
                <a:cs typeface="Cambria"/>
              </a:rPr>
              <a:t>.</a:t>
            </a:r>
            <a:r>
              <a:rPr lang="vi-VN" sz="2400" spc="-115">
                <a:latin typeface="Cambria"/>
                <a:cs typeface="Cambria"/>
              </a:rPr>
              <a:t> </a:t>
            </a:r>
            <a:r>
              <a:rPr lang="vi-VN" sz="2400" spc="109">
                <a:latin typeface="Cambria"/>
                <a:cs typeface="Cambria"/>
              </a:rPr>
              <a:t>.</a:t>
            </a:r>
            <a:r>
              <a:rPr lang="vi-VN" sz="2400" spc="-112">
                <a:latin typeface="Cambria"/>
                <a:cs typeface="Cambria"/>
              </a:rPr>
              <a:t> </a:t>
            </a:r>
            <a:r>
              <a:rPr lang="vi-VN" sz="2400" spc="109">
                <a:latin typeface="Cambria"/>
                <a:cs typeface="Cambria"/>
              </a:rPr>
              <a:t>.</a:t>
            </a:r>
            <a:r>
              <a:rPr lang="vi-VN" sz="2400" spc="20">
                <a:latin typeface="Cambria"/>
                <a:cs typeface="Cambria"/>
              </a:rPr>
              <a:t> </a:t>
            </a:r>
            <a:r>
              <a:rPr lang="vi-VN" sz="2400" spc="211">
                <a:latin typeface="Cambria"/>
                <a:cs typeface="Cambria"/>
              </a:rPr>
              <a:t>×</a:t>
            </a:r>
            <a:r>
              <a:rPr lang="vi-VN" sz="2400" spc="28">
                <a:latin typeface="Cambria"/>
                <a:cs typeface="Cambria"/>
              </a:rPr>
              <a:t> </a:t>
            </a:r>
            <a:r>
              <a:rPr lang="vi-VN" sz="2400" i="1" spc="-38">
                <a:latin typeface="Times New Roman"/>
                <a:cs typeface="Times New Roman"/>
              </a:rPr>
              <a:t>X</a:t>
            </a:r>
            <a:r>
              <a:rPr lang="vi-VN" sz="2500" i="1" spc="-57" baseline="-19360">
                <a:latin typeface="Times New Roman"/>
                <a:cs typeface="Times New Roman"/>
              </a:rPr>
              <a:t>r</a:t>
            </a:r>
            <a:r>
              <a:rPr lang="vi-VN" sz="2500" i="1" spc="106" baseline="-19360">
                <a:latin typeface="Times New Roman"/>
                <a:cs typeface="Times New Roman"/>
              </a:rPr>
              <a:t> </a:t>
            </a:r>
            <a:r>
              <a:rPr lang="vi-VN" sz="2200" spc="-87">
                <a:latin typeface="Cambria"/>
                <a:cs typeface="Cambria"/>
              </a:rPr>
              <a:t>có</a:t>
            </a:r>
            <a:r>
              <a:rPr lang="vi-VN" sz="2200" spc="15">
                <a:latin typeface="Cambria"/>
                <a:cs typeface="Cambria"/>
              </a:rPr>
              <a:t> </a:t>
            </a:r>
            <a:r>
              <a:rPr lang="vi-VN" sz="2200" spc="-51">
                <a:latin typeface="Cambria"/>
                <a:cs typeface="Cambria"/>
              </a:rPr>
              <a:t>hàm</a:t>
            </a:r>
            <a:r>
              <a:rPr lang="vi-VN" sz="2200" spc="15">
                <a:latin typeface="Cambria"/>
                <a:cs typeface="Cambria"/>
              </a:rPr>
              <a:t> </a:t>
            </a:r>
            <a:r>
              <a:rPr lang="vi-VN" sz="2200" spc="-41">
                <a:latin typeface="Cambria"/>
                <a:cs typeface="Cambria"/>
              </a:rPr>
              <a:t>thuộ</a:t>
            </a:r>
            <a:r>
              <a:rPr lang="vi-VN" sz="2200" spc="8">
                <a:latin typeface="Cambria"/>
                <a:cs typeface="Cambria"/>
              </a:rPr>
              <a:t>c</a:t>
            </a:r>
            <a:r>
              <a:rPr lang="vi-VN" sz="2200" spc="15">
                <a:latin typeface="Cambria"/>
                <a:cs typeface="Cambria"/>
              </a:rPr>
              <a:t> </a:t>
            </a:r>
            <a:r>
              <a:rPr lang="vi-VN" sz="2200" spc="-153">
                <a:latin typeface="Cambria"/>
                <a:cs typeface="Cambria"/>
              </a:rPr>
              <a:t>là</a:t>
            </a:r>
            <a:endParaRPr lang="en-US" sz="2200" spc="-153">
              <a:latin typeface="Cambria"/>
              <a:cs typeface="Cambria"/>
            </a:endParaRPr>
          </a:p>
          <a:p>
            <a:pPr marL="19404" algn="ctr">
              <a:spcBef>
                <a:spcPts val="36"/>
              </a:spcBef>
            </a:pPr>
            <a:endParaRPr lang="en-US" sz="2200" i="1" spc="-129">
              <a:latin typeface="Arial"/>
              <a:cs typeface="Arial"/>
            </a:endParaRPr>
          </a:p>
          <a:p>
            <a:pPr marL="19404" algn="ctr">
              <a:spcBef>
                <a:spcPts val="36"/>
              </a:spcBef>
            </a:pPr>
            <a:r>
              <a:rPr lang="el-GR" sz="2200" i="1" spc="-129">
                <a:latin typeface="Arial"/>
                <a:cs typeface="Arial"/>
              </a:rPr>
              <a:t>μ</a:t>
            </a:r>
            <a:r>
              <a:rPr lang="en-US" sz="2400" i="1" spc="8" baseline="-19360">
                <a:latin typeface="Times New Roman"/>
                <a:cs typeface="Times New Roman"/>
              </a:rPr>
              <a:t>A</a:t>
            </a:r>
            <a:r>
              <a:rPr lang="en-US" sz="2200" spc="-112">
                <a:latin typeface="Cambria"/>
                <a:cs typeface="Cambria"/>
              </a:rPr>
              <a:t>(</a:t>
            </a:r>
            <a:r>
              <a:rPr lang="en-US" sz="2200" i="1" spc="5">
                <a:latin typeface="Times New Roman"/>
                <a:cs typeface="Times New Roman"/>
              </a:rPr>
              <a:t>x</a:t>
            </a:r>
            <a:r>
              <a:rPr lang="en-US" sz="2200" spc="-112">
                <a:latin typeface="Cambria"/>
                <a:cs typeface="Cambria"/>
              </a:rPr>
              <a:t>)</a:t>
            </a:r>
            <a:r>
              <a:rPr lang="en-US" sz="2200" spc="138">
                <a:latin typeface="Cambria"/>
                <a:cs typeface="Cambria"/>
              </a:rPr>
              <a:t> </a:t>
            </a:r>
            <a:r>
              <a:rPr lang="en-US" sz="2200" spc="318">
                <a:latin typeface="Cambria"/>
                <a:cs typeface="Cambria"/>
              </a:rPr>
              <a:t>=</a:t>
            </a:r>
            <a:r>
              <a:rPr lang="en-US" sz="2200" spc="140">
                <a:latin typeface="Cambria"/>
                <a:cs typeface="Cambria"/>
              </a:rPr>
              <a:t> </a:t>
            </a:r>
            <a:r>
              <a:rPr lang="en-US" sz="2200" spc="-84">
                <a:latin typeface="Cambria"/>
                <a:cs typeface="Cambria"/>
              </a:rPr>
              <a:t>min</a:t>
            </a:r>
            <a:r>
              <a:rPr lang="en-US" sz="2200" spc="-125">
                <a:latin typeface="Cambria"/>
                <a:cs typeface="Cambria"/>
              </a:rPr>
              <a:t> </a:t>
            </a:r>
            <a:r>
              <a:rPr lang="en-US" sz="3400" spc="-202" baseline="-11350">
                <a:latin typeface="Verdana"/>
                <a:cs typeface="Verdana"/>
              </a:rPr>
              <a:t>{</a:t>
            </a:r>
            <a:r>
              <a:rPr lang="el-GR" sz="2200" i="1" spc="-129">
                <a:latin typeface="Arial"/>
                <a:cs typeface="Arial"/>
              </a:rPr>
              <a:t>μ</a:t>
            </a:r>
            <a:r>
              <a:rPr lang="en-US" sz="2400" i="1" spc="-72" baseline="-19360">
                <a:latin typeface="Times New Roman"/>
                <a:cs typeface="Times New Roman"/>
              </a:rPr>
              <a:t>A</a:t>
            </a:r>
            <a:r>
              <a:rPr lang="en-US" sz="1600" spc="-95" baseline="-44917">
                <a:latin typeface="Cambria"/>
                <a:cs typeface="Cambria"/>
              </a:rPr>
              <a:t>1</a:t>
            </a:r>
            <a:r>
              <a:rPr lang="en-US" sz="2200" spc="-112">
                <a:latin typeface="Cambria"/>
                <a:cs typeface="Cambria"/>
              </a:rPr>
              <a:t>(</a:t>
            </a:r>
            <a:r>
              <a:rPr lang="en-US" sz="2200" i="1" spc="-79">
                <a:latin typeface="Times New Roman"/>
                <a:cs typeface="Times New Roman"/>
              </a:rPr>
              <a:t>x</a:t>
            </a:r>
            <a:r>
              <a:rPr lang="en-US" sz="2400" spc="-129" baseline="-19360">
                <a:latin typeface="Cambria"/>
                <a:cs typeface="Cambria"/>
              </a:rPr>
              <a:t>1</a:t>
            </a:r>
            <a:r>
              <a:rPr lang="en-US" sz="2200" spc="-112">
                <a:latin typeface="Cambria"/>
                <a:cs typeface="Cambria"/>
              </a:rPr>
              <a:t>)</a:t>
            </a:r>
            <a:r>
              <a:rPr lang="en-US" sz="2200" spc="109">
                <a:latin typeface="Cambria"/>
                <a:cs typeface="Cambria"/>
              </a:rPr>
              <a:t>,</a:t>
            </a:r>
            <a:r>
              <a:rPr lang="en-US" sz="2200" spc="-125">
                <a:latin typeface="Cambria"/>
                <a:cs typeface="Cambria"/>
              </a:rPr>
              <a:t> </a:t>
            </a:r>
            <a:r>
              <a:rPr lang="el-GR" sz="2200" i="1" spc="-129">
                <a:latin typeface="Arial"/>
                <a:cs typeface="Arial"/>
              </a:rPr>
              <a:t>μ</a:t>
            </a:r>
            <a:r>
              <a:rPr lang="en-US" sz="2400" i="1" spc="-72" baseline="-19360">
                <a:latin typeface="Times New Roman"/>
                <a:cs typeface="Times New Roman"/>
              </a:rPr>
              <a:t>A</a:t>
            </a:r>
            <a:r>
              <a:rPr lang="en-US" sz="1600" spc="-95" baseline="-44917">
                <a:latin typeface="Cambria"/>
                <a:cs typeface="Cambria"/>
              </a:rPr>
              <a:t>2</a:t>
            </a:r>
            <a:r>
              <a:rPr lang="en-US" sz="2200" spc="-112">
                <a:latin typeface="Cambria"/>
                <a:cs typeface="Cambria"/>
              </a:rPr>
              <a:t>(</a:t>
            </a:r>
            <a:r>
              <a:rPr lang="en-US" sz="2200" i="1" spc="-71">
                <a:latin typeface="Times New Roman"/>
                <a:cs typeface="Times New Roman"/>
              </a:rPr>
              <a:t>x</a:t>
            </a:r>
            <a:r>
              <a:rPr lang="en-US" sz="2400" spc="-129" baseline="-19360">
                <a:latin typeface="Cambria"/>
                <a:cs typeface="Cambria"/>
              </a:rPr>
              <a:t>2</a:t>
            </a:r>
            <a:r>
              <a:rPr lang="en-US" sz="2200" spc="-115">
                <a:latin typeface="Cambria"/>
                <a:cs typeface="Cambria"/>
              </a:rPr>
              <a:t>)</a:t>
            </a:r>
            <a:r>
              <a:rPr lang="en-US" sz="2200" spc="109">
                <a:latin typeface="Cambria"/>
                <a:cs typeface="Cambria"/>
              </a:rPr>
              <a:t>,</a:t>
            </a:r>
            <a:r>
              <a:rPr lang="en-US" sz="2200" spc="-125">
                <a:latin typeface="Cambria"/>
                <a:cs typeface="Cambria"/>
              </a:rPr>
              <a:t> </a:t>
            </a:r>
            <a:r>
              <a:rPr lang="en-US" sz="2200" spc="109">
                <a:latin typeface="Cambria"/>
                <a:cs typeface="Cambria"/>
              </a:rPr>
              <a:t>.</a:t>
            </a:r>
            <a:r>
              <a:rPr lang="en-US" sz="2200" spc="-125">
                <a:latin typeface="Cambria"/>
                <a:cs typeface="Cambria"/>
              </a:rPr>
              <a:t> </a:t>
            </a:r>
            <a:r>
              <a:rPr lang="en-US" sz="2200" spc="109">
                <a:latin typeface="Cambria"/>
                <a:cs typeface="Cambria"/>
              </a:rPr>
              <a:t>.</a:t>
            </a:r>
            <a:r>
              <a:rPr lang="en-US" sz="2200" spc="-125">
                <a:latin typeface="Cambria"/>
                <a:cs typeface="Cambria"/>
              </a:rPr>
              <a:t> </a:t>
            </a:r>
            <a:r>
              <a:rPr lang="en-US" sz="2200" spc="109">
                <a:latin typeface="Cambria"/>
                <a:cs typeface="Cambria"/>
              </a:rPr>
              <a:t>.</a:t>
            </a:r>
            <a:r>
              <a:rPr lang="en-US" sz="2200" spc="-125">
                <a:latin typeface="Cambria"/>
                <a:cs typeface="Cambria"/>
              </a:rPr>
              <a:t> </a:t>
            </a:r>
            <a:r>
              <a:rPr lang="en-US" sz="2200" spc="109">
                <a:latin typeface="Cambria"/>
                <a:cs typeface="Cambria"/>
              </a:rPr>
              <a:t>,</a:t>
            </a:r>
            <a:r>
              <a:rPr lang="en-US" sz="2200" spc="-125">
                <a:latin typeface="Cambria"/>
                <a:cs typeface="Cambria"/>
              </a:rPr>
              <a:t> </a:t>
            </a:r>
            <a:r>
              <a:rPr lang="el-GR" sz="2200" i="1" spc="-129">
                <a:latin typeface="Arial"/>
                <a:cs typeface="Arial"/>
              </a:rPr>
              <a:t>μ</a:t>
            </a:r>
            <a:r>
              <a:rPr lang="en-US" sz="2400" i="1" spc="-72" baseline="-19360">
                <a:latin typeface="Times New Roman"/>
                <a:cs typeface="Times New Roman"/>
              </a:rPr>
              <a:t>A</a:t>
            </a:r>
            <a:r>
              <a:rPr lang="en-US" sz="1600" i="1" baseline="-44917">
                <a:latin typeface="Times New Roman"/>
                <a:cs typeface="Times New Roman"/>
              </a:rPr>
              <a:t>r</a:t>
            </a:r>
            <a:r>
              <a:rPr lang="en-US" sz="2200" spc="-115">
                <a:latin typeface="Cambria"/>
                <a:cs typeface="Cambria"/>
              </a:rPr>
              <a:t>(</a:t>
            </a:r>
            <a:r>
              <a:rPr lang="en-US" sz="2200" i="1" spc="-79">
                <a:latin typeface="Times New Roman"/>
                <a:cs typeface="Times New Roman"/>
              </a:rPr>
              <a:t>x</a:t>
            </a:r>
            <a:r>
              <a:rPr lang="en-US" sz="2400" i="1" spc="19" baseline="-19360">
                <a:latin typeface="Times New Roman"/>
                <a:cs typeface="Times New Roman"/>
              </a:rPr>
              <a:t>r</a:t>
            </a:r>
            <a:r>
              <a:rPr lang="en-US" sz="2200" spc="-115">
                <a:latin typeface="Cambria"/>
                <a:cs typeface="Cambria"/>
              </a:rPr>
              <a:t>)</a:t>
            </a:r>
            <a:r>
              <a:rPr lang="en-US" sz="3400" spc="-202" baseline="-11350">
                <a:latin typeface="Verdana"/>
                <a:cs typeface="Verdana"/>
              </a:rPr>
              <a:t>}</a:t>
            </a:r>
            <a:r>
              <a:rPr lang="en-US" sz="2200" spc="109">
                <a:latin typeface="Cambria"/>
                <a:cs typeface="Cambria"/>
              </a:rPr>
              <a:t>,</a:t>
            </a:r>
            <a:r>
              <a:rPr lang="en-US" sz="2200" spc="-125">
                <a:latin typeface="Cambria"/>
                <a:cs typeface="Cambria"/>
              </a:rPr>
              <a:t> </a:t>
            </a:r>
            <a:r>
              <a:rPr lang="en-US" sz="2200" spc="-25">
                <a:latin typeface="Cambria"/>
                <a:cs typeface="Cambria"/>
              </a:rPr>
              <a:t>∀</a:t>
            </a:r>
            <a:r>
              <a:rPr lang="en-US" sz="2200" i="1" spc="5">
                <a:latin typeface="Times New Roman"/>
                <a:cs typeface="Times New Roman"/>
              </a:rPr>
              <a:t>x</a:t>
            </a:r>
            <a:r>
              <a:rPr lang="en-US" sz="2200" i="1" spc="69">
                <a:latin typeface="Times New Roman"/>
                <a:cs typeface="Times New Roman"/>
              </a:rPr>
              <a:t> </a:t>
            </a:r>
            <a:r>
              <a:rPr lang="en-US" sz="2200" spc="155">
                <a:latin typeface="Cambria"/>
                <a:cs typeface="Cambria"/>
              </a:rPr>
              <a:t>∈</a:t>
            </a:r>
            <a:r>
              <a:rPr lang="en-US" sz="2200" spc="138">
                <a:latin typeface="Cambria"/>
                <a:cs typeface="Cambria"/>
              </a:rPr>
              <a:t> </a:t>
            </a:r>
            <a:r>
              <a:rPr lang="en-US" sz="2200" i="1" spc="8">
                <a:latin typeface="Times New Roman"/>
                <a:cs typeface="Times New Roman"/>
              </a:rPr>
              <a:t>X</a:t>
            </a:r>
            <a:endParaRPr lang="en-US"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8247" y="2723562"/>
            <a:ext cx="307881" cy="19638"/>
          </a:xfrm>
          <a:custGeom>
            <a:avLst/>
            <a:gdLst/>
            <a:ahLst/>
            <a:cxnLst/>
            <a:rect l="l" t="t" r="r" b="b"/>
            <a:pathLst>
              <a:path w="676910" h="32385">
                <a:moveTo>
                  <a:pt x="676385" y="0"/>
                </a:moveTo>
                <a:lnTo>
                  <a:pt x="0" y="0"/>
                </a:lnTo>
                <a:lnTo>
                  <a:pt x="0" y="32067"/>
                </a:lnTo>
                <a:lnTo>
                  <a:pt x="676385" y="32067"/>
                </a:lnTo>
                <a:lnTo>
                  <a:pt x="676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4158" y="4227608"/>
            <a:ext cx="7919120" cy="804659"/>
          </a:xfrm>
          <a:prstGeom prst="rect">
            <a:avLst/>
          </a:prstGeom>
        </p:spPr>
        <p:txBody>
          <a:bodyPr vert="horz" wrap="square" lIns="0" tIns="136477" rIns="0" bIns="0" rtlCol="0">
            <a:spAutoFit/>
          </a:bodyPr>
          <a:lstStyle/>
          <a:p>
            <a:pPr marL="275218" indent="-256137">
              <a:lnSpc>
                <a:spcPts val="2580"/>
              </a:lnSpc>
              <a:spcBef>
                <a:spcPts val="1665"/>
              </a:spcBef>
              <a:buSzPct val="123529"/>
              <a:buChar char="•"/>
              <a:tabLst>
                <a:tab pos="275541" algn="l"/>
              </a:tabLst>
            </a:pPr>
            <a:r>
              <a:rPr sz="2200">
                <a:latin typeface="Cambria"/>
                <a:cs typeface="Cambria"/>
              </a:rPr>
              <a:t>Đi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u </a:t>
            </a:r>
            <a:r>
              <a:rPr sz="2200" dirty="0">
                <a:latin typeface="Cambria"/>
                <a:cs typeface="Cambria"/>
              </a:rPr>
              <a:t>này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chứng </a:t>
            </a:r>
            <a:r>
              <a:rPr sz="2200">
                <a:latin typeface="Cambria"/>
                <a:cs typeface="Cambria"/>
              </a:rPr>
              <a:t>minh d</a:t>
            </a:r>
            <a:r>
              <a:rPr lang="en-US" sz="2200">
                <a:latin typeface="Cambria"/>
                <a:cs typeface="Cambria"/>
              </a:rPr>
              <a:t>ễ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dàng qua </a:t>
            </a:r>
            <a:r>
              <a:rPr sz="2200" b="1" dirty="0">
                <a:latin typeface="Cambria"/>
                <a:cs typeface="Cambria"/>
              </a:rPr>
              <a:t>Định nghĩa </a:t>
            </a:r>
            <a:r>
              <a:rPr sz="2200" b="1">
                <a:latin typeface="Cambria"/>
                <a:cs typeface="Cambria"/>
              </a:rPr>
              <a:t>8 </a:t>
            </a:r>
            <a:r>
              <a:rPr sz="2200">
                <a:latin typeface="Cambria"/>
                <a:cs typeface="Cambria"/>
              </a:rPr>
              <a:t>v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 quan h</a:t>
            </a:r>
            <a:r>
              <a:rPr lang="en-US" sz="2200">
                <a:latin typeface="Cambria"/>
                <a:cs typeface="Cambria"/>
              </a:rPr>
              <a:t>ệ </a:t>
            </a:r>
            <a:r>
              <a:rPr sz="2200">
                <a:latin typeface="Cambria"/>
                <a:cs typeface="Cambria"/>
              </a:rPr>
              <a:t>mờ và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 b="1">
                <a:latin typeface="Cambria"/>
                <a:cs typeface="Cambria"/>
              </a:rPr>
              <a:t>Định </a:t>
            </a:r>
            <a:r>
              <a:rPr sz="2200" b="1" dirty="0">
                <a:latin typeface="Cambria"/>
                <a:cs typeface="Cambria"/>
              </a:rPr>
              <a:t>nghĩa </a:t>
            </a:r>
            <a:r>
              <a:rPr sz="2200" b="1">
                <a:latin typeface="Cambria"/>
                <a:cs typeface="Cambria"/>
              </a:rPr>
              <a:t>7 </a:t>
            </a:r>
            <a:r>
              <a:rPr sz="2200">
                <a:latin typeface="Cambria"/>
                <a:cs typeface="Cambria"/>
              </a:rPr>
              <a:t>v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 hàm thu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c </a:t>
            </a:r>
            <a:r>
              <a:rPr sz="2200" dirty="0">
                <a:latin typeface="Cambria"/>
                <a:cs typeface="Cambria"/>
              </a:rPr>
              <a:t>của tı́ch Descartes</a:t>
            </a:r>
            <a:endParaRPr sz="2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77867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1" y="520365"/>
            <a:ext cx="24298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97" dirty="0">
                <a:solidFill>
                  <a:srgbClr val="004D80"/>
                </a:solidFill>
                <a:latin typeface="Cambria"/>
                <a:cs typeface="Cambria"/>
              </a:rPr>
              <a:t>V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í</a:t>
            </a:r>
            <a:r>
              <a:rPr sz="3600" b="1" spc="-14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d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ụ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7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606" y="1501325"/>
            <a:ext cx="8396594" cy="2056082"/>
          </a:xfrm>
          <a:prstGeom prst="rect">
            <a:avLst/>
          </a:prstGeom>
        </p:spPr>
        <p:txBody>
          <a:bodyPr vert="horz" wrap="square" lIns="0" tIns="42043" rIns="0" bIns="0" rtlCol="0">
            <a:spAutoFit/>
          </a:bodyPr>
          <a:lstStyle/>
          <a:p>
            <a:pPr marL="288154" marR="1633845" indent="-288478">
              <a:spcBef>
                <a:spcPts val="331"/>
              </a:spcBef>
              <a:buSzPct val="123529"/>
              <a:buChar char="•"/>
              <a:tabLst>
                <a:tab pos="288478" algn="l"/>
              </a:tabLst>
            </a:pPr>
            <a:r>
              <a:rPr sz="2200" dirty="0">
                <a:latin typeface="Cambria"/>
                <a:cs typeface="Cambria"/>
              </a:rPr>
              <a:t>Cho không </a:t>
            </a:r>
            <a:r>
              <a:rPr sz="2200">
                <a:latin typeface="Cambria"/>
                <a:cs typeface="Cambria"/>
              </a:rPr>
              <a:t>gian n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n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Cambria"/>
                <a:cs typeface="Cambria"/>
              </a:rPr>
              <a:t>= </a:t>
            </a:r>
            <a:r>
              <a:rPr sz="3600" baseline="-11350" dirty="0">
                <a:latin typeface="Verdana"/>
                <a:cs typeface="Verdana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VI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NE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CN</a:t>
            </a:r>
            <a:r>
              <a:rPr sz="3600" baseline="-11350" dirty="0">
                <a:latin typeface="Verdana"/>
                <a:cs typeface="Verdana"/>
              </a:rPr>
              <a:t>} </a:t>
            </a:r>
            <a:r>
              <a:rPr sz="2200" dirty="0">
                <a:latin typeface="Cambria"/>
                <a:cs typeface="Cambria"/>
              </a:rPr>
              <a:t>là </a:t>
            </a:r>
            <a:r>
              <a:rPr sz="2200">
                <a:latin typeface="Cambria"/>
                <a:cs typeface="Cambria"/>
              </a:rPr>
              <a:t>các qu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c gia và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400" i="1">
                <a:latin typeface="Times New Roman"/>
                <a:cs typeface="Times New Roman"/>
              </a:rPr>
              <a:t>Y </a:t>
            </a:r>
            <a:r>
              <a:rPr sz="2400" dirty="0">
                <a:latin typeface="Cambria"/>
                <a:cs typeface="Cambria"/>
              </a:rPr>
              <a:t>= </a:t>
            </a:r>
            <a:r>
              <a:rPr sz="3600" baseline="-11350" dirty="0">
                <a:latin typeface="Verdana"/>
                <a:cs typeface="Verdana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PF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AZ</a:t>
            </a:r>
            <a:r>
              <a:rPr sz="2400" dirty="0">
                <a:latin typeface="Cambria"/>
                <a:cs typeface="Cambria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SI</a:t>
            </a:r>
            <a:r>
              <a:rPr sz="3600" baseline="-11350" dirty="0">
                <a:latin typeface="Verdana"/>
                <a:cs typeface="Verdana"/>
              </a:rPr>
              <a:t>} </a:t>
            </a:r>
            <a:r>
              <a:rPr sz="2200" dirty="0">
                <a:latin typeface="Cambria"/>
                <a:cs typeface="Cambria"/>
              </a:rPr>
              <a:t>là 3 loại </a:t>
            </a:r>
            <a:r>
              <a:rPr sz="2200">
                <a:latin typeface="Cambria"/>
                <a:cs typeface="Cambria"/>
              </a:rPr>
              <a:t>vaccine v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Wuhan Coronavirus.</a:t>
            </a:r>
            <a:endParaRPr sz="2200">
              <a:latin typeface="Cambria"/>
              <a:cs typeface="Cambria"/>
            </a:endParaRPr>
          </a:p>
          <a:p>
            <a:pPr marL="288154" marR="9055" indent="-256137">
              <a:lnSpc>
                <a:spcPct val="107500"/>
              </a:lnSpc>
              <a:spcBef>
                <a:spcPts val="1551"/>
              </a:spcBef>
              <a:buSzPct val="123529"/>
              <a:buChar char="•"/>
              <a:tabLst>
                <a:tab pos="288478" algn="l"/>
                <a:tab pos="1068208" algn="l"/>
                <a:tab pos="1238643" algn="l"/>
                <a:tab pos="3885717" algn="l"/>
                <a:tab pos="4315846" algn="l"/>
              </a:tabLst>
            </a:pPr>
            <a:r>
              <a:rPr sz="2200">
                <a:latin typeface="Cambria"/>
                <a:cs typeface="Cambria"/>
              </a:rPr>
              <a:t>Gọi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en-US" sz="2200" b="1">
                <a:latin typeface="Cambria"/>
                <a:cs typeface="Cambria"/>
                <a:sym typeface="Symbol"/>
              </a:rPr>
              <a:t></a:t>
            </a:r>
            <a:r>
              <a:rPr lang="en-US" sz="2200">
                <a:latin typeface="Cambria"/>
                <a:cs typeface="Cambria"/>
                <a:sym typeface="Symbol"/>
              </a:rPr>
              <a:t> </a:t>
            </a:r>
            <a:r>
              <a:rPr sz="2200">
                <a:latin typeface="Cambria"/>
                <a:cs typeface="Cambria"/>
              </a:rPr>
              <a:t>là quan h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hi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n mức đ</a:t>
            </a:r>
            <a:r>
              <a:rPr lang="en-US" sz="2200">
                <a:latin typeface="Cambria"/>
                <a:cs typeface="Cambria"/>
              </a:rPr>
              <a:t>ộ </a:t>
            </a:r>
            <a:r>
              <a:rPr sz="2200">
                <a:latin typeface="Cambria"/>
                <a:cs typeface="Cambria"/>
              </a:rPr>
              <a:t>quan </a:t>
            </a:r>
            <a:r>
              <a:rPr sz="2200" dirty="0">
                <a:latin typeface="Cambria"/>
                <a:cs typeface="Cambria"/>
              </a:rPr>
              <a:t>tâm của người dân trong </a:t>
            </a:r>
            <a:r>
              <a:rPr sz="2200">
                <a:latin typeface="Cambria"/>
                <a:cs typeface="Cambria"/>
              </a:rPr>
              <a:t>4 qu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c gia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trong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en-US" sz="2200" b="1">
                <a:latin typeface="Cambria"/>
                <a:cs typeface="Cambria"/>
              </a:rPr>
              <a:t>X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v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các </a:t>
            </a:r>
            <a:r>
              <a:rPr sz="2200">
                <a:latin typeface="Cambria"/>
                <a:cs typeface="Cambria"/>
              </a:rPr>
              <a:t>vaccine trong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en-US" sz="2200" b="1">
                <a:latin typeface="Cambria"/>
                <a:cs typeface="Cambria"/>
              </a:rPr>
              <a:t>Y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như sau: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26" y="3733800"/>
            <a:ext cx="3200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42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1" y="520365"/>
            <a:ext cx="25060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97" dirty="0">
                <a:solidFill>
                  <a:srgbClr val="004D80"/>
                </a:solidFill>
                <a:latin typeface="Cambria"/>
                <a:cs typeface="Cambria"/>
              </a:rPr>
              <a:t>V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í</a:t>
            </a:r>
            <a:r>
              <a:rPr sz="3600" b="1" spc="-14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d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ụ</a:t>
            </a:r>
            <a:r>
              <a:rPr sz="3600" b="1" spc="-14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8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1962533"/>
            <a:ext cx="8184255" cy="3011510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96375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Cho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 i="1">
                <a:latin typeface="Cambria"/>
                <a:cs typeface="Cambria"/>
              </a:rPr>
              <a:t>X</a:t>
            </a:r>
            <a:r>
              <a:rPr lang="en-US" sz="2200" i="1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là </a:t>
            </a:r>
            <a:r>
              <a:rPr sz="2200" dirty="0">
                <a:latin typeface="Cambria"/>
                <a:cs typeface="Cambria"/>
              </a:rPr>
              <a:t>sân bay của các </a:t>
            </a:r>
            <a:r>
              <a:rPr sz="2200">
                <a:latin typeface="Cambria"/>
                <a:cs typeface="Cambria"/>
              </a:rPr>
              <a:t>thành ph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lớn </a:t>
            </a:r>
            <a:r>
              <a:rPr sz="2200" i="1" dirty="0">
                <a:latin typeface="Cambria"/>
                <a:cs typeface="Cambria"/>
              </a:rPr>
              <a:t>X</a:t>
            </a:r>
            <a:r>
              <a:rPr sz="2200">
                <a:latin typeface="Cambria"/>
                <a:cs typeface="Cambria"/>
              </a:rPr>
              <a:t>={C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Thơ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(</a:t>
            </a:r>
            <a:r>
              <a:rPr sz="2200" dirty="0">
                <a:latin typeface="Cambria"/>
                <a:cs typeface="Cambria"/>
              </a:rPr>
              <a:t>VCA), Sài Gòn (</a:t>
            </a:r>
            <a:r>
              <a:rPr sz="2200">
                <a:latin typeface="Cambria"/>
                <a:cs typeface="Cambria"/>
              </a:rPr>
              <a:t>SGN),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Đà </a:t>
            </a:r>
            <a:r>
              <a:rPr sz="2200" dirty="0">
                <a:latin typeface="Cambria"/>
                <a:cs typeface="Cambria"/>
              </a:rPr>
              <a:t>Lạt (DLI), Nha Trang (CXR), Đà Naãng (DAD</a:t>
            </a:r>
            <a:r>
              <a:rPr sz="2200">
                <a:latin typeface="Cambria"/>
                <a:cs typeface="Cambria"/>
              </a:rPr>
              <a:t>), Hu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(HUI), </a:t>
            </a:r>
            <a:r>
              <a:rPr sz="2200">
                <a:latin typeface="Cambria"/>
                <a:cs typeface="Cambria"/>
              </a:rPr>
              <a:t>Hà N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i </a:t>
            </a:r>
            <a:r>
              <a:rPr sz="2200" dirty="0">
                <a:latin typeface="Cambria"/>
                <a:cs typeface="Cambria"/>
              </a:rPr>
              <a:t>(</a:t>
            </a:r>
            <a:r>
              <a:rPr sz="2200">
                <a:latin typeface="Cambria"/>
                <a:cs typeface="Cambria"/>
              </a:rPr>
              <a:t>HAN),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Hải </a:t>
            </a:r>
            <a:r>
              <a:rPr sz="2200" dirty="0">
                <a:latin typeface="Cambria"/>
                <a:cs typeface="Cambria"/>
              </a:rPr>
              <a:t>Phòng (HPH)}. Giả </a:t>
            </a:r>
            <a:r>
              <a:rPr sz="2200">
                <a:latin typeface="Cambria"/>
                <a:cs typeface="Cambria"/>
              </a:rPr>
              <a:t>sử vi</a:t>
            </a:r>
            <a:r>
              <a:rPr lang="vi-VN" sz="2200">
                <a:latin typeface="Cambria"/>
                <a:cs typeface="Cambria"/>
              </a:rPr>
              <a:t>ệ</a:t>
            </a:r>
            <a:r>
              <a:rPr sz="2200">
                <a:latin typeface="Cambria"/>
                <a:cs typeface="Cambria"/>
              </a:rPr>
              <a:t>c </a:t>
            </a:r>
            <a:r>
              <a:rPr sz="2200" dirty="0">
                <a:latin typeface="Cambria"/>
                <a:cs typeface="Cambria"/>
              </a:rPr>
              <a:t>có máy bay </a:t>
            </a:r>
            <a:r>
              <a:rPr sz="2200">
                <a:latin typeface="Cambria"/>
                <a:cs typeface="Cambria"/>
              </a:rPr>
              <a:t>trong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 tu</a:t>
            </a:r>
            <a:r>
              <a:rPr lang="en-US" sz="2200">
                <a:latin typeface="Cambria"/>
                <a:cs typeface="Cambria"/>
              </a:rPr>
              <a:t>ầ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(7 ngày) </a:t>
            </a:r>
            <a:r>
              <a:rPr sz="2200">
                <a:latin typeface="Cambria"/>
                <a:cs typeface="Cambria"/>
              </a:rPr>
              <a:t>giữa các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thành ph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như sau:</a:t>
            </a:r>
            <a:endParaRPr sz="2200">
              <a:latin typeface="Cambria"/>
              <a:cs typeface="Cambria"/>
            </a:endParaRPr>
          </a:p>
          <a:p>
            <a:pPr marL="539440" marR="89907" lvl="1" indent="-277482">
              <a:lnSpc>
                <a:spcPts val="2562"/>
              </a:lnSpc>
              <a:spcBef>
                <a:spcPts val="1261"/>
              </a:spcBef>
              <a:buSzPct val="123529"/>
              <a:buFont typeface="Microsoft Sans Serif"/>
              <a:buChar char="‣"/>
              <a:tabLst>
                <a:tab pos="539764" algn="l"/>
              </a:tabLst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VCA - SGN: có 4 ngày, VCA - DLI: 0, VCA - CXR: 2, VCA - DAD: 4, VCA -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HUI: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0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, VCA - HAN: 5, VCA - HPH: 1</a:t>
            </a:r>
            <a:endParaRPr sz="2200">
              <a:latin typeface="Cambria"/>
              <a:cs typeface="Cambria"/>
            </a:endParaRPr>
          </a:p>
          <a:p>
            <a:pPr marL="539440" marR="2587" lvl="1" indent="-277482">
              <a:lnSpc>
                <a:spcPts val="2562"/>
              </a:lnSpc>
              <a:spcBef>
                <a:spcPts val="1233"/>
              </a:spcBef>
              <a:buSzPct val="123529"/>
              <a:buFont typeface="Microsoft Sans Serif"/>
              <a:buChar char="‣"/>
              <a:tabLst>
                <a:tab pos="539764" algn="l"/>
              </a:tabLst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SGN - DLI: 5, SGN - CXR: 4, SGN - DAD:7, SGN - HUI: 3, SGN - HAN: 7,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SGN -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HPH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: 4</a:t>
            </a:r>
            <a:endParaRPr sz="2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43158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11" y="2046142"/>
            <a:ext cx="8449689" cy="3220961"/>
          </a:xfrm>
          <a:prstGeom prst="rect">
            <a:avLst/>
          </a:prstGeom>
        </p:spPr>
        <p:txBody>
          <a:bodyPr vert="horz" wrap="square" lIns="0" tIns="80851" rIns="0" bIns="0" rtlCol="0">
            <a:spAutoFit/>
          </a:bodyPr>
          <a:lstStyle/>
          <a:p>
            <a:pPr marL="539440" indent="-277482">
              <a:spcBef>
                <a:spcPts val="637"/>
              </a:spcBef>
              <a:buSzPct val="123529"/>
              <a:buFont typeface="Microsoft Sans Serif"/>
              <a:buChar char="‣"/>
              <a:tabLst>
                <a:tab pos="539764" algn="l"/>
              </a:tabLst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DLI - CXR: 5, DLI - DAD:7, DLI - HUI: 2, DLI - HAN: 5, DLI - HPH: 0</a:t>
            </a:r>
            <a:endParaRPr sz="2200">
              <a:latin typeface="Cambria"/>
              <a:cs typeface="Cambria"/>
            </a:endParaRPr>
          </a:p>
          <a:p>
            <a:pPr marL="539440" indent="-277482">
              <a:spcBef>
                <a:spcPts val="1225"/>
              </a:spcBef>
              <a:buSzPct val="123529"/>
              <a:buFont typeface="Microsoft Sans Serif"/>
              <a:buChar char="‣"/>
              <a:tabLst>
                <a:tab pos="539764" algn="l"/>
              </a:tabLst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CXR - DAD: 6, CXR - HUI: 2, CXR - HAN: 7, CXR - HPH: 2</a:t>
            </a:r>
            <a:endParaRPr sz="2200">
              <a:latin typeface="Cambria"/>
              <a:cs typeface="Cambria"/>
            </a:endParaRPr>
          </a:p>
          <a:p>
            <a:pPr marL="539440" indent="-277482">
              <a:spcBef>
                <a:spcPts val="1222"/>
              </a:spcBef>
              <a:buSzPct val="123529"/>
              <a:buFont typeface="Microsoft Sans Serif"/>
              <a:buChar char="‣"/>
              <a:tabLst>
                <a:tab pos="539764" algn="l"/>
              </a:tabLst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DAD - HUI: 2, DAD - HAN: 7, DAD - HPH: 6</a:t>
            </a:r>
            <a:endParaRPr sz="2200">
              <a:latin typeface="Cambria"/>
              <a:cs typeface="Cambria"/>
            </a:endParaRPr>
          </a:p>
          <a:p>
            <a:pPr marL="539440" indent="-277482">
              <a:spcBef>
                <a:spcPts val="1225"/>
              </a:spcBef>
              <a:buSzPct val="123529"/>
              <a:buFont typeface="Microsoft Sans Serif"/>
              <a:buChar char="‣"/>
              <a:tabLst>
                <a:tab pos="539764" algn="l"/>
              </a:tabLst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HUI - HAN: 4, HUI - HPH: 0</a:t>
            </a:r>
            <a:endParaRPr sz="2200">
              <a:latin typeface="Cambria"/>
              <a:cs typeface="Cambria"/>
            </a:endParaRPr>
          </a:p>
          <a:p>
            <a:pPr marL="539440" indent="-277482">
              <a:spcBef>
                <a:spcPts val="1222"/>
              </a:spcBef>
              <a:buSzPct val="123529"/>
              <a:buFont typeface="Microsoft Sans Serif"/>
              <a:buChar char="‣"/>
              <a:tabLst>
                <a:tab pos="539764" algn="l"/>
              </a:tabLst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HAN - HPH: 7</a:t>
            </a:r>
            <a:endParaRPr sz="2200">
              <a:latin typeface="Cambria"/>
              <a:cs typeface="Cambria"/>
            </a:endParaRPr>
          </a:p>
          <a:p>
            <a:pPr marL="262281" indent="-256137">
              <a:spcBef>
                <a:spcPts val="1225"/>
              </a:spcBef>
              <a:buSzPct val="123529"/>
              <a:buChar char="•"/>
              <a:tabLst>
                <a:tab pos="262605" algn="l"/>
              </a:tabLst>
            </a:pPr>
            <a:r>
              <a:rPr sz="2200">
                <a:latin typeface="Cambria"/>
                <a:cs typeface="Cambria"/>
              </a:rPr>
              <a:t>N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u </a:t>
            </a:r>
            <a:r>
              <a:rPr sz="2200" dirty="0">
                <a:latin typeface="Cambria"/>
                <a:cs typeface="Cambria"/>
              </a:rPr>
              <a:t>coi trong 7 </a:t>
            </a:r>
            <a:r>
              <a:rPr sz="2200">
                <a:latin typeface="Cambria"/>
                <a:cs typeface="Cambria"/>
              </a:rPr>
              <a:t>ngày đ</a:t>
            </a:r>
            <a:r>
              <a:rPr lang="en-US" sz="2200">
                <a:latin typeface="Cambria"/>
                <a:cs typeface="Cambria"/>
              </a:rPr>
              <a:t>ề</a:t>
            </a:r>
            <a:r>
              <a:rPr sz="2200">
                <a:latin typeface="Cambria"/>
                <a:cs typeface="Cambria"/>
              </a:rPr>
              <a:t>u có chuy</a:t>
            </a:r>
            <a:r>
              <a:rPr lang="en-US" sz="2200">
                <a:latin typeface="Cambria"/>
                <a:cs typeface="Cambria"/>
              </a:rPr>
              <a:t>ế</a:t>
            </a:r>
            <a:r>
              <a:rPr sz="220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bay giữa 2 </a:t>
            </a:r>
            <a:r>
              <a:rPr sz="2200">
                <a:latin typeface="Cambria"/>
                <a:cs typeface="Cambria"/>
              </a:rPr>
              <a:t>thành ph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là hợp </a:t>
            </a:r>
            <a:r>
              <a:rPr sz="2200">
                <a:latin typeface="Cambria"/>
                <a:cs typeface="Cambria"/>
              </a:rPr>
              <a:t>lý nh</a:t>
            </a:r>
            <a:r>
              <a:rPr lang="en-US" sz="2200">
                <a:latin typeface="Cambria"/>
                <a:cs typeface="Cambria"/>
              </a:rPr>
              <a:t>ấ</a:t>
            </a:r>
            <a:r>
              <a:rPr sz="2200">
                <a:latin typeface="Cambria"/>
                <a:cs typeface="Cambria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81032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11" y="948335"/>
            <a:ext cx="8403911" cy="706690"/>
          </a:xfrm>
          <a:prstGeom prst="rect">
            <a:avLst/>
          </a:prstGeom>
        </p:spPr>
        <p:txBody>
          <a:bodyPr vert="horz" wrap="square" lIns="0" tIns="39455" rIns="0" bIns="0" rtlCol="0">
            <a:spAutoFit/>
          </a:bodyPr>
          <a:lstStyle/>
          <a:p>
            <a:pPr marL="262281" marR="2587" indent="-256137">
              <a:lnSpc>
                <a:spcPts val="2608"/>
              </a:lnSpc>
              <a:spcBef>
                <a:spcPts val="311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Thı̀ ma trận </a:t>
            </a:r>
            <a:r>
              <a:rPr sz="2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quan h</a:t>
            </a:r>
            <a:r>
              <a:rPr lang="en-US" sz="2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 </a:t>
            </a:r>
            <a:r>
              <a:rPr sz="2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giữa </a:t>
            </a:r>
            <a:r>
              <a:rPr sz="22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sân bay (</a:t>
            </a:r>
            <a:r>
              <a:rPr sz="2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</a:t>
            </a:r>
            <a:r>
              <a:rPr lang="vi-VN" sz="2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tập </a:t>
            </a:r>
            <a:r>
              <a:rPr sz="2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con của </a:t>
            </a:r>
            <a:r>
              <a:rPr sz="2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Symbol"/>
              </a:rPr>
              <a:t> X</a:t>
            </a:r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) 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</a:rPr>
              <a:t>biểu diễn dưới</a:t>
            </a:r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dạng </a:t>
            </a:r>
            <a:r>
              <a:rPr sz="22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 trận như sau:</a:t>
            </a:r>
            <a:endParaRPr sz="22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0" y="1828800"/>
            <a:ext cx="86296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70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11" y="1442067"/>
            <a:ext cx="8334595" cy="685926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62281" indent="-256137">
              <a:spcBef>
                <a:spcPts val="69"/>
              </a:spcBef>
              <a:buSzPct val="123529"/>
              <a:buFontTx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Từ đây chúng ta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rút ra </a:t>
            </a:r>
            <a:r>
              <a:rPr sz="2200">
                <a:latin typeface="Cambria"/>
                <a:cs typeface="Cambria"/>
              </a:rPr>
              <a:t>quan h</a:t>
            </a:r>
            <a:r>
              <a:rPr lang="en-US" sz="2200">
                <a:latin typeface="Cambria"/>
                <a:cs typeface="Cambria"/>
              </a:rPr>
              <a:t>ệ </a:t>
            </a:r>
            <a:r>
              <a:rPr lang="en-US" sz="2200" b="1">
                <a:latin typeface="Cambria"/>
                <a:cs typeface="Cambria"/>
                <a:sym typeface="Symbol"/>
              </a:rPr>
              <a:t></a:t>
            </a:r>
            <a:r>
              <a:rPr lang="en-US" sz="2200">
                <a:latin typeface="Cambria"/>
                <a:cs typeface="Cambria"/>
                <a:sym typeface="Symbol"/>
              </a:rPr>
              <a:t> </a:t>
            </a:r>
            <a:r>
              <a:rPr lang="vi-VN" sz="2200">
                <a:latin typeface="Cambria"/>
                <a:cs typeface="Cambria"/>
              </a:rPr>
              <a:t>những sân bay thường xuyên có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vi-VN" sz="2200">
                <a:latin typeface="Cambria"/>
                <a:cs typeface="Cambria"/>
              </a:rPr>
              <a:t>các chuyến bay qua lại với nhau là ma trận: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1" y="2286000"/>
            <a:ext cx="74199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70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5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5711" y="2054475"/>
            <a:ext cx="8179057" cy="2770418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2587" indent="-256137">
              <a:lnSpc>
                <a:spcPts val="2562"/>
              </a:lnSpc>
              <a:spcBef>
                <a:spcPts val="183"/>
              </a:spcBef>
              <a:buSzPct val="123529"/>
              <a:buFont typeface="Cambria"/>
              <a:buChar char="•"/>
              <a:tabLst>
                <a:tab pos="262605" algn="l"/>
              </a:tabLst>
            </a:pPr>
            <a:r>
              <a:rPr sz="2200" b="1" dirty="0">
                <a:latin typeface="Cambria"/>
                <a:cs typeface="Cambria"/>
              </a:rPr>
              <a:t>Tính chất 1</a:t>
            </a:r>
            <a:r>
              <a:rPr sz="2200" b="1">
                <a:latin typeface="Cambria"/>
                <a:cs typeface="Cambria"/>
              </a:rPr>
              <a:t>: </a:t>
            </a:r>
            <a:r>
              <a:rPr sz="2200">
                <a:latin typeface="Cambria"/>
                <a:cs typeface="Cambria"/>
              </a:rPr>
              <a:t>Gi</a:t>
            </a:r>
            <a:r>
              <a:rPr lang="en-US" sz="2200">
                <a:latin typeface="Cambria"/>
                <a:cs typeface="Cambria"/>
              </a:rPr>
              <a:t>ố</a:t>
            </a:r>
            <a:r>
              <a:rPr sz="2200">
                <a:latin typeface="Cambria"/>
                <a:cs typeface="Cambria"/>
              </a:rPr>
              <a:t>ng như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hợp </a:t>
            </a:r>
            <a:r>
              <a:rPr sz="2200" dirty="0">
                <a:latin typeface="Cambria"/>
                <a:cs typeface="Cambria"/>
              </a:rPr>
              <a:t>thông thường</a:t>
            </a:r>
            <a:r>
              <a:rPr sz="2200">
                <a:latin typeface="Cambria"/>
                <a:cs typeface="Cambria"/>
              </a:rPr>
              <a:t>,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hợp </a:t>
            </a:r>
            <a:r>
              <a:rPr sz="2200" dirty="0">
                <a:latin typeface="Cambria"/>
                <a:cs typeface="Cambria"/>
              </a:rPr>
              <a:t>mờ cũng có </a:t>
            </a:r>
            <a:r>
              <a:rPr sz="2200">
                <a:latin typeface="Cambria"/>
                <a:cs typeface="Cambria"/>
              </a:rPr>
              <a:t>các tı́nh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ch</a:t>
            </a:r>
            <a:r>
              <a:rPr lang="en-US" sz="2200">
                <a:latin typeface="Cambria"/>
                <a:cs typeface="Cambria"/>
              </a:rPr>
              <a:t>ấ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như:</a:t>
            </a:r>
            <a:endParaRPr sz="2200">
              <a:latin typeface="Cambria"/>
              <a:cs typeface="Cambria"/>
            </a:endParaRPr>
          </a:p>
          <a:p>
            <a:pPr marL="539440" lvl="1" indent="-277482">
              <a:spcBef>
                <a:spcPts val="1128"/>
              </a:spcBef>
              <a:buSzPct val="112903"/>
              <a:buFont typeface="Microsoft Sans Serif"/>
              <a:buChar char="‣"/>
              <a:tabLst>
                <a:tab pos="539764" algn="l"/>
                <a:tab pos="1046217" algn="l"/>
                <a:tab pos="1792313" algn="l"/>
                <a:tab pos="2470171" algn="l"/>
                <a:tab pos="2976948" algn="l"/>
              </a:tabLst>
            </a:pPr>
            <a:r>
              <a:rPr sz="2400" i="1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lang="en-US" sz="2400">
                <a:solidFill>
                  <a:srgbClr val="011993"/>
                </a:solidFill>
                <a:latin typeface="Cambria"/>
                <a:cs typeface="Cambria"/>
              </a:rPr>
              <a:t> ∩</a:t>
            </a:r>
            <a:r>
              <a:rPr lang="en-US" sz="2400" i="1">
                <a:solidFill>
                  <a:srgbClr val="011993"/>
                </a:solidFill>
                <a:latin typeface="Times New Roman"/>
                <a:cs typeface="Times New Roman"/>
                <a:sym typeface="Symbol"/>
              </a:rPr>
              <a:t> </a:t>
            </a:r>
            <a:r>
              <a:rPr sz="2400" i="1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r>
              <a:rPr lang="en-US" sz="2400" i="1">
                <a:solidFill>
                  <a:srgbClr val="011993"/>
                </a:solidFill>
                <a:latin typeface="Times New Roman"/>
                <a:cs typeface="Times New Roman"/>
                <a:sym typeface="Symbol"/>
              </a:rPr>
              <a:t> </a:t>
            </a:r>
            <a:r>
              <a:rPr sz="2400" i="1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lang="en-US" sz="2400" i="1">
                <a:solidFill>
                  <a:srgbClr val="011993"/>
                </a:solidFill>
                <a:latin typeface="Times New Roman"/>
                <a:cs typeface="Times New Roman"/>
              </a:rPr>
              <a:t>, </a:t>
            </a:r>
            <a:r>
              <a:rPr sz="2400" i="1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lang="en-US" sz="2400" i="1">
                <a:solidFill>
                  <a:srgbClr val="011993"/>
                </a:solidFill>
                <a:latin typeface="Times New Roman"/>
                <a:cs typeface="Times New Roman"/>
                <a:sym typeface="Symbol"/>
              </a:rPr>
              <a:t> A</a:t>
            </a:r>
            <a:r>
              <a:rPr lang="en-US" sz="2400">
                <a:solidFill>
                  <a:srgbClr val="011993"/>
                </a:solidFill>
                <a:latin typeface="Cambria"/>
                <a:cs typeface="Cambria"/>
              </a:rPr>
              <a:t> ∪ </a:t>
            </a:r>
            <a:r>
              <a:rPr sz="2400" i="1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539440" lvl="1" indent="-277482">
              <a:spcBef>
                <a:spcPts val="1210"/>
              </a:spcBef>
              <a:buSzPct val="112903"/>
              <a:buFont typeface="Microsoft Sans Serif"/>
              <a:buChar char="‣"/>
              <a:tabLst>
                <a:tab pos="539764" algn="l"/>
              </a:tabLst>
            </a:pP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∩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∪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573075" lvl="1" indent="-311116">
              <a:spcBef>
                <a:spcPts val="1210"/>
              </a:spcBef>
              <a:buSzPct val="112903"/>
              <a:buFont typeface="Microsoft Sans Serif"/>
              <a:buChar char="‣"/>
              <a:tabLst>
                <a:tab pos="573075" algn="l"/>
                <a:tab pos="573398" algn="l"/>
              </a:tabLst>
            </a:pP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¬(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∪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 = ¬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∩ ¬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, ¬(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∩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 = ¬</a:t>
            </a:r>
            <a:r>
              <a:rPr sz="2400" i="1">
                <a:solidFill>
                  <a:srgbClr val="011993"/>
                </a:solidFill>
                <a:latin typeface="Times New Roman"/>
                <a:cs typeface="Times New Roman"/>
              </a:rPr>
              <a:t>A </a:t>
            </a:r>
            <a:r>
              <a:rPr sz="2400">
                <a:solidFill>
                  <a:srgbClr val="011993"/>
                </a:solidFill>
                <a:latin typeface="Cambria"/>
                <a:cs typeface="Cambria"/>
              </a:rPr>
              <a:t>∪</a:t>
            </a:r>
            <a:r>
              <a:rPr lang="en-US" sz="2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400">
                <a:solidFill>
                  <a:srgbClr val="011993"/>
                </a:solidFill>
                <a:latin typeface="Cambria"/>
                <a:cs typeface="Cambria"/>
              </a:rPr>
              <a:t>¬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539440" lvl="1" indent="-277482">
              <a:spcBef>
                <a:spcPts val="1210"/>
              </a:spcBef>
              <a:buSzPct val="112903"/>
              <a:buFont typeface="Microsoft Sans Serif"/>
              <a:buChar char="‣"/>
              <a:tabLst>
                <a:tab pos="539764" algn="l"/>
              </a:tabLst>
            </a:pP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∪ 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B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∩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 = 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∪ 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011993"/>
                </a:solidFill>
                <a:latin typeface="Cambria"/>
                <a:cs typeface="Cambria"/>
              </a:rPr>
              <a:t>) ∩ (</a:t>
            </a:r>
            <a:r>
              <a:rPr sz="2400" i="1" dirty="0">
                <a:solidFill>
                  <a:srgbClr val="011993"/>
                </a:solidFill>
                <a:latin typeface="Times New Roman"/>
                <a:cs typeface="Times New Roman"/>
              </a:rPr>
              <a:t>A </a:t>
            </a:r>
            <a:r>
              <a:rPr sz="2400">
                <a:solidFill>
                  <a:srgbClr val="011993"/>
                </a:solidFill>
                <a:latin typeface="Cambria"/>
                <a:cs typeface="Cambria"/>
              </a:rPr>
              <a:t>∪ </a:t>
            </a:r>
            <a:r>
              <a:rPr sz="2400" i="1">
                <a:solidFill>
                  <a:srgbClr val="011993"/>
                </a:solidFill>
                <a:latin typeface="Times New Roman"/>
                <a:cs typeface="Times New Roman"/>
              </a:rPr>
              <a:t>C</a:t>
            </a:r>
            <a:r>
              <a:rPr lang="en-US" sz="2400">
                <a:solidFill>
                  <a:srgbClr val="011993"/>
                </a:solidFill>
                <a:latin typeface="Cambria"/>
                <a:cs typeface="Cambria"/>
              </a:rPr>
              <a:t> )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297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6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4158" y="1724464"/>
            <a:ext cx="7030424" cy="3500787"/>
          </a:xfrm>
          <a:prstGeom prst="rect">
            <a:avLst/>
          </a:prstGeom>
        </p:spPr>
        <p:txBody>
          <a:bodyPr vert="horz" wrap="square" lIns="0" tIns="147150" rIns="0" bIns="0" rtlCol="0">
            <a:spAutoFit/>
          </a:bodyPr>
          <a:lstStyle/>
          <a:p>
            <a:pPr marL="275218" indent="-256137">
              <a:spcBef>
                <a:spcPts val="1159"/>
              </a:spcBef>
              <a:buSzPct val="123529"/>
              <a:buChar char="•"/>
              <a:tabLst>
                <a:tab pos="275541" algn="l"/>
              </a:tabLst>
            </a:pPr>
            <a:r>
              <a:rPr sz="2200" b="1" dirty="0">
                <a:latin typeface="Cambria"/>
                <a:cs typeface="Cambria"/>
              </a:rPr>
              <a:t>Lưu ý: </a:t>
            </a:r>
            <a:r>
              <a:rPr sz="2200" dirty="0">
                <a:latin typeface="Cambria"/>
                <a:cs typeface="Cambria"/>
              </a:rPr>
              <a:t>Trong </a:t>
            </a:r>
            <a:r>
              <a:rPr sz="2200" b="1" dirty="0">
                <a:latin typeface="Cambria"/>
                <a:cs typeface="Cambria"/>
              </a:rPr>
              <a:t>ĐN3</a:t>
            </a:r>
            <a:r>
              <a:rPr sz="2200" dirty="0">
                <a:latin typeface="Cambria"/>
                <a:cs typeface="Cambria"/>
              </a:rPr>
              <a:t>, thay vı̀ dùng min{} ta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dùng:</a:t>
            </a:r>
            <a:endParaRPr sz="2200">
              <a:latin typeface="Cambria"/>
              <a:cs typeface="Cambria"/>
            </a:endParaRPr>
          </a:p>
          <a:p>
            <a:pPr marL="1043306">
              <a:spcBef>
                <a:spcPts val="1207"/>
              </a:spcBef>
            </a:pP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500" baseline="-19360" dirty="0">
                <a:latin typeface="Cambria"/>
                <a:cs typeface="Cambria"/>
              </a:rPr>
              <a:t>∩</a:t>
            </a:r>
            <a:r>
              <a:rPr sz="2500" i="1" baseline="-1936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 = </a:t>
            </a:r>
            <a:r>
              <a:rPr sz="2200" dirty="0">
                <a:latin typeface="Cambria"/>
                <a:cs typeface="Cambria"/>
              </a:rPr>
              <a:t>max</a:t>
            </a:r>
            <a:r>
              <a:rPr sz="3600" baseline="-11350" dirty="0">
                <a:latin typeface="Verdana"/>
                <a:cs typeface="Verdana"/>
              </a:rPr>
              <a:t>{</a:t>
            </a:r>
            <a:r>
              <a:rPr sz="2400" dirty="0">
                <a:latin typeface="Cambria"/>
                <a:cs typeface="Cambria"/>
              </a:rPr>
              <a:t>0,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 + 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 − 1</a:t>
            </a:r>
            <a:r>
              <a:rPr sz="3600" baseline="-11350" dirty="0">
                <a:latin typeface="Verdana"/>
                <a:cs typeface="Verdana"/>
              </a:rPr>
              <a:t>}</a:t>
            </a:r>
            <a:r>
              <a:rPr sz="2200" dirty="0">
                <a:latin typeface="Cambria"/>
                <a:cs typeface="Cambria"/>
              </a:rPr>
              <a:t>, hay</a:t>
            </a:r>
            <a:endParaRPr sz="2200">
              <a:latin typeface="Cambria"/>
              <a:cs typeface="Cambria"/>
            </a:endParaRPr>
          </a:p>
          <a:p>
            <a:pPr marL="1043306">
              <a:spcBef>
                <a:spcPts val="1543"/>
              </a:spcBef>
            </a:pP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500" baseline="-19360" dirty="0">
                <a:latin typeface="Cambria"/>
                <a:cs typeface="Cambria"/>
              </a:rPr>
              <a:t>∩</a:t>
            </a:r>
            <a:r>
              <a:rPr sz="2500" i="1" baseline="-1936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 = 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</a:t>
            </a:r>
            <a:endParaRPr sz="2400">
              <a:latin typeface="Cambria"/>
              <a:cs typeface="Cambria"/>
            </a:endParaRPr>
          </a:p>
          <a:p>
            <a:pPr marL="275218" indent="-256137">
              <a:spcBef>
                <a:spcPts val="1347"/>
              </a:spcBef>
              <a:buSzPct val="123529"/>
              <a:buFont typeface="Cambria"/>
              <a:buChar char="•"/>
              <a:tabLst>
                <a:tab pos="275541" algn="l"/>
              </a:tabLst>
            </a:pPr>
            <a:r>
              <a:rPr sz="2200" dirty="0">
                <a:latin typeface="Cambria"/>
                <a:cs typeface="Cambria"/>
              </a:rPr>
              <a:t>Trong </a:t>
            </a:r>
            <a:r>
              <a:rPr sz="2200" b="1" dirty="0">
                <a:latin typeface="Cambria"/>
                <a:cs typeface="Cambria"/>
              </a:rPr>
              <a:t>ĐN4</a:t>
            </a:r>
            <a:r>
              <a:rPr sz="2200" dirty="0">
                <a:latin typeface="Cambria"/>
                <a:cs typeface="Cambria"/>
              </a:rPr>
              <a:t>, thay cho max{}, ta </a:t>
            </a:r>
            <a:r>
              <a:rPr sz="2200">
                <a:latin typeface="Cambria"/>
                <a:cs typeface="Cambria"/>
              </a:rPr>
              <a:t>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dùng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 </a:t>
            </a:r>
            <a:r>
              <a:rPr sz="2200" dirty="0">
                <a:latin typeface="Cambria"/>
                <a:cs typeface="Cambria"/>
              </a:rPr>
              <a:t>trong 2 cách sau:</a:t>
            </a:r>
            <a:endParaRPr sz="2200">
              <a:latin typeface="Cambria"/>
              <a:cs typeface="Cambria"/>
            </a:endParaRPr>
          </a:p>
          <a:p>
            <a:pPr marL="1043306">
              <a:spcBef>
                <a:spcPts val="1204"/>
              </a:spcBef>
            </a:pP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500" baseline="-19360" dirty="0">
                <a:latin typeface="Cambria"/>
                <a:cs typeface="Cambria"/>
              </a:rPr>
              <a:t>∪</a:t>
            </a:r>
            <a:r>
              <a:rPr sz="2500" i="1" baseline="-1936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 = </a:t>
            </a:r>
            <a:r>
              <a:rPr sz="2200" dirty="0">
                <a:latin typeface="Cambria"/>
                <a:cs typeface="Cambria"/>
              </a:rPr>
              <a:t>min</a:t>
            </a:r>
            <a:r>
              <a:rPr sz="3600" baseline="-11350" dirty="0">
                <a:latin typeface="Verdana"/>
                <a:cs typeface="Verdana"/>
              </a:rPr>
              <a:t>{</a:t>
            </a:r>
            <a:r>
              <a:rPr sz="2400" dirty="0">
                <a:latin typeface="Cambria"/>
                <a:cs typeface="Cambria"/>
              </a:rPr>
              <a:t>1,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 + 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</a:t>
            </a:r>
            <a:r>
              <a:rPr sz="3600" baseline="-11350" dirty="0">
                <a:latin typeface="Verdana"/>
                <a:cs typeface="Verdana"/>
              </a:rPr>
              <a:t>}</a:t>
            </a:r>
            <a:endParaRPr sz="3600" baseline="-11350">
              <a:latin typeface="Verdana"/>
              <a:cs typeface="Verdana"/>
            </a:endParaRPr>
          </a:p>
          <a:p>
            <a:pPr marL="1043306">
              <a:spcBef>
                <a:spcPts val="1543"/>
              </a:spcBef>
            </a:pP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500" baseline="-19360" dirty="0">
                <a:latin typeface="Cambria"/>
                <a:cs typeface="Cambria"/>
              </a:rPr>
              <a:t>∪</a:t>
            </a:r>
            <a:r>
              <a:rPr sz="2500" i="1" baseline="-1936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 = 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 + 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 − 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</a:t>
            </a:r>
            <a:r>
              <a:rPr sz="2400" i="1" dirty="0">
                <a:latin typeface="Arial"/>
                <a:cs typeface="Arial"/>
              </a:rPr>
              <a:t>μ</a:t>
            </a:r>
            <a:r>
              <a:rPr sz="2500" i="1" baseline="-1936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Cambria"/>
                <a:cs typeface="Cambria"/>
              </a:rPr>
              <a:t>)</a:t>
            </a:r>
            <a:endParaRPr sz="24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1630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7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0" y="1285189"/>
            <a:ext cx="8542545" cy="3280855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268750" indent="-256137">
              <a:spcBef>
                <a:spcPts val="1276"/>
              </a:spcBef>
              <a:buSzPct val="123529"/>
              <a:buFont typeface="Cambria"/>
              <a:buChar char="•"/>
              <a:tabLst>
                <a:tab pos="269073" algn="l"/>
                <a:tab pos="4575218" algn="l"/>
                <a:tab pos="5712635" algn="l"/>
                <a:tab pos="6345539" algn="l"/>
                <a:tab pos="6905678" algn="l"/>
              </a:tabLst>
            </a:pPr>
            <a:r>
              <a:rPr lang="vi-VN" sz="2200" b="1">
                <a:latin typeface="Cambria"/>
                <a:cs typeface="Cambria"/>
              </a:rPr>
              <a:t>Định nghĩa 5</a:t>
            </a:r>
            <a:r>
              <a:rPr lang="vi-VN" sz="2200">
                <a:latin typeface="Cambria"/>
                <a:cs typeface="Cambria"/>
              </a:rPr>
              <a:t>: Cho 2 tập mờ </a:t>
            </a:r>
            <a:r>
              <a:rPr lang="vi-VN" sz="2400" i="1">
                <a:latin typeface="Times New Roman"/>
                <a:cs typeface="Times New Roman"/>
              </a:rPr>
              <a:t>A</a:t>
            </a:r>
            <a:r>
              <a:rPr lang="vi-VN" sz="2400">
                <a:latin typeface="Cambria"/>
                <a:cs typeface="Cambria"/>
              </a:rPr>
              <a:t>, </a:t>
            </a:r>
            <a:r>
              <a:rPr lang="vi-VN" sz="2400" i="1">
                <a:latin typeface="Times New Roman"/>
                <a:cs typeface="Times New Roman"/>
              </a:rPr>
              <a:t>B </a:t>
            </a:r>
            <a:r>
              <a:rPr lang="vi-VN" sz="2200">
                <a:latin typeface="Cambria"/>
                <a:cs typeface="Cambria"/>
              </a:rPr>
              <a:t>trên cùng không gian nền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lang="en-US" sz="2200" b="1">
                <a:latin typeface="Cambria"/>
                <a:cs typeface="Cambria"/>
              </a:rPr>
              <a:t>X</a:t>
            </a:r>
            <a:r>
              <a:rPr lang="vi-VN" sz="2200">
                <a:latin typeface="Cambria"/>
                <a:cs typeface="Cambria"/>
              </a:rPr>
              <a:t> với hàm thuộc tương ứng là </a:t>
            </a:r>
            <a:r>
              <a:rPr lang="el-GR" sz="2400" i="1">
                <a:latin typeface="Arial"/>
                <a:cs typeface="Arial"/>
              </a:rPr>
              <a:t>μ</a:t>
            </a:r>
            <a:r>
              <a:rPr lang="vi-VN" sz="2500" i="1" baseline="-19360">
                <a:latin typeface="Times New Roman"/>
                <a:cs typeface="Times New Roman"/>
              </a:rPr>
              <a:t>A</a:t>
            </a:r>
            <a:r>
              <a:rPr lang="vi-VN" sz="2500" i="1">
                <a:latin typeface="Times New Roman"/>
                <a:cs typeface="Times New Roman"/>
              </a:rPr>
              <a:t>, </a:t>
            </a:r>
            <a:r>
              <a:rPr lang="el-GR" sz="2400" i="1">
                <a:latin typeface="Arial"/>
                <a:cs typeface="Arial"/>
              </a:rPr>
              <a:t>μ</a:t>
            </a:r>
            <a:r>
              <a:rPr lang="vi-VN" sz="2500" i="1" baseline="-19360">
                <a:latin typeface="Times New Roman"/>
                <a:cs typeface="Times New Roman"/>
              </a:rPr>
              <a:t>B</a:t>
            </a:r>
            <a:r>
              <a:rPr lang="vi-VN" sz="2200">
                <a:latin typeface="Cambria"/>
                <a:cs typeface="Cambria"/>
              </a:rPr>
              <a:t>. Hai tập mờ </a:t>
            </a:r>
            <a:r>
              <a:rPr lang="vi-VN" sz="2400" i="1">
                <a:latin typeface="Times New Roman"/>
                <a:cs typeface="Times New Roman"/>
              </a:rPr>
              <a:t>A</a:t>
            </a:r>
            <a:r>
              <a:rPr lang="vi-VN" sz="2400">
                <a:latin typeface="Cambria"/>
                <a:cs typeface="Cambria"/>
              </a:rPr>
              <a:t>, </a:t>
            </a:r>
            <a:r>
              <a:rPr lang="vi-VN" sz="2400" i="1">
                <a:latin typeface="Times New Roman"/>
                <a:cs typeface="Times New Roman"/>
              </a:rPr>
              <a:t>B </a:t>
            </a:r>
            <a:r>
              <a:rPr lang="vi-VN" sz="2200">
                <a:latin typeface="Cambria"/>
                <a:cs typeface="Cambria"/>
              </a:rPr>
              <a:t>được gọi là bằng nhau, ký hiệu</a:t>
            </a:r>
          </a:p>
          <a:p>
            <a:pPr marL="19404" algn="ctr">
              <a:spcBef>
                <a:spcPts val="15"/>
              </a:spcBef>
            </a:pPr>
            <a:r>
              <a:rPr lang="vi-VN" sz="2400" i="1">
                <a:latin typeface="Times New Roman"/>
                <a:cs typeface="Times New Roman"/>
              </a:rPr>
              <a:t>A </a:t>
            </a:r>
            <a:r>
              <a:rPr lang="vi-VN" sz="2400">
                <a:latin typeface="Cambria"/>
                <a:cs typeface="Cambria"/>
              </a:rPr>
              <a:t>= </a:t>
            </a:r>
            <a:r>
              <a:rPr lang="vi-VN" sz="2400" i="1">
                <a:latin typeface="Times New Roman"/>
                <a:cs typeface="Times New Roman"/>
              </a:rPr>
              <a:t>B </a:t>
            </a:r>
            <a:r>
              <a:rPr lang="vi-VN" sz="2400">
                <a:latin typeface="Cambria"/>
                <a:cs typeface="Cambria"/>
              </a:rPr>
              <a:t>⟺ </a:t>
            </a:r>
            <a:r>
              <a:rPr lang="el-GR" sz="2400" i="1">
                <a:latin typeface="Arial"/>
                <a:cs typeface="Arial"/>
              </a:rPr>
              <a:t>μ</a:t>
            </a:r>
            <a:r>
              <a:rPr lang="vi-VN" sz="2500" i="1" baseline="-19360">
                <a:latin typeface="Times New Roman"/>
                <a:cs typeface="Times New Roman"/>
              </a:rPr>
              <a:t>A</a:t>
            </a:r>
            <a:r>
              <a:rPr lang="vi-VN" sz="2400">
                <a:latin typeface="Cambria"/>
                <a:cs typeface="Cambria"/>
              </a:rPr>
              <a:t>(</a:t>
            </a:r>
            <a:r>
              <a:rPr lang="vi-VN" sz="2400" i="1">
                <a:latin typeface="Times New Roman"/>
                <a:cs typeface="Times New Roman"/>
              </a:rPr>
              <a:t>x</a:t>
            </a:r>
            <a:r>
              <a:rPr lang="vi-VN" sz="2400">
                <a:latin typeface="Cambria"/>
                <a:cs typeface="Cambria"/>
              </a:rPr>
              <a:t>) = </a:t>
            </a:r>
            <a:r>
              <a:rPr lang="el-GR" sz="2400" i="1">
                <a:latin typeface="Arial"/>
                <a:cs typeface="Arial"/>
              </a:rPr>
              <a:t>μ</a:t>
            </a:r>
            <a:r>
              <a:rPr lang="vi-VN" sz="2500" i="1" baseline="-19360">
                <a:latin typeface="Times New Roman"/>
                <a:cs typeface="Times New Roman"/>
              </a:rPr>
              <a:t>B</a:t>
            </a:r>
            <a:r>
              <a:rPr lang="vi-VN" sz="2400">
                <a:latin typeface="Cambria"/>
                <a:cs typeface="Cambria"/>
              </a:rPr>
              <a:t>(</a:t>
            </a:r>
            <a:r>
              <a:rPr lang="vi-VN" sz="2400" i="1">
                <a:latin typeface="Times New Roman"/>
                <a:cs typeface="Times New Roman"/>
              </a:rPr>
              <a:t>x</a:t>
            </a:r>
            <a:r>
              <a:rPr lang="vi-VN" sz="2400">
                <a:latin typeface="Cambria"/>
                <a:cs typeface="Cambria"/>
              </a:rPr>
              <a:t>), ∀</a:t>
            </a:r>
            <a:r>
              <a:rPr lang="vi-VN" sz="2400" i="1">
                <a:latin typeface="Times New Roman"/>
                <a:cs typeface="Times New Roman"/>
              </a:rPr>
              <a:t>x </a:t>
            </a:r>
            <a:r>
              <a:rPr lang="vi-VN" sz="2400">
                <a:latin typeface="Cambria"/>
                <a:cs typeface="Cambria"/>
              </a:rPr>
              <a:t>∈ </a:t>
            </a:r>
            <a:r>
              <a:rPr lang="vi-VN" sz="2400" i="1">
                <a:latin typeface="Times New Roman"/>
                <a:cs typeface="Times New Roman"/>
              </a:rPr>
              <a:t>X</a:t>
            </a:r>
            <a:endParaRPr lang="en-US" sz="2200" b="1" spc="8">
              <a:latin typeface="Cambria"/>
              <a:cs typeface="Cambria"/>
            </a:endParaRPr>
          </a:p>
          <a:p>
            <a:pPr marL="268750" indent="-256137">
              <a:spcBef>
                <a:spcPts val="1276"/>
              </a:spcBef>
              <a:buSzPct val="123529"/>
              <a:buFont typeface="Cambria"/>
              <a:buChar char="•"/>
              <a:tabLst>
                <a:tab pos="268427" algn="l"/>
              </a:tabLst>
            </a:pPr>
            <a:r>
              <a:rPr lang="vi-VN" sz="2200" b="1" spc="8">
                <a:latin typeface="Cambria"/>
                <a:cs typeface="Cambria"/>
              </a:rPr>
              <a:t>Định</a:t>
            </a:r>
            <a:r>
              <a:rPr lang="vi-VN" sz="2200" b="1" spc="61">
                <a:latin typeface="Cambria"/>
                <a:cs typeface="Cambria"/>
              </a:rPr>
              <a:t> </a:t>
            </a:r>
            <a:r>
              <a:rPr lang="vi-VN" sz="2200" b="1" spc="5">
                <a:latin typeface="Cambria"/>
                <a:cs typeface="Cambria"/>
              </a:rPr>
              <a:t>nghĩa</a:t>
            </a:r>
            <a:r>
              <a:rPr lang="vi-VN" sz="2200" b="1" spc="64">
                <a:latin typeface="Cambria"/>
                <a:cs typeface="Cambria"/>
              </a:rPr>
              <a:t> </a:t>
            </a:r>
            <a:r>
              <a:rPr lang="vi-VN" sz="2200" b="1" spc="5">
                <a:latin typeface="Cambria"/>
                <a:cs typeface="Cambria"/>
              </a:rPr>
              <a:t>6</a:t>
            </a:r>
            <a:r>
              <a:rPr lang="vi-VN" sz="2200" spc="5">
                <a:latin typeface="Cambria"/>
                <a:cs typeface="Cambria"/>
              </a:rPr>
              <a:t>:</a:t>
            </a:r>
            <a:r>
              <a:rPr lang="vi-VN" sz="2200" spc="66">
                <a:latin typeface="Cambria"/>
                <a:cs typeface="Cambria"/>
              </a:rPr>
              <a:t> </a:t>
            </a:r>
            <a:r>
              <a:rPr lang="vi-VN" sz="2200" spc="10">
                <a:latin typeface="Cambria"/>
                <a:cs typeface="Cambria"/>
              </a:rPr>
              <a:t>Cho</a:t>
            </a:r>
            <a:r>
              <a:rPr lang="vi-VN" sz="2200" spc="66">
                <a:latin typeface="Cambria"/>
                <a:cs typeface="Cambria"/>
              </a:rPr>
              <a:t> </a:t>
            </a:r>
            <a:r>
              <a:rPr lang="vi-VN" sz="2200" spc="10">
                <a:latin typeface="Cambria"/>
                <a:cs typeface="Cambria"/>
              </a:rPr>
              <a:t>2</a:t>
            </a:r>
            <a:r>
              <a:rPr lang="vi-VN" sz="2200" spc="66">
                <a:latin typeface="Cambria"/>
                <a:cs typeface="Cambria"/>
              </a:rPr>
              <a:t> </a:t>
            </a:r>
            <a:r>
              <a:rPr lang="vi-VN" sz="2200" spc="-46">
                <a:latin typeface="Cambria"/>
                <a:cs typeface="Cambria"/>
              </a:rPr>
              <a:t>tập </a:t>
            </a:r>
            <a:r>
              <a:rPr lang="vi-VN" sz="2200" spc="-148">
                <a:latin typeface="Cambria"/>
                <a:cs typeface="Cambria"/>
              </a:rPr>
              <a:t>mờ</a:t>
            </a:r>
            <a:r>
              <a:rPr lang="vi-VN" sz="2200" spc="64">
                <a:latin typeface="Cambria"/>
                <a:cs typeface="Cambria"/>
              </a:rPr>
              <a:t> </a:t>
            </a:r>
            <a:r>
              <a:rPr lang="vi-VN" sz="2400" i="1" spc="58">
                <a:latin typeface="Times New Roman"/>
                <a:cs typeface="Times New Roman"/>
              </a:rPr>
              <a:t>A</a:t>
            </a:r>
            <a:r>
              <a:rPr lang="vi-VN" sz="2400" spc="58">
                <a:latin typeface="Cambria"/>
                <a:cs typeface="Cambria"/>
              </a:rPr>
              <a:t>,</a:t>
            </a:r>
            <a:r>
              <a:rPr lang="vi-VN" sz="2400" spc="-74">
                <a:latin typeface="Cambria"/>
                <a:cs typeface="Cambria"/>
              </a:rPr>
              <a:t> </a:t>
            </a:r>
            <a:r>
              <a:rPr lang="vi-VN" sz="2400" i="1" spc="8">
                <a:latin typeface="Times New Roman"/>
                <a:cs typeface="Times New Roman"/>
              </a:rPr>
              <a:t>B</a:t>
            </a:r>
            <a:r>
              <a:rPr lang="vi-VN" sz="2400" i="1" spc="-51">
                <a:latin typeface="Times New Roman"/>
                <a:cs typeface="Times New Roman"/>
              </a:rPr>
              <a:t> </a:t>
            </a:r>
            <a:r>
              <a:rPr lang="vi-VN" sz="2200" spc="-166">
                <a:latin typeface="Cambria"/>
                <a:cs typeface="Cambria"/>
              </a:rPr>
              <a:t>trên</a:t>
            </a:r>
            <a:r>
              <a:rPr lang="vi-VN" sz="2200" spc="64">
                <a:latin typeface="Cambria"/>
                <a:cs typeface="Cambria"/>
              </a:rPr>
              <a:t> </a:t>
            </a:r>
            <a:r>
              <a:rPr lang="vi-VN" sz="2200" spc="-53">
                <a:latin typeface="Cambria"/>
                <a:cs typeface="Cambria"/>
              </a:rPr>
              <a:t>cùng</a:t>
            </a:r>
            <a:r>
              <a:rPr lang="vi-VN" sz="2200" spc="64">
                <a:latin typeface="Cambria"/>
                <a:cs typeface="Cambria"/>
              </a:rPr>
              <a:t> </a:t>
            </a:r>
            <a:r>
              <a:rPr lang="vi-VN" sz="2200" spc="-41">
                <a:latin typeface="Cambria"/>
                <a:cs typeface="Cambria"/>
              </a:rPr>
              <a:t>không</a:t>
            </a:r>
            <a:r>
              <a:rPr lang="vi-VN" sz="2200" spc="64">
                <a:latin typeface="Cambria"/>
                <a:cs typeface="Cambria"/>
              </a:rPr>
              <a:t> </a:t>
            </a:r>
            <a:r>
              <a:rPr lang="vi-VN" sz="2200" spc="5">
                <a:latin typeface="Cambria"/>
                <a:cs typeface="Cambria"/>
              </a:rPr>
              <a:t>gian</a:t>
            </a:r>
            <a:r>
              <a:rPr lang="vi-VN" sz="2200" spc="64">
                <a:latin typeface="Cambria"/>
                <a:cs typeface="Cambria"/>
              </a:rPr>
              <a:t> </a:t>
            </a:r>
            <a:r>
              <a:rPr lang="vi-VN" sz="2200" spc="-188">
                <a:latin typeface="Cambria"/>
                <a:cs typeface="Cambria"/>
              </a:rPr>
              <a:t>nền</a:t>
            </a:r>
            <a:r>
              <a:rPr lang="en-US" sz="2200" spc="-188">
                <a:latin typeface="Cambria"/>
                <a:cs typeface="Cambria"/>
              </a:rPr>
              <a:t> </a:t>
            </a:r>
            <a:r>
              <a:rPr lang="en-US" sz="2200" b="1" spc="-188">
                <a:latin typeface="Cambria"/>
                <a:cs typeface="Cambria"/>
              </a:rPr>
              <a:t>X</a:t>
            </a:r>
            <a:r>
              <a:rPr lang="en-US" sz="2200" spc="-188">
                <a:latin typeface="Cambria"/>
                <a:cs typeface="Cambria"/>
              </a:rPr>
              <a:t> </a:t>
            </a:r>
            <a:r>
              <a:rPr lang="vi-VN" sz="2200" spc="-199">
                <a:latin typeface="Cambria"/>
                <a:cs typeface="Cambria"/>
              </a:rPr>
              <a:t>với</a:t>
            </a:r>
            <a:r>
              <a:rPr lang="vi-VN" sz="2200" spc="69">
                <a:latin typeface="Cambria"/>
                <a:cs typeface="Cambria"/>
              </a:rPr>
              <a:t> </a:t>
            </a:r>
            <a:r>
              <a:rPr lang="vi-VN" sz="2200" spc="-51">
                <a:latin typeface="Cambria"/>
                <a:cs typeface="Cambria"/>
              </a:rPr>
              <a:t>hàm</a:t>
            </a:r>
            <a:r>
              <a:rPr lang="vi-VN" sz="2200" spc="69">
                <a:latin typeface="Cambria"/>
                <a:cs typeface="Cambria"/>
              </a:rPr>
              <a:t> </a:t>
            </a:r>
            <a:r>
              <a:rPr lang="vi-VN" sz="2200" spc="-41">
                <a:latin typeface="Cambria"/>
                <a:cs typeface="Cambria"/>
              </a:rPr>
              <a:t>thuộ</a:t>
            </a:r>
            <a:r>
              <a:rPr lang="vi-VN" sz="2200" spc="8">
                <a:latin typeface="Cambria"/>
                <a:cs typeface="Cambria"/>
              </a:rPr>
              <a:t>c</a:t>
            </a:r>
            <a:r>
              <a:rPr lang="en-US" sz="2200" spc="8">
                <a:latin typeface="Cambria"/>
                <a:cs typeface="Cambria"/>
              </a:rPr>
              <a:t> </a:t>
            </a:r>
            <a:r>
              <a:rPr lang="vi-VN" sz="2200" spc="5">
                <a:latin typeface="Cambria"/>
                <a:cs typeface="Cambria"/>
              </a:rPr>
              <a:t>tương</a:t>
            </a:r>
            <a:r>
              <a:rPr lang="vi-VN" sz="2200" spc="3">
                <a:latin typeface="Cambria"/>
                <a:cs typeface="Cambria"/>
              </a:rPr>
              <a:t> </a:t>
            </a:r>
            <a:r>
              <a:rPr lang="vi-VN" sz="2200" spc="-117">
                <a:latin typeface="Cambria"/>
                <a:cs typeface="Cambria"/>
              </a:rPr>
              <a:t>ứng</a:t>
            </a:r>
            <a:r>
              <a:rPr lang="vi-VN" sz="2200" spc="5">
                <a:latin typeface="Cambria"/>
                <a:cs typeface="Cambria"/>
              </a:rPr>
              <a:t> </a:t>
            </a:r>
            <a:r>
              <a:rPr lang="vi-VN" sz="2200" spc="-74">
                <a:latin typeface="Cambria"/>
                <a:cs typeface="Cambria"/>
              </a:rPr>
              <a:t>là</a:t>
            </a:r>
            <a:r>
              <a:rPr lang="vi-VN" sz="2200" spc="5">
                <a:latin typeface="Cambria"/>
                <a:cs typeface="Cambria"/>
              </a:rPr>
              <a:t> </a:t>
            </a:r>
            <a:r>
              <a:rPr lang="el-GR" sz="2200" i="1">
                <a:latin typeface="Arial"/>
                <a:cs typeface="Arial"/>
              </a:rPr>
              <a:t>μ</a:t>
            </a:r>
            <a:r>
              <a:rPr lang="vi-VN" sz="2400" i="1" baseline="-19360">
                <a:latin typeface="Times New Roman"/>
                <a:cs typeface="Times New Roman"/>
              </a:rPr>
              <a:t>A</a:t>
            </a:r>
            <a:r>
              <a:rPr lang="en-US" sz="2400" i="1">
                <a:latin typeface="Times New Roman"/>
                <a:cs typeface="Times New Roman"/>
              </a:rPr>
              <a:t>, </a:t>
            </a:r>
            <a:r>
              <a:rPr lang="el-GR" sz="2200" i="1">
                <a:latin typeface="Arial"/>
                <a:cs typeface="Arial"/>
              </a:rPr>
              <a:t>μ</a:t>
            </a:r>
            <a:r>
              <a:rPr lang="vi-VN" sz="2400" i="1" baseline="-19360">
                <a:latin typeface="Times New Roman"/>
                <a:cs typeface="Times New Roman"/>
              </a:rPr>
              <a:t>B</a:t>
            </a:r>
            <a:r>
              <a:rPr lang="vi-VN" sz="2200" spc="-41">
                <a:latin typeface="Cambria"/>
                <a:cs typeface="Cambria"/>
              </a:rPr>
              <a:t>.</a:t>
            </a:r>
            <a:r>
              <a:rPr lang="vi-VN" sz="2200" spc="18">
                <a:latin typeface="Cambria"/>
                <a:cs typeface="Cambria"/>
              </a:rPr>
              <a:t> </a:t>
            </a:r>
            <a:r>
              <a:rPr lang="vi-VN" sz="2200" spc="5">
                <a:latin typeface="Cambria"/>
                <a:cs typeface="Cambria"/>
              </a:rPr>
              <a:t>Hai</a:t>
            </a:r>
            <a:r>
              <a:rPr lang="vi-VN" sz="2200" spc="15">
                <a:latin typeface="Cambria"/>
                <a:cs typeface="Cambria"/>
              </a:rPr>
              <a:t> </a:t>
            </a:r>
            <a:r>
              <a:rPr lang="vi-VN" sz="2200" spc="-43">
                <a:latin typeface="Cambria"/>
                <a:cs typeface="Cambria"/>
              </a:rPr>
              <a:t>tập </a:t>
            </a:r>
            <a:r>
              <a:rPr lang="vi-VN" sz="2200" spc="-148">
                <a:latin typeface="Cambria"/>
                <a:cs typeface="Cambria"/>
              </a:rPr>
              <a:t>mờ</a:t>
            </a:r>
            <a:r>
              <a:rPr lang="vi-VN" sz="2200" spc="15">
                <a:latin typeface="Cambria"/>
                <a:cs typeface="Cambria"/>
              </a:rPr>
              <a:t> </a:t>
            </a:r>
            <a:r>
              <a:rPr lang="vi-VN" sz="2400" i="1" spc="8">
                <a:latin typeface="Times New Roman"/>
                <a:cs typeface="Times New Roman"/>
              </a:rPr>
              <a:t>A</a:t>
            </a:r>
            <a:r>
              <a:rPr lang="vi-VN" sz="2400" i="1" spc="89">
                <a:latin typeface="Times New Roman"/>
                <a:cs typeface="Times New Roman"/>
              </a:rPr>
              <a:t> </a:t>
            </a:r>
            <a:r>
              <a:rPr lang="vi-VN" sz="2400" spc="-140">
                <a:latin typeface="Cambria"/>
                <a:cs typeface="Cambria"/>
              </a:rPr>
              <a:t>⊂</a:t>
            </a:r>
            <a:r>
              <a:rPr lang="vi-VN" sz="2400" spc="155">
                <a:latin typeface="Cambria"/>
                <a:cs typeface="Cambria"/>
              </a:rPr>
              <a:t> </a:t>
            </a:r>
            <a:r>
              <a:rPr lang="vi-VN" sz="2400" i="1" spc="8">
                <a:latin typeface="Times New Roman"/>
                <a:cs typeface="Times New Roman"/>
              </a:rPr>
              <a:t>B</a:t>
            </a:r>
            <a:r>
              <a:rPr lang="vi-VN" sz="2400" i="1" spc="89">
                <a:latin typeface="Times New Roman"/>
                <a:cs typeface="Times New Roman"/>
              </a:rPr>
              <a:t> </a:t>
            </a:r>
            <a:r>
              <a:rPr lang="vi-VN" sz="2400" spc="955">
                <a:latin typeface="Cambria"/>
                <a:cs typeface="Cambria"/>
              </a:rPr>
              <a:t>⟺</a:t>
            </a:r>
            <a:r>
              <a:rPr lang="vi-VN" sz="2400" spc="155">
                <a:latin typeface="Cambria"/>
                <a:cs typeface="Cambria"/>
              </a:rPr>
              <a:t> </a:t>
            </a:r>
            <a:r>
              <a:rPr lang="el-GR" sz="2400" i="1" spc="-69">
                <a:latin typeface="Arial"/>
                <a:cs typeface="Arial"/>
              </a:rPr>
              <a:t>μ</a:t>
            </a:r>
            <a:r>
              <a:rPr lang="vi-VN" sz="2500" i="1" spc="-103" baseline="-19360">
                <a:latin typeface="Times New Roman"/>
                <a:cs typeface="Times New Roman"/>
              </a:rPr>
              <a:t>A</a:t>
            </a:r>
            <a:r>
              <a:rPr lang="vi-VN" sz="2400" spc="-69">
                <a:latin typeface="Cambria"/>
                <a:cs typeface="Cambria"/>
              </a:rPr>
              <a:t>(</a:t>
            </a:r>
            <a:r>
              <a:rPr lang="vi-VN" sz="2400" i="1" spc="-69">
                <a:latin typeface="Times New Roman"/>
                <a:cs typeface="Times New Roman"/>
              </a:rPr>
              <a:t>x</a:t>
            </a:r>
            <a:r>
              <a:rPr lang="vi-VN" sz="2400" spc="-69">
                <a:latin typeface="Cambria"/>
                <a:cs typeface="Cambria"/>
              </a:rPr>
              <a:t>)</a:t>
            </a:r>
            <a:r>
              <a:rPr lang="vi-VN" sz="2400" spc="158">
                <a:latin typeface="Cambria"/>
                <a:cs typeface="Cambria"/>
              </a:rPr>
              <a:t> </a:t>
            </a:r>
            <a:r>
              <a:rPr lang="vi-VN" sz="2400" spc="318">
                <a:latin typeface="Cambria"/>
                <a:cs typeface="Cambria"/>
              </a:rPr>
              <a:t>≤</a:t>
            </a:r>
            <a:r>
              <a:rPr lang="vi-VN" sz="2400" spc="155">
                <a:latin typeface="Cambria"/>
                <a:cs typeface="Cambria"/>
              </a:rPr>
              <a:t> </a:t>
            </a:r>
            <a:r>
              <a:rPr lang="el-GR" sz="2400" i="1" spc="-41">
                <a:latin typeface="Arial"/>
                <a:cs typeface="Arial"/>
              </a:rPr>
              <a:t>μ</a:t>
            </a:r>
            <a:r>
              <a:rPr lang="vi-VN" sz="2500" i="1" spc="-61" baseline="-19360">
                <a:latin typeface="Times New Roman"/>
                <a:cs typeface="Times New Roman"/>
              </a:rPr>
              <a:t>B</a:t>
            </a:r>
            <a:r>
              <a:rPr lang="vi-VN" sz="2400" spc="-41">
                <a:latin typeface="Cambria"/>
                <a:cs typeface="Cambria"/>
              </a:rPr>
              <a:t>(</a:t>
            </a:r>
            <a:r>
              <a:rPr lang="vi-VN" sz="2400" i="1" spc="-41">
                <a:latin typeface="Times New Roman"/>
                <a:cs typeface="Times New Roman"/>
              </a:rPr>
              <a:t>x</a:t>
            </a:r>
            <a:r>
              <a:rPr lang="vi-VN" sz="2400" spc="-41">
                <a:latin typeface="Cambria"/>
                <a:cs typeface="Cambria"/>
              </a:rPr>
              <a:t>),</a:t>
            </a:r>
            <a:r>
              <a:rPr lang="vi-VN" sz="2400" spc="-112">
                <a:latin typeface="Cambria"/>
                <a:cs typeface="Cambria"/>
              </a:rPr>
              <a:t> </a:t>
            </a:r>
            <a:r>
              <a:rPr lang="vi-VN" sz="2400" spc="-10">
                <a:latin typeface="Cambria"/>
                <a:cs typeface="Cambria"/>
              </a:rPr>
              <a:t>∀</a:t>
            </a:r>
            <a:r>
              <a:rPr lang="vi-VN" sz="2400" i="1" spc="-10">
                <a:latin typeface="Times New Roman"/>
                <a:cs typeface="Times New Roman"/>
              </a:rPr>
              <a:t>x</a:t>
            </a:r>
            <a:r>
              <a:rPr lang="vi-VN" sz="2400" i="1" spc="89">
                <a:latin typeface="Times New Roman"/>
                <a:cs typeface="Times New Roman"/>
              </a:rPr>
              <a:t> </a:t>
            </a:r>
            <a:r>
              <a:rPr lang="vi-VN" sz="2400" spc="155">
                <a:latin typeface="Cambria"/>
                <a:cs typeface="Cambria"/>
              </a:rPr>
              <a:t>∈ </a:t>
            </a:r>
            <a:r>
              <a:rPr lang="vi-VN" sz="2400" i="1" spc="8">
                <a:latin typeface="Times New Roman"/>
                <a:cs typeface="Times New Roman"/>
              </a:rPr>
              <a:t>X</a:t>
            </a:r>
            <a:endParaRPr lang="en-US" sz="2200" b="1" spc="8">
              <a:latin typeface="Cambria"/>
              <a:cs typeface="Cambria"/>
            </a:endParaRPr>
          </a:p>
          <a:p>
            <a:pPr marL="268750" indent="-256137">
              <a:spcBef>
                <a:spcPts val="1276"/>
              </a:spcBef>
              <a:buSzPct val="123529"/>
              <a:buFont typeface="Cambria"/>
              <a:buChar char="•"/>
              <a:tabLst>
                <a:tab pos="268427" algn="l"/>
              </a:tabLst>
            </a:pPr>
            <a:r>
              <a:rPr lang="vi-VN" sz="2200" b="1" spc="8">
                <a:latin typeface="Cambria"/>
                <a:cs typeface="Cambria"/>
              </a:rPr>
              <a:t>Tính</a:t>
            </a:r>
            <a:r>
              <a:rPr lang="vi-VN" sz="2200" b="1" spc="48">
                <a:latin typeface="Cambria"/>
                <a:cs typeface="Cambria"/>
              </a:rPr>
              <a:t> </a:t>
            </a:r>
            <a:r>
              <a:rPr lang="vi-VN" sz="2200" b="1" spc="5">
                <a:latin typeface="Cambria"/>
                <a:cs typeface="Cambria"/>
              </a:rPr>
              <a:t>chất</a:t>
            </a:r>
            <a:r>
              <a:rPr lang="vi-VN" sz="2200" b="1" spc="51">
                <a:latin typeface="Cambria"/>
                <a:cs typeface="Cambria"/>
              </a:rPr>
              <a:t> </a:t>
            </a:r>
            <a:r>
              <a:rPr lang="vi-VN" sz="2200" b="1" spc="10">
                <a:latin typeface="Cambria"/>
                <a:cs typeface="Cambria"/>
              </a:rPr>
              <a:t>2</a:t>
            </a:r>
            <a:r>
              <a:rPr lang="vi-VN" sz="2200" spc="10">
                <a:latin typeface="Cambria"/>
                <a:cs typeface="Cambria"/>
              </a:rPr>
              <a:t>:</a:t>
            </a:r>
            <a:r>
              <a:rPr lang="vi-VN" sz="2200" spc="53">
                <a:latin typeface="Cambria"/>
                <a:cs typeface="Cambria"/>
              </a:rPr>
              <a:t> </a:t>
            </a:r>
            <a:r>
              <a:rPr lang="vi-VN" sz="2200" spc="-227">
                <a:latin typeface="Cambria"/>
                <a:cs typeface="Cambria"/>
              </a:rPr>
              <a:t>Với</a:t>
            </a:r>
            <a:r>
              <a:rPr lang="vi-VN" sz="2200" spc="51">
                <a:latin typeface="Cambria"/>
                <a:cs typeface="Cambria"/>
              </a:rPr>
              <a:t> </a:t>
            </a:r>
            <a:r>
              <a:rPr lang="vi-VN" sz="2400" i="1" spc="58">
                <a:latin typeface="Times New Roman"/>
                <a:cs typeface="Times New Roman"/>
              </a:rPr>
              <a:t>A</a:t>
            </a:r>
            <a:r>
              <a:rPr lang="vi-VN" sz="2400" spc="58">
                <a:latin typeface="Cambria"/>
                <a:cs typeface="Cambria"/>
              </a:rPr>
              <a:t>,</a:t>
            </a:r>
            <a:r>
              <a:rPr lang="vi-VN" sz="2400" spc="-84">
                <a:latin typeface="Cambria"/>
                <a:cs typeface="Cambria"/>
              </a:rPr>
              <a:t> </a:t>
            </a:r>
            <a:r>
              <a:rPr lang="vi-VN" sz="2400" i="1" spc="8">
                <a:latin typeface="Times New Roman"/>
                <a:cs typeface="Times New Roman"/>
              </a:rPr>
              <a:t>B</a:t>
            </a:r>
            <a:r>
              <a:rPr lang="vi-VN" sz="2400" i="1" spc="-66">
                <a:latin typeface="Times New Roman"/>
                <a:cs typeface="Times New Roman"/>
              </a:rPr>
              <a:t> </a:t>
            </a:r>
            <a:r>
              <a:rPr lang="vi-VN" sz="2200" spc="-74">
                <a:latin typeface="Cambria"/>
                <a:cs typeface="Cambria"/>
              </a:rPr>
              <a:t>là</a:t>
            </a:r>
            <a:r>
              <a:rPr lang="vi-VN" sz="2200" spc="51">
                <a:latin typeface="Cambria"/>
                <a:cs typeface="Cambria"/>
              </a:rPr>
              <a:t> </a:t>
            </a:r>
            <a:r>
              <a:rPr lang="vi-VN" sz="2200" spc="-43">
                <a:latin typeface="Cambria"/>
                <a:cs typeface="Cambria"/>
              </a:rPr>
              <a:t>tập </a:t>
            </a:r>
            <a:r>
              <a:rPr lang="vi-VN" sz="2200" spc="-148">
                <a:latin typeface="Cambria"/>
                <a:cs typeface="Cambria"/>
              </a:rPr>
              <a:t>mờ</a:t>
            </a:r>
            <a:r>
              <a:rPr lang="vi-VN" sz="2200" spc="51">
                <a:latin typeface="Cambria"/>
                <a:cs typeface="Cambria"/>
              </a:rPr>
              <a:t> </a:t>
            </a:r>
            <a:r>
              <a:rPr lang="vi-VN" sz="2400" i="1" spc="8">
                <a:latin typeface="Times New Roman"/>
                <a:cs typeface="Times New Roman"/>
              </a:rPr>
              <a:t>A</a:t>
            </a:r>
            <a:r>
              <a:rPr lang="vi-VN" sz="2400" i="1" spc="8">
                <a:latin typeface="Times New Roman"/>
                <a:cs typeface="Times New Roman"/>
                <a:sym typeface="Symbol"/>
              </a:rPr>
              <a:t></a:t>
            </a:r>
            <a:r>
              <a:rPr lang="en-US" sz="2400" i="1" spc="8">
                <a:latin typeface="Times New Roman"/>
                <a:cs typeface="Times New Roman"/>
                <a:sym typeface="Symbol"/>
              </a:rPr>
              <a:t> </a:t>
            </a:r>
            <a:r>
              <a:rPr lang="vi-VN" sz="2400" i="1" spc="8">
                <a:latin typeface="Times New Roman"/>
                <a:cs typeface="Times New Roman"/>
              </a:rPr>
              <a:t>B</a:t>
            </a:r>
            <a:r>
              <a:rPr lang="vi-VN" sz="2400" i="1" spc="-112">
                <a:latin typeface="Times New Roman"/>
                <a:cs typeface="Times New Roman"/>
              </a:rPr>
              <a:t> </a:t>
            </a:r>
            <a:r>
              <a:rPr lang="vi-VN" sz="2200" spc="-89">
                <a:latin typeface="Cambria"/>
                <a:cs typeface="Cambria"/>
              </a:rPr>
              <a:t>và</a:t>
            </a:r>
            <a:r>
              <a:rPr lang="vi-VN" sz="2200" spc="5">
                <a:latin typeface="Cambria"/>
                <a:cs typeface="Cambria"/>
              </a:rPr>
              <a:t> </a:t>
            </a:r>
            <a:r>
              <a:rPr lang="vi-VN" sz="2400" i="1" spc="8">
                <a:latin typeface="Times New Roman"/>
                <a:cs typeface="Times New Roman"/>
              </a:rPr>
              <a:t>B</a:t>
            </a:r>
            <a:r>
              <a:rPr lang="vi-VN" sz="2400" i="1" spc="8">
                <a:latin typeface="Times New Roman"/>
                <a:cs typeface="Times New Roman"/>
                <a:sym typeface="Symbol"/>
              </a:rPr>
              <a:t></a:t>
            </a:r>
            <a:r>
              <a:rPr lang="en-US" sz="2400" i="1" spc="8">
                <a:latin typeface="Times New Roman"/>
                <a:cs typeface="Times New Roman"/>
                <a:sym typeface="Symbol"/>
              </a:rPr>
              <a:t> </a:t>
            </a:r>
            <a:r>
              <a:rPr lang="vi-VN" sz="2400" i="1" spc="8">
                <a:latin typeface="Times New Roman"/>
                <a:cs typeface="Times New Roman"/>
              </a:rPr>
              <a:t>A</a:t>
            </a:r>
            <a:r>
              <a:rPr lang="en-US" sz="2400" i="1" spc="8">
                <a:latin typeface="Times New Roman"/>
                <a:cs typeface="Times New Roman"/>
              </a:rPr>
              <a:t> </a:t>
            </a:r>
            <a:r>
              <a:rPr lang="vi-VN" sz="2400" i="1" spc="8">
                <a:latin typeface="Times New Roman"/>
                <a:cs typeface="Times New Roman"/>
                <a:sym typeface="Symbol"/>
              </a:rPr>
              <a:t></a:t>
            </a:r>
            <a:r>
              <a:rPr lang="en-US" sz="2400" i="1" spc="8">
                <a:latin typeface="Times New Roman"/>
                <a:cs typeface="Times New Roman"/>
              </a:rPr>
              <a:t> </a:t>
            </a:r>
            <a:r>
              <a:rPr lang="vi-VN" sz="2400" i="1" spc="8">
                <a:latin typeface="Times New Roman"/>
                <a:cs typeface="Times New Roman"/>
              </a:rPr>
              <a:t>A</a:t>
            </a:r>
            <a:r>
              <a:rPr lang="en-US" sz="2400" i="1" spc="8">
                <a:latin typeface="Times New Roman"/>
                <a:cs typeface="Times New Roman"/>
              </a:rPr>
              <a:t> = </a:t>
            </a:r>
            <a:r>
              <a:rPr lang="vi-VN" sz="2400" i="1" spc="8">
                <a:latin typeface="Times New Roman"/>
                <a:cs typeface="Times New Roman"/>
              </a:rPr>
              <a:t>B</a:t>
            </a:r>
            <a:endParaRPr sz="2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3667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8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0" y="520365"/>
            <a:ext cx="31156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Bà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i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tậ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p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2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2394303"/>
            <a:ext cx="8153352" cy="2242068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2587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Trên cơ sở </a:t>
            </a:r>
            <a:r>
              <a:rPr sz="2200">
                <a:latin typeface="Cambria"/>
                <a:cs typeface="Cambria"/>
              </a:rPr>
              <a:t>2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</a:t>
            </a:r>
            <a:r>
              <a:rPr sz="2200" i="1">
                <a:latin typeface="Cambria"/>
                <a:cs typeface="Cambria"/>
              </a:rPr>
              <a:t>A</a:t>
            </a:r>
            <a:r>
              <a:rPr sz="2200">
                <a:latin typeface="Cambria"/>
                <a:cs typeface="Cambria"/>
              </a:rPr>
              <a:t>: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phòng học r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ng,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 i="1">
                <a:latin typeface="Cambria"/>
                <a:cs typeface="Cambria"/>
              </a:rPr>
              <a:t>B</a:t>
            </a:r>
            <a:r>
              <a:rPr sz="2200">
                <a:latin typeface="Cambria"/>
                <a:cs typeface="Cambria"/>
              </a:rPr>
              <a:t>: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phòng có th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chứa 100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sinh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vie</a:t>
            </a:r>
            <a:r>
              <a:rPr sz="2200" dirty="0">
                <a:latin typeface="Cambria"/>
                <a:cs typeface="Cambria"/>
              </a:rPr>
              <a:t>̂</a:t>
            </a:r>
            <a:r>
              <a:rPr sz="2200">
                <a:latin typeface="Cambria"/>
                <a:cs typeface="Cambria"/>
              </a:rPr>
              <a:t>n,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xa</a:t>
            </a:r>
            <a:r>
              <a:rPr sz="2200" dirty="0">
                <a:latin typeface="Cambria"/>
                <a:cs typeface="Cambria"/>
              </a:rPr>
              <a:t>̂y dựng </a:t>
            </a:r>
            <a:r>
              <a:rPr sz="2200">
                <a:latin typeface="Cambria"/>
                <a:cs typeface="Cambria"/>
              </a:rPr>
              <a:t>các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</a:t>
            </a:r>
          </a:p>
          <a:p>
            <a:pPr marL="539440" lvl="1" indent="-277482">
              <a:spcBef>
                <a:spcPts val="1128"/>
              </a:spcBef>
              <a:buSzPct val="123529"/>
              <a:buFont typeface="Microsoft Sans Serif"/>
              <a:buChar char="‣"/>
              <a:tabLst>
                <a:tab pos="539764" algn="l"/>
                <a:tab pos="7341951" algn="l"/>
              </a:tabLst>
            </a:pPr>
            <a:r>
              <a:rPr sz="2200" i="1" dirty="0">
                <a:solidFill>
                  <a:srgbClr val="011993"/>
                </a:solidFill>
                <a:latin typeface="Cambria"/>
                <a:cs typeface="Cambria"/>
              </a:rPr>
              <a:t>D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: Các phòng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học r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mà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có th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chứa 100 sinh viên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2400" i="1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lang="en-US" sz="2400" i="1">
                <a:solidFill>
                  <a:srgbClr val="011993"/>
                </a:solidFill>
                <a:latin typeface="Times New Roman"/>
                <a:cs typeface="Times New Roman"/>
              </a:rPr>
              <a:t> </a:t>
            </a:r>
            <a:r>
              <a:rPr lang="en-US" sz="2400" i="1">
                <a:solidFill>
                  <a:srgbClr val="011993"/>
                </a:solidFill>
                <a:latin typeface="Times New Roman"/>
                <a:cs typeface="Times New Roman"/>
                <a:sym typeface="Symbol"/>
              </a:rPr>
              <a:t> </a:t>
            </a:r>
            <a:r>
              <a:rPr sz="2400" i="1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539440" lvl="1" indent="-277482">
              <a:spcBef>
                <a:spcPts val="1210"/>
              </a:spcBef>
              <a:buSzPct val="123529"/>
              <a:buFont typeface="Microsoft Sans Serif"/>
              <a:buChar char="‣"/>
              <a:tabLst>
                <a:tab pos="539764" algn="l"/>
                <a:tab pos="7512063" algn="l"/>
              </a:tabLst>
            </a:pPr>
            <a:r>
              <a:rPr lang="en-US" sz="2200" i="1">
                <a:solidFill>
                  <a:srgbClr val="011993"/>
                </a:solidFill>
                <a:latin typeface="Cambria"/>
                <a:cs typeface="Cambria"/>
              </a:rPr>
              <a:t>E: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Các phòng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học r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hoặc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có th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chứa 100 sinh viên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2400" i="1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lang="en-US" sz="2400" i="1">
                <a:solidFill>
                  <a:srgbClr val="011993"/>
                </a:solidFill>
                <a:latin typeface="Times New Roman"/>
                <a:cs typeface="Times New Roman"/>
                <a:sym typeface="Symbol"/>
              </a:rPr>
              <a:t></a:t>
            </a:r>
            <a:r>
              <a:rPr lang="en-US" sz="2400" i="1">
                <a:solidFill>
                  <a:srgbClr val="011993"/>
                </a:solidFill>
                <a:latin typeface="Times New Roman"/>
                <a:cs typeface="Times New Roman"/>
              </a:rPr>
              <a:t> </a:t>
            </a:r>
            <a:r>
              <a:rPr sz="2400" i="1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  <a:p>
            <a:pPr marL="539440" lvl="1" indent="-277482">
              <a:spcBef>
                <a:spcPts val="1413"/>
              </a:spcBef>
              <a:buSzPct val="123529"/>
              <a:buFont typeface="Microsoft Sans Serif"/>
              <a:buChar char="‣"/>
              <a:tabLst>
                <a:tab pos="539764" algn="l"/>
                <a:tab pos="4517005" algn="l"/>
              </a:tabLst>
            </a:pPr>
            <a:r>
              <a:rPr sz="2200" i="1" dirty="0">
                <a:solidFill>
                  <a:srgbClr val="011993"/>
                </a:solidFill>
                <a:latin typeface="Cambria"/>
                <a:cs typeface="Cambria"/>
              </a:rPr>
              <a:t>F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: Các phòng học khô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ng r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ng (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  <a:sym typeface="Symbol"/>
              </a:rPr>
              <a:t>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A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7666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42991" y="6561078"/>
            <a:ext cx="130257" cy="111641"/>
          </a:xfrm>
          <a:prstGeom prst="rect">
            <a:avLst/>
          </a:prstGeom>
        </p:spPr>
        <p:txBody>
          <a:bodyPr vert="horz" wrap="square" lIns="0" tIns="3881" rIns="0" bIns="0" rtlCol="0">
            <a:spAutoFit/>
          </a:bodyPr>
          <a:lstStyle/>
          <a:p>
            <a:pPr marL="19404">
              <a:spcBef>
                <a:spcPts val="31"/>
              </a:spcBef>
            </a:pPr>
            <a:fld id="{81D60167-4931-47E6-BA6A-407CBD079E47}" type="slidenum">
              <a:rPr sz="700" spc="8" dirty="0">
                <a:latin typeface="Arial MT"/>
                <a:cs typeface="Arial MT"/>
              </a:rPr>
              <a:pPr marL="19404">
                <a:spcBef>
                  <a:spcPts val="31"/>
                </a:spcBef>
              </a:pPr>
              <a:t>9</a:t>
            </a:fld>
            <a:endParaRPr sz="7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10" y="520365"/>
            <a:ext cx="2125089" cy="56085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6468">
              <a:spcBef>
                <a:spcPts val="53"/>
              </a:spcBef>
            </a:pP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Bà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i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spc="-74" dirty="0">
                <a:solidFill>
                  <a:srgbClr val="004D80"/>
                </a:solidFill>
                <a:latin typeface="Cambria"/>
                <a:cs typeface="Cambria"/>
              </a:rPr>
              <a:t>tậ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p</a:t>
            </a:r>
            <a:r>
              <a:rPr sz="3600" b="1" spc="-143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4D80"/>
                </a:solidFill>
                <a:latin typeface="Cambria"/>
                <a:cs typeface="Cambria"/>
              </a:rPr>
              <a:t>3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11" y="2519364"/>
            <a:ext cx="8109451" cy="2154865"/>
          </a:xfrm>
          <a:prstGeom prst="rect">
            <a:avLst/>
          </a:prstGeom>
        </p:spPr>
        <p:txBody>
          <a:bodyPr vert="horz" wrap="square" lIns="0" tIns="23285" rIns="0" bIns="0" rtlCol="0">
            <a:spAutoFit/>
          </a:bodyPr>
          <a:lstStyle/>
          <a:p>
            <a:pPr marL="262281" marR="2587" indent="-256137">
              <a:lnSpc>
                <a:spcPts val="2562"/>
              </a:lnSpc>
              <a:spcBef>
                <a:spcPts val="183"/>
              </a:spcBef>
              <a:buSzPct val="123529"/>
              <a:buChar char="•"/>
              <a:tabLst>
                <a:tab pos="262605" algn="l"/>
              </a:tabLst>
            </a:pPr>
            <a:r>
              <a:rPr sz="2200" dirty="0">
                <a:latin typeface="Cambria"/>
                <a:cs typeface="Cambria"/>
              </a:rPr>
              <a:t>Xây dựng </a:t>
            </a:r>
            <a:r>
              <a:rPr sz="2200">
                <a:latin typeface="Cambria"/>
                <a:cs typeface="Cambria"/>
              </a:rPr>
              <a:t>các </a:t>
            </a:r>
            <a:r>
              <a:rPr lang="vi-VN" sz="2200">
                <a:latin typeface="Cambria"/>
                <a:cs typeface="Cambria"/>
              </a:rPr>
              <a:t>tập </a:t>
            </a:r>
            <a:r>
              <a:rPr sz="2200">
                <a:latin typeface="Cambria"/>
                <a:cs typeface="Cambria"/>
              </a:rPr>
              <a:t>mờ sau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đ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 b</a:t>
            </a:r>
            <a:r>
              <a:rPr lang="en-US" sz="2200">
                <a:latin typeface="Cambria"/>
                <a:cs typeface="Cambria"/>
              </a:rPr>
              <a:t>ổ</a:t>
            </a:r>
            <a:r>
              <a:rPr sz="2200">
                <a:latin typeface="Cambria"/>
                <a:cs typeface="Cambria"/>
              </a:rPr>
              <a:t> sung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̂m căn cứ </a:t>
            </a:r>
            <a:r>
              <a:rPr sz="2200">
                <a:latin typeface="Cambria"/>
                <a:cs typeface="Cambria"/>
              </a:rPr>
              <a:t>xét tuy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n vào m</a:t>
            </a:r>
            <a:r>
              <a:rPr lang="en-US" sz="2200">
                <a:latin typeface="Cambria"/>
                <a:cs typeface="Cambria"/>
              </a:rPr>
              <a:t>ộ</a:t>
            </a:r>
            <a:r>
              <a:rPr sz="2200">
                <a:latin typeface="Cambria"/>
                <a:cs typeface="Cambria"/>
              </a:rPr>
              <a:t>t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trường</a:t>
            </a:r>
            <a:r>
              <a:rPr lang="en-US" sz="2200">
                <a:latin typeface="Cambria"/>
                <a:cs typeface="Cambria"/>
              </a:rPr>
              <a:t> </a:t>
            </a:r>
            <a:r>
              <a:rPr sz="2200">
                <a:latin typeface="Cambria"/>
                <a:cs typeface="Cambria"/>
              </a:rPr>
              <a:t>đại </a:t>
            </a:r>
            <a:r>
              <a:rPr sz="2200" dirty="0">
                <a:latin typeface="Cambria"/>
                <a:cs typeface="Cambria"/>
              </a:rPr>
              <a:t>học </a:t>
            </a:r>
            <a:r>
              <a:rPr sz="2200">
                <a:latin typeface="Cambria"/>
                <a:cs typeface="Cambria"/>
              </a:rPr>
              <a:t>ngoài đi</a:t>
            </a:r>
            <a:r>
              <a:rPr lang="en-US" sz="2200">
                <a:latin typeface="Cambria"/>
                <a:cs typeface="Cambria"/>
              </a:rPr>
              <a:t>ể</a:t>
            </a:r>
            <a:r>
              <a:rPr sz="2200">
                <a:latin typeface="Cambria"/>
                <a:cs typeface="Cambria"/>
              </a:rPr>
              <a:t>m </a:t>
            </a:r>
            <a:r>
              <a:rPr sz="2200" dirty="0">
                <a:latin typeface="Cambria"/>
                <a:cs typeface="Cambria"/>
              </a:rPr>
              <a:t>của học bạ:</a:t>
            </a:r>
            <a:endParaRPr sz="2200">
              <a:latin typeface="Cambria"/>
              <a:cs typeface="Cambria"/>
            </a:endParaRPr>
          </a:p>
          <a:p>
            <a:pPr marL="539440" lvl="1" indent="-277482">
              <a:spcBef>
                <a:spcPts val="1146"/>
              </a:spcBef>
              <a:buSzPct val="123529"/>
              <a:buFont typeface="Microsoft Sans Serif"/>
              <a:buChar char="‣"/>
              <a:tabLst>
                <a:tab pos="539764" algn="l"/>
              </a:tabLst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Thư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giới thi</a:t>
            </a:r>
            <a:r>
              <a:rPr lang="vi-VN" sz="2200">
                <a:solidFill>
                  <a:srgbClr val="011993"/>
                </a:solidFill>
                <a:latin typeface="Cambria"/>
                <a:cs typeface="Cambria"/>
              </a:rPr>
              <a:t>ệ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của giáo viên</a:t>
            </a:r>
            <a:endParaRPr sz="2200">
              <a:latin typeface="Cambria"/>
              <a:cs typeface="Cambria"/>
            </a:endParaRPr>
          </a:p>
          <a:p>
            <a:pPr marL="539440" lvl="1" indent="-277482">
              <a:spcBef>
                <a:spcPts val="1222"/>
              </a:spcBef>
              <a:buSzPct val="123529"/>
              <a:buFont typeface="Microsoft Sans Serif"/>
              <a:buChar char="‣"/>
              <a:tabLst>
                <a:tab pos="539764" algn="l"/>
              </a:tabLst>
            </a:pP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Bài luận 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giới thi</a:t>
            </a:r>
            <a:r>
              <a:rPr lang="vi-VN" sz="2200">
                <a:solidFill>
                  <a:srgbClr val="011993"/>
                </a:solidFill>
                <a:latin typeface="Cambria"/>
                <a:cs typeface="Cambria"/>
              </a:rPr>
              <a:t>ệ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u v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ề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bản thân</a:t>
            </a:r>
            <a:endParaRPr sz="2200">
              <a:latin typeface="Cambria"/>
              <a:cs typeface="Cambria"/>
            </a:endParaRPr>
          </a:p>
          <a:p>
            <a:pPr marL="539440" lvl="1" indent="-277482">
              <a:spcBef>
                <a:spcPts val="1225"/>
              </a:spcBef>
              <a:buSzPct val="123529"/>
              <a:buFont typeface="Microsoft Sans Serif"/>
              <a:buChar char="‣"/>
              <a:tabLst>
                <a:tab pos="539764" algn="l"/>
              </a:tabLst>
            </a:pP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M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t s</a:t>
            </a:r>
            <a:r>
              <a:rPr lang="en-US" sz="22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22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11993"/>
                </a:solidFill>
                <a:latin typeface="Cambria"/>
                <a:cs typeface="Cambria"/>
              </a:rPr>
              <a:t>bài luận khác</a:t>
            </a:r>
            <a:endParaRPr sz="2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3141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5985</Words>
  <Application>Microsoft Office PowerPoint</Application>
  <PresentationFormat>On-screen Show (4:3)</PresentationFormat>
  <Paragraphs>241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MT</vt:lpstr>
      <vt:lpstr>Calibri</vt:lpstr>
      <vt:lpstr>Cambria</vt:lpstr>
      <vt:lpstr>Courier New</vt:lpstr>
      <vt:lpstr>Microsoft Sans Serif</vt:lpstr>
      <vt:lpstr>Symbol</vt:lpstr>
      <vt:lpstr>Times New Roman</vt:lpstr>
      <vt:lpstr>Verdana</vt:lpstr>
      <vt:lpstr>Office Theme</vt:lpstr>
      <vt:lpstr>Logic mờ và ứng dụng Fuzzy Logic and its Applications</vt:lpstr>
      <vt:lpstr>Các phép toán trên tập hợp mờ</vt:lpstr>
      <vt:lpstr>Phép toán trên cùng không gian nền</vt:lpstr>
      <vt:lpstr>PowerPoint Presentation</vt:lpstr>
      <vt:lpstr>PowerPoint Presentation</vt:lpstr>
      <vt:lpstr>PowerPoint Presentation</vt:lpstr>
      <vt:lpstr>PowerPoint Presentation</vt:lpstr>
      <vt:lpstr>Bài tập 2</vt:lpstr>
      <vt:lpstr>Bài tập 3</vt:lpstr>
      <vt:lpstr>Phép toán trên không gian nền khác nhau</vt:lpstr>
      <vt:lpstr>PowerPoint Presentation</vt:lpstr>
      <vt:lpstr>Ví dụ 4</vt:lpstr>
      <vt:lpstr>PowerPoint Presentation</vt:lpstr>
      <vt:lpstr>Bài tập 4</vt:lpstr>
      <vt:lpstr>Ví dụ 5</vt:lpstr>
      <vt:lpstr>A = {1/x1,1/x2,0.8/x3,0/x4}, B = {1/y1,1/y2,0.8/y3,0.5/y4,0.6/y5,0/y6}</vt:lpstr>
      <vt:lpstr>Một ít về Python</vt:lpstr>
      <vt:lpstr>Sử dụng Python</vt:lpstr>
      <vt:lpstr>PowerPoint Presentation</vt:lpstr>
      <vt:lpstr>PowerPoint Presentation</vt:lpstr>
      <vt:lpstr>Tập hợp mờ trong Python</vt:lpstr>
      <vt:lpstr>PowerPoint Presentation</vt:lpstr>
      <vt:lpstr>PowerPoint Presentation</vt:lpstr>
      <vt:lpstr>PowerPoint Presentation</vt:lpstr>
      <vt:lpstr>PowerPoint Presentation</vt:lpstr>
      <vt:lpstr>Mở rộng thêm</vt:lpstr>
      <vt:lpstr>PowerPoint Presentation</vt:lpstr>
      <vt:lpstr>Thư viện Scikit-Fuzzy</vt:lpstr>
      <vt:lpstr>Sử dụng Scikit-Fuzzy</vt:lpstr>
      <vt:lpstr>Một số hàm thành viên trong skfuzzy</vt:lpstr>
      <vt:lpstr>Hàm smf()</vt:lpstr>
      <vt:lpstr>PowerPoint Presentation</vt:lpstr>
      <vt:lpstr>PowerPoint Presentation</vt:lpstr>
      <vt:lpstr>PowerPoint Presentation</vt:lpstr>
      <vt:lpstr>Hàm gbellmf(Y,u,v,a)</vt:lpstr>
      <vt:lpstr>PowerPoint Presentation</vt:lpstr>
      <vt:lpstr>Quan hệ mờ</vt:lpstr>
      <vt:lpstr>PowerPoint Presentation</vt:lpstr>
      <vt:lpstr>Ví dụ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 7</vt:lpstr>
      <vt:lpstr>Ví dụ 8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mờ và ứng dụng Fuzzy Logic and its Applications</dc:title>
  <dc:creator>Admin</dc:creator>
  <cp:lastModifiedBy>DELL</cp:lastModifiedBy>
  <cp:revision>4</cp:revision>
  <dcterms:created xsi:type="dcterms:W3CDTF">2023-05-31T22:38:50Z</dcterms:created>
  <dcterms:modified xsi:type="dcterms:W3CDTF">2023-06-28T10:42:43Z</dcterms:modified>
</cp:coreProperties>
</file>