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542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4" d="100"/>
          <a:sy n="44" d="100"/>
        </p:scale>
        <p:origin x="-546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820" y="2600580"/>
            <a:ext cx="6208395" cy="6982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026649" y="2054514"/>
            <a:ext cx="7865744" cy="7384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77498" y="3091952"/>
            <a:ext cx="4712334" cy="738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917" y="2251592"/>
            <a:ext cx="9832975" cy="7515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87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45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3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9664" y="4224304"/>
            <a:ext cx="15585585" cy="2475678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45"/>
              </a:spcBef>
            </a:pPr>
            <a:r>
              <a:rPr sz="9550" b="1" spc="-190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9550" b="1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50" b="1" spc="395" dirty="0">
                <a:solidFill>
                  <a:srgbClr val="FFFFFF"/>
                </a:solidFill>
                <a:latin typeface="Arial"/>
                <a:cs typeface="Arial"/>
              </a:rPr>
              <a:t>mờ</a:t>
            </a:r>
            <a:r>
              <a:rPr sz="9550" b="1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50" b="1" spc="-18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9550" b="1" spc="-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9550" b="1" spc="280" smtClean="0">
                <a:solidFill>
                  <a:srgbClr val="FFFFFF"/>
                </a:solidFill>
                <a:latin typeface="Arial"/>
                <a:cs typeface="Arial"/>
              </a:rPr>
              <a:t>ứ</a:t>
            </a:r>
            <a:r>
              <a:rPr sz="9550" b="1" spc="280" smtClean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9550" b="1" spc="-39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50" b="1" spc="-229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endParaRPr sz="9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4500" b="1" spc="-15" dirty="0">
                <a:solidFill>
                  <a:srgbClr val="00A2FF"/>
                </a:solidFill>
                <a:latin typeface="Arial"/>
                <a:cs typeface="Arial"/>
              </a:rPr>
              <a:t>Fuzzy</a:t>
            </a:r>
            <a:r>
              <a:rPr sz="4500" b="1" dirty="0">
                <a:solidFill>
                  <a:srgbClr val="00A2FF"/>
                </a:solidFill>
                <a:latin typeface="Arial"/>
                <a:cs typeface="Arial"/>
              </a:rPr>
              <a:t> Logic</a:t>
            </a:r>
            <a:r>
              <a:rPr sz="4500" b="1" spc="5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4500" b="1" spc="20" dirty="0">
                <a:solidFill>
                  <a:srgbClr val="00A2FF"/>
                </a:solidFill>
                <a:latin typeface="Arial"/>
                <a:cs typeface="Arial"/>
              </a:rPr>
              <a:t>and</a:t>
            </a:r>
            <a:r>
              <a:rPr sz="4500" b="1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4500" b="1" spc="-20">
                <a:solidFill>
                  <a:srgbClr val="00A2FF"/>
                </a:solidFill>
                <a:latin typeface="Arial"/>
                <a:cs typeface="Arial"/>
              </a:rPr>
              <a:t>its</a:t>
            </a:r>
            <a:r>
              <a:rPr sz="4500" b="1" spc="5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4500" b="1" spc="-15" smtClean="0">
                <a:solidFill>
                  <a:srgbClr val="00A2FF"/>
                </a:solidFill>
                <a:latin typeface="Arial"/>
                <a:cs typeface="Arial"/>
              </a:rPr>
              <a:t>Applic</a:t>
            </a:r>
            <a:r>
              <a:rPr lang="en-US" sz="4500" b="1" spc="-15" smtClean="0">
                <a:solidFill>
                  <a:srgbClr val="00A2FF"/>
                </a:solidFill>
                <a:latin typeface="Arial"/>
                <a:cs typeface="Arial"/>
              </a:rPr>
              <a:t>at</a:t>
            </a:r>
            <a:r>
              <a:rPr sz="4500" b="1" spc="-15" smtClean="0">
                <a:solidFill>
                  <a:srgbClr val="00A2FF"/>
                </a:solidFill>
                <a:latin typeface="Arial"/>
                <a:cs typeface="Arial"/>
              </a:rPr>
              <a:t>ions</a:t>
            </a:r>
            <a:endParaRPr sz="4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1802" y="10810656"/>
            <a:ext cx="1308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10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61709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35" dirty="0">
                <a:solidFill>
                  <a:srgbClr val="004D80"/>
                </a:solidFill>
                <a:latin typeface="Cambria"/>
                <a:cs typeface="Cambria"/>
              </a:rPr>
              <a:t>Ản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h</a:t>
            </a:r>
            <a:r>
              <a:rPr sz="7000" b="1" spc="-28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spc="-140" dirty="0">
                <a:solidFill>
                  <a:srgbClr val="004D80"/>
                </a:solidFill>
                <a:latin typeface="Cambria"/>
                <a:cs typeface="Cambria"/>
              </a:rPr>
              <a:t>củ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a</a:t>
            </a:r>
            <a:r>
              <a:rPr sz="7000" b="1" spc="-28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spc="-145" dirty="0">
                <a:solidFill>
                  <a:srgbClr val="004D80"/>
                </a:solidFill>
                <a:latin typeface="Cambria"/>
                <a:cs typeface="Cambria"/>
              </a:rPr>
              <a:t>tậ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p</a:t>
            </a:r>
            <a:r>
              <a:rPr sz="7000" b="1" spc="-28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spc="-140" dirty="0">
                <a:solidFill>
                  <a:srgbClr val="004D80"/>
                </a:solidFill>
                <a:latin typeface="Cambria"/>
                <a:cs typeface="Cambria"/>
              </a:rPr>
              <a:t>mờ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517" y="3216275"/>
            <a:ext cx="18426133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0385" marR="78105" indent="-502920">
              <a:lnSpc>
                <a:spcPct val="150000"/>
              </a:lnSpc>
              <a:buSzPct val="123529"/>
              <a:buFont typeface="Cambria"/>
              <a:buChar char="•"/>
              <a:tabLst>
                <a:tab pos="539750" algn="l"/>
              </a:tabLst>
            </a:pPr>
            <a:r>
              <a:rPr sz="4800" b="1" dirty="0">
                <a:latin typeface="Cambria"/>
                <a:cs typeface="Cambria"/>
              </a:rPr>
              <a:t>Định nghĩa 12</a:t>
            </a:r>
            <a:r>
              <a:rPr sz="4800" dirty="0">
                <a:latin typeface="Cambria"/>
                <a:cs typeface="Cambria"/>
              </a:rPr>
              <a:t>: </a:t>
            </a:r>
            <a:r>
              <a:rPr sz="4800">
                <a:latin typeface="Cambria"/>
                <a:cs typeface="Cambria"/>
              </a:rPr>
              <a:t>Cho </a:t>
            </a:r>
            <a:r>
              <a:rPr lang="vi-VN" sz="4800" smtClean="0">
                <a:latin typeface="Cambria"/>
                <a:cs typeface="Cambria"/>
              </a:rPr>
              <a:t>tập </a:t>
            </a:r>
            <a:r>
              <a:rPr sz="4800" smtClean="0">
                <a:latin typeface="Cambria"/>
                <a:cs typeface="Cambria"/>
              </a:rPr>
              <a:t>mờ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lang="en-US" sz="4800" b="1" smtClean="0">
                <a:latin typeface="Cambria"/>
                <a:cs typeface="Cambria"/>
              </a:rPr>
              <a:t>A</a:t>
            </a:r>
            <a:r>
              <a:rPr lang="en-US" sz="4800" smtClean="0">
                <a:latin typeface="Cambria"/>
                <a:cs typeface="Cambria"/>
              </a:rPr>
              <a:t> </a:t>
            </a:r>
            <a:r>
              <a:rPr sz="4800" smtClean="0">
                <a:latin typeface="Cambria"/>
                <a:cs typeface="Cambria"/>
              </a:rPr>
              <a:t>tre</a:t>
            </a:r>
            <a:r>
              <a:rPr sz="4800" dirty="0">
                <a:latin typeface="Cambria"/>
                <a:cs typeface="Cambria"/>
              </a:rPr>
              <a:t>̂n không </a:t>
            </a:r>
            <a:r>
              <a:rPr sz="4800">
                <a:latin typeface="Cambria"/>
                <a:cs typeface="Cambria"/>
              </a:rPr>
              <a:t>gian </a:t>
            </a:r>
            <a:r>
              <a:rPr sz="4800" smtClean="0">
                <a:latin typeface="Cambria"/>
                <a:cs typeface="Cambria"/>
              </a:rPr>
              <a:t>n</a:t>
            </a:r>
            <a:r>
              <a:rPr lang="en-US" sz="4800" smtClean="0">
                <a:latin typeface="Cambria"/>
                <a:cs typeface="Cambria"/>
              </a:rPr>
              <a:t>ề</a:t>
            </a:r>
            <a:r>
              <a:rPr sz="4800" smtClean="0">
                <a:latin typeface="Cambria"/>
                <a:cs typeface="Cambria"/>
              </a:rPr>
              <a:t>n</a:t>
            </a:r>
            <a:r>
              <a:rPr lang="en-US" sz="4800" smtClean="0">
                <a:latin typeface="Cambria"/>
                <a:cs typeface="Cambria"/>
              </a:rPr>
              <a:t> X</a:t>
            </a:r>
            <a:r>
              <a:rPr lang="en-US" sz="4800" dirty="0">
                <a:latin typeface="Cambria"/>
                <a:cs typeface="Cambria"/>
              </a:rPr>
              <a:t> </a:t>
            </a:r>
            <a:r>
              <a:rPr sz="4800" smtClean="0">
                <a:latin typeface="Cambria"/>
                <a:cs typeface="Cambria"/>
              </a:rPr>
              <a:t>và m</a:t>
            </a:r>
            <a:r>
              <a:rPr lang="en-US" sz="4800" smtClean="0">
                <a:latin typeface="Cambria"/>
                <a:cs typeface="Cambria"/>
              </a:rPr>
              <a:t>ộ</a:t>
            </a:r>
            <a:r>
              <a:rPr sz="4800" smtClean="0">
                <a:latin typeface="Cambria"/>
                <a:cs typeface="Cambria"/>
              </a:rPr>
              <a:t>t </a:t>
            </a:r>
            <a:r>
              <a:rPr sz="4800">
                <a:latin typeface="Cambria"/>
                <a:cs typeface="Cambria"/>
              </a:rPr>
              <a:t>ánh </a:t>
            </a:r>
            <a:r>
              <a:rPr sz="4800" smtClean="0">
                <a:latin typeface="Cambria"/>
                <a:cs typeface="Cambria"/>
              </a:rPr>
              <a:t>xạ</a:t>
            </a:r>
            <a:r>
              <a:rPr lang="en-US" sz="4800" smtClean="0">
                <a:latin typeface="Cambria"/>
                <a:cs typeface="Cambria"/>
              </a:rPr>
              <a:t>   </a:t>
            </a:r>
            <a:r>
              <a:rPr sz="4800" i="1" smtClean="0">
                <a:latin typeface="Times New Roman"/>
                <a:cs typeface="Times New Roman"/>
              </a:rPr>
              <a:t>f </a:t>
            </a:r>
            <a:r>
              <a:rPr sz="4800" dirty="0">
                <a:latin typeface="Cambria"/>
                <a:cs typeface="Cambria"/>
              </a:rPr>
              <a:t>: </a:t>
            </a:r>
            <a:r>
              <a:rPr sz="4800" i="1" dirty="0">
                <a:latin typeface="Times New Roman"/>
                <a:cs typeface="Times New Roman"/>
              </a:rPr>
              <a:t>X </a:t>
            </a:r>
            <a:r>
              <a:rPr sz="4800" dirty="0">
                <a:latin typeface="Cambria"/>
                <a:cs typeface="Cambria"/>
              </a:rPr>
              <a:t>→ </a:t>
            </a:r>
            <a:r>
              <a:rPr sz="4800" i="1" dirty="0">
                <a:latin typeface="Times New Roman"/>
                <a:cs typeface="Times New Roman"/>
              </a:rPr>
              <a:t>Y</a:t>
            </a:r>
            <a:r>
              <a:rPr sz="4800">
                <a:latin typeface="Cambria"/>
                <a:cs typeface="Cambria"/>
              </a:rPr>
              <a:t>. </a:t>
            </a:r>
            <a:r>
              <a:rPr lang="en-US" sz="4800">
                <a:latin typeface="Cambria"/>
                <a:cs typeface="Cambria"/>
              </a:rPr>
              <a:t>Ả</a:t>
            </a:r>
            <a:r>
              <a:rPr sz="4800" smtClean="0">
                <a:latin typeface="Cambria"/>
                <a:cs typeface="Cambria"/>
              </a:rPr>
              <a:t>nh củ</a:t>
            </a:r>
            <a:r>
              <a:rPr lang="en-US" sz="4800" smtClean="0">
                <a:latin typeface="Cambria"/>
                <a:cs typeface="Cambria"/>
              </a:rPr>
              <a:t>a </a:t>
            </a:r>
            <a:r>
              <a:rPr lang="en-US" sz="4800" b="1" smtClean="0">
                <a:latin typeface="Cambria"/>
                <a:cs typeface="Cambria"/>
              </a:rPr>
              <a:t>A</a:t>
            </a:r>
            <a:r>
              <a:rPr lang="en-US" sz="4800" smtClean="0">
                <a:latin typeface="Cambria"/>
                <a:cs typeface="Cambria"/>
              </a:rPr>
              <a:t> </a:t>
            </a:r>
            <a:r>
              <a:rPr sz="4800" smtClean="0">
                <a:latin typeface="Cambria"/>
                <a:cs typeface="Cambria"/>
              </a:rPr>
              <a:t>qua </a:t>
            </a:r>
            <a:r>
              <a:rPr sz="4800">
                <a:latin typeface="Cambria"/>
                <a:cs typeface="Cambria"/>
              </a:rPr>
              <a:t>ánh </a:t>
            </a:r>
            <a:r>
              <a:rPr sz="4800" smtClean="0">
                <a:latin typeface="Cambria"/>
                <a:cs typeface="Cambria"/>
              </a:rPr>
              <a:t>xạ</a:t>
            </a:r>
            <a:r>
              <a:rPr lang="en-US" sz="4800" smtClean="0">
                <a:latin typeface="Cambria"/>
                <a:cs typeface="Cambria"/>
              </a:rPr>
              <a:t> </a:t>
            </a:r>
            <a:r>
              <a:rPr sz="48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</a:t>
            </a:r>
            <a:r>
              <a:rPr lang="en-US" sz="48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800" smtClean="0">
                <a:latin typeface="Cambria"/>
                <a:cs typeface="Cambria"/>
              </a:rPr>
              <a:t>là</a:t>
            </a:r>
            <a:r>
              <a:rPr lang="en-US" sz="4800" smtClean="0">
                <a:latin typeface="Cambria"/>
                <a:cs typeface="Cambria"/>
              </a:rPr>
              <a:t> </a:t>
            </a:r>
            <a:r>
              <a:rPr lang="en-US" sz="4800" b="1" smtClean="0">
                <a:latin typeface="Cambria"/>
                <a:cs typeface="Cambria"/>
              </a:rPr>
              <a:t>B</a:t>
            </a:r>
            <a:r>
              <a:rPr sz="4800" smtClean="0">
                <a:latin typeface="Cambria"/>
                <a:cs typeface="Cambria"/>
              </a:rPr>
              <a:t>, </a:t>
            </a:r>
            <a:endParaRPr lang="en-US" sz="4800" smtClean="0">
              <a:latin typeface="Cambria"/>
              <a:cs typeface="Cambria"/>
            </a:endParaRPr>
          </a:p>
          <a:p>
            <a:pPr marL="37465" marR="78105">
              <a:lnSpc>
                <a:spcPct val="150000"/>
              </a:lnSpc>
              <a:buSzPct val="123529"/>
              <a:tabLst>
                <a:tab pos="539750" algn="l"/>
              </a:tabLst>
            </a:pPr>
            <a:r>
              <a:rPr lang="en-US" sz="4800">
                <a:latin typeface="Cambria"/>
                <a:cs typeface="Cambria"/>
              </a:rPr>
              <a:t>	</a:t>
            </a:r>
            <a:r>
              <a:rPr sz="4800" smtClean="0">
                <a:latin typeface="Cambria"/>
                <a:cs typeface="Cambria"/>
              </a:rPr>
              <a:t>hay </a:t>
            </a:r>
            <a:r>
              <a:rPr sz="4800" i="1" dirty="0">
                <a:latin typeface="Times New Roman"/>
                <a:cs typeface="Times New Roman"/>
              </a:rPr>
              <a:t>B </a:t>
            </a:r>
            <a:r>
              <a:rPr sz="4800" dirty="0">
                <a:latin typeface="Cambria"/>
                <a:cs typeface="Cambria"/>
              </a:rPr>
              <a:t>=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</a:t>
            </a:r>
            <a:r>
              <a:rPr sz="4800" dirty="0">
                <a:latin typeface="Cambria"/>
                <a:cs typeface="Cambria"/>
              </a:rPr>
              <a:t>theo </a:t>
            </a:r>
            <a:r>
              <a:rPr sz="4800">
                <a:latin typeface="Cambria"/>
                <a:cs typeface="Cambria"/>
              </a:rPr>
              <a:t>ký </a:t>
            </a:r>
            <a:r>
              <a:rPr sz="4800" smtClean="0">
                <a:latin typeface="Cambria"/>
                <a:cs typeface="Cambria"/>
              </a:rPr>
              <a:t>hi</a:t>
            </a:r>
            <a:r>
              <a:rPr lang="vi-VN" sz="4800" smtClean="0">
                <a:latin typeface="Cambria"/>
                <a:cs typeface="Cambria"/>
              </a:rPr>
              <a:t>ệ</a:t>
            </a:r>
            <a:r>
              <a:rPr sz="4800" smtClean="0">
                <a:latin typeface="Cambria"/>
                <a:cs typeface="Cambria"/>
              </a:rPr>
              <a:t>u</a:t>
            </a:r>
            <a:r>
              <a:rPr lang="en-US" sz="4800" smtClean="0">
                <a:latin typeface="Cambria"/>
                <a:cs typeface="Cambria"/>
              </a:rPr>
              <a:t> </a:t>
            </a:r>
            <a:r>
              <a:rPr sz="4800" b="1" i="1" smtClean="0">
                <a:latin typeface="Times New Roman"/>
                <a:cs typeface="Times New Roman"/>
              </a:rPr>
              <a:t>B</a:t>
            </a:r>
            <a:r>
              <a:rPr sz="4800" i="1" smtClean="0">
                <a:latin typeface="Times New Roman"/>
                <a:cs typeface="Times New Roman"/>
              </a:rPr>
              <a:t> </a:t>
            </a:r>
            <a:r>
              <a:rPr sz="4800" dirty="0">
                <a:latin typeface="Cambria"/>
                <a:cs typeface="Cambria"/>
              </a:rPr>
              <a:t>= </a:t>
            </a:r>
            <a:r>
              <a:rPr sz="4800" dirty="0">
                <a:latin typeface="Verdana"/>
                <a:cs typeface="Verdana"/>
              </a:rPr>
              <a:t>{</a:t>
            </a:r>
            <a:r>
              <a:rPr sz="4800" i="1" dirty="0">
                <a:latin typeface="Times New Roman"/>
                <a:cs typeface="Times New Roman"/>
              </a:rPr>
              <a:t>y </a:t>
            </a:r>
            <a:r>
              <a:rPr sz="4800" dirty="0">
                <a:latin typeface="Cambria"/>
                <a:cs typeface="Cambria"/>
              </a:rPr>
              <a:t>∈ </a:t>
            </a:r>
            <a:r>
              <a:rPr sz="4800" i="1" dirty="0">
                <a:latin typeface="Times New Roman"/>
                <a:cs typeface="Times New Roman"/>
              </a:rPr>
              <a:t>Y</a:t>
            </a:r>
            <a:r>
              <a:rPr sz="6000" dirty="0">
                <a:latin typeface="Verdana"/>
                <a:cs typeface="Verdana"/>
              </a:rPr>
              <a:t>/</a:t>
            </a:r>
            <a:r>
              <a:rPr sz="4800" i="1" dirty="0">
                <a:latin typeface="Times New Roman"/>
                <a:cs typeface="Times New Roman"/>
              </a:rPr>
              <a:t>y </a:t>
            </a:r>
            <a:r>
              <a:rPr sz="4800" dirty="0">
                <a:latin typeface="Cambria"/>
                <a:cs typeface="Cambria"/>
              </a:rPr>
              <a:t>= </a:t>
            </a:r>
            <a:r>
              <a:rPr sz="4800" i="1" dirty="0">
                <a:latin typeface="Times New Roman"/>
                <a:cs typeface="Times New Roman"/>
              </a:rPr>
              <a:t>f</a:t>
            </a:r>
            <a:r>
              <a:rPr sz="4800" dirty="0">
                <a:latin typeface="Cambria"/>
                <a:cs typeface="Cambria"/>
              </a:rPr>
              <a:t>(</a:t>
            </a:r>
            <a:r>
              <a:rPr sz="4800" i="1" dirty="0">
                <a:latin typeface="Times New Roman"/>
                <a:cs typeface="Times New Roman"/>
              </a:rPr>
              <a:t>x</a:t>
            </a:r>
            <a:r>
              <a:rPr sz="4800" dirty="0">
                <a:latin typeface="Cambria"/>
                <a:cs typeface="Cambria"/>
              </a:rPr>
              <a:t>), ∀</a:t>
            </a:r>
            <a:r>
              <a:rPr sz="4800" i="1" dirty="0">
                <a:latin typeface="Times New Roman"/>
                <a:cs typeface="Times New Roman"/>
              </a:rPr>
              <a:t>x </a:t>
            </a:r>
            <a:r>
              <a:rPr sz="4800" dirty="0">
                <a:latin typeface="Cambria"/>
                <a:cs typeface="Cambria"/>
              </a:rPr>
              <a:t>∈ </a:t>
            </a:r>
            <a:r>
              <a:rPr sz="4800" i="1" dirty="0">
                <a:latin typeface="Times New Roman"/>
                <a:cs typeface="Times New Roman"/>
              </a:rPr>
              <a:t>A</a:t>
            </a:r>
            <a:r>
              <a:rPr sz="4800" dirty="0">
                <a:latin typeface="Verdana"/>
                <a:cs typeface="Verdana"/>
              </a:rPr>
              <a:t>}</a:t>
            </a:r>
            <a:r>
              <a:rPr sz="4800" dirty="0">
                <a:latin typeface="Cambria"/>
                <a:cs typeface="Cambria"/>
              </a:rPr>
              <a:t>, </a:t>
            </a:r>
            <a:r>
              <a:rPr sz="4800">
                <a:latin typeface="Cambria"/>
                <a:cs typeface="Cambria"/>
              </a:rPr>
              <a:t>trong </a:t>
            </a:r>
            <a:r>
              <a:rPr sz="4800" smtClean="0">
                <a:latin typeface="Cambria"/>
                <a:cs typeface="Cambria"/>
              </a:rPr>
              <a:t>đó</a:t>
            </a:r>
            <a:r>
              <a:rPr lang="en-US" sz="4800">
                <a:latin typeface="Cambria"/>
                <a:cs typeface="Cambria"/>
              </a:rPr>
              <a:t>:</a:t>
            </a:r>
            <a:endParaRPr sz="4800">
              <a:latin typeface="Cambria"/>
              <a:cs typeface="Cambria"/>
            </a:endParaRPr>
          </a:p>
          <a:p>
            <a:pPr marL="1084580" lvl="1" indent="-544830">
              <a:lnSpc>
                <a:spcPct val="150000"/>
              </a:lnSpc>
              <a:buSzPct val="112903"/>
              <a:buFont typeface="Microsoft Sans Serif"/>
              <a:buChar char="‣"/>
              <a:tabLst>
                <a:tab pos="1085215" algn="l"/>
              </a:tabLst>
            </a:pPr>
            <a:r>
              <a:rPr sz="48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80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8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80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</a:t>
            </a:r>
            <a:r>
              <a:rPr sz="48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8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8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800" i="1" baseline="-1936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</a:t>
            </a:r>
            <a:r>
              <a:rPr sz="4800" baseline="-1936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 baseline="-1936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800" baseline="-1936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r>
              <a:rPr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</a:t>
            </a:r>
            <a:r>
              <a:rPr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)) = max 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8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80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r>
              <a:rPr sz="60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/</a:t>
            </a:r>
            <a:r>
              <a:rPr sz="48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 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8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mtClean="0"/>
              <a:t>Điều khiển mờ và ứng dụng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3770333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Ví dụ 10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9338" y="2378075"/>
            <a:ext cx="18324533" cy="563231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14984" indent="-502920">
              <a:lnSpc>
                <a:spcPct val="150000"/>
              </a:lnSpc>
              <a:buSzPct val="123529"/>
              <a:buChar char="•"/>
              <a:tabLst>
                <a:tab pos="515620" algn="l"/>
              </a:tabLst>
            </a:pP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Xét </a:t>
            </a:r>
            <a:r>
              <a:rPr sz="48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{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-</a:t>
            </a:r>
            <a:r>
              <a:rPr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-</a:t>
            </a:r>
            <a:r>
              <a:rPr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1,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0,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1,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 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và hàm </a:t>
            </a:r>
            <a:r>
              <a:rPr lang="es-E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 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lang="es-E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lang="es-E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lang="es-E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|4</a:t>
            </a:r>
            <a:r>
              <a:rPr lang="es-ES" sz="48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es-E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| 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+ </a:t>
            </a:r>
            <a:r>
              <a:rPr lang="es-E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</a:p>
          <a:p>
            <a:pPr marL="514984" indent="-502920">
              <a:lnSpc>
                <a:spcPct val="150000"/>
              </a:lnSpc>
              <a:buSzPct val="123529"/>
              <a:buFontTx/>
              <a:buChar char="•"/>
              <a:tabLst>
                <a:tab pos="515620" algn="l"/>
              </a:tabLst>
            </a:pP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Ta có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800" b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 ánh xạ </a:t>
            </a:r>
            <a:r>
              <a:rPr lang="vi-VN" sz="48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</a:t>
            </a:r>
            <a:r>
              <a:rPr lang="en-US" sz="48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{10, 6, 2}</a:t>
            </a:r>
          </a:p>
          <a:p>
            <a:pPr marL="514984" indent="-502920">
              <a:lnSpc>
                <a:spcPct val="150000"/>
              </a:lnSpc>
              <a:buSzPct val="123529"/>
              <a:buFontTx/>
              <a:buChar char="•"/>
              <a:tabLst>
                <a:tab pos="515620" algn="l"/>
              </a:tabLst>
            </a:pP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Xét tập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800" b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trên không gian nền	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800" b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X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với </a:t>
            </a:r>
            <a:r>
              <a:rPr lang="vi-VN" sz="4800" i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 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gồm 2 phần tử là 0 và 1.</a:t>
            </a:r>
          </a:p>
          <a:p>
            <a:pPr marL="514984" indent="-502920">
              <a:lnSpc>
                <a:spcPct val="150000"/>
              </a:lnSpc>
              <a:buSzPct val="123529"/>
              <a:buFontTx/>
              <a:buChar char="•"/>
              <a:tabLst>
                <a:tab pos="515620" algn="l"/>
              </a:tabLst>
            </a:pP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nghı̃a là, phần tử 0 và 1 có độ	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thuộc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1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00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% vào A, còn -2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-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đô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̣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thuộc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0%. Nên viết dưới dạng hàm thuộc là</a:t>
            </a:r>
            <a:r>
              <a:rPr lang="vi-VN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517" y="8169528"/>
            <a:ext cx="17821275" cy="7848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084580">
              <a:lnSpc>
                <a:spcPct val="100000"/>
              </a:lnSpc>
              <a:spcBef>
                <a:spcPts val="2215"/>
              </a:spcBef>
            </a:pPr>
            <a:r>
              <a:rPr sz="48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800" i="1" baseline="-1936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(−2) = 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</a:t>
            </a:r>
            <a:r>
              <a:rPr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800" i="1" baseline="-1936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(−1) = 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</a:t>
            </a:r>
            <a:r>
              <a:rPr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800" i="1" baseline="-1936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(0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800" i="1" baseline="-1936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(1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800" i="1" baseline="-1936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(2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0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mtClean="0"/>
              <a:t>Điều khiển mờ và ứng dụng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17910" y="747339"/>
            <a:ext cx="17125540" cy="68736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40385" marR="30480" indent="-502920">
              <a:lnSpc>
                <a:spcPts val="5030"/>
              </a:lnSpc>
              <a:spcBef>
                <a:spcPts val="360"/>
              </a:spcBef>
              <a:buSzPct val="123529"/>
              <a:buChar char="•"/>
              <a:tabLst>
                <a:tab pos="541020" algn="l"/>
                <a:tab pos="5550535" algn="l"/>
              </a:tabLst>
            </a:pPr>
            <a:r>
              <a:rPr sz="4250" dirty="0">
                <a:latin typeface="Cambria"/>
                <a:cs typeface="Cambria"/>
              </a:rPr>
              <a:t>Từ đây </a:t>
            </a:r>
            <a:r>
              <a:rPr sz="4250">
                <a:latin typeface="Cambria"/>
                <a:cs typeface="Cambria"/>
              </a:rPr>
              <a:t>có </a:t>
            </a:r>
            <a:r>
              <a:rPr sz="4250" smtClean="0">
                <a:latin typeface="Cambria"/>
                <a:cs typeface="Cambria"/>
              </a:rPr>
              <a:t>th</a:t>
            </a:r>
            <a:r>
              <a:rPr lang="en-US" sz="4250" smtClean="0">
                <a:latin typeface="Cambria"/>
                <a:cs typeface="Cambria"/>
              </a:rPr>
              <a:t>ể</a:t>
            </a:r>
            <a:r>
              <a:rPr sz="4250" smtClean="0">
                <a:latin typeface="Cambria"/>
                <a:cs typeface="Cambria"/>
              </a:rPr>
              <a:t> </a:t>
            </a:r>
            <a:r>
              <a:rPr sz="4250" dirty="0">
                <a:latin typeface="Cambria"/>
                <a:cs typeface="Cambria"/>
              </a:rPr>
              <a:t>tı́nh độ</a:t>
            </a:r>
            <a:r>
              <a:rPr sz="4250">
                <a:latin typeface="Cambria"/>
                <a:cs typeface="Cambria"/>
              </a:rPr>
              <a:t>	</a:t>
            </a:r>
            <a:r>
              <a:rPr sz="4250" smtClean="0">
                <a:latin typeface="Cambria"/>
                <a:cs typeface="Cambria"/>
              </a:rPr>
              <a:t>thu</a:t>
            </a:r>
            <a:r>
              <a:rPr lang="en-US" sz="4250" smtClean="0">
                <a:latin typeface="Cambria"/>
                <a:cs typeface="Cambria"/>
              </a:rPr>
              <a:t>ộ</a:t>
            </a:r>
            <a:r>
              <a:rPr sz="4250" smtClean="0">
                <a:latin typeface="Cambria"/>
                <a:cs typeface="Cambria"/>
              </a:rPr>
              <a:t>c </a:t>
            </a:r>
            <a:r>
              <a:rPr sz="4250">
                <a:latin typeface="Cambria"/>
                <a:cs typeface="Cambria"/>
              </a:rPr>
              <a:t>tương </a:t>
            </a:r>
            <a:r>
              <a:rPr sz="4250" smtClean="0">
                <a:latin typeface="Cambria"/>
                <a:cs typeface="Cambria"/>
              </a:rPr>
              <a:t>ứng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của </a:t>
            </a:r>
            <a:r>
              <a:rPr sz="4250" i="1" dirty="0">
                <a:latin typeface="Cambria"/>
                <a:cs typeface="Cambria"/>
              </a:rPr>
              <a:t>B </a:t>
            </a:r>
            <a:r>
              <a:rPr sz="4250" dirty="0">
                <a:latin typeface="Cambria"/>
                <a:cs typeface="Cambria"/>
              </a:rPr>
              <a:t>trên </a:t>
            </a:r>
            <a:r>
              <a:rPr sz="4250" i="1" dirty="0">
                <a:latin typeface="Cambria"/>
                <a:cs typeface="Cambria"/>
              </a:rPr>
              <a:t>Y </a:t>
            </a:r>
            <a:r>
              <a:rPr sz="4250" dirty="0">
                <a:latin typeface="Cambria"/>
                <a:cs typeface="Cambria"/>
              </a:rPr>
              <a:t>như </a:t>
            </a:r>
            <a:r>
              <a:rPr sz="4250">
                <a:latin typeface="Cambria"/>
                <a:cs typeface="Cambria"/>
              </a:rPr>
              <a:t>sau</a:t>
            </a:r>
            <a:r>
              <a:rPr sz="4250" smtClean="0">
                <a:latin typeface="Cambria"/>
                <a:cs typeface="Cambria"/>
              </a:rPr>
              <a:t>:</a:t>
            </a:r>
            <a:endParaRPr sz="42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3115" y="1790361"/>
            <a:ext cx="8736016" cy="3942746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38100">
              <a:spcBef>
                <a:spcPts val="1725"/>
              </a:spcBef>
            </a:pPr>
            <a:r>
              <a:rPr lang="el-GR" sz="4650" i="1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lang="en-US" sz="4950" i="1" baseline="-19360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(2) = max{</a:t>
            </a:r>
            <a:r>
              <a:rPr lang="el-GR" sz="4650" i="1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lang="en-US" sz="4950" i="1" baseline="-19360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lang="en-US" sz="4650" i="1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r>
              <a:rPr lang="en-US" sz="5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/</a:t>
            </a: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2 = </a:t>
            </a:r>
            <a:r>
              <a:rPr lang="en-US" sz="4650" smtClean="0">
                <a:solidFill>
                  <a:srgbClr val="011993"/>
                </a:solidFill>
                <a:latin typeface="Cambria"/>
                <a:cs typeface="Cambria"/>
              </a:rPr>
              <a:t>| 4</a:t>
            </a:r>
            <a:r>
              <a:rPr lang="en-US" sz="4650" i="1" smtClean="0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lang="en-US" sz="4650" smtClean="0">
                <a:solidFill>
                  <a:srgbClr val="011993"/>
                </a:solidFill>
                <a:latin typeface="Cambria"/>
                <a:cs typeface="Cambria"/>
              </a:rPr>
              <a:t>| </a:t>
            </a: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+ 2}</a:t>
            </a:r>
            <a:endParaRPr lang="en-US" sz="4650">
              <a:latin typeface="Cambria"/>
              <a:cs typeface="Cambria"/>
            </a:endParaRPr>
          </a:p>
          <a:p>
            <a:pPr marL="1436688">
              <a:lnSpc>
                <a:spcPct val="100000"/>
              </a:lnSpc>
              <a:spcBef>
                <a:spcPts val="1725"/>
              </a:spcBef>
            </a:pPr>
            <a:r>
              <a:rPr sz="4650" smtClean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4650" dirty="0">
                <a:solidFill>
                  <a:srgbClr val="011993"/>
                </a:solidFill>
                <a:latin typeface="Cambria"/>
                <a:cs typeface="Cambria"/>
              </a:rPr>
              <a:t>max{</a:t>
            </a:r>
            <a:r>
              <a:rPr sz="4650" i="1" dirty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4950" i="1" baseline="-19360" dirty="0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sz="465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65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650" dirty="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r>
              <a:rPr sz="5400" dirty="0">
                <a:solidFill>
                  <a:srgbClr val="011993"/>
                </a:solidFill>
                <a:latin typeface="Verdana"/>
                <a:cs typeface="Verdana"/>
              </a:rPr>
              <a:t>/</a:t>
            </a:r>
            <a:r>
              <a:rPr sz="4650" i="1" dirty="0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sz="4650" dirty="0">
                <a:solidFill>
                  <a:srgbClr val="011993"/>
                </a:solidFill>
                <a:latin typeface="Cambria"/>
                <a:cs typeface="Cambria"/>
              </a:rPr>
              <a:t>= 0}</a:t>
            </a:r>
            <a:endParaRPr sz="4650">
              <a:latin typeface="Cambria"/>
              <a:cs typeface="Cambria"/>
            </a:endParaRPr>
          </a:p>
          <a:p>
            <a:pPr marL="1436688">
              <a:lnSpc>
                <a:spcPct val="100000"/>
              </a:lnSpc>
              <a:spcBef>
                <a:spcPts val="1630"/>
              </a:spcBef>
            </a:pPr>
            <a:r>
              <a:rPr sz="4650" dirty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4650">
                <a:solidFill>
                  <a:srgbClr val="011993"/>
                </a:solidFill>
                <a:latin typeface="Cambria"/>
                <a:cs typeface="Cambria"/>
              </a:rPr>
              <a:t>max{</a:t>
            </a:r>
            <a:r>
              <a:rPr sz="4650" i="1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4950" i="1" baseline="-19360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sz="4650">
                <a:solidFill>
                  <a:srgbClr val="011993"/>
                </a:solidFill>
                <a:latin typeface="Cambria"/>
                <a:cs typeface="Cambria"/>
              </a:rPr>
              <a:t>(0</a:t>
            </a:r>
            <a:r>
              <a:rPr sz="4650" smtClean="0">
                <a:solidFill>
                  <a:srgbClr val="011993"/>
                </a:solidFill>
                <a:latin typeface="Cambria"/>
                <a:cs typeface="Cambria"/>
              </a:rPr>
              <a:t>)}</a:t>
            </a:r>
            <a:endParaRPr lang="en-US" sz="4650" smtClean="0">
              <a:solidFill>
                <a:srgbClr val="011993"/>
              </a:solidFill>
              <a:latin typeface="Cambria"/>
              <a:cs typeface="Cambria"/>
            </a:endParaRPr>
          </a:p>
          <a:p>
            <a:pPr marL="1436688">
              <a:lnSpc>
                <a:spcPct val="100000"/>
              </a:lnSpc>
              <a:spcBef>
                <a:spcPts val="1630"/>
              </a:spcBef>
            </a:pPr>
            <a:r>
              <a:rPr lang="en-US" sz="4650" smtClean="0">
                <a:solidFill>
                  <a:srgbClr val="011993"/>
                </a:solidFill>
                <a:latin typeface="Cambria"/>
                <a:cs typeface="Cambria"/>
              </a:rPr>
              <a:t>= 1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3115" y="5591337"/>
            <a:ext cx="8547100" cy="48789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R="200025" algn="ctr">
              <a:lnSpc>
                <a:spcPct val="100000"/>
              </a:lnSpc>
              <a:spcBef>
                <a:spcPts val="950"/>
              </a:spcBef>
            </a:pPr>
            <a:r>
              <a:rPr sz="465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950" i="1" baseline="-1936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(6</a:t>
            </a:r>
            <a:r>
              <a:rPr sz="46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max{</a:t>
            </a:r>
            <a:r>
              <a:rPr sz="465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95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6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65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6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r>
              <a:rPr sz="5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/</a:t>
            </a:r>
            <a:r>
              <a:rPr sz="46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6 = | 4</a:t>
            </a:r>
            <a:r>
              <a:rPr sz="465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6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| + 2}</a:t>
            </a:r>
            <a:endParaRPr sz="465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443990">
              <a:lnSpc>
                <a:spcPct val="100000"/>
              </a:lnSpc>
              <a:spcBef>
                <a:spcPts val="2510"/>
              </a:spcBef>
            </a:pPr>
            <a:r>
              <a:rPr sz="465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max{</a:t>
            </a:r>
            <a:r>
              <a:rPr sz="465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950" i="1" baseline="-1936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65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r>
              <a:rPr lang="en-US"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/</a:t>
            </a:r>
            <a:r>
              <a:rPr sz="465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6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65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65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65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lang="en-US" sz="465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-</a:t>
            </a:r>
            <a:r>
              <a:rPr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6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</a:t>
            </a:r>
            <a:endParaRPr sz="465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443990">
              <a:lnSpc>
                <a:spcPct val="100000"/>
              </a:lnSpc>
              <a:spcBef>
                <a:spcPts val="1630"/>
              </a:spcBef>
            </a:pPr>
            <a:r>
              <a:rPr sz="46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max{</a:t>
            </a:r>
            <a:r>
              <a:rPr sz="465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95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6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(1</a:t>
            </a:r>
            <a:r>
              <a:rPr sz="465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65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950" i="1" baseline="-1936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lang="en-US" sz="465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-</a:t>
            </a:r>
            <a:r>
              <a:rPr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1)}</a:t>
            </a:r>
            <a:endParaRPr lang="en-US" sz="4650">
              <a:solidFill>
                <a:srgbClr val="011993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443990">
              <a:lnSpc>
                <a:spcPct val="100000"/>
              </a:lnSpc>
              <a:spcBef>
                <a:spcPts val="1630"/>
              </a:spcBef>
            </a:pPr>
            <a:r>
              <a:rPr lang="en-US"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lang="en-US" sz="465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max{1,0</a:t>
            </a:r>
            <a:r>
              <a:rPr lang="en-US"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</a:t>
            </a:r>
            <a:endParaRPr lang="en-US" sz="4650" smtClean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443990">
              <a:lnSpc>
                <a:spcPct val="100000"/>
              </a:lnSpc>
              <a:spcBef>
                <a:spcPts val="1630"/>
              </a:spcBef>
            </a:pPr>
            <a:r>
              <a:rPr lang="en-US"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1</a:t>
            </a:r>
            <a:endParaRPr sz="465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0214" y="2873033"/>
            <a:ext cx="9935435" cy="5376472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540385" indent="-502920">
              <a:lnSpc>
                <a:spcPct val="100000"/>
              </a:lnSpc>
              <a:spcBef>
                <a:spcPts val="600"/>
              </a:spcBef>
              <a:buSzPct val="123529"/>
              <a:buChar char="•"/>
              <a:tabLst>
                <a:tab pos="541020" algn="l"/>
              </a:tabLst>
            </a:pPr>
            <a:r>
              <a:rPr sz="4250" dirty="0">
                <a:latin typeface="Cambria"/>
                <a:cs typeface="Cambria"/>
              </a:rPr>
              <a:t>Và</a:t>
            </a:r>
            <a:endParaRPr sz="4250">
              <a:latin typeface="Cambria"/>
              <a:cs typeface="Cambria"/>
            </a:endParaRPr>
          </a:p>
          <a:p>
            <a:pPr marL="1042669">
              <a:lnSpc>
                <a:spcPct val="100000"/>
              </a:lnSpc>
            </a:pPr>
            <a:r>
              <a:rPr sz="4650" i="1" dirty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4950" i="1" baseline="-19360" dirty="0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r>
              <a:rPr sz="4650" dirty="0">
                <a:solidFill>
                  <a:srgbClr val="011993"/>
                </a:solidFill>
                <a:latin typeface="Cambria"/>
                <a:cs typeface="Cambria"/>
              </a:rPr>
              <a:t>(10) </a:t>
            </a:r>
            <a:r>
              <a:rPr sz="465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4650" smtClean="0">
                <a:solidFill>
                  <a:srgbClr val="011993"/>
                </a:solidFill>
                <a:latin typeface="Cambria"/>
                <a:cs typeface="Cambria"/>
              </a:rPr>
              <a:t>max{</a:t>
            </a:r>
            <a:r>
              <a:rPr sz="4650" i="1" smtClean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4950" i="1" baseline="-19360" smtClean="0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sz="4650" smtClean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650" i="1" smtClean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650" smtClean="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r>
              <a:rPr lang="en-US" sz="54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/</a:t>
            </a:r>
            <a:r>
              <a:rPr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10 </a:t>
            </a:r>
            <a:r>
              <a:rPr sz="46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| 4</a:t>
            </a:r>
            <a:r>
              <a:rPr sz="465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6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| + </a:t>
            </a:r>
            <a:r>
              <a:rPr sz="465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65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</a:t>
            </a:r>
            <a:endParaRPr lang="en-US" sz="4650" smtClean="0">
              <a:solidFill>
                <a:srgbClr val="011993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814388" indent="1928813">
              <a:lnSpc>
                <a:spcPct val="100000"/>
              </a:lnSpc>
              <a:spcBef>
                <a:spcPts val="1725"/>
              </a:spcBef>
            </a:pPr>
            <a:r>
              <a:rPr lang="en-US" sz="465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max{</a:t>
            </a:r>
            <a:r>
              <a:rPr lang="el-GR" sz="465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lang="en-US" sz="4950" i="1" baseline="-1936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z="465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lang="en-US" sz="465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en-US" sz="465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r>
              <a:rPr lang="en-US" sz="5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/</a:t>
            </a:r>
            <a:r>
              <a:rPr lang="en-US" sz="4650" i="1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= 2</a:t>
            </a:r>
            <a:r>
              <a:rPr lang="en-US" sz="4650" smtClean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lang="en-US" sz="4650" i="1" smtClean="0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lang="en-US" sz="4650" smtClean="0">
                <a:solidFill>
                  <a:srgbClr val="011993"/>
                </a:solidFill>
                <a:latin typeface="Cambria"/>
                <a:cs typeface="Cambria"/>
              </a:rPr>
              <a:t>= -2</a:t>
            </a: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}</a:t>
            </a:r>
            <a:endParaRPr lang="en-US" sz="4650">
              <a:latin typeface="Cambria"/>
              <a:cs typeface="Cambria"/>
            </a:endParaRPr>
          </a:p>
          <a:p>
            <a:pPr marL="814388" indent="1928813">
              <a:lnSpc>
                <a:spcPct val="100000"/>
              </a:lnSpc>
              <a:spcBef>
                <a:spcPts val="1630"/>
              </a:spcBef>
            </a:pP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= max{</a:t>
            </a:r>
            <a:r>
              <a:rPr lang="el-GR" sz="4650" i="1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lang="en-US" sz="4950" i="1" baseline="-19360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(2), </a:t>
            </a:r>
            <a:r>
              <a:rPr lang="el-GR" sz="4650" i="1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lang="en-US" sz="4950" i="1" baseline="-19360" smtClean="0">
                <a:solidFill>
                  <a:srgbClr val="011993"/>
                </a:solidFill>
                <a:latin typeface="Times New Roman"/>
                <a:cs typeface="Times New Roman"/>
              </a:rPr>
              <a:t>A</a:t>
            </a:r>
            <a:r>
              <a:rPr lang="en-US" sz="4650" smtClean="0">
                <a:solidFill>
                  <a:srgbClr val="011993"/>
                </a:solidFill>
                <a:latin typeface="Cambria"/>
                <a:cs typeface="Cambria"/>
              </a:rPr>
              <a:t>(-2</a:t>
            </a: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)}</a:t>
            </a:r>
            <a:endParaRPr lang="en-US" sz="4650">
              <a:latin typeface="Cambria"/>
              <a:cs typeface="Cambria"/>
            </a:endParaRPr>
          </a:p>
          <a:p>
            <a:pPr marL="814388" indent="1928813">
              <a:lnSpc>
                <a:spcPct val="100000"/>
              </a:lnSpc>
              <a:spcBef>
                <a:spcPts val="1105"/>
              </a:spcBef>
            </a:pP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= max{0,0}</a:t>
            </a:r>
            <a:endParaRPr lang="en-US" sz="4650">
              <a:latin typeface="Cambria"/>
              <a:cs typeface="Cambria"/>
            </a:endParaRPr>
          </a:p>
          <a:p>
            <a:pPr marL="814388" indent="1928813">
              <a:lnSpc>
                <a:spcPct val="100000"/>
              </a:lnSpc>
              <a:spcBef>
                <a:spcPts val="765"/>
              </a:spcBef>
            </a:pP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lang="en-US" sz="4650" smtClean="0">
                <a:solidFill>
                  <a:srgbClr val="011993"/>
                </a:solidFill>
                <a:latin typeface="Cambria"/>
                <a:cs typeface="Cambria"/>
              </a:rPr>
              <a:t>0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0215" y="8558539"/>
            <a:ext cx="8899746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250" smtClean="0">
                <a:latin typeface="Cambria"/>
                <a:cs typeface="Cambria"/>
              </a:rPr>
              <a:t>V</a:t>
            </a:r>
            <a:r>
              <a:rPr lang="en-US" sz="4250" smtClean="0">
                <a:latin typeface="Cambria"/>
                <a:cs typeface="Cambria"/>
              </a:rPr>
              <a:t>ậ</a:t>
            </a:r>
            <a:r>
              <a:rPr sz="4250" smtClean="0">
                <a:latin typeface="Cambria"/>
                <a:cs typeface="Cambria"/>
              </a:rPr>
              <a:t>y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lang="en-US" sz="4250" b="1" smtClean="0">
                <a:latin typeface="Cambria"/>
                <a:cs typeface="Cambria"/>
              </a:rPr>
              <a:t>B</a:t>
            </a:r>
            <a:r>
              <a:rPr lang="en-US" sz="4250" smtClean="0">
                <a:latin typeface="Cambria"/>
                <a:cs typeface="Cambria"/>
              </a:rPr>
              <a:t> có các phần tử {2, 6}</a:t>
            </a:r>
            <a:endParaRPr sz="4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mtClean="0"/>
              <a:t>Điều khiển mờ và ứng dụng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150479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Trên hàm lai (tích Descartes)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6" y="2454275"/>
            <a:ext cx="17943534" cy="375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984" indent="-502920">
              <a:lnSpc>
                <a:spcPct val="150000"/>
              </a:lnSpc>
              <a:buSzPct val="123529"/>
              <a:buFont typeface="Cambria"/>
              <a:buChar char="•"/>
              <a:tabLst>
                <a:tab pos="514350" algn="l"/>
              </a:tabLst>
            </a:pPr>
            <a:r>
              <a:rPr sz="54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Tính chất 7</a:t>
            </a:r>
            <a:r>
              <a:rPr sz="5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Cho </a:t>
            </a:r>
            <a:r>
              <a:rPr sz="5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ánh </a:t>
            </a:r>
            <a:r>
              <a:rPr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xạ</a:t>
            </a:r>
            <a: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5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 </a:t>
            </a:r>
            <a:r>
              <a:rPr sz="5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</a:t>
            </a:r>
            <a:r>
              <a:rPr sz="5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5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× </a:t>
            </a:r>
            <a:r>
              <a:rPr sz="5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 </a:t>
            </a:r>
            <a:r>
              <a:rPr sz="5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→ </a:t>
            </a:r>
            <a:r>
              <a:rPr sz="5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Z </a:t>
            </a:r>
            <a:r>
              <a:rPr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với</a:t>
            </a:r>
            <a: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5400" b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</a:t>
            </a:r>
            <a: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tập </a:t>
            </a:r>
            <a:r>
              <a:rPr lang="vi-VN" sz="5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trên </a:t>
            </a:r>
            <a:r>
              <a:rPr lang="vi-VN" sz="5400" b="1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X</a:t>
            </a:r>
            <a:r>
              <a:rPr lang="vi-VN" sz="5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vi-VN" sz="5400" b="1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B</a:t>
            </a:r>
            <a:r>
              <a:rPr lang="vi-VN" sz="5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5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</a:t>
            </a:r>
            <a:r>
              <a:rPr lang="vi-VN"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mờ</a:t>
            </a:r>
            <a: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</a:t>
            </a:r>
            <a:r>
              <a:rPr lang="en-US" sz="5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ê</a:t>
            </a:r>
            <a:r>
              <a:rPr lang="vi-VN"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lang="vi-VN" sz="5400" b="1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</a:t>
            </a:r>
            <a:r>
              <a:rPr lang="vi-VN" sz="5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 Gọi </a:t>
            </a:r>
            <a:r>
              <a:rPr lang="vi-VN" sz="5400" b="1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</a:t>
            </a:r>
            <a:r>
              <a:rPr lang="vi-VN" sz="5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5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ảnh của </a:t>
            </a:r>
            <a:r>
              <a:rPr lang="vi-VN"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lang="vi-VN" sz="5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tı́ch </a:t>
            </a:r>
            <a:r>
              <a:rPr lang="vi-VN" sz="5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z="5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× </a:t>
            </a:r>
            <a:r>
              <a:rPr lang="vi-VN" sz="5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 </a:t>
            </a:r>
            <a:r>
              <a:rPr lang="vi-VN" sz="5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trên không gian nền </a:t>
            </a:r>
            <a:r>
              <a:rPr lang="vi-VN" sz="5400" b="1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Z</a:t>
            </a:r>
            <a:r>
              <a:rPr lang="vi-VN" sz="5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 </a:t>
            </a:r>
            <a:r>
              <a:rPr lang="vi-VN"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Thı̀</a:t>
            </a:r>
            <a:r>
              <a:rPr lang="en-US"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endParaRPr sz="5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916" y="7900635"/>
            <a:ext cx="15581333" cy="902811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730"/>
              </a:spcBef>
              <a:buSzPct val="123529"/>
              <a:buChar char="•"/>
              <a:tabLst>
                <a:tab pos="515620" algn="l"/>
              </a:tabLst>
            </a:pPr>
            <a:r>
              <a:rPr sz="5400" smtClean="0">
                <a:latin typeface="Cambria"/>
                <a:cs typeface="Cambria"/>
              </a:rPr>
              <a:t>Đ</a:t>
            </a:r>
            <a:r>
              <a:rPr lang="en-US" sz="5400" smtClean="0">
                <a:latin typeface="Cambria"/>
                <a:cs typeface="Cambria"/>
              </a:rPr>
              <a:t>â</a:t>
            </a:r>
            <a:r>
              <a:rPr sz="5400" smtClean="0">
                <a:latin typeface="Cambria"/>
                <a:cs typeface="Cambria"/>
              </a:rPr>
              <a:t>y </a:t>
            </a:r>
            <a:r>
              <a:rPr sz="5400" dirty="0">
                <a:latin typeface="Cambria"/>
                <a:cs typeface="Cambria"/>
              </a:rPr>
              <a:t>còn được gọi là </a:t>
            </a:r>
            <a:r>
              <a:rPr sz="5400" b="1" i="1" dirty="0">
                <a:latin typeface="Cambria"/>
                <a:cs typeface="Cambria"/>
              </a:rPr>
              <a:t>nguyên lý mở rộng </a:t>
            </a:r>
            <a:r>
              <a:rPr sz="5400">
                <a:latin typeface="Cambria"/>
                <a:cs typeface="Cambria"/>
              </a:rPr>
              <a:t>của </a:t>
            </a:r>
            <a:r>
              <a:rPr sz="5400" smtClean="0">
                <a:latin typeface="Cambria"/>
                <a:cs typeface="Cambria"/>
              </a:rPr>
              <a:t>Zad</a:t>
            </a:r>
            <a:r>
              <a:rPr lang="en-US" sz="5400" smtClean="0">
                <a:latin typeface="Cambria"/>
                <a:cs typeface="Cambria"/>
              </a:rPr>
              <a:t>eh</a:t>
            </a:r>
            <a:endParaRPr sz="5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3820" y="5961928"/>
            <a:ext cx="17453630" cy="1978747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569595">
              <a:lnSpc>
                <a:spcPct val="100000"/>
              </a:lnSpc>
            </a:pPr>
            <a:r>
              <a:rPr sz="54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5400" i="1" baseline="-1936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sz="54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54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z</a:t>
            </a:r>
            <a:r>
              <a:rPr sz="5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max </a:t>
            </a:r>
            <a:r>
              <a:rPr sz="5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 </a:t>
            </a:r>
            <a:r>
              <a:rPr sz="5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</a:t>
            </a:r>
            <a:r>
              <a:rPr sz="5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540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5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5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5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5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5400" i="1" baseline="-1936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5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5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54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)}</a:t>
            </a:r>
            <a:r>
              <a:rPr sz="54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/</a:t>
            </a:r>
            <a:r>
              <a:rPr sz="54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z </a:t>
            </a:r>
            <a:r>
              <a:rPr sz="5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5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</a:t>
            </a:r>
            <a:r>
              <a:rPr sz="5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5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5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5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54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r>
              <a:rPr sz="54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endParaRPr lang="en-US" sz="5400" smtClean="0">
              <a:solidFill>
                <a:srgbClr val="011993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569595"/>
            <a:r>
              <a:rPr lang="en-US" sz="54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			</a:t>
            </a:r>
            <a:r>
              <a:rPr lang="en-US" sz="48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lang="en-US"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∈ </a:t>
            </a:r>
            <a:r>
              <a:rPr lang="en-US" sz="48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endParaRPr lang="en-US" sz="5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mtClean="0"/>
              <a:t>Điều khiển mờ và ứng dụng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123047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Trường </a:t>
            </a:r>
            <a:r>
              <a:rPr sz="7000" b="1">
                <a:solidFill>
                  <a:srgbClr val="004D80"/>
                </a:solidFill>
                <a:latin typeface="Cambria"/>
                <a:cs typeface="Cambria"/>
              </a:rPr>
              <a:t>hợp </a:t>
            </a:r>
            <a:r>
              <a:rPr sz="7000" b="1" i="1" smtClean="0">
                <a:solidFill>
                  <a:srgbClr val="004D80"/>
                </a:solidFill>
                <a:latin typeface="Cambria"/>
                <a:cs typeface="Cambria"/>
              </a:rPr>
              <a:t>f</a:t>
            </a:r>
            <a:r>
              <a:rPr lang="en-US" sz="7000" b="1" i="1">
                <a:solidFill>
                  <a:srgbClr val="004D80"/>
                </a:solidFill>
              </a:rPr>
              <a:t> </a:t>
            </a:r>
            <a:r>
              <a:rPr sz="7000" b="1" smtClean="0">
                <a:solidFill>
                  <a:srgbClr val="004D80"/>
                </a:solidFill>
                <a:latin typeface="Cambria"/>
                <a:cs typeface="Cambria"/>
              </a:rPr>
              <a:t>là 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ánh xạ mờ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701" y="2530475"/>
            <a:ext cx="18573549" cy="4647426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14984" marR="384810" indent="-502920">
              <a:lnSpc>
                <a:spcPts val="5120"/>
              </a:lnSpc>
              <a:spcBef>
                <a:spcPts val="680"/>
              </a:spcBef>
              <a:buSzPct val="123529"/>
              <a:buChar char="•"/>
              <a:tabLst>
                <a:tab pos="51435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Thực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ấ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ánh xạ là cũng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quan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n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ê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</a:t>
            </a:r>
            <a:r>
              <a:rPr lang="en-US"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m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ánh xạ mờ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nghı̃a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xem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xét ảnh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quan h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14984" indent="-502920">
              <a:lnSpc>
                <a:spcPts val="5065"/>
              </a:lnSpc>
              <a:spcBef>
                <a:spcPts val="2225"/>
              </a:spcBef>
              <a:buSzPct val="123529"/>
              <a:buChar char="•"/>
              <a:tabLst>
                <a:tab pos="515620" algn="l"/>
              </a:tabLst>
            </a:pP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Ả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sz="4400" b="1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trên không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gian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ề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 b="1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X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khô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gian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b="1" i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 Bài toán đặt ra là tı̀m ảnh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hợp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sz="4400" b="1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ánh xạ mờ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f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14984" indent="-502920">
              <a:spcBef>
                <a:spcPts val="2365"/>
              </a:spcBef>
              <a:buSzPct val="123529"/>
              <a:buFont typeface="Cambria"/>
              <a:buChar char="•"/>
              <a:tabLst>
                <a:tab pos="514350" algn="l"/>
              </a:tabLst>
            </a:pPr>
            <a:r>
              <a:rPr sz="44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Tính chất 8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Cho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quan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sz="44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: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×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→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[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0,1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]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khi đó, ảnh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lang="vi-VN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hợp mờ </a:t>
            </a:r>
            <a:r>
              <a:rPr lang="vi-VN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B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thỏa phép hợp thành </a:t>
            </a:r>
            <a:r>
              <a:rPr lang="vi-VN" sz="4400" b="1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lang="en-US" sz="4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= </a:t>
            </a:r>
            <a:r>
              <a:rPr lang="en-US" sz="44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∘ </a:t>
            </a:r>
            <a:r>
              <a:rPr lang="en-US" sz="4400" b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trong đó hàm 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thuộc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</a:t>
            </a:r>
            <a:endParaRPr lang="vi-VN"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3050" y="8016875"/>
            <a:ext cx="16031230" cy="136255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5240"/>
              </a:lnSpc>
              <a:spcBef>
                <a:spcPts val="125"/>
              </a:spcBef>
            </a:pPr>
            <a:r>
              <a:rPr sz="5400" i="1" smtClean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5400" i="1" baseline="-19360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5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5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5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max </a:t>
            </a:r>
            <a:r>
              <a:rPr sz="540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</a:t>
            </a:r>
            <a:r>
              <a:rPr sz="5400" i="1" smtClean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5400" i="1" baseline="-19360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5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5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5400" i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5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5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5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5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)}</a:t>
            </a:r>
            <a:r>
              <a:rPr sz="60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/</a:t>
            </a:r>
            <a:r>
              <a:rPr sz="5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 </a:t>
            </a:r>
            <a:r>
              <a:rPr sz="5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5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 </a:t>
            </a:r>
            <a:r>
              <a:rPr sz="5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∘ </a:t>
            </a:r>
            <a:r>
              <a:rPr sz="5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540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endParaRPr lang="en-US" sz="540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50800">
              <a:lnSpc>
                <a:spcPts val="5240"/>
              </a:lnSpc>
              <a:spcBef>
                <a:spcPts val="125"/>
              </a:spcBef>
            </a:pPr>
            <a:r>
              <a:rPr lang="en-US" sz="5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	</a:t>
            </a:r>
            <a:r>
              <a:rPr lang="en-US" sz="5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	   </a:t>
            </a:r>
            <a:r>
              <a:rPr sz="4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∈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48371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Ví dụ 11: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606675"/>
            <a:ext cx="11314133" cy="18062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25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Trọng lượng </a:t>
            </a:r>
            <a:r>
              <a:rPr sz="4400">
                <a:latin typeface="Cambria"/>
                <a:cs typeface="Cambria"/>
              </a:rPr>
              <a:t>của </a:t>
            </a:r>
            <a:r>
              <a:rPr sz="4400" smtClean="0">
                <a:latin typeface="Cambria"/>
                <a:cs typeface="Cambria"/>
              </a:rPr>
              <a:t>v</a:t>
            </a:r>
            <a:r>
              <a:rPr lang="en-US" sz="4400" smtClean="0">
                <a:latin typeface="Cambria"/>
                <a:cs typeface="Cambria"/>
              </a:rPr>
              <a:t>ậ</a:t>
            </a:r>
            <a:r>
              <a:rPr sz="4400" smtClean="0">
                <a:latin typeface="Cambria"/>
                <a:cs typeface="Cambria"/>
              </a:rPr>
              <a:t>t th</a:t>
            </a:r>
            <a:r>
              <a:rPr lang="en-US" sz="4400" smtClean="0">
                <a:latin typeface="Cambria"/>
                <a:cs typeface="Cambria"/>
              </a:rPr>
              <a:t>ể</a:t>
            </a:r>
            <a:r>
              <a:rPr sz="4400" smtClean="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cho </a:t>
            </a:r>
            <a:r>
              <a:rPr sz="4400">
                <a:latin typeface="Cambria"/>
                <a:cs typeface="Cambria"/>
              </a:rPr>
              <a:t>bởi </a:t>
            </a:r>
            <a:r>
              <a:rPr lang="vi-VN" sz="4400" smtClean="0">
                <a:latin typeface="Cambria"/>
                <a:cs typeface="Cambria"/>
              </a:rPr>
              <a:t>tập </a:t>
            </a:r>
            <a:r>
              <a:rPr sz="4400" smtClean="0">
                <a:latin typeface="Cambria"/>
                <a:cs typeface="Cambria"/>
              </a:rPr>
              <a:t>mờ </a:t>
            </a:r>
            <a:r>
              <a:rPr sz="4400" b="1" i="1" dirty="0">
                <a:latin typeface="Times New Roman"/>
                <a:cs typeface="Times New Roman"/>
              </a:rPr>
              <a:t>A</a:t>
            </a:r>
            <a:r>
              <a:rPr sz="4400" i="1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Cambria"/>
                <a:cs typeface="Cambria"/>
              </a:rPr>
              <a:t>=</a:t>
            </a:r>
            <a:endParaRPr sz="4400">
              <a:latin typeface="Cambria"/>
              <a:cs typeface="Cambria"/>
            </a:endParaRPr>
          </a:p>
          <a:p>
            <a:pPr marL="514984">
              <a:lnSpc>
                <a:spcPct val="100000"/>
              </a:lnSpc>
              <a:spcBef>
                <a:spcPts val="3429"/>
              </a:spcBef>
            </a:pPr>
            <a:r>
              <a:rPr sz="4400" dirty="0">
                <a:latin typeface="Cambria"/>
                <a:cs typeface="Cambria"/>
              </a:rPr>
              <a:t>trên không </a:t>
            </a:r>
            <a:r>
              <a:rPr sz="4400">
                <a:latin typeface="Cambria"/>
                <a:cs typeface="Cambria"/>
              </a:rPr>
              <a:t>gian </a:t>
            </a:r>
            <a:r>
              <a:rPr sz="4400" smtClean="0">
                <a:latin typeface="Cambria"/>
                <a:cs typeface="Cambria"/>
              </a:rPr>
              <a:t>n</a:t>
            </a:r>
            <a:r>
              <a:rPr lang="en-US" sz="4400" smtClean="0">
                <a:latin typeface="Cambria"/>
                <a:cs typeface="Cambria"/>
              </a:rPr>
              <a:t>ề</a:t>
            </a:r>
            <a:r>
              <a:rPr sz="4400" smtClean="0">
                <a:latin typeface="Cambria"/>
                <a:cs typeface="Cambria"/>
              </a:rPr>
              <a:t>n </a:t>
            </a:r>
            <a:r>
              <a:rPr sz="4400" b="1" i="1" dirty="0">
                <a:latin typeface="Times New Roman"/>
                <a:cs typeface="Times New Roman"/>
              </a:rPr>
              <a:t>X</a:t>
            </a:r>
            <a:r>
              <a:rPr sz="4400" i="1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Cambria"/>
                <a:cs typeface="Cambria"/>
              </a:rPr>
              <a:t>= </a:t>
            </a:r>
            <a:r>
              <a:rPr sz="4400">
                <a:latin typeface="Cambria"/>
                <a:cs typeface="Cambria"/>
              </a:rPr>
              <a:t>{</a:t>
            </a:r>
            <a:r>
              <a:rPr sz="4400" smtClean="0">
                <a:latin typeface="Cambria"/>
                <a:cs typeface="Cambria"/>
              </a:rPr>
              <a:t>40,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50,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60,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70,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80</a:t>
            </a:r>
            <a:r>
              <a:rPr lang="en-US" sz="4400">
                <a:latin typeface="Cambria"/>
                <a:cs typeface="Cambria"/>
              </a:rPr>
              <a:t>}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4816475"/>
            <a:ext cx="17943533" cy="966290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255"/>
              </a:spcBef>
              <a:buSzPct val="123529"/>
              <a:buChar char="•"/>
              <a:tabLst>
                <a:tab pos="514350" algn="l"/>
              </a:tabLst>
            </a:pPr>
            <a:r>
              <a:rPr sz="4400">
                <a:latin typeface="Cambria"/>
                <a:cs typeface="Cambria"/>
              </a:rPr>
              <a:t>Quan </a:t>
            </a:r>
            <a:r>
              <a:rPr sz="4400" smtClean="0">
                <a:latin typeface="Cambria"/>
                <a:cs typeface="Cambria"/>
              </a:rPr>
              <a:t>h</a:t>
            </a:r>
            <a:r>
              <a:rPr lang="vi-VN" sz="4400" smtClean="0">
                <a:latin typeface="Cambria"/>
                <a:cs typeface="Cambria"/>
              </a:rPr>
              <a:t>ệ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giữa </a:t>
            </a:r>
            <a:r>
              <a:rPr sz="4400" dirty="0">
                <a:latin typeface="Cambria"/>
                <a:cs typeface="Cambria"/>
              </a:rPr>
              <a:t>trọng lượng </a:t>
            </a:r>
            <a:r>
              <a:rPr sz="4400">
                <a:latin typeface="Cambria"/>
                <a:cs typeface="Cambria"/>
              </a:rPr>
              <a:t>và </a:t>
            </a:r>
            <a:r>
              <a:rPr sz="4400" smtClean="0">
                <a:latin typeface="Cambria"/>
                <a:cs typeface="Cambria"/>
              </a:rPr>
              <a:t>chi</a:t>
            </a:r>
            <a:r>
              <a:rPr lang="en-US" sz="4400" smtClean="0">
                <a:latin typeface="Cambria"/>
                <a:cs typeface="Cambria"/>
              </a:rPr>
              <a:t>ề</a:t>
            </a:r>
            <a:r>
              <a:rPr sz="4400" smtClean="0">
                <a:latin typeface="Cambria"/>
                <a:cs typeface="Cambria"/>
              </a:rPr>
              <a:t>u </a:t>
            </a:r>
            <a:r>
              <a:rPr sz="4400">
                <a:latin typeface="Cambria"/>
                <a:cs typeface="Cambria"/>
              </a:rPr>
              <a:t>dài </a:t>
            </a:r>
            <a:r>
              <a:rPr sz="4400" smtClean="0">
                <a:latin typeface="Cambria"/>
                <a:cs typeface="Cambria"/>
              </a:rPr>
              <a:t>v</a:t>
            </a:r>
            <a:r>
              <a:rPr lang="en-US" sz="4400" smtClean="0">
                <a:latin typeface="Cambria"/>
                <a:cs typeface="Cambria"/>
              </a:rPr>
              <a:t>ậ</a:t>
            </a:r>
            <a:r>
              <a:rPr sz="4400" smtClean="0">
                <a:latin typeface="Cambria"/>
                <a:cs typeface="Cambria"/>
              </a:rPr>
              <a:t>t th</a:t>
            </a:r>
            <a:r>
              <a:rPr lang="en-US" sz="4400" smtClean="0">
                <a:latin typeface="Cambria"/>
                <a:cs typeface="Cambria"/>
              </a:rPr>
              <a:t>ể </a:t>
            </a:r>
            <a:r>
              <a:rPr sz="4400" smtClean="0">
                <a:latin typeface="Cambria"/>
                <a:cs typeface="Cambria"/>
              </a:rPr>
              <a:t>cho </a:t>
            </a:r>
            <a:r>
              <a:rPr sz="4400" dirty="0">
                <a:latin typeface="Cambria"/>
                <a:cs typeface="Cambria"/>
              </a:rPr>
              <a:t>bởi </a:t>
            </a:r>
            <a:r>
              <a:rPr sz="4400">
                <a:latin typeface="Cambria"/>
                <a:cs typeface="Cambria"/>
              </a:rPr>
              <a:t>quan </a:t>
            </a:r>
            <a:r>
              <a:rPr sz="4400" smtClean="0">
                <a:latin typeface="Cambria"/>
                <a:cs typeface="Cambria"/>
              </a:rPr>
              <a:t>h</a:t>
            </a:r>
            <a:r>
              <a:rPr lang="vi-VN" sz="4400" smtClean="0">
                <a:latin typeface="Cambria"/>
                <a:cs typeface="Cambria"/>
              </a:rPr>
              <a:t>ệ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mờ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 </a:t>
            </a:r>
            <a:r>
              <a:rPr sz="4400" smtClean="0">
                <a:latin typeface="Cambria"/>
                <a:cs typeface="Cambria"/>
              </a:rPr>
              <a:t>: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mtClean="0"/>
              <a:t>Điều khiển mờ và ứng dụng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911" y="2175356"/>
            <a:ext cx="6021339" cy="165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6264275"/>
            <a:ext cx="8628434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777875"/>
            <a:ext cx="17943533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25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Khi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đó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chi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ề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dài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th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được xác định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bởi 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lang="vi-VN" sz="44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= </a:t>
            </a:r>
            <a:r>
              <a:rPr lang="en-US" sz="44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∘ </a:t>
            </a:r>
            <a:r>
              <a:rPr lang="en-US" sz="4400" b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như sau:</a:t>
            </a:r>
            <a:r>
              <a:rPr lang="en-US" sz="4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04450" y="6111875"/>
            <a:ext cx="7206650" cy="4064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75"/>
              </a:lnSpc>
              <a:spcBef>
                <a:spcPts val="95"/>
              </a:spcBef>
            </a:pP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X</a:t>
            </a:r>
            <a:r>
              <a:rPr lang="en-US" sz="3600" smtClean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=</a:t>
            </a:r>
            <a:r>
              <a:rPr lang="en-US" sz="3600" smtClean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np.array([</a:t>
            </a:r>
            <a:r>
              <a:rPr sz="3600">
                <a:solidFill>
                  <a:srgbClr val="0433FF"/>
                </a:solidFill>
                <a:latin typeface="Cambria"/>
                <a:cs typeface="Cambria"/>
              </a:rPr>
              <a:t>40,50,60,70,80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])</a:t>
            </a:r>
            <a:endParaRPr lang="en-US" sz="3600">
              <a:latin typeface="Cambria"/>
              <a:cs typeface="Cambria"/>
            </a:endParaRPr>
          </a:p>
          <a:p>
            <a:pPr marL="12700">
              <a:lnSpc>
                <a:spcPts val="3875"/>
              </a:lnSpc>
              <a:spcBef>
                <a:spcPts val="95"/>
              </a:spcBef>
            </a:pP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A</a:t>
            </a:r>
            <a:r>
              <a:rPr lang="en-US" sz="3600" smtClean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=</a:t>
            </a:r>
            <a:r>
              <a:rPr lang="en-US" sz="3600">
                <a:solidFill>
                  <a:srgbClr val="0433FF"/>
                </a:solidFill>
                <a:latin typeface="Cambria"/>
                <a:cs typeface="Cambria"/>
              </a:rPr>
              <a:t> np.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array([</a:t>
            </a:r>
            <a:r>
              <a:rPr sz="3600">
                <a:solidFill>
                  <a:srgbClr val="0433FF"/>
                </a:solidFill>
                <a:latin typeface="Cambria"/>
                <a:cs typeface="Cambria"/>
              </a:rPr>
              <a:t>0.8,1,0.6,0.2,0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])</a:t>
            </a:r>
            <a:endParaRPr lang="en-US" sz="3600">
              <a:latin typeface="Cambria"/>
              <a:cs typeface="Cambria"/>
            </a:endParaRPr>
          </a:p>
          <a:p>
            <a:pPr marL="12700">
              <a:lnSpc>
                <a:spcPts val="3875"/>
              </a:lnSpc>
              <a:spcBef>
                <a:spcPts val="95"/>
              </a:spcBef>
            </a:pP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R</a:t>
            </a:r>
            <a:r>
              <a:rPr lang="en-US" sz="3600" smtClean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=</a:t>
            </a:r>
            <a:r>
              <a:rPr lang="en-US" sz="3600" smtClean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np.array(</a:t>
            </a:r>
            <a:r>
              <a:rPr lang="en-US" sz="3600" smtClean="0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[[</a:t>
            </a:r>
            <a:r>
              <a:rPr sz="3600">
                <a:solidFill>
                  <a:srgbClr val="0433FF"/>
                </a:solidFill>
                <a:latin typeface="Cambria"/>
                <a:cs typeface="Cambria"/>
              </a:rPr>
              <a:t>1.0,0.8,0.2,1.0,0.0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],</a:t>
            </a:r>
            <a:endParaRPr lang="en-US" sz="3600" smtClean="0">
              <a:solidFill>
                <a:srgbClr val="0433FF"/>
              </a:solidFill>
              <a:latin typeface="Cambria"/>
              <a:cs typeface="Cambria"/>
            </a:endParaRPr>
          </a:p>
          <a:p>
            <a:pPr marL="12700">
              <a:lnSpc>
                <a:spcPts val="3875"/>
              </a:lnSpc>
              <a:spcBef>
                <a:spcPts val="95"/>
              </a:spcBef>
            </a:pPr>
            <a:r>
              <a:rPr lang="en-US" sz="3600" smtClean="0">
                <a:solidFill>
                  <a:srgbClr val="0433FF"/>
                </a:solidFill>
                <a:latin typeface="Cambria"/>
                <a:cs typeface="Cambria"/>
              </a:rPr>
              <a:t>			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[0.8,1.0,0.8,0.2,1.0],</a:t>
            </a:r>
            <a:endParaRPr lang="en-US" sz="3600">
              <a:latin typeface="Cambria"/>
              <a:cs typeface="Cambria"/>
            </a:endParaRPr>
          </a:p>
          <a:p>
            <a:pPr marL="12700">
              <a:lnSpc>
                <a:spcPts val="3875"/>
              </a:lnSpc>
              <a:spcBef>
                <a:spcPts val="95"/>
              </a:spcBef>
            </a:pPr>
            <a:r>
              <a:rPr lang="en-US" sz="3600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lang="en-US" sz="3600" smtClean="0">
                <a:solidFill>
                  <a:srgbClr val="0433FF"/>
                </a:solidFill>
                <a:latin typeface="Cambria"/>
                <a:cs typeface="Cambria"/>
              </a:rPr>
              <a:t>		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[</a:t>
            </a:r>
            <a:r>
              <a:rPr sz="3600">
                <a:solidFill>
                  <a:srgbClr val="0433FF"/>
                </a:solidFill>
                <a:latin typeface="Cambria"/>
                <a:cs typeface="Cambria"/>
              </a:rPr>
              <a:t>0.2,0.8,1.0,0.8,0.2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],</a:t>
            </a:r>
            <a:endParaRPr lang="en-US" sz="3600">
              <a:latin typeface="Cambria"/>
              <a:cs typeface="Cambria"/>
            </a:endParaRPr>
          </a:p>
          <a:p>
            <a:pPr marL="12700">
              <a:lnSpc>
                <a:spcPts val="3875"/>
              </a:lnSpc>
              <a:spcBef>
                <a:spcPts val="95"/>
              </a:spcBef>
            </a:pPr>
            <a:r>
              <a:rPr lang="en-US" sz="3600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lang="en-US" sz="3600" smtClean="0">
                <a:solidFill>
                  <a:srgbClr val="0433FF"/>
                </a:solidFill>
                <a:latin typeface="Cambria"/>
                <a:cs typeface="Cambria"/>
              </a:rPr>
              <a:t>		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[</a:t>
            </a:r>
            <a:r>
              <a:rPr sz="3600">
                <a:solidFill>
                  <a:srgbClr val="0433FF"/>
                </a:solidFill>
                <a:latin typeface="Cambria"/>
                <a:cs typeface="Cambria"/>
              </a:rPr>
              <a:t>0.1,0.2,0.8,1.0,0.8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],</a:t>
            </a:r>
            <a:endParaRPr lang="en-US" sz="3600">
              <a:latin typeface="Cambria"/>
              <a:cs typeface="Cambria"/>
            </a:endParaRPr>
          </a:p>
          <a:p>
            <a:pPr marL="12700">
              <a:lnSpc>
                <a:spcPts val="3875"/>
              </a:lnSpc>
              <a:spcBef>
                <a:spcPts val="95"/>
              </a:spcBef>
            </a:pPr>
            <a:r>
              <a:rPr lang="en-US" sz="3600">
                <a:solidFill>
                  <a:srgbClr val="0433FF"/>
                </a:solidFill>
                <a:latin typeface="Cambria"/>
                <a:cs typeface="Cambria"/>
              </a:rPr>
              <a:t>	</a:t>
            </a:r>
            <a:r>
              <a:rPr lang="en-US" sz="3600" smtClean="0">
                <a:solidFill>
                  <a:srgbClr val="0433FF"/>
                </a:solidFill>
                <a:latin typeface="Cambria"/>
                <a:cs typeface="Cambria"/>
              </a:rPr>
              <a:t>		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[</a:t>
            </a:r>
            <a:r>
              <a:rPr sz="3600">
                <a:solidFill>
                  <a:srgbClr val="0433FF"/>
                </a:solidFill>
                <a:latin typeface="Cambria"/>
                <a:cs typeface="Cambria"/>
              </a:rPr>
              <a:t>0.0,0.1,0.2,0.8,1.0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]])</a:t>
            </a:r>
            <a:endParaRPr lang="en-US" sz="3600">
              <a:latin typeface="Cambria"/>
              <a:cs typeface="Cambria"/>
            </a:endParaRPr>
          </a:p>
          <a:p>
            <a:pPr marL="12700">
              <a:lnSpc>
                <a:spcPts val="3875"/>
              </a:lnSpc>
              <a:spcBef>
                <a:spcPts val="95"/>
              </a:spcBef>
            </a:pP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B</a:t>
            </a:r>
            <a:r>
              <a:rPr lang="en-US" sz="36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=</a:t>
            </a:r>
            <a:r>
              <a:rPr lang="en-US" sz="36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mtClean="0">
                <a:solidFill>
                  <a:srgbClr val="0433FF"/>
                </a:solidFill>
                <a:latin typeface="Cambria"/>
                <a:cs typeface="Cambria"/>
              </a:rPr>
              <a:t>fz.maxmin_composition(A,R)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1216" y="6813823"/>
            <a:ext cx="5061207" cy="37991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616075"/>
            <a:ext cx="1651836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367" y="5839543"/>
            <a:ext cx="5791083" cy="89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55991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Ví dụ 12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5817" y="2454275"/>
            <a:ext cx="13638233" cy="2936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720" marR="43180" indent="-553720">
              <a:lnSpc>
                <a:spcPct val="150000"/>
              </a:lnSpc>
              <a:buSzPct val="123529"/>
              <a:buChar char="•"/>
              <a:tabLst>
                <a:tab pos="553720" algn="l"/>
              </a:tabLst>
            </a:pPr>
            <a:r>
              <a:rPr sz="4400">
                <a:latin typeface="Cambria"/>
                <a:cs typeface="Cambria"/>
              </a:rPr>
              <a:t>Cho </a:t>
            </a:r>
            <a:r>
              <a:rPr lang="vi-VN" sz="4400" smtClean="0">
                <a:latin typeface="Cambria"/>
                <a:cs typeface="Cambria"/>
              </a:rPr>
              <a:t>tập </a:t>
            </a:r>
            <a:r>
              <a:rPr sz="4400" smtClean="0">
                <a:latin typeface="Cambria"/>
                <a:cs typeface="Cambria"/>
              </a:rPr>
              <a:t>n</a:t>
            </a:r>
            <a:r>
              <a:rPr lang="en-US" sz="4400" smtClean="0">
                <a:latin typeface="Cambria"/>
                <a:cs typeface="Cambria"/>
              </a:rPr>
              <a:t>ề</a:t>
            </a:r>
            <a:r>
              <a:rPr sz="4400" smtClean="0">
                <a:latin typeface="Cambria"/>
                <a:cs typeface="Cambria"/>
              </a:rPr>
              <a:t>n </a:t>
            </a:r>
            <a:r>
              <a:rPr sz="4400" i="1" dirty="0">
                <a:latin typeface="Cambria"/>
                <a:cs typeface="Cambria"/>
              </a:rPr>
              <a:t>X </a:t>
            </a:r>
            <a:r>
              <a:rPr sz="4400" dirty="0">
                <a:latin typeface="Cambria"/>
                <a:cs typeface="Cambria"/>
              </a:rPr>
              <a:t>= {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3</a:t>
            </a:r>
            <a:r>
              <a:rPr sz="4400" dirty="0">
                <a:latin typeface="Cambria"/>
                <a:cs typeface="Cambria"/>
              </a:rPr>
              <a:t>}, </a:t>
            </a:r>
            <a:r>
              <a:rPr sz="4400" i="1" dirty="0">
                <a:latin typeface="Cambria"/>
                <a:cs typeface="Cambria"/>
              </a:rPr>
              <a:t>Y </a:t>
            </a:r>
            <a:r>
              <a:rPr sz="4400" dirty="0">
                <a:latin typeface="Cambria"/>
                <a:cs typeface="Cambria"/>
              </a:rPr>
              <a:t>= {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3</a:t>
            </a:r>
            <a:r>
              <a:rPr sz="4400">
                <a:latin typeface="Cambria"/>
                <a:cs typeface="Cambria"/>
              </a:rPr>
              <a:t>}, </a:t>
            </a:r>
            <a:r>
              <a:rPr lang="vi-VN" sz="4400" smtClean="0">
                <a:latin typeface="Cambria"/>
                <a:cs typeface="Cambria"/>
              </a:rPr>
              <a:t>tập </a:t>
            </a:r>
            <a:r>
              <a:rPr sz="4400" smtClean="0">
                <a:latin typeface="Cambria"/>
                <a:cs typeface="Cambria"/>
              </a:rPr>
              <a:t>mờ </a:t>
            </a:r>
            <a:r>
              <a:rPr sz="4400" b="1" i="1" smtClean="0">
                <a:latin typeface="Cambria"/>
                <a:cs typeface="Cambria"/>
              </a:rPr>
              <a:t>A</a:t>
            </a:r>
            <a:r>
              <a:rPr lang="en-US" sz="4400" i="1" smtClean="0">
                <a:latin typeface="Cambria"/>
                <a:cs typeface="Cambria"/>
              </a:rPr>
              <a:t> </a:t>
            </a:r>
          </a:p>
          <a:p>
            <a:pPr marR="43180">
              <a:lnSpc>
                <a:spcPct val="150000"/>
              </a:lnSpc>
              <a:buSzPct val="123529"/>
              <a:tabLst>
                <a:tab pos="553720" algn="l"/>
              </a:tabLst>
            </a:pPr>
            <a:r>
              <a:rPr lang="en-US" sz="4400" i="1">
                <a:solidFill>
                  <a:srgbClr val="011993"/>
                </a:solidFill>
                <a:latin typeface="Cambria"/>
                <a:cs typeface="Cambria"/>
              </a:rPr>
              <a:t>	</a:t>
            </a:r>
            <a:r>
              <a:rPr sz="4400" i="1" smtClean="0">
                <a:solidFill>
                  <a:srgbClr val="011993"/>
                </a:solidFill>
                <a:latin typeface="Cambria"/>
                <a:cs typeface="Cambria"/>
              </a:rPr>
              <a:t>A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= { (0.2/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x</a:t>
            </a:r>
            <a:r>
              <a:rPr sz="4400" baseline="-15594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), (0.8/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x</a:t>
            </a:r>
            <a:r>
              <a:rPr sz="4400" baseline="-15594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), (1/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x</a:t>
            </a:r>
            <a:r>
              <a:rPr sz="4400" baseline="-15594" dirty="0">
                <a:solidFill>
                  <a:srgbClr val="011993"/>
                </a:solidFill>
                <a:latin typeface="Cambria"/>
                <a:cs typeface="Cambria"/>
              </a:rPr>
              <a:t>3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 }</a:t>
            </a:r>
            <a:endParaRPr sz="4400">
              <a:latin typeface="Cambria"/>
              <a:cs typeface="Cambria"/>
            </a:endParaRPr>
          </a:p>
          <a:p>
            <a:pPr marL="553085" indent="-502920">
              <a:lnSpc>
                <a:spcPct val="150000"/>
              </a:lnSpc>
              <a:buSzPct val="123529"/>
              <a:buChar char="•"/>
              <a:tabLst>
                <a:tab pos="552450" algn="l"/>
              </a:tabLst>
            </a:pPr>
            <a:r>
              <a:rPr sz="4400" dirty="0">
                <a:latin typeface="Cambria"/>
                <a:cs typeface="Cambria"/>
              </a:rPr>
              <a:t>Và </a:t>
            </a:r>
            <a:r>
              <a:rPr sz="4400">
                <a:latin typeface="Cambria"/>
                <a:cs typeface="Cambria"/>
              </a:rPr>
              <a:t>ma </a:t>
            </a:r>
            <a:r>
              <a:rPr sz="4400" smtClean="0">
                <a:latin typeface="Cambria"/>
                <a:cs typeface="Cambria"/>
              </a:rPr>
              <a:t>tr</a:t>
            </a:r>
            <a:r>
              <a:rPr lang="en-US" sz="4400" smtClean="0">
                <a:latin typeface="Cambria"/>
                <a:cs typeface="Cambria"/>
              </a:rPr>
              <a:t>ậ</a:t>
            </a:r>
            <a:r>
              <a:rPr sz="4400" smtClean="0">
                <a:latin typeface="Cambria"/>
                <a:cs typeface="Cambria"/>
              </a:rPr>
              <a:t>n </a:t>
            </a:r>
            <a:r>
              <a:rPr sz="4400">
                <a:latin typeface="Cambria"/>
                <a:cs typeface="Cambria"/>
              </a:rPr>
              <a:t>quan </a:t>
            </a:r>
            <a:r>
              <a:rPr sz="4400" smtClean="0">
                <a:latin typeface="Cambria"/>
                <a:cs typeface="Cambria"/>
              </a:rPr>
              <a:t>h</a:t>
            </a:r>
            <a:r>
              <a:rPr lang="vi-VN" sz="4400" smtClean="0">
                <a:latin typeface="Cambria"/>
                <a:cs typeface="Cambria"/>
              </a:rPr>
              <a:t>ệ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mờ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lang="en-US" sz="4400" b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 </a:t>
            </a:r>
            <a:r>
              <a:rPr sz="4400" smtClean="0">
                <a:latin typeface="Cambria"/>
                <a:cs typeface="Cambria"/>
              </a:rPr>
              <a:t>như </a:t>
            </a:r>
            <a:r>
              <a:rPr sz="4400" dirty="0">
                <a:latin typeface="Cambria"/>
                <a:cs typeface="Cambria"/>
              </a:rPr>
              <a:t>sau: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6" y="8609272"/>
            <a:ext cx="10552133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25"/>
              </a:spcBef>
              <a:buSzPct val="123529"/>
              <a:buChar char="•"/>
              <a:tabLst>
                <a:tab pos="515620" algn="l"/>
              </a:tabLst>
            </a:pPr>
            <a:r>
              <a:rPr sz="4400" spc="-100" dirty="0">
                <a:latin typeface="Cambria"/>
                <a:cs typeface="Cambria"/>
              </a:rPr>
              <a:t>Hãy</a:t>
            </a:r>
            <a:r>
              <a:rPr sz="4400" spc="200" dirty="0">
                <a:latin typeface="Cambria"/>
                <a:cs typeface="Cambria"/>
              </a:rPr>
              <a:t> </a:t>
            </a:r>
            <a:r>
              <a:rPr sz="4400" spc="10">
                <a:latin typeface="Cambria"/>
                <a:cs typeface="Cambria"/>
              </a:rPr>
              <a:t>tı̀m</a:t>
            </a:r>
            <a:r>
              <a:rPr sz="4400" spc="200">
                <a:latin typeface="Cambria"/>
                <a:cs typeface="Cambria"/>
              </a:rPr>
              <a:t> </a:t>
            </a:r>
            <a:r>
              <a:rPr lang="vi-VN" sz="4400" spc="-85" smtClean="0">
                <a:latin typeface="Cambria"/>
                <a:cs typeface="Cambria"/>
              </a:rPr>
              <a:t>tập </a:t>
            </a:r>
            <a:r>
              <a:rPr sz="4400" spc="-290" smtClean="0">
                <a:latin typeface="Cambria"/>
                <a:cs typeface="Cambria"/>
              </a:rPr>
              <a:t>mờ</a:t>
            </a:r>
            <a:r>
              <a:rPr sz="4400" spc="200" smtClean="0">
                <a:latin typeface="Cambria"/>
                <a:cs typeface="Cambria"/>
              </a:rPr>
              <a:t> </a:t>
            </a:r>
            <a:r>
              <a:rPr sz="4400" b="1" i="1" spc="20" dirty="0">
                <a:latin typeface="Cambria"/>
                <a:cs typeface="Cambria"/>
              </a:rPr>
              <a:t>B</a:t>
            </a:r>
            <a:r>
              <a:rPr sz="4400" i="1" spc="204" dirty="0">
                <a:latin typeface="Cambria"/>
                <a:cs typeface="Cambria"/>
              </a:rPr>
              <a:t> </a:t>
            </a:r>
            <a:r>
              <a:rPr sz="4400" spc="-305">
                <a:latin typeface="Cambria"/>
                <a:cs typeface="Cambria"/>
              </a:rPr>
              <a:t>thỏa</a:t>
            </a:r>
            <a:r>
              <a:rPr sz="4400" spc="200">
                <a:latin typeface="Cambria"/>
                <a:cs typeface="Cambria"/>
              </a:rPr>
              <a:t> </a:t>
            </a:r>
            <a:r>
              <a:rPr lang="en-US" sz="44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∘ </a:t>
            </a:r>
            <a:r>
              <a:rPr lang="en-US" sz="4400" b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 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</a:t>
            </a:r>
            <a:r>
              <a:rPr lang="en-US" sz="4400" b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B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6250" y="6551954"/>
            <a:ext cx="1116330" cy="738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650" b="1" spc="555" dirty="0">
                <a:solidFill>
                  <a:srgbClr val="011993"/>
                </a:solidFill>
                <a:latin typeface="Cambria"/>
                <a:cs typeface="Cambria"/>
              </a:rPr>
              <a:t>ℜ</a:t>
            </a:r>
            <a:r>
              <a:rPr sz="4650" spc="180" dirty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650" spc="625" dirty="0">
                <a:solidFill>
                  <a:srgbClr val="011993"/>
                </a:solidFill>
                <a:latin typeface="Cambria"/>
                <a:cs typeface="Cambria"/>
              </a:rPr>
              <a:t>=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89842" y="5939757"/>
            <a:ext cx="217170" cy="2137410"/>
          </a:xfrm>
          <a:custGeom>
            <a:avLst/>
            <a:gdLst/>
            <a:ahLst/>
            <a:cxnLst/>
            <a:rect l="l" t="t" r="r" b="b"/>
            <a:pathLst>
              <a:path w="217170" h="2137409">
                <a:moveTo>
                  <a:pt x="216750" y="0"/>
                </a:moveTo>
                <a:lnTo>
                  <a:pt x="0" y="0"/>
                </a:lnTo>
                <a:lnTo>
                  <a:pt x="0" y="30480"/>
                </a:lnTo>
                <a:lnTo>
                  <a:pt x="0" y="2106930"/>
                </a:lnTo>
                <a:lnTo>
                  <a:pt x="0" y="2137410"/>
                </a:lnTo>
                <a:lnTo>
                  <a:pt x="216750" y="2137410"/>
                </a:lnTo>
                <a:lnTo>
                  <a:pt x="216750" y="2106930"/>
                </a:lnTo>
                <a:lnTo>
                  <a:pt x="59385" y="2106930"/>
                </a:lnTo>
                <a:lnTo>
                  <a:pt x="59385" y="30480"/>
                </a:lnTo>
                <a:lnTo>
                  <a:pt x="216750" y="30480"/>
                </a:lnTo>
                <a:lnTo>
                  <a:pt x="216750" y="0"/>
                </a:lnTo>
                <a:close/>
              </a:path>
            </a:pathLst>
          </a:custGeom>
          <a:solidFill>
            <a:srgbClr val="0119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09926" y="5883275"/>
            <a:ext cx="3422961" cy="216277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52245" algn="l"/>
                <a:tab pos="2447290" algn="l"/>
              </a:tabLst>
            </a:pPr>
            <a:r>
              <a:rPr sz="4650" spc="-90" dirty="0">
                <a:solidFill>
                  <a:srgbClr val="011993"/>
                </a:solidFill>
                <a:latin typeface="Cambria"/>
                <a:cs typeface="Cambria"/>
              </a:rPr>
              <a:t>0.7	</a:t>
            </a:r>
            <a:r>
              <a:rPr sz="4650" spc="-240" dirty="0">
                <a:solidFill>
                  <a:srgbClr val="011993"/>
                </a:solidFill>
                <a:latin typeface="Cambria"/>
                <a:cs typeface="Cambria"/>
              </a:rPr>
              <a:t>1	</a:t>
            </a:r>
            <a:r>
              <a:rPr sz="4650" spc="-90" dirty="0">
                <a:solidFill>
                  <a:srgbClr val="011993"/>
                </a:solidFill>
                <a:latin typeface="Cambria"/>
                <a:cs typeface="Cambria"/>
              </a:rPr>
              <a:t>0.4</a:t>
            </a:r>
            <a:endParaRPr sz="4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229995" algn="l"/>
                <a:tab pos="2447290" algn="l"/>
              </a:tabLst>
            </a:pPr>
            <a:r>
              <a:rPr sz="4650" spc="-90" dirty="0">
                <a:solidFill>
                  <a:srgbClr val="011993"/>
                </a:solidFill>
                <a:latin typeface="Cambria"/>
                <a:cs typeface="Cambria"/>
              </a:rPr>
              <a:t>0.5	0.9</a:t>
            </a:r>
            <a:r>
              <a:rPr sz="4650" spc="-90">
                <a:solidFill>
                  <a:srgbClr val="011993"/>
                </a:solidFill>
                <a:latin typeface="Cambria"/>
                <a:cs typeface="Cambria"/>
              </a:rPr>
              <a:t>	</a:t>
            </a:r>
            <a:r>
              <a:rPr sz="4650" spc="-90" smtClean="0">
                <a:solidFill>
                  <a:srgbClr val="011993"/>
                </a:solidFill>
                <a:latin typeface="Cambria"/>
                <a:cs typeface="Cambria"/>
              </a:rPr>
              <a:t>0.6</a:t>
            </a:r>
            <a:endParaRPr lang="en-US" sz="4650" spc="-90" smtClean="0">
              <a:solidFill>
                <a:srgbClr val="011993"/>
              </a:solidFill>
              <a:latin typeface="Cambria"/>
              <a:cs typeface="Cambria"/>
            </a:endParaRPr>
          </a:p>
          <a:p>
            <a:pPr marL="12700">
              <a:spcBef>
                <a:spcPts val="40"/>
              </a:spcBef>
              <a:tabLst>
                <a:tab pos="1229995" algn="l"/>
                <a:tab pos="2447290" algn="l"/>
              </a:tabLst>
            </a:pPr>
            <a:r>
              <a:rPr lang="en-US" sz="4650" spc="-90">
                <a:solidFill>
                  <a:srgbClr val="011993"/>
                </a:solidFill>
                <a:latin typeface="Cambria"/>
                <a:cs typeface="Cambria"/>
              </a:rPr>
              <a:t>0.2	0.6	</a:t>
            </a:r>
            <a:r>
              <a:rPr lang="en-US" sz="4650" spc="-45" smtClean="0">
                <a:solidFill>
                  <a:srgbClr val="011993"/>
                </a:solidFill>
                <a:latin typeface="Cambria"/>
                <a:cs typeface="Cambria"/>
              </a:rPr>
              <a:t>0.3</a:t>
            </a:r>
            <a:endParaRPr lang="en-US" sz="4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90724" y="5939757"/>
            <a:ext cx="217170" cy="2106930"/>
          </a:xfrm>
          <a:custGeom>
            <a:avLst/>
            <a:gdLst/>
            <a:ahLst/>
            <a:cxnLst/>
            <a:rect l="l" t="t" r="r" b="b"/>
            <a:pathLst>
              <a:path w="217170" h="2106929">
                <a:moveTo>
                  <a:pt x="216750" y="0"/>
                </a:moveTo>
                <a:lnTo>
                  <a:pt x="0" y="0"/>
                </a:lnTo>
                <a:lnTo>
                  <a:pt x="0" y="30480"/>
                </a:lnTo>
                <a:lnTo>
                  <a:pt x="157365" y="30480"/>
                </a:lnTo>
                <a:lnTo>
                  <a:pt x="157365" y="2106930"/>
                </a:lnTo>
                <a:lnTo>
                  <a:pt x="216750" y="2106930"/>
                </a:lnTo>
                <a:lnTo>
                  <a:pt x="216750" y="30480"/>
                </a:lnTo>
                <a:lnTo>
                  <a:pt x="216750" y="0"/>
                </a:lnTo>
                <a:close/>
              </a:path>
            </a:pathLst>
          </a:custGeom>
          <a:solidFill>
            <a:srgbClr val="01199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5753" y="5578475"/>
            <a:ext cx="10729411" cy="290349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17</a:t>
            </a:fld>
            <a:endParaRPr spc="1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mtClean="0"/>
              <a:t>Điều khiển mờ và ứng dụng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23917" y="1692275"/>
            <a:ext cx="14971733" cy="1983876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550"/>
              </a:spcBef>
              <a:buSzPct val="123529"/>
              <a:buChar char="•"/>
              <a:tabLst>
                <a:tab pos="515620" algn="l"/>
              </a:tabLst>
            </a:pP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Lý giải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chi </a:t>
            </a:r>
            <a:r>
              <a:rPr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ti</a:t>
            </a:r>
            <a:r>
              <a:rPr lang="en-US"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8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như sau: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059180" lvl="1" indent="-544830">
              <a:spcBef>
                <a:spcPts val="2370"/>
              </a:spcBef>
              <a:buSzPct val="123529"/>
              <a:buFont typeface="Microsoft Sans Serif"/>
              <a:buChar char="‣"/>
              <a:tabLst>
                <a:tab pos="1058863" algn="l"/>
              </a:tabLst>
            </a:pP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Theo phương trı̀nh 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quan </a:t>
            </a:r>
            <a:r>
              <a:rPr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</a:t>
            </a:r>
            <a:r>
              <a:rPr lang="vi-VN"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lang="en-US"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sz="4800" b="1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lang="en-US" sz="48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48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= </a:t>
            </a:r>
            <a:r>
              <a:rPr lang="en-US" sz="4800" b="1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 </a:t>
            </a:r>
            <a:r>
              <a:rPr lang="en-US" sz="48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∘ </a:t>
            </a:r>
            <a:r>
              <a:rPr lang="en-US" sz="4800" b="1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ℜ</a:t>
            </a:r>
            <a:r>
              <a:rPr lang="vi-VN"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vi-VN"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ta có</a:t>
            </a:r>
            <a:r>
              <a:rPr lang="vi-VN" sz="48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r>
              <a:rPr lang="en-US" sz="48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 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643" y="4206875"/>
            <a:ext cx="15884228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5795" indent="-544830">
              <a:lnSpc>
                <a:spcPts val="5430"/>
              </a:lnSpc>
              <a:buSzPct val="112903"/>
              <a:buFont typeface="Cambria"/>
              <a:buChar char="-"/>
              <a:tabLst>
                <a:tab pos="645795" algn="l"/>
                <a:tab pos="646430" algn="l"/>
              </a:tabLst>
            </a:pP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Ao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max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{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 smtClean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i="1" baseline="-19360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400" baseline="-1936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)}}</a:t>
            </a:r>
            <a:endParaRPr lang="en-US"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00965">
              <a:lnSpc>
                <a:spcPts val="5430"/>
              </a:lnSpc>
              <a:buSzPct val="112903"/>
              <a:tabLst>
                <a:tab pos="645795" algn="l"/>
                <a:tab pos="646430" algn="l"/>
              </a:tabLst>
            </a:pP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	</a:t>
            </a:r>
            <a:r>
              <a:rPr lang="en-US" sz="4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						    </a:t>
            </a:r>
            <a:r>
              <a:rPr sz="36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en-US" sz="36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36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∈</a:t>
            </a:r>
            <a:r>
              <a:rPr lang="en-US" sz="36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36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645795" indent="-544830">
              <a:lnSpc>
                <a:spcPts val="5900"/>
              </a:lnSpc>
              <a:spcBef>
                <a:spcPts val="1625"/>
              </a:spcBef>
              <a:buSzPct val="112903"/>
              <a:buFont typeface="Cambria"/>
              <a:buChar char="-"/>
              <a:tabLst>
                <a:tab pos="645795" algn="l"/>
                <a:tab pos="646430" algn="l"/>
              </a:tabLst>
            </a:pP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Ao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max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{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 smtClean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i="1" baseline="-19360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400" baseline="-1936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)}}</a:t>
            </a:r>
            <a:endParaRPr lang="en-US"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58165" lvl="1">
              <a:buSzPct val="112903"/>
              <a:tabLst>
                <a:tab pos="645795" algn="l"/>
                <a:tab pos="646430" algn="l"/>
              </a:tabLst>
            </a:pP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	</a:t>
            </a:r>
            <a:r>
              <a:rPr lang="en-US" sz="4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						    </a:t>
            </a:r>
            <a:r>
              <a:rPr sz="36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en-US" sz="36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36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∈</a:t>
            </a:r>
            <a:r>
              <a:rPr lang="en-US" sz="36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36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645795" indent="-544830">
              <a:lnSpc>
                <a:spcPts val="5900"/>
              </a:lnSpc>
              <a:spcBef>
                <a:spcPts val="1625"/>
              </a:spcBef>
              <a:buSzPct val="112903"/>
              <a:buFont typeface="Cambria"/>
              <a:buChar char="-"/>
              <a:tabLst>
                <a:tab pos="645795" algn="l"/>
                <a:tab pos="646430" algn="l"/>
              </a:tabLst>
            </a:pP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3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Ao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3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max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{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 smtClean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i="1" baseline="-19360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400" baseline="-1936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3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)}}</a:t>
            </a:r>
            <a:endParaRPr lang="en-US"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00965">
              <a:buSzPct val="112903"/>
              <a:tabLst>
                <a:tab pos="645795" algn="l"/>
                <a:tab pos="646430" algn="l"/>
              </a:tabLst>
            </a:pPr>
            <a:r>
              <a:rPr lang="en-US" sz="4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							    </a:t>
            </a:r>
            <a:r>
              <a:rPr sz="36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en-US" sz="36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36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∈</a:t>
            </a:r>
            <a:r>
              <a:rPr lang="en-US" sz="36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36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19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222250" y="1235075"/>
            <a:ext cx="19583400" cy="801245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578485" indent="-502920">
              <a:lnSpc>
                <a:spcPct val="100000"/>
              </a:lnSpc>
              <a:spcBef>
                <a:spcPts val="2260"/>
              </a:spcBef>
              <a:buSzPct val="123529"/>
              <a:buChar char="•"/>
              <a:tabLst>
                <a:tab pos="579120" algn="l"/>
              </a:tabLst>
            </a:pPr>
            <a:r>
              <a:rPr sz="4250" dirty="0">
                <a:latin typeface="Cambria"/>
                <a:cs typeface="Cambria"/>
              </a:rPr>
              <a:t>Tı́nh toán </a:t>
            </a:r>
            <a:r>
              <a:rPr sz="4250">
                <a:latin typeface="Cambria"/>
                <a:cs typeface="Cambria"/>
              </a:rPr>
              <a:t>cụ </a:t>
            </a:r>
            <a:r>
              <a:rPr sz="4250" smtClean="0">
                <a:latin typeface="Cambria"/>
                <a:cs typeface="Cambria"/>
              </a:rPr>
              <a:t>th</a:t>
            </a:r>
            <a:r>
              <a:rPr lang="en-US" sz="4250" smtClean="0">
                <a:latin typeface="Cambria"/>
                <a:cs typeface="Cambria"/>
              </a:rPr>
              <a:t>ể</a:t>
            </a:r>
            <a:r>
              <a:rPr sz="4250" smtClean="0">
                <a:latin typeface="Cambria"/>
                <a:cs typeface="Cambria"/>
              </a:rPr>
              <a:t> </a:t>
            </a:r>
            <a:r>
              <a:rPr sz="4250" dirty="0">
                <a:latin typeface="Cambria"/>
                <a:cs typeface="Cambria"/>
              </a:rPr>
              <a:t>hơn</a:t>
            </a:r>
            <a:endParaRPr sz="4250">
              <a:latin typeface="Cambria"/>
              <a:cs typeface="Cambria"/>
            </a:endParaRPr>
          </a:p>
          <a:p>
            <a:pPr marL="566738">
              <a:lnSpc>
                <a:spcPct val="100000"/>
              </a:lnSpc>
              <a:spcBef>
                <a:spcPts val="2030"/>
              </a:spcBef>
            </a:pP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i="1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2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max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</a:t>
            </a:r>
            <a:r>
              <a:rPr sz="42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i="1" baseline="-19157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200" baseline="-19157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)}, min{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i="1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)}, min{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i="1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3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3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)}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endParaRPr sz="420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60"/>
              </a:spcBef>
            </a:pP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2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max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min{0.2,</a:t>
            </a:r>
            <a:r>
              <a:rPr lang="en-US"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0.7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}, </a:t>
            </a:r>
            <a:r>
              <a:rPr sz="42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min{0.8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0.5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}, </a:t>
            </a:r>
            <a:r>
              <a:rPr sz="42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min{1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0.2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endParaRPr sz="420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65"/>
              </a:spcBef>
            </a:pP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max 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2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0.2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0.5,</a:t>
            </a:r>
            <a:r>
              <a:rPr lang="en-US"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0.2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endParaRPr sz="420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1425"/>
              </a:spcBef>
            </a:pP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0.5</a:t>
            </a:r>
            <a:endParaRPr sz="42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66738">
              <a:lnSpc>
                <a:spcPct val="100000"/>
              </a:lnSpc>
              <a:spcBef>
                <a:spcPts val="1160"/>
              </a:spcBef>
            </a:pP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i="1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2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max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</a:t>
            </a:r>
            <a:r>
              <a:rPr sz="42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i="1" baseline="-19157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200" baseline="-19157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)}, min{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i="1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)}, min{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i="1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3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3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2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200" baseline="-19157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)}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endParaRPr sz="420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2068513">
              <a:lnSpc>
                <a:spcPct val="100000"/>
              </a:lnSpc>
              <a:spcBef>
                <a:spcPts val="2165"/>
              </a:spcBef>
            </a:pP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2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max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min{0.2,</a:t>
            </a:r>
            <a:r>
              <a:rPr lang="en-US"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}, </a:t>
            </a:r>
            <a:r>
              <a:rPr sz="42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min{0.8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0.9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}, </a:t>
            </a:r>
            <a:r>
              <a:rPr sz="42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min{1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0.6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}}</a:t>
            </a:r>
            <a:endParaRPr sz="42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2068513">
              <a:lnSpc>
                <a:spcPct val="100000"/>
              </a:lnSpc>
              <a:spcBef>
                <a:spcPts val="2160"/>
              </a:spcBef>
            </a:pP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max 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2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0.2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0.8,</a:t>
            </a:r>
            <a:r>
              <a:rPr lang="en-US"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200" smtClean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0.6</a:t>
            </a: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endParaRPr sz="420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 marL="2068513">
              <a:lnSpc>
                <a:spcPct val="100000"/>
              </a:lnSpc>
              <a:spcBef>
                <a:spcPts val="1375"/>
              </a:spcBef>
            </a:pPr>
            <a:r>
              <a:rPr sz="42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0.8</a:t>
            </a:r>
            <a:endParaRPr sz="42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670050" y="4519762"/>
            <a:ext cx="17428845" cy="219867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4"/>
              </a:spcBef>
            </a:pPr>
            <a:r>
              <a:rPr lang="vi-VN" sz="7100" b="1" spc="-139">
                <a:solidFill>
                  <a:srgbClr val="004D80"/>
                </a:solidFill>
                <a:latin typeface="Times New Roman (Headings)"/>
              </a:rPr>
              <a:t>Quan </a:t>
            </a:r>
            <a:r>
              <a:rPr lang="vi-VN" sz="7100" b="1" spc="-139" smtClean="0">
                <a:solidFill>
                  <a:srgbClr val="004D80"/>
                </a:solidFill>
                <a:latin typeface="Times New Roman (Headings)"/>
              </a:rPr>
              <a:t>hệ, </a:t>
            </a:r>
            <a:r>
              <a:rPr lang="vi-VN" sz="7100" b="1" spc="-139">
                <a:solidFill>
                  <a:srgbClr val="004D80"/>
                </a:solidFill>
                <a:latin typeface="Times New Roman (Headings)"/>
              </a:rPr>
              <a:t>phép toán và quy tắc liên kết trong ngữ cảnh </a:t>
            </a:r>
            <a:r>
              <a:rPr lang="vi-VN" sz="7100" b="1" spc="-139" smtClean="0">
                <a:solidFill>
                  <a:srgbClr val="004D80"/>
                </a:solidFill>
                <a:latin typeface="Times New Roman (Headings)"/>
              </a:rPr>
              <a:t>lập luận m</a:t>
            </a:r>
            <a:r>
              <a:rPr lang="en-US" sz="7100" b="1" spc="-139" smtClean="0">
                <a:solidFill>
                  <a:srgbClr val="004D80"/>
                </a:solidFill>
                <a:latin typeface="Times New Roman (Headings)"/>
              </a:rPr>
              <a:t>ờ</a:t>
            </a:r>
            <a:endParaRPr sz="7100"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2795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20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298450" y="1692275"/>
            <a:ext cx="19497675" cy="5504071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522288" indent="44450">
              <a:lnSpc>
                <a:spcPct val="100000"/>
              </a:lnSpc>
              <a:spcBef>
                <a:spcPts val="2260"/>
              </a:spcBef>
            </a:pP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sz="4200" i="1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max {</a:t>
            </a:r>
            <a:r>
              <a:rPr sz="4200" baseline="-1084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sz="4200" i="1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ℜ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)}, min{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sz="4200" i="1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ℜ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)}, min{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sz="4200" i="1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ℜ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42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200" baseline="-19157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)}}</a:t>
            </a:r>
            <a:endParaRPr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3425">
              <a:lnSpc>
                <a:spcPct val="100000"/>
              </a:lnSpc>
              <a:spcBef>
                <a:spcPts val="2165"/>
              </a:spcBef>
            </a:pP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max {</a:t>
            </a:r>
            <a:r>
              <a:rPr sz="4200" baseline="-1084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min{0.2</a:t>
            </a:r>
            <a:r>
              <a:rPr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sz="420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min{0.8</a:t>
            </a:r>
            <a:r>
              <a:rPr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sz="420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min{1</a:t>
            </a:r>
            <a:r>
              <a:rPr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3425">
              <a:lnSpc>
                <a:spcPct val="100000"/>
              </a:lnSpc>
              <a:spcBef>
                <a:spcPts val="2160"/>
              </a:spcBef>
            </a:pP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max </a:t>
            </a:r>
            <a:r>
              <a:rPr sz="420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0.2,</a:t>
            </a:r>
            <a:r>
              <a:rPr lang="en-US"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0.6,</a:t>
            </a:r>
            <a:r>
              <a:rPr lang="en-US"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sz="42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4200" baseline="-1084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3425">
              <a:lnSpc>
                <a:spcPct val="100000"/>
              </a:lnSpc>
              <a:spcBef>
                <a:spcPts val="1410"/>
              </a:spcBef>
            </a:pPr>
            <a:r>
              <a:rPr sz="42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0.6</a:t>
            </a:r>
            <a:endParaRPr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3085" indent="-502920">
              <a:lnSpc>
                <a:spcPct val="100000"/>
              </a:lnSpc>
              <a:spcBef>
                <a:spcPts val="1535"/>
              </a:spcBef>
              <a:buSzPct val="123529"/>
              <a:buChar char="•"/>
              <a:tabLst>
                <a:tab pos="553720" algn="l"/>
              </a:tabLst>
            </a:pPr>
            <a:r>
              <a:rPr sz="4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sz="4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0">
              <a:lnSpc>
                <a:spcPct val="100000"/>
              </a:lnSpc>
              <a:spcBef>
                <a:spcPts val="2370"/>
              </a:spcBef>
            </a:pPr>
            <a:r>
              <a:rPr sz="4800" b="1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48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4800" b="1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800" i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∘ </a:t>
            </a:r>
            <a:r>
              <a:rPr sz="4800" b="1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ℜ</a:t>
            </a:r>
            <a:r>
              <a:rPr sz="48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sz="480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0.5/</a:t>
            </a:r>
            <a:r>
              <a:rPr sz="4800" i="1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800" baseline="-1936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48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8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0.8/</a:t>
            </a:r>
            <a:r>
              <a:rPr sz="4800" i="1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800" baseline="-1936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48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8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0.6/</a:t>
            </a:r>
            <a:r>
              <a:rPr sz="4800" i="1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800" baseline="-19360" smtClean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4800" dirty="0">
                <a:solidFill>
                  <a:srgbClr val="0119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6133727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Ví dụ 13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1238" y="2225675"/>
            <a:ext cx="14095433" cy="3312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720" marR="43180" indent="-553720">
              <a:lnSpc>
                <a:spcPct val="156900"/>
              </a:lnSpc>
              <a:spcBef>
                <a:spcPts val="95"/>
              </a:spcBef>
              <a:buSzPct val="123529"/>
              <a:buChar char="•"/>
              <a:tabLst>
                <a:tab pos="553720" algn="l"/>
              </a:tabLst>
            </a:pPr>
            <a:r>
              <a:rPr sz="4400">
                <a:latin typeface="Cambria"/>
                <a:cs typeface="Cambria"/>
              </a:rPr>
              <a:t>Cho </a:t>
            </a:r>
            <a:r>
              <a:rPr lang="vi-VN" sz="4400" smtClean="0">
                <a:latin typeface="Cambria"/>
                <a:cs typeface="Cambria"/>
              </a:rPr>
              <a:t>tập </a:t>
            </a:r>
            <a:r>
              <a:rPr sz="4400" smtClean="0">
                <a:latin typeface="Cambria"/>
                <a:cs typeface="Cambria"/>
              </a:rPr>
              <a:t>n</a:t>
            </a:r>
            <a:r>
              <a:rPr lang="en-US" sz="4400" smtClean="0">
                <a:latin typeface="Cambria"/>
                <a:cs typeface="Cambria"/>
              </a:rPr>
              <a:t>ề</a:t>
            </a:r>
            <a:r>
              <a:rPr sz="4400" smtClean="0">
                <a:latin typeface="Cambria"/>
                <a:cs typeface="Cambria"/>
              </a:rPr>
              <a:t>n </a:t>
            </a:r>
            <a:r>
              <a:rPr sz="4400" i="1" dirty="0">
                <a:latin typeface="Cambria"/>
                <a:cs typeface="Cambria"/>
              </a:rPr>
              <a:t>X </a:t>
            </a:r>
            <a:r>
              <a:rPr sz="4400" dirty="0">
                <a:latin typeface="Cambria"/>
                <a:cs typeface="Cambria"/>
              </a:rPr>
              <a:t>= {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3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4</a:t>
            </a:r>
            <a:r>
              <a:rPr sz="4400" dirty="0">
                <a:latin typeface="Cambria"/>
                <a:cs typeface="Cambria"/>
              </a:rPr>
              <a:t>}, </a:t>
            </a:r>
            <a:r>
              <a:rPr sz="4400" i="1" dirty="0">
                <a:latin typeface="Cambria"/>
                <a:cs typeface="Cambria"/>
              </a:rPr>
              <a:t>Y </a:t>
            </a:r>
            <a:r>
              <a:rPr sz="4400" dirty="0">
                <a:latin typeface="Cambria"/>
                <a:cs typeface="Cambria"/>
              </a:rPr>
              <a:t>= {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3</a:t>
            </a:r>
            <a:r>
              <a:rPr sz="4400">
                <a:latin typeface="Cambria"/>
                <a:cs typeface="Cambria"/>
              </a:rPr>
              <a:t>}, </a:t>
            </a:r>
            <a:r>
              <a:rPr lang="vi-VN" sz="4400" smtClean="0">
                <a:latin typeface="Cambria"/>
                <a:cs typeface="Cambria"/>
              </a:rPr>
              <a:t>tập </a:t>
            </a:r>
            <a:r>
              <a:rPr sz="4400" smtClean="0">
                <a:latin typeface="Cambria"/>
                <a:cs typeface="Cambria"/>
              </a:rPr>
              <a:t>mờ </a:t>
            </a:r>
            <a:r>
              <a:rPr sz="4400" b="1" i="1" smtClean="0">
                <a:latin typeface="Cambria"/>
                <a:cs typeface="Cambria"/>
              </a:rPr>
              <a:t>A</a:t>
            </a:r>
            <a:r>
              <a:rPr lang="en-US" sz="4400" i="1" smtClean="0">
                <a:latin typeface="Cambria"/>
                <a:cs typeface="Cambria"/>
              </a:rPr>
              <a:t> </a:t>
            </a:r>
          </a:p>
          <a:p>
            <a:pPr marR="43180">
              <a:lnSpc>
                <a:spcPct val="156900"/>
              </a:lnSpc>
              <a:spcBef>
                <a:spcPts val="95"/>
              </a:spcBef>
              <a:buSzPct val="123529"/>
              <a:tabLst>
                <a:tab pos="553720" algn="l"/>
              </a:tabLst>
            </a:pPr>
            <a:r>
              <a:rPr lang="en-US" sz="4400" i="1" smtClean="0">
                <a:solidFill>
                  <a:srgbClr val="011993"/>
                </a:solidFill>
                <a:latin typeface="Cambria"/>
                <a:cs typeface="Cambria"/>
              </a:rPr>
              <a:t>	</a:t>
            </a:r>
            <a:r>
              <a:rPr sz="4400" i="1" smtClean="0">
                <a:solidFill>
                  <a:srgbClr val="011993"/>
                </a:solidFill>
                <a:latin typeface="Cambria"/>
                <a:cs typeface="Cambria"/>
              </a:rPr>
              <a:t>A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= {0.2/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x</a:t>
            </a:r>
            <a:r>
              <a:rPr sz="4400" baseline="-15594" dirty="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0.4/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x</a:t>
            </a:r>
            <a:r>
              <a:rPr sz="4400" baseline="-15594" dirty="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0.6/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x</a:t>
            </a:r>
            <a:r>
              <a:rPr sz="4400" baseline="-15594" dirty="0">
                <a:solidFill>
                  <a:srgbClr val="011993"/>
                </a:solidFill>
                <a:latin typeface="Cambria"/>
                <a:cs typeface="Cambria"/>
              </a:rPr>
              <a:t>3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1.0/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x</a:t>
            </a:r>
            <a:r>
              <a:rPr sz="4400" baseline="-15594" dirty="0">
                <a:solidFill>
                  <a:srgbClr val="011993"/>
                </a:solidFill>
                <a:latin typeface="Cambria"/>
                <a:cs typeface="Cambria"/>
              </a:rPr>
              <a:t>4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}</a:t>
            </a:r>
            <a:endParaRPr sz="4400">
              <a:latin typeface="Cambria"/>
              <a:cs typeface="Cambria"/>
            </a:endParaRPr>
          </a:p>
          <a:p>
            <a:pPr marL="553085" indent="-502920">
              <a:lnSpc>
                <a:spcPct val="100000"/>
              </a:lnSpc>
              <a:spcBef>
                <a:spcPts val="3269"/>
              </a:spcBef>
              <a:buSzPct val="123529"/>
              <a:buChar char="•"/>
              <a:tabLst>
                <a:tab pos="552450" algn="l"/>
              </a:tabLst>
            </a:pPr>
            <a:r>
              <a:rPr sz="4400" dirty="0">
                <a:latin typeface="Cambria"/>
                <a:cs typeface="Cambria"/>
              </a:rPr>
              <a:t>Và </a:t>
            </a:r>
            <a:r>
              <a:rPr sz="4400">
                <a:latin typeface="Cambria"/>
                <a:cs typeface="Cambria"/>
              </a:rPr>
              <a:t>ma </a:t>
            </a:r>
            <a:r>
              <a:rPr sz="4400" smtClean="0">
                <a:latin typeface="Cambria"/>
                <a:cs typeface="Cambria"/>
              </a:rPr>
              <a:t>tr</a:t>
            </a:r>
            <a:r>
              <a:rPr lang="en-US" sz="4400" smtClean="0">
                <a:latin typeface="Cambria"/>
                <a:cs typeface="Cambria"/>
              </a:rPr>
              <a:t>ậ</a:t>
            </a:r>
            <a:r>
              <a:rPr sz="4400" smtClean="0">
                <a:latin typeface="Cambria"/>
                <a:cs typeface="Cambria"/>
              </a:rPr>
              <a:t>n </a:t>
            </a:r>
            <a:r>
              <a:rPr sz="4400">
                <a:latin typeface="Cambria"/>
                <a:cs typeface="Cambria"/>
              </a:rPr>
              <a:t>quan </a:t>
            </a:r>
            <a:r>
              <a:rPr sz="4400" smtClean="0">
                <a:latin typeface="Cambria"/>
                <a:cs typeface="Cambria"/>
              </a:rPr>
              <a:t>h</a:t>
            </a:r>
            <a:r>
              <a:rPr lang="vi-VN" sz="4400" smtClean="0">
                <a:latin typeface="Cambria"/>
                <a:cs typeface="Cambria"/>
              </a:rPr>
              <a:t>ệ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mờ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ℜ </a:t>
            </a:r>
            <a:r>
              <a:rPr sz="4400" smtClean="0">
                <a:latin typeface="Cambria"/>
                <a:cs typeface="Cambria"/>
              </a:rPr>
              <a:t>có </a:t>
            </a:r>
            <a:r>
              <a:rPr sz="4400" dirty="0">
                <a:latin typeface="Cambria"/>
                <a:cs typeface="Cambria"/>
              </a:rPr>
              <a:t>giá trị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9058116"/>
            <a:ext cx="12558312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984" indent="-502920">
              <a:spcBef>
                <a:spcPts val="125"/>
              </a:spcBef>
              <a:buSzPct val="123529"/>
              <a:buFontTx/>
              <a:buChar char="•"/>
              <a:tabLst>
                <a:tab pos="51562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Tı̀m 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sz="4400" b="1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B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thỏa </a:t>
            </a:r>
            <a:r>
              <a:rPr lang="en-US" sz="44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∘ </a:t>
            </a:r>
            <a:r>
              <a:rPr lang="en-US" sz="4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4400" b="1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ℜ</a:t>
            </a:r>
            <a:r>
              <a:rPr lang="en-US" sz="44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= </a:t>
            </a:r>
            <a:r>
              <a:rPr lang="en-US" sz="44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{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b</a:t>
            </a:r>
            <a:r>
              <a:rPr lang="en-US" sz="4400" baseline="-15594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/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</a:t>
            </a:r>
            <a:r>
              <a:rPr lang="en-US" sz="4400" baseline="-15594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en-US" sz="4400" i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b</a:t>
            </a:r>
            <a:r>
              <a:rPr lang="en-US" sz="4400" baseline="-15594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/</a:t>
            </a:r>
            <a:r>
              <a:rPr lang="en-US" sz="4400" i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</a:t>
            </a:r>
            <a:r>
              <a:rPr lang="en-US" sz="4400" baseline="-15594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en-US" sz="4400" i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b</a:t>
            </a:r>
            <a:r>
              <a:rPr lang="en-US" sz="4400" baseline="-15594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3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/</a:t>
            </a:r>
            <a:r>
              <a:rPr lang="en-US" sz="4400" i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</a:t>
            </a:r>
            <a:r>
              <a:rPr lang="en-US" sz="4400" baseline="-15594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3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1006" y="6675487"/>
            <a:ext cx="1116330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00" b="1" dirty="0">
                <a:solidFill>
                  <a:srgbClr val="011993"/>
                </a:solidFill>
                <a:latin typeface="Cambria"/>
                <a:cs typeface="Cambria"/>
              </a:rPr>
              <a:t>ℜ</a:t>
            </a:r>
            <a:r>
              <a:rPr sz="5400" dirty="0">
                <a:solidFill>
                  <a:srgbClr val="011993"/>
                </a:solidFill>
                <a:latin typeface="Cambria"/>
                <a:cs typeface="Cambria"/>
              </a:rPr>
              <a:t> =</a:t>
            </a:r>
            <a:endParaRPr sz="54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4598" y="5707194"/>
            <a:ext cx="217170" cy="2849880"/>
          </a:xfrm>
          <a:custGeom>
            <a:avLst/>
            <a:gdLst/>
            <a:ahLst/>
            <a:cxnLst/>
            <a:rect l="l" t="t" r="r" b="b"/>
            <a:pathLst>
              <a:path w="217170" h="2849879">
                <a:moveTo>
                  <a:pt x="216750" y="0"/>
                </a:moveTo>
                <a:lnTo>
                  <a:pt x="0" y="0"/>
                </a:lnTo>
                <a:lnTo>
                  <a:pt x="0" y="29210"/>
                </a:lnTo>
                <a:lnTo>
                  <a:pt x="0" y="2820670"/>
                </a:lnTo>
                <a:lnTo>
                  <a:pt x="0" y="2849880"/>
                </a:lnTo>
                <a:lnTo>
                  <a:pt x="216750" y="2849880"/>
                </a:lnTo>
                <a:lnTo>
                  <a:pt x="216750" y="2820670"/>
                </a:lnTo>
                <a:lnTo>
                  <a:pt x="59385" y="2820670"/>
                </a:lnTo>
                <a:lnTo>
                  <a:pt x="59385" y="29210"/>
                </a:lnTo>
                <a:lnTo>
                  <a:pt x="216750" y="29210"/>
                </a:lnTo>
                <a:lnTo>
                  <a:pt x="216750" y="0"/>
                </a:lnTo>
                <a:close/>
              </a:path>
            </a:pathLst>
          </a:custGeom>
          <a:solidFill>
            <a:srgbClr val="0119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34683" y="5654675"/>
            <a:ext cx="3314376" cy="287835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29995" algn="l"/>
                <a:tab pos="2447290" algn="l"/>
              </a:tabLst>
            </a:pPr>
            <a:r>
              <a:rPr sz="4650" dirty="0">
                <a:solidFill>
                  <a:srgbClr val="011993"/>
                </a:solidFill>
                <a:latin typeface="Cambria"/>
                <a:cs typeface="Cambria"/>
              </a:rPr>
              <a:t>0.1	0.6	0.8</a:t>
            </a:r>
            <a:endParaRPr sz="4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29995" algn="l"/>
                <a:tab pos="2447290" algn="l"/>
              </a:tabLst>
            </a:pPr>
            <a:r>
              <a:rPr sz="4650" dirty="0">
                <a:solidFill>
                  <a:srgbClr val="011993"/>
                </a:solidFill>
                <a:latin typeface="Cambria"/>
                <a:cs typeface="Cambria"/>
              </a:rPr>
              <a:t>0.6	0.8</a:t>
            </a:r>
            <a:r>
              <a:rPr sz="4650">
                <a:solidFill>
                  <a:srgbClr val="011993"/>
                </a:solidFill>
                <a:latin typeface="Cambria"/>
                <a:cs typeface="Cambria"/>
              </a:rPr>
              <a:t>	</a:t>
            </a:r>
            <a:r>
              <a:rPr sz="4650" smtClean="0">
                <a:solidFill>
                  <a:srgbClr val="011993"/>
                </a:solidFill>
                <a:latin typeface="Cambria"/>
                <a:cs typeface="Cambria"/>
              </a:rPr>
              <a:t>0.6</a:t>
            </a:r>
            <a:endParaRPr lang="en-US" sz="4650" smtClean="0">
              <a:solidFill>
                <a:srgbClr val="011993"/>
              </a:solidFill>
              <a:latin typeface="Cambria"/>
              <a:cs typeface="Cambria"/>
            </a:endParaRPr>
          </a:p>
          <a:p>
            <a:pPr marL="12700">
              <a:spcBef>
                <a:spcPts val="20"/>
              </a:spcBef>
              <a:tabLst>
                <a:tab pos="1229995" algn="l"/>
                <a:tab pos="2447290" algn="l"/>
              </a:tabLst>
            </a:pP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0.8	0.6	</a:t>
            </a:r>
            <a:r>
              <a:rPr lang="en-US" sz="4650" smtClean="0">
                <a:solidFill>
                  <a:srgbClr val="011993"/>
                </a:solidFill>
                <a:latin typeface="Cambria"/>
                <a:cs typeface="Cambria"/>
              </a:rPr>
              <a:t>0.5</a:t>
            </a:r>
          </a:p>
          <a:p>
            <a:pPr marL="12700">
              <a:spcBef>
                <a:spcPts val="20"/>
              </a:spcBef>
              <a:tabLst>
                <a:tab pos="1229995" algn="l"/>
                <a:tab pos="2447290" algn="l"/>
              </a:tabLst>
            </a:pPr>
            <a:r>
              <a:rPr lang="en-US" sz="4650">
                <a:solidFill>
                  <a:srgbClr val="011993"/>
                </a:solidFill>
                <a:latin typeface="Cambria"/>
                <a:cs typeface="Cambria"/>
              </a:rPr>
              <a:t>0.0	0.5	0.5</a:t>
            </a:r>
            <a:r>
              <a:rPr lang="en-US" sz="4650" u="heavy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Times New Roman"/>
                <a:cs typeface="Times New Roman"/>
              </a:rPr>
              <a:t> </a:t>
            </a:r>
            <a:endParaRPr lang="en-US" sz="4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40474" y="5707194"/>
            <a:ext cx="217170" cy="2820670"/>
          </a:xfrm>
          <a:custGeom>
            <a:avLst/>
            <a:gdLst/>
            <a:ahLst/>
            <a:cxnLst/>
            <a:rect l="l" t="t" r="r" b="b"/>
            <a:pathLst>
              <a:path w="217170" h="2820670">
                <a:moveTo>
                  <a:pt x="216750" y="0"/>
                </a:moveTo>
                <a:lnTo>
                  <a:pt x="0" y="0"/>
                </a:lnTo>
                <a:lnTo>
                  <a:pt x="0" y="29210"/>
                </a:lnTo>
                <a:lnTo>
                  <a:pt x="157365" y="29210"/>
                </a:lnTo>
                <a:lnTo>
                  <a:pt x="157365" y="2820670"/>
                </a:lnTo>
                <a:lnTo>
                  <a:pt x="216750" y="2820670"/>
                </a:lnTo>
                <a:lnTo>
                  <a:pt x="216750" y="29210"/>
                </a:lnTo>
                <a:lnTo>
                  <a:pt x="216750" y="0"/>
                </a:lnTo>
                <a:close/>
              </a:path>
            </a:pathLst>
          </a:custGeom>
          <a:solidFill>
            <a:srgbClr val="01199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3712" y="5730874"/>
            <a:ext cx="12151938" cy="279698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mtClean="0"/>
              <a:t>Điều khiển mờ và ứng dụng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98516" y="279184"/>
            <a:ext cx="18807134" cy="10116231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525145" indent="-487680">
              <a:lnSpc>
                <a:spcPct val="100000"/>
              </a:lnSpc>
              <a:spcBef>
                <a:spcPts val="1845"/>
              </a:spcBef>
              <a:buSzPct val="122891"/>
              <a:buChar char="•"/>
              <a:tabLst>
                <a:tab pos="525780" algn="l"/>
              </a:tabLst>
            </a:pPr>
            <a:r>
              <a:rPr sz="4800" dirty="0">
                <a:latin typeface="Cambria"/>
                <a:cs typeface="Cambria"/>
              </a:rPr>
              <a:t>Ta có</a:t>
            </a:r>
            <a:endParaRPr sz="4800">
              <a:latin typeface="Cambria"/>
              <a:cs typeface="Cambria"/>
            </a:endParaRPr>
          </a:p>
          <a:p>
            <a:pPr marL="1068705">
              <a:lnSpc>
                <a:spcPct val="100000"/>
              </a:lnSpc>
              <a:spcBef>
                <a:spcPts val="1930"/>
              </a:spcBef>
              <a:tabLst>
                <a:tab pos="1700530" algn="l"/>
              </a:tabLst>
            </a:pPr>
            <a:r>
              <a:rPr sz="4500" i="1" dirty="0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r>
              <a:rPr sz="4800" baseline="-19965" dirty="0">
                <a:solidFill>
                  <a:srgbClr val="011993"/>
                </a:solidFill>
                <a:latin typeface="Cambria"/>
                <a:cs typeface="Cambria"/>
              </a:rPr>
              <a:t>1	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max </a:t>
            </a:r>
            <a:r>
              <a:rPr sz="6750" baseline="-11111" smtClean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min{0.2,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0.1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}, 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min{0.4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0.6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}, 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min{0.6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0.8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}, 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min{1.0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0.0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}</a:t>
            </a:r>
            <a:r>
              <a:rPr sz="6750" baseline="-11111" dirty="0">
                <a:solidFill>
                  <a:srgbClr val="011993"/>
                </a:solidFill>
                <a:latin typeface="Verdana"/>
                <a:cs typeface="Verdana"/>
              </a:rPr>
              <a:t>}</a:t>
            </a:r>
            <a:endParaRPr sz="6750" baseline="-11111">
              <a:latin typeface="Verdana"/>
              <a:cs typeface="Verdana"/>
            </a:endParaRPr>
          </a:p>
          <a:p>
            <a:pPr marL="1700530">
              <a:lnSpc>
                <a:spcPct val="100000"/>
              </a:lnSpc>
              <a:spcBef>
                <a:spcPts val="2445"/>
              </a:spcBef>
            </a:pP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= max </a:t>
            </a:r>
            <a:r>
              <a:rPr sz="6750" baseline="-11111" dirty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0.1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0.4,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0.6,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0.0</a:t>
            </a:r>
            <a:r>
              <a:rPr sz="6750" baseline="-11111" dirty="0">
                <a:solidFill>
                  <a:srgbClr val="011993"/>
                </a:solidFill>
                <a:latin typeface="Verdana"/>
                <a:cs typeface="Verdana"/>
              </a:rPr>
              <a:t>}</a:t>
            </a:r>
            <a:endParaRPr sz="6750" baseline="-11111">
              <a:latin typeface="Verdana"/>
              <a:cs typeface="Verdana"/>
            </a:endParaRPr>
          </a:p>
          <a:p>
            <a:pPr marL="1700530">
              <a:lnSpc>
                <a:spcPct val="100000"/>
              </a:lnSpc>
              <a:spcBef>
                <a:spcPts val="1610"/>
              </a:spcBef>
            </a:pP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= 0.6</a:t>
            </a:r>
            <a:endParaRPr sz="4500">
              <a:latin typeface="Cambria"/>
              <a:cs typeface="Cambria"/>
            </a:endParaRPr>
          </a:p>
          <a:p>
            <a:pPr marL="1068705">
              <a:lnSpc>
                <a:spcPct val="100000"/>
              </a:lnSpc>
              <a:spcBef>
                <a:spcPts val="1000"/>
              </a:spcBef>
              <a:tabLst>
                <a:tab pos="1700530" algn="l"/>
              </a:tabLst>
            </a:pPr>
            <a:r>
              <a:rPr sz="4500" i="1" dirty="0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r>
              <a:rPr sz="4800" baseline="-19965" dirty="0">
                <a:solidFill>
                  <a:srgbClr val="011993"/>
                </a:solidFill>
                <a:latin typeface="Cambria"/>
                <a:cs typeface="Cambria"/>
              </a:rPr>
              <a:t>2	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max </a:t>
            </a:r>
            <a:r>
              <a:rPr sz="6750" baseline="-11111" smtClean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min{0.2,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0.6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}, 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min{0.4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0.8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}, 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min{0.6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0.6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}, 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min{1.0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0.5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}</a:t>
            </a:r>
            <a:r>
              <a:rPr sz="6750" baseline="-11111" dirty="0">
                <a:solidFill>
                  <a:srgbClr val="011993"/>
                </a:solidFill>
                <a:latin typeface="Verdana"/>
                <a:cs typeface="Verdana"/>
              </a:rPr>
              <a:t>}</a:t>
            </a:r>
            <a:endParaRPr sz="6750" baseline="-11111">
              <a:latin typeface="Verdana"/>
              <a:cs typeface="Verdana"/>
            </a:endParaRPr>
          </a:p>
          <a:p>
            <a:pPr marL="1700530">
              <a:lnSpc>
                <a:spcPct val="100000"/>
              </a:lnSpc>
              <a:spcBef>
                <a:spcPts val="2450"/>
              </a:spcBef>
            </a:pP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= max </a:t>
            </a:r>
            <a:r>
              <a:rPr sz="6750" baseline="-11111" dirty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0.2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0.4,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0.6,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0.5</a:t>
            </a:r>
            <a:r>
              <a:rPr sz="6750" baseline="-11111" dirty="0">
                <a:solidFill>
                  <a:srgbClr val="011993"/>
                </a:solidFill>
                <a:latin typeface="Verdana"/>
                <a:cs typeface="Verdana"/>
              </a:rPr>
              <a:t>}</a:t>
            </a:r>
            <a:endParaRPr sz="6750" baseline="-11111">
              <a:latin typeface="Verdana"/>
              <a:cs typeface="Verdana"/>
            </a:endParaRPr>
          </a:p>
          <a:p>
            <a:pPr marL="1700530">
              <a:lnSpc>
                <a:spcPct val="100000"/>
              </a:lnSpc>
              <a:spcBef>
                <a:spcPts val="1610"/>
              </a:spcBef>
            </a:pP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= 0.6</a:t>
            </a:r>
            <a:endParaRPr sz="4500">
              <a:latin typeface="Cambria"/>
              <a:cs typeface="Cambria"/>
            </a:endParaRPr>
          </a:p>
          <a:p>
            <a:pPr marL="1068705">
              <a:lnSpc>
                <a:spcPct val="100000"/>
              </a:lnSpc>
              <a:spcBef>
                <a:spcPts val="1000"/>
              </a:spcBef>
              <a:tabLst>
                <a:tab pos="1700530" algn="l"/>
              </a:tabLst>
            </a:pPr>
            <a:r>
              <a:rPr sz="4500" i="1" dirty="0">
                <a:solidFill>
                  <a:srgbClr val="011993"/>
                </a:solidFill>
                <a:latin typeface="Times New Roman"/>
                <a:cs typeface="Times New Roman"/>
              </a:rPr>
              <a:t>b</a:t>
            </a:r>
            <a:r>
              <a:rPr sz="4800" baseline="-19965" dirty="0">
                <a:solidFill>
                  <a:srgbClr val="011993"/>
                </a:solidFill>
                <a:latin typeface="Cambria"/>
                <a:cs typeface="Cambria"/>
              </a:rPr>
              <a:t>3	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= 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max </a:t>
            </a:r>
            <a:r>
              <a:rPr sz="6750" baseline="-11111" smtClean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min{0.2,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0.8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}, 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min{0.4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0.6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}, 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min{0.6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0.5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}, 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min{1.0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0.5</a:t>
            </a: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}</a:t>
            </a:r>
            <a:r>
              <a:rPr sz="6750" baseline="-11111" dirty="0">
                <a:solidFill>
                  <a:srgbClr val="011993"/>
                </a:solidFill>
                <a:latin typeface="Verdana"/>
                <a:cs typeface="Verdana"/>
              </a:rPr>
              <a:t>}</a:t>
            </a:r>
            <a:endParaRPr sz="6750" baseline="-11111">
              <a:latin typeface="Verdana"/>
              <a:cs typeface="Verdana"/>
            </a:endParaRPr>
          </a:p>
          <a:p>
            <a:pPr marL="1700530">
              <a:lnSpc>
                <a:spcPct val="100000"/>
              </a:lnSpc>
              <a:spcBef>
                <a:spcPts val="2445"/>
              </a:spcBef>
            </a:pP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= max </a:t>
            </a:r>
            <a:r>
              <a:rPr sz="6750" baseline="-11111" dirty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4500">
                <a:solidFill>
                  <a:srgbClr val="011993"/>
                </a:solidFill>
                <a:latin typeface="Cambria"/>
                <a:cs typeface="Cambria"/>
              </a:rPr>
              <a:t>0.2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0.4,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0.5,</a:t>
            </a:r>
            <a:r>
              <a:rPr lang="en-US" sz="4500" smtClean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500" smtClean="0">
                <a:solidFill>
                  <a:srgbClr val="011993"/>
                </a:solidFill>
                <a:latin typeface="Cambria"/>
                <a:cs typeface="Cambria"/>
              </a:rPr>
              <a:t>0.5</a:t>
            </a:r>
            <a:r>
              <a:rPr sz="6750" baseline="-11111" dirty="0">
                <a:solidFill>
                  <a:srgbClr val="011993"/>
                </a:solidFill>
                <a:latin typeface="Verdana"/>
                <a:cs typeface="Verdana"/>
              </a:rPr>
              <a:t>}</a:t>
            </a:r>
            <a:endParaRPr sz="6750" baseline="-11111">
              <a:latin typeface="Verdana"/>
              <a:cs typeface="Verdana"/>
            </a:endParaRPr>
          </a:p>
          <a:p>
            <a:pPr marL="1700530">
              <a:lnSpc>
                <a:spcPct val="100000"/>
              </a:lnSpc>
              <a:spcBef>
                <a:spcPts val="1630"/>
              </a:spcBef>
            </a:pPr>
            <a:r>
              <a:rPr sz="4500" dirty="0">
                <a:solidFill>
                  <a:srgbClr val="011993"/>
                </a:solidFill>
                <a:latin typeface="Cambria"/>
                <a:cs typeface="Cambria"/>
              </a:rPr>
              <a:t>= 0.5</a:t>
            </a:r>
            <a:endParaRPr sz="4500">
              <a:latin typeface="Cambria"/>
              <a:cs typeface="Cambria"/>
            </a:endParaRPr>
          </a:p>
          <a:p>
            <a:pPr marL="525145" indent="-487680">
              <a:lnSpc>
                <a:spcPct val="100000"/>
              </a:lnSpc>
              <a:spcBef>
                <a:spcPts val="1355"/>
              </a:spcBef>
              <a:buSzPct val="122891"/>
              <a:buChar char="•"/>
              <a:tabLst>
                <a:tab pos="525780" algn="l"/>
              </a:tabLst>
            </a:pPr>
            <a:r>
              <a:rPr sz="4800" smtClean="0">
                <a:latin typeface="Cambria"/>
                <a:cs typeface="Cambria"/>
              </a:rPr>
              <a:t>V</a:t>
            </a:r>
            <a:r>
              <a:rPr lang="en-US" sz="4800" smtClean="0">
                <a:latin typeface="Cambria"/>
                <a:cs typeface="Cambria"/>
              </a:rPr>
              <a:t>ậ</a:t>
            </a:r>
            <a:r>
              <a:rPr sz="4800" smtClean="0">
                <a:latin typeface="Cambria"/>
                <a:cs typeface="Cambria"/>
              </a:rPr>
              <a:t>y </a:t>
            </a:r>
            <a:r>
              <a:rPr lang="vi-VN" sz="4800" smtClean="0">
                <a:latin typeface="Cambria"/>
                <a:cs typeface="Cambria"/>
              </a:rPr>
              <a:t>tập </a:t>
            </a:r>
            <a:r>
              <a:rPr sz="4800" smtClean="0">
                <a:latin typeface="Cambria"/>
                <a:cs typeface="Cambria"/>
              </a:rPr>
              <a:t>mờ </a:t>
            </a:r>
            <a:r>
              <a:rPr sz="4800" i="1" dirty="0">
                <a:latin typeface="Cambria"/>
                <a:cs typeface="Cambria"/>
              </a:rPr>
              <a:t>B </a:t>
            </a:r>
            <a:r>
              <a:rPr sz="4800" dirty="0">
                <a:latin typeface="Cambria"/>
                <a:cs typeface="Cambria"/>
              </a:rPr>
              <a:t>là (0.6/</a:t>
            </a:r>
            <a:r>
              <a:rPr sz="4800" i="1" dirty="0">
                <a:latin typeface="Cambria"/>
                <a:cs typeface="Cambria"/>
              </a:rPr>
              <a:t>y</a:t>
            </a:r>
            <a:r>
              <a:rPr sz="4800" baseline="-16161" dirty="0">
                <a:latin typeface="Cambria"/>
                <a:cs typeface="Cambria"/>
              </a:rPr>
              <a:t>1</a:t>
            </a:r>
            <a:r>
              <a:rPr sz="4800" dirty="0">
                <a:latin typeface="Cambria"/>
                <a:cs typeface="Cambria"/>
              </a:rPr>
              <a:t>, 0.6/</a:t>
            </a:r>
            <a:r>
              <a:rPr sz="4800" i="1" dirty="0">
                <a:latin typeface="Cambria"/>
                <a:cs typeface="Cambria"/>
              </a:rPr>
              <a:t>y</a:t>
            </a:r>
            <a:r>
              <a:rPr sz="4800" baseline="-16161" dirty="0">
                <a:latin typeface="Cambria"/>
                <a:cs typeface="Cambria"/>
              </a:rPr>
              <a:t>2</a:t>
            </a:r>
            <a:r>
              <a:rPr sz="4800" dirty="0">
                <a:latin typeface="Cambria"/>
                <a:cs typeface="Cambria"/>
              </a:rPr>
              <a:t>, 0.5/</a:t>
            </a:r>
            <a:r>
              <a:rPr sz="4800" i="1" dirty="0">
                <a:latin typeface="Cambria"/>
                <a:cs typeface="Cambria"/>
              </a:rPr>
              <a:t>y</a:t>
            </a:r>
            <a:r>
              <a:rPr sz="4800" baseline="-16161" dirty="0">
                <a:latin typeface="Cambria"/>
                <a:cs typeface="Cambria"/>
              </a:rPr>
              <a:t>3 </a:t>
            </a:r>
            <a:r>
              <a:rPr sz="4800" dirty="0">
                <a:latin typeface="Cambria"/>
                <a:cs typeface="Cambria"/>
              </a:rPr>
              <a:t>)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5444506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mtClean="0"/>
              <a:t>Điều khiển mờ và ứng dụng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426530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35417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Ví dụ 14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250" y="2911475"/>
            <a:ext cx="19278600" cy="5221942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565785" indent="-502920">
              <a:lnSpc>
                <a:spcPct val="150000"/>
              </a:lnSpc>
              <a:buSzPct val="123529"/>
              <a:buChar char="•"/>
              <a:tabLst>
                <a:tab pos="566420" algn="l"/>
              </a:tabLst>
            </a:pPr>
            <a:r>
              <a:rPr sz="4400">
                <a:latin typeface="Cambria"/>
                <a:cs typeface="Cambria"/>
              </a:rPr>
              <a:t>Cho </a:t>
            </a:r>
            <a:r>
              <a:rPr lang="vi-VN" sz="4400" smtClean="0">
                <a:latin typeface="Cambria"/>
                <a:cs typeface="Cambria"/>
              </a:rPr>
              <a:t>tập </a:t>
            </a:r>
            <a:r>
              <a:rPr sz="4400" smtClean="0">
                <a:latin typeface="Cambria"/>
                <a:cs typeface="Cambria"/>
              </a:rPr>
              <a:t>n</a:t>
            </a:r>
            <a:r>
              <a:rPr lang="en-US" sz="4400" smtClean="0">
                <a:latin typeface="Cambria"/>
                <a:cs typeface="Cambria"/>
              </a:rPr>
              <a:t>ề</a:t>
            </a:r>
            <a:r>
              <a:rPr sz="4400" smtClean="0">
                <a:latin typeface="Cambria"/>
                <a:cs typeface="Cambria"/>
              </a:rPr>
              <a:t>n </a:t>
            </a:r>
            <a:r>
              <a:rPr sz="4400" b="1" i="1" dirty="0">
                <a:latin typeface="Cambria"/>
                <a:cs typeface="Cambria"/>
              </a:rPr>
              <a:t>X</a:t>
            </a:r>
            <a:r>
              <a:rPr sz="4400" i="1" dirty="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= {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3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4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5</a:t>
            </a:r>
            <a:r>
              <a:rPr sz="4400" dirty="0">
                <a:latin typeface="Cambria"/>
                <a:cs typeface="Cambria"/>
              </a:rPr>
              <a:t>}, </a:t>
            </a:r>
            <a:r>
              <a:rPr sz="4400" b="1" i="1" dirty="0">
                <a:latin typeface="Cambria"/>
                <a:cs typeface="Cambria"/>
              </a:rPr>
              <a:t>Y</a:t>
            </a:r>
            <a:r>
              <a:rPr sz="4400" i="1" dirty="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= {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3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4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5</a:t>
            </a:r>
            <a:r>
              <a:rPr sz="4400">
                <a:latin typeface="Cambria"/>
                <a:cs typeface="Cambria"/>
              </a:rPr>
              <a:t>}, </a:t>
            </a:r>
            <a:r>
              <a:rPr lang="vi-VN" sz="4400" smtClean="0">
                <a:latin typeface="Cambria"/>
                <a:cs typeface="Cambria"/>
              </a:rPr>
              <a:t>tập </a:t>
            </a:r>
            <a:r>
              <a:rPr sz="4400" smtClean="0">
                <a:latin typeface="Cambria"/>
                <a:cs typeface="Cambria"/>
              </a:rPr>
              <a:t>mờ </a:t>
            </a:r>
            <a:r>
              <a:rPr sz="4400" b="1" i="1" dirty="0">
                <a:latin typeface="Cambria"/>
                <a:cs typeface="Cambria"/>
              </a:rPr>
              <a:t>A</a:t>
            </a:r>
            <a:r>
              <a:rPr sz="4400" i="1" dirty="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= {0/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1</a:t>
            </a:r>
            <a:r>
              <a:rPr sz="4400">
                <a:latin typeface="Cambria"/>
                <a:cs typeface="Cambria"/>
              </a:rPr>
              <a:t>, </a:t>
            </a:r>
            <a:r>
              <a:rPr sz="4400" smtClean="0">
                <a:latin typeface="Cambria"/>
                <a:cs typeface="Cambria"/>
              </a:rPr>
              <a:t>0.5/</a:t>
            </a:r>
            <a:r>
              <a:rPr sz="4400" i="1" smtClean="0">
                <a:latin typeface="Cambria"/>
                <a:cs typeface="Cambria"/>
              </a:rPr>
              <a:t>x</a:t>
            </a:r>
            <a:r>
              <a:rPr sz="4400" baseline="-15594" smtClean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1/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3</a:t>
            </a:r>
            <a:r>
              <a:rPr sz="4400" dirty="0">
                <a:latin typeface="Cambria"/>
                <a:cs typeface="Cambria"/>
              </a:rPr>
              <a:t>, 0.5/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4</a:t>
            </a:r>
            <a:r>
              <a:rPr sz="4400" dirty="0">
                <a:latin typeface="Cambria"/>
                <a:cs typeface="Cambria"/>
              </a:rPr>
              <a:t>, 0/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5</a:t>
            </a:r>
            <a:r>
              <a:rPr sz="4400" dirty="0">
                <a:latin typeface="Cambria"/>
                <a:cs typeface="Cambria"/>
              </a:rPr>
              <a:t>}, </a:t>
            </a:r>
            <a:r>
              <a:rPr sz="4400" i="1" dirty="0">
                <a:latin typeface="Cambria"/>
                <a:cs typeface="Cambria"/>
              </a:rPr>
              <a:t>B </a:t>
            </a:r>
            <a:r>
              <a:rPr sz="4400" dirty="0">
                <a:latin typeface="Cambria"/>
                <a:cs typeface="Cambria"/>
              </a:rPr>
              <a:t>= {0/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0.6/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1/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3</a:t>
            </a:r>
            <a:r>
              <a:rPr sz="4400" dirty="0">
                <a:latin typeface="Cambria"/>
                <a:cs typeface="Cambria"/>
              </a:rPr>
              <a:t>, 0.6/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4</a:t>
            </a:r>
            <a:r>
              <a:rPr sz="4400" dirty="0">
                <a:latin typeface="Cambria"/>
                <a:cs typeface="Cambria"/>
              </a:rPr>
              <a:t>, 0/</a:t>
            </a:r>
            <a:r>
              <a:rPr sz="4400" i="1" dirty="0">
                <a:latin typeface="Cambria"/>
                <a:cs typeface="Cambria"/>
              </a:rPr>
              <a:t>y</a:t>
            </a:r>
            <a:r>
              <a:rPr sz="4400" baseline="-15594" dirty="0">
                <a:latin typeface="Cambria"/>
                <a:cs typeface="Cambria"/>
              </a:rPr>
              <a:t>5</a:t>
            </a:r>
            <a:r>
              <a:rPr sz="4400" dirty="0">
                <a:latin typeface="Cambria"/>
                <a:cs typeface="Cambria"/>
              </a:rPr>
              <a:t>}</a:t>
            </a:r>
            <a:endParaRPr sz="4400">
              <a:latin typeface="Cambria"/>
              <a:cs typeface="Cambria"/>
            </a:endParaRPr>
          </a:p>
          <a:p>
            <a:pPr marL="565785" indent="-502920">
              <a:lnSpc>
                <a:spcPct val="150000"/>
              </a:lnSpc>
              <a:buSzPct val="123529"/>
              <a:buChar char="•"/>
              <a:tabLst>
                <a:tab pos="565150" algn="l"/>
              </a:tabLst>
            </a:pPr>
            <a:r>
              <a:rPr sz="4400" dirty="0">
                <a:latin typeface="Cambria"/>
                <a:cs typeface="Cambria"/>
              </a:rPr>
              <a:t>Hãy tạo </a:t>
            </a:r>
            <a:r>
              <a:rPr sz="4400">
                <a:latin typeface="Cambria"/>
                <a:cs typeface="Cambria"/>
              </a:rPr>
              <a:t>ma </a:t>
            </a:r>
            <a:r>
              <a:rPr sz="4400" smtClean="0">
                <a:latin typeface="Cambria"/>
                <a:cs typeface="Cambria"/>
              </a:rPr>
              <a:t>tr</a:t>
            </a:r>
            <a:r>
              <a:rPr lang="en-US" sz="4400" smtClean="0">
                <a:latin typeface="Cambria"/>
                <a:cs typeface="Cambria"/>
              </a:rPr>
              <a:t>ậ</a:t>
            </a:r>
            <a:r>
              <a:rPr sz="4400" smtClean="0">
                <a:latin typeface="Cambria"/>
                <a:cs typeface="Cambria"/>
              </a:rPr>
              <a:t>n </a:t>
            </a:r>
            <a:r>
              <a:rPr sz="4400">
                <a:latin typeface="Cambria"/>
                <a:cs typeface="Cambria"/>
              </a:rPr>
              <a:t>quan </a:t>
            </a:r>
            <a:r>
              <a:rPr sz="4400" smtClean="0">
                <a:latin typeface="Cambria"/>
                <a:cs typeface="Cambria"/>
              </a:rPr>
              <a:t>h</a:t>
            </a:r>
            <a:r>
              <a:rPr lang="vi-VN" sz="4400" smtClean="0">
                <a:latin typeface="Cambria"/>
                <a:cs typeface="Cambria"/>
              </a:rPr>
              <a:t>ệ</a:t>
            </a:r>
            <a:r>
              <a:rPr sz="4400" smtClean="0">
                <a:latin typeface="Cambria"/>
                <a:cs typeface="Cambria"/>
              </a:rPr>
              <a:t>mờ </a:t>
            </a:r>
            <a:r>
              <a:rPr sz="4400" i="1" smtClean="0">
                <a:latin typeface="Times New Roman"/>
                <a:cs typeface="Times New Roman"/>
              </a:rPr>
              <a:t>A</a:t>
            </a:r>
            <a:r>
              <a:rPr lang="en-US" sz="4400" i="1" smtClean="0">
                <a:latin typeface="Times New Roman"/>
                <a:cs typeface="Times New Roman"/>
              </a:rPr>
              <a:t> </a:t>
            </a:r>
            <a:r>
              <a:rPr lang="en-US" sz="4400" i="1" smtClean="0">
                <a:latin typeface="Times New Roman"/>
                <a:cs typeface="Times New Roman"/>
                <a:sym typeface="Symbol"/>
              </a:rPr>
              <a:t> </a:t>
            </a:r>
            <a:r>
              <a:rPr sz="4400" i="1" smtClean="0">
                <a:latin typeface="Times New Roman"/>
                <a:cs typeface="Times New Roman"/>
              </a:rPr>
              <a:t>B </a:t>
            </a:r>
            <a:r>
              <a:rPr sz="4400">
                <a:latin typeface="Cambria"/>
                <a:cs typeface="Cambria"/>
              </a:rPr>
              <a:t>ký </a:t>
            </a:r>
            <a:r>
              <a:rPr sz="4400" smtClean="0">
                <a:latin typeface="Cambria"/>
                <a:cs typeface="Cambria"/>
              </a:rPr>
              <a:t>hi</a:t>
            </a:r>
            <a:r>
              <a:rPr lang="vi-VN" sz="4400" smtClean="0">
                <a:latin typeface="Cambria"/>
                <a:cs typeface="Cambria"/>
              </a:rPr>
              <a:t>ệ</a:t>
            </a:r>
            <a:r>
              <a:rPr sz="4400" smtClean="0">
                <a:latin typeface="Cambria"/>
                <a:cs typeface="Cambria"/>
              </a:rPr>
              <a:t>u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lang="en-US" sz="4400" b="1" smtClean="0">
                <a:latin typeface="Cambria"/>
                <a:cs typeface="Cambria"/>
                <a:sym typeface="Symbol"/>
              </a:rPr>
              <a:t></a:t>
            </a:r>
            <a:endParaRPr sz="4400" b="1">
              <a:latin typeface="Cambria"/>
              <a:cs typeface="Cambria"/>
            </a:endParaRPr>
          </a:p>
          <a:p>
            <a:pPr marL="565785" marR="55880" indent="-502920">
              <a:lnSpc>
                <a:spcPct val="150000"/>
              </a:lnSpc>
              <a:buSzPct val="123529"/>
              <a:buChar char="•"/>
              <a:tabLst>
                <a:tab pos="565150" algn="l"/>
              </a:tabLst>
            </a:pPr>
            <a:r>
              <a:rPr sz="4400" dirty="0">
                <a:latin typeface="Cambria"/>
                <a:cs typeface="Cambria"/>
              </a:rPr>
              <a:t>Từ đó, </a:t>
            </a:r>
            <a:r>
              <a:rPr sz="4400">
                <a:latin typeface="Cambria"/>
                <a:cs typeface="Cambria"/>
              </a:rPr>
              <a:t>với </a:t>
            </a:r>
            <a:r>
              <a:rPr lang="vi-VN" sz="4400" smtClean="0">
                <a:latin typeface="Cambria"/>
                <a:cs typeface="Cambria"/>
              </a:rPr>
              <a:t>tập </a:t>
            </a:r>
            <a:r>
              <a:rPr sz="4400" smtClean="0">
                <a:latin typeface="Cambria"/>
                <a:cs typeface="Cambria"/>
              </a:rPr>
              <a:t>mờ </a:t>
            </a:r>
            <a:r>
              <a:rPr sz="4400" i="1" dirty="0">
                <a:latin typeface="Cambria"/>
                <a:cs typeface="Cambria"/>
              </a:rPr>
              <a:t>A</a:t>
            </a:r>
            <a:r>
              <a:rPr sz="4400" dirty="0">
                <a:latin typeface="Cambria"/>
                <a:cs typeface="Cambria"/>
              </a:rPr>
              <a:t>’ = {0/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0.5/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0/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3</a:t>
            </a:r>
            <a:r>
              <a:rPr sz="4400" dirty="0">
                <a:latin typeface="Cambria"/>
                <a:cs typeface="Cambria"/>
              </a:rPr>
              <a:t>, 0/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4</a:t>
            </a:r>
            <a:r>
              <a:rPr sz="4400" dirty="0">
                <a:latin typeface="Cambria"/>
                <a:cs typeface="Cambria"/>
              </a:rPr>
              <a:t>, 0/</a:t>
            </a:r>
            <a:r>
              <a:rPr sz="4400" i="1" dirty="0">
                <a:latin typeface="Cambria"/>
                <a:cs typeface="Cambria"/>
              </a:rPr>
              <a:t>x</a:t>
            </a:r>
            <a:r>
              <a:rPr sz="4400" baseline="-15594" dirty="0">
                <a:latin typeface="Cambria"/>
                <a:cs typeface="Cambria"/>
              </a:rPr>
              <a:t>5</a:t>
            </a:r>
            <a:r>
              <a:rPr sz="4400" dirty="0">
                <a:latin typeface="Cambria"/>
                <a:cs typeface="Cambria"/>
              </a:rPr>
              <a:t>} hãy </a:t>
            </a:r>
            <a:r>
              <a:rPr sz="4400">
                <a:latin typeface="Cambria"/>
                <a:cs typeface="Cambria"/>
              </a:rPr>
              <a:t>tı̀m </a:t>
            </a:r>
            <a:r>
              <a:rPr lang="vi-VN" sz="4400" smtClean="0">
                <a:latin typeface="Cambria"/>
                <a:cs typeface="Cambria"/>
              </a:rPr>
              <a:t>tập </a:t>
            </a:r>
            <a:r>
              <a:rPr sz="4400" smtClean="0">
                <a:latin typeface="Cambria"/>
                <a:cs typeface="Cambria"/>
              </a:rPr>
              <a:t>mờ </a:t>
            </a:r>
            <a:r>
              <a:rPr sz="4400" b="1" i="1" smtClean="0">
                <a:latin typeface="Times New Roman"/>
                <a:cs typeface="Times New Roman"/>
              </a:rPr>
              <a:t>B</a:t>
            </a:r>
            <a:r>
              <a:rPr lang="en-US" sz="4400" i="1" smtClean="0">
                <a:latin typeface="Times New Roman"/>
                <a:cs typeface="Times New Roman"/>
              </a:rPr>
              <a:t>'</a:t>
            </a:r>
            <a:r>
              <a:rPr sz="4400" smtClean="0">
                <a:latin typeface="Cambria"/>
                <a:cs typeface="Cambria"/>
              </a:rPr>
              <a:t>, sao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cho </a:t>
            </a:r>
            <a:r>
              <a:rPr sz="4400" b="1" i="1" smtClean="0">
                <a:latin typeface="Times New Roman"/>
                <a:cs typeface="Times New Roman"/>
              </a:rPr>
              <a:t>B</a:t>
            </a:r>
            <a:r>
              <a:rPr lang="en-US" sz="4400" i="1" smtClean="0">
                <a:latin typeface="Times New Roman"/>
                <a:cs typeface="Times New Roman"/>
              </a:rPr>
              <a:t>' = </a:t>
            </a:r>
            <a:r>
              <a:rPr sz="4400" b="1" i="1" smtClean="0">
                <a:latin typeface="Times New Roman"/>
                <a:cs typeface="Times New Roman"/>
              </a:rPr>
              <a:t>A</a:t>
            </a:r>
            <a:r>
              <a:rPr lang="en-US" sz="4400" i="1" smtClean="0">
                <a:latin typeface="Times New Roman"/>
                <a:cs typeface="Times New Roman"/>
              </a:rPr>
              <a:t>' 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∘  </a:t>
            </a:r>
            <a:r>
              <a:rPr lang="en-US" sz="44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ℜ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1501526"/>
            <a:ext cx="18400733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ph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ầ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tử của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quan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</a:t>
            </a:r>
            <a:r>
              <a:rPr lang="vi-VN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400" b="1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Symbol"/>
              </a:rPr>
              <a:t></a:t>
            </a:r>
            <a:r>
              <a:rPr lang="en-US" sz="44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 spc="-65">
                <a:latin typeface="Cambria" panose="02040503050406030204" pitchFamily="18" charset="0"/>
                <a:ea typeface="Cambria" panose="02040503050406030204" pitchFamily="18" charset="0"/>
              </a:rPr>
              <a:t>nhận</a:t>
            </a:r>
            <a:r>
              <a:rPr lang="vi-VN" sz="4400" spc="85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4400" spc="-105">
                <a:latin typeface="Cambria" panose="02040503050406030204" pitchFamily="18" charset="0"/>
                <a:ea typeface="Cambria" panose="02040503050406030204" pitchFamily="18" charset="0"/>
              </a:rPr>
              <a:t>giá</a:t>
            </a:r>
            <a:r>
              <a:rPr lang="vi-VN" sz="4400" spc="9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4400" spc="10">
                <a:latin typeface="Cambria" panose="02040503050406030204" pitchFamily="18" charset="0"/>
                <a:ea typeface="Cambria" panose="02040503050406030204" pitchFamily="18" charset="0"/>
              </a:rPr>
              <a:t>trị</a:t>
            </a:r>
            <a:r>
              <a:rPr lang="vi-VN" sz="4400" spc="75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</a:rPr>
              <a:t>min{</a:t>
            </a:r>
            <a:r>
              <a:rPr lang="vi-VN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vi-VN" sz="44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vi-VN" sz="4400" spc="-175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400" spc="-175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4400" i="1" spc="55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lang="vi-VN" sz="4400" i="1" spc="82" baseline="-19360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lang="vi-VN" sz="4400" spc="55" smtClean="0">
                <a:latin typeface="Cambria" panose="02040503050406030204" pitchFamily="18" charset="0"/>
                <a:ea typeface="Cambria" panose="02040503050406030204" pitchFamily="18" charset="0"/>
              </a:rPr>
              <a:t>}như</a:t>
            </a:r>
            <a:r>
              <a:rPr lang="vi-VN" sz="4400" spc="85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4400" spc="10"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vi-VN" sz="4400" spc="1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4400" spc="1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516" y="8559541"/>
            <a:ext cx="15301933" cy="80791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40385" indent="-502920">
              <a:lnSpc>
                <a:spcPct val="100000"/>
              </a:lnSpc>
              <a:spcBef>
                <a:spcPts val="720"/>
              </a:spcBef>
              <a:buSzPct val="123529"/>
              <a:buChar char="•"/>
              <a:tabLst>
                <a:tab pos="541020" algn="l"/>
              </a:tabLst>
            </a:pPr>
            <a:r>
              <a:rPr sz="4250" smtClean="0">
                <a:latin typeface="Cambria"/>
                <a:cs typeface="Cambria"/>
              </a:rPr>
              <a:t>B</a:t>
            </a:r>
            <a:r>
              <a:rPr lang="en-US" sz="4250" smtClean="0">
                <a:latin typeface="Cambria"/>
                <a:cs typeface="Cambria"/>
              </a:rPr>
              <a:t>ằ</a:t>
            </a:r>
            <a:r>
              <a:rPr sz="4250" smtClean="0">
                <a:latin typeface="Cambria"/>
                <a:cs typeface="Cambria"/>
              </a:rPr>
              <a:t>ng </a:t>
            </a:r>
            <a:r>
              <a:rPr sz="4250" dirty="0">
                <a:latin typeface="Cambria"/>
                <a:cs typeface="Cambria"/>
              </a:rPr>
              <a:t>cách trên, </a:t>
            </a:r>
            <a:r>
              <a:rPr sz="4650" b="1" i="1" dirty="0">
                <a:latin typeface="Times New Roman"/>
                <a:cs typeface="Times New Roman"/>
              </a:rPr>
              <a:t>B</a:t>
            </a:r>
            <a:r>
              <a:rPr sz="4650" dirty="0">
                <a:latin typeface="Cambria"/>
                <a:cs typeface="Cambria"/>
              </a:rPr>
              <a:t>′ = </a:t>
            </a:r>
            <a:r>
              <a:rPr sz="6975" baseline="-11350" dirty="0">
                <a:latin typeface="Verdana"/>
                <a:cs typeface="Verdana"/>
              </a:rPr>
              <a:t>{</a:t>
            </a:r>
            <a:r>
              <a:rPr sz="4650" dirty="0">
                <a:latin typeface="Cambria"/>
                <a:cs typeface="Cambria"/>
              </a:rPr>
              <a:t>0/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950" baseline="-19360" dirty="0">
                <a:latin typeface="Cambria"/>
                <a:cs typeface="Cambria"/>
              </a:rPr>
              <a:t>1</a:t>
            </a:r>
            <a:r>
              <a:rPr sz="4650" dirty="0">
                <a:latin typeface="Cambria"/>
                <a:cs typeface="Cambria"/>
              </a:rPr>
              <a:t>,0.5/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950" baseline="-19360" dirty="0">
                <a:latin typeface="Cambria"/>
                <a:cs typeface="Cambria"/>
              </a:rPr>
              <a:t>2</a:t>
            </a:r>
            <a:r>
              <a:rPr sz="4650" dirty="0">
                <a:latin typeface="Cambria"/>
                <a:cs typeface="Cambria"/>
              </a:rPr>
              <a:t>,0.5/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950" baseline="-19360" dirty="0">
                <a:latin typeface="Cambria"/>
                <a:cs typeface="Cambria"/>
              </a:rPr>
              <a:t>3</a:t>
            </a:r>
            <a:r>
              <a:rPr sz="4650" dirty="0">
                <a:latin typeface="Cambria"/>
                <a:cs typeface="Cambria"/>
              </a:rPr>
              <a:t>,0.5/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950" baseline="-19360" dirty="0">
                <a:latin typeface="Cambria"/>
                <a:cs typeface="Cambria"/>
              </a:rPr>
              <a:t>4</a:t>
            </a:r>
            <a:r>
              <a:rPr sz="4650" dirty="0">
                <a:latin typeface="Cambria"/>
                <a:cs typeface="Cambria"/>
              </a:rPr>
              <a:t>,0/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950" baseline="-19360" dirty="0">
                <a:latin typeface="Cambria"/>
                <a:cs typeface="Cambria"/>
              </a:rPr>
              <a:t>5</a:t>
            </a:r>
            <a:r>
              <a:rPr sz="6975" baseline="-11350" dirty="0">
                <a:latin typeface="Verdana"/>
                <a:cs typeface="Verdana"/>
              </a:rPr>
              <a:t>}</a:t>
            </a:r>
            <a:endParaRPr sz="6975" baseline="-11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32535" y="2102006"/>
            <a:ext cx="386715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00" i="1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Cambria"/>
                <a:cs typeface="Cambria"/>
              </a:rPr>
              <a:t>,</a:t>
            </a:r>
            <a:r>
              <a:rPr sz="3600" i="1" dirty="0">
                <a:latin typeface="Times New Roman"/>
                <a:cs typeface="Times New Roman"/>
              </a:rPr>
              <a:t>j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1006" y="4225384"/>
            <a:ext cx="1443592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spc="555" dirty="0">
                <a:solidFill>
                  <a:srgbClr val="011993"/>
                </a:solidFill>
                <a:latin typeface="Cambria"/>
                <a:cs typeface="Cambria"/>
              </a:rPr>
              <a:t>ℜ</a:t>
            </a:r>
            <a:r>
              <a:rPr sz="4650" spc="180" dirty="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650" spc="625" dirty="0">
                <a:solidFill>
                  <a:srgbClr val="011993"/>
                </a:solidFill>
                <a:latin typeface="Cambria"/>
                <a:cs typeface="Cambria"/>
              </a:rPr>
              <a:t>=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4598" y="2904965"/>
            <a:ext cx="217170" cy="3553460"/>
          </a:xfrm>
          <a:custGeom>
            <a:avLst/>
            <a:gdLst/>
            <a:ahLst/>
            <a:cxnLst/>
            <a:rect l="l" t="t" r="r" b="b"/>
            <a:pathLst>
              <a:path w="217170" h="3553460">
                <a:moveTo>
                  <a:pt x="216750" y="0"/>
                </a:moveTo>
                <a:lnTo>
                  <a:pt x="0" y="0"/>
                </a:lnTo>
                <a:lnTo>
                  <a:pt x="0" y="30480"/>
                </a:lnTo>
                <a:lnTo>
                  <a:pt x="0" y="3522980"/>
                </a:lnTo>
                <a:lnTo>
                  <a:pt x="0" y="3553460"/>
                </a:lnTo>
                <a:lnTo>
                  <a:pt x="216750" y="3553460"/>
                </a:lnTo>
                <a:lnTo>
                  <a:pt x="216750" y="3522980"/>
                </a:lnTo>
                <a:lnTo>
                  <a:pt x="59385" y="3522980"/>
                </a:lnTo>
                <a:lnTo>
                  <a:pt x="59385" y="30480"/>
                </a:lnTo>
                <a:lnTo>
                  <a:pt x="216750" y="30480"/>
                </a:lnTo>
                <a:lnTo>
                  <a:pt x="216750" y="0"/>
                </a:lnTo>
                <a:close/>
              </a:path>
            </a:pathLst>
          </a:custGeom>
          <a:solidFill>
            <a:srgbClr val="0119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34682" y="2848852"/>
            <a:ext cx="5749131" cy="361188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29995" algn="l"/>
                <a:tab pos="2447290" algn="l"/>
                <a:tab pos="3664585" algn="l"/>
                <a:tab pos="4881880" algn="l"/>
              </a:tabLst>
            </a:pPr>
            <a:r>
              <a:rPr sz="4650" spc="-90" dirty="0">
                <a:solidFill>
                  <a:srgbClr val="011993"/>
                </a:solidFill>
                <a:latin typeface="Cambria"/>
                <a:cs typeface="Cambria"/>
              </a:rPr>
              <a:t>0.0	0.0	0.0	0.0	0.0</a:t>
            </a:r>
            <a:endParaRPr sz="4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229995" algn="l"/>
                <a:tab pos="2447290" algn="l"/>
                <a:tab pos="3664585" algn="l"/>
                <a:tab pos="4881880" algn="l"/>
              </a:tabLst>
            </a:pPr>
            <a:r>
              <a:rPr sz="4650" spc="-90" dirty="0">
                <a:solidFill>
                  <a:srgbClr val="011993"/>
                </a:solidFill>
                <a:latin typeface="Cambria"/>
                <a:cs typeface="Cambria"/>
              </a:rPr>
              <a:t>0.0	0.5	0.5	0.5	0.0</a:t>
            </a:r>
            <a:endParaRPr sz="4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29995" algn="l"/>
                <a:tab pos="2447290" algn="l"/>
                <a:tab pos="3664585" algn="l"/>
                <a:tab pos="4881880" algn="l"/>
              </a:tabLst>
            </a:pPr>
            <a:r>
              <a:rPr sz="4650" spc="-90" dirty="0">
                <a:solidFill>
                  <a:srgbClr val="011993"/>
                </a:solidFill>
                <a:latin typeface="Cambria"/>
                <a:cs typeface="Cambria"/>
              </a:rPr>
              <a:t>0.0	0.6	1.0	0.6</a:t>
            </a:r>
            <a:r>
              <a:rPr sz="4650" spc="-90">
                <a:solidFill>
                  <a:srgbClr val="011993"/>
                </a:solidFill>
                <a:latin typeface="Cambria"/>
                <a:cs typeface="Cambria"/>
              </a:rPr>
              <a:t>	</a:t>
            </a:r>
            <a:r>
              <a:rPr sz="4650" spc="-90" smtClean="0">
                <a:solidFill>
                  <a:srgbClr val="011993"/>
                </a:solidFill>
                <a:latin typeface="Cambria"/>
                <a:cs typeface="Cambria"/>
              </a:rPr>
              <a:t>0.0</a:t>
            </a:r>
            <a:endParaRPr lang="en-US" sz="4650" spc="-90" smtClean="0">
              <a:solidFill>
                <a:srgbClr val="011993"/>
              </a:solidFill>
              <a:latin typeface="Cambria"/>
              <a:cs typeface="Cambria"/>
            </a:endParaRPr>
          </a:p>
          <a:p>
            <a:pPr marL="12700">
              <a:lnSpc>
                <a:spcPts val="5570"/>
              </a:lnSpc>
              <a:spcBef>
                <a:spcPts val="125"/>
              </a:spcBef>
              <a:tabLst>
                <a:tab pos="1229995" algn="l"/>
                <a:tab pos="2447290" algn="l"/>
                <a:tab pos="3664585" algn="l"/>
                <a:tab pos="4881880" algn="l"/>
              </a:tabLst>
            </a:pPr>
            <a:r>
              <a:rPr lang="en-US" sz="4650" spc="-90">
                <a:solidFill>
                  <a:srgbClr val="011993"/>
                </a:solidFill>
                <a:latin typeface="Cambria"/>
                <a:cs typeface="Cambria"/>
              </a:rPr>
              <a:t>0.0	0.5	0.5	0.5	0.0</a:t>
            </a:r>
            <a:endParaRPr lang="en-US" sz="4650">
              <a:latin typeface="Cambria"/>
              <a:cs typeface="Cambria"/>
            </a:endParaRPr>
          </a:p>
          <a:p>
            <a:pPr marL="12700">
              <a:lnSpc>
                <a:spcPts val="5570"/>
              </a:lnSpc>
              <a:tabLst>
                <a:tab pos="1229995" algn="l"/>
                <a:tab pos="2447290" algn="l"/>
                <a:tab pos="3664585" algn="l"/>
                <a:tab pos="4881880" algn="l"/>
              </a:tabLst>
            </a:pPr>
            <a:r>
              <a:rPr lang="en-US" sz="4650" spc="-90">
                <a:solidFill>
                  <a:srgbClr val="011993"/>
                </a:solidFill>
                <a:latin typeface="Cambria"/>
                <a:cs typeface="Cambria"/>
              </a:rPr>
              <a:t>0.0	0.0	0.0	0.0	</a:t>
            </a:r>
            <a:r>
              <a:rPr lang="en-US" sz="4650" spc="-45">
                <a:solidFill>
                  <a:srgbClr val="011993"/>
                </a:solidFill>
                <a:latin typeface="Cambria"/>
                <a:cs typeface="Cambria"/>
              </a:rPr>
              <a:t>0.0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75229" y="2904965"/>
            <a:ext cx="217170" cy="3522979"/>
          </a:xfrm>
          <a:custGeom>
            <a:avLst/>
            <a:gdLst/>
            <a:ahLst/>
            <a:cxnLst/>
            <a:rect l="l" t="t" r="r" b="b"/>
            <a:pathLst>
              <a:path w="217170" h="3522979">
                <a:moveTo>
                  <a:pt x="216750" y="0"/>
                </a:moveTo>
                <a:lnTo>
                  <a:pt x="0" y="0"/>
                </a:lnTo>
                <a:lnTo>
                  <a:pt x="0" y="30480"/>
                </a:lnTo>
                <a:lnTo>
                  <a:pt x="157365" y="30480"/>
                </a:lnTo>
                <a:lnTo>
                  <a:pt x="157365" y="3522980"/>
                </a:lnTo>
                <a:lnTo>
                  <a:pt x="216750" y="3522980"/>
                </a:lnTo>
                <a:lnTo>
                  <a:pt x="216750" y="30480"/>
                </a:lnTo>
                <a:lnTo>
                  <a:pt x="216750" y="0"/>
                </a:lnTo>
                <a:close/>
              </a:path>
            </a:pathLst>
          </a:custGeom>
          <a:solidFill>
            <a:srgbClr val="01199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229" y="2998927"/>
            <a:ext cx="8954271" cy="491992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24</a:t>
            </a:fld>
            <a:endParaRPr spc="1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98517" y="1594465"/>
            <a:ext cx="6462733" cy="7075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41020" indent="-5410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41020" algn="l"/>
              </a:tabLst>
            </a:pPr>
            <a:r>
              <a:rPr sz="4250" smtClean="0">
                <a:latin typeface="Cambria"/>
                <a:cs typeface="Cambria"/>
              </a:rPr>
              <a:t>Đ</a:t>
            </a:r>
            <a:r>
              <a:rPr lang="en-US" sz="4250" smtClean="0">
                <a:latin typeface="Cambria"/>
                <a:cs typeface="Cambria"/>
              </a:rPr>
              <a:t>ể</a:t>
            </a:r>
            <a:r>
              <a:rPr sz="4250" smtClean="0">
                <a:latin typeface="Cambria"/>
                <a:cs typeface="Cambria"/>
              </a:rPr>
              <a:t> </a:t>
            </a:r>
            <a:r>
              <a:rPr sz="4250" dirty="0">
                <a:latin typeface="Cambria"/>
                <a:cs typeface="Cambria"/>
              </a:rPr>
              <a:t>tạo ra </a:t>
            </a:r>
            <a:r>
              <a:rPr sz="4250">
                <a:latin typeface="Cambria"/>
                <a:cs typeface="Cambria"/>
              </a:rPr>
              <a:t>quan </a:t>
            </a:r>
            <a:r>
              <a:rPr sz="4250" smtClean="0">
                <a:latin typeface="Cambria"/>
                <a:cs typeface="Cambria"/>
              </a:rPr>
              <a:t>h</a:t>
            </a:r>
            <a:r>
              <a:rPr lang="vi-VN" sz="4250" smtClean="0">
                <a:latin typeface="Cambria"/>
                <a:cs typeface="Cambria"/>
              </a:rPr>
              <a:t>ệ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mờ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lang="en-US" sz="4250" b="1" smtClean="0">
                <a:latin typeface="Cambria"/>
                <a:cs typeface="Cambria"/>
                <a:sym typeface="Symbol"/>
              </a:rPr>
              <a:t></a:t>
            </a:r>
            <a:r>
              <a:rPr lang="en-US" sz="4250" smtClean="0">
                <a:latin typeface="Cambria"/>
                <a:cs typeface="Cambria"/>
                <a:sym typeface="Symbol"/>
              </a:rPr>
              <a:t> </a:t>
            </a:r>
            <a:r>
              <a:rPr sz="4250" smtClean="0">
                <a:latin typeface="Cambria"/>
                <a:cs typeface="Cambria"/>
              </a:rPr>
              <a:t>tin c</a:t>
            </a:r>
            <a:r>
              <a:rPr lang="en-US" sz="4250" smtClean="0">
                <a:latin typeface="Cambria"/>
                <a:cs typeface="Cambria"/>
              </a:rPr>
              <a:t>ậ</a:t>
            </a:r>
            <a:r>
              <a:rPr sz="4250" smtClean="0">
                <a:latin typeface="Cambria"/>
                <a:cs typeface="Cambria"/>
              </a:rPr>
              <a:t>y</a:t>
            </a:r>
            <a:r>
              <a:rPr sz="4250" dirty="0">
                <a:latin typeface="Cambria"/>
                <a:cs typeface="Cambria"/>
              </a:rPr>
              <a:t>, chúng </a:t>
            </a:r>
            <a:r>
              <a:rPr sz="4250">
                <a:latin typeface="Cambria"/>
                <a:cs typeface="Cambria"/>
              </a:rPr>
              <a:t>ta </a:t>
            </a:r>
            <a:r>
              <a:rPr sz="4250" smtClean="0">
                <a:latin typeface="Cambria"/>
                <a:cs typeface="Cambria"/>
              </a:rPr>
              <a:t>có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th</a:t>
            </a:r>
            <a:r>
              <a:rPr lang="en-US" sz="4250" smtClean="0">
                <a:latin typeface="Cambria"/>
                <a:cs typeface="Cambria"/>
              </a:rPr>
              <a:t>ể</a:t>
            </a:r>
            <a:r>
              <a:rPr sz="4250" smtClean="0">
                <a:latin typeface="Cambria"/>
                <a:cs typeface="Cambria"/>
              </a:rPr>
              <a:t> </a:t>
            </a:r>
            <a:r>
              <a:rPr lang="vi-VN" sz="4250" smtClean="0">
                <a:latin typeface="Cambria"/>
                <a:cs typeface="Cambria"/>
              </a:rPr>
              <a:t>tập </a:t>
            </a:r>
            <a:r>
              <a:rPr sz="4250" smtClean="0">
                <a:latin typeface="Cambria"/>
                <a:cs typeface="Cambria"/>
              </a:rPr>
              <a:t>hợp </a:t>
            </a:r>
            <a:r>
              <a:rPr sz="4250">
                <a:latin typeface="Cambria"/>
                <a:cs typeface="Cambria"/>
              </a:rPr>
              <a:t>dữ </a:t>
            </a:r>
            <a:r>
              <a:rPr sz="4250" smtClean="0">
                <a:latin typeface="Cambria"/>
                <a:cs typeface="Cambria"/>
              </a:rPr>
              <a:t>li</a:t>
            </a:r>
            <a:r>
              <a:rPr lang="vi-VN" sz="4250" smtClean="0">
                <a:latin typeface="Cambria"/>
                <a:cs typeface="Cambria"/>
              </a:rPr>
              <a:t>ệ</a:t>
            </a:r>
            <a:r>
              <a:rPr sz="4250" smtClean="0">
                <a:latin typeface="Cambria"/>
                <a:cs typeface="Cambria"/>
              </a:rPr>
              <a:t>u từ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nhi</a:t>
            </a:r>
            <a:r>
              <a:rPr lang="en-US" sz="4250" smtClean="0">
                <a:latin typeface="Cambria"/>
                <a:cs typeface="Cambria"/>
              </a:rPr>
              <a:t>ề</a:t>
            </a:r>
            <a:r>
              <a:rPr sz="4250" smtClean="0">
                <a:latin typeface="Cambria"/>
                <a:cs typeface="Cambria"/>
              </a:rPr>
              <a:t>u </a:t>
            </a:r>
            <a:r>
              <a:rPr sz="4250">
                <a:latin typeface="Cambria"/>
                <a:cs typeface="Cambria"/>
              </a:rPr>
              <a:t>quan </a:t>
            </a:r>
            <a:r>
              <a:rPr sz="4250" smtClean="0">
                <a:latin typeface="Cambria"/>
                <a:cs typeface="Cambria"/>
              </a:rPr>
              <a:t>h</a:t>
            </a:r>
            <a:r>
              <a:rPr lang="vi-VN" sz="4250" smtClean="0">
                <a:latin typeface="Cambria"/>
                <a:cs typeface="Cambria"/>
              </a:rPr>
              <a:t>ệ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mờ tı́nh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được </a:t>
            </a:r>
            <a:r>
              <a:rPr sz="4650" b="1" dirty="0">
                <a:latin typeface="Cambria"/>
                <a:cs typeface="Cambria"/>
              </a:rPr>
              <a:t>ℜ</a:t>
            </a:r>
            <a:r>
              <a:rPr sz="4950" b="1" i="1" baseline="-19360" dirty="0">
                <a:latin typeface="Times New Roman"/>
                <a:cs typeface="Times New Roman"/>
              </a:rPr>
              <a:t>k</a:t>
            </a:r>
            <a:r>
              <a:rPr sz="4250" dirty="0">
                <a:latin typeface="Cambria"/>
                <a:cs typeface="Cambria"/>
              </a:rPr>
              <a:t>.</a:t>
            </a:r>
            <a:endParaRPr sz="4250">
              <a:latin typeface="Cambria"/>
              <a:cs typeface="Cambria"/>
            </a:endParaRPr>
          </a:p>
          <a:p>
            <a:pPr marL="540385" marR="148590" indent="-502920">
              <a:lnSpc>
                <a:spcPct val="99700"/>
              </a:lnSpc>
              <a:spcBef>
                <a:spcPts val="2595"/>
              </a:spcBef>
              <a:buSzPct val="123529"/>
              <a:buChar char="•"/>
              <a:tabLst>
                <a:tab pos="541020" algn="l"/>
              </a:tabLst>
            </a:pPr>
            <a:r>
              <a:rPr sz="4250" smtClean="0">
                <a:latin typeface="Cambria"/>
                <a:cs typeface="Cambria"/>
              </a:rPr>
              <a:t>Ch</a:t>
            </a:r>
            <a:r>
              <a:rPr lang="en-US" sz="4250" smtClean="0">
                <a:latin typeface="Cambria"/>
                <a:cs typeface="Cambria"/>
              </a:rPr>
              <a:t>ẳ</a:t>
            </a:r>
            <a:r>
              <a:rPr sz="4250" smtClean="0">
                <a:latin typeface="Cambria"/>
                <a:cs typeface="Cambria"/>
              </a:rPr>
              <a:t>ng </a:t>
            </a:r>
            <a:r>
              <a:rPr sz="4250" dirty="0">
                <a:latin typeface="Cambria"/>
                <a:cs typeface="Cambria"/>
              </a:rPr>
              <a:t>hạn, chuyê</a:t>
            </a:r>
            <a:r>
              <a:rPr sz="4250">
                <a:latin typeface="Cambria"/>
                <a:cs typeface="Cambria"/>
              </a:rPr>
              <a:t>n </a:t>
            </a:r>
            <a:r>
              <a:rPr sz="4250" smtClean="0">
                <a:latin typeface="Cambria"/>
                <a:cs typeface="Cambria"/>
              </a:rPr>
              <a:t>gia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thứ </a:t>
            </a:r>
            <a:r>
              <a:rPr sz="4250" i="1" dirty="0">
                <a:latin typeface="Cambria"/>
                <a:cs typeface="Cambria"/>
              </a:rPr>
              <a:t>k </a:t>
            </a:r>
            <a:r>
              <a:rPr sz="4250" dirty="0">
                <a:latin typeface="Cambria"/>
                <a:cs typeface="Cambria"/>
              </a:rPr>
              <a:t>có </a:t>
            </a:r>
            <a:r>
              <a:rPr sz="4250">
                <a:latin typeface="Cambria"/>
                <a:cs typeface="Cambria"/>
              </a:rPr>
              <a:t>trọng </a:t>
            </a:r>
            <a:r>
              <a:rPr sz="4250" smtClean="0">
                <a:latin typeface="Cambria"/>
                <a:cs typeface="Cambria"/>
              </a:rPr>
              <a:t>s</a:t>
            </a:r>
            <a:r>
              <a:rPr lang="en-US" sz="4250" smtClean="0">
                <a:latin typeface="Cambria"/>
                <a:cs typeface="Cambria"/>
              </a:rPr>
              <a:t>ố </a:t>
            </a:r>
            <a:r>
              <a:rPr sz="4250" smtClean="0">
                <a:latin typeface="Cambria"/>
                <a:cs typeface="Cambria"/>
              </a:rPr>
              <a:t>chuye</a:t>
            </a:r>
            <a:r>
              <a:rPr sz="4250">
                <a:latin typeface="Cambria"/>
                <a:cs typeface="Cambria"/>
              </a:rPr>
              <a:t>̂</a:t>
            </a:r>
            <a:r>
              <a:rPr sz="4250" smtClean="0">
                <a:latin typeface="Cambria"/>
                <a:cs typeface="Cambria"/>
              </a:rPr>
              <a:t>n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gia </a:t>
            </a:r>
            <a:r>
              <a:rPr sz="4250" dirty="0">
                <a:latin typeface="Cambria"/>
                <a:cs typeface="Cambria"/>
              </a:rPr>
              <a:t>là </a:t>
            </a:r>
            <a:r>
              <a:rPr sz="4650" i="1" dirty="0">
                <a:latin typeface="Times New Roman"/>
                <a:cs typeface="Times New Roman"/>
              </a:rPr>
              <a:t>w</a:t>
            </a:r>
            <a:r>
              <a:rPr sz="4950" i="1" baseline="-19360" dirty="0">
                <a:latin typeface="Times New Roman"/>
                <a:cs typeface="Times New Roman"/>
              </a:rPr>
              <a:t>k </a:t>
            </a:r>
            <a:r>
              <a:rPr sz="4250" dirty="0">
                <a:latin typeface="Cambria"/>
                <a:cs typeface="Cambria"/>
              </a:rPr>
              <a:t>cho các ca</a:t>
            </a:r>
            <a:r>
              <a:rPr sz="4250">
                <a:latin typeface="Cambria"/>
                <a:cs typeface="Cambria"/>
              </a:rPr>
              <a:t>̆</a:t>
            </a:r>
            <a:r>
              <a:rPr sz="4250" smtClean="0">
                <a:latin typeface="Cambria"/>
                <a:cs typeface="Cambria"/>
              </a:rPr>
              <a:t>̣p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lang="vi-VN" sz="4250" smtClean="0">
                <a:latin typeface="Cambria"/>
                <a:cs typeface="Cambria"/>
              </a:rPr>
              <a:t>tập </a:t>
            </a:r>
            <a:r>
              <a:rPr sz="4250" smtClean="0">
                <a:latin typeface="Cambria"/>
                <a:cs typeface="Cambria"/>
              </a:rPr>
              <a:t>mờ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650" b="1" i="1" smtClean="0">
                <a:latin typeface="Times New Roman"/>
                <a:cs typeface="Times New Roman"/>
              </a:rPr>
              <a:t>A</a:t>
            </a:r>
            <a:r>
              <a:rPr sz="4950" b="1" i="1" baseline="-19360" smtClean="0">
                <a:latin typeface="Times New Roman"/>
                <a:cs typeface="Times New Roman"/>
              </a:rPr>
              <a:t>k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b="1" i="1" dirty="0">
                <a:latin typeface="Times New Roman"/>
                <a:cs typeface="Times New Roman"/>
              </a:rPr>
              <a:t>B</a:t>
            </a:r>
            <a:r>
              <a:rPr sz="4950" b="1" i="1" baseline="-19360" dirty="0">
                <a:latin typeface="Times New Roman"/>
                <a:cs typeface="Times New Roman"/>
              </a:rPr>
              <a:t>k</a:t>
            </a:r>
            <a:r>
              <a:rPr sz="4950" i="1" baseline="-19360" dirty="0">
                <a:latin typeface="Times New Roman"/>
                <a:cs typeface="Times New Roman"/>
              </a:rPr>
              <a:t> </a:t>
            </a:r>
            <a:r>
              <a:rPr sz="4250" dirty="0">
                <a:latin typeface="Cambria"/>
                <a:cs typeface="Cambria"/>
              </a:rPr>
              <a:t>tre</a:t>
            </a:r>
            <a:r>
              <a:rPr sz="4250">
                <a:latin typeface="Cambria"/>
                <a:cs typeface="Cambria"/>
              </a:rPr>
              <a:t>̂</a:t>
            </a:r>
            <a:r>
              <a:rPr sz="4250" smtClean="0">
                <a:latin typeface="Cambria"/>
                <a:cs typeface="Cambria"/>
              </a:rPr>
              <a:t>n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kho</a:t>
            </a:r>
            <a:r>
              <a:rPr sz="4250" dirty="0">
                <a:latin typeface="Cambria"/>
                <a:cs typeface="Cambria"/>
              </a:rPr>
              <a:t>̂ng </a:t>
            </a:r>
            <a:r>
              <a:rPr sz="4250">
                <a:latin typeface="Cambria"/>
                <a:cs typeface="Cambria"/>
              </a:rPr>
              <a:t>gian </a:t>
            </a:r>
            <a:r>
              <a:rPr sz="4250" smtClean="0">
                <a:latin typeface="Cambria"/>
                <a:cs typeface="Cambria"/>
              </a:rPr>
              <a:t>n</a:t>
            </a:r>
            <a:r>
              <a:rPr lang="en-US" sz="4250" smtClean="0">
                <a:latin typeface="Cambria"/>
                <a:cs typeface="Cambria"/>
              </a:rPr>
              <a:t>ề</a:t>
            </a:r>
            <a:r>
              <a:rPr sz="4250" smtClean="0">
                <a:latin typeface="Cambria"/>
                <a:cs typeface="Cambria"/>
              </a:rPr>
              <a:t>n tương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ứng</a:t>
            </a:r>
            <a:r>
              <a:rPr sz="4250" dirty="0">
                <a:latin typeface="Cambria"/>
                <a:cs typeface="Cambria"/>
              </a:rPr>
              <a:t>.</a:t>
            </a:r>
            <a:endParaRPr sz="425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11844"/>
              </p:ext>
            </p:extLst>
          </p:nvPr>
        </p:nvGraphicFramePr>
        <p:xfrm>
          <a:off x="8266363" y="2949827"/>
          <a:ext cx="9646917" cy="482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305"/>
                <a:gridCol w="410209"/>
                <a:gridCol w="2616200"/>
                <a:gridCol w="1765300"/>
                <a:gridCol w="1513205"/>
                <a:gridCol w="2269489"/>
                <a:gridCol w="410209"/>
              </a:tblGrid>
              <a:tr h="484605">
                <a:tc>
                  <a:txBody>
                    <a:bodyPr/>
                    <a:lstStyle/>
                    <a:p>
                      <a:pPr marL="31750">
                        <a:lnSpc>
                          <a:spcPts val="3715"/>
                        </a:lnSpc>
                      </a:pPr>
                      <a:r>
                        <a:rPr sz="3300" spc="4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A1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15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=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3715"/>
                        </a:lnSpc>
                      </a:pPr>
                      <a:r>
                        <a:rPr sz="3300" spc="5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np.array(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5730">
                        <a:lnSpc>
                          <a:spcPts val="3715"/>
                        </a:lnSpc>
                      </a:pPr>
                      <a:r>
                        <a:rPr sz="3300" spc="7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[0.0,0.5,1.0,0.5,0.0]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15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481660">
                <a:tc>
                  <a:txBody>
                    <a:bodyPr/>
                    <a:lstStyle/>
                    <a:p>
                      <a:pPr marL="31750">
                        <a:lnSpc>
                          <a:spcPts val="3695"/>
                        </a:lnSpc>
                      </a:pPr>
                      <a:r>
                        <a:rPr sz="3300" spc="6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B1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95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=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3695"/>
                        </a:lnSpc>
                      </a:pPr>
                      <a:r>
                        <a:rPr sz="3300" spc="5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np.array(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5730">
                        <a:lnSpc>
                          <a:spcPts val="3695"/>
                        </a:lnSpc>
                      </a:pPr>
                      <a:r>
                        <a:rPr sz="3300" spc="7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[0.0,0.6,1.0,0.6,0.0]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95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481660">
                <a:tc>
                  <a:txBody>
                    <a:bodyPr/>
                    <a:lstStyle/>
                    <a:p>
                      <a:pPr marL="31750">
                        <a:lnSpc>
                          <a:spcPts val="3695"/>
                        </a:lnSpc>
                      </a:pPr>
                      <a:r>
                        <a:rPr sz="3300" spc="4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A2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95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=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3695"/>
                        </a:lnSpc>
                      </a:pPr>
                      <a:r>
                        <a:rPr sz="3300" spc="5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np.array(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5730">
                        <a:lnSpc>
                          <a:spcPts val="3695"/>
                        </a:lnSpc>
                      </a:pPr>
                      <a:r>
                        <a:rPr sz="3300" spc="7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[0.1,0.5,0.8,0.5,0.1]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95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481660">
                <a:tc>
                  <a:txBody>
                    <a:bodyPr/>
                    <a:lstStyle/>
                    <a:p>
                      <a:pPr marL="31750">
                        <a:lnSpc>
                          <a:spcPts val="3695"/>
                        </a:lnSpc>
                      </a:pPr>
                      <a:r>
                        <a:rPr sz="3300" spc="6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B2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95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=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3695"/>
                        </a:lnSpc>
                      </a:pPr>
                      <a:r>
                        <a:rPr sz="3300" spc="5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np.array(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5730">
                        <a:lnSpc>
                          <a:spcPts val="3695"/>
                        </a:lnSpc>
                      </a:pPr>
                      <a:r>
                        <a:rPr sz="3300" spc="7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[0.0,0.6,1.0,0.6,0.0]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95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481660">
                <a:tc>
                  <a:txBody>
                    <a:bodyPr/>
                    <a:lstStyle/>
                    <a:p>
                      <a:pPr marL="31750">
                        <a:lnSpc>
                          <a:spcPts val="3695"/>
                        </a:lnSpc>
                      </a:pPr>
                      <a:r>
                        <a:rPr sz="3300" spc="4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A3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95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=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3695"/>
                        </a:lnSpc>
                      </a:pPr>
                      <a:r>
                        <a:rPr sz="3300" spc="5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np.array(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5730">
                        <a:lnSpc>
                          <a:spcPts val="3695"/>
                        </a:lnSpc>
                      </a:pPr>
                      <a:r>
                        <a:rPr sz="3300" spc="7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[0.0,0.5,1.0,0.5,0.0]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95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484605">
                <a:tc>
                  <a:txBody>
                    <a:bodyPr/>
                    <a:lstStyle/>
                    <a:p>
                      <a:pPr marL="31750">
                        <a:lnSpc>
                          <a:spcPts val="3700"/>
                        </a:lnSpc>
                      </a:pPr>
                      <a:r>
                        <a:rPr sz="3300" spc="6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B3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00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=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3700"/>
                        </a:lnSpc>
                      </a:pPr>
                      <a:r>
                        <a:rPr sz="3300" spc="5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np.array(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5730">
                        <a:lnSpc>
                          <a:spcPts val="3700"/>
                        </a:lnSpc>
                      </a:pPr>
                      <a:r>
                        <a:rPr sz="3300" spc="71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[0.2,0.7,0.9,0.6,0.2]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00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9633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300" spc="4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R1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  <a:tabLst>
                          <a:tab pos="629920" algn="l"/>
                          <a:tab pos="4916805" algn="l"/>
                          <a:tab pos="6430010" algn="l"/>
                        </a:tabLst>
                      </a:pPr>
                      <a:r>
                        <a:rPr sz="3300" spc="15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3300" spc="155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	</a:t>
                      </a:r>
                      <a:r>
                        <a:rPr sz="3300" spc="590" smtClean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fz.rel</a:t>
                      </a:r>
                      <a:r>
                        <a:rPr lang="en-US" sz="3300" spc="590" smtClean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at</a:t>
                      </a:r>
                      <a:r>
                        <a:rPr sz="3300" spc="590" smtClean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ion_min</a:t>
                      </a:r>
                      <a:r>
                        <a:rPr sz="3300" spc="59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(	</a:t>
                      </a:r>
                      <a:r>
                        <a:rPr sz="3300" spc="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A1,B1	</a:t>
                      </a:r>
                      <a:r>
                        <a:rPr sz="3300" spc="72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8715">
                <a:tc>
                  <a:txBody>
                    <a:bodyPr/>
                    <a:lstStyle/>
                    <a:p>
                      <a:pPr marL="31750">
                        <a:lnSpc>
                          <a:spcPts val="3715"/>
                        </a:lnSpc>
                      </a:pPr>
                      <a:r>
                        <a:rPr sz="3300" spc="4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R2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15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=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0345">
                        <a:lnSpc>
                          <a:spcPts val="3715"/>
                        </a:lnSpc>
                      </a:pPr>
                      <a:r>
                        <a:rPr sz="3300" spc="590" smtClean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fz.rel</a:t>
                      </a:r>
                      <a:r>
                        <a:rPr lang="en-US" sz="3300" spc="590" smtClean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at</a:t>
                      </a:r>
                      <a:r>
                        <a:rPr sz="3300" spc="590" smtClean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ion_min</a:t>
                      </a:r>
                      <a:r>
                        <a:rPr sz="3300" spc="59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(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15"/>
                        </a:lnSpc>
                      </a:pPr>
                      <a:r>
                        <a:rPr sz="3300" spc="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A2,B2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5730">
                        <a:lnSpc>
                          <a:spcPts val="3715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4605">
                <a:tc>
                  <a:txBody>
                    <a:bodyPr/>
                    <a:lstStyle/>
                    <a:p>
                      <a:pPr marL="31750">
                        <a:lnSpc>
                          <a:spcPts val="3700"/>
                        </a:lnSpc>
                      </a:pPr>
                      <a:r>
                        <a:rPr sz="3300" spc="45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R3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00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=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0345">
                        <a:lnSpc>
                          <a:spcPts val="3700"/>
                        </a:lnSpc>
                      </a:pPr>
                      <a:r>
                        <a:rPr sz="3300" spc="590" smtClean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fz.rel</a:t>
                      </a:r>
                      <a:r>
                        <a:rPr lang="en-US" sz="3300" spc="590" smtClean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at</a:t>
                      </a:r>
                      <a:r>
                        <a:rPr sz="3300" spc="590" smtClean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ion_min</a:t>
                      </a:r>
                      <a:r>
                        <a:rPr sz="3300" spc="59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(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sz="3300" spc="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A3,B3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5730">
                        <a:lnSpc>
                          <a:spcPts val="3700"/>
                        </a:lnSpc>
                      </a:pPr>
                      <a:r>
                        <a:rPr sz="3300" dirty="0">
                          <a:solidFill>
                            <a:srgbClr val="0433FF"/>
                          </a:solidFill>
                          <a:latin typeface="Cambria"/>
                          <a:cs typeface="Cambria"/>
                        </a:rPr>
                        <a:t>)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285413" y="8205332"/>
            <a:ext cx="10616565" cy="1010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75"/>
              </a:lnSpc>
              <a:spcBef>
                <a:spcPts val="95"/>
              </a:spcBef>
              <a:tabLst>
                <a:tab pos="1021080" algn="l"/>
                <a:tab pos="2029460" algn="l"/>
                <a:tab pos="2786380" algn="l"/>
                <a:tab pos="3290570" algn="l"/>
                <a:tab pos="4046854" algn="l"/>
                <a:tab pos="4803775" algn="l"/>
              </a:tabLst>
            </a:pPr>
            <a:r>
              <a:rPr sz="3300" spc="295" dirty="0">
                <a:solidFill>
                  <a:srgbClr val="0433FF"/>
                </a:solidFill>
                <a:latin typeface="Cambria"/>
                <a:cs typeface="Cambria"/>
              </a:rPr>
              <a:t>w1,	w2,	</a:t>
            </a:r>
            <a:r>
              <a:rPr sz="3300" spc="-210" dirty="0">
                <a:solidFill>
                  <a:srgbClr val="0433FF"/>
                </a:solidFill>
                <a:latin typeface="Cambria"/>
                <a:cs typeface="Cambria"/>
              </a:rPr>
              <a:t>w3	</a:t>
            </a:r>
            <a:r>
              <a:rPr sz="3300" spc="155" dirty="0">
                <a:solidFill>
                  <a:srgbClr val="0433FF"/>
                </a:solidFill>
                <a:latin typeface="Cambria"/>
                <a:cs typeface="Cambria"/>
              </a:rPr>
              <a:t>=	</a:t>
            </a:r>
            <a:r>
              <a:rPr sz="3300" spc="730" dirty="0">
                <a:solidFill>
                  <a:srgbClr val="0433FF"/>
                </a:solidFill>
                <a:latin typeface="Cambria"/>
                <a:cs typeface="Cambria"/>
              </a:rPr>
              <a:t>1,	3,	</a:t>
            </a:r>
            <a:r>
              <a:rPr sz="3300" spc="155" dirty="0">
                <a:solidFill>
                  <a:srgbClr val="0433FF"/>
                </a:solidFill>
                <a:latin typeface="Cambria"/>
                <a:cs typeface="Cambria"/>
              </a:rPr>
              <a:t>2</a:t>
            </a:r>
            <a:endParaRPr sz="3300">
              <a:latin typeface="Cambria"/>
              <a:cs typeface="Cambria"/>
            </a:endParaRPr>
          </a:p>
          <a:p>
            <a:pPr marL="12700">
              <a:lnSpc>
                <a:spcPts val="3875"/>
              </a:lnSpc>
              <a:tabLst>
                <a:tab pos="516890" algn="l"/>
                <a:tab pos="1021080" algn="l"/>
                <a:tab pos="2786380" algn="l"/>
                <a:tab pos="3290570" algn="l"/>
                <a:tab pos="4803775" algn="l"/>
                <a:tab pos="5307965" algn="l"/>
                <a:tab pos="8081645" algn="l"/>
                <a:tab pos="8585835" algn="l"/>
                <a:tab pos="9342120" algn="l"/>
                <a:tab pos="9846945" algn="l"/>
              </a:tabLst>
            </a:pPr>
            <a:r>
              <a:rPr sz="3300" spc="-65" dirty="0">
                <a:solidFill>
                  <a:srgbClr val="0433FF"/>
                </a:solidFill>
                <a:latin typeface="Cambria"/>
                <a:cs typeface="Cambria"/>
              </a:rPr>
              <a:t>R	</a:t>
            </a:r>
            <a:r>
              <a:rPr sz="3300" spc="155" dirty="0">
                <a:solidFill>
                  <a:srgbClr val="0433FF"/>
                </a:solidFill>
                <a:latin typeface="Cambria"/>
                <a:cs typeface="Cambria"/>
              </a:rPr>
              <a:t>=	</a:t>
            </a:r>
            <a:r>
              <a:rPr sz="3300" spc="160" dirty="0">
                <a:solidFill>
                  <a:srgbClr val="0433FF"/>
                </a:solidFill>
                <a:latin typeface="Cambria"/>
                <a:cs typeface="Cambria"/>
              </a:rPr>
              <a:t>(w1*R1	</a:t>
            </a:r>
            <a:r>
              <a:rPr sz="3300" spc="155" dirty="0">
                <a:solidFill>
                  <a:srgbClr val="0433FF"/>
                </a:solidFill>
                <a:latin typeface="Cambria"/>
                <a:cs typeface="Cambria"/>
              </a:rPr>
              <a:t>+	</a:t>
            </a:r>
            <a:r>
              <a:rPr sz="3300" spc="50" dirty="0">
                <a:solidFill>
                  <a:srgbClr val="0433FF"/>
                </a:solidFill>
                <a:latin typeface="Cambria"/>
                <a:cs typeface="Cambria"/>
              </a:rPr>
              <a:t>w2*R2	</a:t>
            </a:r>
            <a:r>
              <a:rPr sz="3300" spc="155" dirty="0">
                <a:solidFill>
                  <a:srgbClr val="0433FF"/>
                </a:solidFill>
                <a:latin typeface="Cambria"/>
                <a:cs typeface="Cambria"/>
              </a:rPr>
              <a:t>+	</a:t>
            </a:r>
            <a:r>
              <a:rPr sz="3300" spc="165" dirty="0">
                <a:solidFill>
                  <a:srgbClr val="0433FF"/>
                </a:solidFill>
                <a:latin typeface="Cambria"/>
                <a:cs typeface="Cambria"/>
              </a:rPr>
              <a:t>w3*R3)/(w1	</a:t>
            </a:r>
            <a:r>
              <a:rPr sz="3300" spc="155" dirty="0">
                <a:solidFill>
                  <a:srgbClr val="0433FF"/>
                </a:solidFill>
                <a:latin typeface="Cambria"/>
                <a:cs typeface="Cambria"/>
              </a:rPr>
              <a:t>+	</a:t>
            </a:r>
            <a:r>
              <a:rPr sz="3300" spc="-210" dirty="0">
                <a:solidFill>
                  <a:srgbClr val="0433FF"/>
                </a:solidFill>
                <a:latin typeface="Cambria"/>
                <a:cs typeface="Cambria"/>
              </a:rPr>
              <a:t>w2	</a:t>
            </a:r>
            <a:r>
              <a:rPr sz="3300" spc="155" dirty="0">
                <a:solidFill>
                  <a:srgbClr val="0433FF"/>
                </a:solidFill>
                <a:latin typeface="Cambria"/>
                <a:cs typeface="Cambria"/>
              </a:rPr>
              <a:t>+	</a:t>
            </a:r>
            <a:r>
              <a:rPr sz="3300" spc="100" dirty="0">
                <a:solidFill>
                  <a:srgbClr val="0433FF"/>
                </a:solidFill>
                <a:latin typeface="Cambria"/>
                <a:cs typeface="Cambria"/>
              </a:rPr>
              <a:t>w3)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7850" y="1573691"/>
            <a:ext cx="6667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Như vı́ dụ sau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160385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Trực quan hoá hàm mờ của </a:t>
            </a:r>
            <a:r>
              <a:rPr sz="7000" b="1" i="1" dirty="0">
                <a:solidFill>
                  <a:srgbClr val="004D80"/>
                </a:solidFill>
                <a:latin typeface="Cambria"/>
                <a:cs typeface="Cambria"/>
              </a:rPr>
              <a:t>skfuzzy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583524"/>
            <a:ext cx="18494306" cy="227754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5080" indent="-502920">
              <a:lnSpc>
                <a:spcPts val="5030"/>
              </a:lnSpc>
              <a:spcBef>
                <a:spcPts val="360"/>
              </a:spcBef>
              <a:buSzPct val="123529"/>
              <a:buChar char="•"/>
              <a:tabLst>
                <a:tab pos="515620" algn="l"/>
              </a:tabLst>
            </a:pPr>
            <a:r>
              <a:rPr sz="4250" dirty="0">
                <a:latin typeface="Cambria"/>
                <a:cs typeface="Cambria"/>
              </a:rPr>
              <a:t>Trong gói Scikit-Fuzzy </a:t>
            </a:r>
            <a:r>
              <a:rPr sz="4250">
                <a:latin typeface="Cambria"/>
                <a:cs typeface="Cambria"/>
              </a:rPr>
              <a:t>có </a:t>
            </a:r>
            <a:r>
              <a:rPr sz="4250" smtClean="0">
                <a:latin typeface="Cambria"/>
                <a:cs typeface="Cambria"/>
              </a:rPr>
              <a:t>m</a:t>
            </a:r>
            <a:r>
              <a:rPr lang="en-US" sz="4250" smtClean="0">
                <a:latin typeface="Cambria"/>
                <a:cs typeface="Cambria"/>
              </a:rPr>
              <a:t>ộ</a:t>
            </a:r>
            <a:r>
              <a:rPr sz="4250" smtClean="0">
                <a:latin typeface="Cambria"/>
                <a:cs typeface="Cambria"/>
              </a:rPr>
              <a:t>t s</a:t>
            </a:r>
            <a:r>
              <a:rPr lang="en-US" sz="4250" smtClean="0">
                <a:latin typeface="Cambria"/>
                <a:cs typeface="Cambria"/>
              </a:rPr>
              <a:t>ố</a:t>
            </a:r>
            <a:r>
              <a:rPr sz="4250" smtClean="0">
                <a:latin typeface="Cambria"/>
                <a:cs typeface="Cambria"/>
              </a:rPr>
              <a:t> </a:t>
            </a:r>
            <a:r>
              <a:rPr sz="4250">
                <a:latin typeface="Cambria"/>
                <a:cs typeface="Cambria"/>
              </a:rPr>
              <a:t>hàm </a:t>
            </a:r>
            <a:r>
              <a:rPr sz="4250" smtClean="0">
                <a:latin typeface="Cambria"/>
                <a:cs typeface="Cambria"/>
              </a:rPr>
              <a:t>v</a:t>
            </a:r>
            <a:r>
              <a:rPr lang="en-US" sz="4250" smtClean="0">
                <a:latin typeface="Cambria"/>
                <a:cs typeface="Cambria"/>
              </a:rPr>
              <a:t>ề</a:t>
            </a:r>
            <a:r>
              <a:rPr sz="4250" smtClean="0">
                <a:latin typeface="Cambria"/>
                <a:cs typeface="Cambria"/>
              </a:rPr>
              <a:t> </a:t>
            </a:r>
            <a:r>
              <a:rPr sz="4250" dirty="0">
                <a:latin typeface="Cambria"/>
                <a:cs typeface="Cambria"/>
              </a:rPr>
              <a:t>các phép toán cũng </a:t>
            </a:r>
            <a:r>
              <a:rPr sz="4250">
                <a:latin typeface="Cambria"/>
                <a:cs typeface="Cambria"/>
              </a:rPr>
              <a:t>như </a:t>
            </a:r>
            <a:r>
              <a:rPr sz="4250" smtClean="0">
                <a:latin typeface="Cambria"/>
                <a:cs typeface="Cambria"/>
              </a:rPr>
              <a:t>lu</a:t>
            </a:r>
            <a:r>
              <a:rPr lang="en-US" sz="4250" smtClean="0">
                <a:latin typeface="Cambria"/>
                <a:cs typeface="Cambria"/>
              </a:rPr>
              <a:t>ậ</a:t>
            </a:r>
            <a:r>
              <a:rPr sz="4250" smtClean="0">
                <a:latin typeface="Cambria"/>
                <a:cs typeface="Cambria"/>
              </a:rPr>
              <a:t>t hợp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thành</a:t>
            </a:r>
            <a:r>
              <a:rPr sz="4250" dirty="0">
                <a:latin typeface="Cambria"/>
                <a:cs typeface="Cambria"/>
              </a:rPr>
              <a:t>.</a:t>
            </a:r>
            <a:endParaRPr sz="4250">
              <a:latin typeface="Cambria"/>
              <a:cs typeface="Cambria"/>
            </a:endParaRPr>
          </a:p>
          <a:p>
            <a:pPr marL="514984" indent="-502920">
              <a:lnSpc>
                <a:spcPct val="100000"/>
              </a:lnSpc>
              <a:spcBef>
                <a:spcPts val="2250"/>
              </a:spcBef>
              <a:buSzPct val="123529"/>
              <a:buChar char="•"/>
              <a:tabLst>
                <a:tab pos="515620" algn="l"/>
              </a:tabLst>
            </a:pPr>
            <a:r>
              <a:rPr sz="4250" smtClean="0">
                <a:latin typeface="Cambria"/>
                <a:cs typeface="Cambria"/>
              </a:rPr>
              <a:t>Ch</a:t>
            </a:r>
            <a:r>
              <a:rPr lang="en-US" sz="4250" smtClean="0">
                <a:latin typeface="Cambria"/>
                <a:cs typeface="Cambria"/>
              </a:rPr>
              <a:t>ẳ</a:t>
            </a:r>
            <a:r>
              <a:rPr sz="4250" smtClean="0">
                <a:latin typeface="Cambria"/>
                <a:cs typeface="Cambria"/>
              </a:rPr>
              <a:t>ng </a:t>
            </a:r>
            <a:r>
              <a:rPr sz="4250" dirty="0">
                <a:latin typeface="Cambria"/>
                <a:cs typeface="Cambria"/>
              </a:rPr>
              <a:t>hạn, với </a:t>
            </a:r>
            <a:r>
              <a:rPr sz="4250">
                <a:latin typeface="Cambria"/>
                <a:cs typeface="Cambria"/>
              </a:rPr>
              <a:t>các </a:t>
            </a:r>
            <a:r>
              <a:rPr lang="vi-VN" sz="4250" smtClean="0">
                <a:latin typeface="Cambria"/>
                <a:cs typeface="Cambria"/>
              </a:rPr>
              <a:t>tập </a:t>
            </a:r>
            <a:r>
              <a:rPr sz="4250" smtClean="0">
                <a:latin typeface="Cambria"/>
                <a:cs typeface="Cambria"/>
              </a:rPr>
              <a:t>mờ v</a:t>
            </a:r>
            <a:r>
              <a:rPr lang="en-US" sz="4250" smtClean="0">
                <a:latin typeface="Cambria"/>
                <a:cs typeface="Cambria"/>
              </a:rPr>
              <a:t>ề</a:t>
            </a:r>
            <a:r>
              <a:rPr sz="4250" smtClean="0">
                <a:latin typeface="Cambria"/>
                <a:cs typeface="Cambria"/>
              </a:rPr>
              <a:t> tu</a:t>
            </a:r>
            <a:r>
              <a:rPr lang="en-US" sz="4250" smtClean="0">
                <a:latin typeface="Cambria"/>
                <a:cs typeface="Cambria"/>
              </a:rPr>
              <a:t>ổ</a:t>
            </a:r>
            <a:r>
              <a:rPr sz="4250" smtClean="0">
                <a:latin typeface="Cambria"/>
                <a:cs typeface="Cambria"/>
              </a:rPr>
              <a:t>i </a:t>
            </a:r>
            <a:r>
              <a:rPr sz="4250" dirty="0">
                <a:latin typeface="Cambria"/>
                <a:cs typeface="Cambria"/>
              </a:rPr>
              <a:t>và đi lại như sau:</a:t>
            </a:r>
            <a:endParaRPr sz="42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376" y="5309706"/>
            <a:ext cx="6305341" cy="50764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0955" y="5810074"/>
            <a:ext cx="5776274" cy="37015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29424" y="5870390"/>
            <a:ext cx="5488799" cy="36189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mtClean="0"/>
              <a:t>Điều khiển mờ và ứng dụng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1148594"/>
            <a:ext cx="16495733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Thực </a:t>
            </a:r>
            <a:r>
              <a:rPr sz="4400" smtClean="0">
                <a:latin typeface="Cambria"/>
                <a:cs typeface="Cambria"/>
              </a:rPr>
              <a:t>hi</a:t>
            </a:r>
            <a:r>
              <a:rPr lang="vi-VN" sz="4400" smtClean="0">
                <a:latin typeface="Cambria"/>
                <a:cs typeface="Cambria"/>
              </a:rPr>
              <a:t>ệ</a:t>
            </a:r>
            <a:r>
              <a:rPr sz="4400" smtClean="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các phép toán </a:t>
            </a:r>
            <a:r>
              <a:rPr sz="4400" b="1" dirty="0">
                <a:latin typeface="Cambria"/>
                <a:cs typeface="Cambria"/>
              </a:rPr>
              <a:t>AND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b="1" dirty="0">
                <a:latin typeface="Cambria"/>
                <a:cs typeface="Cambria"/>
              </a:rPr>
              <a:t>OR</a:t>
            </a:r>
            <a:r>
              <a:rPr sz="4400" dirty="0">
                <a:latin typeface="Cambria"/>
                <a:cs typeface="Cambria"/>
              </a:rPr>
              <a:t> trên </a:t>
            </a:r>
            <a:r>
              <a:rPr sz="4400">
                <a:latin typeface="Cambria"/>
                <a:cs typeface="Cambria"/>
              </a:rPr>
              <a:t>2 </a:t>
            </a:r>
            <a:r>
              <a:rPr lang="vi-VN" sz="4400" smtClean="0">
                <a:latin typeface="Cambria"/>
                <a:cs typeface="Cambria"/>
              </a:rPr>
              <a:t>tập </a:t>
            </a:r>
            <a:r>
              <a:rPr sz="4400" smtClean="0">
                <a:latin typeface="Cambria"/>
                <a:cs typeface="Cambria"/>
              </a:rPr>
              <a:t>này b</a:t>
            </a:r>
            <a:r>
              <a:rPr lang="en-US" sz="4400" smtClean="0">
                <a:latin typeface="Cambria"/>
                <a:cs typeface="Cambria"/>
              </a:rPr>
              <a:t>ằ</a:t>
            </a:r>
            <a:r>
              <a:rPr sz="4400" smtClean="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cách:</a:t>
            </a:r>
            <a:endParaRPr sz="4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8207" y="1802259"/>
            <a:ext cx="10047379" cy="35605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57956" y="5584782"/>
            <a:ext cx="14064013" cy="48219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105791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0" dirty="0">
                <a:solidFill>
                  <a:srgbClr val="004D80"/>
                </a:solidFill>
                <a:latin typeface="Cambria"/>
                <a:cs typeface="Cambria"/>
              </a:rPr>
              <a:t>Phé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p</a:t>
            </a:r>
            <a:r>
              <a:rPr sz="7000" b="1" spc="-28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spc="-235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7000" b="1" spc="-140" dirty="0">
                <a:solidFill>
                  <a:srgbClr val="004D80"/>
                </a:solidFill>
                <a:latin typeface="Cambria"/>
                <a:cs typeface="Cambria"/>
              </a:rPr>
              <a:t>o</a:t>
            </a:r>
            <a:r>
              <a:rPr sz="7000" b="1" spc="-145" dirty="0">
                <a:solidFill>
                  <a:srgbClr val="004D80"/>
                </a:solidFill>
                <a:latin typeface="Cambria"/>
                <a:cs typeface="Cambria"/>
              </a:rPr>
              <a:t>á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7000" b="1" spc="-28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spc="-145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7000" b="1" spc="-245" dirty="0">
                <a:solidFill>
                  <a:srgbClr val="004D80"/>
                </a:solidFill>
                <a:latin typeface="Cambria"/>
                <a:cs typeface="Cambria"/>
              </a:rPr>
              <a:t>r</a:t>
            </a:r>
            <a:r>
              <a:rPr sz="7000" b="1" spc="-140" dirty="0">
                <a:solidFill>
                  <a:srgbClr val="004D80"/>
                </a:solidFill>
                <a:latin typeface="Cambria"/>
                <a:cs typeface="Cambria"/>
              </a:rPr>
              <a:t>ê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7000" b="1" spc="-28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spc="-140" dirty="0">
                <a:solidFill>
                  <a:srgbClr val="004D80"/>
                </a:solidFill>
                <a:latin typeface="Cambria"/>
                <a:cs typeface="Cambria"/>
              </a:rPr>
              <a:t>cá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c</a:t>
            </a:r>
            <a:r>
              <a:rPr sz="7000" b="1" spc="-28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spc="-140" dirty="0">
                <a:solidFill>
                  <a:srgbClr val="004D80"/>
                </a:solidFill>
                <a:latin typeface="Cambria"/>
                <a:cs typeface="Cambria"/>
              </a:rPr>
              <a:t>q</a:t>
            </a:r>
            <a:r>
              <a:rPr sz="7000" b="1" spc="-145" dirty="0">
                <a:solidFill>
                  <a:srgbClr val="004D80"/>
                </a:solidFill>
                <a:latin typeface="Cambria"/>
                <a:cs typeface="Cambria"/>
              </a:rPr>
              <a:t>ua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7000" b="1" spc="-29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spc="-140" dirty="0">
                <a:solidFill>
                  <a:srgbClr val="004D80"/>
                </a:solidFill>
                <a:latin typeface="Cambria"/>
                <a:cs typeface="Cambria"/>
              </a:rPr>
              <a:t>hệ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22251" y="9222782"/>
            <a:ext cx="368935" cy="22860"/>
          </a:xfrm>
          <a:custGeom>
            <a:avLst/>
            <a:gdLst/>
            <a:ahLst/>
            <a:cxnLst/>
            <a:rect l="l" t="t" r="r" b="b"/>
            <a:pathLst>
              <a:path w="368935" h="22859">
                <a:moveTo>
                  <a:pt x="368502" y="0"/>
                </a:moveTo>
                <a:lnTo>
                  <a:pt x="0" y="0"/>
                </a:lnTo>
                <a:lnTo>
                  <a:pt x="0" y="22767"/>
                </a:lnTo>
                <a:lnTo>
                  <a:pt x="368502" y="22767"/>
                </a:lnTo>
                <a:lnTo>
                  <a:pt x="368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7717" y="2516216"/>
            <a:ext cx="18324533" cy="704342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91185" indent="-502920">
              <a:lnSpc>
                <a:spcPct val="100000"/>
              </a:lnSpc>
              <a:spcBef>
                <a:spcPts val="1465"/>
              </a:spcBef>
              <a:buSzPct val="123529"/>
              <a:buChar char="•"/>
              <a:tabLst>
                <a:tab pos="590550" algn="l"/>
              </a:tabLst>
            </a:pPr>
            <a:r>
              <a:rPr sz="4250" dirty="0">
                <a:latin typeface="Cambria"/>
                <a:cs typeface="Cambria"/>
              </a:rPr>
              <a:t>Cho </a:t>
            </a:r>
            <a:r>
              <a:rPr sz="4650" b="1" dirty="0">
                <a:latin typeface="Cambria"/>
                <a:cs typeface="Cambria"/>
              </a:rPr>
              <a:t>ℜ</a:t>
            </a:r>
            <a:r>
              <a:rPr sz="4950" b="1" baseline="-19360" dirty="0">
                <a:latin typeface="Cambria"/>
                <a:cs typeface="Cambria"/>
              </a:rPr>
              <a:t>1</a:t>
            </a:r>
            <a:r>
              <a:rPr sz="4650" b="1" dirty="0">
                <a:latin typeface="Cambria"/>
                <a:cs typeface="Cambria"/>
              </a:rPr>
              <a:t>, ℜ</a:t>
            </a:r>
            <a:r>
              <a:rPr sz="4950" b="1" baseline="-19360" dirty="0">
                <a:latin typeface="Cambria"/>
                <a:cs typeface="Cambria"/>
              </a:rPr>
              <a:t>2</a:t>
            </a:r>
            <a:r>
              <a:rPr sz="4950" baseline="-19360" dirty="0">
                <a:latin typeface="Cambria"/>
                <a:cs typeface="Cambria"/>
              </a:rPr>
              <a:t> </a:t>
            </a:r>
            <a:r>
              <a:rPr sz="4250" dirty="0">
                <a:latin typeface="Cambria"/>
                <a:cs typeface="Cambria"/>
              </a:rPr>
              <a:t>là 2 </a:t>
            </a:r>
            <a:r>
              <a:rPr sz="4250">
                <a:latin typeface="Cambria"/>
                <a:cs typeface="Cambria"/>
              </a:rPr>
              <a:t>quan </a:t>
            </a:r>
            <a:r>
              <a:rPr sz="4250" smtClean="0">
                <a:latin typeface="Cambria"/>
                <a:cs typeface="Cambria"/>
              </a:rPr>
              <a:t>h</a:t>
            </a:r>
            <a:r>
              <a:rPr lang="vi-VN" sz="4250" smtClean="0">
                <a:latin typeface="Cambria"/>
                <a:cs typeface="Cambria"/>
              </a:rPr>
              <a:t>ệ</a:t>
            </a:r>
            <a:r>
              <a:rPr sz="4250" smtClean="0">
                <a:latin typeface="Cambria"/>
                <a:cs typeface="Cambria"/>
              </a:rPr>
              <a:t>tre</a:t>
            </a:r>
            <a:r>
              <a:rPr sz="4250" dirty="0">
                <a:latin typeface="Cambria"/>
                <a:cs typeface="Cambria"/>
              </a:rPr>
              <a:t>̂</a:t>
            </a:r>
            <a:r>
              <a:rPr sz="4250">
                <a:latin typeface="Cambria"/>
                <a:cs typeface="Cambria"/>
              </a:rPr>
              <a:t>n </a:t>
            </a:r>
            <a:r>
              <a:rPr lang="vi-VN" sz="4250" smtClean="0">
                <a:latin typeface="Cambria"/>
                <a:cs typeface="Cambria"/>
              </a:rPr>
              <a:t>tập </a:t>
            </a:r>
            <a:r>
              <a:rPr sz="4250" smtClean="0">
                <a:latin typeface="Cambria"/>
                <a:cs typeface="Cambria"/>
              </a:rPr>
              <a:t>tham chi</a:t>
            </a:r>
            <a:r>
              <a:rPr lang="en-US" sz="4250" smtClean="0">
                <a:latin typeface="Cambria"/>
                <a:cs typeface="Cambria"/>
              </a:rPr>
              <a:t>ế</a:t>
            </a:r>
            <a:r>
              <a:rPr sz="4250" smtClean="0">
                <a:latin typeface="Cambria"/>
                <a:cs typeface="Cambria"/>
              </a:rPr>
              <a:t>u </a:t>
            </a:r>
            <a:r>
              <a:rPr sz="4250" dirty="0">
                <a:latin typeface="Cambria"/>
                <a:cs typeface="Cambria"/>
              </a:rPr>
              <a:t>(không </a:t>
            </a:r>
            <a:r>
              <a:rPr sz="4250">
                <a:latin typeface="Cambria"/>
                <a:cs typeface="Cambria"/>
              </a:rPr>
              <a:t>gian </a:t>
            </a:r>
            <a:r>
              <a:rPr sz="4250" smtClean="0">
                <a:latin typeface="Cambria"/>
                <a:cs typeface="Cambria"/>
              </a:rPr>
              <a:t>n</a:t>
            </a:r>
            <a:r>
              <a:rPr lang="en-US" sz="4250" smtClean="0">
                <a:latin typeface="Cambria"/>
                <a:cs typeface="Cambria"/>
              </a:rPr>
              <a:t>ề</a:t>
            </a:r>
            <a:r>
              <a:rPr sz="4250" smtClean="0">
                <a:latin typeface="Cambria"/>
                <a:cs typeface="Cambria"/>
              </a:rPr>
              <a:t>n</a:t>
            </a:r>
            <a:r>
              <a:rPr sz="4250">
                <a:latin typeface="Cambria"/>
                <a:cs typeface="Cambria"/>
              </a:rPr>
              <a:t>) </a:t>
            </a:r>
            <a:r>
              <a:rPr sz="4650" b="1" i="1" smtClean="0">
                <a:latin typeface="Times New Roman"/>
                <a:cs typeface="Times New Roman"/>
              </a:rPr>
              <a:t>X</a:t>
            </a:r>
            <a:r>
              <a:rPr lang="en-US" sz="4650" i="1" smtClean="0">
                <a:latin typeface="Times New Roman"/>
                <a:cs typeface="Times New Roman"/>
              </a:rPr>
              <a:t> </a:t>
            </a:r>
            <a:r>
              <a:rPr lang="en-US" sz="4650" i="1" smtClean="0">
                <a:latin typeface="Times New Roman"/>
                <a:cs typeface="Times New Roman"/>
                <a:sym typeface="Symbol"/>
              </a:rPr>
              <a:t> </a:t>
            </a:r>
            <a:r>
              <a:rPr sz="4650" b="1" i="1" smtClean="0">
                <a:latin typeface="Times New Roman"/>
                <a:cs typeface="Times New Roman"/>
              </a:rPr>
              <a:t>Y</a:t>
            </a:r>
            <a:endParaRPr sz="4650" b="1">
              <a:latin typeface="Times New Roman"/>
              <a:cs typeface="Times New Roman"/>
            </a:endParaRPr>
          </a:p>
          <a:p>
            <a:pPr marL="591185" indent="-502920">
              <a:lnSpc>
                <a:spcPct val="100000"/>
              </a:lnSpc>
              <a:spcBef>
                <a:spcPts val="2540"/>
              </a:spcBef>
              <a:buSzPct val="123529"/>
              <a:buChar char="•"/>
              <a:tabLst>
                <a:tab pos="591820" algn="l"/>
              </a:tabLst>
            </a:pPr>
            <a:r>
              <a:rPr sz="4250" dirty="0">
                <a:latin typeface="Cambria"/>
                <a:cs typeface="Cambria"/>
              </a:rPr>
              <a:t>Vı̀ </a:t>
            </a:r>
            <a:r>
              <a:rPr sz="4250">
                <a:latin typeface="Cambria"/>
                <a:cs typeface="Cambria"/>
              </a:rPr>
              <a:t>quan </a:t>
            </a:r>
            <a:r>
              <a:rPr sz="4250" smtClean="0">
                <a:latin typeface="Cambria"/>
                <a:cs typeface="Cambria"/>
              </a:rPr>
              <a:t>h</a:t>
            </a:r>
            <a:r>
              <a:rPr lang="vi-VN" sz="4250" smtClean="0">
                <a:latin typeface="Cambria"/>
                <a:cs typeface="Cambria"/>
              </a:rPr>
              <a:t>ệ</a:t>
            </a:r>
            <a:r>
              <a:rPr sz="4250" smtClean="0">
                <a:latin typeface="Cambria"/>
                <a:cs typeface="Cambria"/>
              </a:rPr>
              <a:t>cũng </a:t>
            </a:r>
            <a:r>
              <a:rPr sz="4250">
                <a:latin typeface="Cambria"/>
                <a:cs typeface="Cambria"/>
              </a:rPr>
              <a:t>là </a:t>
            </a:r>
            <a:r>
              <a:rPr lang="vi-VN" sz="4250" smtClean="0">
                <a:latin typeface="Cambria"/>
                <a:cs typeface="Cambria"/>
              </a:rPr>
              <a:t>tập </a:t>
            </a:r>
            <a:r>
              <a:rPr sz="4250" smtClean="0">
                <a:latin typeface="Cambria"/>
                <a:cs typeface="Cambria"/>
              </a:rPr>
              <a:t>hợp</a:t>
            </a:r>
            <a:r>
              <a:rPr sz="4250" dirty="0">
                <a:latin typeface="Cambria"/>
                <a:cs typeface="Cambria"/>
              </a:rPr>
              <a:t>, nên ta cũng có các </a:t>
            </a:r>
            <a:r>
              <a:rPr sz="4250">
                <a:latin typeface="Cambria"/>
                <a:cs typeface="Cambria"/>
              </a:rPr>
              <a:t>tı́nh </a:t>
            </a:r>
            <a:r>
              <a:rPr sz="4250" smtClean="0">
                <a:latin typeface="Cambria"/>
                <a:cs typeface="Cambria"/>
              </a:rPr>
              <a:t>ch</a:t>
            </a:r>
            <a:r>
              <a:rPr lang="en-US" sz="4250" smtClean="0">
                <a:latin typeface="Cambria"/>
                <a:cs typeface="Cambria"/>
              </a:rPr>
              <a:t>ấ</a:t>
            </a:r>
            <a:r>
              <a:rPr sz="4250" smtClean="0">
                <a:latin typeface="Cambria"/>
                <a:cs typeface="Cambria"/>
              </a:rPr>
              <a:t>t </a:t>
            </a:r>
            <a:r>
              <a:rPr sz="4250" dirty="0">
                <a:latin typeface="Cambria"/>
                <a:cs typeface="Cambria"/>
              </a:rPr>
              <a:t>sau:</a:t>
            </a:r>
            <a:endParaRPr sz="4250">
              <a:latin typeface="Cambria"/>
              <a:cs typeface="Cambria"/>
            </a:endParaRPr>
          </a:p>
          <a:p>
            <a:pPr marL="591185" indent="-502920">
              <a:lnSpc>
                <a:spcPts val="5050"/>
              </a:lnSpc>
              <a:spcBef>
                <a:spcPts val="2400"/>
              </a:spcBef>
              <a:buSzPct val="123529"/>
              <a:buFont typeface="Cambria"/>
              <a:buChar char="•"/>
              <a:tabLst>
                <a:tab pos="591820" algn="l"/>
              </a:tabLst>
            </a:pPr>
            <a:r>
              <a:rPr sz="4250" b="1" dirty="0">
                <a:latin typeface="Cambria"/>
                <a:cs typeface="Cambria"/>
              </a:rPr>
              <a:t>Tính chất 4 </a:t>
            </a:r>
            <a:r>
              <a:rPr sz="4250" dirty="0">
                <a:latin typeface="Cambria"/>
                <a:cs typeface="Cambria"/>
              </a:rPr>
              <a:t>(</a:t>
            </a:r>
            <a:r>
              <a:rPr sz="4250" i="1" dirty="0">
                <a:latin typeface="Cambria"/>
                <a:cs typeface="Cambria"/>
              </a:rPr>
              <a:t>phép toán AND</a:t>
            </a:r>
            <a:r>
              <a:rPr sz="4250" dirty="0">
                <a:latin typeface="Cambria"/>
                <a:cs typeface="Cambria"/>
              </a:rPr>
              <a:t>):</a:t>
            </a:r>
            <a:endParaRPr sz="4250">
              <a:latin typeface="Cambria"/>
              <a:cs typeface="Cambria"/>
            </a:endParaRPr>
          </a:p>
          <a:p>
            <a:pPr marL="591185">
              <a:lnSpc>
                <a:spcPts val="5530"/>
              </a:lnSpc>
            </a:pPr>
            <a:r>
              <a:rPr sz="4650" i="1" dirty="0">
                <a:latin typeface="Arial"/>
                <a:cs typeface="Arial"/>
              </a:rPr>
              <a:t>μ</a:t>
            </a:r>
            <a:r>
              <a:rPr sz="4950" baseline="-19360" dirty="0">
                <a:latin typeface="Cambria"/>
                <a:cs typeface="Cambria"/>
              </a:rPr>
              <a:t>ℜ</a:t>
            </a:r>
            <a:r>
              <a:rPr sz="3525" baseline="-44917" dirty="0">
                <a:latin typeface="Cambria"/>
                <a:cs typeface="Cambria"/>
              </a:rPr>
              <a:t>1</a:t>
            </a:r>
            <a:r>
              <a:rPr sz="4950" baseline="-19360" dirty="0">
                <a:latin typeface="Cambria"/>
                <a:cs typeface="Cambria"/>
              </a:rPr>
              <a:t>∩ℜ</a:t>
            </a:r>
            <a:r>
              <a:rPr sz="3525" baseline="-44917" dirty="0">
                <a:latin typeface="Cambria"/>
                <a:cs typeface="Cambria"/>
              </a:rPr>
              <a:t>2</a:t>
            </a:r>
            <a:r>
              <a:rPr sz="4650" dirty="0">
                <a:latin typeface="Cambria"/>
                <a:cs typeface="Cambria"/>
              </a:rPr>
              <a:t>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 = min </a:t>
            </a:r>
            <a:r>
              <a:rPr sz="6975" baseline="-11350" dirty="0">
                <a:latin typeface="Verdana"/>
                <a:cs typeface="Verdana"/>
              </a:rPr>
              <a:t>{</a:t>
            </a:r>
            <a:r>
              <a:rPr sz="4650" i="1" dirty="0">
                <a:latin typeface="Arial"/>
                <a:cs typeface="Arial"/>
              </a:rPr>
              <a:t>μ</a:t>
            </a:r>
            <a:r>
              <a:rPr sz="4950" baseline="-19360" dirty="0">
                <a:latin typeface="Cambria"/>
                <a:cs typeface="Cambria"/>
              </a:rPr>
              <a:t>ℜ</a:t>
            </a:r>
            <a:r>
              <a:rPr sz="3525" baseline="-44917" dirty="0">
                <a:latin typeface="Cambria"/>
                <a:cs typeface="Cambria"/>
              </a:rPr>
              <a:t>1</a:t>
            </a:r>
            <a:r>
              <a:rPr sz="4650" dirty="0">
                <a:latin typeface="Cambria"/>
                <a:cs typeface="Cambria"/>
              </a:rPr>
              <a:t>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), </a:t>
            </a:r>
            <a:r>
              <a:rPr sz="4650" i="1" dirty="0">
                <a:latin typeface="Arial"/>
                <a:cs typeface="Arial"/>
              </a:rPr>
              <a:t>μ</a:t>
            </a:r>
            <a:r>
              <a:rPr sz="4950" baseline="-19360" dirty="0">
                <a:latin typeface="Cambria"/>
                <a:cs typeface="Cambria"/>
              </a:rPr>
              <a:t>ℜ</a:t>
            </a:r>
            <a:r>
              <a:rPr sz="3525" baseline="-44917" dirty="0">
                <a:latin typeface="Cambria"/>
                <a:cs typeface="Cambria"/>
              </a:rPr>
              <a:t>2</a:t>
            </a:r>
            <a:r>
              <a:rPr sz="4650" dirty="0">
                <a:latin typeface="Cambria"/>
                <a:cs typeface="Cambria"/>
              </a:rPr>
              <a:t>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</a:t>
            </a:r>
            <a:r>
              <a:rPr sz="6975" baseline="-11350" dirty="0">
                <a:latin typeface="Verdana"/>
                <a:cs typeface="Verdana"/>
              </a:rPr>
              <a:t>}</a:t>
            </a:r>
            <a:r>
              <a:rPr sz="4650" dirty="0">
                <a:latin typeface="Cambria"/>
                <a:cs typeface="Cambria"/>
              </a:rPr>
              <a:t>, ∀(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 ∈ </a:t>
            </a:r>
            <a:r>
              <a:rPr sz="4650" i="1" dirty="0">
                <a:latin typeface="Times New Roman"/>
                <a:cs typeface="Times New Roman"/>
              </a:rPr>
              <a:t>X </a:t>
            </a:r>
            <a:r>
              <a:rPr sz="4650" dirty="0">
                <a:latin typeface="Cambria"/>
                <a:cs typeface="Cambria"/>
              </a:rPr>
              <a:t>×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endParaRPr sz="4650">
              <a:latin typeface="Times New Roman"/>
              <a:cs typeface="Times New Roman"/>
            </a:endParaRPr>
          </a:p>
          <a:p>
            <a:pPr marL="591185" indent="-502920">
              <a:lnSpc>
                <a:spcPts val="5050"/>
              </a:lnSpc>
              <a:spcBef>
                <a:spcPts val="3270"/>
              </a:spcBef>
              <a:buSzPct val="123529"/>
              <a:buFont typeface="Cambria"/>
              <a:buChar char="•"/>
              <a:tabLst>
                <a:tab pos="591820" algn="l"/>
              </a:tabLst>
            </a:pPr>
            <a:r>
              <a:rPr sz="4250" b="1" dirty="0">
                <a:latin typeface="Cambria"/>
                <a:cs typeface="Cambria"/>
              </a:rPr>
              <a:t>Tính chất 5 </a:t>
            </a:r>
            <a:r>
              <a:rPr sz="4250" dirty="0">
                <a:latin typeface="Cambria"/>
                <a:cs typeface="Cambria"/>
              </a:rPr>
              <a:t>(</a:t>
            </a:r>
            <a:r>
              <a:rPr sz="4250" i="1" dirty="0">
                <a:latin typeface="Cambria"/>
                <a:cs typeface="Cambria"/>
              </a:rPr>
              <a:t>phép toán OR</a:t>
            </a:r>
            <a:r>
              <a:rPr sz="4250" dirty="0">
                <a:latin typeface="Cambria"/>
                <a:cs typeface="Cambria"/>
              </a:rPr>
              <a:t>):</a:t>
            </a:r>
            <a:endParaRPr sz="4250">
              <a:latin typeface="Cambria"/>
              <a:cs typeface="Cambria"/>
            </a:endParaRPr>
          </a:p>
          <a:p>
            <a:pPr marL="591185">
              <a:lnSpc>
                <a:spcPts val="5530"/>
              </a:lnSpc>
            </a:pPr>
            <a:r>
              <a:rPr sz="4650" i="1" dirty="0">
                <a:latin typeface="Arial"/>
                <a:cs typeface="Arial"/>
              </a:rPr>
              <a:t>μ</a:t>
            </a:r>
            <a:r>
              <a:rPr sz="4950" baseline="-19360" dirty="0">
                <a:latin typeface="Cambria"/>
                <a:cs typeface="Cambria"/>
              </a:rPr>
              <a:t>ℜ</a:t>
            </a:r>
            <a:r>
              <a:rPr sz="3525" baseline="-44917" dirty="0">
                <a:latin typeface="Cambria"/>
                <a:cs typeface="Cambria"/>
              </a:rPr>
              <a:t>1</a:t>
            </a:r>
            <a:r>
              <a:rPr sz="4950" baseline="-19360" dirty="0">
                <a:latin typeface="Cambria"/>
                <a:cs typeface="Cambria"/>
              </a:rPr>
              <a:t>∪ℜ</a:t>
            </a:r>
            <a:r>
              <a:rPr sz="3525" baseline="-44917" dirty="0">
                <a:latin typeface="Cambria"/>
                <a:cs typeface="Cambria"/>
              </a:rPr>
              <a:t>2</a:t>
            </a:r>
            <a:r>
              <a:rPr sz="4650" dirty="0">
                <a:latin typeface="Cambria"/>
                <a:cs typeface="Cambria"/>
              </a:rPr>
              <a:t>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 = max </a:t>
            </a:r>
            <a:r>
              <a:rPr sz="6975" baseline="-11350" dirty="0">
                <a:latin typeface="Verdana"/>
                <a:cs typeface="Verdana"/>
              </a:rPr>
              <a:t>{</a:t>
            </a:r>
            <a:r>
              <a:rPr sz="4650" i="1" dirty="0">
                <a:latin typeface="Arial"/>
                <a:cs typeface="Arial"/>
              </a:rPr>
              <a:t>μ</a:t>
            </a:r>
            <a:r>
              <a:rPr sz="4950" baseline="-19360" dirty="0">
                <a:latin typeface="Cambria"/>
                <a:cs typeface="Cambria"/>
              </a:rPr>
              <a:t>ℜ</a:t>
            </a:r>
            <a:r>
              <a:rPr sz="3525" baseline="-44917" dirty="0">
                <a:latin typeface="Cambria"/>
                <a:cs typeface="Cambria"/>
              </a:rPr>
              <a:t>1</a:t>
            </a:r>
            <a:r>
              <a:rPr sz="4650" dirty="0">
                <a:latin typeface="Cambria"/>
                <a:cs typeface="Cambria"/>
              </a:rPr>
              <a:t>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), </a:t>
            </a:r>
            <a:r>
              <a:rPr sz="4650" i="1" dirty="0">
                <a:latin typeface="Arial"/>
                <a:cs typeface="Arial"/>
              </a:rPr>
              <a:t>μ</a:t>
            </a:r>
            <a:r>
              <a:rPr sz="4950" baseline="-19360" dirty="0">
                <a:latin typeface="Cambria"/>
                <a:cs typeface="Cambria"/>
              </a:rPr>
              <a:t>ℜ</a:t>
            </a:r>
            <a:r>
              <a:rPr sz="3525" baseline="-44917" dirty="0">
                <a:latin typeface="Cambria"/>
                <a:cs typeface="Cambria"/>
              </a:rPr>
              <a:t>2</a:t>
            </a:r>
            <a:r>
              <a:rPr sz="4650" dirty="0">
                <a:latin typeface="Cambria"/>
                <a:cs typeface="Cambria"/>
              </a:rPr>
              <a:t>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</a:t>
            </a:r>
            <a:r>
              <a:rPr sz="6975" baseline="-11350" dirty="0">
                <a:latin typeface="Verdana"/>
                <a:cs typeface="Verdana"/>
              </a:rPr>
              <a:t>}</a:t>
            </a:r>
            <a:r>
              <a:rPr sz="4650" dirty="0">
                <a:latin typeface="Cambria"/>
                <a:cs typeface="Cambria"/>
              </a:rPr>
              <a:t>, ∀(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 ∈ </a:t>
            </a:r>
            <a:r>
              <a:rPr sz="4650" i="1" dirty="0">
                <a:latin typeface="Times New Roman"/>
                <a:cs typeface="Times New Roman"/>
              </a:rPr>
              <a:t>X </a:t>
            </a:r>
            <a:r>
              <a:rPr sz="4650" dirty="0">
                <a:latin typeface="Cambria"/>
                <a:cs typeface="Cambria"/>
              </a:rPr>
              <a:t>×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endParaRPr sz="4650">
              <a:latin typeface="Times New Roman"/>
              <a:cs typeface="Times New Roman"/>
            </a:endParaRPr>
          </a:p>
          <a:p>
            <a:pPr marL="591185" indent="-502920">
              <a:lnSpc>
                <a:spcPts val="5050"/>
              </a:lnSpc>
              <a:spcBef>
                <a:spcPts val="3270"/>
              </a:spcBef>
              <a:buSzPct val="123529"/>
              <a:buFont typeface="Cambria"/>
              <a:buChar char="•"/>
              <a:tabLst>
                <a:tab pos="591820" algn="l"/>
              </a:tabLst>
            </a:pPr>
            <a:r>
              <a:rPr sz="4250" b="1" dirty="0">
                <a:latin typeface="Cambria"/>
                <a:cs typeface="Cambria"/>
              </a:rPr>
              <a:t>Tính chất 6 </a:t>
            </a:r>
            <a:r>
              <a:rPr sz="4250" dirty="0">
                <a:latin typeface="Cambria"/>
                <a:cs typeface="Cambria"/>
              </a:rPr>
              <a:t>(</a:t>
            </a:r>
            <a:r>
              <a:rPr sz="4250" i="1" dirty="0">
                <a:latin typeface="Cambria"/>
                <a:cs typeface="Cambria"/>
              </a:rPr>
              <a:t>phép toán NOT</a:t>
            </a:r>
            <a:r>
              <a:rPr sz="4250" dirty="0">
                <a:latin typeface="Cambria"/>
                <a:cs typeface="Cambria"/>
              </a:rPr>
              <a:t>):</a:t>
            </a:r>
            <a:endParaRPr sz="4250">
              <a:latin typeface="Cambria"/>
              <a:cs typeface="Cambria"/>
            </a:endParaRPr>
          </a:p>
          <a:p>
            <a:pPr marL="591185">
              <a:lnSpc>
                <a:spcPts val="5530"/>
              </a:lnSpc>
            </a:pPr>
            <a:r>
              <a:rPr sz="4650" i="1" dirty="0">
                <a:latin typeface="Arial"/>
                <a:cs typeface="Arial"/>
              </a:rPr>
              <a:t>μ</a:t>
            </a:r>
            <a:r>
              <a:rPr sz="4950" baseline="-19360" dirty="0">
                <a:latin typeface="Cambria"/>
                <a:cs typeface="Cambria"/>
              </a:rPr>
              <a:t>¬ℜ</a:t>
            </a:r>
            <a:r>
              <a:rPr sz="3525" baseline="-44917" dirty="0">
                <a:latin typeface="Cambria"/>
                <a:cs typeface="Cambria"/>
              </a:rPr>
              <a:t>1</a:t>
            </a:r>
            <a:r>
              <a:rPr sz="4650" dirty="0">
                <a:latin typeface="Cambria"/>
                <a:cs typeface="Cambria"/>
              </a:rPr>
              <a:t>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 = </a:t>
            </a:r>
            <a:r>
              <a:rPr sz="4650" i="1" dirty="0">
                <a:latin typeface="Arial"/>
                <a:cs typeface="Arial"/>
              </a:rPr>
              <a:t>μ</a:t>
            </a:r>
            <a:r>
              <a:rPr sz="4950" baseline="-19360" dirty="0">
                <a:latin typeface="Cambria"/>
                <a:cs typeface="Cambria"/>
              </a:rPr>
              <a:t>ℜ</a:t>
            </a:r>
            <a:r>
              <a:rPr sz="3525" baseline="-44917" dirty="0">
                <a:latin typeface="Cambria"/>
                <a:cs typeface="Cambria"/>
              </a:rPr>
              <a:t>1</a:t>
            </a:r>
            <a:r>
              <a:rPr sz="4650" dirty="0">
                <a:latin typeface="Cambria"/>
                <a:cs typeface="Cambria"/>
              </a:rPr>
              <a:t>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 = 1 − </a:t>
            </a:r>
            <a:r>
              <a:rPr sz="4650" i="1" dirty="0">
                <a:latin typeface="Arial"/>
                <a:cs typeface="Arial"/>
              </a:rPr>
              <a:t>μ</a:t>
            </a:r>
            <a:r>
              <a:rPr sz="4950" baseline="-19360" dirty="0">
                <a:latin typeface="Cambria"/>
                <a:cs typeface="Cambria"/>
              </a:rPr>
              <a:t>ℜ</a:t>
            </a:r>
            <a:r>
              <a:rPr sz="3525" baseline="-44917" dirty="0">
                <a:latin typeface="Cambria"/>
                <a:cs typeface="Cambria"/>
              </a:rPr>
              <a:t>1</a:t>
            </a:r>
            <a:r>
              <a:rPr sz="4650" dirty="0">
                <a:latin typeface="Cambria"/>
                <a:cs typeface="Cambria"/>
              </a:rPr>
              <a:t>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), ∀(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 ∈ </a:t>
            </a:r>
            <a:r>
              <a:rPr sz="4650" i="1" dirty="0">
                <a:latin typeface="Times New Roman"/>
                <a:cs typeface="Times New Roman"/>
              </a:rPr>
              <a:t>X </a:t>
            </a:r>
            <a:r>
              <a:rPr sz="4650" dirty="0">
                <a:latin typeface="Cambria"/>
                <a:cs typeface="Cambria"/>
              </a:rPr>
              <a:t>×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34702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5" dirty="0">
                <a:solidFill>
                  <a:srgbClr val="004D80"/>
                </a:solidFill>
                <a:latin typeface="Cambria"/>
                <a:cs typeface="Cambria"/>
              </a:rPr>
              <a:t>Bà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i</a:t>
            </a:r>
            <a:r>
              <a:rPr sz="7000" b="1" spc="-28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spc="-145" dirty="0">
                <a:solidFill>
                  <a:srgbClr val="004D80"/>
                </a:solidFill>
                <a:latin typeface="Cambria"/>
                <a:cs typeface="Cambria"/>
              </a:rPr>
              <a:t>tậ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p</a:t>
            </a:r>
            <a:r>
              <a:rPr sz="7000" b="1" spc="-28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4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136" y="2581317"/>
            <a:ext cx="17073880" cy="1450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0385" marR="30480" indent="-502920">
              <a:lnSpc>
                <a:spcPct val="100600"/>
              </a:lnSpc>
              <a:spcBef>
                <a:spcPts val="90"/>
              </a:spcBef>
              <a:buSzPct val="123529"/>
              <a:buChar char="•"/>
              <a:tabLst>
                <a:tab pos="541020" algn="l"/>
              </a:tabLst>
            </a:pPr>
            <a:r>
              <a:rPr sz="4250" dirty="0">
                <a:latin typeface="Cambria"/>
                <a:cs typeface="Cambria"/>
              </a:rPr>
              <a:t>Giả sử ngoài </a:t>
            </a:r>
            <a:r>
              <a:rPr sz="4250">
                <a:latin typeface="Cambria"/>
                <a:cs typeface="Cambria"/>
              </a:rPr>
              <a:t>quan </a:t>
            </a:r>
            <a:r>
              <a:rPr sz="4250" smtClean="0">
                <a:latin typeface="Cambria"/>
                <a:cs typeface="Cambria"/>
              </a:rPr>
              <a:t>h</a:t>
            </a:r>
            <a:r>
              <a:rPr lang="vi-VN" sz="4250" smtClean="0">
                <a:latin typeface="Cambria"/>
                <a:cs typeface="Cambria"/>
              </a:rPr>
              <a:t>ệ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650" b="1" smtClean="0">
                <a:latin typeface="Cambria"/>
                <a:cs typeface="Cambria"/>
              </a:rPr>
              <a:t>ℜ</a:t>
            </a:r>
            <a:r>
              <a:rPr sz="4950" b="1" baseline="-19360" smtClean="0">
                <a:latin typeface="Cambria"/>
                <a:cs typeface="Cambria"/>
              </a:rPr>
              <a:t>1</a:t>
            </a:r>
            <a:r>
              <a:rPr sz="4950" baseline="-1936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v</a:t>
            </a:r>
            <a:r>
              <a:rPr lang="en-US" sz="4250" smtClean="0">
                <a:latin typeface="Cambria"/>
                <a:cs typeface="Cambria"/>
              </a:rPr>
              <a:t>ề</a:t>
            </a:r>
            <a:r>
              <a:rPr sz="4250" smtClean="0">
                <a:latin typeface="Cambria"/>
                <a:cs typeface="Cambria"/>
              </a:rPr>
              <a:t> </a:t>
            </a:r>
            <a:r>
              <a:rPr sz="4250" dirty="0">
                <a:latin typeface="Cambria"/>
                <a:cs typeface="Cambria"/>
              </a:rPr>
              <a:t>Wuhan Coronavirus đã được đưa ra, </a:t>
            </a:r>
            <a:r>
              <a:rPr sz="4250">
                <a:latin typeface="Cambria"/>
                <a:cs typeface="Cambria"/>
              </a:rPr>
              <a:t>có </a:t>
            </a:r>
            <a:r>
              <a:rPr sz="4250" smtClean="0">
                <a:latin typeface="Cambria"/>
                <a:cs typeface="Cambria"/>
              </a:rPr>
              <a:t>m</a:t>
            </a:r>
            <a:r>
              <a:rPr lang="en-US" sz="4250" smtClean="0">
                <a:latin typeface="Cambria"/>
                <a:cs typeface="Cambria"/>
              </a:rPr>
              <a:t>ộ</a:t>
            </a:r>
            <a:r>
              <a:rPr sz="4250" smtClean="0">
                <a:latin typeface="Cambria"/>
                <a:cs typeface="Cambria"/>
              </a:rPr>
              <a:t>t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quan h</a:t>
            </a:r>
            <a:r>
              <a:rPr lang="en-US" sz="4250" smtClean="0">
                <a:latin typeface="Cambria"/>
                <a:cs typeface="Cambria"/>
              </a:rPr>
              <a:t>ệ </a:t>
            </a:r>
            <a:r>
              <a:rPr sz="4650" b="1" smtClean="0">
                <a:latin typeface="Cambria"/>
                <a:cs typeface="Cambria"/>
              </a:rPr>
              <a:t>ℜ</a:t>
            </a:r>
            <a:r>
              <a:rPr sz="4950" b="1" baseline="-19360" smtClean="0">
                <a:latin typeface="Cambria"/>
                <a:cs typeface="Cambria"/>
              </a:rPr>
              <a:t>2</a:t>
            </a:r>
            <a:r>
              <a:rPr sz="4950" baseline="-19360" smtClean="0">
                <a:latin typeface="Cambria"/>
                <a:cs typeface="Cambria"/>
              </a:rPr>
              <a:t> </a:t>
            </a:r>
            <a:r>
              <a:rPr sz="4250">
                <a:latin typeface="Cambria"/>
                <a:cs typeface="Cambria"/>
              </a:rPr>
              <a:t>do </a:t>
            </a:r>
            <a:r>
              <a:rPr sz="4250" smtClean="0">
                <a:latin typeface="Cambria"/>
                <a:cs typeface="Cambria"/>
              </a:rPr>
              <a:t>m</a:t>
            </a:r>
            <a:r>
              <a:rPr lang="en-US" sz="4250" smtClean="0">
                <a:latin typeface="Cambria"/>
                <a:cs typeface="Cambria"/>
              </a:rPr>
              <a:t>ộ</a:t>
            </a:r>
            <a:r>
              <a:rPr sz="4250" smtClean="0">
                <a:latin typeface="Cambria"/>
                <a:cs typeface="Cambria"/>
              </a:rPr>
              <a:t>t t</a:t>
            </a:r>
            <a:r>
              <a:rPr lang="en-US" sz="4250" smtClean="0">
                <a:latin typeface="Cambria"/>
                <a:cs typeface="Cambria"/>
              </a:rPr>
              <a:t>ổ</a:t>
            </a:r>
            <a:r>
              <a:rPr sz="4250" smtClean="0">
                <a:latin typeface="Cambria"/>
                <a:cs typeface="Cambria"/>
              </a:rPr>
              <a:t> </a:t>
            </a:r>
            <a:r>
              <a:rPr sz="4250" dirty="0">
                <a:latin typeface="Cambria"/>
                <a:cs typeface="Cambria"/>
              </a:rPr>
              <a:t>chức khác đánh giá như sau:</a:t>
            </a:r>
            <a:endParaRPr sz="42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8136" y="8550963"/>
            <a:ext cx="18055514" cy="913712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975"/>
              </a:spcBef>
              <a:buSzPct val="123529"/>
              <a:buChar char="•"/>
              <a:tabLst>
                <a:tab pos="515620" algn="l"/>
              </a:tabLst>
            </a:pPr>
            <a:r>
              <a:rPr sz="4250" smtClean="0">
                <a:latin typeface="Cambria"/>
                <a:cs typeface="Cambria"/>
              </a:rPr>
              <a:t>Ta mu</a:t>
            </a:r>
            <a:r>
              <a:rPr lang="en-US" sz="4250" smtClean="0">
                <a:latin typeface="Cambria"/>
                <a:cs typeface="Cambria"/>
              </a:rPr>
              <a:t>ố</a:t>
            </a:r>
            <a:r>
              <a:rPr sz="4250" smtClean="0">
                <a:latin typeface="Cambria"/>
                <a:cs typeface="Cambria"/>
              </a:rPr>
              <a:t>n ph</a:t>
            </a:r>
            <a:r>
              <a:rPr lang="en-US" sz="4250" smtClean="0">
                <a:latin typeface="Cambria"/>
                <a:cs typeface="Cambria"/>
              </a:rPr>
              <a:t>ố</a:t>
            </a:r>
            <a:r>
              <a:rPr sz="4250" smtClean="0">
                <a:latin typeface="Cambria"/>
                <a:cs typeface="Cambria"/>
              </a:rPr>
              <a:t>i </a:t>
            </a:r>
            <a:r>
              <a:rPr sz="4250" dirty="0">
                <a:latin typeface="Cambria"/>
                <a:cs typeface="Cambria"/>
              </a:rPr>
              <a:t>hợp cả 2 đánh giá </a:t>
            </a:r>
            <a:r>
              <a:rPr sz="4250">
                <a:latin typeface="Cambria"/>
                <a:cs typeface="Cambria"/>
              </a:rPr>
              <a:t>này </a:t>
            </a:r>
            <a:r>
              <a:rPr sz="4250" smtClean="0">
                <a:latin typeface="Cambria"/>
                <a:cs typeface="Cambria"/>
              </a:rPr>
              <a:t>đ</a:t>
            </a:r>
            <a:r>
              <a:rPr lang="en-US" sz="4250" smtClean="0">
                <a:latin typeface="Cambria"/>
                <a:cs typeface="Cambria"/>
              </a:rPr>
              <a:t>ể</a:t>
            </a:r>
            <a:r>
              <a:rPr sz="4250" smtClean="0">
                <a:latin typeface="Cambria"/>
                <a:cs typeface="Cambria"/>
              </a:rPr>
              <a:t> </a:t>
            </a:r>
            <a:r>
              <a:rPr sz="4250">
                <a:latin typeface="Cambria"/>
                <a:cs typeface="Cambria"/>
              </a:rPr>
              <a:t>có </a:t>
            </a:r>
            <a:r>
              <a:rPr sz="4250" smtClean="0">
                <a:latin typeface="Cambria"/>
                <a:cs typeface="Cambria"/>
              </a:rPr>
              <a:t>m</a:t>
            </a:r>
            <a:r>
              <a:rPr lang="en-US" sz="4250" smtClean="0">
                <a:latin typeface="Cambria"/>
                <a:cs typeface="Cambria"/>
              </a:rPr>
              <a:t>ộ</a:t>
            </a:r>
            <a:r>
              <a:rPr sz="4250" smtClean="0">
                <a:latin typeface="Cambria"/>
                <a:cs typeface="Cambria"/>
              </a:rPr>
              <a:t>t </a:t>
            </a:r>
            <a:r>
              <a:rPr sz="4250" dirty="0">
                <a:latin typeface="Cambria"/>
                <a:cs typeface="Cambria"/>
              </a:rPr>
              <a:t>đánh giá chı́nh xác </a:t>
            </a:r>
            <a:r>
              <a:rPr sz="4250">
                <a:latin typeface="Cambria"/>
                <a:cs typeface="Cambria"/>
              </a:rPr>
              <a:t>hơn </a:t>
            </a:r>
            <a:r>
              <a:rPr sz="4250" smtClean="0">
                <a:latin typeface="Cambria"/>
                <a:cs typeface="Cambria"/>
              </a:rPr>
              <a:t>là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lang="en-US" sz="4400" b="1">
                <a:latin typeface="Cambria"/>
                <a:cs typeface="Cambria"/>
              </a:rPr>
              <a:t>ℜ</a:t>
            </a:r>
            <a:endParaRPr sz="425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20" y="4413291"/>
            <a:ext cx="15303145" cy="413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47078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40" dirty="0">
                <a:solidFill>
                  <a:srgbClr val="004D80"/>
                </a:solidFill>
                <a:latin typeface="Cambria"/>
                <a:cs typeface="Cambria"/>
              </a:rPr>
              <a:t>L</a:t>
            </a:r>
            <a:r>
              <a:rPr sz="7000" b="1" spc="-135" dirty="0">
                <a:solidFill>
                  <a:srgbClr val="004D80"/>
                </a:solidFill>
                <a:latin typeface="Cambria"/>
                <a:cs typeface="Cambria"/>
              </a:rPr>
              <a:t>i</a:t>
            </a:r>
            <a:r>
              <a:rPr sz="7000" b="1" spc="-140" dirty="0">
                <a:solidFill>
                  <a:srgbClr val="004D80"/>
                </a:solidFill>
                <a:latin typeface="Cambria"/>
                <a:cs typeface="Cambria"/>
              </a:rPr>
              <a:t>ê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n</a:t>
            </a:r>
            <a:r>
              <a:rPr sz="7000" b="1" spc="-28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spc="-295" dirty="0">
                <a:solidFill>
                  <a:srgbClr val="004D80"/>
                </a:solidFill>
                <a:latin typeface="Cambria"/>
                <a:cs typeface="Cambria"/>
              </a:rPr>
              <a:t>k</a:t>
            </a:r>
            <a:r>
              <a:rPr sz="7000" b="1" spc="-140" dirty="0">
                <a:solidFill>
                  <a:srgbClr val="004D80"/>
                </a:solidFill>
                <a:latin typeface="Cambria"/>
                <a:cs typeface="Cambria"/>
              </a:rPr>
              <a:t>ế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t</a:t>
            </a:r>
            <a:r>
              <a:rPr sz="7000" b="1" spc="-280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spc="-140" dirty="0">
                <a:solidFill>
                  <a:srgbClr val="004D80"/>
                </a:solidFill>
                <a:latin typeface="Cambria"/>
                <a:cs typeface="Cambria"/>
              </a:rPr>
              <a:t>mờ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3117" y="3292475"/>
            <a:ext cx="18603933" cy="5106526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565785" indent="-5029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23529"/>
              <a:buFont typeface="Cambria"/>
              <a:buChar char="•"/>
              <a:tabLst>
                <a:tab pos="566420" algn="l"/>
              </a:tabLst>
            </a:pPr>
            <a:r>
              <a:rPr sz="4250" b="1" dirty="0">
                <a:latin typeface="Cambria"/>
                <a:cs typeface="Cambria"/>
              </a:rPr>
              <a:t>Định nghĩa 9</a:t>
            </a:r>
            <a:r>
              <a:rPr sz="4250" dirty="0">
                <a:latin typeface="Cambria"/>
                <a:cs typeface="Cambria"/>
              </a:rPr>
              <a:t>: Cho </a:t>
            </a:r>
            <a:r>
              <a:rPr sz="4250">
                <a:latin typeface="Cambria"/>
                <a:cs typeface="Cambria"/>
              </a:rPr>
              <a:t>3 </a:t>
            </a:r>
            <a:r>
              <a:rPr lang="vi-VN" sz="4250" smtClean="0">
                <a:latin typeface="Cambria"/>
                <a:cs typeface="Cambria"/>
              </a:rPr>
              <a:t>tập </a:t>
            </a:r>
            <a:r>
              <a:rPr sz="4250" smtClean="0">
                <a:latin typeface="Cambria"/>
                <a:cs typeface="Cambria"/>
              </a:rPr>
              <a:t>tham chi</a:t>
            </a:r>
            <a:r>
              <a:rPr lang="en-US" sz="4250" smtClean="0">
                <a:latin typeface="Cambria"/>
                <a:cs typeface="Cambria"/>
              </a:rPr>
              <a:t>ế</a:t>
            </a:r>
            <a:r>
              <a:rPr sz="4250" smtClean="0">
                <a:latin typeface="Cambria"/>
                <a:cs typeface="Cambria"/>
              </a:rPr>
              <a:t>u </a:t>
            </a:r>
            <a:r>
              <a:rPr sz="4650" b="1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</a:t>
            </a:r>
            <a:r>
              <a:rPr sz="4650" b="1" dirty="0">
                <a:latin typeface="Cambria"/>
                <a:cs typeface="Cambria"/>
              </a:rPr>
              <a:t> </a:t>
            </a:r>
            <a:r>
              <a:rPr sz="4650" b="1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,</a:t>
            </a:r>
            <a:r>
              <a:rPr sz="4650" b="1" dirty="0">
                <a:latin typeface="Cambria"/>
                <a:cs typeface="Cambria"/>
              </a:rPr>
              <a:t> </a:t>
            </a:r>
            <a:r>
              <a:rPr sz="4650" b="1" i="1" dirty="0">
                <a:latin typeface="Times New Roman"/>
                <a:cs typeface="Times New Roman"/>
              </a:rPr>
              <a:t>Z </a:t>
            </a:r>
            <a:r>
              <a:rPr sz="4250" dirty="0">
                <a:latin typeface="Cambria"/>
                <a:cs typeface="Cambria"/>
              </a:rPr>
              <a:t>với 2 </a:t>
            </a:r>
            <a:r>
              <a:rPr sz="4250">
                <a:latin typeface="Cambria"/>
                <a:cs typeface="Cambria"/>
              </a:rPr>
              <a:t>quan </a:t>
            </a:r>
            <a:r>
              <a:rPr sz="4250" smtClean="0">
                <a:latin typeface="Cambria"/>
                <a:cs typeface="Cambria"/>
              </a:rPr>
              <a:t>h</a:t>
            </a:r>
            <a:r>
              <a:rPr lang="vi-VN" sz="4250" smtClean="0">
                <a:latin typeface="Cambria"/>
                <a:cs typeface="Cambria"/>
              </a:rPr>
              <a:t>ệ</a:t>
            </a:r>
            <a:r>
              <a:rPr sz="4250" smtClean="0">
                <a:latin typeface="Cambria"/>
                <a:cs typeface="Cambria"/>
              </a:rPr>
              <a:t>mờ </a:t>
            </a:r>
            <a:r>
              <a:rPr sz="4650" b="1" i="1" dirty="0">
                <a:latin typeface="Times New Roman"/>
                <a:cs typeface="Times New Roman"/>
              </a:rPr>
              <a:t>P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b="1" i="1" dirty="0">
                <a:latin typeface="Times New Roman"/>
                <a:cs typeface="Times New Roman"/>
              </a:rPr>
              <a:t>Q </a:t>
            </a:r>
            <a:r>
              <a:rPr sz="4250" dirty="0">
                <a:latin typeface="Cambria"/>
                <a:cs typeface="Cambria"/>
              </a:rPr>
              <a:t>như sau:</a:t>
            </a:r>
            <a:endParaRPr sz="4250">
              <a:latin typeface="Cambria"/>
              <a:cs typeface="Cambria"/>
            </a:endParaRPr>
          </a:p>
          <a:p>
            <a:pPr marL="110998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4800" i="1" dirty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5400" b="1" i="1" baseline="-19360" dirty="0">
                <a:solidFill>
                  <a:srgbClr val="011993"/>
                </a:solidFill>
                <a:latin typeface="Times New Roman"/>
                <a:cs typeface="Times New Roman"/>
              </a:rPr>
              <a:t>P	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: 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× 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Y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→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[</a:t>
            </a:r>
            <a:r>
              <a:rPr sz="4800" smtClean="0">
                <a:solidFill>
                  <a:srgbClr val="011993"/>
                </a:solidFill>
                <a:latin typeface="Cambria"/>
                <a:cs typeface="Cambria"/>
              </a:rPr>
              <a:t>0,1</a:t>
            </a:r>
            <a:r>
              <a:rPr lang="en-US" sz="4800" smtClean="0">
                <a:solidFill>
                  <a:srgbClr val="011993"/>
                </a:solidFill>
                <a:latin typeface="Cambria"/>
                <a:cs typeface="Cambria"/>
              </a:rPr>
              <a:t>] </a:t>
            </a:r>
            <a:r>
              <a:rPr sz="4400" smtClean="0">
                <a:solidFill>
                  <a:srgbClr val="011993"/>
                </a:solidFill>
                <a:latin typeface="Cambria"/>
                <a:cs typeface="Cambria"/>
              </a:rPr>
              <a:t>,</a:t>
            </a:r>
            <a:r>
              <a:rPr lang="en-US" sz="4400" smtClean="0">
                <a:solidFill>
                  <a:srgbClr val="011993"/>
                </a:solidFill>
                <a:latin typeface="Cambria"/>
                <a:cs typeface="Cambria"/>
              </a:rPr>
              <a:t>	</a:t>
            </a:r>
            <a:r>
              <a:rPr sz="4800" i="1" smtClean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5400" b="1" i="1" baseline="-19360" smtClean="0">
                <a:solidFill>
                  <a:srgbClr val="011993"/>
                </a:solidFill>
                <a:latin typeface="Times New Roman"/>
                <a:cs typeface="Times New Roman"/>
              </a:rPr>
              <a:t>Q</a:t>
            </a:r>
            <a:r>
              <a:rPr sz="4800" smtClean="0">
                <a:solidFill>
                  <a:srgbClr val="011993"/>
                </a:solidFill>
                <a:latin typeface="Cambria"/>
                <a:cs typeface="Cambria"/>
              </a:rPr>
              <a:t>: 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Y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× 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Z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→ [0,1]</a:t>
            </a:r>
            <a:endParaRPr sz="4800">
              <a:latin typeface="Cambria"/>
              <a:cs typeface="Cambria"/>
            </a:endParaRPr>
          </a:p>
          <a:p>
            <a:pPr marL="5657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12341225" algn="l"/>
                <a:tab pos="17120235" algn="l"/>
              </a:tabLst>
            </a:pPr>
            <a:r>
              <a:rPr sz="4250">
                <a:latin typeface="Cambria"/>
                <a:cs typeface="Cambria"/>
              </a:rPr>
              <a:t>Quan </a:t>
            </a:r>
            <a:r>
              <a:rPr sz="4250" smtClean="0">
                <a:latin typeface="Cambria"/>
                <a:cs typeface="Cambria"/>
              </a:rPr>
              <a:t>h</a:t>
            </a:r>
            <a:r>
              <a:rPr lang="en-US" sz="4250" smtClean="0">
                <a:latin typeface="Cambria"/>
                <a:cs typeface="Cambria"/>
              </a:rPr>
              <a:t>ệ </a:t>
            </a:r>
            <a:r>
              <a:rPr sz="4250" smtClean="0">
                <a:latin typeface="Cambria"/>
                <a:cs typeface="Cambria"/>
              </a:rPr>
              <a:t>li</a:t>
            </a:r>
            <a:r>
              <a:rPr lang="en-US" sz="4250">
                <a:latin typeface="Cambria"/>
                <a:cs typeface="Cambria"/>
              </a:rPr>
              <a:t>ê</a:t>
            </a:r>
            <a:r>
              <a:rPr sz="4250" smtClean="0">
                <a:latin typeface="Cambria"/>
                <a:cs typeface="Cambria"/>
              </a:rPr>
              <a:t>n k</a:t>
            </a:r>
            <a:r>
              <a:rPr lang="en-US" sz="4250" smtClean="0">
                <a:latin typeface="Cambria"/>
                <a:cs typeface="Cambria"/>
              </a:rPr>
              <a:t>ế</a:t>
            </a:r>
            <a:r>
              <a:rPr sz="4250" smtClean="0">
                <a:latin typeface="Cambria"/>
                <a:cs typeface="Cambria"/>
              </a:rPr>
              <a:t>t </a:t>
            </a:r>
            <a:r>
              <a:rPr sz="4650" b="1" i="1" dirty="0">
                <a:latin typeface="Times New Roman"/>
                <a:cs typeface="Times New Roman"/>
              </a:rPr>
              <a:t>L </a:t>
            </a:r>
            <a:r>
              <a:rPr sz="4650" dirty="0">
                <a:latin typeface="Cambria"/>
                <a:cs typeface="Cambria"/>
              </a:rPr>
              <a:t>= </a:t>
            </a:r>
            <a:r>
              <a:rPr sz="4650" b="1" i="1" dirty="0">
                <a:latin typeface="Times New Roman"/>
                <a:cs typeface="Times New Roman"/>
              </a:rPr>
              <a:t>P </a:t>
            </a:r>
            <a:r>
              <a:rPr sz="4650" dirty="0">
                <a:latin typeface="Cambria"/>
                <a:cs typeface="Cambria"/>
              </a:rPr>
              <a:t>* </a:t>
            </a:r>
            <a:r>
              <a:rPr sz="4650" b="1" i="1" dirty="0">
                <a:latin typeface="Times New Roman"/>
                <a:cs typeface="Times New Roman"/>
              </a:rPr>
              <a:t>Q </a:t>
            </a:r>
            <a:r>
              <a:rPr sz="4250" dirty="0">
                <a:latin typeface="Cambria"/>
                <a:cs typeface="Cambria"/>
              </a:rPr>
              <a:t>của 2 </a:t>
            </a:r>
            <a:r>
              <a:rPr sz="4250">
                <a:latin typeface="Cambria"/>
                <a:cs typeface="Cambria"/>
              </a:rPr>
              <a:t>quan </a:t>
            </a:r>
            <a:r>
              <a:rPr sz="4250" smtClean="0">
                <a:latin typeface="Cambria"/>
                <a:cs typeface="Cambria"/>
              </a:rPr>
              <a:t>h</a:t>
            </a:r>
            <a:r>
              <a:rPr lang="en-US" sz="4250" smtClean="0">
                <a:latin typeface="Cambria"/>
                <a:cs typeface="Cambria"/>
              </a:rPr>
              <a:t>ệ </a:t>
            </a:r>
            <a:r>
              <a:rPr sz="4250" smtClean="0">
                <a:latin typeface="Cambria"/>
                <a:cs typeface="Cambria"/>
              </a:rPr>
              <a:t>này là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650" i="1" smtClean="0">
                <a:latin typeface="Arial"/>
                <a:cs typeface="Arial"/>
              </a:rPr>
              <a:t>μ</a:t>
            </a:r>
            <a:r>
              <a:rPr sz="4950" b="1" i="1" baseline="-19360" smtClean="0">
                <a:latin typeface="Times New Roman"/>
                <a:cs typeface="Times New Roman"/>
              </a:rPr>
              <a:t>L</a:t>
            </a:r>
            <a:r>
              <a:rPr sz="4950" b="1" i="1" baseline="-19360" dirty="0">
                <a:latin typeface="Times New Roman"/>
                <a:cs typeface="Times New Roman"/>
              </a:rPr>
              <a:t>	</a:t>
            </a:r>
            <a:r>
              <a:rPr sz="4650" dirty="0">
                <a:latin typeface="Cambria"/>
                <a:cs typeface="Cambria"/>
              </a:rPr>
              <a:t>: </a:t>
            </a:r>
            <a:r>
              <a:rPr sz="4650" i="1" dirty="0">
                <a:latin typeface="Times New Roman"/>
                <a:cs typeface="Times New Roman"/>
              </a:rPr>
              <a:t>X </a:t>
            </a:r>
            <a:r>
              <a:rPr sz="4650" dirty="0">
                <a:latin typeface="Cambria"/>
                <a:cs typeface="Cambria"/>
              </a:rPr>
              <a:t>× </a:t>
            </a:r>
            <a:r>
              <a:rPr sz="4650" i="1" dirty="0">
                <a:latin typeface="Times New Roman"/>
                <a:cs typeface="Times New Roman"/>
              </a:rPr>
              <a:t>Y </a:t>
            </a:r>
            <a:r>
              <a:rPr sz="4650" dirty="0">
                <a:latin typeface="Cambria"/>
                <a:cs typeface="Cambria"/>
              </a:rPr>
              <a:t>× </a:t>
            </a:r>
            <a:r>
              <a:rPr sz="4650" i="1" dirty="0">
                <a:latin typeface="Times New Roman"/>
                <a:cs typeface="Times New Roman"/>
              </a:rPr>
              <a:t>Z </a:t>
            </a:r>
            <a:r>
              <a:rPr sz="4650" dirty="0">
                <a:latin typeface="Cambria"/>
                <a:cs typeface="Cambria"/>
              </a:rPr>
              <a:t>→ </a:t>
            </a:r>
            <a:r>
              <a:rPr sz="4650">
                <a:latin typeface="Cambria"/>
                <a:cs typeface="Cambria"/>
              </a:rPr>
              <a:t>[</a:t>
            </a:r>
            <a:r>
              <a:rPr sz="4650" smtClean="0">
                <a:latin typeface="Cambria"/>
                <a:cs typeface="Cambria"/>
              </a:rPr>
              <a:t>0,1</a:t>
            </a:r>
            <a:r>
              <a:rPr lang="en-US" sz="4650">
                <a:latin typeface="Cambria"/>
                <a:cs typeface="Cambria"/>
              </a:rPr>
              <a:t>]</a:t>
            </a:r>
            <a:r>
              <a:rPr sz="4650" dirty="0">
                <a:latin typeface="Cambria"/>
                <a:cs typeface="Cambria"/>
              </a:rPr>
              <a:t>	</a:t>
            </a:r>
            <a:r>
              <a:rPr sz="4250" dirty="0">
                <a:latin typeface="Cambria"/>
                <a:cs typeface="Cambria"/>
              </a:rPr>
              <a:t>với</a:t>
            </a:r>
            <a:endParaRPr sz="4250">
              <a:latin typeface="Cambria"/>
              <a:cs typeface="Cambria"/>
            </a:endParaRPr>
          </a:p>
          <a:p>
            <a:pPr marL="5657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4650" i="1" dirty="0">
                <a:latin typeface="Arial"/>
                <a:cs typeface="Arial"/>
              </a:rPr>
              <a:t>μ</a:t>
            </a:r>
            <a:r>
              <a:rPr sz="4950" b="1" i="1" baseline="-19360" dirty="0">
                <a:latin typeface="Times New Roman"/>
                <a:cs typeface="Times New Roman"/>
              </a:rPr>
              <a:t>L</a:t>
            </a:r>
            <a:r>
              <a:rPr sz="4650" dirty="0">
                <a:latin typeface="Cambria"/>
                <a:cs typeface="Cambria"/>
              </a:rPr>
              <a:t>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z</a:t>
            </a:r>
            <a:r>
              <a:rPr sz="4650" dirty="0">
                <a:latin typeface="Cambria"/>
                <a:cs typeface="Cambria"/>
              </a:rPr>
              <a:t>) = min </a:t>
            </a:r>
            <a:r>
              <a:rPr sz="6975" baseline="-11350" dirty="0">
                <a:latin typeface="Verdana"/>
                <a:cs typeface="Verdana"/>
              </a:rPr>
              <a:t>{</a:t>
            </a:r>
            <a:r>
              <a:rPr sz="4650" i="1" dirty="0">
                <a:latin typeface="Arial"/>
                <a:cs typeface="Arial"/>
              </a:rPr>
              <a:t>μ</a:t>
            </a:r>
            <a:r>
              <a:rPr sz="4950" b="1" i="1" baseline="-19360" dirty="0">
                <a:latin typeface="Times New Roman"/>
                <a:cs typeface="Times New Roman"/>
              </a:rPr>
              <a:t>P</a:t>
            </a:r>
            <a:r>
              <a:rPr sz="4650" dirty="0">
                <a:latin typeface="Cambria"/>
                <a:cs typeface="Cambria"/>
              </a:rPr>
              <a:t>(</a:t>
            </a:r>
            <a:r>
              <a:rPr sz="4650" i="1" dirty="0">
                <a:latin typeface="Times New Roman"/>
                <a:cs typeface="Times New Roman"/>
              </a:rPr>
              <a:t>x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), </a:t>
            </a:r>
            <a:r>
              <a:rPr sz="4650" i="1" dirty="0">
                <a:latin typeface="Arial"/>
                <a:cs typeface="Arial"/>
              </a:rPr>
              <a:t>μ</a:t>
            </a:r>
            <a:r>
              <a:rPr sz="4950" b="1" i="1" baseline="-19360" dirty="0">
                <a:latin typeface="Times New Roman"/>
                <a:cs typeface="Times New Roman"/>
              </a:rPr>
              <a:t>Q</a:t>
            </a:r>
            <a:r>
              <a:rPr sz="4650" dirty="0">
                <a:latin typeface="Cambria"/>
                <a:cs typeface="Cambria"/>
              </a:rPr>
              <a:t>(</a:t>
            </a:r>
            <a:r>
              <a:rPr sz="4650" i="1" dirty="0">
                <a:latin typeface="Times New Roman"/>
                <a:cs typeface="Times New Roman"/>
              </a:rPr>
              <a:t>y</a:t>
            </a:r>
            <a:r>
              <a:rPr sz="4650" dirty="0">
                <a:latin typeface="Cambria"/>
                <a:cs typeface="Cambria"/>
              </a:rPr>
              <a:t>, </a:t>
            </a:r>
            <a:r>
              <a:rPr sz="4650" i="1" dirty="0">
                <a:latin typeface="Times New Roman"/>
                <a:cs typeface="Times New Roman"/>
              </a:rPr>
              <a:t>z</a:t>
            </a:r>
            <a:r>
              <a:rPr sz="4650" dirty="0">
                <a:latin typeface="Cambria"/>
                <a:cs typeface="Cambria"/>
              </a:rPr>
              <a:t>)</a:t>
            </a:r>
            <a:r>
              <a:rPr sz="6975" baseline="-11350" dirty="0">
                <a:latin typeface="Verdana"/>
                <a:cs typeface="Verdana"/>
              </a:rPr>
              <a:t>}</a:t>
            </a:r>
            <a:endParaRPr sz="6975" baseline="-1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27387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90" dirty="0">
                <a:solidFill>
                  <a:srgbClr val="004D80"/>
                </a:solidFill>
                <a:latin typeface="Cambria"/>
                <a:cs typeface="Cambria"/>
              </a:rPr>
              <a:t>V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í</a:t>
            </a:r>
            <a:r>
              <a:rPr sz="7000" b="1" spc="-27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spc="-145" dirty="0">
                <a:solidFill>
                  <a:srgbClr val="004D80"/>
                </a:solidFill>
                <a:latin typeface="Cambria"/>
                <a:cs typeface="Cambria"/>
              </a:rPr>
              <a:t>d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ụ</a:t>
            </a:r>
            <a:r>
              <a:rPr sz="7000" b="1" spc="-285" dirty="0">
                <a:solidFill>
                  <a:srgbClr val="004D80"/>
                </a:solidFill>
                <a:latin typeface="Cambria"/>
                <a:cs typeface="Cambria"/>
              </a:rPr>
              <a:t> 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9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606675"/>
            <a:ext cx="18629333" cy="361829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23529"/>
              <a:buFontTx/>
              <a:buChar char="•"/>
              <a:tabLst>
                <a:tab pos="515620" algn="l"/>
              </a:tabLst>
            </a:pPr>
            <a:r>
              <a:rPr sz="52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Cho </a:t>
            </a:r>
            <a:r>
              <a:rPr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quan </a:t>
            </a:r>
            <a:r>
              <a:rPr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</a:t>
            </a:r>
            <a:r>
              <a:rPr lang="vi-VN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lang="en-US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</a:t>
            </a:r>
            <a:r>
              <a:rPr lang="en-US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5200" b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 </a:t>
            </a:r>
            <a:r>
              <a:rPr lang="vi-VN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giữa ngôn ngữ sử dụng </a:t>
            </a:r>
            <a:r>
              <a:rPr lang="vi-VN" sz="52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lang="vi-VN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{</a:t>
            </a:r>
            <a:r>
              <a:rPr lang="vi-VN" sz="52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English</a:t>
            </a:r>
            <a:r>
              <a:rPr lang="vi-VN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vi-VN" sz="52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French</a:t>
            </a:r>
            <a:r>
              <a:rPr lang="en-US" sz="52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} </a:t>
            </a:r>
            <a:r>
              <a:rPr lang="vi-VN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và </a:t>
            </a:r>
            <a:r>
              <a:rPr lang="vi-VN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quốc</a:t>
            </a:r>
            <a:r>
              <a:rPr lang="en-US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 </a:t>
            </a:r>
            <a:r>
              <a:rPr lang="vi-VN" sz="52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 </a:t>
            </a:r>
            <a:r>
              <a:rPr lang="vi-VN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{</a:t>
            </a:r>
            <a:r>
              <a:rPr lang="vi-VN" sz="52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England</a:t>
            </a:r>
            <a:r>
              <a:rPr lang="vi-VN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vi-VN" sz="52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France</a:t>
            </a:r>
            <a:r>
              <a:rPr lang="en-US" sz="5200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}, </a:t>
            </a:r>
            <a:r>
              <a:rPr lang="vi-VN" sz="5200" b="1" i="1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Q </a:t>
            </a:r>
            <a:r>
              <a:rPr lang="vi-VN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quan </a:t>
            </a:r>
            <a:r>
              <a:rPr lang="vi-VN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hệ</a:t>
            </a:r>
            <a:r>
              <a:rPr lang="en-US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giữa </a:t>
            </a:r>
            <a:r>
              <a:rPr lang="vi-VN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quốc </a:t>
            </a:r>
            <a:r>
              <a:rPr lang="vi-VN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</a:t>
            </a:r>
            <a:r>
              <a:rPr lang="en-US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và loại đồng </a:t>
            </a:r>
            <a:r>
              <a:rPr lang="vi-VN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tiền</a:t>
            </a:r>
            <a:r>
              <a:rPr lang="en-US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de-DE" sz="52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Z </a:t>
            </a:r>
            <a:r>
              <a:rPr lang="de-DE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lang="de-DE" sz="520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lang="de-DE" sz="52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Pound</a:t>
            </a:r>
            <a:r>
              <a:rPr lang="de-DE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de-DE" sz="52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Euro</a:t>
            </a:r>
            <a:r>
              <a:rPr lang="de-DE" sz="520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 </a:t>
            </a:r>
            <a:r>
              <a:rPr lang="de-DE" sz="52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như sau</a:t>
            </a:r>
            <a:r>
              <a:rPr lang="de-DE" sz="520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endParaRPr lang="de-DE" sz="52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6569075"/>
            <a:ext cx="1071975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7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8142" y="1278014"/>
            <a:ext cx="18440308" cy="132279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14984" marR="5080" indent="-502920">
              <a:lnSpc>
                <a:spcPts val="5030"/>
              </a:lnSpc>
              <a:spcBef>
                <a:spcPts val="315"/>
              </a:spcBef>
              <a:buSzPct val="123529"/>
              <a:buChar char="•"/>
              <a:tabLst>
                <a:tab pos="515620" algn="l"/>
              </a:tabLst>
            </a:pPr>
            <a:r>
              <a:rPr sz="4250">
                <a:latin typeface="Cambria"/>
                <a:cs typeface="Cambria"/>
              </a:rPr>
              <a:t>Quan </a:t>
            </a:r>
            <a:r>
              <a:rPr sz="4250" smtClean="0">
                <a:latin typeface="Cambria"/>
                <a:cs typeface="Cambria"/>
              </a:rPr>
              <a:t>h</a:t>
            </a:r>
            <a:r>
              <a:rPr lang="vi-VN" sz="4250" smtClean="0">
                <a:latin typeface="Cambria"/>
                <a:cs typeface="Cambria"/>
              </a:rPr>
              <a:t>ệ</a:t>
            </a:r>
            <a:r>
              <a:rPr lang="en-US" sz="4250" smtClean="0">
                <a:latin typeface="Cambria"/>
                <a:cs typeface="Cambria"/>
              </a:rPr>
              <a:t> </a:t>
            </a:r>
            <a:r>
              <a:rPr sz="4250" smtClean="0">
                <a:latin typeface="Cambria"/>
                <a:cs typeface="Cambria"/>
              </a:rPr>
              <a:t>lie</a:t>
            </a:r>
            <a:r>
              <a:rPr sz="4250" dirty="0">
                <a:latin typeface="Cambria"/>
                <a:cs typeface="Cambria"/>
              </a:rPr>
              <a:t>̂</a:t>
            </a:r>
            <a:r>
              <a:rPr sz="4250">
                <a:latin typeface="Cambria"/>
                <a:cs typeface="Cambria"/>
              </a:rPr>
              <a:t>n </a:t>
            </a:r>
            <a:r>
              <a:rPr sz="4250" smtClean="0">
                <a:latin typeface="Cambria"/>
                <a:cs typeface="Cambria"/>
              </a:rPr>
              <a:t>k</a:t>
            </a:r>
            <a:r>
              <a:rPr lang="en-US" sz="4250" smtClean="0">
                <a:latin typeface="Cambria"/>
                <a:cs typeface="Cambria"/>
              </a:rPr>
              <a:t>ế</a:t>
            </a:r>
            <a:r>
              <a:rPr sz="4250" smtClean="0">
                <a:latin typeface="Cambria"/>
                <a:cs typeface="Cambria"/>
              </a:rPr>
              <a:t>t </a:t>
            </a:r>
            <a:r>
              <a:rPr sz="4250" dirty="0">
                <a:latin typeface="Cambria"/>
                <a:cs typeface="Cambria"/>
              </a:rPr>
              <a:t>giữa ngôn ngữ sử dụng</a:t>
            </a:r>
            <a:r>
              <a:rPr sz="4250">
                <a:latin typeface="Cambria"/>
                <a:cs typeface="Cambria"/>
              </a:rPr>
              <a:t>, </a:t>
            </a:r>
            <a:r>
              <a:rPr sz="4250" smtClean="0">
                <a:latin typeface="Cambria"/>
                <a:cs typeface="Cambria"/>
              </a:rPr>
              <a:t>qu</a:t>
            </a:r>
            <a:r>
              <a:rPr lang="en-US" sz="4250" smtClean="0">
                <a:latin typeface="Cambria"/>
                <a:cs typeface="Cambria"/>
              </a:rPr>
              <a:t>ố</a:t>
            </a:r>
            <a:r>
              <a:rPr sz="4250" smtClean="0">
                <a:latin typeface="Cambria"/>
                <a:cs typeface="Cambria"/>
              </a:rPr>
              <a:t>c </a:t>
            </a:r>
            <a:r>
              <a:rPr sz="4250" dirty="0">
                <a:latin typeface="Cambria"/>
                <a:cs typeface="Cambria"/>
              </a:rPr>
              <a:t>gia và </a:t>
            </a:r>
            <a:r>
              <a:rPr sz="4250">
                <a:latin typeface="Cambria"/>
                <a:cs typeface="Cambria"/>
              </a:rPr>
              <a:t>loại </a:t>
            </a:r>
            <a:r>
              <a:rPr sz="4250" smtClean="0">
                <a:latin typeface="Cambria"/>
                <a:cs typeface="Cambria"/>
              </a:rPr>
              <a:t>đ</a:t>
            </a:r>
            <a:r>
              <a:rPr lang="en-US" sz="4250" smtClean="0">
                <a:latin typeface="Cambria"/>
                <a:cs typeface="Cambria"/>
              </a:rPr>
              <a:t>ồ</a:t>
            </a:r>
            <a:r>
              <a:rPr sz="4250" smtClean="0">
                <a:latin typeface="Cambria"/>
                <a:cs typeface="Cambria"/>
              </a:rPr>
              <a:t>ng ti</a:t>
            </a:r>
            <a:r>
              <a:rPr lang="en-US" sz="4250" smtClean="0">
                <a:latin typeface="Cambria"/>
                <a:cs typeface="Cambria"/>
              </a:rPr>
              <a:t>ề</a:t>
            </a:r>
            <a:r>
              <a:rPr sz="4250" smtClean="0">
                <a:latin typeface="Cambria"/>
                <a:cs typeface="Cambria"/>
              </a:rPr>
              <a:t>n </a:t>
            </a:r>
            <a:r>
              <a:rPr sz="4250">
                <a:latin typeface="Cambria"/>
                <a:cs typeface="Cambria"/>
              </a:rPr>
              <a:t>như </a:t>
            </a:r>
            <a:r>
              <a:rPr sz="4250" smtClean="0">
                <a:latin typeface="Cambria"/>
                <a:cs typeface="Cambria"/>
              </a:rPr>
              <a:t>bản</a:t>
            </a:r>
            <a:r>
              <a:rPr lang="en-US" sz="4250" smtClean="0">
                <a:latin typeface="Cambria"/>
                <a:cs typeface="Cambria"/>
              </a:rPr>
              <a:t>g </a:t>
            </a:r>
            <a:r>
              <a:rPr sz="4250" smtClean="0">
                <a:latin typeface="Cambria"/>
                <a:cs typeface="Cambria"/>
              </a:rPr>
              <a:t>sau</a:t>
            </a:r>
            <a:r>
              <a:rPr sz="4250" dirty="0">
                <a:latin typeface="Cambria"/>
                <a:cs typeface="Cambria"/>
              </a:rPr>
              <a:t>:</a:t>
            </a:r>
            <a:endParaRPr sz="425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75311" y="2968495"/>
          <a:ext cx="15255239" cy="6741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2540"/>
                <a:gridCol w="2542540"/>
                <a:gridCol w="2542539"/>
                <a:gridCol w="2542540"/>
                <a:gridCol w="2542540"/>
                <a:gridCol w="2542540"/>
              </a:tblGrid>
              <a:tr h="7717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dirty="0">
                          <a:latin typeface="Cambria"/>
                          <a:cs typeface="Cambria"/>
                        </a:rPr>
                        <a:t>x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dirty="0">
                          <a:latin typeface="Cambria"/>
                          <a:cs typeface="Cambria"/>
                        </a:rPr>
                        <a:t>y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dirty="0">
                          <a:latin typeface="Cambria"/>
                          <a:cs typeface="Cambria"/>
                        </a:rPr>
                        <a:t>z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b="1" i="1" dirty="0">
                          <a:latin typeface="Cambria"/>
                          <a:cs typeface="Cambria"/>
                        </a:rPr>
                        <a:t>P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b="1" i="1" dirty="0">
                          <a:latin typeface="Cambria"/>
                          <a:cs typeface="Cambria"/>
                        </a:rPr>
                        <a:t>Q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b="1" i="1" dirty="0">
                          <a:latin typeface="Cambria"/>
                          <a:cs typeface="Cambria"/>
                        </a:rPr>
                        <a:t>L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</a:tr>
              <a:tr h="7461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250" i="1" spc="15" dirty="0">
                          <a:latin typeface="Cambria"/>
                          <a:cs typeface="Cambria"/>
                        </a:rPr>
                        <a:t>English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250" i="1" spc="15" dirty="0">
                          <a:latin typeface="Cambria"/>
                          <a:cs typeface="Cambria"/>
                        </a:rPr>
                        <a:t>England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250" i="1" spc="5" dirty="0">
                          <a:latin typeface="Cambria"/>
                          <a:cs typeface="Cambria"/>
                        </a:rPr>
                        <a:t>Pound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250" dirty="0">
                          <a:latin typeface="Cambria"/>
                          <a:cs typeface="Cambria"/>
                        </a:rPr>
                        <a:t>1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250" dirty="0">
                          <a:latin typeface="Cambria"/>
                          <a:cs typeface="Cambria"/>
                        </a:rPr>
                        <a:t>1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250" dirty="0">
                          <a:latin typeface="Cambria"/>
                          <a:cs typeface="Cambria"/>
                        </a:rPr>
                        <a:t>1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</a:tr>
              <a:tr h="746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15" dirty="0">
                          <a:latin typeface="Cambria"/>
                          <a:cs typeface="Cambria"/>
                        </a:rPr>
                        <a:t>English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15" dirty="0">
                          <a:latin typeface="Cambria"/>
                          <a:cs typeface="Cambria"/>
                        </a:rPr>
                        <a:t>England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-15" dirty="0">
                          <a:latin typeface="Cambria"/>
                          <a:cs typeface="Cambria"/>
                        </a:rPr>
                        <a:t>Euro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dirty="0">
                          <a:latin typeface="Cambria"/>
                          <a:cs typeface="Cambria"/>
                        </a:rPr>
                        <a:t>1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0.1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0.1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</a:tr>
              <a:tr h="746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15" dirty="0">
                          <a:latin typeface="Cambria"/>
                          <a:cs typeface="Cambria"/>
                        </a:rPr>
                        <a:t>English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-5" dirty="0">
                          <a:latin typeface="Cambria"/>
                          <a:cs typeface="Cambria"/>
                        </a:rPr>
                        <a:t>France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5" dirty="0">
                          <a:latin typeface="Cambria"/>
                          <a:cs typeface="Cambria"/>
                        </a:rPr>
                        <a:t>Pound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0.2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0.2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0.2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</a:tr>
              <a:tr h="746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15" dirty="0">
                          <a:latin typeface="Cambria"/>
                          <a:cs typeface="Cambria"/>
                        </a:rPr>
                        <a:t>English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-5" dirty="0">
                          <a:latin typeface="Cambria"/>
                          <a:cs typeface="Cambria"/>
                        </a:rPr>
                        <a:t>France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-15" dirty="0">
                          <a:latin typeface="Cambria"/>
                          <a:cs typeface="Cambria"/>
                        </a:rPr>
                        <a:t>Euro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0.2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0.8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0.2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</a:tr>
              <a:tr h="7461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-5" dirty="0">
                          <a:latin typeface="Cambria"/>
                          <a:cs typeface="Cambria"/>
                        </a:rPr>
                        <a:t>French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15" dirty="0">
                          <a:latin typeface="Cambria"/>
                          <a:cs typeface="Cambria"/>
                        </a:rPr>
                        <a:t>England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5" dirty="0">
                          <a:latin typeface="Cambria"/>
                          <a:cs typeface="Cambria"/>
                        </a:rPr>
                        <a:t>Pound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dirty="0">
                          <a:latin typeface="Cambria"/>
                          <a:cs typeface="Cambria"/>
                        </a:rPr>
                        <a:t>0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dirty="0">
                          <a:latin typeface="Cambria"/>
                          <a:cs typeface="Cambria"/>
                        </a:rPr>
                        <a:t>1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dirty="0">
                          <a:latin typeface="Cambria"/>
                          <a:cs typeface="Cambria"/>
                        </a:rPr>
                        <a:t>0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</a:tr>
              <a:tr h="746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-5" dirty="0">
                          <a:latin typeface="Cambria"/>
                          <a:cs typeface="Cambria"/>
                        </a:rPr>
                        <a:t>French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15" dirty="0">
                          <a:latin typeface="Cambria"/>
                          <a:cs typeface="Cambria"/>
                        </a:rPr>
                        <a:t>England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-15" dirty="0">
                          <a:latin typeface="Cambria"/>
                          <a:cs typeface="Cambria"/>
                        </a:rPr>
                        <a:t>Euro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dirty="0">
                          <a:latin typeface="Cambria"/>
                          <a:cs typeface="Cambria"/>
                        </a:rPr>
                        <a:t>0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0.1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dirty="0">
                          <a:latin typeface="Cambria"/>
                          <a:cs typeface="Cambria"/>
                        </a:rPr>
                        <a:t>0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</a:tr>
              <a:tr h="746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-5" dirty="0">
                          <a:latin typeface="Cambria"/>
                          <a:cs typeface="Cambria"/>
                        </a:rPr>
                        <a:t>French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-5" dirty="0">
                          <a:latin typeface="Cambria"/>
                          <a:cs typeface="Cambria"/>
                        </a:rPr>
                        <a:t>France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5" dirty="0">
                          <a:latin typeface="Cambria"/>
                          <a:cs typeface="Cambria"/>
                        </a:rPr>
                        <a:t>Pound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dirty="0">
                          <a:latin typeface="Cambria"/>
                          <a:cs typeface="Cambria"/>
                        </a:rPr>
                        <a:t>1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0.2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0.2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</a:tr>
              <a:tr h="746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-5" dirty="0">
                          <a:latin typeface="Cambria"/>
                          <a:cs typeface="Cambria"/>
                        </a:rPr>
                        <a:t>French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-5" dirty="0">
                          <a:latin typeface="Cambria"/>
                          <a:cs typeface="Cambria"/>
                        </a:rPr>
                        <a:t>France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i="1" spc="-15" dirty="0">
                          <a:latin typeface="Cambria"/>
                          <a:cs typeface="Cambria"/>
                        </a:rPr>
                        <a:t>Euro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dirty="0">
                          <a:latin typeface="Cambria"/>
                          <a:cs typeface="Cambria"/>
                        </a:rPr>
                        <a:t>1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0.8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spc="15" dirty="0">
                          <a:latin typeface="Cambria"/>
                          <a:cs typeface="Cambria"/>
                        </a:rPr>
                        <a:t>0.8</a:t>
                      </a:r>
                      <a:endParaRPr sz="425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8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773831"/>
            <a:ext cx="75803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Hợp thành mờ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066" y="2835275"/>
            <a:ext cx="18827584" cy="48872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65785" marR="99695" indent="-502920">
              <a:lnSpc>
                <a:spcPct val="150000"/>
              </a:lnSpc>
              <a:buSzPct val="123529"/>
              <a:buFont typeface="Cambria"/>
              <a:buChar char="•"/>
              <a:tabLst>
                <a:tab pos="566420" algn="l"/>
              </a:tabLst>
            </a:pPr>
            <a:r>
              <a:rPr sz="4400" b="1" dirty="0">
                <a:latin typeface="Cambria"/>
                <a:cs typeface="Cambria"/>
              </a:rPr>
              <a:t>Định nghĩa 10</a:t>
            </a:r>
            <a:r>
              <a:rPr sz="4400" dirty="0">
                <a:latin typeface="Cambria"/>
                <a:cs typeface="Cambria"/>
              </a:rPr>
              <a:t>: Cho </a:t>
            </a:r>
            <a:r>
              <a:rPr sz="4400">
                <a:latin typeface="Cambria"/>
                <a:cs typeface="Cambria"/>
              </a:rPr>
              <a:t>3 </a:t>
            </a:r>
            <a:r>
              <a:rPr lang="vi-VN" sz="4400" smtClean="0">
                <a:latin typeface="Cambria"/>
                <a:cs typeface="Cambria"/>
              </a:rPr>
              <a:t>tập </a:t>
            </a:r>
            <a:r>
              <a:rPr sz="4400" smtClean="0">
                <a:latin typeface="Cambria"/>
                <a:cs typeface="Cambria"/>
              </a:rPr>
              <a:t>tham chi</a:t>
            </a:r>
            <a:r>
              <a:rPr lang="en-US" sz="4400" smtClean="0">
                <a:latin typeface="Cambria"/>
                <a:cs typeface="Cambria"/>
              </a:rPr>
              <a:t>ế</a:t>
            </a:r>
            <a:r>
              <a:rPr sz="4400" smtClean="0">
                <a:latin typeface="Cambria"/>
                <a:cs typeface="Cambria"/>
              </a:rPr>
              <a:t>u </a:t>
            </a:r>
            <a:r>
              <a:rPr sz="4800" b="1" i="1" dirty="0">
                <a:latin typeface="Times New Roman"/>
                <a:cs typeface="Times New Roman"/>
              </a:rPr>
              <a:t>X</a:t>
            </a:r>
            <a:r>
              <a:rPr sz="4800" dirty="0">
                <a:latin typeface="Cambria"/>
                <a:cs typeface="Cambria"/>
              </a:rPr>
              <a:t>, </a:t>
            </a:r>
            <a:r>
              <a:rPr sz="4800" b="1" i="1" dirty="0">
                <a:latin typeface="Times New Roman"/>
                <a:cs typeface="Times New Roman"/>
              </a:rPr>
              <a:t>Y</a:t>
            </a:r>
            <a:r>
              <a:rPr sz="4800" dirty="0">
                <a:latin typeface="Cambria"/>
                <a:cs typeface="Cambria"/>
              </a:rPr>
              <a:t>, </a:t>
            </a:r>
            <a:r>
              <a:rPr sz="4800" b="1" i="1" dirty="0">
                <a:latin typeface="Times New Roman"/>
                <a:cs typeface="Times New Roman"/>
              </a:rPr>
              <a:t>Z</a:t>
            </a:r>
            <a:r>
              <a:rPr sz="4800" i="1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Cambria"/>
                <a:cs typeface="Cambria"/>
              </a:rPr>
              <a:t>với 2 </a:t>
            </a:r>
            <a:r>
              <a:rPr sz="4400">
                <a:latin typeface="Cambria"/>
                <a:cs typeface="Cambria"/>
              </a:rPr>
              <a:t>quan </a:t>
            </a:r>
            <a:r>
              <a:rPr sz="4400" smtClean="0">
                <a:latin typeface="Cambria"/>
                <a:cs typeface="Cambria"/>
              </a:rPr>
              <a:t>h</a:t>
            </a:r>
            <a:r>
              <a:rPr lang="vi-VN" sz="4400" smtClean="0">
                <a:latin typeface="Cambria"/>
                <a:cs typeface="Cambria"/>
              </a:rPr>
              <a:t>ệ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mờ </a:t>
            </a:r>
            <a:r>
              <a:rPr sz="4800" b="1" i="1" dirty="0">
                <a:latin typeface="Times New Roman"/>
                <a:cs typeface="Times New Roman"/>
              </a:rPr>
              <a:t>P</a:t>
            </a:r>
            <a:r>
              <a:rPr sz="4800" dirty="0">
                <a:latin typeface="Cambria"/>
                <a:cs typeface="Cambria"/>
              </a:rPr>
              <a:t>, </a:t>
            </a:r>
            <a:r>
              <a:rPr sz="4800" b="1" i="1" dirty="0">
                <a:latin typeface="Times New Roman"/>
                <a:cs typeface="Times New Roman"/>
              </a:rPr>
              <a:t>Q </a:t>
            </a:r>
            <a:r>
              <a:rPr sz="4400">
                <a:latin typeface="Cambria"/>
                <a:cs typeface="Cambria"/>
              </a:rPr>
              <a:t>có </a:t>
            </a:r>
            <a:r>
              <a:rPr sz="4400" smtClean="0">
                <a:latin typeface="Cambria"/>
                <a:cs typeface="Cambria"/>
              </a:rPr>
              <a:t>hàm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thu</a:t>
            </a:r>
            <a:r>
              <a:rPr lang="en-US" sz="4400" smtClean="0">
                <a:latin typeface="Cambria"/>
                <a:cs typeface="Cambria"/>
              </a:rPr>
              <a:t>ộ</a:t>
            </a:r>
            <a:r>
              <a:rPr sz="4400" smtClean="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là </a:t>
            </a:r>
            <a:r>
              <a:rPr sz="4800" i="1" dirty="0">
                <a:latin typeface="Arial"/>
                <a:cs typeface="Arial"/>
              </a:rPr>
              <a:t>μ</a:t>
            </a:r>
            <a:r>
              <a:rPr sz="5400" b="1" i="1" baseline="-19360" dirty="0">
                <a:latin typeface="Times New Roman"/>
                <a:cs typeface="Times New Roman"/>
              </a:rPr>
              <a:t>P </a:t>
            </a:r>
            <a:r>
              <a:rPr sz="4400" dirty="0">
                <a:latin typeface="Cambria"/>
                <a:cs typeface="Cambria"/>
              </a:rPr>
              <a:t>và </a:t>
            </a:r>
            <a:r>
              <a:rPr sz="4800" i="1" dirty="0">
                <a:latin typeface="Arial"/>
                <a:cs typeface="Arial"/>
              </a:rPr>
              <a:t>μ</a:t>
            </a:r>
            <a:r>
              <a:rPr sz="5400" b="1" i="1" baseline="-19360" dirty="0">
                <a:latin typeface="Times New Roman"/>
                <a:cs typeface="Times New Roman"/>
              </a:rPr>
              <a:t>Q</a:t>
            </a:r>
            <a:r>
              <a:rPr sz="4400" dirty="0">
                <a:latin typeface="Cambria"/>
                <a:cs typeface="Cambria"/>
              </a:rPr>
              <a:t>, phép hợp thành mờ </a:t>
            </a:r>
            <a:r>
              <a:rPr sz="4800" b="1" i="1" dirty="0">
                <a:latin typeface="Times New Roman"/>
                <a:cs typeface="Times New Roman"/>
              </a:rPr>
              <a:t>F </a:t>
            </a:r>
            <a:r>
              <a:rPr sz="4800" dirty="0">
                <a:latin typeface="Cambria"/>
                <a:cs typeface="Cambria"/>
              </a:rPr>
              <a:t>= </a:t>
            </a:r>
            <a:r>
              <a:rPr sz="4800" b="1" i="1" dirty="0">
                <a:latin typeface="Times New Roman"/>
                <a:cs typeface="Times New Roman"/>
              </a:rPr>
              <a:t>P </a:t>
            </a:r>
            <a:r>
              <a:rPr sz="4800" dirty="0">
                <a:latin typeface="Cambria"/>
                <a:cs typeface="Cambria"/>
              </a:rPr>
              <a:t>∘ </a:t>
            </a:r>
            <a:r>
              <a:rPr sz="4800" b="1" i="1" dirty="0">
                <a:latin typeface="Times New Roman"/>
                <a:cs typeface="Times New Roman"/>
              </a:rPr>
              <a:t>Q </a:t>
            </a:r>
            <a:r>
              <a:rPr sz="4400" dirty="0">
                <a:latin typeface="Cambria"/>
                <a:cs typeface="Cambria"/>
              </a:rPr>
              <a:t>của 2 </a:t>
            </a:r>
            <a:r>
              <a:rPr sz="4400">
                <a:latin typeface="Cambria"/>
                <a:cs typeface="Cambria"/>
              </a:rPr>
              <a:t>quan </a:t>
            </a:r>
            <a:r>
              <a:rPr sz="4400" smtClean="0">
                <a:latin typeface="Cambria"/>
                <a:cs typeface="Cambria"/>
              </a:rPr>
              <a:t>h</a:t>
            </a:r>
            <a:r>
              <a:rPr lang="vi-VN" sz="4400" smtClean="0">
                <a:latin typeface="Cambria"/>
                <a:cs typeface="Cambria"/>
              </a:rPr>
              <a:t>ệ</a:t>
            </a:r>
            <a:r>
              <a:rPr lang="en-US" sz="4400" smtClean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này là</a:t>
            </a:r>
            <a:r>
              <a:rPr lang="en-US" sz="4400" smtClean="0">
                <a:latin typeface="Cambria"/>
                <a:cs typeface="Cambria"/>
              </a:rPr>
              <a:t> </a:t>
            </a:r>
          </a:p>
          <a:p>
            <a:pPr marL="62865" marR="99695">
              <a:lnSpc>
                <a:spcPct val="150000"/>
              </a:lnSpc>
              <a:buSzPct val="123529"/>
            </a:pPr>
            <a:r>
              <a:rPr lang="en-US" sz="4400" i="1">
                <a:latin typeface="Cambria"/>
                <a:cs typeface="Arial"/>
              </a:rPr>
              <a:t>	</a:t>
            </a:r>
            <a:r>
              <a:rPr sz="4800" i="1" smtClean="0">
                <a:latin typeface="Arial"/>
                <a:cs typeface="Arial"/>
              </a:rPr>
              <a:t>μ</a:t>
            </a:r>
            <a:r>
              <a:rPr sz="5400" b="1" i="1" baseline="-19360" smtClean="0">
                <a:latin typeface="Times New Roman"/>
                <a:cs typeface="Times New Roman"/>
              </a:rPr>
              <a:t>F</a:t>
            </a:r>
            <a:r>
              <a:rPr lang="en-US" sz="5400" b="1" i="1" baseline="-19360" smtClean="0">
                <a:latin typeface="Times New Roman"/>
                <a:cs typeface="Times New Roman"/>
              </a:rPr>
              <a:t> </a:t>
            </a:r>
            <a:r>
              <a:rPr sz="4800" smtClean="0">
                <a:latin typeface="Cambria"/>
                <a:cs typeface="Cambria"/>
              </a:rPr>
              <a:t>: </a:t>
            </a:r>
            <a:r>
              <a:rPr sz="4800" i="1" dirty="0">
                <a:latin typeface="Times New Roman"/>
                <a:cs typeface="Times New Roman"/>
              </a:rPr>
              <a:t>X </a:t>
            </a:r>
            <a:r>
              <a:rPr sz="4800" dirty="0">
                <a:latin typeface="Cambria"/>
                <a:cs typeface="Cambria"/>
              </a:rPr>
              <a:t>× </a:t>
            </a:r>
            <a:r>
              <a:rPr sz="4800" i="1" dirty="0">
                <a:latin typeface="Times New Roman"/>
                <a:cs typeface="Times New Roman"/>
              </a:rPr>
              <a:t>Z </a:t>
            </a:r>
            <a:r>
              <a:rPr sz="4800" dirty="0">
                <a:latin typeface="Cambria"/>
                <a:cs typeface="Cambria"/>
              </a:rPr>
              <a:t>→ </a:t>
            </a:r>
            <a:r>
              <a:rPr sz="4800">
                <a:latin typeface="Cambria"/>
                <a:cs typeface="Cambria"/>
              </a:rPr>
              <a:t>[</a:t>
            </a:r>
            <a:r>
              <a:rPr sz="4800" smtClean="0">
                <a:latin typeface="Cambria"/>
                <a:cs typeface="Cambria"/>
              </a:rPr>
              <a:t>0,1</a:t>
            </a:r>
            <a:r>
              <a:rPr lang="en-US" sz="4800" smtClean="0">
                <a:latin typeface="Cambria"/>
                <a:cs typeface="Cambria"/>
              </a:rPr>
              <a:t>]</a:t>
            </a:r>
            <a:r>
              <a:rPr lang="en-US" sz="4800" dirty="0">
                <a:latin typeface="Cambria"/>
                <a:cs typeface="Cambria"/>
              </a:rPr>
              <a:t> </a:t>
            </a:r>
            <a:r>
              <a:rPr sz="4400" smtClean="0">
                <a:latin typeface="Cambria"/>
                <a:cs typeface="Cambria"/>
              </a:rPr>
              <a:t>với </a:t>
            </a:r>
            <a:r>
              <a:rPr sz="4800" i="1" dirty="0">
                <a:latin typeface="Arial"/>
                <a:cs typeface="Arial"/>
              </a:rPr>
              <a:t>μ</a:t>
            </a:r>
            <a:r>
              <a:rPr sz="5400" b="1" i="1" baseline="-19360" dirty="0">
                <a:latin typeface="Times New Roman"/>
                <a:cs typeface="Times New Roman"/>
              </a:rPr>
              <a:t>F</a:t>
            </a:r>
            <a:r>
              <a:rPr sz="4800" dirty="0">
                <a:latin typeface="Cambria"/>
                <a:cs typeface="Cambria"/>
              </a:rPr>
              <a:t>(</a:t>
            </a:r>
            <a:r>
              <a:rPr sz="4800" i="1" dirty="0">
                <a:latin typeface="Times New Roman"/>
                <a:cs typeface="Times New Roman"/>
              </a:rPr>
              <a:t>x</a:t>
            </a:r>
            <a:r>
              <a:rPr sz="4800" dirty="0">
                <a:latin typeface="Cambria"/>
                <a:cs typeface="Cambria"/>
              </a:rPr>
              <a:t>, </a:t>
            </a:r>
            <a:r>
              <a:rPr sz="4800" i="1" dirty="0">
                <a:latin typeface="Times New Roman"/>
                <a:cs typeface="Times New Roman"/>
              </a:rPr>
              <a:t>z</a:t>
            </a:r>
            <a:r>
              <a:rPr sz="4800" dirty="0">
                <a:latin typeface="Cambria"/>
                <a:cs typeface="Cambria"/>
              </a:rPr>
              <a:t>) = max </a:t>
            </a:r>
            <a:r>
              <a:rPr sz="7200" baseline="-11350" dirty="0">
                <a:latin typeface="Verdana"/>
                <a:cs typeface="Verdana"/>
              </a:rPr>
              <a:t>{</a:t>
            </a:r>
            <a:r>
              <a:rPr sz="4800" i="1" dirty="0">
                <a:latin typeface="Arial"/>
                <a:cs typeface="Arial"/>
              </a:rPr>
              <a:t>μ</a:t>
            </a:r>
            <a:r>
              <a:rPr sz="5400" b="1" i="1" baseline="-19360" dirty="0">
                <a:latin typeface="Times New Roman"/>
                <a:cs typeface="Times New Roman"/>
              </a:rPr>
              <a:t>L</a:t>
            </a:r>
            <a:r>
              <a:rPr sz="4800" dirty="0">
                <a:latin typeface="Cambria"/>
                <a:cs typeface="Cambria"/>
              </a:rPr>
              <a:t>(</a:t>
            </a:r>
            <a:r>
              <a:rPr sz="4800" i="1" dirty="0">
                <a:latin typeface="Times New Roman"/>
                <a:cs typeface="Times New Roman"/>
              </a:rPr>
              <a:t>x</a:t>
            </a:r>
            <a:r>
              <a:rPr sz="4800" dirty="0">
                <a:latin typeface="Cambria"/>
                <a:cs typeface="Cambria"/>
              </a:rPr>
              <a:t>, </a:t>
            </a:r>
            <a:r>
              <a:rPr sz="4800" i="1" dirty="0">
                <a:latin typeface="Times New Roman"/>
                <a:cs typeface="Times New Roman"/>
              </a:rPr>
              <a:t>y</a:t>
            </a:r>
            <a:r>
              <a:rPr sz="4800" dirty="0">
                <a:latin typeface="Cambria"/>
                <a:cs typeface="Cambria"/>
              </a:rPr>
              <a:t>, </a:t>
            </a:r>
            <a:r>
              <a:rPr sz="4800" i="1" dirty="0">
                <a:latin typeface="Times New Roman"/>
                <a:cs typeface="Times New Roman"/>
              </a:rPr>
              <a:t>z</a:t>
            </a:r>
            <a:r>
              <a:rPr sz="4800" dirty="0">
                <a:latin typeface="Cambria"/>
                <a:cs typeface="Cambria"/>
              </a:rPr>
              <a:t>)</a:t>
            </a:r>
            <a:r>
              <a:rPr sz="7200" baseline="-11350" dirty="0">
                <a:latin typeface="Verdana"/>
                <a:cs typeface="Verdana"/>
              </a:rPr>
              <a:t>/</a:t>
            </a:r>
            <a:r>
              <a:rPr sz="4800" i="1" dirty="0">
                <a:latin typeface="Times New Roman"/>
                <a:cs typeface="Times New Roman"/>
              </a:rPr>
              <a:t>y </a:t>
            </a:r>
            <a:r>
              <a:rPr sz="4800" dirty="0">
                <a:latin typeface="Cambria"/>
                <a:cs typeface="Cambria"/>
              </a:rPr>
              <a:t>∈ </a:t>
            </a:r>
            <a:r>
              <a:rPr sz="4800" i="1" dirty="0">
                <a:latin typeface="Times New Roman"/>
                <a:cs typeface="Times New Roman"/>
              </a:rPr>
              <a:t>Y</a:t>
            </a:r>
            <a:r>
              <a:rPr sz="7200" baseline="-11350" dirty="0">
                <a:latin typeface="Verdana"/>
                <a:cs typeface="Verdana"/>
              </a:rPr>
              <a:t>}</a:t>
            </a:r>
            <a:r>
              <a:rPr sz="4800" dirty="0">
                <a:latin typeface="Cambria"/>
                <a:cs typeface="Cambria"/>
              </a:rPr>
              <a:t>, ∀(</a:t>
            </a:r>
            <a:r>
              <a:rPr sz="4800" i="1" dirty="0">
                <a:latin typeface="Times New Roman"/>
                <a:cs typeface="Times New Roman"/>
              </a:rPr>
              <a:t>x</a:t>
            </a:r>
            <a:r>
              <a:rPr sz="4800" dirty="0">
                <a:latin typeface="Cambria"/>
                <a:cs typeface="Cambria"/>
              </a:rPr>
              <a:t>, </a:t>
            </a:r>
            <a:r>
              <a:rPr sz="4800" i="1" dirty="0">
                <a:latin typeface="Times New Roman"/>
                <a:cs typeface="Times New Roman"/>
              </a:rPr>
              <a:t>z</a:t>
            </a:r>
            <a:r>
              <a:rPr sz="4800" dirty="0">
                <a:latin typeface="Cambria"/>
                <a:cs typeface="Cambria"/>
              </a:rPr>
              <a:t>) ∈ </a:t>
            </a:r>
            <a:r>
              <a:rPr sz="4800" i="1" dirty="0">
                <a:latin typeface="Times New Roman"/>
                <a:cs typeface="Times New Roman"/>
              </a:rPr>
              <a:t>X </a:t>
            </a:r>
            <a:r>
              <a:rPr sz="4800" dirty="0">
                <a:latin typeface="Cambria"/>
                <a:cs typeface="Cambria"/>
              </a:rPr>
              <a:t>× </a:t>
            </a:r>
            <a:r>
              <a:rPr sz="4800" i="1" dirty="0">
                <a:latin typeface="Times New Roman"/>
                <a:cs typeface="Times New Roman"/>
              </a:rPr>
              <a:t>Z</a:t>
            </a:r>
            <a:endParaRPr sz="4800">
              <a:latin typeface="Times New Roman"/>
              <a:cs typeface="Times New Roman"/>
            </a:endParaRPr>
          </a:p>
          <a:p>
            <a:pPr marL="1109980">
              <a:lnSpc>
                <a:spcPts val="5240"/>
              </a:lnSpc>
              <a:spcBef>
                <a:spcPts val="3030"/>
              </a:spcBef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Hay </a:t>
            </a:r>
            <a:r>
              <a:rPr sz="4800" i="1" dirty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5400" b="1" i="1" baseline="-19360" dirty="0">
                <a:solidFill>
                  <a:srgbClr val="011993"/>
                </a:solidFill>
                <a:latin typeface="Times New Roman"/>
                <a:cs typeface="Times New Roman"/>
              </a:rPr>
              <a:t>F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z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) =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max </a:t>
            </a:r>
            <a:r>
              <a:rPr sz="7200" baseline="-11350" smtClean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4800" smtClean="0">
                <a:solidFill>
                  <a:srgbClr val="011993"/>
                </a:solidFill>
                <a:latin typeface="Cambria"/>
                <a:cs typeface="Cambria"/>
              </a:rPr>
              <a:t>min </a:t>
            </a:r>
            <a:r>
              <a:rPr sz="7200" baseline="-11350" dirty="0">
                <a:solidFill>
                  <a:srgbClr val="011993"/>
                </a:solidFill>
                <a:latin typeface="Verdana"/>
                <a:cs typeface="Verdana"/>
              </a:rPr>
              <a:t>{</a:t>
            </a:r>
            <a:r>
              <a:rPr sz="4800" i="1" dirty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5400" b="1" i="1" baseline="-19360" dirty="0">
                <a:solidFill>
                  <a:srgbClr val="011993"/>
                </a:solidFill>
                <a:latin typeface="Times New Roman"/>
                <a:cs typeface="Times New Roman"/>
              </a:rPr>
              <a:t>P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), </a:t>
            </a:r>
            <a:r>
              <a:rPr sz="4800" i="1" dirty="0">
                <a:solidFill>
                  <a:srgbClr val="011993"/>
                </a:solidFill>
                <a:latin typeface="Arial"/>
                <a:cs typeface="Arial"/>
              </a:rPr>
              <a:t>μ</a:t>
            </a:r>
            <a:r>
              <a:rPr sz="5400" b="1" i="1" baseline="-19360" dirty="0">
                <a:solidFill>
                  <a:srgbClr val="011993"/>
                </a:solidFill>
                <a:latin typeface="Times New Roman"/>
                <a:cs typeface="Times New Roman"/>
              </a:rPr>
              <a:t>Q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z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r>
              <a:rPr sz="7200" baseline="-11350" dirty="0">
                <a:solidFill>
                  <a:srgbClr val="011993"/>
                </a:solidFill>
                <a:latin typeface="Verdana"/>
                <a:cs typeface="Verdana"/>
              </a:rPr>
              <a:t>}}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, ∀(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z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) ∈ 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× </a:t>
            </a:r>
            <a:r>
              <a:rPr sz="4800" i="1" dirty="0">
                <a:solidFill>
                  <a:srgbClr val="011993"/>
                </a:solidFill>
                <a:latin typeface="Times New Roman"/>
                <a:cs typeface="Times New Roman"/>
              </a:rPr>
              <a:t>Z</a:t>
            </a:r>
            <a:endParaRPr sz="4800">
              <a:latin typeface="Times New Roman"/>
              <a:cs typeface="Times New Roman"/>
            </a:endParaRPr>
          </a:p>
          <a:p>
            <a:pPr marL="4737100">
              <a:lnSpc>
                <a:spcPts val="3620"/>
              </a:lnSpc>
            </a:pPr>
            <a:r>
              <a:rPr sz="36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3600" dirty="0">
                <a:solidFill>
                  <a:srgbClr val="011993"/>
                </a:solidFill>
                <a:latin typeface="Cambria"/>
                <a:cs typeface="Cambria"/>
              </a:rPr>
              <a:t>∈</a:t>
            </a:r>
            <a:r>
              <a:rPr sz="36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 smtClean="0"/>
              <a:t>Điều khiển mờ và ứng dụng</a:t>
            </a:r>
            <a:endParaRPr spc="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9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93981" y="2530475"/>
            <a:ext cx="18838545" cy="226215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27685" marR="901700" indent="-502920">
              <a:lnSpc>
                <a:spcPct val="150000"/>
              </a:lnSpc>
              <a:buSzPct val="123529"/>
              <a:buChar char="•"/>
              <a:tabLst>
                <a:tab pos="528320" algn="l"/>
              </a:tabLst>
            </a:pPr>
            <a:r>
              <a:rPr sz="4800">
                <a:latin typeface="Cambria"/>
                <a:cs typeface="Cambria"/>
              </a:rPr>
              <a:t>Với </a:t>
            </a:r>
            <a:r>
              <a:rPr sz="4800" smtClean="0">
                <a:latin typeface="Cambria"/>
                <a:cs typeface="Cambria"/>
              </a:rPr>
              <a:t>k</a:t>
            </a:r>
            <a:r>
              <a:rPr lang="en-US" sz="4800" smtClean="0">
                <a:latin typeface="Cambria"/>
                <a:cs typeface="Cambria"/>
              </a:rPr>
              <a:t>ế</a:t>
            </a:r>
            <a:r>
              <a:rPr sz="4800" smtClean="0">
                <a:latin typeface="Cambria"/>
                <a:cs typeface="Cambria"/>
              </a:rPr>
              <a:t>t </a:t>
            </a:r>
            <a:r>
              <a:rPr sz="4800" dirty="0">
                <a:latin typeface="Cambria"/>
                <a:cs typeface="Cambria"/>
              </a:rPr>
              <a:t>quả trong Vı́ dụ </a:t>
            </a:r>
            <a:r>
              <a:rPr sz="4800">
                <a:latin typeface="Cambria"/>
                <a:cs typeface="Cambria"/>
              </a:rPr>
              <a:t>9</a:t>
            </a:r>
            <a:r>
              <a:rPr sz="4800" smtClean="0">
                <a:latin typeface="Cambria"/>
                <a:cs typeface="Cambria"/>
              </a:rPr>
              <a:t>,</a:t>
            </a:r>
            <a:r>
              <a:rPr lang="en-US" sz="4800" smtClean="0">
                <a:latin typeface="Cambria"/>
                <a:cs typeface="Cambria"/>
              </a:rPr>
              <a:t> </a:t>
            </a:r>
            <a:r>
              <a:rPr sz="4800" smtClean="0">
                <a:latin typeface="Cambria"/>
                <a:cs typeface="Cambria"/>
              </a:rPr>
              <a:t>phép </a:t>
            </a:r>
            <a:r>
              <a:rPr sz="4800" dirty="0">
                <a:latin typeface="Cambria"/>
                <a:cs typeface="Cambria"/>
              </a:rPr>
              <a:t>hợp thành mờ tạo </a:t>
            </a:r>
            <a:r>
              <a:rPr sz="4800">
                <a:latin typeface="Cambria"/>
                <a:cs typeface="Cambria"/>
              </a:rPr>
              <a:t>quan </a:t>
            </a:r>
            <a:r>
              <a:rPr sz="4800" smtClean="0">
                <a:latin typeface="Cambria"/>
                <a:cs typeface="Cambria"/>
              </a:rPr>
              <a:t>h</a:t>
            </a:r>
            <a:r>
              <a:rPr lang="vi-VN" sz="4800" smtClean="0">
                <a:latin typeface="Cambria"/>
                <a:cs typeface="Cambria"/>
              </a:rPr>
              <a:t>ệ</a:t>
            </a:r>
            <a:r>
              <a:rPr sz="4800" smtClean="0">
                <a:latin typeface="Cambria"/>
                <a:cs typeface="Cambria"/>
              </a:rPr>
              <a:t>giữa </a:t>
            </a:r>
            <a:r>
              <a:rPr sz="4800" dirty="0">
                <a:latin typeface="Cambria"/>
                <a:cs typeface="Cambria"/>
              </a:rPr>
              <a:t>ngôn </a:t>
            </a:r>
            <a:r>
              <a:rPr sz="4800">
                <a:latin typeface="Cambria"/>
                <a:cs typeface="Cambria"/>
              </a:rPr>
              <a:t>ngữ </a:t>
            </a:r>
            <a:r>
              <a:rPr sz="4800" smtClean="0">
                <a:latin typeface="Cambria"/>
                <a:cs typeface="Cambria"/>
              </a:rPr>
              <a:t>sử</a:t>
            </a:r>
            <a:r>
              <a:rPr lang="en-US" sz="4800" smtClean="0">
                <a:latin typeface="Cambria"/>
                <a:cs typeface="Cambria"/>
              </a:rPr>
              <a:t> </a:t>
            </a:r>
            <a:r>
              <a:rPr sz="4800" smtClean="0">
                <a:latin typeface="Cambria"/>
                <a:cs typeface="Cambria"/>
              </a:rPr>
              <a:t>dụng </a:t>
            </a:r>
            <a:r>
              <a:rPr sz="4800" dirty="0">
                <a:latin typeface="Cambria"/>
                <a:cs typeface="Cambria"/>
              </a:rPr>
              <a:t>và </a:t>
            </a:r>
            <a:r>
              <a:rPr sz="4800">
                <a:latin typeface="Cambria"/>
                <a:cs typeface="Cambria"/>
              </a:rPr>
              <a:t>loại </a:t>
            </a:r>
            <a:r>
              <a:rPr sz="4800" smtClean="0">
                <a:latin typeface="Cambria"/>
                <a:cs typeface="Cambria"/>
              </a:rPr>
              <a:t>đ</a:t>
            </a:r>
            <a:r>
              <a:rPr lang="en-US" sz="4800" smtClean="0">
                <a:latin typeface="Cambria"/>
                <a:cs typeface="Cambria"/>
              </a:rPr>
              <a:t>ồ</a:t>
            </a:r>
            <a:r>
              <a:rPr sz="4800" smtClean="0">
                <a:latin typeface="Cambria"/>
                <a:cs typeface="Cambria"/>
              </a:rPr>
              <a:t>ng ti</a:t>
            </a:r>
            <a:r>
              <a:rPr lang="en-US" sz="4800" smtClean="0">
                <a:latin typeface="Cambria"/>
                <a:cs typeface="Cambria"/>
              </a:rPr>
              <a:t>ề</a:t>
            </a:r>
            <a:r>
              <a:rPr sz="4800" smtClean="0">
                <a:latin typeface="Cambria"/>
                <a:cs typeface="Cambria"/>
              </a:rPr>
              <a:t>n là</a:t>
            </a:r>
            <a:r>
              <a:rPr lang="en-US" sz="4800" smtClean="0">
                <a:latin typeface="Cambria"/>
                <a:cs typeface="Cambria"/>
              </a:rPr>
              <a:t>:</a:t>
            </a:r>
            <a:endParaRPr sz="4800">
              <a:latin typeface="Cambria"/>
              <a:cs typeface="Cambri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56" y="5365750"/>
            <a:ext cx="1801546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2030</Words>
  <Application>Microsoft Office PowerPoint</Application>
  <PresentationFormat>Custom</PresentationFormat>
  <Paragraphs>304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Logic mờ và ứng dụng Fuzzy Logic and its Applications</vt:lpstr>
      <vt:lpstr>Quan hệ, phép toán và quy tắc liên kết trong ngữ cảnh lập luận mờ</vt:lpstr>
      <vt:lpstr>Phép toán trên các quan hệ</vt:lpstr>
      <vt:lpstr>Bài tập 4</vt:lpstr>
      <vt:lpstr>Liên kết mờ</vt:lpstr>
      <vt:lpstr>Ví dụ 9</vt:lpstr>
      <vt:lpstr>PowerPoint Presentation</vt:lpstr>
      <vt:lpstr>Hợp thành mờ</vt:lpstr>
      <vt:lpstr>PowerPoint Presentation</vt:lpstr>
      <vt:lpstr>Ảnh của tập mờ</vt:lpstr>
      <vt:lpstr>Ví dụ 10</vt:lpstr>
      <vt:lpstr>PowerPoint Presentation</vt:lpstr>
      <vt:lpstr>Trên hàm lai (tích Descartes)</vt:lpstr>
      <vt:lpstr>Trường hợp f là ánh xạ mờ</vt:lpstr>
      <vt:lpstr>Ví dụ 11:</vt:lpstr>
      <vt:lpstr>PowerPoint Presentation</vt:lpstr>
      <vt:lpstr>Ví dụ 12</vt:lpstr>
      <vt:lpstr>PowerPoint Presentation</vt:lpstr>
      <vt:lpstr>PowerPoint Presentation</vt:lpstr>
      <vt:lpstr>PowerPoint Presentation</vt:lpstr>
      <vt:lpstr>Ví dụ 13</vt:lpstr>
      <vt:lpstr>PowerPoint Presentation</vt:lpstr>
      <vt:lpstr>Ví dụ 14</vt:lpstr>
      <vt:lpstr>PowerPoint Presentation</vt:lpstr>
      <vt:lpstr>PowerPoint Presentation</vt:lpstr>
      <vt:lpstr>Trực quan hoá hàm mờ của skfuzzy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FL&amp;App</dc:title>
  <dc:creator>Admin</dc:creator>
  <cp:lastModifiedBy>Admin</cp:lastModifiedBy>
  <cp:revision>28</cp:revision>
  <dcterms:created xsi:type="dcterms:W3CDTF">2023-05-19T22:07:53Z</dcterms:created>
  <dcterms:modified xsi:type="dcterms:W3CDTF">2023-06-25T21:41:07Z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Keynote(Infix Pro)</vt:lpwstr>
  </property>
  <property fmtid="{D5CDD505-2E9C-101B-9397-08002B2CF9AE}" pid="4" name="LastSaved">
    <vt:filetime>2023-05-19T00:00:00Z</vt:filetime>
  </property>
</Properties>
</file>