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542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519" r:id="rId59"/>
    <p:sldId id="520" r:id="rId60"/>
    <p:sldId id="521" r:id="rId61"/>
    <p:sldId id="522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30" r:id="rId70"/>
    <p:sldId id="531" r:id="rId71"/>
    <p:sldId id="532" r:id="rId72"/>
    <p:sldId id="533" r:id="rId73"/>
    <p:sldId id="534" r:id="rId74"/>
    <p:sldId id="535" r:id="rId75"/>
    <p:sldId id="536" r:id="rId76"/>
    <p:sldId id="537" r:id="rId77"/>
    <p:sldId id="538" r:id="rId78"/>
    <p:sldId id="539" r:id="rId79"/>
    <p:sldId id="540" r:id="rId80"/>
    <p:sldId id="541" r:id="rId81"/>
    <p:sldId id="544" r:id="rId82"/>
    <p:sldId id="543" r:id="rId8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1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820" y="2600580"/>
            <a:ext cx="6208395" cy="6982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26649" y="2054514"/>
            <a:ext cx="7865744" cy="738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7498" y="3091952"/>
            <a:ext cx="4712334" cy="73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2251592"/>
            <a:ext cx="9832975" cy="7515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87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5E5E5E"/>
                </a:solidFill>
                <a:latin typeface="Arial MT"/>
                <a:cs typeface="Arial MT"/>
              </a:defRPr>
            </a:lvl1pPr>
          </a:lstStyle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4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3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9664" y="4224304"/>
            <a:ext cx="15585585" cy="2475678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645"/>
              </a:spcBef>
            </a:pPr>
            <a:r>
              <a:rPr sz="9550" b="1" spc="-19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955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50" b="1" spc="395" dirty="0">
                <a:solidFill>
                  <a:srgbClr val="FFFFFF"/>
                </a:solidFill>
                <a:latin typeface="Arial"/>
                <a:cs typeface="Arial"/>
              </a:rPr>
              <a:t>mờ</a:t>
            </a:r>
            <a:r>
              <a:rPr sz="955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50" b="1" spc="-18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sz="9550" b="1" spc="-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9550" b="1" spc="280">
                <a:solidFill>
                  <a:srgbClr val="FFFFFF"/>
                </a:solidFill>
                <a:latin typeface="Arial"/>
                <a:cs typeface="Arial"/>
              </a:rPr>
              <a:t>ứ</a:t>
            </a:r>
            <a:r>
              <a:rPr sz="9550" b="1" spc="28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9550" b="1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50" b="1" spc="-229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endParaRPr sz="9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4500" b="1" spc="-15" dirty="0">
                <a:solidFill>
                  <a:srgbClr val="00A2FF"/>
                </a:solidFill>
                <a:latin typeface="Arial"/>
                <a:cs typeface="Arial"/>
              </a:rPr>
              <a:t>Fuzzy</a:t>
            </a:r>
            <a:r>
              <a:rPr sz="4500" b="1" dirty="0">
                <a:solidFill>
                  <a:srgbClr val="00A2FF"/>
                </a:solidFill>
                <a:latin typeface="Arial"/>
                <a:cs typeface="Arial"/>
              </a:rPr>
              <a:t> Logic</a:t>
            </a:r>
            <a:r>
              <a:rPr sz="4500" b="1" spc="5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4500" b="1" spc="20" dirty="0">
                <a:solidFill>
                  <a:srgbClr val="00A2FF"/>
                </a:solidFill>
                <a:latin typeface="Arial"/>
                <a:cs typeface="Arial"/>
              </a:rPr>
              <a:t>and</a:t>
            </a:r>
            <a:r>
              <a:rPr sz="4500" b="1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4500" b="1" spc="-20">
                <a:solidFill>
                  <a:srgbClr val="00A2FF"/>
                </a:solidFill>
                <a:latin typeface="Arial"/>
                <a:cs typeface="Arial"/>
              </a:rPr>
              <a:t>its</a:t>
            </a:r>
            <a:r>
              <a:rPr sz="4500" b="1" spc="5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4500" b="1" spc="-15">
                <a:solidFill>
                  <a:srgbClr val="00A2FF"/>
                </a:solidFill>
                <a:latin typeface="Arial"/>
                <a:cs typeface="Arial"/>
              </a:rPr>
              <a:t>Applic</a:t>
            </a:r>
            <a:r>
              <a:rPr lang="en-US" sz="4500" b="1" spc="-15">
                <a:solidFill>
                  <a:srgbClr val="00A2FF"/>
                </a:solidFill>
                <a:latin typeface="Arial"/>
                <a:cs typeface="Arial"/>
              </a:rPr>
              <a:t>ation</a:t>
            </a:r>
            <a:r>
              <a:rPr sz="4500" b="1" spc="-15">
                <a:solidFill>
                  <a:srgbClr val="00A2FF"/>
                </a:solidFill>
                <a:latin typeface="Arial"/>
                <a:cs typeface="Arial"/>
              </a:rPr>
              <a:t>s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1802" y="10810656"/>
            <a:ext cx="1308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717" y="549275"/>
            <a:ext cx="168005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Phân cụm mờ (</a:t>
            </a:r>
            <a:r>
              <a:rPr sz="7000" b="1" i="1" dirty="0">
                <a:solidFill>
                  <a:srgbClr val="004D80"/>
                </a:solidFill>
                <a:latin typeface="Cambria"/>
                <a:cs typeface="Cambria"/>
              </a:rPr>
              <a:t>Fuzzy Clustering</a:t>
            </a: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)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043" y="2454275"/>
            <a:ext cx="18553133" cy="711605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91185" marR="136525" indent="-502920">
              <a:lnSpc>
                <a:spcPct val="150000"/>
              </a:lnSpc>
              <a:buSzPct val="123529"/>
              <a:buChar char="•"/>
              <a:tabLst>
                <a:tab pos="59055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ồ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loại </a:t>
            </a:r>
            <a:r>
              <a:rPr sz="44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đó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ỗi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∀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tử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kh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gian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chi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với các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thành 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 sau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∀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91185" marR="344170" indent="-502920" algn="just">
              <a:lnSpc>
                <a:spcPct val="150000"/>
              </a:lnSpc>
              <a:buSzPct val="123529"/>
              <a:buChar char="•"/>
              <a:tabLst>
                <a:tab pos="5918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mờ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fuzzy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clustering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thực ch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với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những ti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ê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chı́ kh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hoàn toàn chı́nh xác, vı̀ trong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thực 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với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tre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̂n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thı̀ kh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th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d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ễ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dàng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đưa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mỗi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∀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vào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duy nh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91185" indent="-502920" algn="just">
              <a:lnSpc>
                <a:spcPct val="150000"/>
              </a:lnSpc>
              <a:buSzPct val="123529"/>
              <a:buChar char="•"/>
              <a:tabLst>
                <a:tab pos="5918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mờ hay còn được gọi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cụm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soft clustering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13450" y="367347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261850" y="474027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938668" y="7712075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11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527050" y="1204595"/>
            <a:ext cx="19050000" cy="78790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325755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Đ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i </a:t>
            </a:r>
            <a:r>
              <a:rPr sz="4400" dirty="0">
                <a:latin typeface="Cambria"/>
                <a:cs typeface="Cambria"/>
              </a:rPr>
              <a:t>nghịch </a:t>
            </a:r>
            <a:r>
              <a:rPr sz="4400">
                <a:latin typeface="Cambria"/>
                <a:cs typeface="Cambria"/>
              </a:rPr>
              <a:t>với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cụm mờ </a:t>
            </a:r>
            <a:r>
              <a:rPr sz="4400">
                <a:latin typeface="Cambria"/>
                <a:cs typeface="Cambria"/>
              </a:rPr>
              <a:t>là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cụm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mờ (</a:t>
            </a:r>
            <a:r>
              <a:rPr sz="4400" i="1" dirty="0">
                <a:latin typeface="Cambria"/>
                <a:cs typeface="Cambria"/>
              </a:rPr>
              <a:t>non-fuzzy </a:t>
            </a:r>
            <a:r>
              <a:rPr sz="4400" i="1">
                <a:latin typeface="Cambria"/>
                <a:cs typeface="Cambria"/>
              </a:rPr>
              <a:t>clustering</a:t>
            </a:r>
            <a:r>
              <a:rPr sz="4400">
                <a:latin typeface="Cambria"/>
                <a:cs typeface="Cambria"/>
              </a:rPr>
              <a:t>)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hay </a:t>
            </a:r>
            <a:r>
              <a:rPr sz="4400" dirty="0">
                <a:latin typeface="Cambria"/>
                <a:cs typeface="Cambria"/>
              </a:rPr>
              <a:t>còn gọi </a:t>
            </a:r>
            <a:r>
              <a:rPr sz="4400">
                <a:latin typeface="Cambria"/>
                <a:cs typeface="Cambria"/>
              </a:rPr>
              <a:t>là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cụm cứng (</a:t>
            </a:r>
            <a:r>
              <a:rPr sz="4400" i="1" dirty="0">
                <a:latin typeface="Cambria"/>
                <a:cs typeface="Cambria"/>
              </a:rPr>
              <a:t>hard clustering</a:t>
            </a:r>
            <a:r>
              <a:rPr sz="4400">
                <a:latin typeface="Cambria"/>
                <a:cs typeface="Cambria"/>
              </a:rPr>
              <a:t>), 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 hạn </a:t>
            </a:r>
            <a:r>
              <a:rPr lang="en-US" sz="4400" b="1" dirty="0">
                <a:latin typeface="Cambria"/>
                <a:cs typeface="Cambria"/>
              </a:rPr>
              <a:t>k</a:t>
            </a:r>
            <a:r>
              <a:rPr sz="4400" b="1">
                <a:latin typeface="Cambria"/>
                <a:cs typeface="Cambria"/>
              </a:rPr>
              <a:t>-Means</a:t>
            </a:r>
            <a:r>
              <a:rPr sz="4400" dirty="0">
                <a:latin typeface="Cambria"/>
                <a:cs typeface="Cambria"/>
              </a:rPr>
              <a:t>.</a:t>
            </a:r>
            <a:endParaRPr sz="4400">
              <a:latin typeface="Cambria"/>
              <a:cs typeface="Cambria"/>
            </a:endParaRPr>
          </a:p>
          <a:p>
            <a:pPr marL="514984" marR="5080" indent="-502920">
              <a:spcBef>
                <a:spcPts val="12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 hạn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trái táo có màu đỏ </a:t>
            </a:r>
            <a:r>
              <a:rPr sz="4400" b="1" i="1" dirty="0">
                <a:latin typeface="Cambria"/>
                <a:cs typeface="Cambria"/>
              </a:rPr>
              <a:t>hoặc </a:t>
            </a:r>
            <a:r>
              <a:rPr sz="4400" dirty="0">
                <a:latin typeface="Cambria"/>
                <a:cs typeface="Cambria"/>
              </a:rPr>
              <a:t>có màu xanh thı̀ </a:t>
            </a:r>
            <a:r>
              <a:rPr sz="4400">
                <a:latin typeface="Cambria"/>
                <a:cs typeface="Cambria"/>
              </a:rPr>
              <a:t>được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vào bịch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táo chı́n ho</a:t>
            </a:r>
            <a:r>
              <a:rPr lang="en-US" sz="4400">
                <a:latin typeface="Cambria"/>
                <a:cs typeface="Cambria"/>
              </a:rPr>
              <a:t>ặ</a:t>
            </a:r>
            <a:r>
              <a:rPr sz="4400">
                <a:latin typeface="Cambria"/>
                <a:cs typeface="Cambria"/>
              </a:rPr>
              <a:t>c bịch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táo còn s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ng (</a:t>
            </a:r>
            <a:r>
              <a:rPr sz="4400" i="1">
                <a:latin typeface="Cambria"/>
                <a:cs typeface="Cambria"/>
              </a:rPr>
              <a:t>phân</a:t>
            </a:r>
            <a:r>
              <a:rPr lang="en-US" sz="4400" i="1">
                <a:latin typeface="Cambria"/>
                <a:cs typeface="Cambria"/>
              </a:rPr>
              <a:t> </a:t>
            </a:r>
            <a:r>
              <a:rPr sz="4400" i="1">
                <a:latin typeface="Cambria"/>
                <a:cs typeface="Cambria"/>
              </a:rPr>
              <a:t>cụm</a:t>
            </a:r>
            <a:r>
              <a:rPr lang="en-US" sz="4400" i="1">
                <a:latin typeface="Cambria"/>
                <a:cs typeface="Cambria"/>
              </a:rPr>
              <a:t> </a:t>
            </a:r>
            <a:r>
              <a:rPr sz="4400" i="1">
                <a:latin typeface="Cambria"/>
                <a:cs typeface="Cambria"/>
              </a:rPr>
              <a:t>cứng</a:t>
            </a:r>
            <a:r>
              <a:rPr sz="4400">
                <a:latin typeface="Cambria"/>
                <a:cs typeface="Cambria"/>
              </a:rPr>
              <a:t>).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Nhưng thực t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 cũng có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những </a:t>
            </a:r>
            <a:r>
              <a:rPr sz="4400" dirty="0">
                <a:latin typeface="Cambria"/>
                <a:cs typeface="Cambria"/>
              </a:rPr>
              <a:t>trái </a:t>
            </a:r>
            <a:r>
              <a:rPr sz="4400">
                <a:latin typeface="Cambria"/>
                <a:cs typeface="Cambria"/>
              </a:rPr>
              <a:t>táo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hoàn toàn màu </a:t>
            </a:r>
            <a:r>
              <a:rPr sz="4400">
                <a:latin typeface="Cambria"/>
                <a:cs typeface="Cambria"/>
              </a:rPr>
              <a:t>đỏ ho</a:t>
            </a:r>
            <a:r>
              <a:rPr lang="en-US" sz="4400">
                <a:latin typeface="Cambria"/>
                <a:cs typeface="Cambria"/>
              </a:rPr>
              <a:t>ặ</a:t>
            </a:r>
            <a:r>
              <a:rPr sz="4400">
                <a:latin typeface="Cambria"/>
                <a:cs typeface="Cambria"/>
              </a:rPr>
              <a:t>c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hoàn toàn </a:t>
            </a:r>
            <a:r>
              <a:rPr sz="4400">
                <a:latin typeface="Cambria"/>
                <a:cs typeface="Cambria"/>
              </a:rPr>
              <a:t>màu xanh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(</a:t>
            </a:r>
            <a:r>
              <a:rPr sz="4400" dirty="0">
                <a:latin typeface="Cambria"/>
                <a:cs typeface="Cambria"/>
              </a:rPr>
              <a:t>có cả màu đỏ </a:t>
            </a:r>
            <a:r>
              <a:rPr sz="4400" b="1" i="1" dirty="0">
                <a:latin typeface="Cambria"/>
                <a:cs typeface="Cambria"/>
              </a:rPr>
              <a:t>và </a:t>
            </a:r>
            <a:r>
              <a:rPr sz="4400" dirty="0">
                <a:latin typeface="Cambria"/>
                <a:cs typeface="Cambria"/>
              </a:rPr>
              <a:t>có cả màu xanh); mà vừa có màu đỏ mà cũng có màu </a:t>
            </a:r>
            <a:r>
              <a:rPr sz="4400">
                <a:latin typeface="Cambria"/>
                <a:cs typeface="Cambria"/>
              </a:rPr>
              <a:t>xanh.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ê</a:t>
            </a:r>
            <a:r>
              <a:rPr sz="4400">
                <a:latin typeface="Cambria"/>
                <a:cs typeface="Cambria"/>
              </a:rPr>
              <a:t>n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bỏ vào bịch nào cũng mang </a:t>
            </a:r>
            <a:r>
              <a:rPr sz="4400">
                <a:latin typeface="Cambria"/>
                <a:cs typeface="Cambria"/>
              </a:rPr>
              <a:t>tı́nh g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đúng.</a:t>
            </a:r>
            <a:endParaRPr sz="4400">
              <a:latin typeface="Cambria"/>
              <a:cs typeface="Cambria"/>
            </a:endParaRPr>
          </a:p>
          <a:p>
            <a:pPr marL="514984" marR="193040" indent="-502920">
              <a:spcBef>
                <a:spcPts val="1200"/>
              </a:spcBef>
              <a:spcAft>
                <a:spcPts val="600"/>
              </a:spcAft>
              <a:buSzPct val="123529"/>
              <a:buChar char="•"/>
              <a:tabLst>
                <a:tab pos="514350" algn="l"/>
              </a:tabLst>
            </a:pPr>
            <a:r>
              <a:rPr sz="4400">
                <a:latin typeface="Cambria"/>
                <a:cs typeface="Cambria"/>
              </a:rPr>
              <a:t>Như v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y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>
                <a:latin typeface="Cambria"/>
                <a:cs typeface="Cambria"/>
              </a:rPr>
              <a:t>với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trái </a:t>
            </a:r>
            <a:r>
              <a:rPr sz="4400">
                <a:latin typeface="Cambria"/>
                <a:cs typeface="Cambria"/>
              </a:rPr>
              <a:t>táo n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có màu đỏ, </a:t>
            </a:r>
            <a:r>
              <a:rPr sz="4400">
                <a:latin typeface="Cambria"/>
                <a:cs typeface="Cambria"/>
              </a:rPr>
              <a:t>có th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gán đ</a:t>
            </a:r>
            <a:r>
              <a:rPr lang="en-US" sz="4400">
                <a:latin typeface="Cambria"/>
                <a:cs typeface="Cambria"/>
              </a:rPr>
              <a:t>ặ</a:t>
            </a:r>
            <a:r>
              <a:rPr sz="4400">
                <a:latin typeface="Cambria"/>
                <a:cs typeface="Cambria"/>
              </a:rPr>
              <a:t>c tı́nh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loại là </a:t>
            </a:r>
            <a:r>
              <a:rPr sz="4400">
                <a:latin typeface="Cambria"/>
                <a:cs typeface="Cambria"/>
              </a:rPr>
              <a:t>1,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u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là màu </a:t>
            </a:r>
            <a:r>
              <a:rPr sz="4400">
                <a:latin typeface="Cambria"/>
                <a:cs typeface="Cambria"/>
              </a:rPr>
              <a:t>xanh thı̀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tı́nh là 0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cho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trường hợp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cụm </a:t>
            </a:r>
            <a:r>
              <a:rPr sz="4400">
                <a:latin typeface="Cambria"/>
                <a:cs typeface="Cambria"/>
              </a:rPr>
              <a:t>cứng.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Khi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cụm m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m</a:t>
            </a:r>
            <a:r>
              <a:rPr sz="4400" dirty="0">
                <a:latin typeface="Cambria"/>
                <a:cs typeface="Cambria"/>
              </a:rPr>
              <a:t>, trái </a:t>
            </a:r>
            <a:r>
              <a:rPr sz="4400">
                <a:latin typeface="Cambria"/>
                <a:cs typeface="Cambria"/>
              </a:rPr>
              <a:t>táo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hoàn toàn màu đỏ, căn cứ </a:t>
            </a:r>
            <a:r>
              <a:rPr sz="4400">
                <a:latin typeface="Cambria"/>
                <a:cs typeface="Cambria"/>
              </a:rPr>
              <a:t>mức đ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lang="en-US" sz="4400" dirty="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có th</a:t>
            </a:r>
            <a:r>
              <a:rPr lang="en-US" sz="4400">
                <a:latin typeface="Cambria"/>
                <a:cs typeface="Cambria"/>
              </a:rPr>
              <a:t>ể </a:t>
            </a:r>
            <a:r>
              <a:rPr sz="4400">
                <a:latin typeface="Cambria"/>
                <a:cs typeface="Cambria"/>
              </a:rPr>
              <a:t>có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</a:t>
            </a:r>
            <a:r>
              <a:rPr sz="4400">
                <a:latin typeface="Cambria"/>
                <a:cs typeface="Cambria"/>
              </a:rPr>
              <a:t>là 0.8</a:t>
            </a:r>
            <a:r>
              <a:rPr lang="en-US" sz="4400">
                <a:latin typeface="Cambria"/>
                <a:cs typeface="Cambria"/>
              </a:rPr>
              <a:t> chẳng hạn</a:t>
            </a:r>
            <a:r>
              <a:rPr sz="4400">
                <a:latin typeface="Cambria"/>
                <a:cs typeface="Cambria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6875"/>
            <a:ext cx="122285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Thuật toán Fuzzy c-Means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6" y="1997075"/>
            <a:ext cx="18705533" cy="817146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340360" indent="-502920">
              <a:lnSpc>
                <a:spcPct val="150000"/>
              </a:lnSpc>
              <a:buSzPct val="123529"/>
              <a:buChar char="•"/>
              <a:tabLst>
                <a:tab pos="514350" algn="l"/>
              </a:tabLst>
            </a:pPr>
            <a:r>
              <a:rPr sz="4400">
                <a:latin typeface="Cambria"/>
                <a:cs typeface="Cambria"/>
              </a:rPr>
              <a:t>Từ đ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y, đ</a:t>
            </a:r>
            <a:r>
              <a:rPr lang="en-US" sz="4400">
                <a:latin typeface="Cambria"/>
                <a:cs typeface="Cambria"/>
              </a:rPr>
              <a:t>ộ </a:t>
            </a: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(</a:t>
            </a:r>
            <a:r>
              <a:rPr sz="4400">
                <a:latin typeface="Cambria"/>
                <a:cs typeface="Cambria"/>
              </a:rPr>
              <a:t>hay đi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m </a:t>
            </a:r>
            <a:r>
              <a:rPr sz="4400" dirty="0">
                <a:latin typeface="Cambria"/>
                <a:cs typeface="Cambria"/>
              </a:rPr>
              <a:t>thành viên) được gán cho từng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</a:t>
            </a:r>
            <a:r>
              <a:rPr lang="en-US" sz="4400">
                <a:latin typeface="Cambria"/>
                <a:cs typeface="Cambria"/>
              </a:rPr>
              <a:t>=&gt; </a:t>
            </a:r>
            <a:r>
              <a:rPr sz="4400">
                <a:latin typeface="Cambria"/>
                <a:cs typeface="Cambria"/>
              </a:rPr>
              <a:t>Đi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m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thành </a:t>
            </a:r>
            <a:r>
              <a:rPr sz="4400" dirty="0">
                <a:latin typeface="Cambria"/>
                <a:cs typeface="Cambria"/>
              </a:rPr>
              <a:t>viên này </a:t>
            </a:r>
            <a:r>
              <a:rPr sz="4400">
                <a:latin typeface="Cambria"/>
                <a:cs typeface="Cambria"/>
              </a:rPr>
              <a:t>cho bi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mức đ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lang="en-US" sz="4400" dirty="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mà các đi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m 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v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</a:t>
            </a:r>
            <a:r>
              <a:rPr lang="en-US" sz="4400">
                <a:latin typeface="Cambria"/>
                <a:cs typeface="Cambria"/>
              </a:rPr>
              <a:t>mỗi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cụm.</a:t>
            </a:r>
            <a:endParaRPr sz="4400">
              <a:latin typeface="Cambria"/>
              <a:cs typeface="Cambria"/>
            </a:endParaRPr>
          </a:p>
          <a:p>
            <a:pPr marL="514984" marR="5080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Từ </a:t>
            </a:r>
            <a:r>
              <a:rPr sz="4400">
                <a:latin typeface="Cambria"/>
                <a:cs typeface="Cambria"/>
              </a:rPr>
              <a:t>đó cho</a:t>
            </a:r>
            <a:r>
              <a:rPr lang="en-US" sz="4400">
                <a:latin typeface="Cambria"/>
                <a:cs typeface="Cambria"/>
              </a:rPr>
              <a:t> ta </a:t>
            </a:r>
            <a:r>
              <a:rPr sz="4400">
                <a:latin typeface="Cambria"/>
                <a:cs typeface="Cambria"/>
              </a:rPr>
              <a:t>th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y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>
                <a:latin typeface="Cambria"/>
                <a:cs typeface="Cambria"/>
              </a:rPr>
              <a:t>các đi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m ở rı̀a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của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cụm </a:t>
            </a:r>
            <a:r>
              <a:rPr lang="en-US" sz="4400">
                <a:latin typeface="Cambria"/>
                <a:cs typeface="Cambria"/>
              </a:rPr>
              <a:t>sẽ có</a:t>
            </a:r>
            <a:r>
              <a:rPr sz="4400">
                <a:latin typeface="Cambria"/>
                <a:cs typeface="Cambria"/>
              </a:rPr>
              <a:t> đi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m </a:t>
            </a:r>
            <a:r>
              <a:rPr sz="4400" dirty="0">
                <a:latin typeface="Cambria"/>
                <a:cs typeface="Cambria"/>
              </a:rPr>
              <a:t>thành viê</a:t>
            </a:r>
            <a:r>
              <a:rPr sz="4400">
                <a:latin typeface="Cambria"/>
                <a:cs typeface="Cambria"/>
              </a:rPr>
              <a:t>n th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p hơn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so </a:t>
            </a:r>
            <a:r>
              <a:rPr sz="4400" dirty="0">
                <a:latin typeface="Cambria"/>
                <a:cs typeface="Cambria"/>
              </a:rPr>
              <a:t>với </a:t>
            </a:r>
            <a:r>
              <a:rPr sz="4400">
                <a:latin typeface="Cambria"/>
                <a:cs typeface="Cambria"/>
              </a:rPr>
              <a:t>các đi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m </a:t>
            </a:r>
            <a:r>
              <a:rPr sz="4400" dirty="0">
                <a:latin typeface="Cambria"/>
                <a:cs typeface="Cambria"/>
              </a:rPr>
              <a:t>ở </a:t>
            </a:r>
            <a:r>
              <a:rPr sz="4400">
                <a:latin typeface="Cambria"/>
                <a:cs typeface="Cambria"/>
              </a:rPr>
              <a:t>trung t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m </a:t>
            </a:r>
            <a:r>
              <a:rPr sz="4400" dirty="0">
                <a:latin typeface="Cambria"/>
                <a:cs typeface="Cambria"/>
              </a:rPr>
              <a:t>của cụm.</a:t>
            </a:r>
            <a:endParaRPr sz="4400">
              <a:latin typeface="Cambria"/>
              <a:cs typeface="Cambria"/>
            </a:endParaRPr>
          </a:p>
          <a:p>
            <a:pPr marL="514984" marR="372110" indent="-502920" algn="just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toán </a:t>
            </a:r>
            <a:r>
              <a:rPr sz="4400" b="1" dirty="0">
                <a:latin typeface="Cambria"/>
                <a:cs typeface="Cambria"/>
              </a:rPr>
              <a:t>Fuzzy c-Means (FCM)</a:t>
            </a:r>
            <a:r>
              <a:rPr sz="4400" dirty="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là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trong </a:t>
            </a:r>
            <a:r>
              <a:rPr sz="4400">
                <a:latin typeface="Cambria"/>
                <a:cs typeface="Cambria"/>
              </a:rPr>
              <a:t>những thu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toán </a:t>
            </a:r>
            <a:r>
              <a:rPr sz="4400">
                <a:latin typeface="Cambria"/>
                <a:cs typeface="Cambria"/>
              </a:rPr>
              <a:t>được sử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dụng r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rãi </a:t>
            </a:r>
            <a:r>
              <a:rPr sz="4400">
                <a:latin typeface="Cambria"/>
                <a:cs typeface="Cambria"/>
              </a:rPr>
              <a:t>của </a:t>
            </a:r>
            <a:r>
              <a:rPr lang="en-US" sz="4400">
                <a:latin typeface="Cambria"/>
                <a:cs typeface="Cambria"/>
              </a:rPr>
              <a:t>dạng bài toán thuộc loại</a:t>
            </a:r>
            <a:r>
              <a:rPr sz="4400">
                <a:latin typeface="Cambria"/>
                <a:cs typeface="Cambria"/>
              </a:rPr>
              <a:t> này.</a:t>
            </a:r>
            <a:endParaRPr lang="en-US" sz="4400">
              <a:latin typeface="Cambria"/>
              <a:cs typeface="Cambria"/>
            </a:endParaRPr>
          </a:p>
          <a:p>
            <a:pPr marL="514984" marR="372110" indent="-502920" algn="just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toán </a:t>
            </a:r>
            <a:r>
              <a:rPr sz="4400">
                <a:latin typeface="Cambria"/>
                <a:cs typeface="Cambria"/>
              </a:rPr>
              <a:t>được đ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xu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bởi J.C. Dunn (</a:t>
            </a:r>
            <a:r>
              <a:rPr sz="4400">
                <a:latin typeface="Cambria"/>
                <a:cs typeface="Cambria"/>
              </a:rPr>
              <a:t>1973)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sau </a:t>
            </a:r>
            <a:r>
              <a:rPr sz="4400" dirty="0">
                <a:latin typeface="Cambria"/>
                <a:cs typeface="Cambria"/>
              </a:rPr>
              <a:t>đó được </a:t>
            </a:r>
            <a:r>
              <a:rPr sz="4400">
                <a:latin typeface="Cambria"/>
                <a:cs typeface="Cambria"/>
              </a:rPr>
              <a:t>cải ti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n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hoàn thi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bởi J.C. Bezdek (1981)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62756" y="1082675"/>
            <a:ext cx="18690494" cy="8554906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65785" indent="-502920">
              <a:lnSpc>
                <a:spcPct val="150000"/>
              </a:lnSpc>
              <a:buSzPct val="123529"/>
              <a:buChar char="•"/>
              <a:tabLst>
                <a:tab pos="566420" algn="l"/>
              </a:tabLst>
            </a:pP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toán này </a:t>
            </a: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m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tả như sau:</a:t>
            </a:r>
            <a:endParaRPr sz="4400" b="1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109980" lvl="1" indent="-544830">
              <a:lnSpc>
                <a:spcPct val="150000"/>
              </a:lnSpc>
              <a:buSzPct val="123529"/>
              <a:buFont typeface="Microsoft Sans Serif"/>
              <a:buChar char="‣"/>
              <a:tabLst>
                <a:tab pos="1110615" algn="l"/>
              </a:tabLst>
            </a:pP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Chọn s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là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 &lt;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&lt; </a:t>
            </a:r>
            <a:r>
              <a:rPr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1109980" marR="616585" lvl="1" indent="-544830">
              <a:lnSpc>
                <a:spcPct val="150000"/>
              </a:lnSpc>
              <a:buClr>
                <a:srgbClr val="011993"/>
              </a:buClr>
              <a:buSzPct val="123529"/>
              <a:buFont typeface="Microsoft Sans Serif"/>
              <a:buChar char="‣"/>
              <a:tabLst>
                <a:tab pos="1110615" algn="l"/>
                <a:tab pos="7146925" algn="l"/>
              </a:tabLst>
            </a:pP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Gán h</a:t>
            </a:r>
            <a:r>
              <a:rPr lang="vi-VN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m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cách ng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ẫ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nhiên cho từng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đ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nó thu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vào m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thứ </a:t>
            </a:r>
            <a:r>
              <a:rPr lang="en-US"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sz="4400" i="1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nào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trong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109980" marR="30480" lvl="1" indent="-544830">
              <a:lnSpc>
                <a:spcPct val="150000"/>
              </a:lnSpc>
              <a:buClr>
                <a:srgbClr val="011993"/>
              </a:buClr>
              <a:buSzPct val="123529"/>
              <a:buFont typeface="Microsoft Sans Serif"/>
              <a:buChar char="‣"/>
              <a:tabLst>
                <a:tab pos="1110615" algn="l"/>
              </a:tabLst>
            </a:pP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ặ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 lại 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công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vi</a:t>
            </a:r>
            <a:r>
              <a:rPr lang="vi-VN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sau đ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cho đ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khi h</a:t>
            </a:r>
            <a:r>
              <a:rPr lang="vi-VN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kh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thay đ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ổ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 </a:t>
            </a:r>
            <a:r>
              <a:rPr sz="4400" dirty="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giữa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 l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l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ặ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 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quá trình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toán ho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ặ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vượt 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quá m</a:t>
            </a:r>
            <a:r>
              <a:rPr lang="en-US"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solidFill>
                  <a:srgbClr val="202122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ngưỡng tı́nh toán cho trước: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612900" lvl="2" indent="-544830">
              <a:lnSpc>
                <a:spcPct val="150000"/>
              </a:lnSpc>
              <a:buSzPct val="123529"/>
              <a:buChar char="-"/>
              <a:tabLst>
                <a:tab pos="1612900" algn="l"/>
                <a:tab pos="1613535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lại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trọng 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của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ỗi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612900" lvl="2" indent="-544830">
              <a:lnSpc>
                <a:spcPct val="150000"/>
              </a:lnSpc>
              <a:buSzPct val="123529"/>
              <a:buChar char="-"/>
              <a:tabLst>
                <a:tab pos="1612900" algn="l"/>
                <a:tab pos="161290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lại h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cho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ỗ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 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tı́nh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lại h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v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phụ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vào cụm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4438" y="549275"/>
            <a:ext cx="18938812" cy="9341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0385" indent="-502920">
              <a:lnSpc>
                <a:spcPct val="150000"/>
              </a:lnSpc>
              <a:buSzPct val="123529"/>
              <a:buFontTx/>
              <a:buChar char="•"/>
              <a:tabLst>
                <a:tab pos="53975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ỗi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đi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8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b="1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gán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bởi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h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mức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phụ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nó vào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thứ </a:t>
            </a:r>
            <a:r>
              <a:rPr lang="vi-VN" sz="44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cụm.</a:t>
            </a:r>
          </a:p>
          <a:p>
            <a:pPr marL="37465">
              <a:lnSpc>
                <a:spcPct val="150000"/>
              </a:lnSpc>
              <a:buSzPct val="123529"/>
            </a:pP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					</a:t>
            </a:r>
            <a:endParaRPr lang="pt-BR"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40385" indent="-502920">
              <a:lnSpc>
                <a:spcPct val="150000"/>
              </a:lnSpc>
              <a:buSzPct val="123529"/>
              <a:buFontTx/>
              <a:buChar char="•"/>
              <a:tabLst>
                <a:tab pos="539750" algn="l"/>
              </a:tabLst>
            </a:pP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Đi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trọng tâm được tı́nh l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à: 	</a:t>
            </a:r>
          </a:p>
          <a:p>
            <a:pPr marL="540385" indent="-502920">
              <a:lnSpc>
                <a:spcPct val="150000"/>
              </a:lnSpc>
              <a:buSzPct val="123529"/>
              <a:buFontTx/>
              <a:buChar char="•"/>
              <a:tabLst>
                <a:tab pos="539750" algn="l"/>
              </a:tabLst>
            </a:pPr>
            <a:endParaRPr lang="en-US" sz="4400">
              <a:latin typeface="Cambria"/>
              <a:cs typeface="Cambria"/>
            </a:endParaRPr>
          </a:p>
          <a:p>
            <a:pPr marL="2568575" indent="-5715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vi-VN" sz="4400">
                <a:latin typeface="Cambria"/>
                <a:cs typeface="Cambria"/>
              </a:rPr>
              <a:t>với </a:t>
            </a:r>
            <a:r>
              <a:rPr lang="vi-VN" sz="4400" b="1">
                <a:latin typeface="Cambria"/>
                <a:cs typeface="Cambria"/>
              </a:rPr>
              <a:t>N</a:t>
            </a:r>
            <a:r>
              <a:rPr lang="vi-VN" sz="4400">
                <a:latin typeface="Cambria"/>
                <a:cs typeface="Cambria"/>
              </a:rPr>
              <a:t> là số dữ liệu</a:t>
            </a:r>
            <a:endParaRPr lang="en-US" sz="4400">
              <a:latin typeface="Cambria"/>
              <a:cs typeface="Cambria"/>
            </a:endParaRPr>
          </a:p>
          <a:p>
            <a:pPr marL="2568575" indent="-5715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</a:pP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ỗi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vi-VN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thành phần (thuộc tı́nh) là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vi-VN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lang="en-US"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(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vi-VN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lang="vi-VN" sz="48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vi-VN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lang="vi-VN" sz="48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vi-VN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kn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</a:p>
          <a:p>
            <a:pPr marL="540385" indent="-502920">
              <a:lnSpc>
                <a:spcPct val="150000"/>
              </a:lnSpc>
              <a:buSzPct val="123529"/>
              <a:buFontTx/>
              <a:buChar char="•"/>
              <a:tabLst>
                <a:tab pos="539750" algn="l"/>
              </a:tabLst>
            </a:pPr>
            <a:r>
              <a:rPr lang="en-US" sz="4400">
                <a:latin typeface="Cambria"/>
                <a:cs typeface="Cambria"/>
              </a:rPr>
              <a:t>Ở</a:t>
            </a:r>
            <a:r>
              <a:rPr lang="vi-VN" sz="4400">
                <a:latin typeface="Cambria"/>
                <a:cs typeface="Cambria"/>
              </a:rPr>
              <a:t> đây </a:t>
            </a:r>
            <a:r>
              <a:rPr lang="vi-VN" sz="4400" b="1">
                <a:latin typeface="Cambria"/>
                <a:cs typeface="Cambria"/>
              </a:rPr>
              <a:t>m</a:t>
            </a:r>
            <a:r>
              <a:rPr lang="vi-VN" sz="4400">
                <a:latin typeface="Cambria"/>
                <a:cs typeface="Cambria"/>
              </a:rPr>
              <a:t> </a:t>
            </a:r>
            <a:r>
              <a:rPr lang="en-US" sz="4400">
                <a:latin typeface="Cambria"/>
                <a:cs typeface="Cambria"/>
              </a:rPr>
              <a:t>được </a:t>
            </a:r>
            <a:r>
              <a:rPr lang="vi-VN" sz="4400">
                <a:latin typeface="Cambria"/>
                <a:cs typeface="Cambria"/>
              </a:rPr>
              <a:t>gọi là hệ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số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mờ dùng để điều khiển độ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mờ, </a:t>
            </a:r>
            <a:r>
              <a:rPr lang="vi-VN" sz="4400" b="1">
                <a:latin typeface="Cambria"/>
                <a:cs typeface="Cambria"/>
              </a:rPr>
              <a:t>m</a:t>
            </a:r>
            <a:r>
              <a:rPr lang="vi-VN" sz="4400">
                <a:latin typeface="Cambria"/>
                <a:cs typeface="Cambria"/>
              </a:rPr>
              <a:t> càng lớn độ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mờ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càng bé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85050" y="1928078"/>
            <a:ext cx="71897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Ký hiệu là: </a:t>
            </a:r>
            <a:r>
              <a:rPr lang="pt-BR" sz="4800" i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lang="pt-BR" sz="4800" i="1" baseline="-1936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lang="pt-BR" sz="48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lang="pt-BR" sz="4800" i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pt-BR" sz="4800" i="1" baseline="-1936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pt-BR" sz="48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lang="pt-BR" sz="4800" i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lang="pt-BR" sz="48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1, ..., </a:t>
            </a:r>
            <a:r>
              <a:rPr lang="pt-BR" sz="4800" i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endParaRPr lang="en-US" sz="480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3112001"/>
            <a:ext cx="5652651" cy="219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938044" y="701675"/>
                <a:ext cx="18639006" cy="740395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514984" indent="-502920">
                  <a:lnSpc>
                    <a:spcPct val="150000"/>
                  </a:lnSpc>
                  <a:buSzPct val="123529"/>
                  <a:buFontTx/>
                  <a:buChar char="•"/>
                  <a:tabLst>
                    <a:tab pos="515620" algn="l"/>
                  </a:tabLst>
                </a:pP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Thuật </a:t>
                </a:r>
                <a:r>
                  <a:rPr lang="vi-VN" sz="44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toán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FCM cố gắng phân chia tập hữu hạn phần tử của </a:t>
                </a:r>
              </a:p>
              <a:p>
                <a:pPr marL="12064">
                  <a:lnSpc>
                    <a:spcPct val="150000"/>
                  </a:lnSpc>
                  <a:buSzPct val="123529"/>
                  <a:tabLst>
                    <a:tab pos="515620" algn="l"/>
                  </a:tabLst>
                </a:pPr>
                <a:r>
                  <a:rPr lang="vi-VN" sz="4400" b="1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vi-VN" sz="4800" b="1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vi-VN" sz="48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vi-VN" sz="48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vi-VN" sz="4800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vi-VN" sz="48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sz="48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vi-VN" sz="4800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vi-VN" sz="48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vi-VN" sz="48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vi-VN" sz="4800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 sz="48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vào trong </a:t>
                </a:r>
                <a:r>
                  <a:rPr lang="vi-VN" sz="4800" b="1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cụm mờ với tiêu chı́ cho trước</a:t>
                </a:r>
              </a:p>
              <a:p>
                <a:pPr marL="514984" indent="-502920">
                  <a:lnSpc>
                    <a:spcPct val="150000"/>
                  </a:lnSpc>
                  <a:buSzPct val="123529"/>
                  <a:buFontTx/>
                  <a:buChar char="•"/>
                  <a:tabLst>
                    <a:tab pos="515620" algn="l"/>
                  </a:tabLst>
                </a:pP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Thuật toán trả về danh sách điểm trọng tâm </a:t>
                </a:r>
                <a:r>
                  <a:rPr lang="vi-VN" sz="4800" b="1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4800" b="1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44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vi-VN" sz="48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4800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vi-VN" sz="4800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vi-VN" sz="48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vi-VN" sz="48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4800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vi-VN" sz="4800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vi-VN" sz="48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vi-VN" sz="48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4800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kn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 của mỗi cụm và ma trận trọng số </a:t>
                </a:r>
                <a:r>
                  <a:rPr lang="vi-VN" sz="4400" b="1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 </a:t>
                </a:r>
                <a:r>
                  <a:rPr lang="vi-VN" sz="4400" b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vi-VN" sz="4400" b="1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vi-VN" sz="4400" b="1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vi-VN" sz="4400" b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có giá trị thuộc [0,1]</a:t>
                </a:r>
                <a:r>
                  <a:rPr lang="en-US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nhằm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để chı̉ mức độ</a:t>
                </a:r>
                <a:r>
                  <a:rPr lang="en-US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phụ thuộc của phần tử </a:t>
                </a:r>
                <a:r>
                  <a:rPr lang="vi-VN" sz="4800" b="1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vi-VN" sz="4800" b="1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vi-VN" sz="4400" i="1" baseline="-1936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vào cụm </a:t>
                </a:r>
                <a:r>
                  <a:rPr lang="vi-VN" sz="4800" i="1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vi-VN" sz="44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(với i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4400" i="1">
                            <a:latin typeface="Cambria Math"/>
                            <a:cs typeface="Cambria"/>
                          </a:rPr>
                          <m:t>1</m:t>
                        </m:r>
                        <m:r>
                          <a:rPr lang="ar-AE" sz="4400" i="1">
                            <a:latin typeface="Cambria Math"/>
                            <a:cs typeface="Cambria"/>
                          </a:rPr>
                          <m:t>,</m:t>
                        </m:r>
                        <m:r>
                          <a:rPr lang="en-US" sz="4400" i="1">
                            <a:latin typeface="Cambria Math"/>
                            <a:cs typeface="Times New Roman"/>
                          </a:rPr>
                          <m:t>𝑁</m:t>
                        </m:r>
                      </m:e>
                    </m:acc>
                  </m:oMath>
                </a14:m>
                <a:r>
                  <a:rPr lang="ar-AE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4400" i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4400" i="1">
                            <a:latin typeface="Cambria Math"/>
                            <a:cs typeface="Cambria"/>
                          </a:rPr>
                          <m:t>1</m:t>
                        </m:r>
                        <m:r>
                          <a:rPr lang="ar-AE" sz="4400" i="1">
                            <a:latin typeface="Cambria Math"/>
                            <a:cs typeface="Cambria"/>
                          </a:rPr>
                          <m:t>,</m:t>
                        </m:r>
                        <m:r>
                          <a:rPr lang="en-US" sz="4400" b="0" i="1" smtClean="0">
                            <a:latin typeface="Cambria Math"/>
                            <a:cs typeface="Cambria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984" indent="-502920">
                  <a:lnSpc>
                    <a:spcPct val="150000"/>
                  </a:lnSpc>
                  <a:buSzPct val="123529"/>
                  <a:buFontTx/>
                  <a:buChar char="•"/>
                  <a:tabLst>
                    <a:tab pos="515620" algn="l"/>
                  </a:tabLst>
                </a:pPr>
                <a:r>
                  <a:rPr lang="vi-VN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Mục tiêu của thuật toán FCM là cực tiểu hàm mục tiêu (ở đây sử dụng</a:t>
                </a:r>
                <a:r>
                  <a:rPr lang="en-US" sz="44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khoảng cách Euclid</a:t>
                </a:r>
                <a:endParaRPr sz="440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44" y="701675"/>
                <a:ext cx="18639006" cy="7403950"/>
              </a:xfrm>
              <a:prstGeom prst="rect">
                <a:avLst/>
              </a:prstGeom>
              <a:blipFill rotWithShape="1">
                <a:blip r:embed="rId2"/>
                <a:stretch>
                  <a:fillRect l="-2126" t="-1152" r="-1243" b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35" y="7864475"/>
            <a:ext cx="85772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0" y="8550275"/>
            <a:ext cx="4360394" cy="205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0410" y="305243"/>
            <a:ext cx="18295640" cy="992002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4984" marR="114300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So </a:t>
            </a:r>
            <a:r>
              <a:rPr sz="4400">
                <a:latin typeface="Cambria"/>
                <a:cs typeface="Cambria"/>
              </a:rPr>
              <a:t>với thu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toán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cụm cứng </a:t>
            </a:r>
            <a:r>
              <a:rPr sz="4400" b="1" dirty="0">
                <a:latin typeface="Cambria"/>
                <a:cs typeface="Cambria"/>
              </a:rPr>
              <a:t>k-Means</a:t>
            </a:r>
            <a:r>
              <a:rPr sz="4400">
                <a:latin typeface="Cambria"/>
                <a:cs typeface="Cambria"/>
              </a:rPr>
              <a:t>, thı̀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 b="1">
                <a:latin typeface="Cambria"/>
                <a:cs typeface="Cambria"/>
              </a:rPr>
              <a:t>c-Means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 qua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là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sự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mở r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ng b</a:t>
            </a:r>
            <a:r>
              <a:rPr lang="en-US" sz="4400">
                <a:latin typeface="Cambria"/>
                <a:cs typeface="Cambria"/>
              </a:rPr>
              <a:t>ằ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cách đưa </a:t>
            </a:r>
            <a:r>
              <a:rPr sz="4400">
                <a:latin typeface="Cambria"/>
                <a:cs typeface="Cambria"/>
              </a:rPr>
              <a:t>vào h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s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mờ </a:t>
            </a:r>
            <a:r>
              <a:rPr sz="4400" b="1">
                <a:latin typeface="Cambria"/>
                <a:cs typeface="Cambria"/>
              </a:rPr>
              <a:t>p</a:t>
            </a:r>
            <a:r>
              <a:rPr sz="4400">
                <a:latin typeface="Cambria"/>
                <a:cs typeface="Cambria"/>
              </a:rPr>
              <a:t>.</a:t>
            </a:r>
            <a:endParaRPr lang="en-US" sz="4400">
              <a:latin typeface="Cambria"/>
              <a:cs typeface="Cambria"/>
            </a:endParaRPr>
          </a:p>
          <a:p>
            <a:pPr marL="514984" marR="114300" indent="-502920">
              <a:lnSpc>
                <a:spcPct val="150000"/>
              </a:lnSpc>
              <a:buSzPct val="123529"/>
              <a:buFontTx/>
              <a:buChar char="•"/>
              <a:tabLst>
                <a:tab pos="515620" algn="l"/>
              </a:tabLst>
            </a:pPr>
            <a:r>
              <a:rPr lang="en-US" sz="4400">
                <a:latin typeface="Cambria"/>
                <a:cs typeface="Cambria"/>
              </a:rPr>
              <a:t>Khi </a:t>
            </a:r>
            <a:r>
              <a:rPr lang="en-US" sz="4400" b="1">
                <a:latin typeface="Times New Roman"/>
                <a:cs typeface="Times New Roman"/>
              </a:rPr>
              <a:t>m</a:t>
            </a:r>
            <a:r>
              <a:rPr lang="en-US" sz="4400">
                <a:latin typeface="Times New Roman"/>
                <a:cs typeface="Times New Roman"/>
              </a:rPr>
              <a:t> = 0 thì </a:t>
            </a:r>
            <a:r>
              <a:rPr lang="vi-VN" sz="4400">
                <a:latin typeface="Cambria"/>
                <a:cs typeface="Cambria"/>
              </a:rPr>
              <a:t>c-Means trở thành k-Means và hàm mục tiêu của thuật toán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này là</a:t>
            </a:r>
            <a:r>
              <a:rPr lang="en-US" sz="4400">
                <a:latin typeface="Cambria"/>
                <a:cs typeface="Cambria"/>
              </a:rPr>
              <a:t>:</a:t>
            </a:r>
          </a:p>
          <a:p>
            <a:pPr marL="2579688" marR="114300" lvl="1" indent="-571500">
              <a:lnSpc>
                <a:spcPct val="150000"/>
              </a:lnSpc>
              <a:spcBef>
                <a:spcPts val="1200"/>
              </a:spcBef>
              <a:buSzPct val="80000"/>
              <a:buFont typeface="Wingdings" panose="05000000000000000000" pitchFamily="2" charset="2"/>
              <a:buChar char="§"/>
            </a:pPr>
            <a:endParaRPr lang="en-US" sz="4800" i="1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579688" marR="1143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</a:t>
            </a:r>
            <a:r>
              <a:rPr lang="vi-VN"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tập chứa các </a:t>
            </a:r>
            <a:r>
              <a:rPr lang="vi-VN" sz="48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vi-VN" sz="4800" b="1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vi-VN"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thuộc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cụm </a:t>
            </a:r>
            <a:r>
              <a:rPr lang="vi-VN" sz="48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</a:t>
            </a:r>
            <a:endParaRPr lang="en-US" sz="440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2579688" marR="114300" lvl="1" indent="-571500">
              <a:buSzPct val="80000"/>
              <a:buFont typeface="Wingdings" panose="05000000000000000000" pitchFamily="2" charset="2"/>
              <a:buChar char="§"/>
            </a:pPr>
            <a:endParaRPr lang="en-US" sz="36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2579688" marR="1143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</a:p>
          <a:p>
            <a:pPr marL="2579688" marR="114300" lvl="1" indent="-571500">
              <a:buSzPct val="80000"/>
              <a:buFont typeface="Wingdings" panose="05000000000000000000" pitchFamily="2" charset="2"/>
              <a:buChar char="§"/>
            </a:pPr>
            <a:endParaRPr lang="en-US" sz="4400">
              <a:latin typeface="Cambria"/>
              <a:cs typeface="Cambria"/>
            </a:endParaRPr>
          </a:p>
          <a:p>
            <a:pPr marL="2579688" marR="1143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sz="4400">
                <a:latin typeface="Cambria"/>
                <a:cs typeface="Cambria"/>
              </a:rPr>
              <a:t>Đ</a:t>
            </a:r>
            <a:r>
              <a:rPr lang="vi-VN" sz="4400">
                <a:latin typeface="Cambria"/>
                <a:cs typeface="Cambria"/>
              </a:rPr>
              <a:t>iểm trọng tâm</a:t>
            </a:r>
            <a:endParaRPr lang="en-US"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3375722"/>
            <a:ext cx="9458881" cy="220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96" y="7026275"/>
            <a:ext cx="6198687" cy="155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216" y="320675"/>
            <a:ext cx="8842057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Dùng Python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934" y="8445292"/>
            <a:ext cx="19150916" cy="140038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27685" indent="-5029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2705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Giả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sử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b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ồ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</a:t>
            </a:r>
            <a:r>
              <a:rPr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mà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ỗi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="1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thành 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tạo ng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ẫ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nhiên sao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</a:t>
            </a:r>
            <a:r>
              <a:rPr sz="4400" b="1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="1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≠ </a:t>
            </a:r>
            <a:r>
              <a:rPr sz="4400" b="1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="1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∀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...,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với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giá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trị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đoạn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[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100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]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1910009"/>
            <a:ext cx="13601410" cy="58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730934" y="1627505"/>
            <a:ext cx="5587316" cy="614014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27685" marR="17780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283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d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ễ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hı̀nh dung,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trước 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chúng ta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dùng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toán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k-Means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với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hàm thư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module cluster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gói sklearn với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tạo ng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ẫ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nhie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̂n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thử nghi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4650" y="320675"/>
            <a:ext cx="19074089" cy="1393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14400" marR="5080" indent="-625475">
              <a:lnSpc>
                <a:spcPts val="5400"/>
              </a:lnSpc>
              <a:spcBef>
                <a:spcPts val="65"/>
              </a:spcBef>
              <a:buSzPct val="123529"/>
              <a:buChar char="•"/>
              <a:tabLst>
                <a:tab pos="91440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Dùng hàm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KMeans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() trong module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cluster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gói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sklearn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luy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với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cluster cho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trước là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c = 3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Điều khiển mờ và ứng dụng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fld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850" y="2073275"/>
            <a:ext cx="15468600" cy="8325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N, n = 1000, 2</a:t>
            </a:r>
            <a:endParaRPr lang="en-US" sz="4000">
              <a:solidFill>
                <a:srgbClr val="0220A3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X = np.random.uniform(1,100,(N,n))</a:t>
            </a:r>
            <a:endParaRPr lang="en-US" sz="4000">
              <a:solidFill>
                <a:srgbClr val="0220A3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c = 3</a:t>
            </a:r>
            <a:endParaRPr lang="en-US" sz="4000">
              <a:solidFill>
                <a:srgbClr val="0220A3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kmeans = skl.KMeans(n_clusters=c)</a:t>
            </a:r>
            <a:endParaRPr lang="en-US" sz="4000">
              <a:solidFill>
                <a:srgbClr val="0220A3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kmeans.fit( X )</a:t>
            </a:r>
            <a:endParaRPr lang="en-US" sz="4000">
              <a:solidFill>
                <a:srgbClr val="0220A3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kresult = kmeans.predict(X)</a:t>
            </a:r>
            <a:endParaRPr lang="en-US" sz="4000">
              <a:solidFill>
                <a:srgbClr val="0220A3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9452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plt.figure(figsize=(12,4))</a:t>
            </a:r>
            <a:endParaRPr lang="en-US" sz="4000">
              <a:solidFill>
                <a:srgbClr val="945200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9452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plt.title('Dùng k-Means để phân cụm' )</a:t>
            </a:r>
            <a:endParaRPr lang="en-US" sz="4000">
              <a:solidFill>
                <a:srgbClr val="945200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 marR="8848725">
              <a:spcBef>
                <a:spcPts val="600"/>
              </a:spcBef>
            </a:pPr>
            <a:r>
              <a:rPr lang="vi-VN" sz="4000">
                <a:solidFill>
                  <a:srgbClr val="9452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for j in range(c):</a:t>
            </a:r>
            <a:endParaRPr lang="vi-VN" sz="400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 marR="52069" indent="1005205">
              <a:spcBef>
                <a:spcPts val="600"/>
              </a:spcBef>
            </a:pPr>
            <a:r>
              <a:rPr lang="vi-VN" sz="4000">
                <a:solidFill>
                  <a:srgbClr val="9452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plt.plot(X[kresult == j,0],X[kresult == j,1],'o',label='Nhóm '+str(j))</a:t>
            </a:r>
            <a:endParaRPr lang="en-US" sz="4000">
              <a:solidFill>
                <a:srgbClr val="945200"/>
              </a:solidFill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 marR="52069" indent="1005205">
              <a:spcBef>
                <a:spcPts val="600"/>
              </a:spcBef>
            </a:pPr>
            <a:r>
              <a:rPr lang="vi-VN" sz="4000">
                <a:solidFill>
                  <a:srgbClr val="9452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plt.legend(loc='best')</a:t>
            </a:r>
            <a:endParaRPr lang="vi-VN" sz="400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lang="vi-VN" sz="4000">
                <a:solidFill>
                  <a:srgbClr val="9452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plt.show()</a:t>
            </a:r>
            <a:endParaRPr lang="vi-VN" sz="400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50" y="1387475"/>
            <a:ext cx="1126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1023917" y="1997075"/>
            <a:ext cx="17018635" cy="69980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0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Chúng </a:t>
            </a:r>
            <a:r>
              <a:rPr sz="4400">
                <a:latin typeface="Cambria"/>
                <a:cs typeface="Cambria"/>
              </a:rPr>
              <a:t>ta bi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k-Means với ý </a:t>
            </a:r>
            <a:r>
              <a:rPr sz="4400">
                <a:latin typeface="Cambria"/>
                <a:cs typeface="Cambria"/>
              </a:rPr>
              <a:t>tưởng thu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toán như sau: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Cho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trước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cụm 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K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L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y K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b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kỳ từ 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 làm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trung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Tı́nh khoảng cách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từ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cả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các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trung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này</a:t>
            </a:r>
            <a:endParaRPr sz="4400">
              <a:latin typeface="Cambria"/>
              <a:cs typeface="Cambria"/>
            </a:endParaRPr>
          </a:p>
          <a:p>
            <a:pPr marL="1059180" marR="5080" lvl="1" indent="-544830">
              <a:lnSpc>
                <a:spcPts val="5030"/>
              </a:lnSpc>
              <a:spcBef>
                <a:spcPts val="263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b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các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dữ li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này vào các nhóm có khoảng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cách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trung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là g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nh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endParaRPr sz="4400">
              <a:latin typeface="Cambria"/>
              <a:cs typeface="Cambria"/>
            </a:endParaRPr>
          </a:p>
          <a:p>
            <a:pPr marL="1059180" marR="628015" lvl="1" indent="-544830">
              <a:lnSpc>
                <a:spcPts val="5030"/>
              </a:lnSpc>
              <a:spcBef>
                <a:spcPts val="242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Tı́nh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lại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trung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của 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nhóm b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ằ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cách l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y trung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bı̀nh 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khoảng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cách của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các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đã được gán vào nhóm.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03250" y="4130675"/>
            <a:ext cx="19202400" cy="1860123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 algn="ctr">
              <a:lnSpc>
                <a:spcPct val="150000"/>
              </a:lnSpc>
            </a:pPr>
            <a:r>
              <a:rPr lang="vi-VN" sz="8000" b="1" spc="-139">
                <a:solidFill>
                  <a:srgbClr val="004D80"/>
                </a:solidFill>
                <a:latin typeface="Times New Roman (Headings)"/>
              </a:rPr>
              <a:t>Phân</a:t>
            </a:r>
            <a:r>
              <a:rPr lang="en-US" sz="8000" b="1" spc="-139">
                <a:solidFill>
                  <a:srgbClr val="004D80"/>
                </a:solidFill>
                <a:latin typeface="Times New Roman (Headings)"/>
              </a:rPr>
              <a:t> </a:t>
            </a:r>
            <a:r>
              <a:rPr lang="vi-VN" sz="8000" b="1" spc="-139">
                <a:solidFill>
                  <a:srgbClr val="004D80"/>
                </a:solidFill>
                <a:latin typeface="Times New Roman (Headings)"/>
              </a:rPr>
              <a:t>loại</a:t>
            </a:r>
            <a:r>
              <a:rPr lang="en-US" sz="8000" b="1" spc="-139">
                <a:solidFill>
                  <a:srgbClr val="004D80"/>
                </a:solidFill>
                <a:latin typeface="Times New Roman (Headings)"/>
              </a:rPr>
              <a:t> </a:t>
            </a:r>
            <a:r>
              <a:rPr lang="vi-VN" sz="8000" b="1" spc="-139">
                <a:solidFill>
                  <a:srgbClr val="004D80"/>
                </a:solidFill>
                <a:latin typeface="Times New Roman (Headings)"/>
              </a:rPr>
              <a:t>dựa</a:t>
            </a:r>
            <a:r>
              <a:rPr lang="en-US" sz="8000" b="1" spc="-139">
                <a:solidFill>
                  <a:srgbClr val="004D80"/>
                </a:solidFill>
                <a:latin typeface="Times New Roman (Headings)"/>
              </a:rPr>
              <a:t> </a:t>
            </a:r>
            <a:r>
              <a:rPr lang="vi-VN" sz="8000" b="1" spc="-139">
                <a:solidFill>
                  <a:srgbClr val="004D80"/>
                </a:solidFill>
                <a:latin typeface="Times New Roman (Headings)"/>
              </a:rPr>
              <a:t>tr</a:t>
            </a:r>
            <a:r>
              <a:rPr lang="en-US" sz="8000" b="1" spc="-139">
                <a:solidFill>
                  <a:srgbClr val="004D80"/>
                </a:solidFill>
                <a:latin typeface="Times New Roman (Headings)"/>
              </a:rPr>
              <a:t>ê</a:t>
            </a:r>
            <a:r>
              <a:rPr lang="vi-VN" sz="8000" b="1" spc="-139">
                <a:solidFill>
                  <a:srgbClr val="004D80"/>
                </a:solidFill>
                <a:latin typeface="Times New Roman (Headings)"/>
              </a:rPr>
              <a:t>n</a:t>
            </a:r>
            <a:r>
              <a:rPr lang="en-US" sz="8000" b="1" spc="-139">
                <a:solidFill>
                  <a:srgbClr val="004D80"/>
                </a:solidFill>
                <a:latin typeface="Times New Roman (Headings)"/>
              </a:rPr>
              <a:t> </a:t>
            </a:r>
            <a:r>
              <a:rPr lang="vi-VN" sz="8000" b="1" spc="-139">
                <a:solidFill>
                  <a:srgbClr val="004D80"/>
                </a:solidFill>
                <a:latin typeface="Times New Roman (Headings)"/>
              </a:rPr>
              <a:t>l</a:t>
            </a:r>
            <a:r>
              <a:rPr lang="en-US" sz="8000" b="1" spc="-139">
                <a:solidFill>
                  <a:srgbClr val="004D80"/>
                </a:solidFill>
                <a:latin typeface="Times New Roman (Headings)"/>
              </a:rPr>
              <a:t>ập luận mờ</a:t>
            </a:r>
            <a:endParaRPr sz="8000"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7958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780731"/>
            <a:ext cx="120015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Xu</a:t>
            </a:r>
            <a:r>
              <a:rPr lang="en-US" sz="4250">
                <a:latin typeface="Cambria"/>
                <a:cs typeface="Cambria"/>
              </a:rPr>
              <a:t>ấ</a:t>
            </a:r>
            <a:r>
              <a:rPr sz="4250">
                <a:latin typeface="Cambria"/>
                <a:cs typeface="Cambria"/>
              </a:rPr>
              <a:t>t k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 quả ph</a:t>
            </a:r>
            <a:r>
              <a:rPr lang="en-US" sz="4250">
                <a:latin typeface="Cambria"/>
                <a:cs typeface="Cambria"/>
              </a:rPr>
              <a:t>â</a:t>
            </a:r>
            <a:r>
              <a:rPr sz="4250">
                <a:latin typeface="Cambria"/>
                <a:cs typeface="Cambria"/>
              </a:rPr>
              <a:t>n </a:t>
            </a:r>
            <a:r>
              <a:rPr sz="4250" dirty="0">
                <a:latin typeface="Cambria"/>
                <a:cs typeface="Cambria"/>
              </a:rPr>
              <a:t>nhóm và trực quan </a:t>
            </a:r>
            <a:r>
              <a:rPr sz="4250">
                <a:latin typeface="Cambria"/>
                <a:cs typeface="Cambria"/>
              </a:rPr>
              <a:t>hoá k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quả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400" y="1749335"/>
            <a:ext cx="16406516" cy="8528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773831"/>
            <a:ext cx="62087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Với FCM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2100062"/>
            <a:ext cx="18476933" cy="27026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spcBef>
                <a:spcPts val="135"/>
              </a:spcBef>
              <a:buSzPct val="123529"/>
              <a:buFontTx/>
              <a:buChar char="•"/>
              <a:tabLst>
                <a:tab pos="515620" algn="l"/>
              </a:tabLst>
            </a:pPr>
            <a:r>
              <a:rPr sz="4250" dirty="0">
                <a:latin typeface="Cambria"/>
                <a:cs typeface="Cambria"/>
              </a:rPr>
              <a:t>Dùng </a:t>
            </a:r>
            <a:r>
              <a:rPr sz="4250">
                <a:latin typeface="Cambria"/>
                <a:cs typeface="Cambria"/>
              </a:rPr>
              <a:t>thư vi</a:t>
            </a:r>
            <a:r>
              <a:rPr lang="vi-VN" sz="4250">
                <a:latin typeface="Cambria"/>
                <a:cs typeface="Cambria"/>
              </a:rPr>
              <a:t>ệ</a:t>
            </a:r>
            <a:r>
              <a:rPr sz="4250">
                <a:latin typeface="Cambria"/>
                <a:cs typeface="Cambria"/>
              </a:rPr>
              <a:t>n </a:t>
            </a:r>
            <a:r>
              <a:rPr sz="4250" dirty="0">
                <a:latin typeface="Cambria"/>
                <a:cs typeface="Cambria"/>
              </a:rPr>
              <a:t>scikit-fuzzy với hàm </a:t>
            </a:r>
            <a:r>
              <a:rPr sz="4250" i="1" dirty="0">
                <a:latin typeface="Cambria"/>
                <a:cs typeface="Cambria"/>
              </a:rPr>
              <a:t>cmeans</a:t>
            </a:r>
            <a:r>
              <a:rPr sz="4250" dirty="0">
                <a:latin typeface="Cambria"/>
                <a:cs typeface="Cambria"/>
              </a:rPr>
              <a:t>() trong module </a:t>
            </a:r>
            <a:r>
              <a:rPr sz="4250" i="1" dirty="0">
                <a:latin typeface="Cambria"/>
                <a:cs typeface="Cambria"/>
              </a:rPr>
              <a:t>skfuzzy </a:t>
            </a:r>
            <a:r>
              <a:rPr sz="4250">
                <a:latin typeface="Cambria"/>
                <a:cs typeface="Cambria"/>
              </a:rPr>
              <a:t>với h</a:t>
            </a:r>
            <a:r>
              <a:rPr lang="en-US" sz="4250">
                <a:latin typeface="Cambria"/>
                <a:cs typeface="Cambria"/>
              </a:rPr>
              <a:t>ệ </a:t>
            </a:r>
            <a:r>
              <a:rPr lang="vi-VN" sz="4000">
                <a:latin typeface="Cambria"/>
                <a:cs typeface="Cambria"/>
              </a:rPr>
              <a:t>số mờ </a:t>
            </a:r>
            <a:r>
              <a:rPr lang="vi-VN" sz="4400" i="1">
                <a:latin typeface="Times New Roman"/>
                <a:cs typeface="Times New Roman"/>
              </a:rPr>
              <a:t>m </a:t>
            </a:r>
            <a:r>
              <a:rPr lang="vi-VN" sz="4400">
                <a:latin typeface="Cambria"/>
                <a:cs typeface="Cambria"/>
              </a:rPr>
              <a:t>. Hàm này trả về nhiều giá trị, có thể tham khảo thêm tại địa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chı̉ </a:t>
            </a:r>
            <a:r>
              <a:rPr lang="vi-VN" sz="44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https://pythonhosted.org/scikit-fuzzy/api/skfuzzy.html#cmeans</a:t>
            </a:r>
            <a:r>
              <a:rPr lang="vi-VN" sz="4400">
                <a:latin typeface="Cambria"/>
                <a:cs typeface="Cambria"/>
              </a:rPr>
              <a:t>; nhưng ở đây chı̉ lấy một giá trị </a:t>
            </a:r>
            <a:r>
              <a:rPr lang="vi-VN" sz="4400" i="1">
                <a:latin typeface="Cambria"/>
                <a:cs typeface="Cambria"/>
              </a:rPr>
              <a:t>u </a:t>
            </a:r>
            <a:r>
              <a:rPr lang="vi-VN" sz="4400">
                <a:latin typeface="Cambria"/>
                <a:cs typeface="Cambria"/>
              </a:rPr>
              <a:t>để giải bài toán tối ưu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929" y="5039783"/>
            <a:ext cx="17726257" cy="26217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4360" y="7814789"/>
            <a:ext cx="54178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Đ</a:t>
            </a:r>
            <a:r>
              <a:rPr lang="en-US" sz="4250">
                <a:latin typeface="Cambria"/>
                <a:cs typeface="Cambria"/>
              </a:rPr>
              <a:t>ể</a:t>
            </a:r>
            <a:r>
              <a:rPr sz="425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so sánh </a:t>
            </a:r>
            <a:r>
              <a:rPr sz="4250">
                <a:latin typeface="Cambria"/>
                <a:cs typeface="Cambria"/>
              </a:rPr>
              <a:t>2 k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quả:</a:t>
            </a:r>
            <a:endParaRPr sz="425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2040" y="8669275"/>
            <a:ext cx="12033885" cy="1376680"/>
            <a:chOff x="3492040" y="8669275"/>
            <a:chExt cx="12033885" cy="13766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5336" y="8763502"/>
              <a:ext cx="4303533" cy="4816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2040" y="8669275"/>
              <a:ext cx="12033874" cy="13761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361" y="1768475"/>
            <a:ext cx="19531289" cy="838562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en-US" sz="4000" spc="530">
                <a:solidFill>
                  <a:srgbClr val="0220A3"/>
                </a:solidFill>
                <a:latin typeface="Cambria"/>
                <a:cs typeface="Cambria"/>
              </a:rPr>
              <a:t>c = 3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en-US" sz="4000" spc="530">
                <a:solidFill>
                  <a:srgbClr val="0220A3"/>
                </a:solidFill>
                <a:latin typeface="Cambria"/>
                <a:cs typeface="Cambria"/>
              </a:rPr>
              <a:t>_,u,_,_,_,_,_ = fz.cmeans( X.T,m=2,c=c,error=0.001,maxiter=1000) 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en-US" sz="4000" spc="530">
                <a:solidFill>
                  <a:srgbClr val="0220A3"/>
                </a:solidFill>
                <a:latin typeface="Cambria"/>
                <a:cs typeface="Cambria"/>
              </a:rPr>
              <a:t>for i in u: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en-US" sz="4000" spc="530">
                <a:solidFill>
                  <a:srgbClr val="0220A3"/>
                </a:solidFill>
                <a:latin typeface="Cambria"/>
                <a:cs typeface="Cambria"/>
              </a:rPr>
              <a:t>	cresult = np.argmax(u,axis=0)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lang="en-US" sz="4000" spc="530">
                <a:solidFill>
                  <a:srgbClr val="0220A3"/>
                </a:solidFill>
                <a:latin typeface="Cambria"/>
                <a:cs typeface="Cambria"/>
              </a:rPr>
              <a:t>	plt.figure(figsize=(12,4))</a:t>
            </a:r>
            <a:endParaRPr sz="4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endParaRPr lang="en-US" sz="4000" spc="700">
              <a:solidFill>
                <a:srgbClr val="9452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vi-VN" sz="4000" spc="700">
                <a:solidFill>
                  <a:srgbClr val="945200"/>
                </a:solidFill>
                <a:latin typeface="Cambria"/>
                <a:cs typeface="Cambria"/>
              </a:rPr>
              <a:t>plt.figure(figsize=(12,4))</a:t>
            </a:r>
          </a:p>
          <a:p>
            <a:pPr marL="12700">
              <a:lnSpc>
                <a:spcPct val="100000"/>
              </a:lnSpc>
            </a:pPr>
            <a:r>
              <a:rPr lang="vi-VN" sz="4000" spc="700">
                <a:solidFill>
                  <a:srgbClr val="945200"/>
                </a:solidFill>
                <a:latin typeface="Cambria"/>
                <a:cs typeface="Cambria"/>
              </a:rPr>
              <a:t>plt.title('Dùng Fuzzy c-Means (FCM) để phân cụm')</a:t>
            </a:r>
            <a:endParaRPr lang="en-US" sz="4000" spc="700">
              <a:solidFill>
                <a:srgbClr val="9452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vi-VN" sz="4000" spc="700">
                <a:solidFill>
                  <a:srgbClr val="945200"/>
                </a:solidFill>
                <a:latin typeface="Cambria"/>
                <a:cs typeface="Cambria"/>
              </a:rPr>
              <a:t>for j in range(c):</a:t>
            </a:r>
          </a:p>
          <a:p>
            <a:pPr marL="12700">
              <a:lnSpc>
                <a:spcPct val="100000"/>
              </a:lnSpc>
            </a:pPr>
            <a:r>
              <a:rPr lang="en-US" sz="4000" spc="700">
                <a:solidFill>
                  <a:srgbClr val="945200"/>
                </a:solidFill>
                <a:latin typeface="Cambria"/>
                <a:cs typeface="Cambria"/>
              </a:rPr>
              <a:t>	</a:t>
            </a:r>
            <a:r>
              <a:rPr lang="vi-VN" sz="4000" spc="700">
                <a:solidFill>
                  <a:srgbClr val="945200"/>
                </a:solidFill>
                <a:latin typeface="Cambria"/>
                <a:cs typeface="Cambria"/>
              </a:rPr>
              <a:t>plt.plot(X[cresult == j,0],X[cresult == j,1],'o',label='Nhóm '+str(j))</a:t>
            </a:r>
          </a:p>
          <a:p>
            <a:pPr marL="12700">
              <a:lnSpc>
                <a:spcPct val="100000"/>
              </a:lnSpc>
            </a:pPr>
            <a:r>
              <a:rPr lang="vi-VN" sz="4000" spc="700">
                <a:solidFill>
                  <a:srgbClr val="945200"/>
                </a:solidFill>
                <a:latin typeface="Cambria"/>
                <a:cs typeface="Cambria"/>
              </a:rPr>
              <a:t>plt.legend( loc='best')</a:t>
            </a:r>
            <a:endParaRPr lang="en-US" sz="4000" spc="700">
              <a:solidFill>
                <a:srgbClr val="9452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vi-VN" sz="4000" spc="700">
                <a:solidFill>
                  <a:srgbClr val="945200"/>
                </a:solidFill>
                <a:latin typeface="Cambria"/>
                <a:cs typeface="Cambria"/>
              </a:rPr>
              <a:t>plt.show()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780731"/>
            <a:ext cx="5446733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K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quả như sau: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95" y="1627433"/>
            <a:ext cx="16467561" cy="89925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1000619"/>
            <a:ext cx="1840073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 marR="5080" indent="-502920">
              <a:lnSpc>
                <a:spcPts val="5400"/>
              </a:lnSpc>
              <a:buSzPct val="123529"/>
              <a:buChar char="•"/>
              <a:tabLst>
                <a:tab pos="514350" algn="l"/>
              </a:tabLst>
            </a:pPr>
            <a:r>
              <a:rPr sz="4400">
                <a:latin typeface="Cambria"/>
                <a:cs typeface="Cambria"/>
              </a:rPr>
              <a:t>Có th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truy c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p đ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n k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quả theo cách </a:t>
            </a:r>
            <a:r>
              <a:rPr sz="4400">
                <a:latin typeface="Cambria"/>
                <a:cs typeface="Cambria"/>
              </a:rPr>
              <a:t>khác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trực quan </a:t>
            </a:r>
            <a:r>
              <a:rPr sz="4400">
                <a:latin typeface="Cambria"/>
                <a:cs typeface="Cambria"/>
              </a:rPr>
              <a:t>hoá b</a:t>
            </a:r>
            <a:r>
              <a:rPr lang="en-US" sz="4400">
                <a:latin typeface="Cambria"/>
                <a:cs typeface="Cambria"/>
              </a:rPr>
              <a:t>ằ</a:t>
            </a:r>
            <a:r>
              <a:rPr sz="4400">
                <a:latin typeface="Cambria"/>
                <a:cs typeface="Cambria"/>
              </a:rPr>
              <a:t>ng cách xem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xét</a:t>
            </a:r>
            <a:r>
              <a:rPr lang="en-US" sz="4400" dirty="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trường </a:t>
            </a:r>
            <a:r>
              <a:rPr sz="4400" dirty="0">
                <a:latin typeface="Cambria"/>
                <a:cs typeface="Cambria"/>
              </a:rPr>
              <a:t>hợp khác nhau trên cơ </a:t>
            </a:r>
            <a:r>
              <a:rPr sz="4400">
                <a:latin typeface="Cambria"/>
                <a:cs typeface="Cambria"/>
              </a:rPr>
              <a:t>sở duy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t toàn b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lang="en-US" sz="4400" dirty="0">
                <a:latin typeface="Cambria"/>
                <a:cs typeface="Cambria"/>
              </a:rPr>
              <a:t> </a:t>
            </a:r>
            <a:r>
              <a:rPr sz="4400" i="1">
                <a:latin typeface="Cambria"/>
                <a:cs typeface="Cambria"/>
              </a:rPr>
              <a:t>N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758" y="2541762"/>
            <a:ext cx="13605774" cy="7817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4227533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Ví dụ 24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450" y="2139928"/>
            <a:ext cx="9601199" cy="84074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  <a:tab pos="3246755" algn="l"/>
              </a:tabLst>
            </a:pPr>
            <a:r>
              <a:rPr sz="4250" dirty="0">
                <a:latin typeface="Cambria"/>
                <a:cs typeface="Cambria"/>
              </a:rPr>
              <a:t>Sử </a:t>
            </a:r>
            <a:r>
              <a:rPr sz="4250">
                <a:latin typeface="Cambria"/>
                <a:cs typeface="Cambria"/>
              </a:rPr>
              <a:t>dụng b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 dirty="0">
                <a:latin typeface="Cambria"/>
                <a:cs typeface="Cambria"/>
              </a:rPr>
              <a:t>	</a:t>
            </a:r>
            <a:r>
              <a:rPr sz="4250">
                <a:latin typeface="Cambria"/>
                <a:cs typeface="Cambria"/>
              </a:rPr>
              <a:t>dữ li</a:t>
            </a:r>
            <a:r>
              <a:rPr lang="vi-VN" sz="4250">
                <a:latin typeface="Cambria"/>
                <a:cs typeface="Cambria"/>
              </a:rPr>
              <a:t>ệ</a:t>
            </a:r>
            <a:r>
              <a:rPr sz="4250">
                <a:latin typeface="Cambria"/>
                <a:cs typeface="Cambria"/>
              </a:rPr>
              <a:t>u v</a:t>
            </a:r>
            <a:r>
              <a:rPr lang="en-US" sz="4250">
                <a:latin typeface="Cambria"/>
                <a:cs typeface="Cambria"/>
              </a:rPr>
              <a:t>ề</a:t>
            </a:r>
            <a:r>
              <a:rPr sz="4250">
                <a:latin typeface="Cambria"/>
                <a:cs typeface="Cambria"/>
              </a:rPr>
              <a:t> </a:t>
            </a:r>
            <a:r>
              <a:rPr sz="4250" b="1" dirty="0">
                <a:latin typeface="Cambria"/>
                <a:cs typeface="Cambria"/>
              </a:rPr>
              <a:t>phân loại </a:t>
            </a:r>
            <a:r>
              <a:rPr sz="4250" b="1">
                <a:latin typeface="Cambria"/>
                <a:cs typeface="Cambria"/>
              </a:rPr>
              <a:t>cơn đau</a:t>
            </a:r>
            <a:r>
              <a:rPr lang="en-US" sz="4250" b="1">
                <a:latin typeface="Cambria"/>
                <a:cs typeface="Cambria"/>
              </a:rPr>
              <a:t> </a:t>
            </a:r>
            <a:r>
              <a:rPr sz="4250" b="1">
                <a:latin typeface="Cambria"/>
                <a:cs typeface="Cambria"/>
              </a:rPr>
              <a:t>tim </a:t>
            </a:r>
            <a:r>
              <a:rPr lang="en-US" sz="4250">
                <a:latin typeface="Cambria"/>
                <a:cs typeface="Cambria"/>
              </a:rPr>
              <a:t>(Dataset for heart attack classiyication) trên Kaggle (https:// www.kaggle.com/rashikrahmanpritom/heart-attack-analysis-prediction-dataset)</a:t>
            </a:r>
          </a:p>
          <a:p>
            <a:pPr marL="514984" marR="5080" indent="-502920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  <a:tab pos="3246755" algn="l"/>
              </a:tabLst>
            </a:pPr>
            <a:r>
              <a:rPr sz="4250">
                <a:latin typeface="Cambria"/>
                <a:cs typeface="Cambria"/>
              </a:rPr>
              <a:t>D</a:t>
            </a:r>
            <a:r>
              <a:rPr lang="en-US" sz="4250">
                <a:latin typeface="Cambria"/>
                <a:cs typeface="Cambria"/>
              </a:rPr>
              <a:t>at</a:t>
            </a:r>
            <a:r>
              <a:rPr sz="4250">
                <a:latin typeface="Cambria"/>
                <a:cs typeface="Cambria"/>
              </a:rPr>
              <a:t>aset </a:t>
            </a:r>
            <a:r>
              <a:rPr sz="4250" dirty="0">
                <a:latin typeface="Cambria"/>
                <a:cs typeface="Cambria"/>
              </a:rPr>
              <a:t>version 2 này có 303 dòng </a:t>
            </a:r>
            <a:r>
              <a:rPr sz="4250">
                <a:latin typeface="Cambria"/>
                <a:cs typeface="Cambria"/>
              </a:rPr>
              <a:t>và 14</a:t>
            </a:r>
            <a:r>
              <a:rPr lang="en-US" sz="4250">
                <a:latin typeface="Cambria"/>
                <a:cs typeface="Cambria"/>
              </a:rPr>
              <a:t> </a:t>
            </a:r>
            <a:r>
              <a:rPr sz="4250">
                <a:latin typeface="Cambria"/>
                <a:cs typeface="Cambria"/>
              </a:rPr>
              <a:t>c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là </a:t>
            </a:r>
            <a:r>
              <a:rPr sz="4250">
                <a:latin typeface="Cambria"/>
                <a:cs typeface="Cambria"/>
              </a:rPr>
              <a:t>các thu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>
                <a:latin typeface="Cambria"/>
                <a:cs typeface="Cambria"/>
              </a:rPr>
              <a:t>c </a:t>
            </a:r>
            <a:r>
              <a:rPr sz="4250" dirty="0">
                <a:latin typeface="Cambria"/>
                <a:cs typeface="Cambria"/>
              </a:rPr>
              <a:t>tı́nh như:</a:t>
            </a:r>
            <a:endParaRPr sz="4250">
              <a:latin typeface="Cambria"/>
              <a:cs typeface="Cambria"/>
            </a:endParaRPr>
          </a:p>
          <a:p>
            <a:pPr marL="1059180" marR="749300" lvl="1" indent="-544830">
              <a:lnSpc>
                <a:spcPts val="5030"/>
              </a:lnSpc>
              <a:spcBef>
                <a:spcPts val="247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'age', 'sex', 'cp', 'trtbps', 'chol',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'mbs',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'restecg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', 'thalachh','exng', 'oldpeak',</a:t>
            </a:r>
            <a:endParaRPr sz="425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24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'slp', 'caa', 'thall', 'output'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5383" y="2147782"/>
            <a:ext cx="9804067" cy="73168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1023915" y="1768475"/>
            <a:ext cx="17943533" cy="773160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0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Các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này là </a:t>
            </a:r>
            <a:r>
              <a:rPr sz="4400">
                <a:latin typeface="Cambria"/>
                <a:cs typeface="Cambria"/>
              </a:rPr>
              <a:t>các th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tin v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b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nh nh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như: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age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 giới tı́nh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sex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), ki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đau ngực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cp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có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4 ki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0,1,2,3),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Huy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áp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trương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trtbtps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 lượng cholesterol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chol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Đường huy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&gt; 120 mg/dl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ybs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1 true, 0 false),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Trạng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thái đi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ồ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rectecg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có 3 trạng thái 0,1,2),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8863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Nhịp tim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thalachh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 đau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khi 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dục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exng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1 có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, 0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kh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Đı̃nh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đau l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trước (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oldpeak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...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2117968"/>
            <a:ext cx="14743133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được </a:t>
            </a:r>
            <a:r>
              <a:rPr sz="4400">
                <a:latin typeface="Cambria"/>
                <a:cs typeface="Cambria"/>
              </a:rPr>
              <a:t>trı́ch xu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ra </a:t>
            </a:r>
            <a:r>
              <a:rPr sz="4400">
                <a:latin typeface="Cambria"/>
                <a:cs typeface="Cambria"/>
              </a:rPr>
              <a:t>từ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tin </a:t>
            </a:r>
            <a:r>
              <a:rPr sz="4400" dirty="0">
                <a:latin typeface="Cambria"/>
                <a:cs typeface="Cambria"/>
              </a:rPr>
              <a:t>heart.csv như sau: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469" y="3159036"/>
            <a:ext cx="18315021" cy="65410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47" y="473075"/>
            <a:ext cx="19202399" cy="4071627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0"/>
              </a:spcBef>
              <a:buSzPct val="123529"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Tạo </a:t>
            </a:r>
            <a:r>
              <a:rPr lang="vi-VN" sz="4250">
                <a:latin typeface="Cambria"/>
                <a:cs typeface="Cambria"/>
              </a:rPr>
              <a:t>tập </a:t>
            </a:r>
            <a:r>
              <a:rPr sz="4250">
                <a:latin typeface="Cambria"/>
                <a:cs typeface="Cambria"/>
              </a:rPr>
              <a:t>dữ li</a:t>
            </a:r>
            <a:r>
              <a:rPr lang="vi-VN" sz="4250">
                <a:latin typeface="Cambria"/>
                <a:cs typeface="Cambria"/>
              </a:rPr>
              <a:t>ệ</a:t>
            </a:r>
            <a:r>
              <a:rPr sz="4250">
                <a:latin typeface="Cambria"/>
                <a:cs typeface="Cambria"/>
              </a:rPr>
              <a:t>u </a:t>
            </a:r>
            <a:r>
              <a:rPr sz="4250" dirty="0">
                <a:latin typeface="Cambria"/>
                <a:cs typeface="Cambria"/>
              </a:rPr>
              <a:t>và </a:t>
            </a:r>
            <a:r>
              <a:rPr sz="4250">
                <a:latin typeface="Cambria"/>
                <a:cs typeface="Cambria"/>
              </a:rPr>
              <a:t>dữ li</a:t>
            </a:r>
            <a:r>
              <a:rPr lang="vi-VN" sz="4250">
                <a:latin typeface="Cambria"/>
                <a:cs typeface="Cambria"/>
              </a:rPr>
              <a:t>ệ</a:t>
            </a:r>
            <a:r>
              <a:rPr sz="4250">
                <a:latin typeface="Cambria"/>
                <a:cs typeface="Cambria"/>
              </a:rPr>
              <a:t>u thử g</a:t>
            </a:r>
            <a:r>
              <a:rPr lang="en-US" sz="4250">
                <a:latin typeface="Cambria"/>
                <a:cs typeface="Cambria"/>
              </a:rPr>
              <a:t>ồ</a:t>
            </a:r>
            <a:r>
              <a:rPr sz="4250">
                <a:latin typeface="Cambria"/>
                <a:cs typeface="Cambria"/>
              </a:rPr>
              <a:t>m </a:t>
            </a:r>
            <a:r>
              <a:rPr sz="4250" dirty="0">
                <a:latin typeface="Cambria"/>
                <a:cs typeface="Cambria"/>
              </a:rPr>
              <a:t>các bước như sau:</a:t>
            </a:r>
            <a:endParaRPr sz="4250">
              <a:latin typeface="Cambria"/>
              <a:cs typeface="Cambria"/>
            </a:endParaRPr>
          </a:p>
          <a:p>
            <a:pPr marL="1059180" marR="442595" lvl="1" indent="-544830">
              <a:lnSpc>
                <a:spcPts val="5030"/>
              </a:lnSpc>
              <a:spcBef>
                <a:spcPts val="263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Có th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 l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y 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dataset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 v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máy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, ho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ặ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c có th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chı̉ định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đường 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dẫn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 trực ti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p đ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n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lang="vi-VN" sz="425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tin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tương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ứng b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ằ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cách đưa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vào 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DataFrame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của module Pandas</a:t>
            </a:r>
            <a:endParaRPr sz="4250">
              <a:latin typeface="Cambria"/>
              <a:cs typeface="Cambria"/>
            </a:endParaRPr>
          </a:p>
          <a:p>
            <a:pPr marL="1059180" marR="5080" lvl="1" indent="-544830">
              <a:lnSpc>
                <a:spcPct val="100299"/>
              </a:lnSpc>
              <a:spcBef>
                <a:spcPts val="2595"/>
              </a:spcBef>
              <a:buSzPct val="123529"/>
              <a:buFont typeface="Microsoft Sans Serif"/>
              <a:buChar char="‣"/>
              <a:tabLst>
                <a:tab pos="1058863" algn="l"/>
              </a:tabLst>
            </a:pP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Sau đó đưa vào các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425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này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vào </a:t>
            </a:r>
            <a:r>
              <a:rPr lang="vi-VN" sz="425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425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u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lang="en-US" sz="4250" b="1">
                <a:solidFill>
                  <a:srgbClr val="011993"/>
                </a:solidFill>
                <a:latin typeface="Cambria"/>
                <a:cs typeface="Cambria"/>
              </a:rPr>
              <a:t>X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, vùng cu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i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cùng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đưa vào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bi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250" b="1" i="1" dirty="0">
                <a:solidFill>
                  <a:srgbClr val="011993"/>
                </a:solidFill>
                <a:latin typeface="Cambria"/>
                <a:cs typeface="Cambria"/>
              </a:rPr>
              <a:t>test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dùng đ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 ki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m tra k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quả sau 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khi ph</a:t>
            </a:r>
            <a:r>
              <a:rPr lang="en-US" sz="425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25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250" dirty="0">
                <a:solidFill>
                  <a:srgbClr val="011993"/>
                </a:solidFill>
                <a:latin typeface="Cambria"/>
                <a:cs typeface="Cambria"/>
              </a:rPr>
              <a:t>nhóm.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050" y="4805219"/>
            <a:ext cx="11963400" cy="6340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454" y="2635481"/>
            <a:ext cx="7147529" cy="45666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2914650" algn="just">
              <a:lnSpc>
                <a:spcPts val="3879"/>
              </a:lnSpc>
              <a:spcBef>
                <a:spcPts val="290"/>
              </a:spcBef>
            </a:pPr>
            <a:r>
              <a:rPr sz="3600" spc="-5" dirty="0">
                <a:solidFill>
                  <a:srgbClr val="0433FF"/>
                </a:solidFill>
                <a:latin typeface="Cambria"/>
                <a:cs typeface="Cambria"/>
              </a:rPr>
              <a:t>import </a:t>
            </a:r>
            <a:r>
              <a:rPr sz="3600" spc="-15" dirty="0">
                <a:solidFill>
                  <a:srgbClr val="0433FF"/>
                </a:solidFill>
                <a:latin typeface="Cambria"/>
                <a:cs typeface="Cambria"/>
              </a:rPr>
              <a:t>numpy </a:t>
            </a:r>
            <a:r>
              <a:rPr sz="3600" spc="-5">
                <a:solidFill>
                  <a:srgbClr val="0433FF"/>
                </a:solidFill>
                <a:latin typeface="Cambria"/>
                <a:cs typeface="Cambria"/>
              </a:rPr>
              <a:t>as np</a:t>
            </a:r>
            <a:r>
              <a:rPr lang="en-US" sz="3600" spc="-5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>
                <a:solidFill>
                  <a:srgbClr val="0433FF"/>
                </a:solidFill>
                <a:latin typeface="Cambria"/>
                <a:cs typeface="Cambria"/>
              </a:rPr>
              <a:t>import</a:t>
            </a:r>
            <a:r>
              <a:rPr sz="3600" spc="-25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Cambria"/>
                <a:cs typeface="Cambria"/>
              </a:rPr>
              <a:t>pandas</a:t>
            </a:r>
            <a:r>
              <a:rPr sz="3600" spc="-2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>
                <a:solidFill>
                  <a:srgbClr val="0433FF"/>
                </a:solidFill>
                <a:latin typeface="Cambria"/>
                <a:cs typeface="Cambria"/>
              </a:rPr>
              <a:t>as</a:t>
            </a:r>
            <a:r>
              <a:rPr sz="3600" spc="-2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>
                <a:solidFill>
                  <a:srgbClr val="0433FF"/>
                </a:solidFill>
                <a:latin typeface="Cambria"/>
                <a:cs typeface="Cambria"/>
              </a:rPr>
              <a:t>pd</a:t>
            </a:r>
            <a:r>
              <a:rPr lang="en-US" sz="3600" spc="-5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>
                <a:solidFill>
                  <a:srgbClr val="0433FF"/>
                </a:solidFill>
                <a:latin typeface="Cambria"/>
                <a:cs typeface="Cambria"/>
              </a:rPr>
              <a:t>import</a:t>
            </a:r>
            <a:r>
              <a:rPr sz="3600" spc="-2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Cambria"/>
                <a:cs typeface="Cambria"/>
              </a:rPr>
              <a:t>skfuzzy</a:t>
            </a:r>
            <a:r>
              <a:rPr sz="3600" spc="-2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Cambria"/>
                <a:cs typeface="Cambria"/>
              </a:rPr>
              <a:t>as</a:t>
            </a:r>
            <a:r>
              <a:rPr sz="3600" spc="-2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Cambria"/>
                <a:cs typeface="Cambria"/>
              </a:rPr>
              <a:t>fz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704"/>
              </a:lnSpc>
            </a:pPr>
            <a:r>
              <a:rPr lang="en-US" sz="3600" spc="-5">
                <a:solidFill>
                  <a:srgbClr val="0433FF"/>
                </a:solidFill>
                <a:latin typeface="Cambria"/>
                <a:cs typeface="Cambria"/>
              </a:rPr>
              <a:t>dataset</a:t>
            </a:r>
            <a:r>
              <a:rPr sz="3600" spc="-5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sz="360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10" dirty="0">
                <a:solidFill>
                  <a:srgbClr val="0433FF"/>
                </a:solidFill>
                <a:latin typeface="Cambria"/>
                <a:cs typeface="Cambria"/>
              </a:rPr>
              <a:t>pd.read_csv(</a:t>
            </a:r>
            <a:r>
              <a:rPr sz="360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3600" spc="-5" dirty="0">
                <a:solidFill>
                  <a:srgbClr val="0433FF"/>
                </a:solidFill>
                <a:latin typeface="Cambria"/>
                <a:cs typeface="Cambria"/>
              </a:rPr>
              <a:t>"./</a:t>
            </a:r>
            <a:r>
              <a:rPr sz="3600" spc="-5">
                <a:solidFill>
                  <a:srgbClr val="0433FF"/>
                </a:solidFill>
                <a:latin typeface="Cambria"/>
                <a:cs typeface="Cambria"/>
              </a:rPr>
              <a:t>heart.csv")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920"/>
              </a:lnSpc>
            </a:pPr>
            <a:r>
              <a:rPr lang="en-US" sz="3600" spc="-5">
                <a:solidFill>
                  <a:srgbClr val="0433FF"/>
                </a:solidFill>
                <a:latin typeface="Cambria"/>
                <a:cs typeface="Cambria"/>
              </a:rPr>
              <a:t>dataset</a:t>
            </a:r>
            <a:endParaRPr sz="3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Cambria"/>
              <a:cs typeface="Cambria"/>
            </a:endParaRPr>
          </a:p>
          <a:p>
            <a:pPr marL="12700" marR="1445895">
              <a:lnSpc>
                <a:spcPts val="3879"/>
              </a:lnSpc>
            </a:pPr>
            <a:r>
              <a:rPr sz="3600" spc="-5" dirty="0">
                <a:solidFill>
                  <a:srgbClr val="424242"/>
                </a:solidFill>
                <a:latin typeface="Cambria"/>
                <a:cs typeface="Cambria"/>
              </a:rPr>
              <a:t>N</a:t>
            </a:r>
            <a:r>
              <a:rPr sz="3600" spc="155" dirty="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=</a:t>
            </a:r>
            <a:r>
              <a:rPr sz="3600" spc="16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len(</a:t>
            </a:r>
            <a:r>
              <a:rPr lang="en-US" sz="3600" spc="-5">
                <a:solidFill>
                  <a:srgbClr val="424242"/>
                </a:solidFill>
                <a:latin typeface="Cambria"/>
                <a:cs typeface="Cambria"/>
              </a:rPr>
              <a:t>dataset</a:t>
            </a: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.columns)-1</a:t>
            </a:r>
            <a:endParaRPr lang="en-US" sz="3600" spc="-5">
              <a:solidFill>
                <a:srgbClr val="424242"/>
              </a:solidFill>
              <a:latin typeface="Cambria"/>
              <a:cs typeface="Cambria"/>
            </a:endParaRPr>
          </a:p>
          <a:p>
            <a:pPr marL="12700" marR="1445895">
              <a:lnSpc>
                <a:spcPts val="3879"/>
              </a:lnSpc>
            </a:pP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X = </a:t>
            </a:r>
            <a:r>
              <a:rPr lang="en-US" sz="3600" spc="-5">
                <a:solidFill>
                  <a:srgbClr val="424242"/>
                </a:solidFill>
                <a:latin typeface="Cambria"/>
                <a:cs typeface="Cambria"/>
              </a:rPr>
              <a:t>dataset</a:t>
            </a: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.iloc</a:t>
            </a:r>
            <a:r>
              <a:rPr sz="3600" spc="-5" dirty="0">
                <a:solidFill>
                  <a:srgbClr val="424242"/>
                </a:solidFill>
                <a:latin typeface="Cambria"/>
                <a:cs typeface="Cambria"/>
              </a:rPr>
              <a:t>[:,0:-1</a:t>
            </a: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].values</a:t>
            </a:r>
            <a:r>
              <a:rPr lang="en-US" sz="3600" spc="-5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3600" spc="-15">
                <a:solidFill>
                  <a:srgbClr val="424242"/>
                </a:solidFill>
                <a:latin typeface="Cambria"/>
                <a:cs typeface="Cambria"/>
              </a:rPr>
              <a:t>test</a:t>
            </a:r>
            <a:r>
              <a:rPr sz="3600" spc="-3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=</a:t>
            </a:r>
            <a:r>
              <a:rPr sz="3600" spc="-25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lang="en-US" sz="3600" spc="-5">
                <a:solidFill>
                  <a:srgbClr val="424242"/>
                </a:solidFill>
                <a:latin typeface="Cambria"/>
                <a:cs typeface="Cambria"/>
              </a:rPr>
              <a:t>dataset</a:t>
            </a:r>
            <a:r>
              <a:rPr sz="3600" spc="-5">
                <a:solidFill>
                  <a:srgbClr val="424242"/>
                </a:solidFill>
                <a:latin typeface="Cambria"/>
                <a:cs typeface="Cambria"/>
              </a:rPr>
              <a:t>.iloc</a:t>
            </a:r>
            <a:r>
              <a:rPr sz="3600" spc="-5" dirty="0">
                <a:solidFill>
                  <a:srgbClr val="424242"/>
                </a:solidFill>
                <a:latin typeface="Cambria"/>
                <a:cs typeface="Cambria"/>
              </a:rPr>
              <a:t>[:,N].values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0983" y="1900871"/>
            <a:ext cx="12632704" cy="73536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29</a:t>
            </a:fld>
            <a:endParaRPr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96875"/>
            <a:ext cx="10780733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Phân nhóm dữ liệu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9651" y="2073275"/>
            <a:ext cx="18222600" cy="727891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243204" indent="-502920"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15620" algn="l"/>
              </a:tabLst>
            </a:pPr>
            <a:r>
              <a:rPr sz="4400" b="1" i="1" dirty="0">
                <a:latin typeface="Cambria"/>
                <a:cs typeface="Cambria"/>
              </a:rPr>
              <a:t>Phân loại, phân nhóm </a:t>
            </a:r>
            <a:r>
              <a:rPr sz="4400">
                <a:latin typeface="Cambria"/>
                <a:cs typeface="Cambria"/>
              </a:rPr>
              <a:t>là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c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thường hay phải </a:t>
            </a:r>
            <a:r>
              <a:rPr sz="4400">
                <a:latin typeface="Cambria"/>
                <a:cs typeface="Cambria"/>
              </a:rPr>
              <a:t>thực hi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n khi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g</a:t>
            </a:r>
            <a:r>
              <a:rPr lang="en-US" sz="4400">
                <a:latin typeface="Cambria"/>
                <a:cs typeface="Cambria"/>
              </a:rPr>
              <a:t>ặ</a:t>
            </a:r>
            <a:r>
              <a:rPr sz="4400">
                <a:latin typeface="Cambria"/>
                <a:cs typeface="Cambria"/>
              </a:rPr>
              <a:t>p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lượng </a:t>
            </a:r>
            <a:r>
              <a:rPr sz="4400">
                <a:latin typeface="Cambria"/>
                <a:cs typeface="Cambria"/>
              </a:rPr>
              <a:t>lớn đ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i tượng c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quản lý.</a:t>
            </a:r>
            <a:endParaRPr sz="4400">
              <a:latin typeface="Cambria"/>
              <a:cs typeface="Cambria"/>
            </a:endParaRPr>
          </a:p>
          <a:p>
            <a:pPr marL="514984" marR="5080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Khi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loại có </a:t>
            </a:r>
            <a:r>
              <a:rPr sz="4400">
                <a:latin typeface="Cambria"/>
                <a:cs typeface="Cambria"/>
              </a:rPr>
              <a:t>những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tử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loại này, nhưng cũng còn </a:t>
            </a:r>
            <a:r>
              <a:rPr sz="4400">
                <a:latin typeface="Cambria"/>
                <a:cs typeface="Cambria"/>
              </a:rPr>
              <a:t>có th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loại </a:t>
            </a:r>
            <a:r>
              <a:rPr sz="4400" dirty="0">
                <a:latin typeface="Cambria"/>
                <a:cs typeface="Cambria"/>
              </a:rPr>
              <a:t>khác </a:t>
            </a:r>
            <a:r>
              <a:rPr sz="4400">
                <a:latin typeface="Cambria"/>
                <a:cs typeface="Cambria"/>
              </a:rPr>
              <a:t>với s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 lượng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đáng k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, </a:t>
            </a:r>
            <a:r>
              <a:rPr sz="4400" dirty="0">
                <a:latin typeface="Cambria"/>
                <a:cs typeface="Cambria"/>
              </a:rPr>
              <a:t>thı̀ coi đó </a:t>
            </a:r>
            <a:r>
              <a:rPr sz="4400">
                <a:latin typeface="Cambria"/>
                <a:cs typeface="Cambria"/>
              </a:rPr>
              <a:t>là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cụm </a:t>
            </a:r>
            <a:r>
              <a:rPr sz="4400">
                <a:latin typeface="Cambria"/>
                <a:cs typeface="Cambria"/>
              </a:rPr>
              <a:t>hay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chùm (</a:t>
            </a:r>
            <a:r>
              <a:rPr sz="4400" i="1">
                <a:latin typeface="Cambria"/>
                <a:cs typeface="Cambria"/>
              </a:rPr>
              <a:t>Clustering</a:t>
            </a:r>
            <a:r>
              <a:rPr sz="4400">
                <a:latin typeface="Cambria"/>
                <a:cs typeface="Cambria"/>
              </a:rPr>
              <a:t>)</a:t>
            </a:r>
            <a:endParaRPr lang="en-US" sz="4400">
              <a:latin typeface="Cambria"/>
              <a:cs typeface="Cambria"/>
            </a:endParaRPr>
          </a:p>
          <a:p>
            <a:pPr marL="514984" marR="5080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Khi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loại đạt </a:t>
            </a:r>
            <a:r>
              <a:rPr sz="4400">
                <a:latin typeface="Cambria"/>
                <a:cs typeface="Cambria"/>
              </a:rPr>
              <a:t>được đ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mức </a:t>
            </a:r>
            <a:r>
              <a:rPr sz="4400">
                <a:latin typeface="Cambria"/>
                <a:cs typeface="Cambria"/>
              </a:rPr>
              <a:t>những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tử trong </a:t>
            </a:r>
            <a:r>
              <a:rPr sz="4400">
                <a:latin typeface="Cambria"/>
                <a:cs typeface="Cambria"/>
              </a:rPr>
              <a:t>nhóm này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nhóm khác </a:t>
            </a:r>
            <a:r>
              <a:rPr sz="4400">
                <a:latin typeface="Cambria"/>
                <a:cs typeface="Cambria"/>
              </a:rPr>
              <a:t>thı̀ c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trở </a:t>
            </a:r>
            <a:r>
              <a:rPr sz="4400">
                <a:latin typeface="Cambria"/>
                <a:cs typeface="Cambria"/>
              </a:rPr>
              <a:t>thành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lớp </a:t>
            </a:r>
            <a:r>
              <a:rPr sz="4400">
                <a:latin typeface="Cambria"/>
                <a:cs typeface="Cambria"/>
              </a:rPr>
              <a:t>(</a:t>
            </a:r>
            <a:r>
              <a:rPr sz="4400" i="1">
                <a:latin typeface="Cambria"/>
                <a:cs typeface="Cambria"/>
              </a:rPr>
              <a:t>Classiyic</a:t>
            </a:r>
            <a:r>
              <a:rPr lang="en-US" sz="4400" i="1">
                <a:latin typeface="Cambria"/>
                <a:cs typeface="Cambria"/>
              </a:rPr>
              <a:t>at</a:t>
            </a:r>
            <a:r>
              <a:rPr sz="4400" i="1">
                <a:latin typeface="Cambria"/>
                <a:cs typeface="Cambria"/>
              </a:rPr>
              <a:t>ion</a:t>
            </a:r>
            <a:r>
              <a:rPr sz="4400">
                <a:latin typeface="Cambria"/>
                <a:cs typeface="Cambria"/>
              </a:rPr>
              <a:t>)</a:t>
            </a:r>
            <a:endParaRPr lang="en-US" sz="4400">
              <a:latin typeface="Cambria"/>
              <a:cs typeface="Cambria"/>
            </a:endParaRPr>
          </a:p>
          <a:p>
            <a:pPr marL="514984" marR="5080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Như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v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y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>
                <a:latin typeface="Cambria"/>
                <a:cs typeface="Cambria"/>
              </a:rPr>
              <a:t>mục đı́ch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cu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i </a:t>
            </a:r>
            <a:r>
              <a:rPr sz="4400" dirty="0">
                <a:latin typeface="Cambria"/>
                <a:cs typeface="Cambria"/>
              </a:rPr>
              <a:t>cùng </a:t>
            </a:r>
            <a:r>
              <a:rPr sz="4400">
                <a:latin typeface="Cambria"/>
                <a:cs typeface="Cambria"/>
              </a:rPr>
              <a:t>của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nhóm đó </a:t>
            </a:r>
            <a:r>
              <a:rPr sz="4400">
                <a:latin typeface="Cambria"/>
                <a:cs typeface="Cambria"/>
              </a:rPr>
              <a:t>là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chia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các đ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i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tượng </a:t>
            </a:r>
            <a:r>
              <a:rPr sz="4400" dirty="0">
                <a:latin typeface="Cambria"/>
                <a:cs typeface="Cambria"/>
              </a:rPr>
              <a:t>hay các </a:t>
            </a:r>
            <a:r>
              <a:rPr sz="4400">
                <a:latin typeface="Cambria"/>
                <a:cs typeface="Cambria"/>
              </a:rPr>
              <a:t>thành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trong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hợp </a:t>
            </a:r>
            <a:r>
              <a:rPr sz="4400" dirty="0">
                <a:latin typeface="Cambria"/>
                <a:cs typeface="Cambria"/>
              </a:rPr>
              <a:t>lớn thành từng nhóm </a:t>
            </a:r>
            <a:r>
              <a:rPr sz="4400">
                <a:latin typeface="Cambria"/>
                <a:cs typeface="Cambria"/>
              </a:rPr>
              <a:t>có cùng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đ</a:t>
            </a:r>
            <a:r>
              <a:rPr lang="en-US" sz="4400">
                <a:latin typeface="Cambria"/>
                <a:cs typeface="Cambria"/>
              </a:rPr>
              <a:t>ặ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nào đó.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2101748"/>
            <a:ext cx="17486333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250" dirty="0">
                <a:latin typeface="Cambria"/>
                <a:cs typeface="Cambria"/>
              </a:rPr>
              <a:t>Sử dụng Fuzzy </a:t>
            </a:r>
            <a:r>
              <a:rPr sz="4250">
                <a:latin typeface="Cambria"/>
                <a:cs typeface="Cambria"/>
              </a:rPr>
              <a:t>c-Means đ</a:t>
            </a:r>
            <a:r>
              <a:rPr lang="en-US" sz="4250">
                <a:latin typeface="Cambria"/>
                <a:cs typeface="Cambria"/>
              </a:rPr>
              <a:t>ể</a:t>
            </a:r>
            <a:r>
              <a:rPr sz="4250">
                <a:latin typeface="Cambria"/>
                <a:cs typeface="Cambria"/>
              </a:rPr>
              <a:t> ph</a:t>
            </a:r>
            <a:r>
              <a:rPr lang="en-US" sz="4250">
                <a:latin typeface="Cambria"/>
                <a:cs typeface="Cambria"/>
              </a:rPr>
              <a:t>â</a:t>
            </a:r>
            <a:r>
              <a:rPr sz="4250">
                <a:latin typeface="Cambria"/>
                <a:cs typeface="Cambria"/>
              </a:rPr>
              <a:t>n </a:t>
            </a:r>
            <a:r>
              <a:rPr sz="4250" dirty="0">
                <a:latin typeface="Cambria"/>
                <a:cs typeface="Cambria"/>
              </a:rPr>
              <a:t>thành 2 cụm với </a:t>
            </a:r>
            <a:r>
              <a:rPr sz="4250">
                <a:latin typeface="Cambria"/>
                <a:cs typeface="Cambria"/>
              </a:rPr>
              <a:t>100 l</a:t>
            </a:r>
            <a:r>
              <a:rPr lang="en-US" sz="4250">
                <a:latin typeface="Cambria"/>
                <a:cs typeface="Cambria"/>
              </a:rPr>
              <a:t>ầ</a:t>
            </a:r>
            <a:r>
              <a:rPr sz="4250">
                <a:latin typeface="Cambria"/>
                <a:cs typeface="Cambria"/>
              </a:rPr>
              <a:t>n l</a:t>
            </a:r>
            <a:r>
              <a:rPr lang="en-US" sz="4250">
                <a:latin typeface="Cambria"/>
                <a:cs typeface="Cambria"/>
              </a:rPr>
              <a:t>ặ</a:t>
            </a:r>
            <a:r>
              <a:rPr sz="4250">
                <a:latin typeface="Cambria"/>
                <a:cs typeface="Cambria"/>
              </a:rPr>
              <a:t>p</a:t>
            </a:r>
            <a:r>
              <a:rPr sz="4250" dirty="0">
                <a:latin typeface="Cambria"/>
                <a:cs typeface="Cambria"/>
              </a:rPr>
              <a:t>, </a:t>
            </a:r>
            <a:r>
              <a:rPr sz="4250">
                <a:latin typeface="Cambria"/>
                <a:cs typeface="Cambria"/>
              </a:rPr>
              <a:t>sai s</a:t>
            </a:r>
            <a:r>
              <a:rPr lang="en-US" sz="4250">
                <a:latin typeface="Cambria"/>
                <a:cs typeface="Cambria"/>
              </a:rPr>
              <a:t>ố 10</a:t>
            </a:r>
            <a:r>
              <a:rPr lang="en-US" sz="4250" baseline="30000">
                <a:latin typeface="Cambria"/>
                <a:cs typeface="Cambria"/>
              </a:rPr>
              <a:t>-3</a:t>
            </a:r>
            <a:endParaRPr sz="4250" baseline="30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986" y="3216275"/>
            <a:ext cx="16860992" cy="20278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3916" y="6090025"/>
            <a:ext cx="18324533" cy="23859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spcBef>
                <a:spcPts val="600"/>
              </a:spcBef>
              <a:spcAft>
                <a:spcPts val="600"/>
              </a:spcAft>
              <a:tabLst>
                <a:tab pos="1021080" algn="l"/>
                <a:tab pos="1525270" algn="l"/>
                <a:tab pos="2281555" algn="l"/>
                <a:tab pos="5055235" algn="l"/>
                <a:tab pos="5560060" algn="l"/>
                <a:tab pos="8333740" algn="l"/>
                <a:tab pos="17411700" algn="l"/>
              </a:tabLst>
            </a:pPr>
            <a:r>
              <a:rPr lang="en-US" sz="4400">
                <a:solidFill>
                  <a:srgbClr val="0433FF"/>
                </a:solidFill>
                <a:latin typeface="Cambria"/>
                <a:cs typeface="Cambria"/>
              </a:rPr>
              <a:t>_,u,u0,d,_,iter,fpc = fz.cmeans( X.T,m=2,c=2,error=0.001,maxiter=100 )</a:t>
            </a:r>
          </a:p>
          <a:p>
            <a:pPr marL="12700" marR="5080">
              <a:spcBef>
                <a:spcPts val="600"/>
              </a:spcBef>
              <a:spcAft>
                <a:spcPts val="600"/>
              </a:spcAft>
              <a:tabLst>
                <a:tab pos="1021080" algn="l"/>
                <a:tab pos="1525270" algn="l"/>
                <a:tab pos="2281555" algn="l"/>
                <a:tab pos="5055235" algn="l"/>
                <a:tab pos="5560060" algn="l"/>
                <a:tab pos="8333740" algn="l"/>
                <a:tab pos="17411700" algn="l"/>
              </a:tabLst>
            </a:pPr>
            <a:r>
              <a:rPr lang="en-US" sz="4400">
                <a:solidFill>
                  <a:srgbClr val="0433FF"/>
                </a:solidFill>
                <a:latin typeface="Cambria"/>
                <a:cs typeface="Cambria"/>
              </a:rPr>
              <a:t>for i in u:</a:t>
            </a:r>
          </a:p>
          <a:p>
            <a:pPr marL="12700" marR="5080">
              <a:spcBef>
                <a:spcPts val="600"/>
              </a:spcBef>
              <a:spcAft>
                <a:spcPts val="600"/>
              </a:spcAft>
              <a:tabLst>
                <a:tab pos="1021080" algn="l"/>
                <a:tab pos="1525270" algn="l"/>
                <a:tab pos="2281555" algn="l"/>
                <a:tab pos="5055235" algn="l"/>
                <a:tab pos="5560060" algn="l"/>
                <a:tab pos="8333740" algn="l"/>
                <a:tab pos="17411700" algn="l"/>
              </a:tabLst>
            </a:pPr>
            <a:r>
              <a:rPr lang="en-US" sz="4400">
                <a:solidFill>
                  <a:srgbClr val="0433FF"/>
                </a:solidFill>
                <a:latin typeface="Cambria"/>
                <a:cs typeface="Cambria"/>
              </a:rPr>
              <a:t>	cresult = np.argmax( u,axis=0 )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04" y="675582"/>
            <a:ext cx="8851265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9040" indent="-503555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1209675" algn="l"/>
              </a:tabLst>
            </a:pPr>
            <a:r>
              <a:rPr sz="4250" spc="-310" dirty="0">
                <a:latin typeface="Cambria"/>
                <a:cs typeface="Cambria"/>
              </a:rPr>
              <a:t>Sử</a:t>
            </a:r>
            <a:r>
              <a:rPr sz="4250" spc="225" dirty="0">
                <a:latin typeface="Cambria"/>
                <a:cs typeface="Cambria"/>
              </a:rPr>
              <a:t> </a:t>
            </a:r>
            <a:r>
              <a:rPr sz="4250" spc="-405" dirty="0">
                <a:latin typeface="Cambria"/>
                <a:cs typeface="Cambria"/>
              </a:rPr>
              <a:t>dụng</a:t>
            </a:r>
            <a:r>
              <a:rPr sz="4250" spc="-300" dirty="0">
                <a:latin typeface="Cambria"/>
                <a:cs typeface="Cambria"/>
              </a:rPr>
              <a:t> </a:t>
            </a:r>
            <a:r>
              <a:rPr sz="4250" spc="-5">
                <a:latin typeface="Cambria"/>
                <a:cs typeface="Cambria"/>
              </a:rPr>
              <a:t>k-Means</a:t>
            </a:r>
            <a:r>
              <a:rPr sz="4250" spc="229">
                <a:latin typeface="Cambria"/>
                <a:cs typeface="Cambria"/>
              </a:rPr>
              <a:t> </a:t>
            </a:r>
            <a:r>
              <a:rPr sz="4250" spc="-530">
                <a:latin typeface="Cambria"/>
                <a:cs typeface="Cambria"/>
              </a:rPr>
              <a:t>đ</a:t>
            </a:r>
            <a:r>
              <a:rPr lang="en-US" sz="4250" spc="-530">
                <a:latin typeface="Cambria"/>
                <a:cs typeface="Cambria"/>
              </a:rPr>
              <a:t>ể</a:t>
            </a:r>
            <a:r>
              <a:rPr sz="4250" spc="-175">
                <a:latin typeface="Cambria"/>
                <a:cs typeface="Cambria"/>
              </a:rPr>
              <a:t> </a:t>
            </a:r>
            <a:r>
              <a:rPr sz="4250" spc="15">
                <a:latin typeface="Cambria"/>
                <a:cs typeface="Cambria"/>
              </a:rPr>
              <a:t>so</a:t>
            </a:r>
            <a:r>
              <a:rPr sz="4250" spc="235">
                <a:latin typeface="Cambria"/>
                <a:cs typeface="Cambria"/>
              </a:rPr>
              <a:t> </a:t>
            </a:r>
            <a:r>
              <a:rPr sz="4250" spc="-80">
                <a:latin typeface="Cambria"/>
                <a:cs typeface="Cambria"/>
              </a:rPr>
              <a:t>sánh</a:t>
            </a:r>
            <a:endParaRPr sz="33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1763893"/>
            <a:ext cx="9220200" cy="2747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5050" y="6721475"/>
            <a:ext cx="14630400" cy="4267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31</a:t>
            </a:fld>
            <a:endParaRPr spc="15" dirty="0"/>
          </a:p>
        </p:txBody>
      </p:sp>
      <p:sp>
        <p:nvSpPr>
          <p:cNvPr id="8" name="object 2"/>
          <p:cNvSpPr txBox="1"/>
          <p:nvPr/>
        </p:nvSpPr>
        <p:spPr>
          <a:xfrm>
            <a:off x="345204" y="1743673"/>
            <a:ext cx="19231846" cy="47878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spcAft>
                <a:spcPts val="600"/>
              </a:spcAft>
            </a:pPr>
            <a:r>
              <a:rPr lang="en-US" sz="4000" spc="155">
                <a:solidFill>
                  <a:srgbClr val="0433FF"/>
                </a:solidFill>
                <a:latin typeface="Cambria"/>
                <a:cs typeface="Cambria"/>
              </a:rPr>
              <a:t>kmeans = skl.KMeans( n_clusters=2 )</a:t>
            </a:r>
          </a:p>
          <a:p>
            <a:pPr marL="12700" marR="5080">
              <a:spcAft>
                <a:spcPts val="600"/>
              </a:spcAft>
            </a:pPr>
            <a:r>
              <a:rPr lang="en-US" sz="4000" spc="155">
                <a:solidFill>
                  <a:srgbClr val="0433FF"/>
                </a:solidFill>
                <a:latin typeface="Cambria"/>
                <a:cs typeface="Cambria"/>
              </a:rPr>
              <a:t>kmeans.fit( X )</a:t>
            </a:r>
          </a:p>
          <a:p>
            <a:pPr marL="12700" marR="5080">
              <a:spcAft>
                <a:spcPts val="600"/>
              </a:spcAft>
            </a:pPr>
            <a:r>
              <a:rPr lang="en-US" sz="4000" spc="155">
                <a:solidFill>
                  <a:srgbClr val="0433FF"/>
                </a:solidFill>
                <a:latin typeface="Cambria"/>
                <a:cs typeface="Cambria"/>
              </a:rPr>
              <a:t>kresult = kmeans.predict( X )</a:t>
            </a:r>
          </a:p>
          <a:p>
            <a:pPr marL="12700" marR="5080">
              <a:spcAft>
                <a:spcPts val="600"/>
              </a:spcAft>
            </a:pPr>
            <a:r>
              <a:rPr lang="en-US" sz="4000" spc="155">
                <a:solidFill>
                  <a:srgbClr val="0433FF"/>
                </a:solidFill>
                <a:latin typeface="Cambria"/>
                <a:cs typeface="Cambria"/>
              </a:rPr>
              <a:t>from sklearn import metrics</a:t>
            </a:r>
          </a:p>
          <a:p>
            <a:pPr marL="12700" marR="5080">
              <a:spcAft>
                <a:spcPts val="600"/>
              </a:spcAft>
            </a:pPr>
            <a:r>
              <a:rPr lang="en-US" sz="4000" spc="155">
                <a:solidFill>
                  <a:srgbClr val="0433FF"/>
                </a:solidFill>
                <a:latin typeface="Cambria"/>
                <a:cs typeface="Cambria"/>
              </a:rPr>
              <a:t>print( "So với dữ liệu kiểm tra" )</a:t>
            </a:r>
          </a:p>
          <a:p>
            <a:pPr marL="12700" marR="5080">
              <a:spcAft>
                <a:spcPts val="600"/>
              </a:spcAft>
            </a:pPr>
            <a:r>
              <a:rPr lang="en-US" sz="4000" spc="155">
                <a:solidFill>
                  <a:srgbClr val="0433FF"/>
                </a:solidFill>
                <a:latin typeface="Cambria"/>
                <a:cs typeface="Cambria"/>
              </a:rPr>
              <a:t>print( "Sai số khi dùng k-Means: ", metrics.accuracy_score(test,kresult) )</a:t>
            </a:r>
          </a:p>
          <a:p>
            <a:pPr marL="12700" marR="5080">
              <a:spcAft>
                <a:spcPts val="600"/>
              </a:spcAft>
            </a:pPr>
            <a:r>
              <a:rPr lang="en-US" sz="4000" spc="155">
                <a:solidFill>
                  <a:srgbClr val="0433FF"/>
                </a:solidFill>
                <a:latin typeface="Cambria"/>
                <a:cs typeface="Cambria"/>
              </a:rPr>
              <a:t>print( "Sai số khi dùng FCM : ", metrics.accuracy_score(test,cresult) )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41" y="10568337"/>
            <a:ext cx="4993005" cy="2961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99160" marR="5080" indent="-887094">
              <a:lnSpc>
                <a:spcPct val="102200"/>
              </a:lnSpc>
              <a:spcBef>
                <a:spcPts val="75"/>
              </a:spcBef>
            </a:pPr>
            <a:r>
              <a:rPr lang="en-US" sz="1950" spc="-60">
                <a:solidFill>
                  <a:srgbClr val="5E5E5E"/>
                </a:solidFill>
                <a:latin typeface="Arial MT"/>
                <a:cs typeface="Arial MT"/>
              </a:rPr>
              <a:t>Điều khiển mờ và ứng dụng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365" y="2251759"/>
            <a:ext cx="4150729" cy="13176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15"/>
              </a:spcBef>
              <a:buSzPct val="123529"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Chương trı̀nh</a:t>
            </a:r>
            <a:r>
              <a:rPr lang="en-US" sz="4250">
                <a:latin typeface="Cambria"/>
                <a:cs typeface="Cambria"/>
              </a:rPr>
              <a:t> </a:t>
            </a:r>
            <a:r>
              <a:rPr sz="4250">
                <a:latin typeface="Cambria"/>
                <a:cs typeface="Cambria"/>
              </a:rPr>
              <a:t>có th</a:t>
            </a:r>
            <a:r>
              <a:rPr lang="en-US" sz="4250">
                <a:latin typeface="Cambria"/>
                <a:cs typeface="Cambria"/>
              </a:rPr>
              <a:t>ể</a:t>
            </a:r>
            <a:r>
              <a:rPr sz="4250">
                <a:latin typeface="Cambria"/>
                <a:cs typeface="Cambria"/>
              </a:rPr>
              <a:t> vi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75623" y="10810656"/>
            <a:ext cx="3403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 MT"/>
                <a:cs typeface="Arial MT"/>
              </a:rPr>
              <a:t>238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23088" y="311243"/>
            <a:ext cx="14822122" cy="10499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1306830">
              <a:lnSpc>
                <a:spcPct val="126000"/>
              </a:lnSpc>
              <a:spcBef>
                <a:spcPts val="100"/>
              </a:spcBef>
            </a:pP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import numpy as np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import pandas as pd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import skfuzzy as fz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from sklearn import metrics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dataset = pd.read_csv( "./heart.csv"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N = len(dataset.columns)-1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X = dataset.iloc[:,0:-1].values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test = dataset.iloc[:,N].values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_,u,u0,d,_,iter,fpc = fz.cmeans( X.T,m=2,c=2,error=0.001,maxiter=100 )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for i in u: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	cresult = np.argmax( u,axis=0 )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kmeans = skl.KMeans( n_clusters=2 )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kmeans.fit( X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kresult = kmeans.predict( X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 "So với dữ liệu kiểm tra"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 "Sai số khi dùng k-Means: ", metrics.accuracy_score(test,kresult) )</a:t>
            </a:r>
            <a:b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</a:br>
            <a:r>
              <a:rPr lang="en-US" sz="3200" spc="-10">
                <a:solidFill>
                  <a:srgbClr val="0220A3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 "Sai số khi dùng FCM : ", metrics.accuracy_score(test,cresult) )</a:t>
            </a:r>
            <a:endParaRPr sz="320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41" y="10568337"/>
            <a:ext cx="4993005" cy="3157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99160" marR="5080" indent="-887094">
              <a:lnSpc>
                <a:spcPct val="102200"/>
              </a:lnSpc>
              <a:spcBef>
                <a:spcPts val="75"/>
              </a:spcBef>
            </a:pPr>
            <a:r>
              <a:rPr lang="en-US" sz="1950">
                <a:solidFill>
                  <a:srgbClr val="5E5E5E"/>
                </a:solidFill>
                <a:latin typeface="Arial MT"/>
                <a:cs typeface="Arial MT"/>
              </a:rPr>
              <a:t>Điều khiển mờ và ứng dụng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8418533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Luật kết hợp mờ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573" y="2606675"/>
            <a:ext cx="18553134" cy="598368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730250" indent="-502920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Trong </a:t>
            </a:r>
            <a:r>
              <a:rPr sz="4400">
                <a:latin typeface="Cambria"/>
                <a:cs typeface="Cambria"/>
              </a:rPr>
              <a:t>thực t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 lu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 lu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 t</a:t>
            </a:r>
            <a:r>
              <a:rPr lang="en-US" sz="4400">
                <a:latin typeface="Cambria"/>
                <a:cs typeface="Cambria"/>
              </a:rPr>
              <a:t>ồ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tại </a:t>
            </a:r>
            <a:r>
              <a:rPr sz="4400">
                <a:latin typeface="Cambria"/>
                <a:cs typeface="Cambria"/>
              </a:rPr>
              <a:t>quan h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giữa các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của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trong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</a:t>
            </a:r>
          </a:p>
          <a:p>
            <a:pPr marL="514984" indent="-502920">
              <a:lnSpc>
                <a:spcPct val="100000"/>
              </a:lnSpc>
              <a:spcBef>
                <a:spcPts val="2250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hạn,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Có 80% học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sinh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ở thành thị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bị 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thị.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Trong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học sinh, có 25% là học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sinh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ở thành thị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bị 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thị</a:t>
            </a:r>
            <a:endParaRPr sz="4400">
              <a:latin typeface="Cambria"/>
              <a:cs typeface="Cambria"/>
            </a:endParaRPr>
          </a:p>
          <a:p>
            <a:pPr marL="1059180" marR="50165" lvl="1" indent="-544830">
              <a:lnSpc>
                <a:spcPct val="100299"/>
              </a:lnSpc>
              <a:spcBef>
                <a:spcPts val="2750"/>
              </a:spcBef>
              <a:buSzPct val="123529"/>
              <a:buFont typeface="Microsoft Sans Serif"/>
              <a:buChar char="‣"/>
              <a:tabLst>
                <a:tab pos="1058863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Như v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y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: 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{học sinh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ở thành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thị}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=&gt;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{c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thị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} có mức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bi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là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25%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và 80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%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tin 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y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75623" y="10810656"/>
            <a:ext cx="34036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Arial MT"/>
                <a:cs typeface="Arial MT"/>
              </a:rPr>
              <a:t>239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41" y="10568337"/>
            <a:ext cx="4993005" cy="2961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99160" marR="5080" indent="-887094">
              <a:lnSpc>
                <a:spcPct val="102200"/>
              </a:lnSpc>
              <a:spcBef>
                <a:spcPts val="75"/>
              </a:spcBef>
            </a:pPr>
            <a:r>
              <a:rPr lang="en-US" sz="1950" spc="-60">
                <a:solidFill>
                  <a:srgbClr val="5E5E5E"/>
                </a:solidFill>
                <a:latin typeface="Arial MT"/>
                <a:cs typeface="Arial MT"/>
              </a:rPr>
              <a:t>Điều khiển mờ và ứng dụng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0" y="320675"/>
            <a:ext cx="16154400" cy="1000409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755650" y="1539875"/>
            <a:ext cx="19050000" cy="7677743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550"/>
              </a:spcBef>
              <a:buSzPct val="123529"/>
              <a:buChar char="•"/>
              <a:tabLst>
                <a:tab pos="515620" algn="l"/>
              </a:tabLst>
            </a:pPr>
            <a:r>
              <a:rPr sz="4800">
                <a:latin typeface="Cambria"/>
                <a:cs typeface="Cambria"/>
              </a:rPr>
              <a:t>Ho</a:t>
            </a:r>
            <a:r>
              <a:rPr lang="en-US" sz="4800">
                <a:latin typeface="Cambria"/>
                <a:cs typeface="Cambria"/>
              </a:rPr>
              <a:t>ặ</a:t>
            </a:r>
            <a:r>
              <a:rPr sz="4800">
                <a:latin typeface="Cambria"/>
                <a:cs typeface="Cambria"/>
              </a:rPr>
              <a:t>c m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t s</a:t>
            </a:r>
            <a:r>
              <a:rPr lang="en-US" sz="4800">
                <a:latin typeface="Cambria"/>
                <a:cs typeface="Cambria"/>
              </a:rPr>
              <a:t>ố</a:t>
            </a:r>
            <a:r>
              <a:rPr sz="4800">
                <a:latin typeface="Cambria"/>
                <a:cs typeface="Cambria"/>
              </a:rPr>
              <a:t> </a:t>
            </a:r>
            <a:r>
              <a:rPr sz="4800" dirty="0">
                <a:latin typeface="Cambria"/>
                <a:cs typeface="Cambria"/>
              </a:rPr>
              <a:t>vı́ dụ khác: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770"/>
              </a:spcBef>
              <a:buSzPct val="123529"/>
              <a:buFont typeface="Microsoft Sans Serif"/>
              <a:buChar char="‣"/>
              <a:tabLst>
                <a:tab pos="1059815" algn="l"/>
                <a:tab pos="11837670" algn="l"/>
              </a:tabLst>
            </a:pP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{người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hút thu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lá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, s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ở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vùng 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 nhi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ễ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m}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 =&gt;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{</a:t>
            </a: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bị ung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thư ph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i} </a:t>
            </a:r>
            <a:endParaRPr lang="en-US" sz="4400" b="1">
              <a:solidFill>
                <a:srgbClr val="011993"/>
              </a:solidFill>
              <a:latin typeface="Cambria"/>
              <a:cs typeface="Cambria"/>
            </a:endParaRPr>
          </a:p>
          <a:p>
            <a:pPr marL="1092200" lvl="1">
              <a:lnSpc>
                <a:spcPct val="100000"/>
              </a:lnSpc>
              <a:spcBef>
                <a:spcPts val="2770"/>
              </a:spcBef>
              <a:buSzPct val="123529"/>
              <a:tabLst>
                <a:tab pos="1058863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(trong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có 30% người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hút thu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lá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,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ở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vùng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nhi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ễ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bị ung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thư 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i;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những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người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hút thu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lá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,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ở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vùng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nhi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ễ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thı̀ có 75% bị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ung thư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).</a:t>
            </a:r>
            <a:endParaRPr sz="4400">
              <a:latin typeface="Cambria"/>
              <a:cs typeface="Cambria"/>
            </a:endParaRPr>
          </a:p>
          <a:p>
            <a:pPr marL="1059180" marR="5080" lvl="1" indent="-544830">
              <a:lnSpc>
                <a:spcPct val="99500"/>
              </a:lnSpc>
              <a:spcBef>
                <a:spcPts val="2635"/>
              </a:spcBef>
              <a:buSzPct val="123529"/>
              <a:buFont typeface="Microsoft Sans Serif"/>
              <a:buChar char="‣"/>
              <a:tabLst>
                <a:tab pos="1058863" algn="l"/>
              </a:tabLst>
            </a:pP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{đơn hàng mua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bia}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 =&gt;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{</a:t>
            </a: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đơn hàng mua thịt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bò kh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}</a:t>
            </a:r>
            <a:endParaRPr lang="en-US" sz="4400" b="1">
              <a:solidFill>
                <a:srgbClr val="011993"/>
              </a:solidFill>
              <a:latin typeface="Cambria"/>
              <a:cs typeface="Cambria"/>
            </a:endParaRPr>
          </a:p>
          <a:p>
            <a:pPr marL="1044575" marR="5080" lvl="1">
              <a:lnSpc>
                <a:spcPct val="99500"/>
              </a:lnSpc>
              <a:spcBef>
                <a:spcPts val="2635"/>
              </a:spcBef>
              <a:buSzPct val="123529"/>
              <a:tabLst>
                <a:tab pos="1058863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rong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giao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dịch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của cửa hàng, có 20%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giao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dịch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mua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cả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bia l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ẫ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thịt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bò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kh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; trong 100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khách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hàng mua bia thı̀ có 70 khách hàng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mua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thịt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bò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kh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}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2850" y="1235075"/>
            <a:ext cx="18288000" cy="761208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3085" marR="1805939" indent="-502920" algn="just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5372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cơ sở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rút ra cơ sở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giao dịch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transactional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database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). Ch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ẳ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hạn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97280" lvl="1" indent="-544830" algn="just">
              <a:lnSpc>
                <a:spcPct val="100000"/>
              </a:lnSpc>
              <a:spcBef>
                <a:spcPts val="2250"/>
              </a:spcBef>
              <a:buSzPct val="123529"/>
              <a:buFont typeface="Microsoft Sans Serif"/>
              <a:buChar char="‣"/>
              <a:tabLst>
                <a:tab pos="1097915" algn="l"/>
              </a:tabLst>
            </a:pP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m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ặ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hàng trong cửa hàng: bia, rượu, coca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thu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lá,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bò kh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53085" indent="-502920" algn="just">
              <a:lnSpc>
                <a:spcPct val="100000"/>
              </a:lnSpc>
              <a:spcBef>
                <a:spcPts val="2400"/>
              </a:spcBef>
              <a:buSzPct val="123529"/>
              <a:buChar char="•"/>
              <a:tabLst>
                <a:tab pos="55372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Gọi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ặ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hàng này là các hạng mục 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item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ký hi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97280" marR="716915" lvl="1" indent="-544830" algn="just">
              <a:lnSpc>
                <a:spcPct val="101800"/>
              </a:lnSpc>
              <a:spcBef>
                <a:spcPts val="2270"/>
              </a:spcBef>
              <a:buSzPct val="112903"/>
              <a:buFont typeface="Microsoft Sans Serif"/>
              <a:buChar char="‣"/>
              <a:tabLst>
                <a:tab pos="1097915" algn="l"/>
              </a:tabLst>
            </a:pP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}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hạng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mục, trong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mỗi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∀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…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m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hạng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97280" marR="43180" lvl="1" indent="-544830" algn="just">
              <a:lnSpc>
                <a:spcPct val="113199"/>
              </a:lnSpc>
              <a:spcBef>
                <a:spcPts val="1630"/>
              </a:spcBef>
              <a:buSzPct val="112903"/>
              <a:buFont typeface="Microsoft Sans Serif"/>
              <a:buChar char="‣"/>
              <a:tabLst>
                <a:tab pos="1097915" algn="l"/>
              </a:tabLst>
            </a:pP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/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⊆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∀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1,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r>
              <a:rPr sz="4400" baseline="-113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giao dịch (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transaction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 v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giao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dịch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định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nghı̃a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dựa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trê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hạng mục; còn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sz="4400" b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lang="en-US"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gọ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là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itemset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37450" y="6416675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980" y="1158875"/>
            <a:ext cx="18650070" cy="13702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spcBef>
                <a:spcPts val="125"/>
              </a:spcBef>
              <a:buSzPct val="123529"/>
              <a:buFontTx/>
              <a:buChar char="•"/>
              <a:tabLst>
                <a:tab pos="51562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Vı́ dụ: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ồ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giao dịch 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lang="vi-VN"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1,10 trên tập 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5 hạng mục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</a:p>
          <a:p>
            <a:pPr marL="12064">
              <a:spcBef>
                <a:spcPts val="125"/>
              </a:spcBef>
              <a:buSzPct val="123529"/>
              <a:tabLst>
                <a:tab pos="515620" algn="l"/>
              </a:tabLst>
            </a:pP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} như sau: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37850" y="1158875"/>
            <a:ext cx="1039494" cy="32384"/>
          </a:xfrm>
          <a:custGeom>
            <a:avLst/>
            <a:gdLst/>
            <a:ahLst/>
            <a:cxnLst/>
            <a:rect l="l" t="t" r="r" b="b"/>
            <a:pathLst>
              <a:path w="1039494" h="32385">
                <a:moveTo>
                  <a:pt x="1039223" y="0"/>
                </a:moveTo>
                <a:lnTo>
                  <a:pt x="0" y="0"/>
                </a:lnTo>
                <a:lnTo>
                  <a:pt x="0" y="32067"/>
                </a:lnTo>
                <a:lnTo>
                  <a:pt x="1039223" y="32067"/>
                </a:lnTo>
                <a:lnTo>
                  <a:pt x="1039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2129"/>
              </p:ext>
            </p:extLst>
          </p:nvPr>
        </p:nvGraphicFramePr>
        <p:xfrm>
          <a:off x="2584450" y="2911475"/>
          <a:ext cx="15087600" cy="7239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6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b="1" spc="15" dirty="0">
                          <a:latin typeface="Cambria"/>
                          <a:cs typeface="Cambria"/>
                        </a:rPr>
                        <a:t>TID</a:t>
                      </a:r>
                      <a:endParaRPr sz="440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b="1" spc="-5" dirty="0">
                          <a:latin typeface="Cambria"/>
                          <a:cs typeface="Cambria"/>
                        </a:rPr>
                        <a:t>Transaction</a:t>
                      </a:r>
                      <a:endParaRPr sz="440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b="1" spc="15" dirty="0">
                          <a:latin typeface="Cambria"/>
                          <a:cs typeface="Cambria"/>
                        </a:rPr>
                        <a:t>TID</a:t>
                      </a:r>
                      <a:endParaRPr sz="440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b="1" spc="-5" dirty="0">
                          <a:latin typeface="Cambria"/>
                          <a:cs typeface="Cambria"/>
                        </a:rPr>
                        <a:t>Transaction</a:t>
                      </a:r>
                      <a:endParaRPr sz="440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1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6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2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D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7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3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4400" i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8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64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4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9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4400" i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65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5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40" dirty="0">
                          <a:latin typeface="Cambria"/>
                          <a:cs typeface="Cambria"/>
                        </a:rPr>
                        <a:t>D,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400" spc="15" baseline="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0" baseline="-25000" dirty="0">
                          <a:latin typeface="Cambria"/>
                          <a:cs typeface="Cambria"/>
                        </a:rPr>
                        <a:t>10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6096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832850" y="3749673"/>
            <a:ext cx="9906000" cy="5370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FontTx/>
              <a:buChar char="•"/>
              <a:tabLst>
                <a:tab pos="515620" algn="l"/>
                <a:tab pos="1922780" algn="l"/>
              </a:tabLst>
            </a:pP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hạng mục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s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của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2</a:t>
            </a:r>
            <a:r>
              <a:rPr lang="en-US" sz="4800" baseline="300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lang="en-US" sz="4800" baseline="-250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- 1</a:t>
            </a:r>
          </a:p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FontTx/>
              <a:buChar char="•"/>
              <a:tabLst>
                <a:tab pos="515620" algn="l"/>
                <a:tab pos="1922780" algn="l"/>
              </a:tabLst>
            </a:pP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Người ta còn dùng ký hiệu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n-item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để phân biệt về số lượng hạng mục trong các tập mục với nhau. Chẳng hạn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 b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vi-VN" sz="48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4800" b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vi-VN" sz="48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4800" b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vi-VN" sz="48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4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các 2-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item</a:t>
            </a:r>
            <a:endParaRPr lang="vi-VN"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14984" indent="-502920">
              <a:spcBef>
                <a:spcPts val="135"/>
              </a:spcBef>
              <a:buSzPct val="123529"/>
              <a:buFontTx/>
              <a:buChar char="•"/>
              <a:tabLst>
                <a:tab pos="515620" algn="l"/>
                <a:tab pos="1922780" algn="l"/>
              </a:tabLst>
            </a:pPr>
            <a:endParaRPr lang="vi-VN" sz="4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1105182"/>
            <a:ext cx="25946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Như v</a:t>
            </a:r>
            <a:r>
              <a:rPr lang="en-US" sz="4250">
                <a:latin typeface="Cambria"/>
                <a:cs typeface="Cambria"/>
              </a:rPr>
              <a:t>ậ</a:t>
            </a:r>
            <a:r>
              <a:rPr sz="4250">
                <a:latin typeface="Cambria"/>
                <a:cs typeface="Cambria"/>
              </a:rPr>
              <a:t>y</a:t>
            </a:r>
            <a:r>
              <a:rPr sz="4250" dirty="0">
                <a:latin typeface="Cambria"/>
                <a:cs typeface="Cambria"/>
              </a:rPr>
              <a:t>: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217" y="1979312"/>
            <a:ext cx="12393633" cy="21852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02920">
              <a:lnSpc>
                <a:spcPct val="100000"/>
              </a:lnSpc>
              <a:spcBef>
                <a:spcPts val="720"/>
              </a:spcBef>
              <a:buSzPct val="112903"/>
              <a:buFont typeface="Cambria"/>
              <a:buChar char="•"/>
              <a:tabLst>
                <a:tab pos="528320" algn="l"/>
              </a:tabLst>
            </a:pPr>
            <a:r>
              <a:rPr sz="48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= {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1936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b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với: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xfrm>
            <a:off x="1517650" y="4054475"/>
            <a:ext cx="6248400" cy="6059351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69595" indent="-544830">
              <a:lnSpc>
                <a:spcPct val="100000"/>
              </a:lnSpc>
              <a:spcBef>
                <a:spcPts val="2370"/>
              </a:spcBef>
              <a:buSzPct val="112903"/>
              <a:buFont typeface="Microsoft Sans Serif"/>
              <a:buChar char="‣"/>
              <a:tabLst>
                <a:tab pos="570230" algn="l"/>
                <a:tab pos="2781300" algn="l"/>
              </a:tabLst>
            </a:pPr>
            <a:r>
              <a:rPr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sz="4400" b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	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69595" indent="-544830">
              <a:lnSpc>
                <a:spcPct val="100000"/>
              </a:lnSpc>
              <a:spcBef>
                <a:spcPts val="2505"/>
              </a:spcBef>
              <a:buSzPct val="112903"/>
              <a:buFont typeface="Microsoft Sans Serif"/>
              <a:buChar char="‣"/>
              <a:tabLst>
                <a:tab pos="570230" algn="l"/>
                <a:tab pos="2781300" algn="l"/>
              </a:tabLst>
            </a:pP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	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69595" indent="-544830">
              <a:lnSpc>
                <a:spcPct val="100000"/>
              </a:lnSpc>
              <a:spcBef>
                <a:spcPts val="2505"/>
              </a:spcBef>
              <a:buSzPct val="112903"/>
              <a:buFont typeface="Microsoft Sans Serif"/>
              <a:buChar char="‣"/>
              <a:tabLst>
                <a:tab pos="570230" algn="l"/>
                <a:tab pos="2781300" algn="l"/>
              </a:tabLst>
            </a:pP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	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69595" indent="-544830">
              <a:lnSpc>
                <a:spcPct val="100000"/>
              </a:lnSpc>
              <a:spcBef>
                <a:spcPts val="2550"/>
              </a:spcBef>
              <a:buSzPct val="112903"/>
              <a:buFont typeface="Microsoft Sans Serif"/>
              <a:buChar char="‣"/>
              <a:tabLst>
                <a:tab pos="570230" algn="l"/>
                <a:tab pos="2781300" algn="l"/>
              </a:tabLst>
            </a:pP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	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69595" indent="-544830">
              <a:lnSpc>
                <a:spcPct val="100000"/>
              </a:lnSpc>
              <a:spcBef>
                <a:spcPts val="2505"/>
              </a:spcBef>
              <a:buSzPct val="112903"/>
              <a:buFont typeface="Microsoft Sans Serif"/>
              <a:buChar char="‣"/>
              <a:tabLst>
                <a:tab pos="570230" algn="l"/>
                <a:tab pos="2781300" algn="l"/>
              </a:tabLst>
            </a:pP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	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69595" indent="-544830">
              <a:lnSpc>
                <a:spcPct val="100000"/>
              </a:lnSpc>
              <a:spcBef>
                <a:spcPts val="2585"/>
              </a:spcBef>
              <a:buSzPct val="123529"/>
              <a:buFont typeface="Microsoft Sans Serif"/>
              <a:buChar char="‣"/>
              <a:tabLst>
                <a:tab pos="570230" algn="l"/>
              </a:tabLst>
            </a:pP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endParaRPr sz="4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Điều khiển mờ và ứng dụng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39</a:t>
            </a:fld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6106" y="2149475"/>
            <a:ext cx="18887144" cy="58035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15620" algn="l"/>
              </a:tabLst>
            </a:pPr>
            <a:r>
              <a:rPr sz="48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Định nghĩa 14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Cho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tập các giao dịch trên các hạng mục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với 2 tập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⊂ </a:t>
            </a:r>
            <a:r>
              <a:rPr lang="vi-VN" sz="4800" b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Luật kết hợp là luật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Symbol"/>
              </a:rPr>
              <a:t>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Symbol"/>
              </a:rPr>
              <a:t>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</a:t>
            </a: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⇒ </a:t>
            </a: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trong đó:</a:t>
            </a:r>
          </a:p>
          <a:p>
            <a:pPr marL="2069464" lvl="3" indent="-685800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tabLst>
                <a:tab pos="515620" algn="l"/>
              </a:tabLst>
            </a:pP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≠ ∅</a:t>
            </a:r>
          </a:p>
          <a:p>
            <a:pPr marL="2069464" lvl="3" indent="-685800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tabLst>
                <a:tab pos="515620" algn="l"/>
              </a:tabLst>
            </a:pP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/>
              </a:rPr>
              <a:t> 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=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∅</a:t>
            </a:r>
          </a:p>
          <a:p>
            <a:pPr marL="2069464" lvl="3" indent="-685800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tabLst>
                <a:tab pos="515620" algn="l"/>
              </a:tabLst>
            </a:pPr>
            <a:endParaRPr lang="es-ES"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15620" algn="l"/>
              </a:tabLst>
            </a:pPr>
            <a:r>
              <a:rPr lang="vi-VN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Ý ngh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ĩa: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Nếu một giao dịch có chứa tập mục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thı̀ nó cũng chứa tập mục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250" b="1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8050" y="930275"/>
            <a:ext cx="18745200" cy="91871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448309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Khi sử dụng các tiêu chı́ rõ ràng, định lượng được thı̀ bài toán trở nê</a:t>
            </a:r>
            <a:r>
              <a:rPr sz="4400">
                <a:latin typeface="Cambria"/>
                <a:cs typeface="Cambria"/>
              </a:rPr>
              <a:t>n đơn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giản;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chia thành </a:t>
            </a:r>
            <a:r>
              <a:rPr sz="4400">
                <a:latin typeface="Cambria"/>
                <a:cs typeface="Cambria"/>
              </a:rPr>
              <a:t>các nhóm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d</a:t>
            </a:r>
            <a:r>
              <a:rPr lang="en-US" sz="4400">
                <a:latin typeface="Cambria"/>
                <a:cs typeface="Cambria"/>
              </a:rPr>
              <a:t>ễ</a:t>
            </a:r>
            <a:r>
              <a:rPr sz="4400">
                <a:latin typeface="Cambria"/>
                <a:cs typeface="Cambria"/>
              </a:rPr>
              <a:t> thực hi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n.</a:t>
            </a:r>
            <a:endParaRPr lang="en-US" sz="4400">
              <a:latin typeface="Cambria"/>
              <a:cs typeface="Cambria"/>
            </a:endParaRPr>
          </a:p>
          <a:p>
            <a:pPr marL="514984" marR="448309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Nhưng </a:t>
            </a:r>
            <a:r>
              <a:rPr sz="4400" dirty="0">
                <a:latin typeface="Cambria"/>
                <a:cs typeface="Cambria"/>
              </a:rPr>
              <a:t>khi tiêu </a:t>
            </a:r>
            <a:r>
              <a:rPr sz="4400">
                <a:latin typeface="Cambria"/>
                <a:cs typeface="Cambria"/>
              </a:rPr>
              <a:t>chı́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lớp càng </a:t>
            </a:r>
            <a:r>
              <a:rPr sz="4400">
                <a:latin typeface="Cambria"/>
                <a:cs typeface="Cambria"/>
              </a:rPr>
              <a:t>chi ti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</a:t>
            </a:r>
            <a:r>
              <a:rPr sz="4400" dirty="0">
                <a:latin typeface="Cambria"/>
                <a:cs typeface="Cambria"/>
              </a:rPr>
              <a:t>, thı̀ sẽ tạo </a:t>
            </a:r>
            <a:r>
              <a:rPr sz="4400">
                <a:latin typeface="Cambria"/>
                <a:cs typeface="Cambria"/>
              </a:rPr>
              <a:t>ra r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t nhi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lớp ne</a:t>
            </a:r>
            <a:r>
              <a:rPr sz="4400">
                <a:latin typeface="Cambria"/>
                <a:cs typeface="Cambria"/>
              </a:rPr>
              <a:t>̂n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cũng </a:t>
            </a:r>
            <a:r>
              <a:rPr sz="4400" dirty="0">
                <a:latin typeface="Cambria"/>
                <a:cs typeface="Cambria"/>
              </a:rPr>
              <a:t>trở </a:t>
            </a:r>
            <a:r>
              <a:rPr sz="4400">
                <a:latin typeface="Cambria"/>
                <a:cs typeface="Cambria"/>
              </a:rPr>
              <a:t>thành v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nghı̃a trong </a:t>
            </a:r>
            <a:r>
              <a:rPr sz="4400">
                <a:latin typeface="Cambria"/>
                <a:cs typeface="Cambria"/>
              </a:rPr>
              <a:t>quản lý.</a:t>
            </a:r>
            <a:endParaRPr lang="en-US" sz="4400">
              <a:latin typeface="Cambria"/>
              <a:cs typeface="Cambria"/>
            </a:endParaRPr>
          </a:p>
          <a:p>
            <a:pPr marL="514984" marR="448309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Tuy </a:t>
            </a:r>
            <a:r>
              <a:rPr sz="4400" dirty="0">
                <a:latin typeface="Cambria"/>
                <a:cs typeface="Cambria"/>
              </a:rPr>
              <a:t>nhiên, trong </a:t>
            </a:r>
            <a:r>
              <a:rPr sz="4400">
                <a:latin typeface="Cambria"/>
                <a:cs typeface="Cambria"/>
              </a:rPr>
              <a:t>thực t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tiêu </a:t>
            </a:r>
            <a:r>
              <a:rPr sz="4400">
                <a:latin typeface="Cambria"/>
                <a:cs typeface="Cambria"/>
              </a:rPr>
              <a:t>chı́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nhóm </a:t>
            </a:r>
            <a:r>
              <a:rPr sz="4400">
                <a:latin typeface="Cambria"/>
                <a:cs typeface="Cambria"/>
              </a:rPr>
              <a:t>cũng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rõ ràng</a:t>
            </a:r>
            <a:r>
              <a:rPr sz="4400">
                <a:latin typeface="Cambria"/>
                <a:cs typeface="Cambria"/>
              </a:rPr>
              <a:t>, mang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tı́nh định lượng.</a:t>
            </a:r>
            <a:endParaRPr lang="en-US" sz="4400">
              <a:latin typeface="Cambria"/>
              <a:cs typeface="Cambria"/>
            </a:endParaRPr>
          </a:p>
          <a:p>
            <a:pPr marL="514984" marR="448309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Dưới góc nhı̀n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của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hợp,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nhóm </a:t>
            </a:r>
            <a:r>
              <a:rPr sz="4400">
                <a:latin typeface="Cambria"/>
                <a:cs typeface="Cambria"/>
              </a:rPr>
              <a:t>cũng 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quá </a:t>
            </a:r>
            <a:r>
              <a:rPr sz="4400">
                <a:latin typeface="Cambria"/>
                <a:cs typeface="Cambria"/>
              </a:rPr>
              <a:t>là đưa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các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tử </a:t>
            </a:r>
            <a:r>
              <a:rPr sz="4400" dirty="0">
                <a:latin typeface="Cambria"/>
                <a:cs typeface="Cambria"/>
              </a:rPr>
              <a:t>có </a:t>
            </a:r>
            <a:r>
              <a:rPr sz="4400">
                <a:latin typeface="Cambria"/>
                <a:cs typeface="Cambria"/>
              </a:rPr>
              <a:t>cùng đ</a:t>
            </a:r>
            <a:r>
              <a:rPr lang="en-US" sz="4400">
                <a:latin typeface="Cambria"/>
                <a:cs typeface="Cambria"/>
              </a:rPr>
              <a:t>ặ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vào trong </a:t>
            </a:r>
            <a:r>
              <a:rPr sz="4400">
                <a:latin typeface="Cambria"/>
                <a:cs typeface="Cambria"/>
              </a:rPr>
              <a:t>cùng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hợp</a:t>
            </a:r>
            <a:r>
              <a:rPr sz="4400" dirty="0">
                <a:latin typeface="Cambria"/>
                <a:cs typeface="Cambria"/>
              </a:rPr>
              <a:t>; nê</a:t>
            </a:r>
            <a:r>
              <a:rPr sz="4400">
                <a:latin typeface="Cambria"/>
                <a:cs typeface="Cambria"/>
              </a:rPr>
              <a:t>n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ứng dụng l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p lu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mờ vào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nhóm </a:t>
            </a:r>
            <a:r>
              <a:rPr sz="4400">
                <a:latin typeface="Cambria"/>
                <a:cs typeface="Cambria"/>
              </a:rPr>
              <a:t>là 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nhu c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u</a:t>
            </a:r>
            <a:r>
              <a:rPr sz="4400" dirty="0">
                <a:latin typeface="Cambria"/>
                <a:cs typeface="Cambria"/>
              </a:rPr>
              <a:t>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55744" y="832564"/>
            <a:ext cx="19026105" cy="20486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spcBef>
                <a:spcPts val="135"/>
              </a:spcBef>
              <a:buSzPct val="123529"/>
              <a:buFont typeface="Cambria"/>
              <a:buChar char="•"/>
              <a:tabLst>
                <a:tab pos="515620" algn="l"/>
              </a:tabLst>
            </a:pP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Định nghĩa 15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Độ hỗ trợ của tập mục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): Cho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tập các giao dịch chứa 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giao dịch trên tập các hạng mục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và cho tập mục 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⊆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 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I.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 Khi đó độ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ỗ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trợ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lang="vi-VN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support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của tập mục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X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</a:t>
            </a:r>
            <a:endParaRPr lang="vi-VN" sz="42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405" y="5502275"/>
            <a:ext cx="9729705" cy="20986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spcBef>
                <a:spcPts val="125"/>
              </a:spcBef>
              <a:buSzPct val="123529"/>
              <a:buFontTx/>
              <a:buChar char="•"/>
              <a:tabLst>
                <a:tab pos="51562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Vı́ dụ: Với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E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}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 trong bảng</a:t>
            </a:r>
          </a:p>
          <a:p>
            <a:pPr marL="514984" indent="-502920">
              <a:lnSpc>
                <a:spcPct val="100000"/>
              </a:lnSpc>
              <a:spcBef>
                <a:spcPts val="125"/>
              </a:spcBef>
              <a:buSzPct val="123529"/>
              <a:buChar char="•"/>
              <a:tabLst>
                <a:tab pos="515620" algn="l"/>
              </a:tabLst>
            </a:pPr>
            <a:endParaRPr sz="4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405" y="7352121"/>
            <a:ext cx="9165590" cy="1876796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556895" indent="-544830">
              <a:lnSpc>
                <a:spcPct val="100000"/>
              </a:lnSpc>
              <a:spcBef>
                <a:spcPts val="1675"/>
              </a:spcBef>
              <a:buSzPct val="112903"/>
              <a:buFont typeface="Microsoft Sans Serif"/>
              <a:buChar char="‣"/>
              <a:tabLst>
                <a:tab pos="557530" algn="l"/>
                <a:tab pos="3265170" algn="l"/>
                <a:tab pos="4372610" algn="l"/>
              </a:tabLst>
            </a:pP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lang="en-US"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}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thı̀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4/10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56895" indent="-544830">
              <a:lnSpc>
                <a:spcPct val="100000"/>
              </a:lnSpc>
              <a:spcBef>
                <a:spcPts val="2375"/>
              </a:spcBef>
              <a:buSzPct val="112903"/>
              <a:buFont typeface="Microsoft Sans Serif"/>
              <a:buChar char="‣"/>
              <a:tabLst>
                <a:tab pos="557530" algn="l"/>
                <a:tab pos="3810635" algn="l"/>
              </a:tabLst>
            </a:pPr>
            <a:r>
              <a:rPr sz="4400" b="1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lang="en-US"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}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thı̀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b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2/10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0949"/>
              </p:ext>
            </p:extLst>
          </p:nvPr>
        </p:nvGraphicFramePr>
        <p:xfrm>
          <a:off x="10128248" y="5148783"/>
          <a:ext cx="9753600" cy="5154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9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TID</a:t>
                      </a:r>
                      <a:endParaRPr sz="3300" b="1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Transaction</a:t>
                      </a:r>
                      <a:endParaRPr sz="3300" b="1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TID</a:t>
                      </a:r>
                      <a:endParaRPr sz="3300" b="1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Transaction</a:t>
                      </a:r>
                      <a:endParaRPr sz="3300" b="1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1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6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2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D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7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3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8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4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9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7" baseline="-25000" dirty="0">
                          <a:latin typeface="Cambria"/>
                          <a:cs typeface="Cambria"/>
                        </a:rPr>
                        <a:t>5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45" dirty="0">
                          <a:latin typeface="Cambria"/>
                          <a:cs typeface="Cambria"/>
                        </a:rPr>
                        <a:t>D,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4400" spc="-7" baseline="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-5" baseline="-25000" dirty="0">
                          <a:latin typeface="Cambria"/>
                          <a:cs typeface="Cambria"/>
                        </a:rPr>
                        <a:t>10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4400" i="1" spc="-5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5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523332" y="3561012"/>
            <a:ext cx="342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</a:rPr>
              <a:t>supp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6650" y="3143304"/>
            <a:ext cx="91440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ố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 lư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ợ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ng giao dịch trong </a:t>
            </a:r>
            <a:r>
              <a:rPr lang="vi-VN" sz="4400" b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 mà chứa </a:t>
            </a:r>
            <a:r>
              <a:rPr lang="vi-VN" sz="4400" b="1" i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ổ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ng 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</a:rPr>
              <a:t>ố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</a:rPr>
              <a:t> giao dịch trong </a:t>
            </a:r>
            <a:r>
              <a:rPr lang="vi-VN" sz="4400" b="1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endParaRPr lang="en-US" sz="4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Straight Connector 15"/>
          <p:cNvCxnSpPr>
            <a:stCxn id="13" idx="3"/>
            <a:endCxn id="14" idx="3"/>
          </p:cNvCxnSpPr>
          <p:nvPr/>
        </p:nvCxnSpPr>
        <p:spPr>
          <a:xfrm>
            <a:off x="4952332" y="3945733"/>
            <a:ext cx="9138318" cy="362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0517" y="836453"/>
            <a:ext cx="19110972" cy="52264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spcBef>
                <a:spcPts val="135"/>
              </a:spcBef>
              <a:buSzPct val="123529"/>
              <a:buFont typeface="Cambria"/>
              <a:buChar char="•"/>
              <a:tabLst>
                <a:tab pos="514350" algn="l"/>
              </a:tabLst>
            </a:pPr>
            <a:r>
              <a:rPr sz="48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Tính chất 10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giao dịch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 lu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k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hợp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</a:rPr>
              <a:t>⇒ </a:t>
            </a:r>
            <a:r>
              <a:rPr lang="es-E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</a:rPr>
              <a:t>, do quan hệ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lang="es-ES" sz="48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tập hợp con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/>
              </a:rPr>
              <a:t>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tı́ch Descartes nên </a:t>
            </a:r>
            <a:r>
              <a:rPr lang="vi-VN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độ hỗ trợ của luật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giao dịch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 là:</a:t>
            </a:r>
          </a:p>
          <a:p>
            <a:pPr marL="12064" algn="ctr">
              <a:spcBef>
                <a:spcPts val="135"/>
              </a:spcBef>
              <a:buSzPct val="123529"/>
              <a:tabLst>
                <a:tab pos="514350" algn="l"/>
              </a:tabLst>
            </a:pPr>
            <a:r>
              <a:rPr lang="fr-FR" sz="4800" i="1">
                <a:latin typeface="Times New Roman"/>
                <a:cs typeface="Times New Roman"/>
              </a:rPr>
              <a:t>supp</a:t>
            </a:r>
            <a:r>
              <a:rPr lang="fr-FR" sz="4800">
                <a:latin typeface="Cambria"/>
                <a:cs typeface="Cambria"/>
              </a:rPr>
              <a:t>(</a:t>
            </a:r>
            <a:r>
              <a:rPr lang="fr-FR" sz="4800" b="1">
                <a:latin typeface="Cambria"/>
                <a:cs typeface="Cambria"/>
              </a:rPr>
              <a:t>ℜ</a:t>
            </a:r>
            <a:r>
              <a:rPr lang="fr-FR" sz="4800">
                <a:latin typeface="Cambria"/>
                <a:cs typeface="Cambria"/>
              </a:rPr>
              <a:t>) = </a:t>
            </a:r>
            <a:r>
              <a:rPr lang="fr-FR" sz="4800" i="1">
                <a:latin typeface="Times New Roman"/>
                <a:cs typeface="Times New Roman"/>
              </a:rPr>
              <a:t>supp</a:t>
            </a:r>
            <a:r>
              <a:rPr lang="fr-FR" sz="4800">
                <a:latin typeface="Cambria"/>
                <a:cs typeface="Cambria"/>
              </a:rPr>
              <a:t>(</a:t>
            </a:r>
            <a:r>
              <a:rPr lang="fr-FR" sz="4800" i="1">
                <a:latin typeface="Times New Roman"/>
                <a:cs typeface="Times New Roman"/>
              </a:rPr>
              <a:t>X </a:t>
            </a:r>
            <a:r>
              <a:rPr lang="fr-FR" sz="4800">
                <a:latin typeface="Cambria"/>
                <a:cs typeface="Cambria"/>
              </a:rPr>
              <a:t>⇒ </a:t>
            </a:r>
            <a:r>
              <a:rPr lang="fr-FR" sz="4800" i="1">
                <a:latin typeface="Times New Roman"/>
                <a:cs typeface="Times New Roman"/>
              </a:rPr>
              <a:t>Y</a:t>
            </a:r>
            <a:r>
              <a:rPr lang="fr-FR" sz="4800">
                <a:latin typeface="Cambria"/>
                <a:cs typeface="Cambria"/>
              </a:rPr>
              <a:t>) = </a:t>
            </a:r>
            <a:r>
              <a:rPr lang="fr-FR" sz="4800" i="1">
                <a:latin typeface="Times New Roman"/>
                <a:cs typeface="Times New Roman"/>
              </a:rPr>
              <a:t>supp</a:t>
            </a:r>
            <a:r>
              <a:rPr lang="fr-FR" sz="4800">
                <a:latin typeface="Cambria"/>
                <a:cs typeface="Cambria"/>
              </a:rPr>
              <a:t>(</a:t>
            </a:r>
            <a:r>
              <a:rPr lang="fr-FR" sz="4800" i="1">
                <a:latin typeface="Times New Roman"/>
                <a:cs typeface="Times New Roman"/>
              </a:rPr>
              <a:t>X </a:t>
            </a:r>
            <a:r>
              <a:rPr lang="fr-FR" sz="4800">
                <a:latin typeface="Cambria"/>
                <a:cs typeface="Cambria"/>
              </a:rPr>
              <a:t>⇒ </a:t>
            </a:r>
            <a:r>
              <a:rPr lang="fr-FR" sz="4800" i="1">
                <a:latin typeface="Times New Roman"/>
                <a:cs typeface="Times New Roman"/>
              </a:rPr>
              <a:t>Y</a:t>
            </a:r>
            <a:r>
              <a:rPr lang="fr-FR" sz="4800">
                <a:latin typeface="Cambria"/>
                <a:cs typeface="Cambria"/>
              </a:rPr>
              <a:t>, </a:t>
            </a:r>
            <a:r>
              <a:rPr lang="fr-FR" sz="4800" b="1">
                <a:latin typeface="Times New Roman"/>
                <a:cs typeface="Times New Roman"/>
              </a:rPr>
              <a:t>T</a:t>
            </a:r>
            <a:r>
              <a:rPr lang="fr-FR" sz="4800">
                <a:latin typeface="Cambria"/>
                <a:cs typeface="Cambria"/>
              </a:rPr>
              <a:t>)</a:t>
            </a:r>
          </a:p>
          <a:p>
            <a:pPr marL="514984" indent="-502920">
              <a:spcBef>
                <a:spcPts val="135"/>
              </a:spcBef>
              <a:buSzPct val="123529"/>
              <a:buFont typeface="Cambria"/>
              <a:buChar char="•"/>
              <a:tabLst>
                <a:tab pos="514350" algn="l"/>
              </a:tabLst>
            </a:pPr>
            <a:endParaRPr lang="en-US" sz="4800">
              <a:latin typeface="Cambria"/>
              <a:cs typeface="Cambria"/>
            </a:endParaRPr>
          </a:p>
          <a:p>
            <a:pPr marL="514984" indent="-502920">
              <a:spcBef>
                <a:spcPts val="135"/>
              </a:spcBef>
              <a:buSzPct val="123529"/>
              <a:buFont typeface="Cambria"/>
              <a:buChar char="•"/>
              <a:tabLst>
                <a:tab pos="514350" algn="l"/>
              </a:tabLst>
            </a:pPr>
            <a:r>
              <a:rPr lang="en-US" sz="4800">
                <a:latin typeface="Cambria"/>
                <a:cs typeface="Cambria"/>
              </a:rPr>
              <a:t> </a:t>
            </a:r>
            <a:r>
              <a:rPr lang="vi-VN" sz="4800" b="1">
                <a:latin typeface="Cambria"/>
                <a:cs typeface="Cambria"/>
              </a:rPr>
              <a:t>Định nghĩa 16 </a:t>
            </a:r>
            <a:r>
              <a:rPr lang="vi-VN" sz="4800">
                <a:latin typeface="Cambria"/>
                <a:cs typeface="Cambria"/>
              </a:rPr>
              <a:t>(</a:t>
            </a:r>
            <a:r>
              <a:rPr lang="vi-VN" sz="4800" i="1">
                <a:latin typeface="Cambria"/>
                <a:cs typeface="Cambria"/>
              </a:rPr>
              <a:t>Độ tin cậy</a:t>
            </a:r>
            <a:r>
              <a:rPr lang="vi-VN" sz="4800">
                <a:latin typeface="Cambria"/>
                <a:cs typeface="Cambria"/>
              </a:rPr>
              <a:t>)</a:t>
            </a:r>
            <a:r>
              <a:rPr lang="vi-VN" sz="4800" b="1">
                <a:latin typeface="Cambria"/>
                <a:cs typeface="Cambria"/>
              </a:rPr>
              <a:t>: </a:t>
            </a:r>
            <a:r>
              <a:rPr lang="vi-VN" sz="4800">
                <a:latin typeface="Cambria"/>
                <a:cs typeface="Cambria"/>
              </a:rPr>
              <a:t>Độ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vi-VN" sz="4800">
                <a:latin typeface="Cambria"/>
                <a:cs typeface="Cambria"/>
              </a:rPr>
              <a:t>tin cậy của luật kết hợp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en-US" sz="4800" b="1">
                <a:latin typeface="Cambria"/>
                <a:cs typeface="Cambria"/>
              </a:rPr>
              <a:t>ℜ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es-ES" sz="4800"/>
              <a:t>: </a:t>
            </a:r>
            <a:r>
              <a:rPr lang="en-US" sz="4800">
                <a:latin typeface="Cambria"/>
                <a:cs typeface="Cambria"/>
              </a:rPr>
              <a:t>: </a:t>
            </a:r>
            <a:r>
              <a:rPr lang="en-US" sz="4800" i="1">
                <a:latin typeface="Times New Roman"/>
                <a:cs typeface="Times New Roman"/>
              </a:rPr>
              <a:t>X </a:t>
            </a:r>
            <a:r>
              <a:rPr lang="en-US" sz="4800">
                <a:latin typeface="Cambria"/>
                <a:cs typeface="Cambria"/>
              </a:rPr>
              <a:t>⇒ </a:t>
            </a:r>
            <a:r>
              <a:rPr lang="en-US" sz="4800" i="1">
                <a:latin typeface="Times New Roman"/>
                <a:cs typeface="Times New Roman"/>
              </a:rPr>
              <a:t>Y </a:t>
            </a:r>
            <a:r>
              <a:rPr lang="en-US" sz="4800">
                <a:latin typeface="Cambria"/>
                <a:cs typeface="Cambria"/>
              </a:rPr>
              <a:t>trong </a:t>
            </a:r>
            <a:r>
              <a:rPr lang="vi-VN" sz="4800">
                <a:latin typeface="Cambria"/>
                <a:cs typeface="Cambria"/>
              </a:rPr>
              <a:t>giao dịch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en-US" sz="4800" b="1">
                <a:latin typeface="Cambria"/>
                <a:cs typeface="Cambria"/>
              </a:rPr>
              <a:t>T</a:t>
            </a:r>
            <a:r>
              <a:rPr lang="en-US" sz="4800">
                <a:latin typeface="Cambria"/>
                <a:cs typeface="Cambria"/>
              </a:rPr>
              <a:t> là:  </a:t>
            </a:r>
            <a:endParaRPr lang="vi-VN" sz="4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1250" y="6345043"/>
            <a:ext cx="6400800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843770" algn="l"/>
              </a:tabLst>
            </a:pP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conf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conf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⇒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= 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62050" y="5807075"/>
            <a:ext cx="2819400" cy="1676741"/>
          </a:xfrm>
          <a:prstGeom prst="rect">
            <a:avLst/>
          </a:prstGeom>
        </p:spPr>
        <p:txBody>
          <a:bodyPr vert="horz" wrap="square" lIns="0" tIns="167005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4800" i="1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80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80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lang="en-US" sz="4800"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8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1886184" y="7890466"/>
            <a:ext cx="1369696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843770" algn="l"/>
              </a:tabLst>
            </a:pPr>
            <a:r>
              <a:rPr sz="4800">
                <a:latin typeface="Cambria"/>
                <a:cs typeface="Cambria"/>
              </a:rPr>
              <a:t>Hay</a:t>
            </a:r>
            <a:r>
              <a:rPr lang="en-US" sz="4800">
                <a:latin typeface="Cambria"/>
                <a:cs typeface="Cambria"/>
              </a:rPr>
              <a:t>: 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7956549" y="8198223"/>
            <a:ext cx="4305301" cy="1799852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4800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800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800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⇒ </a:t>
            </a:r>
            <a:r>
              <a:rPr sz="4800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800" b="1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i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4800" i="1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8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3862050" y="6799097"/>
            <a:ext cx="2819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bject 11"/>
          <p:cNvSpPr txBox="1"/>
          <p:nvPr/>
        </p:nvSpPr>
        <p:spPr>
          <a:xfrm>
            <a:off x="5060948" y="8778513"/>
            <a:ext cx="2895601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843770" algn="l"/>
              </a:tabLst>
            </a:pP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conf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8185150" y="9311913"/>
            <a:ext cx="4000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41630" y="2530475"/>
            <a:ext cx="16782820" cy="4140877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550"/>
              </a:spcBef>
              <a:buSzPct val="123529"/>
              <a:buChar char="•"/>
              <a:tabLst>
                <a:tab pos="515620" algn="l"/>
              </a:tabLst>
            </a:pPr>
            <a:r>
              <a:rPr sz="4800" b="1">
                <a:latin typeface="Cambria"/>
                <a:cs typeface="Cambria"/>
              </a:rPr>
              <a:t>Lu</a:t>
            </a:r>
            <a:r>
              <a:rPr lang="en-US" sz="4800" b="1">
                <a:latin typeface="Cambria"/>
                <a:cs typeface="Cambria"/>
              </a:rPr>
              <a:t>ậ</a:t>
            </a:r>
            <a:r>
              <a:rPr sz="4800" b="1">
                <a:latin typeface="Cambria"/>
                <a:cs typeface="Cambria"/>
              </a:rPr>
              <a:t>t k</a:t>
            </a:r>
            <a:r>
              <a:rPr lang="en-US" sz="4800" b="1">
                <a:latin typeface="Cambria"/>
                <a:cs typeface="Cambria"/>
              </a:rPr>
              <a:t>ế</a:t>
            </a:r>
            <a:r>
              <a:rPr sz="4800" b="1">
                <a:latin typeface="Cambria"/>
                <a:cs typeface="Cambria"/>
              </a:rPr>
              <a:t>t </a:t>
            </a:r>
            <a:r>
              <a:rPr sz="4800" b="1" dirty="0">
                <a:latin typeface="Cambria"/>
                <a:cs typeface="Cambria"/>
              </a:rPr>
              <a:t>hợp có chứa </a:t>
            </a:r>
            <a:r>
              <a:rPr sz="4800" b="1">
                <a:latin typeface="Cambria"/>
                <a:cs typeface="Cambria"/>
              </a:rPr>
              <a:t>3 th</a:t>
            </a:r>
            <a:r>
              <a:rPr lang="en-US" sz="4800" b="1">
                <a:latin typeface="Cambria"/>
                <a:cs typeface="Cambria"/>
              </a:rPr>
              <a:t>ô</a:t>
            </a:r>
            <a:r>
              <a:rPr sz="4800" b="1">
                <a:latin typeface="Cambria"/>
                <a:cs typeface="Cambria"/>
              </a:rPr>
              <a:t>ng </a:t>
            </a:r>
            <a:r>
              <a:rPr sz="4800" b="1" dirty="0">
                <a:latin typeface="Cambria"/>
                <a:cs typeface="Cambria"/>
              </a:rPr>
              <a:t>tin chı́nh</a:t>
            </a:r>
            <a:endParaRPr sz="4800" b="1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770"/>
              </a:spcBef>
              <a:buSzPct val="123529"/>
              <a:buFont typeface="Microsoft Sans Serif"/>
              <a:buChar char="‣"/>
              <a:tabLst>
                <a:tab pos="1059815" algn="l"/>
                <a:tab pos="5132705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Lu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t: ti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ề ⇒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k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lu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85"/>
              </a:spcBef>
              <a:buSzPct val="123529"/>
              <a:buFont typeface="Microsoft Sans Serif"/>
              <a:buChar char="‣"/>
              <a:tabLst>
                <a:tab pos="1059815" algn="l"/>
                <a:tab pos="1830070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	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ỗ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trợ: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tỷ l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của lu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trong t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ng s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giao dịch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  <a:tab pos="1830070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tin c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y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: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tỷ l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(ph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trăm)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giữa lu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và ti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79450" y="1235075"/>
            <a:ext cx="18897600" cy="761169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4984" marR="5080" indent="-502920">
              <a:spcBef>
                <a:spcPts val="600"/>
              </a:spcBef>
              <a:spcAft>
                <a:spcPts val="600"/>
              </a:spcAft>
              <a:buSzPct val="123529"/>
              <a:buFontTx/>
              <a:buChar char="•"/>
              <a:tabLst>
                <a:tab pos="515620" algn="l"/>
              </a:tabLst>
            </a:pPr>
            <a:r>
              <a:rPr sz="4800">
                <a:latin typeface="Cambria"/>
                <a:cs typeface="Cambria"/>
              </a:rPr>
              <a:t>Đi</a:t>
            </a:r>
            <a:r>
              <a:rPr lang="en-US" sz="4800">
                <a:latin typeface="Cambria"/>
                <a:cs typeface="Cambria"/>
              </a:rPr>
              <a:t>ề</a:t>
            </a:r>
            <a:r>
              <a:rPr sz="4800">
                <a:latin typeface="Cambria"/>
                <a:cs typeface="Cambria"/>
              </a:rPr>
              <a:t>u </a:t>
            </a:r>
            <a:r>
              <a:rPr sz="4800" dirty="0">
                <a:latin typeface="Cambria"/>
                <a:cs typeface="Cambria"/>
              </a:rPr>
              <a:t>đó </a:t>
            </a:r>
            <a:r>
              <a:rPr sz="4800">
                <a:latin typeface="Cambria"/>
                <a:cs typeface="Cambria"/>
              </a:rPr>
              <a:t>cho th</a:t>
            </a:r>
            <a:r>
              <a:rPr lang="en-US" sz="4800">
                <a:latin typeface="Cambria"/>
                <a:cs typeface="Cambria"/>
              </a:rPr>
              <a:t>ấ</a:t>
            </a:r>
            <a:r>
              <a:rPr sz="4800">
                <a:latin typeface="Cambria"/>
                <a:cs typeface="Cambria"/>
              </a:rPr>
              <a:t>y tı̀m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hợp là tı̀m ra </a:t>
            </a:r>
            <a:r>
              <a:rPr sz="4800">
                <a:latin typeface="Cambria"/>
                <a:cs typeface="Cambria"/>
              </a:rPr>
              <a:t>quy t</a:t>
            </a:r>
            <a:r>
              <a:rPr lang="en-US" sz="4800">
                <a:latin typeface="Cambria"/>
                <a:cs typeface="Cambria"/>
              </a:rPr>
              <a:t>ắ</a:t>
            </a:r>
            <a:r>
              <a:rPr sz="4800">
                <a:latin typeface="Cambria"/>
                <a:cs typeface="Cambria"/>
              </a:rPr>
              <a:t>c </a:t>
            </a:r>
            <a:r>
              <a:rPr sz="4800" dirty="0">
                <a:latin typeface="Cambria"/>
                <a:cs typeface="Cambria"/>
              </a:rPr>
              <a:t>trong </a:t>
            </a:r>
            <a:r>
              <a:rPr sz="4800">
                <a:latin typeface="Cambria"/>
                <a:cs typeface="Cambria"/>
              </a:rPr>
              <a:t>dữ li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u </a:t>
            </a:r>
            <a:r>
              <a:rPr sz="4800" dirty="0">
                <a:latin typeface="Cambria"/>
                <a:cs typeface="Cambria"/>
              </a:rPr>
              <a:t>mà </a:t>
            </a:r>
            <a:r>
              <a:rPr sz="4800">
                <a:latin typeface="Cambria"/>
                <a:cs typeface="Cambria"/>
              </a:rPr>
              <a:t>có sự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hợp (</a:t>
            </a:r>
            <a:r>
              <a:rPr sz="4800" i="1">
                <a:latin typeface="Cambria"/>
                <a:cs typeface="Cambria"/>
              </a:rPr>
              <a:t>associ</a:t>
            </a:r>
            <a:r>
              <a:rPr lang="en-US" sz="4800" i="1">
                <a:latin typeface="Cambria"/>
                <a:cs typeface="Cambria"/>
              </a:rPr>
              <a:t>ation</a:t>
            </a:r>
            <a:r>
              <a:rPr sz="4800">
                <a:latin typeface="Cambria"/>
                <a:cs typeface="Cambria"/>
              </a:rPr>
              <a:t>) </a:t>
            </a:r>
            <a:r>
              <a:rPr sz="4800" dirty="0">
                <a:latin typeface="Cambria"/>
                <a:cs typeface="Cambria"/>
              </a:rPr>
              <a:t>hay </a:t>
            </a:r>
            <a:r>
              <a:rPr sz="4800">
                <a:latin typeface="Cambria"/>
                <a:cs typeface="Cambria"/>
              </a:rPr>
              <a:t>quan h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(</a:t>
            </a:r>
            <a:r>
              <a:rPr lang="en-US" sz="4800" i="1">
                <a:latin typeface="Cambria"/>
                <a:cs typeface="Cambria"/>
              </a:rPr>
              <a:t>relation</a:t>
            </a:r>
            <a:r>
              <a:rPr sz="4800">
                <a:latin typeface="Cambria"/>
                <a:cs typeface="Cambria"/>
              </a:rPr>
              <a:t>) </a:t>
            </a:r>
            <a:r>
              <a:rPr sz="4800" dirty="0">
                <a:latin typeface="Cambria"/>
                <a:cs typeface="Cambria"/>
              </a:rPr>
              <a:t>với nhau </a:t>
            </a:r>
            <a:r>
              <a:rPr sz="4800">
                <a:latin typeface="Cambria"/>
                <a:cs typeface="Cambria"/>
              </a:rPr>
              <a:t>được bi</a:t>
            </a:r>
            <a:r>
              <a:rPr lang="en-US" sz="4800">
                <a:latin typeface="Cambria"/>
                <a:cs typeface="Cambria"/>
              </a:rPr>
              <a:t>ể</a:t>
            </a:r>
            <a:r>
              <a:rPr sz="4800">
                <a:latin typeface="Cambria"/>
                <a:cs typeface="Cambria"/>
              </a:rPr>
              <a:t>u di</a:t>
            </a:r>
            <a:r>
              <a:rPr lang="en-US" sz="4800">
                <a:latin typeface="Cambria"/>
                <a:cs typeface="Cambria"/>
              </a:rPr>
              <a:t>ễ</a:t>
            </a:r>
            <a:r>
              <a:rPr sz="4800">
                <a:latin typeface="Cambria"/>
                <a:cs typeface="Cambria"/>
              </a:rPr>
              <a:t>n dưới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vi-VN" sz="4800">
                <a:latin typeface="Cambria"/>
                <a:cs typeface="Cambria"/>
              </a:rPr>
              <a:t>dạng quan hệkéo theo (⇒). </a:t>
            </a:r>
            <a:endParaRPr lang="en-US" sz="4800">
              <a:latin typeface="Cambria"/>
              <a:cs typeface="Cambria"/>
            </a:endParaRPr>
          </a:p>
          <a:p>
            <a:pPr marL="514984" marR="5080" indent="-502920">
              <a:spcBef>
                <a:spcPts val="600"/>
              </a:spcBef>
              <a:spcAft>
                <a:spcPts val="600"/>
              </a:spcAft>
              <a:buSzPct val="123529"/>
              <a:buFontTx/>
              <a:buChar char="•"/>
              <a:tabLst>
                <a:tab pos="515620" algn="l"/>
              </a:tabLst>
            </a:pPr>
            <a:r>
              <a:rPr lang="vi-VN" sz="4800">
                <a:latin typeface="Cambria"/>
                <a:cs typeface="Cambria"/>
              </a:rPr>
              <a:t>Luật kết hợp mờ là luật kết hợp được bi</a:t>
            </a:r>
            <a:r>
              <a:rPr lang="en-US" sz="4800">
                <a:latin typeface="Cambria"/>
                <a:cs typeface="Cambria"/>
              </a:rPr>
              <a:t>ể</a:t>
            </a:r>
            <a:r>
              <a:rPr lang="vi-VN" sz="4800">
                <a:latin typeface="Cambria"/>
                <a:cs typeface="Cambria"/>
              </a:rPr>
              <a:t>u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vi-VN" sz="4800">
                <a:latin typeface="Cambria"/>
                <a:cs typeface="Cambria"/>
              </a:rPr>
              <a:t>diễn bởi quan hệ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vi-VN" sz="4800">
                <a:latin typeface="Cambria"/>
                <a:cs typeface="Cambria"/>
              </a:rPr>
              <a:t>mờ</a:t>
            </a:r>
          </a:p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lang="vi-VN" sz="4800">
                <a:latin typeface="Cambria"/>
                <a:cs typeface="Cambria"/>
              </a:rPr>
              <a:t>Trong trường hợp này</a:t>
            </a:r>
            <a:r>
              <a:rPr lang="en-US" sz="4800">
                <a:latin typeface="Cambria"/>
                <a:cs typeface="Cambria"/>
              </a:rPr>
              <a:t>:</a:t>
            </a:r>
            <a:endParaRPr lang="vi-VN" sz="4800">
              <a:latin typeface="Cambria"/>
              <a:cs typeface="Cambria"/>
            </a:endParaRPr>
          </a:p>
          <a:p>
            <a:pPr marL="1059180" lvl="1" indent="-544830">
              <a:spcBef>
                <a:spcPts val="600"/>
              </a:spcBef>
              <a:spcAft>
                <a:spcPts val="600"/>
              </a:spcAft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học sinh sống ở thành thị</a:t>
            </a:r>
            <a:endParaRPr lang="en-US" sz="4800">
              <a:solidFill>
                <a:srgbClr val="011993"/>
              </a:solidFill>
              <a:latin typeface="Cambria"/>
              <a:cs typeface="Cambria"/>
            </a:endParaRPr>
          </a:p>
          <a:p>
            <a:pPr marL="1059180" lvl="1" indent="-544830">
              <a:spcBef>
                <a:spcPts val="600"/>
              </a:spcBef>
              <a:spcAft>
                <a:spcPts val="600"/>
              </a:spcAft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người hút thuốc lá, sống ở vùng ô nhiễm</a:t>
            </a:r>
            <a:endParaRPr lang="en-US" sz="4800">
              <a:latin typeface="Cambria"/>
              <a:cs typeface="Cambria"/>
            </a:endParaRPr>
          </a:p>
          <a:p>
            <a:pPr marL="1059180" lvl="1" indent="-544830">
              <a:spcBef>
                <a:spcPts val="600"/>
              </a:spcBef>
              <a:spcAft>
                <a:spcPts val="600"/>
              </a:spcAft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khách hàng mua bia</a:t>
            </a:r>
            <a:endParaRPr lang="vi-VN" sz="4800">
              <a:latin typeface="Cambria"/>
              <a:cs typeface="Cambria"/>
            </a:endParaRPr>
          </a:p>
          <a:p>
            <a:pPr marL="514984">
              <a:spcBef>
                <a:spcPts val="600"/>
              </a:spcBef>
              <a:spcAft>
                <a:spcPts val="600"/>
              </a:spcAft>
              <a:tabLst>
                <a:tab pos="1059180" algn="l"/>
              </a:tabLst>
            </a:pPr>
            <a:r>
              <a:rPr lang="vi-VN" sz="4800" b="1" baseline="-3703">
                <a:solidFill>
                  <a:srgbClr val="FF0000"/>
                </a:solidFill>
                <a:latin typeface="Cambria"/>
                <a:cs typeface="Cambria"/>
              </a:rPr>
              <a:t>-	</a:t>
            </a:r>
            <a:r>
              <a:rPr lang="vi-VN" sz="4800" b="1">
                <a:solidFill>
                  <a:srgbClr val="FF0000"/>
                </a:solidFill>
                <a:latin typeface="Cambria"/>
                <a:cs typeface="Cambria"/>
              </a:rPr>
              <a:t>Gọi là tiền đề (</a:t>
            </a:r>
            <a:r>
              <a:rPr lang="vi-VN" sz="4800" b="1" i="1">
                <a:solidFill>
                  <a:srgbClr val="FF0000"/>
                </a:solidFill>
                <a:latin typeface="Cambria"/>
                <a:cs typeface="Cambria"/>
              </a:rPr>
              <a:t>antecedent</a:t>
            </a:r>
            <a:r>
              <a:rPr lang="vi-VN" sz="4800" b="1">
                <a:solidFill>
                  <a:srgbClr val="FF0000"/>
                </a:solidFill>
                <a:latin typeface="Cambria"/>
                <a:cs typeface="Cambria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07206" y="926147"/>
            <a:ext cx="5996843" cy="280717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56895" indent="-544830">
              <a:lnSpc>
                <a:spcPct val="100000"/>
              </a:lnSpc>
              <a:spcBef>
                <a:spcPts val="125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thị</a:t>
            </a:r>
            <a:endParaRPr sz="4400">
              <a:latin typeface="Cambria"/>
              <a:cs typeface="Cambria"/>
            </a:endParaRPr>
          </a:p>
          <a:p>
            <a:pPr marL="556895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ung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thư 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</a:t>
            </a:r>
            <a:endParaRPr sz="4400">
              <a:latin typeface="Cambria"/>
              <a:cs typeface="Cambria"/>
            </a:endParaRPr>
          </a:p>
          <a:p>
            <a:pPr marL="556895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mua thịt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bò kh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9250" y="1838721"/>
            <a:ext cx="9677400" cy="70916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017905">
              <a:lnSpc>
                <a:spcPct val="100000"/>
              </a:lnSpc>
              <a:spcBef>
                <a:spcPts val="250"/>
              </a:spcBef>
              <a:tabLst>
                <a:tab pos="1562100" algn="l"/>
              </a:tabLst>
            </a:pPr>
            <a:r>
              <a:rPr sz="4400" b="1">
                <a:solidFill>
                  <a:srgbClr val="FF0000"/>
                </a:solidFill>
                <a:latin typeface="Cambria"/>
                <a:cs typeface="Cambria"/>
              </a:rPr>
              <a:t>gọi là k</a:t>
            </a:r>
            <a:r>
              <a:rPr lang="en-US" sz="4400" b="1">
                <a:solidFill>
                  <a:srgbClr val="FF0000"/>
                </a:solidFill>
                <a:latin typeface="Cambria"/>
                <a:cs typeface="Cambria"/>
              </a:rPr>
              <a:t>ế</a:t>
            </a:r>
            <a:r>
              <a:rPr sz="4400" b="1">
                <a:solidFill>
                  <a:srgbClr val="FF0000"/>
                </a:solidFill>
                <a:latin typeface="Cambria"/>
                <a:cs typeface="Cambria"/>
              </a:rPr>
              <a:t>t lu</a:t>
            </a:r>
            <a:r>
              <a:rPr lang="en-US" sz="4400" b="1">
                <a:solidFill>
                  <a:srgbClr val="FF0000"/>
                </a:solidFill>
                <a:latin typeface="Cambria"/>
                <a:cs typeface="Cambria"/>
              </a:rPr>
              <a:t>ậ</a:t>
            </a:r>
            <a:r>
              <a:rPr sz="4400" b="1">
                <a:solidFill>
                  <a:srgbClr val="FF0000"/>
                </a:solidFill>
                <a:latin typeface="Cambria"/>
                <a:cs typeface="Cambria"/>
              </a:rPr>
              <a:t>n (</a:t>
            </a:r>
            <a:r>
              <a:rPr sz="4400" b="1" i="1">
                <a:solidFill>
                  <a:srgbClr val="FF0000"/>
                </a:solidFill>
                <a:latin typeface="Cambria"/>
                <a:cs typeface="Cambria"/>
              </a:rPr>
              <a:t>consequent</a:t>
            </a:r>
            <a:r>
              <a:rPr sz="4400" b="1">
                <a:solidFill>
                  <a:srgbClr val="FF0000"/>
                </a:solidFill>
                <a:latin typeface="Cambria"/>
                <a:cs typeface="Cambria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662" y="4595729"/>
            <a:ext cx="18365788" cy="227754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  <a:tab pos="6623684" algn="l"/>
              </a:tabLst>
            </a:pPr>
            <a:r>
              <a:rPr sz="4400" dirty="0">
                <a:latin typeface="Cambria"/>
                <a:cs typeface="Cambria"/>
              </a:rPr>
              <a:t>Còn 80%, 75%, 70% </a:t>
            </a:r>
            <a:r>
              <a:rPr sz="4400">
                <a:latin typeface="Cambria"/>
                <a:cs typeface="Cambria"/>
              </a:rPr>
              <a:t>là đ</a:t>
            </a:r>
            <a:r>
              <a:rPr lang="en-US" sz="4400">
                <a:latin typeface="Cambria"/>
                <a:cs typeface="Cambria"/>
              </a:rPr>
              <a:t>ộ </a:t>
            </a:r>
            <a:r>
              <a:rPr sz="4400">
                <a:latin typeface="Cambria"/>
                <a:cs typeface="Cambria"/>
              </a:rPr>
              <a:t>tin c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y (</a:t>
            </a:r>
            <a:r>
              <a:rPr sz="4400" i="1">
                <a:latin typeface="Cambria"/>
                <a:cs typeface="Cambria"/>
              </a:rPr>
              <a:t>con</a:t>
            </a:r>
            <a:r>
              <a:rPr lang="en-US" sz="4400" i="1">
                <a:latin typeface="Cambria"/>
                <a:cs typeface="Cambria"/>
              </a:rPr>
              <a:t>f</a:t>
            </a:r>
            <a:r>
              <a:rPr sz="4400" i="1">
                <a:latin typeface="Cambria"/>
                <a:cs typeface="Cambria"/>
              </a:rPr>
              <a:t>idence</a:t>
            </a:r>
            <a:r>
              <a:rPr sz="4400">
                <a:latin typeface="Cambria"/>
                <a:cs typeface="Cambria"/>
              </a:rPr>
              <a:t>) của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lu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</a:t>
            </a:r>
            <a:r>
              <a:rPr sz="4400" dirty="0">
                <a:latin typeface="Cambria"/>
                <a:cs typeface="Cambria"/>
              </a:rPr>
              <a:t>:</a:t>
            </a:r>
            <a:endParaRPr sz="4400">
              <a:latin typeface="Cambria"/>
              <a:cs typeface="Cambria"/>
            </a:endParaRPr>
          </a:p>
          <a:p>
            <a:pPr marL="1059180" marR="220345" lvl="1" indent="-544830">
              <a:lnSpc>
                <a:spcPts val="5030"/>
              </a:lnSpc>
              <a:spcBef>
                <a:spcPts val="242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Đó chı́nh là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tỷ l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trăm giao dịch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thỏa mãn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v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trái thı̀ cũng thỏa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mãn v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phải.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982662" y="7422344"/>
            <a:ext cx="18310830" cy="169405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205"/>
              </a:spcBef>
              <a:buSzPct val="123529"/>
              <a:buChar char="•"/>
              <a:tabLst>
                <a:tab pos="515620" algn="l"/>
                <a:tab pos="8903335" algn="l"/>
              </a:tabLst>
            </a:pPr>
            <a:r>
              <a:rPr sz="4400">
                <a:latin typeface="Cambria"/>
                <a:cs typeface="Cambria"/>
              </a:rPr>
              <a:t>Những con s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25%, 30%, 20% </a:t>
            </a:r>
            <a:r>
              <a:rPr sz="4400">
                <a:latin typeface="Cambria"/>
                <a:cs typeface="Cambria"/>
              </a:rPr>
              <a:t>là đ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	h</a:t>
            </a:r>
            <a:r>
              <a:rPr lang="en-US" sz="4400">
                <a:latin typeface="Cambria"/>
                <a:cs typeface="Cambria"/>
              </a:rPr>
              <a:t>ỗ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trợ (</a:t>
            </a:r>
            <a:r>
              <a:rPr sz="4400" i="1" dirty="0">
                <a:latin typeface="Cambria"/>
                <a:cs typeface="Cambria"/>
              </a:rPr>
              <a:t>support</a:t>
            </a:r>
            <a:r>
              <a:rPr sz="4400" dirty="0">
                <a:latin typeface="Cambria"/>
                <a:cs typeface="Cambria"/>
              </a:rPr>
              <a:t>) </a:t>
            </a:r>
            <a:r>
              <a:rPr sz="4400">
                <a:latin typeface="Cambria"/>
                <a:cs typeface="Cambria"/>
              </a:rPr>
              <a:t>của lu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</a:t>
            </a:r>
            <a:r>
              <a:rPr sz="4400" dirty="0">
                <a:latin typeface="Cambria"/>
                <a:cs typeface="Cambria"/>
              </a:rPr>
              <a:t>: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Đó chı́nh là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tỷ l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trăm giao dịch chứa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cả ti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và k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quả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14595" y="2030334"/>
            <a:ext cx="1295399" cy="598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21578" y="1539875"/>
            <a:ext cx="18326872" cy="26212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50165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4350" algn="l"/>
              </a:tabLst>
            </a:pP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Ngoài ra còn có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khác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lu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cải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thiện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Lift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và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s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khác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Conviction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Leverage.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14984" indent="-502920">
              <a:lnSpc>
                <a:spcPct val="100000"/>
              </a:lnSpc>
              <a:spcBef>
                <a:spcPts val="2215"/>
              </a:spcBef>
              <a:buSzPct val="123529"/>
              <a:buFont typeface="Cambria"/>
              <a:buChar char="•"/>
              <a:tabLst>
                <a:tab pos="515620" algn="l"/>
                <a:tab pos="10286365" algn="l"/>
              </a:tabLst>
            </a:pPr>
            <a:r>
              <a:rPr sz="48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Định nghĩa 17: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Độ cải thiện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lu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/>
              </a:rPr>
              <a:t>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196" y="7348139"/>
            <a:ext cx="17888054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920">
              <a:spcBef>
                <a:spcPts val="125"/>
              </a:spcBef>
              <a:buSzPct val="123529"/>
              <a:buFontTx/>
              <a:buChar char="•"/>
              <a:tabLst>
                <a:tab pos="515620" algn="l"/>
              </a:tabLst>
            </a:pP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Khi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lift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⇒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≤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1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không có một quy tắc liên kết nào giữa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X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Y</a:t>
            </a:r>
            <a:endParaRPr lang="vi-VN"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4850" y="5036248"/>
            <a:ext cx="4135169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522345" algn="l"/>
                <a:tab pos="6831965" algn="l"/>
              </a:tabLst>
            </a:pPr>
            <a:r>
              <a:rPr sz="5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lift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5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⇒ </a:t>
            </a:r>
            <a:r>
              <a:rPr sz="5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5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</a:t>
            </a:r>
            <a:endParaRPr sz="5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9951786" y="5045075"/>
            <a:ext cx="3148263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522345" algn="l"/>
                <a:tab pos="6831965" algn="l"/>
              </a:tabLst>
            </a:pPr>
            <a:r>
              <a:rPr sz="5400">
                <a:solidFill>
                  <a:srgbClr val="011993"/>
                </a:solidFill>
                <a:latin typeface="Cambria"/>
                <a:cs typeface="Cambria"/>
              </a:rPr>
              <a:t>∈ </a:t>
            </a:r>
            <a:r>
              <a:rPr sz="5400" dirty="0">
                <a:solidFill>
                  <a:srgbClr val="011993"/>
                </a:solidFill>
                <a:latin typeface="Cambria"/>
                <a:cs typeface="Cambria"/>
              </a:rPr>
              <a:t>[0,∞)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6110019" y="4617029"/>
            <a:ext cx="3505200" cy="18319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22345" algn="l"/>
                <a:tab pos="6831965" algn="l"/>
              </a:tabLst>
            </a:pPr>
            <a:r>
              <a:rPr sz="5400" i="1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conf</a:t>
            </a:r>
            <a:r>
              <a:rPr sz="54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5400" i="1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5400" dirty="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⇒ </a:t>
            </a:r>
            <a:r>
              <a:rPr sz="5400" i="1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54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lang="en-US" sz="5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381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3522345" algn="l"/>
                <a:tab pos="6831965" algn="l"/>
              </a:tabLst>
            </a:pPr>
            <a:r>
              <a:rPr lang="en-US" sz="5400" i="1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supp</a:t>
            </a:r>
            <a:r>
              <a:rPr lang="en-US" sz="54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(Y)</a:t>
            </a:r>
          </a:p>
        </p:txBody>
      </p:sp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>
          <a:xfrm>
            <a:off x="6110019" y="5532985"/>
            <a:ext cx="350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773831"/>
            <a:ext cx="4913333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>
                <a:solidFill>
                  <a:srgbClr val="004D80"/>
                </a:solidFill>
                <a:latin typeface="Cambria"/>
                <a:cs typeface="Cambria"/>
              </a:rPr>
              <a:t>Minh </a:t>
            </a:r>
            <a:r>
              <a:rPr lang="en-US" sz="7000" b="1">
                <a:solidFill>
                  <a:srgbClr val="004D80"/>
                </a:solidFill>
                <a:latin typeface="Cambria"/>
                <a:cs typeface="Cambria"/>
              </a:rPr>
              <a:t>họa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5650" y="2225675"/>
            <a:ext cx="10668000" cy="773160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0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/>
              <a:t>Với bảng 10 giao dịch như trên, trong đó</a:t>
            </a:r>
            <a:endParaRPr sz="4400"/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A: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hút thu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B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: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ở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vùng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nhi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ễ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E: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bị ung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thư 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</a:t>
            </a:r>
            <a:endParaRPr sz="4400">
              <a:latin typeface="Cambria"/>
              <a:cs typeface="Cambria"/>
            </a:endParaRPr>
          </a:p>
          <a:p>
            <a:pPr marL="514984" indent="-502920">
              <a:lnSpc>
                <a:spcPct val="100000"/>
              </a:lnSpc>
              <a:spcBef>
                <a:spcPts val="2400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/>
              <a:t>Khi đó,</a:t>
            </a:r>
            <a:endParaRPr sz="4400"/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A, B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và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E: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có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3 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mục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A, B: có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4 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mục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E: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có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4 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mục</a:t>
            </a:r>
            <a:endParaRPr sz="44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70660"/>
              </p:ext>
            </p:extLst>
          </p:nvPr>
        </p:nvGraphicFramePr>
        <p:xfrm>
          <a:off x="7766050" y="3368675"/>
          <a:ext cx="11963400" cy="7086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b="1" spc="15" dirty="0">
                          <a:latin typeface="Cambria"/>
                          <a:cs typeface="Cambria"/>
                        </a:rPr>
                        <a:t>TID</a:t>
                      </a:r>
                      <a:endParaRPr sz="425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b="1" spc="-5" dirty="0">
                          <a:latin typeface="Cambria"/>
                          <a:cs typeface="Cambria"/>
                        </a:rPr>
                        <a:t>Transaction</a:t>
                      </a:r>
                      <a:endParaRPr sz="425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b="1" spc="15" dirty="0">
                          <a:latin typeface="Cambria"/>
                          <a:cs typeface="Cambria"/>
                        </a:rPr>
                        <a:t>TID</a:t>
                      </a:r>
                      <a:endParaRPr sz="425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250" b="1" spc="-5" dirty="0">
                          <a:latin typeface="Cambria"/>
                          <a:cs typeface="Cambria"/>
                        </a:rPr>
                        <a:t>Transaction</a:t>
                      </a:r>
                      <a:endParaRPr sz="4250" b="1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1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6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2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D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7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0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3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4400" i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8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10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4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9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4400" i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5" baseline="-5847" dirty="0">
                          <a:latin typeface="Cambria"/>
                          <a:cs typeface="Cambria"/>
                        </a:rPr>
                        <a:t>5</a:t>
                      </a:r>
                      <a:endParaRPr sz="4400" baseline="-5847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-40" dirty="0">
                          <a:latin typeface="Cambria"/>
                          <a:cs typeface="Cambria"/>
                        </a:rPr>
                        <a:t>D,</a:t>
                      </a:r>
                      <a:r>
                        <a:rPr sz="44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E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400" spc="15" baseline="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4400" spc="10" baseline="-25000" dirty="0">
                          <a:latin typeface="Cambria"/>
                          <a:cs typeface="Cambria"/>
                        </a:rPr>
                        <a:t>10</a:t>
                      </a:r>
                      <a:endParaRPr sz="4400" baseline="-25000">
                        <a:latin typeface="Cambria"/>
                        <a:cs typeface="Cambria"/>
                      </a:endParaRPr>
                    </a:p>
                  </a:txBody>
                  <a:tcPr marL="0" marR="0" marT="6096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4400" i="1" spc="10" dirty="0">
                          <a:latin typeface="Cambria"/>
                          <a:cs typeface="Cambria"/>
                        </a:rPr>
                        <a:t>A,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10" dirty="0">
                          <a:latin typeface="Cambria"/>
                          <a:cs typeface="Cambria"/>
                        </a:rPr>
                        <a:t>B,</a:t>
                      </a:r>
                      <a:r>
                        <a:rPr sz="4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400" i="1" spc="20" dirty="0">
                          <a:latin typeface="Cambria"/>
                          <a:cs typeface="Cambria"/>
                        </a:rPr>
                        <a:t>C</a:t>
                      </a:r>
                      <a:endParaRPr sz="4400">
                        <a:latin typeface="Cambria"/>
                        <a:cs typeface="Cambria"/>
                      </a:endParaRPr>
                    </a:p>
                  </a:txBody>
                  <a:tcPr marL="0" marR="0" marT="2095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Điều khiển mờ và ứng dụng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47</a:t>
            </a:fld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998516" y="1617869"/>
                <a:ext cx="17206934" cy="6153031"/>
              </a:xfrm>
              <a:prstGeom prst="rect">
                <a:avLst/>
              </a:prstGeom>
            </p:spPr>
            <p:txBody>
              <a:bodyPr vert="horz" wrap="square" lIns="0" tIns="158750" rIns="0" bIns="0" rtlCol="0">
                <a:spAutoFit/>
              </a:bodyPr>
              <a:lstStyle/>
              <a:p>
                <a:pPr marL="540385" indent="-502920">
                  <a:lnSpc>
                    <a:spcPct val="100000"/>
                  </a:lnSpc>
                  <a:spcBef>
                    <a:spcPts val="1250"/>
                  </a:spcBef>
                  <a:buSzPct val="123529"/>
                  <a:buChar char="•"/>
                  <a:tabLst>
                    <a:tab pos="541020" algn="l"/>
                  </a:tabLst>
                </a:pPr>
                <a:r>
                  <a:rPr lang="vi-VN" sz="5400" b="1"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Từ đây</a:t>
                </a:r>
                <a:r>
                  <a:rPr lang="vi-VN" sz="5400" b="1" dirty="0"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, suy ra</a:t>
                </a:r>
                <a:endParaRPr lang="vi-VN" sz="5400" b="1">
                  <a:latin typeface="Cambria" panose="02040503050406030204" pitchFamily="18" charset="0"/>
                  <a:ea typeface="Cambria" panose="02040503050406030204" pitchFamily="18" charset="0"/>
                  <a:cs typeface="Cambria"/>
                </a:endParaRPr>
              </a:p>
              <a:p>
                <a:pPr marL="1084580" lvl="1" indent="-544830">
                  <a:lnSpc>
                    <a:spcPct val="100000"/>
                  </a:lnSpc>
                  <a:spcBef>
                    <a:spcPts val="2405"/>
                  </a:spcBef>
                  <a:buSzPct val="123529"/>
                  <a:buFont typeface="Microsoft Sans Serif"/>
                  <a:buChar char="‣"/>
                  <a:tabLst>
                    <a:tab pos="1085215" algn="l"/>
                  </a:tabLst>
                </a:pP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Số </a:t>
                </a:r>
                <a:r>
                  <a:rPr lang="vi-VN" sz="5400" dirty="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giao dịch trong: 10</a:t>
                </a:r>
                <a:endParaRPr lang="vi-VN" sz="5400">
                  <a:latin typeface="Cambria" panose="02040503050406030204" pitchFamily="18" charset="0"/>
                  <a:ea typeface="Cambria" panose="02040503050406030204" pitchFamily="18" charset="0"/>
                  <a:cs typeface="Cambria"/>
                </a:endParaRPr>
              </a:p>
              <a:p>
                <a:pPr marL="1084580" lvl="1" indent="-544830">
                  <a:lnSpc>
                    <a:spcPct val="100000"/>
                  </a:lnSpc>
                  <a:spcBef>
                    <a:spcPts val="2505"/>
                  </a:spcBef>
                  <a:buSzPct val="123529"/>
                  <a:buFont typeface="Microsoft Sans Serif"/>
                  <a:buChar char="‣"/>
                  <a:tabLst>
                    <a:tab pos="1084263" algn="l"/>
                  </a:tabLst>
                </a:pP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Độ</a:t>
                </a:r>
                <a:r>
                  <a:rPr lang="en-US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hỗ </a:t>
                </a:r>
                <a:r>
                  <a:rPr lang="vi-VN" sz="5400" dirty="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trợ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của luật </a:t>
                </a:r>
                <a:r>
                  <a:rPr lang="vi-VN" sz="5400" i="1" dirty="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A</a:t>
                </a:r>
                <a:r>
                  <a:rPr lang="vi-VN" sz="5400" dirty="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, </a:t>
                </a:r>
                <a:r>
                  <a:rPr lang="vi-VN" sz="5400" i="1" dirty="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B </a:t>
                </a:r>
                <a:r>
                  <a:rPr lang="vi-VN" sz="5400" dirty="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⇒ </a:t>
                </a:r>
                <a:r>
                  <a:rPr lang="vi-VN" sz="5400" i="1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E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là: 3/10 = 30%</a:t>
                </a:r>
              </a:p>
              <a:p>
                <a:pPr marL="1084580" lvl="1" indent="-544830">
                  <a:lnSpc>
                    <a:spcPct val="100000"/>
                  </a:lnSpc>
                  <a:spcBef>
                    <a:spcPts val="2505"/>
                  </a:spcBef>
                  <a:buSzPct val="123529"/>
                  <a:buFont typeface="Microsoft Sans Serif"/>
                  <a:buChar char="‣"/>
                  <a:tabLst>
                    <a:tab pos="1084263" algn="l"/>
                  </a:tabLst>
                </a:pP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Độ</a:t>
                </a:r>
                <a:r>
                  <a:rPr lang="en-US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tin cậy của luật </a:t>
                </a:r>
                <a:r>
                  <a:rPr lang="vi-VN" sz="5400" i="1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A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, </a:t>
                </a:r>
                <a:r>
                  <a:rPr lang="vi-VN" sz="5400" i="1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B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⇒ </a:t>
                </a:r>
                <a:r>
                  <a:rPr lang="vi-VN" sz="5400" i="1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E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là: ¾ = 75%</a:t>
                </a:r>
              </a:p>
              <a:p>
                <a:pPr marL="1084580" lvl="1" indent="-544830">
                  <a:spcBef>
                    <a:spcPts val="2505"/>
                  </a:spcBef>
                  <a:buSzPct val="123529"/>
                  <a:buFont typeface="Microsoft Sans Serif"/>
                  <a:buChar char="‣"/>
                  <a:tabLst>
                    <a:tab pos="1084263" algn="l"/>
                  </a:tabLst>
                </a:pP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Độ</a:t>
                </a:r>
                <a:r>
                  <a:rPr lang="en-US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cải thiện của luật </a:t>
                </a:r>
                <a:r>
                  <a:rPr lang="vi-VN" sz="5400" i="1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A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, </a:t>
                </a:r>
                <a:r>
                  <a:rPr lang="vi-VN" sz="5400" i="1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B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⇒ </a:t>
                </a:r>
                <a:r>
                  <a:rPr lang="vi-VN" sz="5400" i="1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/>
                  </a:rPr>
                  <a:t>E </a:t>
                </a:r>
                <a:r>
                  <a:rPr lang="vi-VN" sz="5400">
                    <a:solidFill>
                      <a:srgbClr val="011993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là: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0" i="1" smtClean="0">
                            <a:solidFill>
                              <a:srgbClr val="011993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5400" b="0" i="1" smtClean="0">
                                <a:solidFill>
                                  <a:srgbClr val="011993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solidFill>
                                  <a:srgbClr val="011993"/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5400" b="0" i="1" smtClean="0">
                                <a:solidFill>
                                  <a:srgbClr val="011993"/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sz="5400" b="0" i="1" smtClean="0">
                                <a:solidFill>
                                  <a:srgbClr val="011993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solidFill>
                                  <a:srgbClr val="011993"/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5400" b="0" i="1" smtClean="0">
                                <a:solidFill>
                                  <a:srgbClr val="011993"/>
                                </a:solidFill>
                                <a:latin typeface="Cambria Math"/>
                                <a:ea typeface="Cambria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sz="5400" b="0" i="1" smtClean="0">
                        <a:solidFill>
                          <a:srgbClr val="011993"/>
                        </a:solidFill>
                        <a:latin typeface="Cambria Math"/>
                        <a:ea typeface="Cambria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5400" b="0" i="1" smtClean="0">
                            <a:solidFill>
                              <a:srgbClr val="011993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solidFill>
                              <a:srgbClr val="011993"/>
                            </a:solidFill>
                            <a:latin typeface="Cambria Math"/>
                            <a:ea typeface="Cambria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5400" b="0" i="1" smtClean="0">
                            <a:solidFill>
                              <a:srgbClr val="011993"/>
                            </a:solidFill>
                            <a:latin typeface="Cambria Math"/>
                            <a:ea typeface="Cambria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5400" b="0" i="1" smtClean="0">
                        <a:solidFill>
                          <a:srgbClr val="011993"/>
                        </a:solidFill>
                        <a:latin typeface="Cambria Math"/>
                        <a:ea typeface="Cambria" panose="02040503050406030204" pitchFamily="18" charset="0"/>
                      </a:rPr>
                      <m:t>=</m:t>
                    </m:r>
                    <m:r>
                      <a:rPr lang="en-US" sz="5400" b="0" i="1" smtClean="0">
                        <a:solidFill>
                          <a:srgbClr val="011993"/>
                        </a:solidFill>
                        <a:latin typeface="Cambria Math"/>
                        <a:ea typeface="Cambria" panose="02040503050406030204" pitchFamily="18" charset="0"/>
                      </a:rPr>
                      <m:t>2</m:t>
                    </m:r>
                    <m:r>
                      <a:rPr lang="en-US" sz="5400" b="0" i="1" smtClean="0">
                        <a:solidFill>
                          <a:srgbClr val="011993"/>
                        </a:solidFill>
                        <a:latin typeface="Cambria Math"/>
                        <a:ea typeface="Cambria" panose="02040503050406030204" pitchFamily="18" charset="0"/>
                      </a:rPr>
                      <m:t>.</m:t>
                    </m:r>
                    <m:r>
                      <a:rPr lang="en-US" sz="5400" b="0" i="1" smtClean="0">
                        <a:solidFill>
                          <a:srgbClr val="011993"/>
                        </a:solidFill>
                        <a:latin typeface="Cambria Math"/>
                        <a:ea typeface="Cambria" panose="02040503050406030204" pitchFamily="18" charset="0"/>
                      </a:rPr>
                      <m:t>5</m:t>
                    </m:r>
                  </m:oMath>
                </a14:m>
                <a:r>
                  <a:rPr lang="en-US" sz="5400">
                    <a:latin typeface="Cambria" panose="02040503050406030204" pitchFamily="18" charset="0"/>
                    <a:ea typeface="Cambria" panose="02040503050406030204" pitchFamily="18" charset="0"/>
                    <a:cs typeface="Cambria"/>
                  </a:rPr>
                  <a:t> </a:t>
                </a:r>
                <a:endParaRPr lang="vi-VN" sz="5400">
                  <a:latin typeface="Cambria" panose="02040503050406030204" pitchFamily="18" charset="0"/>
                  <a:ea typeface="Cambria" panose="02040503050406030204" pitchFamily="18" charset="0"/>
                  <a:cs typeface="Cambria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16" y="1617869"/>
                <a:ext cx="17206934" cy="6153031"/>
              </a:xfrm>
              <a:prstGeom prst="rect">
                <a:avLst/>
              </a:prstGeom>
              <a:blipFill rotWithShape="1">
                <a:blip r:embed="rId2"/>
                <a:stretch>
                  <a:fillRect l="-2693" t="-3663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48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701174" y="2194254"/>
            <a:ext cx="18875876" cy="62036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 indent="-502920"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90550" algn="l"/>
              </a:tabLst>
            </a:pPr>
            <a:r>
              <a:rPr sz="4400" b="1" dirty="0">
                <a:latin typeface="Cambria"/>
                <a:cs typeface="Cambria"/>
              </a:rPr>
              <a:t>Định nghĩa 17</a:t>
            </a:r>
            <a:r>
              <a:rPr sz="4400" dirty="0">
                <a:latin typeface="Cambria"/>
                <a:cs typeface="Cambria"/>
              </a:rPr>
              <a:t>: </a:t>
            </a:r>
            <a:r>
              <a:rPr sz="4400">
                <a:latin typeface="Cambria"/>
                <a:cs typeface="Cambria"/>
              </a:rPr>
              <a:t>Cho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giao dịch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en-US" sz="4400" b="1">
                <a:latin typeface="Cambria"/>
                <a:cs typeface="Cambria"/>
              </a:rPr>
              <a:t>T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có </a:t>
            </a:r>
            <a:r>
              <a:rPr sz="4400" i="1" dirty="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hạng mục, trong </a:t>
            </a:r>
            <a:r>
              <a:rPr sz="4400">
                <a:latin typeface="Cambria"/>
                <a:cs typeface="Cambria"/>
              </a:rPr>
              <a:t>đó </a:t>
            </a:r>
            <a:r>
              <a:rPr lang="en-US" sz="4400">
                <a:latin typeface="Cambria"/>
                <a:cs typeface="Cambria"/>
              </a:rPr>
              <a:t>mỗi</a:t>
            </a:r>
            <a:r>
              <a:rPr sz="4400">
                <a:latin typeface="Cambria"/>
                <a:cs typeface="Cambria"/>
              </a:rPr>
              <a:t> hạng mục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 b="1">
                <a:latin typeface="Times New Roman"/>
                <a:cs typeface="Times New Roman"/>
              </a:rPr>
              <a:t>T</a:t>
            </a:r>
            <a:r>
              <a:rPr sz="4400" i="1" baseline="-19360">
                <a:latin typeface="Times New Roman"/>
                <a:cs typeface="Times New Roman"/>
              </a:rPr>
              <a:t>i </a:t>
            </a:r>
            <a:r>
              <a:rPr sz="4400">
                <a:latin typeface="Cambria"/>
                <a:cs typeface="Cambria"/>
              </a:rPr>
              <a:t>có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mục </a:t>
            </a:r>
            <a:r>
              <a:rPr sz="4400" b="1" dirty="0">
                <a:latin typeface="Times New Roman"/>
                <a:cs typeface="Times New Roman"/>
              </a:rPr>
              <a:t>I</a:t>
            </a:r>
            <a:r>
              <a:rPr sz="4400" i="1" baseline="-19360" dirty="0">
                <a:latin typeface="Times New Roman"/>
                <a:cs typeface="Times New Roman"/>
              </a:rPr>
              <a:t>i </a:t>
            </a:r>
            <a:r>
              <a:rPr sz="4400" dirty="0">
                <a:latin typeface="Cambria"/>
                <a:cs typeface="Cambria"/>
              </a:rPr>
              <a:t>tương ứng. Gọi </a:t>
            </a:r>
            <a:r>
              <a:rPr sz="4400" i="1">
                <a:latin typeface="Cambria"/>
                <a:cs typeface="Cambria"/>
              </a:rPr>
              <a:t>minsupp </a:t>
            </a:r>
            <a:r>
              <a:rPr sz="4400">
                <a:latin typeface="Cambria"/>
                <a:cs typeface="Cambria"/>
              </a:rPr>
              <a:t>của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en-US" sz="4400" b="1">
                <a:latin typeface="Cambria"/>
                <a:cs typeface="Cambria"/>
              </a:rPr>
              <a:t>T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là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</a:t>
            </a:r>
            <a:r>
              <a:rPr sz="44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in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Verdana"/>
                <a:cs typeface="Verdana"/>
              </a:rPr>
              <a:t>{</a:t>
            </a:r>
            <a:r>
              <a:rPr sz="4400" i="1" dirty="0">
                <a:latin typeface="Times New Roman"/>
                <a:cs typeface="Times New Roman"/>
              </a:rPr>
              <a:t>supp</a:t>
            </a:r>
            <a:r>
              <a:rPr sz="4400" dirty="0">
                <a:latin typeface="Cambria"/>
                <a:cs typeface="Cambria"/>
              </a:rPr>
              <a:t>(</a:t>
            </a:r>
            <a:r>
              <a:rPr sz="4400" b="1" dirty="0">
                <a:latin typeface="Times New Roman"/>
                <a:cs typeface="Times New Roman"/>
              </a:rPr>
              <a:t>I</a:t>
            </a:r>
            <a:r>
              <a:rPr sz="4400" i="1" baseline="-19360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b="1" dirty="0">
                <a:latin typeface="Times New Roman"/>
                <a:cs typeface="Times New Roman"/>
              </a:rPr>
              <a:t>T</a:t>
            </a:r>
            <a:r>
              <a:rPr sz="4400">
                <a:latin typeface="Cambria"/>
                <a:cs typeface="Cambria"/>
              </a:rPr>
              <a:t>)</a:t>
            </a:r>
            <a:r>
              <a:rPr sz="4400">
                <a:latin typeface="Verdana"/>
                <a:cs typeface="Verdana"/>
              </a:rPr>
              <a:t>}</a:t>
            </a:r>
            <a:r>
              <a:rPr sz="4400">
                <a:latin typeface="Cambria"/>
                <a:cs typeface="Cambria"/>
              </a:rPr>
              <a:t>. </a:t>
            </a:r>
            <a:endParaRPr lang="en-US" sz="4400">
              <a:latin typeface="Cambria"/>
              <a:cs typeface="Cambria"/>
            </a:endParaRPr>
          </a:p>
          <a:p>
            <a:pPr marL="591185" indent="-502920"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90550" algn="l"/>
              </a:tabLst>
            </a:pPr>
            <a:endParaRPr lang="en-US" sz="4400">
              <a:latin typeface="Cambria"/>
              <a:cs typeface="Cambria"/>
            </a:endParaRPr>
          </a:p>
          <a:p>
            <a:pPr marL="88265">
              <a:spcBef>
                <a:spcPts val="600"/>
              </a:spcBef>
              <a:spcAft>
                <a:spcPts val="600"/>
              </a:spcAft>
              <a:buSzPct val="123529"/>
              <a:tabLst>
                <a:tab pos="590550" algn="l"/>
              </a:tabLst>
            </a:pPr>
            <a:r>
              <a:rPr lang="en-US" sz="4400">
                <a:latin typeface="Cambria"/>
                <a:cs typeface="Cambria"/>
              </a:rPr>
              <a:t>	</a:t>
            </a:r>
            <a:r>
              <a:rPr sz="4400">
                <a:latin typeface="Cambria"/>
                <a:cs typeface="Cambria"/>
              </a:rPr>
              <a:t>T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p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mục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en-US" sz="4400" b="1">
                <a:latin typeface="Cambria"/>
                <a:cs typeface="Cambria"/>
              </a:rPr>
              <a:t>J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được </a:t>
            </a:r>
            <a:r>
              <a:rPr sz="4400" dirty="0">
                <a:latin typeface="Cambria"/>
                <a:cs typeface="Cambria"/>
              </a:rPr>
              <a:t>gọi </a:t>
            </a:r>
            <a:r>
              <a:rPr sz="4400">
                <a:latin typeface="Cambria"/>
                <a:cs typeface="Cambria"/>
              </a:rPr>
              <a:t>là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mục ph</a:t>
            </a:r>
            <a:r>
              <a:rPr lang="en-US" sz="4400">
                <a:latin typeface="Cambria"/>
                <a:cs typeface="Cambria"/>
              </a:rPr>
              <a:t>ổ</a:t>
            </a:r>
            <a:r>
              <a:rPr sz="4400">
                <a:latin typeface="Cambria"/>
                <a:cs typeface="Cambria"/>
              </a:rPr>
              <a:t> bi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(</a:t>
            </a:r>
            <a:r>
              <a:rPr sz="4400" i="1" dirty="0">
                <a:latin typeface="Cambria"/>
                <a:cs typeface="Cambria"/>
              </a:rPr>
              <a:t>frequent itemset</a:t>
            </a:r>
            <a:r>
              <a:rPr sz="4400">
                <a:latin typeface="Cambria"/>
                <a:cs typeface="Cambria"/>
              </a:rPr>
              <a:t>)) khi</a:t>
            </a:r>
            <a:r>
              <a:rPr lang="en-US" sz="4400">
                <a:latin typeface="Cambria"/>
                <a:cs typeface="Cambria"/>
              </a:rPr>
              <a:t>:</a:t>
            </a:r>
          </a:p>
          <a:p>
            <a:pPr marL="88265" algn="ctr">
              <a:spcBef>
                <a:spcPts val="600"/>
              </a:spcBef>
              <a:spcAft>
                <a:spcPts val="600"/>
              </a:spcAft>
              <a:buSzPct val="123529"/>
              <a:tabLst>
                <a:tab pos="590550" algn="l"/>
              </a:tabLst>
            </a:pPr>
            <a:r>
              <a:rPr sz="4400" i="1">
                <a:latin typeface="Times New Roman"/>
                <a:cs typeface="Times New Roman"/>
              </a:rPr>
              <a:t>supp</a:t>
            </a:r>
            <a:r>
              <a:rPr sz="4400">
                <a:latin typeface="Cambria"/>
                <a:cs typeface="Cambria"/>
              </a:rPr>
              <a:t>(</a:t>
            </a:r>
            <a:r>
              <a:rPr sz="4400" b="1">
                <a:latin typeface="Times New Roman"/>
                <a:cs typeface="Times New Roman"/>
              </a:rPr>
              <a:t>J</a:t>
            </a:r>
            <a:r>
              <a:rPr sz="4400" dirty="0">
                <a:latin typeface="Cambria"/>
                <a:cs typeface="Cambria"/>
              </a:rPr>
              <a:t>) ≥ </a:t>
            </a:r>
            <a:r>
              <a:rPr sz="4400" i="1" dirty="0">
                <a:latin typeface="Times New Roman"/>
                <a:cs typeface="Times New Roman"/>
              </a:rPr>
              <a:t>minsupp</a:t>
            </a:r>
            <a:r>
              <a:rPr sz="4400" dirty="0">
                <a:latin typeface="Cambria"/>
                <a:cs typeface="Cambria"/>
              </a:rPr>
              <a:t>.</a:t>
            </a:r>
            <a:endParaRPr sz="4400">
              <a:latin typeface="Cambria"/>
              <a:cs typeface="Cambria"/>
            </a:endParaRPr>
          </a:p>
          <a:p>
            <a:pPr marL="1135380" lvl="1" indent="-544830">
              <a:spcBef>
                <a:spcPts val="600"/>
              </a:spcBef>
              <a:spcAft>
                <a:spcPts val="600"/>
              </a:spcAft>
              <a:buSzPct val="123529"/>
              <a:buFont typeface="Microsoft Sans Serif"/>
              <a:buChar char="‣"/>
              <a:tabLst>
                <a:tab pos="11360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thường,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có 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chọn giá trị </a:t>
            </a:r>
            <a:r>
              <a:rPr sz="4400" i="1" dirty="0">
                <a:solidFill>
                  <a:srgbClr val="011993"/>
                </a:solidFill>
                <a:latin typeface="Cambria"/>
                <a:cs typeface="Cambria"/>
              </a:rPr>
              <a:t>minsupp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tuỳ ý.</a:t>
            </a:r>
            <a:endParaRPr sz="4400">
              <a:latin typeface="Cambria"/>
              <a:cs typeface="Cambria"/>
            </a:endParaRPr>
          </a:p>
          <a:p>
            <a:pPr marL="591185" marR="17780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90550" algn="l"/>
              </a:tabLst>
            </a:pPr>
            <a:r>
              <a:rPr sz="4400">
                <a:latin typeface="Cambria"/>
                <a:cs typeface="Cambria"/>
              </a:rPr>
              <a:t>Lu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k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hợp </a:t>
            </a:r>
            <a:r>
              <a:rPr sz="4400" i="1">
                <a:latin typeface="Times New Roman"/>
                <a:cs typeface="Times New Roman"/>
              </a:rPr>
              <a:t>X</a:t>
            </a:r>
            <a:r>
              <a:rPr lang="en-US" sz="4400" i="1">
                <a:latin typeface="Times New Roman"/>
                <a:cs typeface="Times New Roman"/>
              </a:rPr>
              <a:t> </a:t>
            </a:r>
            <a:r>
              <a:rPr lang="en-US" sz="4400" i="1">
                <a:latin typeface="Times New Roman"/>
                <a:cs typeface="Times New Roman"/>
                <a:sym typeface="Symbol"/>
              </a:rPr>
              <a:t> </a:t>
            </a:r>
            <a:r>
              <a:rPr sz="4400" i="1">
                <a:latin typeface="Times New Roman"/>
                <a:cs typeface="Times New Roman"/>
              </a:rPr>
              <a:t>Y </a:t>
            </a:r>
            <a:r>
              <a:rPr sz="4400" dirty="0">
                <a:latin typeface="Cambria"/>
                <a:cs typeface="Cambria"/>
              </a:rPr>
              <a:t>được gọi </a:t>
            </a:r>
            <a:r>
              <a:rPr sz="4400">
                <a:latin typeface="Cambria"/>
                <a:cs typeface="Cambria"/>
              </a:rPr>
              <a:t>là ph</a:t>
            </a:r>
            <a:r>
              <a:rPr lang="en-US" sz="4400">
                <a:latin typeface="Cambria"/>
                <a:cs typeface="Cambria"/>
              </a:rPr>
              <a:t>ổ</a:t>
            </a:r>
            <a:r>
              <a:rPr sz="4400">
                <a:latin typeface="Cambria"/>
                <a:cs typeface="Cambria"/>
              </a:rPr>
              <a:t> bi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n n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i="1" dirty="0">
                <a:latin typeface="Times New Roman"/>
                <a:cs typeface="Times New Roman"/>
              </a:rPr>
              <a:t>supp</a:t>
            </a:r>
            <a:r>
              <a:rPr sz="4400" dirty="0">
                <a:latin typeface="Cambria"/>
                <a:cs typeface="Cambria"/>
              </a:rPr>
              <a:t>(</a:t>
            </a:r>
            <a:r>
              <a:rPr sz="4400" i="1" dirty="0">
                <a:latin typeface="Times New Roman"/>
                <a:cs typeface="Times New Roman"/>
              </a:rPr>
              <a:t>X </a:t>
            </a:r>
            <a:r>
              <a:rPr sz="4400" dirty="0">
                <a:latin typeface="Cambria"/>
                <a:cs typeface="Cambria"/>
              </a:rPr>
              <a:t>⇒ </a:t>
            </a:r>
            <a:r>
              <a:rPr sz="4400" i="1" dirty="0">
                <a:latin typeface="Times New Roman"/>
                <a:cs typeface="Times New Roman"/>
              </a:rPr>
              <a:t>Y</a:t>
            </a:r>
            <a:r>
              <a:rPr sz="4400" dirty="0">
                <a:latin typeface="Cambria"/>
                <a:cs typeface="Cambria"/>
              </a:rPr>
              <a:t>) ≥ </a:t>
            </a:r>
            <a:r>
              <a:rPr sz="4400" i="1" dirty="0">
                <a:latin typeface="Times New Roman"/>
                <a:cs typeface="Times New Roman"/>
              </a:rPr>
              <a:t>minsupp</a:t>
            </a:r>
            <a:r>
              <a:rPr sz="4400">
                <a:latin typeface="Cambria"/>
                <a:cs typeface="Cambria"/>
              </a:rPr>
              <a:t>, khi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đó </a:t>
            </a:r>
            <a:r>
              <a:rPr sz="4400" i="1" dirty="0">
                <a:latin typeface="Cambria"/>
                <a:cs typeface="Cambria"/>
              </a:rPr>
              <a:t>minsupp </a:t>
            </a:r>
            <a:r>
              <a:rPr sz="4400" dirty="0">
                <a:latin typeface="Cambria"/>
                <a:cs typeface="Cambria"/>
              </a:rPr>
              <a:t>được gọi là </a:t>
            </a:r>
            <a:r>
              <a:rPr sz="4400">
                <a:latin typeface="Cambria"/>
                <a:cs typeface="Cambria"/>
              </a:rPr>
              <a:t>ngưỡng </a:t>
            </a:r>
            <a:r>
              <a:rPr lang="en-US" sz="4400">
                <a:latin typeface="Cambria"/>
                <a:cs typeface="Cambria"/>
              </a:rPr>
              <a:t>hỗ</a:t>
            </a:r>
            <a:r>
              <a:rPr sz="4400">
                <a:latin typeface="Cambria"/>
                <a:cs typeface="Cambria"/>
              </a:rPr>
              <a:t> trợ t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i thi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u</a:t>
            </a:r>
            <a:r>
              <a:rPr sz="4400" dirty="0">
                <a:latin typeface="Cambria"/>
                <a:cs typeface="Cambria"/>
              </a:rPr>
              <a:t>.</a:t>
            </a:r>
            <a:endParaRPr sz="4400">
              <a:latin typeface="Cambria"/>
              <a:cs typeface="Cambri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49665" y="3560931"/>
            <a:ext cx="1160895" cy="646331"/>
            <a:chOff x="14208626" y="2887245"/>
            <a:chExt cx="1160895" cy="646331"/>
          </a:xfrm>
        </p:grpSpPr>
        <p:sp>
          <p:nvSpPr>
            <p:cNvPr id="5" name="Rectangle 4"/>
            <p:cNvSpPr/>
            <p:nvPr/>
          </p:nvSpPr>
          <p:spPr>
            <a:xfrm>
              <a:off x="14208626" y="2887245"/>
              <a:ext cx="1160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>
                  <a:latin typeface="Cambria" panose="02040503050406030204" pitchFamily="18" charset="0"/>
                  <a:ea typeface="Cambria" panose="02040503050406030204" pitchFamily="18" charset="0"/>
                  <a:cs typeface="Times New Roman"/>
                </a:rPr>
                <a:t>i</a:t>
              </a:r>
              <a:r>
                <a:rPr lang="en-US" sz="3600">
                  <a:latin typeface="Cambria" panose="02040503050406030204" pitchFamily="18" charset="0"/>
                  <a:ea typeface="Cambria" panose="02040503050406030204" pitchFamily="18" charset="0"/>
                  <a:cs typeface="Cambria"/>
                </a:rPr>
                <a:t>=1,</a:t>
              </a:r>
              <a:r>
                <a:rPr lang="en-US" sz="3600" i="1">
                  <a:latin typeface="Cambria" panose="02040503050406030204" pitchFamily="18" charset="0"/>
                  <a:ea typeface="Cambria" panose="02040503050406030204" pitchFamily="18" charset="0"/>
                  <a:cs typeface="Times New Roman"/>
                </a:rPr>
                <a:t>n</a:t>
              </a:r>
              <a:endParaRPr lang="en-US" sz="36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4761210" y="2987675"/>
              <a:ext cx="5486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50" y="625475"/>
            <a:ext cx="18587557" cy="354837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5080" indent="-502920" algn="just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</a:tabLst>
            </a:pPr>
            <a:r>
              <a:rPr sz="4800" dirty="0">
                <a:latin typeface="Cambria"/>
                <a:cs typeface="Cambria"/>
              </a:rPr>
              <a:t>Các hạng </a:t>
            </a:r>
            <a:r>
              <a:rPr sz="4800">
                <a:latin typeface="Cambria"/>
                <a:cs typeface="Cambria"/>
              </a:rPr>
              <a:t>mục xu</a:t>
            </a:r>
            <a:r>
              <a:rPr lang="en-US" sz="4800">
                <a:latin typeface="Cambria"/>
                <a:cs typeface="Cambria"/>
              </a:rPr>
              <a:t>ấ</a:t>
            </a:r>
            <a:r>
              <a:rPr sz="4800">
                <a:latin typeface="Cambria"/>
                <a:cs typeface="Cambria"/>
              </a:rPr>
              <a:t>t hi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n </a:t>
            </a:r>
            <a:r>
              <a:rPr sz="4800" dirty="0">
                <a:latin typeface="Cambria"/>
                <a:cs typeface="Cambria"/>
              </a:rPr>
              <a:t>trong </a:t>
            </a:r>
            <a:r>
              <a:rPr sz="4800">
                <a:latin typeface="Cambria"/>
                <a:cs typeface="Cambria"/>
              </a:rPr>
              <a:t>thực t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 </a:t>
            </a:r>
            <a:r>
              <a:rPr sz="4800" dirty="0">
                <a:latin typeface="Cambria"/>
                <a:cs typeface="Cambria"/>
              </a:rPr>
              <a:t>thường </a:t>
            </a:r>
            <a:r>
              <a:rPr sz="4800">
                <a:latin typeface="Cambria"/>
                <a:cs typeface="Cambria"/>
              </a:rPr>
              <a:t>có nhi</a:t>
            </a:r>
            <a:r>
              <a:rPr lang="en-US" sz="4800">
                <a:latin typeface="Cambria"/>
                <a:cs typeface="Cambria"/>
              </a:rPr>
              <a:t>ề</a:t>
            </a:r>
            <a:r>
              <a:rPr sz="4800">
                <a:latin typeface="Cambria"/>
                <a:cs typeface="Cambria"/>
              </a:rPr>
              <a:t>u dạng thu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c tı́nh như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thu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c </a:t>
            </a:r>
            <a:r>
              <a:rPr sz="4800" dirty="0">
                <a:latin typeface="Cambria"/>
                <a:cs typeface="Cambria"/>
              </a:rPr>
              <a:t>tı́nh </a:t>
            </a:r>
            <a:r>
              <a:rPr sz="4800">
                <a:latin typeface="Cambria"/>
                <a:cs typeface="Cambria"/>
              </a:rPr>
              <a:t>nhị ph</a:t>
            </a:r>
            <a:r>
              <a:rPr lang="en-US" sz="4800">
                <a:latin typeface="Cambria"/>
                <a:cs typeface="Cambria"/>
              </a:rPr>
              <a:t>â</a:t>
            </a:r>
            <a:r>
              <a:rPr sz="4800">
                <a:latin typeface="Cambria"/>
                <a:cs typeface="Cambria"/>
              </a:rPr>
              <a:t>n </a:t>
            </a:r>
            <a:r>
              <a:rPr sz="4800" dirty="0">
                <a:latin typeface="Cambria"/>
                <a:cs typeface="Cambria"/>
              </a:rPr>
              <a:t>(</a:t>
            </a:r>
            <a:r>
              <a:rPr sz="4800" i="1" dirty="0">
                <a:latin typeface="Cambria"/>
                <a:cs typeface="Cambria"/>
              </a:rPr>
              <a:t>binary</a:t>
            </a:r>
            <a:r>
              <a:rPr sz="4800">
                <a:latin typeface="Cambria"/>
                <a:cs typeface="Cambria"/>
              </a:rPr>
              <a:t>), thu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c </a:t>
            </a:r>
            <a:r>
              <a:rPr sz="4800" dirty="0">
                <a:latin typeface="Cambria"/>
                <a:cs typeface="Cambria"/>
              </a:rPr>
              <a:t>tı́nh định lượng </a:t>
            </a:r>
            <a:r>
              <a:rPr sz="4800">
                <a:latin typeface="Cambria"/>
                <a:cs typeface="Cambria"/>
              </a:rPr>
              <a:t>(</a:t>
            </a:r>
            <a:r>
              <a:rPr sz="4800" i="1">
                <a:latin typeface="Cambria"/>
                <a:cs typeface="Cambria"/>
              </a:rPr>
              <a:t>quantit</a:t>
            </a:r>
            <a:r>
              <a:rPr lang="en-US" sz="4800" i="1">
                <a:latin typeface="Cambria"/>
                <a:cs typeface="Cambria"/>
              </a:rPr>
              <a:t>at</a:t>
            </a:r>
            <a:r>
              <a:rPr sz="4800" i="1">
                <a:latin typeface="Cambria"/>
                <a:cs typeface="Cambria"/>
              </a:rPr>
              <a:t>ive</a:t>
            </a:r>
            <a:r>
              <a:rPr sz="4800" dirty="0">
                <a:latin typeface="Cambria"/>
                <a:cs typeface="Cambria"/>
              </a:rPr>
              <a:t>) </a:t>
            </a:r>
            <a:r>
              <a:rPr sz="4800">
                <a:latin typeface="Cambria"/>
                <a:cs typeface="Cambria"/>
              </a:rPr>
              <a:t>và thu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c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tı́nh </a:t>
            </a:r>
            <a:r>
              <a:rPr sz="4800" dirty="0">
                <a:latin typeface="Cambria"/>
                <a:cs typeface="Cambria"/>
              </a:rPr>
              <a:t>hạng mục </a:t>
            </a:r>
            <a:r>
              <a:rPr sz="4800">
                <a:latin typeface="Cambria"/>
                <a:cs typeface="Cambria"/>
              </a:rPr>
              <a:t>(</a:t>
            </a:r>
            <a:r>
              <a:rPr sz="4800" i="1">
                <a:latin typeface="Cambria"/>
                <a:cs typeface="Cambria"/>
              </a:rPr>
              <a:t>c</a:t>
            </a:r>
            <a:r>
              <a:rPr lang="en-US" sz="4800" i="1">
                <a:latin typeface="Cambria"/>
                <a:cs typeface="Cambria"/>
              </a:rPr>
              <a:t>at</a:t>
            </a:r>
            <a:r>
              <a:rPr sz="4800" i="1">
                <a:latin typeface="Cambria"/>
                <a:cs typeface="Cambria"/>
              </a:rPr>
              <a:t>egorical</a:t>
            </a:r>
            <a:r>
              <a:rPr sz="4800" dirty="0">
                <a:latin typeface="Cambria"/>
                <a:cs typeface="Cambria"/>
              </a:rPr>
              <a:t>).</a:t>
            </a:r>
            <a:endParaRPr sz="4800">
              <a:latin typeface="Cambria"/>
              <a:cs typeface="Cambria"/>
            </a:endParaRPr>
          </a:p>
          <a:p>
            <a:pPr marL="514984" marR="101600" indent="-502920" algn="just">
              <a:lnSpc>
                <a:spcPts val="5030"/>
              </a:lnSpc>
              <a:spcBef>
                <a:spcPts val="2425"/>
              </a:spcBef>
              <a:buSzPct val="123529"/>
              <a:buChar char="•"/>
              <a:tabLst>
                <a:tab pos="515620" algn="l"/>
              </a:tabLst>
            </a:pPr>
            <a:r>
              <a:rPr sz="4800">
                <a:latin typeface="Cambria"/>
                <a:cs typeface="Cambria"/>
              </a:rPr>
              <a:t>Ch</a:t>
            </a:r>
            <a:r>
              <a:rPr lang="en-US" sz="4800">
                <a:latin typeface="Cambria"/>
                <a:cs typeface="Cambria"/>
              </a:rPr>
              <a:t>ẳ</a:t>
            </a:r>
            <a:r>
              <a:rPr sz="4800">
                <a:latin typeface="Cambria"/>
                <a:cs typeface="Cambria"/>
              </a:rPr>
              <a:t>ng </a:t>
            </a:r>
            <a:r>
              <a:rPr sz="4800" dirty="0">
                <a:latin typeface="Cambria"/>
                <a:cs typeface="Cambria"/>
              </a:rPr>
              <a:t>hạn </a:t>
            </a:r>
            <a:r>
              <a:rPr sz="4800">
                <a:latin typeface="Cambria"/>
                <a:cs typeface="Cambria"/>
              </a:rPr>
              <a:t>với </a:t>
            </a:r>
            <a:r>
              <a:rPr lang="en-US" sz="4800">
                <a:latin typeface="Cambria"/>
                <a:cs typeface="Cambria"/>
              </a:rPr>
              <a:t>dataset</a:t>
            </a:r>
            <a:r>
              <a:rPr sz="4800">
                <a:latin typeface="Cambria"/>
                <a:cs typeface="Cambria"/>
              </a:rPr>
              <a:t> v</a:t>
            </a:r>
            <a:r>
              <a:rPr lang="en-US" sz="4800">
                <a:latin typeface="Cambria"/>
                <a:cs typeface="Cambria"/>
              </a:rPr>
              <a:t>ề</a:t>
            </a:r>
            <a:r>
              <a:rPr sz="4800">
                <a:latin typeface="Cambria"/>
                <a:cs typeface="Cambria"/>
              </a:rPr>
              <a:t> </a:t>
            </a:r>
            <a:r>
              <a:rPr sz="4800" b="1" dirty="0">
                <a:latin typeface="Cambria"/>
                <a:cs typeface="Cambria"/>
              </a:rPr>
              <a:t>cơn đau tim </a:t>
            </a:r>
            <a:r>
              <a:rPr sz="4800" dirty="0">
                <a:latin typeface="Cambria"/>
                <a:cs typeface="Cambria"/>
              </a:rPr>
              <a:t>trên Kaggle </a:t>
            </a:r>
            <a:r>
              <a:rPr sz="4800">
                <a:latin typeface="Cambria"/>
                <a:cs typeface="Cambria"/>
              </a:rPr>
              <a:t>ở ph</a:t>
            </a:r>
            <a:r>
              <a:rPr lang="en-US" sz="4800">
                <a:latin typeface="Cambria"/>
                <a:cs typeface="Cambria"/>
              </a:rPr>
              <a:t>ầ</a:t>
            </a:r>
            <a:r>
              <a:rPr sz="4800">
                <a:latin typeface="Cambria"/>
                <a:cs typeface="Cambria"/>
              </a:rPr>
              <a:t>n </a:t>
            </a:r>
            <a:r>
              <a:rPr sz="4800" dirty="0">
                <a:latin typeface="Cambria"/>
                <a:cs typeface="Cambria"/>
              </a:rPr>
              <a:t>trước </a:t>
            </a:r>
            <a:r>
              <a:rPr sz="4800">
                <a:latin typeface="Cambria"/>
                <a:cs typeface="Cambria"/>
              </a:rPr>
              <a:t>được Vi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t</a:t>
            </a:r>
            <a:r>
              <a:rPr lang="en-US" sz="4800">
                <a:latin typeface="Cambria"/>
                <a:cs typeface="Cambria"/>
              </a:rPr>
              <a:t> hóa</a:t>
            </a:r>
            <a:r>
              <a:rPr sz="4800">
                <a:latin typeface="Cambria"/>
                <a:cs typeface="Cambria"/>
              </a:rPr>
              <a:t> </a:t>
            </a:r>
            <a:r>
              <a:rPr sz="4800" dirty="0">
                <a:latin typeface="Cambria"/>
                <a:cs typeface="Cambria"/>
              </a:rPr>
              <a:t>như bảng:</a:t>
            </a:r>
            <a:endParaRPr sz="4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449" y="4189729"/>
            <a:ext cx="16225357" cy="62655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49</a:t>
            </a:fld>
            <a:endParaRPr spc="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1053662" y="2225675"/>
            <a:ext cx="18370988" cy="7023718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14984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5400" b="1" dirty="0">
                <a:latin typeface="Cambria"/>
                <a:cs typeface="Cambria"/>
              </a:rPr>
              <a:t>Mục tiêu </a:t>
            </a:r>
            <a:r>
              <a:rPr sz="5400" b="1">
                <a:latin typeface="Cambria"/>
                <a:cs typeface="Cambria"/>
              </a:rPr>
              <a:t>cụ th</a:t>
            </a:r>
            <a:r>
              <a:rPr lang="en-US" sz="5400" b="1">
                <a:latin typeface="Cambria"/>
                <a:cs typeface="Cambria"/>
              </a:rPr>
              <a:t>ể</a:t>
            </a:r>
            <a:r>
              <a:rPr sz="5400" b="1">
                <a:latin typeface="Cambria"/>
                <a:cs typeface="Cambria"/>
              </a:rPr>
              <a:t> của vi</a:t>
            </a:r>
            <a:r>
              <a:rPr lang="vi-VN" sz="5400" b="1">
                <a:latin typeface="Cambria"/>
                <a:cs typeface="Cambria"/>
              </a:rPr>
              <a:t>ệ</a:t>
            </a:r>
            <a:r>
              <a:rPr sz="5400" b="1">
                <a:latin typeface="Cambria"/>
                <a:cs typeface="Cambria"/>
              </a:rPr>
              <a:t>c ph</a:t>
            </a:r>
            <a:r>
              <a:rPr lang="en-US" sz="5400" b="1">
                <a:latin typeface="Cambria"/>
                <a:cs typeface="Cambria"/>
              </a:rPr>
              <a:t>â</a:t>
            </a:r>
            <a:r>
              <a:rPr sz="5400" b="1">
                <a:latin typeface="Cambria"/>
                <a:cs typeface="Cambria"/>
              </a:rPr>
              <a:t>n </a:t>
            </a:r>
            <a:r>
              <a:rPr sz="5400" b="1" dirty="0">
                <a:latin typeface="Cambria"/>
                <a:cs typeface="Cambria"/>
              </a:rPr>
              <a:t>nhóm:</a:t>
            </a:r>
            <a:endParaRPr sz="5400" b="1">
              <a:latin typeface="Cambria"/>
              <a:cs typeface="Cambria"/>
            </a:endParaRPr>
          </a:p>
          <a:p>
            <a:pPr marL="1059180" lvl="1" indent="-544830">
              <a:lnSpc>
                <a:spcPct val="150000"/>
              </a:lnSpc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ỗi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nhóm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được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phải có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ı́t nh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m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tử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50000"/>
              </a:lnSpc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tử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của 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hợp c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loại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phải thu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ı́t nh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m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nhóm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50000"/>
              </a:lnSpc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Khi vi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nhóm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đạt 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k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quả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lớp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là t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i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ưu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50000"/>
              </a:lnSpc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Tiê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u chu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ẩ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nhóm càng rõ ràng, càng ı́t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càng t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994" y="526678"/>
            <a:ext cx="14568856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Được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hoá thành </a:t>
            </a:r>
            <a:r>
              <a:rPr sz="4400">
                <a:latin typeface="Cambria"/>
                <a:cs typeface="Cambria"/>
              </a:rPr>
              <a:t>các c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với tên gọi như bảng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6" y="7712075"/>
            <a:ext cx="17943534" cy="1635063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250"/>
              </a:spcBef>
              <a:buSzPct val="123529"/>
              <a:buChar char="•"/>
              <a:tabLst>
                <a:tab pos="515620" algn="l"/>
              </a:tabLst>
            </a:pPr>
            <a:r>
              <a:rPr sz="4250" dirty="0">
                <a:latin typeface="Cambria"/>
                <a:cs typeface="Cambria"/>
              </a:rPr>
              <a:t>Trong đó có </a:t>
            </a:r>
            <a:r>
              <a:rPr sz="4250">
                <a:latin typeface="Cambria"/>
                <a:cs typeface="Cambria"/>
              </a:rPr>
              <a:t>các c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>
                <a:latin typeface="Cambria"/>
                <a:cs typeface="Cambria"/>
              </a:rPr>
              <a:t>t với thu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>
                <a:latin typeface="Cambria"/>
                <a:cs typeface="Cambria"/>
              </a:rPr>
              <a:t>c tı́nh dạng</a:t>
            </a:r>
            <a:r>
              <a:rPr lang="en-US" sz="4250">
                <a:latin typeface="Cambria"/>
                <a:cs typeface="Cambria"/>
              </a:rPr>
              <a:t>:</a:t>
            </a:r>
          </a:p>
          <a:p>
            <a:pPr marL="1040764" lvl="1" indent="-571500">
              <a:spcBef>
                <a:spcPts val="1250"/>
              </a:spcBef>
              <a:buSzPct val="80000"/>
              <a:buFont typeface="Wingdings" panose="05000000000000000000" pitchFamily="2" charset="2"/>
              <a:buChar char="§"/>
              <a:tabLst>
                <a:tab pos="515620" algn="l"/>
              </a:tabLst>
            </a:pPr>
            <a:r>
              <a:rPr lang="en-US" sz="4250">
                <a:latin typeface="Cambria"/>
                <a:cs typeface="Cambria"/>
              </a:rPr>
              <a:t>N</a:t>
            </a:r>
            <a:r>
              <a:rPr sz="4250">
                <a:latin typeface="Cambria"/>
                <a:cs typeface="Cambria"/>
              </a:rPr>
              <a:t>hị ph</a:t>
            </a:r>
            <a:r>
              <a:rPr lang="en-US" sz="4250">
                <a:latin typeface="Cambria"/>
                <a:cs typeface="Cambria"/>
              </a:rPr>
              <a:t>â</a:t>
            </a:r>
            <a:r>
              <a:rPr sz="4250">
                <a:latin typeface="Cambria"/>
                <a:cs typeface="Cambria"/>
              </a:rPr>
              <a:t>n</a:t>
            </a:r>
            <a:r>
              <a:rPr sz="4250" dirty="0">
                <a:latin typeface="Cambria"/>
                <a:cs typeface="Cambria"/>
              </a:rPr>
              <a:t>: Giới tı́nh, Lượng </a:t>
            </a:r>
            <a:r>
              <a:rPr sz="4250">
                <a:latin typeface="Cambria"/>
                <a:cs typeface="Cambria"/>
              </a:rPr>
              <a:t>đường huy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trên 120 mg/dl</a:t>
            </a:r>
            <a:r>
              <a:rPr sz="4250">
                <a:latin typeface="Cambria"/>
                <a:cs typeface="Cambria"/>
              </a:rPr>
              <a:t>, K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quả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15" y="1463675"/>
            <a:ext cx="19011253" cy="5867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51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831850" y="1387475"/>
            <a:ext cx="18003520" cy="725968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059180" indent="-544830">
              <a:lnSpc>
                <a:spcPct val="100000"/>
              </a:lnSpc>
              <a:spcBef>
                <a:spcPts val="125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Dạng định lượng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: Tu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i, Huy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áp, Cholestoral, Nhịp tim, Previous Peak</a:t>
            </a:r>
            <a:endParaRPr sz="4400">
              <a:latin typeface="Cambria"/>
              <a:cs typeface="Cambria"/>
            </a:endParaRPr>
          </a:p>
          <a:p>
            <a:pPr marL="1059180" marR="855980" indent="-544830">
              <a:lnSpc>
                <a:spcPts val="5030"/>
              </a:lnSpc>
              <a:spcBef>
                <a:spcPts val="263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Dạng hạng mục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: Ki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đau tim, Trạng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thái di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ồ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Slope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,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lượng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mạch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chı́nh, thall.</a:t>
            </a:r>
            <a:endParaRPr sz="4400">
              <a:latin typeface="Cambria"/>
              <a:cs typeface="Cambria"/>
            </a:endParaRPr>
          </a:p>
          <a:p>
            <a:pPr marL="514984" indent="-502920">
              <a:lnSpc>
                <a:spcPct val="100000"/>
              </a:lnSpc>
              <a:spcBef>
                <a:spcPts val="224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Thực ch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dạng </a:t>
            </a:r>
            <a:r>
              <a:rPr sz="4400">
                <a:latin typeface="Cambria"/>
                <a:cs typeface="Cambria"/>
              </a:rPr>
              <a:t>nhị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là trường hợp riêng của dạng hạng mục.</a:t>
            </a:r>
            <a:endParaRPr sz="4400">
              <a:latin typeface="Cambria"/>
              <a:cs typeface="Cambria"/>
            </a:endParaRPr>
          </a:p>
          <a:p>
            <a:pPr marL="514984" marR="650875" indent="-502920">
              <a:lnSpc>
                <a:spcPts val="5030"/>
              </a:lnSpc>
              <a:spcBef>
                <a:spcPts val="2630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Khi khai </a:t>
            </a:r>
            <a:r>
              <a:rPr sz="4400">
                <a:latin typeface="Cambria"/>
                <a:cs typeface="Cambria"/>
              </a:rPr>
              <a:t>thác lu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k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hợp </a:t>
            </a:r>
            <a:r>
              <a:rPr sz="4400">
                <a:latin typeface="Cambria"/>
                <a:cs typeface="Cambria"/>
              </a:rPr>
              <a:t>từ </a:t>
            </a:r>
            <a:r>
              <a:rPr lang="en-US" sz="4400">
                <a:latin typeface="Cambria"/>
                <a:cs typeface="Cambria"/>
              </a:rPr>
              <a:t>dataset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thường phải </a:t>
            </a:r>
            <a:r>
              <a:rPr sz="4400">
                <a:latin typeface="Cambria"/>
                <a:cs typeface="Cambria"/>
              </a:rPr>
              <a:t>nhị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hoá </a:t>
            </a:r>
            <a:r>
              <a:rPr sz="4400">
                <a:latin typeface="Cambria"/>
                <a:cs typeface="Cambria"/>
              </a:rPr>
              <a:t>các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tı́nh </a:t>
            </a:r>
            <a:r>
              <a:rPr sz="4400" dirty="0">
                <a:latin typeface="Cambria"/>
                <a:cs typeface="Cambria"/>
              </a:rPr>
              <a:t>định lượng </a:t>
            </a:r>
            <a:r>
              <a:rPr sz="4400">
                <a:latin typeface="Cambria"/>
                <a:cs typeface="Cambria"/>
              </a:rPr>
              <a:t>và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dạng hạng mục.</a:t>
            </a:r>
            <a:endParaRPr sz="4400">
              <a:latin typeface="Cambria"/>
              <a:cs typeface="Cambria"/>
            </a:endParaRPr>
          </a:p>
          <a:p>
            <a:pPr marL="1059180" marR="5080" lvl="1" indent="-544830">
              <a:lnSpc>
                <a:spcPts val="5030"/>
              </a:lnSpc>
              <a:spcBef>
                <a:spcPts val="242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Với trường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có </a:t>
            </a:r>
            <a:r>
              <a:rPr sz="4400" b="1" i="1" dirty="0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thuộc tính hạng mục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hay </a:t>
            </a:r>
            <a:r>
              <a:rPr sz="4400" b="1" i="1" dirty="0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số rời rạc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của thuộc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b="1">
                <a:solidFill>
                  <a:srgbClr val="011993"/>
                </a:solidFill>
                <a:latin typeface="Cambria"/>
                <a:cs typeface="Cambria"/>
              </a:rPr>
              <a:t>tính </a:t>
            </a:r>
            <a:r>
              <a:rPr sz="4400" b="1" dirty="0">
                <a:solidFill>
                  <a:srgbClr val="011993"/>
                </a:solidFill>
                <a:latin typeface="Cambria"/>
                <a:cs typeface="Cambria"/>
              </a:rPr>
              <a:t>dạng định lượng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thı̀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phải bi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 </a:t>
            </a:r>
            <a:r>
              <a:rPr sz="4400" i="1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tı́nh này thành </a:t>
            </a:r>
            <a:r>
              <a:rPr sz="4400" i="1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tı́nh nhị 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43" y="1006057"/>
            <a:ext cx="12654448" cy="78085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05039" y="2301875"/>
            <a:ext cx="12243411" cy="23564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hạn, trường </a:t>
            </a:r>
            <a:r>
              <a:rPr sz="4400" i="1" dirty="0">
                <a:latin typeface="Cambria"/>
                <a:cs typeface="Cambria"/>
              </a:rPr>
              <a:t>Kiểu đau tim </a:t>
            </a:r>
            <a:r>
              <a:rPr sz="4400" dirty="0">
                <a:latin typeface="Cambria"/>
                <a:cs typeface="Cambria"/>
              </a:rPr>
              <a:t>có </a:t>
            </a:r>
            <a:r>
              <a:rPr sz="4400">
                <a:latin typeface="Cambria"/>
                <a:cs typeface="Cambria"/>
              </a:rPr>
              <a:t>4 loại</a:t>
            </a:r>
            <a:r>
              <a:rPr lang="en-US" sz="4400">
                <a:latin typeface="Cambria"/>
                <a:cs typeface="Cambria"/>
              </a:rPr>
              <a:t>:</a:t>
            </a:r>
            <a:r>
              <a:rPr sz="4400">
                <a:latin typeface="Cambria"/>
                <a:cs typeface="Cambria"/>
              </a:rPr>
              <a:t> </a:t>
            </a:r>
            <a:endParaRPr lang="en-US" sz="4400">
              <a:latin typeface="Cambria"/>
              <a:cs typeface="Cambria"/>
            </a:endParaRPr>
          </a:p>
          <a:p>
            <a:pPr marL="1040764" lvl="1" indent="-571500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tabLst>
                <a:tab pos="515620" algn="l"/>
              </a:tabLst>
            </a:pPr>
            <a:r>
              <a:rPr sz="4400" i="1">
                <a:latin typeface="Cambria"/>
                <a:cs typeface="Cambria"/>
              </a:rPr>
              <a:t>Kiểu</a:t>
            </a:r>
            <a:r>
              <a:rPr lang="en-US" sz="4400" i="1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Cambria"/>
                <a:cs typeface="Cambria"/>
              </a:rPr>
              <a:t>Kiểu </a:t>
            </a:r>
            <a:r>
              <a:rPr sz="4400" dirty="0">
                <a:latin typeface="Cambria"/>
                <a:cs typeface="Cambria"/>
              </a:rPr>
              <a:t>2, </a:t>
            </a:r>
            <a:r>
              <a:rPr sz="4400" i="1" dirty="0">
                <a:latin typeface="Cambria"/>
                <a:cs typeface="Cambria"/>
              </a:rPr>
              <a:t>Kiểu </a:t>
            </a:r>
            <a:r>
              <a:rPr sz="4400" dirty="0">
                <a:latin typeface="Cambria"/>
                <a:cs typeface="Cambria"/>
              </a:rPr>
              <a:t>3, </a:t>
            </a:r>
            <a:r>
              <a:rPr sz="4400" i="1" dirty="0">
                <a:latin typeface="Cambria"/>
                <a:cs typeface="Cambria"/>
              </a:rPr>
              <a:t>Kiểu </a:t>
            </a:r>
            <a:r>
              <a:rPr sz="4400" dirty="0">
                <a:latin typeface="Cambria"/>
                <a:cs typeface="Cambria"/>
              </a:rPr>
              <a:t>4</a:t>
            </a:r>
            <a:r>
              <a:rPr sz="4400">
                <a:latin typeface="Cambria"/>
                <a:cs typeface="Cambria"/>
              </a:rPr>
              <a:t>; </a:t>
            </a:r>
            <a:endParaRPr lang="en-US" sz="4400">
              <a:latin typeface="Cambria"/>
              <a:cs typeface="Cambria"/>
            </a:endParaRPr>
          </a:p>
          <a:p>
            <a:pPr marL="1040764" lvl="1" indent="-571500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được vi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lại như sau: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52</a:t>
            </a:fld>
            <a:endParaRPr spc="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83253"/>
              </p:ext>
            </p:extLst>
          </p:nvPr>
        </p:nvGraphicFramePr>
        <p:xfrm>
          <a:off x="6769425" y="5313973"/>
          <a:ext cx="12883824" cy="3769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0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2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STT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25" dirty="0">
                          <a:latin typeface="Cambria"/>
                          <a:cs typeface="Cambria"/>
                        </a:rPr>
                        <a:t>Tuổi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Nữ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Nam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Kiểu</a:t>
                      </a:r>
                      <a:r>
                        <a:rPr sz="33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Kiểu</a:t>
                      </a:r>
                      <a:r>
                        <a:rPr sz="33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2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Kiểu</a:t>
                      </a:r>
                      <a:r>
                        <a:rPr sz="33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300" b="1" spc="-5" dirty="0">
                          <a:latin typeface="Cambria"/>
                          <a:cs typeface="Cambria"/>
                        </a:rPr>
                        <a:t>Kiểu</a:t>
                      </a:r>
                      <a:r>
                        <a:rPr sz="33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4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1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spc="-5" dirty="0">
                          <a:latin typeface="Cambria"/>
                          <a:cs typeface="Cambria"/>
                        </a:rPr>
                        <a:t>63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spc="-5" dirty="0">
                          <a:latin typeface="Cambria"/>
                          <a:cs typeface="Cambria"/>
                        </a:rPr>
                        <a:t>37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2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spc="-5" dirty="0">
                          <a:latin typeface="Cambria"/>
                          <a:cs typeface="Cambria"/>
                        </a:rPr>
                        <a:t>41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spc="-5" dirty="0">
                          <a:latin typeface="Cambria"/>
                          <a:cs typeface="Cambria"/>
                        </a:rPr>
                        <a:t>56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4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spc="-5" dirty="0">
                          <a:latin typeface="Cambria"/>
                          <a:cs typeface="Cambria"/>
                        </a:rPr>
                        <a:t>57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53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450850" y="1539875"/>
            <a:ext cx="19202400" cy="692240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6895" marR="290195" indent="-544830">
              <a:lnSpc>
                <a:spcPts val="5030"/>
              </a:lnSpc>
              <a:spcBef>
                <a:spcPts val="36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Trường hợp trường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dạng </a:t>
            </a:r>
            <a:r>
              <a:rPr sz="4800" b="1" dirty="0">
                <a:solidFill>
                  <a:srgbClr val="011993"/>
                </a:solidFill>
                <a:latin typeface="Cambria"/>
                <a:cs typeface="Cambria"/>
              </a:rPr>
              <a:t>thuộc tính dạng định lượng </a:t>
            </a:r>
            <a:r>
              <a:rPr sz="4800" b="1">
                <a:solidFill>
                  <a:srgbClr val="011993"/>
                </a:solidFill>
                <a:latin typeface="Cambria"/>
                <a:cs typeface="Cambria"/>
              </a:rPr>
              <a:t>liên tục</a:t>
            </a:r>
            <a:r>
              <a:rPr lang="en-US" sz="4800" b="1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hay </a:t>
            </a:r>
            <a:r>
              <a:rPr sz="4800" b="1" dirty="0">
                <a:solidFill>
                  <a:srgbClr val="011993"/>
                </a:solidFill>
                <a:latin typeface="Cambria"/>
                <a:cs typeface="Cambria"/>
              </a:rPr>
              <a:t>thuộc tính dạng định lượng rời rạc nhưng có số lượng </a:t>
            </a:r>
            <a:r>
              <a:rPr sz="4800" b="1">
                <a:solidFill>
                  <a:srgbClr val="011993"/>
                </a:solidFill>
                <a:latin typeface="Cambria"/>
                <a:cs typeface="Cambria"/>
              </a:rPr>
              <a:t>số vô</a:t>
            </a:r>
            <a:r>
              <a:rPr lang="en-US" sz="4800" b="1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b="1">
                <a:solidFill>
                  <a:srgbClr val="011993"/>
                </a:solidFill>
                <a:latin typeface="Cambria"/>
                <a:cs typeface="Cambria"/>
              </a:rPr>
              <a:t>cùng lớn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hay </a:t>
            </a:r>
            <a:r>
              <a:rPr sz="4800" b="1" dirty="0">
                <a:solidFill>
                  <a:srgbClr val="011993"/>
                </a:solidFill>
                <a:latin typeface="Cambria"/>
                <a:cs typeface="Cambria"/>
              </a:rPr>
              <a:t>thuộc tính hạng mục nhưng số hạng mục rất nhiều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.</a:t>
            </a:r>
            <a:endParaRPr sz="4800">
              <a:latin typeface="Cambria"/>
              <a:cs typeface="Cambria"/>
            </a:endParaRPr>
          </a:p>
          <a:p>
            <a:pPr marL="556895" marR="5080" indent="-544830">
              <a:lnSpc>
                <a:spcPts val="5030"/>
              </a:lnSpc>
              <a:spcBef>
                <a:spcPts val="2475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Trong trường hợp này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cũng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thành </a:t>
            </a:r>
            <a:r>
              <a:rPr sz="4800" i="1" dirty="0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đoạn (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cho thu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tı́nh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dạng định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lượng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), hay </a:t>
            </a:r>
            <a:r>
              <a:rPr sz="4800" i="1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tập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hợp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cho thu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tı́nh hạng mục) với </a:t>
            </a:r>
            <a:r>
              <a:rPr sz="4800" i="1" dirty="0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là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con s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hữu hạn.</a:t>
            </a:r>
            <a:endParaRPr sz="4800">
              <a:latin typeface="Cambria"/>
              <a:cs typeface="Cambria"/>
            </a:endParaRPr>
          </a:p>
          <a:p>
            <a:pPr marL="556895" indent="-544830">
              <a:lnSpc>
                <a:spcPct val="100000"/>
              </a:lnSpc>
              <a:spcBef>
                <a:spcPts val="2245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Sau đó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đưa v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i="1">
                <a:solidFill>
                  <a:srgbClr val="011993"/>
                </a:solidFill>
                <a:latin typeface="Cambria"/>
                <a:cs typeface="Cambria"/>
              </a:rPr>
              <a:t>k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thu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tı́nh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nhị ph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.</a:t>
            </a:r>
            <a:endParaRPr sz="4800">
              <a:latin typeface="Cambria"/>
              <a:cs typeface="Cambria"/>
            </a:endParaRPr>
          </a:p>
          <a:p>
            <a:pPr marL="556895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ẳ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hạn với các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trường như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: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i, Huy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áp, Choletoral, Nhịp tim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669" y="551894"/>
            <a:ext cx="12712485" cy="7942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3766" y="2454275"/>
            <a:ext cx="10674776" cy="13176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1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Tu</a:t>
            </a:r>
            <a:r>
              <a:rPr lang="en-US" sz="4400">
                <a:latin typeface="Cambria"/>
                <a:cs typeface="Cambria"/>
              </a:rPr>
              <a:t>ổ</a:t>
            </a:r>
            <a:r>
              <a:rPr sz="4400">
                <a:latin typeface="Cambria"/>
                <a:cs typeface="Cambria"/>
              </a:rPr>
              <a:t>i </a:t>
            </a:r>
            <a:r>
              <a:rPr sz="4400" dirty="0">
                <a:latin typeface="Cambria"/>
                <a:cs typeface="Cambria"/>
              </a:rPr>
              <a:t>được </a:t>
            </a:r>
            <a:r>
              <a:rPr sz="4400">
                <a:latin typeface="Cambria"/>
                <a:cs typeface="Cambria"/>
              </a:rPr>
              <a:t>nhị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hoá như sau </a:t>
            </a:r>
            <a:r>
              <a:rPr sz="4400">
                <a:latin typeface="Cambria"/>
                <a:cs typeface="Cambria"/>
              </a:rPr>
              <a:t>theo từng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đoạn </a:t>
            </a:r>
            <a:r>
              <a:rPr sz="4400" dirty="0">
                <a:latin typeface="Cambria"/>
                <a:cs typeface="Cambria"/>
              </a:rPr>
              <a:t>như sau: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54</a:t>
            </a:fld>
            <a:endParaRPr spc="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1668"/>
              </p:ext>
            </p:extLst>
          </p:nvPr>
        </p:nvGraphicFramePr>
        <p:xfrm>
          <a:off x="7613650" y="4276233"/>
          <a:ext cx="12039599" cy="5036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4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7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STT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Tuổi:</a:t>
                      </a:r>
                      <a:r>
                        <a:rPr sz="33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1-24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Tuổi:</a:t>
                      </a:r>
                      <a:r>
                        <a:rPr sz="33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25-40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Tuổi:</a:t>
                      </a:r>
                      <a:r>
                        <a:rPr sz="33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41-60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3300" b="1" spc="-20" dirty="0">
                          <a:latin typeface="Cambria"/>
                          <a:cs typeface="Cambria"/>
                        </a:rPr>
                        <a:t>Tuổi:</a:t>
                      </a:r>
                      <a:r>
                        <a:rPr sz="33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&gt;</a:t>
                      </a:r>
                      <a:r>
                        <a:rPr sz="33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3300" b="1" spc="-5" dirty="0">
                          <a:latin typeface="Cambria"/>
                          <a:cs typeface="Cambria"/>
                        </a:rPr>
                        <a:t>60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2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3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0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4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1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300" dirty="0">
                          <a:latin typeface="Cambria"/>
                          <a:cs typeface="Cambria"/>
                        </a:rPr>
                        <a:t>0</a:t>
                      </a:r>
                      <a:endParaRPr sz="3300">
                        <a:latin typeface="Cambria"/>
                        <a:cs typeface="Cambr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4837133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Nhận xét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534" y="2301875"/>
            <a:ext cx="18342915" cy="72345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 nhị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hóa chı̉ chı́nh xác khi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được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bi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rõ ràng</a:t>
            </a:r>
            <a:r>
              <a:rPr sz="4400">
                <a:latin typeface="Cambria"/>
                <a:cs typeface="Cambria"/>
              </a:rPr>
              <a:t>. 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hạn</a:t>
            </a:r>
            <a:r>
              <a:rPr sz="4400" dirty="0">
                <a:latin typeface="Cambria"/>
                <a:cs typeface="Cambria"/>
              </a:rPr>
              <a:t>, Giới tı́nh</a:t>
            </a:r>
            <a:r>
              <a:rPr sz="4400">
                <a:latin typeface="Cambria"/>
                <a:cs typeface="Cambria"/>
              </a:rPr>
              <a:t>, Ki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đau tim.</a:t>
            </a:r>
            <a:endParaRPr sz="4400">
              <a:latin typeface="Cambria"/>
              <a:cs typeface="Cambria"/>
            </a:endParaRPr>
          </a:p>
          <a:p>
            <a:pPr marL="514984" marR="274955" indent="-502920">
              <a:lnSpc>
                <a:spcPts val="5030"/>
              </a:lnSpc>
              <a:spcBef>
                <a:spcPts val="247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Với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có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tı́nh dạng định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lượng </a:t>
            </a:r>
            <a:r>
              <a:rPr sz="4400" dirty="0">
                <a:latin typeface="Cambria"/>
                <a:cs typeface="Cambria"/>
              </a:rPr>
              <a:t>liên tục </a:t>
            </a:r>
            <a:r>
              <a:rPr sz="4400">
                <a:latin typeface="Cambria"/>
                <a:cs typeface="Cambria"/>
              </a:rPr>
              <a:t>hay v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cùng </a:t>
            </a:r>
            <a:r>
              <a:rPr sz="4400">
                <a:latin typeface="Cambria"/>
                <a:cs typeface="Cambria"/>
              </a:rPr>
              <a:t>lớn hạng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mục,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rời </a:t>
            </a:r>
            <a:r>
              <a:rPr sz="4400" dirty="0">
                <a:latin typeface="Cambria"/>
                <a:cs typeface="Cambria"/>
              </a:rPr>
              <a:t>rạc hóa </a:t>
            </a:r>
            <a:r>
              <a:rPr sz="4400">
                <a:latin typeface="Cambria"/>
                <a:cs typeface="Cambria"/>
              </a:rPr>
              <a:t>bị v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n đ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đi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m </a:t>
            </a:r>
            <a:r>
              <a:rPr sz="4400" dirty="0">
                <a:latin typeface="Cambria"/>
                <a:cs typeface="Cambria"/>
              </a:rPr>
              <a:t>biên gãy </a:t>
            </a:r>
            <a:r>
              <a:rPr sz="4400">
                <a:latin typeface="Cambria"/>
                <a:cs typeface="Cambria"/>
              </a:rPr>
              <a:t>(sharp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boundary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problem)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giữa </a:t>
            </a:r>
            <a:r>
              <a:rPr sz="4400" dirty="0">
                <a:latin typeface="Cambria"/>
                <a:cs typeface="Cambria"/>
              </a:rPr>
              <a:t>2 </a:t>
            </a:r>
            <a:r>
              <a:rPr sz="4400">
                <a:latin typeface="Cambria"/>
                <a:cs typeface="Cambria"/>
              </a:rPr>
              <a:t>khoảng k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nhau.</a:t>
            </a:r>
            <a:endParaRPr sz="4400">
              <a:latin typeface="Cambria"/>
              <a:cs typeface="Cambria"/>
            </a:endParaRPr>
          </a:p>
          <a:p>
            <a:pPr marL="514984" indent="-502920">
              <a:lnSpc>
                <a:spcPct val="100000"/>
              </a:lnSpc>
              <a:spcBef>
                <a:spcPts val="224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Từ đó, thay cho </a:t>
            </a:r>
            <a:r>
              <a:rPr sz="4400">
                <a:latin typeface="Cambria"/>
                <a:cs typeface="Cambria"/>
              </a:rPr>
              <a:t>những lu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k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hợp ki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như:</a:t>
            </a:r>
            <a:endParaRPr sz="4400">
              <a:latin typeface="Cambria"/>
              <a:cs typeface="Cambria"/>
            </a:endParaRPr>
          </a:p>
          <a:p>
            <a:pPr marL="1059180" marR="229870" lvl="1" indent="-544830">
              <a:lnSpc>
                <a:spcPct val="105800"/>
              </a:lnSpc>
              <a:spcBef>
                <a:spcPts val="2105"/>
              </a:spcBef>
              <a:buSzPct val="123529"/>
              <a:buFont typeface="Microsoft Sans Serif"/>
              <a:buChar char="‣"/>
              <a:tabLst>
                <a:tab pos="1058863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&lt;Tu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41-60&gt; &amp; &lt;Giới tı́nh: Nam&gt; &amp; &lt;Cholestoral:200-300&gt; &amp;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&lt;Huy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áp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&gt; 150&gt;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lang="en-US" sz="4400" b="1">
                <a:solidFill>
                  <a:srgbClr val="011993"/>
                </a:solidFill>
                <a:latin typeface="Cambria"/>
                <a:cs typeface="Cambria"/>
                <a:sym typeface="Symbol"/>
              </a:rPr>
              <a:t>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  <a:sym typeface="Symbol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&lt;B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nh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tim: Có&gt;</a:t>
            </a:r>
            <a:endParaRPr sz="44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249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Kh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thuy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phục cho những người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có tu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61, Cholestoral 199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56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93504" y="2378075"/>
            <a:ext cx="18553133" cy="5792611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800" dirty="0">
                <a:latin typeface="Cambria"/>
                <a:cs typeface="Cambria"/>
              </a:rPr>
              <a:t>Từ </a:t>
            </a:r>
            <a:r>
              <a:rPr sz="4800">
                <a:latin typeface="Cambria"/>
                <a:cs typeface="Cambria"/>
              </a:rPr>
              <a:t>đó c</a:t>
            </a:r>
            <a:r>
              <a:rPr lang="en-US" sz="4800">
                <a:latin typeface="Cambria"/>
                <a:cs typeface="Cambria"/>
              </a:rPr>
              <a:t>ầ</a:t>
            </a:r>
            <a:r>
              <a:rPr sz="4800">
                <a:latin typeface="Cambria"/>
                <a:cs typeface="Cambria"/>
              </a:rPr>
              <a:t>n có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 hợp ki</a:t>
            </a:r>
            <a:r>
              <a:rPr lang="en-US" sz="4800">
                <a:latin typeface="Cambria"/>
                <a:cs typeface="Cambria"/>
              </a:rPr>
              <a:t>ể</a:t>
            </a:r>
            <a:r>
              <a:rPr sz="4800">
                <a:latin typeface="Cambria"/>
                <a:cs typeface="Cambria"/>
              </a:rPr>
              <a:t>u </a:t>
            </a:r>
            <a:r>
              <a:rPr sz="4800" dirty="0">
                <a:latin typeface="Cambria"/>
                <a:cs typeface="Cambria"/>
              </a:rPr>
              <a:t>như:</a:t>
            </a:r>
            <a:endParaRPr sz="4800">
              <a:latin typeface="Cambria"/>
              <a:cs typeface="Cambria"/>
            </a:endParaRPr>
          </a:p>
          <a:p>
            <a:pPr marL="1059180" marR="113664" lvl="1" indent="-544830">
              <a:spcBef>
                <a:spcPts val="600"/>
              </a:spcBef>
              <a:spcAft>
                <a:spcPts val="600"/>
              </a:spcAft>
              <a:buSzPct val="123529"/>
              <a:buFont typeface="Microsoft Sans Serif"/>
              <a:buChar char="‣"/>
              <a:tabLst>
                <a:tab pos="1058863" algn="l"/>
                <a:tab pos="15711488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&lt;Tu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i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: Trung niên&gt; &amp; &lt;Giới tı́nh: Nam&gt; &amp; &lt;Cholestoral:Cao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&gt; &amp;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&lt;Huy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áp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: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Cao&gt;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  <a:sym typeface="Symbol"/>
              </a:rPr>
              <a:t>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&lt;B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nh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tim: Có&gt;</a:t>
            </a:r>
            <a:endParaRPr sz="4800">
              <a:latin typeface="Cambria"/>
              <a:cs typeface="Cambria"/>
            </a:endParaRPr>
          </a:p>
          <a:p>
            <a:pPr marL="514984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5620" algn="l"/>
              </a:tabLst>
            </a:pPr>
            <a:r>
              <a:rPr sz="4800">
                <a:latin typeface="Cambria"/>
                <a:cs typeface="Cambria"/>
              </a:rPr>
              <a:t>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 hợp ki</a:t>
            </a:r>
            <a:r>
              <a:rPr lang="en-US" sz="4800">
                <a:latin typeface="Cambria"/>
                <a:cs typeface="Cambria"/>
              </a:rPr>
              <a:t>ể</a:t>
            </a:r>
            <a:r>
              <a:rPr sz="4800">
                <a:latin typeface="Cambria"/>
                <a:cs typeface="Cambria"/>
              </a:rPr>
              <a:t>u như v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y </a:t>
            </a:r>
            <a:r>
              <a:rPr sz="4800" dirty="0">
                <a:latin typeface="Cambria"/>
                <a:cs typeface="Cambria"/>
              </a:rPr>
              <a:t>gọi </a:t>
            </a:r>
            <a:r>
              <a:rPr sz="4800">
                <a:latin typeface="Cambria"/>
                <a:cs typeface="Cambria"/>
              </a:rPr>
              <a:t>là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hợp mờ.</a:t>
            </a:r>
            <a:endParaRPr sz="4800">
              <a:latin typeface="Cambria"/>
              <a:cs typeface="Cambria"/>
            </a:endParaRPr>
          </a:p>
          <a:p>
            <a:pPr marL="514984" marR="5080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14350" algn="l"/>
              </a:tabLst>
            </a:pPr>
            <a:r>
              <a:rPr sz="4800">
                <a:latin typeface="Cambria"/>
                <a:cs typeface="Cambria"/>
              </a:rPr>
              <a:t>Như v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y, v</a:t>
            </a:r>
            <a:r>
              <a:rPr lang="en-US" sz="4800">
                <a:latin typeface="Cambria"/>
                <a:cs typeface="Cambria"/>
              </a:rPr>
              <a:t>ề</a:t>
            </a:r>
            <a:r>
              <a:rPr sz="4800">
                <a:latin typeface="Cambria"/>
                <a:cs typeface="Cambria"/>
              </a:rPr>
              <a:t> bản ch</a:t>
            </a:r>
            <a:r>
              <a:rPr lang="en-US" sz="4800">
                <a:latin typeface="Cambria"/>
                <a:cs typeface="Cambria"/>
              </a:rPr>
              <a:t>ấ</a:t>
            </a:r>
            <a:r>
              <a:rPr sz="4800">
                <a:latin typeface="Cambria"/>
                <a:cs typeface="Cambria"/>
              </a:rPr>
              <a:t>t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trong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hợp mờ cũng </a:t>
            </a:r>
            <a:r>
              <a:rPr sz="4800">
                <a:latin typeface="Cambria"/>
                <a:cs typeface="Cambria"/>
              </a:rPr>
              <a:t>là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trong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hợp</a:t>
            </a:r>
            <a:r>
              <a:rPr sz="4800" dirty="0">
                <a:latin typeface="Cambria"/>
                <a:cs typeface="Cambria"/>
              </a:rPr>
              <a:t>; chı̉ khác </a:t>
            </a:r>
            <a:r>
              <a:rPr sz="4800">
                <a:latin typeface="Cambria"/>
                <a:cs typeface="Cambria"/>
              </a:rPr>
              <a:t>nhau v</a:t>
            </a:r>
            <a:r>
              <a:rPr lang="en-US" sz="4800">
                <a:latin typeface="Cambria"/>
                <a:cs typeface="Cambria"/>
              </a:rPr>
              <a:t>ề</a:t>
            </a:r>
            <a:r>
              <a:rPr sz="4800">
                <a:latin typeface="Cambria"/>
                <a:cs typeface="Cambria"/>
              </a:rPr>
              <a:t> </a:t>
            </a:r>
            <a:r>
              <a:rPr sz="4800" dirty="0">
                <a:latin typeface="Cambria"/>
                <a:cs typeface="Cambria"/>
              </a:rPr>
              <a:t>cách </a:t>
            </a:r>
            <a:r>
              <a:rPr sz="4800">
                <a:latin typeface="Cambria"/>
                <a:cs typeface="Cambria"/>
              </a:rPr>
              <a:t>tı́nh đ</a:t>
            </a:r>
            <a:r>
              <a:rPr lang="en-US" sz="4800">
                <a:latin typeface="Cambria"/>
                <a:cs typeface="Cambria"/>
              </a:rPr>
              <a:t>ộ hỗ</a:t>
            </a:r>
            <a:r>
              <a:rPr sz="4800">
                <a:latin typeface="Cambria"/>
                <a:cs typeface="Cambria"/>
              </a:rPr>
              <a:t> </a:t>
            </a:r>
            <a:r>
              <a:rPr sz="4800" dirty="0">
                <a:latin typeface="Cambria"/>
                <a:cs typeface="Cambria"/>
              </a:rPr>
              <a:t>trợ</a:t>
            </a:r>
            <a:r>
              <a:rPr sz="4800">
                <a:latin typeface="Cambria"/>
                <a:cs typeface="Cambria"/>
              </a:rPr>
              <a:t>, đ</a:t>
            </a:r>
            <a:r>
              <a:rPr lang="en-US" sz="4800">
                <a:latin typeface="Cambria"/>
                <a:cs typeface="Cambria"/>
              </a:rPr>
              <a:t>ộ </a:t>
            </a:r>
            <a:r>
              <a:rPr sz="4800">
                <a:latin typeface="Cambria"/>
                <a:cs typeface="Cambria"/>
              </a:rPr>
              <a:t>tin c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y </a:t>
            </a:r>
            <a:r>
              <a:rPr sz="4800" dirty="0">
                <a:latin typeface="Cambria"/>
                <a:cs typeface="Cambria"/>
              </a:rPr>
              <a:t>và </a:t>
            </a:r>
            <a:r>
              <a:rPr sz="4800">
                <a:latin typeface="Cambria"/>
                <a:cs typeface="Cambria"/>
              </a:rPr>
              <a:t>các đ</a:t>
            </a:r>
            <a:r>
              <a:rPr lang="en-US" sz="4800">
                <a:latin typeface="Cambria"/>
                <a:cs typeface="Cambria"/>
              </a:rPr>
              <a:t>ộ </a:t>
            </a:r>
            <a:r>
              <a:rPr sz="4800">
                <a:latin typeface="Cambria"/>
                <a:cs typeface="Cambria"/>
              </a:rPr>
              <a:t>đo</a:t>
            </a:r>
            <a:r>
              <a:rPr lang="en-US" sz="4800">
                <a:latin typeface="Cambria"/>
                <a:cs typeface="Cambria"/>
              </a:rPr>
              <a:t> khác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516" y="539856"/>
            <a:ext cx="18654734" cy="359970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40385" indent="-502920">
              <a:lnSpc>
                <a:spcPct val="100000"/>
              </a:lnSpc>
              <a:spcBef>
                <a:spcPts val="650"/>
              </a:spcBef>
              <a:buSzPct val="123529"/>
              <a:buChar char="•"/>
              <a:tabLst>
                <a:tab pos="5410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ồ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mẫu tin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r>
              <a:rPr sz="4400" baseline="-113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40385">
              <a:lnSpc>
                <a:spcPct val="100000"/>
              </a:lnSpc>
              <a:spcBef>
                <a:spcPts val="555"/>
              </a:spcBef>
            </a:pP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endParaRPr sz="4400" baseline="-1936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40385" indent="-502920">
              <a:lnSpc>
                <a:spcPct val="100000"/>
              </a:lnSpc>
              <a:spcBef>
                <a:spcPts val="2540"/>
              </a:spcBef>
              <a:buSzPct val="123529"/>
              <a:buChar char="•"/>
              <a:tabLst>
                <a:tab pos="54102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giá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trị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ở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mẫu tin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thứ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[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],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ký hi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ij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84580" lvl="1" indent="-544830">
              <a:lnSpc>
                <a:spcPct val="100000"/>
              </a:lnSpc>
              <a:spcBef>
                <a:spcPts val="3229"/>
              </a:spcBef>
              <a:buSzPct val="123529"/>
              <a:buFont typeface="Microsoft Sans Serif"/>
              <a:buChar char="‣"/>
              <a:tabLst>
                <a:tab pos="1085215" algn="l"/>
              </a:tabLst>
            </a:pP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ẳ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hạn,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với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 trên, có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thu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như sau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745" y="9359213"/>
            <a:ext cx="14606505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spcBef>
                <a:spcPts val="135"/>
              </a:spcBef>
              <a:buSzPct val="123529"/>
              <a:buFontTx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Như v</a:t>
            </a:r>
            <a:r>
              <a:rPr lang="en-US" sz="4250">
                <a:latin typeface="Cambria"/>
                <a:cs typeface="Cambria"/>
              </a:rPr>
              <a:t>ậ</a:t>
            </a:r>
            <a:r>
              <a:rPr sz="4250">
                <a:latin typeface="Cambria"/>
                <a:cs typeface="Cambria"/>
              </a:rPr>
              <a:t>y</a:t>
            </a:r>
            <a:r>
              <a:rPr lang="en-US" sz="4250">
                <a:latin typeface="Cambria"/>
                <a:cs typeface="Cambria"/>
              </a:rPr>
              <a:t> </a:t>
            </a:r>
            <a:r>
              <a:rPr lang="en-US" sz="4250" b="1">
                <a:latin typeface="Cambria"/>
                <a:cs typeface="Cambria"/>
              </a:rPr>
              <a:t>D</a:t>
            </a:r>
            <a:r>
              <a:rPr lang="en-US" sz="4250">
                <a:latin typeface="Cambria"/>
                <a:cs typeface="Cambria"/>
              </a:rPr>
              <a:t> </a:t>
            </a:r>
            <a:r>
              <a:rPr lang="vi-VN" sz="4250">
                <a:latin typeface="Cambria"/>
                <a:cs typeface="Cambria"/>
              </a:rPr>
              <a:t>với </a:t>
            </a:r>
            <a:r>
              <a:rPr lang="vi-VN" sz="4250" i="1">
                <a:latin typeface="Cambria"/>
                <a:cs typeface="Cambria"/>
              </a:rPr>
              <a:t>m </a:t>
            </a:r>
            <a:r>
              <a:rPr lang="vi-VN" sz="4250">
                <a:latin typeface="Cambria"/>
                <a:cs typeface="Cambria"/>
              </a:rPr>
              <a:t>= 303 mẫu tin và </a:t>
            </a:r>
            <a:r>
              <a:rPr lang="vi-VN" sz="4250" i="1">
                <a:latin typeface="Cambria"/>
                <a:cs typeface="Cambria"/>
              </a:rPr>
              <a:t>k </a:t>
            </a:r>
            <a:r>
              <a:rPr lang="vi-VN" sz="4250">
                <a:latin typeface="Cambria"/>
                <a:cs typeface="Cambria"/>
              </a:rPr>
              <a:t>= 14 thuộc tı́nh</a:t>
            </a:r>
            <a:r>
              <a:rPr lang="en-US" sz="4250">
                <a:latin typeface="Cambria"/>
                <a:cs typeface="Cambria"/>
              </a:rPr>
              <a:t>.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689" y="4521434"/>
            <a:ext cx="18186020" cy="44154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58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755650" y="1616075"/>
            <a:ext cx="18973800" cy="7585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40385" marR="30480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410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Những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dạng định lượng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quantit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at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ive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như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ổ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Huy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áp 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sz="4400" i="1" baseline="-5847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3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Cholestoral 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sz="4400" baseline="-5847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4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Nhịp tim 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sz="4400" baseline="-5847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7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Đau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do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dục (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sz="4400" baseline="-5847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8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Previous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Peak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sz="4400" baseline="-5847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9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phải được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hoá.</a:t>
            </a:r>
            <a:endParaRPr lang="en-US"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40385" marR="30480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410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Từ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tı́nh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độ hỗ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trợ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t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in 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cũng như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40385" marR="760730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41020" algn="l"/>
                <a:tab pos="11630025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làm đi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này,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trước 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với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mỗi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	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dạng định lượng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phải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được rời rạc bởi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</a:t>
            </a:r>
            <a:r>
              <a:rPr sz="4400" i="1" baseline="-250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j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jL</a:t>
            </a:r>
            <a:r>
              <a:rPr sz="4400" i="1" baseline="-44917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endParaRPr sz="4400" baseline="-44917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540385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3975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Ký hi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hợp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hợp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này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jL</a:t>
            </a:r>
            <a:r>
              <a:rPr sz="4400" i="1" baseline="-44917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12888" y="1006475"/>
            <a:ext cx="5410200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56895" indent="-544830">
              <a:lnSpc>
                <a:spcPct val="100000"/>
              </a:lnSpc>
              <a:spcBef>
                <a:spcPts val="135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ẳ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hạn,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850" y="2149475"/>
            <a:ext cx="17373600" cy="14927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spcBef>
                <a:spcPts val="120"/>
              </a:spcBef>
              <a:tabLst>
                <a:tab pos="568325" algn="l"/>
                <a:tab pos="1285875" algn="l"/>
              </a:tabLst>
            </a:pPr>
            <a:r>
              <a:rPr sz="4800" baseline="-7936" dirty="0">
                <a:latin typeface="Cambria" panose="02040503050406030204" pitchFamily="18" charset="0"/>
                <a:ea typeface="Cambria" panose="02040503050406030204" pitchFamily="18" charset="0"/>
              </a:rPr>
              <a:t>-	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</a:rPr>
              <a:t>0	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800" i="1" baseline="-2500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</a:t>
            </a:r>
            <a:r>
              <a:rPr sz="4800" baseline="-2500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4800" baseline="-25000">
                <a:latin typeface="Cambria" panose="02040503050406030204" pitchFamily="18" charset="0"/>
                <a:ea typeface="Cambria" panose="02040503050406030204" pitchFamily="18" charset="0"/>
              </a:rPr>
              <a:t>ổ</a:t>
            </a:r>
            <a:r>
              <a:rPr sz="4800" baseline="-2500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sz="4800" baseline="-20915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Trẻ, Trung niên, Già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</a:rPr>
              <a:t>với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</a:t>
            </a:r>
            <a:r>
              <a:rPr sz="4800" baseline="-1936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</a:rPr>
              <a:t>= 3</a:t>
            </a:r>
            <a:br>
              <a:rPr lang="en-US" sz="48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vi-VN" sz="4800" baseline="-7936">
                <a:latin typeface="Cambria" panose="02040503050406030204" pitchFamily="18" charset="0"/>
                <a:ea typeface="Cambria" panose="02040503050406030204" pitchFamily="18" charset="0"/>
              </a:rPr>
              <a:t>-	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vi-VN" sz="4800" baseline="-19360">
                <a:latin typeface="Cambria" panose="02040503050406030204" pitchFamily="18" charset="0"/>
                <a:ea typeface="Cambria" panose="02040503050406030204" pitchFamily="18" charset="0"/>
              </a:rPr>
              <a:t>4	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vi-VN" sz="4800" baseline="-16993">
                <a:latin typeface="Cambria" panose="02040503050406030204" pitchFamily="18" charset="0"/>
                <a:ea typeface="Cambria" panose="02040503050406030204" pitchFamily="18" charset="0"/>
              </a:rPr>
              <a:t>Cholestoral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</a:rPr>
              <a:t>Thấp, Tốt, Cao, Rất cao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</a:rPr>
              <a:t>, với </a:t>
            </a:r>
            <a:r>
              <a:rPr lang="vi-VN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</a:t>
            </a:r>
            <a:r>
              <a:rPr lang="vi-VN" sz="4800" baseline="-19360">
                <a:latin typeface="Cambria" panose="02040503050406030204" pitchFamily="18" charset="0"/>
                <a:ea typeface="Cambria" panose="02040503050406030204" pitchFamily="18" charset="0"/>
              </a:rPr>
              <a:t>4	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</a:rPr>
              <a:t>= 4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850" y="4501340"/>
            <a:ext cx="17720310" cy="3871701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527685" marR="17780" indent="-502920">
              <a:lnSpc>
                <a:spcPct val="112900"/>
              </a:lnSpc>
              <a:spcBef>
                <a:spcPts val="2185"/>
              </a:spcBef>
              <a:buSzPct val="123529"/>
              <a:buChar char="•"/>
              <a:tabLst>
                <a:tab pos="528320" algn="l"/>
              </a:tabLst>
            </a:pP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Gọi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kh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gian n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jl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∀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1,...,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</a:t>
            </a:r>
            <a:r>
              <a:rPr sz="48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(cũng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th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gọi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lang="en-US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kh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gian n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của thu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71880" marR="135890" lvl="1" indent="-544830">
              <a:lnSpc>
                <a:spcPct val="112900"/>
              </a:lnSpc>
              <a:spcBef>
                <a:spcPts val="2475"/>
              </a:spcBef>
              <a:buSzPct val="123529"/>
              <a:buFont typeface="Microsoft Sans Serif"/>
              <a:buChar char="‣"/>
              <a:tabLst>
                <a:tab pos="1072515" algn="l"/>
                <a:tab pos="4046220" algn="l"/>
                <a:tab pos="4363085" algn="l"/>
              </a:tabLst>
            </a:pP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</a:t>
            </a:r>
            <a:r>
              <a:rPr lang="en-US"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ẳ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hạn, </a:t>
            </a:r>
            <a:r>
              <a:rPr sz="48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	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1,14,25,40,60,100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r>
              <a:rPr sz="4800" baseline="-113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kh</a:t>
            </a:r>
            <a:r>
              <a:rPr lang="en-US"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gian n</a:t>
            </a:r>
            <a:r>
              <a:rPr lang="en-US"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8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lang="vi-VN"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</a:t>
            </a:r>
            <a:r>
              <a:rPr lang="en-US"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</a:t>
            </a:r>
            <a:r>
              <a:rPr lang="vi-VN"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8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800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</a:t>
            </a:r>
            <a:r>
              <a:rPr sz="48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	</a:t>
            </a:r>
            <a:r>
              <a:rPr sz="48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lang="en-US" sz="48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800" baseline="-20915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Tuổ</a:t>
            </a:r>
            <a:r>
              <a:rPr sz="4800" baseline="-20915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endParaRPr sz="4800" baseline="-20915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1023916" y="1006475"/>
            <a:ext cx="18172134" cy="817146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5080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lượng hoá được tiê</a:t>
            </a:r>
            <a:r>
              <a:rPr sz="4400">
                <a:latin typeface="Cambria"/>
                <a:cs typeface="Cambria"/>
              </a:rPr>
              <a:t>u chu</a:t>
            </a:r>
            <a:r>
              <a:rPr lang="en-US" sz="4400">
                <a:latin typeface="Cambria"/>
                <a:cs typeface="Cambria"/>
              </a:rPr>
              <a:t>ẩ</a:t>
            </a:r>
            <a:r>
              <a:rPr sz="4400">
                <a:latin typeface="Cambria"/>
                <a:cs typeface="Cambria"/>
              </a:rPr>
              <a:t>n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nhóm c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có c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thức </a:t>
            </a:r>
            <a:r>
              <a:rPr sz="4400">
                <a:latin typeface="Cambria"/>
                <a:cs typeface="Cambria"/>
              </a:rPr>
              <a:t>có th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lượng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hoá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đo khoảng cách giữa </a:t>
            </a:r>
            <a:r>
              <a:rPr sz="4400">
                <a:latin typeface="Cambria"/>
                <a:cs typeface="Cambria"/>
              </a:rPr>
              <a:t>các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tử </a:t>
            </a:r>
            <a:r>
              <a:rPr sz="4400">
                <a:latin typeface="Cambria"/>
                <a:cs typeface="Cambria"/>
              </a:rPr>
              <a:t>trong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hợp 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c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nhóm</a:t>
            </a:r>
            <a:r>
              <a:rPr sz="4400" dirty="0">
                <a:latin typeface="Cambria"/>
                <a:cs typeface="Cambria"/>
              </a:rPr>
              <a:t>.</a:t>
            </a:r>
            <a:endParaRPr sz="4400">
              <a:latin typeface="Cambria"/>
              <a:cs typeface="Cambria"/>
            </a:endParaRPr>
          </a:p>
          <a:p>
            <a:pPr marL="514984" marR="242570" indent="-502920">
              <a:lnSpc>
                <a:spcPct val="150000"/>
              </a:lnSpc>
              <a:buSzPct val="123529"/>
              <a:buChar char="•"/>
              <a:tabLst>
                <a:tab pos="514350" algn="l"/>
              </a:tabLst>
            </a:pPr>
            <a:r>
              <a:rPr sz="4400" dirty="0">
                <a:latin typeface="Cambria"/>
                <a:cs typeface="Cambria"/>
              </a:rPr>
              <a:t>Giả </a:t>
            </a:r>
            <a:r>
              <a:rPr sz="4400">
                <a:latin typeface="Cambria"/>
                <a:cs typeface="Cambria"/>
              </a:rPr>
              <a:t>sử m</a:t>
            </a:r>
            <a:r>
              <a:rPr lang="en-US" sz="4400">
                <a:latin typeface="Cambria"/>
                <a:cs typeface="Cambria"/>
              </a:rPr>
              <a:t>ỗi</a:t>
            </a:r>
            <a:r>
              <a:rPr sz="4400">
                <a:latin typeface="Cambria"/>
                <a:cs typeface="Cambria"/>
              </a:rPr>
              <a:t>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tử </a:t>
            </a:r>
            <a:r>
              <a:rPr sz="4400">
                <a:latin typeface="Cambria"/>
                <a:cs typeface="Cambria"/>
              </a:rPr>
              <a:t>trong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ph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nhóm </a:t>
            </a:r>
            <a:r>
              <a:rPr sz="4400">
                <a:latin typeface="Cambria"/>
                <a:cs typeface="Cambria"/>
              </a:rPr>
              <a:t>được s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 hoá thành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vector có </a:t>
            </a:r>
            <a:r>
              <a:rPr sz="4400" i="1" dirty="0">
                <a:latin typeface="Cambria"/>
                <a:cs typeface="Cambria"/>
              </a:rPr>
              <a:t>n </a:t>
            </a:r>
            <a:r>
              <a:rPr sz="4400">
                <a:latin typeface="Cambria"/>
                <a:cs typeface="Cambria"/>
              </a:rPr>
              <a:t>thành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(</a:t>
            </a:r>
            <a:r>
              <a:rPr sz="4400">
                <a:latin typeface="Cambria"/>
                <a:cs typeface="Cambria"/>
              </a:rPr>
              <a:t>gọi là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en-US" sz="4400" b="1" i="1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tı́nh)</a:t>
            </a:r>
            <a:endParaRPr sz="4400">
              <a:latin typeface="Cambria"/>
              <a:cs typeface="Cambria"/>
            </a:endParaRPr>
          </a:p>
          <a:p>
            <a:pPr marL="1059180" marR="650240" lvl="1" indent="-544830">
              <a:lnSpc>
                <a:spcPct val="150000"/>
              </a:lnSpc>
              <a:buSzPct val="123529"/>
              <a:buFont typeface="Microsoft Sans Serif"/>
              <a:buChar char="‣"/>
              <a:tabLst>
                <a:tab pos="1058863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ẳ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hạn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, m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học viên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trong m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cơ sở đào tạo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được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hoá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bởi 4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thành ph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như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: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họ và tên, ngày tháng năm sinh,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nơi sinh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và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giới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tı́nh.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794" y="966501"/>
            <a:ext cx="11247855" cy="83657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53085" indent="-502920">
              <a:lnSpc>
                <a:spcPts val="5050"/>
              </a:lnSpc>
              <a:spcBef>
                <a:spcPts val="135"/>
              </a:spcBef>
              <a:buSzPct val="123529"/>
              <a:buChar char="•"/>
              <a:tabLst>
                <a:tab pos="5537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Từ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ta x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dựng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hàm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</a:t>
            </a:r>
          </a:p>
          <a:p>
            <a:pPr marL="553085">
              <a:lnSpc>
                <a:spcPts val="5530"/>
              </a:lnSpc>
            </a:pP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μ</a:t>
            </a:r>
            <a:r>
              <a:rPr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44917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jl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→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[0,1] của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các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jl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∀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1,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53085" marR="43180" indent="-502920">
              <a:lnSpc>
                <a:spcPts val="5030"/>
              </a:lnSpc>
              <a:spcBef>
                <a:spcPts val="3454"/>
              </a:spcBef>
              <a:buSzPct val="123529"/>
              <a:buChar char="•"/>
              <a:tabLst>
                <a:tab pos="5537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vi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này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th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x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dựng theo chuye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̂n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gia, ho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ặ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trực quan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kinh nghi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 ho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ặ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có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làm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tự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dựa trên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có trong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dataset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chương trình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bằng Python</a:t>
            </a:r>
            <a:r>
              <a:rPr lang="en-US"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phía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sau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97280" marR="290830" lvl="1" indent="-544830">
              <a:lnSpc>
                <a:spcPts val="5400"/>
              </a:lnSpc>
              <a:spcBef>
                <a:spcPts val="2175"/>
              </a:spcBef>
              <a:buSzPct val="123529"/>
              <a:buFont typeface="Microsoft Sans Serif"/>
              <a:buChar char="‣"/>
              <a:tabLst>
                <a:tab pos="1097915" algn="l"/>
                <a:tab pos="5053330" algn="l"/>
              </a:tabLst>
            </a:pP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ẳ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hạn,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th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các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hàm thu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của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nhóm 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0	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lang="en-US"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lang="en-US" sz="4400" baseline="-20915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Tuổ</a:t>
            </a:r>
            <a:r>
              <a:rPr sz="4400" baseline="-20915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endParaRPr sz="4400" baseline="-20915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097280" marR="325755" lvl="1" indent="-544830">
              <a:lnSpc>
                <a:spcPts val="5030"/>
              </a:lnSpc>
              <a:spcBef>
                <a:spcPts val="3045"/>
              </a:spcBef>
              <a:buSzPct val="123529"/>
              <a:buFont typeface="Microsoft Sans Serif"/>
              <a:buChar char="‣"/>
              <a:tabLst>
                <a:tab pos="1097915" algn="l"/>
              </a:tabLst>
            </a:pP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Tuy nhiên, trong trường hợp này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th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phù hợp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với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9850" y="966501"/>
            <a:ext cx="8389720" cy="91077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60</a:t>
            </a:fld>
            <a:endParaRPr spc="15" dirty="0"/>
          </a:p>
        </p:txBody>
      </p:sp>
      <p:sp>
        <p:nvSpPr>
          <p:cNvPr id="7" name="object 2"/>
          <p:cNvSpPr/>
          <p:nvPr/>
        </p:nvSpPr>
        <p:spPr>
          <a:xfrm>
            <a:off x="9671050" y="1692275"/>
            <a:ext cx="872490" cy="32384"/>
          </a:xfrm>
          <a:custGeom>
            <a:avLst/>
            <a:gdLst/>
            <a:ahLst/>
            <a:cxnLst/>
            <a:rect l="l" t="t" r="r" b="b"/>
            <a:pathLst>
              <a:path w="872489" h="32385">
                <a:moveTo>
                  <a:pt x="871905" y="0"/>
                </a:moveTo>
                <a:lnTo>
                  <a:pt x="0" y="0"/>
                </a:lnTo>
                <a:lnTo>
                  <a:pt x="0" y="32067"/>
                </a:lnTo>
                <a:lnTo>
                  <a:pt x="871905" y="32067"/>
                </a:lnTo>
                <a:lnTo>
                  <a:pt x="87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9180533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Về một số độ đo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450" y="2272315"/>
            <a:ext cx="18546783" cy="5269391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78485" indent="-502920">
              <a:lnSpc>
                <a:spcPct val="100000"/>
              </a:lnSpc>
              <a:spcBef>
                <a:spcPts val="1250"/>
              </a:spcBef>
              <a:buSzPct val="123529"/>
              <a:buChar char="•"/>
              <a:tabLst>
                <a:tab pos="579120" algn="l"/>
                <a:tab pos="494792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Trước 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hỗ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trợ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78485" marR="68580" indent="-502920">
              <a:lnSpc>
                <a:spcPts val="5030"/>
              </a:lnSpc>
              <a:spcBef>
                <a:spcPts val="2630"/>
              </a:spcBef>
              <a:buSzPct val="123529"/>
              <a:buChar char="•"/>
              <a:tabLst>
                <a:tab pos="57785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xét v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hỗ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trợ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toàn b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dataset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dưới góc nhı̀n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l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mờ, ta xem xét trường hợp đơn giản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là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của thu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thứ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j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78485">
              <a:lnSpc>
                <a:spcPts val="5320"/>
              </a:lnSpc>
            </a:pP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⊂ </a:t>
            </a: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chı̉ có 1 hạng mục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duy nh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thı̀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được tı́nh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 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ổ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</a:t>
            </a:r>
          </a:p>
          <a:p>
            <a:pPr marL="578485" marR="281305">
              <a:lnSpc>
                <a:spcPct val="100299"/>
              </a:lnSpc>
              <a:spcBef>
                <a:spcPts val="1105"/>
              </a:spcBef>
              <a:tabLst>
                <a:tab pos="8213090" algn="l"/>
                <a:tab pos="11510010" algn="l"/>
              </a:tabLst>
            </a:pP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trong cơ sở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dữ li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giao tác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 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mà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chứa hạng mục này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sau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đó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chia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s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mẫu tin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trong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7139" y="7908424"/>
            <a:ext cx="115991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44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Số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vi-VN" sz="44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lượng tập mục trong </a:t>
            </a:r>
            <a:r>
              <a:rPr lang="vi-VN" sz="4400" b="1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 </a:t>
            </a:r>
            <a:r>
              <a:rPr lang="vi-VN" sz="44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mà chứa hạng mục </a:t>
            </a:r>
            <a:r>
              <a:rPr lang="vi-VN" sz="440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endParaRPr lang="en-US" sz="4400">
              <a:solidFill>
                <a:srgbClr val="011993"/>
              </a:solidFill>
              <a:uFill>
                <a:solidFill>
                  <a:srgbClr val="011993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Kı́ch thước của </a:t>
            </a:r>
            <a:r>
              <a:rPr lang="vi-VN" sz="4400" b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lang="en-US" sz="4400" b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	</a:t>
            </a:r>
            <a:endParaRPr lang="vi-VN"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6384" y="8297928"/>
            <a:ext cx="2683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(X) =</a:t>
            </a:r>
            <a:endParaRPr lang="vi-VN" sz="440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>
          <a:xfrm>
            <a:off x="5387139" y="8708643"/>
            <a:ext cx="115991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72574" y="701675"/>
            <a:ext cx="19202400" cy="660180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82295" marR="474345" indent="-5448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81025" algn="l"/>
                <a:tab pos="582613" algn="l"/>
              </a:tabLst>
            </a:pP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Với đ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hỗ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trợ mờ, trước tiên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t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mức đ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ủng 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(vote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t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cả các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mẫu tin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trong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r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ồ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sau đó chia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s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mẫu tin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lang="en-US"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82295" marR="474345" indent="-54483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581025" algn="l"/>
                <a:tab pos="582613" algn="l"/>
              </a:tabLst>
            </a:pP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Đi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ề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này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cho th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đ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hỗ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trợ mờ còn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phải th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hi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kh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chı̉ ảnh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hưởng đ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mẫu tin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hỗ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trợ 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mà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còn th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hi</a:t>
            </a:r>
            <a:r>
              <a:rPr lang="vi-VN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cả 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mức đ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hỗ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trợ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40385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39750" algn="l"/>
              </a:tabLst>
            </a:pPr>
            <a:r>
              <a:rPr sz="44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Định nghĩa 18</a:t>
            </a: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 hỗ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trợ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mục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(hay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của 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jl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ký hi</a:t>
            </a:r>
            <a:r>
              <a:rPr lang="vi-VN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ệ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</a:t>
            </a:r>
          </a:p>
          <a:p>
            <a:pPr marL="5403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jl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hay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):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7559675"/>
            <a:ext cx="12730520" cy="227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557" y="882056"/>
            <a:ext cx="18897600" cy="306622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553085" marR="43180" indent="-50292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23529"/>
              <a:buFont typeface="Cambria"/>
              <a:buChar char="•"/>
              <a:tabLst>
                <a:tab pos="553720" algn="l"/>
                <a:tab pos="1322070" algn="l"/>
              </a:tabLst>
            </a:pPr>
            <a:r>
              <a:rPr sz="4400" b="1" dirty="0">
                <a:latin typeface="Cambria"/>
                <a:cs typeface="Cambria"/>
              </a:rPr>
              <a:t>Tính chất 11: </a:t>
            </a:r>
            <a:r>
              <a:rPr sz="4400" i="1" dirty="0">
                <a:latin typeface="Cambria"/>
                <a:cs typeface="Cambria"/>
              </a:rPr>
              <a:t>Độ hỗ trợ mờ </a:t>
            </a:r>
            <a:r>
              <a:rPr sz="4400" dirty="0">
                <a:latin typeface="Cambria"/>
                <a:cs typeface="Cambria"/>
              </a:rPr>
              <a:t>của </a:t>
            </a:r>
            <a:r>
              <a:rPr sz="4400">
                <a:latin typeface="Cambria"/>
                <a:cs typeface="Cambria"/>
              </a:rPr>
              <a:t>các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mục </a:t>
            </a:r>
            <a:r>
              <a:rPr sz="4400" dirty="0">
                <a:latin typeface="Cambria"/>
                <a:cs typeface="Cambria"/>
              </a:rPr>
              <a:t>tiê</a:t>
            </a:r>
            <a:r>
              <a:rPr sz="4400">
                <a:latin typeface="Cambria"/>
                <a:cs typeface="Cambria"/>
              </a:rPr>
              <a:t>n đ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(</a:t>
            </a:r>
            <a:r>
              <a:rPr sz="4400" i="1" dirty="0">
                <a:latin typeface="Cambria"/>
                <a:cs typeface="Cambria"/>
              </a:rPr>
              <a:t>antecendent</a:t>
            </a:r>
            <a:r>
              <a:rPr sz="4400">
                <a:latin typeface="Cambria"/>
                <a:cs typeface="Cambria"/>
              </a:rPr>
              <a:t>) trong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lu</a:t>
            </a:r>
            <a:r>
              <a:rPr lang="en-US" sz="4400">
                <a:latin typeface="Cambria"/>
                <a:cs typeface="Cambria"/>
              </a:rPr>
              <a:t>ậ</a:t>
            </a:r>
            <a:r>
              <a:rPr sz="4400">
                <a:latin typeface="Cambria"/>
                <a:cs typeface="Cambria"/>
              </a:rPr>
              <a:t>t k</a:t>
            </a:r>
            <a:r>
              <a:rPr lang="en-US" sz="4400">
                <a:latin typeface="Cambria"/>
                <a:cs typeface="Cambria"/>
              </a:rPr>
              <a:t>ế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hợp có </a:t>
            </a:r>
            <a:r>
              <a:rPr sz="4400" i="1">
                <a:latin typeface="Cambria"/>
                <a:cs typeface="Cambria"/>
              </a:rPr>
              <a:t>k </a:t>
            </a:r>
            <a:r>
              <a:rPr sz="4400">
                <a:latin typeface="Cambria"/>
                <a:cs typeface="Cambria"/>
              </a:rPr>
              <a:t>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gian n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i="1" dirty="0">
                <a:latin typeface="Times New Roman"/>
                <a:cs typeface="Times New Roman"/>
              </a:rPr>
              <a:t>X</a:t>
            </a:r>
            <a:r>
              <a:rPr sz="4400" baseline="-19360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Times New Roman"/>
                <a:cs typeface="Times New Roman"/>
              </a:rPr>
              <a:t>X</a:t>
            </a:r>
            <a:r>
              <a:rPr sz="4400" baseline="-19360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. . . , </a:t>
            </a:r>
            <a:r>
              <a:rPr sz="4400" i="1" dirty="0">
                <a:latin typeface="Times New Roman"/>
                <a:cs typeface="Times New Roman"/>
              </a:rPr>
              <a:t>X</a:t>
            </a:r>
            <a:r>
              <a:rPr sz="4400" i="1" baseline="-19360" dirty="0">
                <a:latin typeface="Times New Roman"/>
                <a:cs typeface="Times New Roman"/>
              </a:rPr>
              <a:t>k </a:t>
            </a:r>
            <a:r>
              <a:rPr sz="4400" dirty="0">
                <a:latin typeface="Cambria"/>
                <a:cs typeface="Cambria"/>
              </a:rPr>
              <a:t>tương ứng với </a:t>
            </a:r>
            <a:r>
              <a:rPr sz="4400" i="1">
                <a:latin typeface="Cambria"/>
                <a:cs typeface="Cambria"/>
              </a:rPr>
              <a:t>k </a:t>
            </a: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tı́nh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có</a:t>
            </a:r>
            <a:r>
              <a:rPr lang="en-US" sz="4400" dirty="0">
                <a:latin typeface="Cambria"/>
                <a:cs typeface="Cambria"/>
              </a:rPr>
              <a:t> </a:t>
            </a:r>
            <a:r>
              <a:rPr sz="4400" i="1">
                <a:latin typeface="Times New Roman"/>
                <a:cs typeface="Times New Roman"/>
              </a:rPr>
              <a:t>I</a:t>
            </a:r>
            <a:r>
              <a:rPr sz="4400" baseline="-1936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Times New Roman"/>
                <a:cs typeface="Times New Roman"/>
              </a:rPr>
              <a:t>I</a:t>
            </a:r>
            <a:r>
              <a:rPr sz="4400" baseline="-19360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. . . , </a:t>
            </a:r>
            <a:r>
              <a:rPr sz="4400" i="1" dirty="0">
                <a:latin typeface="Times New Roman"/>
                <a:cs typeface="Times New Roman"/>
              </a:rPr>
              <a:t>I</a:t>
            </a:r>
            <a:r>
              <a:rPr sz="4400" i="1" baseline="-19360" dirty="0">
                <a:latin typeface="Times New Roman"/>
                <a:cs typeface="Times New Roman"/>
              </a:rPr>
              <a:t>k </a:t>
            </a:r>
            <a:r>
              <a:rPr sz="4400">
                <a:latin typeface="Cambria"/>
                <a:cs typeface="Cambria"/>
              </a:rPr>
              <a:t>được th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hi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dirty="0">
                <a:latin typeface="Cambria"/>
                <a:cs typeface="Cambria"/>
              </a:rPr>
              <a:t>qua </a:t>
            </a:r>
            <a:r>
              <a:rPr sz="4400" i="1">
                <a:latin typeface="Cambria"/>
                <a:cs typeface="Cambria"/>
              </a:rPr>
              <a:t>k </a:t>
            </a:r>
            <a:r>
              <a:rPr lang="vi-VN" sz="4400">
                <a:latin typeface="Cambria"/>
                <a:cs typeface="Cambria"/>
              </a:rPr>
              <a:t>tập </a:t>
            </a:r>
            <a:r>
              <a:rPr sz="4400">
                <a:latin typeface="Cambria"/>
                <a:cs typeface="Cambria"/>
              </a:rPr>
              <a:t>mờ </a:t>
            </a:r>
            <a:r>
              <a:rPr sz="4400" i="1" dirty="0">
                <a:latin typeface="Times New Roman"/>
                <a:cs typeface="Times New Roman"/>
              </a:rPr>
              <a:t>A</a:t>
            </a:r>
            <a:r>
              <a:rPr sz="4400" baseline="-19360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Times New Roman"/>
                <a:cs typeface="Times New Roman"/>
              </a:rPr>
              <a:t>A</a:t>
            </a:r>
            <a:r>
              <a:rPr sz="4400" baseline="-19360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. . . , </a:t>
            </a:r>
            <a:r>
              <a:rPr sz="4400" i="1" dirty="0">
                <a:latin typeface="Times New Roman"/>
                <a:cs typeface="Times New Roman"/>
              </a:rPr>
              <a:t>A</a:t>
            </a:r>
            <a:r>
              <a:rPr sz="4400" i="1" baseline="-19360" dirty="0">
                <a:latin typeface="Times New Roman"/>
                <a:cs typeface="Times New Roman"/>
              </a:rPr>
              <a:t>k </a:t>
            </a:r>
            <a:r>
              <a:rPr sz="4400">
                <a:latin typeface="Cambria"/>
                <a:cs typeface="Cambria"/>
              </a:rPr>
              <a:t>chı́nh là</a:t>
            </a:r>
            <a:r>
              <a:rPr lang="en-US" sz="4400">
                <a:latin typeface="Cambria"/>
                <a:cs typeface="Cambria"/>
              </a:rPr>
              <a:t>: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88045" y="7026275"/>
            <a:ext cx="17080865" cy="865622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084580">
              <a:lnSpc>
                <a:spcPct val="100000"/>
              </a:lnSpc>
              <a:spcBef>
                <a:spcPts val="1380"/>
              </a:spcBef>
            </a:pP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đó</a:t>
            </a:r>
            <a:r>
              <a:rPr lang="en-US"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×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× . . . ×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400" i="1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r>
              <a:rPr sz="4400" baseline="-1135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và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{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× </a:t>
            </a:r>
            <a:r>
              <a:rPr sz="4400" i="1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baseline="-1936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 </a:t>
            </a:r>
            <a:r>
              <a:rPr sz="4400" dirty="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× . . . × </a:t>
            </a:r>
            <a:r>
              <a:rPr sz="4400" i="1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</a:t>
            </a:r>
            <a:r>
              <a:rPr sz="4400" i="1" baseline="-1936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sz="4400">
                <a:solidFill>
                  <a:srgbClr val="011993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}</a:t>
            </a:r>
            <a:endParaRPr sz="44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603250" y="8682512"/>
            <a:ext cx="18932907" cy="829714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226060" marR="30480" indent="-188595">
              <a:lnSpc>
                <a:spcPts val="4980"/>
              </a:lnSpc>
              <a:spcBef>
                <a:spcPts val="3340"/>
              </a:spcBef>
              <a:buFont typeface="Microsoft Sans Serif"/>
              <a:buChar char="‣"/>
              <a:tabLst>
                <a:tab pos="412750" algn="l"/>
              </a:tabLst>
            </a:pPr>
            <a:r>
              <a:rPr sz="4400">
                <a:latin typeface="Cambria"/>
                <a:cs typeface="Cambria"/>
              </a:rPr>
              <a:t>Chứng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minh: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Đi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này có được do định </a:t>
            </a:r>
            <a:r>
              <a:rPr sz="4400">
                <a:latin typeface="Cambria"/>
                <a:cs typeface="Cambria"/>
              </a:rPr>
              <a:t>nghı̃a v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hàm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của tı́ch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Descartes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4182645"/>
            <a:ext cx="12954000" cy="249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87132" y="3753328"/>
            <a:ext cx="2673788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conf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 =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917" y="1109474"/>
            <a:ext cx="17780635" cy="20949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3085" indent="-502920">
              <a:lnSpc>
                <a:spcPct val="150000"/>
              </a:lnSpc>
              <a:buSzPct val="123529"/>
              <a:buFontTx/>
              <a:buChar char="•"/>
              <a:tabLst>
                <a:tab pos="552450" algn="l"/>
              </a:tabLst>
            </a:pPr>
            <a:r>
              <a:rPr sz="4800">
                <a:latin typeface="Cambria"/>
                <a:cs typeface="Cambria"/>
              </a:rPr>
              <a:t>Cho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b="1" dirty="0">
                <a:latin typeface="Cambria"/>
                <a:cs typeface="Cambria"/>
              </a:rPr>
              <a:t>ℜ</a:t>
            </a:r>
            <a:r>
              <a:rPr sz="4800" dirty="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:&lt; </a:t>
            </a:r>
            <a:r>
              <a:rPr sz="4800" i="1">
                <a:latin typeface="Times New Roman"/>
                <a:cs typeface="Times New Roman"/>
              </a:rPr>
              <a:t>X</a:t>
            </a:r>
            <a:r>
              <a:rPr sz="4800" i="1" baseline="-19360">
                <a:latin typeface="Times New Roman"/>
                <a:cs typeface="Times New Roman"/>
              </a:rPr>
              <a:t>j</a:t>
            </a:r>
            <a:r>
              <a:rPr lang="en-US" sz="4800" i="1">
                <a:latin typeface="Times New Roman"/>
                <a:cs typeface="Times New Roman"/>
              </a:rPr>
              <a:t> </a:t>
            </a:r>
            <a:r>
              <a:rPr sz="4800">
                <a:latin typeface="Cambria"/>
                <a:cs typeface="Cambria"/>
              </a:rPr>
              <a:t>: </a:t>
            </a:r>
            <a:r>
              <a:rPr sz="4800" i="1">
                <a:latin typeface="Times New Roman"/>
                <a:cs typeface="Times New Roman"/>
              </a:rPr>
              <a:t>A</a:t>
            </a:r>
            <a:r>
              <a:rPr sz="4800" i="1" baseline="-19360">
                <a:latin typeface="Times New Roman"/>
                <a:cs typeface="Times New Roman"/>
              </a:rPr>
              <a:t>j</a:t>
            </a:r>
            <a:r>
              <a:rPr lang="en-US" sz="4800" i="1" baseline="-25000">
                <a:latin typeface="Times New Roman"/>
                <a:cs typeface="Times New Roman"/>
              </a:rPr>
              <a:t> </a:t>
            </a:r>
            <a:r>
              <a:rPr sz="4800">
                <a:latin typeface="Cambria"/>
                <a:cs typeface="Cambria"/>
              </a:rPr>
              <a:t>&gt; </a:t>
            </a:r>
            <a:r>
              <a:rPr sz="4800" dirty="0">
                <a:latin typeface="Cambria"/>
                <a:cs typeface="Cambria"/>
              </a:rPr>
              <a:t>⟹ </a:t>
            </a:r>
            <a:r>
              <a:rPr sz="4800">
                <a:latin typeface="Cambria"/>
                <a:cs typeface="Cambria"/>
              </a:rPr>
              <a:t>&lt; </a:t>
            </a:r>
            <a:r>
              <a:rPr sz="4800" i="1">
                <a:latin typeface="Times New Roman"/>
                <a:cs typeface="Times New Roman"/>
              </a:rPr>
              <a:t>Y</a:t>
            </a:r>
            <a:r>
              <a:rPr sz="4800" i="1" baseline="-19360">
                <a:latin typeface="Times New Roman"/>
                <a:cs typeface="Times New Roman"/>
              </a:rPr>
              <a:t>k</a:t>
            </a:r>
            <a:r>
              <a:rPr lang="en-US" sz="4800" i="1" baseline="-25000">
                <a:latin typeface="Times New Roman"/>
                <a:cs typeface="Times New Roman"/>
              </a:rPr>
              <a:t> </a:t>
            </a:r>
            <a:r>
              <a:rPr sz="4800">
                <a:latin typeface="Cambria"/>
                <a:cs typeface="Cambria"/>
              </a:rPr>
              <a:t>: </a:t>
            </a:r>
            <a:r>
              <a:rPr sz="4800" i="1">
                <a:latin typeface="Times New Roman"/>
                <a:cs typeface="Times New Roman"/>
              </a:rPr>
              <a:t>B</a:t>
            </a:r>
            <a:r>
              <a:rPr sz="4800" i="1" baseline="-19360">
                <a:latin typeface="Times New Roman"/>
                <a:cs typeface="Times New Roman"/>
              </a:rPr>
              <a:t>k</a:t>
            </a:r>
            <a:r>
              <a:rPr lang="en-US" sz="4800" i="1" baseline="-25000" dirty="0">
                <a:latin typeface="Times New Roman"/>
                <a:cs typeface="Times New Roman"/>
              </a:rPr>
              <a:t> </a:t>
            </a:r>
            <a:r>
              <a:rPr sz="4800">
                <a:latin typeface="Cambria"/>
                <a:cs typeface="Cambria"/>
              </a:rPr>
              <a:t>&gt; </a:t>
            </a:r>
            <a:r>
              <a:rPr sz="4800" dirty="0">
                <a:latin typeface="Cambria"/>
                <a:cs typeface="Cambria"/>
              </a:rPr>
              <a:t>tương ứng với </a:t>
            </a:r>
            <a:r>
              <a:rPr sz="4800">
                <a:latin typeface="Cambria"/>
                <a:cs typeface="Cambria"/>
              </a:rPr>
              <a:t>2 thu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c </a:t>
            </a:r>
            <a:r>
              <a:rPr sz="4800" dirty="0">
                <a:latin typeface="Cambria"/>
                <a:cs typeface="Cambria"/>
              </a:rPr>
              <a:t>tı́nh </a:t>
            </a:r>
            <a:r>
              <a:rPr sz="4800" i="1" dirty="0">
                <a:latin typeface="Cambria"/>
                <a:cs typeface="Cambria"/>
              </a:rPr>
              <a:t>j </a:t>
            </a:r>
            <a:r>
              <a:rPr sz="4800">
                <a:latin typeface="Cambria"/>
                <a:cs typeface="Cambria"/>
              </a:rPr>
              <a:t>và </a:t>
            </a:r>
            <a:r>
              <a:rPr sz="4800" i="1">
                <a:latin typeface="Cambria"/>
                <a:cs typeface="Cambria"/>
              </a:rPr>
              <a:t>k</a:t>
            </a:r>
            <a:r>
              <a:rPr lang="en-US" sz="4800">
                <a:latin typeface="Cambria"/>
                <a:cs typeface="Cambria"/>
              </a:rPr>
              <a:t> trong dataset </a:t>
            </a:r>
            <a:r>
              <a:rPr lang="en-US" sz="4800" b="1">
                <a:latin typeface="Cambria"/>
                <a:cs typeface="Cambria"/>
              </a:rPr>
              <a:t>D,</a:t>
            </a:r>
            <a:r>
              <a:rPr lang="en-US" sz="4800">
                <a:latin typeface="Cambria"/>
                <a:cs typeface="Cambria"/>
              </a:rPr>
              <a:t> ta có: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7" y="5405051"/>
            <a:ext cx="15276533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Font typeface="Cambria"/>
              <a:buChar char="•"/>
              <a:tabLst>
                <a:tab pos="515620" algn="l"/>
                <a:tab pos="9753600" algn="l"/>
              </a:tabLst>
            </a:pPr>
            <a:r>
              <a:rPr sz="4800" b="1" dirty="0">
                <a:latin typeface="Cambria"/>
                <a:cs typeface="Cambria"/>
              </a:rPr>
              <a:t>Tính chất 12: </a:t>
            </a:r>
            <a:r>
              <a:rPr sz="4800" i="1" dirty="0">
                <a:latin typeface="Cambria"/>
                <a:cs typeface="Cambria"/>
              </a:rPr>
              <a:t>Độ tin cậy mờ </a:t>
            </a:r>
            <a:r>
              <a:rPr sz="4800">
                <a:latin typeface="Cambria"/>
                <a:cs typeface="Cambria"/>
              </a:rPr>
              <a:t>của lu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t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lang="en-US" sz="48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ℜ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là</a:t>
            </a:r>
            <a:r>
              <a:rPr lang="en-US" sz="4800"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1500" y="3227199"/>
            <a:ext cx="3962400" cy="16472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600"/>
              </a:spcBef>
              <a:spcAft>
                <a:spcPts val="600"/>
              </a:spcAft>
            </a:pP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lang="en-US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⇒ </a:t>
            </a:r>
            <a:r>
              <a:rPr lang="en-US"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lang="en-US" sz="4800" i="1" baseline="-1936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</a:p>
          <a:p>
            <a:pPr marL="12700" algn="ctr">
              <a:spcBef>
                <a:spcPts val="600"/>
              </a:spcBef>
              <a:spcAft>
                <a:spcPts val="600"/>
              </a:spcAft>
            </a:pP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supp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lang="en-US" sz="4800" i="1" baseline="-2500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101609" y="4130675"/>
            <a:ext cx="36021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58" y="6950075"/>
            <a:ext cx="12214392" cy="264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650" y="1082675"/>
            <a:ext cx="18973800" cy="16123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65785" marR="43180" indent="-502920">
              <a:lnSpc>
                <a:spcPct val="113799"/>
              </a:lnSpc>
              <a:spcBef>
                <a:spcPts val="535"/>
              </a:spcBef>
              <a:buSzPct val="123529"/>
              <a:buFont typeface="Cambria"/>
              <a:buChar char="•"/>
              <a:tabLst>
                <a:tab pos="565150" algn="l"/>
              </a:tabLst>
            </a:pPr>
            <a:r>
              <a:rPr sz="4400" b="1" spc="15">
                <a:latin typeface="Cambria"/>
                <a:cs typeface="Cambria"/>
              </a:rPr>
              <a:t>Tính</a:t>
            </a:r>
            <a:r>
              <a:rPr sz="4400" b="1" spc="65">
                <a:latin typeface="Cambria"/>
                <a:cs typeface="Cambria"/>
              </a:rPr>
              <a:t> </a:t>
            </a:r>
            <a:r>
              <a:rPr sz="4400" b="1" spc="10">
                <a:latin typeface="Cambria"/>
                <a:cs typeface="Cambria"/>
              </a:rPr>
              <a:t>chất</a:t>
            </a:r>
            <a:r>
              <a:rPr lang="en-US" sz="4400" b="1" spc="10">
                <a:latin typeface="Cambria"/>
                <a:cs typeface="Cambria"/>
              </a:rPr>
              <a:t> </a:t>
            </a:r>
            <a:r>
              <a:rPr sz="4400" b="1" spc="10">
                <a:latin typeface="Cambria"/>
                <a:cs typeface="Cambria"/>
              </a:rPr>
              <a:t>13</a:t>
            </a:r>
            <a:r>
              <a:rPr sz="4400" b="1" spc="10" dirty="0">
                <a:latin typeface="Cambria"/>
                <a:cs typeface="Cambria"/>
              </a:rPr>
              <a:t>:</a:t>
            </a:r>
            <a:r>
              <a:rPr sz="4400" b="1" spc="80" dirty="0">
                <a:latin typeface="Cambria"/>
                <a:cs typeface="Cambria"/>
              </a:rPr>
              <a:t> </a:t>
            </a:r>
            <a:r>
              <a:rPr sz="4400" spc="15">
                <a:latin typeface="Cambria"/>
                <a:cs typeface="Cambria"/>
              </a:rPr>
              <a:t>Cho</a:t>
            </a:r>
            <a:r>
              <a:rPr sz="4400" spc="70">
                <a:latin typeface="Cambria"/>
                <a:cs typeface="Cambria"/>
              </a:rPr>
              <a:t> </a:t>
            </a:r>
            <a:r>
              <a:rPr sz="4400" spc="-70">
                <a:latin typeface="Cambria"/>
                <a:cs typeface="Cambria"/>
              </a:rPr>
              <a:t>lu</a:t>
            </a:r>
            <a:r>
              <a:rPr lang="en-US" sz="4400" spc="-70">
                <a:latin typeface="Cambria"/>
                <a:cs typeface="Cambria"/>
              </a:rPr>
              <a:t>ậ</a:t>
            </a:r>
            <a:r>
              <a:rPr sz="4400" spc="-70">
                <a:latin typeface="Cambria"/>
                <a:cs typeface="Cambria"/>
              </a:rPr>
              <a:t>t</a:t>
            </a:r>
            <a:r>
              <a:rPr sz="4400" spc="70">
                <a:latin typeface="Cambria"/>
                <a:cs typeface="Cambria"/>
              </a:rPr>
              <a:t> </a:t>
            </a:r>
            <a:r>
              <a:rPr sz="4400" b="1" spc="555">
                <a:latin typeface="Cambria"/>
                <a:cs typeface="Cambria"/>
              </a:rPr>
              <a:t>ℜ</a:t>
            </a:r>
            <a:r>
              <a:rPr lang="en-US" sz="4400" spc="555">
                <a:latin typeface="Cambria"/>
                <a:cs typeface="Cambria"/>
              </a:rPr>
              <a:t> </a:t>
            </a:r>
            <a:r>
              <a:rPr sz="4400" spc="350">
                <a:latin typeface="Cambria"/>
                <a:cs typeface="Cambria"/>
              </a:rPr>
              <a:t>:&lt;</a:t>
            </a:r>
            <a:r>
              <a:rPr sz="4400" i="1" spc="-65">
                <a:latin typeface="Times New Roman"/>
                <a:cs typeface="Times New Roman"/>
              </a:rPr>
              <a:t>X</a:t>
            </a:r>
            <a:r>
              <a:rPr sz="4400" i="1" spc="-97" baseline="-19360">
                <a:latin typeface="Times New Roman"/>
                <a:cs typeface="Times New Roman"/>
              </a:rPr>
              <a:t>p</a:t>
            </a:r>
            <a:r>
              <a:rPr lang="en-US" sz="4400" i="1" spc="-97">
                <a:latin typeface="Times New Roman"/>
                <a:cs typeface="Times New Roman"/>
              </a:rPr>
              <a:t> </a:t>
            </a:r>
            <a:r>
              <a:rPr sz="4400" spc="70">
                <a:latin typeface="Cambria"/>
                <a:cs typeface="Cambria"/>
              </a:rPr>
              <a:t>:</a:t>
            </a:r>
            <a:r>
              <a:rPr sz="4400" spc="280">
                <a:latin typeface="Cambria"/>
                <a:cs typeface="Cambria"/>
              </a:rPr>
              <a:t> </a:t>
            </a:r>
            <a:r>
              <a:rPr sz="4400" i="1" spc="-65">
                <a:latin typeface="Times New Roman"/>
                <a:cs typeface="Times New Roman"/>
              </a:rPr>
              <a:t>A</a:t>
            </a:r>
            <a:r>
              <a:rPr sz="4400" i="1" spc="-97" baseline="-19360">
                <a:latin typeface="Times New Roman"/>
                <a:cs typeface="Times New Roman"/>
              </a:rPr>
              <a:t>p</a:t>
            </a:r>
            <a:r>
              <a:rPr lang="en-US" sz="4400" i="1" spc="-97">
                <a:latin typeface="Times New Roman"/>
                <a:cs typeface="Times New Roman"/>
              </a:rPr>
              <a:t> </a:t>
            </a:r>
            <a:r>
              <a:rPr sz="4400" spc="625">
                <a:latin typeface="Cambria"/>
                <a:cs typeface="Cambria"/>
              </a:rPr>
              <a:t>&gt;</a:t>
            </a:r>
            <a:r>
              <a:rPr lang="en-US" sz="4400" spc="275">
                <a:latin typeface="Cambria"/>
                <a:cs typeface="Cambria"/>
              </a:rPr>
              <a:t> </a:t>
            </a:r>
            <a:r>
              <a:rPr sz="4400" spc="440">
                <a:latin typeface="Cambria"/>
                <a:cs typeface="Cambria"/>
              </a:rPr>
              <a:t>&amp;</a:t>
            </a:r>
            <a:r>
              <a:rPr lang="en-US" sz="4400" spc="270">
                <a:latin typeface="Cambria"/>
                <a:cs typeface="Cambria"/>
              </a:rPr>
              <a:t> </a:t>
            </a:r>
            <a:r>
              <a:rPr sz="4400" spc="625">
                <a:latin typeface="Cambria"/>
                <a:cs typeface="Cambria"/>
              </a:rPr>
              <a:t>&lt;</a:t>
            </a:r>
            <a:r>
              <a:rPr sz="4400" i="1" spc="-70">
                <a:latin typeface="Times New Roman"/>
                <a:cs typeface="Times New Roman"/>
              </a:rPr>
              <a:t>X</a:t>
            </a:r>
            <a:r>
              <a:rPr sz="4400" i="1" spc="-104" baseline="-19360">
                <a:latin typeface="Times New Roman"/>
                <a:cs typeface="Times New Roman"/>
              </a:rPr>
              <a:t>q</a:t>
            </a:r>
            <a:r>
              <a:rPr lang="en-US" sz="4400" i="1" spc="-104">
                <a:latin typeface="Times New Roman"/>
                <a:cs typeface="Times New Roman"/>
              </a:rPr>
              <a:t> </a:t>
            </a:r>
            <a:r>
              <a:rPr sz="4400" spc="70">
                <a:latin typeface="Cambria"/>
                <a:cs typeface="Cambria"/>
              </a:rPr>
              <a:t>:</a:t>
            </a:r>
            <a:r>
              <a:rPr lang="en-US" sz="4400" spc="280">
                <a:latin typeface="Cambria"/>
                <a:cs typeface="Cambria"/>
              </a:rPr>
              <a:t> </a:t>
            </a:r>
            <a:r>
              <a:rPr sz="4400" i="1" spc="-70">
                <a:latin typeface="Times New Roman"/>
                <a:cs typeface="Times New Roman"/>
              </a:rPr>
              <a:t>A</a:t>
            </a:r>
            <a:r>
              <a:rPr sz="4400" i="1" spc="-104" baseline="-19360">
                <a:latin typeface="Times New Roman"/>
                <a:cs typeface="Times New Roman"/>
              </a:rPr>
              <a:t>q</a:t>
            </a:r>
            <a:r>
              <a:rPr lang="en-US" sz="4400" i="1" spc="-104">
                <a:latin typeface="Times New Roman"/>
                <a:cs typeface="Times New Roman"/>
              </a:rPr>
              <a:t> </a:t>
            </a:r>
            <a:r>
              <a:rPr sz="4400" spc="625">
                <a:latin typeface="Cambria"/>
                <a:cs typeface="Cambria"/>
              </a:rPr>
              <a:t>&gt;</a:t>
            </a:r>
            <a:r>
              <a:rPr lang="en-US" sz="4400" spc="275">
                <a:latin typeface="Cambria"/>
                <a:cs typeface="Cambria"/>
              </a:rPr>
              <a:t> </a:t>
            </a:r>
            <a:r>
              <a:rPr sz="4400" spc="1875">
                <a:latin typeface="Cambria"/>
                <a:cs typeface="Cambria"/>
              </a:rPr>
              <a:t>⟹</a:t>
            </a:r>
            <a:r>
              <a:rPr sz="4400" spc="625">
                <a:latin typeface="Cambria"/>
                <a:cs typeface="Cambria"/>
              </a:rPr>
              <a:t>&lt;</a:t>
            </a:r>
            <a:r>
              <a:rPr sz="4400" i="1" spc="-75">
                <a:latin typeface="Times New Roman"/>
                <a:cs typeface="Times New Roman"/>
              </a:rPr>
              <a:t>Y</a:t>
            </a:r>
            <a:r>
              <a:rPr sz="4400" i="1" spc="-112" baseline="-19360">
                <a:latin typeface="Times New Roman"/>
                <a:cs typeface="Times New Roman"/>
              </a:rPr>
              <a:t>k</a:t>
            </a:r>
            <a:r>
              <a:rPr lang="en-US" sz="4400" i="1" spc="-112">
                <a:latin typeface="Times New Roman"/>
                <a:cs typeface="Times New Roman"/>
              </a:rPr>
              <a:t> </a:t>
            </a:r>
            <a:r>
              <a:rPr sz="4400" spc="70">
                <a:latin typeface="Cambria"/>
                <a:cs typeface="Cambria"/>
              </a:rPr>
              <a:t>:</a:t>
            </a:r>
            <a:r>
              <a:rPr sz="4400" spc="275">
                <a:latin typeface="Cambria"/>
                <a:cs typeface="Cambria"/>
              </a:rPr>
              <a:t> </a:t>
            </a:r>
            <a:r>
              <a:rPr sz="4400" i="1" spc="-70">
                <a:latin typeface="Times New Roman"/>
                <a:cs typeface="Times New Roman"/>
              </a:rPr>
              <a:t>B</a:t>
            </a:r>
            <a:r>
              <a:rPr sz="4400" i="1" spc="-104" baseline="-19360">
                <a:latin typeface="Times New Roman"/>
                <a:cs typeface="Times New Roman"/>
              </a:rPr>
              <a:t>k</a:t>
            </a:r>
            <a:r>
              <a:rPr lang="en-US" sz="4400" i="1" spc="-104">
                <a:latin typeface="Times New Roman"/>
                <a:cs typeface="Times New Roman"/>
              </a:rPr>
              <a:t> </a:t>
            </a:r>
            <a:r>
              <a:rPr sz="4400" spc="625">
                <a:latin typeface="Cambria"/>
                <a:cs typeface="Cambria"/>
              </a:rPr>
              <a:t>&gt;</a:t>
            </a:r>
            <a:r>
              <a:rPr lang="en-US" sz="4400" spc="625">
                <a:latin typeface="Cambria"/>
                <a:cs typeface="Cambria"/>
              </a:rPr>
              <a:t> </a:t>
            </a:r>
            <a:r>
              <a:rPr sz="4400" spc="10">
                <a:latin typeface="Cambria"/>
                <a:cs typeface="Cambria"/>
              </a:rPr>
              <a:t>tương</a:t>
            </a:r>
            <a:r>
              <a:rPr sz="4400" spc="250">
                <a:latin typeface="Cambria"/>
                <a:cs typeface="Cambria"/>
              </a:rPr>
              <a:t> </a:t>
            </a:r>
            <a:r>
              <a:rPr sz="4400" spc="-229" dirty="0">
                <a:latin typeface="Cambria"/>
                <a:cs typeface="Cambria"/>
              </a:rPr>
              <a:t>ứng</a:t>
            </a:r>
            <a:r>
              <a:rPr sz="4400" spc="250" dirty="0">
                <a:latin typeface="Cambria"/>
                <a:cs typeface="Cambria"/>
              </a:rPr>
              <a:t> </a:t>
            </a:r>
            <a:r>
              <a:rPr sz="4400" spc="-390">
                <a:latin typeface="Cambria"/>
                <a:cs typeface="Cambria"/>
              </a:rPr>
              <a:t>với</a:t>
            </a:r>
            <a:r>
              <a:rPr sz="4400" spc="254">
                <a:latin typeface="Cambria"/>
                <a:cs typeface="Cambria"/>
              </a:rPr>
              <a:t> </a:t>
            </a:r>
            <a:r>
              <a:rPr sz="4400" spc="-340">
                <a:latin typeface="Cambria"/>
                <a:cs typeface="Cambria"/>
              </a:rPr>
              <a:t>các</a:t>
            </a:r>
            <a:r>
              <a:rPr lang="en-US" sz="4400" spc="-340">
                <a:latin typeface="Cambria"/>
                <a:cs typeface="Cambria"/>
              </a:rPr>
              <a:t> </a:t>
            </a:r>
            <a:r>
              <a:rPr sz="4400" spc="-80">
                <a:latin typeface="Cambria"/>
                <a:cs typeface="Cambria"/>
              </a:rPr>
              <a:t>thu</a:t>
            </a:r>
            <a:r>
              <a:rPr lang="en-US" sz="4400" spc="-80">
                <a:latin typeface="Cambria"/>
                <a:cs typeface="Cambria"/>
              </a:rPr>
              <a:t>ộ</a:t>
            </a:r>
            <a:r>
              <a:rPr sz="4400" spc="15">
                <a:latin typeface="Cambria"/>
                <a:cs typeface="Cambria"/>
              </a:rPr>
              <a:t>c</a:t>
            </a:r>
            <a:r>
              <a:rPr sz="4400" spc="145">
                <a:latin typeface="Cambria"/>
                <a:cs typeface="Cambria"/>
              </a:rPr>
              <a:t> </a:t>
            </a:r>
            <a:r>
              <a:rPr sz="4400" spc="-229" dirty="0">
                <a:latin typeface="Cambria"/>
                <a:cs typeface="Cambria"/>
              </a:rPr>
              <a:t>tı́nh</a:t>
            </a:r>
            <a:r>
              <a:rPr sz="4400" spc="150" dirty="0">
                <a:latin typeface="Cambria"/>
                <a:cs typeface="Cambria"/>
              </a:rPr>
              <a:t> </a:t>
            </a:r>
            <a:r>
              <a:rPr sz="4400" i="1" spc="10" dirty="0">
                <a:latin typeface="Cambria"/>
                <a:cs typeface="Cambria"/>
              </a:rPr>
              <a:t>p,</a:t>
            </a:r>
            <a:r>
              <a:rPr sz="4400" i="1" spc="145" dirty="0">
                <a:latin typeface="Cambria"/>
                <a:cs typeface="Cambria"/>
              </a:rPr>
              <a:t> </a:t>
            </a:r>
            <a:r>
              <a:rPr sz="4400" i="1" spc="15" dirty="0">
                <a:latin typeface="Cambria"/>
                <a:cs typeface="Cambria"/>
              </a:rPr>
              <a:t>q</a:t>
            </a:r>
            <a:r>
              <a:rPr sz="4400" i="1" spc="150" dirty="0">
                <a:latin typeface="Cambria"/>
                <a:cs typeface="Cambria"/>
              </a:rPr>
              <a:t> </a:t>
            </a:r>
            <a:r>
              <a:rPr sz="4400" spc="-175">
                <a:latin typeface="Cambria"/>
                <a:cs typeface="Cambria"/>
              </a:rPr>
              <a:t>và</a:t>
            </a:r>
            <a:r>
              <a:rPr sz="4400" spc="145">
                <a:latin typeface="Cambria"/>
                <a:cs typeface="Cambria"/>
              </a:rPr>
              <a:t> </a:t>
            </a:r>
            <a:r>
              <a:rPr sz="4400" i="1" spc="10">
                <a:latin typeface="Cambria"/>
                <a:cs typeface="Cambria"/>
              </a:rPr>
              <a:t>k</a:t>
            </a:r>
            <a:r>
              <a:rPr lang="en-US" sz="4400" i="1" spc="10">
                <a:latin typeface="Cambria"/>
                <a:cs typeface="Cambria"/>
              </a:rPr>
              <a:t>,</a:t>
            </a:r>
            <a:r>
              <a:rPr sz="4400" spc="15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trong</a:t>
            </a:r>
            <a:r>
              <a:rPr sz="4400" spc="150">
                <a:latin typeface="Cambria"/>
                <a:cs typeface="Cambria"/>
              </a:rPr>
              <a:t> </a:t>
            </a:r>
            <a:r>
              <a:rPr lang="en-US" sz="4400" spc="15">
                <a:latin typeface="Cambria"/>
                <a:cs typeface="Cambria"/>
              </a:rPr>
              <a:t>dataset </a:t>
            </a:r>
            <a:r>
              <a:rPr lang="en-US" sz="4400" b="1" spc="15">
                <a:latin typeface="Cambria"/>
                <a:cs typeface="Cambria"/>
              </a:rPr>
              <a:t>D</a:t>
            </a:r>
            <a:r>
              <a:rPr sz="4400" spc="-5">
                <a:latin typeface="Cambria"/>
                <a:cs typeface="Cambria"/>
              </a:rPr>
              <a:t> </a:t>
            </a:r>
            <a:r>
              <a:rPr sz="4400" spc="10" dirty="0">
                <a:latin typeface="Cambria"/>
                <a:cs typeface="Cambria"/>
              </a:rPr>
              <a:t>ta</a:t>
            </a:r>
            <a:r>
              <a:rPr sz="4400" spc="-5" dirty="0">
                <a:latin typeface="Cambria"/>
                <a:cs typeface="Cambria"/>
              </a:rPr>
              <a:t> </a:t>
            </a:r>
            <a:r>
              <a:rPr sz="4400" spc="-170" dirty="0">
                <a:latin typeface="Cambria"/>
                <a:cs typeface="Cambria"/>
              </a:rPr>
              <a:t>có</a:t>
            </a:r>
            <a:r>
              <a:rPr sz="4400" spc="-5" dirty="0">
                <a:latin typeface="Cambria"/>
                <a:cs typeface="Cambria"/>
              </a:rPr>
              <a:t> </a:t>
            </a:r>
            <a:r>
              <a:rPr sz="4400" i="1" spc="15" dirty="0">
                <a:latin typeface="Cambria"/>
                <a:cs typeface="Cambria"/>
              </a:rPr>
              <a:t>độ</a:t>
            </a:r>
            <a:r>
              <a:rPr sz="4400" i="1" spc="-5" dirty="0">
                <a:latin typeface="Cambria"/>
                <a:cs typeface="Cambria"/>
              </a:rPr>
              <a:t> </a:t>
            </a:r>
            <a:r>
              <a:rPr sz="4400" i="1" spc="10" dirty="0">
                <a:latin typeface="Cambria"/>
                <a:cs typeface="Cambria"/>
              </a:rPr>
              <a:t>tin</a:t>
            </a:r>
            <a:r>
              <a:rPr sz="4400" i="1" spc="-5" dirty="0">
                <a:latin typeface="Cambria"/>
                <a:cs typeface="Cambria"/>
              </a:rPr>
              <a:t> </a:t>
            </a:r>
            <a:r>
              <a:rPr sz="4400" i="1">
                <a:latin typeface="Cambria"/>
                <a:cs typeface="Cambria"/>
              </a:rPr>
              <a:t>cậy </a:t>
            </a:r>
            <a:r>
              <a:rPr sz="4400" i="1" spc="20">
                <a:latin typeface="Cambria"/>
                <a:cs typeface="Cambria"/>
              </a:rPr>
              <a:t>mờ</a:t>
            </a:r>
            <a:r>
              <a:rPr lang="en-US" sz="4400" i="1" spc="20">
                <a:latin typeface="Cambria"/>
                <a:cs typeface="Cambria"/>
              </a:rPr>
              <a:t> </a:t>
            </a:r>
            <a:r>
              <a:rPr sz="4400" spc="-400">
                <a:latin typeface="Cambria"/>
                <a:cs typeface="Cambria"/>
              </a:rPr>
              <a:t>của</a:t>
            </a:r>
            <a:r>
              <a:rPr sz="4400" spc="360">
                <a:latin typeface="Cambria"/>
                <a:cs typeface="Cambria"/>
              </a:rPr>
              <a:t> </a:t>
            </a:r>
            <a:r>
              <a:rPr sz="4400" spc="-70">
                <a:latin typeface="Cambria"/>
                <a:cs typeface="Cambria"/>
              </a:rPr>
              <a:t>lu</a:t>
            </a:r>
            <a:r>
              <a:rPr lang="en-US" sz="4400" spc="-70">
                <a:latin typeface="Cambria"/>
                <a:cs typeface="Cambria"/>
              </a:rPr>
              <a:t>ậ</a:t>
            </a:r>
            <a:r>
              <a:rPr sz="4400" spc="-70">
                <a:latin typeface="Cambria"/>
                <a:cs typeface="Cambria"/>
              </a:rPr>
              <a:t>t</a:t>
            </a:r>
            <a:r>
              <a:rPr lang="en-US" sz="4400" spc="-70">
                <a:latin typeface="Cambria"/>
                <a:cs typeface="Cambria"/>
              </a:rPr>
              <a:t> </a:t>
            </a:r>
            <a:r>
              <a:rPr lang="en-US" sz="4400" b="1" spc="555">
                <a:latin typeface="Cambria"/>
                <a:cs typeface="Cambria"/>
              </a:rPr>
              <a:t>ℜ</a:t>
            </a:r>
            <a:r>
              <a:rPr lang="en-US" sz="4400" spc="555">
                <a:latin typeface="Cambria"/>
                <a:cs typeface="Cambria"/>
              </a:rPr>
              <a:t> </a:t>
            </a:r>
            <a:r>
              <a:rPr sz="4400" spc="-300">
                <a:latin typeface="Cambria"/>
                <a:cs typeface="Cambria"/>
              </a:rPr>
              <a:t>là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650" y="5863445"/>
            <a:ext cx="9961245" cy="93423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005"/>
              </a:spcBef>
              <a:buSzPct val="123529"/>
              <a:buFont typeface="Cambria"/>
              <a:buChar char="•"/>
              <a:tabLst>
                <a:tab pos="515620" algn="l"/>
                <a:tab pos="9319260" algn="l"/>
              </a:tabLst>
            </a:pPr>
            <a:r>
              <a:rPr sz="4400" b="1" spc="15" dirty="0">
                <a:latin typeface="Cambria"/>
                <a:cs typeface="Cambria"/>
              </a:rPr>
              <a:t>Tính</a:t>
            </a:r>
            <a:r>
              <a:rPr sz="4400" b="1" spc="60" dirty="0">
                <a:latin typeface="Cambria"/>
                <a:cs typeface="Cambria"/>
              </a:rPr>
              <a:t> </a:t>
            </a:r>
            <a:r>
              <a:rPr sz="4400" b="1" spc="10" dirty="0">
                <a:latin typeface="Cambria"/>
                <a:cs typeface="Cambria"/>
              </a:rPr>
              <a:t>chất</a:t>
            </a:r>
            <a:r>
              <a:rPr sz="4400" b="1" spc="60" dirty="0">
                <a:latin typeface="Cambria"/>
                <a:cs typeface="Cambria"/>
              </a:rPr>
              <a:t> </a:t>
            </a:r>
            <a:r>
              <a:rPr sz="4400" b="1" spc="10" dirty="0">
                <a:latin typeface="Cambria"/>
                <a:cs typeface="Cambria"/>
              </a:rPr>
              <a:t>14:</a:t>
            </a:r>
            <a:r>
              <a:rPr sz="4400" b="1" spc="80" dirty="0">
                <a:latin typeface="Cambria"/>
                <a:cs typeface="Cambria"/>
              </a:rPr>
              <a:t> </a:t>
            </a:r>
            <a:r>
              <a:rPr sz="4400" i="1" spc="15" dirty="0">
                <a:latin typeface="Cambria"/>
                <a:cs typeface="Cambria"/>
              </a:rPr>
              <a:t>Độ</a:t>
            </a:r>
            <a:r>
              <a:rPr sz="4400" i="1" spc="65" dirty="0">
                <a:latin typeface="Cambria"/>
                <a:cs typeface="Cambria"/>
              </a:rPr>
              <a:t> </a:t>
            </a:r>
            <a:r>
              <a:rPr sz="4400" i="1" spc="5" dirty="0">
                <a:latin typeface="Cambria"/>
                <a:cs typeface="Cambria"/>
              </a:rPr>
              <a:t>cải</a:t>
            </a:r>
            <a:r>
              <a:rPr sz="4400" i="1" spc="60" dirty="0">
                <a:latin typeface="Cambria"/>
                <a:cs typeface="Cambria"/>
              </a:rPr>
              <a:t> </a:t>
            </a:r>
            <a:r>
              <a:rPr sz="4400" i="1" spc="10" dirty="0">
                <a:latin typeface="Cambria"/>
                <a:cs typeface="Cambria"/>
              </a:rPr>
              <a:t>thiện</a:t>
            </a:r>
            <a:r>
              <a:rPr sz="4400" i="1" spc="60" dirty="0">
                <a:latin typeface="Cambria"/>
                <a:cs typeface="Cambria"/>
              </a:rPr>
              <a:t> </a:t>
            </a:r>
            <a:r>
              <a:rPr sz="4400" spc="-135">
                <a:latin typeface="Cambria"/>
                <a:cs typeface="Cambria"/>
              </a:rPr>
              <a:t>của</a:t>
            </a:r>
            <a:r>
              <a:rPr sz="4400" spc="65">
                <a:latin typeface="Cambria"/>
                <a:cs typeface="Cambria"/>
              </a:rPr>
              <a:t> </a:t>
            </a:r>
            <a:r>
              <a:rPr sz="4400" spc="-70">
                <a:latin typeface="Cambria"/>
                <a:cs typeface="Cambria"/>
              </a:rPr>
              <a:t>lu</a:t>
            </a:r>
            <a:r>
              <a:rPr lang="en-US" sz="4400" spc="-70">
                <a:latin typeface="Cambria"/>
                <a:cs typeface="Cambria"/>
              </a:rPr>
              <a:t>ậ</a:t>
            </a:r>
            <a:r>
              <a:rPr sz="4400" spc="-70">
                <a:latin typeface="Cambria"/>
                <a:cs typeface="Cambria"/>
              </a:rPr>
              <a:t>t</a:t>
            </a:r>
            <a:r>
              <a:rPr lang="en-US" sz="4400" spc="-70">
                <a:latin typeface="Cambria"/>
                <a:cs typeface="Cambria"/>
              </a:rPr>
              <a:t> </a:t>
            </a:r>
            <a:r>
              <a:rPr lang="en-US" sz="4400" b="1" spc="555">
                <a:latin typeface="Cambria"/>
                <a:cs typeface="Cambria"/>
              </a:rPr>
              <a:t>ℜ</a:t>
            </a:r>
            <a:r>
              <a:rPr sz="4400" spc="-300">
                <a:latin typeface="Cambria"/>
                <a:cs typeface="Cambria"/>
              </a:rPr>
              <a:t>là</a:t>
            </a:r>
            <a:r>
              <a:rPr lang="en-US" sz="4400" spc="-300">
                <a:latin typeface="Cambria"/>
                <a:cs typeface="Cambria"/>
              </a:rPr>
              <a:t>: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65</a:t>
            </a:fld>
            <a:endParaRPr spc="15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3063875"/>
            <a:ext cx="146494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15" y="7399087"/>
            <a:ext cx="1761766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73831"/>
            <a:ext cx="130056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Tìm không gian nền </a:t>
            </a:r>
            <a:r>
              <a:rPr sz="7000" b="1">
                <a:solidFill>
                  <a:srgbClr val="004D80"/>
                </a:solidFill>
                <a:latin typeface="Cambria"/>
                <a:cs typeface="Cambria"/>
              </a:rPr>
              <a:t>từ </a:t>
            </a:r>
            <a:r>
              <a:rPr lang="en-US" sz="7000" b="1">
                <a:solidFill>
                  <a:srgbClr val="004D80"/>
                </a:solidFill>
                <a:latin typeface="Cambria"/>
                <a:cs typeface="Cambria"/>
              </a:rPr>
              <a:t>dataset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116" y="2149475"/>
            <a:ext cx="18756334" cy="410881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65785" marR="650875" indent="-502920">
              <a:lnSpc>
                <a:spcPct val="150000"/>
              </a:lnSpc>
              <a:buSzPct val="123529"/>
              <a:buChar char="•"/>
              <a:tabLst>
                <a:tab pos="566420" algn="l"/>
              </a:tabLst>
            </a:pPr>
            <a:r>
              <a:rPr sz="4400" dirty="0">
                <a:latin typeface="Cambria"/>
                <a:cs typeface="Cambria"/>
              </a:rPr>
              <a:t>Thay vı̀ </a:t>
            </a:r>
            <a:r>
              <a:rPr sz="4400">
                <a:latin typeface="Cambria"/>
                <a:cs typeface="Cambria"/>
              </a:rPr>
              <a:t>chia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dạng định lượng theo chuyên gia, chúng ta </a:t>
            </a:r>
            <a:r>
              <a:rPr sz="4400">
                <a:latin typeface="Cambria"/>
                <a:cs typeface="Cambria"/>
              </a:rPr>
              <a:t>có th</a:t>
            </a:r>
            <a:r>
              <a:rPr lang="en-US" sz="4400">
                <a:latin typeface="Cambria"/>
                <a:cs typeface="Cambria"/>
              </a:rPr>
              <a:t>ể </a:t>
            </a:r>
            <a:r>
              <a:rPr sz="4400">
                <a:latin typeface="Cambria"/>
                <a:cs typeface="Cambria"/>
              </a:rPr>
              <a:t>chọn các m</a:t>
            </a:r>
            <a:r>
              <a:rPr lang="en-US" sz="4400">
                <a:latin typeface="Cambria"/>
                <a:cs typeface="Cambria"/>
              </a:rPr>
              <a:t>ố</a:t>
            </a:r>
            <a:r>
              <a:rPr sz="4400">
                <a:latin typeface="Cambria"/>
                <a:cs typeface="Cambria"/>
              </a:rPr>
              <a:t>c 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có </a:t>
            </a:r>
            <a:r>
              <a:rPr sz="4400">
                <a:latin typeface="Cambria"/>
                <a:cs typeface="Cambria"/>
              </a:rPr>
              <a:t>trong </a:t>
            </a:r>
            <a:r>
              <a:rPr lang="en-US" sz="4400">
                <a:latin typeface="Cambria"/>
                <a:cs typeface="Cambria"/>
              </a:rPr>
              <a:t>dataset</a:t>
            </a:r>
            <a:r>
              <a:rPr sz="4400">
                <a:latin typeface="Cambria"/>
                <a:cs typeface="Cambria"/>
              </a:rPr>
              <a:t>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tạo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gian n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n</a:t>
            </a:r>
          </a:p>
          <a:p>
            <a:pPr marL="565785" marR="55880" indent="-502920">
              <a:lnSpc>
                <a:spcPct val="150000"/>
              </a:lnSpc>
              <a:buSzPct val="123529"/>
              <a:buChar char="•"/>
              <a:tabLst>
                <a:tab pos="566420" algn="l"/>
              </a:tabLst>
            </a:pPr>
            <a:r>
              <a:rPr sz="4400">
                <a:latin typeface="Cambria"/>
                <a:cs typeface="Cambria"/>
              </a:rPr>
              <a:t>Ch</a:t>
            </a:r>
            <a:r>
              <a:rPr lang="en-US" sz="4400">
                <a:latin typeface="Cambria"/>
                <a:cs typeface="Cambria"/>
              </a:rPr>
              <a:t>ẳ</a:t>
            </a:r>
            <a:r>
              <a:rPr sz="4400">
                <a:latin typeface="Cambria"/>
                <a:cs typeface="Cambria"/>
              </a:rPr>
              <a:t>ng </a:t>
            </a:r>
            <a:r>
              <a:rPr sz="4400" dirty="0">
                <a:latin typeface="Cambria"/>
                <a:cs typeface="Cambria"/>
              </a:rPr>
              <a:t>hạn, </a:t>
            </a:r>
            <a:r>
              <a:rPr sz="4400">
                <a:latin typeface="Cambria"/>
                <a:cs typeface="Cambria"/>
              </a:rPr>
              <a:t>với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tı́nh Tu</a:t>
            </a:r>
            <a:r>
              <a:rPr lang="en-US" sz="4400">
                <a:latin typeface="Cambria"/>
                <a:cs typeface="Cambria"/>
              </a:rPr>
              <a:t>ổ</a:t>
            </a:r>
            <a:r>
              <a:rPr sz="4400">
                <a:latin typeface="Cambria"/>
                <a:cs typeface="Cambria"/>
              </a:rPr>
              <a:t>i,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x</a:t>
            </a:r>
            <a:r>
              <a:rPr lang="en-US" sz="4400">
                <a:latin typeface="Cambria"/>
                <a:cs typeface="Cambria"/>
              </a:rPr>
              <a:t>â</a:t>
            </a:r>
            <a:r>
              <a:rPr sz="4400">
                <a:latin typeface="Cambria"/>
                <a:cs typeface="Cambria"/>
              </a:rPr>
              <a:t>y dựng kh</a:t>
            </a:r>
            <a:r>
              <a:rPr lang="en-US" sz="4400">
                <a:latin typeface="Cambria"/>
                <a:cs typeface="Cambria"/>
              </a:rPr>
              <a:t>ô</a:t>
            </a:r>
            <a:r>
              <a:rPr sz="4400">
                <a:latin typeface="Cambria"/>
                <a:cs typeface="Cambria"/>
              </a:rPr>
              <a:t>ng gian n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n </a:t>
            </a:r>
            <a:r>
              <a:rPr sz="4400" i="1">
                <a:latin typeface="Times New Roman"/>
                <a:cs typeface="Times New Roman"/>
              </a:rPr>
              <a:t>X</a:t>
            </a:r>
            <a:r>
              <a:rPr sz="4400" baseline="-20915">
                <a:latin typeface="Cambria"/>
                <a:cs typeface="Cambria"/>
              </a:rPr>
              <a:t>Tu</a:t>
            </a:r>
            <a:r>
              <a:rPr lang="en-US" sz="4400" baseline="-20915">
                <a:latin typeface="Cambria"/>
                <a:cs typeface="Cambria"/>
              </a:rPr>
              <a:t>ổ</a:t>
            </a:r>
            <a:r>
              <a:rPr sz="4400" baseline="-20915">
                <a:latin typeface="Cambria"/>
                <a:cs typeface="Cambria"/>
              </a:rPr>
              <a:t>i </a:t>
            </a:r>
            <a:r>
              <a:rPr sz="4400">
                <a:latin typeface="Cambria"/>
                <a:cs typeface="Cambria"/>
              </a:rPr>
              <a:t>ta c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4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có </a:t>
            </a:r>
            <a:r>
              <a:rPr sz="4400" i="1">
                <a:latin typeface="Times New Roman"/>
                <a:cs typeface="Times New Roman"/>
              </a:rPr>
              <a:t>X</a:t>
            </a:r>
            <a:r>
              <a:rPr sz="4400" baseline="-20915">
                <a:latin typeface="Cambria"/>
                <a:cs typeface="Cambria"/>
              </a:rPr>
              <a:t>Tu</a:t>
            </a:r>
            <a:r>
              <a:rPr lang="en-US" sz="4400" baseline="-20915">
                <a:latin typeface="Cambria"/>
                <a:cs typeface="Cambria"/>
              </a:rPr>
              <a:t>ổ</a:t>
            </a:r>
            <a:r>
              <a:rPr sz="4400" baseline="-20915">
                <a:latin typeface="Cambria"/>
                <a:cs typeface="Cambria"/>
              </a:rPr>
              <a:t>i </a:t>
            </a:r>
            <a:r>
              <a:rPr sz="4400" dirty="0">
                <a:latin typeface="Cambria"/>
                <a:cs typeface="Cambria"/>
              </a:rPr>
              <a:t>= </a:t>
            </a:r>
            <a:r>
              <a:rPr sz="4400" baseline="-11350" dirty="0">
                <a:latin typeface="Verdana"/>
                <a:cs typeface="Verdana"/>
              </a:rPr>
              <a:t>{</a:t>
            </a:r>
            <a:r>
              <a:rPr sz="4400" i="1" dirty="0">
                <a:latin typeface="Times New Roman"/>
                <a:cs typeface="Times New Roman"/>
              </a:rPr>
              <a:t>c</a:t>
            </a:r>
            <a:r>
              <a:rPr sz="4400" i="1" baseline="-19360" dirty="0">
                <a:latin typeface="Times New Roman"/>
                <a:cs typeface="Times New Roman"/>
              </a:rPr>
              <a:t>min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Times New Roman"/>
                <a:cs typeface="Times New Roman"/>
              </a:rPr>
              <a:t>c</a:t>
            </a:r>
            <a:r>
              <a:rPr sz="4400" baseline="-19360" dirty="0">
                <a:latin typeface="Cambria"/>
                <a:cs typeface="Cambria"/>
              </a:rPr>
              <a:t>1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Times New Roman"/>
                <a:cs typeface="Times New Roman"/>
              </a:rPr>
              <a:t>c</a:t>
            </a:r>
            <a:r>
              <a:rPr sz="4400" baseline="-19360" dirty="0">
                <a:latin typeface="Cambria"/>
                <a:cs typeface="Cambria"/>
              </a:rPr>
              <a:t>2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 i="1" dirty="0">
                <a:latin typeface="Times New Roman"/>
                <a:cs typeface="Times New Roman"/>
              </a:rPr>
              <a:t>c</a:t>
            </a:r>
            <a:r>
              <a:rPr sz="4400" i="1" baseline="-19360" dirty="0">
                <a:latin typeface="Times New Roman"/>
                <a:cs typeface="Times New Roman"/>
              </a:rPr>
              <a:t>max</a:t>
            </a:r>
            <a:r>
              <a:rPr sz="4400" baseline="-11350" dirty="0">
                <a:latin typeface="Verdana"/>
                <a:cs typeface="Verdana"/>
              </a:rPr>
              <a:t>}</a:t>
            </a:r>
            <a:r>
              <a:rPr sz="4400" dirty="0">
                <a:latin typeface="Cambria"/>
                <a:cs typeface="Cambria"/>
              </a:rPr>
              <a:t>, </a:t>
            </a:r>
            <a:r>
              <a:rPr sz="4400">
                <a:latin typeface="Cambria"/>
                <a:cs typeface="Cambria"/>
              </a:rPr>
              <a:t>trong đó</a:t>
            </a:r>
            <a:r>
              <a:rPr lang="en-US" sz="4400">
                <a:latin typeface="Cambria"/>
                <a:cs typeface="Cambria"/>
              </a:rPr>
              <a:t>: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405" y="6018457"/>
            <a:ext cx="14545443" cy="1846018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723900" indent="-685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917575" algn="l"/>
              </a:tabLst>
            </a:pPr>
            <a:r>
              <a:rPr lang="en-US" sz="4400" i="1">
                <a:solidFill>
                  <a:srgbClr val="011993"/>
                </a:solidFill>
                <a:latin typeface="Times New Roman"/>
                <a:cs typeface="Times New Roman"/>
              </a:rPr>
              <a:t>c</a:t>
            </a:r>
            <a:r>
              <a:rPr sz="4400" i="1" baseline="-19360">
                <a:solidFill>
                  <a:srgbClr val="011993"/>
                </a:solidFill>
                <a:latin typeface="Times New Roman"/>
                <a:cs typeface="Times New Roman"/>
              </a:rPr>
              <a:t>min</a:t>
            </a:r>
            <a:r>
              <a:rPr lang="en-US" sz="4400" i="1">
                <a:solidFill>
                  <a:srgbClr val="011993"/>
                </a:solidFill>
                <a:latin typeface="Times New Roman"/>
                <a:cs typeface="Times New Roman"/>
              </a:rPr>
              <a:t> , 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c</a:t>
            </a:r>
            <a:r>
              <a:rPr sz="4400" i="1" baseline="-19360">
                <a:solidFill>
                  <a:srgbClr val="011993"/>
                </a:solidFill>
                <a:latin typeface="Times New Roman"/>
                <a:cs typeface="Times New Roman"/>
              </a:rPr>
              <a:t>max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là tu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ổ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 nhỏ nh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và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lớn nh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trong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dataset</a:t>
            </a:r>
            <a:endParaRPr sz="4400">
              <a:latin typeface="Cambria"/>
              <a:cs typeface="Cambria"/>
            </a:endParaRPr>
          </a:p>
          <a:p>
            <a:pPr marL="723900" indent="-685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95934" algn="l"/>
              </a:tabLst>
            </a:pP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c</a:t>
            </a:r>
            <a:r>
              <a:rPr sz="4400" baseline="-19360">
                <a:solidFill>
                  <a:srgbClr val="011993"/>
                </a:solidFill>
                <a:latin typeface="Cambria"/>
                <a:cs typeface="Cambria"/>
              </a:rPr>
              <a:t>1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, 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c</a:t>
            </a:r>
            <a:r>
              <a:rPr sz="4400" baseline="-19360">
                <a:solidFill>
                  <a:srgbClr val="011993"/>
                </a:solidFill>
                <a:latin typeface="Cambria"/>
                <a:cs typeface="Cambria"/>
              </a:rPr>
              <a:t>2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: là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2 đi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trung 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của 2 vùng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dữ li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u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.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8389254"/>
            <a:ext cx="15505133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Chương trı̀nh giúp ta khai thác </a:t>
            </a:r>
            <a:r>
              <a:rPr sz="4400">
                <a:latin typeface="Cambria"/>
                <a:cs typeface="Cambria"/>
              </a:rPr>
              <a:t>từ ngu</a:t>
            </a:r>
            <a:r>
              <a:rPr lang="en-US" sz="4400">
                <a:latin typeface="Cambria"/>
                <a:cs typeface="Cambria"/>
              </a:rPr>
              <a:t>ồ</a:t>
            </a:r>
            <a:r>
              <a:rPr sz="4400">
                <a:latin typeface="Cambria"/>
                <a:cs typeface="Cambria"/>
              </a:rPr>
              <a:t>n dữ li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u </a:t>
            </a:r>
            <a:r>
              <a:rPr sz="4400" dirty="0">
                <a:latin typeface="Cambria"/>
                <a:cs typeface="Cambria"/>
              </a:rPr>
              <a:t>đã có này.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41" y="10568337"/>
            <a:ext cx="4993005" cy="2961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99160" marR="5080" indent="-887094">
              <a:lnSpc>
                <a:spcPct val="102200"/>
              </a:lnSpc>
              <a:spcBef>
                <a:spcPts val="75"/>
              </a:spcBef>
            </a:pPr>
            <a:r>
              <a:rPr lang="en-US" sz="1950" spc="-60">
                <a:solidFill>
                  <a:srgbClr val="5E5E5E"/>
                </a:solidFill>
                <a:latin typeface="Arial MT"/>
                <a:cs typeface="Arial MT"/>
              </a:rPr>
              <a:t>Điều khiển mờ và ứng dụng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051" y="625475"/>
            <a:ext cx="17915571" cy="13176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4984" marR="5080" indent="-502920">
              <a:lnSpc>
                <a:spcPts val="5030"/>
              </a:lnSpc>
              <a:spcBef>
                <a:spcPts val="31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Sau </a:t>
            </a:r>
            <a:r>
              <a:rPr sz="4400">
                <a:latin typeface="Cambria"/>
                <a:cs typeface="Cambria"/>
              </a:rPr>
              <a:t>khi l</a:t>
            </a:r>
            <a:r>
              <a:rPr lang="en-US" sz="4400">
                <a:latin typeface="Cambria"/>
                <a:cs typeface="Cambria"/>
              </a:rPr>
              <a:t>ấ</a:t>
            </a:r>
            <a:r>
              <a:rPr sz="4400">
                <a:latin typeface="Cambria"/>
                <a:cs typeface="Cambria"/>
              </a:rPr>
              <a:t>y </a:t>
            </a:r>
            <a:r>
              <a:rPr lang="en-US" sz="4400">
                <a:latin typeface="Cambria"/>
                <a:cs typeface="Cambria"/>
              </a:rPr>
              <a:t>dataset</a:t>
            </a:r>
            <a:r>
              <a:rPr sz="4400">
                <a:latin typeface="Cambria"/>
                <a:cs typeface="Cambria"/>
              </a:rPr>
              <a:t> v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như </a:t>
            </a:r>
            <a:r>
              <a:rPr sz="4400">
                <a:latin typeface="Cambria"/>
                <a:cs typeface="Cambria"/>
              </a:rPr>
              <a:t>trong ph</a:t>
            </a:r>
            <a:r>
              <a:rPr lang="en-US" sz="4400">
                <a:latin typeface="Cambria"/>
                <a:cs typeface="Cambria"/>
              </a:rPr>
              <a:t>ầ</a:t>
            </a:r>
            <a:r>
              <a:rPr sz="4400">
                <a:latin typeface="Cambria"/>
                <a:cs typeface="Cambria"/>
              </a:rPr>
              <a:t>n v</a:t>
            </a:r>
            <a:r>
              <a:rPr lang="en-US" sz="4400">
                <a:latin typeface="Cambria"/>
                <a:cs typeface="Cambria"/>
              </a:rPr>
              <a:t>ề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FCM, chúng </a:t>
            </a:r>
            <a:r>
              <a:rPr sz="4400">
                <a:latin typeface="Cambria"/>
                <a:cs typeface="Cambria"/>
              </a:rPr>
              <a:t>ta Vi</a:t>
            </a:r>
            <a:r>
              <a:rPr lang="vi-VN" sz="4400">
                <a:latin typeface="Cambria"/>
                <a:cs typeface="Cambria"/>
              </a:rPr>
              <a:t>ệ</a:t>
            </a:r>
            <a:r>
              <a:rPr sz="4400">
                <a:latin typeface="Cambria"/>
                <a:cs typeface="Cambria"/>
              </a:rPr>
              <a:t>t </a:t>
            </a:r>
            <a:r>
              <a:rPr sz="4400" dirty="0">
                <a:latin typeface="Cambria"/>
                <a:cs typeface="Cambria"/>
              </a:rPr>
              <a:t>hoá tê</a:t>
            </a:r>
            <a:r>
              <a:rPr sz="4400">
                <a:latin typeface="Cambria"/>
                <a:cs typeface="Cambria"/>
              </a:rPr>
              <a:t>n các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tı́nh đ</a:t>
            </a:r>
            <a:r>
              <a:rPr lang="en-US" sz="4400">
                <a:latin typeface="Cambria"/>
                <a:cs typeface="Cambria"/>
              </a:rPr>
              <a:t>ể</a:t>
            </a:r>
            <a:r>
              <a:rPr sz="4400">
                <a:latin typeface="Cambria"/>
                <a:cs typeface="Cambria"/>
              </a:rPr>
              <a:t> d</a:t>
            </a:r>
            <a:r>
              <a:rPr lang="en-US" sz="4400">
                <a:latin typeface="Cambria"/>
                <a:cs typeface="Cambria"/>
              </a:rPr>
              <a:t>ễ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hı̀nh dung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75623" y="10810656"/>
            <a:ext cx="34036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 MT"/>
                <a:cs typeface="Arial MT"/>
              </a:rPr>
              <a:t>273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14" y="2073275"/>
            <a:ext cx="19418781" cy="5898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650" y="8093075"/>
            <a:ext cx="1779833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dataset = dataset.rename(columns = {'age':'Tuổi',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'sex':'Giới tı́nh',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'exng':"Đau do tập", 'caa':'S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ố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 lượng mạch chı́nh (0,1,2,3,4)',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'cp':'Kiểu đau tim (0,1,2,3)',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'trtbps':'Huyềt áp', 'chol' : 'Cholestoral', 'mbs':'Lượng đường huyết &gt; 120mg/dl (0,1)',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'slp':'Slope (0,1,2)',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'oldpeak':'Previous Peak',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'restecg':'Trạng thái điện tâm đồ (0,1,2)',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'thalachh':'Nhịp tim',</a:t>
            </a:r>
            <a:r>
              <a:rPr lang="vi-VN" sz="3200"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'thall':'thall (0,1,2,3)',</a:t>
            </a:r>
            <a:r>
              <a:rPr lang="en-US" sz="32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3200">
                <a:solidFill>
                  <a:srgbClr val="0433FF"/>
                </a:solidFill>
                <a:latin typeface="Cambria"/>
                <a:cs typeface="Cambria"/>
              </a:rPr>
              <a:t>'output':'Kết quả (0,1)'})</a:t>
            </a:r>
            <a:endParaRPr lang="vi-VN" sz="3200">
              <a:latin typeface="Cambria"/>
              <a:cs typeface="Cambri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744" y="473075"/>
            <a:ext cx="18264105" cy="1317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ts val="5065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250" dirty="0">
                <a:latin typeface="Cambria"/>
                <a:cs typeface="Cambria"/>
              </a:rPr>
              <a:t>Do trong </a:t>
            </a:r>
            <a:r>
              <a:rPr sz="4250" b="1" dirty="0">
                <a:latin typeface="Cambria"/>
                <a:cs typeface="Cambria"/>
              </a:rPr>
              <a:t>Pandas </a:t>
            </a:r>
            <a:r>
              <a:rPr sz="4250" dirty="0">
                <a:latin typeface="Cambria"/>
                <a:cs typeface="Cambria"/>
              </a:rPr>
              <a:t>đã có hàm </a:t>
            </a:r>
            <a:r>
              <a:rPr sz="4250" i="1" dirty="0">
                <a:latin typeface="Cambria"/>
                <a:cs typeface="Cambria"/>
              </a:rPr>
              <a:t>decribe</a:t>
            </a:r>
            <a:r>
              <a:rPr sz="4250">
                <a:latin typeface="Cambria"/>
                <a:cs typeface="Cambria"/>
              </a:rPr>
              <a:t>() đ</a:t>
            </a:r>
            <a:r>
              <a:rPr lang="en-US" sz="4250">
                <a:latin typeface="Cambria"/>
                <a:cs typeface="Cambria"/>
              </a:rPr>
              <a:t>ể</a:t>
            </a:r>
            <a:r>
              <a:rPr sz="4250">
                <a:latin typeface="Cambria"/>
                <a:cs typeface="Cambria"/>
              </a:rPr>
              <a:t> th</a:t>
            </a:r>
            <a:r>
              <a:rPr lang="en-US" sz="4250">
                <a:latin typeface="Cambria"/>
                <a:cs typeface="Cambria"/>
              </a:rPr>
              <a:t>ố</a:t>
            </a:r>
            <a:r>
              <a:rPr sz="4250">
                <a:latin typeface="Cambria"/>
                <a:cs typeface="Cambria"/>
              </a:rPr>
              <a:t>ng </a:t>
            </a:r>
            <a:r>
              <a:rPr sz="4250" dirty="0">
                <a:latin typeface="Cambria"/>
                <a:cs typeface="Cambria"/>
              </a:rPr>
              <a:t>kê, nê</a:t>
            </a:r>
            <a:r>
              <a:rPr sz="4250">
                <a:latin typeface="Cambria"/>
                <a:cs typeface="Cambria"/>
              </a:rPr>
              <a:t>n vi</a:t>
            </a:r>
            <a:r>
              <a:rPr lang="vi-VN" sz="4250">
                <a:latin typeface="Cambria"/>
                <a:cs typeface="Cambria"/>
              </a:rPr>
              <a:t>ệ</a:t>
            </a:r>
            <a:r>
              <a:rPr sz="4250">
                <a:latin typeface="Cambria"/>
                <a:cs typeface="Cambria"/>
              </a:rPr>
              <a:t>c </a:t>
            </a:r>
            <a:r>
              <a:rPr sz="4250" dirty="0">
                <a:latin typeface="Cambria"/>
                <a:cs typeface="Cambria"/>
              </a:rPr>
              <a:t>chọn </a:t>
            </a:r>
            <a:r>
              <a:rPr sz="4250" i="1" dirty="0">
                <a:latin typeface="Cambria"/>
                <a:cs typeface="Cambria"/>
              </a:rPr>
              <a:t>min</a:t>
            </a:r>
            <a:r>
              <a:rPr sz="4250" dirty="0">
                <a:latin typeface="Cambria"/>
                <a:cs typeface="Cambria"/>
              </a:rPr>
              <a:t>, </a:t>
            </a:r>
            <a:r>
              <a:rPr sz="4250" i="1" dirty="0">
                <a:latin typeface="Cambria"/>
                <a:cs typeface="Cambria"/>
              </a:rPr>
              <a:t>max</a:t>
            </a:r>
            <a:endParaRPr sz="4250">
              <a:latin typeface="Cambria"/>
              <a:cs typeface="Cambria"/>
            </a:endParaRPr>
          </a:p>
          <a:p>
            <a:pPr marL="514984">
              <a:lnSpc>
                <a:spcPts val="5065"/>
              </a:lnSpc>
            </a:pPr>
            <a:r>
              <a:rPr sz="4250">
                <a:latin typeface="Cambria"/>
                <a:cs typeface="Cambria"/>
              </a:rPr>
              <a:t>của thu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>
                <a:latin typeface="Cambria"/>
                <a:cs typeface="Cambria"/>
              </a:rPr>
              <a:t>c </a:t>
            </a:r>
            <a:r>
              <a:rPr sz="4250" dirty="0">
                <a:latin typeface="Cambria"/>
                <a:cs typeface="Cambria"/>
              </a:rPr>
              <a:t>tı́nh khá đơn giản</a:t>
            </a:r>
            <a:endParaRPr sz="42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142" y="1997075"/>
            <a:ext cx="19075308" cy="8153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68</a:t>
            </a:fld>
            <a:endParaRPr spc="1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39" y="1280160"/>
            <a:ext cx="19580311" cy="664092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424940" marR="1063625" indent="-766445">
              <a:lnSpc>
                <a:spcPts val="5400"/>
              </a:lnSpc>
              <a:spcBef>
                <a:spcPts val="65"/>
              </a:spcBef>
              <a:buSzPct val="123529"/>
              <a:buChar char="•"/>
              <a:tabLst>
                <a:tab pos="1162050" algn="l"/>
              </a:tabLst>
            </a:pPr>
            <a:r>
              <a:rPr sz="4400" dirty="0">
                <a:latin typeface="Cambria"/>
                <a:cs typeface="Cambria"/>
              </a:rPr>
              <a:t>Theo bảng</a:t>
            </a:r>
            <a:r>
              <a:rPr sz="4400">
                <a:latin typeface="Cambria"/>
                <a:cs typeface="Cambria"/>
              </a:rPr>
              <a:t>, </a:t>
            </a:r>
            <a:r>
              <a:rPr lang="en-US" sz="4400">
                <a:latin typeface="Cambria"/>
                <a:cs typeface="Cambria"/>
              </a:rPr>
              <a:t>mẫu tin</a:t>
            </a:r>
            <a:r>
              <a:rPr sz="4400">
                <a:latin typeface="Cambria"/>
                <a:cs typeface="Cambria"/>
              </a:rPr>
              <a:t> </a:t>
            </a:r>
            <a:r>
              <a:rPr sz="4400" dirty="0">
                <a:latin typeface="Cambria"/>
                <a:cs typeface="Cambria"/>
              </a:rPr>
              <a:t>thứ 4 và thứ 8 là min và max của </a:t>
            </a:r>
            <a:r>
              <a:rPr sz="4400">
                <a:latin typeface="Cambria"/>
                <a:cs typeface="Cambria"/>
              </a:rPr>
              <a:t>các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</a:t>
            </a:r>
            <a:r>
              <a:rPr sz="4400">
                <a:latin typeface="Cambria"/>
                <a:cs typeface="Cambria"/>
              </a:rPr>
              <a:t>, n</a:t>
            </a:r>
            <a:r>
              <a:rPr lang="en-US" sz="4400">
                <a:latin typeface="Cambria"/>
                <a:cs typeface="Cambria"/>
              </a:rPr>
              <a:t>ê</a:t>
            </a:r>
            <a:r>
              <a:rPr sz="4400">
                <a:latin typeface="Cambria"/>
                <a:cs typeface="Cambria"/>
              </a:rPr>
              <a:t>n</a:t>
            </a:r>
            <a:r>
              <a:rPr lang="en-US" sz="4400">
                <a:latin typeface="Cambria"/>
                <a:cs typeface="Cambria"/>
              </a:rPr>
              <a:t> c</a:t>
            </a:r>
            <a:r>
              <a:rPr sz="4400" baseline="-15032">
                <a:latin typeface="Cambria"/>
                <a:cs typeface="Cambria"/>
              </a:rPr>
              <a:t>min</a:t>
            </a:r>
            <a:r>
              <a:rPr lang="en-US" sz="4400">
                <a:latin typeface="Cambria"/>
                <a:cs typeface="Cambria"/>
              </a:rPr>
              <a:t> , </a:t>
            </a:r>
            <a:r>
              <a:rPr sz="4400" i="1">
                <a:latin typeface="Times New Roman"/>
                <a:cs typeface="Times New Roman"/>
              </a:rPr>
              <a:t>c</a:t>
            </a:r>
            <a:r>
              <a:rPr sz="4400" baseline="-15032">
                <a:latin typeface="Cambria"/>
                <a:cs typeface="Cambria"/>
              </a:rPr>
              <a:t>max </a:t>
            </a:r>
            <a:r>
              <a:rPr sz="4400" dirty="0">
                <a:latin typeface="Cambria"/>
                <a:cs typeface="Cambria"/>
              </a:rPr>
              <a:t>được </a:t>
            </a:r>
            <a:r>
              <a:rPr sz="4400">
                <a:latin typeface="Cambria"/>
                <a:cs typeface="Cambria"/>
              </a:rPr>
              <a:t>tı́nh b</a:t>
            </a:r>
            <a:r>
              <a:rPr lang="en-US" sz="4400">
                <a:latin typeface="Cambria"/>
                <a:cs typeface="Cambria"/>
              </a:rPr>
              <a:t>ằ</a:t>
            </a:r>
            <a:r>
              <a:rPr sz="4400">
                <a:latin typeface="Cambria"/>
                <a:cs typeface="Cambria"/>
              </a:rPr>
              <a:t>ng cách</a:t>
            </a:r>
          </a:p>
          <a:p>
            <a:pPr marL="2286000" lvl="3">
              <a:spcBef>
                <a:spcPts val="1200"/>
              </a:spcBef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m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dataset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.shape[0</a:t>
            </a:r>
            <a:r>
              <a:rPr sz="4000" dirty="0">
                <a:solidFill>
                  <a:srgbClr val="0433FF"/>
                </a:solidFill>
                <a:latin typeface="Cambria"/>
                <a:cs typeface="Cambria"/>
              </a:rPr>
              <a:t>]</a:t>
            </a:r>
            <a:endParaRPr sz="4000">
              <a:latin typeface="Cambria"/>
              <a:cs typeface="Cambria"/>
            </a:endParaRPr>
          </a:p>
          <a:p>
            <a:pPr marL="2286000" lvl="3"/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cmin,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cmax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dataset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.describe</a:t>
            </a:r>
            <a:r>
              <a:rPr sz="4000" dirty="0">
                <a:solidFill>
                  <a:srgbClr val="0433FF"/>
                </a:solidFill>
                <a:latin typeface="Cambria"/>
                <a:cs typeface="Cambria"/>
              </a:rPr>
              <a:t>()["Tu</a:t>
            </a:r>
            <a:r>
              <a:rPr sz="4000" dirty="0">
                <a:solidFill>
                  <a:srgbClr val="0433FF"/>
                </a:solidFill>
                <a:latin typeface="Courier New"/>
                <a:cs typeface="Courier New"/>
              </a:rPr>
              <a:t>ổ</a:t>
            </a:r>
            <a:r>
              <a:rPr sz="4000" dirty="0">
                <a:solidFill>
                  <a:srgbClr val="0433FF"/>
                </a:solidFill>
                <a:latin typeface="Cambria"/>
                <a:cs typeface="Cambria"/>
              </a:rPr>
              <a:t>i"][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3],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dataset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.describe</a:t>
            </a:r>
            <a:r>
              <a:rPr sz="4000" dirty="0">
                <a:solidFill>
                  <a:srgbClr val="0433FF"/>
                </a:solidFill>
                <a:latin typeface="Cambria"/>
                <a:cs typeface="Cambria"/>
              </a:rPr>
              <a:t>()["Tu</a:t>
            </a:r>
            <a:r>
              <a:rPr sz="4000" dirty="0">
                <a:solidFill>
                  <a:srgbClr val="0433FF"/>
                </a:solidFill>
                <a:latin typeface="Courier New"/>
                <a:cs typeface="Courier New"/>
              </a:rPr>
              <a:t>ổ</a:t>
            </a:r>
            <a:r>
              <a:rPr sz="4000" dirty="0">
                <a:solidFill>
                  <a:srgbClr val="0433FF"/>
                </a:solidFill>
                <a:latin typeface="Cambria"/>
                <a:cs typeface="Cambria"/>
              </a:rPr>
              <a:t>i"][7]</a:t>
            </a:r>
            <a:endParaRPr sz="4000">
              <a:latin typeface="Cambria"/>
              <a:cs typeface="Cambria"/>
            </a:endParaRPr>
          </a:p>
          <a:p>
            <a:pPr marL="1161415" marR="815975" indent="-502920">
              <a:spcBef>
                <a:spcPts val="600"/>
              </a:spcBef>
              <a:spcAft>
                <a:spcPts val="600"/>
              </a:spcAft>
              <a:buSzPct val="123529"/>
              <a:buChar char="•"/>
              <a:tabLst>
                <a:tab pos="1162050" algn="l"/>
              </a:tabLst>
            </a:pPr>
            <a:r>
              <a:rPr sz="4250">
                <a:latin typeface="Cambria"/>
                <a:cs typeface="Cambria"/>
              </a:rPr>
              <a:t>Còn</a:t>
            </a:r>
            <a:r>
              <a:rPr lang="en-US" sz="4250">
                <a:latin typeface="Cambria"/>
                <a:cs typeface="Cambria"/>
              </a:rPr>
              <a:t> c</a:t>
            </a:r>
            <a:r>
              <a:rPr sz="4950" baseline="-19360">
                <a:latin typeface="Cambria"/>
                <a:cs typeface="Cambria"/>
              </a:rPr>
              <a:t>1</a:t>
            </a:r>
            <a:r>
              <a:rPr lang="en-US" sz="4950">
                <a:latin typeface="Cambria"/>
                <a:cs typeface="Cambria"/>
              </a:rPr>
              <a:t> , </a:t>
            </a:r>
            <a:r>
              <a:rPr sz="4650" i="1">
                <a:latin typeface="Times New Roman"/>
                <a:cs typeface="Times New Roman"/>
              </a:rPr>
              <a:t>c</a:t>
            </a:r>
            <a:r>
              <a:rPr sz="4950" baseline="-19360">
                <a:latin typeface="Cambria"/>
                <a:cs typeface="Cambria"/>
              </a:rPr>
              <a:t>2 </a:t>
            </a:r>
            <a:r>
              <a:rPr sz="4250">
                <a:latin typeface="Cambria"/>
                <a:cs typeface="Cambria"/>
              </a:rPr>
              <a:t>có th</a:t>
            </a:r>
            <a:r>
              <a:rPr lang="en-US" sz="4250">
                <a:latin typeface="Cambria"/>
                <a:cs typeface="Cambria"/>
              </a:rPr>
              <a:t>ể</a:t>
            </a:r>
            <a:r>
              <a:rPr sz="4250">
                <a:latin typeface="Cambria"/>
                <a:cs typeface="Cambria"/>
              </a:rPr>
              <a:t> </a:t>
            </a:r>
            <a:r>
              <a:rPr sz="4250" dirty="0">
                <a:latin typeface="Cambria"/>
                <a:cs typeface="Cambria"/>
              </a:rPr>
              <a:t>dùng </a:t>
            </a:r>
            <a:r>
              <a:rPr sz="4250">
                <a:latin typeface="Cambria"/>
                <a:cs typeface="Cambria"/>
              </a:rPr>
              <a:t>thư vi</a:t>
            </a:r>
            <a:r>
              <a:rPr lang="vi-VN" sz="4250">
                <a:latin typeface="Cambria"/>
                <a:cs typeface="Cambria"/>
              </a:rPr>
              <a:t>ệ</a:t>
            </a:r>
            <a:r>
              <a:rPr sz="4250">
                <a:latin typeface="Cambria"/>
                <a:cs typeface="Cambria"/>
              </a:rPr>
              <a:t>n ph</a:t>
            </a:r>
            <a:r>
              <a:rPr lang="en-US" sz="4250">
                <a:latin typeface="Cambria"/>
                <a:cs typeface="Cambria"/>
              </a:rPr>
              <a:t>â</a:t>
            </a:r>
            <a:r>
              <a:rPr sz="4250">
                <a:latin typeface="Cambria"/>
                <a:cs typeface="Cambria"/>
              </a:rPr>
              <a:t>n </a:t>
            </a:r>
            <a:r>
              <a:rPr sz="4250" dirty="0">
                <a:latin typeface="Cambria"/>
                <a:cs typeface="Cambria"/>
              </a:rPr>
              <a:t>nhóm k-Means có trong </a:t>
            </a:r>
            <a:r>
              <a:rPr sz="4250" i="1">
                <a:latin typeface="Cambria"/>
                <a:cs typeface="Cambria"/>
              </a:rPr>
              <a:t>sklearn </a:t>
            </a:r>
            <a:r>
              <a:rPr sz="4250">
                <a:latin typeface="Cambria"/>
                <a:cs typeface="Cambria"/>
              </a:rPr>
              <a:t>như</a:t>
            </a:r>
            <a:r>
              <a:rPr lang="en-US" sz="4250">
                <a:latin typeface="Cambria"/>
                <a:cs typeface="Cambria"/>
              </a:rPr>
              <a:t> s</a:t>
            </a:r>
            <a:r>
              <a:rPr sz="4250">
                <a:latin typeface="Cambria"/>
                <a:cs typeface="Cambria"/>
              </a:rPr>
              <a:t>au</a:t>
            </a:r>
            <a:endParaRPr lang="en-US" sz="4250">
              <a:latin typeface="Cambria"/>
              <a:cs typeface="Cambria"/>
            </a:endParaRPr>
          </a:p>
          <a:p>
            <a:pPr marL="2286000" marR="815975"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Dj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dataset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.values</a:t>
            </a:r>
            <a:r>
              <a:rPr sz="4000" dirty="0">
                <a:solidFill>
                  <a:srgbClr val="0433FF"/>
                </a:solidFill>
                <a:latin typeface="Cambria"/>
                <a:cs typeface="Cambria"/>
              </a:rPr>
              <a:t>[:,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0]</a:t>
            </a: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2286000" marR="815975"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c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ntr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4000"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skl.KMeans(n_clusters=2).</a:t>
            </a:r>
            <a:r>
              <a:rPr sz="4000" dirty="0">
                <a:solidFill>
                  <a:srgbClr val="0433FF"/>
                </a:solidFill>
                <a:latin typeface="Cambria"/>
                <a:cs typeface="Cambria"/>
              </a:rPr>
              <a:t>fit(Dj.reshape(m,-1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)).cluster_centers_</a:t>
            </a: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2286000" marR="815975"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c1,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 c2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=</a:t>
            </a:r>
            <a:r>
              <a:rPr lang="en-US" sz="400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int(cntr[0]),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4000">
                <a:solidFill>
                  <a:srgbClr val="0433FF"/>
                </a:solidFill>
                <a:latin typeface="Cambria"/>
                <a:cs typeface="Cambria"/>
              </a:rPr>
              <a:t>int(cntr[1])</a:t>
            </a:r>
            <a:endParaRPr sz="4400" baseline="-1936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8050" y="7180513"/>
            <a:ext cx="6400800" cy="36557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69</a:t>
            </a:fld>
            <a:endParaRPr spc="15" dirty="0"/>
          </a:p>
        </p:txBody>
      </p:sp>
      <p:sp>
        <p:nvSpPr>
          <p:cNvPr id="6" name="object 2"/>
          <p:cNvSpPr txBox="1"/>
          <p:nvPr/>
        </p:nvSpPr>
        <p:spPr>
          <a:xfrm>
            <a:off x="377739" y="8178323"/>
            <a:ext cx="12039600" cy="136255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161415" indent="-503555">
              <a:lnSpc>
                <a:spcPct val="100000"/>
              </a:lnSpc>
              <a:spcBef>
                <a:spcPts val="3165"/>
              </a:spcBef>
              <a:buSzPct val="123529"/>
              <a:buChar char="•"/>
              <a:tabLst>
                <a:tab pos="1162050" algn="l"/>
              </a:tabLst>
            </a:pP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Có th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khi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toán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4400" baseline="-1936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	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&gt;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khi đó phải hoán vị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lại đ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	</a:t>
            </a:r>
            <a:r>
              <a:rPr sz="4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&lt; </a:t>
            </a:r>
            <a:r>
              <a:rPr sz="44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</a:t>
            </a:r>
            <a:r>
              <a:rPr sz="44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endParaRPr sz="4400" baseline="-1936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6650" y="1387475"/>
            <a:ext cx="17983200" cy="2047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04863" indent="-804863">
              <a:lnSpc>
                <a:spcPct val="150000"/>
              </a:lnSpc>
              <a:buSzPct val="123529"/>
              <a:buFont typeface="Cambria"/>
              <a:buChar char="•"/>
              <a:tabLst>
                <a:tab pos="793750" algn="l"/>
              </a:tabLst>
            </a:pP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Định nghĩa 13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Khoảng cách giữa 2 ph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ầ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 tử trong kh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ô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ng gian </a:t>
            </a:r>
            <a:r>
              <a:rPr sz="4400" i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sz="4400" i="1" baseline="32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sz="4400" i="1" baseline="2946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là hàm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d: X</a:t>
            </a:r>
            <a:r>
              <a:rPr lang="en-US" sz="4400" baseline="30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X</a:t>
            </a:r>
            <a:r>
              <a:rPr lang="en-US" sz="4400" baseline="300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Symbol"/>
              </a:rPr>
              <a:t> ℝ </a:t>
            </a:r>
            <a:r>
              <a:rPr lang="vi-VN" sz="4400">
                <a:latin typeface="Cambria"/>
                <a:cs typeface="Cambria"/>
              </a:rPr>
              <a:t>thoả các điều kiện sau: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8650" y="3825875"/>
            <a:ext cx="10522585" cy="3846566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914400" indent="-877888">
              <a:lnSpc>
                <a:spcPct val="100000"/>
              </a:lnSpc>
              <a:spcBef>
                <a:spcPts val="1675"/>
              </a:spcBef>
              <a:buSzPct val="123529"/>
              <a:buFont typeface="Microsoft Sans Serif"/>
              <a:buChar char="‣"/>
              <a:tabLst>
                <a:tab pos="115570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(i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)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  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d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 ≥ 0, ∀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∈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i="1" baseline="29461" dirty="0">
                <a:solidFill>
                  <a:srgbClr val="011993"/>
                </a:solidFill>
                <a:latin typeface="Times New Roman"/>
                <a:cs typeface="Times New Roman"/>
              </a:rPr>
              <a:t>n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;</a:t>
            </a:r>
            <a:endParaRPr sz="4400">
              <a:latin typeface="Cambria"/>
              <a:cs typeface="Cambria"/>
            </a:endParaRPr>
          </a:p>
          <a:p>
            <a:pPr marL="914400" indent="-877888">
              <a:lnSpc>
                <a:spcPct val="100000"/>
              </a:lnSpc>
              <a:spcBef>
                <a:spcPts val="2375"/>
              </a:spcBef>
              <a:buSzPct val="123529"/>
              <a:buFont typeface="Microsoft Sans Serif"/>
              <a:buChar char="‣"/>
              <a:tabLst>
                <a:tab pos="115570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(ii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)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 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d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 = 0, ∀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∈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i="1" baseline="29461" dirty="0">
                <a:solidFill>
                  <a:srgbClr val="011993"/>
                </a:solidFill>
                <a:latin typeface="Times New Roman"/>
                <a:cs typeface="Times New Roman"/>
              </a:rPr>
              <a:t>n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;</a:t>
            </a:r>
            <a:endParaRPr sz="4400">
              <a:latin typeface="Cambria"/>
              <a:cs typeface="Cambria"/>
            </a:endParaRPr>
          </a:p>
          <a:p>
            <a:pPr marL="914400" indent="-877888">
              <a:lnSpc>
                <a:spcPct val="100000"/>
              </a:lnSpc>
              <a:spcBef>
                <a:spcPts val="2375"/>
              </a:spcBef>
              <a:buSzPct val="123529"/>
              <a:buFont typeface="Microsoft Sans Serif"/>
              <a:buChar char="‣"/>
              <a:tabLst>
                <a:tab pos="115570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(iii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)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d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 =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d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 ∀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∈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i="1" baseline="29461" dirty="0">
                <a:solidFill>
                  <a:srgbClr val="011993"/>
                </a:solidFill>
                <a:latin typeface="Times New Roman"/>
                <a:cs typeface="Times New Roman"/>
              </a:rPr>
              <a:t>n</a:t>
            </a:r>
            <a:endParaRPr sz="4400" baseline="29461">
              <a:latin typeface="Times New Roman"/>
              <a:cs typeface="Times New Roman"/>
            </a:endParaRPr>
          </a:p>
          <a:p>
            <a:pPr marL="914400" indent="-877888">
              <a:lnSpc>
                <a:spcPct val="100000"/>
              </a:lnSpc>
              <a:spcBef>
                <a:spcPts val="2375"/>
              </a:spcBef>
              <a:buSzPct val="123529"/>
              <a:buFont typeface="Microsoft Sans Serif"/>
              <a:buChar char="‣"/>
              <a:tabLst>
                <a:tab pos="115570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(iv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)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d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 ≤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d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z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 +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d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z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), ∀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y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,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z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∈ </a:t>
            </a:r>
            <a:r>
              <a:rPr sz="4400" i="1" dirty="0">
                <a:solidFill>
                  <a:srgbClr val="011993"/>
                </a:solidFill>
                <a:latin typeface="Times New Roman"/>
                <a:cs typeface="Times New Roman"/>
              </a:rPr>
              <a:t>X</a:t>
            </a:r>
            <a:r>
              <a:rPr sz="4400" i="1" baseline="29461" dirty="0">
                <a:solidFill>
                  <a:srgbClr val="011993"/>
                </a:solidFill>
                <a:latin typeface="Times New Roman"/>
                <a:cs typeface="Times New Roman"/>
              </a:rPr>
              <a:t>n</a:t>
            </a:r>
            <a:endParaRPr sz="4400" baseline="2946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8512" y="617120"/>
            <a:ext cx="7581193" cy="95605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70</a:t>
            </a:fld>
            <a:endParaRPr spc="15" dirty="0"/>
          </a:p>
        </p:txBody>
      </p:sp>
      <p:sp>
        <p:nvSpPr>
          <p:cNvPr id="6" name="TextBox 5"/>
          <p:cNvSpPr txBox="1"/>
          <p:nvPr/>
        </p:nvSpPr>
        <p:spPr>
          <a:xfrm>
            <a:off x="374650" y="1399108"/>
            <a:ext cx="13792200" cy="798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6125" marR="2961640" indent="-457200">
              <a:lnSpc>
                <a:spcPts val="5030"/>
              </a:lnSpc>
              <a:spcBef>
                <a:spcPts val="360"/>
              </a:spcBef>
              <a:buSzPct val="123529"/>
              <a:buChar char="•"/>
            </a:pPr>
            <a:r>
              <a:rPr lang="vi-VN" sz="4400">
                <a:latin typeface="Cambria"/>
                <a:cs typeface="Cambria"/>
              </a:rPr>
              <a:t>Từ đây ta có không gian nền cho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thuộc tı́nh Tuổi và các tập mờ tương ứng</a:t>
            </a:r>
            <a:endParaRPr lang="en-US" sz="4400">
              <a:latin typeface="Cambria"/>
              <a:cs typeface="Cambria"/>
            </a:endParaRPr>
          </a:p>
          <a:p>
            <a:pPr marL="792480" marR="2961640">
              <a:lnSpc>
                <a:spcPts val="5030"/>
              </a:lnSpc>
              <a:spcBef>
                <a:spcPts val="360"/>
              </a:spcBef>
              <a:buSzPct val="123529"/>
              <a:tabLst>
                <a:tab pos="1296035" algn="l"/>
              </a:tabLst>
            </a:pP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1830388" marR="3340100">
              <a:lnSpc>
                <a:spcPts val="3790"/>
              </a:lnSpc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Xj = np.array([cmin,c1,c2,cmax])</a:t>
            </a:r>
          </a:p>
          <a:p>
            <a:pPr marL="1830388" marR="3340100">
              <a:lnSpc>
                <a:spcPts val="3790"/>
              </a:lnSpc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Tre = fz.trimf(Xj,[cmin,cmin,c1])</a:t>
            </a:r>
          </a:p>
          <a:p>
            <a:pPr marL="1830388" marR="3340100">
              <a:lnSpc>
                <a:spcPts val="3790"/>
              </a:lnSpc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TrungNien = fz.trimf(Xj,[cmin,c1,c2])</a:t>
            </a:r>
          </a:p>
          <a:p>
            <a:pPr marL="1830388" marR="3340100">
              <a:lnSpc>
                <a:spcPts val="3790"/>
              </a:lnSpc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Gia = fz.trimf(Xj,[c2,cmax,cmax])</a:t>
            </a:r>
            <a:endParaRPr lang="vi-VN" sz="4000">
              <a:latin typeface="Cambria"/>
              <a:cs typeface="Cambria"/>
            </a:endParaRPr>
          </a:p>
          <a:p>
            <a:pPr marL="779463" indent="-538163">
              <a:lnSpc>
                <a:spcPct val="100000"/>
              </a:lnSpc>
              <a:spcBef>
                <a:spcPts val="2275"/>
              </a:spcBef>
              <a:buSzPct val="123529"/>
              <a:buChar char="•"/>
              <a:tabLst>
                <a:tab pos="781050" algn="l"/>
              </a:tabLst>
            </a:pPr>
            <a:r>
              <a:rPr lang="vi-VN" sz="4400">
                <a:latin typeface="Cambria"/>
                <a:cs typeface="Cambria"/>
              </a:rPr>
              <a:t>Độ</a:t>
            </a:r>
            <a:r>
              <a:rPr lang="en-US" sz="4400">
                <a:latin typeface="Cambria"/>
                <a:cs typeface="Cambria"/>
              </a:rPr>
              <a:t> </a:t>
            </a:r>
            <a:r>
              <a:rPr lang="vi-VN" sz="4400">
                <a:latin typeface="Cambria"/>
                <a:cs typeface="Cambria"/>
              </a:rPr>
              <a:t>hỗ trợ của thuộc tı́nh mờ Tuổi trung niên</a:t>
            </a:r>
          </a:p>
          <a:p>
            <a:pPr marL="914400">
              <a:lnSpc>
                <a:spcPts val="3875"/>
              </a:lnSpc>
              <a:spcBef>
                <a:spcPts val="5"/>
              </a:spcBef>
            </a:pPr>
            <a:endParaRPr lang="vi-VN" sz="4400">
              <a:solidFill>
                <a:srgbClr val="0433FF"/>
              </a:solidFill>
              <a:latin typeface="Cambria"/>
              <a:cs typeface="Cambria"/>
            </a:endParaRPr>
          </a:p>
          <a:p>
            <a:pPr marL="914400">
              <a:lnSpc>
                <a:spcPts val="3875"/>
              </a:lnSpc>
              <a:spcBef>
                <a:spcPts val="5"/>
              </a:spcBef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 = 0</a:t>
            </a:r>
          </a:p>
          <a:p>
            <a:pPr marL="914400">
              <a:lnSpc>
                <a:spcPts val="3875"/>
              </a:lnSpc>
              <a:spcBef>
                <a:spcPts val="5"/>
              </a:spcBef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f</a:t>
            </a: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or i in range(0,m):</a:t>
            </a:r>
          </a:p>
          <a:p>
            <a:pPr marL="1828800">
              <a:lnSpc>
                <a:spcPts val="3875"/>
              </a:lnSpc>
              <a:spcBef>
                <a:spcPts val="5"/>
              </a:spcBef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 += fz.interp_membership</a:t>
            </a: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1828800">
              <a:lnSpc>
                <a:spcPts val="3875"/>
              </a:lnSpc>
              <a:spcBef>
                <a:spcPts val="5"/>
              </a:spcBef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						</a:t>
            </a: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(Xj,TrungNien,Dj[i]) </a:t>
            </a:r>
          </a:p>
          <a:p>
            <a:pPr marL="1828800">
              <a:lnSpc>
                <a:spcPts val="3875"/>
              </a:lnSpc>
              <a:spcBef>
                <a:spcPts val="5"/>
              </a:spcBef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 /= m</a:t>
            </a:r>
            <a:endParaRPr lang="vi-VN"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71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797426" y="854075"/>
            <a:ext cx="18932024" cy="83181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41275" indent="-502920" algn="just">
              <a:lnSpc>
                <a:spcPts val="5030"/>
              </a:lnSpc>
              <a:spcBef>
                <a:spcPts val="360"/>
              </a:spcBef>
              <a:buSzPct val="123529"/>
              <a:buChar char="•"/>
              <a:tabLst>
                <a:tab pos="515620" algn="l"/>
              </a:tabLst>
            </a:pPr>
            <a:r>
              <a:rPr sz="4800">
                <a:latin typeface="Cambria"/>
                <a:cs typeface="Cambria"/>
              </a:rPr>
              <a:t>Đ</a:t>
            </a:r>
            <a:r>
              <a:rPr lang="en-US" sz="4800">
                <a:latin typeface="Cambria"/>
                <a:cs typeface="Cambria"/>
              </a:rPr>
              <a:t>ể</a:t>
            </a:r>
            <a:r>
              <a:rPr sz="4800">
                <a:latin typeface="Cambria"/>
                <a:cs typeface="Cambria"/>
              </a:rPr>
              <a:t> x</a:t>
            </a:r>
            <a:r>
              <a:rPr lang="en-US" sz="4800">
                <a:latin typeface="Cambria"/>
                <a:cs typeface="Cambria"/>
              </a:rPr>
              <a:t>â</a:t>
            </a:r>
            <a:r>
              <a:rPr sz="4800">
                <a:latin typeface="Cambria"/>
                <a:cs typeface="Cambria"/>
              </a:rPr>
              <a:t>y </a:t>
            </a:r>
            <a:r>
              <a:rPr sz="4800" dirty="0">
                <a:latin typeface="Cambria"/>
                <a:cs typeface="Cambria"/>
              </a:rPr>
              <a:t>dựng </a:t>
            </a:r>
            <a:r>
              <a:rPr sz="4800">
                <a:latin typeface="Cambria"/>
                <a:cs typeface="Cambria"/>
              </a:rPr>
              <a:t>các thu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c </a:t>
            </a:r>
            <a:r>
              <a:rPr sz="4800" dirty="0">
                <a:latin typeface="Cambria"/>
                <a:cs typeface="Cambria"/>
              </a:rPr>
              <a:t>tı́nh mờ cho </a:t>
            </a:r>
            <a:r>
              <a:rPr sz="4800">
                <a:latin typeface="Cambria"/>
                <a:cs typeface="Cambria"/>
              </a:rPr>
              <a:t>các thu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c </a:t>
            </a:r>
            <a:r>
              <a:rPr sz="4800" dirty="0">
                <a:latin typeface="Cambria"/>
                <a:cs typeface="Cambria"/>
              </a:rPr>
              <a:t>tı́nh khác, </a:t>
            </a:r>
            <a:r>
              <a:rPr sz="4800">
                <a:latin typeface="Cambria"/>
                <a:cs typeface="Cambria"/>
              </a:rPr>
              <a:t>ta c</a:t>
            </a:r>
            <a:r>
              <a:rPr lang="en-US" sz="4800">
                <a:latin typeface="Cambria"/>
                <a:cs typeface="Cambria"/>
              </a:rPr>
              <a:t>ầ</a:t>
            </a:r>
            <a:r>
              <a:rPr sz="4800">
                <a:latin typeface="Cambria"/>
                <a:cs typeface="Cambria"/>
              </a:rPr>
              <a:t>n </a:t>
            </a:r>
            <a:r>
              <a:rPr sz="4800" dirty="0">
                <a:latin typeface="Cambria"/>
                <a:cs typeface="Cambria"/>
              </a:rPr>
              <a:t>có thê</a:t>
            </a:r>
            <a:r>
              <a:rPr sz="4800">
                <a:latin typeface="Cambria"/>
                <a:cs typeface="Cambria"/>
              </a:rPr>
              <a:t>m ki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n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thức </a:t>
            </a:r>
            <a:r>
              <a:rPr sz="4800" dirty="0">
                <a:latin typeface="Cambria"/>
                <a:cs typeface="Cambria"/>
              </a:rPr>
              <a:t>chuyên gia</a:t>
            </a:r>
            <a:r>
              <a:rPr sz="4800">
                <a:latin typeface="Cambria"/>
                <a:cs typeface="Cambria"/>
              </a:rPr>
              <a:t>, k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hợp </a:t>
            </a:r>
            <a:r>
              <a:rPr sz="4800">
                <a:latin typeface="Cambria"/>
                <a:cs typeface="Cambria"/>
              </a:rPr>
              <a:t>với ph</a:t>
            </a:r>
            <a:r>
              <a:rPr lang="en-US" sz="4800">
                <a:latin typeface="Cambria"/>
                <a:cs typeface="Cambria"/>
              </a:rPr>
              <a:t>â</a:t>
            </a:r>
            <a:r>
              <a:rPr sz="4800">
                <a:latin typeface="Cambria"/>
                <a:cs typeface="Cambria"/>
              </a:rPr>
              <a:t>n tı́ch s</a:t>
            </a:r>
            <a:r>
              <a:rPr lang="en-US" sz="4800">
                <a:latin typeface="Cambria"/>
                <a:cs typeface="Cambria"/>
              </a:rPr>
              <a:t>ố</a:t>
            </a:r>
            <a:r>
              <a:rPr sz="4800">
                <a:latin typeface="Cambria"/>
                <a:cs typeface="Cambria"/>
              </a:rPr>
              <a:t> li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u từ </a:t>
            </a:r>
            <a:r>
              <a:rPr lang="en-US" sz="4800">
                <a:latin typeface="Cambria"/>
                <a:cs typeface="Cambria"/>
              </a:rPr>
              <a:t>dataset</a:t>
            </a:r>
            <a:r>
              <a:rPr sz="4800">
                <a:latin typeface="Cambria"/>
                <a:cs typeface="Cambria"/>
              </a:rPr>
              <a:t> m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cách </a:t>
            </a:r>
            <a:r>
              <a:rPr sz="4800">
                <a:latin typeface="Cambria"/>
                <a:cs typeface="Cambria"/>
              </a:rPr>
              <a:t>tự đ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ng</a:t>
            </a:r>
          </a:p>
          <a:p>
            <a:pPr marL="1059180" marR="93345" lvl="1" indent="-544830" algn="just">
              <a:lnSpc>
                <a:spcPts val="5030"/>
              </a:lnSpc>
              <a:spcBef>
                <a:spcPts val="2475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Huy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áp: là đơn vị đo áp lực của máu khi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bị 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ẩ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y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dọc theo các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thành 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ng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mạch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.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Bao g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ồ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m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  <a:p>
            <a:pPr marL="1562100" lvl="2" indent="-544830" algn="just">
              <a:lnSpc>
                <a:spcPct val="100000"/>
              </a:lnSpc>
              <a:spcBef>
                <a:spcPts val="1245"/>
              </a:spcBef>
              <a:buSzPct val="123529"/>
              <a:buChar char="-"/>
              <a:tabLst>
                <a:tab pos="1562735" algn="l"/>
              </a:tabLst>
            </a:pPr>
            <a:r>
              <a:rPr lang="en-US" sz="4800">
                <a:latin typeface="Cambria"/>
                <a:cs typeface="Cambria"/>
              </a:rPr>
              <a:t>Á</a:t>
            </a:r>
            <a:r>
              <a:rPr sz="4800">
                <a:latin typeface="Cambria"/>
                <a:cs typeface="Cambria"/>
              </a:rPr>
              <a:t>p lực t</a:t>
            </a:r>
            <a:r>
              <a:rPr lang="en-US" sz="4800">
                <a:latin typeface="Cambria"/>
                <a:cs typeface="Cambria"/>
              </a:rPr>
              <a:t>â</a:t>
            </a:r>
            <a:r>
              <a:rPr sz="4800">
                <a:latin typeface="Cambria"/>
                <a:cs typeface="Cambria"/>
              </a:rPr>
              <a:t>m </a:t>
            </a:r>
            <a:r>
              <a:rPr sz="4800" dirty="0">
                <a:latin typeface="Cambria"/>
                <a:cs typeface="Cambria"/>
              </a:rPr>
              <a:t>thu (áp lực khi </a:t>
            </a:r>
            <a:r>
              <a:rPr sz="4800">
                <a:latin typeface="Cambria"/>
                <a:cs typeface="Cambria"/>
              </a:rPr>
              <a:t>tim đ</a:t>
            </a:r>
            <a:r>
              <a:rPr lang="en-US" sz="4800">
                <a:latin typeface="Cambria"/>
                <a:cs typeface="Cambria"/>
              </a:rPr>
              <a:t>ẩ</a:t>
            </a:r>
            <a:r>
              <a:rPr sz="4800">
                <a:latin typeface="Cambria"/>
                <a:cs typeface="Cambria"/>
              </a:rPr>
              <a:t>y </a:t>
            </a:r>
            <a:r>
              <a:rPr sz="4800" dirty="0">
                <a:latin typeface="Cambria"/>
                <a:cs typeface="Cambria"/>
              </a:rPr>
              <a:t>máu đi), trên 150mmHg là cao</a:t>
            </a:r>
            <a:endParaRPr sz="4800">
              <a:latin typeface="Cambria"/>
              <a:cs typeface="Cambria"/>
            </a:endParaRPr>
          </a:p>
          <a:p>
            <a:pPr marL="1562100" marR="1417955" lvl="2" indent="-544830" algn="just">
              <a:lnSpc>
                <a:spcPct val="94900"/>
              </a:lnSpc>
              <a:spcBef>
                <a:spcPts val="1525"/>
              </a:spcBef>
              <a:buSzPct val="123529"/>
              <a:buChar char="-"/>
              <a:tabLst>
                <a:tab pos="1562735" algn="l"/>
              </a:tabLst>
            </a:pPr>
            <a:r>
              <a:rPr lang="en-US" sz="4800">
                <a:latin typeface="Cambria"/>
                <a:cs typeface="Cambria"/>
              </a:rPr>
              <a:t>Á</a:t>
            </a:r>
            <a:r>
              <a:rPr sz="4800">
                <a:latin typeface="Cambria"/>
                <a:cs typeface="Cambria"/>
              </a:rPr>
              <a:t>p lực t</a:t>
            </a:r>
            <a:r>
              <a:rPr lang="en-US" sz="4800">
                <a:latin typeface="Cambria"/>
                <a:cs typeface="Cambria"/>
              </a:rPr>
              <a:t>â</a:t>
            </a:r>
            <a:r>
              <a:rPr sz="4800">
                <a:latin typeface="Cambria"/>
                <a:cs typeface="Cambria"/>
              </a:rPr>
              <a:t>m </a:t>
            </a:r>
            <a:r>
              <a:rPr sz="4800" dirty="0">
                <a:latin typeface="Cambria"/>
                <a:cs typeface="Cambria"/>
              </a:rPr>
              <a:t>trương (áp lực khi tim nghı̉ giữa </a:t>
            </a:r>
            <a:r>
              <a:rPr sz="4800">
                <a:latin typeface="Cambria"/>
                <a:cs typeface="Cambria"/>
              </a:rPr>
              <a:t>những l</a:t>
            </a:r>
            <a:r>
              <a:rPr lang="en-US" sz="4800">
                <a:latin typeface="Cambria"/>
                <a:cs typeface="Cambria"/>
              </a:rPr>
              <a:t>ầ</a:t>
            </a:r>
            <a:r>
              <a:rPr sz="4800">
                <a:latin typeface="Cambria"/>
                <a:cs typeface="Cambria"/>
              </a:rPr>
              <a:t>n đ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p</a:t>
            </a:r>
            <a:r>
              <a:rPr sz="4800" dirty="0">
                <a:latin typeface="Cambria"/>
                <a:cs typeface="Cambria"/>
              </a:rPr>
              <a:t>), tre</a:t>
            </a:r>
            <a:r>
              <a:rPr sz="4800">
                <a:latin typeface="Cambria"/>
                <a:cs typeface="Cambria"/>
              </a:rPr>
              <a:t>̂n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85mmHg </a:t>
            </a:r>
            <a:r>
              <a:rPr sz="4800" dirty="0">
                <a:latin typeface="Cambria"/>
                <a:cs typeface="Cambria"/>
              </a:rPr>
              <a:t>là cao</a:t>
            </a:r>
            <a:endParaRPr sz="4800">
              <a:latin typeface="Cambria"/>
              <a:cs typeface="Cambria"/>
            </a:endParaRPr>
          </a:p>
          <a:p>
            <a:pPr marL="1059180" marR="5080" lvl="1" indent="-544830" algn="just">
              <a:lnSpc>
                <a:spcPts val="5030"/>
              </a:lnSpc>
              <a:spcBef>
                <a:spcPts val="2580"/>
              </a:spcBef>
              <a:buSzPct val="123529"/>
              <a:buFont typeface="Microsoft Sans Serif"/>
              <a:buChar char="‣"/>
              <a:tabLst>
                <a:tab pos="1059815" algn="l"/>
              </a:tabLst>
            </a:pP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Chı̉ s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huy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áp càng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cao 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ồ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nghı̃a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với vi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tim phải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làm vi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v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vả hơn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đưa máu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đi kh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ắ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p cơ th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. Đi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này tạo ra nguy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cơ d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ễ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bị b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nh cao huy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áp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hay bị đau tim.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72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1501118" y="1920875"/>
            <a:ext cx="17771132" cy="589007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582295" indent="-544830">
              <a:lnSpc>
                <a:spcPct val="100000"/>
              </a:lnSpc>
              <a:spcBef>
                <a:spcPts val="1250"/>
              </a:spcBef>
              <a:buSzPct val="123529"/>
              <a:buFont typeface="Microsoft Sans Serif"/>
              <a:buChar char="‣"/>
              <a:tabLst>
                <a:tab pos="582930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Cholesterol: Đo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lượng ch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béo trong máu, có 2 loại:</a:t>
            </a:r>
            <a:endParaRPr sz="4800">
              <a:latin typeface="Cambria"/>
              <a:cs typeface="Cambria"/>
            </a:endParaRPr>
          </a:p>
          <a:p>
            <a:pPr marL="1084580" marR="161925" lvl="1" indent="-544830">
              <a:lnSpc>
                <a:spcPct val="94900"/>
              </a:lnSpc>
              <a:spcBef>
                <a:spcPts val="1725"/>
              </a:spcBef>
              <a:buSzPct val="123529"/>
              <a:buChar char="-"/>
              <a:tabLst>
                <a:tab pos="1084580" algn="l"/>
                <a:tab pos="1085215" algn="l"/>
              </a:tabLst>
            </a:pPr>
            <a:r>
              <a:rPr sz="4800" dirty="0">
                <a:latin typeface="Cambria"/>
                <a:cs typeface="Cambria"/>
              </a:rPr>
              <a:t>LDL (low- density lipoprotein) là loại </a:t>
            </a:r>
            <a:r>
              <a:rPr sz="4800">
                <a:latin typeface="Cambria"/>
                <a:cs typeface="Cambria"/>
              </a:rPr>
              <a:t>cholesterol x</a:t>
            </a:r>
            <a:r>
              <a:rPr lang="en-US" sz="4800">
                <a:latin typeface="Cambria"/>
                <a:cs typeface="Cambria"/>
              </a:rPr>
              <a:t>ấ</a:t>
            </a:r>
            <a:r>
              <a:rPr sz="4800">
                <a:latin typeface="Cambria"/>
                <a:cs typeface="Cambria"/>
              </a:rPr>
              <a:t>u</a:t>
            </a:r>
            <a:r>
              <a:rPr sz="4800" dirty="0">
                <a:latin typeface="Cambria"/>
                <a:cs typeface="Cambria"/>
              </a:rPr>
              <a:t>, </a:t>
            </a:r>
            <a:r>
              <a:rPr sz="4800">
                <a:latin typeface="Cambria"/>
                <a:cs typeface="Cambria"/>
              </a:rPr>
              <a:t>góp ph</a:t>
            </a:r>
            <a:r>
              <a:rPr lang="en-US" sz="4800">
                <a:latin typeface="Cambria"/>
                <a:cs typeface="Cambria"/>
              </a:rPr>
              <a:t>ầ</a:t>
            </a:r>
            <a:r>
              <a:rPr sz="4800">
                <a:latin typeface="Cambria"/>
                <a:cs typeface="Cambria"/>
              </a:rPr>
              <a:t>n làm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hı̀nh </a:t>
            </a:r>
            <a:r>
              <a:rPr sz="4800" dirty="0">
                <a:latin typeface="Cambria"/>
                <a:cs typeface="Cambria"/>
              </a:rPr>
              <a:t>thành các mảng bám </a:t>
            </a:r>
            <a:r>
              <a:rPr sz="4800">
                <a:latin typeface="Cambria"/>
                <a:cs typeface="Cambria"/>
              </a:rPr>
              <a:t>ở đ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ng </a:t>
            </a:r>
            <a:r>
              <a:rPr sz="4800" dirty="0">
                <a:latin typeface="Cambria"/>
                <a:cs typeface="Cambria"/>
              </a:rPr>
              <a:t>mạch; trên 100 mg/dl </a:t>
            </a:r>
            <a:r>
              <a:rPr sz="4800">
                <a:latin typeface="Cambria"/>
                <a:cs typeface="Cambria"/>
              </a:rPr>
              <a:t>là x</a:t>
            </a:r>
            <a:r>
              <a:rPr lang="en-US" sz="4800">
                <a:latin typeface="Cambria"/>
                <a:cs typeface="Cambria"/>
              </a:rPr>
              <a:t>ấ</a:t>
            </a:r>
            <a:r>
              <a:rPr sz="4800">
                <a:latin typeface="Cambria"/>
                <a:cs typeface="Cambria"/>
              </a:rPr>
              <a:t>u</a:t>
            </a:r>
          </a:p>
          <a:p>
            <a:pPr marL="1084580" marR="30480" lvl="1" indent="-544830">
              <a:lnSpc>
                <a:spcPct val="94900"/>
              </a:lnSpc>
              <a:spcBef>
                <a:spcPts val="1725"/>
              </a:spcBef>
              <a:buSzPct val="123529"/>
              <a:buChar char="-"/>
              <a:tabLst>
                <a:tab pos="1084580" algn="l"/>
                <a:tab pos="1085215" algn="l"/>
              </a:tabLst>
            </a:pPr>
            <a:r>
              <a:rPr sz="4800" dirty="0">
                <a:latin typeface="Cambria"/>
                <a:cs typeface="Cambria"/>
              </a:rPr>
              <a:t>HDL (high- density lipoproteine) là loại </a:t>
            </a:r>
            <a:r>
              <a:rPr sz="4800">
                <a:latin typeface="Cambria"/>
                <a:cs typeface="Cambria"/>
              </a:rPr>
              <a:t>cholesterol t</a:t>
            </a:r>
            <a:r>
              <a:rPr lang="en-US" sz="4800">
                <a:latin typeface="Cambria"/>
                <a:cs typeface="Cambria"/>
              </a:rPr>
              <a:t>ố</a:t>
            </a:r>
            <a:r>
              <a:rPr sz="4800">
                <a:latin typeface="Cambria"/>
                <a:cs typeface="Cambria"/>
              </a:rPr>
              <a:t>t</a:t>
            </a:r>
            <a:r>
              <a:rPr sz="4800" dirty="0">
                <a:latin typeface="Cambria"/>
                <a:cs typeface="Cambria"/>
              </a:rPr>
              <a:t>, giúp </a:t>
            </a:r>
            <a:r>
              <a:rPr sz="4800">
                <a:latin typeface="Cambria"/>
                <a:cs typeface="Cambria"/>
              </a:rPr>
              <a:t>đưa các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LDL </a:t>
            </a:r>
            <a:r>
              <a:rPr sz="4800" dirty="0">
                <a:latin typeface="Cambria"/>
                <a:cs typeface="Cambria"/>
              </a:rPr>
              <a:t>ra </a:t>
            </a:r>
            <a:r>
              <a:rPr sz="4800">
                <a:latin typeface="Cambria"/>
                <a:cs typeface="Cambria"/>
              </a:rPr>
              <a:t>khỏi đ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>
                <a:latin typeface="Cambria"/>
                <a:cs typeface="Cambria"/>
              </a:rPr>
              <a:t>ng </a:t>
            </a:r>
            <a:r>
              <a:rPr sz="4800" dirty="0">
                <a:latin typeface="Cambria"/>
                <a:cs typeface="Cambria"/>
              </a:rPr>
              <a:t>mạch; dưới 40 mg/dl </a:t>
            </a:r>
            <a:r>
              <a:rPr sz="4800">
                <a:latin typeface="Cambria"/>
                <a:cs typeface="Cambria"/>
              </a:rPr>
              <a:t>là kh</a:t>
            </a:r>
            <a:r>
              <a:rPr lang="en-US" sz="4800">
                <a:latin typeface="Cambria"/>
                <a:cs typeface="Cambria"/>
              </a:rPr>
              <a:t>ô</a:t>
            </a:r>
            <a:r>
              <a:rPr sz="4800">
                <a:latin typeface="Cambria"/>
                <a:cs typeface="Cambria"/>
              </a:rPr>
              <a:t>ng t</a:t>
            </a:r>
            <a:r>
              <a:rPr lang="en-US" sz="4800">
                <a:latin typeface="Cambria"/>
                <a:cs typeface="Cambria"/>
              </a:rPr>
              <a:t>ố</a:t>
            </a:r>
            <a:r>
              <a:rPr sz="4800">
                <a:latin typeface="Cambria"/>
                <a:cs typeface="Cambria"/>
              </a:rPr>
              <a:t>t</a:t>
            </a:r>
          </a:p>
          <a:p>
            <a:pPr marL="582295" indent="-544830">
              <a:lnSpc>
                <a:spcPct val="100000"/>
              </a:lnSpc>
              <a:spcBef>
                <a:spcPts val="2400"/>
              </a:spcBef>
              <a:buSzPct val="123529"/>
              <a:buFont typeface="Microsoft Sans Serif"/>
              <a:buChar char="‣"/>
              <a:tabLst>
                <a:tab pos="582930" algn="l"/>
                <a:tab pos="13821410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Khi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cơ th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có nhi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ề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u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LDL, nguy cơ bị đau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tim ho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ặ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đ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quy</a:t>
            </a:r>
            <a:r>
              <a:rPr sz="4800" baseline="-9803" dirty="0">
                <a:solidFill>
                  <a:srgbClr val="011993"/>
                </a:solidFill>
                <a:latin typeface="Cambria"/>
                <a:cs typeface="Cambria"/>
              </a:rPr>
              <a:t>̣</a:t>
            </a:r>
            <a:r>
              <a:rPr sz="4800" baseline="-9803">
                <a:solidFill>
                  <a:srgbClr val="011993"/>
                </a:solidFill>
                <a:latin typeface="Cambria"/>
                <a:cs typeface="Cambria"/>
              </a:rPr>
              <a:t>	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r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cao.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73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755650" y="1158875"/>
            <a:ext cx="18745200" cy="8008620"/>
          </a:xfrm>
          <a:prstGeom prst="rect">
            <a:avLst/>
          </a:prstGeom>
        </p:spPr>
        <p:txBody>
          <a:bodyPr vert="horz" wrap="square" lIns="0" tIns="45720" rIns="0" bIns="0" rtlCol="0">
            <a:noAutofit/>
          </a:bodyPr>
          <a:lstStyle/>
          <a:p>
            <a:pPr marL="556895" marR="551815" indent="-544830">
              <a:lnSpc>
                <a:spcPts val="5030"/>
              </a:lnSpc>
              <a:spcBef>
                <a:spcPts val="36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Nhịp tim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: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l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của tim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trong m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phút khi đang nghı̉ ngơi;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từ 60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l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/ 1 phút – bpm -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trở xu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được xem là khoẻ mạnh.</a:t>
            </a:r>
            <a:endParaRPr sz="4400">
              <a:latin typeface="Cambria"/>
              <a:cs typeface="Cambria"/>
            </a:endParaRPr>
          </a:p>
          <a:p>
            <a:pPr marL="556895" marR="12700" indent="-544830">
              <a:lnSpc>
                <a:spcPts val="5030"/>
              </a:lnSpc>
              <a:spcBef>
                <a:spcPts val="2475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Nhịp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tim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p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càng nhanh (trong lúc đang nghı̉ ngơi) có nghı̃a là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tim phải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làm vi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 v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vả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hơn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bơm máu.</a:t>
            </a:r>
            <a:endParaRPr sz="4400">
              <a:latin typeface="Cambria"/>
              <a:cs typeface="Cambria"/>
            </a:endParaRPr>
          </a:p>
          <a:p>
            <a:pPr marL="556895" marR="555625" indent="-544830">
              <a:lnSpc>
                <a:spcPts val="5030"/>
              </a:lnSpc>
              <a:spcBef>
                <a:spcPts val="247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Nhịp tim cao sẽ làm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cơ 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phải hoàn thành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các c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ô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vi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 r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đơn giản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hàng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ngày như ăn sáng, mở lon bia, … lại khó khăn.</a:t>
            </a:r>
            <a:endParaRPr sz="4400">
              <a:latin typeface="Cambria"/>
              <a:cs typeface="Cambria"/>
            </a:endParaRPr>
          </a:p>
          <a:p>
            <a:pPr marL="556895" marR="43815" indent="-544830">
              <a:lnSpc>
                <a:spcPts val="5030"/>
              </a:lnSpc>
              <a:spcBef>
                <a:spcPts val="2420"/>
              </a:spcBef>
              <a:buSzPct val="123529"/>
              <a:buFont typeface="Microsoft Sans Serif"/>
              <a:buChar char="‣"/>
              <a:tabLst>
                <a:tab pos="557213" algn="l"/>
              </a:tabLst>
            </a:pP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ặ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 bi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khi 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nhi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tăng lên do bị viê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nhi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ễ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hay vaccine vào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cơ 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thı̀ 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nhi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ta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̆ng, tạo nê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t. Khi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nhi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ta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̆ng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, cơ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s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ố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lại làm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lạnh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ngoài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da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g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i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ảm nhi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;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nhưng r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ồ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i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do bị giảm lạnh nên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cơ 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lại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ầ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tưởng là lạnh quá nên lại tă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ng nhi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ộ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đ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 làm 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ấ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m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lên; cứ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như v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y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th</a:t>
            </a:r>
            <a:r>
              <a:rPr lang="en-US" sz="4400">
                <a:solidFill>
                  <a:srgbClr val="011993"/>
                </a:solidFill>
                <a:latin typeface="Cambria"/>
                <a:cs typeface="Cambria"/>
              </a:rPr>
              <a:t>â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n nhi</a:t>
            </a:r>
            <a:r>
              <a:rPr lang="vi-VN" sz="44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400">
                <a:solidFill>
                  <a:srgbClr val="011993"/>
                </a:solidFill>
                <a:latin typeface="Cambria"/>
                <a:cs typeface="Cambria"/>
              </a:rPr>
              <a:t>t </a:t>
            </a:r>
            <a:r>
              <a:rPr sz="4400" dirty="0">
                <a:solidFill>
                  <a:srgbClr val="011993"/>
                </a:solidFill>
                <a:latin typeface="Cambria"/>
                <a:cs typeface="Cambria"/>
              </a:rPr>
              <a:t>lại tăng.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79450" y="1082675"/>
            <a:ext cx="14935200" cy="343222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6895" marR="1311910" indent="-544830">
              <a:lnSpc>
                <a:spcPts val="5030"/>
              </a:lnSpc>
              <a:spcBef>
                <a:spcPts val="36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Mở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trong máu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(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Triglycerid):</a:t>
            </a:r>
            <a:endParaRPr sz="4800">
              <a:latin typeface="Cambria"/>
              <a:cs typeface="Cambria"/>
            </a:endParaRPr>
          </a:p>
          <a:p>
            <a:pPr marL="1059180" marR="50165" lvl="1" indent="-544830">
              <a:lnSpc>
                <a:spcPct val="94900"/>
              </a:lnSpc>
              <a:spcBef>
                <a:spcPts val="1570"/>
              </a:spcBef>
              <a:buSzPct val="123529"/>
              <a:buChar char="-"/>
              <a:tabLst>
                <a:tab pos="1059180" algn="l"/>
                <a:tab pos="1059815" algn="l"/>
              </a:tabLst>
            </a:pPr>
            <a:r>
              <a:rPr sz="4800" dirty="0">
                <a:latin typeface="Cambria"/>
                <a:cs typeface="Cambria"/>
              </a:rPr>
              <a:t>dưới </a:t>
            </a:r>
            <a:r>
              <a:rPr sz="4800">
                <a:latin typeface="Cambria"/>
                <a:cs typeface="Cambria"/>
              </a:rPr>
              <a:t>200mg/dl là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bı̀nh </a:t>
            </a:r>
            <a:r>
              <a:rPr sz="4800" dirty="0">
                <a:latin typeface="Cambria"/>
                <a:cs typeface="Cambria"/>
              </a:rPr>
              <a:t>thường,</a:t>
            </a:r>
            <a:endParaRPr sz="4800">
              <a:latin typeface="Cambria"/>
              <a:cs typeface="Cambria"/>
            </a:endParaRPr>
          </a:p>
          <a:p>
            <a:pPr marL="1059180" marR="149225" indent="-544830">
              <a:lnSpc>
                <a:spcPct val="94900"/>
              </a:lnSpc>
              <a:spcBef>
                <a:spcPts val="1725"/>
              </a:spcBef>
              <a:tabLst>
                <a:tab pos="1059180" algn="l"/>
              </a:tabLst>
            </a:pPr>
            <a:r>
              <a:rPr sz="4800" baseline="-3703" dirty="0">
                <a:latin typeface="Cambria"/>
                <a:cs typeface="Cambria"/>
              </a:rPr>
              <a:t>-	</a:t>
            </a:r>
            <a:r>
              <a:rPr sz="4800" dirty="0">
                <a:latin typeface="Cambria"/>
                <a:cs typeface="Cambria"/>
              </a:rPr>
              <a:t>từ 200 – </a:t>
            </a:r>
            <a:r>
              <a:rPr sz="4800">
                <a:latin typeface="Cambria"/>
                <a:cs typeface="Cambria"/>
              </a:rPr>
              <a:t>400 d</a:t>
            </a:r>
            <a:r>
              <a:rPr lang="en-US" sz="4800">
                <a:latin typeface="Cambria"/>
                <a:cs typeface="Cambria"/>
              </a:rPr>
              <a:t>ấ</a:t>
            </a:r>
            <a:r>
              <a:rPr sz="4800">
                <a:latin typeface="Cambria"/>
                <a:cs typeface="Cambria"/>
              </a:rPr>
              <a:t>u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hi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u </a:t>
            </a:r>
            <a:r>
              <a:rPr sz="4800" dirty="0">
                <a:latin typeface="Cambria"/>
                <a:cs typeface="Cambria"/>
              </a:rPr>
              <a:t>cao,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1400"/>
              </a:spcBef>
              <a:buSzPct val="123529"/>
              <a:buChar char="-"/>
              <a:tabLst>
                <a:tab pos="1059180" algn="l"/>
                <a:tab pos="1059815" algn="l"/>
              </a:tabLst>
            </a:pPr>
            <a:r>
              <a:rPr sz="4800" dirty="0">
                <a:latin typeface="Cambria"/>
                <a:cs typeface="Cambria"/>
              </a:rPr>
              <a:t>trên 400 </a:t>
            </a:r>
            <a:r>
              <a:rPr sz="4800">
                <a:latin typeface="Cambria"/>
                <a:cs typeface="Cambria"/>
              </a:rPr>
              <a:t>bị b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6216" y="5502275"/>
            <a:ext cx="19164634" cy="473668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56895" marR="457200" indent="-544830">
              <a:lnSpc>
                <a:spcPts val="5030"/>
              </a:lnSpc>
              <a:spcBef>
                <a:spcPts val="360"/>
              </a:spcBef>
              <a:buSzPct val="123529"/>
              <a:buFont typeface="Microsoft Sans Serif"/>
              <a:buChar char="‣"/>
              <a:tabLst>
                <a:tab pos="557530" algn="l"/>
              </a:tabLst>
            </a:pP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Lượng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đường huy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ế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t: Th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ể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 hi</a:t>
            </a:r>
            <a:r>
              <a:rPr lang="vi-VN" sz="4800">
                <a:solidFill>
                  <a:srgbClr val="011993"/>
                </a:solidFill>
                <a:latin typeface="Cambria"/>
                <a:cs typeface="Cambria"/>
              </a:rPr>
              <a:t>ệ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 lượng đường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glucose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có trong máu sau khi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ngủ d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ậ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y ho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ặ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c sau</a:t>
            </a:r>
            <a:r>
              <a:rPr lang="en-US" sz="4800">
                <a:solidFill>
                  <a:srgbClr val="011993"/>
                </a:solidFill>
                <a:latin typeface="Cambria"/>
                <a:cs typeface="Cambria"/>
              </a:rPr>
              <a:t> </a:t>
            </a:r>
            <a:r>
              <a:rPr sz="4800">
                <a:solidFill>
                  <a:srgbClr val="011993"/>
                </a:solidFill>
                <a:latin typeface="Cambria"/>
                <a:cs typeface="Cambria"/>
              </a:rPr>
              <a:t>khi </a:t>
            </a:r>
            <a:r>
              <a:rPr sz="4800" dirty="0">
                <a:solidFill>
                  <a:srgbClr val="011993"/>
                </a:solidFill>
                <a:latin typeface="Cambria"/>
                <a:cs typeface="Cambria"/>
              </a:rPr>
              <a:t>nhịn đói khoảng 8 giờ.</a:t>
            </a:r>
            <a:endParaRPr sz="4800">
              <a:latin typeface="Cambria"/>
              <a:cs typeface="Cambria"/>
            </a:endParaRPr>
          </a:p>
          <a:p>
            <a:pPr marL="1059180" lvl="1" indent="-544830">
              <a:lnSpc>
                <a:spcPct val="100000"/>
              </a:lnSpc>
              <a:spcBef>
                <a:spcPts val="1245"/>
              </a:spcBef>
              <a:buSzPct val="123529"/>
              <a:buChar char="-"/>
              <a:tabLst>
                <a:tab pos="1059180" algn="l"/>
                <a:tab pos="1059815" algn="l"/>
              </a:tabLst>
            </a:pPr>
            <a:r>
              <a:rPr sz="4800">
                <a:latin typeface="Cambria"/>
                <a:cs typeface="Cambria"/>
              </a:rPr>
              <a:t>T</a:t>
            </a:r>
            <a:r>
              <a:rPr lang="en-US" sz="4800">
                <a:latin typeface="Cambria"/>
                <a:cs typeface="Cambria"/>
              </a:rPr>
              <a:t>ố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khi ở trong khoảng [80 mg/dl ,100mg/dl ]</a:t>
            </a:r>
            <a:endParaRPr sz="4800">
              <a:latin typeface="Cambria"/>
              <a:cs typeface="Cambria"/>
            </a:endParaRPr>
          </a:p>
          <a:p>
            <a:pPr marL="1059180" marR="564515" lvl="1" indent="-544830">
              <a:lnSpc>
                <a:spcPct val="94900"/>
              </a:lnSpc>
              <a:spcBef>
                <a:spcPts val="1525"/>
              </a:spcBef>
              <a:buSzPct val="123529"/>
              <a:buChar char="-"/>
              <a:tabLst>
                <a:tab pos="1059180" algn="l"/>
                <a:tab pos="1059815" algn="l"/>
              </a:tabLst>
            </a:pPr>
            <a:r>
              <a:rPr sz="4800" dirty="0">
                <a:latin typeface="Cambria"/>
                <a:cs typeface="Cambria"/>
              </a:rPr>
              <a:t>Trên 100 đang trong giai đoạn có nguy </a:t>
            </a:r>
            <a:r>
              <a:rPr sz="4800">
                <a:latin typeface="Cambria"/>
                <a:cs typeface="Cambria"/>
              </a:rPr>
              <a:t>cơ bị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b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nh</a:t>
            </a:r>
          </a:p>
          <a:p>
            <a:pPr marL="1059180" marR="50165" lvl="1" indent="-544830">
              <a:lnSpc>
                <a:spcPct val="94900"/>
              </a:lnSpc>
              <a:spcBef>
                <a:spcPts val="1725"/>
              </a:spcBef>
              <a:buSzPct val="123529"/>
              <a:buChar char="-"/>
              <a:tabLst>
                <a:tab pos="1059180" algn="l"/>
                <a:tab pos="1059815" algn="l"/>
              </a:tabLst>
            </a:pPr>
            <a:r>
              <a:rPr sz="4800">
                <a:latin typeface="Cambria"/>
                <a:cs typeface="Cambria"/>
              </a:rPr>
              <a:t>N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u </a:t>
            </a:r>
            <a:r>
              <a:rPr sz="4800" dirty="0">
                <a:latin typeface="Cambria"/>
                <a:cs typeface="Cambria"/>
              </a:rPr>
              <a:t>lượng </a:t>
            </a:r>
            <a:r>
              <a:rPr sz="4800">
                <a:latin typeface="Cambria"/>
                <a:cs typeface="Cambria"/>
              </a:rPr>
              <a:t>đường huy</a:t>
            </a:r>
            <a:r>
              <a:rPr lang="en-US" sz="4800">
                <a:latin typeface="Cambria"/>
                <a:cs typeface="Cambria"/>
              </a:rPr>
              <a:t>ế</a:t>
            </a:r>
            <a:r>
              <a:rPr sz="4800">
                <a:latin typeface="Cambria"/>
                <a:cs typeface="Cambria"/>
              </a:rPr>
              <a:t>t </a:t>
            </a:r>
            <a:r>
              <a:rPr sz="4800" dirty="0">
                <a:latin typeface="Cambria"/>
                <a:cs typeface="Cambria"/>
              </a:rPr>
              <a:t>lớn hơn 126 </a:t>
            </a:r>
            <a:r>
              <a:rPr sz="4800">
                <a:latin typeface="Cambria"/>
                <a:cs typeface="Cambria"/>
              </a:rPr>
              <a:t>mg/dl đã</a:t>
            </a:r>
            <a:r>
              <a:rPr lang="en-US" sz="480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bị ti</a:t>
            </a:r>
            <a:r>
              <a:rPr lang="en-US" sz="4800">
                <a:latin typeface="Cambria"/>
                <a:cs typeface="Cambria"/>
              </a:rPr>
              <a:t>ể</a:t>
            </a:r>
            <a:r>
              <a:rPr sz="4800">
                <a:latin typeface="Cambria"/>
                <a:cs typeface="Cambria"/>
              </a:rPr>
              <a:t>u </a:t>
            </a:r>
            <a:r>
              <a:rPr sz="4800" dirty="0">
                <a:latin typeface="Cambria"/>
                <a:cs typeface="Cambria"/>
              </a:rPr>
              <a:t>đường loại </a:t>
            </a:r>
            <a:r>
              <a:rPr sz="4800">
                <a:latin typeface="Cambria"/>
                <a:cs typeface="Cambria"/>
              </a:rPr>
              <a:t>1 ho</a:t>
            </a:r>
            <a:r>
              <a:rPr lang="en-US" sz="4800">
                <a:latin typeface="Cambria"/>
                <a:cs typeface="Cambria"/>
              </a:rPr>
              <a:t>ặ</a:t>
            </a:r>
            <a:r>
              <a:rPr sz="4800">
                <a:latin typeface="Cambria"/>
                <a:cs typeface="Cambria"/>
              </a:rPr>
              <a:t>c </a:t>
            </a:r>
            <a:r>
              <a:rPr sz="4800" dirty="0">
                <a:latin typeface="Cambria"/>
                <a:cs typeface="Cambria"/>
              </a:rPr>
              <a:t>2.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75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679450" y="1006475"/>
            <a:ext cx="19050000" cy="891013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14984" marR="108585" indent="-502920">
              <a:lnSpc>
                <a:spcPct val="150000"/>
              </a:lnSpc>
              <a:buSzPct val="123529"/>
              <a:buChar char="•"/>
              <a:tabLst>
                <a:tab pos="514350" algn="l"/>
              </a:tabLst>
            </a:pP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ẳ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ng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hạn,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ta c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tı̀m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tin c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của lu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lang="en-US" sz="4800" b="1" i="1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Symbol"/>
              </a:rPr>
              <a:t>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&lt;Tu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ổ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i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Già&gt; và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&lt;Huy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áp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 Bı̀nh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thường&gt; 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Symbol"/>
              </a:rPr>
              <a:t>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&lt;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Sức khỏ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e: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ố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&gt;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14984" marR="291465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Theo 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dataset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thu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tı́nh Huy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áp thu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dạng định lượng, còn Sức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khoẻ là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tı́nh K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ế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quả dạng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nhị ph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.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514984" marR="5080" indent="-502920">
              <a:lnSpc>
                <a:spcPct val="150000"/>
              </a:lnSpc>
              <a:buSzPct val="123529"/>
              <a:buChar char="•"/>
              <a:tabLst>
                <a:tab pos="515620" algn="l"/>
              </a:tabLst>
            </a:pP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Nên ngoài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thuộc tính mờ về Tuổi Già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c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ầ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tạo các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thuộc tính mờ về Huyết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áp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còn thu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ộ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tı́nh Sức khoẻ đã ở dạng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nhị ph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tuy nhiên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do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ể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nh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ấ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 quán ta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cũng x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â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y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dựng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Tốt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Xấu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dạng của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 </a:t>
            </a:r>
            <a:r>
              <a:rPr lang="vi-VN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tập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bı̀nh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thường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nhưng theo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l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 lu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ậ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mờ.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257" y="701582"/>
            <a:ext cx="5363993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83030" indent="-503555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1383665" algn="l"/>
              </a:tabLst>
            </a:pPr>
            <a:r>
              <a:rPr sz="4800">
                <a:latin typeface="Cambria"/>
                <a:cs typeface="Cambria"/>
              </a:rPr>
              <a:t>V</a:t>
            </a:r>
            <a:r>
              <a:rPr lang="en-US" sz="4800">
                <a:latin typeface="Cambria"/>
                <a:cs typeface="Cambria"/>
              </a:rPr>
              <a:t>ề</a:t>
            </a:r>
            <a:r>
              <a:rPr sz="4800">
                <a:latin typeface="Cambria"/>
                <a:cs typeface="Cambria"/>
              </a:rPr>
              <a:t> tu</a:t>
            </a:r>
            <a:r>
              <a:rPr lang="en-US" sz="4800">
                <a:latin typeface="Cambria"/>
                <a:cs typeface="Cambria"/>
              </a:rPr>
              <a:t>ổ</a:t>
            </a:r>
            <a:r>
              <a:rPr sz="4800">
                <a:latin typeface="Cambria"/>
                <a:cs typeface="Cambria"/>
              </a:rPr>
              <a:t>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221" y="4664075"/>
            <a:ext cx="14554200" cy="6248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7" name="object 2"/>
          <p:cNvSpPr txBox="1"/>
          <p:nvPr/>
        </p:nvSpPr>
        <p:spPr>
          <a:xfrm>
            <a:off x="920910" y="1768475"/>
            <a:ext cx="16974838" cy="5778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cmin,  cmax = dataset.describe()["Tuổi"][3], dataset.describe()["Tuổi"][7]</a:t>
            </a:r>
          </a:p>
          <a:p>
            <a:pPr marL="12700" marR="5080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Dp = dataset.values[:,0]</a:t>
            </a:r>
          </a:p>
          <a:p>
            <a:pPr marL="12700" marR="5080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cntr = skl.KMeans( n_clusters=2 ).fit(Dp.reshape(m,-1)).cluster_centers_</a:t>
            </a:r>
          </a:p>
          <a:p>
            <a:pPr marL="12700" marR="5080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c1, c2 = int(cntr[0]), int(cntr[1])</a:t>
            </a:r>
          </a:p>
          <a:p>
            <a:pPr marL="12700" marR="5080">
              <a:lnSpc>
                <a:spcPct val="103899"/>
              </a:lnSpc>
            </a:pPr>
            <a:endParaRPr lang="en-US" sz="4000">
              <a:latin typeface="Cambria"/>
              <a:cs typeface="Cambria"/>
            </a:endParaRPr>
          </a:p>
          <a:p>
            <a:pPr marL="12700" marR="5080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if c1 &gt; c2:</a:t>
            </a:r>
          </a:p>
          <a:p>
            <a:pPr marL="927100" marR="5080" lvl="2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t = c1</a:t>
            </a:r>
          </a:p>
          <a:p>
            <a:pPr marL="927100" marR="5080" lvl="2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c1 = c2</a:t>
            </a:r>
          </a:p>
          <a:p>
            <a:pPr marL="927100" marR="5080" lvl="2">
              <a:lnSpc>
                <a:spcPct val="103899"/>
              </a:lnSpc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c2 = 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717" y="863840"/>
            <a:ext cx="875665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>
                <a:latin typeface="Cambria"/>
                <a:cs typeface="Cambria"/>
              </a:rPr>
              <a:t>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</a:t>
            </a:r>
            <a:r>
              <a:rPr sz="4400" dirty="0">
                <a:latin typeface="Cambria"/>
                <a:cs typeface="Cambria"/>
              </a:rPr>
              <a:t>tı́nh </a:t>
            </a:r>
            <a:r>
              <a:rPr sz="4400">
                <a:latin typeface="Cambria"/>
                <a:cs typeface="Cambria"/>
              </a:rPr>
              <a:t>mờ tu</a:t>
            </a:r>
            <a:r>
              <a:rPr lang="en-US" sz="4400">
                <a:latin typeface="Cambria"/>
                <a:cs typeface="Cambria"/>
              </a:rPr>
              <a:t>ổ</a:t>
            </a:r>
            <a:r>
              <a:rPr sz="4400">
                <a:latin typeface="Cambria"/>
                <a:cs typeface="Cambria"/>
              </a:rPr>
              <a:t>i già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924" y="6507337"/>
            <a:ext cx="8756650" cy="6713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indent="-503238">
              <a:lnSpc>
                <a:spcPct val="100000"/>
              </a:lnSpc>
              <a:spcBef>
                <a:spcPts val="135"/>
              </a:spcBef>
              <a:buSzPct val="123529"/>
              <a:buChar char="•"/>
            </a:pPr>
            <a:r>
              <a:rPr sz="4250">
                <a:latin typeface="Cambria"/>
                <a:cs typeface="Cambria"/>
              </a:rPr>
              <a:t>Cho thu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>
                <a:latin typeface="Cambria"/>
                <a:cs typeface="Cambria"/>
              </a:rPr>
              <a:t>c tı́nh Huy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 áp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1851" y="243381"/>
            <a:ext cx="11358614" cy="66304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7" name="object 2"/>
          <p:cNvSpPr txBox="1"/>
          <p:nvPr/>
        </p:nvSpPr>
        <p:spPr>
          <a:xfrm>
            <a:off x="630756" y="2325500"/>
            <a:ext cx="7592494" cy="14023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2570" marR="5080">
              <a:spcBef>
                <a:spcPts val="600"/>
              </a:spcBef>
              <a:spcAft>
                <a:spcPts val="600"/>
              </a:spcAft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Xp =  np.array([cmin,c1,c2,cmax])</a:t>
            </a:r>
          </a:p>
          <a:p>
            <a:pPr marL="242570" marR="5080">
              <a:spcBef>
                <a:spcPts val="600"/>
              </a:spcBef>
              <a:spcAft>
                <a:spcPts val="600"/>
              </a:spcAft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Gia = fz.trimf(Xp,[c2,cmax,cmax])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96717" y="7361685"/>
            <a:ext cx="19188430" cy="2941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1379220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cmin, cmax = dataset.describe()["Huyềt áp"][3],</a:t>
            </a: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dataset.describe()["Huyềt áp"][7]</a:t>
            </a:r>
          </a:p>
          <a:p>
            <a:pPr marL="8750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1379220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Dq = dataset.values[:,3] # số 3 này là thuộc tính ở cột thứ tư</a:t>
            </a:r>
          </a:p>
          <a:p>
            <a:pPr marL="8750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1379220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cntr  = skl.KMeans( n_clusters=2 ).fit(Dq.reshape(m,-1)).cluster_centers_</a:t>
            </a: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8750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1379220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c1, c2 = int(cntr[0]), int(cntr[1])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250" y="1387475"/>
            <a:ext cx="10034505" cy="2941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515620" algn="l"/>
              </a:tabLst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Xq=np.array([cmin,c1,c2,cmax]) 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515620" algn="l"/>
              </a:tabLst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Thap=fz.trimf(Xq,[cmin,cmin,c1])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515620" algn="l"/>
              </a:tabLst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BinhThuong=fz.trapmf(Xq,[cmin,c1,c2,cmax]) 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  <a:tabLst>
                <a:tab pos="515620" algn="l"/>
              </a:tabLst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Cao=fz.trimf(Xq,[c2,cmax,cmax])</a:t>
            </a:r>
            <a:endParaRPr sz="4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1478" y="788926"/>
            <a:ext cx="8106709" cy="68358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5650" y="5013583"/>
            <a:ext cx="14015117" cy="4832092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Dk = Tmp = dataset.values[:,13] 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# số 13 này là thuộc tính ở cột cuối cùng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Xk = np.array( [0,1] ) # Xấu: 0, Tốt: 1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Tot = np.array( [0,1] )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Xau = np.array( [1,0] )</a:t>
            </a:r>
          </a:p>
          <a:p>
            <a:pPr marL="1206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en-US" sz="4000">
                <a:solidFill>
                  <a:srgbClr val="0433FF"/>
                </a:solidFill>
                <a:latin typeface="Cambria"/>
                <a:cs typeface="Cambria"/>
              </a:rPr>
              <a:t>Dk = dataset.values[:,13] # số 13: thuộc tính ở cột cuối cùng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9" name="object 2"/>
          <p:cNvSpPr txBox="1"/>
          <p:nvPr/>
        </p:nvSpPr>
        <p:spPr>
          <a:xfrm>
            <a:off x="298450" y="549275"/>
            <a:ext cx="1186688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515620" algn="l"/>
              </a:tabLst>
            </a:pPr>
            <a:r>
              <a:rPr sz="4400" dirty="0">
                <a:latin typeface="Cambria"/>
                <a:cs typeface="Cambria"/>
              </a:rPr>
              <a:t>Cũng tương tự, có </a:t>
            </a:r>
            <a:r>
              <a:rPr sz="4400">
                <a:latin typeface="Cambria"/>
                <a:cs typeface="Cambria"/>
              </a:rPr>
              <a:t>các thu</a:t>
            </a:r>
            <a:r>
              <a:rPr lang="en-US" sz="4400">
                <a:latin typeface="Cambria"/>
                <a:cs typeface="Cambria"/>
              </a:rPr>
              <a:t>ộ</a:t>
            </a:r>
            <a:r>
              <a:rPr sz="4400">
                <a:latin typeface="Cambria"/>
                <a:cs typeface="Cambria"/>
              </a:rPr>
              <a:t>c tı́nh mờ</a:t>
            </a:r>
          </a:p>
        </p:txBody>
      </p:sp>
      <p:sp>
        <p:nvSpPr>
          <p:cNvPr id="10" name="object 4"/>
          <p:cNvSpPr txBox="1"/>
          <p:nvPr/>
        </p:nvSpPr>
        <p:spPr>
          <a:xfrm>
            <a:off x="320174" y="4206875"/>
            <a:ext cx="10328145" cy="1023357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2880"/>
              </a:spcBef>
              <a:buSzPct val="123529"/>
              <a:buChar char="•"/>
              <a:tabLst>
                <a:tab pos="515620" algn="l"/>
              </a:tabLst>
            </a:pPr>
            <a:r>
              <a:rPr sz="4250">
                <a:latin typeface="Cambria"/>
                <a:cs typeface="Cambria"/>
              </a:rPr>
              <a:t>Thu</a:t>
            </a:r>
            <a:r>
              <a:rPr lang="en-US" sz="4250">
                <a:latin typeface="Cambria"/>
                <a:cs typeface="Cambria"/>
              </a:rPr>
              <a:t>ộ</a:t>
            </a:r>
            <a:r>
              <a:rPr sz="4250">
                <a:latin typeface="Cambria"/>
                <a:cs typeface="Cambria"/>
              </a:rPr>
              <a:t>c tı́nh K</a:t>
            </a:r>
            <a:r>
              <a:rPr lang="en-US" sz="4250">
                <a:latin typeface="Cambria"/>
                <a:cs typeface="Cambria"/>
              </a:rPr>
              <a:t>ế</a:t>
            </a:r>
            <a:r>
              <a:rPr sz="4250">
                <a:latin typeface="Cambria"/>
                <a:cs typeface="Cambria"/>
              </a:rPr>
              <a:t>t </a:t>
            </a:r>
            <a:r>
              <a:rPr sz="4250" dirty="0">
                <a:latin typeface="Cambria"/>
                <a:cs typeface="Cambria"/>
              </a:rPr>
              <a:t>quả cũng phải </a:t>
            </a:r>
            <a:r>
              <a:rPr sz="4250">
                <a:latin typeface="Cambria"/>
                <a:cs typeface="Cambria"/>
              </a:rPr>
              <a:t>nhị ph</a:t>
            </a:r>
            <a:r>
              <a:rPr lang="en-US" sz="4250">
                <a:latin typeface="Cambria"/>
                <a:cs typeface="Cambria"/>
              </a:rPr>
              <a:t>â</a:t>
            </a:r>
            <a:r>
              <a:rPr sz="4250">
                <a:latin typeface="Cambria"/>
                <a:cs typeface="Cambria"/>
              </a:rPr>
              <a:t>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974850" y="1539875"/>
            <a:ext cx="17068800" cy="88017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min = lambda x,y: y if x &gt; y else x</a:t>
            </a: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 = suppM = 0</a:t>
            </a: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for i in range(0,m):</a:t>
            </a:r>
          </a:p>
          <a:p>
            <a:pPr marL="1042035" lvl="2"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t = fz.interp_membership(Xp,Gia,Dp[i])</a:t>
            </a:r>
          </a:p>
          <a:p>
            <a:pPr marL="1042035" lvl="2"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h = fz.interp_membership(Xq,BinhThuong,Dq[i])</a:t>
            </a:r>
          </a:p>
          <a:p>
            <a:pPr marL="1042035" lvl="2"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u = fz.interp_membership(Xk,Tot,Dk[i])</a:t>
            </a: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1042035" lvl="2"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suppM += min(t,h)</a:t>
            </a: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1042035" lvl="2"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 += min(min(t,h),u)</a:t>
            </a: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suppM /= m</a:t>
            </a: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supp /= m</a:t>
            </a:r>
            <a:endParaRPr lang="en-US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endParaRPr lang="vi-VN" sz="4000">
              <a:solidFill>
                <a:srgbClr val="0433FF"/>
              </a:solidFill>
              <a:latin typeface="Cambria"/>
              <a:cs typeface="Cambria"/>
            </a:endParaRP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conf = supp/suppM</a:t>
            </a:r>
          </a:p>
          <a:p>
            <a:pPr marL="127635">
              <a:lnSpc>
                <a:spcPct val="100000"/>
              </a:lnSpc>
              <a:spcBef>
                <a:spcPts val="135"/>
              </a:spcBef>
              <a:buSzPct val="123529"/>
              <a:tabLst>
                <a:tab pos="630238" algn="l"/>
              </a:tabLst>
            </a:pPr>
            <a:r>
              <a:rPr lang="vi-VN" sz="4000">
                <a:solidFill>
                  <a:srgbClr val="0433FF"/>
                </a:solidFill>
                <a:latin typeface="Cambria"/>
                <a:cs typeface="Cambria"/>
              </a:rPr>
              <a:t>print( "Độ hỗ trợ %.2f%%, độ tin cậy %.2f%%" %(supp*100, conf*100) )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679450" y="473075"/>
            <a:ext cx="12382500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0555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630238" algn="l"/>
              </a:tabLst>
            </a:pPr>
            <a:r>
              <a:rPr sz="4800">
                <a:latin typeface="Cambria"/>
                <a:cs typeface="Cambria"/>
              </a:rPr>
              <a:t>Từ đ</a:t>
            </a:r>
            <a:r>
              <a:rPr lang="en-US" sz="4800">
                <a:latin typeface="Cambria"/>
                <a:cs typeface="Cambria"/>
              </a:rPr>
              <a:t>â</a:t>
            </a:r>
            <a:r>
              <a:rPr sz="4800">
                <a:latin typeface="Cambria"/>
                <a:cs typeface="Cambria"/>
              </a:rPr>
              <a:t>y có đ</a:t>
            </a:r>
            <a:r>
              <a:rPr lang="en-US" sz="4800">
                <a:latin typeface="Cambria"/>
                <a:cs typeface="Cambria"/>
              </a:rPr>
              <a:t>ộ hỗ</a:t>
            </a:r>
            <a:r>
              <a:rPr sz="4800">
                <a:latin typeface="Cambria"/>
                <a:cs typeface="Cambria"/>
              </a:rPr>
              <a:t> </a:t>
            </a:r>
            <a:r>
              <a:rPr sz="4800" dirty="0">
                <a:latin typeface="Cambria"/>
                <a:cs typeface="Cambria"/>
              </a:rPr>
              <a:t>trợ</a:t>
            </a:r>
            <a:r>
              <a:rPr sz="4800">
                <a:latin typeface="Cambria"/>
                <a:cs typeface="Cambria"/>
              </a:rPr>
              <a:t>, đ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lang="en-US" sz="4800" dirty="0">
                <a:latin typeface="Cambria"/>
                <a:cs typeface="Cambria"/>
              </a:rPr>
              <a:t> </a:t>
            </a:r>
            <a:r>
              <a:rPr sz="4800">
                <a:latin typeface="Cambria"/>
                <a:cs typeface="Cambria"/>
              </a:rPr>
              <a:t>tin c</a:t>
            </a:r>
            <a:r>
              <a:rPr lang="en-US" sz="4800">
                <a:latin typeface="Cambria"/>
                <a:cs typeface="Cambria"/>
              </a:rPr>
              <a:t>ậ</a:t>
            </a:r>
            <a:r>
              <a:rPr sz="4800">
                <a:latin typeface="Cambria"/>
                <a:cs typeface="Cambria"/>
              </a:rPr>
              <a:t>y:</a:t>
            </a:r>
            <a:endParaRPr lang="en-US"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046" y="320675"/>
            <a:ext cx="1680220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dirty="0">
                <a:solidFill>
                  <a:srgbClr val="004D80"/>
                </a:solidFill>
                <a:latin typeface="Cambria"/>
                <a:cs typeface="Cambria"/>
              </a:rPr>
              <a:t>Một số định nghĩa về khoảng cách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685" y="1771106"/>
            <a:ext cx="7820247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8485" indent="-502920">
              <a:lnSpc>
                <a:spcPct val="100000"/>
              </a:lnSpc>
              <a:spcBef>
                <a:spcPts val="15"/>
              </a:spcBef>
              <a:buSzPct val="123529"/>
              <a:buChar char="•"/>
              <a:tabLst>
                <a:tab pos="579120" algn="l"/>
                <a:tab pos="8478520" algn="l"/>
              </a:tabLst>
            </a:pP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Khoảng cách Euclid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  <p:sp>
        <p:nvSpPr>
          <p:cNvPr id="15" name="object 6"/>
          <p:cNvSpPr txBox="1"/>
          <p:nvPr/>
        </p:nvSpPr>
        <p:spPr>
          <a:xfrm>
            <a:off x="1103526" y="6188074"/>
            <a:ext cx="7820247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8485" indent="-502920">
              <a:lnSpc>
                <a:spcPct val="100000"/>
              </a:lnSpc>
              <a:spcBef>
                <a:spcPts val="15"/>
              </a:spcBef>
              <a:buSzPct val="123529"/>
              <a:buChar char="•"/>
              <a:tabLst>
                <a:tab pos="579120" algn="l"/>
              </a:tabLst>
            </a:pPr>
            <a:r>
              <a:rPr lang="vi-VN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Khoảng cách Minskowsky</a:t>
            </a:r>
            <a:endParaRPr lang="en-US" sz="4400" b="1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13" y="2911475"/>
            <a:ext cx="7289075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bject 6"/>
          <p:cNvSpPr txBox="1"/>
          <p:nvPr/>
        </p:nvSpPr>
        <p:spPr>
          <a:xfrm>
            <a:off x="11223403" y="1771106"/>
            <a:ext cx="7820247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8485" indent="-502920">
              <a:lnSpc>
                <a:spcPct val="100000"/>
              </a:lnSpc>
              <a:spcBef>
                <a:spcPts val="15"/>
              </a:spcBef>
              <a:buSzPct val="123529"/>
              <a:buChar char="•"/>
              <a:tabLst>
                <a:tab pos="579120" algn="l"/>
              </a:tabLst>
            </a:pP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Khoảng cách Manh</a:t>
            </a:r>
            <a:r>
              <a:rPr lang="en-US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at</a:t>
            </a:r>
            <a:r>
              <a:rPr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than</a:t>
            </a:r>
            <a:endParaRPr lang="en-US" sz="4400" b="1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457" y="2805430"/>
            <a:ext cx="7075993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bject 6"/>
          <p:cNvSpPr txBox="1"/>
          <p:nvPr/>
        </p:nvSpPr>
        <p:spPr>
          <a:xfrm>
            <a:off x="11510457" y="6188074"/>
            <a:ext cx="7820247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8485" indent="-502920">
              <a:lnSpc>
                <a:spcPct val="100000"/>
              </a:lnSpc>
              <a:spcBef>
                <a:spcPts val="15"/>
              </a:spcBef>
              <a:buSzPct val="123529"/>
              <a:buChar char="•"/>
              <a:tabLst>
                <a:tab pos="579120" algn="l"/>
              </a:tabLst>
            </a:pPr>
            <a:r>
              <a:rPr lang="vi-VN" sz="4400" b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Khoảng cách Chebyshev</a:t>
            </a:r>
            <a:endParaRPr lang="en-US" sz="4400" b="1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06" y="7483474"/>
            <a:ext cx="8834915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452" y="7940675"/>
            <a:ext cx="7223760" cy="144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661" y="244475"/>
            <a:ext cx="6403789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3325" indent="-502920">
              <a:lnSpc>
                <a:spcPct val="100000"/>
              </a:lnSpc>
              <a:spcBef>
                <a:spcPts val="135"/>
              </a:spcBef>
              <a:buSzPct val="123529"/>
              <a:buChar char="•"/>
              <a:tabLst>
                <a:tab pos="1203960" algn="l"/>
                <a:tab pos="1974214" algn="l"/>
              </a:tabLst>
            </a:pPr>
            <a:r>
              <a:rPr sz="4800">
                <a:latin typeface="Cambria"/>
                <a:cs typeface="Cambria"/>
              </a:rPr>
              <a:t>Đ</a:t>
            </a:r>
            <a:r>
              <a:rPr lang="en-US" sz="4800">
                <a:latin typeface="Cambria"/>
                <a:cs typeface="Cambria"/>
              </a:rPr>
              <a:t>ộ</a:t>
            </a:r>
            <a:r>
              <a:rPr sz="4800" dirty="0">
                <a:latin typeface="Cambria"/>
                <a:cs typeface="Cambria"/>
              </a:rPr>
              <a:t>	</a:t>
            </a:r>
            <a:r>
              <a:rPr sz="4800">
                <a:latin typeface="Cambria"/>
                <a:cs typeface="Cambria"/>
              </a:rPr>
              <a:t>cải thi</a:t>
            </a:r>
            <a:r>
              <a:rPr lang="vi-VN" sz="4800">
                <a:latin typeface="Cambria"/>
                <a:cs typeface="Cambria"/>
              </a:rPr>
              <a:t>ệ</a:t>
            </a:r>
            <a:r>
              <a:rPr sz="4800">
                <a:latin typeface="Cambria"/>
                <a:cs typeface="Cambria"/>
              </a:rPr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342" y="4188510"/>
            <a:ext cx="15839908" cy="619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316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/>
              <a:t>Điều khiển mờ và ứng dụng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950223" y="10819703"/>
            <a:ext cx="391159" cy="23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6" name="object 2"/>
          <p:cNvSpPr txBox="1"/>
          <p:nvPr/>
        </p:nvSpPr>
        <p:spPr>
          <a:xfrm>
            <a:off x="1146342" y="1168203"/>
            <a:ext cx="18440400" cy="2941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lift =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conf/supp</a:t>
            </a:r>
          </a:p>
          <a:p>
            <a:pPr marL="1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print("LuậtR: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&lt;Tuổi: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Già&gt;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và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&lt;Huyết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áp: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Bìnhthường&gt;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⇒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&lt;Sức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khỏ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e: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Tốt&gt;")</a:t>
            </a:r>
          </a:p>
          <a:p>
            <a:pPr marL="1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print("Có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độ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hỗ trợ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%.2f%%,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độ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tin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cậy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%.2f%%,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độ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cải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thiện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%.2f“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%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</a:p>
          <a:p>
            <a:pPr marL="1588" algn="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23529"/>
            </a:pP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(supp*100,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conf*100,</a:t>
            </a:r>
            <a:r>
              <a:rPr lang="en-US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lang="vi-VN" sz="4000">
                <a:solidFill>
                  <a:srgbClr val="0433FF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lift))</a:t>
            </a:r>
            <a:endParaRPr sz="40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20123" cy="1130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849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104100" cy="1130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66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46260" y="5661981"/>
            <a:ext cx="5041900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808038" algn="l"/>
                <a:tab pos="10044113" algn="l"/>
              </a:tabLst>
            </a:pPr>
            <a:r>
              <a:rPr sz="4800" b="1" spc="-125">
                <a:latin typeface="Cambria"/>
                <a:cs typeface="Cambria"/>
              </a:rPr>
              <a:t>Đ</a:t>
            </a:r>
            <a:r>
              <a:rPr lang="en-US" sz="4800" b="1" spc="-125">
                <a:latin typeface="Cambria"/>
                <a:cs typeface="Cambria"/>
              </a:rPr>
              <a:t>ộ</a:t>
            </a:r>
            <a:r>
              <a:rPr lang="en-US" sz="4800" b="1" spc="-125" dirty="0">
                <a:latin typeface="Cambria"/>
                <a:cs typeface="Cambria"/>
              </a:rPr>
              <a:t> </a:t>
            </a:r>
            <a:r>
              <a:rPr sz="4800" b="1" spc="20">
                <a:latin typeface="Cambria"/>
                <a:cs typeface="Cambria"/>
              </a:rPr>
              <a:t>đo</a:t>
            </a:r>
            <a:r>
              <a:rPr sz="4800" b="1" spc="5">
                <a:latin typeface="Cambria"/>
                <a:cs typeface="Cambria"/>
              </a:rPr>
              <a:t> </a:t>
            </a:r>
            <a:r>
              <a:rPr sz="4800" b="1" spc="-5">
                <a:latin typeface="Cambria"/>
                <a:cs typeface="Cambria"/>
              </a:rPr>
              <a:t>max-min:</a:t>
            </a:r>
            <a:endParaRPr sz="6000" b="1" baseline="3872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5250" y="8400442"/>
            <a:ext cx="13854132" cy="8309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723265" indent="-685800">
              <a:lnSpc>
                <a:spcPct val="100000"/>
              </a:lnSpc>
              <a:spcBef>
                <a:spcPts val="720"/>
              </a:spcBef>
              <a:buSzPct val="100000"/>
              <a:buFont typeface="Arial" panose="020B0604020202020204" pitchFamily="34" charset="0"/>
              <a:buChar char="•"/>
              <a:tabLst>
                <a:tab pos="541020" algn="l"/>
              </a:tabLst>
            </a:pP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Trong đ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ó: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(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48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), </a:t>
            </a:r>
            <a:r>
              <a:rPr lang="en-US" sz="480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4800" i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 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= (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 baseline="-1936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2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, . . . , </a:t>
            </a:r>
            <a:r>
              <a:rPr sz="4800" i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y</a:t>
            </a:r>
            <a:r>
              <a:rPr sz="4800" i="1" baseline="-193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</a:t>
            </a:r>
            <a:r>
              <a:rPr sz="4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)</a:t>
            </a:r>
            <a:endParaRPr sz="480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6260" y="1768475"/>
            <a:ext cx="4386190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808038" algn="l"/>
                <a:tab pos="10629900" algn="l"/>
              </a:tabLst>
            </a:pPr>
            <a:r>
              <a:rPr sz="4800" b="1">
                <a:latin typeface="Cambria"/>
                <a:cs typeface="Cambria"/>
              </a:rPr>
              <a:t>Đ</a:t>
            </a:r>
            <a:r>
              <a:rPr lang="en-US" sz="4800" b="1">
                <a:latin typeface="Cambria"/>
                <a:cs typeface="Cambria"/>
              </a:rPr>
              <a:t>ộ</a:t>
            </a:r>
            <a:r>
              <a:rPr lang="en-US" sz="4800" b="1" dirty="0">
                <a:latin typeface="Cambria"/>
                <a:cs typeface="Cambria"/>
              </a:rPr>
              <a:t> </a:t>
            </a:r>
            <a:r>
              <a:rPr sz="4800" b="1">
                <a:latin typeface="Cambria"/>
                <a:cs typeface="Cambria"/>
              </a:rPr>
              <a:t>đo cosin</a:t>
            </a:r>
            <a:r>
              <a:rPr lang="en-US" sz="4800" b="1">
                <a:latin typeface="Cambria"/>
                <a:cs typeface="Cambria"/>
              </a:rPr>
              <a:t>e:</a:t>
            </a:r>
            <a:endParaRPr sz="4800" b="1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81641" y="10580399"/>
            <a:ext cx="4993005" cy="29668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99160" marR="5080" indent="-887094">
              <a:lnSpc>
                <a:spcPts val="2390"/>
              </a:lnSpc>
              <a:spcBef>
                <a:spcPts val="70"/>
              </a:spcBef>
            </a:pPr>
            <a:r>
              <a:rPr lang="en-US" spc="-60"/>
              <a:t>Điều khiển mờ và ứng dụng</a:t>
            </a:r>
            <a:endParaRPr spc="1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777875"/>
            <a:ext cx="9077395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85" y="4892675"/>
            <a:ext cx="7918251" cy="23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</TotalTime>
  <Words>9936</Words>
  <Application>Microsoft Office PowerPoint</Application>
  <PresentationFormat>Custom</PresentationFormat>
  <Paragraphs>724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5" baseType="lpstr">
      <vt:lpstr>Arial</vt:lpstr>
      <vt:lpstr>Arial MT</vt:lpstr>
      <vt:lpstr>Calibri</vt:lpstr>
      <vt:lpstr>Cambria</vt:lpstr>
      <vt:lpstr>Cambria Math</vt:lpstr>
      <vt:lpstr>Courier New</vt:lpstr>
      <vt:lpstr>Microsoft Sans Serif</vt:lpstr>
      <vt:lpstr>Symbol</vt:lpstr>
      <vt:lpstr>Times New Roman</vt:lpstr>
      <vt:lpstr>Times New Roman (Headings)</vt:lpstr>
      <vt:lpstr>Verdana</vt:lpstr>
      <vt:lpstr>Wingdings</vt:lpstr>
      <vt:lpstr>Office Theme</vt:lpstr>
      <vt:lpstr>Logic mờ và ứng dụng Fuzzy Logic and its Applications</vt:lpstr>
      <vt:lpstr>Phân loại dựa trên lập luận mờ</vt:lpstr>
      <vt:lpstr>Phân nhóm dữ liệu</vt:lpstr>
      <vt:lpstr>PowerPoint Presentation</vt:lpstr>
      <vt:lpstr>PowerPoint Presentation</vt:lpstr>
      <vt:lpstr>PowerPoint Presentation</vt:lpstr>
      <vt:lpstr>PowerPoint Presentation</vt:lpstr>
      <vt:lpstr>Một số định nghĩa về khoảng cách</vt:lpstr>
      <vt:lpstr>PowerPoint Presentation</vt:lpstr>
      <vt:lpstr>Phân cụm mờ (Fuzzy Clustering)</vt:lpstr>
      <vt:lpstr>PowerPoint Presentation</vt:lpstr>
      <vt:lpstr>Thuật toán Fuzzy c-Means</vt:lpstr>
      <vt:lpstr>PowerPoint Presentation</vt:lpstr>
      <vt:lpstr>PowerPoint Presentation</vt:lpstr>
      <vt:lpstr>PowerPoint Presentation</vt:lpstr>
      <vt:lpstr>PowerPoint Presentation</vt:lpstr>
      <vt:lpstr>Dùng Python</vt:lpstr>
      <vt:lpstr>PowerPoint Presentation</vt:lpstr>
      <vt:lpstr>PowerPoint Presentation</vt:lpstr>
      <vt:lpstr>PowerPoint Presentation</vt:lpstr>
      <vt:lpstr>Với FCM</vt:lpstr>
      <vt:lpstr>PowerPoint Presentation</vt:lpstr>
      <vt:lpstr>PowerPoint Presentation</vt:lpstr>
      <vt:lpstr>PowerPoint Presentation</vt:lpstr>
      <vt:lpstr>Ví dụ 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numpy as np import pandas as pd import skfuzzy as fz from sklearn import metrics dataset = pd.read_csv( "./heart.csv" ) N = len(dataset.columns)-1 X = dataset.iloc[:,0:-1].values test = dataset.iloc[:,N].values _,u,u0,d,_,iter,fpc = fz.cmeans( X.T,m=2,c=2,error=0.001,maxiter=100 ) for i in u:  cresult = np.argmax( u,axis=0 ) kmeans = skl.KMeans( n_clusters=2 ) kmeans.fit( X ) kresult = kmeans.predict( X ) print( "So với dữ liệu kiểm tra" ) print( "Sai số khi dùng k-Means: ", metrics.accuracy_score(test,kresult) ) print( "Sai số khi dùng FCM : ", metrics.accuracy_score(test,cresult) )</vt:lpstr>
      <vt:lpstr>Luật kết hợp mờ</vt:lpstr>
      <vt:lpstr>PowerPoint Presentation</vt:lpstr>
      <vt:lpstr>PowerPoint Presentation</vt:lpstr>
      <vt:lpstr>PowerPoint Presentation</vt:lpstr>
      <vt:lpstr>PowerPoint Presentation</vt:lpstr>
      <vt:lpstr>T = {T1, T2, T3, T4, T5, T6, T7, T8, T9, T10}  với: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Minh họa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Nhận xét</vt:lpstr>
      <vt:lpstr>PowerPoint Presentation</vt:lpstr>
      <vt:lpstr>PowerPoint Presentation</vt:lpstr>
      <vt:lpstr>PowerPoint Presentation</vt:lpstr>
      <vt:lpstr>- A0 = ATuổi = {Trẻ, Trung niên, Già}, với L0 = 3 - A4 = ACholestoral = {Thấp, Tốt, Cao, Rất cao}, với L4 = 4</vt:lpstr>
      <vt:lpstr>PowerPoint Presentation</vt:lpstr>
      <vt:lpstr>Về một số độ đo</vt:lpstr>
      <vt:lpstr>PowerPoint Presentation</vt:lpstr>
      <vt:lpstr>PowerPoint Presentation</vt:lpstr>
      <vt:lpstr>PowerPoint Presentation</vt:lpstr>
      <vt:lpstr>PowerPoint Presentation</vt:lpstr>
      <vt:lpstr>Tìm không gian nền từ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FL&amp;App</dc:title>
  <dc:creator>Admin</dc:creator>
  <cp:lastModifiedBy>DELL</cp:lastModifiedBy>
  <cp:revision>169</cp:revision>
  <dcterms:created xsi:type="dcterms:W3CDTF">2023-05-19T22:07:53Z</dcterms:created>
  <dcterms:modified xsi:type="dcterms:W3CDTF">2023-07-17T00:42:35Z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Keynote(Infix Pro)</vt:lpwstr>
  </property>
  <property fmtid="{D5CDD505-2E9C-101B-9397-08002B2CF9AE}" pid="4" name="LastSaved">
    <vt:filetime>2023-05-19T00:00:00Z</vt:filetime>
  </property>
</Properties>
</file>