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8"/>
  </p:notesMasterIdLst>
  <p:sldIdLst>
    <p:sldId id="270" r:id="rId2"/>
    <p:sldId id="331" r:id="rId3"/>
    <p:sldId id="399" r:id="rId4"/>
    <p:sldId id="382" r:id="rId5"/>
    <p:sldId id="381" r:id="rId6"/>
    <p:sldId id="298" r:id="rId7"/>
    <p:sldId id="383" r:id="rId8"/>
    <p:sldId id="384" r:id="rId9"/>
    <p:sldId id="385" r:id="rId10"/>
    <p:sldId id="387" r:id="rId11"/>
    <p:sldId id="388" r:id="rId12"/>
    <p:sldId id="395" r:id="rId13"/>
    <p:sldId id="396" r:id="rId14"/>
    <p:sldId id="397" r:id="rId15"/>
    <p:sldId id="398" r:id="rId16"/>
    <p:sldId id="32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E51F5B-C7E4-4C01-A231-96CEA27F5FC3}">
          <p14:sldIdLst>
            <p14:sldId id="270"/>
          </p14:sldIdLst>
        </p14:section>
        <p14:section name="Content" id="{1B62170A-2E04-4DEB-AFCB-485F16B560C1}">
          <p14:sldIdLst>
            <p14:sldId id="331"/>
            <p14:sldId id="399"/>
            <p14:sldId id="382"/>
            <p14:sldId id="381"/>
            <p14:sldId id="298"/>
            <p14:sldId id="383"/>
            <p14:sldId id="384"/>
            <p14:sldId id="385"/>
            <p14:sldId id="387"/>
            <p14:sldId id="388"/>
            <p14:sldId id="395"/>
            <p14:sldId id="396"/>
            <p14:sldId id="397"/>
            <p14:sldId id="398"/>
            <p14:sldId id="329"/>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8B25"/>
    <a:srgbClr val="F87728"/>
    <a:srgbClr val="FBC25B"/>
    <a:srgbClr val="183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5040" autoAdjust="0"/>
  </p:normalViewPr>
  <p:slideViewPr>
    <p:cSldViewPr snapToGrid="0">
      <p:cViewPr>
        <p:scale>
          <a:sx n="77" d="100"/>
          <a:sy n="77" d="100"/>
        </p:scale>
        <p:origin x="-37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D1A3-4167-4DE2-857D-FED6DC824423}" type="datetimeFigureOut">
              <a:rPr lang="en-US" smtClean="0"/>
              <a:t>06/06/2023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378F9-F517-40BC-8F9F-7F7144C3CF8F}" type="slidenum">
              <a:rPr lang="en-US" smtClean="0"/>
              <a:t>‹#›</a:t>
            </a:fld>
            <a:endParaRPr lang="en-US"/>
          </a:p>
        </p:txBody>
      </p:sp>
    </p:spTree>
    <p:extLst>
      <p:ext uri="{BB962C8B-B14F-4D97-AF65-F5344CB8AC3E}">
        <p14:creationId xmlns:p14="http://schemas.microsoft.com/office/powerpoint/2010/main" val="28540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D0F369D8-FC61-4C47-A7EE-A665CAE3F3E7}" type="datetimeFigureOut">
              <a:rPr lang="en-US" smtClean="0"/>
              <a:t>06/06/2023</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r>
              <a:rPr lang="en-US" smtClean="0"/>
              <a:t>Trang </a:t>
            </a:r>
            <a:fld id="{5055B8C2-B951-4FDC-A83E-AC89D25A35B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369D8-FC61-4C47-A7EE-A665CAE3F3E7}" type="datetimeFigureOut">
              <a:rPr lang="en-US" smtClean="0"/>
              <a:t>06/06/2023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Trang </a:t>
            </a:r>
            <a:fld id="{5055B8C2-B951-4FDC-A83E-AC89D25A35B2}" type="slidenum">
              <a:rPr lang="en-US" smtClean="0"/>
              <a:pPr/>
              <a:t>‹#›</a:t>
            </a:fld>
            <a:endParaRPr lang="en-US" dirty="0"/>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369D8-FC61-4C47-A7EE-A665CAE3F3E7}" type="datetimeFigureOut">
              <a:rPr lang="en-US" smtClean="0"/>
              <a:t>06/06/2023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Trang </a:t>
            </a:r>
            <a:fld id="{5055B8C2-B951-4FDC-A83E-AC89D25A35B2}" type="slidenum">
              <a:rPr lang="en-US" smtClean="0"/>
              <a:pPr/>
              <a:t>‹#›</a:t>
            </a:fld>
            <a:endParaRPr lang="en-US" dirty="0"/>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082967"/>
            <a:ext cx="2743200" cy="365125"/>
          </a:xfrm>
          <a:prstGeom prst="rect">
            <a:avLst/>
          </a:prstGeo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E0A41209-3678-42BE-B5B0-A35876A4AEF6}" type="datetime1">
              <a:rPr lang="en-US" smtClean="0"/>
              <a:t>06/06/2023</a:t>
            </a:fld>
            <a:endParaRPr lang="en-US"/>
          </a:p>
        </p:txBody>
      </p:sp>
      <p:sp>
        <p:nvSpPr>
          <p:cNvPr id="5" name="Footer Placeholder 4"/>
          <p:cNvSpPr>
            <a:spLocks noGrp="1"/>
          </p:cNvSpPr>
          <p:nvPr>
            <p:ph type="ftr" sz="quarter" idx="11"/>
          </p:nvPr>
        </p:nvSpPr>
        <p:spPr>
          <a:xfrm>
            <a:off x="4038600" y="6082967"/>
            <a:ext cx="41148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Slide Number Placeholder 5"/>
          <p:cNvSpPr>
            <a:spLocks noGrp="1"/>
          </p:cNvSpPr>
          <p:nvPr>
            <p:ph type="sldNum" sz="quarter" idx="12"/>
          </p:nvPr>
        </p:nvSpPr>
        <p:spPr>
          <a:xfrm>
            <a:off x="11080376" y="6587366"/>
            <a:ext cx="865094" cy="248584"/>
          </a:xfrm>
        </p:spPr>
        <p:txBody>
          <a:bodyPr/>
          <a:lstStyle>
            <a:lvl1pPr>
              <a:defRPr sz="105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
        <p:nvSpPr>
          <p:cNvPr id="12" name="Rectangle 2"/>
          <p:cNvSpPr>
            <a:spLocks noGrp="1" noChangeArrowheads="1"/>
          </p:cNvSpPr>
          <p:nvPr>
            <p:ph type="ctrTitle"/>
          </p:nvPr>
        </p:nvSpPr>
        <p:spPr bwMode="gray">
          <a:xfrm>
            <a:off x="4622800" y="3017492"/>
            <a:ext cx="7213600" cy="1012825"/>
          </a:xfrm>
          <a:prstGeom prst="rect">
            <a:avLst/>
          </a:prstGeo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a:defRPr sz="3600" b="1" cap="none" spc="50">
                <a:ln w="11430"/>
                <a:solidFill>
                  <a:schemeClr val="bg1"/>
                </a:solidFill>
                <a:effectLst>
                  <a:outerShdw blurRad="76200" dist="50800" dir="5400000" algn="tl" rotWithShape="0">
                    <a:srgbClr val="000000">
                      <a:alpha val="65000"/>
                    </a:srgbClr>
                  </a:outerShdw>
                </a:effectLst>
              </a:defRPr>
            </a:lvl1pPr>
          </a:lstStyle>
          <a:p>
            <a:pPr lvl="0"/>
            <a:r>
              <a:rPr lang="en-US" noProof="0" dirty="0" smtClean="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6171" y="35860"/>
            <a:ext cx="1284058" cy="9960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905436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744" y="1112363"/>
            <a:ext cx="10618836" cy="4958499"/>
          </a:xfrm>
        </p:spPr>
        <p:txBody>
          <a:bodyPr/>
          <a:lstStyle>
            <a:lvl1pPr>
              <a:lnSpc>
                <a:spcPct val="120000"/>
              </a:lnSpc>
              <a:spcBef>
                <a:spcPts val="600"/>
              </a:spcBef>
              <a:defRPr sz="3200">
                <a:latin typeface="Tahoma" panose="020B0604030504040204" pitchFamily="34" charset="0"/>
                <a:ea typeface="Tahoma" panose="020B0604030504040204" pitchFamily="34" charset="0"/>
                <a:cs typeface="Tahoma" panose="020B0604030504040204" pitchFamily="34" charset="0"/>
              </a:defRPr>
            </a:lvl1pPr>
            <a:lvl2pPr>
              <a:lnSpc>
                <a:spcPct val="120000"/>
              </a:lnSpc>
              <a:spcBef>
                <a:spcPts val="600"/>
              </a:spcBef>
              <a:defRPr sz="3000">
                <a:latin typeface="Tahoma" panose="020B0604030504040204" pitchFamily="34" charset="0"/>
                <a:ea typeface="Tahoma" panose="020B0604030504040204" pitchFamily="34" charset="0"/>
                <a:cs typeface="Tahoma" panose="020B0604030504040204" pitchFamily="34" charset="0"/>
              </a:defRPr>
            </a:lvl2pPr>
            <a:lvl3pPr>
              <a:lnSpc>
                <a:spcPct val="120000"/>
              </a:lnSpc>
              <a:spcBef>
                <a:spcPts val="600"/>
              </a:spcBef>
              <a:defRPr sz="2800">
                <a:latin typeface="Tahoma" panose="020B0604030504040204" pitchFamily="34" charset="0"/>
                <a:ea typeface="Tahoma" panose="020B0604030504040204" pitchFamily="34" charset="0"/>
                <a:cs typeface="Tahoma" panose="020B0604030504040204" pitchFamily="34" charset="0"/>
              </a:defRPr>
            </a:lvl3pPr>
            <a:lvl4pPr>
              <a:lnSpc>
                <a:spcPct val="120000"/>
              </a:lnSpc>
              <a:spcBef>
                <a:spcPts val="600"/>
              </a:spcBef>
              <a:defRPr sz="2600">
                <a:latin typeface="Tahoma" panose="020B0604030504040204" pitchFamily="34" charset="0"/>
                <a:ea typeface="Tahoma" panose="020B0604030504040204" pitchFamily="34" charset="0"/>
                <a:cs typeface="Tahoma" panose="020B0604030504040204" pitchFamily="34" charset="0"/>
              </a:defRPr>
            </a:lvl4pPr>
            <a:lvl5pPr>
              <a:lnSpc>
                <a:spcPct val="120000"/>
              </a:lnSpc>
              <a:spcBef>
                <a:spcPts val="600"/>
              </a:spcBef>
              <a:defRPr sz="2400">
                <a:latin typeface="Tahoma" panose="020B0604030504040204" pitchFamily="34" charset="0"/>
                <a:ea typeface="Tahoma" panose="020B0604030504040204" pitchFamily="34" charset="0"/>
                <a:cs typeface="Tahom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4038600" y="6082967"/>
            <a:ext cx="41148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Slide Number Placeholder 5"/>
          <p:cNvSpPr>
            <a:spLocks noGrp="1"/>
          </p:cNvSpPr>
          <p:nvPr>
            <p:ph type="sldNum" sz="quarter" idx="12"/>
          </p:nvPr>
        </p:nvSpPr>
        <p:spPr>
          <a:xfrm>
            <a:off x="8924364" y="6477414"/>
            <a:ext cx="2743200" cy="365125"/>
          </a:xfrm>
        </p:spPr>
        <p:txBody>
          <a:bodyPr/>
          <a:lstStyle>
            <a:lvl1pPr>
              <a:defRPr>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
        <p:nvSpPr>
          <p:cNvPr id="10" name="Title 2"/>
          <p:cNvSpPr>
            <a:spLocks noGrp="1"/>
          </p:cNvSpPr>
          <p:nvPr>
            <p:ph type="title" idx="4294967295"/>
          </p:nvPr>
        </p:nvSpPr>
        <p:spPr>
          <a:xfrm>
            <a:off x="1283930" y="28282"/>
            <a:ext cx="10908070" cy="1008668"/>
          </a:xfrm>
        </p:spPr>
        <p:txBody>
          <a:bodyPr/>
          <a:lstStyle/>
          <a:p>
            <a:endParaRPr lang="en-US" dirty="0"/>
          </a:p>
        </p:txBody>
      </p:sp>
    </p:spTree>
    <p:extLst>
      <p:ext uri="{BB962C8B-B14F-4D97-AF65-F5344CB8AC3E}">
        <p14:creationId xmlns:p14="http://schemas.microsoft.com/office/powerpoint/2010/main" val="1846870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744" y="1112363"/>
            <a:ext cx="10618836" cy="4958499"/>
          </a:xfrm>
        </p:spPr>
        <p:txBody>
          <a:bodyPr/>
          <a:lstStyle>
            <a:lvl1pPr>
              <a:lnSpc>
                <a:spcPct val="120000"/>
              </a:lnSpc>
              <a:spcBef>
                <a:spcPts val="600"/>
              </a:spcBef>
              <a:defRPr sz="3200">
                <a:latin typeface="Tahoma" panose="020B0604030504040204" pitchFamily="34" charset="0"/>
                <a:ea typeface="Tahoma" panose="020B0604030504040204" pitchFamily="34" charset="0"/>
                <a:cs typeface="Tahoma" panose="020B0604030504040204" pitchFamily="34" charset="0"/>
              </a:defRPr>
            </a:lvl1pPr>
            <a:lvl2pPr>
              <a:lnSpc>
                <a:spcPct val="120000"/>
              </a:lnSpc>
              <a:spcBef>
                <a:spcPts val="600"/>
              </a:spcBef>
              <a:defRPr sz="3000">
                <a:latin typeface="Tahoma" panose="020B0604030504040204" pitchFamily="34" charset="0"/>
                <a:ea typeface="Tahoma" panose="020B0604030504040204" pitchFamily="34" charset="0"/>
                <a:cs typeface="Tahoma" panose="020B0604030504040204" pitchFamily="34" charset="0"/>
              </a:defRPr>
            </a:lvl2pPr>
            <a:lvl3pPr>
              <a:lnSpc>
                <a:spcPct val="120000"/>
              </a:lnSpc>
              <a:spcBef>
                <a:spcPts val="600"/>
              </a:spcBef>
              <a:defRPr sz="2800">
                <a:latin typeface="Tahoma" panose="020B0604030504040204" pitchFamily="34" charset="0"/>
                <a:ea typeface="Tahoma" panose="020B0604030504040204" pitchFamily="34" charset="0"/>
                <a:cs typeface="Tahoma" panose="020B0604030504040204" pitchFamily="34" charset="0"/>
              </a:defRPr>
            </a:lvl3pPr>
            <a:lvl4pPr>
              <a:lnSpc>
                <a:spcPct val="120000"/>
              </a:lnSpc>
              <a:spcBef>
                <a:spcPts val="600"/>
              </a:spcBef>
              <a:defRPr sz="2600">
                <a:latin typeface="Tahoma" panose="020B0604030504040204" pitchFamily="34" charset="0"/>
                <a:ea typeface="Tahoma" panose="020B0604030504040204" pitchFamily="34" charset="0"/>
                <a:cs typeface="Tahoma" panose="020B0604030504040204" pitchFamily="34" charset="0"/>
              </a:defRPr>
            </a:lvl4pPr>
            <a:lvl5pPr>
              <a:lnSpc>
                <a:spcPct val="120000"/>
              </a:lnSpc>
              <a:spcBef>
                <a:spcPts val="600"/>
              </a:spcBef>
              <a:defRPr sz="2400">
                <a:latin typeface="Tahoma" panose="020B0604030504040204" pitchFamily="34" charset="0"/>
                <a:ea typeface="Tahoma" panose="020B0604030504040204" pitchFamily="34" charset="0"/>
                <a:cs typeface="Tahom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082967"/>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B53052B-EAF8-4A77-BBDF-6F216BF9EDAA}" type="datetimeFigureOut">
              <a:rPr lang="en-US" smtClean="0"/>
              <a:pPr/>
              <a:t>06/06/2023</a:t>
            </a:fld>
            <a:endParaRPr lang="en-US"/>
          </a:p>
        </p:txBody>
      </p:sp>
      <p:sp>
        <p:nvSpPr>
          <p:cNvPr id="5" name="Footer Placeholder 4"/>
          <p:cNvSpPr>
            <a:spLocks noGrp="1"/>
          </p:cNvSpPr>
          <p:nvPr>
            <p:ph type="ftr" sz="quarter" idx="11"/>
          </p:nvPr>
        </p:nvSpPr>
        <p:spPr>
          <a:xfrm>
            <a:off x="4038600" y="6082967"/>
            <a:ext cx="41148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Slide Number Placeholder 5"/>
          <p:cNvSpPr>
            <a:spLocks noGrp="1"/>
          </p:cNvSpPr>
          <p:nvPr>
            <p:ph type="sldNum" sz="quarter" idx="12"/>
          </p:nvPr>
        </p:nvSpPr>
        <p:spPr>
          <a:xfrm>
            <a:off x="8610600" y="6082967"/>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
        <p:nvSpPr>
          <p:cNvPr id="10" name="Title 2"/>
          <p:cNvSpPr>
            <a:spLocks noGrp="1"/>
          </p:cNvSpPr>
          <p:nvPr>
            <p:ph type="title" idx="4294967295"/>
          </p:nvPr>
        </p:nvSpPr>
        <p:spPr>
          <a:xfrm>
            <a:off x="1283930" y="28282"/>
            <a:ext cx="10908070" cy="1008668"/>
          </a:xfrm>
        </p:spPr>
        <p:txBody>
          <a:bodyPr/>
          <a:lstStyle/>
          <a:p>
            <a:endParaRPr lang="en-US" dirty="0"/>
          </a:p>
        </p:txBody>
      </p:sp>
    </p:spTree>
    <p:extLst>
      <p:ext uri="{BB962C8B-B14F-4D97-AF65-F5344CB8AC3E}">
        <p14:creationId xmlns:p14="http://schemas.microsoft.com/office/powerpoint/2010/main" val="13436300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B53052B-EAF8-4A77-BBDF-6F216BF9EDAA}" type="datetimeFigureOut">
              <a:rPr lang="en-US" smtClean="0"/>
              <a:pPr/>
              <a:t>06/06/2023</a:t>
            </a:fld>
            <a:endParaRPr lang="en-US"/>
          </a:p>
        </p:txBody>
      </p:sp>
      <p:sp>
        <p:nvSpPr>
          <p:cNvPr id="9" name="Slide Number Placeholder 8"/>
          <p:cNvSpPr>
            <a:spLocks noGrp="1"/>
          </p:cNvSpPr>
          <p:nvPr>
            <p:ph type="sldNum" sz="quarter" idx="15"/>
          </p:nvPr>
        </p:nvSpPr>
        <p:spPr/>
        <p:txBody>
          <a:bodyPr rtlCol="0"/>
          <a:lstStyle/>
          <a:p>
            <a:fld id="{6E9BC5F3-20C3-46D3-932D-BAE27B3FCC6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D0F369D8-FC61-4C47-A7EE-A665CAE3F3E7}" type="datetimeFigureOut">
              <a:rPr lang="en-US" smtClean="0"/>
              <a:t>06/06/2023</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r>
              <a:rPr lang="en-US" smtClean="0"/>
              <a:t>Trang </a:t>
            </a:r>
            <a:fld id="{5055B8C2-B951-4FDC-A83E-AC89D25A35B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0F369D8-FC61-4C47-A7EE-A665CAE3F3E7}" type="datetimeFigureOut">
              <a:rPr lang="en-US" smtClean="0"/>
              <a:t>06/06/2023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Trang </a:t>
            </a:r>
            <a:fld id="{5055B8C2-B951-4FDC-A83E-AC89D25A35B2}"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0F369D8-FC61-4C47-A7EE-A665CAE3F3E7}" type="datetimeFigureOut">
              <a:rPr lang="en-US" smtClean="0"/>
              <a:t>06/06/2023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Trang </a:t>
            </a:r>
            <a:fld id="{5055B8C2-B951-4FDC-A83E-AC89D25A35B2}"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0F369D8-FC61-4C47-A7EE-A665CAE3F3E7}" type="datetimeFigureOut">
              <a:rPr lang="en-US" smtClean="0"/>
              <a:t>06/06/2023</a:t>
            </a:fld>
            <a:endParaRPr lang="en-US"/>
          </a:p>
        </p:txBody>
      </p:sp>
      <p:sp>
        <p:nvSpPr>
          <p:cNvPr id="7" name="Slide Number Placeholder 6"/>
          <p:cNvSpPr>
            <a:spLocks noGrp="1"/>
          </p:cNvSpPr>
          <p:nvPr>
            <p:ph type="sldNum" sz="quarter" idx="11"/>
          </p:nvPr>
        </p:nvSpPr>
        <p:spPr/>
        <p:txBody>
          <a:bodyPr rtlCol="0"/>
          <a:lstStyle/>
          <a:p>
            <a:r>
              <a:rPr lang="en-US" smtClean="0"/>
              <a:t>Trang </a:t>
            </a:r>
            <a:fld id="{5055B8C2-B951-4FDC-A83E-AC89D25A35B2}"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369D8-FC61-4C47-A7EE-A665CAE3F3E7}" type="datetimeFigureOut">
              <a:rPr lang="en-US" smtClean="0"/>
              <a:t>06/06/2023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Trang </a:t>
            </a:r>
            <a:fld id="{5055B8C2-B951-4FDC-A83E-AC89D25A35B2}" type="slidenum">
              <a:rPr lang="en-US" smtClean="0"/>
              <a:pPr/>
              <a:t>‹#›</a:t>
            </a:fld>
            <a:endParaRPr lang="en-US" dirty="0"/>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0F369D8-FC61-4C47-A7EE-A665CAE3F3E7}" type="datetimeFigureOut">
              <a:rPr lang="en-US" smtClean="0"/>
              <a:t>06/06/2023</a:t>
            </a:fld>
            <a:endParaRPr lang="en-US"/>
          </a:p>
        </p:txBody>
      </p:sp>
      <p:sp>
        <p:nvSpPr>
          <p:cNvPr id="22" name="Slide Number Placeholder 21"/>
          <p:cNvSpPr>
            <a:spLocks noGrp="1"/>
          </p:cNvSpPr>
          <p:nvPr>
            <p:ph type="sldNum" sz="quarter" idx="15"/>
          </p:nvPr>
        </p:nvSpPr>
        <p:spPr/>
        <p:txBody>
          <a:bodyPr rtlCol="0"/>
          <a:lstStyle/>
          <a:p>
            <a:r>
              <a:rPr lang="en-US" smtClean="0"/>
              <a:t>Trang </a:t>
            </a:r>
            <a:fld id="{5055B8C2-B951-4FDC-A83E-AC89D25A35B2}"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0F369D8-FC61-4C47-A7EE-A665CAE3F3E7}" type="datetimeFigureOut">
              <a:rPr lang="en-US" smtClean="0"/>
              <a:t>06/06/2023</a:t>
            </a:fld>
            <a:endParaRPr lang="en-US"/>
          </a:p>
        </p:txBody>
      </p:sp>
      <p:sp>
        <p:nvSpPr>
          <p:cNvPr id="18" name="Slide Number Placeholder 17"/>
          <p:cNvSpPr>
            <a:spLocks noGrp="1"/>
          </p:cNvSpPr>
          <p:nvPr>
            <p:ph type="sldNum" sz="quarter" idx="11"/>
          </p:nvPr>
        </p:nvSpPr>
        <p:spPr/>
        <p:txBody>
          <a:bodyPr rtlCol="0"/>
          <a:lstStyle/>
          <a:p>
            <a:r>
              <a:rPr lang="en-US" smtClean="0"/>
              <a:t>Trang </a:t>
            </a:r>
            <a:fld id="{5055B8C2-B951-4FDC-A83E-AC89D25A35B2}"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D0F369D8-FC61-4C47-A7EE-A665CAE3F3E7}" type="datetimeFigureOut">
              <a:rPr lang="en-US" smtClean="0"/>
              <a:t>06/06/2023</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r>
              <a:rPr lang="en-US" smtClean="0"/>
              <a:t>Trang </a:t>
            </a:r>
            <a:fld id="{5055B8C2-B951-4FDC-A83E-AC89D25A35B2}" type="slidenum">
              <a:rPr lang="en-US" smtClean="0"/>
              <a:pPr/>
              <a:t>‹#›</a:t>
            </a:fld>
            <a:endParaRPr lang="en-US" dirty="0"/>
          </a:p>
        </p:txBody>
      </p:sp>
      <p:grpSp>
        <p:nvGrpSpPr>
          <p:cNvPr id="17" name="Group 16"/>
          <p:cNvGrpSpPr>
            <a:grpSpLocks/>
          </p:cNvGrpSpPr>
          <p:nvPr userDrawn="1"/>
        </p:nvGrpSpPr>
        <p:grpSpPr bwMode="auto">
          <a:xfrm>
            <a:off x="10871200" y="0"/>
            <a:ext cx="1320800" cy="6858000"/>
            <a:chOff x="5040" y="0"/>
            <a:chExt cx="720" cy="4320"/>
          </a:xfrm>
        </p:grpSpPr>
        <p:sp>
          <p:nvSpPr>
            <p:cNvPr id="18" name="Rectangle 17"/>
            <p:cNvSpPr>
              <a:spLocks noChangeArrowheads="1"/>
            </p:cNvSpPr>
            <p:nvPr/>
          </p:nvSpPr>
          <p:spPr bwMode="gray">
            <a:xfrm>
              <a:off x="5042" y="0"/>
              <a:ext cx="718" cy="4320"/>
            </a:xfrm>
            <a:prstGeom prst="rect">
              <a:avLst/>
            </a:prstGeom>
            <a:solidFill>
              <a:schemeClr val="bg2">
                <a:lumMod val="90000"/>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8"/>
            <p:cNvSpPr>
              <a:spLocks noChangeArrowheads="1"/>
            </p:cNvSpPr>
            <p:nvPr/>
          </p:nvSpPr>
          <p:spPr bwMode="gray">
            <a:xfrm>
              <a:off x="5040" y="219"/>
              <a:ext cx="720" cy="393"/>
            </a:xfrm>
            <a:prstGeom prst="rect">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 name="Group 22"/>
          <p:cNvGrpSpPr>
            <a:grpSpLocks/>
          </p:cNvGrpSpPr>
          <p:nvPr userDrawn="1"/>
        </p:nvGrpSpPr>
        <p:grpSpPr bwMode="auto">
          <a:xfrm>
            <a:off x="201706" y="69850"/>
            <a:ext cx="1035424" cy="838200"/>
            <a:chOff x="18" y="144"/>
            <a:chExt cx="510" cy="480"/>
          </a:xfrm>
        </p:grpSpPr>
        <p:sp>
          <p:nvSpPr>
            <p:cNvPr id="21" name="AutoShape 23"/>
            <p:cNvSpPr>
              <a:spLocks noChangeArrowheads="1"/>
            </p:cNvSpPr>
            <p:nvPr/>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24" name="AutoShape 24"/>
            <p:cNvSpPr>
              <a:spLocks noChangeArrowheads="1"/>
            </p:cNvSpPr>
            <p:nvPr/>
          </p:nvSpPr>
          <p:spPr bwMode="gray">
            <a:xfrm>
              <a:off x="240" y="144"/>
              <a:ext cx="288" cy="240"/>
            </a:xfrm>
            <a:prstGeom prst="hexagon">
              <a:avLst>
                <a:gd name="adj" fmla="val 30000"/>
                <a:gd name="vf" fmla="val 115470"/>
              </a:avLst>
            </a:prstGeom>
            <a:solidFill>
              <a:srgbClr val="C00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25" name="AutoShape 25"/>
            <p:cNvSpPr>
              <a:spLocks noChangeArrowheads="1"/>
            </p:cNvSpPr>
            <p:nvPr/>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670" r:id="rId14"/>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1080376" y="6464808"/>
            <a:ext cx="865094" cy="371142"/>
          </a:xfrm>
        </p:spPr>
        <p:txBody>
          <a:bodyPr/>
          <a:lstStyle/>
          <a:p>
            <a:fld id="{6E9BC5F3-20C3-46D3-932D-BAE27B3FCC69}" type="slidenum">
              <a:rPr lang="en-US" smtClean="0"/>
              <a:pPr/>
              <a:t>1</a:t>
            </a:fld>
            <a:endParaRPr lang="en-US" dirty="0"/>
          </a:p>
        </p:txBody>
      </p:sp>
      <p:sp>
        <p:nvSpPr>
          <p:cNvPr id="3" name="Title 2"/>
          <p:cNvSpPr>
            <a:spLocks noGrp="1"/>
          </p:cNvSpPr>
          <p:nvPr>
            <p:ph type="ctrTitle"/>
          </p:nvPr>
        </p:nvSpPr>
        <p:spPr>
          <a:xfrm>
            <a:off x="292608" y="1808328"/>
            <a:ext cx="11220315" cy="1008668"/>
          </a:xfrm>
          <a:prstGeom prst="rect">
            <a:avLst/>
          </a:prstGeom>
        </p:spPr>
        <p:txBody>
          <a:bodyPr/>
          <a:lstStyle/>
          <a:p>
            <a:r>
              <a:rPr lang="en-US" sz="5400" spc="0" smtClean="0">
                <a:ln w="12700">
                  <a:solidFill>
                    <a:schemeClr val="tx2">
                      <a:lumMod val="75000"/>
                    </a:schemeClr>
                  </a:solidFill>
                  <a:prstDash val="solid"/>
                </a:ln>
                <a:solidFill>
                  <a:schemeClr val="accent2"/>
                </a:solidFill>
                <a:effectLst>
                  <a:outerShdw dist="38100" dir="2640000" algn="bl" rotWithShape="0">
                    <a:schemeClr val="tx2">
                      <a:lumMod val="75000"/>
                    </a:schemeClr>
                  </a:outerShdw>
                </a:effectLst>
                <a:latin typeface="Tahoma" panose="020B0604030504040204" pitchFamily="34" charset="0"/>
                <a:ea typeface="Tahoma" panose="020B0604030504040204" pitchFamily="34" charset="0"/>
                <a:cs typeface="Tahoma" panose="020B0604030504040204" pitchFamily="34" charset="0"/>
              </a:rPr>
              <a:t>HƯỚNG DẪN ĐỒ ÁN CƠ SỞ</a:t>
            </a:r>
            <a:endParaRPr lang="en-US" sz="5400" spc="0" dirty="0">
              <a:ln w="12700">
                <a:solidFill>
                  <a:schemeClr val="tx2">
                    <a:lumMod val="75000"/>
                  </a:schemeClr>
                </a:solidFill>
                <a:prstDash val="solid"/>
              </a:ln>
              <a:solidFill>
                <a:schemeClr val="accent2"/>
              </a:solidFill>
              <a:effectLst>
                <a:outerShdw dist="38100" dir="2640000" algn="bl" rotWithShape="0">
                  <a:schemeClr val="tx2">
                    <a:lumMod val="75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 name="Subtitle 2"/>
          <p:cNvSpPr txBox="1">
            <a:spLocks/>
          </p:cNvSpPr>
          <p:nvPr/>
        </p:nvSpPr>
        <p:spPr>
          <a:xfrm>
            <a:off x="3771540" y="208689"/>
            <a:ext cx="6898342"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Courier New" panose="02070309020205020404" pitchFamily="49" charset="0"/>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b="1" dirty="0" smtClean="0">
                <a:solidFill>
                  <a:schemeClr val="bg1"/>
                </a:solidFill>
              </a:rPr>
              <a:t>TRƯỜNG ĐẠI HỌC NGUYỄN TẤT THÀNH</a:t>
            </a:r>
          </a:p>
          <a:p>
            <a:pPr algn="r"/>
            <a:r>
              <a:rPr lang="en-US" sz="1800" b="1" dirty="0" smtClean="0">
                <a:solidFill>
                  <a:schemeClr val="bg1"/>
                </a:solidFill>
              </a:rPr>
              <a:t>KHOA CÔNG NGHỆ </a:t>
            </a:r>
            <a:r>
              <a:rPr lang="en-US" sz="1600" b="1" dirty="0" smtClean="0">
                <a:solidFill>
                  <a:schemeClr val="bg1"/>
                </a:solidFill>
              </a:rPr>
              <a:t>THÔNG</a:t>
            </a:r>
            <a:r>
              <a:rPr lang="en-US" sz="1800" b="1" dirty="0" smtClean="0">
                <a:solidFill>
                  <a:schemeClr val="bg1"/>
                </a:solidFill>
              </a:rPr>
              <a:t> TIN</a:t>
            </a:r>
            <a:endParaRPr lang="en-US" sz="1800" b="1" dirty="0">
              <a:solidFill>
                <a:schemeClr val="bg1"/>
              </a:solidFill>
            </a:endParaRPr>
          </a:p>
        </p:txBody>
      </p:sp>
      <p:sp>
        <p:nvSpPr>
          <p:cNvPr id="9" name="Title 2"/>
          <p:cNvSpPr txBox="1">
            <a:spLocks/>
          </p:cNvSpPr>
          <p:nvPr/>
        </p:nvSpPr>
        <p:spPr bwMode="gray">
          <a:xfrm>
            <a:off x="2951091" y="2893416"/>
            <a:ext cx="8805672" cy="1008668"/>
          </a:xfrm>
          <a:prstGeom prst="rect">
            <a:avLst/>
          </a:prstGeo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rtl="0" eaLnBrk="1" fontAlgn="base" hangingPunct="1">
              <a:spcBef>
                <a:spcPct val="0"/>
              </a:spcBef>
              <a:spcAft>
                <a:spcPct val="0"/>
              </a:spcAft>
              <a:defRPr sz="3600" b="1" cap="none" spc="50">
                <a:ln w="11430"/>
                <a:solidFill>
                  <a:schemeClr val="bg1"/>
                </a:solidFill>
                <a:effectLst>
                  <a:outerShdw blurRad="76200" dist="50800" dir="5400000" algn="tl" rotWithShape="0">
                    <a:srgbClr val="000000">
                      <a:alpha val="65000"/>
                    </a:srgbClr>
                  </a:outerShdw>
                </a:effectLst>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sz="3200" i="1" kern="0" spc="0" smtClean="0">
                <a:ln w="12700">
                  <a:solidFill>
                    <a:schemeClr val="tx2">
                      <a:lumMod val="75000"/>
                    </a:schemeClr>
                  </a:solidFill>
                  <a:prstDash val="solid"/>
                </a:ln>
                <a:solidFill>
                  <a:schemeClr val="accent1"/>
                </a:solidFill>
                <a:effectLst/>
                <a:latin typeface="Tahoma" panose="020B0604030504040204" pitchFamily="34" charset="0"/>
                <a:ea typeface="Tahoma" panose="020B0604030504040204" pitchFamily="34" charset="0"/>
                <a:cs typeface="Tahoma" panose="020B0604030504040204" pitchFamily="34" charset="0"/>
              </a:rPr>
              <a:t>TRÍ TUỆ NHÂN TẠO</a:t>
            </a:r>
            <a:endParaRPr lang="en-US" sz="3200" i="1" kern="0" spc="0" dirty="0">
              <a:ln w="12700">
                <a:solidFill>
                  <a:schemeClr val="tx2">
                    <a:lumMod val="75000"/>
                  </a:schemeClr>
                </a:solidFill>
                <a:prstDash val="solid"/>
              </a:ln>
              <a:solidFill>
                <a:schemeClr val="accent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156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1371" y="509616"/>
            <a:ext cx="9335845" cy="770079"/>
          </a:xfrm>
        </p:spPr>
        <p:txBody>
          <a:bodyPr>
            <a:noAutofit/>
          </a:bodyPr>
          <a:lstStyle/>
          <a:p>
            <a:pPr marL="0" indent="0">
              <a:buNone/>
            </a:pPr>
            <a:r>
              <a:rPr lang="vi-VN" smtClean="0">
                <a:solidFill>
                  <a:schemeClr val="accent1"/>
                </a:solidFill>
              </a:rPr>
              <a:t>5.</a:t>
            </a:r>
            <a:r>
              <a:rPr lang="en-US" smtClean="0">
                <a:solidFill>
                  <a:schemeClr val="accent1"/>
                </a:solidFill>
              </a:rPr>
              <a:t> </a:t>
            </a:r>
            <a:r>
              <a:rPr lang="vi-VN">
                <a:solidFill>
                  <a:schemeClr val="accent1"/>
                </a:solidFill>
              </a:rPr>
              <a:t>Cấu trúc của một đồ án</a:t>
            </a:r>
            <a:endParaRPr lang="en-US" b="1" dirty="0" smtClean="0">
              <a:solidFill>
                <a:schemeClr val="accent1"/>
              </a:solidFill>
            </a:endParaRPr>
          </a:p>
        </p:txBody>
      </p:sp>
      <p:sp>
        <p:nvSpPr>
          <p:cNvPr id="5" name="Slide Number Placeholder 4"/>
          <p:cNvSpPr>
            <a:spLocks noGrp="1"/>
          </p:cNvSpPr>
          <p:nvPr>
            <p:ph type="sldNum" sz="quarter" idx="12"/>
          </p:nvPr>
        </p:nvSpPr>
        <p:spPr/>
        <p:txBody>
          <a:bodyPr/>
          <a:lstStyle/>
          <a:p>
            <a:fld id="{6E9BC5F3-20C3-46D3-932D-BAE27B3FCC69}" type="slidenum">
              <a:rPr lang="en-US" smtClean="0"/>
              <a:pPr/>
              <a:t>10</a:t>
            </a:fld>
            <a:endParaRPr lang="en-US"/>
          </a:p>
        </p:txBody>
      </p:sp>
      <p:sp>
        <p:nvSpPr>
          <p:cNvPr id="6" name="Rectangle 5"/>
          <p:cNvSpPr/>
          <p:nvPr/>
        </p:nvSpPr>
        <p:spPr>
          <a:xfrm>
            <a:off x="890016" y="1502117"/>
            <a:ext cx="9698556" cy="3539430"/>
          </a:xfrm>
          <a:prstGeom prst="rect">
            <a:avLst/>
          </a:prstGeom>
        </p:spPr>
        <p:txBody>
          <a:bodyPr wrap="square">
            <a:spAutoFit/>
          </a:bodyPr>
          <a:lstStyle/>
          <a:p>
            <a:pPr marL="457200" indent="-457200">
              <a:buFont typeface="Wingdings" panose="05000000000000000000" pitchFamily="2" charset="2"/>
              <a:buChar char="§"/>
            </a:pPr>
            <a:r>
              <a:rPr lang="en-US" sz="3200" smtClean="0"/>
              <a:t>N</a:t>
            </a:r>
            <a:r>
              <a:rPr lang="vi-VN" sz="3200" smtClean="0"/>
              <a:t>hiệm </a:t>
            </a:r>
            <a:r>
              <a:rPr lang="vi-VN" sz="3200"/>
              <a:t>vụ của đồ án </a:t>
            </a:r>
            <a:r>
              <a:rPr lang="en-US" sz="3200" smtClean="0"/>
              <a:t>cơ sở</a:t>
            </a:r>
            <a:r>
              <a:rPr lang="vi-VN" sz="3200" smtClean="0"/>
              <a:t>.</a:t>
            </a:r>
            <a:endParaRPr lang="vi-VN" sz="3200"/>
          </a:p>
          <a:p>
            <a:pPr marL="457200" indent="-457200">
              <a:buFont typeface="Wingdings" panose="05000000000000000000" pitchFamily="2" charset="2"/>
              <a:buChar char="§"/>
            </a:pPr>
            <a:r>
              <a:rPr lang="vi-VN" sz="3200" smtClean="0"/>
              <a:t>Nhận </a:t>
            </a:r>
            <a:r>
              <a:rPr lang="vi-VN" sz="3200"/>
              <a:t>xét từ các giáo viên hướng dẫn.</a:t>
            </a:r>
          </a:p>
          <a:p>
            <a:pPr marL="457200" indent="-457200">
              <a:buFont typeface="Wingdings" panose="05000000000000000000" pitchFamily="2" charset="2"/>
              <a:buChar char="§"/>
            </a:pPr>
            <a:r>
              <a:rPr lang="vi-VN" sz="3200" smtClean="0"/>
              <a:t>Nhận </a:t>
            </a:r>
            <a:r>
              <a:rPr lang="vi-VN" sz="3200"/>
              <a:t>xét từ các giáo viên phản biện.</a:t>
            </a:r>
          </a:p>
          <a:p>
            <a:pPr marL="457200" indent="-457200">
              <a:buFont typeface="Wingdings" panose="05000000000000000000" pitchFamily="2" charset="2"/>
              <a:buChar char="§"/>
            </a:pPr>
            <a:r>
              <a:rPr lang="vi-VN" sz="3200" smtClean="0"/>
              <a:t>Lời </a:t>
            </a:r>
            <a:r>
              <a:rPr lang="vi-VN" sz="3200"/>
              <a:t>cảm ơn</a:t>
            </a:r>
          </a:p>
          <a:p>
            <a:pPr marL="457200" indent="-457200">
              <a:buFont typeface="Wingdings" panose="05000000000000000000" pitchFamily="2" charset="2"/>
              <a:buChar char="§"/>
            </a:pPr>
            <a:r>
              <a:rPr lang="vi-VN" sz="3200" smtClean="0"/>
              <a:t>Mục </a:t>
            </a:r>
            <a:r>
              <a:rPr lang="vi-VN" sz="3200"/>
              <a:t>lục</a:t>
            </a:r>
          </a:p>
          <a:p>
            <a:pPr marL="457200" indent="-457200">
              <a:buFont typeface="Wingdings" panose="05000000000000000000" pitchFamily="2" charset="2"/>
              <a:buChar char="§"/>
            </a:pPr>
            <a:r>
              <a:rPr lang="vi-VN" sz="3200" smtClean="0"/>
              <a:t>Danh </a:t>
            </a:r>
            <a:r>
              <a:rPr lang="vi-VN" sz="3200"/>
              <a:t>mục các hình vẽ.</a:t>
            </a:r>
          </a:p>
          <a:p>
            <a:pPr marL="457200" indent="-457200">
              <a:buFont typeface="Wingdings" panose="05000000000000000000" pitchFamily="2" charset="2"/>
              <a:buChar char="§"/>
            </a:pPr>
            <a:r>
              <a:rPr lang="vi-VN" sz="3200" smtClean="0"/>
              <a:t>Danh </a:t>
            </a:r>
            <a:r>
              <a:rPr lang="vi-VN" sz="3200"/>
              <a:t>sách những từ viết tắt có trong đồ án.</a:t>
            </a:r>
          </a:p>
        </p:txBody>
      </p:sp>
    </p:spTree>
    <p:extLst>
      <p:ext uri="{BB962C8B-B14F-4D97-AF65-F5344CB8AC3E}">
        <p14:creationId xmlns:p14="http://schemas.microsoft.com/office/powerpoint/2010/main" val="3998098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2767" y="161505"/>
            <a:ext cx="9335845" cy="770079"/>
          </a:xfrm>
        </p:spPr>
        <p:txBody>
          <a:bodyPr>
            <a:noAutofit/>
          </a:bodyPr>
          <a:lstStyle/>
          <a:p>
            <a:pPr marL="0" indent="0">
              <a:buNone/>
            </a:pPr>
            <a:r>
              <a:rPr lang="vi-VN" smtClean="0">
                <a:solidFill>
                  <a:schemeClr val="accent1"/>
                </a:solidFill>
              </a:rPr>
              <a:t>5.</a:t>
            </a:r>
            <a:r>
              <a:rPr lang="en-US" smtClean="0">
                <a:solidFill>
                  <a:schemeClr val="accent1"/>
                </a:solidFill>
              </a:rPr>
              <a:t> </a:t>
            </a:r>
            <a:r>
              <a:rPr lang="vi-VN">
                <a:solidFill>
                  <a:schemeClr val="accent1"/>
                </a:solidFill>
              </a:rPr>
              <a:t>Cấu trúc của một đồ </a:t>
            </a:r>
            <a:r>
              <a:rPr lang="vi-VN" smtClean="0">
                <a:solidFill>
                  <a:schemeClr val="accent1"/>
                </a:solidFill>
              </a:rPr>
              <a:t>án</a:t>
            </a:r>
            <a:r>
              <a:rPr lang="en-US" smtClean="0">
                <a:solidFill>
                  <a:schemeClr val="accent1"/>
                </a:solidFill>
              </a:rPr>
              <a:t> (tt)</a:t>
            </a:r>
            <a:endParaRPr lang="en-US" b="1" dirty="0" smtClean="0">
              <a:solidFill>
                <a:schemeClr val="accent1"/>
              </a:solidFill>
            </a:endParaRPr>
          </a:p>
        </p:txBody>
      </p:sp>
      <p:sp>
        <p:nvSpPr>
          <p:cNvPr id="5" name="Slide Number Placeholder 4"/>
          <p:cNvSpPr>
            <a:spLocks noGrp="1"/>
          </p:cNvSpPr>
          <p:nvPr>
            <p:ph type="sldNum" sz="quarter" idx="12"/>
          </p:nvPr>
        </p:nvSpPr>
        <p:spPr/>
        <p:txBody>
          <a:bodyPr/>
          <a:lstStyle/>
          <a:p>
            <a:fld id="{6E9BC5F3-20C3-46D3-932D-BAE27B3FCC69}" type="slidenum">
              <a:rPr lang="en-US" smtClean="0"/>
              <a:pPr/>
              <a:t>11</a:t>
            </a:fld>
            <a:endParaRPr lang="en-US"/>
          </a:p>
        </p:txBody>
      </p:sp>
      <p:sp>
        <p:nvSpPr>
          <p:cNvPr id="6" name="Rectangle 5"/>
          <p:cNvSpPr/>
          <p:nvPr/>
        </p:nvSpPr>
        <p:spPr>
          <a:xfrm>
            <a:off x="890015" y="1044917"/>
            <a:ext cx="10490557" cy="4585871"/>
          </a:xfrm>
          <a:prstGeom prst="rect">
            <a:avLst/>
          </a:prstGeom>
        </p:spPr>
        <p:txBody>
          <a:bodyPr wrap="square">
            <a:spAutoFit/>
          </a:bodyPr>
          <a:lstStyle/>
          <a:p>
            <a:r>
              <a:rPr lang="vi-VN" sz="3600" b="1" smtClean="0">
                <a:solidFill>
                  <a:srgbClr val="0070C0"/>
                </a:solidFill>
              </a:rPr>
              <a:t>Phần </a:t>
            </a:r>
            <a:r>
              <a:rPr lang="vi-VN" sz="3600" b="1">
                <a:solidFill>
                  <a:srgbClr val="0070C0"/>
                </a:solidFill>
              </a:rPr>
              <a:t>nội dung của đồ án (bao gồm các chương):</a:t>
            </a:r>
          </a:p>
          <a:p>
            <a:pPr marL="457200" indent="-457200">
              <a:buFont typeface="Wingdings" panose="05000000000000000000" pitchFamily="2" charset="2"/>
              <a:buChar char="§"/>
            </a:pPr>
            <a:endParaRPr lang="en-US" sz="320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vi-VN" sz="3200" smtClean="0">
                <a:latin typeface="Times New Roman" panose="02020603050405020304" pitchFamily="18" charset="0"/>
                <a:cs typeface="Times New Roman" panose="02020603050405020304" pitchFamily="18" charset="0"/>
              </a:rPr>
              <a:t>Chương </a:t>
            </a:r>
            <a:r>
              <a:rPr lang="vi-VN" sz="3200">
                <a:latin typeface="Times New Roman" panose="02020603050405020304" pitchFamily="18" charset="0"/>
                <a:cs typeface="Times New Roman" panose="02020603050405020304" pitchFamily="18" charset="0"/>
              </a:rPr>
              <a:t>1: Mở đầu (Mục đích, đối tượng và phạm vi nghiên cứu)</a:t>
            </a:r>
          </a:p>
          <a:p>
            <a:pPr marL="457200" indent="-457200">
              <a:buFont typeface="Wingdings" panose="05000000000000000000" pitchFamily="2" charset="2"/>
              <a:buChar char="§"/>
            </a:pPr>
            <a:r>
              <a:rPr lang="vi-VN" sz="3200" smtClean="0">
                <a:latin typeface="Times New Roman" panose="02020603050405020304" pitchFamily="18" charset="0"/>
                <a:cs typeface="Times New Roman" panose="02020603050405020304" pitchFamily="18" charset="0"/>
              </a:rPr>
              <a:t>Chương </a:t>
            </a:r>
            <a:r>
              <a:rPr lang="vi-VN" sz="3200">
                <a:latin typeface="Times New Roman" panose="02020603050405020304" pitchFamily="18" charset="0"/>
                <a:cs typeface="Times New Roman" panose="02020603050405020304" pitchFamily="18" charset="0"/>
              </a:rPr>
              <a:t>2: </a:t>
            </a:r>
            <a:r>
              <a:rPr lang="en-US" sz="3200" smtClean="0">
                <a:latin typeface="Times New Roman" panose="02020603050405020304" pitchFamily="18" charset="0"/>
                <a:cs typeface="Times New Roman" panose="02020603050405020304" pitchFamily="18" charset="0"/>
              </a:rPr>
              <a:t>Cơ sở</a:t>
            </a:r>
            <a:r>
              <a:rPr lang="vi-VN"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lý thuyết</a:t>
            </a:r>
          </a:p>
          <a:p>
            <a:pPr marL="457200" indent="-457200">
              <a:buFont typeface="Wingdings" panose="05000000000000000000" pitchFamily="2" charset="2"/>
              <a:buChar char="§"/>
            </a:pPr>
            <a:r>
              <a:rPr lang="vi-VN" sz="3200" smtClean="0">
                <a:latin typeface="Times New Roman" panose="02020603050405020304" pitchFamily="18" charset="0"/>
                <a:cs typeface="Times New Roman" panose="02020603050405020304" pitchFamily="18" charset="0"/>
              </a:rPr>
              <a:t>Chương </a:t>
            </a:r>
            <a:r>
              <a:rPr lang="vi-VN" sz="3200" smtClean="0">
                <a:latin typeface="Times New Roman" panose="02020603050405020304" pitchFamily="18" charset="0"/>
                <a:cs typeface="Times New Roman" panose="02020603050405020304" pitchFamily="18" charset="0"/>
              </a:rPr>
              <a:t>3</a:t>
            </a:r>
            <a:r>
              <a:rPr lang="en-US" sz="3200" smtClean="0">
                <a:latin typeface="Times New Roman" panose="02020603050405020304" pitchFamily="18" charset="0"/>
                <a:cs typeface="Times New Roman" panose="02020603050405020304" pitchFamily="18" charset="0"/>
              </a:rPr>
              <a:t>: Xây dựng mô hình/phân tích yêu cầu</a:t>
            </a:r>
            <a:endParaRPr lang="en-US" sz="320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200" smtClean="0">
                <a:latin typeface="Times New Roman" panose="02020603050405020304" pitchFamily="18" charset="0"/>
                <a:cs typeface="Times New Roman" panose="02020603050405020304" pitchFamily="18" charset="0"/>
              </a:rPr>
              <a:t>Chương 4: Triển khai/</a:t>
            </a:r>
            <a:r>
              <a:rPr lang="vi-VN" sz="3200" smtClean="0">
                <a:latin typeface="Times New Roman" panose="02020603050405020304" pitchFamily="18" charset="0"/>
                <a:cs typeface="Times New Roman" panose="02020603050405020304" pitchFamily="18" charset="0"/>
              </a:rPr>
              <a:t>Thực </a:t>
            </a:r>
            <a:r>
              <a:rPr lang="vi-VN" sz="3200">
                <a:latin typeface="Times New Roman" panose="02020603050405020304" pitchFamily="18" charset="0"/>
                <a:cs typeface="Times New Roman" panose="02020603050405020304" pitchFamily="18" charset="0"/>
              </a:rPr>
              <a:t>nghiệm</a:t>
            </a:r>
            <a:endParaRPr lang="vi-VN" sz="320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vi-VN" sz="3200" smtClean="0">
                <a:latin typeface="Times New Roman" panose="02020603050405020304" pitchFamily="18" charset="0"/>
                <a:cs typeface="Times New Roman" panose="02020603050405020304" pitchFamily="18" charset="0"/>
              </a:rPr>
              <a:t>Chương </a:t>
            </a:r>
            <a:r>
              <a:rPr lang="en-US" sz="3200" smtClean="0">
                <a:latin typeface="Times New Roman" panose="02020603050405020304" pitchFamily="18" charset="0"/>
                <a:cs typeface="Times New Roman" panose="02020603050405020304" pitchFamily="18" charset="0"/>
              </a:rPr>
              <a:t>5</a:t>
            </a:r>
            <a:r>
              <a:rPr lang="vi-VN"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Đánh giá và kết luận</a:t>
            </a:r>
          </a:p>
          <a:p>
            <a:pPr marL="457200" indent="-457200">
              <a:buFont typeface="Wingdings" panose="05000000000000000000" pitchFamily="2" charset="2"/>
              <a:buChar char="§"/>
            </a:pPr>
            <a:r>
              <a:rPr lang="en-US" sz="3200" smtClean="0">
                <a:latin typeface="Times New Roman" panose="02020603050405020304" pitchFamily="18" charset="0"/>
                <a:cs typeface="Times New Roman" panose="02020603050405020304" pitchFamily="18" charset="0"/>
              </a:rPr>
              <a:t>Tài liệu tham khảo</a:t>
            </a:r>
            <a:endParaRPr lang="vi-V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250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2767" y="161505"/>
            <a:ext cx="9335845" cy="770079"/>
          </a:xfrm>
        </p:spPr>
        <p:txBody>
          <a:bodyPr>
            <a:noAutofit/>
          </a:bodyPr>
          <a:lstStyle/>
          <a:p>
            <a:pPr marL="0" indent="0">
              <a:buNone/>
            </a:pPr>
            <a:r>
              <a:rPr lang="en-US" sz="2800">
                <a:solidFill>
                  <a:schemeClr val="accent1"/>
                </a:solidFill>
              </a:rPr>
              <a:t>Lời khuyên</a:t>
            </a:r>
            <a:endParaRPr lang="en-US" sz="2800" b="1" dirty="0">
              <a:solidFill>
                <a:schemeClr val="accent1"/>
              </a:solidFill>
            </a:endParaRPr>
          </a:p>
        </p:txBody>
      </p:sp>
      <p:sp>
        <p:nvSpPr>
          <p:cNvPr id="5" name="Slide Number Placeholder 4"/>
          <p:cNvSpPr>
            <a:spLocks noGrp="1"/>
          </p:cNvSpPr>
          <p:nvPr>
            <p:ph type="sldNum" sz="quarter" idx="12"/>
          </p:nvPr>
        </p:nvSpPr>
        <p:spPr/>
        <p:txBody>
          <a:bodyPr/>
          <a:lstStyle/>
          <a:p>
            <a:fld id="{6E9BC5F3-20C3-46D3-932D-BAE27B3FCC69}" type="slidenum">
              <a:rPr lang="en-US" smtClean="0"/>
              <a:pPr/>
              <a:t>12</a:t>
            </a:fld>
            <a:endParaRPr lang="en-US"/>
          </a:p>
        </p:txBody>
      </p:sp>
      <p:sp>
        <p:nvSpPr>
          <p:cNvPr id="6" name="Rectangle 5"/>
          <p:cNvSpPr/>
          <p:nvPr/>
        </p:nvSpPr>
        <p:spPr>
          <a:xfrm>
            <a:off x="1145688" y="1205904"/>
            <a:ext cx="9150276" cy="3883179"/>
          </a:xfrm>
          <a:prstGeom prst="rect">
            <a:avLst/>
          </a:prstGeom>
        </p:spPr>
        <p:txBody>
          <a:bodyPr wrap="square">
            <a:spAutoFit/>
          </a:bodyPr>
          <a:lstStyle/>
          <a:p>
            <a:pPr>
              <a:lnSpc>
                <a:spcPct val="150000"/>
              </a:lnSpc>
            </a:pPr>
            <a:r>
              <a:rPr lang="vi-VN" sz="2800" b="1">
                <a:solidFill>
                  <a:srgbClr val="0070C0"/>
                </a:solidFill>
              </a:rPr>
              <a:t>Lựa chọn đề tài sớm nhất có thể</a:t>
            </a:r>
          </a:p>
          <a:p>
            <a:pPr marL="457200" indent="-457200">
              <a:lnSpc>
                <a:spcPct val="150000"/>
              </a:lnSpc>
              <a:buFont typeface="Wingdings" panose="05000000000000000000" pitchFamily="2" charset="2"/>
              <a:buChar char="§"/>
            </a:pPr>
            <a:r>
              <a:rPr lang="vi-VN" sz="2800"/>
              <a:t>Việc lựa chọn đề tài càng sớm sẽ giúp </a:t>
            </a:r>
            <a:r>
              <a:rPr lang="vi-VN" sz="2800" smtClean="0"/>
              <a:t>có </a:t>
            </a:r>
            <a:r>
              <a:rPr lang="vi-VN" sz="2800"/>
              <a:t>nhiều thời gian hơn chuẩn bị. </a:t>
            </a:r>
            <a:endParaRPr lang="en-US" sz="2800" smtClean="0"/>
          </a:p>
          <a:p>
            <a:pPr marL="457200" indent="-457200">
              <a:lnSpc>
                <a:spcPct val="150000"/>
              </a:lnSpc>
              <a:buFont typeface="Wingdings" panose="05000000000000000000" pitchFamily="2" charset="2"/>
              <a:buChar char="§"/>
            </a:pPr>
            <a:r>
              <a:rPr lang="vi-VN" sz="2800" smtClean="0"/>
              <a:t>Thời </a:t>
            </a:r>
            <a:r>
              <a:rPr lang="vi-VN" sz="2800"/>
              <a:t>gian xử lý đề tài thường là </a:t>
            </a:r>
            <a:r>
              <a:rPr lang="en-US" sz="2800" smtClean="0"/>
              <a:t>2.5</a:t>
            </a:r>
            <a:r>
              <a:rPr lang="vi-VN" sz="2800" smtClean="0"/>
              <a:t> tháng</a:t>
            </a:r>
            <a:r>
              <a:rPr lang="en-US" sz="2800" smtClean="0"/>
              <a:t>, </a:t>
            </a:r>
            <a:r>
              <a:rPr lang="vi-VN" sz="2800" smtClean="0"/>
              <a:t>ảnh </a:t>
            </a:r>
            <a:r>
              <a:rPr lang="vi-VN" sz="2800"/>
              <a:t>hưởng tới kết </a:t>
            </a:r>
            <a:r>
              <a:rPr lang="vi-VN" sz="2800" smtClean="0"/>
              <a:t>quả. </a:t>
            </a:r>
            <a:endParaRPr lang="en-US" sz="2800" smtClean="0"/>
          </a:p>
          <a:p>
            <a:pPr marL="457200" indent="-457200">
              <a:lnSpc>
                <a:spcPct val="150000"/>
              </a:lnSpc>
              <a:buFont typeface="Wingdings" panose="05000000000000000000" pitchFamily="2" charset="2"/>
              <a:buChar char="§"/>
            </a:pPr>
            <a:r>
              <a:rPr lang="vi-VN" sz="2800" smtClean="0"/>
              <a:t>Tốt </a:t>
            </a:r>
            <a:r>
              <a:rPr lang="vi-VN" sz="2800"/>
              <a:t>nhất là </a:t>
            </a:r>
            <a:r>
              <a:rPr lang="vi-VN" sz="2800" smtClean="0"/>
              <a:t>hãy </a:t>
            </a:r>
            <a:r>
              <a:rPr lang="vi-VN" sz="2800"/>
              <a:t>lựa chọn ngay từ </a:t>
            </a:r>
            <a:r>
              <a:rPr lang="en-US" sz="2800" smtClean="0"/>
              <a:t>đầu học kỳ</a:t>
            </a:r>
            <a:endParaRPr lang="vi-VN" sz="2800"/>
          </a:p>
        </p:txBody>
      </p:sp>
    </p:spTree>
    <p:extLst>
      <p:ext uri="{BB962C8B-B14F-4D97-AF65-F5344CB8AC3E}">
        <p14:creationId xmlns:p14="http://schemas.microsoft.com/office/powerpoint/2010/main" val="3203884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2767" y="161505"/>
            <a:ext cx="9335845" cy="770079"/>
          </a:xfrm>
        </p:spPr>
        <p:txBody>
          <a:bodyPr>
            <a:noAutofit/>
          </a:bodyPr>
          <a:lstStyle/>
          <a:p>
            <a:pPr marL="0" indent="0">
              <a:buNone/>
            </a:pPr>
            <a:r>
              <a:rPr lang="en-US" sz="2800">
                <a:solidFill>
                  <a:schemeClr val="accent1"/>
                </a:solidFill>
              </a:rPr>
              <a:t>Lời khuyên</a:t>
            </a:r>
            <a:endParaRPr lang="en-US" sz="2800" b="1" dirty="0">
              <a:solidFill>
                <a:schemeClr val="accent1"/>
              </a:solidFill>
            </a:endParaRPr>
          </a:p>
        </p:txBody>
      </p:sp>
      <p:sp>
        <p:nvSpPr>
          <p:cNvPr id="5" name="Slide Number Placeholder 4"/>
          <p:cNvSpPr>
            <a:spLocks noGrp="1"/>
          </p:cNvSpPr>
          <p:nvPr>
            <p:ph type="sldNum" sz="quarter" idx="12"/>
          </p:nvPr>
        </p:nvSpPr>
        <p:spPr/>
        <p:txBody>
          <a:bodyPr/>
          <a:lstStyle/>
          <a:p>
            <a:fld id="{6E9BC5F3-20C3-46D3-932D-BAE27B3FCC69}" type="slidenum">
              <a:rPr lang="en-US" smtClean="0"/>
              <a:pPr/>
              <a:t>13</a:t>
            </a:fld>
            <a:endParaRPr lang="en-US"/>
          </a:p>
        </p:txBody>
      </p:sp>
      <p:sp>
        <p:nvSpPr>
          <p:cNvPr id="6" name="Rectangle 5"/>
          <p:cNvSpPr/>
          <p:nvPr/>
        </p:nvSpPr>
        <p:spPr>
          <a:xfrm>
            <a:off x="1145688" y="1205904"/>
            <a:ext cx="9150276" cy="3883179"/>
          </a:xfrm>
          <a:prstGeom prst="rect">
            <a:avLst/>
          </a:prstGeom>
        </p:spPr>
        <p:txBody>
          <a:bodyPr wrap="square">
            <a:spAutoFit/>
          </a:bodyPr>
          <a:lstStyle/>
          <a:p>
            <a:pPr>
              <a:lnSpc>
                <a:spcPct val="150000"/>
              </a:lnSpc>
            </a:pPr>
            <a:r>
              <a:rPr lang="vi-VN" sz="2800" b="1">
                <a:solidFill>
                  <a:srgbClr val="0070C0"/>
                </a:solidFill>
              </a:rPr>
              <a:t>Tích cực bổ sung kiến </a:t>
            </a:r>
            <a:r>
              <a:rPr lang="vi-VN" sz="2800" b="1" smtClean="0">
                <a:solidFill>
                  <a:srgbClr val="0070C0"/>
                </a:solidFill>
              </a:rPr>
              <a:t>thức</a:t>
            </a:r>
            <a:endParaRPr lang="en-US" sz="2800" b="1" smtClean="0">
              <a:solidFill>
                <a:srgbClr val="0070C0"/>
              </a:solidFill>
            </a:endParaRPr>
          </a:p>
          <a:p>
            <a:pPr marL="457200" indent="-457200">
              <a:lnSpc>
                <a:spcPct val="150000"/>
              </a:lnSpc>
              <a:buFont typeface="Wingdings" panose="05000000000000000000" pitchFamily="2" charset="2"/>
              <a:buChar char="§"/>
            </a:pPr>
            <a:r>
              <a:rPr lang="vi-VN" sz="2800"/>
              <a:t>Để có một đồ án hoàn hảo nhất thì việc bổ sung kiến thức đối với mỗi sinh viên là không thể thiếu. </a:t>
            </a:r>
            <a:endParaRPr lang="en-US" sz="2800" smtClean="0"/>
          </a:p>
          <a:p>
            <a:pPr marL="457200" indent="-457200">
              <a:lnSpc>
                <a:spcPct val="150000"/>
              </a:lnSpc>
              <a:buFont typeface="Wingdings" panose="05000000000000000000" pitchFamily="2" charset="2"/>
              <a:buChar char="§"/>
            </a:pPr>
            <a:r>
              <a:rPr lang="vi-VN" sz="2800" smtClean="0"/>
              <a:t>Việc </a:t>
            </a:r>
            <a:r>
              <a:rPr lang="vi-VN" sz="2800"/>
              <a:t>bổ sung kiến thức </a:t>
            </a:r>
            <a:r>
              <a:rPr lang="vi-VN" sz="2800" smtClean="0"/>
              <a:t>ít </a:t>
            </a:r>
            <a:r>
              <a:rPr lang="vi-VN" sz="2800"/>
              <a:t>nhất cần phải thực hiện ngay từ thời gian bắt </a:t>
            </a:r>
            <a:r>
              <a:rPr lang="vi-VN" sz="2800" smtClean="0"/>
              <a:t>đầu.</a:t>
            </a:r>
            <a:endParaRPr lang="vi-VN" sz="2800"/>
          </a:p>
        </p:txBody>
      </p:sp>
    </p:spTree>
    <p:extLst>
      <p:ext uri="{BB962C8B-B14F-4D97-AF65-F5344CB8AC3E}">
        <p14:creationId xmlns:p14="http://schemas.microsoft.com/office/powerpoint/2010/main" val="3263873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2767" y="161505"/>
            <a:ext cx="9335845" cy="770079"/>
          </a:xfrm>
        </p:spPr>
        <p:txBody>
          <a:bodyPr>
            <a:noAutofit/>
          </a:bodyPr>
          <a:lstStyle/>
          <a:p>
            <a:pPr marL="0" indent="0">
              <a:buNone/>
            </a:pPr>
            <a:r>
              <a:rPr lang="en-US" sz="2800" smtClean="0">
                <a:solidFill>
                  <a:schemeClr val="accent1"/>
                </a:solidFill>
              </a:rPr>
              <a:t>Lời khuyên</a:t>
            </a:r>
            <a:endParaRPr lang="en-US" sz="2800" b="1" dirty="0" smtClean="0">
              <a:solidFill>
                <a:schemeClr val="accent1"/>
              </a:solidFill>
            </a:endParaRPr>
          </a:p>
        </p:txBody>
      </p:sp>
      <p:sp>
        <p:nvSpPr>
          <p:cNvPr id="5" name="Slide Number Placeholder 4"/>
          <p:cNvSpPr>
            <a:spLocks noGrp="1"/>
          </p:cNvSpPr>
          <p:nvPr>
            <p:ph type="sldNum" sz="quarter" idx="12"/>
          </p:nvPr>
        </p:nvSpPr>
        <p:spPr/>
        <p:txBody>
          <a:bodyPr/>
          <a:lstStyle/>
          <a:p>
            <a:fld id="{6E9BC5F3-20C3-46D3-932D-BAE27B3FCC69}" type="slidenum">
              <a:rPr lang="en-US" smtClean="0"/>
              <a:pPr/>
              <a:t>14</a:t>
            </a:fld>
            <a:endParaRPr lang="en-US"/>
          </a:p>
        </p:txBody>
      </p:sp>
      <p:sp>
        <p:nvSpPr>
          <p:cNvPr id="6" name="Rectangle 5"/>
          <p:cNvSpPr/>
          <p:nvPr/>
        </p:nvSpPr>
        <p:spPr>
          <a:xfrm>
            <a:off x="1145688" y="1205904"/>
            <a:ext cx="9150276" cy="3883179"/>
          </a:xfrm>
          <a:prstGeom prst="rect">
            <a:avLst/>
          </a:prstGeom>
        </p:spPr>
        <p:txBody>
          <a:bodyPr wrap="square">
            <a:spAutoFit/>
          </a:bodyPr>
          <a:lstStyle/>
          <a:p>
            <a:pPr>
              <a:lnSpc>
                <a:spcPct val="150000"/>
              </a:lnSpc>
            </a:pPr>
            <a:r>
              <a:rPr lang="vi-VN" sz="2800" b="1">
                <a:solidFill>
                  <a:srgbClr val="0070C0"/>
                </a:solidFill>
              </a:rPr>
              <a:t>Đặt tên chi tiết đề </a:t>
            </a:r>
            <a:r>
              <a:rPr lang="vi-VN" sz="2800" b="1" smtClean="0">
                <a:solidFill>
                  <a:srgbClr val="0070C0"/>
                </a:solidFill>
              </a:rPr>
              <a:t>tài</a:t>
            </a:r>
            <a:endParaRPr lang="en-US" sz="2800" b="1" smtClean="0">
              <a:solidFill>
                <a:srgbClr val="0070C0"/>
              </a:solidFill>
            </a:endParaRPr>
          </a:p>
          <a:p>
            <a:pPr marL="342900" indent="-342900">
              <a:lnSpc>
                <a:spcPct val="150000"/>
              </a:lnSpc>
              <a:buFont typeface="Wingdings" panose="05000000000000000000" pitchFamily="2" charset="2"/>
              <a:buChar char="§"/>
            </a:pPr>
            <a:r>
              <a:rPr lang="en-US" sz="2800" smtClean="0"/>
              <a:t>K</a:t>
            </a:r>
            <a:r>
              <a:rPr lang="vi-VN" sz="2800" smtClean="0"/>
              <a:t>hi </a:t>
            </a:r>
            <a:r>
              <a:rPr lang="vi-VN" sz="2800"/>
              <a:t>đã xác định được hướng đi cho đề tài và bổ sung kiến thức cần thiết, hãy tiến hành lựa chọn tên chi tiết cho đề tài</a:t>
            </a:r>
            <a:r>
              <a:rPr lang="vi-VN" sz="2800" smtClean="0"/>
              <a:t>.</a:t>
            </a:r>
            <a:endParaRPr lang="en-US" sz="2800" smtClean="0"/>
          </a:p>
          <a:p>
            <a:pPr marL="342900" indent="-342900">
              <a:lnSpc>
                <a:spcPct val="150000"/>
              </a:lnSpc>
              <a:buFont typeface="Wingdings" panose="05000000000000000000" pitchFamily="2" charset="2"/>
              <a:buChar char="§"/>
            </a:pPr>
            <a:r>
              <a:rPr lang="en-US" sz="2800" smtClean="0"/>
              <a:t>C</a:t>
            </a:r>
            <a:r>
              <a:rPr lang="vi-VN" sz="2800" smtClean="0"/>
              <a:t>họn </a:t>
            </a:r>
            <a:r>
              <a:rPr lang="vi-VN" sz="2800"/>
              <a:t>cách viết ngắn gọn, súc tích, dễ hiểu, đồng thời phải bám sát với nội dung của đề tài.</a:t>
            </a:r>
          </a:p>
        </p:txBody>
      </p:sp>
    </p:spTree>
    <p:extLst>
      <p:ext uri="{BB962C8B-B14F-4D97-AF65-F5344CB8AC3E}">
        <p14:creationId xmlns:p14="http://schemas.microsoft.com/office/powerpoint/2010/main" val="3335449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2767" y="161505"/>
            <a:ext cx="9335845" cy="770079"/>
          </a:xfrm>
        </p:spPr>
        <p:txBody>
          <a:bodyPr>
            <a:noAutofit/>
          </a:bodyPr>
          <a:lstStyle/>
          <a:p>
            <a:pPr marL="0" indent="0">
              <a:buNone/>
            </a:pPr>
            <a:r>
              <a:rPr lang="en-US" sz="2800" smtClean="0">
                <a:solidFill>
                  <a:schemeClr val="accent1"/>
                </a:solidFill>
              </a:rPr>
              <a:t>Lời khuyên</a:t>
            </a:r>
            <a:endParaRPr lang="en-US" sz="2800" b="1" dirty="0" smtClean="0">
              <a:solidFill>
                <a:schemeClr val="accent1"/>
              </a:solidFill>
            </a:endParaRPr>
          </a:p>
        </p:txBody>
      </p:sp>
      <p:sp>
        <p:nvSpPr>
          <p:cNvPr id="5" name="Slide Number Placeholder 4"/>
          <p:cNvSpPr>
            <a:spLocks noGrp="1"/>
          </p:cNvSpPr>
          <p:nvPr>
            <p:ph type="sldNum" sz="quarter" idx="12"/>
          </p:nvPr>
        </p:nvSpPr>
        <p:spPr/>
        <p:txBody>
          <a:bodyPr/>
          <a:lstStyle/>
          <a:p>
            <a:fld id="{6E9BC5F3-20C3-46D3-932D-BAE27B3FCC69}" type="slidenum">
              <a:rPr lang="en-US" smtClean="0"/>
              <a:pPr/>
              <a:t>15</a:t>
            </a:fld>
            <a:endParaRPr lang="en-US"/>
          </a:p>
        </p:txBody>
      </p:sp>
      <p:sp>
        <p:nvSpPr>
          <p:cNvPr id="6" name="Rectangle 5"/>
          <p:cNvSpPr/>
          <p:nvPr/>
        </p:nvSpPr>
        <p:spPr>
          <a:xfrm>
            <a:off x="1145688" y="1205904"/>
            <a:ext cx="9150276" cy="3236848"/>
          </a:xfrm>
          <a:prstGeom prst="rect">
            <a:avLst/>
          </a:prstGeom>
        </p:spPr>
        <p:txBody>
          <a:bodyPr wrap="square">
            <a:spAutoFit/>
          </a:bodyPr>
          <a:lstStyle/>
          <a:p>
            <a:pPr>
              <a:lnSpc>
                <a:spcPct val="150000"/>
              </a:lnSpc>
            </a:pPr>
            <a:r>
              <a:rPr lang="vi-VN" sz="2800" b="1">
                <a:solidFill>
                  <a:srgbClr val="0070C0"/>
                </a:solidFill>
              </a:rPr>
              <a:t>Nên nhờ </a:t>
            </a:r>
            <a:r>
              <a:rPr lang="en-US" sz="2800" b="1" smtClean="0">
                <a:solidFill>
                  <a:srgbClr val="0070C0"/>
                </a:solidFill>
              </a:rPr>
              <a:t>Giảng viên</a:t>
            </a:r>
            <a:r>
              <a:rPr lang="vi-VN" sz="2800" b="1" smtClean="0">
                <a:solidFill>
                  <a:srgbClr val="0070C0"/>
                </a:solidFill>
              </a:rPr>
              <a:t> </a:t>
            </a:r>
            <a:r>
              <a:rPr lang="vi-VN" sz="2800" b="1">
                <a:solidFill>
                  <a:srgbClr val="0070C0"/>
                </a:solidFill>
              </a:rPr>
              <a:t>hướng </a:t>
            </a:r>
            <a:r>
              <a:rPr lang="vi-VN" sz="2800" b="1" smtClean="0">
                <a:solidFill>
                  <a:srgbClr val="0070C0"/>
                </a:solidFill>
              </a:rPr>
              <a:t>dẫn</a:t>
            </a:r>
            <a:endParaRPr lang="en-US" sz="2800" b="1" smtClean="0">
              <a:solidFill>
                <a:srgbClr val="0070C0"/>
              </a:solidFill>
            </a:endParaRPr>
          </a:p>
          <a:p>
            <a:pPr marL="342900" indent="-342900">
              <a:lnSpc>
                <a:spcPct val="150000"/>
              </a:lnSpc>
              <a:buFont typeface="Wingdings" panose="05000000000000000000" pitchFamily="2" charset="2"/>
              <a:buChar char="§"/>
            </a:pPr>
            <a:r>
              <a:rPr lang="en-US" sz="2800"/>
              <a:t>Đ</a:t>
            </a:r>
            <a:r>
              <a:rPr lang="vi-VN" sz="2800" smtClean="0"/>
              <a:t>ừng </a:t>
            </a:r>
            <a:r>
              <a:rPr lang="vi-VN" sz="2800"/>
              <a:t>sợ hãi bất cứ vấn đề gì hãy mạnh dạn nhờ thầy cô hướng dẫn giúp đỡ. </a:t>
            </a:r>
            <a:endParaRPr lang="en-US" sz="2800" smtClean="0"/>
          </a:p>
          <a:p>
            <a:pPr marL="342900" indent="-342900">
              <a:lnSpc>
                <a:spcPct val="150000"/>
              </a:lnSpc>
              <a:buFont typeface="Wingdings" panose="05000000000000000000" pitchFamily="2" charset="2"/>
              <a:buChar char="§"/>
            </a:pPr>
            <a:r>
              <a:rPr lang="vi-VN" sz="2800" smtClean="0"/>
              <a:t>Ngoài </a:t>
            </a:r>
            <a:r>
              <a:rPr lang="vi-VN" sz="2800"/>
              <a:t>ra, có thể nhờ đến bạn bè hoặc những người đã thực hiện việc làm đồ án này trước đó.</a:t>
            </a:r>
          </a:p>
        </p:txBody>
      </p:sp>
    </p:spTree>
    <p:extLst>
      <p:ext uri="{BB962C8B-B14F-4D97-AF65-F5344CB8AC3E}">
        <p14:creationId xmlns:p14="http://schemas.microsoft.com/office/powerpoint/2010/main" val="4191689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300859" y="1372934"/>
            <a:ext cx="8031862" cy="5184202"/>
          </a:xfrm>
          <a:prstGeom prst="rect">
            <a:avLst/>
          </a:prstGeom>
        </p:spPr>
      </p:pic>
    </p:spTree>
    <p:extLst>
      <p:ext uri="{BB962C8B-B14F-4D97-AF65-F5344CB8AC3E}">
        <p14:creationId xmlns:p14="http://schemas.microsoft.com/office/powerpoint/2010/main" val="10974458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r>
              <a:rPr lang="en-US" altLang="en-US" sz="3600" dirty="0" smtClean="0"/>
              <a:t>                                                                      </a:t>
            </a:r>
            <a:endParaRPr lang="en-US" altLang="en-US" sz="3600" dirty="0"/>
          </a:p>
        </p:txBody>
      </p:sp>
      <p:sp>
        <p:nvSpPr>
          <p:cNvPr id="48131" name="Rectangle 3"/>
          <p:cNvSpPr>
            <a:spLocks noGrp="1" noChangeArrowheads="1"/>
          </p:cNvSpPr>
          <p:nvPr>
            <p:ph sz="quarter" idx="1"/>
          </p:nvPr>
        </p:nvSpPr>
        <p:spPr>
          <a:xfrm>
            <a:off x="1686165" y="1498970"/>
            <a:ext cx="9397846" cy="4411662"/>
          </a:xfrm>
        </p:spPr>
        <p:txBody>
          <a:bodyPr/>
          <a:lstStyle/>
          <a:p>
            <a:pPr algn="just">
              <a:buFont typeface="Wingdings" panose="05000000000000000000" pitchFamily="2" charset="2"/>
              <a:buChar char="§"/>
            </a:pPr>
            <a:r>
              <a:rPr lang="vi-VN" altLang="en-US" sz="2800" b="0"/>
              <a:t>Tên tiếng Việt: Đồ án cơ sở </a:t>
            </a:r>
            <a:r>
              <a:rPr lang="en-US" altLang="en-US" sz="2800" b="0" smtClean="0"/>
              <a:t>Trí tuệ nhân tạo</a:t>
            </a:r>
            <a:endParaRPr lang="vi-VN" altLang="en-US" sz="2800" b="0"/>
          </a:p>
          <a:p>
            <a:pPr algn="just">
              <a:buFont typeface="Wingdings" panose="05000000000000000000" pitchFamily="2" charset="2"/>
              <a:buChar char="§"/>
            </a:pPr>
            <a:r>
              <a:rPr lang="vi-VN" altLang="en-US" sz="2800" b="0"/>
              <a:t>Tên tiếng Anh: </a:t>
            </a:r>
            <a:r>
              <a:rPr lang="en-US" altLang="en-US" sz="2800"/>
              <a:t>Basic projects of artificial intelligence</a:t>
            </a:r>
            <a:endParaRPr lang="vi-VN" altLang="en-US" sz="2800" b="0"/>
          </a:p>
          <a:p>
            <a:pPr algn="just">
              <a:buFont typeface="Wingdings" panose="05000000000000000000" pitchFamily="2" charset="2"/>
              <a:buChar char="§"/>
            </a:pPr>
            <a:r>
              <a:rPr lang="vi-VN" altLang="en-US" sz="2800" b="0" smtClean="0"/>
              <a:t>Mã </a:t>
            </a:r>
            <a:r>
              <a:rPr lang="vi-VN" altLang="en-US" sz="2800" b="0"/>
              <a:t>số Học phần: </a:t>
            </a:r>
            <a:r>
              <a:rPr lang="vi-VN" altLang="en-US" sz="2800"/>
              <a:t>076017 </a:t>
            </a:r>
            <a:endParaRPr lang="vi-VN" altLang="en-US" sz="2800" b="0"/>
          </a:p>
          <a:p>
            <a:pPr algn="just">
              <a:buFont typeface="Wingdings" panose="05000000000000000000" pitchFamily="2" charset="2"/>
              <a:buChar char="§"/>
            </a:pPr>
            <a:r>
              <a:rPr lang="vi-VN" altLang="en-US" sz="2800" b="0" smtClean="0"/>
              <a:t>Số </a:t>
            </a:r>
            <a:r>
              <a:rPr lang="vi-VN" altLang="en-US" sz="2800" b="0"/>
              <a:t>tín chỉ: 3  </a:t>
            </a:r>
          </a:p>
          <a:p>
            <a:pPr algn="just">
              <a:buFont typeface="Wingdings" panose="05000000000000000000" pitchFamily="2" charset="2"/>
              <a:buChar char="§"/>
            </a:pPr>
            <a:r>
              <a:rPr lang="vi-VN" altLang="en-US" sz="2800" b="0" smtClean="0"/>
              <a:t>Trình </a:t>
            </a:r>
            <a:r>
              <a:rPr lang="vi-VN" altLang="en-US" sz="2800" b="0"/>
              <a:t>độ: dành cho sinh viên năm thứ </a:t>
            </a:r>
            <a:r>
              <a:rPr lang="vi-VN" altLang="en-US" sz="2800" b="0" smtClean="0"/>
              <a:t>2</a:t>
            </a:r>
            <a:endParaRPr lang="vi-VN" altLang="en-US" sz="2800" b="0"/>
          </a:p>
        </p:txBody>
      </p:sp>
      <p:sp>
        <p:nvSpPr>
          <p:cNvPr id="5" name="Rectangle 4"/>
          <p:cNvSpPr/>
          <p:nvPr/>
        </p:nvSpPr>
        <p:spPr>
          <a:xfrm>
            <a:off x="2170032" y="277199"/>
            <a:ext cx="4309193" cy="523220"/>
          </a:xfrm>
          <a:prstGeom prst="rect">
            <a:avLst/>
          </a:prstGeom>
        </p:spPr>
        <p:txBody>
          <a:bodyPr wrap="none">
            <a:spAutoFit/>
          </a:bodyPr>
          <a:lstStyle/>
          <a:p>
            <a:r>
              <a:rPr lang="en-US" altLang="en-US" sz="2800" b="1" smtClean="0">
                <a:solidFill>
                  <a:schemeClr val="bg1"/>
                </a:solidFill>
                <a:latin typeface="Tahoma" panose="020B0604030504040204" pitchFamily="34" charset="0"/>
                <a:ea typeface="Tahoma" panose="020B0604030504040204" pitchFamily="34" charset="0"/>
                <a:cs typeface="Tahoma" panose="020B0604030504040204" pitchFamily="34" charset="0"/>
              </a:rPr>
              <a:t>THÔNG TIN HỌC PHẦN</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87475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r>
              <a:rPr lang="en-US" altLang="en-US" sz="3600" dirty="0" smtClean="0"/>
              <a:t>                                                                      </a:t>
            </a:r>
            <a:endParaRPr lang="en-US" altLang="en-US" sz="3600" dirty="0"/>
          </a:p>
        </p:txBody>
      </p:sp>
      <p:sp>
        <p:nvSpPr>
          <p:cNvPr id="48131" name="Rectangle 3"/>
          <p:cNvSpPr>
            <a:spLocks noGrp="1" noChangeArrowheads="1"/>
          </p:cNvSpPr>
          <p:nvPr>
            <p:ph sz="quarter" idx="1"/>
          </p:nvPr>
        </p:nvSpPr>
        <p:spPr>
          <a:xfrm>
            <a:off x="1402701" y="1636130"/>
            <a:ext cx="9878009" cy="4411662"/>
          </a:xfrm>
        </p:spPr>
        <p:txBody>
          <a:bodyPr>
            <a:normAutofit/>
          </a:bodyPr>
          <a:lstStyle/>
          <a:p>
            <a:pPr algn="just">
              <a:buFont typeface="Wingdings" panose="05000000000000000000" pitchFamily="2" charset="2"/>
              <a:buChar char="§"/>
            </a:pPr>
            <a:r>
              <a:rPr lang="vi-VN" altLang="en-US" sz="3200"/>
              <a:t>Học phần đồ án cơ sở AI được tổ chức sau khi sinh viên đã được trang bị những kiến thức cơ bản về AI. Sinh viên được giới thiệu một số bài toán thực tế và thực hiện phân tích thiết kế cài đặt sử sụng các công cụ hoặc ngôn ngữ lập trình AI</a:t>
            </a:r>
            <a:endParaRPr lang="en-US" altLang="en-US" sz="3200" b="0" dirty="0"/>
          </a:p>
        </p:txBody>
      </p:sp>
      <p:sp>
        <p:nvSpPr>
          <p:cNvPr id="5" name="Rectangle 4"/>
          <p:cNvSpPr/>
          <p:nvPr/>
        </p:nvSpPr>
        <p:spPr>
          <a:xfrm>
            <a:off x="2170032" y="277199"/>
            <a:ext cx="5898930" cy="523220"/>
          </a:xfrm>
          <a:prstGeom prst="rect">
            <a:avLst/>
          </a:prstGeom>
        </p:spPr>
        <p:txBody>
          <a:bodyPr wrap="square">
            <a:spAutoFit/>
          </a:bodyPr>
          <a:lstStyle/>
          <a:p>
            <a:r>
              <a:rPr lang="en-US" altLang="en-US" sz="2800" b="1" smtClean="0">
                <a:solidFill>
                  <a:schemeClr val="accent1"/>
                </a:solidFill>
                <a:latin typeface="Tahoma" panose="020B0604030504040204" pitchFamily="34" charset="0"/>
                <a:ea typeface="Tahoma" panose="020B0604030504040204" pitchFamily="34" charset="0"/>
                <a:cs typeface="Tahoma" panose="020B0604030504040204" pitchFamily="34" charset="0"/>
              </a:rPr>
              <a:t>MÔ TẢ NỘI </a:t>
            </a:r>
            <a:r>
              <a:rPr lang="en-US" altLang="en-US" sz="2800" b="1" smtClean="0">
                <a:solidFill>
                  <a:schemeClr val="accent1"/>
                </a:solidFill>
                <a:latin typeface="Tahoma" panose="020B0604030504040204" pitchFamily="34" charset="0"/>
                <a:ea typeface="Tahoma" panose="020B0604030504040204" pitchFamily="34" charset="0"/>
                <a:cs typeface="Tahoma" panose="020B0604030504040204" pitchFamily="34" charset="0"/>
              </a:rPr>
              <a:t>DUNG HỌC PHẦN</a:t>
            </a:r>
            <a:endParaRPr lang="en-US" sz="28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957064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r>
              <a:rPr lang="en-US" altLang="en-US" sz="3600" dirty="0" smtClean="0"/>
              <a:t>                                                                      </a:t>
            </a:r>
            <a:endParaRPr lang="en-US" altLang="en-US" sz="3600" dirty="0"/>
          </a:p>
        </p:txBody>
      </p:sp>
      <p:sp>
        <p:nvSpPr>
          <p:cNvPr id="48131" name="Rectangle 3"/>
          <p:cNvSpPr>
            <a:spLocks noGrp="1" noChangeArrowheads="1"/>
          </p:cNvSpPr>
          <p:nvPr>
            <p:ph sz="quarter" idx="1"/>
          </p:nvPr>
        </p:nvSpPr>
        <p:spPr>
          <a:xfrm>
            <a:off x="1476841" y="1178930"/>
            <a:ext cx="9878009" cy="4411662"/>
          </a:xfrm>
        </p:spPr>
        <p:txBody>
          <a:bodyPr>
            <a:noAutofit/>
          </a:bodyPr>
          <a:lstStyle/>
          <a:p>
            <a:pPr algn="just">
              <a:buFont typeface="Wingdings" panose="05000000000000000000" pitchFamily="2" charset="2"/>
              <a:buChar char="§"/>
            </a:pPr>
            <a:r>
              <a:rPr lang="vi-VN" altLang="en-US" sz="2800"/>
              <a:t>Học phần cung cấp cho sinh viên những kinh nghiệm về bài toán thực tế, biết áp dụng các kỹ năng tổng hợp và củng cố các kiến thức đã học ở các học phần chuyên đề chuyên sâu về AI để giải quyết một bài toán thể</a:t>
            </a:r>
            <a:r>
              <a:rPr lang="vi-VN" altLang="en-US" sz="2800"/>
              <a:t>. </a:t>
            </a:r>
            <a:endParaRPr lang="en-US" altLang="en-US" sz="2800" smtClean="0"/>
          </a:p>
          <a:p>
            <a:pPr algn="just">
              <a:buFont typeface="Wingdings" panose="05000000000000000000" pitchFamily="2" charset="2"/>
              <a:buChar char="§"/>
            </a:pPr>
            <a:r>
              <a:rPr lang="vi-VN" altLang="en-US" sz="2800" smtClean="0"/>
              <a:t>Giúp </a:t>
            </a:r>
            <a:r>
              <a:rPr lang="vi-VN" altLang="en-US" sz="2800"/>
              <a:t>người học tự củng cố, liên kết các khối kiến thức đã học để thực hiện, giải quyết các bài toán mang tính tổng hợp, có hệ thống, sinh viên có thể vận dụng với các phương pháp tìm hiểu, phân tích một bài toán, vận dụng được các công cụ và ngôn ngữ  lập trình AI để xây dựng một demo dự trên vấn đề lý thuyết đã nghiên cứu</a:t>
            </a:r>
            <a:endParaRPr lang="vi-VN" altLang="en-US" sz="2800" b="0"/>
          </a:p>
        </p:txBody>
      </p:sp>
      <p:sp>
        <p:nvSpPr>
          <p:cNvPr id="5" name="Rectangle 4"/>
          <p:cNvSpPr/>
          <p:nvPr/>
        </p:nvSpPr>
        <p:spPr>
          <a:xfrm>
            <a:off x="2170032" y="277199"/>
            <a:ext cx="5577654" cy="523220"/>
          </a:xfrm>
          <a:prstGeom prst="rect">
            <a:avLst/>
          </a:prstGeom>
        </p:spPr>
        <p:txBody>
          <a:bodyPr wrap="square">
            <a:spAutoFit/>
          </a:bodyPr>
          <a:lstStyle/>
          <a:p>
            <a:r>
              <a:rPr lang="en-US" altLang="en-US" sz="2800" b="1" smtClean="0">
                <a:solidFill>
                  <a:schemeClr val="accent1"/>
                </a:solidFill>
                <a:latin typeface="Tahoma" panose="020B0604030504040204" pitchFamily="34" charset="0"/>
                <a:ea typeface="Tahoma" panose="020B0604030504040204" pitchFamily="34" charset="0"/>
                <a:cs typeface="Tahoma" panose="020B0604030504040204" pitchFamily="34" charset="0"/>
              </a:rPr>
              <a:t>MỤC </a:t>
            </a:r>
            <a:r>
              <a:rPr lang="en-US" altLang="en-US" sz="2800" b="1" smtClean="0">
                <a:solidFill>
                  <a:schemeClr val="accent1"/>
                </a:solidFill>
                <a:latin typeface="Tahoma" panose="020B0604030504040204" pitchFamily="34" charset="0"/>
                <a:ea typeface="Tahoma" panose="020B0604030504040204" pitchFamily="34" charset="0"/>
                <a:cs typeface="Tahoma" panose="020B0604030504040204" pitchFamily="34" charset="0"/>
              </a:rPr>
              <a:t>TIÊU MÔN HỌC</a:t>
            </a:r>
            <a:endParaRPr lang="en-US" sz="28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33311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sz="quarter" idx="1"/>
          </p:nvPr>
        </p:nvSpPr>
        <p:spPr>
          <a:xfrm>
            <a:off x="667512" y="1235676"/>
            <a:ext cx="10954511" cy="5128054"/>
          </a:xfrm>
        </p:spPr>
        <p:txBody>
          <a:bodyPr>
            <a:normAutofit fontScale="92500" lnSpcReduction="20000"/>
          </a:bodyPr>
          <a:lstStyle/>
          <a:p>
            <a:pPr algn="just">
              <a:buFont typeface="Wingdings" panose="05000000000000000000" pitchFamily="2" charset="2"/>
              <a:buChar char="§"/>
            </a:pPr>
            <a:r>
              <a:rPr lang="vi-VN" altLang="en-US" sz="2400" b="0"/>
              <a:t>[1</a:t>
            </a:r>
            <a:r>
              <a:rPr lang="vi-VN" altLang="en-US" sz="2400" b="0" smtClean="0"/>
              <a:t>]</a:t>
            </a:r>
            <a:r>
              <a:rPr lang="en-US" altLang="en-US" sz="2400" b="0" smtClean="0"/>
              <a:t>.</a:t>
            </a:r>
            <a:r>
              <a:rPr lang="vi-VN" altLang="en-US" sz="2400" b="0" smtClean="0"/>
              <a:t> </a:t>
            </a:r>
            <a:r>
              <a:rPr lang="vi-VN" altLang="en-US" sz="2400" b="0"/>
              <a:t>Tài liệu hướng dẫn trình bày văn bản báo cáo do Khoa </a:t>
            </a:r>
            <a:r>
              <a:rPr lang="en-US" altLang="en-US" sz="2400" b="0" smtClean="0"/>
              <a:t> CNTT ban hành</a:t>
            </a:r>
            <a:endParaRPr lang="vi-VN" altLang="en-US" sz="2400" b="0"/>
          </a:p>
          <a:p>
            <a:pPr algn="just">
              <a:buFont typeface="Wingdings" panose="05000000000000000000" pitchFamily="2" charset="2"/>
              <a:buChar char="§"/>
            </a:pPr>
            <a:r>
              <a:rPr lang="vi-VN" altLang="en-US" sz="2400" b="0"/>
              <a:t>[</a:t>
            </a:r>
            <a:r>
              <a:rPr lang="vi-VN" altLang="en-US" sz="2400" b="0" smtClean="0"/>
              <a:t>2]</a:t>
            </a:r>
            <a:r>
              <a:rPr lang="en-US" altLang="en-US" sz="2400" b="0" smtClean="0"/>
              <a:t>.</a:t>
            </a:r>
            <a:r>
              <a:rPr lang="vi-VN" altLang="en-US" sz="2400" b="0" smtClean="0"/>
              <a:t> </a:t>
            </a:r>
            <a:r>
              <a:rPr lang="en-US" altLang="en-US"/>
              <a:t>N</a:t>
            </a:r>
            <a:r>
              <a:rPr lang="vi-VN" altLang="en-US" sz="2400" b="0" smtClean="0"/>
              <a:t>hiệm </a:t>
            </a:r>
            <a:r>
              <a:rPr lang="vi-VN" altLang="en-US" sz="2400" b="0"/>
              <a:t>vụ đồ án do giảng viên hướng dẫn giao đề tài</a:t>
            </a:r>
            <a:r>
              <a:rPr lang="vi-VN" altLang="en-US" sz="2400" b="0" smtClean="0"/>
              <a:t>.</a:t>
            </a:r>
            <a:endParaRPr lang="en-US" altLang="en-US" sz="2400" b="0" smtClean="0"/>
          </a:p>
          <a:p>
            <a:pPr algn="just">
              <a:buFont typeface="Wingdings" panose="05000000000000000000" pitchFamily="2" charset="2"/>
              <a:buChar char="§"/>
            </a:pPr>
            <a:r>
              <a:rPr lang="en-US" altLang="en-US" sz="2400" b="0" smtClean="0"/>
              <a:t>[3]. </a:t>
            </a:r>
            <a:r>
              <a:rPr lang="en-US" altLang="en-US"/>
              <a:t>Nguyễn Tất Bảo Thiện và Nguyễn Quốc Huy, 2022, Trí tuệ nhân tạo học máy và ứng dụng, NXB Thanh Niên, </a:t>
            </a:r>
            <a:r>
              <a:rPr lang="en-US" altLang="en-US"/>
              <a:t>Hà </a:t>
            </a:r>
            <a:r>
              <a:rPr lang="en-US" altLang="en-US" smtClean="0"/>
              <a:t>Nội</a:t>
            </a:r>
          </a:p>
          <a:p>
            <a:r>
              <a:rPr lang="en-US" altLang="en-US" smtClean="0"/>
              <a:t>[4]. </a:t>
            </a:r>
            <a:r>
              <a:rPr lang="en-US"/>
              <a:t>Alberto Artasanchez, Prateek Joshi, 2020, Artificial Intelligence with Python: Your complete guide to building intelligent apps using Python 3.x, Packt Publishing Ltd, ISBN-10: 183921953X, ISBN-13: 978-1839219535;</a:t>
            </a:r>
            <a:endParaRPr lang="en-US" b="1"/>
          </a:p>
          <a:p>
            <a:r>
              <a:rPr lang="en-US" smtClean="0"/>
              <a:t>[5]. </a:t>
            </a:r>
            <a:r>
              <a:rPr lang="en-US"/>
              <a:t>Armando Fandango, Giuseppe Bonaccorso and Rajalingappaa Shanmugamani, 2018, Python: Advanced Guide to Artificial Intelligence: Expert machine learning systems and intelligent agents using Python, Packt Publishing Ltd, ASIN: B07KW5C2P9;</a:t>
            </a:r>
            <a:endParaRPr lang="en-US" b="1"/>
          </a:p>
          <a:p>
            <a:r>
              <a:rPr lang="en-US" smtClean="0"/>
              <a:t>[6]. </a:t>
            </a:r>
            <a:r>
              <a:rPr lang="en-US"/>
              <a:t>Santanu Pattanayak, 2019, Intelligent Projects Using Python: 9 real-world AI projects leveraging machine learning and deep learning with TensorFlow and Keras, Packt Publishing, ISBN-10: 1788996925, ISBN-13: 978-1788996921;</a:t>
            </a:r>
            <a:endParaRPr lang="en-US" b="1"/>
          </a:p>
          <a:p>
            <a:r>
              <a:rPr lang="en-US" smtClean="0"/>
              <a:t>[7]. </a:t>
            </a:r>
            <a:r>
              <a:rPr lang="en-US"/>
              <a:t>Anthony Williams, 2017, Artificial Intelligence Python: A Short Introduction to Artificial Intelligence with Python, CreateSpace Independent Publishing Platform, ISBN-10: 197645669X, ISBN-13: 978-1976456695</a:t>
            </a:r>
            <a:endParaRPr lang="vi-VN" altLang="en-US" sz="2400" b="0"/>
          </a:p>
        </p:txBody>
      </p:sp>
      <p:sp>
        <p:nvSpPr>
          <p:cNvPr id="5" name="Rectangle 4"/>
          <p:cNvSpPr/>
          <p:nvPr/>
        </p:nvSpPr>
        <p:spPr>
          <a:xfrm>
            <a:off x="2170032" y="573109"/>
            <a:ext cx="3494867" cy="523220"/>
          </a:xfrm>
          <a:prstGeom prst="rect">
            <a:avLst/>
          </a:prstGeom>
        </p:spPr>
        <p:txBody>
          <a:bodyPr wrap="none">
            <a:spAutoFit/>
          </a:bodyPr>
          <a:lstStyle/>
          <a:p>
            <a:r>
              <a:rPr lang="en-US" altLang="en-US" sz="2800" b="1" smtClean="0">
                <a:solidFill>
                  <a:schemeClr val="accent1"/>
                </a:solidFill>
                <a:latin typeface="Tahoma" panose="020B0604030504040204" pitchFamily="34" charset="0"/>
                <a:ea typeface="Tahoma" panose="020B0604030504040204" pitchFamily="34" charset="0"/>
                <a:cs typeface="Tahoma" panose="020B0604030504040204" pitchFamily="34" charset="0"/>
              </a:rPr>
              <a:t>TÀI LIỆU </a:t>
            </a:r>
            <a:r>
              <a:rPr lang="en-US" altLang="en-US" sz="2800" b="1" smtClean="0">
                <a:solidFill>
                  <a:schemeClr val="accent1"/>
                </a:solidFill>
                <a:latin typeface="Tahoma" panose="020B0604030504040204" pitchFamily="34" charset="0"/>
                <a:ea typeface="Tahoma" panose="020B0604030504040204" pitchFamily="34" charset="0"/>
                <a:cs typeface="Tahoma" panose="020B0604030504040204" pitchFamily="34" charset="0"/>
              </a:rPr>
              <a:t>HỌC TẬP</a:t>
            </a:r>
            <a:endParaRPr lang="en-US" sz="28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5"/>
          </p:nvPr>
        </p:nvSpPr>
        <p:spPr/>
        <p:txBody>
          <a:bodyPr/>
          <a:lstStyle/>
          <a:p>
            <a:fld id="{6E9BC5F3-20C3-46D3-932D-BAE27B3FCC69}" type="slidenum">
              <a:rPr lang="en-US" smtClean="0"/>
              <a:pPr/>
              <a:t>5</a:t>
            </a:fld>
            <a:endParaRPr lang="en-US"/>
          </a:p>
        </p:txBody>
      </p:sp>
    </p:spTree>
    <p:extLst>
      <p:ext uri="{BB962C8B-B14F-4D97-AF65-F5344CB8AC3E}">
        <p14:creationId xmlns:p14="http://schemas.microsoft.com/office/powerpoint/2010/main" val="3181948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6843" y="618705"/>
            <a:ext cx="8310283" cy="770079"/>
          </a:xfrm>
        </p:spPr>
        <p:txBody>
          <a:bodyPr>
            <a:normAutofit/>
          </a:bodyPr>
          <a:lstStyle/>
          <a:p>
            <a:pPr marL="0" indent="0">
              <a:buNone/>
            </a:pPr>
            <a:r>
              <a:rPr lang="en-US">
                <a:solidFill>
                  <a:schemeClr val="accent1"/>
                </a:solidFill>
              </a:rPr>
              <a:t>Bài 1: Chọn và Giao Đồ </a:t>
            </a:r>
            <a:r>
              <a:rPr lang="en-US" smtClean="0">
                <a:solidFill>
                  <a:schemeClr val="accent1"/>
                </a:solidFill>
              </a:rPr>
              <a:t>án</a:t>
            </a:r>
            <a:endParaRPr lang="en-US" b="1" dirty="0" smtClean="0">
              <a:solidFill>
                <a:schemeClr val="accent1"/>
              </a:solidFill>
            </a:endParaRPr>
          </a:p>
        </p:txBody>
      </p:sp>
      <p:sp>
        <p:nvSpPr>
          <p:cNvPr id="5" name="Slide Number Placeholder 4"/>
          <p:cNvSpPr>
            <a:spLocks noGrp="1"/>
          </p:cNvSpPr>
          <p:nvPr>
            <p:ph type="sldNum" sz="quarter" idx="12"/>
          </p:nvPr>
        </p:nvSpPr>
        <p:spPr/>
        <p:txBody>
          <a:bodyPr/>
          <a:lstStyle/>
          <a:p>
            <a:fld id="{6E9BC5F3-20C3-46D3-932D-BAE27B3FCC69}" type="slidenum">
              <a:rPr lang="en-US" smtClean="0"/>
              <a:pPr/>
              <a:t>6</a:t>
            </a:fld>
            <a:endParaRPr lang="en-US"/>
          </a:p>
        </p:txBody>
      </p:sp>
      <p:sp>
        <p:nvSpPr>
          <p:cNvPr id="6" name="Rectangle 5"/>
          <p:cNvSpPr/>
          <p:nvPr/>
        </p:nvSpPr>
        <p:spPr>
          <a:xfrm>
            <a:off x="679622" y="1895309"/>
            <a:ext cx="10886302" cy="3046988"/>
          </a:xfrm>
          <a:prstGeom prst="rect">
            <a:avLst/>
          </a:prstGeom>
        </p:spPr>
        <p:txBody>
          <a:bodyPr wrap="square">
            <a:spAutoFit/>
          </a:bodyPr>
          <a:lstStyle/>
          <a:p>
            <a:r>
              <a:rPr lang="vi-VN" sz="3200" smtClean="0"/>
              <a:t>1. </a:t>
            </a:r>
            <a:r>
              <a:rPr lang="vi-VN" sz="3200"/>
              <a:t>Chọn/ nhận đề tài từ giảng viên</a:t>
            </a:r>
          </a:p>
          <a:p>
            <a:r>
              <a:rPr lang="vi-VN" sz="3200" smtClean="0"/>
              <a:t>2. </a:t>
            </a:r>
            <a:r>
              <a:rPr lang="vi-VN" sz="3200"/>
              <a:t>Tìm hiểu mục tiêu, các yêu cầu của đề tài</a:t>
            </a:r>
          </a:p>
          <a:p>
            <a:r>
              <a:rPr lang="vi-VN" sz="3200" smtClean="0"/>
              <a:t>3. </a:t>
            </a:r>
            <a:r>
              <a:rPr lang="vi-VN" sz="3200"/>
              <a:t>Ý nghĩa thực tiễn của đề tài.</a:t>
            </a:r>
          </a:p>
          <a:p>
            <a:r>
              <a:rPr lang="vi-VN" sz="3200" smtClean="0"/>
              <a:t>4. </a:t>
            </a:r>
            <a:r>
              <a:rPr lang="vi-VN" sz="3200"/>
              <a:t>Phạm vi giới hạn của đề tài.</a:t>
            </a:r>
          </a:p>
          <a:p>
            <a:r>
              <a:rPr lang="vi-VN" sz="3200" smtClean="0"/>
              <a:t>5. </a:t>
            </a:r>
            <a:r>
              <a:rPr lang="vi-VN" sz="3200"/>
              <a:t>Lập kế hoạch thực hiện và gặp giảng viên tương tác theo yêu cầu</a:t>
            </a:r>
          </a:p>
        </p:txBody>
      </p:sp>
    </p:spTree>
    <p:extLst>
      <p:ext uri="{BB962C8B-B14F-4D97-AF65-F5344CB8AC3E}">
        <p14:creationId xmlns:p14="http://schemas.microsoft.com/office/powerpoint/2010/main" val="4112541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275" y="519851"/>
            <a:ext cx="9939529" cy="770079"/>
          </a:xfrm>
        </p:spPr>
        <p:txBody>
          <a:bodyPr>
            <a:noAutofit/>
          </a:bodyPr>
          <a:lstStyle/>
          <a:p>
            <a:pPr marL="0" indent="0">
              <a:buNone/>
            </a:pPr>
            <a:r>
              <a:rPr lang="vi-VN">
                <a:solidFill>
                  <a:schemeClr val="accent1"/>
                </a:solidFill>
              </a:rPr>
              <a:t>Bài 2: Chọn giải pháp / Phương pháp thực hiện </a:t>
            </a:r>
            <a:endParaRPr lang="en-US" b="1" dirty="0" smtClean="0">
              <a:solidFill>
                <a:schemeClr val="accent1"/>
              </a:solidFill>
            </a:endParaRPr>
          </a:p>
        </p:txBody>
      </p:sp>
      <p:sp>
        <p:nvSpPr>
          <p:cNvPr id="5" name="Slide Number Placeholder 4"/>
          <p:cNvSpPr>
            <a:spLocks noGrp="1"/>
          </p:cNvSpPr>
          <p:nvPr>
            <p:ph type="sldNum" sz="quarter" idx="12"/>
          </p:nvPr>
        </p:nvSpPr>
        <p:spPr/>
        <p:txBody>
          <a:bodyPr/>
          <a:lstStyle/>
          <a:p>
            <a:fld id="{6E9BC5F3-20C3-46D3-932D-BAE27B3FCC69}" type="slidenum">
              <a:rPr lang="en-US" smtClean="0"/>
              <a:pPr/>
              <a:t>7</a:t>
            </a:fld>
            <a:endParaRPr lang="en-US"/>
          </a:p>
        </p:txBody>
      </p:sp>
      <p:sp>
        <p:nvSpPr>
          <p:cNvPr id="6" name="Rectangle 5"/>
          <p:cNvSpPr/>
          <p:nvPr/>
        </p:nvSpPr>
        <p:spPr>
          <a:xfrm>
            <a:off x="1210056" y="1419821"/>
            <a:ext cx="9698556" cy="2062103"/>
          </a:xfrm>
          <a:prstGeom prst="rect">
            <a:avLst/>
          </a:prstGeom>
        </p:spPr>
        <p:txBody>
          <a:bodyPr wrap="square">
            <a:spAutoFit/>
          </a:bodyPr>
          <a:lstStyle/>
          <a:p>
            <a:r>
              <a:rPr lang="en-US" sz="3200" smtClean="0"/>
              <a:t>2.</a:t>
            </a:r>
            <a:r>
              <a:rPr lang="vi-VN" sz="3200" smtClean="0"/>
              <a:t>1</a:t>
            </a:r>
            <a:r>
              <a:rPr lang="vi-VN" sz="3200" smtClean="0"/>
              <a:t>. </a:t>
            </a:r>
            <a:r>
              <a:rPr lang="vi-VN" sz="3200"/>
              <a:t>Các bài toán chính của AI</a:t>
            </a:r>
          </a:p>
          <a:p>
            <a:r>
              <a:rPr lang="vi-VN" sz="3200"/>
              <a:t>2.2. Các ngôn ngữ lập trình và công cụ AI</a:t>
            </a:r>
          </a:p>
          <a:p>
            <a:r>
              <a:rPr lang="vi-VN" sz="3200"/>
              <a:t>2.3. Phương pháp tổng hợp tài liệu</a:t>
            </a:r>
          </a:p>
          <a:p>
            <a:r>
              <a:rPr lang="vi-VN" sz="3200"/>
              <a:t>2.4. Phương pháp viết báo cáo khoa học</a:t>
            </a:r>
            <a:endParaRPr lang="vi-VN" sz="3200"/>
          </a:p>
        </p:txBody>
      </p:sp>
    </p:spTree>
    <p:extLst>
      <p:ext uri="{BB962C8B-B14F-4D97-AF65-F5344CB8AC3E}">
        <p14:creationId xmlns:p14="http://schemas.microsoft.com/office/powerpoint/2010/main" val="1597521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86270" y="507494"/>
            <a:ext cx="9335845" cy="770079"/>
          </a:xfrm>
        </p:spPr>
        <p:txBody>
          <a:bodyPr>
            <a:noAutofit/>
          </a:bodyPr>
          <a:lstStyle/>
          <a:p>
            <a:pPr marL="0" indent="0">
              <a:buNone/>
            </a:pPr>
            <a:r>
              <a:rPr lang="vi-VN">
                <a:solidFill>
                  <a:schemeClr val="accent1"/>
                </a:solidFill>
              </a:rPr>
              <a:t>Bài 3: Thực hiện đồ án </a:t>
            </a:r>
            <a:endParaRPr lang="en-US" b="1" dirty="0" smtClean="0">
              <a:solidFill>
                <a:schemeClr val="accent1"/>
              </a:solidFill>
            </a:endParaRPr>
          </a:p>
        </p:txBody>
      </p:sp>
      <p:sp>
        <p:nvSpPr>
          <p:cNvPr id="5" name="Slide Number Placeholder 4"/>
          <p:cNvSpPr>
            <a:spLocks noGrp="1"/>
          </p:cNvSpPr>
          <p:nvPr>
            <p:ph type="sldNum" sz="quarter" idx="12"/>
          </p:nvPr>
        </p:nvSpPr>
        <p:spPr/>
        <p:txBody>
          <a:bodyPr/>
          <a:lstStyle/>
          <a:p>
            <a:fld id="{6E9BC5F3-20C3-46D3-932D-BAE27B3FCC69}" type="slidenum">
              <a:rPr lang="en-US" smtClean="0"/>
              <a:pPr/>
              <a:t>8</a:t>
            </a:fld>
            <a:endParaRPr lang="en-US"/>
          </a:p>
        </p:txBody>
      </p:sp>
      <p:sp>
        <p:nvSpPr>
          <p:cNvPr id="6" name="Rectangle 5"/>
          <p:cNvSpPr/>
          <p:nvPr/>
        </p:nvSpPr>
        <p:spPr>
          <a:xfrm>
            <a:off x="1210056" y="1419821"/>
            <a:ext cx="9698556" cy="2062103"/>
          </a:xfrm>
          <a:prstGeom prst="rect">
            <a:avLst/>
          </a:prstGeom>
        </p:spPr>
        <p:txBody>
          <a:bodyPr wrap="square">
            <a:spAutoFit/>
          </a:bodyPr>
          <a:lstStyle/>
          <a:p>
            <a:r>
              <a:rPr lang="vi-VN" sz="3200"/>
              <a:t>3.1. Định nghĩa bài toán</a:t>
            </a:r>
          </a:p>
          <a:p>
            <a:r>
              <a:rPr lang="vi-VN" sz="3200"/>
              <a:t>3.2. Chọn lựa giải pháp</a:t>
            </a:r>
          </a:p>
          <a:p>
            <a:r>
              <a:rPr lang="vi-VN" sz="3200"/>
              <a:t>3.3. Công cụ và ngôn ngữ</a:t>
            </a:r>
          </a:p>
          <a:p>
            <a:r>
              <a:rPr lang="vi-VN" sz="3200"/>
              <a:t>3.4. Tổng hợp tài liệu</a:t>
            </a:r>
          </a:p>
        </p:txBody>
      </p:sp>
    </p:spTree>
    <p:extLst>
      <p:ext uri="{BB962C8B-B14F-4D97-AF65-F5344CB8AC3E}">
        <p14:creationId xmlns:p14="http://schemas.microsoft.com/office/powerpoint/2010/main" val="3345234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2767" y="458067"/>
            <a:ext cx="9335845" cy="770079"/>
          </a:xfrm>
        </p:spPr>
        <p:txBody>
          <a:bodyPr>
            <a:noAutofit/>
          </a:bodyPr>
          <a:lstStyle/>
          <a:p>
            <a:pPr marL="0" indent="0">
              <a:buNone/>
            </a:pPr>
            <a:r>
              <a:rPr lang="vi-VN">
                <a:solidFill>
                  <a:schemeClr val="accent1"/>
                </a:solidFill>
              </a:rPr>
              <a:t>Bài 4: Kết quả, Kết luận và Kiến nghị </a:t>
            </a:r>
            <a:endParaRPr lang="en-US" b="1" dirty="0" smtClean="0">
              <a:solidFill>
                <a:schemeClr val="accent1"/>
              </a:solidFill>
            </a:endParaRPr>
          </a:p>
        </p:txBody>
      </p:sp>
      <p:sp>
        <p:nvSpPr>
          <p:cNvPr id="5" name="Slide Number Placeholder 4"/>
          <p:cNvSpPr>
            <a:spLocks noGrp="1"/>
          </p:cNvSpPr>
          <p:nvPr>
            <p:ph type="sldNum" sz="quarter" idx="12"/>
          </p:nvPr>
        </p:nvSpPr>
        <p:spPr/>
        <p:txBody>
          <a:bodyPr/>
          <a:lstStyle/>
          <a:p>
            <a:fld id="{6E9BC5F3-20C3-46D3-932D-BAE27B3FCC69}" type="slidenum">
              <a:rPr lang="en-US" smtClean="0"/>
              <a:pPr/>
              <a:t>9</a:t>
            </a:fld>
            <a:endParaRPr lang="en-US"/>
          </a:p>
        </p:txBody>
      </p:sp>
      <p:sp>
        <p:nvSpPr>
          <p:cNvPr id="6" name="Rectangle 5"/>
          <p:cNvSpPr/>
          <p:nvPr/>
        </p:nvSpPr>
        <p:spPr>
          <a:xfrm>
            <a:off x="1210056" y="1419821"/>
            <a:ext cx="9698556" cy="3046988"/>
          </a:xfrm>
          <a:prstGeom prst="rect">
            <a:avLst/>
          </a:prstGeom>
        </p:spPr>
        <p:txBody>
          <a:bodyPr wrap="square">
            <a:spAutoFit/>
          </a:bodyPr>
          <a:lstStyle/>
          <a:p>
            <a:r>
              <a:rPr lang="vi-VN" sz="3200"/>
              <a:t>4.1. Hoàn tất sản phẩm</a:t>
            </a:r>
          </a:p>
          <a:p>
            <a:r>
              <a:rPr lang="vi-VN" sz="3200"/>
              <a:t>4.2. Chỉnh sửa phù hợp</a:t>
            </a:r>
          </a:p>
          <a:p>
            <a:r>
              <a:rPr lang="vi-VN" sz="3200"/>
              <a:t>4.3. Tổng hợp kết quả đạt được</a:t>
            </a:r>
          </a:p>
          <a:p>
            <a:r>
              <a:rPr lang="vi-VN" sz="3200"/>
              <a:t>4.4. Đo lường, so sánh</a:t>
            </a:r>
          </a:p>
          <a:p>
            <a:r>
              <a:rPr lang="vi-VN" sz="3200"/>
              <a:t>4.5. Tổng kết </a:t>
            </a:r>
          </a:p>
          <a:p>
            <a:r>
              <a:rPr lang="vi-VN" sz="3200"/>
              <a:t>4.6. Viết báo cáo</a:t>
            </a:r>
          </a:p>
        </p:txBody>
      </p:sp>
    </p:spTree>
    <p:extLst>
      <p:ext uri="{BB962C8B-B14F-4D97-AF65-F5344CB8AC3E}">
        <p14:creationId xmlns:p14="http://schemas.microsoft.com/office/powerpoint/2010/main" val="1162203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949</TotalTime>
  <Words>1046</Words>
  <Application>Microsoft Office PowerPoint</Application>
  <PresentationFormat>Custom</PresentationFormat>
  <Paragraphs>95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HƯỚNG DẪN ĐỒ ÁN CƠ SỞ</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dc:creator>
  <cp:lastModifiedBy>Admin</cp:lastModifiedBy>
  <cp:revision>118</cp:revision>
  <dcterms:created xsi:type="dcterms:W3CDTF">2016-05-19T07:14:34Z</dcterms:created>
  <dcterms:modified xsi:type="dcterms:W3CDTF">2023-06-05T21:45:43Z</dcterms:modified>
</cp:coreProperties>
</file>