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6"/>
  </p:notesMasterIdLst>
  <p:sldIdLst>
    <p:sldId id="256" r:id="rId3"/>
    <p:sldId id="257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0"/>
    <p:restoredTop sz="94595"/>
  </p:normalViewPr>
  <p:slideViewPr>
    <p:cSldViewPr snapToGrid="0" snapToObjects="1">
      <p:cViewPr varScale="1">
        <p:scale>
          <a:sx n="97" d="100"/>
          <a:sy n="97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A57E8-F870-344F-A122-331207D34B7F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B581C-E6C4-C746-BC86-BDEBA1D39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happened</a:t>
            </a:r>
            <a:r>
              <a:rPr lang="en-US" baseline="0" dirty="0" smtClean="0"/>
              <a:t> with “statement”?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478E-66DC-7646-9E54-2770CDF29FE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0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happened</a:t>
            </a:r>
            <a:r>
              <a:rPr lang="en-US" baseline="0" dirty="0" smtClean="0"/>
              <a:t> with “statement”?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9478E-66DC-7646-9E54-2770CDF29FE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8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/>
          <p:nvPr userDrawn="1"/>
        </p:nvSpPr>
        <p:spPr>
          <a:xfrm>
            <a:off x="-3398" y="1687135"/>
            <a:ext cx="1744356" cy="24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>
              <a:defRPr/>
            </a:pPr>
            <a:r>
              <a:rPr lang="en-US" sz="1200" dirty="0">
                <a:solidFill>
                  <a:prstClr val="black"/>
                </a:solidFill>
                <a:latin typeface="Optima"/>
              </a:rPr>
              <a:t>Agile Organization</a:t>
            </a:r>
            <a:endParaRPr lang="en-US" sz="1200" dirty="0">
              <a:solidFill>
                <a:prstClr val="black"/>
              </a:solidFill>
              <a:latin typeface="Optima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747575" y="6357939"/>
            <a:ext cx="8158426" cy="5000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>
              <a:defRPr/>
            </a:pPr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40958" y="6357939"/>
            <a:ext cx="8165042" cy="500063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4500">
                <a:srgbClr val="FACB33"/>
              </a:gs>
              <a:gs pos="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/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6" name="Rectangle 13"/>
          <p:cNvSpPr/>
          <p:nvPr userDrawn="1"/>
        </p:nvSpPr>
        <p:spPr>
          <a:xfrm>
            <a:off x="0" y="2"/>
            <a:ext cx="9906000" cy="75903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4500">
                <a:srgbClr val="FACB33"/>
              </a:gs>
              <a:gs pos="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/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771636" y="6572250"/>
            <a:ext cx="3451489" cy="285750"/>
          </a:xfrm>
          <a:prstGeom prst="rect">
            <a:avLst/>
          </a:prstGeom>
        </p:spPr>
        <p:txBody>
          <a:bodyPr lIns="87075" tIns="43537" rIns="87075" bIns="43537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prstClr val="white"/>
                </a:solidFill>
                <a:latin typeface="Optima"/>
              </a:rPr>
              <a:t>© 2014-2016 Peter Merel   Confidential and Proprietary</a:t>
            </a:r>
            <a:endParaRPr lang="en-US" sz="9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-3398" y="1928813"/>
            <a:ext cx="1744356" cy="4442520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0">
                <a:srgbClr val="FACB33"/>
              </a:gs>
              <a:gs pos="300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>
              <a:defRPr/>
            </a:pPr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57375" y="111269"/>
            <a:ext cx="7979833" cy="533400"/>
          </a:xfrm>
        </p:spPr>
        <p:txBody>
          <a:bodyPr/>
          <a:lstStyle>
            <a:lvl1pPr algn="ctr">
              <a:defRPr sz="2300" b="1">
                <a:latin typeface="Optim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1103" y="785813"/>
            <a:ext cx="7878522" cy="5429250"/>
          </a:xfrm>
        </p:spPr>
        <p:txBody>
          <a:bodyPr/>
          <a:lstStyle>
            <a:lvl1pPr>
              <a:defRPr sz="2000">
                <a:latin typeface="Optima"/>
                <a:cs typeface="Arial" panose="020B0604020202020204" pitchFamily="34" charset="0"/>
              </a:defRPr>
            </a:lvl1pPr>
            <a:lvl2pPr>
              <a:defRPr sz="1800">
                <a:latin typeface="Optima"/>
                <a:cs typeface="Arial" panose="020B0604020202020204" pitchFamily="34" charset="0"/>
              </a:defRPr>
            </a:lvl2pPr>
            <a:lvl3pPr>
              <a:defRPr sz="1700">
                <a:latin typeface="Optima"/>
                <a:cs typeface="Arial" panose="020B0604020202020204" pitchFamily="34" charset="0"/>
              </a:defRPr>
            </a:lvl3pPr>
            <a:lvl4pPr>
              <a:defRPr sz="1300">
                <a:latin typeface="Optima"/>
                <a:cs typeface="Arial" panose="020B0604020202020204" pitchFamily="34" charset="0"/>
              </a:defRPr>
            </a:lvl4pPr>
            <a:lvl5pPr>
              <a:defRPr sz="1300">
                <a:latin typeface="Optim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62042" y="6572252"/>
            <a:ext cx="343958" cy="266403"/>
          </a:xfrm>
        </p:spPr>
        <p:txBody>
          <a:bodyPr lIns="87075" tIns="43537" rIns="87075" bIns="43537"/>
          <a:lstStyle>
            <a:lvl1pPr algn="ctr">
              <a:defRPr sz="900" b="1">
                <a:solidFill>
                  <a:schemeClr val="bg1"/>
                </a:solidFill>
                <a:latin typeface="Optima"/>
              </a:defRPr>
            </a:lvl1pPr>
          </a:lstStyle>
          <a:p>
            <a:pPr>
              <a:defRPr/>
            </a:pPr>
            <a:fld id="{877A2BE0-4B69-4364-915D-8878D33FA76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397" y="111269"/>
            <a:ext cx="1759835" cy="160703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57375" y="111269"/>
            <a:ext cx="7979833" cy="533400"/>
          </a:xfrm>
        </p:spPr>
        <p:txBody>
          <a:bodyPr/>
          <a:lstStyle>
            <a:lvl1pPr algn="ctr">
              <a:defRPr sz="2300" b="1">
                <a:latin typeface="Optim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1104" y="785813"/>
            <a:ext cx="3796779" cy="5429250"/>
          </a:xfrm>
        </p:spPr>
        <p:txBody>
          <a:bodyPr/>
          <a:lstStyle>
            <a:lvl1pPr marL="194461" indent="-194461">
              <a:defRPr sz="1700">
                <a:latin typeface="Optima"/>
                <a:cs typeface="Arial" panose="020B0604020202020204" pitchFamily="34" charset="0"/>
              </a:defRPr>
            </a:lvl1pPr>
            <a:lvl2pPr marL="522532" indent="-187847">
              <a:defRPr sz="1500">
                <a:latin typeface="Optima"/>
                <a:cs typeface="Arial" panose="020B0604020202020204" pitchFamily="34" charset="0"/>
              </a:defRPr>
            </a:lvl2pPr>
            <a:lvl3pPr marL="761970" indent="-182555">
              <a:defRPr sz="1300">
                <a:latin typeface="Optima"/>
                <a:cs typeface="Arial" panose="020B0604020202020204" pitchFamily="34" charset="0"/>
              </a:defRPr>
            </a:lvl3pPr>
            <a:lvl4pPr marL="1001408" indent="-182555">
              <a:defRPr sz="1200">
                <a:latin typeface="Optima"/>
                <a:cs typeface="Arial" panose="020B0604020202020204" pitchFamily="34" charset="0"/>
              </a:defRPr>
            </a:lvl4pPr>
            <a:lvl5pPr marL="1239524" indent="-182555">
              <a:defRPr sz="1200">
                <a:latin typeface="Optim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62042" y="6572252"/>
            <a:ext cx="343958" cy="266403"/>
          </a:xfrm>
        </p:spPr>
        <p:txBody>
          <a:bodyPr lIns="87075" tIns="43537" rIns="87075" bIns="43537"/>
          <a:lstStyle>
            <a:lvl1pPr algn="ctr">
              <a:defRPr sz="900" b="1">
                <a:solidFill>
                  <a:schemeClr val="bg1"/>
                </a:solidFill>
                <a:latin typeface="Optima"/>
              </a:defRPr>
            </a:lvl1pPr>
          </a:lstStyle>
          <a:p>
            <a:pPr>
              <a:defRPr/>
            </a:pPr>
            <a:fld id="{877A2BE0-4B69-4364-915D-8878D33FA761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5767295" y="785813"/>
            <a:ext cx="3793199" cy="5429250"/>
          </a:xfrm>
        </p:spPr>
        <p:txBody>
          <a:bodyPr/>
          <a:lstStyle>
            <a:lvl1pPr marL="342622" indent="-342622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700" kern="1200" dirty="0" smtClean="0">
                <a:solidFill>
                  <a:schemeClr val="tx1"/>
                </a:solidFill>
                <a:latin typeface="Optima"/>
                <a:ea typeface="+mn-ea"/>
                <a:cs typeface="Arial" panose="020B0604020202020204" pitchFamily="34" charset="0"/>
              </a:defRPr>
            </a:lvl1pPr>
            <a:lvl2pPr marL="620424" indent="-285739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500" kern="1200" dirty="0" smtClean="0">
                <a:solidFill>
                  <a:schemeClr val="tx1"/>
                </a:solidFill>
                <a:latin typeface="Optima"/>
                <a:ea typeface="+mn-ea"/>
                <a:cs typeface="Arial" panose="020B0604020202020204" pitchFamily="34" charset="0"/>
              </a:defRPr>
            </a:lvl2pPr>
            <a:lvl3pPr marL="865153" indent="-285739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300" kern="1200" dirty="0" smtClean="0">
                <a:solidFill>
                  <a:schemeClr val="tx1"/>
                </a:solidFill>
                <a:latin typeface="Optima"/>
                <a:ea typeface="+mn-ea"/>
                <a:cs typeface="Arial" panose="020B0604020202020204" pitchFamily="34" charset="0"/>
              </a:defRPr>
            </a:lvl3pPr>
            <a:lvl4pPr marL="1104592" indent="-285739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200" kern="1200" dirty="0" smtClean="0">
                <a:solidFill>
                  <a:schemeClr val="tx1"/>
                </a:solidFill>
                <a:latin typeface="Optima"/>
                <a:ea typeface="+mn-ea"/>
                <a:cs typeface="Arial" panose="020B0604020202020204" pitchFamily="34" charset="0"/>
              </a:defRPr>
            </a:lvl4pPr>
            <a:lvl5pPr marL="1342707" indent="-285739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lang="en-US" sz="1200" kern="1200" dirty="0">
                <a:solidFill>
                  <a:schemeClr val="tx1"/>
                </a:solidFill>
                <a:latin typeface="Optima"/>
                <a:ea typeface="+mn-ea"/>
                <a:cs typeface="Arial" panose="020B0604020202020204" pitchFamily="34" charset="0"/>
              </a:defRPr>
            </a:lvl5pPr>
          </a:lstStyle>
          <a:p>
            <a:pPr marL="194461" lvl="0" indent="-194461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Click to edit Master text styles</a:t>
            </a:r>
          </a:p>
          <a:p>
            <a:pPr marL="522532" lvl="1" indent="-187847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761970" lvl="2" indent="-182555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001408" lvl="3" indent="-182555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239524" lvl="4" indent="-182555" algn="l" defTabSz="456388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1"/>
          <p:cNvSpPr/>
          <p:nvPr userDrawn="1"/>
        </p:nvSpPr>
        <p:spPr>
          <a:xfrm>
            <a:off x="-3398" y="1687135"/>
            <a:ext cx="1744356" cy="245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>
              <a:defRPr/>
            </a:pPr>
            <a:r>
              <a:rPr lang="en-US" sz="1200" dirty="0">
                <a:solidFill>
                  <a:prstClr val="black"/>
                </a:solidFill>
                <a:latin typeface="Optima"/>
              </a:rPr>
              <a:t>Agile Organization</a:t>
            </a:r>
            <a:endParaRPr lang="en-US" sz="1200" dirty="0">
              <a:solidFill>
                <a:prstClr val="black"/>
              </a:solidFill>
              <a:latin typeface="Optima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740958" y="6357939"/>
            <a:ext cx="8165042" cy="500063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4500">
                <a:srgbClr val="FACB33"/>
              </a:gs>
              <a:gs pos="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/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23" name="Rectangle 13"/>
          <p:cNvSpPr/>
          <p:nvPr userDrawn="1"/>
        </p:nvSpPr>
        <p:spPr>
          <a:xfrm>
            <a:off x="0" y="2"/>
            <a:ext cx="9906000" cy="75903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4500">
                <a:srgbClr val="FACB33"/>
              </a:gs>
              <a:gs pos="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/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771636" y="6572250"/>
            <a:ext cx="3451489" cy="285750"/>
          </a:xfrm>
          <a:prstGeom prst="rect">
            <a:avLst/>
          </a:prstGeom>
        </p:spPr>
        <p:txBody>
          <a:bodyPr lIns="87075" tIns="43537" rIns="87075" bIns="43537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prstClr val="white"/>
                </a:solidFill>
                <a:latin typeface="Optima"/>
              </a:rPr>
              <a:t>© 2017 Peter Merel   Confidential and Proprietary</a:t>
            </a:r>
            <a:endParaRPr lang="en-US" sz="900" dirty="0">
              <a:solidFill>
                <a:prstClr val="white"/>
              </a:solidFill>
              <a:latin typeface="Optima"/>
            </a:endParaRPr>
          </a:p>
        </p:txBody>
      </p:sp>
      <p:sp>
        <p:nvSpPr>
          <p:cNvPr id="25" name="Rectangle 16"/>
          <p:cNvSpPr/>
          <p:nvPr userDrawn="1"/>
        </p:nvSpPr>
        <p:spPr>
          <a:xfrm>
            <a:off x="-3398" y="1928813"/>
            <a:ext cx="1744356" cy="4442520"/>
          </a:xfrm>
          <a:prstGeom prst="rect">
            <a:avLst/>
          </a:prstGeom>
          <a:gradFill>
            <a:gsLst>
              <a:gs pos="14000">
                <a:srgbClr val="5A93A3"/>
              </a:gs>
              <a:gs pos="9000">
                <a:srgbClr val="AFF7B9"/>
              </a:gs>
              <a:gs pos="0">
                <a:srgbClr val="FACB33"/>
              </a:gs>
              <a:gs pos="3000">
                <a:srgbClr val="FEFAB6"/>
              </a:gs>
              <a:gs pos="100000">
                <a:srgbClr val="064586"/>
              </a:gs>
            </a:gsLst>
          </a:gradFill>
          <a:ln>
            <a:solidFill>
              <a:srgbClr val="4F81BD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6194" tIns="38097" rIns="76194" bIns="38097" anchor="ctr"/>
          <a:lstStyle/>
          <a:p>
            <a:pPr algn="ctr" defTabSz="457182">
              <a:defRPr/>
            </a:pPr>
            <a:endParaRPr lang="en-US" sz="1800" dirty="0">
              <a:solidFill>
                <a:prstClr val="white"/>
              </a:solidFill>
              <a:latin typeface="Optima"/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397" y="111269"/>
            <a:ext cx="1759835" cy="1607038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1519016-4934-5148-BEA2-2DF97C695A8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7/12/17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147437E-5840-A94A-8C5D-8FD9E40BF6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0C40-D7C0-1F4A-85DB-9F78A646E763}" type="datetimeFigureOut">
              <a:rPr lang="en-US" smtClean="0"/>
              <a:t>7/12/17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1D7C-F397-BC46-9847-850CA7B01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43061" cy="3405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61" y="0"/>
            <a:ext cx="4943061" cy="3405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3452190"/>
            <a:ext cx="4943061" cy="3405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60" y="3405810"/>
            <a:ext cx="4943061" cy="34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4171" y="-176947"/>
            <a:ext cx="4384969" cy="202722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-858387" y="1383284"/>
            <a:ext cx="4339184" cy="5024353"/>
            <a:chOff x="-195943" y="1084217"/>
            <a:chExt cx="4339184" cy="52513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5943" y="1084217"/>
              <a:ext cx="3876062" cy="5234235"/>
            </a:xfrm>
            <a:prstGeom prst="rect">
              <a:avLst/>
            </a:prstGeom>
          </p:spPr>
        </p:pic>
        <p:sp>
          <p:nvSpPr>
            <p:cNvPr id="4" name="Freeform 3"/>
            <p:cNvSpPr/>
            <p:nvPr/>
          </p:nvSpPr>
          <p:spPr>
            <a:xfrm>
              <a:off x="278130" y="4572328"/>
              <a:ext cx="3865111" cy="1763263"/>
            </a:xfrm>
            <a:custGeom>
              <a:avLst/>
              <a:gdLst>
                <a:gd name="connsiteX0" fmla="*/ 13063 w 3605348"/>
                <a:gd name="connsiteY0" fmla="*/ 143691 h 1632962"/>
                <a:gd name="connsiteX1" fmla="*/ 13063 w 3605348"/>
                <a:gd name="connsiteY1" fmla="*/ 143691 h 1632962"/>
                <a:gd name="connsiteX2" fmla="*/ 0 w 3605348"/>
                <a:gd name="connsiteY2" fmla="*/ 613954 h 1632962"/>
                <a:gd name="connsiteX3" fmla="*/ 13063 w 3605348"/>
                <a:gd name="connsiteY3" fmla="*/ 1397725 h 1632962"/>
                <a:gd name="connsiteX4" fmla="*/ 26125 w 3605348"/>
                <a:gd name="connsiteY4" fmla="*/ 1436914 h 1632962"/>
                <a:gd name="connsiteX5" fmla="*/ 65314 w 3605348"/>
                <a:gd name="connsiteY5" fmla="*/ 1476102 h 1632962"/>
                <a:gd name="connsiteX6" fmla="*/ 91440 w 3605348"/>
                <a:gd name="connsiteY6" fmla="*/ 1554480 h 1632962"/>
                <a:gd name="connsiteX7" fmla="*/ 104503 w 3605348"/>
                <a:gd name="connsiteY7" fmla="*/ 1593668 h 1632962"/>
                <a:gd name="connsiteX8" fmla="*/ 78377 w 3605348"/>
                <a:gd name="connsiteY8" fmla="*/ 1632857 h 1632962"/>
                <a:gd name="connsiteX9" fmla="*/ 3592285 w 3605348"/>
                <a:gd name="connsiteY9" fmla="*/ 1580605 h 1632962"/>
                <a:gd name="connsiteX10" fmla="*/ 3605348 w 3605348"/>
                <a:gd name="connsiteY10" fmla="*/ 0 h 1632962"/>
                <a:gd name="connsiteX11" fmla="*/ 2312125 w 3605348"/>
                <a:gd name="connsiteY11" fmla="*/ 143691 h 1632962"/>
                <a:gd name="connsiteX12" fmla="*/ 2286000 w 3605348"/>
                <a:gd name="connsiteY12" fmla="*/ 627017 h 1632962"/>
                <a:gd name="connsiteX13" fmla="*/ 1763485 w 3605348"/>
                <a:gd name="connsiteY13" fmla="*/ 953588 h 1632962"/>
                <a:gd name="connsiteX14" fmla="*/ 1149531 w 3605348"/>
                <a:gd name="connsiteY14" fmla="*/ 613954 h 1632962"/>
                <a:gd name="connsiteX15" fmla="*/ 13063 w 3605348"/>
                <a:gd name="connsiteY15" fmla="*/ 143691 h 1632962"/>
                <a:gd name="connsiteX0" fmla="*/ 13063 w 3605348"/>
                <a:gd name="connsiteY0" fmla="*/ 143691 h 1632962"/>
                <a:gd name="connsiteX1" fmla="*/ 13063 w 3605348"/>
                <a:gd name="connsiteY1" fmla="*/ 143691 h 1632962"/>
                <a:gd name="connsiteX2" fmla="*/ 0 w 3605348"/>
                <a:gd name="connsiteY2" fmla="*/ 613954 h 1632962"/>
                <a:gd name="connsiteX3" fmla="*/ 13063 w 3605348"/>
                <a:gd name="connsiteY3" fmla="*/ 1397725 h 1632962"/>
                <a:gd name="connsiteX4" fmla="*/ 26125 w 3605348"/>
                <a:gd name="connsiteY4" fmla="*/ 1436914 h 1632962"/>
                <a:gd name="connsiteX5" fmla="*/ 65314 w 3605348"/>
                <a:gd name="connsiteY5" fmla="*/ 1476102 h 1632962"/>
                <a:gd name="connsiteX6" fmla="*/ 91440 w 3605348"/>
                <a:gd name="connsiteY6" fmla="*/ 1554480 h 1632962"/>
                <a:gd name="connsiteX7" fmla="*/ 104503 w 3605348"/>
                <a:gd name="connsiteY7" fmla="*/ 1593668 h 1632962"/>
                <a:gd name="connsiteX8" fmla="*/ 78377 w 3605348"/>
                <a:gd name="connsiteY8" fmla="*/ 1632857 h 1632962"/>
                <a:gd name="connsiteX9" fmla="*/ 3592285 w 3605348"/>
                <a:gd name="connsiteY9" fmla="*/ 1580605 h 1632962"/>
                <a:gd name="connsiteX10" fmla="*/ 3605348 w 3605348"/>
                <a:gd name="connsiteY10" fmla="*/ 0 h 1632962"/>
                <a:gd name="connsiteX11" fmla="*/ 2312125 w 3605348"/>
                <a:gd name="connsiteY11" fmla="*/ 143691 h 1632962"/>
                <a:gd name="connsiteX12" fmla="*/ 2286000 w 3605348"/>
                <a:gd name="connsiteY12" fmla="*/ 627017 h 1632962"/>
                <a:gd name="connsiteX13" fmla="*/ 1763485 w 3605348"/>
                <a:gd name="connsiteY13" fmla="*/ 953588 h 1632962"/>
                <a:gd name="connsiteX14" fmla="*/ 613768 w 3605348"/>
                <a:gd name="connsiteY14" fmla="*/ 575472 h 1632962"/>
                <a:gd name="connsiteX15" fmla="*/ 13063 w 3605348"/>
                <a:gd name="connsiteY15" fmla="*/ 143691 h 1632962"/>
                <a:gd name="connsiteX0" fmla="*/ 13063 w 3605348"/>
                <a:gd name="connsiteY0" fmla="*/ 143691 h 1632962"/>
                <a:gd name="connsiteX1" fmla="*/ 13063 w 3605348"/>
                <a:gd name="connsiteY1" fmla="*/ 143691 h 1632962"/>
                <a:gd name="connsiteX2" fmla="*/ 0 w 3605348"/>
                <a:gd name="connsiteY2" fmla="*/ 613954 h 1632962"/>
                <a:gd name="connsiteX3" fmla="*/ 13063 w 3605348"/>
                <a:gd name="connsiteY3" fmla="*/ 1397725 h 1632962"/>
                <a:gd name="connsiteX4" fmla="*/ 26125 w 3605348"/>
                <a:gd name="connsiteY4" fmla="*/ 1436914 h 1632962"/>
                <a:gd name="connsiteX5" fmla="*/ 65314 w 3605348"/>
                <a:gd name="connsiteY5" fmla="*/ 1476102 h 1632962"/>
                <a:gd name="connsiteX6" fmla="*/ 91440 w 3605348"/>
                <a:gd name="connsiteY6" fmla="*/ 1554480 h 1632962"/>
                <a:gd name="connsiteX7" fmla="*/ 104503 w 3605348"/>
                <a:gd name="connsiteY7" fmla="*/ 1593668 h 1632962"/>
                <a:gd name="connsiteX8" fmla="*/ 78377 w 3605348"/>
                <a:gd name="connsiteY8" fmla="*/ 1632857 h 1632962"/>
                <a:gd name="connsiteX9" fmla="*/ 3592285 w 3605348"/>
                <a:gd name="connsiteY9" fmla="*/ 1580605 h 1632962"/>
                <a:gd name="connsiteX10" fmla="*/ 3605348 w 3605348"/>
                <a:gd name="connsiteY10" fmla="*/ 0 h 1632962"/>
                <a:gd name="connsiteX11" fmla="*/ 2312125 w 3605348"/>
                <a:gd name="connsiteY11" fmla="*/ 143691 h 1632962"/>
                <a:gd name="connsiteX12" fmla="*/ 2286000 w 3605348"/>
                <a:gd name="connsiteY12" fmla="*/ 627017 h 1632962"/>
                <a:gd name="connsiteX13" fmla="*/ 1487487 w 3605348"/>
                <a:gd name="connsiteY13" fmla="*/ 876623 h 1632962"/>
                <a:gd name="connsiteX14" fmla="*/ 613768 w 3605348"/>
                <a:gd name="connsiteY14" fmla="*/ 575472 h 1632962"/>
                <a:gd name="connsiteX15" fmla="*/ 13063 w 3605348"/>
                <a:gd name="connsiteY15" fmla="*/ 143691 h 1632962"/>
                <a:gd name="connsiteX0" fmla="*/ 13063 w 3605348"/>
                <a:gd name="connsiteY0" fmla="*/ 143691 h 1632962"/>
                <a:gd name="connsiteX1" fmla="*/ 13063 w 3605348"/>
                <a:gd name="connsiteY1" fmla="*/ 143691 h 1632962"/>
                <a:gd name="connsiteX2" fmla="*/ 0 w 3605348"/>
                <a:gd name="connsiteY2" fmla="*/ 613954 h 1632962"/>
                <a:gd name="connsiteX3" fmla="*/ 13063 w 3605348"/>
                <a:gd name="connsiteY3" fmla="*/ 1397725 h 1632962"/>
                <a:gd name="connsiteX4" fmla="*/ 26125 w 3605348"/>
                <a:gd name="connsiteY4" fmla="*/ 1436914 h 1632962"/>
                <a:gd name="connsiteX5" fmla="*/ 65314 w 3605348"/>
                <a:gd name="connsiteY5" fmla="*/ 1476102 h 1632962"/>
                <a:gd name="connsiteX6" fmla="*/ 91440 w 3605348"/>
                <a:gd name="connsiteY6" fmla="*/ 1554480 h 1632962"/>
                <a:gd name="connsiteX7" fmla="*/ 104503 w 3605348"/>
                <a:gd name="connsiteY7" fmla="*/ 1593668 h 1632962"/>
                <a:gd name="connsiteX8" fmla="*/ 78377 w 3605348"/>
                <a:gd name="connsiteY8" fmla="*/ 1632857 h 1632962"/>
                <a:gd name="connsiteX9" fmla="*/ 3592285 w 3605348"/>
                <a:gd name="connsiteY9" fmla="*/ 1580605 h 1632962"/>
                <a:gd name="connsiteX10" fmla="*/ 3605348 w 3605348"/>
                <a:gd name="connsiteY10" fmla="*/ 0 h 1632962"/>
                <a:gd name="connsiteX11" fmla="*/ 2312125 w 3605348"/>
                <a:gd name="connsiteY11" fmla="*/ 143691 h 1632962"/>
                <a:gd name="connsiteX12" fmla="*/ 2286000 w 3605348"/>
                <a:gd name="connsiteY12" fmla="*/ 627017 h 1632962"/>
                <a:gd name="connsiteX13" fmla="*/ 1487487 w 3605348"/>
                <a:gd name="connsiteY13" fmla="*/ 876623 h 1632962"/>
                <a:gd name="connsiteX14" fmla="*/ 565062 w 3605348"/>
                <a:gd name="connsiteY14" fmla="*/ 652436 h 1632962"/>
                <a:gd name="connsiteX15" fmla="*/ 13063 w 3605348"/>
                <a:gd name="connsiteY15" fmla="*/ 143691 h 1632962"/>
                <a:gd name="connsiteX0" fmla="*/ 13063 w 3605348"/>
                <a:gd name="connsiteY0" fmla="*/ 143691 h 1632962"/>
                <a:gd name="connsiteX1" fmla="*/ 13063 w 3605348"/>
                <a:gd name="connsiteY1" fmla="*/ 143691 h 1632962"/>
                <a:gd name="connsiteX2" fmla="*/ 0 w 3605348"/>
                <a:gd name="connsiteY2" fmla="*/ 613954 h 1632962"/>
                <a:gd name="connsiteX3" fmla="*/ 13063 w 3605348"/>
                <a:gd name="connsiteY3" fmla="*/ 1397725 h 1632962"/>
                <a:gd name="connsiteX4" fmla="*/ 26125 w 3605348"/>
                <a:gd name="connsiteY4" fmla="*/ 1436914 h 1632962"/>
                <a:gd name="connsiteX5" fmla="*/ 65314 w 3605348"/>
                <a:gd name="connsiteY5" fmla="*/ 1476102 h 1632962"/>
                <a:gd name="connsiteX6" fmla="*/ 91440 w 3605348"/>
                <a:gd name="connsiteY6" fmla="*/ 1554480 h 1632962"/>
                <a:gd name="connsiteX7" fmla="*/ 104503 w 3605348"/>
                <a:gd name="connsiteY7" fmla="*/ 1593668 h 1632962"/>
                <a:gd name="connsiteX8" fmla="*/ 78377 w 3605348"/>
                <a:gd name="connsiteY8" fmla="*/ 1632857 h 1632962"/>
                <a:gd name="connsiteX9" fmla="*/ 3592285 w 3605348"/>
                <a:gd name="connsiteY9" fmla="*/ 1580605 h 1632962"/>
                <a:gd name="connsiteX10" fmla="*/ 3605348 w 3605348"/>
                <a:gd name="connsiteY10" fmla="*/ 0 h 1632962"/>
                <a:gd name="connsiteX11" fmla="*/ 2312125 w 3605348"/>
                <a:gd name="connsiteY11" fmla="*/ 143691 h 1632962"/>
                <a:gd name="connsiteX12" fmla="*/ 2286000 w 3605348"/>
                <a:gd name="connsiteY12" fmla="*/ 627017 h 1632962"/>
                <a:gd name="connsiteX13" fmla="*/ 1341369 w 3605348"/>
                <a:gd name="connsiteY13" fmla="*/ 915105 h 1632962"/>
                <a:gd name="connsiteX14" fmla="*/ 565062 w 3605348"/>
                <a:gd name="connsiteY14" fmla="*/ 652436 h 1632962"/>
                <a:gd name="connsiteX15" fmla="*/ 13063 w 3605348"/>
                <a:gd name="connsiteY15" fmla="*/ 143691 h 163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05348" h="1632962">
                  <a:moveTo>
                    <a:pt x="13063" y="143691"/>
                  </a:moveTo>
                  <a:lnTo>
                    <a:pt x="13063" y="143691"/>
                  </a:lnTo>
                  <a:cubicBezTo>
                    <a:pt x="8709" y="300445"/>
                    <a:pt x="0" y="457139"/>
                    <a:pt x="0" y="613954"/>
                  </a:cubicBezTo>
                  <a:cubicBezTo>
                    <a:pt x="0" y="875247"/>
                    <a:pt x="4772" y="1136563"/>
                    <a:pt x="13063" y="1397725"/>
                  </a:cubicBezTo>
                  <a:cubicBezTo>
                    <a:pt x="13500" y="1411488"/>
                    <a:pt x="18487" y="1425457"/>
                    <a:pt x="26125" y="1436914"/>
                  </a:cubicBezTo>
                  <a:cubicBezTo>
                    <a:pt x="36372" y="1452285"/>
                    <a:pt x="52251" y="1463039"/>
                    <a:pt x="65314" y="1476102"/>
                  </a:cubicBezTo>
                  <a:lnTo>
                    <a:pt x="91440" y="1554480"/>
                  </a:lnTo>
                  <a:lnTo>
                    <a:pt x="104503" y="1593668"/>
                  </a:lnTo>
                  <a:cubicBezTo>
                    <a:pt x="90063" y="1636988"/>
                    <a:pt x="105210" y="1632857"/>
                    <a:pt x="78377" y="1632857"/>
                  </a:cubicBezTo>
                  <a:lnTo>
                    <a:pt x="3592285" y="1580605"/>
                  </a:lnTo>
                  <a:lnTo>
                    <a:pt x="3605348" y="0"/>
                  </a:lnTo>
                  <a:lnTo>
                    <a:pt x="2312125" y="143691"/>
                  </a:lnTo>
                  <a:lnTo>
                    <a:pt x="2286000" y="627017"/>
                  </a:lnTo>
                  <a:lnTo>
                    <a:pt x="1341369" y="915105"/>
                  </a:lnTo>
                  <a:lnTo>
                    <a:pt x="565062" y="652436"/>
                  </a:lnTo>
                  <a:lnTo>
                    <a:pt x="13063" y="1436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181911" y="2027089"/>
              <a:ext cx="597768" cy="61423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AU" sz="1100" b="1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BUILD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26595" y="2017707"/>
              <a:ext cx="617122" cy="623617"/>
            </a:xfrm>
            <a:prstGeom prst="ellipse">
              <a:avLst/>
            </a:prstGeom>
            <a:solidFill>
              <a:srgbClr val="57CCD4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AU" sz="1100" b="1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LEARN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334636" y="3271243"/>
              <a:ext cx="811539" cy="647417"/>
              <a:chOff x="2364688" y="4029877"/>
              <a:chExt cx="1494926" cy="118017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506001" y="4029877"/>
                <a:ext cx="1180178" cy="1180177"/>
              </a:xfrm>
              <a:prstGeom prst="ellipse">
                <a:avLst/>
              </a:prstGeom>
              <a:solidFill>
                <a:srgbClr val="64CE0D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AU" sz="1400" b="1" dirty="0">
                  <a:solidFill>
                    <a:prstClr val="white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64688" y="4427962"/>
                <a:ext cx="1494926" cy="495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200"/>
                <a:r>
                  <a:rPr lang="en-AU" sz="1100" b="1" dirty="0">
                    <a:solidFill>
                      <a:prstClr val="black"/>
                    </a:solidFill>
                    <a:latin typeface="Optima" charset="0"/>
                    <a:ea typeface="Optima" charset="0"/>
                    <a:cs typeface="Optima" charset="0"/>
                  </a:rPr>
                  <a:t>MEASURE</a:t>
                </a:r>
                <a:endParaRPr lang="en-AU" sz="900" b="1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endParaRPr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1507419" y="1681500"/>
              <a:ext cx="471908" cy="495618"/>
            </a:xfrm>
            <a:prstGeom prst="ellipse">
              <a:avLst/>
            </a:prstGeom>
            <a:solidFill>
              <a:srgbClr val="809A98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/>
              <a:r>
                <a:rPr lang="en-US" sz="1100" b="1" dirty="0">
                  <a:solidFill>
                    <a:prstClr val="white"/>
                  </a:solidFill>
                  <a:latin typeface="Optima" charset="0"/>
                  <a:ea typeface="Optima" charset="0"/>
                  <a:cs typeface="Optima" charset="0"/>
                </a:rPr>
                <a:t>TESTS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1023055" y="2809187"/>
              <a:ext cx="457239" cy="475069"/>
            </a:xfrm>
            <a:prstGeom prst="ellipse">
              <a:avLst/>
            </a:prstGeom>
            <a:solidFill>
              <a:srgbClr val="809A98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/>
              <a:r>
                <a:rPr lang="en-US" sz="1100" b="1" dirty="0">
                  <a:solidFill>
                    <a:prstClr val="white"/>
                  </a:solidFill>
                  <a:latin typeface="Optima" charset="0"/>
                  <a:ea typeface="Optima" charset="0"/>
                  <a:cs typeface="Optima" charset="0"/>
                </a:rPr>
                <a:t>DATA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016466" y="2812582"/>
              <a:ext cx="459951" cy="462290"/>
            </a:xfrm>
            <a:prstGeom prst="ellipse">
              <a:avLst/>
            </a:prstGeom>
            <a:solidFill>
              <a:srgbClr val="809A98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/>
              <a:r>
                <a:rPr lang="en-US" sz="1100" b="1" dirty="0">
                  <a:solidFill>
                    <a:prstClr val="white"/>
                  </a:solidFill>
                  <a:latin typeface="Optima" charset="0"/>
                  <a:ea typeface="Optima" charset="0"/>
                  <a:cs typeface="Optima" charset="0"/>
                </a:rPr>
                <a:t>CODE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367875" y="2231164"/>
              <a:ext cx="740382" cy="737706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en-AU" sz="1000" b="1" dirty="0">
                <a:solidFill>
                  <a:prstClr val="black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0671" y="2466946"/>
              <a:ext cx="779472" cy="272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200"/>
              <a:r>
                <a:rPr lang="en-AU" sz="1100" b="1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SIMPLIFY</a:t>
              </a:r>
              <a:endParaRPr lang="en-AU" sz="900" b="1" dirty="0">
                <a:solidFill>
                  <a:prstClr val="black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89" y="999505"/>
            <a:ext cx="3942239" cy="503005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47239" y="2037918"/>
            <a:ext cx="6197530" cy="1484813"/>
            <a:chOff x="4373013" y="2014722"/>
            <a:chExt cx="6197530" cy="1484813"/>
          </a:xfrm>
        </p:grpSpPr>
        <p:sp>
          <p:nvSpPr>
            <p:cNvPr id="33" name="Rectangle 32"/>
            <p:cNvSpPr/>
            <p:nvPr/>
          </p:nvSpPr>
          <p:spPr>
            <a:xfrm>
              <a:off x="4373013" y="2014722"/>
              <a:ext cx="619753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89">
                <a:lnSpc>
                  <a:spcPct val="250000"/>
                </a:lnSpc>
              </a:pP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E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ponential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roduct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M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anagement</a:t>
              </a:r>
              <a:endParaRPr lang="en-US" sz="3200" dirty="0">
                <a:solidFill>
                  <a:prstClr val="white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75992" y="3037870"/>
              <a:ext cx="6034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N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ot about how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you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deliver. What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and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Why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. </a:t>
              </a:r>
              <a:endParaRPr lang="en-US" sz="2400" dirty="0">
                <a:solidFill>
                  <a:prstClr val="black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7562" y="3579861"/>
            <a:ext cx="5673348" cy="1490226"/>
            <a:chOff x="4255321" y="3556665"/>
            <a:chExt cx="5673348" cy="1490226"/>
          </a:xfrm>
        </p:grpSpPr>
        <p:sp>
          <p:nvSpPr>
            <p:cNvPr id="34" name="Rectangle 33"/>
            <p:cNvSpPr/>
            <p:nvPr/>
          </p:nvSpPr>
          <p:spPr>
            <a:xfrm>
              <a:off x="4255321" y="3556665"/>
              <a:ext cx="567334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89">
                <a:lnSpc>
                  <a:spcPct val="250000"/>
                </a:lnSpc>
              </a:pP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E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ponential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gile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erformance</a:t>
              </a:r>
              <a:endParaRPr lang="en-US" sz="3200" dirty="0">
                <a:solidFill>
                  <a:prstClr val="white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57003" y="4585226"/>
              <a:ext cx="53953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The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supercharger for Scrum </a:t>
              </a:r>
              <a:r>
                <a:rPr lang="en-US" sz="240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&amp; </a:t>
              </a:r>
              <a:r>
                <a:rPr lang="en-US" sz="240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DevOps.</a:t>
              </a:r>
              <a:endParaRPr lang="en-US" sz="2400" dirty="0">
                <a:solidFill>
                  <a:prstClr val="black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8185" y="179267"/>
            <a:ext cx="6057749" cy="1472785"/>
            <a:chOff x="4213988" y="156071"/>
            <a:chExt cx="6057749" cy="1472785"/>
          </a:xfrm>
        </p:grpSpPr>
        <p:sp>
          <p:nvSpPr>
            <p:cNvPr id="32" name="Rectangle 31"/>
            <p:cNvSpPr/>
            <p:nvPr/>
          </p:nvSpPr>
          <p:spPr>
            <a:xfrm>
              <a:off x="4536680" y="156071"/>
              <a:ext cx="5174815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189">
                <a:lnSpc>
                  <a:spcPct val="250000"/>
                </a:lnSpc>
              </a:pP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E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X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ponential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usiness </a:t>
              </a:r>
              <a:r>
                <a:rPr lang="en-US" sz="3200" b="1" dirty="0">
                  <a:solidFill>
                    <a:srgbClr val="FF0000"/>
                  </a:solidFill>
                  <a:latin typeface="Optima" charset="0"/>
                  <a:ea typeface="Optima" charset="0"/>
                  <a:cs typeface="Optima" charset="0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gility</a:t>
              </a:r>
              <a:endParaRPr lang="en-US" sz="3200" dirty="0">
                <a:solidFill>
                  <a:prstClr val="white"/>
                </a:solidFill>
                <a:latin typeface="Optima" charset="0"/>
                <a:ea typeface="Optima" charset="0"/>
                <a:cs typeface="Optima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13988" y="1167191"/>
              <a:ext cx="6057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De-scale hierarchy to 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maximise throughput</a:t>
              </a:r>
              <a:r>
                <a:rPr lang="en-US" sz="2400" dirty="0">
                  <a:solidFill>
                    <a:prstClr val="black"/>
                  </a:solidFill>
                  <a:latin typeface="Optima" charset="0"/>
                  <a:ea typeface="Optima" charset="0"/>
                  <a:cs typeface="Optima" charset="0"/>
                </a:rPr>
                <a:t>.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59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5" y="0"/>
            <a:ext cx="9906000" cy="546937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679868" y="4654167"/>
            <a:ext cx="75374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189">
              <a:lnSpc>
                <a:spcPct val="250000"/>
              </a:lnSpc>
            </a:pPr>
            <a:r>
              <a:rPr lang="en-US" sz="2400" b="1" dirty="0">
                <a:solidFill>
                  <a:srgbClr val="FF0000"/>
                </a:solidFill>
                <a:latin typeface="Optima" charset="0"/>
                <a:ea typeface="Optima" charset="0"/>
                <a:cs typeface="Optima" charset="0"/>
              </a:rPr>
              <a:t>August</a:t>
            </a:r>
            <a:r>
              <a:rPr lang="en-US" sz="2400" dirty="0">
                <a:solidFill>
                  <a:srgbClr val="FF0000"/>
                </a:solidFill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Optima" charset="0"/>
                <a:ea typeface="Optima" charset="0"/>
                <a:cs typeface="Optima" charset="0"/>
              </a:rPr>
              <a:t>Classes </a:t>
            </a:r>
            <a:r>
              <a:rPr lang="en-US" sz="2400" b="1" dirty="0">
                <a:solidFill>
                  <a:srgbClr val="00B0F0"/>
                </a:solidFill>
                <a:latin typeface="Optima" charset="0"/>
                <a:ea typeface="Optima" charset="0"/>
                <a:cs typeface="Optima" charset="0"/>
              </a:rPr>
              <a:t>in </a:t>
            </a:r>
            <a:r>
              <a:rPr lang="en-US" sz="2400" b="1" dirty="0">
                <a:latin typeface="Optima" charset="0"/>
                <a:ea typeface="Optima" charset="0"/>
                <a:cs typeface="Optima" charset="0"/>
              </a:rPr>
              <a:t>Sydney, Melbourne &amp; Adelaide</a:t>
            </a:r>
          </a:p>
          <a:p>
            <a:pPr algn="ctr" defTabSz="457189"/>
            <a:endParaRPr lang="en-US" sz="200" b="1" dirty="0">
              <a:solidFill>
                <a:srgbClr val="00B0F0"/>
              </a:solidFill>
              <a:latin typeface="Optima" charset="0"/>
              <a:ea typeface="Optima" charset="0"/>
              <a:cs typeface="Optima" charset="0"/>
            </a:endParaRPr>
          </a:p>
          <a:p>
            <a:pPr algn="ctr" defTabSz="457189"/>
            <a:r>
              <a:rPr lang="en-US" sz="2400" b="1" dirty="0">
                <a:solidFill>
                  <a:srgbClr val="00B0F0"/>
                </a:solidFill>
                <a:latin typeface="Optima" charset="0"/>
                <a:ea typeface="Optima" charset="0"/>
                <a:cs typeface="Optima" charset="0"/>
              </a:rPr>
              <a:t>Bookings:</a:t>
            </a:r>
            <a:r>
              <a:rPr lang="en-US" sz="2400" dirty="0">
                <a:solidFill>
                  <a:prstClr val="black"/>
                </a:solidFill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400" b="1" dirty="0">
                <a:latin typeface="Optima" charset="0"/>
                <a:ea typeface="Optima" charset="0"/>
                <a:cs typeface="Optima" charset="0"/>
              </a:rPr>
              <a:t>http://xscalealliance.org/training.html</a:t>
            </a:r>
          </a:p>
          <a:p>
            <a:pPr algn="ctr" defTabSz="457189"/>
            <a:endParaRPr lang="en-US" sz="1000" b="1" dirty="0">
              <a:solidFill>
                <a:srgbClr val="00B0F0"/>
              </a:solidFill>
              <a:latin typeface="Optima" charset="0"/>
              <a:ea typeface="Optima" charset="0"/>
              <a:cs typeface="Optima" charset="0"/>
            </a:endParaRPr>
          </a:p>
          <a:p>
            <a:pPr algn="ctr" defTabSz="457189"/>
            <a:r>
              <a:rPr lang="en-US" sz="2400" b="1" dirty="0" smtClean="0">
                <a:solidFill>
                  <a:srgbClr val="00B0F0"/>
                </a:solidFill>
                <a:latin typeface="Optima" charset="0"/>
                <a:ea typeface="Optima" charset="0"/>
                <a:cs typeface="Optima" charset="0"/>
              </a:rPr>
              <a:t>Discount</a:t>
            </a:r>
            <a:r>
              <a:rPr lang="en-US" sz="2400" b="1" dirty="0" smtClean="0"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400" b="1" dirty="0">
                <a:latin typeface="Optima" charset="0"/>
                <a:ea typeface="Optima" charset="0"/>
                <a:cs typeface="Optima" charset="0"/>
              </a:rPr>
              <a:t>for Enterprise Agile </a:t>
            </a:r>
            <a:r>
              <a:rPr lang="en-US" sz="2400" b="1" dirty="0" smtClean="0">
                <a:latin typeface="Optima" charset="0"/>
                <a:ea typeface="Optima" charset="0"/>
                <a:cs typeface="Optima" charset="0"/>
              </a:rPr>
              <a:t>Meetup. Code: </a:t>
            </a:r>
            <a:r>
              <a:rPr lang="en-US" sz="2400" b="1" dirty="0" smtClean="0">
                <a:solidFill>
                  <a:srgbClr val="FF0000"/>
                </a:solidFill>
                <a:latin typeface="Optima" charset="0"/>
                <a:ea typeface="Optima" charset="0"/>
                <a:cs typeface="Optima" charset="0"/>
              </a:rPr>
              <a:t>SYD–EAM</a:t>
            </a:r>
            <a:endParaRPr lang="en-US" sz="2400" b="1" dirty="0">
              <a:solidFill>
                <a:srgbClr val="FF0000"/>
              </a:solidFill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529149"/>
            <a:ext cx="914400" cy="12487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Macintosh PowerPoint</Application>
  <PresentationFormat>A4 Paper (210x297 mm)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Optima</vt:lpstr>
      <vt:lpstr>Arial</vt:lpstr>
      <vt:lpstr>1_Office Theme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Merel</dc:creator>
  <cp:lastModifiedBy>Peter Merel</cp:lastModifiedBy>
  <cp:revision>4</cp:revision>
  <dcterms:created xsi:type="dcterms:W3CDTF">2017-07-12T01:07:32Z</dcterms:created>
  <dcterms:modified xsi:type="dcterms:W3CDTF">2017-07-12T01:28:40Z</dcterms:modified>
</cp:coreProperties>
</file>