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/>
    <p:restoredTop sz="94613"/>
  </p:normalViewPr>
  <p:slideViewPr>
    <p:cSldViewPr snapToGrid="0" snapToObjects="1">
      <p:cViewPr>
        <p:scale>
          <a:sx n="120" d="100"/>
          <a:sy n="120" d="100"/>
        </p:scale>
        <p:origin x="127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5/11/17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rg.github.io/ryu/" TargetMode="External"/><Relationship Id="rId3" Type="http://schemas.openxmlformats.org/officeDocument/2006/relationships/hyperlink" Target="http://osrg.github.io/ryu-book/en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H1 and H3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1667307" y="3454398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 flipH="1">
            <a:off x="6736421" y="3454399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12757" y="2449285"/>
            <a:ext cx="916214" cy="710605"/>
            <a:chOff x="1297200" y="3274785"/>
            <a:chExt cx="916214" cy="710605"/>
          </a:xfrm>
        </p:grpSpPr>
        <p:sp>
          <p:nvSpPr>
            <p:cNvPr id="16" name="Right Arrow 15"/>
            <p:cNvSpPr/>
            <p:nvPr/>
          </p:nvSpPr>
          <p:spPr>
            <a:xfrm rot="8157423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168871" y="2163223"/>
            <a:ext cx="916214" cy="710605"/>
            <a:chOff x="1297200" y="3274785"/>
            <a:chExt cx="916214" cy="710605"/>
          </a:xfrm>
        </p:grpSpPr>
        <p:sp>
          <p:nvSpPr>
            <p:cNvPr id="19" name="Right Arrow 18"/>
            <p:cNvSpPr/>
            <p:nvPr/>
          </p:nvSpPr>
          <p:spPr>
            <a:xfrm rot="8157423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58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UDP between H2 and H3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6520528" y="3256639"/>
            <a:ext cx="1406073" cy="362858"/>
            <a:chOff x="0" y="3374571"/>
            <a:chExt cx="1406073" cy="362858"/>
          </a:xfrm>
        </p:grpSpPr>
        <p:sp>
          <p:nvSpPr>
            <p:cNvPr id="24" name="Right Arrow 23"/>
            <p:cNvSpPr/>
            <p:nvPr/>
          </p:nvSpPr>
          <p:spPr>
            <a:xfrm>
              <a:off x="988787" y="3438068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6277429" y="4245429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9274" y="4553861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4914055" y="2864750"/>
            <a:ext cx="1363374" cy="480788"/>
            <a:chOff x="0" y="3374571"/>
            <a:chExt cx="1363374" cy="480788"/>
          </a:xfrm>
        </p:grpSpPr>
        <p:sp>
          <p:nvSpPr>
            <p:cNvPr id="27" name="Right Arrow 26"/>
            <p:cNvSpPr/>
            <p:nvPr/>
          </p:nvSpPr>
          <p:spPr>
            <a:xfrm rot="2105281">
              <a:off x="946088" y="3619501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4537543" y="3764638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89388" y="4073070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Hard-coded ARP table (IP-MAC mapping)</a:t>
            </a:r>
          </a:p>
          <a:p>
            <a:pPr lvl="1"/>
            <a:r>
              <a:rPr lang="en-US" dirty="0" smtClean="0"/>
              <a:t>you can use --mac when creating the </a:t>
            </a:r>
            <a:r>
              <a:rPr lang="en-US" dirty="0" err="1" smtClean="0"/>
              <a:t>mininet</a:t>
            </a:r>
            <a:r>
              <a:rPr lang="en-US" dirty="0" smtClean="0"/>
              <a:t> topology, which may makes easier.</a:t>
            </a:r>
          </a:p>
          <a:p>
            <a:pPr lvl="1"/>
            <a:r>
              <a:rPr lang="en-US" dirty="0" smtClean="0"/>
              <a:t>let the controller reply to ARP request</a:t>
            </a:r>
            <a:endParaRPr lang="en-US" dirty="0"/>
          </a:p>
          <a:p>
            <a:r>
              <a:rPr lang="en-US" dirty="0" smtClean="0"/>
              <a:t>When using </a:t>
            </a:r>
            <a:r>
              <a:rPr lang="en-US" dirty="0" err="1" smtClean="0"/>
              <a:t>addLink</a:t>
            </a:r>
            <a:r>
              <a:rPr lang="en-US" dirty="0" smtClean="0"/>
              <a:t> in your customized topology file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addLink</a:t>
            </a:r>
            <a:r>
              <a:rPr lang="en-US" dirty="0" smtClean="0"/>
              <a:t>(H1, S1, 1, 1) to specify the port number</a:t>
            </a:r>
            <a:endParaRPr lang="en-US" dirty="0"/>
          </a:p>
          <a:p>
            <a:r>
              <a:rPr lang="en-US" dirty="0" smtClean="0"/>
              <a:t>Just assume the controller knows the topology already, and install some static/basic rule during the handshake between OVS and controller:</a:t>
            </a:r>
          </a:p>
          <a:p>
            <a:pPr lvl="1"/>
            <a:r>
              <a:rPr lang="en-US" dirty="0" smtClean="0"/>
              <a:t>ICMP and TCP packets on the upper/right path</a:t>
            </a:r>
          </a:p>
          <a:p>
            <a:pPr lvl="1"/>
            <a:r>
              <a:rPr lang="en-US" dirty="0" smtClean="0"/>
              <a:t>UDP packets on the lower/left path</a:t>
            </a:r>
          </a:p>
          <a:p>
            <a:pPr lvl="1"/>
            <a:r>
              <a:rPr lang="en-US" dirty="0" smtClean="0"/>
              <a:t>drop UDP between H2 to H3</a:t>
            </a:r>
          </a:p>
          <a:p>
            <a:r>
              <a:rPr lang="en-US" dirty="0" smtClean="0"/>
              <a:t>For HTTP between H1 and H3</a:t>
            </a:r>
          </a:p>
          <a:p>
            <a:pPr lvl="1"/>
            <a:r>
              <a:rPr lang="en-US" dirty="0" smtClean="0"/>
              <a:t>install a rule on S1/S3 to forward TCP SYN to controller</a:t>
            </a:r>
          </a:p>
          <a:p>
            <a:pPr lvl="1"/>
            <a:r>
              <a:rPr lang="en-US" dirty="0" smtClean="0"/>
              <a:t>controller creates a TCP RST packet and send back to S1/S3</a:t>
            </a:r>
          </a:p>
          <a:p>
            <a:pPr lvl="1"/>
            <a:r>
              <a:rPr lang="en-US" dirty="0" smtClean="0"/>
              <a:t>S1/S3 sends TCP RST to H1/H3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 – Simple Learning Switch</a:t>
            </a:r>
            <a:endParaRPr lang="en-US" dirty="0"/>
          </a:p>
        </p:txBody>
      </p:sp>
      <p:pic>
        <p:nvPicPr>
          <p:cNvPr id="4" name="Picture 3" descr="Screen Shot 2017-03-09 at 3.1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8"/>
            <a:ext cx="4540049" cy="2378477"/>
          </a:xfrm>
          <a:prstGeom prst="rect">
            <a:avLst/>
          </a:prstGeom>
        </p:spPr>
      </p:pic>
      <p:pic>
        <p:nvPicPr>
          <p:cNvPr id="5" name="Picture 4" descr="Screen Shot 2017-03-09 at 3.1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22" y="1328873"/>
            <a:ext cx="4816928" cy="2621457"/>
          </a:xfrm>
          <a:prstGeom prst="rect">
            <a:avLst/>
          </a:prstGeom>
        </p:spPr>
      </p:pic>
      <p:pic>
        <p:nvPicPr>
          <p:cNvPr id="7" name="Picture 6" descr="Screen Shot 2017-03-09 at 3.13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6" y="4099728"/>
            <a:ext cx="4980214" cy="2758272"/>
          </a:xfrm>
          <a:prstGeom prst="rect">
            <a:avLst/>
          </a:prstGeom>
        </p:spPr>
      </p:pic>
      <p:pic>
        <p:nvPicPr>
          <p:cNvPr id="8" name="Picture 7" descr="Screen Shot 2017-03-09 at 3.15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9857"/>
            <a:ext cx="4339820" cy="2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Handler</a:t>
            </a:r>
            <a:endParaRPr lang="en-US" dirty="0"/>
          </a:p>
        </p:txBody>
      </p:sp>
      <p:pic>
        <p:nvPicPr>
          <p:cNvPr id="4" name="Picture 3" descr="Screen Shot 2017-03-09 at 3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" y="1328964"/>
            <a:ext cx="6794500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071" y="1886857"/>
            <a:ext cx="2413000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8073" y="1932216"/>
            <a:ext cx="2213428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MAC-Port Mapping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70" y="2637971"/>
            <a:ext cx="2812143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258" y="2728685"/>
            <a:ext cx="2460169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datapath.id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switch 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7-03-09 at 3.2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" y="4671786"/>
            <a:ext cx="7150100" cy="2095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2071" y="3661226"/>
            <a:ext cx="2812143" cy="24855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0973" y="3610428"/>
            <a:ext cx="175260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empty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8828" y="3910691"/>
            <a:ext cx="5136243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5997" y="4200074"/>
            <a:ext cx="211183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 to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6949" y="6076948"/>
            <a:ext cx="6187622" cy="436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9429" y="6481535"/>
            <a:ext cx="3577771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define the rule to be installed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3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Packet-In</a:t>
            </a:r>
            <a:endParaRPr lang="en-US" dirty="0"/>
          </a:p>
        </p:txBody>
      </p:sp>
      <p:pic>
        <p:nvPicPr>
          <p:cNvPr id="4" name="Picture 3" descr="Screen Shot 2017-03-09 at 3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61" y="62739"/>
            <a:ext cx="5525481" cy="679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900" y="3330119"/>
            <a:ext cx="3712030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54" y="333011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learn and record MAC-Port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3900" y="4035876"/>
            <a:ext cx="371203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123" y="41175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decide output port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FLOOD or known port?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3900" y="5158919"/>
            <a:ext cx="441960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900" y="5948134"/>
            <a:ext cx="4673600" cy="90986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666" y="5258703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install new rule on switch (</a:t>
            </a:r>
            <a:r>
              <a:rPr lang="en-US" dirty="0" err="1" smtClean="0">
                <a:solidFill>
                  <a:srgbClr val="FF0000"/>
                </a:solidFill>
              </a:rPr>
              <a:t>dpid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61368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send the packet out (back to switch)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3900" y="1695448"/>
            <a:ext cx="4419600" cy="771981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54" y="169453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packet header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71" y="2123617"/>
            <a:ext cx="3133275" cy="815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visit the packet library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https://</a:t>
            </a:r>
            <a:r>
              <a:rPr lang="en-US" sz="1400" dirty="0" err="1">
                <a:solidFill>
                  <a:srgbClr val="FF0000"/>
                </a:solidFill>
              </a:rPr>
              <a:t>osrg.github.io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ryu</a:t>
            </a:r>
            <a:r>
              <a:rPr lang="en-US" sz="1400" dirty="0">
                <a:solidFill>
                  <a:srgbClr val="FF0000"/>
                </a:solidFill>
              </a:rPr>
              <a:t>-book/en/html/</a:t>
            </a:r>
            <a:r>
              <a:rPr lang="en-US" sz="1400" dirty="0" err="1" smtClean="0">
                <a:solidFill>
                  <a:srgbClr val="FF0000"/>
                </a:solidFill>
              </a:rPr>
              <a:t>packet_lib.html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(you will need this to generate ARP and TCP RST)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Your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start your </a:t>
            </a:r>
            <a:r>
              <a:rPr lang="en-US" dirty="0" err="1" smtClean="0"/>
              <a:t>Mininet</a:t>
            </a:r>
            <a:r>
              <a:rPr lang="en-US" dirty="0" smtClean="0"/>
              <a:t> with your custom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--custom </a:t>
            </a:r>
            <a:r>
              <a:rPr lang="en-US" dirty="0"/>
              <a:t>~/</a:t>
            </a:r>
            <a:r>
              <a:rPr lang="en-US" dirty="0" err="1" smtClean="0"/>
              <a:t>mininet</a:t>
            </a:r>
            <a:r>
              <a:rPr lang="en-US" dirty="0" smtClean="0"/>
              <a:t>/custom/topo-2sw-2host.py --</a:t>
            </a:r>
            <a:r>
              <a:rPr lang="en-US" dirty="0"/>
              <a:t>topo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</a:t>
            </a:r>
            <a:r>
              <a:rPr lang="en-US" dirty="0" smtClean="0"/>
              <a:t>remote</a:t>
            </a:r>
            <a:endParaRPr lang="en-US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OpenFlow</a:t>
            </a:r>
            <a:r>
              <a:rPr lang="en-US" dirty="0" smtClean="0"/>
              <a:t> version on the switch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ovs</a:t>
            </a:r>
            <a:r>
              <a:rPr lang="en-US" dirty="0" err="1"/>
              <a:t>-vsctl</a:t>
            </a:r>
            <a:r>
              <a:rPr lang="en-US" dirty="0"/>
              <a:t> set Bridge s1 protocols=</a:t>
            </a:r>
            <a:r>
              <a:rPr lang="en-US" dirty="0" smtClean="0"/>
              <a:t>OpenFlow13</a:t>
            </a:r>
          </a:p>
          <a:p>
            <a:pPr lvl="1"/>
            <a:r>
              <a:rPr lang="en-US" dirty="0" smtClean="0"/>
              <a:t>set switch 1 to </a:t>
            </a:r>
            <a:r>
              <a:rPr lang="en-US" dirty="0" err="1" smtClean="0"/>
              <a:t>OpenFlow</a:t>
            </a:r>
            <a:r>
              <a:rPr lang="en-US" smtClean="0"/>
              <a:t> </a:t>
            </a:r>
            <a:r>
              <a:rPr lang="en-US" smtClean="0"/>
              <a:t>v1.3</a:t>
            </a:r>
            <a:endParaRPr lang="en-US" dirty="0"/>
          </a:p>
          <a:p>
            <a:r>
              <a:rPr lang="en-US" dirty="0" smtClean="0"/>
              <a:t>Run RYU controller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--verbose </a:t>
            </a:r>
            <a:r>
              <a:rPr lang="en-US" dirty="0" err="1" smtClean="0"/>
              <a:t>your_controller.py</a:t>
            </a:r>
            <a:endParaRPr lang="en-US" dirty="0" smtClean="0"/>
          </a:p>
          <a:p>
            <a:pPr lvl="1"/>
            <a:r>
              <a:rPr lang="en-US" dirty="0" smtClean="0"/>
              <a:t>verbose: allow the controller to print out 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 a functional SDN network</a:t>
            </a:r>
          </a:p>
          <a:p>
            <a:r>
              <a:rPr lang="en-US" dirty="0" smtClean="0"/>
              <a:t>Understand and get familiar with OVS</a:t>
            </a:r>
          </a:p>
          <a:p>
            <a:r>
              <a:rPr lang="en-US" dirty="0" smtClean="0"/>
              <a:t>Understand and get familiar with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choice for writing the controller, </a:t>
            </a:r>
          </a:p>
          <a:p>
            <a:pPr lvl="1"/>
            <a:r>
              <a:rPr lang="en-US" dirty="0" smtClean="0"/>
              <a:t>RYU (I will introduce this)</a:t>
            </a:r>
          </a:p>
          <a:p>
            <a:pPr lvl="1"/>
            <a:r>
              <a:rPr lang="en-US" dirty="0" smtClean="0"/>
              <a:t>Beacon</a:t>
            </a:r>
          </a:p>
          <a:p>
            <a:pPr lvl="1"/>
            <a:r>
              <a:rPr lang="en-US" dirty="0" smtClean="0"/>
              <a:t>POX</a:t>
            </a:r>
          </a:p>
          <a:p>
            <a:pPr lvl="1"/>
            <a:r>
              <a:rPr lang="en-US" dirty="0" smtClean="0"/>
              <a:t>NOX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  <a:p>
            <a:r>
              <a:rPr lang="en-US" dirty="0" smtClean="0"/>
              <a:t>When creating a </a:t>
            </a:r>
            <a:r>
              <a:rPr lang="en-US" dirty="0" err="1" smtClean="0"/>
              <a:t>mininet</a:t>
            </a:r>
            <a:r>
              <a:rPr lang="en-US" dirty="0" smtClean="0"/>
              <a:t> topology, use --controller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framework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http://osrg.github.io/ryu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http://osrg.github.io/ryu-book/en/html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 To install RYU</a:t>
            </a:r>
          </a:p>
          <a:p>
            <a:pPr lvl="1"/>
            <a:r>
              <a:rPr lang="en-US" dirty="0" smtClean="0"/>
              <a:t>use pip: pip install RYU (recommended)</a:t>
            </a:r>
          </a:p>
          <a:p>
            <a:pPr lvl="1"/>
            <a:r>
              <a:rPr lang="en-US" dirty="0" smtClean="0"/>
              <a:t>from source: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osrg</a:t>
            </a:r>
            <a:r>
              <a:rPr lang="en-US" dirty="0"/>
              <a:t>/</a:t>
            </a:r>
            <a:r>
              <a:rPr lang="en-US" dirty="0" err="1" smtClean="0"/>
              <a:t>ryu.git</a:t>
            </a:r>
            <a:endParaRPr lang="en-US" dirty="0" smtClean="0"/>
          </a:p>
          <a:p>
            <a:pPr lvl="2"/>
            <a:r>
              <a:rPr lang="en-US" dirty="0"/>
              <a:t>cd </a:t>
            </a:r>
            <a:r>
              <a:rPr lang="en-US" dirty="0" err="1" smtClean="0"/>
              <a:t>ryu</a:t>
            </a:r>
            <a:endParaRPr lang="en-US" dirty="0"/>
          </a:p>
          <a:p>
            <a:pPr lvl="2"/>
            <a:r>
              <a:rPr lang="en-US" dirty="0" smtClean="0"/>
              <a:t>python </a:t>
            </a:r>
            <a:r>
              <a:rPr lang="en-US" dirty="0"/>
              <a:t>./</a:t>
            </a:r>
            <a:r>
              <a:rPr lang="en-US" dirty="0" err="1"/>
              <a:t>setup.py</a:t>
            </a:r>
            <a:r>
              <a:rPr lang="en-US" dirty="0"/>
              <a:t> install</a:t>
            </a:r>
            <a:endParaRPr lang="en-US" dirty="0" smtClean="0"/>
          </a:p>
          <a:p>
            <a:r>
              <a:rPr lang="en-US" dirty="0" smtClean="0"/>
              <a:t>Read the example provided in the reference to understand how to use RYU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simple_switch</a:t>
            </a:r>
            <a:r>
              <a:rPr lang="en-US" dirty="0" smtClean="0"/>
              <a:t> program will help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following topology using customized topology file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49563" y="2160176"/>
            <a:ext cx="7892363" cy="4394838"/>
            <a:chOff x="349563" y="2160176"/>
            <a:chExt cx="7892363" cy="4394838"/>
          </a:xfrm>
        </p:grpSpPr>
        <p:sp>
          <p:nvSpPr>
            <p:cNvPr id="5" name="Rounded Rectangle 4"/>
            <p:cNvSpPr/>
            <p:nvPr/>
          </p:nvSpPr>
          <p:spPr>
            <a:xfrm>
              <a:off x="1564828" y="4210828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79672" y="3641321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5720" y="5138876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4341" y="4190120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 flipV="1">
              <a:off x="2204735" y="3963147"/>
              <a:ext cx="2174937" cy="569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1" idx="1"/>
            </p:cNvCxnSpPr>
            <p:nvPr/>
          </p:nvCxnSpPr>
          <p:spPr>
            <a:xfrm>
              <a:off x="2204735" y="4532654"/>
              <a:ext cx="1020985" cy="928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  <a:endCxn id="12" idx="1"/>
            </p:cNvCxnSpPr>
            <p:nvPr/>
          </p:nvCxnSpPr>
          <p:spPr>
            <a:xfrm flipV="1">
              <a:off x="3865627" y="4511946"/>
              <a:ext cx="2548714" cy="948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2" idx="1"/>
            </p:cNvCxnSpPr>
            <p:nvPr/>
          </p:nvCxnSpPr>
          <p:spPr>
            <a:xfrm>
              <a:off x="5019579" y="3963147"/>
              <a:ext cx="1394762" cy="54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025916" y="2160176"/>
              <a:ext cx="2132993" cy="4373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2"/>
              <a:endCxn id="5" idx="0"/>
            </p:cNvCxnSpPr>
            <p:nvPr/>
          </p:nvCxnSpPr>
          <p:spPr>
            <a:xfrm flipH="1">
              <a:off x="1884782" y="2597537"/>
              <a:ext cx="2207631" cy="1613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2"/>
              <a:endCxn id="11" idx="0"/>
            </p:cNvCxnSpPr>
            <p:nvPr/>
          </p:nvCxnSpPr>
          <p:spPr>
            <a:xfrm flipH="1">
              <a:off x="3545674" y="2597537"/>
              <a:ext cx="546739" cy="25413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2"/>
              <a:endCxn id="10" idx="0"/>
            </p:cNvCxnSpPr>
            <p:nvPr/>
          </p:nvCxnSpPr>
          <p:spPr>
            <a:xfrm>
              <a:off x="4092413" y="2597537"/>
              <a:ext cx="607213" cy="10437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2"/>
              <a:endCxn id="12" idx="0"/>
            </p:cNvCxnSpPr>
            <p:nvPr/>
          </p:nvCxnSpPr>
          <p:spPr>
            <a:xfrm>
              <a:off x="4092413" y="2597537"/>
              <a:ext cx="2641882" cy="15925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49563" y="4284972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724766" y="2923833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373641" y="4267521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111531" y="6059650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H4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8" idx="6"/>
              <a:endCxn id="5" idx="1"/>
            </p:cNvCxnSpPr>
            <p:nvPr/>
          </p:nvCxnSpPr>
          <p:spPr>
            <a:xfrm>
              <a:off x="1217848" y="4532654"/>
              <a:ext cx="346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  <a:endCxn id="10" idx="0"/>
            </p:cNvCxnSpPr>
            <p:nvPr/>
          </p:nvCxnSpPr>
          <p:spPr>
            <a:xfrm flipH="1">
              <a:off x="4699626" y="3419197"/>
              <a:ext cx="459283" cy="22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3"/>
              <a:endCxn id="40" idx="2"/>
            </p:cNvCxnSpPr>
            <p:nvPr/>
          </p:nvCxnSpPr>
          <p:spPr>
            <a:xfrm>
              <a:off x="7054248" y="4511946"/>
              <a:ext cx="319393" cy="3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2"/>
              <a:endCxn id="41" idx="0"/>
            </p:cNvCxnSpPr>
            <p:nvPr/>
          </p:nvCxnSpPr>
          <p:spPr>
            <a:xfrm>
              <a:off x="3545674" y="5782527"/>
              <a:ext cx="0" cy="27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Enforce the following rules</a:t>
            </a:r>
          </a:p>
          <a:p>
            <a:pPr lvl="1"/>
            <a:r>
              <a:rPr lang="en-US" dirty="0" smtClean="0"/>
              <a:t>Everything follows shortest path</a:t>
            </a:r>
          </a:p>
          <a:p>
            <a:pPr lvl="1"/>
            <a:r>
              <a:rPr lang="en-US" dirty="0" smtClean="0"/>
              <a:t>When there are two shortest paths available</a:t>
            </a:r>
          </a:p>
          <a:p>
            <a:pPr lvl="2"/>
            <a:r>
              <a:rPr lang="en-US" dirty="0" smtClean="0"/>
              <a:t>ICMP and TCP packets take the upper/right path</a:t>
            </a:r>
          </a:p>
          <a:p>
            <a:pPr lvl="3"/>
            <a:r>
              <a:rPr lang="en-US" dirty="0" smtClean="0"/>
              <a:t>S1-S2-S3 and S2-S3-S4</a:t>
            </a:r>
            <a:endParaRPr lang="en-US" dirty="0"/>
          </a:p>
          <a:p>
            <a:pPr lvl="2"/>
            <a:r>
              <a:rPr lang="en-US" dirty="0" smtClean="0"/>
              <a:t>UDP packets take the lower/left path</a:t>
            </a:r>
          </a:p>
          <a:p>
            <a:pPr lvl="3"/>
            <a:r>
              <a:rPr lang="en-US" dirty="0" smtClean="0"/>
              <a:t>S1-S4-S3 and S2-S1-S4</a:t>
            </a:r>
          </a:p>
          <a:p>
            <a:pPr lvl="1"/>
            <a:r>
              <a:rPr lang="en-US" dirty="0" smtClean="0"/>
              <a:t>H1 and H3 cannot </a:t>
            </a:r>
            <a:r>
              <a:rPr lang="en-US" dirty="0"/>
              <a:t>have </a:t>
            </a:r>
            <a:r>
              <a:rPr lang="en-US" dirty="0" smtClean="0"/>
              <a:t>HTTP traffic (TCP with port:80)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connections are dropped with a </a:t>
            </a:r>
            <a:r>
              <a:rPr lang="en-US" dirty="0" smtClean="0"/>
              <a:t>TCP RST sent back to H1 or H3</a:t>
            </a:r>
          </a:p>
          <a:p>
            <a:pPr lvl="2"/>
            <a:r>
              <a:rPr lang="en-US" dirty="0" smtClean="0"/>
              <a:t>To be more specific, when the first TCP packet (SYN) arrives S1 or S3, forwarded it to controller, controller then create a RST packet and send it back to the host.</a:t>
            </a:r>
            <a:endParaRPr lang="en-US" dirty="0"/>
          </a:p>
          <a:p>
            <a:pPr lvl="1"/>
            <a:r>
              <a:rPr lang="en-US" dirty="0"/>
              <a:t>H2 </a:t>
            </a:r>
            <a:r>
              <a:rPr lang="en-US" dirty="0" smtClean="0"/>
              <a:t>and H3 cannot </a:t>
            </a:r>
            <a:r>
              <a:rPr lang="en-US" dirty="0"/>
              <a:t>have UDP </a:t>
            </a:r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simply drop packets at switches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ICMP &amp; TCP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775857" y="3265461"/>
            <a:ext cx="3329214" cy="517325"/>
          </a:xfrm>
          <a:custGeom>
            <a:avLst/>
            <a:gdLst>
              <a:gd name="connsiteX0" fmla="*/ 0 w 3329214"/>
              <a:gd name="connsiteY0" fmla="*/ 517325 h 517325"/>
              <a:gd name="connsiteX1" fmla="*/ 1641929 w 3329214"/>
              <a:gd name="connsiteY1" fmla="*/ 253 h 517325"/>
              <a:gd name="connsiteX2" fmla="*/ 3329214 w 3329214"/>
              <a:gd name="connsiteY2" fmla="*/ 462896 h 51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214" h="517325">
                <a:moveTo>
                  <a:pt x="0" y="517325"/>
                </a:moveTo>
                <a:cubicBezTo>
                  <a:pt x="543530" y="263324"/>
                  <a:pt x="1087060" y="9324"/>
                  <a:pt x="1641929" y="253"/>
                </a:cubicBezTo>
                <a:cubicBezTo>
                  <a:pt x="2196798" y="-8818"/>
                  <a:pt x="2763006" y="227039"/>
                  <a:pt x="3329214" y="46289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163786" y="3637643"/>
            <a:ext cx="1867800" cy="1152071"/>
          </a:xfrm>
          <a:custGeom>
            <a:avLst/>
            <a:gdLst>
              <a:gd name="connsiteX0" fmla="*/ 916214 w 1867800"/>
              <a:gd name="connsiteY0" fmla="*/ 0 h 1152071"/>
              <a:gd name="connsiteX1" fmla="*/ 1841500 w 1867800"/>
              <a:gd name="connsiteY1" fmla="*/ 362857 h 1152071"/>
              <a:gd name="connsiteX2" fmla="*/ 0 w 1867800"/>
              <a:gd name="connsiteY2" fmla="*/ 1152071 h 115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800" h="1152071">
                <a:moveTo>
                  <a:pt x="916214" y="0"/>
                </a:moveTo>
                <a:cubicBezTo>
                  <a:pt x="1455208" y="85422"/>
                  <a:pt x="1994202" y="170845"/>
                  <a:pt x="1841500" y="362857"/>
                </a:cubicBezTo>
                <a:cubicBezTo>
                  <a:pt x="1688798" y="554869"/>
                  <a:pt x="844399" y="853470"/>
                  <a:pt x="0" y="1152071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UDP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2676071" y="4073071"/>
            <a:ext cx="3383643" cy="870858"/>
          </a:xfrm>
          <a:custGeom>
            <a:avLst/>
            <a:gdLst>
              <a:gd name="connsiteX0" fmla="*/ 0 w 3383643"/>
              <a:gd name="connsiteY0" fmla="*/ 0 h 870858"/>
              <a:gd name="connsiteX1" fmla="*/ 952500 w 3383643"/>
              <a:gd name="connsiteY1" fmla="*/ 870858 h 870858"/>
              <a:gd name="connsiteX2" fmla="*/ 3383643 w 3383643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643" h="870858">
                <a:moveTo>
                  <a:pt x="0" y="0"/>
                </a:moveTo>
                <a:cubicBezTo>
                  <a:pt x="194280" y="435429"/>
                  <a:pt x="388560" y="870858"/>
                  <a:pt x="952500" y="870858"/>
                </a:cubicBezTo>
                <a:cubicBezTo>
                  <a:pt x="1516440" y="870858"/>
                  <a:pt x="2450041" y="435429"/>
                  <a:pt x="3383643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23007" y="3347357"/>
            <a:ext cx="1894779" cy="1669143"/>
          </a:xfrm>
          <a:custGeom>
            <a:avLst/>
            <a:gdLst>
              <a:gd name="connsiteX0" fmla="*/ 1894779 w 1894779"/>
              <a:gd name="connsiteY0" fmla="*/ 0 h 1669143"/>
              <a:gd name="connsiteX1" fmla="*/ 26064 w 1894779"/>
              <a:gd name="connsiteY1" fmla="*/ 453572 h 1669143"/>
              <a:gd name="connsiteX2" fmla="*/ 751779 w 1894779"/>
              <a:gd name="connsiteY2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79" h="1669143">
                <a:moveTo>
                  <a:pt x="1894779" y="0"/>
                </a:moveTo>
                <a:cubicBezTo>
                  <a:pt x="1055671" y="87691"/>
                  <a:pt x="216564" y="175382"/>
                  <a:pt x="26064" y="453572"/>
                </a:cubicBezTo>
                <a:cubicBezTo>
                  <a:pt x="-164436" y="731762"/>
                  <a:pt x="751779" y="1669143"/>
                  <a:pt x="751779" y="1669143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H1 and H3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9343" y="3374571"/>
            <a:ext cx="1406073" cy="362858"/>
            <a:chOff x="0" y="3374571"/>
            <a:chExt cx="1406073" cy="362858"/>
          </a:xfrm>
        </p:grpSpPr>
        <p:sp>
          <p:nvSpPr>
            <p:cNvPr id="5" name="Right Arrow 4"/>
            <p:cNvSpPr/>
            <p:nvPr/>
          </p:nvSpPr>
          <p:spPr>
            <a:xfrm>
              <a:off x="988787" y="3438068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6520528" y="3256639"/>
            <a:ext cx="1406073" cy="362858"/>
            <a:chOff x="0" y="3374571"/>
            <a:chExt cx="1406073" cy="362858"/>
          </a:xfrm>
        </p:grpSpPr>
        <p:sp>
          <p:nvSpPr>
            <p:cNvPr id="10" name="Right Arrow 9"/>
            <p:cNvSpPr/>
            <p:nvPr/>
          </p:nvSpPr>
          <p:spPr>
            <a:xfrm>
              <a:off x="988787" y="3438068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sp>
        <p:nvSpPr>
          <p:cNvPr id="12" name="Right Arrow 11"/>
          <p:cNvSpPr/>
          <p:nvPr/>
        </p:nvSpPr>
        <p:spPr>
          <a:xfrm rot="19241155">
            <a:off x="2819387" y="2792182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090235">
            <a:off x="5583305" y="2793958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2581</TotalTime>
  <Words>571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Adjacency</vt:lpstr>
      <vt:lpstr>EL9333 – Lab 4</vt:lpstr>
      <vt:lpstr>Objectives</vt:lpstr>
      <vt:lpstr>Writing a Controller</vt:lpstr>
      <vt:lpstr>RYU</vt:lpstr>
      <vt:lpstr>Task in this Lab</vt:lpstr>
      <vt:lpstr>Task in this Lab</vt:lpstr>
      <vt:lpstr>General Rule – ICMP &amp; TCP</vt:lpstr>
      <vt:lpstr>General Rule – UDP</vt:lpstr>
      <vt:lpstr>Drop HTTP between H1 and H3</vt:lpstr>
      <vt:lpstr>Drop HTTP between H1 and H3</vt:lpstr>
      <vt:lpstr>Drop UDP between H2 and H3</vt:lpstr>
      <vt:lpstr>Hint!</vt:lpstr>
      <vt:lpstr>RYU – Simple Learning Switch</vt:lpstr>
      <vt:lpstr>Feature Handler</vt:lpstr>
      <vt:lpstr>Packet-In</vt:lpstr>
      <vt:lpstr>To Run Your Controller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ChenSicong</cp:lastModifiedBy>
  <cp:revision>78</cp:revision>
  <dcterms:created xsi:type="dcterms:W3CDTF">2015-10-23T18:17:53Z</dcterms:created>
  <dcterms:modified xsi:type="dcterms:W3CDTF">2017-05-11T16:32:17Z</dcterms:modified>
</cp:coreProperties>
</file>