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61" r:id="rId4"/>
    <p:sldId id="262" r:id="rId5"/>
    <p:sldId id="263" r:id="rId6"/>
    <p:sldId id="265" r:id="rId7"/>
    <p:sldId id="266" r:id="rId8"/>
    <p:sldId id="267" r:id="rId9"/>
    <p:sldId id="264" r:id="rId10"/>
    <p:sldId id="260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6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4/6/17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4/6/17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4/6/17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4/6/17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4/6/17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EL9333 – Lab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Cing-Yu (Frank) Chu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656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RYU documentation and examples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ryu.readthedocs.org</a:t>
            </a:r>
            <a:r>
              <a:rPr lang="en-US" dirty="0"/>
              <a:t>/en/latest/</a:t>
            </a:r>
          </a:p>
          <a:p>
            <a:pPr lvl="1"/>
            <a:r>
              <a:rPr lang="en-US" dirty="0"/>
              <a:t>http://osrg.github.io/ryu-book/en/html</a:t>
            </a:r>
            <a:r>
              <a:rPr lang="en-US" dirty="0" smtClean="0"/>
              <a:t>/</a:t>
            </a:r>
          </a:p>
          <a:p>
            <a:pPr lvl="1"/>
            <a:endParaRPr lang="en-US" dirty="0"/>
          </a:p>
          <a:p>
            <a:r>
              <a:rPr lang="en-US" dirty="0" smtClean="0"/>
              <a:t>hping3 usage </a:t>
            </a:r>
          </a:p>
          <a:p>
            <a:pPr lvl="1"/>
            <a:r>
              <a:rPr lang="en-US" dirty="0"/>
              <a:t>http://linux.die.net/man/8/</a:t>
            </a:r>
            <a:r>
              <a:rPr lang="en-US" dirty="0" smtClean="0"/>
              <a:t>hping3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ovs-vsctl</a:t>
            </a:r>
            <a:r>
              <a:rPr lang="en-US" dirty="0" smtClean="0"/>
              <a:t> and </a:t>
            </a:r>
            <a:r>
              <a:rPr lang="en-US" dirty="0" err="1" smtClean="0"/>
              <a:t>ovs-ofctl</a:t>
            </a:r>
            <a:endParaRPr lang="en-US" dirty="0" smtClean="0"/>
          </a:p>
          <a:p>
            <a:pPr lvl="1"/>
            <a:r>
              <a:rPr lang="en-US" dirty="0"/>
              <a:t>http://www.pica8.com/document/v2.3/html/</a:t>
            </a:r>
            <a:r>
              <a:rPr lang="en-US" dirty="0" err="1"/>
              <a:t>ovs</a:t>
            </a:r>
            <a:r>
              <a:rPr lang="en-US" dirty="0"/>
              <a:t>-commands-reference/#</a:t>
            </a:r>
            <a:r>
              <a:rPr lang="en-US" dirty="0" smtClean="0"/>
              <a:t>1081533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openvswitch.org</a:t>
            </a:r>
            <a:r>
              <a:rPr lang="en-US" dirty="0"/>
              <a:t>/support/</a:t>
            </a:r>
            <a:r>
              <a:rPr lang="en-US" dirty="0" err="1"/>
              <a:t>dist</a:t>
            </a:r>
            <a:r>
              <a:rPr lang="en-US" dirty="0"/>
              <a:t>-docs/ovs-vsctl.8.</a:t>
            </a:r>
            <a:r>
              <a:rPr lang="en-US" dirty="0" smtClean="0"/>
              <a:t>txt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openvswitch.org</a:t>
            </a:r>
            <a:r>
              <a:rPr lang="en-US" dirty="0"/>
              <a:t>/support/</a:t>
            </a:r>
            <a:r>
              <a:rPr lang="en-US" dirty="0" err="1"/>
              <a:t>dist</a:t>
            </a:r>
            <a:r>
              <a:rPr lang="en-US" dirty="0"/>
              <a:t>-docs/ovs-ofctl.8.txt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68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 understand the operation of </a:t>
            </a:r>
            <a:r>
              <a:rPr lang="en-US" dirty="0" err="1"/>
              <a:t>OpenFlow</a:t>
            </a:r>
            <a:r>
              <a:rPr lang="en-US" dirty="0"/>
              <a:t> and observe the operations </a:t>
            </a:r>
            <a:endParaRPr lang="en-US" dirty="0" smtClean="0"/>
          </a:p>
          <a:p>
            <a:r>
              <a:rPr lang="en-US" dirty="0"/>
              <a:t>Learn basic skill of configuring an </a:t>
            </a:r>
            <a:r>
              <a:rPr lang="en-US" dirty="0" err="1"/>
              <a:t>OpenFlow</a:t>
            </a:r>
            <a:r>
              <a:rPr lang="en-US" dirty="0"/>
              <a:t> Switch </a:t>
            </a:r>
            <a:endParaRPr lang="en-US" dirty="0" smtClean="0"/>
          </a:p>
          <a:p>
            <a:r>
              <a:rPr lang="en-US" dirty="0"/>
              <a:t>Trigger and observe the behavior of flow table </a:t>
            </a:r>
            <a:r>
              <a:rPr lang="en-US" dirty="0" smtClean="0"/>
              <a:t>overflow</a:t>
            </a:r>
          </a:p>
          <a:p>
            <a:r>
              <a:rPr lang="en-US" dirty="0" smtClean="0"/>
              <a:t>Learn to manage flows based on limited network resources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4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and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Everything you learned from Lab 1 to Lab 4 including</a:t>
            </a:r>
          </a:p>
          <a:p>
            <a:pPr lvl="1"/>
            <a:r>
              <a:rPr lang="en-US" dirty="0" err="1" smtClean="0"/>
              <a:t>Mininet</a:t>
            </a:r>
            <a:endParaRPr lang="en-US" dirty="0" smtClean="0"/>
          </a:p>
          <a:p>
            <a:pPr lvl="1"/>
            <a:r>
              <a:rPr lang="en-US" dirty="0" smtClean="0"/>
              <a:t>RYU controller</a:t>
            </a:r>
          </a:p>
          <a:p>
            <a:pPr lvl="1"/>
            <a:r>
              <a:rPr lang="en-US" dirty="0" err="1" smtClean="0"/>
              <a:t>ovs-ofctl</a:t>
            </a:r>
            <a:endParaRPr lang="en-US" dirty="0" smtClean="0"/>
          </a:p>
          <a:p>
            <a:r>
              <a:rPr lang="en-US" dirty="0" smtClean="0"/>
              <a:t>New command: </a:t>
            </a:r>
            <a:r>
              <a:rPr lang="en-US" dirty="0" err="1"/>
              <a:t>ovs-vsctl</a:t>
            </a:r>
            <a:endParaRPr lang="en-US" dirty="0" smtClean="0"/>
          </a:p>
          <a:p>
            <a:pPr lvl="1"/>
            <a:r>
              <a:rPr lang="en-US" dirty="0" err="1"/>
              <a:t>ovs-vsctl</a:t>
            </a:r>
            <a:r>
              <a:rPr lang="en-US" dirty="0"/>
              <a:t> </a:t>
            </a:r>
            <a:r>
              <a:rPr lang="en-US" dirty="0" smtClean="0"/>
              <a:t>add bridge</a:t>
            </a:r>
          </a:p>
          <a:p>
            <a:pPr lvl="2"/>
            <a:r>
              <a:rPr lang="en-US" dirty="0" smtClean="0"/>
              <a:t>ex: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ovs-vsctl</a:t>
            </a:r>
            <a:r>
              <a:rPr lang="en-US" dirty="0"/>
              <a:t> add bridge s1 </a:t>
            </a:r>
            <a:r>
              <a:rPr lang="en-US" dirty="0" err="1"/>
              <a:t>flow_tables</a:t>
            </a:r>
            <a:r>
              <a:rPr lang="en-US" dirty="0"/>
              <a:t> 0=@frank -- --id=@frank create </a:t>
            </a:r>
            <a:r>
              <a:rPr lang="en-US" dirty="0" err="1"/>
              <a:t>flow_table</a:t>
            </a:r>
            <a:r>
              <a:rPr lang="en-US" dirty="0"/>
              <a:t> </a:t>
            </a:r>
            <a:r>
              <a:rPr lang="en-US" dirty="0" err="1"/>
              <a:t>flow_limit</a:t>
            </a:r>
            <a:r>
              <a:rPr lang="en-US" dirty="0"/>
              <a:t> = 100 </a:t>
            </a:r>
            <a:endParaRPr lang="en-US" dirty="0" smtClean="0"/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ovs-vsctl</a:t>
            </a:r>
            <a:r>
              <a:rPr lang="en-US" dirty="0"/>
              <a:t> list </a:t>
            </a:r>
            <a:r>
              <a:rPr lang="en-US" dirty="0" smtClean="0"/>
              <a:t>bridge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ovs-vsctl</a:t>
            </a:r>
            <a:r>
              <a:rPr lang="en-US" dirty="0"/>
              <a:t> list </a:t>
            </a:r>
            <a:r>
              <a:rPr lang="en-US" dirty="0" err="1"/>
              <a:t>flow_table</a:t>
            </a:r>
            <a:endParaRPr lang="en-US" dirty="0"/>
          </a:p>
          <a:p>
            <a:r>
              <a:rPr lang="en-US" dirty="0" smtClean="0"/>
              <a:t>New tool: hping3</a:t>
            </a:r>
          </a:p>
          <a:p>
            <a:pPr lvl="1"/>
            <a:r>
              <a:rPr lang="en-US" dirty="0"/>
              <a:t>ex</a:t>
            </a:r>
            <a:r>
              <a:rPr lang="en-US" dirty="0" smtClean="0"/>
              <a:t>: </a:t>
            </a:r>
            <a:r>
              <a:rPr lang="en-US" dirty="0"/>
              <a:t>generate TCP traffic from h1 to h2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de-DE" dirty="0" err="1" smtClean="0"/>
              <a:t>mininet</a:t>
            </a:r>
            <a:r>
              <a:rPr lang="de-DE" dirty="0"/>
              <a:t>&gt; h1 hping3 –c 40 –p ++3000 –i u50000 </a:t>
            </a:r>
            <a:r>
              <a:rPr lang="de-DE" dirty="0" smtClean="0"/>
              <a:t>h2</a:t>
            </a:r>
            <a:br>
              <a:rPr lang="de-DE" dirty="0" smtClean="0"/>
            </a:br>
            <a:r>
              <a:rPr lang="de-DE" dirty="0" smtClean="0"/>
              <a:t>c: </a:t>
            </a:r>
            <a:r>
              <a:rPr lang="de-DE" dirty="0" err="1" smtClean="0"/>
              <a:t>count</a:t>
            </a:r>
            <a:r>
              <a:rPr lang="de-DE" dirty="0" smtClean="0"/>
              <a:t>, -p: </a:t>
            </a:r>
            <a:r>
              <a:rPr lang="de-DE" dirty="0" err="1" smtClean="0"/>
              <a:t>port</a:t>
            </a:r>
            <a:r>
              <a:rPr lang="de-DE" dirty="0" smtClean="0"/>
              <a:t>, -i: </a:t>
            </a:r>
            <a:r>
              <a:rPr lang="de-DE" dirty="0" err="1" smtClean="0"/>
              <a:t>interval</a:t>
            </a:r>
            <a:endParaRPr lang="de-DE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485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topology the required in lab 5</a:t>
            </a:r>
          </a:p>
          <a:p>
            <a:pPr lvl="1"/>
            <a:r>
              <a:rPr lang="en-US" dirty="0" smtClean="0"/>
              <a:t>a costumed topology file is provided (on NYU Classes)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512787" y="2812143"/>
            <a:ext cx="2157187" cy="3050721"/>
            <a:chOff x="2512787" y="2812143"/>
            <a:chExt cx="2157187" cy="3050721"/>
          </a:xfrm>
        </p:grpSpPr>
        <p:sp>
          <p:nvSpPr>
            <p:cNvPr id="4" name="Rectangle 3"/>
            <p:cNvSpPr/>
            <p:nvPr/>
          </p:nvSpPr>
          <p:spPr>
            <a:xfrm>
              <a:off x="2512787" y="2812143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S1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098473" y="2812143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S2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12787" y="4025901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S3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98474" y="4025901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S4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512787" y="5291364"/>
              <a:ext cx="571500" cy="5715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H1</a:t>
              </a:r>
              <a:endParaRPr lang="en-US" sz="14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098473" y="5291364"/>
              <a:ext cx="571500" cy="5715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H2</a:t>
              </a:r>
              <a:endParaRPr lang="en-US" sz="1400" dirty="0"/>
            </a:p>
          </p:txBody>
        </p:sp>
        <p:cxnSp>
          <p:nvCxnSpPr>
            <p:cNvPr id="11" name="Straight Connector 10"/>
            <p:cNvCxnSpPr>
              <a:stCxn id="4" idx="2"/>
              <a:endCxn id="6" idx="0"/>
            </p:cNvCxnSpPr>
            <p:nvPr/>
          </p:nvCxnSpPr>
          <p:spPr>
            <a:xfrm>
              <a:off x="2798537" y="3383643"/>
              <a:ext cx="0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2"/>
              <a:endCxn id="7" idx="0"/>
            </p:cNvCxnSpPr>
            <p:nvPr/>
          </p:nvCxnSpPr>
          <p:spPr>
            <a:xfrm>
              <a:off x="4384223" y="3383643"/>
              <a:ext cx="1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2"/>
              <a:endCxn id="6" idx="0"/>
            </p:cNvCxnSpPr>
            <p:nvPr/>
          </p:nvCxnSpPr>
          <p:spPr>
            <a:xfrm flipH="1">
              <a:off x="2798537" y="3383643"/>
              <a:ext cx="1585686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2"/>
              <a:endCxn id="7" idx="0"/>
            </p:cNvCxnSpPr>
            <p:nvPr/>
          </p:nvCxnSpPr>
          <p:spPr>
            <a:xfrm>
              <a:off x="2798537" y="3383643"/>
              <a:ext cx="1585687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6" idx="2"/>
              <a:endCxn id="8" idx="0"/>
            </p:cNvCxnSpPr>
            <p:nvPr/>
          </p:nvCxnSpPr>
          <p:spPr>
            <a:xfrm>
              <a:off x="2798537" y="4597401"/>
              <a:ext cx="0" cy="69396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2"/>
              <a:endCxn id="9" idx="0"/>
            </p:cNvCxnSpPr>
            <p:nvPr/>
          </p:nvCxnSpPr>
          <p:spPr>
            <a:xfrm flipH="1">
              <a:off x="4384223" y="4597401"/>
              <a:ext cx="1" cy="69396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2553605" y="4597401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544534" y="3795489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02648" y="3853542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347940" y="3804554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862613" y="3835400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307106" y="4575631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540000" y="3361873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043475" y="3307447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851727" y="3305630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347940" y="3361875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447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 Task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the flow table size at top-level switches</a:t>
            </a:r>
          </a:p>
          <a:p>
            <a:pPr lvl="1"/>
            <a:r>
              <a:rPr lang="en-US" dirty="0" smtClean="0"/>
              <a:t>set the flow table size to 100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773133" y="3050270"/>
            <a:ext cx="2157187" cy="3050721"/>
            <a:chOff x="2512787" y="2812143"/>
            <a:chExt cx="2157187" cy="3050721"/>
          </a:xfrm>
        </p:grpSpPr>
        <p:sp>
          <p:nvSpPr>
            <p:cNvPr id="5" name="Rectangle 4"/>
            <p:cNvSpPr/>
            <p:nvPr/>
          </p:nvSpPr>
          <p:spPr>
            <a:xfrm>
              <a:off x="2512787" y="2812143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098473" y="2812143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S2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12787" y="4025901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98474" y="4025901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S4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512787" y="5291364"/>
              <a:ext cx="571500" cy="5715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H1</a:t>
              </a:r>
              <a:endParaRPr lang="en-US" sz="14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098473" y="5291364"/>
              <a:ext cx="571500" cy="5715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H2</a:t>
              </a:r>
              <a:endParaRPr lang="en-US" sz="1400" dirty="0"/>
            </a:p>
          </p:txBody>
        </p:sp>
        <p:cxnSp>
          <p:nvCxnSpPr>
            <p:cNvPr id="11" name="Straight Connector 10"/>
            <p:cNvCxnSpPr>
              <a:stCxn id="5" idx="2"/>
              <a:endCxn id="7" idx="0"/>
            </p:cNvCxnSpPr>
            <p:nvPr/>
          </p:nvCxnSpPr>
          <p:spPr>
            <a:xfrm>
              <a:off x="2798537" y="3383643"/>
              <a:ext cx="0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6" idx="2"/>
              <a:endCxn id="8" idx="0"/>
            </p:cNvCxnSpPr>
            <p:nvPr/>
          </p:nvCxnSpPr>
          <p:spPr>
            <a:xfrm>
              <a:off x="4384223" y="3383643"/>
              <a:ext cx="1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2"/>
              <a:endCxn id="7" idx="0"/>
            </p:cNvCxnSpPr>
            <p:nvPr/>
          </p:nvCxnSpPr>
          <p:spPr>
            <a:xfrm flipH="1">
              <a:off x="2798537" y="3383643"/>
              <a:ext cx="1585686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2"/>
              <a:endCxn id="8" idx="0"/>
            </p:cNvCxnSpPr>
            <p:nvPr/>
          </p:nvCxnSpPr>
          <p:spPr>
            <a:xfrm>
              <a:off x="2798537" y="3383643"/>
              <a:ext cx="1585687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2"/>
              <a:endCxn id="9" idx="0"/>
            </p:cNvCxnSpPr>
            <p:nvPr/>
          </p:nvCxnSpPr>
          <p:spPr>
            <a:xfrm>
              <a:off x="2798537" y="4597401"/>
              <a:ext cx="0" cy="69396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2"/>
              <a:endCxn id="10" idx="0"/>
            </p:cNvCxnSpPr>
            <p:nvPr/>
          </p:nvCxnSpPr>
          <p:spPr>
            <a:xfrm flipH="1">
              <a:off x="4384223" y="4597401"/>
              <a:ext cx="1" cy="69396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2553605" y="4597401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44534" y="3795489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02648" y="3853542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47940" y="3804554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62613" y="3835400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07106" y="4575631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40000" y="3361873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43475" y="3307447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851727" y="3305630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47940" y="3361875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2517319" y="2873377"/>
            <a:ext cx="2617109" cy="1009194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052789" y="2910794"/>
            <a:ext cx="2213428" cy="47398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use ‘</a:t>
            </a:r>
            <a:r>
              <a:rPr lang="en-US" dirty="0" err="1" smtClean="0">
                <a:solidFill>
                  <a:srgbClr val="FF0000"/>
                </a:solidFill>
              </a:rPr>
              <a:t>ovs-vsctl</a:t>
            </a:r>
            <a:r>
              <a:rPr lang="en-US" dirty="0" smtClean="0">
                <a:solidFill>
                  <a:srgbClr val="FF0000"/>
                </a:solidFill>
              </a:rPr>
              <a:t>’ to set flow table size = 100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31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 Task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controller that performs</a:t>
            </a:r>
          </a:p>
          <a:p>
            <a:pPr lvl="1"/>
            <a:r>
              <a:rPr lang="en-US" dirty="0" smtClean="0"/>
              <a:t>when a new TCP flow arrives, (</a:t>
            </a:r>
            <a:r>
              <a:rPr lang="en-US" dirty="0" err="1" smtClean="0"/>
              <a:t>srcIP</a:t>
            </a:r>
            <a:r>
              <a:rPr lang="en-US" dirty="0" smtClean="0"/>
              <a:t>, </a:t>
            </a:r>
            <a:r>
              <a:rPr lang="en-US" dirty="0" err="1" smtClean="0"/>
              <a:t>dstIP</a:t>
            </a:r>
            <a:r>
              <a:rPr lang="en-US" dirty="0" smtClean="0"/>
              <a:t>, </a:t>
            </a:r>
            <a:r>
              <a:rPr lang="en-US" dirty="0" err="1" smtClean="0"/>
              <a:t>srcPort</a:t>
            </a:r>
            <a:r>
              <a:rPr lang="en-US" dirty="0" smtClean="0"/>
              <a:t>, </a:t>
            </a:r>
            <a:r>
              <a:rPr lang="en-US" dirty="0" err="1" smtClean="0"/>
              <a:t>dstPort</a:t>
            </a:r>
            <a:r>
              <a:rPr lang="en-US" dirty="0" smtClean="0"/>
              <a:t>), the switch </a:t>
            </a:r>
            <a:r>
              <a:rPr lang="en-US" smtClean="0"/>
              <a:t>(S3 &amp; </a:t>
            </a:r>
            <a:r>
              <a:rPr lang="en-US" dirty="0" smtClean="0"/>
              <a:t>S4) forward the first packet to controller</a:t>
            </a:r>
            <a:endParaRPr lang="en-US" dirty="0"/>
          </a:p>
          <a:p>
            <a:pPr lvl="1"/>
            <a:r>
              <a:rPr lang="en-US" dirty="0" smtClean="0"/>
              <a:t>controller sets up a path S3-S1-S4 for both directions</a:t>
            </a:r>
          </a:p>
          <a:p>
            <a:pPr lvl="1"/>
            <a:r>
              <a:rPr lang="en-US" dirty="0" smtClean="0"/>
              <a:t>1 flow </a:t>
            </a:r>
            <a:r>
              <a:rPr lang="en-US" dirty="0" smtClean="0">
                <a:sym typeface="Wingdings"/>
              </a:rPr>
              <a:t> 2 rules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40707" y="3463024"/>
            <a:ext cx="2157187" cy="3050721"/>
            <a:chOff x="2512787" y="2812143"/>
            <a:chExt cx="2157187" cy="3050721"/>
          </a:xfrm>
        </p:grpSpPr>
        <p:sp>
          <p:nvSpPr>
            <p:cNvPr id="5" name="Rectangle 4"/>
            <p:cNvSpPr/>
            <p:nvPr/>
          </p:nvSpPr>
          <p:spPr>
            <a:xfrm>
              <a:off x="2512787" y="2812143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098473" y="2812143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S2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12787" y="4025901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98474" y="4025901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S4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512787" y="5291364"/>
              <a:ext cx="571500" cy="5715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H1</a:t>
              </a:r>
              <a:endParaRPr lang="en-US" sz="14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098473" y="5291364"/>
              <a:ext cx="571500" cy="5715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H2</a:t>
              </a:r>
              <a:endParaRPr lang="en-US" sz="1400" dirty="0"/>
            </a:p>
          </p:txBody>
        </p:sp>
        <p:cxnSp>
          <p:nvCxnSpPr>
            <p:cNvPr id="11" name="Straight Connector 10"/>
            <p:cNvCxnSpPr>
              <a:stCxn id="5" idx="2"/>
              <a:endCxn id="7" idx="0"/>
            </p:cNvCxnSpPr>
            <p:nvPr/>
          </p:nvCxnSpPr>
          <p:spPr>
            <a:xfrm>
              <a:off x="2798537" y="3383643"/>
              <a:ext cx="0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6" idx="2"/>
              <a:endCxn id="8" idx="0"/>
            </p:cNvCxnSpPr>
            <p:nvPr/>
          </p:nvCxnSpPr>
          <p:spPr>
            <a:xfrm>
              <a:off x="4384223" y="3383643"/>
              <a:ext cx="1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2"/>
              <a:endCxn id="7" idx="0"/>
            </p:cNvCxnSpPr>
            <p:nvPr/>
          </p:nvCxnSpPr>
          <p:spPr>
            <a:xfrm flipH="1">
              <a:off x="2798537" y="3383643"/>
              <a:ext cx="1585686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2"/>
              <a:endCxn id="8" idx="0"/>
            </p:cNvCxnSpPr>
            <p:nvPr/>
          </p:nvCxnSpPr>
          <p:spPr>
            <a:xfrm>
              <a:off x="2798537" y="3383643"/>
              <a:ext cx="1585687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2"/>
              <a:endCxn id="9" idx="0"/>
            </p:cNvCxnSpPr>
            <p:nvPr/>
          </p:nvCxnSpPr>
          <p:spPr>
            <a:xfrm>
              <a:off x="2798537" y="4597401"/>
              <a:ext cx="0" cy="69396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2"/>
              <a:endCxn id="10" idx="0"/>
            </p:cNvCxnSpPr>
            <p:nvPr/>
          </p:nvCxnSpPr>
          <p:spPr>
            <a:xfrm flipH="1">
              <a:off x="4384223" y="4597401"/>
              <a:ext cx="1" cy="69396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2553605" y="4597401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44534" y="3795489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02648" y="3853542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47940" y="3804554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62613" y="3835400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07106" y="4575631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40000" y="3361873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43475" y="3307447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851727" y="3305630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47940" y="3361875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Freeform 26"/>
          <p:cNvSpPr/>
          <p:nvPr/>
        </p:nvSpPr>
        <p:spPr>
          <a:xfrm>
            <a:off x="4398421" y="3917496"/>
            <a:ext cx="2092130" cy="1999345"/>
          </a:xfrm>
          <a:custGeom>
            <a:avLst/>
            <a:gdLst>
              <a:gd name="connsiteX0" fmla="*/ 171115 w 2092130"/>
              <a:gd name="connsiteY0" fmla="*/ 1999345 h 1999345"/>
              <a:gd name="connsiteX1" fmla="*/ 162044 w 2092130"/>
              <a:gd name="connsiteY1" fmla="*/ 67131 h 1999345"/>
              <a:gd name="connsiteX2" fmla="*/ 1876544 w 2092130"/>
              <a:gd name="connsiteY2" fmla="*/ 584202 h 1999345"/>
              <a:gd name="connsiteX3" fmla="*/ 2067044 w 2092130"/>
              <a:gd name="connsiteY3" fmla="*/ 1963059 h 199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30" h="1999345">
                <a:moveTo>
                  <a:pt x="171115" y="1999345"/>
                </a:moveTo>
                <a:cubicBezTo>
                  <a:pt x="24460" y="1151166"/>
                  <a:pt x="-122194" y="302988"/>
                  <a:pt x="162044" y="67131"/>
                </a:cubicBezTo>
                <a:cubicBezTo>
                  <a:pt x="446282" y="-168726"/>
                  <a:pt x="1559044" y="268214"/>
                  <a:pt x="1876544" y="584202"/>
                </a:cubicBezTo>
                <a:cubicBezTo>
                  <a:pt x="2194044" y="900190"/>
                  <a:pt x="2067044" y="1963059"/>
                  <a:pt x="2067044" y="1963059"/>
                </a:cubicBezTo>
              </a:path>
            </a:pathLst>
          </a:cu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28616"/>
              </p:ext>
            </p:extLst>
          </p:nvPr>
        </p:nvGraphicFramePr>
        <p:xfrm>
          <a:off x="693053" y="4051306"/>
          <a:ext cx="3238084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5287"/>
                <a:gridCol w="710290"/>
                <a:gridCol w="908752"/>
                <a:gridCol w="9337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 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dst</a:t>
                      </a:r>
                      <a:r>
                        <a:rPr lang="en-US" dirty="0" smtClean="0"/>
                        <a:t> 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 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dst</a:t>
                      </a:r>
                      <a:r>
                        <a:rPr lang="en-US" dirty="0" smtClean="0"/>
                        <a:t> 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503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 Task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hping3 to send 60 flows (with varied </a:t>
            </a:r>
            <a:r>
              <a:rPr lang="en-US" dirty="0" err="1" smtClean="0"/>
              <a:t>dst</a:t>
            </a:r>
            <a:r>
              <a:rPr lang="en-US" dirty="0" smtClean="0"/>
              <a:t> port #) from H1 to H2</a:t>
            </a:r>
          </a:p>
          <a:p>
            <a:r>
              <a:rPr lang="en-US" dirty="0" smtClean="0"/>
              <a:t>Observe flow table overflow message</a:t>
            </a:r>
          </a:p>
          <a:p>
            <a:pPr lvl="1"/>
            <a:r>
              <a:rPr lang="en-US" dirty="0" smtClean="0"/>
              <a:t>add --verbose to </a:t>
            </a:r>
            <a:r>
              <a:rPr lang="en-US" dirty="0" err="1" smtClean="0"/>
              <a:t>ryu</a:t>
            </a:r>
            <a:r>
              <a:rPr lang="en-US" dirty="0" smtClean="0"/>
              <a:t>-manager</a:t>
            </a:r>
          </a:p>
          <a:p>
            <a:pPr lvl="1"/>
            <a:r>
              <a:rPr lang="en-US" dirty="0" smtClean="0"/>
              <a:t>overflow should happen around 50 flows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610921" y="3608167"/>
            <a:ext cx="2157187" cy="3050721"/>
            <a:chOff x="2512787" y="2812143"/>
            <a:chExt cx="2157187" cy="3050721"/>
          </a:xfrm>
        </p:grpSpPr>
        <p:sp>
          <p:nvSpPr>
            <p:cNvPr id="5" name="Rectangle 4"/>
            <p:cNvSpPr/>
            <p:nvPr/>
          </p:nvSpPr>
          <p:spPr>
            <a:xfrm>
              <a:off x="2512787" y="2812143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098473" y="2812143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S2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12787" y="4025901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98474" y="4025901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S4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512787" y="5291364"/>
              <a:ext cx="571500" cy="5715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H1</a:t>
              </a:r>
              <a:endParaRPr lang="en-US" sz="14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098473" y="5291364"/>
              <a:ext cx="571500" cy="5715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H2</a:t>
              </a:r>
              <a:endParaRPr lang="en-US" sz="1400" dirty="0"/>
            </a:p>
          </p:txBody>
        </p:sp>
        <p:cxnSp>
          <p:nvCxnSpPr>
            <p:cNvPr id="11" name="Straight Connector 10"/>
            <p:cNvCxnSpPr>
              <a:stCxn id="5" idx="2"/>
              <a:endCxn id="7" idx="0"/>
            </p:cNvCxnSpPr>
            <p:nvPr/>
          </p:nvCxnSpPr>
          <p:spPr>
            <a:xfrm>
              <a:off x="2798537" y="3383643"/>
              <a:ext cx="0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6" idx="2"/>
              <a:endCxn id="8" idx="0"/>
            </p:cNvCxnSpPr>
            <p:nvPr/>
          </p:nvCxnSpPr>
          <p:spPr>
            <a:xfrm>
              <a:off x="4384223" y="3383643"/>
              <a:ext cx="1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2"/>
              <a:endCxn id="7" idx="0"/>
            </p:cNvCxnSpPr>
            <p:nvPr/>
          </p:nvCxnSpPr>
          <p:spPr>
            <a:xfrm flipH="1">
              <a:off x="2798537" y="3383643"/>
              <a:ext cx="1585686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2"/>
              <a:endCxn id="8" idx="0"/>
            </p:cNvCxnSpPr>
            <p:nvPr/>
          </p:nvCxnSpPr>
          <p:spPr>
            <a:xfrm>
              <a:off x="2798537" y="3383643"/>
              <a:ext cx="1585687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2"/>
              <a:endCxn id="9" idx="0"/>
            </p:cNvCxnSpPr>
            <p:nvPr/>
          </p:nvCxnSpPr>
          <p:spPr>
            <a:xfrm>
              <a:off x="2798537" y="4597401"/>
              <a:ext cx="0" cy="69396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2"/>
              <a:endCxn id="10" idx="0"/>
            </p:cNvCxnSpPr>
            <p:nvPr/>
          </p:nvCxnSpPr>
          <p:spPr>
            <a:xfrm flipH="1">
              <a:off x="4384223" y="4597401"/>
              <a:ext cx="1" cy="69396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2553605" y="4597401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44534" y="3795489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02648" y="3853542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47940" y="3804554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62613" y="3835400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07106" y="4575631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40000" y="3361873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43475" y="3307447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851727" y="3305630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47940" y="3361875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Freeform 26"/>
          <p:cNvSpPr/>
          <p:nvPr/>
        </p:nvSpPr>
        <p:spPr>
          <a:xfrm>
            <a:off x="5568635" y="4062639"/>
            <a:ext cx="2092130" cy="1999345"/>
          </a:xfrm>
          <a:custGeom>
            <a:avLst/>
            <a:gdLst>
              <a:gd name="connsiteX0" fmla="*/ 171115 w 2092130"/>
              <a:gd name="connsiteY0" fmla="*/ 1999345 h 1999345"/>
              <a:gd name="connsiteX1" fmla="*/ 162044 w 2092130"/>
              <a:gd name="connsiteY1" fmla="*/ 67131 h 1999345"/>
              <a:gd name="connsiteX2" fmla="*/ 1876544 w 2092130"/>
              <a:gd name="connsiteY2" fmla="*/ 584202 h 1999345"/>
              <a:gd name="connsiteX3" fmla="*/ 2067044 w 2092130"/>
              <a:gd name="connsiteY3" fmla="*/ 1963059 h 199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30" h="1999345">
                <a:moveTo>
                  <a:pt x="171115" y="1999345"/>
                </a:moveTo>
                <a:cubicBezTo>
                  <a:pt x="24460" y="1151166"/>
                  <a:pt x="-122194" y="302988"/>
                  <a:pt x="162044" y="67131"/>
                </a:cubicBezTo>
                <a:cubicBezTo>
                  <a:pt x="446282" y="-168726"/>
                  <a:pt x="1559044" y="268214"/>
                  <a:pt x="1876544" y="584202"/>
                </a:cubicBezTo>
                <a:cubicBezTo>
                  <a:pt x="2194044" y="900190"/>
                  <a:pt x="2067044" y="1963059"/>
                  <a:pt x="2067044" y="1963059"/>
                </a:cubicBezTo>
              </a:path>
            </a:pathLst>
          </a:cu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762737" y="5580298"/>
            <a:ext cx="1061118" cy="47398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hping3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84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 Task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your controller code so that </a:t>
            </a:r>
          </a:p>
          <a:p>
            <a:pPr lvl="1"/>
            <a:r>
              <a:rPr lang="en-US" dirty="0" smtClean="0"/>
              <a:t>50% of flows follow path S3-S1-S4</a:t>
            </a:r>
          </a:p>
          <a:p>
            <a:pPr lvl="1"/>
            <a:r>
              <a:rPr lang="en-US" dirty="0" smtClean="0"/>
              <a:t>50% of flows follow path S3-S2-S4</a:t>
            </a:r>
          </a:p>
          <a:p>
            <a:r>
              <a:rPr lang="en-US" dirty="0" smtClean="0"/>
              <a:t>Run the same hping3 setting again to see if overflow happens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306779" y="3576854"/>
            <a:ext cx="2157187" cy="3050721"/>
            <a:chOff x="2512787" y="2812143"/>
            <a:chExt cx="2157187" cy="3050721"/>
          </a:xfrm>
        </p:grpSpPr>
        <p:sp>
          <p:nvSpPr>
            <p:cNvPr id="5" name="Rectangle 4"/>
            <p:cNvSpPr/>
            <p:nvPr/>
          </p:nvSpPr>
          <p:spPr>
            <a:xfrm>
              <a:off x="2512787" y="2812143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098473" y="2812143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S2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12787" y="4025901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98474" y="4025901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S4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512787" y="5291364"/>
              <a:ext cx="571500" cy="5715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H1</a:t>
              </a:r>
              <a:endParaRPr lang="en-US" sz="14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098473" y="5291364"/>
              <a:ext cx="571500" cy="5715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H2</a:t>
              </a:r>
              <a:endParaRPr lang="en-US" sz="1400" dirty="0"/>
            </a:p>
          </p:txBody>
        </p:sp>
        <p:cxnSp>
          <p:nvCxnSpPr>
            <p:cNvPr id="11" name="Straight Connector 10"/>
            <p:cNvCxnSpPr>
              <a:stCxn id="5" idx="2"/>
              <a:endCxn id="7" idx="0"/>
            </p:cNvCxnSpPr>
            <p:nvPr/>
          </p:nvCxnSpPr>
          <p:spPr>
            <a:xfrm>
              <a:off x="2798537" y="3383643"/>
              <a:ext cx="0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6" idx="2"/>
              <a:endCxn id="8" idx="0"/>
            </p:cNvCxnSpPr>
            <p:nvPr/>
          </p:nvCxnSpPr>
          <p:spPr>
            <a:xfrm>
              <a:off x="4384223" y="3383643"/>
              <a:ext cx="1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2"/>
              <a:endCxn id="7" idx="0"/>
            </p:cNvCxnSpPr>
            <p:nvPr/>
          </p:nvCxnSpPr>
          <p:spPr>
            <a:xfrm flipH="1">
              <a:off x="2798537" y="3383643"/>
              <a:ext cx="1585686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2"/>
              <a:endCxn id="8" idx="0"/>
            </p:cNvCxnSpPr>
            <p:nvPr/>
          </p:nvCxnSpPr>
          <p:spPr>
            <a:xfrm>
              <a:off x="2798537" y="3383643"/>
              <a:ext cx="1585687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2"/>
              <a:endCxn id="9" idx="0"/>
            </p:cNvCxnSpPr>
            <p:nvPr/>
          </p:nvCxnSpPr>
          <p:spPr>
            <a:xfrm>
              <a:off x="2798537" y="4597401"/>
              <a:ext cx="0" cy="69396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2"/>
              <a:endCxn id="10" idx="0"/>
            </p:cNvCxnSpPr>
            <p:nvPr/>
          </p:nvCxnSpPr>
          <p:spPr>
            <a:xfrm flipH="1">
              <a:off x="4384223" y="4597401"/>
              <a:ext cx="1" cy="69396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2553605" y="4597401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44534" y="3795489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02648" y="3853542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47940" y="3804554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62613" y="3835400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07106" y="4575631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40000" y="3361873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43475" y="3307447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851727" y="3305630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47940" y="3361875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Freeform 26"/>
          <p:cNvSpPr/>
          <p:nvPr/>
        </p:nvSpPr>
        <p:spPr>
          <a:xfrm>
            <a:off x="3264493" y="4031326"/>
            <a:ext cx="2092130" cy="1999345"/>
          </a:xfrm>
          <a:custGeom>
            <a:avLst/>
            <a:gdLst>
              <a:gd name="connsiteX0" fmla="*/ 171115 w 2092130"/>
              <a:gd name="connsiteY0" fmla="*/ 1999345 h 1999345"/>
              <a:gd name="connsiteX1" fmla="*/ 162044 w 2092130"/>
              <a:gd name="connsiteY1" fmla="*/ 67131 h 1999345"/>
              <a:gd name="connsiteX2" fmla="*/ 1876544 w 2092130"/>
              <a:gd name="connsiteY2" fmla="*/ 584202 h 1999345"/>
              <a:gd name="connsiteX3" fmla="*/ 2067044 w 2092130"/>
              <a:gd name="connsiteY3" fmla="*/ 1963059 h 199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30" h="1999345">
                <a:moveTo>
                  <a:pt x="171115" y="1999345"/>
                </a:moveTo>
                <a:cubicBezTo>
                  <a:pt x="24460" y="1151166"/>
                  <a:pt x="-122194" y="302988"/>
                  <a:pt x="162044" y="67131"/>
                </a:cubicBezTo>
                <a:cubicBezTo>
                  <a:pt x="446282" y="-168726"/>
                  <a:pt x="1559044" y="268214"/>
                  <a:pt x="1876544" y="584202"/>
                </a:cubicBezTo>
                <a:cubicBezTo>
                  <a:pt x="2194044" y="900190"/>
                  <a:pt x="2067044" y="1963059"/>
                  <a:pt x="2067044" y="1963059"/>
                </a:cubicBezTo>
              </a:path>
            </a:pathLst>
          </a:cu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3651492" y="4112296"/>
            <a:ext cx="1470392" cy="1892979"/>
          </a:xfrm>
          <a:custGeom>
            <a:avLst/>
            <a:gdLst>
              <a:gd name="connsiteX0" fmla="*/ 90053 w 1583366"/>
              <a:gd name="connsiteY0" fmla="*/ 1892979 h 1892979"/>
              <a:gd name="connsiteX1" fmla="*/ 135411 w 1583366"/>
              <a:gd name="connsiteY1" fmla="*/ 495979 h 1892979"/>
              <a:gd name="connsiteX2" fmla="*/ 1378196 w 1583366"/>
              <a:gd name="connsiteY2" fmla="*/ 69622 h 1892979"/>
              <a:gd name="connsiteX3" fmla="*/ 1568696 w 1583366"/>
              <a:gd name="connsiteY3" fmla="*/ 1811336 h 189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3366" h="1892979">
                <a:moveTo>
                  <a:pt x="90053" y="1892979"/>
                </a:moveTo>
                <a:cubicBezTo>
                  <a:pt x="5387" y="1346425"/>
                  <a:pt x="-79279" y="799872"/>
                  <a:pt x="135411" y="495979"/>
                </a:cubicBezTo>
                <a:cubicBezTo>
                  <a:pt x="350101" y="192086"/>
                  <a:pt x="1139315" y="-149604"/>
                  <a:pt x="1378196" y="69622"/>
                </a:cubicBezTo>
                <a:cubicBezTo>
                  <a:pt x="1617077" y="288848"/>
                  <a:pt x="1592886" y="1050092"/>
                  <a:pt x="1568696" y="1811336"/>
                </a:cubicBezTo>
              </a:path>
            </a:pathLst>
          </a:custGeom>
          <a:ln w="31750"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692993" y="4143135"/>
            <a:ext cx="634997" cy="47398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50%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72944" y="5363020"/>
            <a:ext cx="634997" cy="47398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50%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9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still need to handle ARP message or other non-TCP packets</a:t>
            </a:r>
          </a:p>
          <a:p>
            <a:pPr lvl="1"/>
            <a:r>
              <a:rPr lang="en-US" dirty="0" smtClean="0"/>
              <a:t>hard-code ARP as you did in Lab 4</a:t>
            </a:r>
          </a:p>
          <a:p>
            <a:pPr lvl="1"/>
            <a:r>
              <a:rPr lang="en-US" dirty="0" smtClean="0"/>
              <a:t>send only TCP packets without matched entry to controller, all other packets have pre-installed path</a:t>
            </a:r>
          </a:p>
          <a:p>
            <a:pPr lvl="2"/>
            <a:r>
              <a:rPr lang="en-US" dirty="0" smtClean="0"/>
              <a:t>TCP with matched entry</a:t>
            </a:r>
          </a:p>
          <a:p>
            <a:pPr lvl="2"/>
            <a:r>
              <a:rPr lang="en-US" dirty="0" smtClean="0"/>
              <a:t>TCP without matched entry </a:t>
            </a:r>
            <a:r>
              <a:rPr lang="en-US" dirty="0" smtClean="0">
                <a:sym typeface="Wingdings"/>
              </a:rPr>
              <a:t> controller</a:t>
            </a:r>
          </a:p>
          <a:p>
            <a:pPr lvl="2"/>
            <a:r>
              <a:rPr lang="en-US" dirty="0" smtClean="0">
                <a:sym typeface="Wingdings"/>
              </a:rPr>
              <a:t>other packets  pre-installed rule</a:t>
            </a:r>
          </a:p>
          <a:p>
            <a:pPr lvl="2"/>
            <a:r>
              <a:rPr lang="en-US" dirty="0" smtClean="0">
                <a:sym typeface="Wingdings"/>
              </a:rPr>
              <a:t>empty match (default)  controller</a:t>
            </a:r>
            <a:endParaRPr lang="en-US" dirty="0" smtClean="0"/>
          </a:p>
          <a:p>
            <a:r>
              <a:rPr lang="en-US" dirty="0" smtClean="0"/>
              <a:t>Remember to use --verbose when running </a:t>
            </a:r>
            <a:r>
              <a:rPr lang="en-US" dirty="0" err="1" smtClean="0"/>
              <a:t>ryu</a:t>
            </a:r>
            <a:r>
              <a:rPr lang="en-US" dirty="0" smtClean="0"/>
              <a:t> controller to see the overflow message</a:t>
            </a:r>
          </a:p>
          <a:p>
            <a:pPr marL="342900" lvl="1">
              <a:buClr>
                <a:schemeClr val="accent1"/>
              </a:buClr>
            </a:pPr>
            <a:r>
              <a:rPr lang="en-US" dirty="0" err="1"/>
              <a:t>nw_protocol</a:t>
            </a:r>
            <a:r>
              <a:rPr lang="en-US" dirty="0"/>
              <a:t> and </a:t>
            </a:r>
            <a:r>
              <a:rPr lang="en-US" dirty="0" err="1"/>
              <a:t>dl_type</a:t>
            </a:r>
            <a:r>
              <a:rPr lang="en-US" dirty="0"/>
              <a:t> fields need to be set </a:t>
            </a:r>
            <a:r>
              <a:rPr lang="en-US" dirty="0" smtClean="0"/>
              <a:t>as </a:t>
            </a:r>
            <a:r>
              <a:rPr lang="en-US" dirty="0"/>
              <a:t>we are dealing with layer 4 protocol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15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202</TotalTime>
  <Words>635</Words>
  <Application>Microsoft Macintosh PowerPoint</Application>
  <PresentationFormat>On-screen Show (4:3)</PresentationFormat>
  <Paragraphs>159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EL9333 – Lab 5</vt:lpstr>
      <vt:lpstr>Objectives</vt:lpstr>
      <vt:lpstr>Commands and Tools</vt:lpstr>
      <vt:lpstr>Lab 5 Topology</vt:lpstr>
      <vt:lpstr>Lab 5 Task 1 </vt:lpstr>
      <vt:lpstr>Lab 5 Task 2</vt:lpstr>
      <vt:lpstr>Lab 5 Task 3</vt:lpstr>
      <vt:lpstr>Lab 5 Task 4</vt:lpstr>
      <vt:lpstr>Some hints</vt:lpstr>
      <vt:lpstr>Useful 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EL9333 – Lab 4</dc:title>
  <dc:creator>Cing-Yu Chu</dc:creator>
  <cp:lastModifiedBy>CING-YU CHU</cp:lastModifiedBy>
  <cp:revision>91</cp:revision>
  <dcterms:created xsi:type="dcterms:W3CDTF">2015-10-23T18:17:53Z</dcterms:created>
  <dcterms:modified xsi:type="dcterms:W3CDTF">2017-04-06T20:05:16Z</dcterms:modified>
</cp:coreProperties>
</file>