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8" r:id="rId4"/>
    <p:sldId id="269" r:id="rId5"/>
    <p:sldId id="272" r:id="rId6"/>
    <p:sldId id="262" r:id="rId7"/>
    <p:sldId id="263" r:id="rId8"/>
    <p:sldId id="270" r:id="rId9"/>
    <p:sldId id="271" r:id="rId10"/>
    <p:sldId id="264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4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5/5/17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srg.github.io/ryu-book/en/html/traffic_monito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EL9333 – 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Cing-Yu (Frank) Chu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5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ARP is handled</a:t>
            </a:r>
          </a:p>
          <a:p>
            <a:pPr lvl="1"/>
            <a:r>
              <a:rPr lang="en-US" dirty="0" smtClean="0"/>
              <a:t>ARP tables are hard-coded into hosts already</a:t>
            </a:r>
          </a:p>
          <a:p>
            <a:r>
              <a:rPr lang="en-US" dirty="0" smtClean="0"/>
              <a:t>Links </a:t>
            </a:r>
            <a:r>
              <a:rPr lang="en-US" dirty="0"/>
              <a:t>are bi-directional</a:t>
            </a:r>
          </a:p>
          <a:p>
            <a:pPr lvl="1"/>
            <a:r>
              <a:rPr lang="en-US" dirty="0" smtClean="0"/>
              <a:t>when pulling port statistics, you have both TX/RX</a:t>
            </a:r>
          </a:p>
          <a:p>
            <a:pPr lvl="1"/>
            <a:r>
              <a:rPr lang="en-US" dirty="0" smtClean="0"/>
              <a:t>background UDP traffic only goes from </a:t>
            </a:r>
          </a:p>
          <a:p>
            <a:pPr lvl="2"/>
            <a:r>
              <a:rPr lang="en-US" dirty="0" smtClean="0"/>
              <a:t>H1 </a:t>
            </a:r>
            <a:r>
              <a:rPr lang="en-US" dirty="0" smtClean="0">
                <a:sym typeface="Wingdings"/>
              </a:rPr>
              <a:t> H2, H1  H3 and H2  H3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so you only need to show link load on one direction</a:t>
            </a:r>
            <a:endParaRPr lang="en-US" dirty="0"/>
          </a:p>
          <a:p>
            <a:r>
              <a:rPr lang="en-US" dirty="0"/>
              <a:t>Plotting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/>
              <a:t>python library (ex: </a:t>
            </a:r>
            <a:r>
              <a:rPr lang="en-US" dirty="0" err="1"/>
              <a:t>matplotlib</a:t>
            </a:r>
            <a:r>
              <a:rPr lang="en-US" dirty="0" smtClean="0"/>
              <a:t>) to plot the figure within your controller code</a:t>
            </a:r>
          </a:p>
          <a:p>
            <a:pPr lvl="1"/>
            <a:r>
              <a:rPr lang="en-US" dirty="0" smtClean="0"/>
              <a:t>or, you can output the result and use other </a:t>
            </a:r>
            <a:r>
              <a:rPr lang="en-US" dirty="0" err="1" smtClean="0"/>
              <a:t>softwares</a:t>
            </a:r>
            <a:r>
              <a:rPr lang="en-US" dirty="0" smtClean="0"/>
              <a:t> (ex: Excel)</a:t>
            </a:r>
            <a:endParaRPr lang="en-US" dirty="0"/>
          </a:p>
          <a:p>
            <a:r>
              <a:rPr lang="en-US" dirty="0" smtClean="0"/>
              <a:t>Traffic measurement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run your controller and do the measurement for 10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2"/>
            <a:r>
              <a:rPr lang="en-US" dirty="0" smtClean="0"/>
              <a:t>traffic generation lasts 10 </a:t>
            </a:r>
            <a:r>
              <a:rPr lang="en-US" dirty="0" err="1" smtClean="0"/>
              <a:t>mins</a:t>
            </a:r>
            <a:endParaRPr lang="en-US" dirty="0"/>
          </a:p>
          <a:p>
            <a:pPr lvl="1"/>
            <a:r>
              <a:rPr lang="en-US" dirty="0" smtClean="0"/>
              <a:t>all flows are </a:t>
            </a:r>
            <a:r>
              <a:rPr lang="en-US" dirty="0" err="1" smtClean="0"/>
              <a:t>udp</a:t>
            </a:r>
            <a:r>
              <a:rPr lang="en-US" dirty="0" smtClean="0"/>
              <a:t>, so your rules should specify (IP </a:t>
            </a:r>
            <a:r>
              <a:rPr lang="en-US" dirty="0" err="1" smtClean="0"/>
              <a:t>src</a:t>
            </a:r>
            <a:r>
              <a:rPr lang="en-US" dirty="0" smtClean="0"/>
              <a:t>, IP 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 port, </a:t>
            </a:r>
            <a:r>
              <a:rPr lang="en-US" dirty="0" err="1" smtClean="0"/>
              <a:t>dst</a:t>
            </a:r>
            <a:r>
              <a:rPr lang="en-US" dirty="0" smtClean="0"/>
              <a:t> port, </a:t>
            </a:r>
            <a:r>
              <a:rPr lang="en-US" dirty="0" err="1" smtClean="0"/>
              <a:t>udp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flows can join and leave the network at any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developing </a:t>
            </a:r>
            <a:r>
              <a:rPr lang="en-US" dirty="0">
                <a:solidFill>
                  <a:srgbClr val="FF0000"/>
                </a:solidFill>
              </a:rPr>
              <a:t>SDN traffic monitoring applications.</a:t>
            </a:r>
          </a:p>
          <a:p>
            <a:r>
              <a:rPr lang="en-US" dirty="0" smtClean="0"/>
              <a:t>Gain real time </a:t>
            </a:r>
            <a:r>
              <a:rPr lang="en-US" dirty="0" smtClean="0">
                <a:solidFill>
                  <a:srgbClr val="FF0000"/>
                </a:solidFill>
              </a:rPr>
              <a:t>traffic measurement experience.</a:t>
            </a:r>
          </a:p>
          <a:p>
            <a:r>
              <a:rPr lang="en-US" dirty="0" smtClean="0"/>
              <a:t>Manage flows in real-time based on traffic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traffic in a SDN network</a:t>
            </a:r>
          </a:p>
          <a:p>
            <a:pPr lvl="1"/>
            <a:r>
              <a:rPr lang="en-US" dirty="0"/>
              <a:t>go through the traffic monitoring example from RYU website: </a:t>
            </a:r>
            <a:r>
              <a:rPr lang="en-US" dirty="0">
                <a:hlinkClick r:id="rId2"/>
              </a:rPr>
              <a:t>https://osrg.github.io/ryu-book/en/html/traffic_monitor.html</a:t>
            </a:r>
            <a:endParaRPr lang="en-US" dirty="0"/>
          </a:p>
          <a:p>
            <a:pPr lvl="1"/>
            <a:r>
              <a:rPr lang="en-US" dirty="0"/>
              <a:t>write a controller to monitor the traffic in a costumed topology in </a:t>
            </a:r>
            <a:r>
              <a:rPr lang="en-US" dirty="0" err="1"/>
              <a:t>Mininet</a:t>
            </a:r>
            <a:endParaRPr lang="en-US" dirty="0"/>
          </a:p>
          <a:p>
            <a:r>
              <a:rPr lang="en-US" dirty="0"/>
              <a:t>Manage flows based on link load</a:t>
            </a:r>
          </a:p>
          <a:p>
            <a:pPr lvl="1"/>
            <a:r>
              <a:rPr lang="en-US" dirty="0"/>
              <a:t>controller manages the flows among hosts in the costumed topology so that load on each link is evenly distributed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periodically pull port or flow counters on switches for statistics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type of counters: port and flow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4-20 at 4.1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35" y="2365829"/>
            <a:ext cx="4432300" cy="1219200"/>
          </a:xfrm>
          <a:prstGeom prst="rect">
            <a:avLst/>
          </a:prstGeom>
        </p:spPr>
      </p:pic>
      <p:pic>
        <p:nvPicPr>
          <p:cNvPr id="5" name="Picture 4" descr="Screen Shot 2017-04-20 at 4.17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431393"/>
            <a:ext cx="7010400" cy="214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66786" y="3247572"/>
            <a:ext cx="1678214" cy="3102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8723" y="3311752"/>
            <a:ext cx="1533069" cy="2732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every 10 </a:t>
            </a:r>
            <a:r>
              <a:rPr lang="en-US" dirty="0" err="1" smtClean="0">
                <a:solidFill>
                  <a:srgbClr val="FF0000"/>
                </a:solidFill>
              </a:rPr>
              <a:t>secs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0078" y="5504543"/>
            <a:ext cx="3607707" cy="3102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80078" y="6088743"/>
            <a:ext cx="5666922" cy="3102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643"/>
            <a:ext cx="7620000" cy="5049157"/>
          </a:xfrm>
        </p:spPr>
        <p:txBody>
          <a:bodyPr/>
          <a:lstStyle/>
          <a:p>
            <a:r>
              <a:rPr lang="en-US" dirty="0" smtClean="0"/>
              <a:t>Port statistics : link load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Flow statistics 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 descr="Screen Shot 2017-04-20 at 4.1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9085" y="1241661"/>
            <a:ext cx="9973085" cy="4769736"/>
          </a:xfrm>
          <a:prstGeom prst="rect">
            <a:avLst/>
          </a:prstGeom>
        </p:spPr>
      </p:pic>
      <p:pic>
        <p:nvPicPr>
          <p:cNvPr id="11" name="Picture 10" descr="Screen Shot 2017-04-20 at 4.1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68" y="-186947"/>
            <a:ext cx="7692945" cy="30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topology the required in lab 6</a:t>
            </a:r>
          </a:p>
          <a:p>
            <a:pPr lvl="1"/>
            <a:r>
              <a:rPr lang="en-US" dirty="0" smtClean="0"/>
              <a:t>a costumed topology file is provided (on NYU Classes)</a:t>
            </a:r>
          </a:p>
          <a:p>
            <a:r>
              <a:rPr lang="en-US" dirty="0" smtClean="0"/>
              <a:t>A costumed command is provided for use in </a:t>
            </a:r>
            <a:r>
              <a:rPr lang="en-US" dirty="0" err="1" smtClean="0"/>
              <a:t>Mininet</a:t>
            </a:r>
            <a:r>
              <a:rPr lang="en-US" dirty="0" smtClean="0"/>
              <a:t> prompt</a:t>
            </a:r>
          </a:p>
          <a:p>
            <a:pPr lvl="1"/>
            <a:r>
              <a:rPr lang="en-US" dirty="0" err="1" smtClean="0"/>
              <a:t>mininet</a:t>
            </a:r>
            <a:r>
              <a:rPr lang="en-US" dirty="0" smtClean="0"/>
              <a:t> &gt; </a:t>
            </a:r>
            <a:r>
              <a:rPr lang="en-US" dirty="0" err="1" smtClean="0"/>
              <a:t>runTraffic</a:t>
            </a:r>
            <a:r>
              <a:rPr lang="en-US" dirty="0" smtClean="0"/>
              <a:t> , this will generate </a:t>
            </a:r>
            <a:r>
              <a:rPr lang="en-US" dirty="0" err="1" smtClean="0"/>
              <a:t>udp</a:t>
            </a:r>
            <a:r>
              <a:rPr lang="en-US" dirty="0" smtClean="0"/>
              <a:t> traffic among hosts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02742" y="3511990"/>
            <a:ext cx="3837224" cy="3072489"/>
            <a:chOff x="2512787" y="2790375"/>
            <a:chExt cx="3837224" cy="3072489"/>
          </a:xfrm>
        </p:grpSpPr>
        <p:sp>
          <p:nvSpPr>
            <p:cNvPr id="4" name="Rectangle 3"/>
            <p:cNvSpPr/>
            <p:nvPr/>
          </p:nvSpPr>
          <p:spPr>
            <a:xfrm>
              <a:off x="3360975" y="2790375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46661" y="2790375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H2</a:t>
              </a:r>
              <a:endParaRPr lang="en-US" sz="1400" dirty="0"/>
            </a:p>
          </p:txBody>
        </p:sp>
        <p:cxnSp>
          <p:nvCxnSpPr>
            <p:cNvPr id="11" name="Straight Connector 10"/>
            <p:cNvCxnSpPr>
              <a:stCxn id="4" idx="2"/>
              <a:endCxn id="6" idx="0"/>
            </p:cNvCxnSpPr>
            <p:nvPr/>
          </p:nvCxnSpPr>
          <p:spPr>
            <a:xfrm flipH="1">
              <a:off x="2798537" y="3361875"/>
              <a:ext cx="848188" cy="664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7" idx="0"/>
            </p:cNvCxnSpPr>
            <p:nvPr/>
          </p:nvCxnSpPr>
          <p:spPr>
            <a:xfrm flipH="1">
              <a:off x="4384224" y="3361875"/>
              <a:ext cx="848187" cy="664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6" idx="0"/>
            </p:cNvCxnSpPr>
            <p:nvPr/>
          </p:nvCxnSpPr>
          <p:spPr>
            <a:xfrm flipH="1">
              <a:off x="2798537" y="3361875"/>
              <a:ext cx="2433874" cy="664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7" idx="0"/>
            </p:cNvCxnSpPr>
            <p:nvPr/>
          </p:nvCxnSpPr>
          <p:spPr>
            <a:xfrm>
              <a:off x="3646725" y="3361875"/>
              <a:ext cx="737499" cy="664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2"/>
              <a:endCxn id="8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2"/>
              <a:endCxn id="9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44534" y="3795489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02648" y="390796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02147" y="3804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80536" y="3808187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65722" y="331107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87975" y="3373667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86298" y="326027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15595" y="341539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78511" y="4013197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776699" y="5279567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H3</a:t>
              </a:r>
              <a:endParaRPr lang="en-US" sz="1400" dirty="0"/>
            </a:p>
          </p:txBody>
        </p:sp>
        <p:cxnSp>
          <p:nvCxnSpPr>
            <p:cNvPr id="41" name="Straight Connector 40"/>
            <p:cNvCxnSpPr>
              <a:stCxn id="28" idx="2"/>
              <a:endCxn id="29" idx="0"/>
            </p:cNvCxnSpPr>
            <p:nvPr/>
          </p:nvCxnSpPr>
          <p:spPr>
            <a:xfrm flipH="1">
              <a:off x="6062449" y="4584697"/>
              <a:ext cx="1812" cy="6948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" idx="2"/>
              <a:endCxn id="28" idx="0"/>
            </p:cNvCxnSpPr>
            <p:nvPr/>
          </p:nvCxnSpPr>
          <p:spPr>
            <a:xfrm>
              <a:off x="5232411" y="3361875"/>
              <a:ext cx="831850" cy="65132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" idx="2"/>
              <a:endCxn id="28" idx="0"/>
            </p:cNvCxnSpPr>
            <p:nvPr/>
          </p:nvCxnSpPr>
          <p:spPr>
            <a:xfrm>
              <a:off x="3646725" y="3361875"/>
              <a:ext cx="2417536" cy="65132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5991700" y="38081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24515" y="387531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05292" y="4579259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86631" y="331107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58070" y="322489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47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: Part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controller that, </a:t>
            </a:r>
          </a:p>
          <a:p>
            <a:pPr lvl="1"/>
            <a:r>
              <a:rPr lang="en-US" dirty="0" smtClean="0"/>
              <a:t>for new flows, always use the following paths</a:t>
            </a:r>
          </a:p>
          <a:p>
            <a:pPr lvl="2"/>
            <a:r>
              <a:rPr lang="en-US" dirty="0" smtClean="0"/>
              <a:t>H1 </a:t>
            </a:r>
            <a:r>
              <a:rPr lang="en-US" dirty="0" smtClean="0">
                <a:sym typeface="Wingdings"/>
              </a:rPr>
              <a:t> H2: S3 – S1 – S4</a:t>
            </a:r>
          </a:p>
          <a:p>
            <a:pPr lvl="2"/>
            <a:r>
              <a:rPr lang="en-US" dirty="0"/>
              <a:t>H1 </a:t>
            </a:r>
            <a:r>
              <a:rPr lang="en-US" dirty="0">
                <a:sym typeface="Wingdings"/>
              </a:rPr>
              <a:t> </a:t>
            </a:r>
            <a:r>
              <a:rPr lang="en-US" dirty="0" smtClean="0">
                <a:sym typeface="Wingdings"/>
              </a:rPr>
              <a:t>H3: </a:t>
            </a:r>
            <a:r>
              <a:rPr lang="en-US" dirty="0">
                <a:sym typeface="Wingdings"/>
              </a:rPr>
              <a:t>S3 – S1 – </a:t>
            </a:r>
            <a:r>
              <a:rPr lang="en-US" dirty="0" smtClean="0">
                <a:sym typeface="Wingdings"/>
              </a:rPr>
              <a:t>S5</a:t>
            </a:r>
            <a:endParaRPr lang="en-US" dirty="0"/>
          </a:p>
          <a:p>
            <a:pPr lvl="2"/>
            <a:r>
              <a:rPr lang="en-US" dirty="0" smtClean="0"/>
              <a:t>H3 </a:t>
            </a:r>
            <a:r>
              <a:rPr lang="en-US" dirty="0">
                <a:sym typeface="Wingdings"/>
              </a:rPr>
              <a:t> </a:t>
            </a:r>
            <a:r>
              <a:rPr lang="en-US" dirty="0" smtClean="0">
                <a:sym typeface="Wingdings"/>
              </a:rPr>
              <a:t>H3: S4 </a:t>
            </a:r>
            <a:r>
              <a:rPr lang="en-US" dirty="0">
                <a:sym typeface="Wingdings"/>
              </a:rPr>
              <a:t>– S1 – </a:t>
            </a:r>
            <a:r>
              <a:rPr lang="en-US" dirty="0" smtClean="0">
                <a:sym typeface="Wingdings"/>
              </a:rPr>
              <a:t>S5</a:t>
            </a:r>
            <a:endParaRPr lang="en-US" dirty="0"/>
          </a:p>
          <a:p>
            <a:pPr lvl="1"/>
            <a:r>
              <a:rPr lang="en-US" dirty="0" smtClean="0"/>
              <a:t>monitor the traffic load on each link periodically</a:t>
            </a:r>
          </a:p>
          <a:p>
            <a:pPr lvl="2"/>
            <a:r>
              <a:rPr lang="en-US" dirty="0" smtClean="0"/>
              <a:t>ex: every 5 or 10 </a:t>
            </a:r>
            <a:r>
              <a:rPr lang="en-US" dirty="0" err="1" smtClean="0"/>
              <a:t>secs</a:t>
            </a:r>
            <a:endParaRPr lang="en-US" dirty="0" smtClean="0"/>
          </a:p>
          <a:p>
            <a:pPr lvl="2"/>
            <a:r>
              <a:rPr lang="en-US" dirty="0" smtClean="0"/>
              <a:t>draw a time vs. link load figure for each link</a:t>
            </a:r>
            <a:endParaRPr lang="en-US" dirty="0"/>
          </a:p>
        </p:txBody>
      </p:sp>
      <p:pic>
        <p:nvPicPr>
          <p:cNvPr id="62" name="Picture 61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30" y="136071"/>
            <a:ext cx="2489741" cy="1995714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1977571" y="4590143"/>
            <a:ext cx="0" cy="1886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977571" y="6477000"/>
            <a:ext cx="45496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649360" y="6340361"/>
            <a:ext cx="952497" cy="2732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0287" y="4524261"/>
            <a:ext cx="1569356" cy="5466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traffic load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 x bps: bits/s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2168071" y="4853214"/>
            <a:ext cx="3837215" cy="1242786"/>
          </a:xfrm>
          <a:custGeom>
            <a:avLst/>
            <a:gdLst>
              <a:gd name="connsiteX0" fmla="*/ 0 w 3837215"/>
              <a:gd name="connsiteY0" fmla="*/ 99786 h 1242786"/>
              <a:gd name="connsiteX1" fmla="*/ 743858 w 3837215"/>
              <a:gd name="connsiteY1" fmla="*/ 99786 h 1242786"/>
              <a:gd name="connsiteX2" fmla="*/ 734786 w 3837215"/>
              <a:gd name="connsiteY2" fmla="*/ 653143 h 1242786"/>
              <a:gd name="connsiteX3" fmla="*/ 1533072 w 3837215"/>
              <a:gd name="connsiteY3" fmla="*/ 644072 h 1242786"/>
              <a:gd name="connsiteX4" fmla="*/ 1533072 w 3837215"/>
              <a:gd name="connsiteY4" fmla="*/ 1242786 h 1242786"/>
              <a:gd name="connsiteX5" fmla="*/ 2422072 w 3837215"/>
              <a:gd name="connsiteY5" fmla="*/ 1242786 h 1242786"/>
              <a:gd name="connsiteX6" fmla="*/ 2394858 w 3837215"/>
              <a:gd name="connsiteY6" fmla="*/ 9072 h 1242786"/>
              <a:gd name="connsiteX7" fmla="*/ 3837215 w 3837215"/>
              <a:gd name="connsiteY7" fmla="*/ 0 h 124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7215" h="1242786">
                <a:moveTo>
                  <a:pt x="0" y="99786"/>
                </a:moveTo>
                <a:lnTo>
                  <a:pt x="743858" y="99786"/>
                </a:lnTo>
                <a:lnTo>
                  <a:pt x="734786" y="653143"/>
                </a:lnTo>
                <a:lnTo>
                  <a:pt x="1533072" y="644072"/>
                </a:lnTo>
                <a:lnTo>
                  <a:pt x="1533072" y="1242786"/>
                </a:lnTo>
                <a:lnTo>
                  <a:pt x="2422072" y="1242786"/>
                </a:lnTo>
                <a:lnTo>
                  <a:pt x="2394858" y="9072"/>
                </a:lnTo>
                <a:lnTo>
                  <a:pt x="3837215" y="0"/>
                </a:lnTo>
              </a:path>
            </a:pathLst>
          </a:custGeom>
          <a:ln w="3175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6041571" y="426357"/>
            <a:ext cx="1034143" cy="462643"/>
          </a:xfrm>
          <a:custGeom>
            <a:avLst/>
            <a:gdLst>
              <a:gd name="connsiteX0" fmla="*/ 0 w 1034143"/>
              <a:gd name="connsiteY0" fmla="*/ 435429 h 462643"/>
              <a:gd name="connsiteX1" fmla="*/ 508000 w 1034143"/>
              <a:gd name="connsiteY1" fmla="*/ 0 h 462643"/>
              <a:gd name="connsiteX2" fmla="*/ 1034143 w 1034143"/>
              <a:gd name="connsiteY2" fmla="*/ 462643 h 46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143" h="462643">
                <a:moveTo>
                  <a:pt x="0" y="435429"/>
                </a:moveTo>
                <a:lnTo>
                  <a:pt x="508000" y="0"/>
                </a:lnTo>
                <a:lnTo>
                  <a:pt x="1034143" y="462643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6213929" y="462643"/>
            <a:ext cx="1750785" cy="426357"/>
          </a:xfrm>
          <a:custGeom>
            <a:avLst/>
            <a:gdLst>
              <a:gd name="connsiteX0" fmla="*/ 0 w 1750785"/>
              <a:gd name="connsiteY0" fmla="*/ 426357 h 426357"/>
              <a:gd name="connsiteX1" fmla="*/ 480785 w 1750785"/>
              <a:gd name="connsiteY1" fmla="*/ 0 h 426357"/>
              <a:gd name="connsiteX2" fmla="*/ 1750785 w 1750785"/>
              <a:gd name="connsiteY2" fmla="*/ 371928 h 42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0785" h="426357">
                <a:moveTo>
                  <a:pt x="0" y="426357"/>
                </a:moveTo>
                <a:lnTo>
                  <a:pt x="480785" y="0"/>
                </a:lnTo>
                <a:lnTo>
                  <a:pt x="1750785" y="371928"/>
                </a:ln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549571" y="562429"/>
            <a:ext cx="1351643" cy="371928"/>
          </a:xfrm>
          <a:custGeom>
            <a:avLst/>
            <a:gdLst>
              <a:gd name="connsiteX0" fmla="*/ 362858 w 1351643"/>
              <a:gd name="connsiteY0" fmla="*/ 335642 h 371928"/>
              <a:gd name="connsiteX1" fmla="*/ 0 w 1351643"/>
              <a:gd name="connsiteY1" fmla="*/ 0 h 371928"/>
              <a:gd name="connsiteX2" fmla="*/ 1351643 w 1351643"/>
              <a:gd name="connsiteY2" fmla="*/ 371928 h 3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1643" h="371928">
                <a:moveTo>
                  <a:pt x="362858" y="335642"/>
                </a:moveTo>
                <a:lnTo>
                  <a:pt x="0" y="0"/>
                </a:lnTo>
                <a:lnTo>
                  <a:pt x="1351643" y="371928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: Part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controller that, </a:t>
            </a:r>
          </a:p>
          <a:p>
            <a:pPr lvl="1"/>
            <a:r>
              <a:rPr lang="en-US" dirty="0" smtClean="0"/>
              <a:t>monitors </a:t>
            </a:r>
            <a:r>
              <a:rPr lang="en-US" dirty="0"/>
              <a:t>the traffic load on each link periodically</a:t>
            </a:r>
          </a:p>
          <a:p>
            <a:pPr lvl="2"/>
            <a:r>
              <a:rPr lang="en-US" dirty="0"/>
              <a:t>ex: every 5 or 10 </a:t>
            </a:r>
            <a:r>
              <a:rPr lang="en-US" dirty="0" err="1" smtClean="0"/>
              <a:t>secs</a:t>
            </a:r>
            <a:endParaRPr lang="en-US" dirty="0" smtClean="0"/>
          </a:p>
          <a:p>
            <a:pPr lvl="1"/>
            <a:r>
              <a:rPr lang="en-US" dirty="0" smtClean="0"/>
              <a:t>based on measured link load, manage the flows so that all links are as evenly loaded as possible</a:t>
            </a:r>
          </a:p>
          <a:p>
            <a:pPr lvl="2"/>
            <a:r>
              <a:rPr lang="en-US" dirty="0" smtClean="0"/>
              <a:t>assign path to new flows based on current traffic load on each link</a:t>
            </a:r>
          </a:p>
          <a:p>
            <a:pPr lvl="2"/>
            <a:r>
              <a:rPr lang="en-US" dirty="0" smtClean="0"/>
              <a:t>re-locate existing flow onto different paths</a:t>
            </a:r>
          </a:p>
          <a:p>
            <a:pPr lvl="1"/>
            <a:r>
              <a:rPr lang="en-US" dirty="0"/>
              <a:t>draw a time vs. link load figure for each link</a:t>
            </a:r>
          </a:p>
          <a:p>
            <a:pPr lvl="2"/>
            <a:r>
              <a:rPr lang="en-US" dirty="0" smtClean="0"/>
              <a:t>so you can compare with part 1!</a:t>
            </a:r>
          </a:p>
        </p:txBody>
      </p:sp>
      <p:pic>
        <p:nvPicPr>
          <p:cNvPr id="62" name="Picture 61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30" y="136071"/>
            <a:ext cx="2489741" cy="19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Mininet</a:t>
            </a:r>
            <a:r>
              <a:rPr lang="en-US" dirty="0" smtClean="0"/>
              <a:t> with costumed topology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--custom lab6_topo.py --</a:t>
            </a:r>
            <a:r>
              <a:rPr lang="en-US" dirty="0" err="1"/>
              <a:t>topo</a:t>
            </a:r>
            <a:r>
              <a:rPr lang="en-US" dirty="0"/>
              <a:t> </a:t>
            </a:r>
            <a:r>
              <a:rPr lang="en-US" dirty="0" err="1"/>
              <a:t>mytopo</a:t>
            </a:r>
            <a:r>
              <a:rPr lang="en-US" dirty="0"/>
              <a:t> --mac --switch </a:t>
            </a:r>
            <a:r>
              <a:rPr lang="en-US" dirty="0" err="1"/>
              <a:t>ovsk</a:t>
            </a:r>
            <a:r>
              <a:rPr lang="en-US" dirty="0"/>
              <a:t> --controller </a:t>
            </a:r>
            <a:r>
              <a:rPr lang="en-US" dirty="0" smtClean="0"/>
              <a:t>remote</a:t>
            </a:r>
          </a:p>
          <a:p>
            <a:r>
              <a:rPr lang="en-US" dirty="0" smtClean="0"/>
              <a:t>Launch your controller code with RYU Manager</a:t>
            </a:r>
          </a:p>
          <a:p>
            <a:pPr lvl="1"/>
            <a:r>
              <a:rPr lang="en-US" dirty="0" err="1"/>
              <a:t>ryu</a:t>
            </a:r>
            <a:r>
              <a:rPr lang="en-US" dirty="0"/>
              <a:t>-manager -v </a:t>
            </a:r>
            <a:r>
              <a:rPr lang="en-US" dirty="0" err="1" smtClean="0"/>
              <a:t>your_controller.py</a:t>
            </a:r>
            <a:endParaRPr lang="en-US" dirty="0" smtClean="0"/>
          </a:p>
          <a:p>
            <a:r>
              <a:rPr lang="en-US" dirty="0" smtClean="0"/>
              <a:t>Start the traffic generation among hosts in </a:t>
            </a:r>
            <a:r>
              <a:rPr lang="en-US" dirty="0" err="1" smtClean="0"/>
              <a:t>Mininet</a:t>
            </a:r>
            <a:r>
              <a:rPr lang="en-US" dirty="0" smtClean="0"/>
              <a:t> prompt</a:t>
            </a:r>
          </a:p>
          <a:p>
            <a:pPr lvl="1"/>
            <a:r>
              <a:rPr lang="en-US" dirty="0" err="1"/>
              <a:t>mininet</a:t>
            </a:r>
            <a:r>
              <a:rPr lang="en-US" dirty="0"/>
              <a:t>&gt; </a:t>
            </a:r>
            <a:r>
              <a:rPr lang="en-US" dirty="0" err="1"/>
              <a:t>runTraffic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85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305</TotalTime>
  <Words>443</Words>
  <Application>Microsoft Macintosh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</vt:lpstr>
      <vt:lpstr>Wingdings</vt:lpstr>
      <vt:lpstr>Arial</vt:lpstr>
      <vt:lpstr>Adjacency</vt:lpstr>
      <vt:lpstr>EL9333 – Lab 6</vt:lpstr>
      <vt:lpstr>Objectives</vt:lpstr>
      <vt:lpstr>Major Goals </vt:lpstr>
      <vt:lpstr>Traffic Monitoring</vt:lpstr>
      <vt:lpstr>Traffic Monitoring</vt:lpstr>
      <vt:lpstr>Lab 6 Topology</vt:lpstr>
      <vt:lpstr>Lab 6 : Part 1 </vt:lpstr>
      <vt:lpstr>Lab 6 : Part 2 </vt:lpstr>
      <vt:lpstr>To run the tests</vt:lpstr>
      <vt:lpstr>Some hints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EL9333 – Lab 4</dc:title>
  <dc:creator>Cing-Yu Chu</dc:creator>
  <cp:lastModifiedBy>ChenSicong</cp:lastModifiedBy>
  <cp:revision>123</cp:revision>
  <dcterms:created xsi:type="dcterms:W3CDTF">2015-10-23T18:17:53Z</dcterms:created>
  <dcterms:modified xsi:type="dcterms:W3CDTF">2017-05-05T22:30:29Z</dcterms:modified>
</cp:coreProperties>
</file>